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2"/>
    <p:sldMasterId id="2147483704" r:id="rId3"/>
    <p:sldMasterId id="2147483707" r:id="rId4"/>
    <p:sldMasterId id="2147483710" r:id="rId5"/>
  </p:sldMasterIdLst>
  <p:notesMasterIdLst>
    <p:notesMasterId r:id="rId30"/>
  </p:notesMasterIdLst>
  <p:handoutMasterIdLst>
    <p:handoutMasterId r:id="rId31"/>
  </p:handoutMasterIdLst>
  <p:sldIdLst>
    <p:sldId id="256" r:id="rId6"/>
    <p:sldId id="257" r:id="rId7"/>
    <p:sldId id="283" r:id="rId8"/>
    <p:sldId id="298" r:id="rId9"/>
    <p:sldId id="284" r:id="rId10"/>
    <p:sldId id="299" r:id="rId11"/>
    <p:sldId id="285" r:id="rId12"/>
    <p:sldId id="286" r:id="rId13"/>
    <p:sldId id="287" r:id="rId14"/>
    <p:sldId id="288" r:id="rId15"/>
    <p:sldId id="300" r:id="rId16"/>
    <p:sldId id="289" r:id="rId17"/>
    <p:sldId id="290" r:id="rId18"/>
    <p:sldId id="291" r:id="rId19"/>
    <p:sldId id="301" r:id="rId20"/>
    <p:sldId id="292" r:id="rId21"/>
    <p:sldId id="293" r:id="rId22"/>
    <p:sldId id="294" r:id="rId23"/>
    <p:sldId id="274" r:id="rId24"/>
    <p:sldId id="297" r:id="rId25"/>
    <p:sldId id="282" r:id="rId26"/>
    <p:sldId id="295" r:id="rId27"/>
    <p:sldId id="296" r:id="rId28"/>
    <p:sldId id="280" r:id="rId2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p:scale>
          <a:sx n="80" d="100"/>
          <a:sy n="80" d="100"/>
        </p:scale>
        <p:origin x="-966" y="-61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27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5"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smtClean="0">
              <a:latin typeface="+mj-lt"/>
            </a:rPr>
            <a:t>Deployment Workbench Architecture Enhancements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183760F-9102-4D9F-8FB0-E068458B0F70}">
      <dgm:prSet phldrT="[Text]"/>
      <dgm:spPr/>
      <dgm:t>
        <a:bodyPr/>
        <a:lstStyle/>
        <a:p>
          <a:r>
            <a:rPr lang="en-US" dirty="0" smtClean="0">
              <a:latin typeface="+mj-lt"/>
            </a:rPr>
            <a:t>Task Sequence and Script Enhancements</a:t>
          </a:r>
          <a:endParaRPr lang="en-US" dirty="0">
            <a:latin typeface="+mj-lt"/>
          </a:endParaRPr>
        </a:p>
      </dgm:t>
    </dgm:pt>
    <dgm:pt modelId="{BEB6C184-CD80-440B-A21A-163A2E886B8D}" type="parTrans" cxnId="{1267FF5B-13FE-4948-87CD-4CBC1F6C467E}">
      <dgm:prSet/>
      <dgm:spPr/>
      <dgm:t>
        <a:bodyPr/>
        <a:lstStyle/>
        <a:p>
          <a:endParaRPr lang="en-US"/>
        </a:p>
      </dgm:t>
    </dgm:pt>
    <dgm:pt modelId="{15113BCF-F330-4424-B3CC-34688D2D51FF}" type="sibTrans" cxnId="{1267FF5B-13FE-4948-87CD-4CBC1F6C467E}">
      <dgm:prSet/>
      <dgm:spPr/>
      <dgm:t>
        <a:bodyPr/>
        <a:lstStyle/>
        <a:p>
          <a:endParaRPr lang="en-US"/>
        </a:p>
      </dgm:t>
    </dgm:pt>
    <dgm:pt modelId="{A08BAD78-5041-43C2-9620-216B08096301}">
      <dgm:prSet phldrT="[Text]"/>
      <dgm:spPr/>
      <dgm:t>
        <a:bodyPr/>
        <a:lstStyle/>
        <a:p>
          <a:r>
            <a:rPr lang="en-US" dirty="0" smtClean="0">
              <a:latin typeface="+mj-lt"/>
            </a:rPr>
            <a:t>Configuration Manager Improvements</a:t>
          </a:r>
          <a:endParaRPr lang="en-US" dirty="0">
            <a:latin typeface="+mj-lt"/>
          </a:endParaRPr>
        </a:p>
      </dgm:t>
    </dgm:pt>
    <dgm:pt modelId="{7EDD6EA7-5BFD-4DB4-9328-32744F258A59}" type="parTrans" cxnId="{E755EECD-4BE1-40DF-A35C-062C6C1B2C4B}">
      <dgm:prSet/>
      <dgm:spPr/>
      <dgm:t>
        <a:bodyPr/>
        <a:lstStyle/>
        <a:p>
          <a:endParaRPr lang="en-US"/>
        </a:p>
      </dgm:t>
    </dgm:pt>
    <dgm:pt modelId="{CDA5D0C2-379F-470A-AF3A-1A77E55176CD}" type="sibTrans" cxnId="{E755EECD-4BE1-40DF-A35C-062C6C1B2C4B}">
      <dgm:prSet/>
      <dgm:spPr/>
      <dgm:t>
        <a:bodyPr/>
        <a:lstStyle/>
        <a:p>
          <a:endParaRPr lang="en-US"/>
        </a:p>
      </dgm:t>
    </dgm:pt>
    <dgm:pt modelId="{A313B02B-893F-4F13-BB75-CCCEBF67F12E}">
      <dgm:prSet phldrT="[Text]"/>
      <dgm:spPr/>
      <dgm:t>
        <a:bodyPr/>
        <a:lstStyle/>
        <a:p>
          <a:r>
            <a:rPr lang="en-US" dirty="0" err="1" smtClean="0">
              <a:latin typeface="+mj-lt"/>
            </a:rPr>
            <a:t>PowerShell</a:t>
          </a:r>
          <a:r>
            <a:rPr lang="en-US" dirty="0" smtClean="0">
              <a:latin typeface="+mj-lt"/>
            </a:rPr>
            <a:t> Capabilities</a:t>
          </a:r>
          <a:endParaRPr lang="en-US" dirty="0">
            <a:latin typeface="+mj-lt"/>
          </a:endParaRPr>
        </a:p>
      </dgm:t>
    </dgm:pt>
    <dgm:pt modelId="{4F60981E-E739-4C18-B94E-5E61397625B3}" type="parTrans" cxnId="{BC80F09D-DD82-4583-8E17-925D8459DA3C}">
      <dgm:prSet/>
      <dgm:spPr/>
      <dgm:t>
        <a:bodyPr/>
        <a:lstStyle/>
        <a:p>
          <a:endParaRPr lang="en-US"/>
        </a:p>
      </dgm:t>
    </dgm:pt>
    <dgm:pt modelId="{03331464-A695-44E4-A702-82A1617306E9}" type="sibTrans" cxnId="{BC80F09D-DD82-4583-8E17-925D8459DA3C}">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4">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4" custLinFactNeighborX="-1235" custLinFactNeighborY="-2563">
        <dgm:presLayoutVars>
          <dgm:bulletEnabled val="1"/>
        </dgm:presLayoutVars>
      </dgm:prSet>
      <dgm:spPr/>
      <dgm:t>
        <a:bodyPr/>
        <a:lstStyle/>
        <a:p>
          <a:endParaRPr lang="en-US"/>
        </a:p>
      </dgm:t>
    </dgm:pt>
    <dgm:pt modelId="{ECC7BD0A-C694-495E-B5E5-126DC1E4DCE4}" type="pres">
      <dgm:prSet presAssocID="{FF35F591-AD78-402D-809A-DFE558BC8EAB}" presName="spacing" presStyleCnt="0"/>
      <dgm:spPr/>
      <dgm:t>
        <a:bodyPr/>
        <a:lstStyle/>
        <a:p>
          <a:endParaRPr lang="en-US"/>
        </a:p>
      </dgm:t>
    </dgm:pt>
    <dgm:pt modelId="{3FB7A993-1302-4A21-8580-0815701F88D7}" type="pres">
      <dgm:prSet presAssocID="{A313B02B-893F-4F13-BB75-CCCEBF67F12E}" presName="linNode" presStyleCnt="0"/>
      <dgm:spPr/>
      <dgm:t>
        <a:bodyPr/>
        <a:lstStyle/>
        <a:p>
          <a:endParaRPr lang="en-US"/>
        </a:p>
      </dgm:t>
    </dgm:pt>
    <dgm:pt modelId="{8F8C487F-9A8B-4A5D-A4D9-9349103280CA}" type="pres">
      <dgm:prSet presAssocID="{A313B02B-893F-4F13-BB75-CCCEBF67F12E}" presName="parentShp" presStyleLbl="node1" presStyleIdx="1" presStyleCnt="4">
        <dgm:presLayoutVars>
          <dgm:bulletEnabled val="1"/>
        </dgm:presLayoutVars>
      </dgm:prSet>
      <dgm:spPr/>
      <dgm:t>
        <a:bodyPr/>
        <a:lstStyle/>
        <a:p>
          <a:endParaRPr lang="en-US"/>
        </a:p>
      </dgm:t>
    </dgm:pt>
    <dgm:pt modelId="{876469C0-FA8A-4183-BCF1-3548572A9058}" type="pres">
      <dgm:prSet presAssocID="{A313B02B-893F-4F13-BB75-CCCEBF67F12E}" presName="childShp" presStyleLbl="bgAccFollowNode1" presStyleIdx="1" presStyleCnt="4">
        <dgm:presLayoutVars>
          <dgm:bulletEnabled val="1"/>
        </dgm:presLayoutVars>
      </dgm:prSet>
      <dgm:spPr/>
      <dgm:t>
        <a:bodyPr/>
        <a:lstStyle/>
        <a:p>
          <a:endParaRPr lang="en-US"/>
        </a:p>
      </dgm:t>
    </dgm:pt>
    <dgm:pt modelId="{C56F6DEB-0739-4500-A4DD-AFFB48951E90}" type="pres">
      <dgm:prSet presAssocID="{03331464-A695-44E4-A702-82A1617306E9}" presName="spacing" presStyleCnt="0"/>
      <dgm:spPr/>
      <dgm:t>
        <a:bodyPr/>
        <a:lstStyle/>
        <a:p>
          <a:endParaRPr lang="en-US"/>
        </a:p>
      </dgm:t>
    </dgm:pt>
    <dgm:pt modelId="{488143D0-9B73-4766-809E-EEC7C0B71786}" type="pres">
      <dgm:prSet presAssocID="{F183760F-9102-4D9F-8FB0-E068458B0F70}" presName="linNode" presStyleCnt="0"/>
      <dgm:spPr/>
      <dgm:t>
        <a:bodyPr/>
        <a:lstStyle/>
        <a:p>
          <a:endParaRPr lang="en-US"/>
        </a:p>
      </dgm:t>
    </dgm:pt>
    <dgm:pt modelId="{430F6C5F-DDB8-4FE2-9132-F1FB0AB32852}" type="pres">
      <dgm:prSet presAssocID="{F183760F-9102-4D9F-8FB0-E068458B0F70}" presName="parentShp" presStyleLbl="node1" presStyleIdx="2" presStyleCnt="4">
        <dgm:presLayoutVars>
          <dgm:bulletEnabled val="1"/>
        </dgm:presLayoutVars>
      </dgm:prSet>
      <dgm:spPr/>
      <dgm:t>
        <a:bodyPr/>
        <a:lstStyle/>
        <a:p>
          <a:endParaRPr lang="en-US"/>
        </a:p>
      </dgm:t>
    </dgm:pt>
    <dgm:pt modelId="{E99BF69F-1F0F-4C3B-A76E-E1B7741D69E9}" type="pres">
      <dgm:prSet presAssocID="{F183760F-9102-4D9F-8FB0-E068458B0F70}" presName="childShp" presStyleLbl="bgAccFollowNode1" presStyleIdx="2" presStyleCnt="4">
        <dgm:presLayoutVars>
          <dgm:bulletEnabled val="1"/>
        </dgm:presLayoutVars>
      </dgm:prSet>
      <dgm:spPr/>
      <dgm:t>
        <a:bodyPr/>
        <a:lstStyle/>
        <a:p>
          <a:endParaRPr lang="en-US"/>
        </a:p>
      </dgm:t>
    </dgm:pt>
    <dgm:pt modelId="{611BCE44-2614-4D5E-9DE2-A1021D9B17FC}" type="pres">
      <dgm:prSet presAssocID="{15113BCF-F330-4424-B3CC-34688D2D51FF}" presName="spacing" presStyleCnt="0"/>
      <dgm:spPr/>
      <dgm:t>
        <a:bodyPr/>
        <a:lstStyle/>
        <a:p>
          <a:endParaRPr lang="en-US"/>
        </a:p>
      </dgm:t>
    </dgm:pt>
    <dgm:pt modelId="{680436AE-699D-4411-8A8D-D323AFFA0FCF}" type="pres">
      <dgm:prSet presAssocID="{A08BAD78-5041-43C2-9620-216B08096301}" presName="linNode" presStyleCnt="0"/>
      <dgm:spPr/>
      <dgm:t>
        <a:bodyPr/>
        <a:lstStyle/>
        <a:p>
          <a:endParaRPr lang="en-US"/>
        </a:p>
      </dgm:t>
    </dgm:pt>
    <dgm:pt modelId="{03E7AF9A-5D14-4617-8AF8-FD9C70FAB2B2}" type="pres">
      <dgm:prSet presAssocID="{A08BAD78-5041-43C2-9620-216B08096301}" presName="parentShp" presStyleLbl="node1" presStyleIdx="3" presStyleCnt="4">
        <dgm:presLayoutVars>
          <dgm:bulletEnabled val="1"/>
        </dgm:presLayoutVars>
      </dgm:prSet>
      <dgm:spPr/>
      <dgm:t>
        <a:bodyPr/>
        <a:lstStyle/>
        <a:p>
          <a:endParaRPr lang="en-US"/>
        </a:p>
      </dgm:t>
    </dgm:pt>
    <dgm:pt modelId="{81A18426-C51F-487D-9423-411EBA8D97F2}" type="pres">
      <dgm:prSet presAssocID="{A08BAD78-5041-43C2-9620-216B08096301}" presName="childShp" presStyleLbl="bgAccFollowNode1" presStyleIdx="3" presStyleCnt="4">
        <dgm:presLayoutVars>
          <dgm:bulletEnabled val="1"/>
        </dgm:presLayoutVars>
      </dgm:prSet>
      <dgm:spPr/>
      <dgm:t>
        <a:bodyPr/>
        <a:lstStyle/>
        <a:p>
          <a:endParaRPr lang="en-US"/>
        </a:p>
      </dgm:t>
    </dgm:pt>
  </dgm:ptLst>
  <dgm:cxnLst>
    <dgm:cxn modelId="{EC6690CF-8987-4668-BB7C-CC287CAA7A74}" type="presOf" srcId="{E0D1569C-8691-49C2-97BA-F8C4C0C324B8}" destId="{87FB9945-FCCF-4CC6-92BF-4841B9851E36}" srcOrd="0" destOrd="0" presId="urn:microsoft.com/office/officeart/2005/8/layout/vList6"/>
    <dgm:cxn modelId="{0D6B44E0-664A-44E1-931A-5B42F49F280C}" type="presOf" srcId="{AD69B2AF-D4D1-4727-A08B-DB8306DDD9E5}" destId="{F6E844DA-BE18-4627-ADBB-14B5499AE779}" srcOrd="0" destOrd="0" presId="urn:microsoft.com/office/officeart/2005/8/layout/vList6"/>
    <dgm:cxn modelId="{55A26C8F-005E-400D-8DCF-F9C79147B2BE}" type="presOf" srcId="{A313B02B-893F-4F13-BB75-CCCEBF67F12E}" destId="{8F8C487F-9A8B-4A5D-A4D9-9349103280CA}" srcOrd="0" destOrd="0" presId="urn:microsoft.com/office/officeart/2005/8/layout/vList6"/>
    <dgm:cxn modelId="{0BA9E78E-929B-4822-BE0D-8784EF2CB01E}" type="presOf" srcId="{A08BAD78-5041-43C2-9620-216B08096301}" destId="{03E7AF9A-5D14-4617-8AF8-FD9C70FAB2B2}"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E755EECD-4BE1-40DF-A35C-062C6C1B2C4B}" srcId="{AD69B2AF-D4D1-4727-A08B-DB8306DDD9E5}" destId="{A08BAD78-5041-43C2-9620-216B08096301}" srcOrd="3" destOrd="0" parTransId="{7EDD6EA7-5BFD-4DB4-9328-32744F258A59}" sibTransId="{CDA5D0C2-379F-470A-AF3A-1A77E55176CD}"/>
    <dgm:cxn modelId="{1267FF5B-13FE-4948-87CD-4CBC1F6C467E}" srcId="{AD69B2AF-D4D1-4727-A08B-DB8306DDD9E5}" destId="{F183760F-9102-4D9F-8FB0-E068458B0F70}" srcOrd="2" destOrd="0" parTransId="{BEB6C184-CD80-440B-A21A-163A2E886B8D}" sibTransId="{15113BCF-F330-4424-B3CC-34688D2D51FF}"/>
    <dgm:cxn modelId="{B0E53CF8-D7AB-48CC-802E-74F8C42BA31F}" type="presOf" srcId="{F183760F-9102-4D9F-8FB0-E068458B0F70}" destId="{430F6C5F-DDB8-4FE2-9132-F1FB0AB32852}" srcOrd="0" destOrd="0" presId="urn:microsoft.com/office/officeart/2005/8/layout/vList6"/>
    <dgm:cxn modelId="{BC80F09D-DD82-4583-8E17-925D8459DA3C}" srcId="{AD69B2AF-D4D1-4727-A08B-DB8306DDD9E5}" destId="{A313B02B-893F-4F13-BB75-CCCEBF67F12E}" srcOrd="1" destOrd="0" parTransId="{4F60981E-E739-4C18-B94E-5E61397625B3}" sibTransId="{03331464-A695-44E4-A702-82A1617306E9}"/>
    <dgm:cxn modelId="{E5266873-E46A-4578-BD8C-D1B526BD6EBB}" type="presParOf" srcId="{F6E844DA-BE18-4627-ADBB-14B5499AE779}" destId="{CA72BBFB-984A-4E4C-860E-B8449D0BA933}" srcOrd="0" destOrd="0" presId="urn:microsoft.com/office/officeart/2005/8/layout/vList6"/>
    <dgm:cxn modelId="{68512FA1-D805-4CB7-889A-F0FA41C755FB}" type="presParOf" srcId="{CA72BBFB-984A-4E4C-860E-B8449D0BA933}" destId="{87FB9945-FCCF-4CC6-92BF-4841B9851E36}" srcOrd="0" destOrd="0" presId="urn:microsoft.com/office/officeart/2005/8/layout/vList6"/>
    <dgm:cxn modelId="{4E4F70E0-C834-4FD4-A970-2E5455DD4971}" type="presParOf" srcId="{CA72BBFB-984A-4E4C-860E-B8449D0BA933}" destId="{E7BA3350-6058-481C-A32D-2F9C16D184F2}" srcOrd="1" destOrd="0" presId="urn:microsoft.com/office/officeart/2005/8/layout/vList6"/>
    <dgm:cxn modelId="{B5F2F598-ED42-4025-BA84-B5708D2951FA}" type="presParOf" srcId="{F6E844DA-BE18-4627-ADBB-14B5499AE779}" destId="{ECC7BD0A-C694-495E-B5E5-126DC1E4DCE4}" srcOrd="1" destOrd="0" presId="urn:microsoft.com/office/officeart/2005/8/layout/vList6"/>
    <dgm:cxn modelId="{3E9A4229-615E-4FCF-B5ED-925FE2B923BF}" type="presParOf" srcId="{F6E844DA-BE18-4627-ADBB-14B5499AE779}" destId="{3FB7A993-1302-4A21-8580-0815701F88D7}" srcOrd="2" destOrd="0" presId="urn:microsoft.com/office/officeart/2005/8/layout/vList6"/>
    <dgm:cxn modelId="{469D28B3-0692-4EAC-81BC-6897DFB5F58B}" type="presParOf" srcId="{3FB7A993-1302-4A21-8580-0815701F88D7}" destId="{8F8C487F-9A8B-4A5D-A4D9-9349103280CA}" srcOrd="0" destOrd="0" presId="urn:microsoft.com/office/officeart/2005/8/layout/vList6"/>
    <dgm:cxn modelId="{2310CD06-F9A4-4B50-B452-7A4E77575788}" type="presParOf" srcId="{3FB7A993-1302-4A21-8580-0815701F88D7}" destId="{876469C0-FA8A-4183-BCF1-3548572A9058}" srcOrd="1" destOrd="0" presId="urn:microsoft.com/office/officeart/2005/8/layout/vList6"/>
    <dgm:cxn modelId="{894BC7AF-C56B-4E71-BE21-101020A5DDBB}" type="presParOf" srcId="{F6E844DA-BE18-4627-ADBB-14B5499AE779}" destId="{C56F6DEB-0739-4500-A4DD-AFFB48951E90}" srcOrd="3" destOrd="0" presId="urn:microsoft.com/office/officeart/2005/8/layout/vList6"/>
    <dgm:cxn modelId="{678262A1-C807-4755-B728-637F39CE2209}" type="presParOf" srcId="{F6E844DA-BE18-4627-ADBB-14B5499AE779}" destId="{488143D0-9B73-4766-809E-EEC7C0B71786}" srcOrd="4" destOrd="0" presId="urn:microsoft.com/office/officeart/2005/8/layout/vList6"/>
    <dgm:cxn modelId="{3E8388D8-BF71-4287-8811-2964B8C50F87}" type="presParOf" srcId="{488143D0-9B73-4766-809E-EEC7C0B71786}" destId="{430F6C5F-DDB8-4FE2-9132-F1FB0AB32852}" srcOrd="0" destOrd="0" presId="urn:microsoft.com/office/officeart/2005/8/layout/vList6"/>
    <dgm:cxn modelId="{2FC23317-8DF5-4E6B-B4F3-BA1EE009662F}" type="presParOf" srcId="{488143D0-9B73-4766-809E-EEC7C0B71786}" destId="{E99BF69F-1F0F-4C3B-A76E-E1B7741D69E9}" srcOrd="1" destOrd="0" presId="urn:microsoft.com/office/officeart/2005/8/layout/vList6"/>
    <dgm:cxn modelId="{BF9B0748-B7E1-4EC5-8114-B45099E79109}" type="presParOf" srcId="{F6E844DA-BE18-4627-ADBB-14B5499AE779}" destId="{611BCE44-2614-4D5E-9DE2-A1021D9B17FC}" srcOrd="5" destOrd="0" presId="urn:microsoft.com/office/officeart/2005/8/layout/vList6"/>
    <dgm:cxn modelId="{86DAA7C6-C94E-4409-9921-DEDB409A3777}" type="presParOf" srcId="{F6E844DA-BE18-4627-ADBB-14B5499AE779}" destId="{680436AE-699D-4411-8A8D-D323AFFA0FCF}" srcOrd="6" destOrd="0" presId="urn:microsoft.com/office/officeart/2005/8/layout/vList6"/>
    <dgm:cxn modelId="{CB701C0E-39A2-4998-8CF8-1F244F4CA7FD}" type="presParOf" srcId="{680436AE-699D-4411-8A8D-D323AFFA0FCF}" destId="{03E7AF9A-5D14-4617-8AF8-FD9C70FAB2B2}" srcOrd="0" destOrd="0" presId="urn:microsoft.com/office/officeart/2005/8/layout/vList6"/>
    <dgm:cxn modelId="{9B5D6582-ED86-42E7-8E56-1F46A38F250F}" type="presParOf" srcId="{680436AE-699D-4411-8A8D-D323AFFA0FCF}" destId="{81A18426-C51F-487D-9423-411EBA8D97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smtClean="0">
              <a:latin typeface="+mj-lt"/>
            </a:rPr>
            <a:t>Deployment Workbench Architecture Enhancements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FED16CA9-E514-4560-BB7E-FFF6544C9153}" srcId="{AD69B2AF-D4D1-4727-A08B-DB8306DDD9E5}" destId="{E0D1569C-8691-49C2-97BA-F8C4C0C324B8}" srcOrd="0" destOrd="0" parTransId="{0867C5B8-1E1F-4A92-98BC-057844ACB6D4}" sibTransId="{FF35F591-AD78-402D-809A-DFE558BC8EAB}"/>
    <dgm:cxn modelId="{816A7579-A14C-4401-A485-030CAD4292CB}" type="presOf" srcId="{AD69B2AF-D4D1-4727-A08B-DB8306DDD9E5}" destId="{F6E844DA-BE18-4627-ADBB-14B5499AE779}" srcOrd="0" destOrd="0" presId="urn:microsoft.com/office/officeart/2005/8/layout/vList6"/>
    <dgm:cxn modelId="{2ED7AE73-B1C9-4EDA-B8C9-F0F0BF2F8612}" type="presOf" srcId="{E0D1569C-8691-49C2-97BA-F8C4C0C324B8}" destId="{87FB9945-FCCF-4CC6-92BF-4841B9851E36}" srcOrd="0" destOrd="0" presId="urn:microsoft.com/office/officeart/2005/8/layout/vList6"/>
    <dgm:cxn modelId="{9E048A9D-E08F-4824-BAA7-E04C298E2FAD}" type="presParOf" srcId="{F6E844DA-BE18-4627-ADBB-14B5499AE779}" destId="{CA72BBFB-984A-4E4C-860E-B8449D0BA933}" srcOrd="0" destOrd="0" presId="urn:microsoft.com/office/officeart/2005/8/layout/vList6"/>
    <dgm:cxn modelId="{FF33382E-AAF3-4559-AF29-89922531E81E}" type="presParOf" srcId="{CA72BBFB-984A-4E4C-860E-B8449D0BA933}" destId="{87FB9945-FCCF-4CC6-92BF-4841B9851E36}" srcOrd="0" destOrd="0" presId="urn:microsoft.com/office/officeart/2005/8/layout/vList6"/>
    <dgm:cxn modelId="{20718290-DF2C-4345-9EFB-3F173ED5ABA0}" type="presParOf" srcId="{CA72BBFB-984A-4E4C-860E-B8449D0BA933}" destId="{E7BA3350-6058-481C-A32D-2F9C16D184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err="1" smtClean="0">
              <a:latin typeface="+mj-lt"/>
            </a:rPr>
            <a:t>PowerShell</a:t>
          </a:r>
          <a:r>
            <a:rPr lang="en-US" dirty="0" smtClean="0">
              <a:latin typeface="+mj-lt"/>
            </a:rPr>
            <a:t> Capabilities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A083473D-F360-4633-B3B2-EF5C0441F6DB}" type="presOf" srcId="{AD69B2AF-D4D1-4727-A08B-DB8306DDD9E5}" destId="{F6E844DA-BE18-4627-ADBB-14B5499AE779}"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CBD08813-E7AE-427F-80F9-D7E63230B4A1}" type="presOf" srcId="{E0D1569C-8691-49C2-97BA-F8C4C0C324B8}" destId="{87FB9945-FCCF-4CC6-92BF-4841B9851E36}" srcOrd="0" destOrd="0" presId="urn:microsoft.com/office/officeart/2005/8/layout/vList6"/>
    <dgm:cxn modelId="{173A1FD0-CBAF-4EA1-BF4E-8563E2DEB753}" type="presParOf" srcId="{F6E844DA-BE18-4627-ADBB-14B5499AE779}" destId="{CA72BBFB-984A-4E4C-860E-B8449D0BA933}" srcOrd="0" destOrd="0" presId="urn:microsoft.com/office/officeart/2005/8/layout/vList6"/>
    <dgm:cxn modelId="{7FA99667-5402-4159-AB40-C9BBB0ABFC6C}" type="presParOf" srcId="{CA72BBFB-984A-4E4C-860E-B8449D0BA933}" destId="{87FB9945-FCCF-4CC6-92BF-4841B9851E36}" srcOrd="0" destOrd="0" presId="urn:microsoft.com/office/officeart/2005/8/layout/vList6"/>
    <dgm:cxn modelId="{E4D360A6-3F69-4C17-B242-0BD2ABD31CA6}" type="presParOf" srcId="{CA72BBFB-984A-4E4C-860E-B8449D0BA933}" destId="{E7BA3350-6058-481C-A32D-2F9C16D184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smtClean="0">
              <a:latin typeface="+mj-lt"/>
            </a:rPr>
            <a:t>Task Sequence and Script Enhancements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15A554A3-729C-4B33-8D5C-C16472257815}" type="presOf" srcId="{AD69B2AF-D4D1-4727-A08B-DB8306DDD9E5}" destId="{F6E844DA-BE18-4627-ADBB-14B5499AE779}" srcOrd="0" destOrd="0" presId="urn:microsoft.com/office/officeart/2005/8/layout/vList6"/>
    <dgm:cxn modelId="{88CCEB6D-CA2C-4B9E-8416-FE202F236640}" type="presOf" srcId="{E0D1569C-8691-49C2-97BA-F8C4C0C324B8}" destId="{87FB9945-FCCF-4CC6-92BF-4841B9851E36}"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4D57CD63-7149-49ED-BC4C-F2BFC9CF0E3C}" type="presParOf" srcId="{F6E844DA-BE18-4627-ADBB-14B5499AE779}" destId="{CA72BBFB-984A-4E4C-860E-B8449D0BA933}" srcOrd="0" destOrd="0" presId="urn:microsoft.com/office/officeart/2005/8/layout/vList6"/>
    <dgm:cxn modelId="{8776A6CF-6E13-4EE7-887A-4A63BFC0909F}" type="presParOf" srcId="{CA72BBFB-984A-4E4C-860E-B8449D0BA933}" destId="{87FB9945-FCCF-4CC6-92BF-4841B9851E36}" srcOrd="0" destOrd="0" presId="urn:microsoft.com/office/officeart/2005/8/layout/vList6"/>
    <dgm:cxn modelId="{60FE8AEA-85CB-497C-A98A-67E8FF84EE8B}" type="presParOf" srcId="{CA72BBFB-984A-4E4C-860E-B8449D0BA933}" destId="{E7BA3350-6058-481C-A32D-2F9C16D184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smtClean="0">
              <a:latin typeface="+mj-lt"/>
            </a:rPr>
            <a:t>Task Sequence and Script Enhancements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LinFactNeighborX="-1235" custLinFactNeighborY="-2563">
        <dgm:presLayoutVars>
          <dgm:bulletEnabled val="1"/>
        </dgm:presLayoutVars>
      </dgm:prSet>
      <dgm:spPr/>
      <dgm:t>
        <a:bodyPr/>
        <a:lstStyle/>
        <a:p>
          <a:endParaRPr lang="en-US"/>
        </a:p>
      </dgm:t>
    </dgm:pt>
  </dgm:ptLst>
  <dgm:cxnLst>
    <dgm:cxn modelId="{670D7350-D1A5-4827-BB10-D974213AAC04}" type="presOf" srcId="{E0D1569C-8691-49C2-97BA-F8C4C0C324B8}" destId="{87FB9945-FCCF-4CC6-92BF-4841B9851E36}" srcOrd="0" destOrd="0" presId="urn:microsoft.com/office/officeart/2005/8/layout/vList6"/>
    <dgm:cxn modelId="{81DE6896-F5A1-4507-88B4-2C484478187F}" type="presOf" srcId="{AD69B2AF-D4D1-4727-A08B-DB8306DDD9E5}" destId="{F6E844DA-BE18-4627-ADBB-14B5499AE779}"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E79A66C4-3ABE-4F9A-99B4-805E92A0AAE8}" type="presParOf" srcId="{F6E844DA-BE18-4627-ADBB-14B5499AE779}" destId="{CA72BBFB-984A-4E4C-860E-B8449D0BA933}" srcOrd="0" destOrd="0" presId="urn:microsoft.com/office/officeart/2005/8/layout/vList6"/>
    <dgm:cxn modelId="{88549E64-722E-48C8-93BB-5519EF732686}" type="presParOf" srcId="{CA72BBFB-984A-4E4C-860E-B8449D0BA933}" destId="{87FB9945-FCCF-4CC6-92BF-4841B9851E36}" srcOrd="0" destOrd="0" presId="urn:microsoft.com/office/officeart/2005/8/layout/vList6"/>
    <dgm:cxn modelId="{C099D086-1779-4CC6-BC48-5AA2AEC96456}" type="presParOf" srcId="{CA72BBFB-984A-4E4C-860E-B8449D0BA933}" destId="{E7BA3350-6058-481C-A32D-2F9C16D184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69B2AF-D4D1-4727-A08B-DB8306DDD9E5}" type="doc">
      <dgm:prSet loTypeId="urn:microsoft.com/office/officeart/2005/8/layout/vList6" loCatId="list" qsTypeId="urn:microsoft.com/office/officeart/2005/8/quickstyle/simple4" qsCatId="simple" csTypeId="urn:microsoft.com/office/officeart/2005/8/colors/accent2_2" csCatId="accent2" phldr="1"/>
      <dgm:spPr/>
      <dgm:t>
        <a:bodyPr/>
        <a:lstStyle/>
        <a:p>
          <a:endParaRPr lang="en-US"/>
        </a:p>
      </dgm:t>
    </dgm:pt>
    <dgm:pt modelId="{E0D1569C-8691-49C2-97BA-F8C4C0C324B8}">
      <dgm:prSet phldrT="[Text]"/>
      <dgm:spPr/>
      <dgm:t>
        <a:bodyPr/>
        <a:lstStyle/>
        <a:p>
          <a:r>
            <a:rPr lang="en-US" dirty="0" smtClean="0">
              <a:latin typeface="+mj-lt"/>
            </a:rPr>
            <a:t>Configuration Manager Improvements</a:t>
          </a:r>
          <a:endParaRPr lang="en-US" dirty="0">
            <a:latin typeface="+mj-lt"/>
          </a:endParaRPr>
        </a:p>
      </dgm:t>
    </dgm:pt>
    <dgm:pt modelId="{0867C5B8-1E1F-4A92-98BC-057844ACB6D4}" type="parTrans" cxnId="{FED16CA9-E514-4560-BB7E-FFF6544C9153}">
      <dgm:prSet/>
      <dgm:spPr/>
      <dgm:t>
        <a:bodyPr/>
        <a:lstStyle/>
        <a:p>
          <a:endParaRPr lang="en-US"/>
        </a:p>
      </dgm:t>
    </dgm:pt>
    <dgm:pt modelId="{FF35F591-AD78-402D-809A-DFE558BC8EAB}" type="sibTrans" cxnId="{FED16CA9-E514-4560-BB7E-FFF6544C9153}">
      <dgm:prSet/>
      <dgm:spPr/>
      <dgm:t>
        <a:bodyPr/>
        <a:lstStyle/>
        <a:p>
          <a:endParaRPr lang="en-US"/>
        </a:p>
      </dgm:t>
    </dgm:pt>
    <dgm:pt modelId="{F6E844DA-BE18-4627-ADBB-14B5499AE779}" type="pres">
      <dgm:prSet presAssocID="{AD69B2AF-D4D1-4727-A08B-DB8306DDD9E5}" presName="Name0" presStyleCnt="0">
        <dgm:presLayoutVars>
          <dgm:dir/>
          <dgm:animLvl val="lvl"/>
          <dgm:resizeHandles/>
        </dgm:presLayoutVars>
      </dgm:prSet>
      <dgm:spPr/>
      <dgm:t>
        <a:bodyPr/>
        <a:lstStyle/>
        <a:p>
          <a:endParaRPr lang="en-US"/>
        </a:p>
      </dgm:t>
    </dgm:pt>
    <dgm:pt modelId="{CA72BBFB-984A-4E4C-860E-B8449D0BA933}" type="pres">
      <dgm:prSet presAssocID="{E0D1569C-8691-49C2-97BA-F8C4C0C324B8}" presName="linNode" presStyleCnt="0"/>
      <dgm:spPr/>
      <dgm:t>
        <a:bodyPr/>
        <a:lstStyle/>
        <a:p>
          <a:endParaRPr lang="en-US"/>
        </a:p>
      </dgm:t>
    </dgm:pt>
    <dgm:pt modelId="{87FB9945-FCCF-4CC6-92BF-4841B9851E36}" type="pres">
      <dgm:prSet presAssocID="{E0D1569C-8691-49C2-97BA-F8C4C0C324B8}" presName="parentShp" presStyleLbl="node1" presStyleIdx="0" presStyleCnt="1">
        <dgm:presLayoutVars>
          <dgm:bulletEnabled val="1"/>
        </dgm:presLayoutVars>
      </dgm:prSet>
      <dgm:spPr/>
      <dgm:t>
        <a:bodyPr/>
        <a:lstStyle/>
        <a:p>
          <a:endParaRPr lang="en-US"/>
        </a:p>
      </dgm:t>
    </dgm:pt>
    <dgm:pt modelId="{E7BA3350-6058-481C-A32D-2F9C16D184F2}" type="pres">
      <dgm:prSet presAssocID="{E0D1569C-8691-49C2-97BA-F8C4C0C324B8}" presName="childShp" presStyleLbl="bgAccFollowNode1" presStyleIdx="0" presStyleCnt="1" custScaleX="91653" custLinFactNeighborX="-1235" custLinFactNeighborY="-2563">
        <dgm:presLayoutVars>
          <dgm:bulletEnabled val="1"/>
        </dgm:presLayoutVars>
      </dgm:prSet>
      <dgm:spPr/>
      <dgm:t>
        <a:bodyPr/>
        <a:lstStyle/>
        <a:p>
          <a:endParaRPr lang="en-US"/>
        </a:p>
      </dgm:t>
    </dgm:pt>
  </dgm:ptLst>
  <dgm:cxnLst>
    <dgm:cxn modelId="{FF601BF0-652D-447E-A81E-0A6BEC143FBF}" type="presOf" srcId="{E0D1569C-8691-49C2-97BA-F8C4C0C324B8}" destId="{87FB9945-FCCF-4CC6-92BF-4841B9851E36}" srcOrd="0" destOrd="0" presId="urn:microsoft.com/office/officeart/2005/8/layout/vList6"/>
    <dgm:cxn modelId="{FED16CA9-E514-4560-BB7E-FFF6544C9153}" srcId="{AD69B2AF-D4D1-4727-A08B-DB8306DDD9E5}" destId="{E0D1569C-8691-49C2-97BA-F8C4C0C324B8}" srcOrd="0" destOrd="0" parTransId="{0867C5B8-1E1F-4A92-98BC-057844ACB6D4}" sibTransId="{FF35F591-AD78-402D-809A-DFE558BC8EAB}"/>
    <dgm:cxn modelId="{E1E66DD0-2942-45B0-9A76-DE9FE1A4621A}" type="presOf" srcId="{AD69B2AF-D4D1-4727-A08B-DB8306DDD9E5}" destId="{F6E844DA-BE18-4627-ADBB-14B5499AE779}" srcOrd="0" destOrd="0" presId="urn:microsoft.com/office/officeart/2005/8/layout/vList6"/>
    <dgm:cxn modelId="{B01571EC-6FDD-433E-A31B-FD360D6A2F4A}" type="presParOf" srcId="{F6E844DA-BE18-4627-ADBB-14B5499AE779}" destId="{CA72BBFB-984A-4E4C-860E-B8449D0BA933}" srcOrd="0" destOrd="0" presId="urn:microsoft.com/office/officeart/2005/8/layout/vList6"/>
    <dgm:cxn modelId="{3E204216-913C-4440-99B2-527D970913E4}" type="presParOf" srcId="{CA72BBFB-984A-4E4C-860E-B8449D0BA933}" destId="{87FB9945-FCCF-4CC6-92BF-4841B9851E36}" srcOrd="0" destOrd="0" presId="urn:microsoft.com/office/officeart/2005/8/layout/vList6"/>
    <dgm:cxn modelId="{150418D1-446D-4932-9066-BB475E5AF5E6}" type="presParOf" srcId="{CA72BBFB-984A-4E4C-860E-B8449D0BA933}" destId="{E7BA3350-6058-481C-A32D-2F9C16D184F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311392" y="0"/>
          <a:ext cx="5029200" cy="1113989"/>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FB9945-FCCF-4CC6-92BF-4841B9851E36}">
      <dsp:nvSpPr>
        <dsp:cNvPr id="0" name=""/>
        <dsp:cNvSpPr/>
      </dsp:nvSpPr>
      <dsp:spPr>
        <a:xfrm>
          <a:off x="0" y="1404"/>
          <a:ext cx="3352800" cy="111398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Deployment Workbench Architecture Enhancements</a:t>
          </a:r>
          <a:endParaRPr lang="en-US" sz="2200" kern="1200" dirty="0">
            <a:latin typeface="+mj-lt"/>
          </a:endParaRPr>
        </a:p>
      </dsp:txBody>
      <dsp:txXfrm>
        <a:off x="0" y="1404"/>
        <a:ext cx="3352800" cy="1113989"/>
      </dsp:txXfrm>
    </dsp:sp>
    <dsp:sp modelId="{876469C0-FA8A-4183-BCF1-3548572A9058}">
      <dsp:nvSpPr>
        <dsp:cNvPr id="0" name=""/>
        <dsp:cNvSpPr/>
      </dsp:nvSpPr>
      <dsp:spPr>
        <a:xfrm>
          <a:off x="3352800" y="1226792"/>
          <a:ext cx="5029200" cy="1113989"/>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F8C487F-9A8B-4A5D-A4D9-9349103280CA}">
      <dsp:nvSpPr>
        <dsp:cNvPr id="0" name=""/>
        <dsp:cNvSpPr/>
      </dsp:nvSpPr>
      <dsp:spPr>
        <a:xfrm>
          <a:off x="0" y="1226792"/>
          <a:ext cx="3352800" cy="111398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err="1" smtClean="0">
              <a:latin typeface="+mj-lt"/>
            </a:rPr>
            <a:t>PowerShell</a:t>
          </a:r>
          <a:r>
            <a:rPr lang="en-US" sz="2200" kern="1200" dirty="0" smtClean="0">
              <a:latin typeface="+mj-lt"/>
            </a:rPr>
            <a:t> Capabilities</a:t>
          </a:r>
          <a:endParaRPr lang="en-US" sz="2200" kern="1200" dirty="0">
            <a:latin typeface="+mj-lt"/>
          </a:endParaRPr>
        </a:p>
      </dsp:txBody>
      <dsp:txXfrm>
        <a:off x="0" y="1226792"/>
        <a:ext cx="3352800" cy="1113989"/>
      </dsp:txXfrm>
    </dsp:sp>
    <dsp:sp modelId="{E99BF69F-1F0F-4C3B-A76E-E1B7741D69E9}">
      <dsp:nvSpPr>
        <dsp:cNvPr id="0" name=""/>
        <dsp:cNvSpPr/>
      </dsp:nvSpPr>
      <dsp:spPr>
        <a:xfrm>
          <a:off x="3352800" y="2452180"/>
          <a:ext cx="5029200" cy="1113989"/>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0F6C5F-DDB8-4FE2-9132-F1FB0AB32852}">
      <dsp:nvSpPr>
        <dsp:cNvPr id="0" name=""/>
        <dsp:cNvSpPr/>
      </dsp:nvSpPr>
      <dsp:spPr>
        <a:xfrm>
          <a:off x="0" y="2452180"/>
          <a:ext cx="3352800" cy="111398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Task Sequence and Script Enhancements</a:t>
          </a:r>
          <a:endParaRPr lang="en-US" sz="2200" kern="1200" dirty="0">
            <a:latin typeface="+mj-lt"/>
          </a:endParaRPr>
        </a:p>
      </dsp:txBody>
      <dsp:txXfrm>
        <a:off x="0" y="2452180"/>
        <a:ext cx="3352800" cy="1113989"/>
      </dsp:txXfrm>
    </dsp:sp>
    <dsp:sp modelId="{81A18426-C51F-487D-9423-411EBA8D97F2}">
      <dsp:nvSpPr>
        <dsp:cNvPr id="0" name=""/>
        <dsp:cNvSpPr/>
      </dsp:nvSpPr>
      <dsp:spPr>
        <a:xfrm>
          <a:off x="3352800" y="3677568"/>
          <a:ext cx="5029200" cy="1113989"/>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3E7AF9A-5D14-4617-8AF8-FD9C70FAB2B2}">
      <dsp:nvSpPr>
        <dsp:cNvPr id="0" name=""/>
        <dsp:cNvSpPr/>
      </dsp:nvSpPr>
      <dsp:spPr>
        <a:xfrm>
          <a:off x="0" y="3677568"/>
          <a:ext cx="3352800" cy="111398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Configuration Manager Improvements</a:t>
          </a:r>
          <a:endParaRPr lang="en-US" sz="2200" kern="1200" dirty="0">
            <a:latin typeface="+mj-lt"/>
          </a:endParaRPr>
        </a:p>
      </dsp:txBody>
      <dsp:txXfrm>
        <a:off x="0" y="3677568"/>
        <a:ext cx="3352800" cy="11139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Deployment Workbench Architecture Enhancements</a:t>
          </a:r>
          <a:endParaRPr lang="en-US" sz="2200" kern="1200" dirty="0">
            <a:latin typeface="+mj-lt"/>
          </a:endParaRPr>
        </a:p>
      </dsp:txBody>
      <dsp:txXfrm>
        <a:off x="0" y="0"/>
        <a:ext cx="3456432" cy="914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413745" y="0"/>
          <a:ext cx="5184648" cy="9144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456432" cy="9144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err="1" smtClean="0">
              <a:latin typeface="+mj-lt"/>
            </a:rPr>
            <a:t>PowerShell</a:t>
          </a:r>
          <a:r>
            <a:rPr lang="en-US" sz="2600" kern="1200" dirty="0" smtClean="0">
              <a:latin typeface="+mj-lt"/>
            </a:rPr>
            <a:t> Capabilities</a:t>
          </a:r>
          <a:endParaRPr lang="en-US" sz="2600" kern="1200" dirty="0">
            <a:latin typeface="+mj-lt"/>
          </a:endParaRPr>
        </a:p>
      </dsp:txBody>
      <dsp:txXfrm>
        <a:off x="0" y="0"/>
        <a:ext cx="3456432" cy="914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311392" y="0"/>
          <a:ext cx="5029200" cy="9144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352800" cy="9144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Task Sequence and Script Enhancements</a:t>
          </a:r>
          <a:endParaRPr lang="en-US" sz="2600" kern="1200" dirty="0">
            <a:latin typeface="+mj-lt"/>
          </a:endParaRPr>
        </a:p>
      </dsp:txBody>
      <dsp:txXfrm>
        <a:off x="0" y="0"/>
        <a:ext cx="3352800" cy="9144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311392" y="0"/>
          <a:ext cx="5029200" cy="9144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0" y="0"/>
          <a:ext cx="3352800" cy="9144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Task Sequence and Script Enhancements</a:t>
          </a:r>
          <a:endParaRPr lang="en-US" sz="2600" kern="1200" dirty="0">
            <a:latin typeface="+mj-lt"/>
          </a:endParaRPr>
        </a:p>
      </dsp:txBody>
      <dsp:txXfrm>
        <a:off x="0" y="0"/>
        <a:ext cx="3352800" cy="914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A3350-6058-481C-A32D-2F9C16D184F2}">
      <dsp:nvSpPr>
        <dsp:cNvPr id="0" name=""/>
        <dsp:cNvSpPr/>
      </dsp:nvSpPr>
      <dsp:spPr>
        <a:xfrm>
          <a:off x="3630126" y="0"/>
          <a:ext cx="4751885" cy="91440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B9945-FCCF-4CC6-92BF-4841B9851E36}">
      <dsp:nvSpPr>
        <dsp:cNvPr id="0" name=""/>
        <dsp:cNvSpPr/>
      </dsp:nvSpPr>
      <dsp:spPr>
        <a:xfrm>
          <a:off x="216381" y="0"/>
          <a:ext cx="3456432" cy="9144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mj-lt"/>
            </a:rPr>
            <a:t>Configuration Manager Improvements</a:t>
          </a:r>
          <a:endParaRPr lang="en-US" sz="2600" kern="1200" dirty="0">
            <a:latin typeface="+mj-lt"/>
          </a:endParaRPr>
        </a:p>
      </dsp:txBody>
      <dsp:txXfrm>
        <a:off x="216381" y="0"/>
        <a:ext cx="3456432"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11/10/2009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cli307_niehaus.pptx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07/7/12/main" val="161268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07/7/12/main" val="808071266"/>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extLst>
      <p:ext uri="{BB962C8B-B14F-4D97-AF65-F5344CB8AC3E}">
        <p14:creationId xmlns="" xmlns:p14="http://schemas.microsoft.com/office/powerpoint/2007/7/12/main" val="6766706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p:nvPicPr>
        <p:blipFill>
          <a:blip r:embed="rId2"/>
          <a:stretch>
            <a:fillRect/>
          </a:stretch>
        </p:blipFill>
        <p:spPr>
          <a:xfrm>
            <a:off x="1143" y="0"/>
            <a:ext cx="9142856" cy="6857142"/>
          </a:xfrm>
          <a:prstGeom prst="rect">
            <a:avLst/>
          </a:prstGeom>
        </p:spPr>
      </p:pic>
      <p:pic>
        <p:nvPicPr>
          <p:cNvPr id="4" name="Picture 3"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6" r:id="rId11"/>
    <p:sldLayoutId id="214748370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mniehaus@microsoft.com" TargetMode="External"/><Relationship Id="rId3" Type="http://schemas.openxmlformats.org/officeDocument/2006/relationships/hyperlink" Target="http://technet.microsoft.com/en-us/solutionaccelerators/dd407791.aspx" TargetMode="External"/><Relationship Id="rId7" Type="http://schemas.openxmlformats.org/officeDocument/2006/relationships/hyperlink" Target="http://connect.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blogs.technet.com/deploymentguys" TargetMode="External"/><Relationship Id="rId5" Type="http://schemas.openxmlformats.org/officeDocument/2006/relationships/hyperlink" Target="http://blogs.technet.com/mniehaus" TargetMode="External"/><Relationship Id="rId4" Type="http://schemas.openxmlformats.org/officeDocument/2006/relationships/hyperlink" Target="http://www.myitforum.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microsoft.com/technet" TargetMode="External"/><Relationship Id="rId10" Type="http://schemas.openxmlformats.org/officeDocument/2006/relationships/image" Target="../media/image11.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PowerShell</a:t>
            </a:r>
            <a:r>
              <a:rPr lang="en-US" dirty="0" smtClean="0"/>
              <a:t> Capabilities</a:t>
            </a:r>
            <a:endParaRPr lang="en-US" dirty="0"/>
          </a:p>
        </p:txBody>
      </p:sp>
      <p:sp>
        <p:nvSpPr>
          <p:cNvPr id="3" name="Subtitle 2"/>
          <p:cNvSpPr>
            <a:spLocks noGrp="1"/>
          </p:cNvSpPr>
          <p:nvPr>
            <p:ph type="subTitle" idx="1"/>
          </p:nvPr>
        </p:nvSpPr>
        <p:spPr/>
        <p:txBody>
          <a:bodyPr/>
          <a:lstStyle/>
          <a:p>
            <a:r>
              <a:rPr lang="en-US" dirty="0" smtClean="0"/>
              <a:t>Michael Niehaus</a:t>
            </a:r>
          </a:p>
          <a:p>
            <a:r>
              <a:rPr lang="en-US" dirty="0" smtClean="0"/>
              <a:t>Senior Software Development Engineer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3" name="Text Placeholder 2"/>
          <p:cNvSpPr>
            <a:spLocks noGrp="1"/>
          </p:cNvSpPr>
          <p:nvPr>
            <p:ph type="body" sz="quarter" idx="10"/>
          </p:nvPr>
        </p:nvSpPr>
        <p:spPr/>
        <p:txBody>
          <a:bodyPr/>
          <a:lstStyle/>
          <a:p>
            <a:r>
              <a:rPr lang="en-US" dirty="0" smtClean="0"/>
              <a:t>How much code is in MDT 2010 Deployment Workbench?</a:t>
            </a:r>
            <a:endParaRPr lang="en-US" dirty="0"/>
          </a:p>
          <a:p>
            <a:pPr lvl="1"/>
            <a:r>
              <a:rPr lang="en-US" dirty="0" smtClean="0"/>
              <a:t>A.  5k lines C#</a:t>
            </a:r>
          </a:p>
          <a:p>
            <a:pPr lvl="1"/>
            <a:r>
              <a:rPr lang="en-US" dirty="0" smtClean="0"/>
              <a:t>B.  10k lines C#</a:t>
            </a:r>
          </a:p>
          <a:p>
            <a:pPr lvl="1"/>
            <a:r>
              <a:rPr lang="en-US" dirty="0" smtClean="0"/>
              <a:t>C.  70k lines C#</a:t>
            </a:r>
          </a:p>
          <a:p>
            <a:pPr lvl="1"/>
            <a:r>
              <a:rPr lang="en-US" dirty="0" smtClean="0"/>
              <a:t>D.  150k lines C#</a:t>
            </a:r>
            <a:br>
              <a:rPr lang="en-US" dirty="0" smtClean="0"/>
            </a:br>
            <a:endParaRPr lang="en-US" dirty="0"/>
          </a:p>
          <a:p>
            <a:r>
              <a:rPr lang="en-US" dirty="0" smtClean="0"/>
              <a:t>Correct answer:  C.</a:t>
            </a:r>
          </a:p>
          <a:p>
            <a:pPr lvl="1"/>
            <a:r>
              <a:rPr lang="en-US" sz="1800" dirty="0" smtClean="0"/>
              <a:t>The Deployment Workbench (including wizards and task sequence editor) and PowerShell provider are all written in C#</a:t>
            </a:r>
          </a:p>
          <a:p>
            <a:pPr lvl="1"/>
            <a:r>
              <a:rPr lang="en-US" sz="1800" dirty="0" smtClean="0"/>
              <a:t>Less than 100 lines of C++</a:t>
            </a:r>
          </a:p>
        </p:txBody>
      </p:sp>
    </p:spTree>
    <p:extLst>
      <p:ext uri="{BB962C8B-B14F-4D97-AF65-F5344CB8AC3E}">
        <p14:creationId xmlns="" xmlns:p14="http://schemas.microsoft.com/office/powerpoint/2007/7/12/main" val="359491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81000" y="1143000"/>
          <a:ext cx="8382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p:txBody>
          <a:bodyPr/>
          <a:lstStyle/>
          <a:p>
            <a:r>
              <a:rPr lang="en-US" dirty="0" smtClean="0"/>
              <a:t>MDT 2010 Focus Areas</a:t>
            </a:r>
            <a:endParaRPr lang="en-US" dirty="0"/>
          </a:p>
        </p:txBody>
      </p:sp>
      <p:sp>
        <p:nvSpPr>
          <p:cNvPr id="14" name="Text Placeholder 13"/>
          <p:cNvSpPr>
            <a:spLocks noGrp="1"/>
          </p:cNvSpPr>
          <p:nvPr>
            <p:ph type="body" sz="quarter" idx="10"/>
          </p:nvPr>
        </p:nvSpPr>
        <p:spPr>
          <a:xfrm>
            <a:off x="398963" y="2362201"/>
            <a:ext cx="8382000" cy="3773341"/>
          </a:xfrm>
        </p:spPr>
        <p:txBody>
          <a:bodyPr/>
          <a:lstStyle/>
          <a:p>
            <a:r>
              <a:rPr lang="en-US" sz="2800" dirty="0" smtClean="0"/>
              <a:t>Improved diagnostics and logging</a:t>
            </a:r>
          </a:p>
          <a:p>
            <a:pPr lvl="1"/>
            <a:r>
              <a:rPr lang="en-US" sz="2400" dirty="0" smtClean="0"/>
              <a:t>More specific errors (instead of just success or failure)</a:t>
            </a:r>
          </a:p>
          <a:p>
            <a:pPr lvl="1"/>
            <a:r>
              <a:rPr lang="en-US" sz="2400" dirty="0" smtClean="0"/>
              <a:t>Real-time logging directly to a network share</a:t>
            </a:r>
          </a:p>
          <a:p>
            <a:pPr lvl="1"/>
            <a:r>
              <a:rPr lang="en-US" sz="2400" dirty="0" smtClean="0"/>
              <a:t>Log collecting</a:t>
            </a:r>
          </a:p>
          <a:p>
            <a:r>
              <a:rPr lang="en-US" sz="2800" dirty="0" smtClean="0"/>
              <a:t>Better network retry logic</a:t>
            </a:r>
          </a:p>
          <a:p>
            <a:r>
              <a:rPr lang="en-US" sz="2800" dirty="0" smtClean="0"/>
              <a:t>Formatting and structure improvements</a:t>
            </a:r>
          </a:p>
          <a:p>
            <a:pPr lvl="1"/>
            <a:r>
              <a:rPr lang="en-US" sz="2400" dirty="0" smtClean="0"/>
              <a:t>Common functionality will be moved into library scripts</a:t>
            </a:r>
          </a:p>
          <a:p>
            <a:pPr lvl="1"/>
            <a:r>
              <a:rPr lang="en-US" sz="2400" dirty="0" smtClean="0"/>
              <a:t>Increase modularity (to help us with testing)</a:t>
            </a:r>
          </a:p>
          <a:p>
            <a:pPr lvl="1"/>
            <a:r>
              <a:rPr lang="en-US" sz="2400" dirty="0" smtClean="0"/>
              <a:t>Improve readability (to help you follow the logic)</a:t>
            </a:r>
          </a:p>
        </p:txBody>
      </p:sp>
      <p:sp>
        <p:nvSpPr>
          <p:cNvPr id="6"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Improve diagnostics, logging, recovery</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Support deployment to any disk or partition</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New features</a:t>
            </a:r>
          </a:p>
        </p:txBody>
      </p:sp>
    </p:spTree>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MDT 2010 Focus Areas</a:t>
            </a:r>
            <a:endParaRPr lang="en-US" dirty="0"/>
          </a:p>
        </p:txBody>
      </p:sp>
      <p:sp>
        <p:nvSpPr>
          <p:cNvPr id="14" name="Text Placeholder 13"/>
          <p:cNvSpPr>
            <a:spLocks noGrp="1"/>
          </p:cNvSpPr>
          <p:nvPr>
            <p:ph type="body" sz="quarter" idx="10"/>
          </p:nvPr>
        </p:nvSpPr>
        <p:spPr>
          <a:xfrm>
            <a:off x="398963" y="2362201"/>
            <a:ext cx="8382000" cy="3502497"/>
          </a:xfrm>
        </p:spPr>
        <p:txBody>
          <a:bodyPr/>
          <a:lstStyle/>
          <a:p>
            <a:r>
              <a:rPr lang="en-US" sz="2800" dirty="0" smtClean="0"/>
              <a:t>Refresh </a:t>
            </a:r>
            <a:r>
              <a:rPr lang="en-US" sz="2800" dirty="0" err="1" smtClean="0"/>
              <a:t>BitLocker</a:t>
            </a:r>
            <a:r>
              <a:rPr lang="en-US" sz="2800" dirty="0" smtClean="0"/>
              <a:t>-encrypted machines</a:t>
            </a:r>
          </a:p>
          <a:p>
            <a:pPr lvl="1"/>
            <a:r>
              <a:rPr lang="en-US" sz="2400" dirty="0" smtClean="0"/>
              <a:t>Without decrypting when deploying Windows 7</a:t>
            </a:r>
          </a:p>
          <a:p>
            <a:r>
              <a:rPr lang="en-US" sz="2800" dirty="0" smtClean="0"/>
              <a:t>Deploy to any disk or partition</a:t>
            </a:r>
          </a:p>
          <a:p>
            <a:pPr lvl="1"/>
            <a:r>
              <a:rPr lang="en-US" sz="2400" dirty="0" smtClean="0"/>
              <a:t>Windows Vista or later</a:t>
            </a:r>
          </a:p>
          <a:p>
            <a:r>
              <a:rPr lang="en-US" sz="2800" dirty="0" smtClean="0"/>
              <a:t>Security improvements</a:t>
            </a:r>
          </a:p>
          <a:p>
            <a:pPr lvl="1"/>
            <a:r>
              <a:rPr lang="en-US" sz="2400" dirty="0" smtClean="0"/>
              <a:t>Variable obfuscation</a:t>
            </a:r>
          </a:p>
          <a:p>
            <a:r>
              <a:rPr lang="en-US" sz="2800" dirty="0" smtClean="0"/>
              <a:t>Wizard improvements</a:t>
            </a:r>
          </a:p>
          <a:p>
            <a:pPr lvl="1"/>
            <a:r>
              <a:rPr lang="en-US" sz="2400" dirty="0" smtClean="0"/>
              <a:t>No more command windows (with F8 support)</a:t>
            </a:r>
          </a:p>
        </p:txBody>
      </p:sp>
      <p:graphicFrame>
        <p:nvGraphicFramePr>
          <p:cNvPr id="6" name="Diagram 5"/>
          <p:cNvGraphicFramePr/>
          <p:nvPr>
            <p:extLst/>
          </p:nvPr>
        </p:nvGraphicFramePr>
        <p:xfrm>
          <a:off x="381000" y="1143000"/>
          <a:ext cx="8382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4"/>
          <p:cNvSpPr txBox="1">
            <a:spLocks/>
          </p:cNvSpPr>
          <p:nvPr/>
        </p:nvSpPr>
        <p:spPr>
          <a:xfrm>
            <a:off x="3828857" y="1238250"/>
            <a:ext cx="4934144" cy="742950"/>
          </a:xfrm>
          <a:prstGeom prst="rect">
            <a:avLst/>
          </a:prstGeom>
          <a:noFill/>
        </p:spPr>
        <p:txBody>
          <a:bodyPr/>
          <a:lstStyle/>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Improve diagnostics, logging, errors, recovery</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Support deployment to any disk or partition</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New features</a:t>
            </a:r>
          </a:p>
        </p:txBody>
      </p:sp>
    </p:spTree>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Task Sequence and Script Improvements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GB"/>
          </a:p>
        </p:txBody>
      </p:sp>
    </p:spTree>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3" name="Text Placeholder 2"/>
          <p:cNvSpPr>
            <a:spLocks noGrp="1"/>
          </p:cNvSpPr>
          <p:nvPr>
            <p:ph type="body" sz="quarter" idx="10"/>
          </p:nvPr>
        </p:nvSpPr>
        <p:spPr/>
        <p:txBody>
          <a:bodyPr/>
          <a:lstStyle/>
          <a:p>
            <a:r>
              <a:rPr lang="en-US" dirty="0" smtClean="0"/>
              <a:t>How many lines of VBScript are in MDT 2010?</a:t>
            </a:r>
            <a:endParaRPr lang="en-US" dirty="0"/>
          </a:p>
          <a:p>
            <a:pPr lvl="1"/>
            <a:r>
              <a:rPr lang="en-US" dirty="0" smtClean="0"/>
              <a:t>A.  5k lines VBScript</a:t>
            </a:r>
          </a:p>
          <a:p>
            <a:pPr lvl="1"/>
            <a:r>
              <a:rPr lang="en-US" dirty="0" smtClean="0"/>
              <a:t>B.  15k lines VBScript</a:t>
            </a:r>
          </a:p>
          <a:p>
            <a:pPr lvl="1"/>
            <a:r>
              <a:rPr lang="en-US" dirty="0" smtClean="0"/>
              <a:t>C.  30k lines VBScript</a:t>
            </a:r>
          </a:p>
          <a:p>
            <a:pPr lvl="1"/>
            <a:r>
              <a:rPr lang="en-US" dirty="0" smtClean="0"/>
              <a:t>D.  45k lines VBScript</a:t>
            </a:r>
          </a:p>
          <a:p>
            <a:endParaRPr lang="en-US" dirty="0"/>
          </a:p>
          <a:p>
            <a:r>
              <a:rPr lang="en-US" dirty="0" smtClean="0"/>
              <a:t>Correct answer:  C.</a:t>
            </a:r>
          </a:p>
          <a:p>
            <a:pPr lvl="1"/>
            <a:r>
              <a:rPr lang="en-US" sz="1800" dirty="0" smtClean="0"/>
              <a:t>The largest set of VBScripts we have ever seen </a:t>
            </a:r>
            <a:r>
              <a:rPr lang="en-US" sz="1800" dirty="0" smtClean="0">
                <a:sym typeface="Wingdings" pitchFamily="2" charset="2"/>
              </a:rPr>
              <a:t></a:t>
            </a:r>
          </a:p>
          <a:p>
            <a:pPr lvl="1"/>
            <a:r>
              <a:rPr lang="en-US" sz="1800" dirty="0" smtClean="0">
                <a:sym typeface="Wingdings" pitchFamily="2" charset="2"/>
              </a:rPr>
              <a:t>Still no PowerShell being used during the deployment itself</a:t>
            </a:r>
          </a:p>
          <a:p>
            <a:pPr lvl="1"/>
            <a:r>
              <a:rPr lang="en-US" sz="1800" dirty="0" smtClean="0">
                <a:sym typeface="Wingdings" pitchFamily="2" charset="2"/>
              </a:rPr>
              <a:t>The ZTIUtility.vbs script is over 3500 lines itself</a:t>
            </a:r>
            <a:endParaRPr lang="en-US" sz="1800" dirty="0" smtClean="0"/>
          </a:p>
        </p:txBody>
      </p:sp>
    </p:spTree>
    <p:extLst>
      <p:ext uri="{BB962C8B-B14F-4D97-AF65-F5344CB8AC3E}">
        <p14:creationId xmlns="" xmlns:p14="http://schemas.microsoft.com/office/powerpoint/2007/7/12/main" val="2820438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p:txBody>
          <a:bodyPr/>
          <a:lstStyle/>
          <a:p>
            <a:r>
              <a:rPr lang="en-US" dirty="0" smtClean="0"/>
              <a:t>MDT 2010 Focus Areas</a:t>
            </a:r>
            <a:endParaRPr lang="en-US" dirty="0"/>
          </a:p>
        </p:txBody>
      </p:sp>
      <p:sp>
        <p:nvSpPr>
          <p:cNvPr id="14" name="Text Placeholder 13"/>
          <p:cNvSpPr>
            <a:spLocks noGrp="1"/>
          </p:cNvSpPr>
          <p:nvPr>
            <p:ph type="body" sz="quarter" idx="10"/>
          </p:nvPr>
        </p:nvSpPr>
        <p:spPr>
          <a:xfrm>
            <a:off x="398963" y="2362201"/>
            <a:ext cx="8382000" cy="2215991"/>
          </a:xfrm>
        </p:spPr>
        <p:txBody>
          <a:bodyPr/>
          <a:lstStyle/>
          <a:p>
            <a:r>
              <a:rPr lang="en-US" sz="2800" dirty="0" smtClean="0"/>
              <a:t>USMT 4.0 hard-link support</a:t>
            </a:r>
          </a:p>
          <a:p>
            <a:r>
              <a:rPr lang="en-US" sz="2800" dirty="0" smtClean="0"/>
              <a:t>All previously-discussed script enhancements</a:t>
            </a:r>
          </a:p>
          <a:p>
            <a:pPr lvl="1"/>
            <a:r>
              <a:rPr lang="en-US" sz="2400" dirty="0" smtClean="0"/>
              <a:t>VARIABLES.DAT no longer used</a:t>
            </a:r>
          </a:p>
          <a:p>
            <a:r>
              <a:rPr lang="en-US" sz="2800" dirty="0" smtClean="0"/>
              <a:t>General-purpose wizard capability</a:t>
            </a:r>
          </a:p>
          <a:p>
            <a:pPr lvl="1"/>
            <a:r>
              <a:rPr lang="en-US" sz="2400" dirty="0" smtClean="0"/>
              <a:t>Replaces “Unknown Computer” wizard</a:t>
            </a:r>
          </a:p>
        </p:txBody>
      </p:sp>
      <p:sp>
        <p:nvSpPr>
          <p:cNvPr id="6" name="Content Placeholder 4"/>
          <p:cNvSpPr txBox="1">
            <a:spLocks/>
          </p:cNvSpPr>
          <p:nvPr/>
        </p:nvSpPr>
        <p:spPr>
          <a:xfrm>
            <a:off x="4061361" y="1238250"/>
            <a:ext cx="4774470" cy="742950"/>
          </a:xfrm>
          <a:prstGeom prst="rect">
            <a:avLst/>
          </a:prstGeom>
          <a:noFill/>
        </p:spPr>
        <p:txBody>
          <a:bodyPr/>
          <a:lstStyle/>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Support for the </a:t>
            </a:r>
            <a:r>
              <a:rPr lang="en-GB" sz="1600" dirty="0" err="1" smtClean="0">
                <a:solidFill>
                  <a:schemeClr val="bg1"/>
                </a:solidFill>
                <a:latin typeface="Calibri" pitchFamily="34" charset="0"/>
              </a:rPr>
              <a:t>ConfigMgr</a:t>
            </a:r>
            <a:r>
              <a:rPr lang="en-GB" sz="1600" dirty="0" smtClean="0">
                <a:solidFill>
                  <a:schemeClr val="bg1"/>
                </a:solidFill>
                <a:latin typeface="Calibri" pitchFamily="34" charset="0"/>
              </a:rPr>
              <a:t> R2 and SP2 releases </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Integrate Windows 7 enhancements</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Script, wizard, and task sequence improvements</a:t>
            </a:r>
          </a:p>
        </p:txBody>
      </p:sp>
    </p:spTree>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ConfigMgr</a:t>
            </a:r>
            <a:r>
              <a:rPr lang="en-US" dirty="0" smtClean="0"/>
              <a:t> Improvements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GB"/>
          </a:p>
        </p:txBody>
      </p:sp>
    </p:spTree>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Next Steps</a:t>
            </a:r>
            <a:endParaRPr lang="en-US" dirty="0"/>
          </a:p>
        </p:txBody>
      </p:sp>
      <p:sp>
        <p:nvSpPr>
          <p:cNvPr id="14" name="Text Placeholder 13"/>
          <p:cNvSpPr>
            <a:spLocks noGrp="1"/>
          </p:cNvSpPr>
          <p:nvPr>
            <p:ph type="body" sz="quarter" idx="10"/>
          </p:nvPr>
        </p:nvSpPr>
        <p:spPr>
          <a:xfrm>
            <a:off x="381000" y="1295400"/>
            <a:ext cx="8382000" cy="5546134"/>
          </a:xfrm>
        </p:spPr>
        <p:txBody>
          <a:bodyPr/>
          <a:lstStyle/>
          <a:p>
            <a:r>
              <a:rPr lang="en-US" sz="2800" dirty="0" smtClean="0"/>
              <a:t>Download MDT 2010!</a:t>
            </a:r>
            <a:endParaRPr lang="en-US" sz="2400" dirty="0" smtClean="0"/>
          </a:p>
          <a:p>
            <a:pPr lvl="1"/>
            <a:r>
              <a:rPr lang="en-US" sz="2000" dirty="0" smtClean="0">
                <a:hlinkClick r:id="rId3"/>
              </a:rPr>
              <a:t>http</a:t>
            </a:r>
            <a:r>
              <a:rPr lang="en-US" sz="2000" dirty="0">
                <a:hlinkClick r:id="rId3"/>
              </a:rPr>
              <a:t>://</a:t>
            </a:r>
            <a:r>
              <a:rPr lang="en-US" sz="2000" dirty="0" smtClean="0">
                <a:hlinkClick r:id="rId3"/>
              </a:rPr>
              <a:t>technet.microsoft.com/en-us/solutionaccelerators/dd407791.aspx</a:t>
            </a:r>
            <a:r>
              <a:rPr lang="en-US" sz="2000" dirty="0" smtClean="0"/>
              <a:t> </a:t>
            </a:r>
          </a:p>
          <a:p>
            <a:r>
              <a:rPr lang="en-US" sz="2800" dirty="0" smtClean="0"/>
              <a:t>Participate in the MDT community</a:t>
            </a:r>
            <a:endParaRPr lang="en-US" sz="2400" dirty="0" smtClean="0"/>
          </a:p>
          <a:p>
            <a:pPr lvl="1"/>
            <a:r>
              <a:rPr lang="en-US" sz="2000" dirty="0"/>
              <a:t>TechNet Forums</a:t>
            </a:r>
          </a:p>
          <a:p>
            <a:pPr lvl="1"/>
            <a:r>
              <a:rPr lang="en-US" sz="2000" dirty="0" smtClean="0"/>
              <a:t>MSSMS and MDTOSD mailing lists hosted by </a:t>
            </a:r>
            <a:r>
              <a:rPr lang="en-US" sz="2000" dirty="0" smtClean="0">
                <a:hlinkClick r:id="rId4"/>
              </a:rPr>
              <a:t>http://www.myitforum.com</a:t>
            </a:r>
            <a:r>
              <a:rPr lang="en-US" sz="2000" dirty="0" smtClean="0"/>
              <a:t> </a:t>
            </a:r>
          </a:p>
          <a:p>
            <a:pPr lvl="1"/>
            <a:r>
              <a:rPr lang="en-US" sz="2000" dirty="0" smtClean="0"/>
              <a:t>Blogs such as </a:t>
            </a:r>
            <a:r>
              <a:rPr lang="en-US" sz="2000" dirty="0" smtClean="0">
                <a:hlinkClick r:id="rId5"/>
              </a:rPr>
              <a:t>http://blogs.technet.com/mniehaus</a:t>
            </a:r>
            <a:r>
              <a:rPr lang="en-US" sz="2000" dirty="0" smtClean="0"/>
              <a:t> and </a:t>
            </a:r>
            <a:r>
              <a:rPr lang="en-US" sz="2000" dirty="0" smtClean="0">
                <a:hlinkClick r:id="rId6"/>
              </a:rPr>
              <a:t>http://blogs.technet.com/deploymentguys</a:t>
            </a:r>
            <a:r>
              <a:rPr lang="en-US" sz="2000" dirty="0" smtClean="0"/>
              <a:t> </a:t>
            </a:r>
          </a:p>
          <a:p>
            <a:r>
              <a:rPr lang="en-US" sz="2800" dirty="0" smtClean="0"/>
              <a:t>Provide feedback</a:t>
            </a:r>
          </a:p>
          <a:p>
            <a:pPr lvl="1"/>
            <a:r>
              <a:rPr lang="en-US" sz="2000" dirty="0" smtClean="0"/>
              <a:t>Look for the feedback link on </a:t>
            </a:r>
            <a:r>
              <a:rPr lang="en-US" sz="2000" dirty="0" smtClean="0">
                <a:hlinkClick r:id="rId7"/>
              </a:rPr>
              <a:t>http://connect.microsoft.com</a:t>
            </a:r>
            <a:endParaRPr lang="en-US" sz="2000" dirty="0" smtClean="0"/>
          </a:p>
          <a:p>
            <a:pPr lvl="1"/>
            <a:r>
              <a:rPr lang="en-US" sz="2000" dirty="0" smtClean="0"/>
              <a:t>E-mail me directly at </a:t>
            </a:r>
            <a:r>
              <a:rPr lang="en-US" sz="2000" dirty="0" smtClean="0">
                <a:hlinkClick r:id="rId8"/>
              </a:rPr>
              <a:t>mniehaus@microsoft.com</a:t>
            </a:r>
            <a:endParaRPr lang="en-US" sz="2000" dirty="0" smtClean="0"/>
          </a:p>
        </p:txBody>
      </p:sp>
    </p:spTree>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effectLst/>
              </a:rPr>
              <a:t>Microsoft Deployment Toolkit 2010: The Next Generation </a:t>
            </a:r>
            <a:endParaRPr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a:xfrm>
            <a:off x="4073236" y="5341785"/>
            <a:ext cx="4904509" cy="461665"/>
          </a:xfrm>
        </p:spPr>
        <p:txBody>
          <a:bodyPr/>
          <a:lstStyle/>
          <a:p>
            <a:r>
              <a:rPr lang="en-US" dirty="0" smtClean="0">
                <a:solidFill>
                  <a:schemeClr val="tx1"/>
                </a:solidFill>
              </a:rPr>
              <a:t>Michael Niehaus</a:t>
            </a:r>
          </a:p>
          <a:p>
            <a:r>
              <a:rPr lang="en-US" dirty="0" smtClean="0"/>
              <a:t>Senior Software Development Engineer</a:t>
            </a:r>
          </a:p>
          <a:p>
            <a:r>
              <a:rPr lang="en-US" dirty="0" smtClean="0">
                <a:solidFill>
                  <a:schemeClr val="tx1"/>
                </a:solidFill>
              </a:rPr>
              <a:t>Microsoft Corporation</a:t>
            </a:r>
          </a:p>
          <a:p>
            <a:r>
              <a:rPr lang="en-US" dirty="0" smtClean="0">
                <a:solidFill>
                  <a:schemeClr val="tx1"/>
                </a:solidFill>
              </a:rPr>
              <a:t>Session Code: CLI307</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036076"/>
            <a:ext cx="8385048" cy="685800"/>
          </a:xfrm>
        </p:spPr>
        <p:txBody>
          <a:bodyPr/>
          <a:lstStyle/>
          <a:p>
            <a:r>
              <a:rPr smtClean="0"/>
              <a:t>Breakout Sessions (session codes and titles)</a:t>
            </a:r>
          </a:p>
        </p:txBody>
      </p:sp>
      <p:graphicFrame>
        <p:nvGraphicFramePr>
          <p:cNvPr id="4" name="Table 3"/>
          <p:cNvGraphicFramePr>
            <a:graphicFrameLocks noGrp="1"/>
          </p:cNvGraphicFramePr>
          <p:nvPr>
            <p:extLst>
              <p:ext uri="{D42A27DB-BD31-4B8C-83A1-F6EECF244321}">
                <p14:modId xmlns="" xmlns:p14="http://schemas.microsoft.com/office/powerpoint/2007/7/12/main" val="3619443353"/>
              </p:ext>
            </p:extLst>
          </p:nvPr>
        </p:nvGraphicFramePr>
        <p:xfrm>
          <a:off x="394138" y="1699522"/>
          <a:ext cx="8339960" cy="4937760"/>
        </p:xfrm>
        <a:graphic>
          <a:graphicData uri="http://schemas.openxmlformats.org/drawingml/2006/table">
            <a:tbl>
              <a:tblPr bandRow="1">
                <a:tableStyleId>{5C22544A-7EE6-4342-B048-85BDC9FD1C3A}</a:tableStyleId>
              </a:tblPr>
              <a:tblGrid>
                <a:gridCol w="1087822"/>
                <a:gridCol w="5785946"/>
                <a:gridCol w="1466192"/>
              </a:tblGrid>
              <a:tr h="523974">
                <a:tc>
                  <a:txBody>
                    <a:bodyPr/>
                    <a:lstStyle/>
                    <a:p>
                      <a:r>
                        <a:rPr lang="en-US" dirty="0" smtClean="0"/>
                        <a:t>CLI307 </a:t>
                      </a:r>
                      <a:endParaRPr lang="en-US" dirty="0"/>
                    </a:p>
                  </a:txBody>
                  <a:tcPr/>
                </a:tc>
                <a:tc>
                  <a:txBody>
                    <a:bodyPr/>
                    <a:lstStyle/>
                    <a:p>
                      <a:r>
                        <a:rPr lang="en-US" dirty="0" smtClean="0"/>
                        <a:t>Microsoft Deployment Toolkit 2010: The Next Generation </a:t>
                      </a:r>
                      <a:endParaRPr lang="en-US" dirty="0"/>
                    </a:p>
                  </a:txBody>
                  <a:tcPr/>
                </a:tc>
                <a:tc>
                  <a:txBody>
                    <a:bodyPr/>
                    <a:lstStyle/>
                    <a:p>
                      <a:r>
                        <a:rPr lang="en-US" dirty="0" smtClean="0"/>
                        <a:t>11/10/2009 13:30-14:45 </a:t>
                      </a:r>
                      <a:endParaRPr lang="en-US" dirty="0"/>
                    </a:p>
                  </a:txBody>
                  <a:tcPr/>
                </a:tc>
              </a:tr>
              <a:tr h="523974">
                <a:tc>
                  <a:txBody>
                    <a:bodyPr/>
                    <a:lstStyle/>
                    <a:p>
                      <a:r>
                        <a:rPr lang="en-US" dirty="0" smtClean="0"/>
                        <a:t>SVR305</a:t>
                      </a:r>
                      <a:endParaRPr lang="en-US" dirty="0"/>
                    </a:p>
                  </a:txBody>
                  <a:tcPr/>
                </a:tc>
                <a:tc>
                  <a:txBody>
                    <a:bodyPr/>
                    <a:lstStyle/>
                    <a:p>
                      <a:r>
                        <a:rPr lang="en-US" dirty="0" smtClean="0"/>
                        <a:t>Ten Things You Should Know about Windows Server 2008 R2 Migration and Deployment </a:t>
                      </a:r>
                      <a:endParaRPr lang="en-US" dirty="0"/>
                    </a:p>
                  </a:txBody>
                  <a:tcPr/>
                </a:tc>
                <a:tc>
                  <a:txBody>
                    <a:bodyPr/>
                    <a:lstStyle/>
                    <a:p>
                      <a:r>
                        <a:rPr lang="en-US" dirty="0" smtClean="0">
                          <a:effectLst/>
                        </a:rPr>
                        <a:t>11/10/2009 17:00-18:15 </a:t>
                      </a:r>
                      <a:endParaRPr lang="en-US" dirty="0"/>
                    </a:p>
                  </a:txBody>
                  <a:tcPr/>
                </a:tc>
              </a:tr>
              <a:tr h="523974">
                <a:tc>
                  <a:txBody>
                    <a:bodyPr/>
                    <a:lstStyle/>
                    <a:p>
                      <a:r>
                        <a:rPr lang="en-US" dirty="0" smtClean="0"/>
                        <a:t>CLI306</a:t>
                      </a:r>
                      <a:endParaRPr lang="en-US" dirty="0"/>
                    </a:p>
                  </a:txBody>
                  <a:tcPr/>
                </a:tc>
                <a:tc>
                  <a:txBody>
                    <a:bodyPr/>
                    <a:lstStyle/>
                    <a:p>
                      <a:r>
                        <a:rPr lang="en-US" dirty="0" smtClean="0">
                          <a:effectLst/>
                        </a:rPr>
                        <a:t>How-to: Windows 7 Deployment on a Stick!</a:t>
                      </a:r>
                      <a:endParaRPr lang="en-US" dirty="0"/>
                    </a:p>
                  </a:txBody>
                  <a:tcPr/>
                </a:tc>
                <a:tc>
                  <a:txBody>
                    <a:bodyPr/>
                    <a:lstStyle/>
                    <a:p>
                      <a:r>
                        <a:rPr lang="en-US" sz="1800" dirty="0" smtClean="0">
                          <a:effectLst/>
                        </a:rPr>
                        <a:t>11/11/2009 09:00-10:15</a:t>
                      </a:r>
                    </a:p>
                  </a:txBody>
                  <a:tcPr/>
                </a:tc>
              </a:tr>
              <a:tr h="973094">
                <a:tc>
                  <a:txBody>
                    <a:bodyPr/>
                    <a:lstStyle/>
                    <a:p>
                      <a:r>
                        <a:rPr lang="en-US" dirty="0" smtClean="0">
                          <a:effectLst/>
                        </a:rPr>
                        <a:t>CLI02-IS</a:t>
                      </a:r>
                      <a:endParaRPr lang="en-US" dirty="0"/>
                    </a:p>
                  </a:txBody>
                  <a:tcPr/>
                </a:tc>
                <a:tc>
                  <a:txBody>
                    <a:bodyPr/>
                    <a:lstStyle/>
                    <a:p>
                      <a:r>
                        <a:rPr lang="en-US" dirty="0" smtClean="0">
                          <a:effectLst/>
                        </a:rPr>
                        <a:t>Windows 7 Deployments: What's in the Toolbox? (Weapons of Mass Deployment)</a:t>
                      </a:r>
                      <a:endParaRPr lang="en-US" dirty="0"/>
                    </a:p>
                  </a:txBody>
                  <a:tcPr/>
                </a:tc>
                <a:tc>
                  <a:txBody>
                    <a:bodyPr/>
                    <a:lstStyle/>
                    <a:p>
                      <a:r>
                        <a:rPr lang="en-US" sz="1800" dirty="0" smtClean="0">
                          <a:effectLst/>
                        </a:rPr>
                        <a:t>11/11/2009</a:t>
                      </a:r>
                      <a:r>
                        <a:rPr lang="en-US" sz="1800" baseline="0" dirty="0" smtClean="0">
                          <a:effectLst/>
                        </a:rPr>
                        <a:t> </a:t>
                      </a:r>
                      <a:r>
                        <a:rPr lang="en-US" sz="1800" dirty="0" smtClean="0">
                          <a:effectLst/>
                        </a:rPr>
                        <a:t>10:45-12:00 </a:t>
                      </a:r>
                    </a:p>
                    <a:p>
                      <a:r>
                        <a:rPr lang="en-US" sz="1800" dirty="0" smtClean="0">
                          <a:effectLst/>
                        </a:rPr>
                        <a:t>11/13/2009</a:t>
                      </a:r>
                      <a:r>
                        <a:rPr lang="en-US" sz="1800" baseline="0" dirty="0" smtClean="0">
                          <a:effectLst/>
                        </a:rPr>
                        <a:t> 13:00-14:45</a:t>
                      </a:r>
                      <a:endParaRPr lang="en-US" sz="1800" dirty="0" smtClean="0">
                        <a:effectLst/>
                      </a:endParaRPr>
                    </a:p>
                  </a:txBody>
                  <a:tcPr/>
                </a:tc>
              </a:tr>
              <a:tr h="523974">
                <a:tc>
                  <a:txBody>
                    <a:bodyPr/>
                    <a:lstStyle/>
                    <a:p>
                      <a:r>
                        <a:rPr lang="en-US" dirty="0" smtClean="0"/>
                        <a:t>MGT305 </a:t>
                      </a:r>
                      <a:endParaRPr lang="en-US" dirty="0"/>
                    </a:p>
                  </a:txBody>
                  <a:tcPr/>
                </a:tc>
                <a:tc>
                  <a:txBody>
                    <a:bodyPr/>
                    <a:lstStyle/>
                    <a:p>
                      <a:r>
                        <a:rPr lang="en-US" dirty="0" smtClean="0"/>
                        <a:t>Accelerating Windows 7 Deployments with MDOP, Microsoft System Center, and </a:t>
                      </a:r>
                      <a:r>
                        <a:rPr lang="en-US" dirty="0" err="1" smtClean="0"/>
                        <a:t>Virtualisation</a:t>
                      </a:r>
                      <a:r>
                        <a:rPr lang="en-US" dirty="0" smtClean="0"/>
                        <a:t> </a:t>
                      </a:r>
                      <a:endParaRPr lang="en-US" dirty="0"/>
                    </a:p>
                  </a:txBody>
                  <a:tcPr/>
                </a:tc>
                <a:tc>
                  <a:txBody>
                    <a:bodyPr/>
                    <a:lstStyle/>
                    <a:p>
                      <a:r>
                        <a:rPr lang="en-US" dirty="0" smtClean="0">
                          <a:effectLst/>
                        </a:rPr>
                        <a:t>11/12/2009 10:45-12:00 </a:t>
                      </a:r>
                      <a:endParaRPr lang="en-US" dirty="0"/>
                    </a:p>
                  </a:txBody>
                  <a:tcPr/>
                </a:tc>
              </a:tr>
              <a:tr h="973094">
                <a:tc>
                  <a:txBody>
                    <a:bodyPr/>
                    <a:lstStyle/>
                    <a:p>
                      <a:r>
                        <a:rPr lang="en-US" dirty="0" smtClean="0"/>
                        <a:t>CLI04-IS </a:t>
                      </a:r>
                      <a:endParaRPr lang="en-US" dirty="0"/>
                    </a:p>
                  </a:txBody>
                  <a:tcPr/>
                </a:tc>
                <a:tc>
                  <a:txBody>
                    <a:bodyPr/>
                    <a:lstStyle/>
                    <a:p>
                      <a:r>
                        <a:rPr lang="en-US" dirty="0" smtClean="0"/>
                        <a:t>Easing the Pain: Techniques for Managing Drivers with Microsoft System Center Configuration Manager, Microsoft Deployment Toolkit 2010, Windows Deployment Services, and More</a:t>
                      </a:r>
                      <a:endParaRPr lang="en-US" dirty="0"/>
                    </a:p>
                  </a:txBody>
                  <a:tcPr/>
                </a:tc>
                <a:tc>
                  <a:txBody>
                    <a:bodyPr/>
                    <a:lstStyle/>
                    <a:p>
                      <a:r>
                        <a:rPr lang="en-US" dirty="0" smtClean="0">
                          <a:effectLst/>
                        </a:rPr>
                        <a:t>11/12/2009 13:30-14:45</a:t>
                      </a:r>
                    </a:p>
                    <a:p>
                      <a:r>
                        <a:rPr lang="en-US" dirty="0" smtClean="0">
                          <a:effectLst/>
                        </a:rPr>
                        <a:t>11/13/2009 10:45-12:00 </a:t>
                      </a:r>
                      <a:endParaRPr lang="en-US" dirty="0"/>
                    </a:p>
                  </a:txBody>
                  <a:tcPr/>
                </a:tc>
              </a:tr>
            </a:tbl>
          </a:graphicData>
        </a:graphic>
      </p:graphicFrame>
    </p:spTree>
    <p:extLst>
      <p:ext uri="{BB962C8B-B14F-4D97-AF65-F5344CB8AC3E}">
        <p14:creationId xmlns="" xmlns:p14="http://schemas.microsoft.com/office/powerpoint/2007/7/12/main" val="36350462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3"/>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Introducing MDT 2010</a:t>
            </a:r>
            <a:endParaRPr lang="en-US" dirty="0"/>
          </a:p>
        </p:txBody>
      </p:sp>
      <p:sp>
        <p:nvSpPr>
          <p:cNvPr id="14" name="Text Placeholder 13"/>
          <p:cNvSpPr>
            <a:spLocks noGrp="1"/>
          </p:cNvSpPr>
          <p:nvPr>
            <p:ph type="body" sz="quarter" idx="10"/>
          </p:nvPr>
        </p:nvSpPr>
        <p:spPr>
          <a:xfrm>
            <a:off x="381000" y="1411552"/>
            <a:ext cx="8382000" cy="5176802"/>
          </a:xfrm>
        </p:spPr>
        <p:txBody>
          <a:bodyPr/>
          <a:lstStyle/>
          <a:p>
            <a:r>
              <a:rPr lang="en-US" sz="2800" dirty="0" smtClean="0"/>
              <a:t>MDT 2010 is a significant upgrade from MDT 2008</a:t>
            </a:r>
          </a:p>
          <a:p>
            <a:pPr lvl="1"/>
            <a:r>
              <a:rPr lang="en-US" sz="2000" dirty="0" smtClean="0"/>
              <a:t>Still supports Windows XP and above</a:t>
            </a:r>
          </a:p>
          <a:p>
            <a:pPr lvl="1"/>
            <a:r>
              <a:rPr lang="en-US" sz="2000" dirty="0" smtClean="0"/>
              <a:t>Drops support for SMS 2003</a:t>
            </a:r>
          </a:p>
          <a:p>
            <a:r>
              <a:rPr lang="en-US" sz="2800" dirty="0" smtClean="0"/>
              <a:t>MDT 2010 adds full support for Windows 7 and Windows Server 2008 and latest deployment tools:</a:t>
            </a:r>
          </a:p>
          <a:p>
            <a:pPr lvl="1"/>
            <a:r>
              <a:rPr lang="en-US" sz="2000" dirty="0" smtClean="0"/>
              <a:t>Windows Automated Installation Kit 2.0</a:t>
            </a:r>
          </a:p>
          <a:p>
            <a:pPr lvl="1"/>
            <a:r>
              <a:rPr lang="en-US" sz="2000" dirty="0" smtClean="0"/>
              <a:t>Windows PE 3.0</a:t>
            </a:r>
          </a:p>
          <a:p>
            <a:pPr lvl="2"/>
            <a:r>
              <a:rPr lang="en-US" sz="1800" dirty="0" smtClean="0"/>
              <a:t>New way to construct an image</a:t>
            </a:r>
          </a:p>
          <a:p>
            <a:pPr lvl="1"/>
            <a:r>
              <a:rPr lang="en-US" sz="2000" dirty="0" smtClean="0"/>
              <a:t>USMT 4.0</a:t>
            </a:r>
          </a:p>
          <a:p>
            <a:pPr lvl="2"/>
            <a:r>
              <a:rPr lang="en-US" sz="1800" dirty="0" smtClean="0"/>
              <a:t>New hard-link and offline migration capabilities</a:t>
            </a:r>
          </a:p>
          <a:p>
            <a:pPr lvl="1"/>
            <a:r>
              <a:rPr lang="en-US" sz="2000" dirty="0" smtClean="0"/>
              <a:t>Deployment Image Servicing and Management tool</a:t>
            </a:r>
          </a:p>
          <a:p>
            <a:pPr lvl="2"/>
            <a:r>
              <a:rPr lang="en-US" sz="1800" dirty="0" smtClean="0"/>
              <a:t>Replaces several previous tools, adds new enumeration capabilities</a:t>
            </a:r>
          </a:p>
          <a:p>
            <a:r>
              <a:rPr lang="en-US" sz="2800" dirty="0" smtClean="0"/>
              <a:t>MDT 2010 makes these changes transparent</a:t>
            </a:r>
            <a:endParaRPr lang="en-US" sz="2800" dirty="0"/>
          </a:p>
        </p:txBody>
      </p:sp>
    </p:spTree>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Text Placeholder 2"/>
          <p:cNvSpPr>
            <a:spLocks noGrp="1"/>
          </p:cNvSpPr>
          <p:nvPr>
            <p:ph type="body" sz="quarter" idx="10"/>
          </p:nvPr>
        </p:nvSpPr>
        <p:spPr/>
        <p:txBody>
          <a:bodyPr/>
          <a:lstStyle/>
          <a:p>
            <a:r>
              <a:rPr lang="en-US" dirty="0" smtClean="0"/>
              <a:t>How many of you are already using MDT 2010?</a:t>
            </a:r>
          </a:p>
          <a:p>
            <a:pPr lvl="1"/>
            <a:r>
              <a:rPr lang="en-US" dirty="0" smtClean="0"/>
              <a:t>Using Lite Touch?</a:t>
            </a:r>
          </a:p>
          <a:p>
            <a:pPr lvl="1"/>
            <a:r>
              <a:rPr lang="en-US" dirty="0" smtClean="0"/>
              <a:t>Using </a:t>
            </a:r>
            <a:r>
              <a:rPr lang="en-US" dirty="0" err="1" smtClean="0"/>
              <a:t>ConfigMgr</a:t>
            </a:r>
            <a:r>
              <a:rPr lang="en-US" dirty="0" smtClean="0"/>
              <a:t>?</a:t>
            </a:r>
            <a:endParaRPr lang="en-US" dirty="0"/>
          </a:p>
          <a:p>
            <a:r>
              <a:rPr lang="en-US" dirty="0" smtClean="0"/>
              <a:t>How would you describe deploying with MDT 2010?</a:t>
            </a:r>
          </a:p>
          <a:p>
            <a:pPr lvl="1"/>
            <a:r>
              <a:rPr lang="en-US" dirty="0" smtClean="0"/>
              <a:t>Easy?</a:t>
            </a:r>
          </a:p>
          <a:p>
            <a:pPr lvl="1"/>
            <a:r>
              <a:rPr lang="en-US" dirty="0" smtClean="0"/>
              <a:t>Fun?</a:t>
            </a:r>
          </a:p>
          <a:p>
            <a:pPr lvl="1"/>
            <a:r>
              <a:rPr lang="en-US" dirty="0" smtClean="0"/>
              <a:t>Exciting?</a:t>
            </a:r>
          </a:p>
          <a:p>
            <a:r>
              <a:rPr lang="en-US" dirty="0" smtClean="0"/>
              <a:t>How many plan to deploy Windows 7 in the next six months?  In the next year?</a:t>
            </a:r>
          </a:p>
        </p:txBody>
      </p:sp>
    </p:spTree>
    <p:extLst>
      <p:ext uri="{BB962C8B-B14F-4D97-AF65-F5344CB8AC3E}">
        <p14:creationId xmlns="" xmlns:p14="http://schemas.microsoft.com/office/powerpoint/2007/7/12/main" val="261267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81000" y="1183313"/>
          <a:ext cx="8382000" cy="479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4"/>
          <p:cNvSpPr txBox="1">
            <a:spLocks/>
          </p:cNvSpPr>
          <p:nvPr/>
        </p:nvSpPr>
        <p:spPr>
          <a:xfrm>
            <a:off x="3828857" y="945649"/>
            <a:ext cx="4856854" cy="687226"/>
          </a:xfrm>
          <a:prstGeom prst="rect">
            <a:avLst/>
          </a:prstGeom>
          <a:noFill/>
        </p:spPr>
        <p:txBody>
          <a:bodyPr/>
          <a:lstStyle/>
          <a:p>
            <a:pPr marL="361950" lvl="0" indent="-361950">
              <a:lnSpc>
                <a:spcPct val="80000"/>
              </a:lnSpc>
              <a:spcBef>
                <a:spcPct val="20000"/>
              </a:spcBef>
              <a:buSzPct val="120000"/>
              <a:buBlip>
                <a:blip r:embed="rId8"/>
              </a:buBlip>
              <a:defRPr/>
            </a:pPr>
            <a:endParaRPr lang="en-GB" dirty="0" smtClean="0">
              <a:latin typeface="Calibri" pitchFamily="34" charset="0"/>
            </a:endParaRPr>
          </a:p>
        </p:txBody>
      </p:sp>
      <p:sp>
        <p:nvSpPr>
          <p:cNvPr id="10" name="Content Placeholder 4"/>
          <p:cNvSpPr txBox="1">
            <a:spLocks/>
          </p:cNvSpPr>
          <p:nvPr/>
        </p:nvSpPr>
        <p:spPr>
          <a:xfrm>
            <a:off x="3828856" y="2577288"/>
            <a:ext cx="5155783" cy="757711"/>
          </a:xfrm>
          <a:prstGeom prst="rect">
            <a:avLst/>
          </a:prstGeom>
          <a:noFill/>
        </p:spPr>
        <p:txBody>
          <a:bodyPr anchor="ctr"/>
          <a:lstStyle/>
          <a:p>
            <a:pPr marL="361950" lvl="0" indent="-361950">
              <a:buSzPct val="120000"/>
              <a:buBlip>
                <a:blip r:embed="rId8"/>
              </a:buBlip>
              <a:defRPr/>
            </a:pPr>
            <a:r>
              <a:rPr lang="en-GB" sz="1600" dirty="0" smtClean="0">
                <a:solidFill>
                  <a:schemeClr val="bg1"/>
                </a:solidFill>
                <a:latin typeface="Calibri" pitchFamily="34" charset="0"/>
              </a:rPr>
              <a:t>Enhanced automation capabilities</a:t>
            </a:r>
          </a:p>
          <a:p>
            <a:pPr marL="361950" lvl="0" indent="-361950">
              <a:buSzPct val="120000"/>
              <a:buBlip>
                <a:blip r:embed="rId8"/>
              </a:buBlip>
              <a:defRPr/>
            </a:pPr>
            <a:r>
              <a:rPr lang="en-GB" sz="1600" dirty="0" smtClean="0">
                <a:solidFill>
                  <a:schemeClr val="bg1"/>
                </a:solidFill>
                <a:latin typeface="Calibri" pitchFamily="34" charset="0"/>
              </a:rPr>
              <a:t>Improved extensibility for customers and partners</a:t>
            </a:r>
          </a:p>
          <a:p>
            <a:pPr marL="361950" lvl="0" indent="-361950">
              <a:buSzPct val="120000"/>
              <a:buBlip>
                <a:blip r:embed="rId8"/>
              </a:buBlip>
              <a:defRPr/>
            </a:pPr>
            <a:r>
              <a:rPr lang="en-GB" sz="1600" dirty="0" smtClean="0">
                <a:solidFill>
                  <a:schemeClr val="bg1"/>
                </a:solidFill>
                <a:latin typeface="Calibri" pitchFamily="34" charset="0"/>
              </a:rPr>
              <a:t>A platform to build on</a:t>
            </a:r>
          </a:p>
        </p:txBody>
      </p:sp>
      <p:sp>
        <p:nvSpPr>
          <p:cNvPr id="11" name="Content Placeholder 4"/>
          <p:cNvSpPr txBox="1">
            <a:spLocks/>
          </p:cNvSpPr>
          <p:nvPr/>
        </p:nvSpPr>
        <p:spPr>
          <a:xfrm>
            <a:off x="3828857" y="3765782"/>
            <a:ext cx="4856854" cy="845817"/>
          </a:xfrm>
          <a:prstGeom prst="rect">
            <a:avLst/>
          </a:prstGeom>
          <a:noFill/>
        </p:spPr>
        <p:txBody>
          <a:bodyPr anchor="ctr"/>
          <a:lstStyle/>
          <a:p>
            <a:pPr marL="361950" lvl="0" indent="-361950">
              <a:buSzPct val="120000"/>
              <a:buBlip>
                <a:blip r:embed="rId8"/>
              </a:buBlip>
              <a:defRPr/>
            </a:pPr>
            <a:r>
              <a:rPr lang="en-GB" sz="1600" dirty="0" smtClean="0">
                <a:solidFill>
                  <a:schemeClr val="bg1"/>
                </a:solidFill>
                <a:latin typeface="Calibri" pitchFamily="34" charset="0"/>
              </a:rPr>
              <a:t>Improve diagnostics, logging, errors, recovery</a:t>
            </a:r>
          </a:p>
          <a:p>
            <a:pPr marL="361950" lvl="0" indent="-361950">
              <a:buSzPct val="120000"/>
              <a:buBlip>
                <a:blip r:embed="rId8"/>
              </a:buBlip>
              <a:defRPr/>
            </a:pPr>
            <a:r>
              <a:rPr lang="en-GB" sz="1600" dirty="0" smtClean="0">
                <a:solidFill>
                  <a:schemeClr val="bg1"/>
                </a:solidFill>
                <a:latin typeface="Calibri" pitchFamily="34" charset="0"/>
              </a:rPr>
              <a:t>Support deployment to any disk or partition</a:t>
            </a:r>
          </a:p>
          <a:p>
            <a:pPr marL="361950" lvl="0" indent="-361950">
              <a:buSzPct val="120000"/>
              <a:buBlip>
                <a:blip r:embed="rId8"/>
              </a:buBlip>
              <a:defRPr/>
            </a:pPr>
            <a:r>
              <a:rPr lang="en-GB" sz="1600" dirty="0" smtClean="0">
                <a:solidFill>
                  <a:schemeClr val="bg1"/>
                </a:solidFill>
                <a:latin typeface="Calibri" pitchFamily="34" charset="0"/>
              </a:rPr>
              <a:t>New features</a:t>
            </a:r>
          </a:p>
        </p:txBody>
      </p:sp>
      <p:sp>
        <p:nvSpPr>
          <p:cNvPr id="16" name="Title 15"/>
          <p:cNvSpPr>
            <a:spLocks noGrp="1"/>
          </p:cNvSpPr>
          <p:nvPr>
            <p:ph type="title"/>
          </p:nvPr>
        </p:nvSpPr>
        <p:spPr/>
        <p:txBody>
          <a:bodyPr/>
          <a:lstStyle/>
          <a:p>
            <a:r>
              <a:rPr lang="en-US" dirty="0" smtClean="0"/>
              <a:t>MDT 2010 Focus Areas</a:t>
            </a:r>
            <a:endParaRPr lang="en-US" dirty="0"/>
          </a:p>
        </p:txBody>
      </p:sp>
      <p:sp>
        <p:nvSpPr>
          <p:cNvPr id="13" name="Content Placeholder 4"/>
          <p:cNvSpPr txBox="1">
            <a:spLocks/>
          </p:cNvSpPr>
          <p:nvPr/>
        </p:nvSpPr>
        <p:spPr>
          <a:xfrm>
            <a:off x="3828857" y="5077024"/>
            <a:ext cx="5032018" cy="687226"/>
          </a:xfrm>
          <a:prstGeom prst="rect">
            <a:avLst/>
          </a:prstGeom>
          <a:noFill/>
        </p:spPr>
        <p:txBody>
          <a:bodyPr anchor="ctr"/>
          <a:lstStyle/>
          <a:p>
            <a:pPr marL="361950" lvl="0" indent="-361950">
              <a:buSzPct val="120000"/>
              <a:buBlip>
                <a:blip r:embed="rId8"/>
              </a:buBlip>
              <a:defRPr/>
            </a:pPr>
            <a:r>
              <a:rPr lang="en-GB" sz="1600" dirty="0" smtClean="0">
                <a:solidFill>
                  <a:schemeClr val="bg1"/>
                </a:solidFill>
                <a:latin typeface="Calibri" pitchFamily="34" charset="0"/>
              </a:rPr>
              <a:t>Support for the </a:t>
            </a:r>
            <a:r>
              <a:rPr lang="en-GB" sz="1600" dirty="0" err="1" smtClean="0">
                <a:solidFill>
                  <a:schemeClr val="bg1"/>
                </a:solidFill>
                <a:latin typeface="Calibri" pitchFamily="34" charset="0"/>
              </a:rPr>
              <a:t>ConfigMgr</a:t>
            </a:r>
            <a:r>
              <a:rPr lang="en-GB" sz="1600" dirty="0" smtClean="0">
                <a:solidFill>
                  <a:schemeClr val="bg1"/>
                </a:solidFill>
                <a:latin typeface="Calibri" pitchFamily="34" charset="0"/>
              </a:rPr>
              <a:t> R2 and SP2 releases </a:t>
            </a:r>
          </a:p>
          <a:p>
            <a:pPr marL="361950" lvl="0" indent="-361950">
              <a:buSzPct val="120000"/>
              <a:buBlip>
                <a:blip r:embed="rId8"/>
              </a:buBlip>
              <a:defRPr/>
            </a:pPr>
            <a:r>
              <a:rPr lang="en-GB" sz="1600" dirty="0" smtClean="0">
                <a:solidFill>
                  <a:schemeClr val="bg1"/>
                </a:solidFill>
                <a:latin typeface="Calibri" pitchFamily="34" charset="0"/>
              </a:rPr>
              <a:t>Integrate Windows 7 enhancements</a:t>
            </a:r>
          </a:p>
          <a:p>
            <a:pPr marL="361950" lvl="0" indent="-361950">
              <a:buSzPct val="120000"/>
              <a:buBlip>
                <a:blip r:embed="rId8"/>
              </a:buBlip>
              <a:defRPr/>
            </a:pPr>
            <a:r>
              <a:rPr lang="en-GB" sz="1600" dirty="0" smtClean="0">
                <a:solidFill>
                  <a:schemeClr val="bg1"/>
                </a:solidFill>
                <a:latin typeface="Calibri" pitchFamily="34" charset="0"/>
              </a:rPr>
              <a:t>Script and task sequence improvements</a:t>
            </a:r>
          </a:p>
        </p:txBody>
      </p:sp>
      <p:sp>
        <p:nvSpPr>
          <p:cNvPr id="15" name="Content Placeholder 4"/>
          <p:cNvSpPr txBox="1">
            <a:spLocks/>
          </p:cNvSpPr>
          <p:nvPr/>
        </p:nvSpPr>
        <p:spPr>
          <a:xfrm>
            <a:off x="3828857" y="1341232"/>
            <a:ext cx="4856854" cy="845817"/>
          </a:xfrm>
          <a:prstGeom prst="rect">
            <a:avLst/>
          </a:prstGeom>
          <a:noFill/>
        </p:spPr>
        <p:txBody>
          <a:bodyPr anchor="ctr"/>
          <a:lstStyle/>
          <a:p>
            <a:pPr marL="361950" lvl="0" indent="-361950">
              <a:buSzPct val="120000"/>
              <a:buBlip>
                <a:blip r:embed="rId8"/>
              </a:buBlip>
              <a:defRPr/>
            </a:pPr>
            <a:r>
              <a:rPr lang="en-GB" sz="1600" dirty="0" smtClean="0">
                <a:solidFill>
                  <a:schemeClr val="bg1"/>
                </a:solidFill>
                <a:latin typeface="Calibri" pitchFamily="34" charset="0"/>
              </a:rPr>
              <a:t>Improve administrative processes</a:t>
            </a:r>
          </a:p>
          <a:p>
            <a:pPr marL="361950" lvl="0" indent="-361950">
              <a:buSzPct val="120000"/>
              <a:buBlip>
                <a:blip r:embed="rId8"/>
              </a:buBlip>
              <a:defRPr/>
            </a:pPr>
            <a:r>
              <a:rPr lang="en-GB" sz="1600" dirty="0" smtClean="0">
                <a:solidFill>
                  <a:schemeClr val="bg1"/>
                </a:solidFill>
                <a:latin typeface="Calibri" pitchFamily="34" charset="0"/>
              </a:rPr>
              <a:t>Support more than one user</a:t>
            </a:r>
          </a:p>
          <a:p>
            <a:pPr marL="361950" lvl="0" indent="-361950">
              <a:buSzPct val="120000"/>
              <a:buBlip>
                <a:blip r:embed="rId8"/>
              </a:buBlip>
              <a:defRPr/>
            </a:pPr>
            <a:r>
              <a:rPr lang="en-GB" sz="1600" dirty="0" smtClean="0">
                <a:solidFill>
                  <a:schemeClr val="bg1"/>
                </a:solidFill>
                <a:latin typeface="Calibri" pitchFamily="34" charset="0"/>
              </a:rPr>
              <a:t>New scenarios with more flexibility</a:t>
            </a:r>
          </a:p>
        </p:txBody>
      </p:sp>
    </p:spTree>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Text Placeholder 2"/>
          <p:cNvSpPr>
            <a:spLocks noGrp="1"/>
          </p:cNvSpPr>
          <p:nvPr>
            <p:ph type="body" sz="quarter" idx="10"/>
          </p:nvPr>
        </p:nvSpPr>
        <p:spPr/>
        <p:txBody>
          <a:bodyPr/>
          <a:lstStyle/>
          <a:p>
            <a:r>
              <a:rPr lang="en-US" dirty="0" smtClean="0"/>
              <a:t>How many developers worked on MDT 2010?</a:t>
            </a:r>
            <a:endParaRPr lang="en-US" dirty="0"/>
          </a:p>
          <a:p>
            <a:pPr lvl="1"/>
            <a:r>
              <a:rPr lang="en-US" dirty="0" smtClean="0"/>
              <a:t>A.  Two</a:t>
            </a:r>
          </a:p>
          <a:p>
            <a:pPr lvl="1"/>
            <a:r>
              <a:rPr lang="en-US" dirty="0" smtClean="0"/>
              <a:t>B.  Four</a:t>
            </a:r>
          </a:p>
          <a:p>
            <a:pPr lvl="1"/>
            <a:r>
              <a:rPr lang="en-US" dirty="0" smtClean="0"/>
              <a:t>C.  Eight</a:t>
            </a:r>
          </a:p>
          <a:p>
            <a:pPr lvl="1"/>
            <a:r>
              <a:rPr lang="en-US" dirty="0" smtClean="0"/>
              <a:t>D.  Twelve</a:t>
            </a:r>
          </a:p>
          <a:p>
            <a:endParaRPr lang="en-US" dirty="0"/>
          </a:p>
          <a:p>
            <a:r>
              <a:rPr lang="en-US" dirty="0" smtClean="0"/>
              <a:t>Correct answer:  B.</a:t>
            </a:r>
          </a:p>
          <a:p>
            <a:pPr lvl="1"/>
            <a:r>
              <a:rPr lang="en-US" sz="1800" dirty="0" smtClean="0"/>
              <a:t>The four developers were Keith Garner, Eric Jones, Tim Mintner and myself</a:t>
            </a:r>
          </a:p>
          <a:p>
            <a:pPr lvl="1"/>
            <a:r>
              <a:rPr lang="en-US" sz="1800" dirty="0" smtClean="0"/>
              <a:t>Mary Anne Blake and Rajat Kumar are our program managers</a:t>
            </a:r>
          </a:p>
          <a:p>
            <a:pPr lvl="1"/>
            <a:r>
              <a:rPr lang="en-US" sz="1800" dirty="0" smtClean="0"/>
              <a:t>Lex Liao is our test manager</a:t>
            </a:r>
          </a:p>
          <a:p>
            <a:pPr lvl="1"/>
            <a:r>
              <a:rPr lang="en-US" sz="1800" dirty="0" smtClean="0"/>
              <a:t>Nine contractors working on testing, a few on documentation</a:t>
            </a:r>
            <a:endParaRPr lang="en-US" sz="1800" dirty="0"/>
          </a:p>
        </p:txBody>
      </p:sp>
    </p:spTree>
    <p:extLst>
      <p:ext uri="{BB962C8B-B14F-4D97-AF65-F5344CB8AC3E}">
        <p14:creationId xmlns="" xmlns:p14="http://schemas.microsoft.com/office/powerpoint/2007/7/12/main" val="910928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Improve administrative processes</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Support more than one user</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New scenarios with more flexibility</a:t>
            </a:r>
          </a:p>
        </p:txBody>
      </p:sp>
      <p:sp>
        <p:nvSpPr>
          <p:cNvPr id="16" name="Title 15"/>
          <p:cNvSpPr>
            <a:spLocks noGrp="1"/>
          </p:cNvSpPr>
          <p:nvPr>
            <p:ph type="title"/>
          </p:nvPr>
        </p:nvSpPr>
        <p:spPr/>
        <p:txBody>
          <a:bodyPr/>
          <a:lstStyle/>
          <a:p>
            <a:r>
              <a:rPr lang="en-US" dirty="0" smtClean="0"/>
              <a:t>MDT 2010 Focus Areas</a:t>
            </a:r>
            <a:endParaRPr lang="en-US" dirty="0"/>
          </a:p>
        </p:txBody>
      </p:sp>
      <p:sp>
        <p:nvSpPr>
          <p:cNvPr id="14" name="Text Placeholder 13"/>
          <p:cNvSpPr>
            <a:spLocks noGrp="1"/>
          </p:cNvSpPr>
          <p:nvPr>
            <p:ph type="body" sz="quarter" idx="10"/>
          </p:nvPr>
        </p:nvSpPr>
        <p:spPr>
          <a:xfrm>
            <a:off x="398963" y="2245237"/>
            <a:ext cx="8382000" cy="4259628"/>
          </a:xfrm>
        </p:spPr>
        <p:txBody>
          <a:bodyPr/>
          <a:lstStyle/>
          <a:p>
            <a:r>
              <a:rPr lang="en-US" sz="2000" dirty="0" smtClean="0"/>
              <a:t>Folders everywhere</a:t>
            </a:r>
          </a:p>
          <a:p>
            <a:pPr lvl="1"/>
            <a:r>
              <a:rPr lang="en-US" sz="1800" dirty="0" smtClean="0"/>
              <a:t>Drag-and-drop, copy-and-paste, cut-and-paste support</a:t>
            </a:r>
            <a:endParaRPr lang="en-US" sz="2000" dirty="0" smtClean="0"/>
          </a:p>
          <a:p>
            <a:r>
              <a:rPr lang="en-US" sz="2000" dirty="0" smtClean="0"/>
              <a:t>Expanded scenarios</a:t>
            </a:r>
          </a:p>
          <a:p>
            <a:pPr lvl="1"/>
            <a:r>
              <a:rPr lang="en-US" sz="1800" dirty="0" smtClean="0"/>
              <a:t>Local, network, standalone DFS</a:t>
            </a:r>
          </a:p>
          <a:p>
            <a:pPr lvl="1"/>
            <a:r>
              <a:rPr lang="en-US" sz="1800" dirty="0" smtClean="0"/>
              <a:t>Multiple deployment shares, multiple users</a:t>
            </a:r>
          </a:p>
          <a:p>
            <a:pPr lvl="1"/>
            <a:r>
              <a:rPr lang="en-US" sz="1800" dirty="0" smtClean="0"/>
              <a:t>Copy between deployment points</a:t>
            </a:r>
          </a:p>
          <a:p>
            <a:r>
              <a:rPr lang="en-US" sz="2000" dirty="0" smtClean="0"/>
              <a:t>Replication </a:t>
            </a:r>
          </a:p>
          <a:p>
            <a:pPr lvl="1"/>
            <a:r>
              <a:rPr lang="en-US" sz="1800" dirty="0" smtClean="0"/>
              <a:t>Create “linked deployment shares” for replication</a:t>
            </a:r>
          </a:p>
          <a:p>
            <a:pPr lvl="1"/>
            <a:r>
              <a:rPr lang="en-US" sz="1800" dirty="0" smtClean="0"/>
              <a:t>Define selection profiles to control what is copied, as well as whether to merge or replace</a:t>
            </a:r>
          </a:p>
          <a:p>
            <a:r>
              <a:rPr lang="en-US" sz="2000" dirty="0" smtClean="0"/>
              <a:t>New database capabilities</a:t>
            </a:r>
          </a:p>
          <a:p>
            <a:pPr lvl="1"/>
            <a:r>
              <a:rPr lang="en-US" sz="1800" dirty="0" smtClean="0"/>
              <a:t>Additional columns</a:t>
            </a:r>
          </a:p>
          <a:p>
            <a:pPr lvl="1"/>
            <a:r>
              <a:rPr lang="en-US" sz="1800" dirty="0" smtClean="0"/>
              <a:t>Dynamic column display</a:t>
            </a:r>
          </a:p>
        </p:txBody>
      </p:sp>
    </p:spTree>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Deployment Workbench Overview</a:t>
            </a:r>
            <a:endParaRPr lang="en-US" dirty="0"/>
          </a:p>
        </p:txBody>
      </p:sp>
      <p:sp>
        <p:nvSpPr>
          <p:cNvPr id="3" name="Subtitle 2"/>
          <p:cNvSpPr>
            <a:spLocks noGrp="1"/>
          </p:cNvSpPr>
          <p:nvPr>
            <p:ph type="subTitle" idx="1"/>
          </p:nvPr>
        </p:nvSpPr>
        <p:spPr/>
        <p:txBody>
          <a:bodyPr/>
          <a:lstStyle/>
          <a:p>
            <a:r>
              <a:rPr lang="en-US" dirty="0" smtClean="0"/>
              <a:t>Michael Niehaus</a:t>
            </a:r>
          </a:p>
          <a:p>
            <a:r>
              <a:rPr lang="en-US" dirty="0" smtClean="0"/>
              <a:t>Senior Software Development Engineer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81000" y="1143000"/>
          <a:ext cx="864108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5"/>
          <p:cNvSpPr>
            <a:spLocks noGrp="1"/>
          </p:cNvSpPr>
          <p:nvPr>
            <p:ph type="title"/>
          </p:nvPr>
        </p:nvSpPr>
        <p:spPr/>
        <p:txBody>
          <a:bodyPr/>
          <a:lstStyle/>
          <a:p>
            <a:r>
              <a:rPr lang="en-US" dirty="0" smtClean="0"/>
              <a:t>MDT 2010 Focus Areas</a:t>
            </a:r>
            <a:endParaRPr lang="en-US" dirty="0"/>
          </a:p>
        </p:txBody>
      </p:sp>
      <p:sp>
        <p:nvSpPr>
          <p:cNvPr id="14" name="Text Placeholder 13"/>
          <p:cNvSpPr>
            <a:spLocks noGrp="1"/>
          </p:cNvSpPr>
          <p:nvPr>
            <p:ph type="body" sz="quarter" idx="10"/>
          </p:nvPr>
        </p:nvSpPr>
        <p:spPr>
          <a:xfrm>
            <a:off x="398963" y="2234605"/>
            <a:ext cx="8382000" cy="2960811"/>
          </a:xfrm>
        </p:spPr>
        <p:txBody>
          <a:bodyPr/>
          <a:lstStyle/>
          <a:p>
            <a:r>
              <a:rPr lang="en-US" sz="2800" dirty="0" smtClean="0"/>
              <a:t>Complete </a:t>
            </a:r>
            <a:r>
              <a:rPr lang="en-US" sz="2800" dirty="0" err="1" smtClean="0"/>
              <a:t>PowerShell</a:t>
            </a:r>
            <a:r>
              <a:rPr lang="en-US" sz="2800" dirty="0" smtClean="0"/>
              <a:t> support</a:t>
            </a:r>
          </a:p>
          <a:p>
            <a:pPr lvl="1"/>
            <a:r>
              <a:rPr lang="en-US" sz="2400" dirty="0" smtClean="0"/>
              <a:t>Anything you can do from the UI can be scripted</a:t>
            </a:r>
          </a:p>
          <a:p>
            <a:pPr lvl="1"/>
            <a:r>
              <a:rPr lang="en-US" sz="2400" dirty="0" smtClean="0"/>
              <a:t>Drive provider for enumerating folders, items, and properties</a:t>
            </a:r>
          </a:p>
          <a:p>
            <a:pPr lvl="1"/>
            <a:r>
              <a:rPr lang="en-US" sz="2400" dirty="0" err="1" smtClean="0"/>
              <a:t>Cmdlets</a:t>
            </a:r>
            <a:r>
              <a:rPr lang="en-US" sz="2400" dirty="0" smtClean="0"/>
              <a:t> to help with importing content, generating boot images, etc.</a:t>
            </a:r>
          </a:p>
          <a:p>
            <a:r>
              <a:rPr lang="en-US" sz="2800" dirty="0" smtClean="0"/>
              <a:t>Ideal for hydration, automated customization, and reporting</a:t>
            </a:r>
          </a:p>
          <a:p>
            <a:r>
              <a:rPr lang="en-US" sz="2800" dirty="0" smtClean="0"/>
              <a:t>Can be leveraged for “alternative” UIs</a:t>
            </a:r>
          </a:p>
          <a:p>
            <a:pPr lvl="1"/>
            <a:r>
              <a:rPr lang="en-US" sz="2400" dirty="0" smtClean="0"/>
              <a:t>We don’t plan to deliver any</a:t>
            </a:r>
          </a:p>
        </p:txBody>
      </p:sp>
      <p:sp>
        <p:nvSpPr>
          <p:cNvPr id="6" name="Content Placeholder 4"/>
          <p:cNvSpPr txBox="1">
            <a:spLocks/>
          </p:cNvSpPr>
          <p:nvPr/>
        </p:nvSpPr>
        <p:spPr>
          <a:xfrm>
            <a:off x="3828856" y="1238250"/>
            <a:ext cx="5006975" cy="742950"/>
          </a:xfrm>
          <a:prstGeom prst="rect">
            <a:avLst/>
          </a:prstGeom>
          <a:noFill/>
        </p:spPr>
        <p:txBody>
          <a:bodyPr/>
          <a:lstStyle/>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Enhanced automation capabilities</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Improved extensibility for customers and partners</a:t>
            </a:r>
          </a:p>
          <a:p>
            <a:pPr marL="361950" lvl="0" indent="-361950">
              <a:lnSpc>
                <a:spcPct val="80000"/>
              </a:lnSpc>
              <a:spcBef>
                <a:spcPct val="20000"/>
              </a:spcBef>
              <a:buSzPct val="120000"/>
              <a:buBlip>
                <a:blip r:embed="rId8"/>
              </a:buBlip>
              <a:defRPr/>
            </a:pPr>
            <a:r>
              <a:rPr lang="en-GB" sz="1600" dirty="0" smtClean="0">
                <a:solidFill>
                  <a:schemeClr val="bg1"/>
                </a:solidFill>
                <a:latin typeface="Calibri" pitchFamily="34" charset="0"/>
              </a:rPr>
              <a:t>A platform to build on</a:t>
            </a:r>
          </a:p>
        </p:txBody>
      </p:sp>
    </p:spTree>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_Europe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2009-11-08T20:06:15Z</outs:dateTime>
      <outs:isPinned>true</outs:isPinned>
    </outs:relatedDate>
    <outs:relatedDate>
      <outs:type>2</outs:type>
      <outs:displayName>Created</outs:displayName>
      <outs:dateTime>2009-10-02T17:00:38Z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Michael Niehaus</outs:displayName>
          <outs:accountName/>
        </outs:relatedPerson>
      </outs:people>
      <outs:source>0</outs:source>
      <outs:isPinned>true</outs:isPinned>
    </outs:relatedPeopleItem>
    <outs:relatedPeopleItem>
      <outs:category>Last modified by</outs:category>
      <outs:people>
        <outs:relatedPerson>
          <outs:displayName>cn_user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E8F237B4-37F4-4FE3-A97E-6F2EEBA8D726}">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TechEd09_Europe</Template>
  <TotalTime>122</TotalTime>
  <Words>1141</Words>
  <Application>Microsoft Office PowerPoint</Application>
  <PresentationFormat>On-screen Show (4:3)</PresentationFormat>
  <Paragraphs>212</Paragraphs>
  <Slides>24</Slides>
  <Notes>24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TechEd09_Europe</vt:lpstr>
      <vt:lpstr>TechEd09_Europe template</vt:lpstr>
      <vt:lpstr>TechEd_Europe4x3</vt:lpstr>
      <vt:lpstr>1_TechEd09_Europe template</vt:lpstr>
      <vt:lpstr>Slide 1</vt:lpstr>
      <vt:lpstr>Microsoft Deployment Toolkit 2010: The Next Generation </vt:lpstr>
      <vt:lpstr>Introducing MDT 2010</vt:lpstr>
      <vt:lpstr>Survey</vt:lpstr>
      <vt:lpstr>MDT 2010 Focus Areas</vt:lpstr>
      <vt:lpstr>Quiz #1</vt:lpstr>
      <vt:lpstr>MDT 2010 Focus Areas</vt:lpstr>
      <vt:lpstr>Deployment Workbench Overview</vt:lpstr>
      <vt:lpstr>MDT 2010 Focus Areas</vt:lpstr>
      <vt:lpstr>PowerShell Capabilities</vt:lpstr>
      <vt:lpstr>Quiz #2</vt:lpstr>
      <vt:lpstr>MDT 2010 Focus Areas</vt:lpstr>
      <vt:lpstr>MDT 2010 Focus Areas</vt:lpstr>
      <vt:lpstr>Task Sequence and Script Improvements</vt:lpstr>
      <vt:lpstr>Quiz #3</vt:lpstr>
      <vt:lpstr>MDT 2010 Focus Areas</vt:lpstr>
      <vt:lpstr>ConfigMgr Improvements</vt:lpstr>
      <vt:lpstr>Next Steps</vt:lpstr>
      <vt:lpstr>Slide 19</vt:lpstr>
      <vt:lpstr>Related Content</vt:lpstr>
      <vt:lpstr>Resources</vt:lpstr>
      <vt:lpstr>Slide 22</vt:lpstr>
      <vt:lpstr>Slide 23</vt:lpstr>
      <vt:lpstr>Slide 24</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Michael Niehaus</dc:creator>
  <dc:description>tech·ed Europe 2009</dc:description>
  <cp:lastModifiedBy>cn_user</cp:lastModifiedBy>
  <cp:revision>8</cp:revision>
  <dcterms:created xsi:type="dcterms:W3CDTF">2009-10-02T17:00:38Z</dcterms:created>
  <dcterms:modified xsi:type="dcterms:W3CDTF">2009-11-10T13:50:22Z</dcterms:modified>
</cp:coreProperties>
</file>