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29" r:id="rId2"/>
  </p:sldMasterIdLst>
  <p:notesMasterIdLst>
    <p:notesMasterId r:id="rId32"/>
  </p:notesMasterIdLst>
  <p:handoutMasterIdLst>
    <p:handoutMasterId r:id="rId33"/>
  </p:handoutMasterIdLst>
  <p:sldIdLst>
    <p:sldId id="256" r:id="rId3"/>
    <p:sldId id="257" r:id="rId4"/>
    <p:sldId id="314" r:id="rId5"/>
    <p:sldId id="283" r:id="rId6"/>
    <p:sldId id="305" r:id="rId7"/>
    <p:sldId id="284" r:id="rId8"/>
    <p:sldId id="306" r:id="rId9"/>
    <p:sldId id="285" r:id="rId10"/>
    <p:sldId id="307" r:id="rId11"/>
    <p:sldId id="286" r:id="rId12"/>
    <p:sldId id="308" r:id="rId13"/>
    <p:sldId id="313" r:id="rId14"/>
    <p:sldId id="312" r:id="rId15"/>
    <p:sldId id="302" r:id="rId16"/>
    <p:sldId id="316" r:id="rId17"/>
    <p:sldId id="309" r:id="rId18"/>
    <p:sldId id="310" r:id="rId19"/>
    <p:sldId id="311" r:id="rId20"/>
    <p:sldId id="303" r:id="rId21"/>
    <p:sldId id="304" r:id="rId22"/>
    <p:sldId id="295" r:id="rId23"/>
    <p:sldId id="296" r:id="rId24"/>
    <p:sldId id="297" r:id="rId25"/>
    <p:sldId id="299" r:id="rId26"/>
    <p:sldId id="270" r:id="rId27"/>
    <p:sldId id="274" r:id="rId28"/>
    <p:sldId id="282" r:id="rId29"/>
    <p:sldId id="315" r:id="rId30"/>
    <p:sldId id="280" r:id="rId31"/>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CFFCC"/>
    <a:srgbClr val="CCCCCC"/>
    <a:srgbClr val="99CC99"/>
    <a:srgbClr val="F6AE1E"/>
    <a:srgbClr val="FFFFFF"/>
    <a:srgbClr val="FF0066"/>
    <a:srgbClr val="000000"/>
    <a:srgbClr val="F3AF35"/>
    <a:srgbClr val="9C42E6"/>
    <a:srgbClr val="D1943B"/>
  </p:clrMru>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6105" autoAdjust="0"/>
  </p:normalViewPr>
  <p:slideViewPr>
    <p:cSldViewPr snapToGrid="0">
      <p:cViewPr varScale="1">
        <p:scale>
          <a:sx n="110" d="100"/>
          <a:sy n="110" d="100"/>
        </p:scale>
        <p:origin x="-336" y="-96"/>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66" d="100"/>
          <a:sy n="66" d="100"/>
        </p:scale>
        <p:origin x="-201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style val="9"/>
  <c:chart>
    <c:title>
      <c:tx>
        <c:rich>
          <a:bodyPr/>
          <a:lstStyle/>
          <a:p>
            <a:pPr>
              <a:defRPr/>
            </a:pPr>
            <a:r>
              <a:rPr lang="en-US"/>
              <a:t>Image Size (GB)</a:t>
            </a:r>
          </a:p>
        </c:rich>
      </c:tx>
      <c:layout/>
    </c:title>
    <c:view3D>
      <c:rAngAx val="1"/>
    </c:view3D>
    <c:plotArea>
      <c:layout/>
      <c:bar3DChart>
        <c:barDir val="col"/>
        <c:grouping val="stacked"/>
        <c:ser>
          <c:idx val="0"/>
          <c:order val="0"/>
          <c:tx>
            <c:strRef>
              <c:f>Sheet1!$B$1</c:f>
              <c:strCache>
                <c:ptCount val="1"/>
                <c:pt idx="0">
                  <c:v>Image Size</c:v>
                </c:pt>
              </c:strCache>
            </c:strRef>
          </c:tx>
          <c:cat>
            <c:strRef>
              <c:f>Sheet1!$A$2:$A$4</c:f>
              <c:strCache>
                <c:ptCount val="3"/>
                <c:pt idx="0">
                  <c:v>XP x86</c:v>
                </c:pt>
                <c:pt idx="1">
                  <c:v>W7 x86</c:v>
                </c:pt>
                <c:pt idx="2">
                  <c:v>W7 x64</c:v>
                </c:pt>
              </c:strCache>
            </c:strRef>
          </c:cat>
          <c:val>
            <c:numRef>
              <c:f>Sheet1!$B$2:$B$4</c:f>
              <c:numCache>
                <c:formatCode>General</c:formatCode>
                <c:ptCount val="3"/>
                <c:pt idx="0">
                  <c:v>0.5</c:v>
                </c:pt>
                <c:pt idx="1">
                  <c:v>2</c:v>
                </c:pt>
                <c:pt idx="2">
                  <c:v>3</c:v>
                </c:pt>
              </c:numCache>
            </c:numRef>
          </c:val>
        </c:ser>
        <c:shape val="cylinder"/>
        <c:axId val="61356672"/>
        <c:axId val="62272256"/>
        <c:axId val="0"/>
      </c:bar3DChart>
      <c:catAx>
        <c:axId val="61356672"/>
        <c:scaling>
          <c:orientation val="minMax"/>
        </c:scaling>
        <c:axPos val="b"/>
        <c:tickLblPos val="nextTo"/>
        <c:crossAx val="62272256"/>
        <c:crosses val="autoZero"/>
        <c:auto val="1"/>
        <c:lblAlgn val="ctr"/>
        <c:lblOffset val="100"/>
      </c:catAx>
      <c:valAx>
        <c:axId val="62272256"/>
        <c:scaling>
          <c:orientation val="minMax"/>
        </c:scaling>
        <c:axPos val="l"/>
        <c:majorGridlines/>
        <c:numFmt formatCode="General" sourceLinked="1"/>
        <c:tickLblPos val="nextTo"/>
        <c:crossAx val="61356672"/>
        <c:crosses val="autoZero"/>
        <c:crossBetween val="between"/>
      </c:valAx>
    </c:plotArea>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Trebuchet MS" pitchFamily="34" charset="0"/>
              </a:rPr>
              <a:t>11/11/2009</a:t>
            </a:r>
            <a:endParaRPr lang="en-US" sz="1400"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val="000000"/>
                </a:solidFill>
                <a:latin typeface="Trebuchet MS" pitchFamily="34" charset="0"/>
              </a:rPr>
              <a:t>cli404_arwidmark.pptx</a:t>
            </a:r>
            <a:endParaRPr lang="en-US" sz="1400" dirty="0" smtClean="0">
              <a:solidFill>
                <a:srgbClr val="000000"/>
              </a:solidFill>
              <a:latin typeface="Trebuchet MS"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US" dirty="0"/>
          </a:p>
        </p:txBody>
      </p:sp>
      <p:sp>
        <p:nvSpPr>
          <p:cNvPr id="6" name="Slide Image Placeholder 5"/>
          <p:cNvSpPr>
            <a:spLocks noGrp="1" noRot="1" noChangeAspect="1"/>
          </p:cNvSpPr>
          <p:nvPr>
            <p:ph type="sldImg"/>
          </p:nvPr>
        </p:nvSpPr>
        <p:spPr>
          <a:xfrm>
            <a:off x="1535113" y="457200"/>
            <a:ext cx="3736975" cy="2801938"/>
          </a:xfrm>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endParaRPr lang="en-ZA"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lnSpc>
                <a:spcPct val="80000"/>
              </a:lnSpc>
            </a:pPr>
            <a:endParaRPr lang="en-US" sz="8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microsoft.com/teched" TargetMode="External"/><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microsoft.com/technet" TargetMode="Externa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sources for IT Professionals">
    <p:spTree>
      <p:nvGrpSpPr>
        <p:cNvPr id="1" name=""/>
        <p:cNvGrpSpPr/>
        <p:nvPr/>
      </p:nvGrpSpPr>
      <p:grpSpPr>
        <a:xfrm>
          <a:off x="0" y="0"/>
          <a:ext cx="0" cy="0"/>
          <a:chOff x="0" y="0"/>
          <a:chExt cx="0" cy="0"/>
        </a:xfrm>
      </p:grpSpPr>
      <p:sp>
        <p:nvSpPr>
          <p:cNvPr id="21" name="Rounded Rectangle 20"/>
          <p:cNvSpPr/>
          <p:nvPr userDrawn="1"/>
        </p:nvSpPr>
        <p:spPr bwMode="auto">
          <a:xfrm>
            <a:off x="-34925" y="990600"/>
            <a:ext cx="91440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3" name="Rounded Rectangle 22"/>
          <p:cNvSpPr/>
          <p:nvPr userDrawn="1"/>
        </p:nvSpPr>
        <p:spPr bwMode="auto">
          <a:xfrm>
            <a:off x="-34925" y="3429000"/>
            <a:ext cx="58674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userDrawn="1"/>
        </p:nvPicPr>
        <p:blipFill>
          <a:blip r:embed="rId2" cstate="email"/>
          <a:stretch>
            <a:fillRect/>
          </a:stretch>
        </p:blipFill>
        <p:spPr bwMode="invGray">
          <a:xfrm>
            <a:off x="727075" y="3529168"/>
            <a:ext cx="3624263" cy="738032"/>
          </a:xfrm>
          <a:prstGeom prst="rect">
            <a:avLst/>
          </a:prstGeom>
        </p:spPr>
      </p:pic>
      <p:grpSp>
        <p:nvGrpSpPr>
          <p:cNvPr id="2" name="Group 29"/>
          <p:cNvGrpSpPr/>
          <p:nvPr userDrawn="1"/>
        </p:nvGrpSpPr>
        <p:grpSpPr>
          <a:xfrm>
            <a:off x="193675" y="1247775"/>
            <a:ext cx="457200" cy="457200"/>
            <a:chOff x="0" y="1400175"/>
            <a:chExt cx="457200" cy="457200"/>
          </a:xfrm>
        </p:grpSpPr>
        <p:sp>
          <p:nvSpPr>
            <p:cNvPr id="26" name="Oval 25"/>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 name="Oval 26"/>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 name="Oval 27"/>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3" name="Group 33"/>
          <p:cNvGrpSpPr/>
          <p:nvPr userDrawn="1"/>
        </p:nvGrpSpPr>
        <p:grpSpPr>
          <a:xfrm>
            <a:off x="193675" y="3671887"/>
            <a:ext cx="457200" cy="457200"/>
            <a:chOff x="0" y="1400175"/>
            <a:chExt cx="457200" cy="457200"/>
          </a:xfrm>
        </p:grpSpPr>
        <p:sp>
          <p:nvSpPr>
            <p:cNvPr id="30" name="Oval 29"/>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 name="Oval 30"/>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34" name="Oval 33"/>
          <p:cNvSpPr/>
          <p:nvPr userDrawn="1"/>
        </p:nvSpPr>
        <p:spPr bwMode="auto">
          <a:xfrm>
            <a:off x="60325" y="108585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Oval 34"/>
          <p:cNvSpPr/>
          <p:nvPr userDrawn="1"/>
        </p:nvSpPr>
        <p:spPr bwMode="auto">
          <a:xfrm>
            <a:off x="60325" y="3519487"/>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6" name="Rectangle 35"/>
          <p:cNvSpPr/>
          <p:nvPr userDrawn="1"/>
        </p:nvSpPr>
        <p:spPr>
          <a:xfrm>
            <a:off x="803275" y="2286000"/>
            <a:ext cx="4572000" cy="954107"/>
          </a:xfrm>
          <a:prstGeom prst="rect">
            <a:avLst/>
          </a:prstGeom>
        </p:spPr>
        <p:txBody>
          <a:bodyPr>
            <a:spAutoFit/>
          </a:bodyPr>
          <a:lstStyle/>
          <a:p>
            <a:pPr>
              <a:spcBef>
                <a:spcPts val="600"/>
              </a:spcBef>
            </a:pPr>
            <a:r>
              <a:rPr lang="en-US" sz="2000" dirty="0" smtClean="0">
                <a:hlinkClick r:id="rId3"/>
              </a:rPr>
              <a:t>www.microsoft.com/teched</a:t>
            </a:r>
            <a:r>
              <a:rPr lang="en-US" sz="2000" dirty="0" smtClean="0"/>
              <a:t> </a:t>
            </a:r>
          </a:p>
          <a:p>
            <a:pPr marL="0" lvl="1" indent="0">
              <a:lnSpc>
                <a:spcPct val="100000"/>
              </a:lnSpc>
              <a:spcBef>
                <a:spcPts val="0"/>
              </a:spcBef>
              <a:buNone/>
              <a:tabLst>
                <a:tab pos="1828800" algn="l"/>
              </a:tabLst>
            </a:pPr>
            <a:r>
              <a:rPr lang="en-US" dirty="0" err="1" smtClean="0"/>
              <a:t>Tech·Talks</a:t>
            </a:r>
            <a:r>
              <a:rPr lang="en-US" dirty="0" smtClean="0"/>
              <a:t>	</a:t>
            </a:r>
            <a:r>
              <a:rPr lang="en-US" dirty="0" err="1" smtClean="0"/>
              <a:t>Tech·Ed</a:t>
            </a:r>
            <a:r>
              <a:rPr lang="en-US" dirty="0" smtClean="0"/>
              <a:t> Bloggers</a:t>
            </a:r>
          </a:p>
          <a:p>
            <a:pPr marL="0" lvl="1" indent="0">
              <a:lnSpc>
                <a:spcPct val="100000"/>
              </a:lnSpc>
              <a:spcBef>
                <a:spcPts val="0"/>
              </a:spcBef>
              <a:buNone/>
              <a:tabLst>
                <a:tab pos="1828800" algn="l"/>
              </a:tabLst>
            </a:pPr>
            <a:r>
              <a:rPr lang="en-US" dirty="0" smtClean="0"/>
              <a:t>Live Simulcasts	Virtual Labs</a:t>
            </a:r>
          </a:p>
        </p:txBody>
      </p:sp>
      <p:sp>
        <p:nvSpPr>
          <p:cNvPr id="37" name="Rectangle 36"/>
          <p:cNvSpPr/>
          <p:nvPr userDrawn="1"/>
        </p:nvSpPr>
        <p:spPr>
          <a:xfrm>
            <a:off x="803275" y="4419600"/>
            <a:ext cx="6324600" cy="1354217"/>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4"/>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sz="2000" dirty="0" smtClean="0">
                <a:latin typeface="Calibri" pitchFamily="34" charset="0"/>
              </a:rPr>
              <a:t>Evaluation licenses, pre-released </a:t>
            </a:r>
            <a:br>
              <a:rPr lang="en-US" sz="2000" dirty="0" smtClean="0">
                <a:latin typeface="Calibri" pitchFamily="34" charset="0"/>
              </a:rPr>
            </a:br>
            <a:r>
              <a:rPr lang="en-US" sz="2000" dirty="0" smtClean="0">
                <a:latin typeface="Calibri" pitchFamily="34" charset="0"/>
              </a:rPr>
              <a:t>products, and MORE!</a:t>
            </a:r>
          </a:p>
        </p:txBody>
      </p:sp>
      <p:pic>
        <p:nvPicPr>
          <p:cNvPr id="38" name="Picture 2"/>
          <p:cNvPicPr>
            <a:picLocks noChangeAspect="1" noChangeArrowheads="1"/>
          </p:cNvPicPr>
          <p:nvPr userDrawn="1"/>
        </p:nvPicPr>
        <p:blipFill>
          <a:blip r:embed="rId5" cstate="email"/>
          <a:srcRect/>
          <a:stretch>
            <a:fillRect/>
          </a:stretch>
        </p:blipFill>
        <p:spPr bwMode="auto">
          <a:xfrm>
            <a:off x="4384675" y="2133600"/>
            <a:ext cx="4212524" cy="3209544"/>
          </a:xfrm>
          <a:prstGeom prst="rect">
            <a:avLst/>
          </a:prstGeom>
          <a:noFill/>
          <a:ln>
            <a:noFill/>
          </a:ln>
          <a:effectLst>
            <a:glow rad="101600">
              <a:schemeClr val="accent6">
                <a:satMod val="175000"/>
                <a:alpha val="40000"/>
              </a:schemeClr>
            </a:glow>
            <a:reflection blurRad="6350" stA="52000" endA="300" endPos="35000" dir="5400000" sy="-100000" algn="bl" rotWithShape="0"/>
          </a:effectLst>
          <a:scene3d>
            <a:camera prst="perspectiveHeroicExtremeLeftFacing" fov="3000000">
              <a:rot lat="777496" lon="1390288" rev="21572207"/>
            </a:camera>
            <a:lightRig rig="threePt" dir="t"/>
          </a:scene3d>
        </p:spPr>
      </p:pic>
      <p:pic>
        <p:nvPicPr>
          <p:cNvPr id="39" name="Picture 38" descr="TechEd_online.png"/>
          <p:cNvPicPr>
            <a:picLocks noChangeAspect="1"/>
          </p:cNvPicPr>
          <p:nvPr userDrawn="1"/>
        </p:nvPicPr>
        <p:blipFill>
          <a:blip r:embed="rId6"/>
          <a:stretch>
            <a:fillRect/>
          </a:stretch>
        </p:blipFill>
        <p:spPr bwMode="invGray">
          <a:xfrm>
            <a:off x="879475" y="1209675"/>
            <a:ext cx="2409825" cy="1076325"/>
          </a:xfrm>
          <a:prstGeom prst="rect">
            <a:avLst/>
          </a:prstGeom>
        </p:spPr>
      </p:pic>
      <p:sp>
        <p:nvSpPr>
          <p:cNvPr id="41" name="Rectangle 40"/>
          <p:cNvSpPr/>
          <p:nvPr userDrawn="1"/>
        </p:nvSpPr>
        <p:spPr>
          <a:xfrm>
            <a:off x="733425" y="228600"/>
            <a:ext cx="7194214" cy="830997"/>
          </a:xfrm>
          <a:prstGeom prst="rect">
            <a:avLst/>
          </a:prstGeom>
        </p:spPr>
        <p:txBody>
          <a:bodyPr wrap="none">
            <a:spAutoFit/>
          </a:bodyPr>
          <a:lstStyle/>
          <a:p>
            <a:r>
              <a:rPr kumimoji="0" lang="en-US" sz="4800" b="0" i="0" u="none" strike="noStrike" kern="1200" cap="none" spc="-100" normalizeH="0" baseline="0" noProof="0" dirty="0" smtClean="0">
                <a:ln w="3175">
                  <a:noFill/>
                </a:ln>
                <a:solidFill>
                  <a:srgbClr val="FFFFFF"/>
                </a:solidFill>
                <a:effectLst/>
                <a:uLnTx/>
                <a:uFillTx/>
                <a:latin typeface="Calibri" pitchFamily="34" charset="0"/>
                <a:ea typeface="+mn-ea"/>
                <a:cs typeface="Arial" charset="0"/>
              </a:rPr>
              <a:t>Resources for IT Professionals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34"/>
                                        </p:tgtEl>
                                      </p:cBhvr>
                                    </p:animEffect>
                                    <p:set>
                                      <p:cBhvr>
                                        <p:cTn id="12" dur="1" fill="hold">
                                          <p:stCondLst>
                                            <p:cond delay="1999"/>
                                          </p:stCondLst>
                                        </p:cTn>
                                        <p:tgtEl>
                                          <p:spTgt spid="34"/>
                                        </p:tgtEl>
                                        <p:attrNameLst>
                                          <p:attrName>style.visibility</p:attrName>
                                        </p:attrNameLst>
                                      </p:cBhvr>
                                      <p:to>
                                        <p:strVal val="hidden"/>
                                      </p:to>
                                    </p:set>
                                  </p:childTnLst>
                                </p:cTn>
                              </p:par>
                              <p:par>
                                <p:cTn id="13" presetID="1" presetClass="entr" presetSubtype="0" fill="hold" grpId="0" nodeType="withEffect">
                                  <p:stCondLst>
                                    <p:cond delay="80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800"/>
                                  </p:stCondLst>
                                  <p:childTnLst>
                                    <p:set>
                                      <p:cBhvr>
                                        <p:cTn id="16" dur="1" fill="hold">
                                          <p:stCondLst>
                                            <p:cond delay="0"/>
                                          </p:stCondLst>
                                        </p:cTn>
                                        <p:tgtEl>
                                          <p:spTgt spid="3"/>
                                        </p:tgtEl>
                                        <p:attrNameLst>
                                          <p:attrName>style.visibility</p:attrName>
                                        </p:attrNameLst>
                                      </p:cBhvr>
                                      <p:to>
                                        <p:strVal val="visible"/>
                                      </p:to>
                                    </p:set>
                                  </p:childTnLst>
                                </p:cTn>
                              </p:par>
                              <p:par>
                                <p:cTn id="17" presetID="10" presetClass="exit" presetSubtype="0" fill="hold" grpId="1" nodeType="withEffect">
                                  <p:stCondLst>
                                    <p:cond delay="1000"/>
                                  </p:stCondLst>
                                  <p:childTnLst>
                                    <p:animEffect transition="out" filter="fade">
                                      <p:cBhvr>
                                        <p:cTn id="18" dur="2000"/>
                                        <p:tgtEl>
                                          <p:spTgt spid="35"/>
                                        </p:tgtEl>
                                      </p:cBhvr>
                                    </p:animEffect>
                                    <p:set>
                                      <p:cBhvr>
                                        <p:cTn id="19" dur="1" fill="hold">
                                          <p:stCondLst>
                                            <p:cond delay="19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5"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val Slide">
    <p:spTree>
      <p:nvGrpSpPr>
        <p:cNvPr id="1" name=""/>
        <p:cNvGrpSpPr/>
        <p:nvPr/>
      </p:nvGrpSpPr>
      <p:grpSpPr>
        <a:xfrm>
          <a:off x="0" y="0"/>
          <a:ext cx="0" cy="0"/>
          <a:chOff x="0" y="0"/>
          <a:chExt cx="0" cy="0"/>
        </a:xfrm>
      </p:grpSpPr>
      <p:sp>
        <p:nvSpPr>
          <p:cNvPr id="17" name="Freeform 16"/>
          <p:cNvSpPr/>
          <p:nvPr userDrawn="1"/>
        </p:nvSpPr>
        <p:spPr bwMode="auto">
          <a:xfrm>
            <a:off x="-1" y="171450"/>
            <a:ext cx="10163175" cy="6686550"/>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tx2">
                  <a:alpha val="10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Freeform 17"/>
          <p:cNvSpPr/>
          <p:nvPr userDrawn="1"/>
        </p:nvSpPr>
        <p:spPr bwMode="auto">
          <a:xfrm>
            <a:off x="1" y="-82550"/>
            <a:ext cx="10109200" cy="6931025"/>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tx2">
                  <a:alpha val="33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9" name="Picture 2"/>
          <p:cNvPicPr>
            <a:picLocks noChangeAspect="1" noChangeArrowheads="1"/>
          </p:cNvPicPr>
          <p:nvPr userDrawn="1"/>
        </p:nvPicPr>
        <p:blipFill>
          <a:blip r:embed="rId2" cstate="email"/>
          <a:srcRect/>
          <a:stretch>
            <a:fillRect/>
          </a:stretch>
        </p:blipFill>
        <p:spPr bwMode="auto">
          <a:xfrm>
            <a:off x="3870326" y="1066800"/>
            <a:ext cx="3521074" cy="2480060"/>
          </a:xfrm>
          <a:prstGeom prst="rect">
            <a:avLst/>
          </a:prstGeom>
          <a:noFill/>
          <a:ln>
            <a:noFill/>
          </a:ln>
          <a:effectLst>
            <a:reflection blurRad="6350" stA="52000" endA="300" endPos="35000" dir="5400000" sy="-100000" algn="bl" rotWithShape="0"/>
          </a:effectLst>
          <a:scene3d>
            <a:camera prst="perspectiveHeroicExtremeLeftFacing">
              <a:rot lat="643453" lon="234611" rev="21480000"/>
            </a:camera>
            <a:lightRig rig="threePt" dir="t"/>
          </a:scene3d>
        </p:spPr>
      </p:pic>
      <p:grpSp>
        <p:nvGrpSpPr>
          <p:cNvPr id="2" name="Group 16"/>
          <p:cNvGrpSpPr/>
          <p:nvPr userDrawn="1"/>
        </p:nvGrpSpPr>
        <p:grpSpPr>
          <a:xfrm>
            <a:off x="723900" y="600075"/>
            <a:ext cx="2170113" cy="4683411"/>
            <a:chOff x="723900" y="600075"/>
            <a:chExt cx="2170113" cy="4683411"/>
          </a:xfrm>
        </p:grpSpPr>
        <p:pic>
          <p:nvPicPr>
            <p:cNvPr id="21" name="Picture 20" descr="officeult.png"/>
            <p:cNvPicPr>
              <a:picLocks noChangeAspect="1"/>
            </p:cNvPicPr>
            <p:nvPr/>
          </p:nvPicPr>
          <p:blipFill>
            <a:blip r:embed="rId3" cstate="email"/>
            <a:stretch>
              <a:fillRect/>
            </a:stretch>
          </p:blipFill>
          <p:spPr>
            <a:xfrm>
              <a:off x="834724" y="2674613"/>
              <a:ext cx="1621402" cy="2608873"/>
            </a:xfrm>
            <a:prstGeom prst="rect">
              <a:avLst/>
            </a:prstGeom>
            <a:noFill/>
            <a:ln>
              <a:noFill/>
            </a:ln>
          </p:spPr>
        </p:pic>
        <p:pic>
          <p:nvPicPr>
            <p:cNvPr id="22" name="Picture 4" descr="C:\Documents and Settings\Jessica Mans\Desktop\In progress\TechEd\Ult07EN_3DP.png"/>
            <p:cNvPicPr>
              <a:picLocks noChangeAspect="1" noChangeArrowheads="1"/>
            </p:cNvPicPr>
            <p:nvPr/>
          </p:nvPicPr>
          <p:blipFill>
            <a:blip r:embed="rId4" cstate="email"/>
            <a:srcRect/>
            <a:stretch>
              <a:fillRect/>
            </a:stretch>
          </p:blipFill>
          <p:spPr bwMode="auto">
            <a:xfrm>
              <a:off x="723900" y="600075"/>
              <a:ext cx="2170113" cy="2392362"/>
            </a:xfrm>
            <a:prstGeom prst="rect">
              <a:avLst/>
            </a:prstGeom>
            <a:noFill/>
            <a:ln>
              <a:noFill/>
            </a:ln>
          </p:spPr>
        </p:pic>
      </p:grpSp>
      <p:sp>
        <p:nvSpPr>
          <p:cNvPr id="23" name="Wave 22"/>
          <p:cNvSpPr/>
          <p:nvPr userDrawn="1"/>
        </p:nvSpPr>
        <p:spPr bwMode="black">
          <a:xfrm>
            <a:off x="3657600" y="1699975"/>
            <a:ext cx="3505200" cy="1981200"/>
          </a:xfrm>
          <a:prstGeom prst="wave">
            <a:avLst>
              <a:gd name="adj1" fmla="val 15882"/>
              <a:gd name="adj2" fmla="val 9010"/>
            </a:avLst>
          </a:prstGeom>
          <a:gradFill flip="none" rotWithShape="1">
            <a:gsLst>
              <a:gs pos="0">
                <a:schemeClr val="tx2">
                  <a:alpha val="16000"/>
                </a:schemeClr>
              </a:gs>
              <a:gs pos="54000">
                <a:schemeClr val="tx2"/>
              </a:gs>
              <a:gs pos="100000">
                <a:schemeClr val="tx2">
                  <a:alpha val="0"/>
                </a:schemeClr>
              </a:gs>
            </a:gsLst>
            <a:lin ang="5400000" scaled="1"/>
            <a:tileRect/>
          </a:gradFill>
          <a:ln w="38100">
            <a:noFill/>
            <a:headEnd type="none" w="med" len="med"/>
            <a:tailEnd type="none" w="med" len="med"/>
          </a:ln>
          <a:effectLst>
            <a:softEdge rad="63500"/>
          </a:effectLst>
          <a:scene3d>
            <a:camera prst="orthographicFront">
              <a:rot lat="0" lon="0" rev="0"/>
            </a:camera>
            <a:lightRig rig="threePt" dir="t">
              <a:rot lat="0" lon="0" rev="9000000"/>
            </a:lightRig>
          </a:scene3d>
          <a:sp3d prstMaterial="flat">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lstStyle/>
          <a:p>
            <a:pPr algn="ctr" defTabSz="914099" fontAlgn="base">
              <a:lnSpc>
                <a:spcPts val="2400"/>
              </a:lnSpc>
              <a:spcBef>
                <a:spcPct val="0"/>
              </a:spcBef>
              <a:spcAft>
                <a:spcPct val="0"/>
              </a:spcAft>
            </a:pPr>
            <a:r>
              <a:rPr lang="en-US" sz="3600" dirty="0" smtClean="0">
                <a:solidFill>
                  <a:srgbClr val="FFFFFF"/>
                </a:solidFill>
                <a:effectLst>
                  <a:outerShdw blurRad="38100" dist="38100" dir="2700000" algn="tl">
                    <a:srgbClr val="000000">
                      <a:alpha val="43137"/>
                    </a:srgbClr>
                  </a:outerShdw>
                </a:effectLst>
                <a:latin typeface="+mj-lt"/>
              </a:rPr>
              <a:t>1 Year </a:t>
            </a:r>
            <a:r>
              <a:rPr lang="en-US" sz="2800" dirty="0" smtClean="0">
                <a:solidFill>
                  <a:srgbClr val="FFFFFF"/>
                </a:solidFill>
                <a:effectLst>
                  <a:outerShdw blurRad="38100" dist="38100" dir="2700000" algn="tl">
                    <a:srgbClr val="000000">
                      <a:alpha val="43137"/>
                    </a:srgbClr>
                  </a:outerShdw>
                </a:effectLst>
                <a:latin typeface="+mj-lt"/>
              </a:rPr>
              <a:t>Subscription!</a:t>
            </a:r>
          </a:p>
        </p:txBody>
      </p:sp>
      <p:pic>
        <p:nvPicPr>
          <p:cNvPr id="24" name="Picture 23" descr="Zune white front.PNG"/>
          <p:cNvPicPr>
            <a:picLocks noChangeAspect="1"/>
          </p:cNvPicPr>
          <p:nvPr userDrawn="1"/>
        </p:nvPicPr>
        <p:blipFill>
          <a:blip r:embed="rId5" cstate="email"/>
          <a:srcRect/>
          <a:stretch>
            <a:fillRect/>
          </a:stretch>
        </p:blipFill>
        <p:spPr>
          <a:xfrm>
            <a:off x="6553200" y="2667000"/>
            <a:ext cx="1563478" cy="3165089"/>
          </a:xfrm>
          <a:prstGeom prst="rect">
            <a:avLst/>
          </a:prstGeom>
          <a:noFill/>
          <a:ln>
            <a:noFill/>
          </a:ln>
          <a:effectLst/>
        </p:spPr>
      </p:pic>
      <p:pic>
        <p:nvPicPr>
          <p:cNvPr id="26" name="Picture 25" descr="TechNet.png"/>
          <p:cNvPicPr>
            <a:picLocks noChangeAspect="1"/>
          </p:cNvPicPr>
          <p:nvPr userDrawn="1"/>
        </p:nvPicPr>
        <p:blipFill>
          <a:blip r:embed="rId6" cstate="email"/>
          <a:stretch>
            <a:fillRect/>
          </a:stretch>
        </p:blipFill>
        <p:spPr>
          <a:xfrm>
            <a:off x="4038600" y="304800"/>
            <a:ext cx="3395663" cy="691481"/>
          </a:xfrm>
          <a:prstGeom prst="rect">
            <a:avLst/>
          </a:prstGeom>
        </p:spPr>
      </p:pic>
      <p:grpSp>
        <p:nvGrpSpPr>
          <p:cNvPr id="3" name="Group 17"/>
          <p:cNvGrpSpPr/>
          <p:nvPr userDrawn="1"/>
        </p:nvGrpSpPr>
        <p:grpSpPr>
          <a:xfrm>
            <a:off x="2009775" y="800100"/>
            <a:ext cx="2170113" cy="4685811"/>
            <a:chOff x="2009775" y="800100"/>
            <a:chExt cx="2170113" cy="4685811"/>
          </a:xfrm>
        </p:grpSpPr>
        <p:pic>
          <p:nvPicPr>
            <p:cNvPr id="28" name="Picture 27" descr="winvista.png"/>
            <p:cNvPicPr>
              <a:picLocks noChangeAspect="1"/>
            </p:cNvPicPr>
            <p:nvPr/>
          </p:nvPicPr>
          <p:blipFill>
            <a:blip r:embed="rId7" cstate="email"/>
            <a:stretch>
              <a:fillRect/>
            </a:stretch>
          </p:blipFill>
          <p:spPr>
            <a:xfrm>
              <a:off x="2142049" y="2877038"/>
              <a:ext cx="1621402" cy="2608873"/>
            </a:xfrm>
            <a:prstGeom prst="rect">
              <a:avLst/>
            </a:prstGeom>
          </p:spPr>
        </p:pic>
        <p:pic>
          <p:nvPicPr>
            <p:cNvPr id="29" name="Picture 3" descr="C:\Documents and Settings\Jessica Mans\Desktop\In progress\TechEd\V_UltEN_3DP.png"/>
            <p:cNvPicPr>
              <a:picLocks noChangeAspect="1" noChangeArrowheads="1"/>
            </p:cNvPicPr>
            <p:nvPr/>
          </p:nvPicPr>
          <p:blipFill>
            <a:blip r:embed="rId8" cstate="email"/>
            <a:srcRect/>
            <a:stretch>
              <a:fillRect/>
            </a:stretch>
          </p:blipFill>
          <p:spPr bwMode="auto">
            <a:xfrm>
              <a:off x="2009775" y="800100"/>
              <a:ext cx="2170113" cy="2392363"/>
            </a:xfrm>
            <a:prstGeom prst="rect">
              <a:avLst/>
            </a:prstGeom>
            <a:noFill/>
            <a:ln w="9525">
              <a:noFill/>
              <a:miter lim="800000"/>
              <a:headEnd/>
              <a:tailEnd/>
            </a:ln>
            <a:effectLst/>
          </p:spPr>
        </p:pic>
      </p:grpSp>
      <p:sp>
        <p:nvSpPr>
          <p:cNvPr id="30" name="Round Same Side Corner Rectangle 29"/>
          <p:cNvSpPr/>
          <p:nvPr userDrawn="1"/>
        </p:nvSpPr>
        <p:spPr bwMode="blackWhite">
          <a:xfrm rot="5400000">
            <a:off x="1429939" y="2380061"/>
            <a:ext cx="2443162" cy="5360192"/>
          </a:xfrm>
          <a:prstGeom prst="round2SameRect">
            <a:avLst>
              <a:gd name="adj1" fmla="val 50000"/>
              <a:gd name="adj2" fmla="val 0"/>
            </a:avLst>
          </a:prstGeom>
          <a:gradFill flip="none" rotWithShape="1">
            <a:gsLst>
              <a:gs pos="0">
                <a:srgbClr val="0270DB">
                  <a:alpha val="15294"/>
                </a:srgbClr>
              </a:gs>
              <a:gs pos="24000">
                <a:srgbClr val="0270DB">
                  <a:alpha val="64706"/>
                </a:srgbClr>
              </a:gs>
              <a:gs pos="35000">
                <a:srgbClr val="0270DB">
                  <a:alpha val="74902"/>
                </a:srgb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1" name="Rounded Rectangle 30"/>
          <p:cNvSpPr/>
          <p:nvPr userDrawn="1"/>
        </p:nvSpPr>
        <p:spPr bwMode="blackGray">
          <a:xfrm>
            <a:off x="1676400" y="4057650"/>
            <a:ext cx="3457575"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Complete an</a:t>
            </a:r>
          </a:p>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evaluation on</a:t>
            </a:r>
          </a:p>
          <a:p>
            <a:pPr lvl="0" defTabSz="914099" fontAlgn="base">
              <a:spcBef>
                <a:spcPct val="0"/>
              </a:spcBef>
              <a:spcAft>
                <a:spcPct val="0"/>
              </a:spcAft>
              <a:defRPr/>
            </a:pPr>
            <a:r>
              <a:rPr lang="en-US" sz="3600" dirty="0" err="1" smtClean="0">
                <a:solidFill>
                  <a:srgbClr val="FFFFFF"/>
                </a:solidFill>
                <a:effectLst>
                  <a:outerShdw blurRad="38100" dist="38100" dir="2700000" algn="tl">
                    <a:srgbClr val="000000">
                      <a:alpha val="43137"/>
                    </a:srgbClr>
                  </a:outerShdw>
                </a:effectLst>
                <a:latin typeface="Segoe" pitchFamily="34" charset="0"/>
              </a:rPr>
              <a:t>CommNet</a:t>
            </a:r>
            <a:r>
              <a:rPr lang="en-US" sz="3600" dirty="0" smtClean="0">
                <a:solidFill>
                  <a:srgbClr val="FFFFFF"/>
                </a:solidFill>
                <a:effectLst>
                  <a:outerShdw blurRad="38100" dist="38100" dir="2700000" algn="tl">
                    <a:srgbClr val="000000">
                      <a:alpha val="43137"/>
                    </a:srgbClr>
                  </a:outerShdw>
                </a:effectLst>
                <a:latin typeface="Segoe" pitchFamily="34" charset="0"/>
              </a:rPr>
              <a:t> and</a:t>
            </a:r>
          </a:p>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enter to win!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30"/>
                                        </p:tgtEl>
                                        <p:attrNameLst>
                                          <p:attrName>ppt_x</p:attrName>
                                          <p:attrName>ppt_y</p:attrName>
                                        </p:attrNameLst>
                                      </p:cBhvr>
                                      <p:rCtr x="125" y="0"/>
                                    </p:animMotion>
                                  </p:childTnLst>
                                </p:cTn>
                              </p:par>
                              <p:par>
                                <p:cTn id="10" presetID="10"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childTnLst>
                                </p:cTn>
                              </p:par>
                              <p:par>
                                <p:cTn id="13" presetID="64" presetClass="path" presetSubtype="0" decel="50000" fill="hold" grpId="1" nodeType="withEffect">
                                  <p:stCondLst>
                                    <p:cond delay="0"/>
                                  </p:stCondLst>
                                  <p:childTnLst>
                                    <p:animMotion origin="layout" path="M 4.16667E-6 0.33334 L 4.16667E-6 -3.33333E-6 " pathEditMode="relative" rAng="0" ptsTypes="AA">
                                      <p:cBhvr>
                                        <p:cTn id="14" dur="1000" fill="hold"/>
                                        <p:tgtEl>
                                          <p:spTgt spid="31"/>
                                        </p:tgtEl>
                                        <p:attrNameLst>
                                          <p:attrName>ppt_x</p:attrName>
                                          <p:attrName>ppt_y</p:attrName>
                                        </p:attrNameLst>
                                      </p:cBhvr>
                                      <p:rCtr x="0" y="-167"/>
                                    </p:animMotion>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20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2000"/>
                                        <p:tgtEl>
                                          <p:spTgt spid="26"/>
                                        </p:tgtEl>
                                      </p:cBhvr>
                                    </p:animEffect>
                                  </p:childTnLst>
                                </p:cTn>
                              </p:par>
                            </p:childTnLst>
                          </p:cTn>
                        </p:par>
                        <p:par>
                          <p:cTn id="30" fill="hold">
                            <p:stCondLst>
                              <p:cond delay="4000"/>
                            </p:stCondLst>
                            <p:childTnLst>
                              <p:par>
                                <p:cTn id="31" presetID="53"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0" grpId="0" animBg="1"/>
      <p:bldP spid="30" grpId="1" animBg="1"/>
      <p:bldP spid="31" grpId="0"/>
      <p:bldP spid="31" grpId="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2"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24" r:id="rId11"/>
    <p:sldLayoutId id="2147483727" r:id="rId12"/>
    <p:sldLayoutId id="2147483728"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7"/>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7"/>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7"/>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0"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blogs.technet.com/mniehaus" TargetMode="External"/><Relationship Id="rId3" Type="http://schemas.openxmlformats.org/officeDocument/2006/relationships/hyperlink" Target="http://www.deploymentcd.com/" TargetMode="External"/><Relationship Id="rId7" Type="http://schemas.openxmlformats.org/officeDocument/2006/relationships/hyperlink" Target="http://blogs.technet.com/deploymentguy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blogs.technet.com/msdeployment" TargetMode="External"/><Relationship Id="rId5" Type="http://schemas.openxmlformats.org/officeDocument/2006/relationships/hyperlink" Target="http://www.myitforum.com/" TargetMode="External"/><Relationship Id="rId4" Type="http://schemas.openxmlformats.org/officeDocument/2006/relationships/hyperlink" Target="http://www.deployvista.co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6.png"/><Relationship Id="rId5" Type="http://schemas.openxmlformats.org/officeDocument/2006/relationships/hyperlink" Target="http://microsoft.com/technet" TargetMode="External"/><Relationship Id="rId10" Type="http://schemas.openxmlformats.org/officeDocument/2006/relationships/image" Target="../media/image25.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Windows 7 Configuration Passes</a:t>
            </a:r>
            <a:endParaRPr lang="sv-SE" dirty="0"/>
          </a:p>
        </p:txBody>
      </p:sp>
      <p:cxnSp>
        <p:nvCxnSpPr>
          <p:cNvPr id="15" name="Straight Arrow Connector 14"/>
          <p:cNvCxnSpPr/>
          <p:nvPr/>
        </p:nvCxnSpPr>
        <p:spPr bwMode="auto">
          <a:xfrm flipV="1">
            <a:off x="2757949" y="1955534"/>
            <a:ext cx="429226" cy="4506"/>
          </a:xfrm>
          <a:prstGeom prst="straightConnector1">
            <a:avLst/>
          </a:prstGeom>
          <a:ln w="28575">
            <a:solidFill>
              <a:schemeClr val="tx1">
                <a:lumMod val="95000"/>
              </a:schemeClr>
            </a:solidFill>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p:nvPr/>
        </p:nvCxnSpPr>
        <p:spPr bwMode="auto">
          <a:xfrm rot="5400000">
            <a:off x="3875214" y="4860288"/>
            <a:ext cx="966065" cy="3666"/>
          </a:xfrm>
          <a:prstGeom prst="straightConnector1">
            <a:avLst/>
          </a:prstGeom>
          <a:ln w="28575">
            <a:solidFill>
              <a:schemeClr val="tx1">
                <a:lumMod val="95000"/>
              </a:schemeClr>
            </a:solidFill>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30" name="Straight Arrow Connector 29"/>
          <p:cNvCxnSpPr/>
          <p:nvPr/>
        </p:nvCxnSpPr>
        <p:spPr bwMode="auto">
          <a:xfrm rot="5400000">
            <a:off x="4258513" y="3431494"/>
            <a:ext cx="206375" cy="0"/>
          </a:xfrm>
          <a:prstGeom prst="straightConnector1">
            <a:avLst/>
          </a:prstGeom>
          <a:ln w="28575">
            <a:solidFill>
              <a:schemeClr val="tx1">
                <a:lumMod val="95000"/>
              </a:schemeClr>
            </a:solidFill>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31" name="Straight Arrow Connector 30"/>
          <p:cNvCxnSpPr/>
          <p:nvPr/>
        </p:nvCxnSpPr>
        <p:spPr bwMode="auto">
          <a:xfrm rot="5400000">
            <a:off x="4264659" y="2383639"/>
            <a:ext cx="207698" cy="0"/>
          </a:xfrm>
          <a:prstGeom prst="straightConnector1">
            <a:avLst/>
          </a:prstGeom>
          <a:ln w="28575">
            <a:solidFill>
              <a:schemeClr val="tx1">
                <a:lumMod val="95000"/>
              </a:schemeClr>
            </a:solidFill>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33" name="Elbow Connector 32"/>
          <p:cNvCxnSpPr/>
          <p:nvPr/>
        </p:nvCxnSpPr>
        <p:spPr bwMode="auto">
          <a:xfrm rot="10800000" flipV="1">
            <a:off x="5590485" y="5783765"/>
            <a:ext cx="1650375" cy="148681"/>
          </a:xfrm>
          <a:prstGeom prst="bentConnector3">
            <a:avLst>
              <a:gd name="adj1" fmla="val 0"/>
            </a:avLst>
          </a:prstGeom>
          <a:gradFill rotWithShape="0">
            <a:gsLst>
              <a:gs pos="0">
                <a:schemeClr val="accent2">
                  <a:gamma/>
                  <a:shade val="56078"/>
                  <a:invGamma/>
                </a:schemeClr>
              </a:gs>
              <a:gs pos="50000">
                <a:schemeClr val="accent2"/>
              </a:gs>
              <a:gs pos="100000">
                <a:schemeClr val="accent2">
                  <a:gamma/>
                  <a:shade val="56078"/>
                  <a:invGamma/>
                </a:schemeClr>
              </a:gs>
            </a:gsLst>
            <a:lin ang="2700000" scaled="1"/>
          </a:gradFill>
          <a:ln w="28575" cap="flat" cmpd="sng" algn="ctr">
            <a:solidFill>
              <a:schemeClr val="tx1">
                <a:lumMod val="95000"/>
              </a:schemeClr>
            </a:solidFill>
            <a:prstDash val="solid"/>
            <a:round/>
            <a:headEnd type="none" w="med" len="med"/>
            <a:tailEnd type="arrow"/>
          </a:ln>
          <a:effectLst/>
        </p:spPr>
      </p:cxnSp>
      <p:cxnSp>
        <p:nvCxnSpPr>
          <p:cNvPr id="40" name="Elbow Connector 39"/>
          <p:cNvCxnSpPr/>
          <p:nvPr/>
        </p:nvCxnSpPr>
        <p:spPr bwMode="auto">
          <a:xfrm>
            <a:off x="5612781" y="3999572"/>
            <a:ext cx="1672682" cy="223023"/>
          </a:xfrm>
          <a:prstGeom prst="bentConnector3">
            <a:avLst>
              <a:gd name="adj1" fmla="val 99778"/>
            </a:avLst>
          </a:prstGeom>
          <a:gradFill rotWithShape="0">
            <a:gsLst>
              <a:gs pos="0">
                <a:schemeClr val="accent2">
                  <a:gamma/>
                  <a:shade val="56078"/>
                  <a:invGamma/>
                </a:schemeClr>
              </a:gs>
              <a:gs pos="50000">
                <a:schemeClr val="accent2"/>
              </a:gs>
              <a:gs pos="100000">
                <a:schemeClr val="accent2">
                  <a:gamma/>
                  <a:shade val="56078"/>
                  <a:invGamma/>
                </a:schemeClr>
              </a:gs>
            </a:gsLst>
            <a:lin ang="2700000" scaled="1"/>
          </a:gradFill>
          <a:ln w="28575" cap="flat" cmpd="sng" algn="ctr">
            <a:solidFill>
              <a:schemeClr val="tx1">
                <a:lumMod val="95000"/>
              </a:schemeClr>
            </a:solidFill>
            <a:prstDash val="solid"/>
            <a:round/>
            <a:headEnd type="none" w="med" len="med"/>
            <a:tailEnd type="arrow"/>
          </a:ln>
          <a:effectLst/>
        </p:spPr>
      </p:cxnSp>
      <p:sp>
        <p:nvSpPr>
          <p:cNvPr id="52" name="TextBox 51"/>
          <p:cNvSpPr txBox="1"/>
          <p:nvPr/>
        </p:nvSpPr>
        <p:spPr>
          <a:xfrm>
            <a:off x="773403" y="1136386"/>
            <a:ext cx="1461933" cy="353939"/>
          </a:xfrm>
          <a:prstGeom prst="rect">
            <a:avLst/>
          </a:prstGeom>
          <a:noFill/>
        </p:spPr>
        <p:txBody>
          <a:bodyPr wrap="none" lIns="76197" tIns="38098" rIns="76197" bIns="38098">
            <a:spAutoFit/>
          </a:bodyPr>
          <a:lstStyle/>
          <a:p>
            <a:pPr>
              <a:defRPr/>
            </a:pPr>
            <a:r>
              <a:rPr lang="sv-SE" dirty="0">
                <a:solidFill>
                  <a:schemeClr val="tx1"/>
                </a:solidFill>
              </a:rPr>
              <a:t>Windows PE</a:t>
            </a:r>
          </a:p>
        </p:txBody>
      </p:sp>
      <p:sp>
        <p:nvSpPr>
          <p:cNvPr id="53" name="TextBox 52"/>
          <p:cNvSpPr txBox="1"/>
          <p:nvPr/>
        </p:nvSpPr>
        <p:spPr>
          <a:xfrm>
            <a:off x="3435920" y="1136386"/>
            <a:ext cx="1756885" cy="353939"/>
          </a:xfrm>
          <a:prstGeom prst="rect">
            <a:avLst/>
          </a:prstGeom>
          <a:noFill/>
        </p:spPr>
        <p:txBody>
          <a:bodyPr wrap="none" lIns="76197" tIns="38098" rIns="76197" bIns="38098">
            <a:spAutoFit/>
          </a:bodyPr>
          <a:lstStyle/>
          <a:p>
            <a:pPr>
              <a:defRPr/>
            </a:pPr>
            <a:r>
              <a:rPr lang="sv-SE" dirty="0">
                <a:solidFill>
                  <a:schemeClr val="tx1"/>
                </a:solidFill>
              </a:rPr>
              <a:t>Windows Setup</a:t>
            </a:r>
          </a:p>
        </p:txBody>
      </p:sp>
      <p:sp>
        <p:nvSpPr>
          <p:cNvPr id="54" name="TextBox 53"/>
          <p:cNvSpPr txBox="1"/>
          <p:nvPr/>
        </p:nvSpPr>
        <p:spPr>
          <a:xfrm>
            <a:off x="6641793" y="1135063"/>
            <a:ext cx="1000268" cy="353939"/>
          </a:xfrm>
          <a:prstGeom prst="rect">
            <a:avLst/>
          </a:prstGeom>
          <a:noFill/>
        </p:spPr>
        <p:txBody>
          <a:bodyPr wrap="none" lIns="76197" tIns="38098" rIns="76197" bIns="38098">
            <a:spAutoFit/>
          </a:bodyPr>
          <a:lstStyle/>
          <a:p>
            <a:pPr>
              <a:defRPr/>
            </a:pPr>
            <a:r>
              <a:rPr lang="sv-SE" dirty="0">
                <a:solidFill>
                  <a:schemeClr val="tx1"/>
                </a:solidFill>
              </a:rPr>
              <a:t>Sysprep</a:t>
            </a:r>
          </a:p>
        </p:txBody>
      </p:sp>
      <p:sp>
        <p:nvSpPr>
          <p:cNvPr id="20" name="Rounded Rectangle 19"/>
          <p:cNvSpPr/>
          <p:nvPr/>
        </p:nvSpPr>
        <p:spPr bwMode="auto">
          <a:xfrm>
            <a:off x="343189" y="1519211"/>
            <a:ext cx="2382000" cy="720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err="1" smtClean="0">
                <a:solidFill>
                  <a:schemeClr val="tx1"/>
                </a:solidFill>
                <a:effectLst>
                  <a:outerShdw blurRad="38100" dist="38100" dir="2700000" algn="tl">
                    <a:srgbClr val="000000">
                      <a:alpha val="43137"/>
                    </a:srgbClr>
                  </a:outerShdw>
                </a:effectLst>
              </a:rPr>
              <a:t>WindowsPE</a:t>
            </a:r>
          </a:p>
        </p:txBody>
      </p:sp>
      <p:sp>
        <p:nvSpPr>
          <p:cNvPr id="21" name="Rounded Rectangle 20"/>
          <p:cNvSpPr/>
          <p:nvPr/>
        </p:nvSpPr>
        <p:spPr bwMode="auto">
          <a:xfrm>
            <a:off x="3195097" y="1533708"/>
            <a:ext cx="2382000" cy="7200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err="1" smtClean="0">
                <a:solidFill>
                  <a:schemeClr val="tx1"/>
                </a:solidFill>
                <a:effectLst>
                  <a:outerShdw blurRad="38100" dist="38100" dir="2700000" algn="tl">
                    <a:srgbClr val="000000">
                      <a:alpha val="43137"/>
                    </a:srgbClr>
                  </a:outerShdw>
                </a:effectLst>
              </a:rPr>
              <a:t>Windows PE</a:t>
            </a:r>
          </a:p>
        </p:txBody>
      </p:sp>
      <p:sp>
        <p:nvSpPr>
          <p:cNvPr id="22" name="Rounded Rectangle 21"/>
          <p:cNvSpPr/>
          <p:nvPr/>
        </p:nvSpPr>
        <p:spPr bwMode="auto">
          <a:xfrm>
            <a:off x="6054077" y="1526587"/>
            <a:ext cx="2382000" cy="7200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err="1" smtClean="0">
                <a:solidFill>
                  <a:schemeClr val="tx1"/>
                </a:solidFill>
                <a:effectLst>
                  <a:outerShdw blurRad="38100" dist="38100" dir="2700000" algn="tl">
                    <a:srgbClr val="000000">
                      <a:alpha val="43137"/>
                    </a:srgbClr>
                  </a:outerShdw>
                </a:effectLst>
              </a:rPr>
              <a:t>Generalize</a:t>
            </a:r>
          </a:p>
        </p:txBody>
      </p:sp>
      <p:sp>
        <p:nvSpPr>
          <p:cNvPr id="23" name="Rounded Rectangle 22"/>
          <p:cNvSpPr/>
          <p:nvPr/>
        </p:nvSpPr>
        <p:spPr bwMode="auto">
          <a:xfrm>
            <a:off x="3185426" y="2541856"/>
            <a:ext cx="2383328" cy="7200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err="1" smtClean="0">
                <a:solidFill>
                  <a:schemeClr val="tx1"/>
                </a:solidFill>
                <a:effectLst>
                  <a:outerShdw blurRad="38100" dist="38100" dir="2700000" algn="tl">
                    <a:srgbClr val="000000">
                      <a:alpha val="43137"/>
                    </a:srgbClr>
                  </a:outerShdw>
                </a:effectLst>
              </a:rPr>
              <a:t>offlineServicing</a:t>
            </a:r>
          </a:p>
        </p:txBody>
      </p:sp>
      <p:sp>
        <p:nvSpPr>
          <p:cNvPr id="24" name="Rounded Rectangle 23"/>
          <p:cNvSpPr/>
          <p:nvPr/>
        </p:nvSpPr>
        <p:spPr bwMode="auto">
          <a:xfrm>
            <a:off x="3170244" y="3602042"/>
            <a:ext cx="2383328" cy="7200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err="1" smtClean="0">
                <a:solidFill>
                  <a:schemeClr val="tx1"/>
                </a:solidFill>
                <a:effectLst>
                  <a:outerShdw blurRad="38100" dist="38100" dir="2700000" algn="tl">
                    <a:srgbClr val="000000">
                      <a:alpha val="43137"/>
                    </a:srgbClr>
                  </a:outerShdw>
                </a:effectLst>
              </a:rPr>
              <a:t>Specialize</a:t>
            </a:r>
          </a:p>
        </p:txBody>
      </p:sp>
      <p:sp>
        <p:nvSpPr>
          <p:cNvPr id="27" name="Rounded Rectangle 26"/>
          <p:cNvSpPr/>
          <p:nvPr/>
        </p:nvSpPr>
        <p:spPr bwMode="auto">
          <a:xfrm>
            <a:off x="3169061" y="5390758"/>
            <a:ext cx="2383328" cy="7200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err="1" smtClean="0">
                <a:solidFill>
                  <a:schemeClr val="tx1"/>
                </a:solidFill>
                <a:effectLst>
                  <a:outerShdw blurRad="38100" dist="38100" dir="2700000" algn="tl">
                    <a:srgbClr val="000000">
                      <a:alpha val="43137"/>
                    </a:srgbClr>
                  </a:outerShdw>
                </a:effectLst>
              </a:rPr>
              <a:t>OobeSystem</a:t>
            </a:r>
          </a:p>
        </p:txBody>
      </p:sp>
      <p:sp>
        <p:nvSpPr>
          <p:cNvPr id="28" name="Rounded Rectangle 27"/>
          <p:cNvSpPr/>
          <p:nvPr/>
        </p:nvSpPr>
        <p:spPr bwMode="auto">
          <a:xfrm>
            <a:off x="6040334" y="4269295"/>
            <a:ext cx="2383328" cy="7200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err="1" smtClean="0">
                <a:solidFill>
                  <a:schemeClr val="tx1"/>
                </a:solidFill>
                <a:effectLst>
                  <a:outerShdw blurRad="38100" dist="38100" dir="2700000" algn="tl">
                    <a:srgbClr val="000000">
                      <a:alpha val="43137"/>
                    </a:srgbClr>
                  </a:outerShdw>
                </a:effectLst>
              </a:rPr>
              <a:t>AuditSystem</a:t>
            </a:r>
          </a:p>
        </p:txBody>
      </p:sp>
      <p:sp>
        <p:nvSpPr>
          <p:cNvPr id="29" name="Rounded Rectangle 28"/>
          <p:cNvSpPr/>
          <p:nvPr/>
        </p:nvSpPr>
        <p:spPr bwMode="auto">
          <a:xfrm>
            <a:off x="6045825" y="5003925"/>
            <a:ext cx="2383328" cy="7200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err="1" smtClean="0">
                <a:solidFill>
                  <a:schemeClr val="tx1"/>
                </a:solidFill>
                <a:effectLst>
                  <a:outerShdw blurRad="38100" dist="38100" dir="2700000" algn="tl">
                    <a:srgbClr val="000000">
                      <a:alpha val="43137"/>
                    </a:srgbClr>
                  </a:outerShdw>
                </a:effectLst>
              </a:rPr>
              <a:t>AuditUser</a:t>
            </a:r>
          </a:p>
        </p:txBody>
      </p:sp>
      <p:cxnSp>
        <p:nvCxnSpPr>
          <p:cNvPr id="25" name="Elbow Connector 24"/>
          <p:cNvCxnSpPr/>
          <p:nvPr/>
        </p:nvCxnSpPr>
        <p:spPr bwMode="auto">
          <a:xfrm rot="10800000" flipV="1">
            <a:off x="5575611" y="2297151"/>
            <a:ext cx="1687551" cy="1583473"/>
          </a:xfrm>
          <a:prstGeom prst="bentConnector3">
            <a:avLst>
              <a:gd name="adj1" fmla="val -220"/>
            </a:avLst>
          </a:prstGeom>
          <a:gradFill rotWithShape="0">
            <a:gsLst>
              <a:gs pos="0">
                <a:schemeClr val="accent2">
                  <a:gamma/>
                  <a:shade val="56078"/>
                  <a:invGamma/>
                </a:schemeClr>
              </a:gs>
              <a:gs pos="50000">
                <a:schemeClr val="accent2"/>
              </a:gs>
              <a:gs pos="100000">
                <a:schemeClr val="accent2">
                  <a:gamma/>
                  <a:shade val="56078"/>
                  <a:invGamma/>
                </a:schemeClr>
              </a:gs>
            </a:gsLst>
            <a:lin ang="2700000" scaled="1"/>
          </a:gradFill>
          <a:ln w="28575" cap="flat" cmpd="sng" algn="ctr">
            <a:solidFill>
              <a:schemeClr val="tx1">
                <a:lumMod val="95000"/>
              </a:schemeClr>
            </a:solidFill>
            <a:prstDash val="solid"/>
            <a:round/>
            <a:headEnd type="none" w="med" len="med"/>
            <a:tailEnd type="arrow"/>
          </a:ln>
          <a:effectLst/>
        </p:spPr>
      </p:cxn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smtClean="0"/>
              <a:t>Automating the Setup</a:t>
            </a:r>
            <a:endParaRPr lang="en-US" dirty="0"/>
          </a:p>
        </p:txBody>
      </p:sp>
      <p:sp>
        <p:nvSpPr>
          <p:cNvPr id="3" name="Subtitle 2"/>
          <p:cNvSpPr>
            <a:spLocks noGrp="1"/>
          </p:cNvSpPr>
          <p:nvPr>
            <p:ph type="subTitle" idx="1"/>
          </p:nvPr>
        </p:nvSpPr>
        <p:spPr/>
        <p:txBody>
          <a:bodyPr/>
          <a:lstStyle/>
          <a:p>
            <a:r>
              <a:rPr lang="en-US" dirty="0" smtClean="0"/>
              <a:t>Johan Arwidmark</a:t>
            </a:r>
          </a:p>
          <a:p>
            <a:r>
              <a:rPr lang="en-US" dirty="0" smtClean="0">
                <a:solidFill>
                  <a:schemeClr val="tx1"/>
                </a:solidFill>
              </a:rPr>
              <a:t>Chief Technical Architect </a:t>
            </a:r>
          </a:p>
          <a:p>
            <a:r>
              <a:rPr lang="en-US" dirty="0" smtClean="0"/>
              <a:t>TrueSec</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64797"/>
          </a:xfrm>
        </p:spPr>
        <p:txBody>
          <a:bodyPr/>
          <a:lstStyle/>
          <a:p>
            <a:r>
              <a:rPr lang="sv-SE" dirty="0" smtClean="0"/>
              <a:t>Setup and Modern Deployment</a:t>
            </a:r>
            <a:endParaRPr lang="sv-SE" dirty="0"/>
          </a:p>
        </p:txBody>
      </p:sp>
      <p:sp>
        <p:nvSpPr>
          <p:cNvPr id="6" name="Text Placeholder 5"/>
          <p:cNvSpPr>
            <a:spLocks noGrp="1"/>
          </p:cNvSpPr>
          <p:nvPr>
            <p:ph type="body" sz="quarter" idx="10"/>
          </p:nvPr>
        </p:nvSpPr>
        <p:spPr>
          <a:xfrm>
            <a:off x="403302" y="1433855"/>
            <a:ext cx="8382000" cy="2210862"/>
          </a:xfrm>
        </p:spPr>
        <p:txBody>
          <a:bodyPr/>
          <a:lstStyle/>
          <a:p>
            <a:r>
              <a:rPr lang="sv-SE" dirty="0" smtClean="0"/>
              <a:t>Setup is only on of many actions</a:t>
            </a:r>
          </a:p>
          <a:p>
            <a:pPr lvl="1"/>
            <a:r>
              <a:rPr lang="sv-SE" dirty="0" smtClean="0"/>
              <a:t>Sometimes overlapping</a:t>
            </a:r>
            <a:endParaRPr lang="sv-SE" dirty="0"/>
          </a:p>
        </p:txBody>
      </p:sp>
      <p:pic>
        <p:nvPicPr>
          <p:cNvPr id="7" name="Picture 6" descr="D:\Pennie's documents\Images for TechEd06\Shapes_and_Graphics\Roadmaps and traffic signs\roadmap background blue.png"/>
          <p:cNvPicPr>
            <a:picLocks noChangeAspect="1" noChangeArrowheads="1"/>
          </p:cNvPicPr>
          <p:nvPr/>
        </p:nvPicPr>
        <p:blipFill>
          <a:blip r:embed="rId3" cstate="print"/>
          <a:srcRect/>
          <a:stretch>
            <a:fillRect/>
          </a:stretch>
        </p:blipFill>
        <p:spPr bwMode="auto">
          <a:xfrm>
            <a:off x="1094187" y="2440260"/>
            <a:ext cx="7358437" cy="3450276"/>
          </a:xfrm>
          <a:prstGeom prst="rect">
            <a:avLst/>
          </a:prstGeom>
          <a:noFill/>
        </p:spPr>
      </p:pic>
      <p:sp>
        <p:nvSpPr>
          <p:cNvPr id="8" name="Rounded Rectangle 7"/>
          <p:cNvSpPr/>
          <p:nvPr/>
        </p:nvSpPr>
        <p:spPr bwMode="blackGray">
          <a:xfrm>
            <a:off x="1365633" y="5426926"/>
            <a:ext cx="1920260" cy="475786"/>
          </a:xfrm>
          <a:prstGeom prst="roundRect">
            <a:avLst>
              <a:gd name="adj" fmla="val 9033"/>
            </a:avLst>
          </a:prstGeom>
          <a:gradFill flip="none" rotWithShape="1">
            <a:gsLst>
              <a:gs pos="2000">
                <a:srgbClr val="000000">
                  <a:alpha val="0"/>
                </a:srgbClr>
              </a:gs>
              <a:gs pos="58000">
                <a:srgbClr val="000000">
                  <a:alpha val="29000"/>
                </a:srgbClr>
              </a:gs>
              <a:gs pos="100000">
                <a:srgbClr val="F8F8F8">
                  <a:alpha val="19000"/>
                </a:srgbClr>
              </a:gs>
            </a:gsLst>
            <a:lin ang="5400000" scaled="1"/>
            <a:tileRect/>
          </a:gradFill>
          <a:ln w="15875" cap="flat" cmpd="thickThin" algn="ctr">
            <a:solidFill>
              <a:srgbClr val="F8F8F8">
                <a:alpha val="35000"/>
              </a:srgbClr>
            </a:solidFill>
            <a:prstDash val="solid"/>
          </a:ln>
          <a:effectLst>
            <a:innerShdw blurRad="393700">
              <a:srgbClr val="FFFFFF">
                <a:lumMod val="25000"/>
                <a:alpha val="50000"/>
              </a:srgbClr>
            </a:innerShdw>
          </a:effectLst>
          <a:scene3d>
            <a:camera prst="orthographicFront"/>
            <a:lightRig rig="threePt" dir="t"/>
          </a:scene3d>
          <a:sp3d>
            <a:bevelT w="158750" h="171450"/>
          </a:sp3d>
        </p:spPr>
        <p:txBody>
          <a:bodyPr lIns="91436" tIns="45718" rIns="91436" bIns="45718" anchor="ctr" anchorCtr="0"/>
          <a:lstStyle/>
          <a:p>
            <a:pPr algn="ctr" defTabSz="914099" fontAlgn="base">
              <a:spcBef>
                <a:spcPct val="0"/>
              </a:spcBef>
              <a:spcAft>
                <a:spcPct val="0"/>
              </a:spcAft>
              <a:defRPr/>
            </a:pPr>
            <a:r>
              <a:rPr lang="en-US" sz="2400" dirty="0" smtClean="0"/>
              <a:t>Part/Format</a:t>
            </a:r>
            <a:endParaRPr lang="en-US" sz="2400" dirty="0" smtClean="0">
              <a:solidFill>
                <a:srgbClr val="FFFFFF"/>
              </a:solidFill>
              <a:effectLst>
                <a:outerShdw blurRad="38100" dist="38100" dir="2700000" algn="tl">
                  <a:srgbClr val="000000">
                    <a:alpha val="43137"/>
                  </a:srgbClr>
                </a:outerShdw>
              </a:effectLst>
            </a:endParaRPr>
          </a:p>
        </p:txBody>
      </p:sp>
      <p:sp>
        <p:nvSpPr>
          <p:cNvPr id="9" name="Rounded Rectangle 8"/>
          <p:cNvSpPr/>
          <p:nvPr/>
        </p:nvSpPr>
        <p:spPr bwMode="blackGray">
          <a:xfrm>
            <a:off x="3094072" y="4813609"/>
            <a:ext cx="1381284" cy="390293"/>
          </a:xfrm>
          <a:prstGeom prst="roundRect">
            <a:avLst>
              <a:gd name="adj" fmla="val 9033"/>
            </a:avLst>
          </a:prstGeom>
          <a:gradFill flip="none" rotWithShape="1">
            <a:gsLst>
              <a:gs pos="2000">
                <a:srgbClr val="000000">
                  <a:alpha val="0"/>
                </a:srgbClr>
              </a:gs>
              <a:gs pos="58000">
                <a:srgbClr val="000000">
                  <a:alpha val="29000"/>
                </a:srgbClr>
              </a:gs>
              <a:gs pos="100000">
                <a:srgbClr val="F8F8F8">
                  <a:alpha val="19000"/>
                </a:srgbClr>
              </a:gs>
            </a:gsLst>
            <a:lin ang="5400000" scaled="1"/>
            <a:tileRect/>
          </a:gradFill>
          <a:ln w="15875" cap="flat" cmpd="thickThin" algn="ctr">
            <a:solidFill>
              <a:srgbClr val="F8F8F8">
                <a:alpha val="35000"/>
              </a:srgbClr>
            </a:solidFill>
            <a:prstDash val="solid"/>
          </a:ln>
          <a:effectLst>
            <a:innerShdw blurRad="393700">
              <a:srgbClr val="FFFFFF">
                <a:lumMod val="25000"/>
                <a:alpha val="50000"/>
              </a:srgbClr>
            </a:innerShdw>
          </a:effectLst>
          <a:scene3d>
            <a:camera prst="orthographicFront"/>
            <a:lightRig rig="threePt" dir="t"/>
          </a:scene3d>
          <a:sp3d>
            <a:bevelT w="158750" h="171450"/>
          </a:sp3d>
        </p:spPr>
        <p:txBody>
          <a:bodyPr lIns="91436" tIns="45718" rIns="91436" bIns="45718" anchor="ctr" anchorCtr="0"/>
          <a:lstStyle/>
          <a:p>
            <a:pPr algn="ctr" defTabSz="914099" fontAlgn="base">
              <a:spcBef>
                <a:spcPct val="0"/>
              </a:spcBef>
              <a:spcAft>
                <a:spcPct val="0"/>
              </a:spcAft>
              <a:defRPr/>
            </a:pPr>
            <a:r>
              <a:rPr lang="en-US" sz="2000" dirty="0" smtClean="0"/>
              <a:t>RAID Array</a:t>
            </a:r>
            <a:endParaRPr lang="en-US" sz="2000" dirty="0" smtClean="0">
              <a:solidFill>
                <a:srgbClr val="FFFFFF"/>
              </a:solidFill>
              <a:effectLst>
                <a:outerShdw blurRad="38100" dist="38100" dir="2700000" algn="tl">
                  <a:srgbClr val="000000">
                    <a:alpha val="43137"/>
                  </a:srgbClr>
                </a:outerShdw>
              </a:effectLst>
            </a:endParaRPr>
          </a:p>
        </p:txBody>
      </p:sp>
      <p:sp>
        <p:nvSpPr>
          <p:cNvPr id="10" name="Rounded Rectangle 9"/>
          <p:cNvSpPr/>
          <p:nvPr/>
        </p:nvSpPr>
        <p:spPr bwMode="blackGray">
          <a:xfrm>
            <a:off x="4476822" y="4241180"/>
            <a:ext cx="1187996" cy="375425"/>
          </a:xfrm>
          <a:prstGeom prst="roundRect">
            <a:avLst>
              <a:gd name="adj" fmla="val 9033"/>
            </a:avLst>
          </a:prstGeom>
          <a:gradFill flip="none" rotWithShape="1">
            <a:gsLst>
              <a:gs pos="2000">
                <a:srgbClr val="000000">
                  <a:alpha val="0"/>
                </a:srgbClr>
              </a:gs>
              <a:gs pos="58000">
                <a:srgbClr val="000000">
                  <a:alpha val="29000"/>
                </a:srgbClr>
              </a:gs>
              <a:gs pos="100000">
                <a:srgbClr val="F8F8F8">
                  <a:alpha val="19000"/>
                </a:srgbClr>
              </a:gs>
            </a:gsLst>
            <a:lin ang="5400000" scaled="1"/>
            <a:tileRect/>
          </a:gradFill>
          <a:ln w="15875" cap="flat" cmpd="thickThin" algn="ctr">
            <a:solidFill>
              <a:srgbClr val="F8F8F8">
                <a:alpha val="35000"/>
              </a:srgbClr>
            </a:solidFill>
            <a:prstDash val="solid"/>
          </a:ln>
          <a:effectLst>
            <a:innerShdw blurRad="393700">
              <a:srgbClr val="FFFFFF">
                <a:lumMod val="25000"/>
                <a:alpha val="50000"/>
              </a:srgbClr>
            </a:innerShdw>
          </a:effectLst>
          <a:scene3d>
            <a:camera prst="orthographicFront"/>
            <a:lightRig rig="threePt" dir="t"/>
          </a:scene3d>
          <a:sp3d>
            <a:bevelT w="158750" h="171450"/>
          </a:sp3d>
        </p:spPr>
        <p:txBody>
          <a:bodyPr lIns="91436" tIns="45718" rIns="91436" bIns="45718" anchor="ctr" anchorCtr="0"/>
          <a:lstStyle/>
          <a:p>
            <a:pPr algn="ctr" defTabSz="914099" fontAlgn="base">
              <a:spcBef>
                <a:spcPct val="0"/>
              </a:spcBef>
              <a:spcAft>
                <a:spcPct val="0"/>
              </a:spcAft>
              <a:defRPr/>
            </a:pPr>
            <a:r>
              <a:rPr lang="en-US" dirty="0" smtClean="0"/>
              <a:t>Apply OS</a:t>
            </a:r>
            <a:endParaRPr lang="en-US" dirty="0" smtClean="0">
              <a:solidFill>
                <a:srgbClr val="FFFFFF"/>
              </a:solidFill>
              <a:effectLst>
                <a:outerShdw blurRad="38100" dist="38100" dir="2700000" algn="tl">
                  <a:srgbClr val="000000">
                    <a:alpha val="43137"/>
                  </a:srgbClr>
                </a:outerShdw>
              </a:effectLst>
            </a:endParaRPr>
          </a:p>
        </p:txBody>
      </p:sp>
      <p:sp>
        <p:nvSpPr>
          <p:cNvPr id="11" name="Rounded Rectangle 10"/>
          <p:cNvSpPr/>
          <p:nvPr/>
        </p:nvSpPr>
        <p:spPr bwMode="blackGray">
          <a:xfrm>
            <a:off x="6498910" y="3334212"/>
            <a:ext cx="660172" cy="249046"/>
          </a:xfrm>
          <a:prstGeom prst="roundRect">
            <a:avLst>
              <a:gd name="adj" fmla="val 9033"/>
            </a:avLst>
          </a:prstGeom>
          <a:gradFill flip="none" rotWithShape="1">
            <a:gsLst>
              <a:gs pos="2000">
                <a:srgbClr val="000000">
                  <a:alpha val="0"/>
                </a:srgbClr>
              </a:gs>
              <a:gs pos="58000">
                <a:srgbClr val="000000">
                  <a:alpha val="29000"/>
                </a:srgbClr>
              </a:gs>
              <a:gs pos="100000">
                <a:srgbClr val="F8F8F8">
                  <a:alpha val="19000"/>
                </a:srgbClr>
              </a:gs>
            </a:gsLst>
            <a:lin ang="5400000" scaled="1"/>
            <a:tileRect/>
          </a:gradFill>
          <a:ln w="15875" cap="flat" cmpd="thickThin" algn="ctr">
            <a:solidFill>
              <a:srgbClr val="F8F8F8">
                <a:alpha val="35000"/>
              </a:srgbClr>
            </a:solidFill>
            <a:prstDash val="solid"/>
          </a:ln>
          <a:effectLst>
            <a:innerShdw blurRad="393700">
              <a:srgbClr val="FFFFFF">
                <a:lumMod val="25000"/>
                <a:alpha val="50000"/>
              </a:srgbClr>
            </a:innerShdw>
          </a:effectLst>
          <a:scene3d>
            <a:camera prst="orthographicFront"/>
            <a:lightRig rig="threePt" dir="t"/>
          </a:scene3d>
          <a:sp3d>
            <a:bevelT w="158750" h="171450"/>
          </a:sp3d>
        </p:spPr>
        <p:txBody>
          <a:bodyPr lIns="91436" tIns="45718" rIns="91436" bIns="45718" anchor="ctr" anchorCtr="0"/>
          <a:lstStyle/>
          <a:p>
            <a:pPr algn="ctr" defTabSz="914099" fontAlgn="base">
              <a:spcBef>
                <a:spcPct val="0"/>
              </a:spcBef>
              <a:spcAft>
                <a:spcPct val="0"/>
              </a:spcAft>
              <a:defRPr/>
            </a:pPr>
            <a:r>
              <a:rPr lang="en-US" sz="1400" dirty="0" smtClean="0"/>
              <a:t>Patch</a:t>
            </a:r>
            <a:endParaRPr lang="en-US" sz="1400" dirty="0" smtClean="0">
              <a:solidFill>
                <a:srgbClr val="FFFFFF"/>
              </a:solidFill>
              <a:effectLst>
                <a:outerShdw blurRad="38100" dist="38100" dir="2700000" algn="tl">
                  <a:srgbClr val="000000">
                    <a:alpha val="43137"/>
                  </a:srgbClr>
                </a:outerShdw>
              </a:effectLst>
            </a:endParaRPr>
          </a:p>
        </p:txBody>
      </p:sp>
      <p:sp>
        <p:nvSpPr>
          <p:cNvPr id="12" name="Rounded Rectangle 11"/>
          <p:cNvSpPr/>
          <p:nvPr/>
        </p:nvSpPr>
        <p:spPr bwMode="blackGray">
          <a:xfrm>
            <a:off x="5632833" y="3761677"/>
            <a:ext cx="1072767" cy="304800"/>
          </a:xfrm>
          <a:prstGeom prst="roundRect">
            <a:avLst>
              <a:gd name="adj" fmla="val 9033"/>
            </a:avLst>
          </a:prstGeom>
          <a:gradFill flip="none" rotWithShape="1">
            <a:gsLst>
              <a:gs pos="2000">
                <a:srgbClr val="000000">
                  <a:alpha val="0"/>
                </a:srgbClr>
              </a:gs>
              <a:gs pos="58000">
                <a:srgbClr val="000000">
                  <a:alpha val="29000"/>
                </a:srgbClr>
              </a:gs>
              <a:gs pos="100000">
                <a:srgbClr val="F8F8F8">
                  <a:alpha val="19000"/>
                </a:srgbClr>
              </a:gs>
            </a:gsLst>
            <a:lin ang="5400000" scaled="1"/>
            <a:tileRect/>
          </a:gradFill>
          <a:ln w="15875" cap="flat" cmpd="thickThin" algn="ctr">
            <a:solidFill>
              <a:srgbClr val="F8F8F8">
                <a:alpha val="35000"/>
              </a:srgbClr>
            </a:solidFill>
            <a:prstDash val="solid"/>
          </a:ln>
          <a:effectLst>
            <a:innerShdw blurRad="393700">
              <a:srgbClr val="FFFFFF">
                <a:lumMod val="25000"/>
                <a:alpha val="50000"/>
              </a:srgbClr>
            </a:innerShdw>
          </a:effectLst>
          <a:scene3d>
            <a:camera prst="orthographicFront"/>
            <a:lightRig rig="threePt" dir="t"/>
          </a:scene3d>
          <a:sp3d>
            <a:bevelT w="158750" h="171450"/>
          </a:sp3d>
        </p:spPr>
        <p:txBody>
          <a:bodyPr lIns="91436" tIns="45718" rIns="91436" bIns="45718" anchor="ctr" anchorCtr="0"/>
          <a:lstStyle/>
          <a:p>
            <a:pPr algn="ctr" defTabSz="914099" fontAlgn="base">
              <a:spcBef>
                <a:spcPct val="0"/>
              </a:spcBef>
              <a:spcAft>
                <a:spcPct val="0"/>
              </a:spcAft>
              <a:defRPr/>
            </a:pPr>
            <a:r>
              <a:rPr lang="en-US" sz="1600" dirty="0" smtClean="0"/>
              <a:t>Drivers</a:t>
            </a:r>
            <a:endParaRPr lang="en-US" sz="1600"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v-SE" dirty="0" smtClean="0"/>
              <a:t>Offline Servicing</a:t>
            </a:r>
            <a:endParaRPr lang="sv-SE" dirty="0"/>
          </a:p>
        </p:txBody>
      </p:sp>
      <p:sp>
        <p:nvSpPr>
          <p:cNvPr id="6" name="Text Placeholder 5"/>
          <p:cNvSpPr>
            <a:spLocks noGrp="1"/>
          </p:cNvSpPr>
          <p:nvPr>
            <p:ph type="body" sz="quarter" idx="10"/>
          </p:nvPr>
        </p:nvSpPr>
        <p:spPr/>
        <p:txBody>
          <a:bodyPr/>
          <a:lstStyle/>
          <a:p>
            <a:r>
              <a:rPr lang="sv-SE" dirty="0" smtClean="0"/>
              <a:t>Before or during Deployment</a:t>
            </a:r>
          </a:p>
          <a:p>
            <a:r>
              <a:rPr lang="sv-SE" dirty="0" smtClean="0"/>
              <a:t>Using Deployment Imaging and Servicing (DISM)</a:t>
            </a:r>
          </a:p>
          <a:p>
            <a:r>
              <a:rPr lang="sv-SE" dirty="0" smtClean="0"/>
              <a:t>Adding Packages</a:t>
            </a:r>
          </a:p>
          <a:p>
            <a:r>
              <a:rPr lang="sv-SE" dirty="0" smtClean="0"/>
              <a:t>Adding Drivers</a:t>
            </a:r>
          </a:p>
          <a:p>
            <a:endParaRPr lang="sv-SE"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Component  based servicing</a:t>
            </a:r>
            <a:endParaRPr lang="en-US" dirty="0"/>
          </a:p>
        </p:txBody>
      </p:sp>
      <p:sp>
        <p:nvSpPr>
          <p:cNvPr id="4" name="Rounded Rectangle 3"/>
          <p:cNvSpPr/>
          <p:nvPr/>
        </p:nvSpPr>
        <p:spPr bwMode="blackGray">
          <a:xfrm>
            <a:off x="1053397" y="4353584"/>
            <a:ext cx="2410915" cy="969265"/>
          </a:xfrm>
          <a:prstGeom prst="roundRect">
            <a:avLst>
              <a:gd name="adj" fmla="val 9033"/>
            </a:avLst>
          </a:prstGeom>
          <a:gradFill flip="none" rotWithShape="1">
            <a:gsLst>
              <a:gs pos="2000">
                <a:srgbClr val="000000">
                  <a:alpha val="0"/>
                </a:srgbClr>
              </a:gs>
              <a:gs pos="58000">
                <a:srgbClr val="000000">
                  <a:alpha val="29000"/>
                </a:srgbClr>
              </a:gs>
              <a:gs pos="100000">
                <a:srgbClr val="F8F8F8">
                  <a:alpha val="19000"/>
                </a:srgbClr>
              </a:gs>
            </a:gsLst>
            <a:lin ang="5400000" scaled="1"/>
            <a:tileRect/>
          </a:gradFill>
          <a:ln w="15875" cap="flat" cmpd="thickThin" algn="ctr">
            <a:solidFill>
              <a:srgbClr val="F8F8F8">
                <a:alpha val="35000"/>
              </a:srgbClr>
            </a:solidFill>
            <a:prstDash val="solid"/>
          </a:ln>
          <a:effectLst>
            <a:innerShdw blurRad="393700">
              <a:srgbClr val="FFFFFF">
                <a:lumMod val="25000"/>
                <a:alpha val="50000"/>
              </a:srgbClr>
            </a:innerShdw>
          </a:effectLst>
          <a:scene3d>
            <a:camera prst="orthographicFront"/>
            <a:lightRig rig="threePt" dir="t"/>
          </a:scene3d>
          <a:sp3d>
            <a:bevelT w="158750" h="171450"/>
          </a:sp3d>
        </p:spPr>
        <p:txBody>
          <a:bodyPr lIns="91436" tIns="45718" rIns="91436" bIns="45718" anchor="ctr" anchorCtr="0"/>
          <a:lstStyle/>
          <a:p>
            <a:pPr algn="ctr" defTabSz="914099" fontAlgn="base">
              <a:spcBef>
                <a:spcPct val="0"/>
              </a:spcBef>
              <a:spcAft>
                <a:spcPct val="0"/>
              </a:spcAft>
              <a:defRPr/>
            </a:pPr>
            <a:r>
              <a:rPr lang="en-US" sz="2000" dirty="0" smtClean="0"/>
              <a:t>Component Based Servicing (CBS)</a:t>
            </a:r>
            <a:endParaRPr lang="en-US" sz="2000" dirty="0" smtClean="0">
              <a:solidFill>
                <a:srgbClr val="FFFFFF"/>
              </a:solidFill>
              <a:effectLst>
                <a:outerShdw blurRad="38100" dist="38100" dir="2700000" algn="tl">
                  <a:srgbClr val="000000">
                    <a:alpha val="43137"/>
                  </a:srgbClr>
                </a:outerShdw>
              </a:effectLst>
            </a:endParaRPr>
          </a:p>
        </p:txBody>
      </p:sp>
      <p:sp>
        <p:nvSpPr>
          <p:cNvPr id="6" name="Rounded Rectangle 5"/>
          <p:cNvSpPr/>
          <p:nvPr/>
        </p:nvSpPr>
        <p:spPr bwMode="blackGray">
          <a:xfrm>
            <a:off x="4967475" y="4721574"/>
            <a:ext cx="2659959" cy="969265"/>
          </a:xfrm>
          <a:prstGeom prst="roundRect">
            <a:avLst>
              <a:gd name="adj" fmla="val 9033"/>
            </a:avLst>
          </a:prstGeom>
          <a:gradFill flip="none" rotWithShape="1">
            <a:gsLst>
              <a:gs pos="2000">
                <a:srgbClr val="000000">
                  <a:alpha val="0"/>
                </a:srgbClr>
              </a:gs>
              <a:gs pos="58000">
                <a:srgbClr val="000000">
                  <a:alpha val="29000"/>
                </a:srgbClr>
              </a:gs>
              <a:gs pos="100000">
                <a:srgbClr val="F8F8F8">
                  <a:alpha val="19000"/>
                </a:srgbClr>
              </a:gs>
            </a:gsLst>
            <a:lin ang="5400000" scaled="1"/>
            <a:tileRect/>
          </a:gradFill>
          <a:ln w="15875" cap="flat" cmpd="thickThin" algn="ctr">
            <a:solidFill>
              <a:srgbClr val="F8F8F8">
                <a:alpha val="35000"/>
              </a:srgbClr>
            </a:solidFill>
            <a:prstDash val="solid"/>
          </a:ln>
          <a:effectLst>
            <a:innerShdw blurRad="393700">
              <a:srgbClr val="FFFFFF">
                <a:lumMod val="25000"/>
                <a:alpha val="50000"/>
              </a:srgbClr>
            </a:innerShdw>
          </a:effectLst>
          <a:scene3d>
            <a:camera prst="orthographicFront"/>
            <a:lightRig rig="threePt" dir="t"/>
          </a:scene3d>
          <a:sp3d>
            <a:bevelT w="158750" h="171450"/>
          </a:sp3d>
        </p:spPr>
        <p:txBody>
          <a:bodyPr lIns="91436" tIns="45718" rIns="91436" bIns="45718" anchor="ctr" anchorCtr="0"/>
          <a:lstStyle/>
          <a:p>
            <a:pPr algn="ctr"/>
            <a:r>
              <a:rPr lang="en-US" sz="2000" dirty="0" smtClean="0"/>
              <a:t>Component Servicing Infrastructure (CSI)</a:t>
            </a:r>
          </a:p>
        </p:txBody>
      </p:sp>
      <p:sp>
        <p:nvSpPr>
          <p:cNvPr id="7" name="Rounded Rectangle 6"/>
          <p:cNvSpPr/>
          <p:nvPr/>
        </p:nvSpPr>
        <p:spPr bwMode="blackGray">
          <a:xfrm>
            <a:off x="5941348" y="3431751"/>
            <a:ext cx="2659959" cy="969265"/>
          </a:xfrm>
          <a:prstGeom prst="roundRect">
            <a:avLst>
              <a:gd name="adj" fmla="val 9033"/>
            </a:avLst>
          </a:prstGeom>
          <a:gradFill flip="none" rotWithShape="1">
            <a:gsLst>
              <a:gs pos="2000">
                <a:srgbClr val="000000">
                  <a:alpha val="0"/>
                </a:srgbClr>
              </a:gs>
              <a:gs pos="58000">
                <a:srgbClr val="000000">
                  <a:alpha val="29000"/>
                </a:srgbClr>
              </a:gs>
              <a:gs pos="100000">
                <a:srgbClr val="F8F8F8">
                  <a:alpha val="19000"/>
                </a:srgbClr>
              </a:gs>
            </a:gsLst>
            <a:lin ang="5400000" scaled="1"/>
            <a:tileRect/>
          </a:gradFill>
          <a:ln w="15875" cap="flat" cmpd="thickThin" algn="ctr">
            <a:solidFill>
              <a:srgbClr val="F8F8F8">
                <a:alpha val="35000"/>
              </a:srgbClr>
            </a:solidFill>
            <a:prstDash val="solid"/>
          </a:ln>
          <a:effectLst>
            <a:innerShdw blurRad="393700">
              <a:srgbClr val="FFFFFF">
                <a:lumMod val="25000"/>
                <a:alpha val="50000"/>
              </a:srgbClr>
            </a:innerShdw>
          </a:effectLst>
          <a:scene3d>
            <a:camera prst="orthographicFront"/>
            <a:lightRig rig="threePt" dir="t"/>
          </a:scene3d>
          <a:sp3d>
            <a:bevelT w="158750" h="171450"/>
          </a:sp3d>
        </p:spPr>
        <p:txBody>
          <a:bodyPr lIns="91436" tIns="45718" rIns="91436" bIns="45718" anchor="ctr" anchorCtr="0"/>
          <a:lstStyle/>
          <a:p>
            <a:pPr algn="ctr"/>
            <a:r>
              <a:rPr lang="en-US" sz="2000" dirty="0" smtClean="0"/>
              <a:t>Driver Management and Install (DMI)</a:t>
            </a:r>
          </a:p>
        </p:txBody>
      </p:sp>
      <p:sp>
        <p:nvSpPr>
          <p:cNvPr id="8" name="Rounded Rectangle 7"/>
          <p:cNvSpPr/>
          <p:nvPr/>
        </p:nvSpPr>
        <p:spPr bwMode="blackGray">
          <a:xfrm>
            <a:off x="2215377" y="2944814"/>
            <a:ext cx="3166946" cy="969265"/>
          </a:xfrm>
          <a:prstGeom prst="roundRect">
            <a:avLst>
              <a:gd name="adj" fmla="val 9033"/>
            </a:avLst>
          </a:prstGeom>
          <a:gradFill flip="none" rotWithShape="1">
            <a:gsLst>
              <a:gs pos="2000">
                <a:srgbClr val="000000">
                  <a:alpha val="0"/>
                </a:srgbClr>
              </a:gs>
              <a:gs pos="58000">
                <a:srgbClr val="000000">
                  <a:alpha val="29000"/>
                </a:srgbClr>
              </a:gs>
              <a:gs pos="100000">
                <a:srgbClr val="F8F8F8">
                  <a:alpha val="19000"/>
                </a:srgbClr>
              </a:gs>
            </a:gsLst>
            <a:lin ang="5400000" scaled="1"/>
            <a:tileRect/>
          </a:gradFill>
          <a:ln w="15875" cap="flat" cmpd="thickThin" algn="ctr">
            <a:solidFill>
              <a:srgbClr val="F8F8F8">
                <a:alpha val="35000"/>
              </a:srgbClr>
            </a:solidFill>
            <a:prstDash val="solid"/>
          </a:ln>
          <a:effectLst>
            <a:innerShdw blurRad="393700">
              <a:srgbClr val="FFFFFF">
                <a:lumMod val="25000"/>
                <a:alpha val="50000"/>
              </a:srgbClr>
            </a:innerShdw>
          </a:effectLst>
          <a:scene3d>
            <a:camera prst="orthographicFront"/>
            <a:lightRig rig="threePt" dir="t"/>
          </a:scene3d>
          <a:sp3d>
            <a:bevelT w="158750" h="171450"/>
          </a:sp3d>
        </p:spPr>
        <p:txBody>
          <a:bodyPr lIns="91436" tIns="45718" rIns="91436" bIns="45718" anchor="ctr" anchorCtr="0"/>
          <a:lstStyle/>
          <a:p>
            <a:pPr algn="ctr"/>
            <a:r>
              <a:rPr lang="en-US" sz="2000" dirty="0" smtClean="0"/>
              <a:t>Component Management Infrastructure (CMI)</a:t>
            </a:r>
          </a:p>
        </p:txBody>
      </p:sp>
      <p:sp>
        <p:nvSpPr>
          <p:cNvPr id="9" name="Rounded Rectangle 8"/>
          <p:cNvSpPr/>
          <p:nvPr/>
        </p:nvSpPr>
        <p:spPr bwMode="blackGray">
          <a:xfrm>
            <a:off x="464636" y="1558347"/>
            <a:ext cx="3166946" cy="969265"/>
          </a:xfrm>
          <a:prstGeom prst="roundRect">
            <a:avLst>
              <a:gd name="adj" fmla="val 9033"/>
            </a:avLst>
          </a:prstGeom>
          <a:gradFill flip="none" rotWithShape="1">
            <a:gsLst>
              <a:gs pos="2000">
                <a:srgbClr val="000000">
                  <a:alpha val="0"/>
                </a:srgbClr>
              </a:gs>
              <a:gs pos="58000">
                <a:srgbClr val="000000">
                  <a:alpha val="29000"/>
                </a:srgbClr>
              </a:gs>
              <a:gs pos="100000">
                <a:srgbClr val="F8F8F8">
                  <a:alpha val="19000"/>
                </a:srgbClr>
              </a:gs>
            </a:gsLst>
            <a:lin ang="5400000" scaled="1"/>
            <a:tileRect/>
          </a:gradFill>
          <a:ln w="15875" cap="flat" cmpd="thickThin" algn="ctr">
            <a:solidFill>
              <a:srgbClr val="F8F8F8">
                <a:alpha val="35000"/>
              </a:srgbClr>
            </a:solidFill>
            <a:prstDash val="solid"/>
          </a:ln>
          <a:effectLst>
            <a:innerShdw blurRad="393700">
              <a:srgbClr val="FFFFFF">
                <a:lumMod val="25000"/>
                <a:alpha val="50000"/>
              </a:srgbClr>
            </a:innerShdw>
          </a:effectLst>
          <a:scene3d>
            <a:camera prst="orthographicFront"/>
            <a:lightRig rig="threePt" dir="t"/>
          </a:scene3d>
          <a:sp3d>
            <a:bevelT w="158750" h="171450"/>
          </a:sp3d>
        </p:spPr>
        <p:txBody>
          <a:bodyPr lIns="91436" tIns="45718" rIns="91436" bIns="45718" anchor="ctr" anchorCtr="0"/>
          <a:lstStyle/>
          <a:p>
            <a:pPr algn="ctr"/>
            <a:r>
              <a:rPr lang="en-US" sz="2000" dirty="0" smtClean="0"/>
              <a:t>Systems Management Infrastructure (SMI)</a:t>
            </a:r>
          </a:p>
        </p:txBody>
      </p:sp>
      <p:sp>
        <p:nvSpPr>
          <p:cNvPr id="10" name="Rounded Rectangle 9"/>
          <p:cNvSpPr/>
          <p:nvPr/>
        </p:nvSpPr>
        <p:spPr bwMode="blackGray">
          <a:xfrm>
            <a:off x="4244898" y="1391079"/>
            <a:ext cx="3166946" cy="969265"/>
          </a:xfrm>
          <a:prstGeom prst="roundRect">
            <a:avLst>
              <a:gd name="adj" fmla="val 9033"/>
            </a:avLst>
          </a:prstGeom>
          <a:gradFill flip="none" rotWithShape="1">
            <a:gsLst>
              <a:gs pos="2000">
                <a:srgbClr val="000000">
                  <a:alpha val="0"/>
                </a:srgbClr>
              </a:gs>
              <a:gs pos="58000">
                <a:srgbClr val="000000">
                  <a:alpha val="29000"/>
                </a:srgbClr>
              </a:gs>
              <a:gs pos="100000">
                <a:srgbClr val="F8F8F8">
                  <a:alpha val="19000"/>
                </a:srgbClr>
              </a:gs>
            </a:gsLst>
            <a:lin ang="5400000" scaled="1"/>
            <a:tileRect/>
          </a:gradFill>
          <a:ln w="15875" cap="flat" cmpd="thickThin" algn="ctr">
            <a:solidFill>
              <a:srgbClr val="F8F8F8">
                <a:alpha val="35000"/>
              </a:srgbClr>
            </a:solidFill>
            <a:prstDash val="solid"/>
          </a:ln>
          <a:effectLst>
            <a:innerShdw blurRad="393700">
              <a:srgbClr val="FFFFFF">
                <a:lumMod val="25000"/>
                <a:alpha val="50000"/>
              </a:srgbClr>
            </a:innerShdw>
          </a:effectLst>
          <a:scene3d>
            <a:camera prst="orthographicFront"/>
            <a:lightRig rig="threePt" dir="t"/>
          </a:scene3d>
          <a:sp3d>
            <a:bevelT w="158750" h="171450"/>
          </a:sp3d>
        </p:spPr>
        <p:txBody>
          <a:bodyPr lIns="91436" tIns="45718" rIns="91436" bIns="45718" anchor="ctr" anchorCtr="0"/>
          <a:lstStyle/>
          <a:p>
            <a:pPr algn="ctr"/>
            <a:r>
              <a:rPr lang="en-US" sz="2000" dirty="0" smtClean="0"/>
              <a:t>Kernel Transaction </a:t>
            </a:r>
          </a:p>
          <a:p>
            <a:pPr algn="ctr"/>
            <a:r>
              <a:rPr lang="en-US" sz="2000" dirty="0" smtClean="0"/>
              <a:t>Manager (KTM) </a:t>
            </a:r>
            <a:endParaRPr lang="en-US" sz="20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smtClean="0"/>
              <a:t>Offline Servicing</a:t>
            </a:r>
            <a:endParaRPr lang="en-US" dirty="0"/>
          </a:p>
        </p:txBody>
      </p:sp>
      <p:sp>
        <p:nvSpPr>
          <p:cNvPr id="3" name="Subtitle 2"/>
          <p:cNvSpPr>
            <a:spLocks noGrp="1"/>
          </p:cNvSpPr>
          <p:nvPr>
            <p:ph type="subTitle" idx="1"/>
          </p:nvPr>
        </p:nvSpPr>
        <p:spPr/>
        <p:txBody>
          <a:bodyPr/>
          <a:lstStyle/>
          <a:p>
            <a:r>
              <a:rPr lang="en-US" dirty="0" smtClean="0"/>
              <a:t>Johan Arwidmark</a:t>
            </a:r>
          </a:p>
          <a:p>
            <a:r>
              <a:rPr lang="en-US" dirty="0" smtClean="0">
                <a:solidFill>
                  <a:schemeClr val="tx1"/>
                </a:solidFill>
              </a:rPr>
              <a:t>Chief Technical Architect</a:t>
            </a:r>
            <a:endParaRPr lang="en-US" dirty="0" smtClean="0"/>
          </a:p>
          <a:p>
            <a:r>
              <a:rPr lang="en-US" dirty="0" smtClean="0"/>
              <a:t>TrueSec</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Windows 7 Setup Logfiles</a:t>
            </a:r>
            <a:endParaRPr lang="sv-SE" dirty="0"/>
          </a:p>
        </p:txBody>
      </p:sp>
      <p:sp>
        <p:nvSpPr>
          <p:cNvPr id="3" name="Content Placeholder 2"/>
          <p:cNvSpPr>
            <a:spLocks noGrp="1"/>
          </p:cNvSpPr>
          <p:nvPr>
            <p:ph idx="1"/>
          </p:nvPr>
        </p:nvSpPr>
        <p:spPr/>
        <p:txBody>
          <a:bodyPr/>
          <a:lstStyle/>
          <a:p>
            <a:r>
              <a:rPr lang="en-US" dirty="0" smtClean="0"/>
              <a:t>Locations depend on the setup phase</a:t>
            </a:r>
          </a:p>
          <a:p>
            <a:r>
              <a:rPr lang="en-US" dirty="0" smtClean="0"/>
              <a:t>Locations (See KB 927521 for details)</a:t>
            </a:r>
          </a:p>
          <a:p>
            <a:pPr lvl="1"/>
            <a:r>
              <a:rPr lang="en-US" dirty="0" smtClean="0"/>
              <a:t>C:\WINDOWS\</a:t>
            </a:r>
          </a:p>
          <a:p>
            <a:pPr lvl="1"/>
            <a:r>
              <a:rPr lang="en-US" dirty="0" smtClean="0"/>
              <a:t>C:\WINDOWS\PANTHER </a:t>
            </a:r>
          </a:p>
          <a:p>
            <a:pPr lvl="1"/>
            <a:r>
              <a:rPr lang="en-US" dirty="0" smtClean="0"/>
              <a:t>C:\WINDOWS\INF</a:t>
            </a:r>
          </a:p>
          <a:p>
            <a:pPr lvl="1"/>
            <a:r>
              <a:rPr lang="en-US" dirty="0" smtClean="0"/>
              <a:t>C:\$WINDOWS.~BT\Sources\Panther</a:t>
            </a:r>
          </a:p>
          <a:p>
            <a:pPr lvl="1"/>
            <a:r>
              <a:rPr lang="en-US" dirty="0" smtClean="0"/>
              <a:t>X:\$WINDOWS.~BT\Sources\Panther </a:t>
            </a:r>
          </a:p>
          <a:p>
            <a:pPr lvl="1"/>
            <a:endParaRPr lang="en-US" dirty="0" smtClean="0"/>
          </a:p>
          <a:p>
            <a:pPr lvl="1"/>
            <a:endParaRPr lang="sv-SE"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Windows 7 Setup Logfiles, cont.</a:t>
            </a:r>
            <a:endParaRPr lang="sv-SE" dirty="0"/>
          </a:p>
        </p:txBody>
      </p:sp>
      <p:sp>
        <p:nvSpPr>
          <p:cNvPr id="3" name="Content Placeholder 2"/>
          <p:cNvSpPr>
            <a:spLocks noGrp="1"/>
          </p:cNvSpPr>
          <p:nvPr>
            <p:ph idx="1"/>
          </p:nvPr>
        </p:nvSpPr>
        <p:spPr/>
        <p:txBody>
          <a:bodyPr/>
          <a:lstStyle/>
          <a:p>
            <a:r>
              <a:rPr lang="en-US" dirty="0" smtClean="0"/>
              <a:t>Key </a:t>
            </a:r>
            <a:r>
              <a:rPr lang="en-US" dirty="0" err="1" smtClean="0"/>
              <a:t>Logfiles</a:t>
            </a:r>
            <a:endParaRPr lang="en-US" dirty="0" smtClean="0"/>
          </a:p>
          <a:p>
            <a:pPr lvl="1"/>
            <a:r>
              <a:rPr lang="en-US" dirty="0" smtClean="0"/>
              <a:t>Setupact.log</a:t>
            </a:r>
          </a:p>
          <a:p>
            <a:pPr lvl="1"/>
            <a:r>
              <a:rPr lang="en-US" dirty="0" smtClean="0"/>
              <a:t>setuperr.log </a:t>
            </a:r>
          </a:p>
          <a:p>
            <a:pPr lvl="1"/>
            <a:r>
              <a:rPr lang="en-US" dirty="0" err="1" smtClean="0"/>
              <a:t>setupapi.dev.log</a:t>
            </a:r>
            <a:endParaRPr lang="en-US" dirty="0" smtClean="0"/>
          </a:p>
          <a:p>
            <a:pPr lvl="1"/>
            <a:r>
              <a:rPr lang="en-US" dirty="0" err="1" smtClean="0"/>
              <a:t>setupapi.app.log</a:t>
            </a:r>
            <a:endParaRPr lang="en-US" dirty="0" smtClean="0"/>
          </a:p>
          <a:p>
            <a:pPr lvl="1"/>
            <a:endParaRPr lang="sv-SE"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smtClean="0"/>
              <a:t>Troubleshooting Windows 7 Setup</a:t>
            </a:r>
            <a:endParaRPr lang="en-US" dirty="0"/>
          </a:p>
        </p:txBody>
      </p:sp>
      <p:sp>
        <p:nvSpPr>
          <p:cNvPr id="3" name="Subtitle 2"/>
          <p:cNvSpPr>
            <a:spLocks noGrp="1"/>
          </p:cNvSpPr>
          <p:nvPr>
            <p:ph type="subTitle" idx="1"/>
          </p:nvPr>
        </p:nvSpPr>
        <p:spPr/>
        <p:txBody>
          <a:bodyPr/>
          <a:lstStyle/>
          <a:p>
            <a:r>
              <a:rPr lang="en-US" dirty="0" smtClean="0"/>
              <a:t>Johan Arwidmark</a:t>
            </a:r>
          </a:p>
          <a:p>
            <a:r>
              <a:rPr lang="en-US" dirty="0" smtClean="0">
                <a:solidFill>
                  <a:schemeClr val="tx1"/>
                </a:solidFill>
              </a:rPr>
              <a:t>Chief Technical Architect </a:t>
            </a:r>
          </a:p>
          <a:p>
            <a:r>
              <a:rPr lang="en-US" dirty="0" smtClean="0"/>
              <a:t>TrueSec</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Windows 7 Device Drivers</a:t>
            </a:r>
            <a:endParaRPr lang="sv-SE" dirty="0"/>
          </a:p>
        </p:txBody>
      </p:sp>
      <p:sp>
        <p:nvSpPr>
          <p:cNvPr id="3" name="Content Placeholder 2"/>
          <p:cNvSpPr>
            <a:spLocks noGrp="1"/>
          </p:cNvSpPr>
          <p:nvPr>
            <p:ph idx="1"/>
          </p:nvPr>
        </p:nvSpPr>
        <p:spPr/>
        <p:txBody>
          <a:bodyPr/>
          <a:lstStyle/>
          <a:p>
            <a:r>
              <a:rPr lang="sv-SE" dirty="0" smtClean="0"/>
              <a:t>DirectX</a:t>
            </a:r>
          </a:p>
          <a:p>
            <a:r>
              <a:rPr lang="sv-SE" dirty="0" smtClean="0"/>
              <a:t>The Windows 7 Driver Store</a:t>
            </a:r>
          </a:p>
          <a:p>
            <a:pPr lvl="1"/>
            <a:r>
              <a:rPr lang="sv-SE" dirty="0" smtClean="0"/>
              <a:t>PNP Service</a:t>
            </a:r>
          </a:p>
          <a:p>
            <a:pPr lvl="1"/>
            <a:r>
              <a:rPr lang="sv-SE" dirty="0" smtClean="0"/>
              <a:t>Driver ranking</a:t>
            </a:r>
          </a:p>
          <a:p>
            <a:pPr lvl="1"/>
            <a:r>
              <a:rPr lang="sv-SE" dirty="0" smtClean="0"/>
              <a:t>Device Driver signing</a:t>
            </a:r>
          </a:p>
          <a:p>
            <a:r>
              <a:rPr lang="sv-SE" dirty="0" smtClean="0"/>
              <a:t>Offline Servicing using DISM</a:t>
            </a:r>
          </a:p>
          <a:p>
            <a:endParaRPr lang="sv-SE" dirty="0" smtClean="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Inside Panther - The Windows Setup Engine</a:t>
            </a:r>
            <a:endParaRPr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3" name="Subtitle 2"/>
          <p:cNvSpPr>
            <a:spLocks noGrp="1"/>
          </p:cNvSpPr>
          <p:nvPr>
            <p:ph type="subTitle" idx="1"/>
          </p:nvPr>
        </p:nvSpPr>
        <p:spPr>
          <a:xfrm>
            <a:off x="4475221" y="5341785"/>
            <a:ext cx="4479208" cy="461665"/>
          </a:xfrm>
        </p:spPr>
        <p:txBody>
          <a:bodyPr/>
          <a:lstStyle/>
          <a:p>
            <a:r>
              <a:rPr lang="en-US" dirty="0" smtClean="0">
                <a:solidFill>
                  <a:schemeClr val="tx1"/>
                </a:solidFill>
              </a:rPr>
              <a:t>Johan Arwidmark</a:t>
            </a:r>
          </a:p>
          <a:p>
            <a:r>
              <a:rPr lang="en-US" dirty="0" smtClean="0">
                <a:solidFill>
                  <a:schemeClr val="tx1"/>
                </a:solidFill>
              </a:rPr>
              <a:t>Chief Technical Architect</a:t>
            </a:r>
          </a:p>
          <a:p>
            <a:r>
              <a:rPr lang="en-US" dirty="0" smtClean="0">
                <a:solidFill>
                  <a:schemeClr val="tx1"/>
                </a:solidFill>
              </a:rPr>
              <a:t>TrueSec</a:t>
            </a:r>
          </a:p>
          <a:p>
            <a:r>
              <a:rPr lang="en-US" dirty="0" smtClean="0">
                <a:solidFill>
                  <a:schemeClr val="tx1"/>
                </a:solidFill>
              </a:rPr>
              <a:t>Johan.arwidmark@truesec.com</a:t>
            </a:r>
            <a:endParaRPr lang="en-US"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smtClean="0"/>
              <a:t>Windows 7 Device Drivers</a:t>
            </a:r>
            <a:endParaRPr lang="en-US" dirty="0"/>
          </a:p>
        </p:txBody>
      </p:sp>
      <p:sp>
        <p:nvSpPr>
          <p:cNvPr id="3" name="Subtitle 2"/>
          <p:cNvSpPr>
            <a:spLocks noGrp="1"/>
          </p:cNvSpPr>
          <p:nvPr>
            <p:ph type="subTitle" idx="1"/>
          </p:nvPr>
        </p:nvSpPr>
        <p:spPr/>
        <p:txBody>
          <a:bodyPr/>
          <a:lstStyle/>
          <a:p>
            <a:r>
              <a:rPr lang="en-US" dirty="0" smtClean="0"/>
              <a:t>Johan Arwidmark</a:t>
            </a:r>
          </a:p>
          <a:p>
            <a:r>
              <a:rPr lang="en-US" dirty="0" smtClean="0">
                <a:solidFill>
                  <a:schemeClr val="tx1"/>
                </a:solidFill>
              </a:rPr>
              <a:t>Chief Technical Architect</a:t>
            </a:r>
            <a:endParaRPr lang="en-US" dirty="0" smtClean="0"/>
          </a:p>
          <a:p>
            <a:r>
              <a:rPr lang="en-US" dirty="0" smtClean="0"/>
              <a:t>TrueSec</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v-SE" smtClean="0"/>
              <a:t>Resources</a:t>
            </a:r>
            <a:endParaRPr lang="en-US" dirty="0"/>
          </a:p>
        </p:txBody>
      </p:sp>
      <p:sp>
        <p:nvSpPr>
          <p:cNvPr id="6" name="Text Placeholder 5"/>
          <p:cNvSpPr>
            <a:spLocks noGrp="1"/>
          </p:cNvSpPr>
          <p:nvPr>
            <p:ph type="body" sz="quarter" idx="10"/>
          </p:nvPr>
        </p:nvSpPr>
        <p:spPr/>
        <p:txBody>
          <a:bodyPr/>
          <a:lstStyle/>
          <a:p>
            <a:r>
              <a:rPr lang="sv-SE" dirty="0" smtClean="0"/>
              <a:t>Free Tutorials and Training Videos</a:t>
            </a:r>
          </a:p>
          <a:p>
            <a:pPr lvl="1"/>
            <a:r>
              <a:rPr lang="sv-SE" dirty="0" smtClean="0">
                <a:hlinkClick r:id="rId3"/>
              </a:rPr>
              <a:t>www.deploymentcd.com</a:t>
            </a:r>
            <a:r>
              <a:rPr lang="sv-SE" dirty="0" smtClean="0"/>
              <a:t> </a:t>
            </a:r>
          </a:p>
          <a:p>
            <a:r>
              <a:rPr lang="sv-SE" dirty="0" smtClean="0"/>
              <a:t>Blogs on Deployment</a:t>
            </a:r>
          </a:p>
          <a:p>
            <a:pPr lvl="1"/>
            <a:r>
              <a:rPr lang="sv-SE" dirty="0" smtClean="0">
                <a:hlinkClick r:id="rId4"/>
              </a:rPr>
              <a:t>www.deployvista.com</a:t>
            </a:r>
            <a:endParaRPr lang="sv-SE" dirty="0" smtClean="0"/>
          </a:p>
          <a:p>
            <a:pPr lvl="1"/>
            <a:r>
              <a:rPr lang="sv-SE" dirty="0" smtClean="0">
                <a:hlinkClick r:id="rId5"/>
              </a:rPr>
              <a:t>www.myitforum.com</a:t>
            </a:r>
            <a:endParaRPr lang="sv-SE" dirty="0" smtClean="0"/>
          </a:p>
          <a:p>
            <a:pPr lvl="1"/>
            <a:r>
              <a:rPr lang="sv-SE" dirty="0" smtClean="0">
                <a:hlinkClick r:id="rId6"/>
              </a:rPr>
              <a:t>http://blogs.technet.com/msdeployment</a:t>
            </a:r>
            <a:endParaRPr lang="sv-SE" dirty="0" smtClean="0"/>
          </a:p>
          <a:p>
            <a:pPr lvl="1"/>
            <a:r>
              <a:rPr lang="sv-SE" dirty="0" smtClean="0">
                <a:hlinkClick r:id="rId7"/>
              </a:rPr>
              <a:t>http://blogs.technet.com/deploymentguys</a:t>
            </a:r>
            <a:endParaRPr lang="sv-SE" dirty="0" smtClean="0"/>
          </a:p>
          <a:p>
            <a:pPr lvl="1"/>
            <a:r>
              <a:rPr lang="sv-SE" dirty="0" smtClean="0">
                <a:hlinkClick r:id="rId8"/>
              </a:rPr>
              <a:t>http://blogs.technet.com/mniehaus</a:t>
            </a:r>
            <a:r>
              <a:rPr lang="sv-SE" dirty="0" smtClean="0"/>
              <a:t> </a:t>
            </a:r>
          </a:p>
          <a:p>
            <a:endParaRPr lang="sv-SE" dirty="0" smtClean="0"/>
          </a:p>
          <a:p>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cstate="email"/>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398963" y="56388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Slide for Showing Software Code</a:t>
            </a:r>
            <a:endParaRPr lang="en-US" dirty="0"/>
          </a:p>
        </p:txBody>
      </p:sp>
      <p:sp>
        <p:nvSpPr>
          <p:cNvPr id="9" name="Text Placeholder 8"/>
          <p:cNvSpPr>
            <a:spLocks noGrp="1"/>
          </p:cNvSpPr>
          <p:nvPr>
            <p:ph type="body" sz="quarter" idx="10"/>
          </p:nvPr>
        </p:nvSpPr>
        <p:spPr/>
        <p:txBody>
          <a:bodyPr/>
          <a:lstStyle/>
          <a:p>
            <a:r>
              <a:rPr lang="en-US" sz="2400" dirty="0" smtClean="0"/>
              <a:t>Use this layout to show software code</a:t>
            </a:r>
          </a:p>
          <a:p>
            <a:pPr lvl="1"/>
            <a:r>
              <a:rPr lang="en-US" sz="2000" dirty="0" smtClean="0"/>
              <a:t>The font is Consolas, a </a:t>
            </a:r>
            <a:r>
              <a:rPr lang="en-US" sz="2000" dirty="0" err="1" smtClean="0"/>
              <a:t>monospace</a:t>
            </a:r>
            <a:r>
              <a:rPr lang="en-US" sz="2000" dirty="0" smtClean="0"/>
              <a:t> font</a:t>
            </a:r>
          </a:p>
          <a:p>
            <a:pPr lvl="1"/>
            <a:r>
              <a:rPr lang="en-US" sz="2000" dirty="0" smtClean="0"/>
              <a:t>The slide doesn’t use bullets but levels can be indented using the “Increase List Level” icon on the Home menu</a:t>
            </a:r>
          </a:p>
          <a:p>
            <a:pPr lvl="1"/>
            <a:r>
              <a:rPr lang="en-US" sz="2000" dirty="0" smtClean="0"/>
              <a:t>To use straight quotes " instead of </a:t>
            </a:r>
            <a:br>
              <a:rPr lang="en-US" sz="2000" dirty="0" smtClean="0"/>
            </a:br>
            <a:r>
              <a:rPr lang="en-US" sz="2000" dirty="0" smtClean="0"/>
              <a:t>smart quotes ”, do this:</a:t>
            </a:r>
          </a:p>
          <a:p>
            <a:pPr lvl="1">
              <a:buFont typeface="+mj-lt"/>
              <a:buAutoNum type="arabicPeriod"/>
            </a:pPr>
            <a:r>
              <a:rPr lang="en-US" sz="2000" dirty="0" smtClean="0"/>
              <a:t>Click on the Office Button in the upper left corner</a:t>
            </a:r>
          </a:p>
          <a:p>
            <a:pPr lvl="1">
              <a:buFont typeface="+mj-lt"/>
              <a:buAutoNum type="arabicPeriod"/>
            </a:pPr>
            <a:r>
              <a:rPr lang="en-US" sz="2000" dirty="0" smtClean="0"/>
              <a:t>At the bottom of the menu, choose PowerPoint Options</a:t>
            </a:r>
          </a:p>
          <a:p>
            <a:pPr lvl="1">
              <a:buFont typeface="+mj-lt"/>
              <a:buAutoNum type="arabicPeriod"/>
            </a:pPr>
            <a:r>
              <a:rPr lang="en-US" sz="2000" dirty="0" smtClean="0"/>
              <a:t>From the left pane, select Proofing</a:t>
            </a:r>
          </a:p>
          <a:p>
            <a:pPr lvl="1">
              <a:buFont typeface="+mj-lt"/>
              <a:buAutoNum type="arabicPeriod"/>
            </a:pPr>
            <a:r>
              <a:rPr lang="en-US" sz="2000" dirty="0" smtClean="0"/>
              <a:t>Click on the AutoCorrect Options button</a:t>
            </a:r>
          </a:p>
          <a:p>
            <a:pPr lvl="1">
              <a:buFont typeface="+mj-lt"/>
              <a:buAutoNum type="arabicPeriod"/>
            </a:pPr>
            <a:r>
              <a:rPr lang="en-US" sz="2000" dirty="0" smtClean="0"/>
              <a:t>Select the AutoFormat As You Type tab, </a:t>
            </a:r>
            <a:br>
              <a:rPr lang="en-US" sz="2000" dirty="0" smtClean="0"/>
            </a:br>
            <a:r>
              <a:rPr lang="en-US" sz="2000" dirty="0" smtClean="0"/>
              <a:t>and deselect “Straight quotes” with “smart </a:t>
            </a:r>
            <a:br>
              <a:rPr lang="en-US" sz="2000" dirty="0" smtClean="0"/>
            </a:br>
            <a:r>
              <a:rPr lang="en-US" sz="2000" dirty="0" smtClean="0"/>
              <a:t>quotes”. Then Click OK.</a:t>
            </a:r>
          </a:p>
          <a:p>
            <a:pPr lvl="1"/>
            <a:r>
              <a:rPr lang="en-US" sz="2000" dirty="0" smtClean="0"/>
              <a:t> </a:t>
            </a:r>
          </a:p>
        </p:txBody>
      </p:sp>
      <p:pic>
        <p:nvPicPr>
          <p:cNvPr id="1026" name="Picture 2"/>
          <p:cNvPicPr>
            <a:picLocks noChangeAspect="1" noChangeArrowheads="1"/>
          </p:cNvPicPr>
          <p:nvPr/>
        </p:nvPicPr>
        <p:blipFill>
          <a:blip r:embed="rId3"/>
          <a:stretch>
            <a:fillRect/>
          </a:stretch>
        </p:blipFill>
        <p:spPr bwMode="auto">
          <a:xfrm>
            <a:off x="6934200" y="4495800"/>
            <a:ext cx="1981200" cy="222885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607054"/>
            <a:ext cx="3624263" cy="738032"/>
          </a:xfrm>
          <a:prstGeom prst="rect">
            <a:avLst/>
          </a:prstGeom>
        </p:spPr>
      </p:pic>
      <p:grpSp>
        <p:nvGrpSpPr>
          <p:cNvPr id="3"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4"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5"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58"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sp>
        <p:nvSpPr>
          <p:cNvPr id="53" name="Rectangle 52"/>
          <p:cNvSpPr/>
          <p:nvPr/>
        </p:nvSpPr>
        <p:spPr bwMode="auto">
          <a:xfrm>
            <a:off x="-2298032" y="0"/>
            <a:ext cx="2141623" cy="30723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r>
              <a:rPr lang="en-US" dirty="0" smtClean="0"/>
              <a:t>TechEd 2009 is not producing </a:t>
            </a:r>
          </a:p>
          <a:p>
            <a:r>
              <a:rPr lang="en-US" dirty="0" smtClean="0"/>
              <a:t>a DVD. Please announce that </a:t>
            </a:r>
          </a:p>
          <a:p>
            <a:r>
              <a:rPr lang="en-US" dirty="0" smtClean="0"/>
              <a:t>attendees can </a:t>
            </a:r>
            <a:r>
              <a:rPr lang="en-US" b="1" dirty="0" smtClean="0"/>
              <a:t>access session </a:t>
            </a:r>
            <a:endParaRPr lang="en-US" dirty="0" smtClean="0"/>
          </a:p>
          <a:p>
            <a:r>
              <a:rPr lang="en-US" b="1" dirty="0" smtClean="0"/>
              <a:t>recordings at TechEd Online.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2"/>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descr="North America globe"/>
          <p:cNvPicPr>
            <a:picLocks noChangeAspect="1" noChangeArrowheads="1"/>
          </p:cNvPicPr>
          <p:nvPr/>
        </p:nvPicPr>
        <p:blipFill>
          <a:blip r:embed="rId3"/>
          <a:srcRect/>
          <a:stretch>
            <a:fillRect/>
          </a:stretch>
        </p:blipFill>
        <p:spPr bwMode="auto">
          <a:xfrm>
            <a:off x="2051825" y="729514"/>
            <a:ext cx="5071753" cy="5081425"/>
          </a:xfrm>
          <a:prstGeom prst="rect">
            <a:avLst/>
          </a:prstGeom>
          <a:noFill/>
        </p:spPr>
      </p:pic>
      <p:pic>
        <p:nvPicPr>
          <p:cNvPr id="7" name="Picture 29" descr="D:\Pennie's documents\Images for TechEd06\Shapes_and_Graphics\Arrows\dotted arrow.png"/>
          <p:cNvPicPr>
            <a:picLocks noChangeAspect="1" noChangeArrowheads="1"/>
          </p:cNvPicPr>
          <p:nvPr/>
        </p:nvPicPr>
        <p:blipFill>
          <a:blip r:embed="rId4"/>
          <a:srcRect/>
          <a:stretch>
            <a:fillRect/>
          </a:stretch>
        </p:blipFill>
        <p:spPr bwMode="auto">
          <a:xfrm>
            <a:off x="5891389" y="483219"/>
            <a:ext cx="2436756" cy="1205687"/>
          </a:xfrm>
          <a:prstGeom prst="rect">
            <a:avLst/>
          </a:prstGeom>
          <a:noFill/>
        </p:spPr>
      </p:pic>
      <p:sp>
        <p:nvSpPr>
          <p:cNvPr id="4" name="TextBox 3"/>
          <p:cNvSpPr txBox="1"/>
          <p:nvPr/>
        </p:nvSpPr>
        <p:spPr>
          <a:xfrm>
            <a:off x="7969405" y="1182030"/>
            <a:ext cx="951571" cy="707886"/>
          </a:xfrm>
          <a:prstGeom prst="rect">
            <a:avLst/>
          </a:prstGeom>
          <a:noFill/>
        </p:spPr>
        <p:txBody>
          <a:bodyPr wrap="square" rtlCol="0">
            <a:spAutoFit/>
          </a:bodyPr>
          <a:lstStyle/>
          <a:p>
            <a:r>
              <a:rPr lang="sv-SE" sz="2000" dirty="0" smtClean="0"/>
              <a:t>I live here...</a:t>
            </a:r>
            <a:endParaRPr lang="sv-SE" sz="20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Agenda</a:t>
            </a:r>
            <a:endParaRPr lang="en-US" dirty="0"/>
          </a:p>
        </p:txBody>
      </p:sp>
      <p:sp>
        <p:nvSpPr>
          <p:cNvPr id="3" name="Content Placeholder 2"/>
          <p:cNvSpPr>
            <a:spLocks noGrp="1"/>
          </p:cNvSpPr>
          <p:nvPr>
            <p:ph idx="1"/>
          </p:nvPr>
        </p:nvSpPr>
        <p:spPr/>
        <p:txBody>
          <a:bodyPr/>
          <a:lstStyle/>
          <a:p>
            <a:r>
              <a:rPr lang="sv-SE" dirty="0" smtClean="0"/>
              <a:t>The Windows 7 Setup Engine</a:t>
            </a:r>
          </a:p>
          <a:p>
            <a:pPr lvl="1"/>
            <a:r>
              <a:rPr lang="sv-SE" dirty="0" smtClean="0"/>
              <a:t>Image Based Setup and Automation</a:t>
            </a:r>
          </a:p>
          <a:p>
            <a:pPr lvl="1"/>
            <a:r>
              <a:rPr lang="sv-SE" dirty="0" smtClean="0"/>
              <a:t>Configuration Passes</a:t>
            </a:r>
          </a:p>
          <a:p>
            <a:pPr lvl="1"/>
            <a:r>
              <a:rPr lang="sv-SE" dirty="0" smtClean="0"/>
              <a:t>Component Based Servicing</a:t>
            </a:r>
          </a:p>
          <a:p>
            <a:r>
              <a:rPr lang="sv-SE" dirty="0" smtClean="0"/>
              <a:t>Device Drivers in Windows 7</a:t>
            </a:r>
          </a:p>
          <a:p>
            <a:pPr lvl="1"/>
            <a:r>
              <a:rPr lang="sv-SE" dirty="0" smtClean="0"/>
              <a:t>Image Servicing</a:t>
            </a:r>
          </a:p>
          <a:p>
            <a:pPr lvl="1"/>
            <a:r>
              <a:rPr lang="sv-SE" dirty="0" smtClean="0"/>
              <a:t>Device Driver Ranking </a:t>
            </a:r>
          </a:p>
          <a:p>
            <a:r>
              <a:rPr lang="sv-SE" dirty="0" smtClean="0"/>
              <a:t>Troubleshooting </a:t>
            </a:r>
          </a:p>
          <a:p>
            <a:pPr lvl="1"/>
            <a:r>
              <a:rPr lang="sv-SE" dirty="0" smtClean="0"/>
              <a:t>Logfiles</a:t>
            </a:r>
          </a:p>
          <a:p>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demo2.png"/>
          <p:cNvPicPr>
            <a:picLocks noChangeAspect="1"/>
          </p:cNvPicPr>
          <p:nvPr/>
        </p:nvPicPr>
        <p:blipFill>
          <a:blip r:embed="rId3" cstate="print"/>
          <a:stretch>
            <a:fillRect/>
          </a:stretch>
        </p:blipFill>
        <p:spPr>
          <a:xfrm>
            <a:off x="0" y="657834"/>
            <a:ext cx="9144000" cy="6858000"/>
          </a:xfrm>
          <a:prstGeom prst="rect">
            <a:avLst/>
          </a:prstGeom>
        </p:spPr>
      </p:pic>
      <p:sp>
        <p:nvSpPr>
          <p:cNvPr id="386050" name="Rectangle 2"/>
          <p:cNvSpPr>
            <a:spLocks noGrp="1" noChangeArrowheads="1"/>
          </p:cNvSpPr>
          <p:nvPr>
            <p:ph type="title"/>
          </p:nvPr>
        </p:nvSpPr>
        <p:spPr/>
        <p:txBody>
          <a:bodyPr/>
          <a:lstStyle/>
          <a:p>
            <a:r>
              <a:rPr lang="en-US" smtClean="0"/>
              <a:t>Demo Environment</a:t>
            </a:r>
            <a:endParaRPr lang="en-US" dirty="0" smtClean="0"/>
          </a:p>
        </p:txBody>
      </p:sp>
      <p:sp>
        <p:nvSpPr>
          <p:cNvPr id="386051" name="Rectangle 3"/>
          <p:cNvSpPr>
            <a:spLocks noGrp="1" noChangeArrowheads="1"/>
          </p:cNvSpPr>
          <p:nvPr>
            <p:ph idx="1"/>
          </p:nvPr>
        </p:nvSpPr>
        <p:spPr>
          <a:xfrm>
            <a:off x="381000" y="1416050"/>
            <a:ext cx="8388350" cy="535531"/>
          </a:xfrm>
        </p:spPr>
        <p:txBody>
          <a:bodyPr/>
          <a:lstStyle/>
          <a:p>
            <a:r>
              <a:rPr lang="sv-SE" dirty="0" smtClean="0"/>
              <a:t>Hyper-V R2, 8 GB RAM, 1 TB HDD</a:t>
            </a:r>
          </a:p>
        </p:txBody>
      </p:sp>
      <p:sp>
        <p:nvSpPr>
          <p:cNvPr id="16" name="Rectangle 15"/>
          <p:cNvSpPr/>
          <p:nvPr/>
        </p:nvSpPr>
        <p:spPr>
          <a:xfrm>
            <a:off x="1928826" y="2285992"/>
            <a:ext cx="2285984" cy="674031"/>
          </a:xfrm>
          <a:prstGeom prst="rect">
            <a:avLst/>
          </a:prstGeom>
        </p:spPr>
        <p:txBody>
          <a:bodyPr wrap="square">
            <a:spAutoFit/>
          </a:bodyPr>
          <a:lstStyle/>
          <a:p>
            <a:pPr marL="468313" indent="-352425">
              <a:lnSpc>
                <a:spcPct val="90000"/>
              </a:lnSpc>
              <a:spcBef>
                <a:spcPct val="30000"/>
              </a:spcBef>
              <a:buClr>
                <a:schemeClr val="tx2"/>
              </a:buClr>
              <a:buSzPct val="75000"/>
              <a:defRPr/>
            </a:pPr>
            <a:r>
              <a:rPr lang="en-US" sz="1800" dirty="0" smtClean="0">
                <a:effectLst>
                  <a:outerShdw blurRad="38100" dist="38100" dir="2700000" algn="tl">
                    <a:srgbClr val="000000"/>
                  </a:outerShdw>
                </a:effectLst>
              </a:rPr>
              <a:t>DC01</a:t>
            </a:r>
          </a:p>
          <a:p>
            <a:pPr marL="468313" indent="-352425">
              <a:lnSpc>
                <a:spcPct val="90000"/>
              </a:lnSpc>
              <a:spcBef>
                <a:spcPct val="30000"/>
              </a:spcBef>
              <a:buClr>
                <a:schemeClr val="tx2"/>
              </a:buClr>
              <a:buSzPct val="75000"/>
              <a:defRPr/>
            </a:pPr>
            <a:r>
              <a:rPr lang="en-US" sz="1800" b="0" dirty="0" smtClean="0">
                <a:effectLst>
                  <a:outerShdw blurRad="38100" dist="38100" dir="2700000" algn="tl">
                    <a:srgbClr val="000000"/>
                  </a:outerShdw>
                </a:effectLst>
              </a:rPr>
              <a:t>DC and DNS</a:t>
            </a:r>
          </a:p>
        </p:txBody>
      </p:sp>
      <p:sp>
        <p:nvSpPr>
          <p:cNvPr id="18" name="Rectangle 5"/>
          <p:cNvSpPr>
            <a:spLocks noChangeArrowheads="1"/>
          </p:cNvSpPr>
          <p:nvPr/>
        </p:nvSpPr>
        <p:spPr bwMode="auto">
          <a:xfrm>
            <a:off x="963855" y="4728477"/>
            <a:ext cx="3889375" cy="1339470"/>
          </a:xfrm>
          <a:prstGeom prst="rect">
            <a:avLst/>
          </a:prstGeom>
          <a:noFill/>
          <a:ln w="9525">
            <a:noFill/>
            <a:miter lim="800000"/>
            <a:headEnd/>
            <a:tailEnd/>
          </a:ln>
          <a:effectLst/>
        </p:spPr>
        <p:txBody>
          <a:bodyPr lIns="92075" tIns="46038" rIns="92075" bIns="46038">
            <a:spAutoFit/>
          </a:bodyPr>
          <a:lstStyle/>
          <a:p>
            <a:pPr marL="468313" indent="-352425">
              <a:lnSpc>
                <a:spcPct val="90000"/>
              </a:lnSpc>
              <a:spcBef>
                <a:spcPct val="30000"/>
              </a:spcBef>
              <a:buClr>
                <a:schemeClr val="tx2"/>
              </a:buClr>
              <a:buSzPct val="75000"/>
              <a:defRPr/>
            </a:pPr>
            <a:r>
              <a:rPr lang="en-US" sz="1800" dirty="0" smtClean="0">
                <a:effectLst>
                  <a:outerShdw blurRad="38100" dist="38100" dir="2700000" algn="tl">
                    <a:srgbClr val="000000"/>
                  </a:outerShdw>
                </a:effectLst>
              </a:rPr>
              <a:t>MDT01</a:t>
            </a:r>
          </a:p>
          <a:p>
            <a:pPr marL="468313" indent="-352425">
              <a:lnSpc>
                <a:spcPct val="90000"/>
              </a:lnSpc>
              <a:spcBef>
                <a:spcPct val="30000"/>
              </a:spcBef>
              <a:buClr>
                <a:schemeClr val="tx2"/>
              </a:buClr>
              <a:buSzPct val="75000"/>
              <a:defRPr/>
            </a:pPr>
            <a:r>
              <a:rPr lang="sv-SE" sz="1800" b="0" dirty="0" smtClean="0">
                <a:effectLst>
                  <a:outerShdw blurRad="38100" dist="38100" dir="2700000" algn="tl">
                    <a:srgbClr val="000000"/>
                  </a:outerShdw>
                </a:effectLst>
              </a:rPr>
              <a:t>MDT 2010</a:t>
            </a:r>
          </a:p>
          <a:p>
            <a:pPr marL="468313" indent="-352425">
              <a:lnSpc>
                <a:spcPct val="90000"/>
              </a:lnSpc>
              <a:spcBef>
                <a:spcPct val="30000"/>
              </a:spcBef>
              <a:buClr>
                <a:schemeClr val="tx2"/>
              </a:buClr>
              <a:buSzPct val="75000"/>
              <a:defRPr/>
            </a:pPr>
            <a:r>
              <a:rPr lang="sv-SE" sz="1800" b="0" dirty="0" smtClean="0">
                <a:effectLst>
                  <a:outerShdw blurRad="38100" dist="38100" dir="2700000" algn="tl">
                    <a:srgbClr val="000000"/>
                  </a:outerShdw>
                </a:effectLst>
              </a:rPr>
              <a:t>WDS, WSUS</a:t>
            </a:r>
            <a:r>
              <a:rPr lang="en-US" sz="1800" b="0" dirty="0" smtClean="0">
                <a:effectLst>
                  <a:outerShdw blurRad="38100" dist="38100" dir="2700000" algn="tl">
                    <a:srgbClr val="000000"/>
                  </a:outerShdw>
                </a:effectLst>
              </a:rPr>
              <a:t> </a:t>
            </a:r>
            <a:r>
              <a:rPr lang="en-US" sz="1800" b="0" dirty="0">
                <a:effectLst>
                  <a:outerShdw blurRad="38100" dist="38100" dir="2700000" algn="tl">
                    <a:srgbClr val="000000"/>
                  </a:outerShdw>
                </a:effectLst>
              </a:rPr>
              <a:t>and DHCP</a:t>
            </a:r>
          </a:p>
          <a:p>
            <a:pPr marL="468313" indent="-352425">
              <a:lnSpc>
                <a:spcPct val="90000"/>
              </a:lnSpc>
              <a:spcBef>
                <a:spcPct val="30000"/>
              </a:spcBef>
              <a:buClr>
                <a:schemeClr val="tx2"/>
              </a:buClr>
              <a:buSzPct val="75000"/>
              <a:defRPr/>
            </a:pPr>
            <a:r>
              <a:rPr lang="sv-SE" sz="1800" b="0" dirty="0" smtClean="0">
                <a:effectLst>
                  <a:outerShdw blurRad="38100" dist="38100" dir="2700000" algn="tl">
                    <a:srgbClr val="000000"/>
                  </a:outerShdw>
                </a:effectLst>
              </a:rPr>
              <a:t>SQL 2008 Express SP1 </a:t>
            </a:r>
            <a:endParaRPr lang="sv-SE" sz="1800" b="0" dirty="0">
              <a:effectLst>
                <a:outerShdw blurRad="38100" dist="38100" dir="2700000" algn="tl">
                  <a:srgbClr val="000000"/>
                </a:outerShdw>
              </a:effectLst>
            </a:endParaRPr>
          </a:p>
        </p:txBody>
      </p:sp>
      <p:sp>
        <p:nvSpPr>
          <p:cNvPr id="24" name="Rectangle 23"/>
          <p:cNvSpPr/>
          <p:nvPr/>
        </p:nvSpPr>
        <p:spPr>
          <a:xfrm>
            <a:off x="6286512" y="2285992"/>
            <a:ext cx="2357454" cy="674031"/>
          </a:xfrm>
          <a:prstGeom prst="rect">
            <a:avLst/>
          </a:prstGeom>
        </p:spPr>
        <p:txBody>
          <a:bodyPr wrap="square">
            <a:spAutoFit/>
          </a:bodyPr>
          <a:lstStyle/>
          <a:p>
            <a:pPr marL="468313" indent="-352425">
              <a:lnSpc>
                <a:spcPct val="90000"/>
              </a:lnSpc>
              <a:spcBef>
                <a:spcPct val="30000"/>
              </a:spcBef>
              <a:buClr>
                <a:schemeClr val="tx2"/>
              </a:buClr>
              <a:buSzPct val="75000"/>
              <a:defRPr/>
            </a:pPr>
            <a:r>
              <a:rPr lang="en-US" sz="1800" dirty="0" smtClean="0">
                <a:effectLst>
                  <a:outerShdw blurRad="38100" dist="38100" dir="2700000" algn="tl">
                    <a:srgbClr val="000000"/>
                  </a:outerShdw>
                </a:effectLst>
              </a:rPr>
              <a:t>DC02</a:t>
            </a:r>
          </a:p>
          <a:p>
            <a:pPr marL="468313" indent="-352425">
              <a:lnSpc>
                <a:spcPct val="90000"/>
              </a:lnSpc>
              <a:spcBef>
                <a:spcPct val="30000"/>
              </a:spcBef>
              <a:buClr>
                <a:schemeClr val="tx2"/>
              </a:buClr>
              <a:buSzPct val="75000"/>
              <a:defRPr/>
            </a:pPr>
            <a:r>
              <a:rPr lang="en-US" sz="1800" b="0" dirty="0" smtClean="0">
                <a:effectLst>
                  <a:outerShdw blurRad="38100" dist="38100" dir="2700000" algn="tl">
                    <a:srgbClr val="000000"/>
                  </a:outerShdw>
                </a:effectLst>
              </a:rPr>
              <a:t>DC and DNS</a:t>
            </a:r>
          </a:p>
        </p:txBody>
      </p:sp>
      <p:sp>
        <p:nvSpPr>
          <p:cNvPr id="25" name="Rectangle 5"/>
          <p:cNvSpPr>
            <a:spLocks noChangeArrowheads="1"/>
          </p:cNvSpPr>
          <p:nvPr/>
        </p:nvSpPr>
        <p:spPr bwMode="auto">
          <a:xfrm>
            <a:off x="5000628" y="4971841"/>
            <a:ext cx="3286148" cy="1671869"/>
          </a:xfrm>
          <a:prstGeom prst="rect">
            <a:avLst/>
          </a:prstGeom>
          <a:noFill/>
          <a:ln w="9525">
            <a:noFill/>
            <a:miter lim="800000"/>
            <a:headEnd/>
            <a:tailEnd/>
          </a:ln>
          <a:effectLst/>
        </p:spPr>
        <p:txBody>
          <a:bodyPr wrap="square" lIns="92075" tIns="46038" rIns="92075" bIns="46038">
            <a:spAutoFit/>
          </a:bodyPr>
          <a:lstStyle/>
          <a:p>
            <a:pPr marL="468313" indent="-352425">
              <a:lnSpc>
                <a:spcPct val="90000"/>
              </a:lnSpc>
              <a:spcBef>
                <a:spcPct val="30000"/>
              </a:spcBef>
              <a:buClr>
                <a:schemeClr val="tx2"/>
              </a:buClr>
              <a:buSzPct val="75000"/>
              <a:defRPr/>
            </a:pPr>
            <a:r>
              <a:rPr lang="en-US" sz="1800" dirty="0" smtClean="0">
                <a:effectLst>
                  <a:outerShdw blurRad="38100" dist="38100" dir="2700000" algn="tl">
                    <a:srgbClr val="000000"/>
                  </a:outerShdw>
                </a:effectLst>
              </a:rPr>
              <a:t>CM01</a:t>
            </a:r>
          </a:p>
          <a:p>
            <a:pPr marL="468313" indent="-352425">
              <a:lnSpc>
                <a:spcPct val="90000"/>
              </a:lnSpc>
              <a:spcBef>
                <a:spcPct val="30000"/>
              </a:spcBef>
              <a:buClr>
                <a:schemeClr val="tx2"/>
              </a:buClr>
              <a:buSzPct val="75000"/>
              <a:defRPr/>
            </a:pPr>
            <a:r>
              <a:rPr lang="sv-SE" sz="1800" b="0" dirty="0" smtClean="0">
                <a:effectLst>
                  <a:outerShdw blurRad="38100" dist="38100" dir="2700000" algn="tl">
                    <a:srgbClr val="000000"/>
                  </a:outerShdw>
                </a:effectLst>
              </a:rPr>
              <a:t>MDT 2010</a:t>
            </a:r>
          </a:p>
          <a:p>
            <a:pPr marL="468313" indent="-352425">
              <a:lnSpc>
                <a:spcPct val="90000"/>
              </a:lnSpc>
              <a:spcBef>
                <a:spcPct val="30000"/>
              </a:spcBef>
              <a:buClr>
                <a:schemeClr val="tx2"/>
              </a:buClr>
              <a:buSzPct val="75000"/>
              <a:defRPr/>
            </a:pPr>
            <a:r>
              <a:rPr lang="sv-SE" sz="1800" b="0" dirty="0" smtClean="0">
                <a:effectLst>
                  <a:outerShdw blurRad="38100" dist="38100" dir="2700000" algn="tl">
                    <a:srgbClr val="000000"/>
                  </a:outerShdw>
                </a:effectLst>
              </a:rPr>
              <a:t>SQL 2008 SP1 </a:t>
            </a:r>
          </a:p>
          <a:p>
            <a:pPr marL="468313" indent="-352425">
              <a:lnSpc>
                <a:spcPct val="90000"/>
              </a:lnSpc>
              <a:spcBef>
                <a:spcPct val="30000"/>
              </a:spcBef>
              <a:buClr>
                <a:schemeClr val="tx2"/>
              </a:buClr>
              <a:buSzPct val="75000"/>
              <a:defRPr/>
            </a:pPr>
            <a:r>
              <a:rPr lang="sv-SE" sz="1800" b="0" dirty="0" smtClean="0">
                <a:effectLst>
                  <a:outerShdw blurRad="38100" dist="38100" dir="2700000" algn="tl">
                    <a:srgbClr val="000000"/>
                  </a:outerShdw>
                </a:effectLst>
              </a:rPr>
              <a:t>WDS, WSUS</a:t>
            </a:r>
            <a:r>
              <a:rPr lang="en-US" sz="1800" b="0" dirty="0" smtClean="0">
                <a:effectLst>
                  <a:outerShdw blurRad="38100" dist="38100" dir="2700000" algn="tl">
                    <a:srgbClr val="000000"/>
                  </a:outerShdw>
                </a:effectLst>
              </a:rPr>
              <a:t> </a:t>
            </a:r>
            <a:r>
              <a:rPr lang="en-US" sz="1800" b="0" dirty="0">
                <a:effectLst>
                  <a:outerShdw blurRad="38100" dist="38100" dir="2700000" algn="tl">
                    <a:srgbClr val="000000"/>
                  </a:outerShdw>
                </a:effectLst>
              </a:rPr>
              <a:t>and </a:t>
            </a:r>
            <a:r>
              <a:rPr lang="en-US" sz="1800" b="0" dirty="0" smtClean="0">
                <a:effectLst>
                  <a:outerShdw blurRad="38100" dist="38100" dir="2700000" algn="tl">
                    <a:srgbClr val="000000"/>
                  </a:outerShdw>
                </a:effectLst>
              </a:rPr>
              <a:t>DHCP</a:t>
            </a:r>
          </a:p>
          <a:p>
            <a:pPr marL="468313" indent="-352425">
              <a:lnSpc>
                <a:spcPct val="90000"/>
              </a:lnSpc>
              <a:spcBef>
                <a:spcPct val="30000"/>
              </a:spcBef>
              <a:buClr>
                <a:schemeClr val="tx2"/>
              </a:buClr>
              <a:buSzPct val="75000"/>
              <a:defRPr/>
            </a:pPr>
            <a:r>
              <a:rPr lang="en-US" sz="1800" b="0" dirty="0" smtClean="0">
                <a:effectLst>
                  <a:outerShdw blurRad="38100" dist="38100" dir="2700000" algn="tl">
                    <a:srgbClr val="000000"/>
                  </a:outerShdw>
                </a:effectLst>
              </a:rPr>
              <a:t>ConfigMgr 2007 SP2</a:t>
            </a:r>
            <a:endParaRPr lang="en-US" sz="1800" b="0" dirty="0">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Windows 7 Setup</a:t>
            </a:r>
            <a:endParaRPr lang="sv-SE" dirty="0"/>
          </a:p>
        </p:txBody>
      </p:sp>
      <p:sp>
        <p:nvSpPr>
          <p:cNvPr id="3" name="Content Placeholder 2"/>
          <p:cNvSpPr>
            <a:spLocks noGrp="1"/>
          </p:cNvSpPr>
          <p:nvPr>
            <p:ph idx="1"/>
          </p:nvPr>
        </p:nvSpPr>
        <p:spPr/>
        <p:txBody>
          <a:bodyPr/>
          <a:lstStyle/>
          <a:p>
            <a:r>
              <a:rPr lang="en-US" dirty="0" smtClean="0"/>
              <a:t>Setup is exclusively image-based</a:t>
            </a:r>
          </a:p>
          <a:p>
            <a:pPr lvl="1"/>
            <a:r>
              <a:rPr lang="en-US" dirty="0" smtClean="0"/>
              <a:t>32- or 64-bit executable</a:t>
            </a:r>
          </a:p>
          <a:p>
            <a:pPr lvl="1"/>
            <a:r>
              <a:rPr lang="en-US" dirty="0" smtClean="0"/>
              <a:t>Automated via unattend.xml</a:t>
            </a:r>
          </a:p>
          <a:p>
            <a:pPr lvl="1"/>
            <a:r>
              <a:rPr lang="sv-SE" dirty="0" smtClean="0"/>
              <a:t>New boot from VHD option</a:t>
            </a:r>
            <a:endParaRPr lang="en-US" dirty="0" smtClean="0"/>
          </a:p>
          <a:p>
            <a:pPr lvl="1"/>
            <a:r>
              <a:rPr lang="en-US" dirty="0" smtClean="0"/>
              <a:t>One image can support all hardware</a:t>
            </a:r>
          </a:p>
          <a:p>
            <a:r>
              <a:rPr lang="en-US" dirty="0" smtClean="0"/>
              <a:t>WinPE 3.0 drives the Deployment</a:t>
            </a:r>
          </a:p>
          <a:p>
            <a:pPr lvl="1"/>
            <a:r>
              <a:rPr lang="en-US" dirty="0" smtClean="0"/>
              <a:t>Using Setup or Imaging Utility</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Windows 7 Setup</a:t>
            </a:r>
            <a:r>
              <a:rPr lang="sv-SE" dirty="0" smtClean="0"/>
              <a:t>, continued.</a:t>
            </a:r>
            <a:endParaRPr lang="sv-SE" dirty="0"/>
          </a:p>
        </p:txBody>
      </p:sp>
      <p:sp>
        <p:nvSpPr>
          <p:cNvPr id="3" name="Content Placeholder 2"/>
          <p:cNvSpPr>
            <a:spLocks noGrp="1"/>
          </p:cNvSpPr>
          <p:nvPr>
            <p:ph idx="1"/>
          </p:nvPr>
        </p:nvSpPr>
        <p:spPr/>
        <p:txBody>
          <a:bodyPr/>
          <a:lstStyle/>
          <a:p>
            <a:r>
              <a:rPr lang="sv-SE" dirty="0" smtClean="0"/>
              <a:t>Larger images</a:t>
            </a:r>
          </a:p>
          <a:p>
            <a:pPr lvl="1"/>
            <a:r>
              <a:rPr lang="sv-SE" dirty="0" smtClean="0"/>
              <a:t>Branch Office scenarios</a:t>
            </a:r>
          </a:p>
          <a:p>
            <a:r>
              <a:rPr lang="sv-SE" dirty="0" smtClean="0"/>
              <a:t>Windows Recovery </a:t>
            </a:r>
          </a:p>
          <a:p>
            <a:r>
              <a:rPr lang="sv-SE" dirty="0" smtClean="0"/>
              <a:t>Offline Servicing</a:t>
            </a:r>
          </a:p>
          <a:p>
            <a:r>
              <a:rPr lang="sv-SE" dirty="0" smtClean="0"/>
              <a:t>Bitlocker</a:t>
            </a:r>
          </a:p>
          <a:p>
            <a:endParaRPr lang="sv-SE" dirty="0" smtClean="0"/>
          </a:p>
          <a:p>
            <a:endParaRPr lang="sv-SE" dirty="0"/>
          </a:p>
        </p:txBody>
      </p:sp>
      <p:graphicFrame>
        <p:nvGraphicFramePr>
          <p:cNvPr id="4" name="Chart 3"/>
          <p:cNvGraphicFramePr/>
          <p:nvPr/>
        </p:nvGraphicFramePr>
        <p:xfrm>
          <a:off x="4267200" y="1940313"/>
          <a:ext cx="4776774" cy="42004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smtClean="0"/>
              <a:t>Following a Windows 7 setup…</a:t>
            </a:r>
            <a:endParaRPr lang="en-US" dirty="0"/>
          </a:p>
        </p:txBody>
      </p:sp>
      <p:sp>
        <p:nvSpPr>
          <p:cNvPr id="3" name="Subtitle 2"/>
          <p:cNvSpPr>
            <a:spLocks noGrp="1"/>
          </p:cNvSpPr>
          <p:nvPr>
            <p:ph type="subTitle" idx="1"/>
          </p:nvPr>
        </p:nvSpPr>
        <p:spPr/>
        <p:txBody>
          <a:bodyPr/>
          <a:lstStyle/>
          <a:p>
            <a:r>
              <a:rPr lang="en-US" dirty="0" smtClean="0"/>
              <a:t>Johan Arwidmark</a:t>
            </a:r>
          </a:p>
          <a:p>
            <a:r>
              <a:rPr lang="en-US" dirty="0" smtClean="0">
                <a:solidFill>
                  <a:schemeClr val="tx1"/>
                </a:solidFill>
              </a:rPr>
              <a:t>Chief Technical Architect</a:t>
            </a:r>
            <a:endParaRPr lang="en-US" dirty="0" smtClean="0"/>
          </a:p>
          <a:p>
            <a:r>
              <a:rPr lang="en-US" dirty="0" smtClean="0"/>
              <a:t>TrueSec</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Automating the Setup</a:t>
            </a:r>
            <a:endParaRPr lang="sv-SE" dirty="0"/>
          </a:p>
        </p:txBody>
      </p:sp>
      <p:sp>
        <p:nvSpPr>
          <p:cNvPr id="3" name="Content Placeholder 2"/>
          <p:cNvSpPr>
            <a:spLocks noGrp="1"/>
          </p:cNvSpPr>
          <p:nvPr>
            <p:ph idx="1"/>
          </p:nvPr>
        </p:nvSpPr>
        <p:spPr/>
        <p:txBody>
          <a:bodyPr/>
          <a:lstStyle/>
          <a:p>
            <a:r>
              <a:rPr lang="en-US" dirty="0" smtClean="0"/>
              <a:t>Unattend.xml is the key…</a:t>
            </a:r>
          </a:p>
          <a:p>
            <a:r>
              <a:rPr lang="en-US" dirty="0" smtClean="0"/>
              <a:t>WSIM (from WAIK 2.0) it’s creator…</a:t>
            </a:r>
          </a:p>
          <a:p>
            <a:pPr lvl="1"/>
            <a:r>
              <a:rPr lang="sv-SE" dirty="0" smtClean="0"/>
              <a:t>WIM Files and Catalog Files</a:t>
            </a:r>
          </a:p>
          <a:p>
            <a:pPr lvl="1"/>
            <a:r>
              <a:rPr lang="sv-SE" dirty="0" smtClean="0"/>
              <a:t>Distribution Share</a:t>
            </a:r>
          </a:p>
          <a:p>
            <a:pPr lvl="1"/>
            <a:r>
              <a:rPr lang="en-US" dirty="0" smtClean="0"/>
              <a:t>Adding Packages</a:t>
            </a:r>
          </a:p>
          <a:p>
            <a:pPr lvl="1"/>
            <a:r>
              <a:rPr lang="sv-SE" dirty="0" smtClean="0"/>
              <a:t>Adding Drivers</a:t>
            </a:r>
          </a:p>
          <a:p>
            <a:pPr lvl="1"/>
            <a:endParaRPr lang="sv-SE" dirty="0"/>
          </a:p>
        </p:txBody>
      </p:sp>
    </p:spTree>
  </p:cSld>
  <p:clrMapOvr>
    <a:masterClrMapping/>
  </p:clrMapOvr>
  <p:transition>
    <p:fade/>
  </p:transition>
</p:sld>
</file>

<file path=ppt/theme/theme1.xml><?xml version="1.0" encoding="utf-8"?>
<a:theme xmlns:a="http://schemas.openxmlformats.org/drawingml/2006/main" name="TechEd09_Europ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TechEd09_Europe</Template>
  <TotalTime>2533</TotalTime>
  <Words>774</Words>
  <Application>Microsoft Office PowerPoint</Application>
  <PresentationFormat>On-screen Show (4:3)</PresentationFormat>
  <Paragraphs>178</Paragraphs>
  <Slides>29</Slides>
  <Notes>28</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TechEd09_Europe</vt:lpstr>
      <vt:lpstr>TechEd09_Europe template</vt:lpstr>
      <vt:lpstr>Slide 1</vt:lpstr>
      <vt:lpstr>Inside Panther - The Windows Setup Engine</vt:lpstr>
      <vt:lpstr>Slide 3</vt:lpstr>
      <vt:lpstr>Agenda</vt:lpstr>
      <vt:lpstr>Demo Environment</vt:lpstr>
      <vt:lpstr>Windows 7 Setup</vt:lpstr>
      <vt:lpstr>Windows 7 Setup, continued.</vt:lpstr>
      <vt:lpstr>Following a Windows 7 setup…</vt:lpstr>
      <vt:lpstr>Automating the Setup</vt:lpstr>
      <vt:lpstr>Windows 7 Configuration Passes</vt:lpstr>
      <vt:lpstr>Automating the Setup</vt:lpstr>
      <vt:lpstr>Setup and Modern Deployment</vt:lpstr>
      <vt:lpstr>Offline Servicing</vt:lpstr>
      <vt:lpstr>Component  based servicing</vt:lpstr>
      <vt:lpstr>Offline Servicing</vt:lpstr>
      <vt:lpstr>Windows 7 Setup Logfiles</vt:lpstr>
      <vt:lpstr>Windows 7 Setup Logfiles, cont.</vt:lpstr>
      <vt:lpstr>Troubleshooting Windows 7 Setup</vt:lpstr>
      <vt:lpstr>Windows 7 Device Drivers</vt:lpstr>
      <vt:lpstr>Windows 7 Device Drivers</vt:lpstr>
      <vt:lpstr>Resources</vt:lpstr>
      <vt:lpstr>Slide 22</vt:lpstr>
      <vt:lpstr>Slide 23</vt:lpstr>
      <vt:lpstr>Slide 24</vt:lpstr>
      <vt:lpstr>Slide for Showing Software Code</vt:lpstr>
      <vt:lpstr>Slide 26</vt:lpstr>
      <vt:lpstr>Resources</vt:lpstr>
      <vt:lpstr>Slide 28</vt:lpstr>
      <vt:lpstr>Slide 29</vt:lpstr>
    </vt:vector>
  </TitlesOfParts>
  <Manager>&lt;Content Manager Name Here&gt;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tech·ed europe 2009</dc:subject>
  <dc:creator>Admin</dc:creator>
  <dc:description>tech·ed europe 2009</dc:description>
  <cp:lastModifiedBy>cn_user</cp:lastModifiedBy>
  <cp:revision>205</cp:revision>
  <dcterms:created xsi:type="dcterms:W3CDTF">2009-08-17T12:48:35Z</dcterms:created>
  <dcterms:modified xsi:type="dcterms:W3CDTF">2009-11-11T14:18:01Z</dcterms:modified>
</cp:coreProperties>
</file>