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 id="2147483728" r:id="rId2"/>
  </p:sldMasterIdLst>
  <p:notesMasterIdLst>
    <p:notesMasterId r:id="rId37"/>
  </p:notesMasterIdLst>
  <p:handoutMasterIdLst>
    <p:handoutMasterId r:id="rId38"/>
  </p:handoutMasterIdLst>
  <p:sldIdLst>
    <p:sldId id="256" r:id="rId3"/>
    <p:sldId id="308"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310" r:id="rId30"/>
    <p:sldId id="274" r:id="rId31"/>
    <p:sldId id="282" r:id="rId32"/>
    <p:sldId id="309" r:id="rId33"/>
    <p:sldId id="278" r:id="rId34"/>
    <p:sldId id="311" r:id="rId35"/>
    <p:sldId id="280" r:id="rId36"/>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ather Simmonsen" initials="H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xmlns="">
          <a:srgbClr xmlns:mc="http://schemas.openxmlformats.org/markup-compatibility/2006" xmlns:a14="http://schemas.microsoft.com/office/drawing/2010/main" val="FF0000" mc:Ignorable=""/>
        </p14:laserClr>
      </p:ext>
      <p:ext uri="{2FDB2607-1784-4EEB-B798-7EB5836EED8A}">
        <p14:showMediaCtrls xmlns:p14="http://schemas.microsoft.com/office/powerpoint/2010/main" xmlns="" val="1"/>
      </p:ext>
    </p:extLst>
  </p:showPr>
  <p:clrMru>
    <a:srgbClr val="CCFFCC"/>
    <a:srgbClr val="CCCCCC"/>
    <a:srgbClr val="99CC99"/>
    <a:srgbClr val="F6AE1E"/>
    <a:srgbClr val="FFFFFF"/>
    <a:srgbClr val="FF0066"/>
    <a:srgbClr val="000000"/>
    <a:srgbClr val="F3AF35"/>
    <a:srgbClr val="9C42E6"/>
    <a:srgbClr val="D1943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66" autoAdjust="0"/>
    <p:restoredTop sz="95335" autoAdjust="0"/>
  </p:normalViewPr>
  <p:slideViewPr>
    <p:cSldViewPr snapToGrid="0">
      <p:cViewPr>
        <p:scale>
          <a:sx n="90" d="100"/>
          <a:sy n="90" d="100"/>
        </p:scale>
        <p:origin x="-936" y="-528"/>
      </p:cViewPr>
      <p:guideLst>
        <p:guide orient="horz" pos="144"/>
        <p:guide orient="horz" pos="895"/>
        <p:guide orient="horz" pos="1484"/>
        <p:guide orient="horz" pos="1200"/>
        <p:guide orient="horz" pos="2736"/>
        <p:guide orient="horz" pos="3897"/>
        <p:guide pos="2880"/>
        <p:guide pos="240"/>
        <p:guide pos="460"/>
        <p:guide pos="5520"/>
        <p:guide pos="863"/>
        <p:guide pos="5299"/>
      </p:guideLst>
    </p:cSldViewPr>
  </p:slideViewPr>
  <p:notesTextViewPr>
    <p:cViewPr>
      <p:scale>
        <a:sx n="100" d="100"/>
        <a:sy n="100" d="100"/>
      </p:scale>
      <p:origin x="0" y="0"/>
    </p:cViewPr>
  </p:notesTextViewPr>
  <p:sorterViewPr>
    <p:cViewPr>
      <p:scale>
        <a:sx n="100" d="100"/>
        <a:sy n="100" d="100"/>
      </p:scale>
      <p:origin x="0" y="1302"/>
    </p:cViewPr>
  </p:sorterViewPr>
  <p:notesViewPr>
    <p:cSldViewPr snapToGrid="0" showGuides="1">
      <p:cViewPr varScale="1">
        <p:scale>
          <a:sx n="87" d="100"/>
          <a:sy n="87" d="100"/>
        </p:scale>
        <p:origin x="-2778"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z="1400" smtClean="0"/>
              <a:t>Tech·Ed Europe 2009</a:t>
            </a:r>
            <a:endParaRPr lang="en-US" sz="1400" dirty="0">
              <a:latin typeface="Trebuchet MS"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z="1400" smtClean="0">
                <a:latin typeface="Trebuchet MS" pitchFamily="34" charset="0"/>
              </a:rPr>
              <a:t>11/9/2009</a:t>
            </a:r>
            <a:endParaRPr lang="en-US" sz="1400" dirty="0">
              <a:latin typeface="Trebuchet MS" pitchFamily="34" charset="0"/>
            </a:endParaRPr>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1400" smtClean="0">
                <a:solidFill>
                  <a:srgbClr val="000000"/>
                </a:solidFill>
                <a:latin typeface="Trebuchet MS" pitchFamily="34" charset="0"/>
              </a:rPr>
              <a:t>dat204_robinson.pptx</a:t>
            </a:r>
            <a:endParaRPr lang="en-US" sz="1400" dirty="0" smtClean="0">
              <a:solidFill>
                <a:srgbClr val="000000"/>
              </a:solidFill>
              <a:latin typeface="Trebuchet MS" pitchFamily="34" charset="0"/>
            </a:endParaRP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z="1400" smtClean="0">
                <a:latin typeface="Trebuchet MS" pitchFamily="34" charset="0"/>
              </a:rPr>
              <a:pPr/>
              <a:t>‹#›</a:t>
            </a:fld>
            <a:endParaRPr lang="en-US" sz="1400" dirty="0">
              <a:latin typeface="Trebuchet MS" pitchFamily="34" charset="0"/>
            </a:endParaRPr>
          </a:p>
        </p:txBody>
      </p:sp>
    </p:spTree>
    <p:extLst>
      <p:ext uri="{BB962C8B-B14F-4D97-AF65-F5344CB8AC3E}">
        <p14:creationId xmlns:p14="http://schemas.microsoft.com/office/powerpoint/2010/main" xmlns="" val="4121439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rebuchet MS" pitchFamily="34" charset="0"/>
              </a:defRPr>
            </a:lvl1pPr>
          </a:lstStyle>
          <a:p>
            <a:r>
              <a:rPr lang="en-US" dirty="0" err="1" smtClean="0"/>
              <a:t>Tech·Ed</a:t>
            </a:r>
            <a:r>
              <a:rPr lang="en-US" dirty="0" smtClean="0"/>
              <a:t>  North America 2009</a:t>
            </a:r>
            <a:endParaRPr lang="en-US" dirty="0">
              <a:latin typeface="Trebuchet MS" pitchFamily="34" charset="0"/>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rebuchet MS" pitchFamily="34" charset="0"/>
              </a:defRPr>
            </a:lvl1pPr>
          </a:lstStyle>
          <a:p>
            <a:r>
              <a:rPr lang="en-US" dirty="0" smtClean="0"/>
              <a:t>May 11 – 15, 2009</a:t>
            </a:r>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400">
                <a:latin typeface="Segoe" pitchFamily="34" charset="0"/>
              </a:defRPr>
            </a:lvl1pPr>
          </a:lstStyle>
          <a:p>
            <a:r>
              <a:rPr lang="en-US" smtClean="0">
                <a:solidFill>
                  <a:srgbClr val="000000"/>
                </a:solidFill>
                <a:latin typeface="Trebuchet MS" pitchFamily="34" charset="0"/>
              </a:rPr>
              <a:t>© 2009 Microsoft Corporation. All rights reserved. Microsoft, Windows, Windows Vista and other product names are or may be registered trademarks and/or trademarks in the U.S. and/or other countries.</a:t>
            </a:r>
          </a:p>
          <a:p>
            <a:r>
              <a:rPr lang="en-US"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smtClean="0">
                <a:solidFill>
                  <a:srgbClr val="000000"/>
                </a:solidFill>
                <a:latin typeface="Trebuchet MS" pitchFamily="34" charset="0"/>
              </a:rPr>
            </a:br>
            <a:r>
              <a:rPr lang="en-US" sz="500" smtClean="0">
                <a:solidFill>
                  <a:srgbClr val="000000"/>
                </a:solidFill>
                <a:latin typeface="Trebuchet MS" pitchFamily="34" charset="0"/>
              </a:rPr>
              <a:t>MICROSOFT MAKES NO WARRANTIES, EXPRESS, IMPLIED OR STATUTORY, AS TO THE INFORMATION IN THIS PRESENTATION.</a:t>
            </a:r>
            <a:endParaRPr lang="en-US" sz="500" dirty="0" smtClean="0">
              <a:solidFill>
                <a:srgbClr val="000000"/>
              </a:solidFill>
              <a:latin typeface="Trebuchet MS" pitchFamily="34" charset="0"/>
            </a:endParaRP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atin typeface="Trebuchet MS" pitchFamily="34" charset="0"/>
              </a:defRPr>
            </a:lvl1pPr>
          </a:lstStyle>
          <a:p>
            <a:fld id="{8B263312-38AA-4E1E-B2B5-0F8F122B24FE}" type="slidenum">
              <a:rPr lang="en-US" smtClean="0"/>
              <a:pPr/>
              <a:t>‹#›</a:t>
            </a:fld>
            <a:endParaRPr lang="en-US" dirty="0"/>
          </a:p>
        </p:txBody>
      </p:sp>
    </p:spTree>
    <p:extLst>
      <p:ext uri="{BB962C8B-B14F-4D97-AF65-F5344CB8AC3E}">
        <p14:creationId xmlns:p14="http://schemas.microsoft.com/office/powerpoint/2010/main" xmlns="" val="1972096833"/>
      </p:ext>
    </p:extLst>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Trebuchet MS"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smtClean="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xmlns="" val="42076844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xmlns="" val="1032948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xmlns="" val="4285430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smtClean="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xmlns="" val="21886881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xmlns="" val="25079612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xmlns="" val="37259407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7195">
              <a:defRPr/>
            </a:pPr>
            <a:endParaRPr lang="en-US" i="0" baseline="0" dirty="0" smtClean="0"/>
          </a:p>
        </p:txBody>
      </p:sp>
      <p:sp>
        <p:nvSpPr>
          <p:cNvPr id="4" name="Slide Number Placeholder 3"/>
          <p:cNvSpPr>
            <a:spLocks noGrp="1"/>
          </p:cNvSpPr>
          <p:nvPr>
            <p:ph type="sldNum" sz="quarter" idx="10"/>
          </p:nvPr>
        </p:nvSpPr>
        <p:spPr/>
        <p:txBody>
          <a:bodyPr/>
          <a:lstStyle/>
          <a:p>
            <a:endParaRPr lang="en-US" dirty="0">
              <a:solidFill>
                <a:prstClr val="black"/>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xmlns="" val="18774495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xmlns="" val="430779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i="0" baseline="0" dirty="0" smtClean="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xmlns="" val="421379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490251" y="3929349"/>
            <a:ext cx="7921912" cy="1337595"/>
          </a:xfrm>
        </p:spPr>
        <p:txBody>
          <a:bodyPr>
            <a:noAutofit/>
          </a:bodyPr>
          <a:lstStyle>
            <a:lvl1pPr algn="l" defTabSz="914363" rtl="0" eaLnBrk="1" latinLnBrk="0" hangingPunct="1">
              <a:lnSpc>
                <a:spcPct val="90000"/>
              </a:lnSpc>
              <a:spcBef>
                <a:spcPct val="0"/>
              </a:spcBef>
              <a:buNone/>
              <a:defRPr lang="en-US" sz="6000" b="1" kern="1200" cap="none" spc="-15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bwMode="white">
          <a:xfrm>
            <a:off x="4475221" y="5341785"/>
            <a:ext cx="3812443" cy="461665"/>
          </a:xfrm>
        </p:spPr>
        <p:txBody>
          <a:bodyPr>
            <a:noAutofit/>
          </a:bodyPr>
          <a:lstStyle>
            <a:lvl1pPr marL="0" indent="0" algn="l">
              <a:lnSpc>
                <a:spcPct val="90000"/>
              </a:lnSpc>
              <a:spcBef>
                <a:spcPts val="0"/>
              </a:spcBef>
              <a:buNone/>
              <a:defRPr sz="2400">
                <a:solidFill>
                  <a:schemeClr val="tx1"/>
                </a:solidFill>
                <a:latin typeface="+mn-l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100000"/>
              <a:buFontTx/>
              <a:buBlip>
                <a:blip r:embed="rId2"/>
              </a:buBlip>
              <a:defRPr/>
            </a:lvl1pPr>
            <a:lvl2pPr>
              <a:buClr>
                <a:schemeClr val="tx1"/>
              </a:buClr>
              <a:buSzPct val="90000"/>
              <a:buFontTx/>
              <a:buBlip>
                <a:blip r:embed="rId3"/>
              </a:buBlip>
              <a:defRPr/>
            </a:lvl2pPr>
            <a:lvl3pPr>
              <a:buClr>
                <a:schemeClr val="tx1"/>
              </a:buClr>
              <a:buSzPct val="90000"/>
              <a:buFontTx/>
              <a:buBlip>
                <a:blip r:embed="rId3"/>
              </a:buBlip>
              <a:defRPr/>
            </a:lvl3pPr>
            <a:lvl4pPr>
              <a:buClr>
                <a:schemeClr val="tx1"/>
              </a:buClr>
              <a:buSzPct val="90000"/>
              <a:buFontTx/>
              <a:buBlip>
                <a:blip r:embed="rId3"/>
              </a:buBlip>
              <a:defRPr/>
            </a:lvl4pPr>
            <a:lvl5pPr>
              <a:buClr>
                <a:schemeClr val="tx1"/>
              </a:buClr>
              <a:buSzPct val="90000"/>
              <a:buFontTx/>
              <a:buBlip>
                <a:blip r:embed="rId3"/>
              </a:buBlip>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Related Content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228600"/>
            <a:ext cx="8375946" cy="664797"/>
          </a:xfrm>
        </p:spPr>
        <p:txBody>
          <a:bodyPr/>
          <a:lstStyle>
            <a:lvl1pPr marL="0" marR="0" indent="0" defTabSz="914363" rtl="0" eaLnBrk="1" fontAlgn="auto" latinLnBrk="0" hangingPunct="1">
              <a:lnSpc>
                <a:spcPct val="90000"/>
              </a:lnSpc>
              <a:spcBef>
                <a:spcPct val="0"/>
              </a:spcBef>
              <a:spcAft>
                <a:spcPts val="0"/>
              </a:spcAft>
              <a:tabLst/>
              <a:defRPr baseline="0">
                <a:latin typeface="+mj-lt"/>
              </a:defRPr>
            </a:lvl1pPr>
          </a:lstStyle>
          <a:p>
            <a:pPr marL="0" marR="0" lvl="0" indent="0" defTabSz="914363" rtl="0" eaLnBrk="1" fontAlgn="auto" latinLnBrk="0" hangingPunct="1">
              <a:lnSpc>
                <a:spcPct val="90000"/>
              </a:lnSpc>
              <a:spcBef>
                <a:spcPct val="0"/>
              </a:spcBef>
              <a:spcAft>
                <a:spcPts val="0"/>
              </a:spcAft>
              <a:tabLst/>
              <a:defRPr/>
            </a:pPr>
            <a:r>
              <a:rPr kumimoji="0" lang="en-US" sz="4800" b="0" i="0" u="none" strike="noStrike" kern="1200" cap="none" spc="-100" normalizeH="0" baseline="0" noProof="0" dirty="0" smtClean="0">
                <a:ln w="3175">
                  <a:noFill/>
                </a:ln>
                <a:solidFill>
                  <a:schemeClr val="tx1"/>
                </a:solidFill>
                <a:effectLst/>
                <a:uLnTx/>
                <a:uFillTx/>
                <a:latin typeface="Calibri" pitchFamily="34" charset="0"/>
                <a:ea typeface="+mn-ea"/>
                <a:cs typeface="Arial" charset="0"/>
              </a:rPr>
              <a:t>Related Content</a:t>
            </a:r>
            <a:endParaRPr kumimoji="0" lang="en-US" sz="4800" b="0" i="0" u="none" strike="noStrike" kern="1200" cap="none" spc="-100" normalizeH="0" baseline="0" noProof="0" dirty="0">
              <a:ln w="3175">
                <a:noFill/>
              </a:ln>
              <a:solidFill>
                <a:schemeClr val="tx1"/>
              </a:solidFill>
              <a:effectLst/>
              <a:uLnTx/>
              <a:uFillTx/>
              <a:latin typeface="Calibri" pitchFamily="34" charset="0"/>
              <a:ea typeface="+mn-ea"/>
              <a:cs typeface="Arial" charset="0"/>
            </a:endParaRPr>
          </a:p>
        </p:txBody>
      </p:sp>
      <p:sp>
        <p:nvSpPr>
          <p:cNvPr id="11" name="Content Placeholder 10"/>
          <p:cNvSpPr>
            <a:spLocks noGrp="1"/>
          </p:cNvSpPr>
          <p:nvPr>
            <p:ph sz="quarter" idx="10" hasCustomPrompt="1"/>
          </p:nvPr>
        </p:nvSpPr>
        <p:spPr>
          <a:xfrm>
            <a:off x="381000" y="1414460"/>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a:solidFill>
                  <a:srgbClr val="FFFFFF"/>
                </a:solidFill>
                <a:effectLst>
                  <a:outerShdw blurRad="38100" dist="38100" dir="2700000" algn="tl">
                    <a:srgbClr val="000000">
                      <a:alpha val="43137"/>
                    </a:srgbClr>
                  </a:outerShdw>
                </a:effectLst>
                <a:latin typeface="+mn-lt"/>
                <a:ea typeface="+mn-ea"/>
                <a:cs typeface="+mn-cs"/>
              </a:defRPr>
            </a:lvl1pPr>
          </a:lstStyle>
          <a:p>
            <a:pPr defTabSz="914099" fontAlgn="base">
              <a:spcBef>
                <a:spcPct val="0"/>
              </a:spcBef>
              <a:spcAft>
                <a:spcPct val="0"/>
              </a:spcAft>
              <a:defRPr/>
            </a:pPr>
            <a:r>
              <a:rPr lang="en-US" dirty="0" smtClean="0">
                <a:solidFill>
                  <a:srgbClr val="FFFFFF"/>
                </a:solidFill>
                <a:effectLst>
                  <a:outerShdw blurRad="38100" dist="38100" dir="2700000" algn="tl">
                    <a:srgbClr val="000000">
                      <a:alpha val="43137"/>
                    </a:srgbClr>
                  </a:outerShdw>
                </a:effectLst>
              </a:rPr>
              <a:t>Breakout Sessions (session codes and titles)</a:t>
            </a:r>
          </a:p>
        </p:txBody>
      </p:sp>
      <p:sp>
        <p:nvSpPr>
          <p:cNvPr id="12" name="Content Placeholder 10"/>
          <p:cNvSpPr>
            <a:spLocks noGrp="1"/>
          </p:cNvSpPr>
          <p:nvPr>
            <p:ph sz="quarter" idx="11" hasCustomPrompt="1"/>
          </p:nvPr>
        </p:nvSpPr>
        <p:spPr>
          <a:xfrm>
            <a:off x="381000" y="2347420"/>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a:solidFill>
                  <a:srgbClr val="FFFFFF"/>
                </a:solidFill>
                <a:effectLst>
                  <a:outerShdw blurRad="38100" dist="38100" dir="2700000" algn="tl">
                    <a:srgbClr val="000000">
                      <a:alpha val="43137"/>
                    </a:srgbClr>
                  </a:outerShdw>
                </a:effectLst>
                <a:latin typeface="+mn-lt"/>
                <a:ea typeface="+mn-ea"/>
                <a:cs typeface="+mn-cs"/>
              </a:defRPr>
            </a:lvl1pPr>
          </a:lstStyle>
          <a:p>
            <a:pPr>
              <a:defRPr/>
            </a:pPr>
            <a:r>
              <a:rPr lang="en-US" dirty="0" smtClean="0"/>
              <a:t>Interactive Theater Sessions (session codes and titles)</a:t>
            </a:r>
          </a:p>
        </p:txBody>
      </p:sp>
      <p:sp>
        <p:nvSpPr>
          <p:cNvPr id="13" name="Content Placeholder 10"/>
          <p:cNvSpPr>
            <a:spLocks noGrp="1"/>
          </p:cNvSpPr>
          <p:nvPr>
            <p:ph sz="quarter" idx="12" hasCustomPrompt="1"/>
          </p:nvPr>
        </p:nvSpPr>
        <p:spPr>
          <a:xfrm>
            <a:off x="381000" y="3280383"/>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a:solidFill>
                  <a:srgbClr val="FFFFFF"/>
                </a:solidFill>
                <a:effectLst>
                  <a:outerShdw blurRad="38100" dist="38100" dir="2700000" algn="tl">
                    <a:srgbClr val="000000">
                      <a:alpha val="43137"/>
                    </a:srgbClr>
                  </a:outerShdw>
                </a:effectLst>
                <a:latin typeface="+mn-lt"/>
                <a:ea typeface="+mn-ea"/>
                <a:cs typeface="+mn-cs"/>
              </a:defRPr>
            </a:lvl1pPr>
          </a:lstStyle>
          <a:p>
            <a:pPr defTabSz="914099" fontAlgn="base">
              <a:spcBef>
                <a:spcPct val="0"/>
              </a:spcBef>
              <a:spcAft>
                <a:spcPct val="0"/>
              </a:spcAft>
              <a:defRPr/>
            </a:pPr>
            <a:r>
              <a:rPr lang="en-US" dirty="0" smtClean="0">
                <a:solidFill>
                  <a:srgbClr val="FFFFFF"/>
                </a:solidFill>
                <a:effectLst>
                  <a:outerShdw blurRad="38100" dist="38100" dir="2700000" algn="tl">
                    <a:srgbClr val="000000">
                      <a:alpha val="43137"/>
                    </a:srgbClr>
                  </a:outerShdw>
                </a:effectLst>
              </a:rPr>
              <a:t>Hands-on Labs (session codes and titles)</a:t>
            </a: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4" name="Content Placeholder 10"/>
          <p:cNvSpPr>
            <a:spLocks noGrp="1"/>
          </p:cNvSpPr>
          <p:nvPr>
            <p:ph sz="quarter" idx="13" hasCustomPrompt="1"/>
          </p:nvPr>
        </p:nvSpPr>
        <p:spPr>
          <a:xfrm>
            <a:off x="381000" y="4213345"/>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a:solidFill>
                  <a:srgbClr val="FFFFFF"/>
                </a:solidFill>
                <a:effectLst>
                  <a:outerShdw blurRad="38100" dist="38100" dir="2700000" algn="tl">
                    <a:srgbClr val="000000">
                      <a:alpha val="43137"/>
                    </a:srgbClr>
                  </a:outerShdw>
                </a:effectLst>
                <a:latin typeface="+mn-lt"/>
                <a:ea typeface="+mn-ea"/>
                <a:cs typeface="+mn-cs"/>
              </a:defRPr>
            </a:lvl1pPr>
          </a:lstStyle>
          <a:p>
            <a:pPr defTabSz="914099" fontAlgn="base">
              <a:spcBef>
                <a:spcPct val="0"/>
              </a:spcBef>
              <a:spcAft>
                <a:spcPct val="0"/>
              </a:spcAft>
              <a:defRPr/>
            </a:pPr>
            <a:r>
              <a:rPr lang="en-US" dirty="0" smtClean="0">
                <a:solidFill>
                  <a:srgbClr val="FFFFFF"/>
                </a:solidFill>
                <a:effectLst>
                  <a:outerShdw blurRad="38100" dist="38100" dir="2700000" algn="tl">
                    <a:srgbClr val="000000">
                      <a:alpha val="43137"/>
                    </a:srgbClr>
                  </a:outerShdw>
                </a:effectLst>
              </a:rPr>
              <a:t>Hands-on Labs (session codes and titles)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rack Resources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228600"/>
            <a:ext cx="8375946" cy="664797"/>
          </a:xfrm>
        </p:spPr>
        <p:txBody>
          <a:bodyPr/>
          <a:lstStyle>
            <a:lvl1pPr>
              <a:defRPr baseline="0"/>
            </a:lvl1pPr>
          </a:lstStyle>
          <a:p>
            <a:r>
              <a:rPr lang="en-US" dirty="0" smtClean="0"/>
              <a:t>Track Resources</a:t>
            </a:r>
            <a:endParaRPr lang="en-US" dirty="0"/>
          </a:p>
        </p:txBody>
      </p:sp>
      <p:sp>
        <p:nvSpPr>
          <p:cNvPr id="11" name="Content Placeholder 10"/>
          <p:cNvSpPr>
            <a:spLocks noGrp="1"/>
          </p:cNvSpPr>
          <p:nvPr>
            <p:ph sz="quarter" idx="10" hasCustomPrompt="1"/>
          </p:nvPr>
        </p:nvSpPr>
        <p:spPr>
          <a:xfrm>
            <a:off x="381000" y="1414461"/>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dirty="0" smtClean="0">
                <a:solidFill>
                  <a:srgbClr val="FFFFFF"/>
                </a:solidFill>
                <a:effectLst>
                  <a:outerShdw blurRad="38100" dist="38100" dir="2700000" algn="tl">
                    <a:srgbClr val="000000">
                      <a:alpha val="43137"/>
                    </a:srgbClr>
                  </a:outerShdw>
                </a:effectLst>
                <a:latin typeface="+mn-lt"/>
                <a:ea typeface="+mn-ea"/>
                <a:cs typeface="+mn-cs"/>
              </a:defRPr>
            </a:lvl1pPr>
          </a:lstStyle>
          <a:p>
            <a:pPr lvl="0"/>
            <a:r>
              <a:rPr lang="en-US" dirty="0" smtClean="0"/>
              <a:t>Resource 1</a:t>
            </a:r>
            <a:endParaRPr lang="en-US" dirty="0"/>
          </a:p>
        </p:txBody>
      </p:sp>
      <p:sp>
        <p:nvSpPr>
          <p:cNvPr id="12" name="Content Placeholder 10"/>
          <p:cNvSpPr>
            <a:spLocks noGrp="1"/>
          </p:cNvSpPr>
          <p:nvPr>
            <p:ph sz="quarter" idx="11" hasCustomPrompt="1"/>
          </p:nvPr>
        </p:nvSpPr>
        <p:spPr>
          <a:xfrm>
            <a:off x="381000" y="2347422"/>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dirty="0" smtClean="0">
                <a:solidFill>
                  <a:srgbClr val="FFFFFF"/>
                </a:solidFill>
                <a:effectLst>
                  <a:outerShdw blurRad="38100" dist="38100" dir="2700000" algn="tl">
                    <a:srgbClr val="000000">
                      <a:alpha val="43137"/>
                    </a:srgbClr>
                  </a:outerShdw>
                </a:effectLst>
                <a:latin typeface="+mn-lt"/>
                <a:ea typeface="+mn-ea"/>
                <a:cs typeface="+mn-cs"/>
              </a:defRPr>
            </a:lvl1pPr>
          </a:lstStyle>
          <a:p>
            <a:pPr lvl="0"/>
            <a:r>
              <a:rPr lang="en-US" dirty="0" smtClean="0"/>
              <a:t>Resource 2</a:t>
            </a:r>
            <a:endParaRPr lang="en-US" dirty="0"/>
          </a:p>
        </p:txBody>
      </p:sp>
      <p:sp>
        <p:nvSpPr>
          <p:cNvPr id="13" name="Content Placeholder 10"/>
          <p:cNvSpPr>
            <a:spLocks noGrp="1"/>
          </p:cNvSpPr>
          <p:nvPr>
            <p:ph sz="quarter" idx="12" hasCustomPrompt="1"/>
          </p:nvPr>
        </p:nvSpPr>
        <p:spPr>
          <a:xfrm>
            <a:off x="381000" y="3280384"/>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dirty="0" smtClean="0">
                <a:solidFill>
                  <a:srgbClr val="FFFFFF"/>
                </a:solidFill>
                <a:effectLst>
                  <a:outerShdw blurRad="38100" dist="38100" dir="2700000" algn="tl">
                    <a:srgbClr val="000000">
                      <a:alpha val="43137"/>
                    </a:srgbClr>
                  </a:outerShdw>
                </a:effectLst>
                <a:latin typeface="+mn-lt"/>
                <a:ea typeface="+mn-ea"/>
                <a:cs typeface="+mn-cs"/>
              </a:defRPr>
            </a:lvl1pPr>
          </a:lstStyle>
          <a:p>
            <a:pPr lvl="0"/>
            <a:r>
              <a:rPr lang="en-US" dirty="0" smtClean="0"/>
              <a:t>Resource 3</a:t>
            </a:r>
            <a:endParaRPr lang="en-US" dirty="0"/>
          </a:p>
        </p:txBody>
      </p:sp>
      <p:sp>
        <p:nvSpPr>
          <p:cNvPr id="14" name="Content Placeholder 10"/>
          <p:cNvSpPr>
            <a:spLocks noGrp="1"/>
          </p:cNvSpPr>
          <p:nvPr>
            <p:ph sz="quarter" idx="13" hasCustomPrompt="1"/>
          </p:nvPr>
        </p:nvSpPr>
        <p:spPr>
          <a:xfrm>
            <a:off x="381000" y="4213346"/>
            <a:ext cx="8385048" cy="685800"/>
          </a:xfrm>
          <a:prstGeom prst="roundRect">
            <a:avLst>
              <a:gd name="adj" fmla="val 26651"/>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lvl1pPr marL="0" algn="l" defTabSz="914099" rtl="0" eaLnBrk="1" fontAlgn="base" latinLnBrk="0" hangingPunct="1">
              <a:spcBef>
                <a:spcPct val="0"/>
              </a:spcBef>
              <a:spcAft>
                <a:spcPct val="0"/>
              </a:spcAft>
              <a:buFont typeface="Arial" pitchFamily="34" charset="0"/>
              <a:buNone/>
              <a:defRPr lang="en-US" sz="1800" kern="1200" dirty="0" smtClean="0">
                <a:solidFill>
                  <a:srgbClr val="FFFFFF"/>
                </a:solidFill>
                <a:effectLst>
                  <a:outerShdw blurRad="38100" dist="38100" dir="2700000" algn="tl">
                    <a:srgbClr val="000000">
                      <a:alpha val="43137"/>
                    </a:srgbClr>
                  </a:outerShdw>
                </a:effectLst>
                <a:latin typeface="+mn-lt"/>
                <a:ea typeface="+mn-ea"/>
                <a:cs typeface="+mn-cs"/>
              </a:defRPr>
            </a:lvl1pPr>
          </a:lstStyle>
          <a:p>
            <a:pPr lvl="0"/>
            <a:r>
              <a:rPr lang="en-US" dirty="0" smtClean="0"/>
              <a:t>Resource 4</a:t>
            </a:r>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048125"/>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54793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xmlns="" val="790220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730249" y="4992403"/>
            <a:ext cx="7651245" cy="752822"/>
          </a:xfrm>
        </p:spPr>
        <p:txBody>
          <a:bodyPr vert="horz" wrap="square" lIns="0" tIns="0" rIns="0" bIns="0" rtlCol="0" anchor="t">
            <a:noAutofit/>
          </a:bodyPr>
          <a:lstStyle>
            <a:lvl1pPr algn="l" defTabSz="914363" rtl="0" eaLnBrk="1" latinLnBrk="0" hangingPunct="1">
              <a:lnSpc>
                <a:spcPct val="90000"/>
              </a:lnSpc>
              <a:spcBef>
                <a:spcPct val="0"/>
              </a:spcBef>
              <a:buNone/>
              <a:defRPr lang="en-US" sz="4000" b="0" kern="1200" cap="none" spc="-150" dirty="0">
                <a:ln w="3175">
                  <a:noFill/>
                </a:ln>
                <a:solidFill>
                  <a:schemeClr val="bg1"/>
                </a:solidFill>
                <a:effectLst/>
                <a:latin typeface="+mn-lt"/>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bwMode="white">
          <a:xfrm>
            <a:off x="730249" y="5746265"/>
            <a:ext cx="6803209" cy="461665"/>
          </a:xfrm>
        </p:spPr>
        <p:txBody>
          <a:bodyPr>
            <a:noAutofit/>
          </a:bodyPr>
          <a:lstStyle>
            <a:lvl1pPr marL="0" indent="0" algn="l">
              <a:lnSpc>
                <a:spcPct val="90000"/>
              </a:lnSpc>
              <a:spcBef>
                <a:spcPts val="0"/>
              </a:spcBef>
              <a:buNone/>
              <a:defRPr sz="2000">
                <a:solidFill>
                  <a:schemeClr val="tx1">
                    <a:tint val="75000"/>
                  </a:schemeClr>
                </a:solidFill>
                <a:latin typeface="+mn-l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bwMode="white">
          <a:xfrm>
            <a:off x="510793" y="3813437"/>
            <a:ext cx="7681913" cy="1059925"/>
          </a:xfrm>
        </p:spPr>
        <p:txBody>
          <a:bodyPr anchor="t" anchorCtr="0">
            <a:noAutofit/>
          </a:bodyPr>
          <a:lstStyle>
            <a:lvl1pPr marL="0" indent="0" algn="l">
              <a:buFont typeface="Arial" pitchFamily="34" charset="0"/>
              <a:buNone/>
              <a:defRPr kumimoji="0" lang="en-US" sz="8000" b="1" i="0" u="none" strike="noStrike" kern="1200" cap="none" spc="-56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atin typeface="+mn-lt"/>
              </a:defRPr>
            </a:lvl1pPr>
            <a:lvl2pPr>
              <a:lnSpc>
                <a:spcPct val="90000"/>
              </a:lnSpc>
              <a:defRPr>
                <a:latin typeface="+mn-lt"/>
              </a:defRPr>
            </a:lvl2pPr>
            <a:lvl3pPr>
              <a:lnSpc>
                <a:spcPct val="90000"/>
              </a:lnSpc>
              <a:defRPr>
                <a:latin typeface="+mn-lt"/>
              </a:defRPr>
            </a:lvl3pPr>
            <a:lvl4pPr>
              <a:lnSpc>
                <a:spcPct val="90000"/>
              </a:lnSpc>
              <a:defRPr>
                <a:latin typeface="+mn-lt"/>
              </a:defRPr>
            </a:lvl4pPr>
            <a:lvl5pPr>
              <a:lnSpc>
                <a:spcPct val="90000"/>
              </a:lnSpc>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1000" y="1412874"/>
            <a:ext cx="8382000" cy="4561205"/>
          </a:xfrm>
        </p:spPr>
        <p:txBody>
          <a:bodyPr>
            <a:noAutofit/>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media/image1.jpeg"/><Relationship Id="rId7" Type="http://schemas.openxmlformats.org/officeDocument/2006/relationships/image" Target="NULL"/><Relationship Id="rId2" Type="http://schemas.openxmlformats.org/officeDocument/2006/relationships/theme" Target="../theme/theme2.xml"/><Relationship Id="rId1" Type="http://schemas.openxmlformats.org/officeDocument/2006/relationships/slideLayout" Target="../slideLayouts/slideLayout14.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1999" cy="2135969"/>
          </a:xfrm>
          <a:prstGeom prst="rect">
            <a:avLst/>
          </a:prstGeom>
        </p:spPr>
        <p:txBody>
          <a:bodyPr vert="horz" wrap="square"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25" r:id="rId11"/>
    <p:sldLayoutId id="2147483726" r:id="rId12"/>
    <p:sldLayoutId id="2147483727" r:id="rId13"/>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rgbClr val="CCFFCC"/>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rgbClr val="99CC99"/>
          </a:solidFill>
          <a:latin typeface="+mn-lt"/>
          <a:ea typeface="+mn-ea"/>
          <a:cs typeface="+mn-cs"/>
        </a:defRPr>
      </a:lvl1pPr>
      <a:lvl2pPr marL="914400" indent="-396875" algn="l" defTabSz="914363" rtl="0" eaLnBrk="1" latinLnBrk="0" hangingPunct="1">
        <a:lnSpc>
          <a:spcPct val="90000"/>
        </a:lnSpc>
        <a:spcBef>
          <a:spcPct val="20000"/>
        </a:spcBef>
        <a:buSzPct val="90000"/>
        <a:buFontTx/>
        <a:buBlip>
          <a:blip r:embed="rId17"/>
        </a:buBlip>
        <a:defRPr sz="2800" kern="1200">
          <a:solidFill>
            <a:srgbClr val="99CC99"/>
          </a:solidFill>
          <a:latin typeface="+mn-lt"/>
          <a:ea typeface="+mn-ea"/>
          <a:cs typeface="+mn-cs"/>
        </a:defRPr>
      </a:lvl2pPr>
      <a:lvl3pPr marL="1258888" indent="-344488" algn="l" defTabSz="914363" rtl="0" eaLnBrk="1" latinLnBrk="0" hangingPunct="1">
        <a:lnSpc>
          <a:spcPct val="90000"/>
        </a:lnSpc>
        <a:spcBef>
          <a:spcPct val="20000"/>
        </a:spcBef>
        <a:buSzPct val="90000"/>
        <a:buFontTx/>
        <a:buBlip>
          <a:blip r:embed="rId17"/>
        </a:buBlip>
        <a:defRPr sz="2400" kern="1200">
          <a:solidFill>
            <a:srgbClr val="99CC99"/>
          </a:solidFill>
          <a:latin typeface="+mn-lt"/>
          <a:ea typeface="+mn-ea"/>
          <a:cs typeface="+mn-cs"/>
        </a:defRPr>
      </a:lvl3pPr>
      <a:lvl4pPr marL="1604963" indent="-346075" algn="l" defTabSz="914363" rtl="0" eaLnBrk="1" latinLnBrk="0" hangingPunct="1">
        <a:lnSpc>
          <a:spcPct val="90000"/>
        </a:lnSpc>
        <a:spcBef>
          <a:spcPct val="20000"/>
        </a:spcBef>
        <a:buSzPct val="90000"/>
        <a:buFontTx/>
        <a:buBlip>
          <a:blip r:embed="rId17"/>
        </a:buBlip>
        <a:defRPr sz="2400" kern="1200">
          <a:solidFill>
            <a:srgbClr val="99CC99"/>
          </a:solidFill>
          <a:latin typeface="+mn-lt"/>
          <a:ea typeface="+mn-ea"/>
          <a:cs typeface="+mn-cs"/>
        </a:defRPr>
      </a:lvl4pPr>
      <a:lvl5pPr marL="1941513" indent="-336550" algn="l" defTabSz="914363" rtl="0" eaLnBrk="1" latinLnBrk="0" hangingPunct="1">
        <a:lnSpc>
          <a:spcPct val="90000"/>
        </a:lnSpc>
        <a:spcBef>
          <a:spcPct val="20000"/>
        </a:spcBef>
        <a:buSzPct val="90000"/>
        <a:buFontTx/>
        <a:buBlip>
          <a:blip r:embed="rId17"/>
        </a:buBlip>
        <a:defRPr sz="2400" kern="1200">
          <a:solidFill>
            <a:srgbClr val="99CC99"/>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blackWhite">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1999" cy="2135969"/>
          </a:xfrm>
          <a:prstGeom prst="rect">
            <a:avLst/>
          </a:prstGeom>
        </p:spPr>
        <p:txBody>
          <a:bodyPr vert="horz" wrap="square"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729" r:id="rId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rgbClr val="CCFFCC"/>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4"/>
        </a:buBlip>
        <a:defRPr sz="3200" kern="1200">
          <a:solidFill>
            <a:srgbClr val="99CC99"/>
          </a:solidFill>
          <a:latin typeface="+mn-lt"/>
          <a:ea typeface="+mn-ea"/>
          <a:cs typeface="+mn-cs"/>
        </a:defRPr>
      </a:lvl1pPr>
      <a:lvl2pPr marL="914400" indent="-396875" algn="l" defTabSz="914363" rtl="0" eaLnBrk="1" latinLnBrk="0" hangingPunct="1">
        <a:lnSpc>
          <a:spcPct val="90000"/>
        </a:lnSpc>
        <a:spcBef>
          <a:spcPct val="20000"/>
        </a:spcBef>
        <a:buSzPct val="90000"/>
        <a:buFontTx/>
        <a:buBlip>
          <a:blip r:embed="rId5"/>
        </a:buBlip>
        <a:defRPr sz="2800" kern="1200">
          <a:solidFill>
            <a:srgbClr val="99CC99"/>
          </a:solidFill>
          <a:latin typeface="+mn-lt"/>
          <a:ea typeface="+mn-ea"/>
          <a:cs typeface="+mn-cs"/>
        </a:defRPr>
      </a:lvl2pPr>
      <a:lvl3pPr marL="1258888" indent="-344488" algn="l" defTabSz="914363" rtl="0" eaLnBrk="1" latinLnBrk="0" hangingPunct="1">
        <a:lnSpc>
          <a:spcPct val="90000"/>
        </a:lnSpc>
        <a:spcBef>
          <a:spcPct val="20000"/>
        </a:spcBef>
        <a:buSzPct val="90000"/>
        <a:buFontTx/>
        <a:buBlip>
          <a:blip r:embed="rId6"/>
        </a:buBlip>
        <a:defRPr sz="2400" kern="1200">
          <a:solidFill>
            <a:srgbClr val="99CC99"/>
          </a:solidFill>
          <a:latin typeface="+mn-lt"/>
          <a:ea typeface="+mn-ea"/>
          <a:cs typeface="+mn-cs"/>
        </a:defRPr>
      </a:lvl3pPr>
      <a:lvl4pPr marL="1604963" indent="-346075" algn="l" defTabSz="914363" rtl="0" eaLnBrk="1" latinLnBrk="0" hangingPunct="1">
        <a:lnSpc>
          <a:spcPct val="90000"/>
        </a:lnSpc>
        <a:spcBef>
          <a:spcPct val="20000"/>
        </a:spcBef>
        <a:buSzPct val="90000"/>
        <a:buFontTx/>
        <a:buBlip>
          <a:blip r:embed="rId7"/>
        </a:buBlip>
        <a:defRPr sz="2400" kern="1200">
          <a:solidFill>
            <a:srgbClr val="99CC99"/>
          </a:solidFill>
          <a:latin typeface="+mn-lt"/>
          <a:ea typeface="+mn-ea"/>
          <a:cs typeface="+mn-cs"/>
        </a:defRPr>
      </a:lvl4pPr>
      <a:lvl5pPr marL="1941513" indent="-336550" algn="l" defTabSz="914363" rtl="0" eaLnBrk="1" latinLnBrk="0" hangingPunct="1">
        <a:lnSpc>
          <a:spcPct val="90000"/>
        </a:lnSpc>
        <a:spcBef>
          <a:spcPct val="20000"/>
        </a:spcBef>
        <a:buSzPct val="90000"/>
        <a:buFontTx/>
        <a:buBlip>
          <a:blip r:embed="rId8"/>
        </a:buBlip>
        <a:defRPr sz="2400" kern="1200">
          <a:solidFill>
            <a:srgbClr val="99CC99"/>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8" Type="http://schemas.openxmlformats.org/officeDocument/2006/relationships/hyperlink" Target="http://microsoft.com/msdn" TargetMode="External"/><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notesSlide" Target="../notesSlides/notesSlide30.xml"/><Relationship Id="rId1" Type="http://schemas.openxmlformats.org/officeDocument/2006/relationships/slideLayout" Target="../slideLayouts/slideLayout7.xml"/><Relationship Id="rId6" Type="http://schemas.openxmlformats.org/officeDocument/2006/relationships/image" Target="../media/image12.png"/><Relationship Id="rId11" Type="http://schemas.openxmlformats.org/officeDocument/2006/relationships/image" Target="../media/image15.png"/><Relationship Id="rId5" Type="http://schemas.openxmlformats.org/officeDocument/2006/relationships/hyperlink" Target="http://microsoft.com/technet" TargetMode="External"/><Relationship Id="rId10" Type="http://schemas.openxmlformats.org/officeDocument/2006/relationships/image" Target="../media/image14.emf"/><Relationship Id="rId4" Type="http://schemas.openxmlformats.org/officeDocument/2006/relationships/hyperlink" Target="http://www.microsoft.com/teched" TargetMode="External"/><Relationship Id="rId9" Type="http://schemas.openxmlformats.org/officeDocument/2006/relationships/hyperlink" Target="http://www.microsoft.com/learning"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3" Type="http://schemas.openxmlformats.org/officeDocument/2006/relationships/hyperlink" Target="http://go.microsoft.com/fwlink/?LinkID=149681&amp;clcid=0x09" TargetMode="External"/><Relationship Id="rId2" Type="http://schemas.openxmlformats.org/officeDocument/2006/relationships/notesSlide" Target="../notesSlides/notesSlide32.xml"/><Relationship Id="rId1" Type="http://schemas.openxmlformats.org/officeDocument/2006/relationships/slideLayout" Target="../slideLayouts/slideLayout12.xml"/><Relationship Id="rId6" Type="http://schemas.openxmlformats.org/officeDocument/2006/relationships/hyperlink" Target="http://blogs.msdn.com/ssds/" TargetMode="External"/><Relationship Id="rId5" Type="http://schemas.openxmlformats.org/officeDocument/2006/relationships/hyperlink" Target="http://www.microsoft.com/downloads/details.aspx?FamilyID=413E88F8-5966-4A83-B309-53B7B77EDF78&amp;displaylang=en" TargetMode="External"/><Relationship Id="rId4" Type="http://schemas.openxmlformats.org/officeDocument/2006/relationships/hyperlink" Target="http://msdn.microsoft.com/en-us/sqlserver/dataservices/default.aspx"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Database Servers</a:t>
            </a:r>
            <a:endParaRPr lang="en-US" dirty="0"/>
          </a:p>
        </p:txBody>
      </p:sp>
      <p:sp>
        <p:nvSpPr>
          <p:cNvPr id="5" name="Content Placeholder 4"/>
          <p:cNvSpPr>
            <a:spLocks noGrp="1"/>
          </p:cNvSpPr>
          <p:nvPr>
            <p:ph idx="1"/>
          </p:nvPr>
        </p:nvSpPr>
        <p:spPr/>
        <p:txBody>
          <a:bodyPr/>
          <a:lstStyle/>
          <a:p>
            <a:r>
              <a:rPr lang="en-US" dirty="0" smtClean="0"/>
              <a:t>SQL Azure provides a logical database server</a:t>
            </a:r>
          </a:p>
          <a:p>
            <a:r>
              <a:rPr lang="en-US" dirty="0" smtClean="0"/>
              <a:t>Each SQL Azure (SA) server provides</a:t>
            </a:r>
          </a:p>
          <a:p>
            <a:pPr lvl="1"/>
            <a:r>
              <a:rPr lang="en-US" dirty="0" smtClean="0"/>
              <a:t>Geo-location (has a unique DNS name)</a:t>
            </a:r>
          </a:p>
          <a:p>
            <a:pPr lvl="1"/>
            <a:r>
              <a:rPr lang="en-US" dirty="0" smtClean="0"/>
              <a:t>A zone for administration policy</a:t>
            </a:r>
          </a:p>
          <a:p>
            <a:pPr lvl="1"/>
            <a:r>
              <a:rPr lang="en-US" dirty="0" smtClean="0"/>
              <a:t>A unit of billing and reporting</a:t>
            </a:r>
          </a:p>
          <a:p>
            <a:r>
              <a:rPr lang="en-US" dirty="0" smtClean="0"/>
              <a:t>When should I create a new server?</a:t>
            </a:r>
          </a:p>
          <a:p>
            <a:pPr lvl="1"/>
            <a:r>
              <a:rPr lang="en-US" dirty="0" smtClean="0"/>
              <a:t>Balance the trade off between geo/admin/billing</a:t>
            </a:r>
          </a:p>
          <a:p>
            <a:pPr lvl="1"/>
            <a:r>
              <a:rPr lang="en-US" dirty="0" smtClean="0"/>
              <a:t>Best practice: co-locate server with Windows Azure app role (if using) to reduce latency</a:t>
            </a:r>
          </a:p>
        </p:txBody>
      </p:sp>
    </p:spTree>
    <p:extLst>
      <p:ext uri="{BB962C8B-B14F-4D97-AF65-F5344CB8AC3E}">
        <p14:creationId xmlns:p14="http://schemas.microsoft.com/office/powerpoint/2010/main" xmlns="" val="3925390559"/>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Server Management</a:t>
            </a:r>
            <a:endParaRPr lang="en-US" dirty="0"/>
          </a:p>
        </p:txBody>
      </p:sp>
      <p:sp>
        <p:nvSpPr>
          <p:cNvPr id="3" name="Content Placeholder 2"/>
          <p:cNvSpPr>
            <a:spLocks noGrp="1"/>
          </p:cNvSpPr>
          <p:nvPr>
            <p:ph idx="1"/>
          </p:nvPr>
        </p:nvSpPr>
        <p:spPr/>
        <p:txBody>
          <a:bodyPr/>
          <a:lstStyle/>
          <a:p>
            <a:r>
              <a:rPr lang="en-US" dirty="0" smtClean="0"/>
              <a:t>Portal</a:t>
            </a:r>
          </a:p>
          <a:p>
            <a:pPr lvl="1"/>
            <a:r>
              <a:rPr lang="en-US" dirty="0" smtClean="0"/>
              <a:t>Add/Drop server</a:t>
            </a:r>
          </a:p>
          <a:p>
            <a:pPr lvl="1"/>
            <a:r>
              <a:rPr lang="en-US" dirty="0" smtClean="0"/>
              <a:t>Setup SA credentials</a:t>
            </a:r>
          </a:p>
          <a:p>
            <a:pPr lvl="1"/>
            <a:r>
              <a:rPr lang="en-US" dirty="0" smtClean="0"/>
              <a:t>Report usage</a:t>
            </a:r>
          </a:p>
          <a:p>
            <a:r>
              <a:rPr lang="en-US" dirty="0" smtClean="0"/>
              <a:t>Master Database as a connection point</a:t>
            </a:r>
          </a:p>
          <a:p>
            <a:pPr lvl="1"/>
            <a:r>
              <a:rPr lang="en-US" dirty="0" smtClean="0"/>
              <a:t>Network access configuration (firewall)</a:t>
            </a:r>
          </a:p>
          <a:p>
            <a:pPr lvl="1"/>
            <a:r>
              <a:rPr lang="en-US" dirty="0" smtClean="0"/>
              <a:t>User logins</a:t>
            </a:r>
          </a:p>
          <a:p>
            <a:pPr lvl="1"/>
            <a:r>
              <a:rPr lang="en-US" dirty="0" smtClean="0"/>
              <a:t>Usage and metrics reporting (billing)</a:t>
            </a:r>
          </a:p>
          <a:p>
            <a:pPr lvl="1"/>
            <a:r>
              <a:rPr lang="en-US" dirty="0" smtClean="0"/>
              <a:t>Database lifecycle</a:t>
            </a:r>
          </a:p>
        </p:txBody>
      </p:sp>
    </p:spTree>
    <p:extLst>
      <p:ext uri="{BB962C8B-B14F-4D97-AF65-F5344CB8AC3E}">
        <p14:creationId xmlns:p14="http://schemas.microsoft.com/office/powerpoint/2010/main" xmlns="" val="1873009174"/>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Server: Network Access Control</a:t>
            </a:r>
            <a:endParaRPr lang="en-US" dirty="0"/>
          </a:p>
        </p:txBody>
      </p:sp>
      <p:sp>
        <p:nvSpPr>
          <p:cNvPr id="6" name="Content Placeholder 5"/>
          <p:cNvSpPr>
            <a:spLocks noGrp="1"/>
          </p:cNvSpPr>
          <p:nvPr>
            <p:ph idx="1"/>
          </p:nvPr>
        </p:nvSpPr>
        <p:spPr/>
        <p:txBody>
          <a:bodyPr/>
          <a:lstStyle/>
          <a:p>
            <a:r>
              <a:rPr lang="en-US" dirty="0" smtClean="0"/>
              <a:t>Each server defines a set of firewall rules</a:t>
            </a:r>
          </a:p>
          <a:p>
            <a:pPr lvl="1"/>
            <a:r>
              <a:rPr lang="en-US" dirty="0" smtClean="0"/>
              <a:t>Determines access policy based on client IP</a:t>
            </a:r>
          </a:p>
          <a:p>
            <a:pPr lvl="1"/>
            <a:r>
              <a:rPr lang="en-US" dirty="0" smtClean="0"/>
              <a:t>By default, there is NO ACCESS to server</a:t>
            </a:r>
          </a:p>
          <a:p>
            <a:r>
              <a:rPr lang="en-US" dirty="0" smtClean="0"/>
              <a:t>Controlled using Firewall API (</a:t>
            </a:r>
            <a:r>
              <a:rPr lang="en-US" dirty="0" err="1" smtClean="0"/>
              <a:t>masterDB</a:t>
            </a:r>
            <a:r>
              <a:rPr lang="en-US" dirty="0" smtClean="0"/>
              <a:t>)</a:t>
            </a:r>
          </a:p>
          <a:p>
            <a:pPr lvl="1"/>
            <a:r>
              <a:rPr lang="en-US" dirty="0" err="1" smtClean="0"/>
              <a:t>sys.firewall_rules</a:t>
            </a:r>
            <a:r>
              <a:rPr lang="en-US" dirty="0" smtClean="0"/>
              <a:t>, </a:t>
            </a:r>
            <a:r>
              <a:rPr lang="en-US" dirty="0" err="1" smtClean="0"/>
              <a:t>sys.sp_merge_firewall_rule</a:t>
            </a:r>
            <a:r>
              <a:rPr lang="en-US" dirty="0" smtClean="0"/>
              <a:t> and </a:t>
            </a:r>
            <a:r>
              <a:rPr lang="en-US" dirty="0" err="1" smtClean="0"/>
              <a:t>sys.sp_delete_firewall_rule</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xmlns="" val="1617915371"/>
              </p:ext>
            </p:extLst>
          </p:nvPr>
        </p:nvGraphicFramePr>
        <p:xfrm>
          <a:off x="884162" y="4630536"/>
          <a:ext cx="7313358" cy="1112520"/>
        </p:xfrm>
        <a:graphic>
          <a:graphicData uri="http://schemas.openxmlformats.org/drawingml/2006/table">
            <a:tbl>
              <a:tblPr firstRow="1" bandRow="1">
                <a:tableStyleId>{08FB837D-C827-4EFA-A057-4D05807E0F7C}</a:tableStyleId>
              </a:tblPr>
              <a:tblGrid>
                <a:gridCol w="485203"/>
                <a:gridCol w="884219"/>
                <a:gridCol w="1023618"/>
                <a:gridCol w="1217930"/>
                <a:gridCol w="1737664"/>
                <a:gridCol w="1964724"/>
              </a:tblGrid>
              <a:tr h="370840">
                <a:tc>
                  <a:txBody>
                    <a:bodyPr/>
                    <a:lstStyle/>
                    <a:p>
                      <a:r>
                        <a:rPr lang="en-US" dirty="0" smtClean="0"/>
                        <a:t>ID</a:t>
                      </a:r>
                      <a:endParaRPr lang="en-US" dirty="0"/>
                    </a:p>
                  </a:txBody>
                  <a:tcPr/>
                </a:tc>
                <a:tc>
                  <a:txBody>
                    <a:bodyPr/>
                    <a:lstStyle/>
                    <a:p>
                      <a:r>
                        <a:rPr lang="en-US" smtClean="0"/>
                        <a:t>Name</a:t>
                      </a:r>
                      <a:endParaRPr lang="en-US"/>
                    </a:p>
                  </a:txBody>
                  <a:tcPr/>
                </a:tc>
                <a:tc>
                  <a:txBody>
                    <a:bodyPr/>
                    <a:lstStyle/>
                    <a:p>
                      <a:r>
                        <a:rPr lang="en-US" smtClean="0"/>
                        <a:t>Start IP</a:t>
                      </a:r>
                      <a:endParaRPr lang="en-US"/>
                    </a:p>
                  </a:txBody>
                  <a:tcPr/>
                </a:tc>
                <a:tc>
                  <a:txBody>
                    <a:bodyPr/>
                    <a:lstStyle/>
                    <a:p>
                      <a:r>
                        <a:rPr lang="en-US" smtClean="0"/>
                        <a:t>End IP</a:t>
                      </a:r>
                      <a:endParaRPr lang="en-US"/>
                    </a:p>
                  </a:txBody>
                  <a:tcPr/>
                </a:tc>
                <a:tc>
                  <a:txBody>
                    <a:bodyPr/>
                    <a:lstStyle/>
                    <a:p>
                      <a:r>
                        <a:rPr lang="en-US" smtClean="0"/>
                        <a:t>Create</a:t>
                      </a:r>
                      <a:endParaRPr lang="en-US"/>
                    </a:p>
                  </a:txBody>
                  <a:tcPr/>
                </a:tc>
                <a:tc>
                  <a:txBody>
                    <a:bodyPr/>
                    <a:lstStyle/>
                    <a:p>
                      <a:r>
                        <a:rPr lang="en-US" smtClean="0"/>
                        <a:t>Modify</a:t>
                      </a:r>
                      <a:endParaRPr lang="en-US"/>
                    </a:p>
                  </a:txBody>
                  <a:tcPr/>
                </a:tc>
              </a:tr>
              <a:tr h="370840">
                <a:tc>
                  <a:txBody>
                    <a:bodyPr/>
                    <a:lstStyle/>
                    <a:p>
                      <a:r>
                        <a:rPr lang="en-US" smtClean="0"/>
                        <a:t>1</a:t>
                      </a:r>
                      <a:endParaRPr lang="en-US"/>
                    </a:p>
                  </a:txBody>
                  <a:tcPr/>
                </a:tc>
                <a:tc>
                  <a:txBody>
                    <a:bodyPr/>
                    <a:lstStyle/>
                    <a:p>
                      <a:r>
                        <a:rPr lang="en-US" smtClean="0"/>
                        <a:t>Office</a:t>
                      </a:r>
                      <a:endParaRPr lang="en-US"/>
                    </a:p>
                  </a:txBody>
                  <a:tcPr/>
                </a:tc>
                <a:tc>
                  <a:txBody>
                    <a:bodyPr/>
                    <a:lstStyle/>
                    <a:p>
                      <a:r>
                        <a:rPr lang="en-US" smtClean="0"/>
                        <a:t>12.1.2.0</a:t>
                      </a:r>
                      <a:endParaRPr lang="en-US"/>
                    </a:p>
                  </a:txBody>
                  <a:tcPr/>
                </a:tc>
                <a:tc>
                  <a:txBody>
                    <a:bodyPr/>
                    <a:lstStyle/>
                    <a:p>
                      <a:r>
                        <a:rPr lang="en-US" smtClean="0"/>
                        <a:t>12.1.2.255</a:t>
                      </a:r>
                      <a:endParaRPr lang="en-US"/>
                    </a:p>
                  </a:txBody>
                  <a:tcPr/>
                </a:tc>
                <a:tc>
                  <a:txBody>
                    <a:bodyPr/>
                    <a:lstStyle/>
                    <a:p>
                      <a:r>
                        <a:rPr lang="en-US" smtClean="0"/>
                        <a:t>2009-09-18 …</a:t>
                      </a:r>
                      <a:endParaRPr lang="en-US"/>
                    </a:p>
                  </a:txBody>
                  <a:tcPr/>
                </a:tc>
                <a:tc>
                  <a:txBody>
                    <a:bodyPr/>
                    <a:lstStyle/>
                    <a:p>
                      <a:r>
                        <a:rPr lang="en-US" smtClean="0"/>
                        <a:t>2009-09-18 …</a:t>
                      </a:r>
                      <a:endParaRPr lang="en-US"/>
                    </a:p>
                  </a:txBody>
                  <a:tcPr/>
                </a:tc>
              </a:tr>
              <a:tr h="370840">
                <a:tc>
                  <a:txBody>
                    <a:bodyPr/>
                    <a:lstStyle/>
                    <a:p>
                      <a:r>
                        <a:rPr lang="en-US" smtClean="0"/>
                        <a:t>2</a:t>
                      </a:r>
                      <a:endParaRPr lang="en-US"/>
                    </a:p>
                  </a:txBody>
                  <a:tcPr/>
                </a:tc>
                <a:tc>
                  <a:txBody>
                    <a:bodyPr/>
                    <a:lstStyle/>
                    <a:p>
                      <a:r>
                        <a:rPr lang="en-US" smtClean="0"/>
                        <a:t>Home</a:t>
                      </a:r>
                      <a:endParaRPr lang="en-US"/>
                    </a:p>
                  </a:txBody>
                  <a:tcPr/>
                </a:tc>
                <a:tc>
                  <a:txBody>
                    <a:bodyPr/>
                    <a:lstStyle/>
                    <a:p>
                      <a:r>
                        <a:rPr lang="en-US" smtClean="0"/>
                        <a:t>12.2.2.5</a:t>
                      </a:r>
                      <a:endParaRPr lang="en-US"/>
                    </a:p>
                  </a:txBody>
                  <a:tcPr/>
                </a:tc>
                <a:tc>
                  <a:txBody>
                    <a:bodyPr/>
                    <a:lstStyle/>
                    <a:p>
                      <a:r>
                        <a:rPr lang="en-US" smtClean="0"/>
                        <a:t>12.2.2.5</a:t>
                      </a:r>
                      <a:endParaRPr lang="en-US"/>
                    </a:p>
                  </a:txBody>
                  <a:tcPr/>
                </a:tc>
                <a:tc>
                  <a:txBody>
                    <a:bodyPr/>
                    <a:lstStyle/>
                    <a:p>
                      <a:r>
                        <a:rPr lang="en-US" smtClean="0"/>
                        <a:t>2009-09-20 …</a:t>
                      </a:r>
                      <a:endParaRPr lang="en-US"/>
                    </a:p>
                  </a:txBody>
                  <a:tcPr/>
                </a:tc>
                <a:tc>
                  <a:txBody>
                    <a:bodyPr/>
                    <a:lstStyle/>
                    <a:p>
                      <a:r>
                        <a:rPr lang="en-US" dirty="0" smtClean="0"/>
                        <a:t>2009-09-21 …</a:t>
                      </a:r>
                      <a:endParaRPr lang="en-US" dirty="0"/>
                    </a:p>
                  </a:txBody>
                  <a:tcPr/>
                </a:tc>
              </a:tr>
            </a:tbl>
          </a:graphicData>
        </a:graphic>
      </p:graphicFrame>
    </p:spTree>
    <p:extLst>
      <p:ext uri="{BB962C8B-B14F-4D97-AF65-F5344CB8AC3E}">
        <p14:creationId xmlns:p14="http://schemas.microsoft.com/office/powerpoint/2010/main" xmlns="" val="1551406873"/>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Security: AUTHN and AUTHZ</a:t>
            </a:r>
            <a:endParaRPr lang="en-US"/>
          </a:p>
        </p:txBody>
      </p:sp>
      <p:sp>
        <p:nvSpPr>
          <p:cNvPr id="3" name="Content Placeholder 2"/>
          <p:cNvSpPr>
            <a:spLocks noGrp="1"/>
          </p:cNvSpPr>
          <p:nvPr>
            <p:ph idx="1"/>
          </p:nvPr>
        </p:nvSpPr>
        <p:spPr/>
        <p:txBody>
          <a:bodyPr/>
          <a:lstStyle/>
          <a:p>
            <a:r>
              <a:rPr lang="en-US" smtClean="0"/>
              <a:t>SQL Azure uses SQL authentication (UID/PWD)</a:t>
            </a:r>
          </a:p>
          <a:p>
            <a:pPr lvl="1"/>
            <a:r>
              <a:rPr lang="en-US" smtClean="0"/>
              <a:t>Authorization model fully compatible with SQL</a:t>
            </a:r>
          </a:p>
          <a:p>
            <a:r>
              <a:rPr lang="en-US" smtClean="0"/>
              <a:t>Some differences in administration role</a:t>
            </a:r>
          </a:p>
          <a:p>
            <a:pPr lvl="1"/>
            <a:r>
              <a:rPr lang="en-US" smtClean="0"/>
              <a:t>Master database is effectively ‘read only’</a:t>
            </a:r>
          </a:p>
          <a:p>
            <a:pPr lvl="1"/>
            <a:r>
              <a:rPr lang="en-US" smtClean="0"/>
              <a:t>SA roles has permission for</a:t>
            </a:r>
          </a:p>
          <a:p>
            <a:pPr lvl="2"/>
            <a:r>
              <a:rPr lang="en-US" smtClean="0"/>
              <a:t>CREATE/DROP database </a:t>
            </a:r>
          </a:p>
          <a:p>
            <a:pPr lvl="2"/>
            <a:r>
              <a:rPr lang="en-US" smtClean="0"/>
              <a:t>CREATE/DROP/ALTER login</a:t>
            </a:r>
          </a:p>
          <a:p>
            <a:pPr lvl="2"/>
            <a:r>
              <a:rPr lang="en-US" smtClean="0"/>
              <a:t>GRANT/REVOKE rights</a:t>
            </a:r>
          </a:p>
        </p:txBody>
      </p:sp>
    </p:spTree>
    <p:extLst>
      <p:ext uri="{BB962C8B-B14F-4D97-AF65-F5344CB8AC3E}">
        <p14:creationId xmlns:p14="http://schemas.microsoft.com/office/powerpoint/2010/main" xmlns="" val="1389403548"/>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Server: Billing and Reporting</a:t>
            </a:r>
            <a:endParaRPr lang="en-US" dirty="0"/>
          </a:p>
        </p:txBody>
      </p:sp>
      <p:sp>
        <p:nvSpPr>
          <p:cNvPr id="3" name="Content Placeholder 2"/>
          <p:cNvSpPr>
            <a:spLocks noGrp="1"/>
          </p:cNvSpPr>
          <p:nvPr>
            <p:ph idx="1"/>
          </p:nvPr>
        </p:nvSpPr>
        <p:spPr/>
        <p:txBody>
          <a:bodyPr/>
          <a:lstStyle/>
          <a:p>
            <a:r>
              <a:rPr lang="en-US" dirty="0" smtClean="0"/>
              <a:t>Usage metrics from views:</a:t>
            </a:r>
          </a:p>
          <a:p>
            <a:pPr lvl="1"/>
            <a:r>
              <a:rPr lang="en-US" dirty="0" err="1" smtClean="0"/>
              <a:t>sys.bandwidth_usage</a:t>
            </a:r>
            <a:endParaRPr lang="en-US" dirty="0" smtClean="0"/>
          </a:p>
          <a:p>
            <a:pPr lvl="1"/>
            <a:r>
              <a:rPr lang="en-US" dirty="0" err="1" smtClean="0"/>
              <a:t>sys.database_usage</a:t>
            </a:r>
            <a:endParaRPr lang="en-US" dirty="0" smtClean="0"/>
          </a:p>
          <a:p>
            <a:r>
              <a:rPr lang="en-US" dirty="0" smtClean="0"/>
              <a:t>Bandwidth shows ingress/egress/type in KB</a:t>
            </a:r>
          </a:p>
          <a:p>
            <a:r>
              <a:rPr lang="en-US" dirty="0" smtClean="0"/>
              <a:t>Database shows number/type </a:t>
            </a:r>
          </a:p>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xmlns="" val="3773547688"/>
              </p:ext>
            </p:extLst>
          </p:nvPr>
        </p:nvGraphicFramePr>
        <p:xfrm>
          <a:off x="422693" y="4239112"/>
          <a:ext cx="8381999" cy="1483360"/>
        </p:xfrm>
        <a:graphic>
          <a:graphicData uri="http://schemas.openxmlformats.org/drawingml/2006/table">
            <a:tbl>
              <a:tblPr firstRow="1" bandRow="1">
                <a:tableStyleId>{08FB837D-C827-4EFA-A057-4D05807E0F7C}</a:tableStyleId>
              </a:tblPr>
              <a:tblGrid>
                <a:gridCol w="1728568"/>
                <a:gridCol w="1245348"/>
                <a:gridCol w="1229775"/>
                <a:gridCol w="857043"/>
                <a:gridCol w="1592697"/>
                <a:gridCol w="1728568"/>
              </a:tblGrid>
              <a:tr h="370840">
                <a:tc>
                  <a:txBody>
                    <a:bodyPr/>
                    <a:lstStyle/>
                    <a:p>
                      <a:r>
                        <a:rPr lang="en-US" sz="1800" dirty="0" smtClean="0"/>
                        <a:t>Time</a:t>
                      </a:r>
                      <a:endParaRPr lang="en-US" sz="1800" b="1" dirty="0"/>
                    </a:p>
                  </a:txBody>
                  <a:tcPr/>
                </a:tc>
                <a:tc>
                  <a:txBody>
                    <a:bodyPr/>
                    <a:lstStyle/>
                    <a:p>
                      <a:r>
                        <a:rPr lang="en-US" sz="1800" smtClean="0"/>
                        <a:t>Database</a:t>
                      </a:r>
                      <a:endParaRPr lang="en-US" sz="1800" b="1"/>
                    </a:p>
                  </a:txBody>
                  <a:tcPr/>
                </a:tc>
                <a:tc>
                  <a:txBody>
                    <a:bodyPr/>
                    <a:lstStyle/>
                    <a:p>
                      <a:r>
                        <a:rPr lang="en-US" sz="1800" smtClean="0"/>
                        <a:t>Direction</a:t>
                      </a:r>
                      <a:endParaRPr lang="en-US" sz="1800" b="1"/>
                    </a:p>
                  </a:txBody>
                  <a:tcPr/>
                </a:tc>
                <a:tc>
                  <a:txBody>
                    <a:bodyPr/>
                    <a:lstStyle/>
                    <a:p>
                      <a:r>
                        <a:rPr lang="en-US" sz="1800" smtClean="0"/>
                        <a:t>Class</a:t>
                      </a:r>
                      <a:endParaRPr lang="en-US" sz="1800" b="1"/>
                    </a:p>
                  </a:txBody>
                  <a:tcPr/>
                </a:tc>
                <a:tc>
                  <a:txBody>
                    <a:bodyPr/>
                    <a:lstStyle/>
                    <a:p>
                      <a:r>
                        <a:rPr lang="en-US" sz="1800" smtClean="0"/>
                        <a:t>Time_period</a:t>
                      </a:r>
                      <a:endParaRPr lang="en-US" sz="1800" b="1"/>
                    </a:p>
                  </a:txBody>
                  <a:tcPr/>
                </a:tc>
                <a:tc>
                  <a:txBody>
                    <a:bodyPr/>
                    <a:lstStyle/>
                    <a:p>
                      <a:r>
                        <a:rPr lang="en-US" sz="1800" smtClean="0"/>
                        <a:t>Quantity</a:t>
                      </a:r>
                      <a:endParaRPr lang="en-US" sz="1800" b="1"/>
                    </a:p>
                  </a:txBody>
                  <a:tcPr/>
                </a:tc>
              </a:tr>
              <a:tr h="370840">
                <a:tc>
                  <a:txBody>
                    <a:bodyPr/>
                    <a:lstStyle/>
                    <a:p>
                      <a:r>
                        <a:rPr lang="en-US" sz="1400" smtClean="0"/>
                        <a:t>2009-09-17 19:00</a:t>
                      </a:r>
                      <a:endParaRPr lang="en-US" sz="1400"/>
                    </a:p>
                  </a:txBody>
                  <a:tcPr/>
                </a:tc>
                <a:tc>
                  <a:txBody>
                    <a:bodyPr/>
                    <a:lstStyle/>
                    <a:p>
                      <a:r>
                        <a:rPr lang="en-US" sz="1400" smtClean="0"/>
                        <a:t>TPCH</a:t>
                      </a:r>
                      <a:endParaRPr lang="en-US" sz="1400"/>
                    </a:p>
                  </a:txBody>
                  <a:tcPr/>
                </a:tc>
                <a:tc>
                  <a:txBody>
                    <a:bodyPr/>
                    <a:lstStyle/>
                    <a:p>
                      <a:r>
                        <a:rPr lang="en-US" sz="1400" smtClean="0"/>
                        <a:t>Egress</a:t>
                      </a:r>
                      <a:endParaRPr lang="en-US" sz="1400"/>
                    </a:p>
                  </a:txBody>
                  <a:tcPr/>
                </a:tc>
                <a:tc>
                  <a:txBody>
                    <a:bodyPr/>
                    <a:lstStyle/>
                    <a:p>
                      <a:r>
                        <a:rPr lang="en-US" sz="1400" smtClean="0"/>
                        <a:t>Internal</a:t>
                      </a:r>
                      <a:endParaRPr lang="en-US" sz="1400"/>
                    </a:p>
                  </a:txBody>
                  <a:tcPr/>
                </a:tc>
                <a:tc>
                  <a:txBody>
                    <a:bodyPr/>
                    <a:lstStyle/>
                    <a:p>
                      <a:r>
                        <a:rPr lang="en-US" sz="1400" smtClean="0"/>
                        <a:t>Peak</a:t>
                      </a:r>
                      <a:endParaRPr lang="en-US" sz="1400"/>
                    </a:p>
                  </a:txBody>
                  <a:tcPr/>
                </a:tc>
                <a:tc>
                  <a:txBody>
                    <a:bodyPr/>
                    <a:lstStyle/>
                    <a:p>
                      <a:r>
                        <a:rPr lang="en-US" sz="1400" smtClean="0"/>
                        <a:t>55598</a:t>
                      </a:r>
                      <a:endParaRPr lang="en-US" sz="1400"/>
                    </a:p>
                  </a:txBody>
                  <a:tcPr/>
                </a:tc>
              </a:tr>
              <a:tr h="370840">
                <a:tc>
                  <a:txBody>
                    <a:bodyPr/>
                    <a:lstStyle/>
                    <a:p>
                      <a:r>
                        <a:rPr lang="en-US" sz="1400" smtClean="0"/>
                        <a:t>2009-09-17 19:00</a:t>
                      </a:r>
                      <a:endParaRPr lang="en-US" sz="1400"/>
                    </a:p>
                  </a:txBody>
                  <a:tcPr/>
                </a:tc>
                <a:tc>
                  <a:txBody>
                    <a:bodyPr/>
                    <a:lstStyle/>
                    <a:p>
                      <a:r>
                        <a:rPr lang="en-US" sz="1400" smtClean="0"/>
                        <a:t>TPCH</a:t>
                      </a:r>
                      <a:endParaRPr lang="en-US" sz="1400"/>
                    </a:p>
                  </a:txBody>
                  <a:tcPr/>
                </a:tc>
                <a:tc>
                  <a:txBody>
                    <a:bodyPr/>
                    <a:lstStyle/>
                    <a:p>
                      <a:r>
                        <a:rPr lang="en-US" sz="1400" smtClean="0"/>
                        <a:t>Ingress</a:t>
                      </a:r>
                      <a:endParaRPr lang="en-US" sz="1400"/>
                    </a:p>
                  </a:txBody>
                  <a:tcPr/>
                </a:tc>
                <a:tc>
                  <a:txBody>
                    <a:bodyPr/>
                    <a:lstStyle/>
                    <a:p>
                      <a:r>
                        <a:rPr lang="en-US" sz="1400" smtClean="0"/>
                        <a:t>Internal</a:t>
                      </a:r>
                      <a:endParaRPr lang="en-US" sz="1400"/>
                    </a:p>
                  </a:txBody>
                  <a:tcPr/>
                </a:tc>
                <a:tc>
                  <a:txBody>
                    <a:bodyPr/>
                    <a:lstStyle/>
                    <a:p>
                      <a:r>
                        <a:rPr lang="en-US" sz="1400" smtClean="0"/>
                        <a:t>Peak</a:t>
                      </a:r>
                      <a:endParaRPr lang="en-US" sz="1400"/>
                    </a:p>
                  </a:txBody>
                  <a:tcPr/>
                </a:tc>
                <a:tc>
                  <a:txBody>
                    <a:bodyPr/>
                    <a:lstStyle/>
                    <a:p>
                      <a:r>
                        <a:rPr lang="en-US" sz="1400" smtClean="0"/>
                        <a:t>76026</a:t>
                      </a:r>
                      <a:endParaRPr lang="en-US" sz="1400"/>
                    </a:p>
                  </a:txBody>
                  <a:tcPr/>
                </a:tc>
              </a:tr>
              <a:tr h="370840">
                <a:tc>
                  <a:txBody>
                    <a:bodyPr/>
                    <a:lstStyle/>
                    <a:p>
                      <a:r>
                        <a:rPr lang="en-US" sz="1400" smtClean="0"/>
                        <a:t>…</a:t>
                      </a:r>
                      <a:endParaRPr lang="en-US" sz="1400"/>
                    </a:p>
                  </a:txBody>
                  <a:tcPr/>
                </a:tc>
                <a:tc>
                  <a:txBody>
                    <a:bodyPr/>
                    <a:lstStyle/>
                    <a:p>
                      <a:r>
                        <a:rPr lang="en-US" sz="1400" smtClean="0"/>
                        <a:t>…</a:t>
                      </a:r>
                      <a:endParaRPr lang="en-US" sz="1400"/>
                    </a:p>
                  </a:txBody>
                  <a:tcPr/>
                </a:tc>
                <a:tc>
                  <a:txBody>
                    <a:bodyPr/>
                    <a:lstStyle/>
                    <a:p>
                      <a:r>
                        <a:rPr lang="en-US" sz="1400" smtClean="0"/>
                        <a:t>…</a:t>
                      </a:r>
                      <a:endParaRPr lang="en-US" sz="1400"/>
                    </a:p>
                  </a:txBody>
                  <a:tcPr/>
                </a:tc>
                <a:tc>
                  <a:txBody>
                    <a:bodyPr/>
                    <a:lstStyle/>
                    <a:p>
                      <a:r>
                        <a:rPr lang="en-US" sz="1400" smtClean="0"/>
                        <a:t>…</a:t>
                      </a:r>
                      <a:endParaRPr lang="en-US" sz="1400"/>
                    </a:p>
                  </a:txBody>
                  <a:tcPr/>
                </a:tc>
                <a:tc>
                  <a:txBody>
                    <a:bodyPr/>
                    <a:lstStyle/>
                    <a:p>
                      <a:r>
                        <a:rPr lang="en-US" sz="1400" smtClean="0"/>
                        <a:t>…</a:t>
                      </a:r>
                      <a:endParaRPr lang="en-US" sz="1400"/>
                    </a:p>
                  </a:txBody>
                  <a:tcPr/>
                </a:tc>
                <a:tc>
                  <a:txBody>
                    <a:bodyPr/>
                    <a:lstStyle/>
                    <a:p>
                      <a:r>
                        <a:rPr lang="en-US" sz="1400" dirty="0" smtClean="0"/>
                        <a:t>…</a:t>
                      </a:r>
                      <a:endParaRPr lang="en-US" sz="1400" dirty="0"/>
                    </a:p>
                  </a:txBody>
                  <a:tcPr/>
                </a:tc>
              </a:tr>
            </a:tbl>
          </a:graphicData>
        </a:graphic>
      </p:graphicFrame>
    </p:spTree>
    <p:extLst>
      <p:ext uri="{BB962C8B-B14F-4D97-AF65-F5344CB8AC3E}">
        <p14:creationId xmlns:p14="http://schemas.microsoft.com/office/powerpoint/2010/main" xmlns="" val="376712290"/>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mtClean="0"/>
              <a:t>Connection Management</a:t>
            </a:r>
            <a:endParaRPr lang="en-US"/>
          </a:p>
        </p:txBody>
      </p:sp>
      <p:sp>
        <p:nvSpPr>
          <p:cNvPr id="6" name="Content Placeholder 5"/>
          <p:cNvSpPr>
            <a:spLocks noGrp="1"/>
          </p:cNvSpPr>
          <p:nvPr>
            <p:ph idx="1"/>
          </p:nvPr>
        </p:nvSpPr>
        <p:spPr/>
        <p:txBody>
          <a:bodyPr/>
          <a:lstStyle/>
          <a:p>
            <a:r>
              <a:rPr lang="en-US" dirty="0" smtClean="0"/>
              <a:t>Applications connect directly to a database</a:t>
            </a:r>
          </a:p>
          <a:p>
            <a:pPr lvl="1"/>
            <a:r>
              <a:rPr lang="en-US" dirty="0" smtClean="0"/>
              <a:t>No support for context switching (USE &lt;</a:t>
            </a:r>
            <a:r>
              <a:rPr lang="en-US" dirty="0" err="1" smtClean="0"/>
              <a:t>db</a:t>
            </a:r>
            <a:r>
              <a:rPr lang="en-US" dirty="0" smtClean="0"/>
              <a:t>&gt;)</a:t>
            </a:r>
          </a:p>
          <a:p>
            <a:r>
              <a:rPr lang="en-US" dirty="0" smtClean="0"/>
              <a:t>Connection may drop due to:</a:t>
            </a:r>
          </a:p>
          <a:p>
            <a:pPr lvl="1"/>
            <a:r>
              <a:rPr lang="en-US" dirty="0" smtClean="0"/>
              <a:t>Network connectivity blips</a:t>
            </a:r>
          </a:p>
          <a:p>
            <a:pPr lvl="1"/>
            <a:r>
              <a:rPr lang="en-US" dirty="0" smtClean="0"/>
              <a:t>Idle connection</a:t>
            </a:r>
          </a:p>
          <a:p>
            <a:pPr lvl="1"/>
            <a:r>
              <a:rPr lang="en-US" dirty="0" smtClean="0"/>
              <a:t>Long running transactions (holding resources)</a:t>
            </a:r>
          </a:p>
          <a:p>
            <a:pPr lvl="1"/>
            <a:r>
              <a:rPr lang="en-US" dirty="0" smtClean="0"/>
              <a:t>Throttling (taking too many resources)</a:t>
            </a:r>
          </a:p>
          <a:p>
            <a:pPr lvl="1"/>
            <a:r>
              <a:rPr lang="en-US" dirty="0" smtClean="0"/>
              <a:t>Database failover activity</a:t>
            </a:r>
          </a:p>
          <a:p>
            <a:pPr lvl="1"/>
            <a:r>
              <a:rPr lang="en-US" dirty="0" smtClean="0"/>
              <a:t>Firewall policy/rules</a:t>
            </a:r>
          </a:p>
        </p:txBody>
      </p:sp>
    </p:spTree>
    <p:extLst>
      <p:ext uri="{BB962C8B-B14F-4D97-AF65-F5344CB8AC3E}">
        <p14:creationId xmlns:p14="http://schemas.microsoft.com/office/powerpoint/2010/main" xmlns="" val="2102858656"/>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mtClean="0"/>
              <a:t>Connection Policies</a:t>
            </a:r>
            <a:endParaRPr lang="en-US" dirty="0"/>
          </a:p>
        </p:txBody>
      </p:sp>
      <p:sp>
        <p:nvSpPr>
          <p:cNvPr id="6" name="Content Placeholder 5"/>
          <p:cNvSpPr>
            <a:spLocks noGrp="1"/>
          </p:cNvSpPr>
          <p:nvPr>
            <p:ph idx="1"/>
          </p:nvPr>
        </p:nvSpPr>
        <p:spPr/>
        <p:txBody>
          <a:bodyPr/>
          <a:lstStyle/>
          <a:p>
            <a:r>
              <a:rPr lang="en-US" i="1" dirty="0" smtClean="0"/>
              <a:t>Current</a:t>
            </a:r>
            <a:r>
              <a:rPr lang="en-US" dirty="0" smtClean="0"/>
              <a:t> policies</a:t>
            </a:r>
            <a:endParaRPr lang="en-US" baseline="30000" dirty="0" smtClean="0"/>
          </a:p>
          <a:p>
            <a:pPr lvl="1"/>
            <a:r>
              <a:rPr lang="en-US" dirty="0" smtClean="0"/>
              <a:t>Idle connection if &gt; </a:t>
            </a:r>
            <a:r>
              <a:rPr lang="en-US" b="1" dirty="0" smtClean="0"/>
              <a:t>5</a:t>
            </a:r>
            <a:r>
              <a:rPr lang="en-US" dirty="0" smtClean="0"/>
              <a:t> minutes</a:t>
            </a:r>
          </a:p>
          <a:p>
            <a:pPr lvl="1"/>
            <a:r>
              <a:rPr lang="en-US" dirty="0" smtClean="0"/>
              <a:t>Long running transaction if &gt; </a:t>
            </a:r>
            <a:r>
              <a:rPr lang="en-US" b="1" dirty="0" smtClean="0"/>
              <a:t>5</a:t>
            </a:r>
            <a:r>
              <a:rPr lang="en-US" dirty="0" smtClean="0"/>
              <a:t> minutes</a:t>
            </a:r>
          </a:p>
          <a:p>
            <a:pPr lvl="1"/>
            <a:r>
              <a:rPr lang="en-US" dirty="0" smtClean="0"/>
              <a:t>Throttling policy determined by amount of I/O load on the service at each node</a:t>
            </a:r>
          </a:p>
          <a:p>
            <a:pPr lvl="2"/>
            <a:r>
              <a:rPr lang="en-US" dirty="0" smtClean="0"/>
              <a:t>Load balancing used to ensure ‘fairness’ across service</a:t>
            </a:r>
          </a:p>
          <a:p>
            <a:r>
              <a:rPr lang="en-US" dirty="0" smtClean="0"/>
              <a:t>Goal is to return actionable error</a:t>
            </a:r>
          </a:p>
          <a:p>
            <a:pPr lvl="1"/>
            <a:r>
              <a:rPr lang="en-US" dirty="0" smtClean="0"/>
              <a:t>Only received if client is ‘pulling’ on connection</a:t>
            </a:r>
            <a:endParaRPr lang="en-US" dirty="0"/>
          </a:p>
        </p:txBody>
      </p:sp>
    </p:spTree>
    <p:extLst>
      <p:ext uri="{BB962C8B-B14F-4D97-AF65-F5344CB8AC3E}">
        <p14:creationId xmlns:p14="http://schemas.microsoft.com/office/powerpoint/2010/main" xmlns="" val="479852250"/>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mtClean="0"/>
              <a:t>Tracing Connectivity Problems</a:t>
            </a:r>
            <a:endParaRPr lang="en-US" dirty="0"/>
          </a:p>
        </p:txBody>
      </p:sp>
      <p:sp>
        <p:nvSpPr>
          <p:cNvPr id="6" name="Content Placeholder 5"/>
          <p:cNvSpPr>
            <a:spLocks noGrp="1"/>
          </p:cNvSpPr>
          <p:nvPr>
            <p:ph idx="1"/>
          </p:nvPr>
        </p:nvSpPr>
        <p:spPr/>
        <p:txBody>
          <a:bodyPr/>
          <a:lstStyle/>
          <a:p>
            <a:r>
              <a:rPr lang="en-US" smtClean="0"/>
              <a:t>Each session assigned a unique ‘sessionId’</a:t>
            </a:r>
          </a:p>
          <a:p>
            <a:pPr lvl="1"/>
            <a:r>
              <a:rPr lang="en-US" smtClean="0"/>
              <a:t>Tracks session state and service errors</a:t>
            </a:r>
          </a:p>
          <a:p>
            <a:pPr lvl="1"/>
            <a:r>
              <a:rPr lang="en-US" smtClean="0"/>
              <a:t>Can help to uniquely identify root cause</a:t>
            </a:r>
          </a:p>
          <a:p>
            <a:r>
              <a:rPr lang="en-US" smtClean="0"/>
              <a:t>Retrievable from CONTEXT_INFO()</a:t>
            </a:r>
          </a:p>
          <a:p>
            <a:r>
              <a:rPr lang="en-US" smtClean="0"/>
              <a:t>Save this with each connection</a:t>
            </a:r>
          </a:p>
          <a:p>
            <a:r>
              <a:rPr lang="en-US" smtClean="0"/>
              <a:t>Helper class makes this simple and accessible</a:t>
            </a:r>
          </a:p>
          <a:p>
            <a:pPr marL="118872" indent="0">
              <a:buNone/>
            </a:pPr>
            <a:endParaRPr lang="en-US" dirty="0"/>
          </a:p>
        </p:txBody>
      </p:sp>
    </p:spTree>
    <p:extLst>
      <p:ext uri="{BB962C8B-B14F-4D97-AF65-F5344CB8AC3E}">
        <p14:creationId xmlns:p14="http://schemas.microsoft.com/office/powerpoint/2010/main" xmlns="" val="1746582125"/>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Tracing Helper Pattern</a:t>
            </a:r>
            <a:endParaRPr lang="en-US" dirty="0"/>
          </a:p>
        </p:txBody>
      </p:sp>
      <p:sp>
        <p:nvSpPr>
          <p:cNvPr id="3" name="Content Placeholder 2"/>
          <p:cNvSpPr>
            <a:spLocks noGrp="1"/>
          </p:cNvSpPr>
          <p:nvPr>
            <p:ph idx="4294967295"/>
          </p:nvPr>
        </p:nvSpPr>
        <p:spPr>
          <a:xfrm>
            <a:off x="505326" y="1119605"/>
            <a:ext cx="8229600" cy="5168900"/>
          </a:xfrm>
        </p:spPr>
        <p:txBody>
          <a:bodyPr>
            <a:noAutofit/>
          </a:bodyPr>
          <a:lstStyle/>
          <a:p>
            <a:pPr marL="0" indent="0">
              <a:lnSpc>
                <a:spcPct val="100000"/>
              </a:lnSpc>
              <a:buNone/>
            </a:pPr>
            <a:r>
              <a:rPr lang="en-US" sz="1600" dirty="0">
                <a:solidFill>
                  <a:srgbClr val="00B050"/>
                </a:solidFill>
              </a:rPr>
              <a:t>// Static session cache</a:t>
            </a:r>
          </a:p>
          <a:p>
            <a:pPr marL="0" indent="0">
              <a:lnSpc>
                <a:spcPct val="100000"/>
              </a:lnSpc>
              <a:buNone/>
            </a:pPr>
            <a:r>
              <a:rPr lang="en-US" sz="1600" dirty="0"/>
              <a:t>private static Dictionary&lt;</a:t>
            </a:r>
            <a:r>
              <a:rPr lang="en-US" sz="1600" dirty="0" err="1"/>
              <a:t>SqlConnection</a:t>
            </a:r>
            <a:r>
              <a:rPr lang="en-US" sz="1600" dirty="0"/>
              <a:t>, </a:t>
            </a:r>
            <a:r>
              <a:rPr lang="en-US" sz="1600" dirty="0" err="1"/>
              <a:t>Guid</a:t>
            </a:r>
            <a:r>
              <a:rPr lang="en-US" sz="1600" dirty="0"/>
              <a:t>&gt; _cache = new Dictionary&lt;</a:t>
            </a:r>
            <a:r>
              <a:rPr lang="en-US" sz="1600" dirty="0" err="1"/>
              <a:t>SqlConnection</a:t>
            </a:r>
            <a:r>
              <a:rPr lang="en-US" sz="1600" dirty="0"/>
              <a:t>, </a:t>
            </a:r>
            <a:r>
              <a:rPr lang="en-US" sz="1600" dirty="0" err="1"/>
              <a:t>Guid</a:t>
            </a:r>
            <a:r>
              <a:rPr lang="en-US" sz="1600" dirty="0"/>
              <a:t>&gt;(); </a:t>
            </a:r>
            <a:endParaRPr lang="en-US" sz="1600" dirty="0" smtClean="0"/>
          </a:p>
          <a:p>
            <a:pPr marL="0" indent="0">
              <a:lnSpc>
                <a:spcPct val="100000"/>
              </a:lnSpc>
              <a:buNone/>
            </a:pPr>
            <a:endParaRPr lang="en-US" sz="1600" dirty="0">
              <a:solidFill>
                <a:srgbClr val="00B050"/>
              </a:solidFill>
            </a:endParaRPr>
          </a:p>
          <a:p>
            <a:pPr marL="0" indent="0">
              <a:lnSpc>
                <a:spcPct val="100000"/>
              </a:lnSpc>
              <a:buNone/>
            </a:pPr>
            <a:r>
              <a:rPr lang="en-US" sz="1600" dirty="0" smtClean="0">
                <a:solidFill>
                  <a:srgbClr val="00B050"/>
                </a:solidFill>
              </a:rPr>
              <a:t>// </a:t>
            </a:r>
            <a:r>
              <a:rPr lang="en-US" sz="1600" dirty="0">
                <a:solidFill>
                  <a:srgbClr val="00B050"/>
                </a:solidFill>
              </a:rPr>
              <a:t>Create connection and add </a:t>
            </a:r>
            <a:r>
              <a:rPr lang="en-US" sz="1600" dirty="0" smtClean="0">
                <a:solidFill>
                  <a:srgbClr val="00B050"/>
                </a:solidFill>
              </a:rPr>
              <a:t>handler</a:t>
            </a:r>
          </a:p>
          <a:p>
            <a:pPr marL="0" indent="0">
              <a:lnSpc>
                <a:spcPct val="100000"/>
              </a:lnSpc>
              <a:buNone/>
            </a:pPr>
            <a:r>
              <a:rPr lang="en-US" sz="1600" dirty="0" smtClean="0"/>
              <a:t>using </a:t>
            </a:r>
            <a:r>
              <a:rPr lang="en-US" sz="1600" dirty="0"/>
              <a:t>(</a:t>
            </a:r>
            <a:r>
              <a:rPr lang="en-US" sz="1600" dirty="0" err="1"/>
              <a:t>SqlConnection</a:t>
            </a:r>
            <a:r>
              <a:rPr lang="en-US" sz="1600" dirty="0"/>
              <a:t> conn = new </a:t>
            </a:r>
            <a:r>
              <a:rPr lang="en-US" sz="1600" dirty="0" err="1"/>
              <a:t>SqlConnection</a:t>
            </a:r>
            <a:r>
              <a:rPr lang="en-US" sz="1600" dirty="0"/>
              <a:t>(</a:t>
            </a:r>
            <a:r>
              <a:rPr lang="en-US" sz="1600" dirty="0" err="1"/>
              <a:t>cs</a:t>
            </a:r>
            <a:r>
              <a:rPr lang="en-US" sz="1600" dirty="0"/>
              <a:t>))</a:t>
            </a:r>
          </a:p>
          <a:p>
            <a:pPr marL="0" indent="0">
              <a:lnSpc>
                <a:spcPct val="100000"/>
              </a:lnSpc>
              <a:buNone/>
            </a:pPr>
            <a:r>
              <a:rPr lang="en-US" sz="1600" dirty="0"/>
              <a:t>{</a:t>
            </a:r>
          </a:p>
          <a:p>
            <a:pPr marL="0" indent="0">
              <a:lnSpc>
                <a:spcPct val="100000"/>
              </a:lnSpc>
              <a:buNone/>
            </a:pPr>
            <a:r>
              <a:rPr lang="en-US" sz="1600" dirty="0"/>
              <a:t>	</a:t>
            </a:r>
            <a:r>
              <a:rPr lang="en-US" sz="1600" dirty="0" err="1"/>
              <a:t>conn.StateChange</a:t>
            </a:r>
            <a:r>
              <a:rPr lang="en-US" sz="1600" dirty="0"/>
              <a:t> += new </a:t>
            </a:r>
            <a:r>
              <a:rPr lang="en-US" sz="1600" dirty="0" err="1"/>
              <a:t>StateChangeEventHandler</a:t>
            </a:r>
            <a:r>
              <a:rPr lang="en-US" sz="1600" dirty="0" smtClean="0"/>
              <a:t>(</a:t>
            </a:r>
            <a:br>
              <a:rPr lang="en-US" sz="1600" dirty="0" smtClean="0"/>
            </a:br>
            <a:r>
              <a:rPr lang="en-US" sz="1600" dirty="0" smtClean="0"/>
              <a:t> 	</a:t>
            </a:r>
            <a:r>
              <a:rPr lang="en-US" sz="1600" dirty="0" err="1" smtClean="0"/>
              <a:t>OnConnectionStateChange</a:t>
            </a:r>
            <a:r>
              <a:rPr lang="en-US" sz="1600" dirty="0"/>
              <a:t>);</a:t>
            </a:r>
          </a:p>
          <a:p>
            <a:pPr marL="0" indent="0">
              <a:lnSpc>
                <a:spcPct val="100000"/>
              </a:lnSpc>
              <a:buNone/>
            </a:pPr>
            <a:r>
              <a:rPr lang="en-US" sz="1600" dirty="0"/>
              <a:t>	… </a:t>
            </a:r>
          </a:p>
          <a:p>
            <a:pPr marL="0" indent="0">
              <a:lnSpc>
                <a:spcPct val="100000"/>
              </a:lnSpc>
              <a:buNone/>
            </a:pPr>
            <a:r>
              <a:rPr lang="en-US" sz="1600" dirty="0" smtClean="0"/>
              <a:t>}</a:t>
            </a:r>
          </a:p>
          <a:p>
            <a:pPr marL="0" indent="0">
              <a:lnSpc>
                <a:spcPct val="100000"/>
              </a:lnSpc>
              <a:buNone/>
            </a:pPr>
            <a:endParaRPr lang="en-US" sz="1600" dirty="0" smtClean="0"/>
          </a:p>
          <a:p>
            <a:pPr marL="0" indent="0">
              <a:lnSpc>
                <a:spcPct val="100000"/>
              </a:lnSpc>
              <a:buNone/>
            </a:pPr>
            <a:r>
              <a:rPr lang="en-US" sz="1600" dirty="0">
                <a:solidFill>
                  <a:srgbClr val="00B050"/>
                </a:solidFill>
              </a:rPr>
              <a:t>// Extension method for sugar syntax </a:t>
            </a:r>
            <a:r>
              <a:rPr lang="en-US" sz="1600" dirty="0" err="1">
                <a:solidFill>
                  <a:srgbClr val="00B050"/>
                </a:solidFill>
              </a:rPr>
              <a:t>SqlConnection</a:t>
            </a:r>
            <a:r>
              <a:rPr lang="en-US" sz="1600" dirty="0">
                <a:solidFill>
                  <a:srgbClr val="00B050"/>
                </a:solidFill>
              </a:rPr>
              <a:t>::</a:t>
            </a:r>
            <a:r>
              <a:rPr lang="en-US" sz="1600" dirty="0" err="1">
                <a:solidFill>
                  <a:srgbClr val="00B050"/>
                </a:solidFill>
              </a:rPr>
              <a:t>SessionId</a:t>
            </a:r>
            <a:r>
              <a:rPr lang="en-US" sz="1600" dirty="0">
                <a:solidFill>
                  <a:srgbClr val="00B050"/>
                </a:solidFill>
              </a:rPr>
              <a:t>()</a:t>
            </a:r>
          </a:p>
          <a:p>
            <a:pPr marL="0" indent="0">
              <a:lnSpc>
                <a:spcPct val="100000"/>
              </a:lnSpc>
              <a:buNone/>
            </a:pPr>
            <a:r>
              <a:rPr lang="en-US" sz="1600" dirty="0"/>
              <a:t>public static </a:t>
            </a:r>
            <a:r>
              <a:rPr lang="en-US" sz="1600" dirty="0" err="1"/>
              <a:t>Guid</a:t>
            </a:r>
            <a:r>
              <a:rPr lang="en-US" sz="1600" dirty="0"/>
              <a:t> </a:t>
            </a:r>
            <a:r>
              <a:rPr lang="en-US" sz="1600" dirty="0" err="1"/>
              <a:t>SessionId</a:t>
            </a:r>
            <a:r>
              <a:rPr lang="en-US" sz="1600" dirty="0"/>
              <a:t>(this </a:t>
            </a:r>
            <a:r>
              <a:rPr lang="en-US" sz="1600" dirty="0" err="1"/>
              <a:t>SqlConnection</a:t>
            </a:r>
            <a:r>
              <a:rPr lang="en-US" sz="1600" dirty="0"/>
              <a:t> conn)</a:t>
            </a:r>
          </a:p>
          <a:p>
            <a:pPr marL="0" indent="0">
              <a:lnSpc>
                <a:spcPct val="100000"/>
              </a:lnSpc>
              <a:buNone/>
            </a:pPr>
            <a:r>
              <a:rPr lang="en-US" sz="1600" dirty="0"/>
              <a:t>{</a:t>
            </a:r>
          </a:p>
          <a:p>
            <a:pPr marL="0" indent="0">
              <a:lnSpc>
                <a:spcPct val="100000"/>
              </a:lnSpc>
              <a:buNone/>
            </a:pPr>
            <a:r>
              <a:rPr lang="en-US" sz="1600" dirty="0"/>
              <a:t>    return _cache[conn];</a:t>
            </a:r>
          </a:p>
          <a:p>
            <a:pPr marL="0" indent="0">
              <a:lnSpc>
                <a:spcPct val="100000"/>
              </a:lnSpc>
              <a:buNone/>
            </a:pPr>
            <a:r>
              <a:rPr lang="en-US" sz="1600" dirty="0"/>
              <a:t>}</a:t>
            </a:r>
          </a:p>
          <a:p>
            <a:pPr>
              <a:lnSpc>
                <a:spcPct val="100000"/>
              </a:lnSpc>
            </a:pPr>
            <a:endParaRPr lang="en-US" sz="1600" dirty="0" smtClean="0"/>
          </a:p>
        </p:txBody>
      </p:sp>
    </p:spTree>
    <p:extLst>
      <p:ext uri="{BB962C8B-B14F-4D97-AF65-F5344CB8AC3E}">
        <p14:creationId xmlns:p14="http://schemas.microsoft.com/office/powerpoint/2010/main" xmlns="" val="397969316"/>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Tracing Helper Pattern (2)</a:t>
            </a:r>
            <a:endParaRPr lang="en-US" dirty="0"/>
          </a:p>
        </p:txBody>
      </p:sp>
      <p:sp>
        <p:nvSpPr>
          <p:cNvPr id="3" name="Content Placeholder 2"/>
          <p:cNvSpPr>
            <a:spLocks noGrp="1"/>
          </p:cNvSpPr>
          <p:nvPr>
            <p:ph idx="1"/>
          </p:nvPr>
        </p:nvSpPr>
        <p:spPr>
          <a:xfrm>
            <a:off x="457200" y="936614"/>
            <a:ext cx="8229600" cy="4589875"/>
          </a:xfrm>
        </p:spPr>
        <p:txBody>
          <a:bodyPr>
            <a:noAutofit/>
          </a:bodyPr>
          <a:lstStyle/>
          <a:p>
            <a:pPr marL="0" indent="0">
              <a:lnSpc>
                <a:spcPct val="100000"/>
              </a:lnSpc>
              <a:buNone/>
            </a:pPr>
            <a:r>
              <a:rPr lang="en-US" sz="1600" dirty="0" smtClean="0">
                <a:solidFill>
                  <a:srgbClr val="00B050"/>
                </a:solidFill>
              </a:rPr>
              <a:t>// Connection state change handler</a:t>
            </a:r>
          </a:p>
          <a:p>
            <a:pPr marL="0" indent="0">
              <a:lnSpc>
                <a:spcPct val="100000"/>
              </a:lnSpc>
              <a:buNone/>
            </a:pPr>
            <a:r>
              <a:rPr lang="en-US" sz="1600" dirty="0" smtClean="0"/>
              <a:t>public static void </a:t>
            </a:r>
            <a:r>
              <a:rPr lang="en-US" sz="1600" dirty="0" err="1" smtClean="0"/>
              <a:t>OnConnectionStateChange</a:t>
            </a:r>
            <a:r>
              <a:rPr lang="en-US" sz="1600" dirty="0" smtClean="0"/>
              <a:t>(object sender,  </a:t>
            </a:r>
            <a:r>
              <a:rPr lang="en-US" sz="1600" dirty="0" err="1" smtClean="0"/>
              <a:t>StateChangeEventArgs</a:t>
            </a:r>
            <a:r>
              <a:rPr lang="en-US" sz="1600" dirty="0" smtClean="0"/>
              <a:t> e)</a:t>
            </a:r>
          </a:p>
          <a:p>
            <a:pPr marL="0" indent="0">
              <a:lnSpc>
                <a:spcPct val="100000"/>
              </a:lnSpc>
              <a:buNone/>
            </a:pPr>
            <a:r>
              <a:rPr lang="en-US" sz="1600" dirty="0" smtClean="0"/>
              <a:t>{</a:t>
            </a:r>
            <a:br>
              <a:rPr lang="en-US" sz="1600" dirty="0" smtClean="0"/>
            </a:br>
            <a:r>
              <a:rPr lang="en-US" sz="1600" dirty="0" smtClean="0"/>
              <a:t>switch (</a:t>
            </a:r>
            <a:r>
              <a:rPr lang="en-US" sz="1600" dirty="0" err="1" smtClean="0"/>
              <a:t>e.CurrentState</a:t>
            </a:r>
            <a:r>
              <a:rPr lang="en-US" sz="1600" dirty="0" smtClean="0"/>
              <a:t>)</a:t>
            </a:r>
          </a:p>
          <a:p>
            <a:pPr marL="0" indent="0">
              <a:lnSpc>
                <a:spcPct val="100000"/>
              </a:lnSpc>
              <a:buNone/>
            </a:pPr>
            <a:r>
              <a:rPr lang="en-US" sz="1600" dirty="0" smtClean="0"/>
              <a:t>   {</a:t>
            </a:r>
            <a:r>
              <a:rPr lang="en-US" sz="1600" dirty="0"/>
              <a:t/>
            </a:r>
            <a:br>
              <a:rPr lang="en-US" sz="1600" dirty="0"/>
            </a:br>
            <a:r>
              <a:rPr lang="en-US" sz="1600" dirty="0"/>
              <a:t> </a:t>
            </a:r>
            <a:r>
              <a:rPr lang="en-US" sz="1600" dirty="0" smtClean="0"/>
              <a:t>   case </a:t>
            </a:r>
            <a:r>
              <a:rPr lang="en-US" sz="1600" dirty="0" err="1" smtClean="0"/>
              <a:t>ConnectionState.Broken</a:t>
            </a:r>
            <a:r>
              <a:rPr lang="en-US" sz="1600" dirty="0" smtClean="0"/>
              <a:t>:</a:t>
            </a:r>
          </a:p>
          <a:p>
            <a:pPr marL="0" indent="0">
              <a:lnSpc>
                <a:spcPct val="100000"/>
              </a:lnSpc>
              <a:buNone/>
            </a:pPr>
            <a:r>
              <a:rPr lang="en-US" sz="1600" dirty="0" smtClean="0"/>
              <a:t>	    case </a:t>
            </a:r>
            <a:r>
              <a:rPr lang="en-US" sz="1600" dirty="0" err="1" smtClean="0"/>
              <a:t>ConnectionState.Closed</a:t>
            </a:r>
            <a:r>
              <a:rPr lang="en-US" sz="1600" dirty="0" smtClean="0"/>
              <a:t>:</a:t>
            </a:r>
          </a:p>
          <a:p>
            <a:pPr marL="0" indent="0">
              <a:lnSpc>
                <a:spcPct val="100000"/>
              </a:lnSpc>
              <a:buNone/>
            </a:pPr>
            <a:r>
              <a:rPr lang="en-US" sz="1600" dirty="0" smtClean="0"/>
              <a:t>	       _</a:t>
            </a:r>
            <a:r>
              <a:rPr lang="en-US" sz="1600" dirty="0" err="1" smtClean="0"/>
              <a:t>cache.Remove</a:t>
            </a:r>
            <a:r>
              <a:rPr lang="en-US" sz="1600" dirty="0" smtClean="0"/>
              <a:t>();</a:t>
            </a:r>
            <a:br>
              <a:rPr lang="en-US" sz="1600" dirty="0" smtClean="0"/>
            </a:br>
            <a:r>
              <a:rPr lang="en-US" sz="1600" dirty="0" smtClean="0"/>
              <a:t>       break;</a:t>
            </a:r>
          </a:p>
          <a:p>
            <a:pPr marL="0" indent="0">
              <a:lnSpc>
                <a:spcPct val="100000"/>
              </a:lnSpc>
              <a:buNone/>
            </a:pPr>
            <a:r>
              <a:rPr lang="en-US" sz="1600" dirty="0" smtClean="0"/>
              <a:t>	    case </a:t>
            </a:r>
            <a:r>
              <a:rPr lang="en-US" sz="1600" dirty="0" err="1" smtClean="0"/>
              <a:t>ConnectionState.Open</a:t>
            </a:r>
            <a:r>
              <a:rPr lang="en-US" sz="1600" dirty="0" smtClean="0"/>
              <a:t>:</a:t>
            </a:r>
          </a:p>
          <a:p>
            <a:pPr marL="0" indent="0">
              <a:lnSpc>
                <a:spcPct val="100000"/>
              </a:lnSpc>
              <a:buNone/>
            </a:pPr>
            <a:r>
              <a:rPr lang="en-US" sz="1600" dirty="0" smtClean="0"/>
              <a:t>	       </a:t>
            </a:r>
            <a:r>
              <a:rPr lang="en-US" sz="1600" dirty="0" err="1" smtClean="0"/>
              <a:t>SqlConnection</a:t>
            </a:r>
            <a:r>
              <a:rPr lang="en-US" sz="1600" dirty="0" smtClean="0"/>
              <a:t> conn = (</a:t>
            </a:r>
            <a:r>
              <a:rPr lang="en-US" sz="1600" dirty="0" err="1" smtClean="0"/>
              <a:t>SqlConnection</a:t>
            </a:r>
            <a:r>
              <a:rPr lang="en-US" sz="1600" dirty="0" smtClean="0"/>
              <a:t>) sender;</a:t>
            </a:r>
          </a:p>
          <a:p>
            <a:pPr marL="0" indent="0">
              <a:lnSpc>
                <a:spcPct val="100000"/>
              </a:lnSpc>
              <a:buNone/>
            </a:pPr>
            <a:r>
              <a:rPr lang="en-US" sz="1600" dirty="0" smtClean="0"/>
              <a:t>	       using (</a:t>
            </a:r>
            <a:r>
              <a:rPr lang="en-US" sz="1600" dirty="0" err="1" smtClean="0"/>
              <a:t>SqlCommand</a:t>
            </a:r>
            <a:r>
              <a:rPr lang="en-US" sz="1600" dirty="0" smtClean="0"/>
              <a:t> </a:t>
            </a:r>
            <a:r>
              <a:rPr lang="en-US" sz="1600" dirty="0" err="1" smtClean="0"/>
              <a:t>cmd</a:t>
            </a:r>
            <a:r>
              <a:rPr lang="en-US" sz="1600" dirty="0" smtClean="0"/>
              <a:t> = </a:t>
            </a:r>
            <a:r>
              <a:rPr lang="en-US" sz="1600" dirty="0" err="1" smtClean="0"/>
              <a:t>conn.CreateCommand</a:t>
            </a:r>
            <a:r>
              <a:rPr lang="en-US" sz="1600" dirty="0" smtClean="0"/>
              <a:t>())</a:t>
            </a:r>
          </a:p>
          <a:p>
            <a:pPr marL="0" indent="0">
              <a:lnSpc>
                <a:spcPct val="100000"/>
              </a:lnSpc>
              <a:buNone/>
            </a:pPr>
            <a:r>
              <a:rPr lang="en-US" sz="1600" dirty="0" smtClean="0"/>
              <a:t>          {</a:t>
            </a:r>
          </a:p>
          <a:p>
            <a:pPr marL="0" indent="0">
              <a:lnSpc>
                <a:spcPct val="100000"/>
              </a:lnSpc>
              <a:buNone/>
            </a:pPr>
            <a:r>
              <a:rPr lang="en-US" sz="1600" dirty="0" smtClean="0"/>
              <a:t> 	            </a:t>
            </a:r>
            <a:r>
              <a:rPr lang="en-US" sz="1600" dirty="0" err="1" smtClean="0"/>
              <a:t>cmd.CommandText</a:t>
            </a:r>
            <a:r>
              <a:rPr lang="en-US" sz="1600" dirty="0" smtClean="0"/>
              <a:t> = </a:t>
            </a:r>
            <a:br>
              <a:rPr lang="en-US" sz="1600" dirty="0" smtClean="0"/>
            </a:br>
            <a:r>
              <a:rPr lang="en-US" sz="1600" dirty="0" smtClean="0"/>
              <a:t> 		</a:t>
            </a:r>
            <a:r>
              <a:rPr lang="en-US" sz="1600" b="1" dirty="0" smtClean="0"/>
              <a:t>"SELECT CONVERT(NVARCHAR(36), CONTEXT_INFO())";</a:t>
            </a:r>
          </a:p>
          <a:p>
            <a:pPr marL="0" indent="0">
              <a:lnSpc>
                <a:spcPct val="100000"/>
              </a:lnSpc>
              <a:buNone/>
            </a:pPr>
            <a:r>
              <a:rPr lang="en-US" sz="1600" dirty="0" smtClean="0"/>
              <a:t>  	            _cache[conn] = new </a:t>
            </a:r>
            <a:r>
              <a:rPr lang="en-US" sz="1600" dirty="0" err="1" smtClean="0"/>
              <a:t>Guid</a:t>
            </a:r>
            <a:r>
              <a:rPr lang="en-US" sz="1600" dirty="0" smtClean="0"/>
              <a:t>(</a:t>
            </a:r>
            <a:r>
              <a:rPr lang="en-US" sz="1600" dirty="0" err="1" smtClean="0"/>
              <a:t>cmd.ExecuteScalar</a:t>
            </a:r>
            <a:r>
              <a:rPr lang="en-US" sz="1600" dirty="0" smtClean="0"/>
              <a:t>().</a:t>
            </a:r>
            <a:r>
              <a:rPr lang="en-US" sz="1600" dirty="0" err="1" smtClean="0"/>
              <a:t>ToString</a:t>
            </a:r>
            <a:r>
              <a:rPr lang="en-US" sz="1600" dirty="0" smtClean="0"/>
              <a:t>());</a:t>
            </a:r>
          </a:p>
          <a:p>
            <a:pPr marL="0" indent="0">
              <a:lnSpc>
                <a:spcPct val="100000"/>
              </a:lnSpc>
              <a:buNone/>
            </a:pPr>
            <a:r>
              <a:rPr lang="en-US" sz="1600" dirty="0" smtClean="0"/>
              <a:t>            }  break;</a:t>
            </a:r>
          </a:p>
          <a:p>
            <a:pPr marL="0" indent="0">
              <a:lnSpc>
                <a:spcPct val="100000"/>
              </a:lnSpc>
              <a:buNone/>
            </a:pPr>
            <a:r>
              <a:rPr lang="en-US" sz="1600" dirty="0" smtClean="0"/>
              <a:t>	}</a:t>
            </a:r>
          </a:p>
          <a:p>
            <a:pPr marL="0" indent="0">
              <a:lnSpc>
                <a:spcPct val="100000"/>
              </a:lnSpc>
              <a:buNone/>
            </a:pPr>
            <a:r>
              <a:rPr lang="en-US" sz="1600" dirty="0" smtClean="0"/>
              <a:t>}</a:t>
            </a:r>
          </a:p>
        </p:txBody>
      </p:sp>
    </p:spTree>
    <p:extLst>
      <p:ext uri="{BB962C8B-B14F-4D97-AF65-F5344CB8AC3E}">
        <p14:creationId xmlns:p14="http://schemas.microsoft.com/office/powerpoint/2010/main" xmlns="" val="4181332922"/>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0251" y="3631625"/>
            <a:ext cx="7921912" cy="1337595"/>
          </a:xfrm>
        </p:spPr>
        <p:txBody>
          <a:bodyPr/>
          <a:lstStyle/>
          <a:p>
            <a:r>
              <a:rPr lang="en-US" dirty="0"/>
              <a:t>What's New in </a:t>
            </a:r>
            <a:r>
              <a:rPr lang="en-US" dirty="0" smtClean="0"/>
              <a:t/>
            </a:r>
            <a:br>
              <a:rPr lang="en-US" dirty="0" smtClean="0"/>
            </a:br>
            <a:r>
              <a:rPr lang="en-US" dirty="0" smtClean="0"/>
              <a:t>Microsoft </a:t>
            </a:r>
            <a:r>
              <a:rPr lang="en-US" dirty="0"/>
              <a:t>SQL Azure</a:t>
            </a:r>
            <a:endParaRPr sz="6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mn-cs"/>
            </a:endParaRPr>
          </a:p>
        </p:txBody>
      </p:sp>
      <p:sp>
        <p:nvSpPr>
          <p:cNvPr id="3" name="Subtitle 2"/>
          <p:cNvSpPr>
            <a:spLocks noGrp="1"/>
          </p:cNvSpPr>
          <p:nvPr>
            <p:ph type="subTitle" idx="1"/>
          </p:nvPr>
        </p:nvSpPr>
        <p:spPr/>
        <p:txBody>
          <a:bodyPr/>
          <a:lstStyle/>
          <a:p>
            <a:r>
              <a:rPr lang="en-US" dirty="0" smtClean="0">
                <a:solidFill>
                  <a:schemeClr val="tx1"/>
                </a:solidFill>
              </a:rPr>
              <a:t>David Robinson</a:t>
            </a:r>
          </a:p>
          <a:p>
            <a:r>
              <a:rPr lang="en-US" dirty="0" smtClean="0">
                <a:solidFill>
                  <a:schemeClr val="tx1"/>
                </a:solidFill>
              </a:rPr>
              <a:t>Senior Program Manager</a:t>
            </a:r>
          </a:p>
          <a:p>
            <a:r>
              <a:rPr lang="en-US" dirty="0" smtClean="0">
                <a:solidFill>
                  <a:schemeClr val="tx1"/>
                </a:solidFill>
              </a:rPr>
              <a:t>Microsoft</a:t>
            </a:r>
          </a:p>
          <a:p>
            <a:r>
              <a:rPr lang="en-US" dirty="0" smtClean="0">
                <a:solidFill>
                  <a:schemeClr val="tx1"/>
                </a:solidFill>
              </a:rPr>
              <a:t>DAT204</a:t>
            </a:r>
            <a:endParaRPr lang="en-US" dirty="0">
              <a:solidFill>
                <a:schemeClr val="tx1"/>
              </a:solidFill>
            </a:endParaRPr>
          </a:p>
        </p:txBody>
      </p:sp>
    </p:spTree>
    <p:extLst>
      <p:ext uri="{BB962C8B-B14F-4D97-AF65-F5344CB8AC3E}">
        <p14:creationId xmlns:p14="http://schemas.microsoft.com/office/powerpoint/2010/main" xmlns="" val="3777411913"/>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mtClean="0"/>
              <a:t>Connections: Retry on failure</a:t>
            </a:r>
            <a:endParaRPr lang="en-US"/>
          </a:p>
        </p:txBody>
      </p:sp>
      <p:sp>
        <p:nvSpPr>
          <p:cNvPr id="6" name="Content Placeholder 5"/>
          <p:cNvSpPr>
            <a:spLocks noGrp="1"/>
          </p:cNvSpPr>
          <p:nvPr>
            <p:ph idx="1"/>
          </p:nvPr>
        </p:nvSpPr>
        <p:spPr/>
        <p:txBody>
          <a:bodyPr/>
          <a:lstStyle/>
          <a:p>
            <a:r>
              <a:rPr lang="en-US" smtClean="0"/>
              <a:t>Buffer application from transient failures</a:t>
            </a:r>
          </a:p>
          <a:p>
            <a:r>
              <a:rPr lang="en-US" smtClean="0"/>
              <a:t>What to do on failure?</a:t>
            </a:r>
          </a:p>
          <a:p>
            <a:pPr lvl="1"/>
            <a:r>
              <a:rPr lang="en-US" smtClean="0"/>
              <a:t>Reconnect immediately (if idle or network blip)</a:t>
            </a:r>
          </a:p>
          <a:p>
            <a:pPr lvl="1"/>
            <a:r>
              <a:rPr lang="en-US" smtClean="0"/>
              <a:t>Back off (delay) after failure</a:t>
            </a:r>
          </a:p>
          <a:p>
            <a:pPr lvl="1"/>
            <a:r>
              <a:rPr lang="en-US" smtClean="0"/>
              <a:t>Breakup workload (if it takes too long)</a:t>
            </a:r>
          </a:p>
          <a:p>
            <a:r>
              <a:rPr lang="en-US" smtClean="0"/>
              <a:t>What about repeated failures?</a:t>
            </a:r>
          </a:p>
          <a:p>
            <a:pPr lvl="1"/>
            <a:r>
              <a:rPr lang="en-US" smtClean="0"/>
              <a:t>Increasing delay between retries ex: 5s, 10s, 30s, … </a:t>
            </a:r>
          </a:p>
          <a:p>
            <a:pPr lvl="1"/>
            <a:r>
              <a:rPr lang="en-US" smtClean="0"/>
              <a:t>Check on service health (via. Portal)</a:t>
            </a:r>
            <a:endParaRPr lang="en-US" dirty="0"/>
          </a:p>
        </p:txBody>
      </p:sp>
    </p:spTree>
    <p:extLst>
      <p:ext uri="{BB962C8B-B14F-4D97-AF65-F5344CB8AC3E}">
        <p14:creationId xmlns:p14="http://schemas.microsoft.com/office/powerpoint/2010/main" xmlns="" val="3229778698"/>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Connectivity: Network Latency</a:t>
            </a:r>
            <a:endParaRPr lang="en-US" dirty="0"/>
          </a:p>
        </p:txBody>
      </p:sp>
      <p:sp>
        <p:nvSpPr>
          <p:cNvPr id="3" name="Content Placeholder 2"/>
          <p:cNvSpPr>
            <a:spLocks noGrp="1"/>
          </p:cNvSpPr>
          <p:nvPr>
            <p:ph idx="1"/>
          </p:nvPr>
        </p:nvSpPr>
        <p:spPr/>
        <p:txBody>
          <a:bodyPr/>
          <a:lstStyle/>
          <a:p>
            <a:r>
              <a:rPr lang="en-US" dirty="0" smtClean="0"/>
              <a:t>Connections across Internet</a:t>
            </a:r>
          </a:p>
          <a:p>
            <a:pPr lvl="1"/>
            <a:r>
              <a:rPr lang="en-US" dirty="0" smtClean="0"/>
              <a:t>high latency with lower reliability</a:t>
            </a:r>
          </a:p>
          <a:p>
            <a:pPr lvl="1"/>
            <a:r>
              <a:rPr lang="en-US" dirty="0" smtClean="0"/>
              <a:t>Consider impact on coding patterns</a:t>
            </a:r>
          </a:p>
          <a:p>
            <a:r>
              <a:rPr lang="en-US" dirty="0" smtClean="0"/>
              <a:t>Can run in either ‘code near’ or ‘code far’</a:t>
            </a:r>
          </a:p>
          <a:p>
            <a:pPr lvl="1"/>
            <a:r>
              <a:rPr lang="en-US" dirty="0" smtClean="0"/>
              <a:t>Only difference is latency tolerance</a:t>
            </a:r>
          </a:p>
          <a:p>
            <a:r>
              <a:rPr lang="en-US" dirty="0" smtClean="0"/>
              <a:t>SQL supports batching and pooling</a:t>
            </a:r>
          </a:p>
          <a:p>
            <a:pPr lvl="1"/>
            <a:r>
              <a:rPr lang="en-US" dirty="0" smtClean="0"/>
              <a:t>Consider implications of many small interactions vs. batching patterns</a:t>
            </a:r>
          </a:p>
          <a:p>
            <a:endParaRPr lang="en-US" dirty="0" smtClean="0"/>
          </a:p>
          <a:p>
            <a:endParaRPr lang="en-US" dirty="0"/>
          </a:p>
        </p:txBody>
      </p:sp>
    </p:spTree>
    <p:extLst>
      <p:ext uri="{BB962C8B-B14F-4D97-AF65-F5344CB8AC3E}">
        <p14:creationId xmlns:p14="http://schemas.microsoft.com/office/powerpoint/2010/main" xmlns="" val="2232456007"/>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mtClean="0"/>
              <a:t>Getting Data In and Out</a:t>
            </a:r>
            <a:endParaRPr lang="en-US"/>
          </a:p>
        </p:txBody>
      </p:sp>
      <p:sp>
        <p:nvSpPr>
          <p:cNvPr id="7" name="Content Placeholder 6"/>
          <p:cNvSpPr>
            <a:spLocks noGrp="1"/>
          </p:cNvSpPr>
          <p:nvPr>
            <p:ph idx="1"/>
          </p:nvPr>
        </p:nvSpPr>
        <p:spPr/>
        <p:txBody>
          <a:bodyPr/>
          <a:lstStyle/>
          <a:p>
            <a:r>
              <a:rPr lang="en-US" dirty="0" smtClean="0"/>
              <a:t>Many options for data load/export</a:t>
            </a:r>
          </a:p>
          <a:p>
            <a:pPr lvl="1"/>
            <a:r>
              <a:rPr lang="en-US" dirty="0" smtClean="0"/>
              <a:t>BCP – SQL bcp.exe bulk load/export tool</a:t>
            </a:r>
          </a:p>
          <a:p>
            <a:pPr lvl="1"/>
            <a:r>
              <a:rPr lang="en-US" dirty="0" smtClean="0"/>
              <a:t>SSIS – SQL integration server</a:t>
            </a:r>
          </a:p>
          <a:p>
            <a:pPr lvl="1"/>
            <a:r>
              <a:rPr lang="en-US" dirty="0" smtClean="0"/>
              <a:t>Roll-your-own (</a:t>
            </a:r>
            <a:r>
              <a:rPr lang="en-US" dirty="0" err="1" smtClean="0"/>
              <a:t>SqlBulkCopy</a:t>
            </a:r>
            <a:r>
              <a:rPr lang="en-US" dirty="0" smtClean="0"/>
              <a:t> API)</a:t>
            </a:r>
          </a:p>
          <a:p>
            <a:r>
              <a:rPr lang="en-US" dirty="0" smtClean="0"/>
              <a:t>Tooling enabled in recently released Oct CTP</a:t>
            </a:r>
          </a:p>
          <a:p>
            <a:endParaRPr lang="en-US" dirty="0" smtClean="0"/>
          </a:p>
          <a:p>
            <a:endParaRPr lang="en-US" dirty="0"/>
          </a:p>
        </p:txBody>
      </p:sp>
    </p:spTree>
    <p:extLst>
      <p:ext uri="{BB962C8B-B14F-4D97-AF65-F5344CB8AC3E}">
        <p14:creationId xmlns:p14="http://schemas.microsoft.com/office/powerpoint/2010/main" xmlns="" val="166014636"/>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mtClean="0"/>
              <a:t>Example: Azure BCP Loader</a:t>
            </a:r>
            <a:endParaRPr lang="en-US" dirty="0"/>
          </a:p>
        </p:txBody>
      </p:sp>
      <p:sp>
        <p:nvSpPr>
          <p:cNvPr id="40" name="Content Placeholder 39"/>
          <p:cNvSpPr>
            <a:spLocks noGrp="1"/>
          </p:cNvSpPr>
          <p:nvPr>
            <p:ph idx="1"/>
          </p:nvPr>
        </p:nvSpPr>
        <p:spPr>
          <a:xfrm>
            <a:off x="457200" y="1600200"/>
            <a:ext cx="4114800" cy="4525963"/>
          </a:xfrm>
        </p:spPr>
        <p:txBody>
          <a:bodyPr>
            <a:normAutofit/>
          </a:bodyPr>
          <a:lstStyle/>
          <a:p>
            <a:r>
              <a:rPr lang="en-US" sz="2800" dirty="0" smtClean="0"/>
              <a:t>Load blobs to Azure</a:t>
            </a:r>
          </a:p>
          <a:p>
            <a:r>
              <a:rPr lang="en-US" sz="2800" dirty="0" smtClean="0"/>
              <a:t>BCP from Azure worker</a:t>
            </a:r>
          </a:p>
          <a:p>
            <a:r>
              <a:rPr lang="en-US" sz="2800" dirty="0" smtClean="0"/>
              <a:t>Uses BCP.EXE utility</a:t>
            </a:r>
          </a:p>
          <a:p>
            <a:r>
              <a:rPr lang="en-US" sz="2800" dirty="0" smtClean="0"/>
              <a:t>Reduced latency </a:t>
            </a:r>
            <a:r>
              <a:rPr lang="en-US" sz="2800" dirty="0" smtClean="0">
                <a:sym typeface="Wingdings" pitchFamily="2" charset="2"/>
              </a:rPr>
              <a:t> improved throughput</a:t>
            </a:r>
            <a:endParaRPr lang="en-US" sz="2800" dirty="0"/>
          </a:p>
        </p:txBody>
      </p:sp>
      <p:sp>
        <p:nvSpPr>
          <p:cNvPr id="8" name="Rounded Rectangle 7"/>
          <p:cNvSpPr/>
          <p:nvPr/>
        </p:nvSpPr>
        <p:spPr>
          <a:xfrm>
            <a:off x="5029200" y="1143000"/>
            <a:ext cx="1371600" cy="381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mtClean="0"/>
              <a:t>Browser</a:t>
            </a:r>
            <a:endParaRPr lang="en-US" dirty="0"/>
          </a:p>
        </p:txBody>
      </p:sp>
      <p:cxnSp>
        <p:nvCxnSpPr>
          <p:cNvPr id="9" name="Straight Arrow Connector 8"/>
          <p:cNvCxnSpPr>
            <a:stCxn id="8" idx="2"/>
          </p:cNvCxnSpPr>
          <p:nvPr/>
        </p:nvCxnSpPr>
        <p:spPr>
          <a:xfrm flipH="1">
            <a:off x="5714206" y="1524000"/>
            <a:ext cx="794" cy="113498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Cloud 9"/>
          <p:cNvSpPr/>
          <p:nvPr/>
        </p:nvSpPr>
        <p:spPr>
          <a:xfrm>
            <a:off x="5105400" y="1732544"/>
            <a:ext cx="1143000" cy="609600"/>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2" name="Rounded Rectangle 11"/>
          <p:cNvSpPr/>
          <p:nvPr/>
        </p:nvSpPr>
        <p:spPr>
          <a:xfrm>
            <a:off x="5029200" y="5149504"/>
            <a:ext cx="1371600" cy="685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mtClean="0"/>
              <a:t>Azure WorkerRole</a:t>
            </a:r>
            <a:endParaRPr lang="en-US" dirty="0"/>
          </a:p>
        </p:txBody>
      </p:sp>
      <p:sp>
        <p:nvSpPr>
          <p:cNvPr id="13" name="Rounded Rectangle 12"/>
          <p:cNvSpPr/>
          <p:nvPr/>
        </p:nvSpPr>
        <p:spPr>
          <a:xfrm>
            <a:off x="7315200" y="4098752"/>
            <a:ext cx="1371600" cy="685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mtClean="0"/>
              <a:t>Azure Blobs</a:t>
            </a:r>
            <a:endParaRPr lang="en-US" dirty="0"/>
          </a:p>
        </p:txBody>
      </p:sp>
      <p:sp>
        <p:nvSpPr>
          <p:cNvPr id="14" name="Can 13"/>
          <p:cNvSpPr/>
          <p:nvPr/>
        </p:nvSpPr>
        <p:spPr>
          <a:xfrm>
            <a:off x="2306056" y="5132260"/>
            <a:ext cx="1371600" cy="662940"/>
          </a:xfrm>
          <a:prstGeom prst="can">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smtClean="0">
                <a:solidFill>
                  <a:srgbClr val="4F81BD">
                    <a:lumMod val="50000"/>
                  </a:srgbClr>
                </a:solidFill>
              </a:rPr>
              <a:t>Target DB</a:t>
            </a:r>
            <a:endParaRPr lang="en-US" sz="2000" b="1" dirty="0">
              <a:solidFill>
                <a:srgbClr val="4F81BD">
                  <a:lumMod val="50000"/>
                </a:srgbClr>
              </a:solidFill>
            </a:endParaRPr>
          </a:p>
        </p:txBody>
      </p:sp>
      <p:sp>
        <p:nvSpPr>
          <p:cNvPr id="15" name="Can 14"/>
          <p:cNvSpPr/>
          <p:nvPr/>
        </p:nvSpPr>
        <p:spPr>
          <a:xfrm>
            <a:off x="5029200" y="3978432"/>
            <a:ext cx="1371600" cy="662940"/>
          </a:xfrm>
          <a:prstGeom prst="can">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smtClean="0">
                <a:solidFill>
                  <a:srgbClr val="4F81BD">
                    <a:lumMod val="50000"/>
                  </a:srgbClr>
                </a:solidFill>
              </a:rPr>
              <a:t>Jobs</a:t>
            </a:r>
            <a:endParaRPr lang="en-US" sz="1600" b="1" dirty="0">
              <a:solidFill>
                <a:srgbClr val="4F81BD">
                  <a:lumMod val="50000"/>
                </a:srgbClr>
              </a:solidFill>
            </a:endParaRPr>
          </a:p>
        </p:txBody>
      </p:sp>
      <p:cxnSp>
        <p:nvCxnSpPr>
          <p:cNvPr id="16" name="Straight Arrow Connector 15"/>
          <p:cNvCxnSpPr>
            <a:stCxn id="11" idx="2"/>
            <a:endCxn id="13" idx="0"/>
          </p:cNvCxnSpPr>
          <p:nvPr/>
        </p:nvCxnSpPr>
        <p:spPr>
          <a:xfrm rot="16200000" flipH="1">
            <a:off x="6493526" y="2591277"/>
            <a:ext cx="728949" cy="2286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1" idx="2"/>
          </p:cNvCxnSpPr>
          <p:nvPr/>
        </p:nvCxnSpPr>
        <p:spPr>
          <a:xfrm>
            <a:off x="5715000" y="3369803"/>
            <a:ext cx="0" cy="56488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5" idx="3"/>
          </p:cNvCxnSpPr>
          <p:nvPr/>
        </p:nvCxnSpPr>
        <p:spPr>
          <a:xfrm>
            <a:off x="5715000" y="4641372"/>
            <a:ext cx="0" cy="46101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3" idx="2"/>
            <a:endCxn id="12" idx="3"/>
          </p:cNvCxnSpPr>
          <p:nvPr/>
        </p:nvCxnSpPr>
        <p:spPr>
          <a:xfrm flipH="1">
            <a:off x="6400800" y="4784552"/>
            <a:ext cx="1600200" cy="70785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Right Arrow 31"/>
          <p:cNvSpPr/>
          <p:nvPr/>
        </p:nvSpPr>
        <p:spPr>
          <a:xfrm flipH="1">
            <a:off x="3846096" y="5225704"/>
            <a:ext cx="1058852" cy="484829"/>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t>BCP</a:t>
            </a:r>
            <a:endParaRPr lang="en-US" b="1" dirty="0"/>
          </a:p>
        </p:txBody>
      </p:sp>
      <p:sp>
        <p:nvSpPr>
          <p:cNvPr id="33" name="TextBox 32"/>
          <p:cNvSpPr txBox="1"/>
          <p:nvPr/>
        </p:nvSpPr>
        <p:spPr>
          <a:xfrm>
            <a:off x="6787515" y="3336752"/>
            <a:ext cx="923651" cy="369332"/>
          </a:xfrm>
          <a:prstGeom prst="rect">
            <a:avLst/>
          </a:prstGeom>
          <a:noFill/>
        </p:spPr>
        <p:txBody>
          <a:bodyPr wrap="none" rtlCol="0">
            <a:spAutoFit/>
          </a:bodyPr>
          <a:lstStyle/>
          <a:p>
            <a:r>
              <a:rPr lang="en-US" smtClean="0"/>
              <a:t>PutBlob</a:t>
            </a:r>
            <a:endParaRPr lang="en-US"/>
          </a:p>
        </p:txBody>
      </p:sp>
      <p:sp>
        <p:nvSpPr>
          <p:cNvPr id="34" name="TextBox 33"/>
          <p:cNvSpPr txBox="1"/>
          <p:nvPr/>
        </p:nvSpPr>
        <p:spPr>
          <a:xfrm>
            <a:off x="4648200" y="3565352"/>
            <a:ext cx="930511" cy="369332"/>
          </a:xfrm>
          <a:prstGeom prst="rect">
            <a:avLst/>
          </a:prstGeom>
          <a:noFill/>
        </p:spPr>
        <p:txBody>
          <a:bodyPr wrap="none" rtlCol="0">
            <a:spAutoFit/>
          </a:bodyPr>
          <a:lstStyle/>
          <a:p>
            <a:r>
              <a:rPr lang="en-US" smtClean="0"/>
              <a:t>NewJob</a:t>
            </a:r>
            <a:endParaRPr lang="en-US"/>
          </a:p>
        </p:txBody>
      </p:sp>
      <p:sp>
        <p:nvSpPr>
          <p:cNvPr id="35" name="TextBox 34"/>
          <p:cNvSpPr txBox="1"/>
          <p:nvPr/>
        </p:nvSpPr>
        <p:spPr>
          <a:xfrm>
            <a:off x="5733256" y="4860752"/>
            <a:ext cx="839076" cy="369332"/>
          </a:xfrm>
          <a:prstGeom prst="rect">
            <a:avLst/>
          </a:prstGeom>
          <a:noFill/>
        </p:spPr>
        <p:txBody>
          <a:bodyPr wrap="none" rtlCol="0">
            <a:spAutoFit/>
          </a:bodyPr>
          <a:lstStyle/>
          <a:p>
            <a:r>
              <a:rPr lang="en-US" smtClean="0"/>
              <a:t>GetJob</a:t>
            </a:r>
            <a:endParaRPr lang="en-US"/>
          </a:p>
        </p:txBody>
      </p:sp>
      <p:sp>
        <p:nvSpPr>
          <p:cNvPr id="41" name="TextBox 40"/>
          <p:cNvSpPr txBox="1"/>
          <p:nvPr/>
        </p:nvSpPr>
        <p:spPr>
          <a:xfrm>
            <a:off x="7089944" y="5241752"/>
            <a:ext cx="943272" cy="369332"/>
          </a:xfrm>
          <a:prstGeom prst="rect">
            <a:avLst/>
          </a:prstGeom>
          <a:noFill/>
        </p:spPr>
        <p:txBody>
          <a:bodyPr wrap="none" rtlCol="0">
            <a:spAutoFit/>
          </a:bodyPr>
          <a:lstStyle/>
          <a:p>
            <a:r>
              <a:rPr lang="en-US" smtClean="0"/>
              <a:t>GetBlob</a:t>
            </a:r>
            <a:endParaRPr lang="en-US"/>
          </a:p>
        </p:txBody>
      </p:sp>
      <p:sp>
        <p:nvSpPr>
          <p:cNvPr id="11" name="Rounded Rectangle 10"/>
          <p:cNvSpPr/>
          <p:nvPr/>
        </p:nvSpPr>
        <p:spPr>
          <a:xfrm>
            <a:off x="5029200" y="2684003"/>
            <a:ext cx="1371600" cy="685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mtClean="0"/>
              <a:t>Azure</a:t>
            </a:r>
            <a:br>
              <a:rPr lang="en-US" smtClean="0"/>
            </a:br>
            <a:r>
              <a:rPr lang="en-US" smtClean="0"/>
              <a:t>WebRole</a:t>
            </a:r>
            <a:endParaRPr lang="en-US" dirty="0"/>
          </a:p>
        </p:txBody>
      </p:sp>
    </p:spTree>
    <p:extLst>
      <p:ext uri="{BB962C8B-B14F-4D97-AF65-F5344CB8AC3E}">
        <p14:creationId xmlns:p14="http://schemas.microsoft.com/office/powerpoint/2010/main" xmlns="" val="604496342"/>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 Summary</a:t>
            </a:r>
            <a:endParaRPr lang="en-US" dirty="0"/>
          </a:p>
        </p:txBody>
      </p:sp>
      <p:sp>
        <p:nvSpPr>
          <p:cNvPr id="3" name="Content Placeholder 2"/>
          <p:cNvSpPr>
            <a:spLocks noGrp="1"/>
          </p:cNvSpPr>
          <p:nvPr>
            <p:ph idx="1"/>
          </p:nvPr>
        </p:nvSpPr>
        <p:spPr>
          <a:xfrm>
            <a:off x="457200" y="1261478"/>
            <a:ext cx="8229600" cy="1565943"/>
          </a:xfrm>
          <a:ln>
            <a:solidFill>
              <a:schemeClr val="tx1"/>
            </a:solidFill>
          </a:ln>
        </p:spPr>
        <p:txBody>
          <a:bodyPr>
            <a:noAutofit/>
          </a:bodyPr>
          <a:lstStyle/>
          <a:p>
            <a:pPr marL="0" indent="0" algn="ctr">
              <a:spcBef>
                <a:spcPts val="0"/>
              </a:spcBef>
              <a:spcAft>
                <a:spcPts val="900"/>
              </a:spcAft>
              <a:buNone/>
            </a:pPr>
            <a:r>
              <a:rPr lang="en-US" dirty="0" smtClean="0"/>
              <a:t>Highly scaled out relational database service</a:t>
            </a:r>
          </a:p>
          <a:p>
            <a:pPr marL="0" lvl="1" indent="0" algn="ctr">
              <a:lnSpc>
                <a:spcPct val="100000"/>
              </a:lnSpc>
              <a:spcBef>
                <a:spcPts val="0"/>
              </a:spcBef>
              <a:buNone/>
            </a:pPr>
            <a:r>
              <a:rPr lang="en-US" sz="2400" dirty="0" smtClean="0"/>
              <a:t>Massively </a:t>
            </a:r>
            <a:r>
              <a:rPr lang="en-US" sz="2400" dirty="0"/>
              <a:t>scaled commodity </a:t>
            </a:r>
            <a:r>
              <a:rPr lang="en-US" sz="2400" dirty="0" smtClean="0"/>
              <a:t>hardware</a:t>
            </a:r>
          </a:p>
          <a:p>
            <a:pPr marL="0" lvl="1" indent="0" algn="ctr">
              <a:lnSpc>
                <a:spcPct val="100000"/>
              </a:lnSpc>
              <a:spcBef>
                <a:spcPts val="300"/>
              </a:spcBef>
              <a:buNone/>
            </a:pPr>
            <a:r>
              <a:rPr lang="en-US" sz="2400" dirty="0"/>
              <a:t>Delivered as a </a:t>
            </a:r>
            <a:r>
              <a:rPr lang="en-US" sz="2400" dirty="0" err="1"/>
              <a:t>SaaS</a:t>
            </a:r>
            <a:r>
              <a:rPr lang="en-US" sz="2400" dirty="0"/>
              <a:t> model</a:t>
            </a:r>
          </a:p>
          <a:p>
            <a:pPr marL="0" lvl="1" indent="0" algn="ctr">
              <a:lnSpc>
                <a:spcPct val="100000"/>
              </a:lnSpc>
              <a:spcBef>
                <a:spcPct val="20000"/>
              </a:spcBef>
              <a:spcAft>
                <a:spcPts val="1800"/>
              </a:spcAft>
              <a:buNone/>
            </a:pPr>
            <a:endParaRPr lang="en-US" sz="2400" dirty="0"/>
          </a:p>
        </p:txBody>
      </p:sp>
      <p:sp>
        <p:nvSpPr>
          <p:cNvPr id="4" name="Footer Placeholder 3"/>
          <p:cNvSpPr>
            <a:spLocks noGrp="1"/>
          </p:cNvSpPr>
          <p:nvPr>
            <p:ph type="ftr" sz="quarter" idx="4294967295"/>
          </p:nvPr>
        </p:nvSpPr>
        <p:spPr>
          <a:xfrm>
            <a:off x="451556" y="6356350"/>
            <a:ext cx="2521185" cy="365125"/>
          </a:xfrm>
          <a:prstGeom prst="rect">
            <a:avLst/>
          </a:prstGeom>
        </p:spPr>
        <p:txBody>
          <a:bodyPr/>
          <a:lstStyle/>
          <a:p>
            <a:endParaRPr lang="en-US" dirty="0"/>
          </a:p>
        </p:txBody>
      </p:sp>
      <p:sp>
        <p:nvSpPr>
          <p:cNvPr id="5" name="Content Placeholder 2"/>
          <p:cNvSpPr txBox="1">
            <a:spLocks/>
          </p:cNvSpPr>
          <p:nvPr/>
        </p:nvSpPr>
        <p:spPr>
          <a:xfrm>
            <a:off x="473676" y="3004640"/>
            <a:ext cx="8229600" cy="2670036"/>
          </a:xfrm>
          <a:prstGeom prst="rect">
            <a:avLst/>
          </a:prstGeom>
        </p:spPr>
        <p:txBody>
          <a:bodyPr vert="horz" lIns="91440" tIns="45720" rIns="91440" bIns="45720" rtlCol="0">
            <a:normAutofit fontScale="92500"/>
          </a:bodyPr>
          <a:lstStyle>
            <a:lvl1pPr marL="342900" indent="-342900" algn="l" defTabSz="457200" rtl="0" eaLnBrk="1" latinLnBrk="0" hangingPunct="1">
              <a:lnSpc>
                <a:spcPts val="3600"/>
              </a:lnSpc>
              <a:spcBef>
                <a:spcPct val="20000"/>
              </a:spcBef>
              <a:buFont typeface="Arial"/>
              <a:buChar char="•"/>
              <a:defRPr sz="3000" kern="1000" spc="-50">
                <a:solidFill>
                  <a:schemeClr val="tx1">
                    <a:lumMod val="75000"/>
                    <a:lumOff val="25000"/>
                  </a:schemeClr>
                </a:solidFill>
                <a:latin typeface="Arial"/>
                <a:ea typeface="+mn-ea"/>
                <a:cs typeface="Arial"/>
              </a:defRPr>
            </a:lvl1pPr>
            <a:lvl2pPr marL="742950" indent="-285750" algn="l" defTabSz="457200" rtl="0" eaLnBrk="1" latinLnBrk="0" hangingPunct="1">
              <a:lnSpc>
                <a:spcPts val="2800"/>
              </a:lnSpc>
              <a:spcBef>
                <a:spcPts val="1000"/>
              </a:spcBef>
              <a:buFont typeface="Arial"/>
              <a:buChar char="•"/>
              <a:defRPr sz="2800" kern="1000" spc="-50">
                <a:solidFill>
                  <a:schemeClr val="tx1">
                    <a:lumMod val="75000"/>
                    <a:lumOff val="25000"/>
                  </a:schemeClr>
                </a:solidFill>
                <a:latin typeface="Arial"/>
                <a:ea typeface="+mn-ea"/>
                <a:cs typeface="Arial"/>
              </a:defRPr>
            </a:lvl2pPr>
            <a:lvl3pPr marL="1143000" indent="-228600" algn="l" defTabSz="457200" rtl="0" eaLnBrk="1" latinLnBrk="0" hangingPunct="1">
              <a:spcBef>
                <a:spcPts val="700"/>
              </a:spcBef>
              <a:buFont typeface="Arial"/>
              <a:buChar char="•"/>
              <a:defRPr sz="2400" kern="1000" spc="-50">
                <a:solidFill>
                  <a:schemeClr val="tx1">
                    <a:lumMod val="75000"/>
                    <a:lumOff val="25000"/>
                  </a:schemeClr>
                </a:solidFill>
                <a:latin typeface="Arial"/>
                <a:ea typeface="+mn-ea"/>
                <a:cs typeface="Arial"/>
              </a:defRPr>
            </a:lvl3pPr>
            <a:lvl4pPr marL="1600200" indent="-228600" algn="l" defTabSz="457200" rtl="0" eaLnBrk="1" latinLnBrk="0" hangingPunct="1">
              <a:spcBef>
                <a:spcPct val="20000"/>
              </a:spcBef>
              <a:buFont typeface="Arial"/>
              <a:buChar char="•"/>
              <a:defRPr sz="2400" kern="1000" spc="-50">
                <a:solidFill>
                  <a:schemeClr val="tx1">
                    <a:lumMod val="75000"/>
                    <a:lumOff val="25000"/>
                  </a:schemeClr>
                </a:solidFill>
                <a:latin typeface="Arial"/>
                <a:ea typeface="+mn-ea"/>
                <a:cs typeface="Arial"/>
              </a:defRPr>
            </a:lvl4pPr>
            <a:lvl5pPr marL="2057400" indent="-228600" algn="l" defTabSz="457200" rtl="0" eaLnBrk="1" latinLnBrk="0" hangingPunct="1">
              <a:spcBef>
                <a:spcPct val="20000"/>
              </a:spcBef>
              <a:buFont typeface="Arial"/>
              <a:buChar char="•"/>
              <a:defRPr sz="2400" kern="1000" spc="-50">
                <a:solidFill>
                  <a:schemeClr val="tx1">
                    <a:lumMod val="75000"/>
                    <a:lumOff val="2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Self-provisioning</a:t>
            </a:r>
          </a:p>
          <a:p>
            <a:r>
              <a:rPr lang="en-US" dirty="0" smtClean="0"/>
              <a:t>Automatic high-availability and fault tolerance</a:t>
            </a:r>
          </a:p>
          <a:p>
            <a:r>
              <a:rPr lang="en-US" dirty="0" smtClean="0"/>
              <a:t>Built on SQL Server foundation (T-SQL/TDS)</a:t>
            </a:r>
          </a:p>
          <a:p>
            <a:r>
              <a:rPr lang="en-US" dirty="0" smtClean="0"/>
              <a:t>High compatibility at database scope</a:t>
            </a:r>
          </a:p>
          <a:p>
            <a:pPr lvl="1"/>
            <a:r>
              <a:rPr lang="en-US" sz="2600" dirty="0" smtClean="0"/>
              <a:t>Automatic physical data administration</a:t>
            </a:r>
          </a:p>
          <a:p>
            <a:endParaRPr lang="en-US" dirty="0"/>
          </a:p>
        </p:txBody>
      </p:sp>
    </p:spTree>
    <p:extLst>
      <p:ext uri="{BB962C8B-B14F-4D97-AF65-F5344CB8AC3E}">
        <p14:creationId xmlns:p14="http://schemas.microsoft.com/office/powerpoint/2010/main" xmlns="" val="420800919"/>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Business Model</a:t>
            </a:r>
            <a:endParaRPr lang="en-US" dirty="0"/>
          </a:p>
        </p:txBody>
      </p:sp>
      <p:sp>
        <p:nvSpPr>
          <p:cNvPr id="6" name="Text Placeholder 5"/>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2608288813"/>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rot="10800000">
            <a:off x="517221" y="1029508"/>
            <a:ext cx="3368977" cy="3513299"/>
          </a:xfrm>
          <a:prstGeom prst="rect">
            <a:avLst/>
          </a:prstGeom>
          <a:gradFill flip="none" rotWithShape="1">
            <a:gsLst>
              <a:gs pos="39000">
                <a:srgbClr val="C4D6EB">
                  <a:alpha val="37000"/>
                </a:srgbClr>
              </a:gs>
              <a:gs pos="0">
                <a:srgbClr val="C4D6EB">
                  <a:alpha val="0"/>
                </a:srgbClr>
              </a:gs>
              <a:gs pos="100000">
                <a:srgbClr val="C4D6EB">
                  <a:alpha val="43000"/>
                </a:srgbClr>
              </a:gs>
              <a:gs pos="100000">
                <a:srgbClr val="FFEBFA"/>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ea typeface="+mn-ea"/>
              <a:cs typeface="+mn-cs"/>
            </a:endParaRPr>
          </a:p>
        </p:txBody>
      </p:sp>
      <p:sp>
        <p:nvSpPr>
          <p:cNvPr id="24" name="Rectangle 23"/>
          <p:cNvSpPr/>
          <p:nvPr/>
        </p:nvSpPr>
        <p:spPr>
          <a:xfrm rot="10800000">
            <a:off x="4142871" y="1029509"/>
            <a:ext cx="2590800" cy="3609674"/>
          </a:xfrm>
          <a:prstGeom prst="rect">
            <a:avLst/>
          </a:prstGeom>
          <a:gradFill flip="none" rotWithShape="1">
            <a:gsLst>
              <a:gs pos="39000">
                <a:srgbClr val="C4D6EB">
                  <a:alpha val="37000"/>
                </a:srgbClr>
              </a:gs>
              <a:gs pos="0">
                <a:srgbClr val="C4D6EB">
                  <a:alpha val="0"/>
                </a:srgbClr>
              </a:gs>
              <a:gs pos="100000">
                <a:srgbClr val="C4D6EB">
                  <a:alpha val="43000"/>
                </a:srgbClr>
              </a:gs>
              <a:gs pos="100000">
                <a:srgbClr val="FFEBFA"/>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ea typeface="+mn-ea"/>
              <a:cs typeface="+mn-cs"/>
            </a:endParaRPr>
          </a:p>
        </p:txBody>
      </p:sp>
      <p:sp>
        <p:nvSpPr>
          <p:cNvPr id="4" name="Title 3"/>
          <p:cNvSpPr>
            <a:spLocks noGrp="1"/>
          </p:cNvSpPr>
          <p:nvPr>
            <p:ph type="title"/>
          </p:nvPr>
        </p:nvSpPr>
        <p:spPr/>
        <p:txBody>
          <a:bodyPr/>
          <a:lstStyle/>
          <a:p>
            <a:r>
              <a:rPr lang="en-US" dirty="0" smtClean="0"/>
              <a:t>Business Model &amp; Service Level</a:t>
            </a:r>
            <a:endParaRPr lang="en-US" dirty="0"/>
          </a:p>
        </p:txBody>
      </p:sp>
      <p:sp>
        <p:nvSpPr>
          <p:cNvPr id="6" name="Rectangle 5"/>
          <p:cNvSpPr/>
          <p:nvPr/>
        </p:nvSpPr>
        <p:spPr>
          <a:xfrm rot="10800000">
            <a:off x="6954253" y="1029509"/>
            <a:ext cx="1600200" cy="3425008"/>
          </a:xfrm>
          <a:prstGeom prst="rect">
            <a:avLst/>
          </a:prstGeom>
          <a:gradFill flip="none" rotWithShape="1">
            <a:gsLst>
              <a:gs pos="39000">
                <a:srgbClr val="C4D6EB">
                  <a:alpha val="37000"/>
                </a:srgbClr>
              </a:gs>
              <a:gs pos="0">
                <a:srgbClr val="C4D6EB">
                  <a:alpha val="0"/>
                </a:srgbClr>
              </a:gs>
              <a:gs pos="100000">
                <a:srgbClr val="C4D6EB">
                  <a:alpha val="43000"/>
                </a:srgbClr>
              </a:gs>
              <a:gs pos="100000">
                <a:srgbClr val="FFEBFA"/>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ea typeface="+mn-ea"/>
              <a:cs typeface="+mn-cs"/>
            </a:endParaRPr>
          </a:p>
        </p:txBody>
      </p:sp>
      <p:sp>
        <p:nvSpPr>
          <p:cNvPr id="7" name="Rounded Rectangle 6"/>
          <p:cNvSpPr/>
          <p:nvPr/>
        </p:nvSpPr>
        <p:spPr bwMode="auto">
          <a:xfrm>
            <a:off x="7030453" y="4372243"/>
            <a:ext cx="1447800" cy="762000"/>
          </a:xfrm>
          <a:prstGeom prst="roundRect">
            <a:avLst>
              <a:gd name="adj" fmla="val 4884"/>
            </a:avLst>
          </a:prstGeom>
          <a:solidFill>
            <a:schemeClr val="bg1">
              <a:alpha val="66000"/>
            </a:schemeClr>
          </a:solidFill>
          <a:ln w="9525" cap="flat" cmpd="sng" algn="ctr">
            <a:solidFill>
              <a:srgbClr val="3497AE">
                <a:shade val="60000"/>
                <a:satMod val="300000"/>
              </a:srgbClr>
            </a:solidFill>
            <a:prstDash val="solid"/>
            <a:headEnd type="none" w="med" len="med"/>
            <a:tailEnd type="none" w="med" len="med"/>
          </a:ln>
          <a:effectLst>
            <a:glow rad="70000">
              <a:srgbClr val="3497AE">
                <a:tint val="30000"/>
                <a:shade val="95000"/>
                <a:satMod val="300000"/>
                <a:alpha val="50000"/>
              </a:srgbClr>
            </a:glow>
          </a:effectLst>
        </p:spPr>
        <p:txBody>
          <a:bodyPr vert="horz" wrap="square" lIns="109728" tIns="54864" rIns="109728" bIns="54864" numCol="1" rtlCol="0" anchor="ctr" anchorCtr="0" compatLnSpc="1">
            <a:prstTxWarp prst="textNoShape">
              <a:avLst/>
            </a:prstTxWarp>
          </a:bodyPr>
          <a:lstStyle/>
          <a:p>
            <a:pPr lvl="0" algn="ctr" defTabSz="914099" fontAlgn="base">
              <a:spcBef>
                <a:spcPct val="0"/>
              </a:spcBef>
              <a:defRPr/>
            </a:pPr>
            <a:endParaRPr lang="en-US" sz="1000" kern="0" dirty="0" smtClean="0"/>
          </a:p>
        </p:txBody>
      </p:sp>
      <p:sp>
        <p:nvSpPr>
          <p:cNvPr id="8" name="Rounded Rectangle 7"/>
          <p:cNvSpPr/>
          <p:nvPr/>
        </p:nvSpPr>
        <p:spPr bwMode="auto">
          <a:xfrm>
            <a:off x="7030453" y="1093685"/>
            <a:ext cx="1447800" cy="762000"/>
          </a:xfrm>
          <a:prstGeom prst="roundRect">
            <a:avLst>
              <a:gd name="adj" fmla="val 4884"/>
            </a:avLst>
          </a:prstGeom>
          <a:solidFill>
            <a:schemeClr val="bg1">
              <a:alpha val="66000"/>
            </a:schemeClr>
          </a:solidFill>
          <a:ln w="9525" cap="flat" cmpd="sng" algn="ctr">
            <a:solidFill>
              <a:srgbClr val="3497AE">
                <a:shade val="60000"/>
                <a:satMod val="300000"/>
              </a:srgbClr>
            </a:solidFill>
            <a:prstDash val="solid"/>
            <a:headEnd type="none" w="med" len="med"/>
            <a:tailEnd type="none" w="med" len="med"/>
          </a:ln>
          <a:effectLst>
            <a:glow rad="70000">
              <a:srgbClr val="3497AE">
                <a:tint val="30000"/>
                <a:shade val="95000"/>
                <a:satMod val="300000"/>
                <a:alpha val="50000"/>
              </a:srgbClr>
            </a:glow>
          </a:effectLst>
        </p:spPr>
        <p:txBody>
          <a:bodyPr vert="horz" wrap="square" lIns="109728" tIns="54864" rIns="109728" bIns="54864" numCol="1" rtlCol="0" anchor="ctr" anchorCtr="0" compatLnSpc="1">
            <a:prstTxWarp prst="textNoShape">
              <a:avLst/>
            </a:prstTxWarp>
          </a:bodyPr>
          <a:lstStyle/>
          <a:p>
            <a:pPr algn="ctr" defTabSz="914099" fontAlgn="base">
              <a:spcBef>
                <a:spcPct val="0"/>
              </a:spcBef>
              <a:defRPr/>
            </a:pPr>
            <a:r>
              <a:rPr lang="en-US" sz="1400" b="1" kern="0" dirty="0" smtClean="0"/>
              <a:t>Database Availability</a:t>
            </a:r>
          </a:p>
        </p:txBody>
      </p:sp>
      <p:sp>
        <p:nvSpPr>
          <p:cNvPr id="9" name="Rectangle 8"/>
          <p:cNvSpPr/>
          <p:nvPr/>
        </p:nvSpPr>
        <p:spPr>
          <a:xfrm>
            <a:off x="6954253" y="2024125"/>
            <a:ext cx="1600200" cy="1384995"/>
          </a:xfrm>
          <a:prstGeom prst="rect">
            <a:avLst/>
          </a:prstGeom>
        </p:spPr>
        <p:txBody>
          <a:bodyPr wrap="square">
            <a:spAutoFit/>
          </a:bodyPr>
          <a:lstStyle/>
          <a:p>
            <a:pPr algn="ctr"/>
            <a:r>
              <a:rPr lang="en-US" sz="1200" dirty="0" smtClean="0"/>
              <a:t>Database will be available/reachable,     external connectivity</a:t>
            </a:r>
          </a:p>
          <a:p>
            <a:pPr algn="ctr"/>
            <a:endParaRPr lang="en-US" sz="1200" dirty="0" smtClean="0"/>
          </a:p>
          <a:p>
            <a:pPr algn="ctr"/>
            <a:r>
              <a:rPr lang="en-US" sz="1200" dirty="0" smtClean="0"/>
              <a:t>Proper requests will be processed successfully</a:t>
            </a:r>
            <a:endParaRPr lang="en-US" sz="1200" dirty="0"/>
          </a:p>
        </p:txBody>
      </p:sp>
      <p:sp>
        <p:nvSpPr>
          <p:cNvPr id="10" name="Rectangle 9"/>
          <p:cNvSpPr/>
          <p:nvPr/>
        </p:nvSpPr>
        <p:spPr>
          <a:xfrm>
            <a:off x="7269898" y="4564747"/>
            <a:ext cx="979755" cy="369332"/>
          </a:xfrm>
          <a:prstGeom prst="rect">
            <a:avLst/>
          </a:prstGeom>
        </p:spPr>
        <p:txBody>
          <a:bodyPr wrap="none">
            <a:spAutoFit/>
          </a:bodyPr>
          <a:lstStyle/>
          <a:p>
            <a:r>
              <a:rPr lang="en-US" b="1" dirty="0" smtClean="0"/>
              <a:t>&gt; 99.9% </a:t>
            </a:r>
            <a:endParaRPr lang="en-US" b="1" dirty="0"/>
          </a:p>
        </p:txBody>
      </p:sp>
      <p:sp>
        <p:nvSpPr>
          <p:cNvPr id="11" name="TextBox 10"/>
          <p:cNvSpPr txBox="1"/>
          <p:nvPr/>
        </p:nvSpPr>
        <p:spPr>
          <a:xfrm>
            <a:off x="561543" y="5269845"/>
            <a:ext cx="7992910" cy="684803"/>
          </a:xfrm>
          <a:prstGeom prst="rect">
            <a:avLst/>
          </a:prstGeom>
          <a:noFill/>
        </p:spPr>
        <p:txBody>
          <a:bodyPr wrap="square" rtlCol="0">
            <a:spAutoFit/>
          </a:bodyPr>
          <a:lstStyle/>
          <a:p>
            <a:pPr algn="ctr"/>
            <a:r>
              <a:rPr lang="en-US" dirty="0" smtClean="0"/>
              <a:t>World-wide presence in CY’09: Asia Pacific, EMEA, North America (2)</a:t>
            </a:r>
          </a:p>
          <a:p>
            <a:pPr algn="ctr">
              <a:spcBef>
                <a:spcPts val="300"/>
              </a:spcBef>
            </a:pPr>
            <a:r>
              <a:rPr lang="en-US" dirty="0" smtClean="0"/>
              <a:t>Additional data centers scheduled for 1H CY’10</a:t>
            </a:r>
            <a:endParaRPr lang="en-US" dirty="0"/>
          </a:p>
        </p:txBody>
      </p:sp>
      <p:sp>
        <p:nvSpPr>
          <p:cNvPr id="13" name="Rounded Rectangle 12"/>
          <p:cNvSpPr/>
          <p:nvPr/>
        </p:nvSpPr>
        <p:spPr bwMode="auto">
          <a:xfrm>
            <a:off x="4142871" y="4084862"/>
            <a:ext cx="2590800" cy="1056753"/>
          </a:xfrm>
          <a:prstGeom prst="roundRect">
            <a:avLst>
              <a:gd name="adj" fmla="val 3139"/>
            </a:avLst>
          </a:prstGeom>
          <a:solidFill>
            <a:schemeClr val="bg1">
              <a:alpha val="66000"/>
            </a:schemeClr>
          </a:solidFill>
          <a:ln w="9525" cap="flat" cmpd="sng" algn="ctr">
            <a:solidFill>
              <a:srgbClr val="3497AE">
                <a:shade val="60000"/>
                <a:satMod val="300000"/>
              </a:srgbClr>
            </a:solidFill>
            <a:prstDash val="solid"/>
            <a:headEnd type="none" w="med" len="med"/>
            <a:tailEnd type="none" w="med" len="med"/>
          </a:ln>
          <a:effectLst>
            <a:glow rad="70000">
              <a:srgbClr val="3497AE">
                <a:tint val="30000"/>
                <a:shade val="95000"/>
                <a:satMod val="300000"/>
                <a:alpha val="50000"/>
              </a:srgbClr>
            </a:glow>
          </a:effectLst>
        </p:spPr>
        <p:txBody>
          <a:bodyPr vert="horz" wrap="square" lIns="109728" tIns="54864" rIns="109728" bIns="54864" numCol="1" rtlCol="0" anchor="ctr" anchorCtr="0" compatLnSpc="1">
            <a:prstTxWarp prst="textNoShape">
              <a:avLst/>
            </a:prstTxWarp>
          </a:bodyPr>
          <a:lstStyle/>
          <a:p>
            <a:pPr algn="ctr" defTabSz="914099" fontAlgn="base">
              <a:spcBef>
                <a:spcPct val="0"/>
              </a:spcBef>
              <a:defRPr/>
            </a:pPr>
            <a:endParaRPr lang="en-US" sz="1100" dirty="0" smtClean="0">
              <a:latin typeface="Segoe" pitchFamily="34" charset="0"/>
            </a:endParaRPr>
          </a:p>
        </p:txBody>
      </p:sp>
      <p:sp>
        <p:nvSpPr>
          <p:cNvPr id="14" name="Rectangle 4"/>
          <p:cNvSpPr>
            <a:spLocks noChangeArrowheads="1"/>
          </p:cNvSpPr>
          <p:nvPr/>
        </p:nvSpPr>
        <p:spPr bwMode="auto">
          <a:xfrm>
            <a:off x="5223958" y="4250038"/>
            <a:ext cx="1676400" cy="619112"/>
          </a:xfrm>
          <a:prstGeom prst="rect">
            <a:avLst/>
          </a:prstGeom>
          <a:noFill/>
          <a:ln w="9525">
            <a:noFill/>
            <a:headEnd/>
            <a:tailEnd/>
          </a:ln>
        </p:spPr>
        <p:style>
          <a:lnRef idx="2">
            <a:schemeClr val="dk1"/>
          </a:lnRef>
          <a:fillRef idx="1">
            <a:schemeClr val="lt1"/>
          </a:fillRef>
          <a:effectRef idx="0">
            <a:schemeClr val="dk1"/>
          </a:effectRef>
          <a:fontRef idx="minor">
            <a:schemeClr val="dk1"/>
          </a:fontRef>
        </p:style>
        <p:txBody>
          <a:bodyPr wrap="square" anchor="ctr"/>
          <a:lstStyle/>
          <a:p>
            <a:pPr algn="ctr">
              <a:lnSpc>
                <a:spcPts val="800"/>
              </a:lnSpc>
              <a:spcAft>
                <a:spcPts val="400"/>
              </a:spcAft>
            </a:pPr>
            <a:r>
              <a:rPr lang="en-US" sz="1200" b="1" dirty="0" smtClean="0">
                <a:solidFill>
                  <a:schemeClr val="tx1"/>
                </a:solidFill>
              </a:rPr>
              <a:t>Business Edition</a:t>
            </a:r>
            <a:endParaRPr lang="en-US" sz="1000" i="1" dirty="0" smtClean="0">
              <a:solidFill>
                <a:schemeClr val="tx1"/>
              </a:solidFill>
            </a:endParaRPr>
          </a:p>
          <a:p>
            <a:pPr algn="ctr">
              <a:lnSpc>
                <a:spcPts val="800"/>
              </a:lnSpc>
              <a:spcAft>
                <a:spcPts val="400"/>
              </a:spcAft>
            </a:pPr>
            <a:r>
              <a:rPr lang="en-US" sz="1100" b="1" dirty="0" smtClean="0">
                <a:solidFill>
                  <a:schemeClr val="tx1"/>
                </a:solidFill>
              </a:rPr>
              <a:t>10 GB DB space</a:t>
            </a:r>
          </a:p>
          <a:p>
            <a:pPr algn="ctr">
              <a:lnSpc>
                <a:spcPts val="800"/>
              </a:lnSpc>
              <a:spcAft>
                <a:spcPts val="400"/>
              </a:spcAft>
            </a:pPr>
            <a:r>
              <a:rPr lang="en-US" sz="1200" b="1" dirty="0" smtClean="0">
                <a:solidFill>
                  <a:schemeClr val="tx1"/>
                </a:solidFill>
              </a:rPr>
              <a:t>$99.99</a:t>
            </a:r>
            <a:endParaRPr lang="en-US" sz="1200" b="1" dirty="0" smtClean="0">
              <a:solidFill>
                <a:schemeClr val="tx1"/>
              </a:solidFill>
              <a:latin typeface="Calibri"/>
            </a:endParaRPr>
          </a:p>
        </p:txBody>
      </p:sp>
      <p:sp>
        <p:nvSpPr>
          <p:cNvPr id="15" name="Rectangle 4"/>
          <p:cNvSpPr>
            <a:spLocks noChangeArrowheads="1"/>
          </p:cNvSpPr>
          <p:nvPr/>
        </p:nvSpPr>
        <p:spPr bwMode="auto">
          <a:xfrm>
            <a:off x="5071558" y="4741008"/>
            <a:ext cx="685800" cy="457200"/>
          </a:xfrm>
          <a:prstGeom prst="rect">
            <a:avLst/>
          </a:prstGeom>
          <a:noFill/>
          <a:ln w="9525">
            <a:noFill/>
            <a:headEnd/>
            <a:tailEnd/>
          </a:ln>
        </p:spPr>
        <p:style>
          <a:lnRef idx="2">
            <a:schemeClr val="dk1"/>
          </a:lnRef>
          <a:fillRef idx="1">
            <a:schemeClr val="lt1"/>
          </a:fillRef>
          <a:effectRef idx="0">
            <a:schemeClr val="dk1"/>
          </a:effectRef>
          <a:fontRef idx="minor">
            <a:schemeClr val="dk1"/>
          </a:fontRef>
        </p:style>
        <p:txBody>
          <a:bodyPr wrap="square" anchor="ctr"/>
          <a:lstStyle/>
          <a:p>
            <a:pPr algn="ctr">
              <a:spcAft>
                <a:spcPts val="200"/>
              </a:spcAft>
            </a:pPr>
            <a:r>
              <a:rPr lang="en-US" sz="1100" b="1" dirty="0" smtClean="0">
                <a:solidFill>
                  <a:schemeClr val="tx1"/>
                </a:solidFill>
              </a:rPr>
              <a:t>+  BW</a:t>
            </a:r>
            <a:endParaRPr lang="en-US" sz="900" dirty="0" smtClean="0">
              <a:solidFill>
                <a:schemeClr val="tx1"/>
              </a:solidFill>
              <a:latin typeface="Calibri"/>
            </a:endParaRPr>
          </a:p>
        </p:txBody>
      </p:sp>
      <p:sp>
        <p:nvSpPr>
          <p:cNvPr id="16" name="Rectangle 4"/>
          <p:cNvSpPr>
            <a:spLocks noChangeArrowheads="1"/>
          </p:cNvSpPr>
          <p:nvPr/>
        </p:nvSpPr>
        <p:spPr bwMode="auto">
          <a:xfrm>
            <a:off x="4142871" y="4195382"/>
            <a:ext cx="1371600" cy="767047"/>
          </a:xfrm>
          <a:prstGeom prst="rect">
            <a:avLst/>
          </a:prstGeom>
          <a:noFill/>
          <a:ln w="9525">
            <a:noFill/>
            <a:headEnd/>
            <a:tailEnd/>
          </a:ln>
        </p:spPr>
        <p:style>
          <a:lnRef idx="2">
            <a:schemeClr val="dk1"/>
          </a:lnRef>
          <a:fillRef idx="1">
            <a:schemeClr val="lt1"/>
          </a:fillRef>
          <a:effectRef idx="0">
            <a:schemeClr val="dk1"/>
          </a:effectRef>
          <a:fontRef idx="minor">
            <a:schemeClr val="dk1"/>
          </a:fontRef>
        </p:style>
        <p:txBody>
          <a:bodyPr wrap="square" anchor="ctr"/>
          <a:lstStyle/>
          <a:p>
            <a:pPr algn="ctr">
              <a:lnSpc>
                <a:spcPts val="800"/>
              </a:lnSpc>
              <a:spcAft>
                <a:spcPts val="400"/>
              </a:spcAft>
            </a:pPr>
            <a:r>
              <a:rPr lang="en-US" sz="1200" b="1" dirty="0" smtClean="0">
                <a:solidFill>
                  <a:schemeClr val="tx1"/>
                </a:solidFill>
              </a:rPr>
              <a:t>Web Edition</a:t>
            </a:r>
            <a:endParaRPr lang="en-US" sz="1000" i="1" dirty="0" smtClean="0">
              <a:solidFill>
                <a:schemeClr val="tx1"/>
              </a:solidFill>
            </a:endParaRPr>
          </a:p>
          <a:p>
            <a:pPr algn="ctr">
              <a:lnSpc>
                <a:spcPts val="800"/>
              </a:lnSpc>
              <a:spcAft>
                <a:spcPts val="400"/>
              </a:spcAft>
            </a:pPr>
            <a:r>
              <a:rPr lang="en-US" sz="1100" b="1" dirty="0" smtClean="0">
                <a:solidFill>
                  <a:schemeClr val="tx1"/>
                </a:solidFill>
              </a:rPr>
              <a:t>1 GB DB space</a:t>
            </a:r>
            <a:endParaRPr lang="en-US" sz="1050" b="1" dirty="0" smtClean="0">
              <a:solidFill>
                <a:schemeClr val="tx1"/>
              </a:solidFill>
            </a:endParaRPr>
          </a:p>
          <a:p>
            <a:pPr algn="ctr">
              <a:lnSpc>
                <a:spcPts val="800"/>
              </a:lnSpc>
              <a:spcAft>
                <a:spcPts val="400"/>
              </a:spcAft>
            </a:pPr>
            <a:r>
              <a:rPr lang="en-US" sz="1200" b="1" dirty="0" smtClean="0">
                <a:solidFill>
                  <a:schemeClr val="tx1"/>
                </a:solidFill>
              </a:rPr>
              <a:t>$9.99</a:t>
            </a:r>
            <a:endParaRPr lang="en-US" sz="1200" b="1" dirty="0" smtClean="0">
              <a:solidFill>
                <a:schemeClr val="tx1"/>
              </a:solidFill>
              <a:latin typeface="Calibri"/>
            </a:endParaRPr>
          </a:p>
        </p:txBody>
      </p:sp>
      <p:sp>
        <p:nvSpPr>
          <p:cNvPr id="25" name="Rounded Rectangle 24"/>
          <p:cNvSpPr/>
          <p:nvPr/>
        </p:nvSpPr>
        <p:spPr>
          <a:xfrm>
            <a:off x="517224" y="4497771"/>
            <a:ext cx="3276600" cy="652100"/>
          </a:xfrm>
          <a:prstGeom prst="roundRect">
            <a:avLst>
              <a:gd name="adj" fmla="val 0"/>
            </a:avLst>
          </a:prstGeom>
          <a:noFill/>
          <a:ln w="15875">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01" tIns="45702" rIns="91401" bIns="45702" rtlCol="0" anchor="ctr"/>
          <a:lstStyle/>
          <a:p>
            <a:pPr algn="ctr" rtl="0"/>
            <a:endParaRPr lang="en-US" kern="1200" dirty="0">
              <a:solidFill>
                <a:prstClr val="white"/>
              </a:solidFill>
              <a:latin typeface="Calibri"/>
              <a:ea typeface="+mn-ea"/>
              <a:cs typeface="+mn-cs"/>
            </a:endParaRPr>
          </a:p>
        </p:txBody>
      </p:sp>
      <p:sp>
        <p:nvSpPr>
          <p:cNvPr id="27" name="TextBox 26"/>
          <p:cNvSpPr txBox="1"/>
          <p:nvPr/>
        </p:nvSpPr>
        <p:spPr>
          <a:xfrm>
            <a:off x="517224" y="4497771"/>
            <a:ext cx="3276600" cy="651335"/>
          </a:xfrm>
          <a:prstGeom prst="rect">
            <a:avLst/>
          </a:prstGeom>
          <a:noFill/>
        </p:spPr>
        <p:txBody>
          <a:bodyPr wrap="square" lIns="91310" tIns="45658" rIns="91310" bIns="45658" rtlCol="0">
            <a:spAutoFit/>
          </a:bodyPr>
          <a:lstStyle/>
          <a:p>
            <a:pPr marL="60325" indent="-60325" algn="ctr" defTabSz="913879">
              <a:spcAft>
                <a:spcPts val="400"/>
              </a:spcAft>
            </a:pPr>
            <a:r>
              <a:rPr lang="en-US" sz="1100" b="1" dirty="0" smtClean="0"/>
              <a:t>Additiona</a:t>
            </a:r>
            <a:r>
              <a:rPr lang="en-US" sz="1200" b="1" dirty="0" smtClean="0"/>
              <a:t>l 5</a:t>
            </a:r>
            <a:r>
              <a:rPr lang="en-US" sz="1100" b="1" dirty="0" smtClean="0"/>
              <a:t>% promotional </a:t>
            </a:r>
          </a:p>
          <a:p>
            <a:pPr marL="60325" indent="-60325" algn="ctr" defTabSz="913879"/>
            <a:r>
              <a:rPr lang="en-US" sz="1100" b="1" dirty="0" smtClean="0"/>
              <a:t>discount available to partners</a:t>
            </a:r>
          </a:p>
          <a:p>
            <a:pPr marL="60325" indent="-60325" algn="ctr" defTabSz="913879">
              <a:spcAft>
                <a:spcPts val="400"/>
              </a:spcAft>
            </a:pPr>
            <a:r>
              <a:rPr lang="en-US" sz="1000" dirty="0" smtClean="0"/>
              <a:t>(</a:t>
            </a:r>
            <a:r>
              <a:rPr lang="en-US" sz="900" dirty="0" smtClean="0"/>
              <a:t>Except storage and bandwidth)  </a:t>
            </a:r>
            <a:endParaRPr lang="en-US" sz="1200" dirty="0" smtClean="0"/>
          </a:p>
        </p:txBody>
      </p:sp>
      <p:sp>
        <p:nvSpPr>
          <p:cNvPr id="28" name="Rectangle 27"/>
          <p:cNvSpPr/>
          <p:nvPr/>
        </p:nvSpPr>
        <p:spPr>
          <a:xfrm>
            <a:off x="551832" y="1872725"/>
            <a:ext cx="3490779" cy="2477601"/>
          </a:xfrm>
          <a:prstGeom prst="rect">
            <a:avLst/>
          </a:prstGeom>
        </p:spPr>
        <p:txBody>
          <a:bodyPr wrap="square">
            <a:spAutoFit/>
          </a:bodyPr>
          <a:lstStyle/>
          <a:p>
            <a:pPr marL="228600" indent="-228600">
              <a:buFont typeface="Wingdings" pitchFamily="2" charset="2"/>
              <a:buChar char="ü"/>
            </a:pPr>
            <a:r>
              <a:rPr lang="en-US" sz="1200" b="1" u="sng" dirty="0" smtClean="0">
                <a:latin typeface="Segoe Semibold"/>
              </a:rPr>
              <a:t>Introductory</a:t>
            </a:r>
            <a:r>
              <a:rPr lang="en-US" sz="1200" b="1" dirty="0" smtClean="0">
                <a:latin typeface="Segoe Semibold"/>
              </a:rPr>
              <a:t> Offer </a:t>
            </a:r>
            <a:r>
              <a:rPr lang="en-US" sz="1200" dirty="0" smtClean="0">
                <a:latin typeface="Segoe Semibold"/>
              </a:rPr>
              <a:t>(promotion)</a:t>
            </a:r>
          </a:p>
          <a:p>
            <a:pPr marL="349250" lvl="1" indent="-180975">
              <a:spcBef>
                <a:spcPts val="300"/>
              </a:spcBef>
              <a:buFont typeface="Arial" pitchFamily="34" charset="0"/>
              <a:buChar char="•"/>
            </a:pPr>
            <a:r>
              <a:rPr lang="en-US" sz="1200" dirty="0"/>
              <a:t>Free developer starter offer</a:t>
            </a:r>
          </a:p>
          <a:p>
            <a:pPr marL="349250" lvl="1" indent="-180975">
              <a:buFont typeface="Arial" pitchFamily="34" charset="0"/>
              <a:buChar char="•"/>
            </a:pPr>
            <a:r>
              <a:rPr lang="en-US" sz="1200" dirty="0"/>
              <a:t>Limit one per customer</a:t>
            </a:r>
          </a:p>
          <a:p>
            <a:pPr marL="228600" indent="-228600">
              <a:spcBef>
                <a:spcPts val="900"/>
              </a:spcBef>
              <a:buFont typeface="Wingdings" pitchFamily="2" charset="2"/>
              <a:buChar char="ü"/>
            </a:pPr>
            <a:r>
              <a:rPr lang="en-US" sz="1200" b="1" u="sng" dirty="0" smtClean="0">
                <a:latin typeface="Segoe Semibold"/>
              </a:rPr>
              <a:t>Standard Consumption</a:t>
            </a:r>
            <a:r>
              <a:rPr lang="en-US" sz="1200" b="1" dirty="0" smtClean="0">
                <a:latin typeface="Segoe Semibold"/>
              </a:rPr>
              <a:t> Offer</a:t>
            </a:r>
            <a:endParaRPr lang="en-US" sz="1200" b="1" dirty="0">
              <a:latin typeface="Segoe Semibold"/>
            </a:endParaRPr>
          </a:p>
          <a:p>
            <a:pPr lvl="1" indent="-228600">
              <a:spcBef>
                <a:spcPts val="300"/>
              </a:spcBef>
              <a:buFont typeface="Arial" pitchFamily="34" charset="0"/>
              <a:buChar char="•"/>
            </a:pPr>
            <a:r>
              <a:rPr lang="en-US" sz="1200" dirty="0" smtClean="0"/>
              <a:t>Optimized for cloud </a:t>
            </a:r>
            <a:r>
              <a:rPr lang="en-US" sz="1200" dirty="0"/>
              <a:t>elasticity</a:t>
            </a:r>
          </a:p>
          <a:p>
            <a:pPr marL="228600" indent="-228600">
              <a:spcBef>
                <a:spcPts val="900"/>
              </a:spcBef>
              <a:buFont typeface="Wingdings" pitchFamily="2" charset="2"/>
              <a:buChar char="ü"/>
            </a:pPr>
            <a:r>
              <a:rPr lang="en-US" sz="1200" b="1" u="sng" dirty="0">
                <a:latin typeface="Segoe Semibold"/>
              </a:rPr>
              <a:t>Subscription</a:t>
            </a:r>
            <a:r>
              <a:rPr lang="en-US" sz="1200" b="1" dirty="0">
                <a:latin typeface="Segoe Semibold"/>
              </a:rPr>
              <a:t> </a:t>
            </a:r>
            <a:r>
              <a:rPr lang="en-US" sz="1200" b="1" dirty="0" smtClean="0">
                <a:latin typeface="Segoe Semibold"/>
              </a:rPr>
              <a:t>Offers </a:t>
            </a:r>
            <a:r>
              <a:rPr lang="en-US" sz="1200" dirty="0" smtClean="0">
                <a:latin typeface="Segoe Semibold"/>
              </a:rPr>
              <a:t>(promotion)</a:t>
            </a:r>
            <a:endParaRPr lang="en-US" sz="1200" dirty="0">
              <a:latin typeface="Segoe Semibold"/>
            </a:endParaRPr>
          </a:p>
          <a:p>
            <a:pPr marL="349250" lvl="1" indent="-180975">
              <a:spcBef>
                <a:spcPts val="300"/>
              </a:spcBef>
              <a:buFont typeface="Arial" pitchFamily="34" charset="0"/>
              <a:buChar char="•"/>
            </a:pPr>
            <a:r>
              <a:rPr lang="en-US" sz="1200" dirty="0"/>
              <a:t>Predictable </a:t>
            </a:r>
            <a:r>
              <a:rPr lang="en-US" sz="1200" dirty="0" smtClean="0"/>
              <a:t>and discounted price</a:t>
            </a:r>
            <a:endParaRPr lang="en-US" sz="1200" dirty="0"/>
          </a:p>
          <a:p>
            <a:pPr marL="228600" indent="-228600">
              <a:spcBef>
                <a:spcPts val="900"/>
              </a:spcBef>
              <a:buFont typeface="Wingdings" pitchFamily="2" charset="2"/>
              <a:buChar char="ü"/>
            </a:pPr>
            <a:r>
              <a:rPr lang="en-US" sz="1200" b="1" u="sng" dirty="0">
                <a:latin typeface="Segoe Semibold"/>
              </a:rPr>
              <a:t>MSDN Premium</a:t>
            </a:r>
            <a:r>
              <a:rPr lang="en-US" sz="1200" b="1" dirty="0">
                <a:latin typeface="Segoe Semibold"/>
              </a:rPr>
              <a:t> </a:t>
            </a:r>
            <a:r>
              <a:rPr lang="en-US" sz="1200" b="1" dirty="0" smtClean="0">
                <a:latin typeface="Segoe Semibold"/>
              </a:rPr>
              <a:t>Offer </a:t>
            </a:r>
            <a:r>
              <a:rPr lang="en-US" sz="1200" dirty="0" smtClean="0">
                <a:latin typeface="Segoe Semibold"/>
              </a:rPr>
              <a:t>(promotion)</a:t>
            </a:r>
          </a:p>
          <a:p>
            <a:pPr marL="349250" lvl="1" indent="-180975">
              <a:spcBef>
                <a:spcPts val="300"/>
              </a:spcBef>
              <a:buFont typeface="Arial" pitchFamily="34" charset="0"/>
              <a:buChar char="•"/>
            </a:pPr>
            <a:r>
              <a:rPr lang="en-US" sz="1200" dirty="0" smtClean="0"/>
              <a:t>Available to MSDN Premium subscribers</a:t>
            </a:r>
          </a:p>
          <a:p>
            <a:pPr marL="349250" lvl="1" indent="-180975">
              <a:spcBef>
                <a:spcPts val="300"/>
              </a:spcBef>
              <a:buFont typeface="Arial" pitchFamily="34" charset="0"/>
              <a:buChar char="•"/>
            </a:pPr>
            <a:r>
              <a:rPr lang="en-US" sz="1200" dirty="0" smtClean="0"/>
              <a:t>Limit one per subscription</a:t>
            </a:r>
            <a:endParaRPr lang="en-US" sz="1200" dirty="0"/>
          </a:p>
        </p:txBody>
      </p:sp>
      <p:sp>
        <p:nvSpPr>
          <p:cNvPr id="29" name="Rounded Rectangle 28"/>
          <p:cNvSpPr/>
          <p:nvPr/>
        </p:nvSpPr>
        <p:spPr bwMode="auto">
          <a:xfrm>
            <a:off x="4142872" y="1084209"/>
            <a:ext cx="2590800" cy="2659363"/>
          </a:xfrm>
          <a:prstGeom prst="roundRect">
            <a:avLst>
              <a:gd name="adj" fmla="val 4884"/>
            </a:avLst>
          </a:prstGeom>
          <a:solidFill>
            <a:schemeClr val="bg1">
              <a:alpha val="66000"/>
            </a:schemeClr>
          </a:solidFill>
          <a:ln w="9525" cap="flat" cmpd="sng" algn="ctr">
            <a:solidFill>
              <a:srgbClr val="3497AE">
                <a:shade val="60000"/>
                <a:satMod val="300000"/>
              </a:srgbClr>
            </a:solidFill>
            <a:prstDash val="solid"/>
            <a:headEnd type="none" w="med" len="med"/>
            <a:tailEnd type="none" w="med" len="med"/>
          </a:ln>
          <a:effectLst>
            <a:glow rad="70000">
              <a:srgbClr val="3497AE">
                <a:tint val="30000"/>
                <a:shade val="95000"/>
                <a:satMod val="300000"/>
                <a:alpha val="50000"/>
              </a:srgbClr>
            </a:glow>
          </a:effectLst>
        </p:spPr>
        <p:txBody>
          <a:bodyPr vert="horz" wrap="square" lIns="109728" tIns="54864" rIns="109728" bIns="54864" numCol="1" rtlCol="0" anchor="ctr" anchorCtr="0" compatLnSpc="1">
            <a:prstTxWarp prst="textNoShape">
              <a:avLst/>
            </a:prstTxWarp>
          </a:bodyPr>
          <a:lstStyle/>
          <a:p>
            <a:pPr algn="ctr" defTabSz="914099" fontAlgn="base">
              <a:spcBef>
                <a:spcPct val="0"/>
              </a:spcBef>
              <a:defRPr/>
            </a:pPr>
            <a:endParaRPr lang="en-US" sz="1100" dirty="0" smtClean="0">
              <a:latin typeface="Segoe" pitchFamily="34" charset="0"/>
            </a:endParaRPr>
          </a:p>
        </p:txBody>
      </p:sp>
      <p:cxnSp>
        <p:nvCxnSpPr>
          <p:cNvPr id="30" name="Straight Connector 29"/>
          <p:cNvCxnSpPr/>
          <p:nvPr/>
        </p:nvCxnSpPr>
        <p:spPr bwMode="auto">
          <a:xfrm>
            <a:off x="4828672" y="2759045"/>
            <a:ext cx="1219200" cy="1588"/>
          </a:xfrm>
          <a:prstGeom prst="line">
            <a:avLst/>
          </a:prstGeom>
          <a:noFill/>
          <a:ln w="9525" cap="flat" cmpd="sng" algn="ctr">
            <a:solidFill>
              <a:srgbClr val="000000"/>
            </a:solidFill>
            <a:prstDash val="dash"/>
            <a:round/>
            <a:headEnd type="none" w="med" len="med"/>
            <a:tailEnd type="none" w="med" len="med"/>
          </a:ln>
          <a:effectLst/>
        </p:spPr>
      </p:cxnSp>
      <p:sp>
        <p:nvSpPr>
          <p:cNvPr id="31" name="Rectangle 30"/>
          <p:cNvSpPr/>
          <p:nvPr/>
        </p:nvSpPr>
        <p:spPr>
          <a:xfrm>
            <a:off x="4142872" y="1826086"/>
            <a:ext cx="2590800" cy="830997"/>
          </a:xfrm>
          <a:prstGeom prst="rect">
            <a:avLst/>
          </a:prstGeom>
        </p:spPr>
        <p:txBody>
          <a:bodyPr wrap="square">
            <a:spAutoFit/>
          </a:bodyPr>
          <a:lstStyle/>
          <a:p>
            <a:pPr algn="ctr"/>
            <a:r>
              <a:rPr lang="en-US" sz="1200" dirty="0" smtClean="0"/>
              <a:t>Low barrier to entry and flexible.  Optimized to enable cloud elasticity.  Additional promo and program offers to drive early adoption  </a:t>
            </a:r>
            <a:endParaRPr lang="en-US" sz="1200" dirty="0"/>
          </a:p>
        </p:txBody>
      </p:sp>
      <p:sp>
        <p:nvSpPr>
          <p:cNvPr id="32" name="Rectangle 31"/>
          <p:cNvSpPr/>
          <p:nvPr/>
        </p:nvSpPr>
        <p:spPr>
          <a:xfrm>
            <a:off x="4600072" y="1054549"/>
            <a:ext cx="1676400" cy="609600"/>
          </a:xfrm>
          <a:prstGeom prst="rect">
            <a:avLst/>
          </a:prstGeom>
          <a:noFill/>
          <a:ln w="3175">
            <a:noFill/>
          </a:ln>
        </p:spPr>
        <p:style>
          <a:lnRef idx="2">
            <a:schemeClr val="dk1"/>
          </a:lnRef>
          <a:fillRef idx="1">
            <a:schemeClr val="lt1"/>
          </a:fillRef>
          <a:effectRef idx="0">
            <a:schemeClr val="dk1"/>
          </a:effectRef>
          <a:fontRef idx="minor">
            <a:schemeClr val="dk1"/>
          </a:fontRef>
        </p:style>
        <p:txBody>
          <a:bodyPr rtlCol="0" anchor="t"/>
          <a:lstStyle/>
          <a:p>
            <a:pPr algn="ctr"/>
            <a:r>
              <a:rPr lang="en-US" sz="500" b="1" dirty="0" smtClean="0"/>
              <a:t> </a:t>
            </a:r>
            <a:r>
              <a:rPr lang="en-US" sz="1000" b="1" dirty="0" smtClean="0"/>
              <a:t>  </a:t>
            </a:r>
          </a:p>
          <a:p>
            <a:pPr algn="ctr" defTabSz="914099" fontAlgn="base">
              <a:spcBef>
                <a:spcPct val="0"/>
              </a:spcBef>
              <a:defRPr/>
            </a:pPr>
            <a:r>
              <a:rPr lang="en-US" sz="1400" b="1" kern="0" dirty="0">
                <a:solidFill>
                  <a:schemeClr val="tx1"/>
                </a:solidFill>
              </a:rPr>
              <a:t>Standard Consumption </a:t>
            </a:r>
          </a:p>
        </p:txBody>
      </p:sp>
      <p:sp>
        <p:nvSpPr>
          <p:cNvPr id="33" name="TextBox 32"/>
          <p:cNvSpPr txBox="1"/>
          <p:nvPr/>
        </p:nvSpPr>
        <p:spPr>
          <a:xfrm>
            <a:off x="4142872" y="2848355"/>
            <a:ext cx="2590800" cy="1015537"/>
          </a:xfrm>
          <a:prstGeom prst="rect">
            <a:avLst/>
          </a:prstGeom>
          <a:noFill/>
        </p:spPr>
        <p:txBody>
          <a:bodyPr wrap="square" lIns="91310" tIns="45658" rIns="91310" bIns="45658" rtlCol="0">
            <a:spAutoFit/>
          </a:bodyPr>
          <a:lstStyle/>
          <a:p>
            <a:pPr marL="60325" indent="-60325" algn="ctr" defTabSz="913879"/>
            <a:r>
              <a:rPr lang="en-US" sz="1200" dirty="0" smtClean="0"/>
              <a:t>All usage at standard rates </a:t>
            </a:r>
          </a:p>
          <a:p>
            <a:pPr marL="60325" indent="-60325" algn="ctr" defTabSz="913879"/>
            <a:r>
              <a:rPr lang="en-US" sz="1200" dirty="0" smtClean="0"/>
              <a:t>No limit in the number of subscriptions</a:t>
            </a:r>
          </a:p>
          <a:p>
            <a:pPr marL="60325" indent="-60325" algn="ctr" defTabSz="913879"/>
            <a:r>
              <a:rPr lang="en-US" sz="1200" dirty="0" smtClean="0"/>
              <a:t>Charged only for what you use</a:t>
            </a:r>
          </a:p>
          <a:p>
            <a:pPr marL="60325" indent="-60325" algn="ctr" defTabSz="913879"/>
            <a:endParaRPr lang="en-US" sz="1200" dirty="0" smtClean="0"/>
          </a:p>
        </p:txBody>
      </p:sp>
      <p:cxnSp>
        <p:nvCxnSpPr>
          <p:cNvPr id="34" name="Straight Connector 33"/>
          <p:cNvCxnSpPr/>
          <p:nvPr/>
        </p:nvCxnSpPr>
        <p:spPr bwMode="auto">
          <a:xfrm>
            <a:off x="4828672" y="1800517"/>
            <a:ext cx="1219200" cy="1588"/>
          </a:xfrm>
          <a:prstGeom prst="line">
            <a:avLst/>
          </a:prstGeom>
          <a:noFill/>
          <a:ln w="9525" cap="flat" cmpd="sng" algn="ctr">
            <a:solidFill>
              <a:srgbClr val="000000"/>
            </a:solidFill>
            <a:prstDash val="dash"/>
            <a:round/>
            <a:headEnd type="none" w="med" len="med"/>
            <a:tailEnd type="none" w="med" len="med"/>
          </a:ln>
          <a:effectLst/>
        </p:spPr>
      </p:cxnSp>
      <p:sp>
        <p:nvSpPr>
          <p:cNvPr id="35" name="Rounded Rectangle 34"/>
          <p:cNvSpPr/>
          <p:nvPr/>
        </p:nvSpPr>
        <p:spPr bwMode="auto">
          <a:xfrm>
            <a:off x="561543" y="1101701"/>
            <a:ext cx="3232281" cy="663598"/>
          </a:xfrm>
          <a:prstGeom prst="roundRect">
            <a:avLst>
              <a:gd name="adj" fmla="val 4884"/>
            </a:avLst>
          </a:prstGeom>
          <a:solidFill>
            <a:schemeClr val="bg1">
              <a:alpha val="66000"/>
            </a:schemeClr>
          </a:solidFill>
          <a:ln w="9525" cap="flat" cmpd="sng" algn="ctr">
            <a:solidFill>
              <a:srgbClr val="3497AE">
                <a:shade val="60000"/>
                <a:satMod val="300000"/>
              </a:srgbClr>
            </a:solidFill>
            <a:prstDash val="solid"/>
            <a:headEnd type="none" w="med" len="med"/>
            <a:tailEnd type="none" w="med" len="med"/>
          </a:ln>
          <a:effectLst>
            <a:glow rad="70000">
              <a:srgbClr val="3497AE">
                <a:tint val="30000"/>
                <a:shade val="95000"/>
                <a:satMod val="300000"/>
                <a:alpha val="50000"/>
              </a:srgbClr>
            </a:glow>
          </a:effectLst>
        </p:spPr>
        <p:txBody>
          <a:bodyPr vert="horz" wrap="square" lIns="109728" tIns="54864" rIns="109728" bIns="54864" numCol="1" rtlCol="0" anchor="ctr" anchorCtr="0" compatLnSpc="1">
            <a:prstTxWarp prst="textNoShape">
              <a:avLst/>
            </a:prstTxWarp>
          </a:bodyPr>
          <a:lstStyle/>
          <a:p>
            <a:pPr algn="ctr" defTabSz="914099" fontAlgn="base">
              <a:spcBef>
                <a:spcPct val="0"/>
              </a:spcBef>
              <a:defRPr/>
            </a:pPr>
            <a:r>
              <a:rPr lang="en-US" sz="1400" b="1" kern="0" dirty="0" smtClean="0"/>
              <a:t>Initial Offers</a:t>
            </a:r>
          </a:p>
        </p:txBody>
      </p:sp>
      <p:cxnSp>
        <p:nvCxnSpPr>
          <p:cNvPr id="37" name="Straight Connector 36"/>
          <p:cNvCxnSpPr/>
          <p:nvPr/>
        </p:nvCxnSpPr>
        <p:spPr bwMode="auto">
          <a:xfrm>
            <a:off x="7144753" y="2715034"/>
            <a:ext cx="1219200" cy="1588"/>
          </a:xfrm>
          <a:prstGeom prst="line">
            <a:avLst/>
          </a:prstGeom>
          <a:noFill/>
          <a:ln w="9525" cap="flat" cmpd="sng" algn="ctr">
            <a:solidFill>
              <a:srgbClr val="000000"/>
            </a:solidFill>
            <a:prstDash val="dash"/>
            <a:round/>
            <a:headEnd type="none" w="med" len="med"/>
            <a:tailEnd type="none" w="med" len="med"/>
          </a:ln>
          <a:effectLst/>
        </p:spPr>
      </p:cxnSp>
    </p:spTree>
    <p:extLst>
      <p:ext uri="{BB962C8B-B14F-4D97-AF65-F5344CB8AC3E}">
        <p14:creationId xmlns:p14="http://schemas.microsoft.com/office/powerpoint/2010/main" xmlns="" val="1602310410"/>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30188"/>
            <a:ext cx="8677940" cy="664797"/>
          </a:xfrm>
        </p:spPr>
        <p:txBody>
          <a:bodyPr/>
          <a:lstStyle/>
          <a:p>
            <a:r>
              <a:rPr lang="en-US" dirty="0" smtClean="0"/>
              <a:t>Call to Action – Sign up for CTP Today!</a:t>
            </a:r>
            <a:endParaRPr lang="en-US" dirty="0"/>
          </a:p>
        </p:txBody>
      </p:sp>
      <p:sp>
        <p:nvSpPr>
          <p:cNvPr id="5" name="Content Placeholder 4"/>
          <p:cNvSpPr>
            <a:spLocks noGrp="1"/>
          </p:cNvSpPr>
          <p:nvPr>
            <p:ph idx="1"/>
          </p:nvPr>
        </p:nvSpPr>
        <p:spPr/>
        <p:txBody>
          <a:bodyPr>
            <a:noAutofit/>
          </a:bodyPr>
          <a:lstStyle/>
          <a:p>
            <a:pPr marL="0" indent="0">
              <a:lnSpc>
                <a:spcPct val="100000"/>
              </a:lnSpc>
              <a:spcBef>
                <a:spcPts val="600"/>
              </a:spcBef>
              <a:buNone/>
            </a:pPr>
            <a:r>
              <a:rPr lang="en-US" sz="2400" i="1" u="sng" dirty="0" smtClean="0"/>
              <a:t>Developers</a:t>
            </a:r>
            <a:r>
              <a:rPr lang="en-US" sz="2400" dirty="0" smtClean="0"/>
              <a:t>: start investigating the ability to leverage SQL Azure in building/deploying departmental apps</a:t>
            </a:r>
          </a:p>
          <a:p>
            <a:pPr marL="0" indent="0">
              <a:lnSpc>
                <a:spcPct val="100000"/>
              </a:lnSpc>
              <a:spcBef>
                <a:spcPts val="1200"/>
              </a:spcBef>
              <a:buNone/>
            </a:pPr>
            <a:r>
              <a:rPr lang="en-US" sz="2400" i="1" u="sng" dirty="0" smtClean="0"/>
              <a:t>IT Pros</a:t>
            </a:r>
            <a:r>
              <a:rPr lang="en-US" sz="2400" dirty="0" smtClean="0"/>
              <a:t>: start investigating how and when SQL Azure can help you provide a “cloud option” to your business units</a:t>
            </a:r>
          </a:p>
          <a:p>
            <a:pPr marL="0" indent="0">
              <a:lnSpc>
                <a:spcPct val="100000"/>
              </a:lnSpc>
              <a:spcBef>
                <a:spcPts val="1200"/>
              </a:spcBef>
              <a:buNone/>
            </a:pPr>
            <a:r>
              <a:rPr lang="en-US" sz="2400" i="1" u="sng" dirty="0" smtClean="0"/>
              <a:t>ISV Partners</a:t>
            </a:r>
            <a:r>
              <a:rPr lang="en-US" sz="2400" dirty="0" smtClean="0"/>
              <a:t>: start investigating how you can use SQL Azure to extend your applications and delivery new capabilities to increase your market reach</a:t>
            </a:r>
          </a:p>
        </p:txBody>
      </p:sp>
    </p:spTree>
    <p:extLst>
      <p:ext uri="{BB962C8B-B14F-4D97-AF65-F5344CB8AC3E}">
        <p14:creationId xmlns:p14="http://schemas.microsoft.com/office/powerpoint/2010/main" xmlns="" val="34277109"/>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43117" y="1354976"/>
            <a:ext cx="8100220" cy="5161438"/>
          </a:xfrm>
        </p:spPr>
        <p:txBody>
          <a:bodyPr>
            <a:normAutofit/>
          </a:bodyPr>
          <a:lstStyle/>
          <a:p>
            <a:pPr lvl="0">
              <a:lnSpc>
                <a:spcPct val="120000"/>
              </a:lnSpc>
              <a:buNone/>
            </a:pPr>
            <a:endParaRPr lang="en-US" sz="1050" dirty="0" smtClean="0"/>
          </a:p>
          <a:p>
            <a:pPr lvl="0">
              <a:lnSpc>
                <a:spcPct val="120000"/>
              </a:lnSpc>
              <a:buNone/>
            </a:pPr>
            <a:endParaRPr lang="en-US" sz="1050" dirty="0" smtClean="0"/>
          </a:p>
          <a:p>
            <a:pPr lvl="0" algn="ctr">
              <a:lnSpc>
                <a:spcPct val="120000"/>
              </a:lnSpc>
              <a:buNone/>
            </a:pPr>
            <a:r>
              <a:rPr lang="en-US" sz="3200" b="1" dirty="0" smtClean="0"/>
              <a:t>SQL Azure Launch with Windows Azure </a:t>
            </a:r>
          </a:p>
          <a:p>
            <a:pPr lvl="0" algn="ctr">
              <a:lnSpc>
                <a:spcPct val="120000"/>
              </a:lnSpc>
              <a:buNone/>
            </a:pPr>
            <a:r>
              <a:rPr lang="en-US" sz="3200" b="1" dirty="0" smtClean="0"/>
              <a:t>Nov 17</a:t>
            </a:r>
            <a:r>
              <a:rPr lang="en-US" sz="3200" b="1" baseline="30000" dirty="0" smtClean="0"/>
              <a:t>th</a:t>
            </a:r>
            <a:r>
              <a:rPr lang="en-US" sz="3200" b="1" dirty="0" smtClean="0"/>
              <a:t> at PDC ‘09!</a:t>
            </a:r>
          </a:p>
        </p:txBody>
      </p:sp>
      <p:sp>
        <p:nvSpPr>
          <p:cNvPr id="83" name="Content Placeholder 4"/>
          <p:cNvSpPr txBox="1">
            <a:spLocks/>
          </p:cNvSpPr>
          <p:nvPr/>
        </p:nvSpPr>
        <p:spPr>
          <a:xfrm>
            <a:off x="4800600" y="838201"/>
            <a:ext cx="4191000" cy="2951922"/>
          </a:xfrm>
          <a:prstGeom prst="rect">
            <a:avLst/>
          </a:prstGeom>
        </p:spPr>
        <p:txBody>
          <a:bodyPr vert="horz" lIns="91440" tIns="45720" rIns="91440" bIns="45720" rtlCol="0">
            <a:noAutofit/>
          </a:bodyPr>
          <a:lstStyle/>
          <a:p>
            <a:pPr marL="342900" indent="-342900">
              <a:lnSpc>
                <a:spcPct val="90000"/>
              </a:lnSpc>
              <a:spcBef>
                <a:spcPct val="20000"/>
              </a:spcBef>
            </a:pPr>
            <a:endParaRPr lang="en-US" sz="1500" dirty="0" smtClean="0">
              <a:solidFill>
                <a:srgbClr val="FFFFFF"/>
              </a:solidFill>
            </a:endParaRPr>
          </a:p>
        </p:txBody>
      </p:sp>
    </p:spTree>
    <p:extLst>
      <p:ext uri="{BB962C8B-B14F-4D97-AF65-F5344CB8AC3E}">
        <p14:creationId xmlns:p14="http://schemas.microsoft.com/office/powerpoint/2010/main" xmlns="" val="1151420013"/>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p:cNvSpPr>
            <a:spLocks noGrp="1"/>
          </p:cNvSpPr>
          <p:nvPr>
            <p:ph type="body" sz="quarter" idx="10"/>
          </p:nvPr>
        </p:nvSpPr>
        <p:spPr/>
        <p:txBody>
          <a:bodyPr/>
          <a:lstStyle/>
          <a:p>
            <a:r>
              <a:rPr lang="en-US" sz="8000" dirty="0" smtClean="0"/>
              <a:t>question &amp; answer</a:t>
            </a:r>
            <a:endParaRPr lang="en-US" sz="8000" dirty="0"/>
          </a:p>
        </p:txBody>
      </p:sp>
    </p:spTree>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Agenda</a:t>
            </a:r>
            <a:endParaRPr lang="en-US" dirty="0"/>
          </a:p>
        </p:txBody>
      </p:sp>
      <p:sp>
        <p:nvSpPr>
          <p:cNvPr id="3" name="Content Placeholder 2"/>
          <p:cNvSpPr>
            <a:spLocks noGrp="1"/>
          </p:cNvSpPr>
          <p:nvPr>
            <p:ph idx="1"/>
          </p:nvPr>
        </p:nvSpPr>
        <p:spPr>
          <a:xfrm>
            <a:off x="381000" y="1083251"/>
            <a:ext cx="8382000" cy="4561205"/>
          </a:xfrm>
        </p:spPr>
        <p:txBody>
          <a:bodyPr>
            <a:noAutofit/>
          </a:bodyPr>
          <a:lstStyle/>
          <a:p>
            <a:pPr marL="231775" indent="-231775">
              <a:lnSpc>
                <a:spcPct val="100000"/>
              </a:lnSpc>
              <a:spcBef>
                <a:spcPts val="0"/>
              </a:spcBef>
            </a:pPr>
            <a:r>
              <a:rPr lang="en-US" sz="3600" dirty="0" smtClean="0"/>
              <a:t> (Re) Introducing SQL Azure</a:t>
            </a:r>
          </a:p>
          <a:p>
            <a:pPr marL="231775" indent="-231775">
              <a:lnSpc>
                <a:spcPct val="100000"/>
              </a:lnSpc>
              <a:spcBef>
                <a:spcPts val="0"/>
              </a:spcBef>
            </a:pPr>
            <a:r>
              <a:rPr lang="en-US" sz="3600" dirty="0" smtClean="0"/>
              <a:t> Demo: Quick “Lap </a:t>
            </a:r>
            <a:r>
              <a:rPr lang="en-US" sz="3600" dirty="0"/>
              <a:t>A</a:t>
            </a:r>
            <a:r>
              <a:rPr lang="en-US" sz="3600" dirty="0" smtClean="0"/>
              <a:t>round”</a:t>
            </a:r>
          </a:p>
          <a:p>
            <a:pPr marL="231775" indent="-231775">
              <a:lnSpc>
                <a:spcPct val="100000"/>
              </a:lnSpc>
            </a:pPr>
            <a:r>
              <a:rPr lang="en-US" sz="3600" dirty="0" smtClean="0"/>
              <a:t> Going </a:t>
            </a:r>
            <a:r>
              <a:rPr lang="en-US" sz="3600" dirty="0"/>
              <a:t>D</a:t>
            </a:r>
            <a:r>
              <a:rPr lang="en-US" sz="3600" dirty="0" smtClean="0"/>
              <a:t>eeper – What’s happening under 	the hood</a:t>
            </a:r>
          </a:p>
          <a:p>
            <a:pPr marL="231775" indent="-231775">
              <a:lnSpc>
                <a:spcPct val="100000"/>
              </a:lnSpc>
            </a:pPr>
            <a:r>
              <a:rPr lang="en-US" sz="3600" dirty="0" smtClean="0"/>
              <a:t> Business Model</a:t>
            </a:r>
            <a:endParaRPr lang="en-US" sz="3600" strike="sngStrike" dirty="0" smtClean="0"/>
          </a:p>
          <a:p>
            <a:pPr marL="231775" indent="-231775">
              <a:lnSpc>
                <a:spcPct val="100000"/>
              </a:lnSpc>
            </a:pPr>
            <a:r>
              <a:rPr lang="en-US" sz="3600" dirty="0" smtClean="0"/>
              <a:t> Call to Action - Sign up for the CTP today!</a:t>
            </a:r>
          </a:p>
        </p:txBody>
      </p:sp>
    </p:spTree>
    <p:extLst>
      <p:ext uri="{BB962C8B-B14F-4D97-AF65-F5344CB8AC3E}">
        <p14:creationId xmlns:p14="http://schemas.microsoft.com/office/powerpoint/2010/main" xmlns="" val="749752871"/>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28"/>
          <p:cNvSpPr/>
          <p:nvPr/>
        </p:nvSpPr>
        <p:spPr bwMode="auto">
          <a:xfrm>
            <a:off x="162044" y="1178489"/>
            <a:ext cx="4297680" cy="838200"/>
          </a:xfrm>
          <a:prstGeom prst="roundRect">
            <a:avLst>
              <a:gd name="adj" fmla="val 50000"/>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p>
            <a:pPr algn="ctr" defTabSz="914099" fontAlgn="base">
              <a:spcBef>
                <a:spcPct val="0"/>
              </a:spcBef>
              <a:spcAft>
                <a:spcPct val="0"/>
              </a:spcAft>
              <a:defRPr/>
            </a:pP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49" name="Rounded Rectangle 48"/>
          <p:cNvSpPr/>
          <p:nvPr/>
        </p:nvSpPr>
        <p:spPr bwMode="auto">
          <a:xfrm>
            <a:off x="162044" y="3506886"/>
            <a:ext cx="4297680" cy="838200"/>
          </a:xfrm>
          <a:prstGeom prst="roundRect">
            <a:avLst>
              <a:gd name="adj" fmla="val 50000"/>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p>
            <a:pPr algn="ctr" defTabSz="914099" fontAlgn="base">
              <a:spcBef>
                <a:spcPct val="0"/>
              </a:spcBef>
              <a:spcAft>
                <a:spcPct val="0"/>
              </a:spcAft>
              <a:defRPr/>
            </a:pP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pic>
        <p:nvPicPr>
          <p:cNvPr id="24" name="Picture 23" descr="TechNet.png"/>
          <p:cNvPicPr>
            <a:picLocks noChangeAspect="1"/>
          </p:cNvPicPr>
          <p:nvPr/>
        </p:nvPicPr>
        <p:blipFill>
          <a:blip r:embed="rId3"/>
          <a:stretch>
            <a:fillRect/>
          </a:stretch>
        </p:blipFill>
        <p:spPr bwMode="black">
          <a:xfrm>
            <a:off x="762000" y="3607054"/>
            <a:ext cx="3624263" cy="738032"/>
          </a:xfrm>
          <a:prstGeom prst="rect">
            <a:avLst/>
          </a:prstGeom>
        </p:spPr>
      </p:pic>
      <p:grpSp>
        <p:nvGrpSpPr>
          <p:cNvPr id="3" name="Group 29"/>
          <p:cNvGrpSpPr/>
          <p:nvPr/>
        </p:nvGrpSpPr>
        <p:grpSpPr>
          <a:xfrm>
            <a:off x="276225" y="1426139"/>
            <a:ext cx="457200" cy="457200"/>
            <a:chOff x="0" y="1400175"/>
            <a:chExt cx="457200" cy="457200"/>
          </a:xfrm>
        </p:grpSpPr>
        <p:sp>
          <p:nvSpPr>
            <p:cNvPr id="31" name="Oval 30"/>
            <p:cNvSpPr/>
            <p:nvPr/>
          </p:nvSpPr>
          <p:spPr>
            <a:xfrm>
              <a:off x="161365" y="1561540"/>
              <a:ext cx="152400" cy="152400"/>
            </a:xfrm>
            <a:prstGeom prst="ellipse">
              <a:avLst/>
            </a:prstGeom>
            <a:gradFill flip="none" rotWithShape="1">
              <a:gsLst>
                <a:gs pos="10000">
                  <a:srgbClr val="C0504D">
                    <a:lumMod val="50000"/>
                  </a:srgbClr>
                </a:gs>
                <a:gs pos="100000">
                  <a:srgbClr val="F79646">
                    <a:lumMod val="50000"/>
                  </a:srgbClr>
                </a:gs>
              </a:gsLst>
              <a:path path="shape">
                <a:fillToRect l="50000" t="50000" r="50000" b="50000"/>
              </a:path>
              <a:tileRect/>
            </a:gradFill>
            <a:ln w="12700" cap="flat" cmpd="sng" algn="ctr">
              <a:gradFill>
                <a:gsLst>
                  <a:gs pos="0">
                    <a:srgbClr val="F79646">
                      <a:lumMod val="75000"/>
                    </a:srgbClr>
                  </a:gs>
                  <a:gs pos="100000">
                    <a:srgbClr val="F79646"/>
                  </a:gs>
                </a:gsLst>
                <a:lin ang="5400000" scaled="0"/>
              </a:gradFill>
              <a:prstDash val="solid"/>
            </a:ln>
            <a:effectLst/>
            <a:scene3d>
              <a:camera prst="orthographicFront"/>
              <a:lightRig rig="threePt" dir="t">
                <a:rot lat="0" lon="0" rev="4800000"/>
              </a:lightRig>
            </a:scene3d>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32" name="Oval 31"/>
            <p:cNvSpPr/>
            <p:nvPr/>
          </p:nvSpPr>
          <p:spPr>
            <a:xfrm>
              <a:off x="0" y="1400175"/>
              <a:ext cx="457200" cy="457200"/>
            </a:xfrm>
            <a:prstGeom prst="ellipse">
              <a:avLst/>
            </a:prstGeom>
            <a:solidFill>
              <a:srgbClr val="FFC000"/>
            </a:solidFill>
            <a:ln w="25400" cap="flat" cmpd="sng" algn="ctr">
              <a:noFill/>
              <a:prstDash val="solid"/>
            </a:ln>
            <a:effectLst>
              <a:softEdge rad="127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33" name="Oval 32"/>
            <p:cNvSpPr/>
            <p:nvPr/>
          </p:nvSpPr>
          <p:spPr>
            <a:xfrm>
              <a:off x="152400" y="1552575"/>
              <a:ext cx="152400" cy="152400"/>
            </a:xfrm>
            <a:prstGeom prst="ellipse">
              <a:avLst/>
            </a:prstGeom>
            <a:solidFill>
              <a:sysClr val="window" lastClr="FFFFFF"/>
            </a:solidFill>
            <a:ln w="12700" cap="flat" cmpd="sng" algn="ctr">
              <a:solidFill>
                <a:srgbClr val="FFFF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42" name="Oval 41"/>
          <p:cNvSpPr/>
          <p:nvPr/>
        </p:nvSpPr>
        <p:spPr bwMode="auto">
          <a:xfrm>
            <a:off x="123825" y="1273739"/>
            <a:ext cx="762000" cy="762000"/>
          </a:xfrm>
          <a:prstGeom prst="ellipse">
            <a:avLst/>
          </a:prstGeom>
          <a:gradFill flip="none" rotWithShape="1">
            <a:gsLst>
              <a:gs pos="0">
                <a:schemeClr val="tx1"/>
              </a:gs>
              <a:gs pos="100000">
                <a:schemeClr val="tx1">
                  <a:alpha val="0"/>
                </a:schemeClr>
              </a:gs>
            </a:gsLst>
            <a:path path="shape">
              <a:fillToRect l="50000" t="50000" r="50000" b="50000"/>
            </a:path>
            <a:tileRect/>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sp>
        <p:nvSpPr>
          <p:cNvPr id="47" name="Rectangle 46"/>
          <p:cNvSpPr/>
          <p:nvPr/>
        </p:nvSpPr>
        <p:spPr>
          <a:xfrm>
            <a:off x="838200" y="2322868"/>
            <a:ext cx="3849547" cy="954107"/>
          </a:xfrm>
          <a:prstGeom prst="rect">
            <a:avLst/>
          </a:prstGeom>
        </p:spPr>
        <p:txBody>
          <a:bodyPr wrap="square">
            <a:spAutoFit/>
          </a:bodyPr>
          <a:lstStyle/>
          <a:p>
            <a:pPr>
              <a:spcBef>
                <a:spcPts val="600"/>
              </a:spcBef>
            </a:pPr>
            <a:r>
              <a:rPr lang="en-US" sz="2000" dirty="0" smtClean="0">
                <a:hlinkClick r:id="rId4"/>
              </a:rPr>
              <a:t>www.microsoft.com/teched</a:t>
            </a:r>
            <a:r>
              <a:rPr lang="en-US" sz="2000" dirty="0" smtClean="0"/>
              <a:t> </a:t>
            </a:r>
          </a:p>
          <a:p>
            <a:pPr marL="0" lvl="1" indent="0">
              <a:lnSpc>
                <a:spcPct val="100000"/>
              </a:lnSpc>
              <a:spcBef>
                <a:spcPts val="0"/>
              </a:spcBef>
              <a:buNone/>
              <a:tabLst>
                <a:tab pos="1828800" algn="l"/>
              </a:tabLst>
            </a:pPr>
            <a:endParaRPr lang="en-US" dirty="0" smtClean="0"/>
          </a:p>
          <a:p>
            <a:pPr marL="0" lvl="1" indent="0">
              <a:lnSpc>
                <a:spcPct val="100000"/>
              </a:lnSpc>
              <a:spcBef>
                <a:spcPts val="0"/>
              </a:spcBef>
              <a:buNone/>
              <a:tabLst>
                <a:tab pos="1828800" algn="l"/>
              </a:tabLst>
            </a:pPr>
            <a:r>
              <a:rPr lang="en-US" dirty="0" smtClean="0"/>
              <a:t>Sessions On-Demand &amp; Community</a:t>
            </a:r>
          </a:p>
        </p:txBody>
      </p:sp>
      <p:sp>
        <p:nvSpPr>
          <p:cNvPr id="48" name="Rectangle 47"/>
          <p:cNvSpPr/>
          <p:nvPr/>
        </p:nvSpPr>
        <p:spPr>
          <a:xfrm>
            <a:off x="838200" y="4474336"/>
            <a:ext cx="3733800" cy="1046440"/>
          </a:xfrm>
          <a:prstGeom prst="rect">
            <a:avLst/>
          </a:prstGeom>
        </p:spPr>
        <p:txBody>
          <a:bodyPr wrap="square">
            <a:spAutoFit/>
          </a:bodyPr>
          <a:lstStyle/>
          <a:p>
            <a:pPr lvl="0">
              <a:spcBef>
                <a:spcPts val="600"/>
              </a:spcBef>
              <a:buSzPct val="120000"/>
              <a:tabLst>
                <a:tab pos="1828800" algn="l"/>
              </a:tabLst>
              <a:defRPr/>
            </a:pPr>
            <a:r>
              <a:rPr lang="en-US" sz="2000" dirty="0" smtClean="0">
                <a:latin typeface="Calibri" pitchFamily="34" charset="0"/>
                <a:hlinkClick r:id="rId5"/>
              </a:rPr>
              <a:t>http://microsoft.com/technet</a:t>
            </a:r>
            <a:r>
              <a:rPr lang="en-US" sz="2400" b="1" dirty="0" smtClean="0">
                <a:latin typeface="Calibri" pitchFamily="34" charset="0"/>
              </a:rPr>
              <a:t>  </a:t>
            </a:r>
            <a:endParaRPr lang="en-US" sz="2400" dirty="0" smtClean="0">
              <a:latin typeface="Calibri" pitchFamily="34" charset="0"/>
            </a:endParaRPr>
          </a:p>
          <a:p>
            <a:pPr marL="0" lvl="1">
              <a:tabLst>
                <a:tab pos="1828800" algn="l"/>
              </a:tabLst>
              <a:defRPr/>
            </a:pPr>
            <a:endParaRPr lang="en-US" dirty="0" smtClean="0">
              <a:latin typeface="Calibri" pitchFamily="34" charset="0"/>
            </a:endParaRPr>
          </a:p>
          <a:p>
            <a:pPr marL="0" lvl="1">
              <a:tabLst>
                <a:tab pos="1828800" algn="l"/>
              </a:tabLst>
              <a:defRPr/>
            </a:pPr>
            <a:r>
              <a:rPr lang="en-US" dirty="0" smtClean="0">
                <a:latin typeface="Calibri" pitchFamily="34" charset="0"/>
              </a:rPr>
              <a:t>Resources for IT Professionals</a:t>
            </a:r>
          </a:p>
        </p:txBody>
      </p:sp>
      <p:pic>
        <p:nvPicPr>
          <p:cNvPr id="25" name="Picture 24" descr="TechEd_online.png"/>
          <p:cNvPicPr>
            <a:picLocks noChangeAspect="1"/>
          </p:cNvPicPr>
          <p:nvPr/>
        </p:nvPicPr>
        <p:blipFill>
          <a:blip r:embed="rId6"/>
          <a:stretch>
            <a:fillRect/>
          </a:stretch>
        </p:blipFill>
        <p:spPr bwMode="black">
          <a:xfrm>
            <a:off x="914400" y="1281128"/>
            <a:ext cx="2409825" cy="1076325"/>
          </a:xfrm>
          <a:prstGeom prst="rect">
            <a:avLst/>
          </a:prstGeom>
        </p:spPr>
      </p:pic>
      <p:sp>
        <p:nvSpPr>
          <p:cNvPr id="22" name="Rounded Rectangle 21"/>
          <p:cNvSpPr/>
          <p:nvPr/>
        </p:nvSpPr>
        <p:spPr bwMode="auto">
          <a:xfrm>
            <a:off x="4612234" y="3506886"/>
            <a:ext cx="4297680" cy="838200"/>
          </a:xfrm>
          <a:prstGeom prst="roundRect">
            <a:avLst>
              <a:gd name="adj" fmla="val 50000"/>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p>
            <a:pPr algn="ctr" defTabSz="914099" fontAlgn="base">
              <a:spcBef>
                <a:spcPct val="0"/>
              </a:spcBef>
              <a:spcAft>
                <a:spcPct val="0"/>
              </a:spcAft>
              <a:defRPr/>
            </a:pP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pic>
        <p:nvPicPr>
          <p:cNvPr id="27" name="Picture 26" descr="msdn_1inch_rgb.png"/>
          <p:cNvPicPr>
            <a:picLocks noChangeAspect="1"/>
          </p:cNvPicPr>
          <p:nvPr/>
        </p:nvPicPr>
        <p:blipFill>
          <a:blip r:embed="rId7"/>
          <a:stretch>
            <a:fillRect/>
          </a:stretch>
        </p:blipFill>
        <p:spPr bwMode="black">
          <a:xfrm>
            <a:off x="5457615" y="3583086"/>
            <a:ext cx="1857375" cy="942975"/>
          </a:xfrm>
          <a:prstGeom prst="rect">
            <a:avLst/>
          </a:prstGeom>
        </p:spPr>
      </p:pic>
      <p:sp>
        <p:nvSpPr>
          <p:cNvPr id="28" name="Rectangle 27"/>
          <p:cNvSpPr/>
          <p:nvPr/>
        </p:nvSpPr>
        <p:spPr>
          <a:xfrm>
            <a:off x="5457615" y="4474336"/>
            <a:ext cx="3352800" cy="1046440"/>
          </a:xfrm>
          <a:prstGeom prst="rect">
            <a:avLst/>
          </a:prstGeom>
        </p:spPr>
        <p:txBody>
          <a:bodyPr wrap="square">
            <a:spAutoFit/>
          </a:bodyPr>
          <a:lstStyle/>
          <a:p>
            <a:pPr>
              <a:spcBef>
                <a:spcPts val="600"/>
              </a:spcBef>
              <a:tabLst>
                <a:tab pos="1828800" algn="l"/>
              </a:tabLst>
            </a:pPr>
            <a:r>
              <a:rPr lang="en-US" sz="2000" dirty="0" smtClean="0">
                <a:hlinkClick r:id="rId8"/>
              </a:rPr>
              <a:t>http://microsoft.com/msdn</a:t>
            </a:r>
            <a:r>
              <a:rPr lang="en-US" sz="2400" b="1" dirty="0" smtClean="0"/>
              <a:t>  </a:t>
            </a:r>
            <a:endParaRPr lang="en-US" sz="2400" dirty="0" smtClean="0"/>
          </a:p>
          <a:p>
            <a:pPr marL="0" lvl="1" indent="0">
              <a:lnSpc>
                <a:spcPct val="100000"/>
              </a:lnSpc>
              <a:spcBef>
                <a:spcPts val="0"/>
              </a:spcBef>
              <a:buNone/>
              <a:tabLst>
                <a:tab pos="1828800" algn="l"/>
              </a:tabLst>
            </a:pPr>
            <a:endParaRPr lang="en-US" dirty="0" smtClean="0"/>
          </a:p>
          <a:p>
            <a:pPr marL="0" lvl="1" indent="0">
              <a:lnSpc>
                <a:spcPct val="100000"/>
              </a:lnSpc>
              <a:spcBef>
                <a:spcPts val="0"/>
              </a:spcBef>
              <a:buNone/>
              <a:tabLst>
                <a:tab pos="1828800" algn="l"/>
              </a:tabLst>
            </a:pPr>
            <a:r>
              <a:rPr lang="en-US" dirty="0" smtClean="0"/>
              <a:t>Resources for Developers</a:t>
            </a:r>
          </a:p>
        </p:txBody>
      </p:sp>
      <p:grpSp>
        <p:nvGrpSpPr>
          <p:cNvPr id="4" name="Group 29"/>
          <p:cNvGrpSpPr/>
          <p:nvPr/>
        </p:nvGrpSpPr>
        <p:grpSpPr>
          <a:xfrm>
            <a:off x="276225" y="3758636"/>
            <a:ext cx="457200" cy="457200"/>
            <a:chOff x="0" y="1400175"/>
            <a:chExt cx="457200" cy="457200"/>
          </a:xfrm>
        </p:grpSpPr>
        <p:sp>
          <p:nvSpPr>
            <p:cNvPr id="38" name="Oval 37"/>
            <p:cNvSpPr/>
            <p:nvPr/>
          </p:nvSpPr>
          <p:spPr>
            <a:xfrm>
              <a:off x="161365" y="1561540"/>
              <a:ext cx="152400" cy="152400"/>
            </a:xfrm>
            <a:prstGeom prst="ellipse">
              <a:avLst/>
            </a:prstGeom>
            <a:gradFill flip="none" rotWithShape="1">
              <a:gsLst>
                <a:gs pos="10000">
                  <a:srgbClr val="C0504D">
                    <a:lumMod val="50000"/>
                  </a:srgbClr>
                </a:gs>
                <a:gs pos="100000">
                  <a:srgbClr val="F79646">
                    <a:lumMod val="50000"/>
                  </a:srgbClr>
                </a:gs>
              </a:gsLst>
              <a:path path="shape">
                <a:fillToRect l="50000" t="50000" r="50000" b="50000"/>
              </a:path>
              <a:tileRect/>
            </a:gradFill>
            <a:ln w="12700" cap="flat" cmpd="sng" algn="ctr">
              <a:gradFill>
                <a:gsLst>
                  <a:gs pos="0">
                    <a:srgbClr val="F79646">
                      <a:lumMod val="75000"/>
                    </a:srgbClr>
                  </a:gs>
                  <a:gs pos="100000">
                    <a:srgbClr val="F79646"/>
                  </a:gs>
                </a:gsLst>
                <a:lin ang="5400000" scaled="0"/>
              </a:gradFill>
              <a:prstDash val="solid"/>
            </a:ln>
            <a:effectLst/>
            <a:scene3d>
              <a:camera prst="orthographicFront"/>
              <a:lightRig rig="threePt" dir="t">
                <a:rot lat="0" lon="0" rev="4800000"/>
              </a:lightRig>
            </a:scene3d>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39" name="Oval 38"/>
            <p:cNvSpPr/>
            <p:nvPr/>
          </p:nvSpPr>
          <p:spPr>
            <a:xfrm>
              <a:off x="0" y="1400175"/>
              <a:ext cx="457200" cy="457200"/>
            </a:xfrm>
            <a:prstGeom prst="ellipse">
              <a:avLst/>
            </a:prstGeom>
            <a:solidFill>
              <a:srgbClr val="FFC000"/>
            </a:solidFill>
            <a:ln w="25400" cap="flat" cmpd="sng" algn="ctr">
              <a:noFill/>
              <a:prstDash val="solid"/>
            </a:ln>
            <a:effectLst>
              <a:softEdge rad="127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0" name="Oval 39"/>
            <p:cNvSpPr/>
            <p:nvPr/>
          </p:nvSpPr>
          <p:spPr>
            <a:xfrm>
              <a:off x="152400" y="1552575"/>
              <a:ext cx="152400" cy="152400"/>
            </a:xfrm>
            <a:prstGeom prst="ellipse">
              <a:avLst/>
            </a:prstGeom>
            <a:solidFill>
              <a:sysClr val="window" lastClr="FFFFFF"/>
            </a:solidFill>
            <a:ln w="12700" cap="flat" cmpd="sng" algn="ctr">
              <a:solidFill>
                <a:srgbClr val="FFFF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41" name="Oval 40"/>
          <p:cNvSpPr/>
          <p:nvPr/>
        </p:nvSpPr>
        <p:spPr bwMode="auto">
          <a:xfrm>
            <a:off x="123825" y="3664111"/>
            <a:ext cx="762000" cy="762000"/>
          </a:xfrm>
          <a:prstGeom prst="ellipse">
            <a:avLst/>
          </a:prstGeom>
          <a:gradFill flip="none" rotWithShape="1">
            <a:gsLst>
              <a:gs pos="0">
                <a:schemeClr val="tx1"/>
              </a:gs>
              <a:gs pos="100000">
                <a:schemeClr val="tx1">
                  <a:alpha val="0"/>
                </a:schemeClr>
              </a:gs>
            </a:gsLst>
            <a:path path="shape">
              <a:fillToRect l="50000" t="50000" r="50000" b="50000"/>
            </a:path>
            <a:tileRect/>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grpSp>
        <p:nvGrpSpPr>
          <p:cNvPr id="5" name="Group 43"/>
          <p:cNvGrpSpPr/>
          <p:nvPr/>
        </p:nvGrpSpPr>
        <p:grpSpPr>
          <a:xfrm>
            <a:off x="4800600" y="3758636"/>
            <a:ext cx="457200" cy="457200"/>
            <a:chOff x="0" y="1400175"/>
            <a:chExt cx="457200" cy="457200"/>
          </a:xfrm>
        </p:grpSpPr>
        <p:sp>
          <p:nvSpPr>
            <p:cNvPr id="45" name="Oval 44"/>
            <p:cNvSpPr/>
            <p:nvPr/>
          </p:nvSpPr>
          <p:spPr>
            <a:xfrm>
              <a:off x="161365" y="1561540"/>
              <a:ext cx="152400" cy="152400"/>
            </a:xfrm>
            <a:prstGeom prst="ellipse">
              <a:avLst/>
            </a:prstGeom>
            <a:gradFill flip="none" rotWithShape="1">
              <a:gsLst>
                <a:gs pos="10000">
                  <a:srgbClr val="C0504D">
                    <a:lumMod val="50000"/>
                  </a:srgbClr>
                </a:gs>
                <a:gs pos="100000">
                  <a:srgbClr val="F79646">
                    <a:lumMod val="50000"/>
                  </a:srgbClr>
                </a:gs>
              </a:gsLst>
              <a:path path="shape">
                <a:fillToRect l="50000" t="50000" r="50000" b="50000"/>
              </a:path>
              <a:tileRect/>
            </a:gradFill>
            <a:ln w="12700" cap="flat" cmpd="sng" algn="ctr">
              <a:gradFill>
                <a:gsLst>
                  <a:gs pos="0">
                    <a:srgbClr val="F79646">
                      <a:lumMod val="75000"/>
                    </a:srgbClr>
                  </a:gs>
                  <a:gs pos="100000">
                    <a:srgbClr val="F79646"/>
                  </a:gs>
                </a:gsLst>
                <a:lin ang="5400000" scaled="0"/>
              </a:gradFill>
              <a:prstDash val="solid"/>
            </a:ln>
            <a:effectLst/>
            <a:scene3d>
              <a:camera prst="orthographicFront"/>
              <a:lightRig rig="threePt" dir="t">
                <a:rot lat="0" lon="0" rev="4800000"/>
              </a:lightRig>
            </a:scene3d>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6" name="Oval 45"/>
            <p:cNvSpPr/>
            <p:nvPr/>
          </p:nvSpPr>
          <p:spPr>
            <a:xfrm>
              <a:off x="0" y="1400175"/>
              <a:ext cx="457200" cy="457200"/>
            </a:xfrm>
            <a:prstGeom prst="ellipse">
              <a:avLst/>
            </a:prstGeom>
            <a:solidFill>
              <a:srgbClr val="FFC000"/>
            </a:solidFill>
            <a:ln w="25400" cap="flat" cmpd="sng" algn="ctr">
              <a:noFill/>
              <a:prstDash val="solid"/>
            </a:ln>
            <a:effectLst>
              <a:softEdge rad="127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50" name="Oval 49"/>
            <p:cNvSpPr/>
            <p:nvPr/>
          </p:nvSpPr>
          <p:spPr>
            <a:xfrm>
              <a:off x="152400" y="1552575"/>
              <a:ext cx="152400" cy="152400"/>
            </a:xfrm>
            <a:prstGeom prst="ellipse">
              <a:avLst/>
            </a:prstGeom>
            <a:solidFill>
              <a:sysClr val="window" lastClr="FFFFFF"/>
            </a:solidFill>
            <a:ln w="12700" cap="flat" cmpd="sng" algn="ctr">
              <a:solidFill>
                <a:srgbClr val="FFFF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51" name="Oval 50"/>
          <p:cNvSpPr/>
          <p:nvPr/>
        </p:nvSpPr>
        <p:spPr bwMode="auto">
          <a:xfrm>
            <a:off x="4648200" y="3606236"/>
            <a:ext cx="762000" cy="762000"/>
          </a:xfrm>
          <a:prstGeom prst="ellipse">
            <a:avLst/>
          </a:prstGeom>
          <a:gradFill flip="none" rotWithShape="1">
            <a:gsLst>
              <a:gs pos="0">
                <a:schemeClr val="tx1"/>
              </a:gs>
              <a:gs pos="100000">
                <a:schemeClr val="tx1">
                  <a:alpha val="0"/>
                </a:schemeClr>
              </a:gs>
            </a:gsLst>
            <a:path path="shape">
              <a:fillToRect l="50000" t="50000" r="50000" b="50000"/>
            </a:path>
            <a:tileRect/>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sp>
        <p:nvSpPr>
          <p:cNvPr id="35" name="Rounded Rectangle 34"/>
          <p:cNvSpPr/>
          <p:nvPr/>
        </p:nvSpPr>
        <p:spPr bwMode="auto">
          <a:xfrm>
            <a:off x="4612234" y="1178489"/>
            <a:ext cx="4297680" cy="838200"/>
          </a:xfrm>
          <a:prstGeom prst="roundRect">
            <a:avLst>
              <a:gd name="adj" fmla="val 50000"/>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p>
            <a:pPr algn="ctr" defTabSz="914099" fontAlgn="base">
              <a:spcBef>
                <a:spcPct val="0"/>
              </a:spcBef>
              <a:spcAft>
                <a:spcPct val="0"/>
              </a:spcAft>
              <a:defRPr/>
            </a:pP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grpSp>
        <p:nvGrpSpPr>
          <p:cNvPr id="6" name="Group 29"/>
          <p:cNvGrpSpPr/>
          <p:nvPr/>
        </p:nvGrpSpPr>
        <p:grpSpPr>
          <a:xfrm>
            <a:off x="4761140" y="1426139"/>
            <a:ext cx="457200" cy="457200"/>
            <a:chOff x="0" y="1400175"/>
            <a:chExt cx="457200" cy="457200"/>
          </a:xfrm>
        </p:grpSpPr>
        <p:sp>
          <p:nvSpPr>
            <p:cNvPr id="37" name="Oval 36"/>
            <p:cNvSpPr/>
            <p:nvPr/>
          </p:nvSpPr>
          <p:spPr>
            <a:xfrm>
              <a:off x="161365" y="1561540"/>
              <a:ext cx="152400" cy="152400"/>
            </a:xfrm>
            <a:prstGeom prst="ellipse">
              <a:avLst/>
            </a:prstGeom>
            <a:gradFill flip="none" rotWithShape="1">
              <a:gsLst>
                <a:gs pos="10000">
                  <a:srgbClr val="C0504D">
                    <a:lumMod val="50000"/>
                  </a:srgbClr>
                </a:gs>
                <a:gs pos="100000">
                  <a:srgbClr val="F79646">
                    <a:lumMod val="50000"/>
                  </a:srgbClr>
                </a:gs>
              </a:gsLst>
              <a:path path="shape">
                <a:fillToRect l="50000" t="50000" r="50000" b="50000"/>
              </a:path>
              <a:tileRect/>
            </a:gradFill>
            <a:ln w="12700" cap="flat" cmpd="sng" algn="ctr">
              <a:gradFill>
                <a:gsLst>
                  <a:gs pos="0">
                    <a:srgbClr val="F79646">
                      <a:lumMod val="75000"/>
                    </a:srgbClr>
                  </a:gs>
                  <a:gs pos="100000">
                    <a:srgbClr val="F79646"/>
                  </a:gs>
                </a:gsLst>
                <a:lin ang="5400000" scaled="0"/>
              </a:gradFill>
              <a:prstDash val="solid"/>
            </a:ln>
            <a:effectLst/>
            <a:scene3d>
              <a:camera prst="orthographicFront"/>
              <a:lightRig rig="threePt" dir="t">
                <a:rot lat="0" lon="0" rev="4800000"/>
              </a:lightRig>
            </a:scene3d>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3" name="Oval 42"/>
            <p:cNvSpPr/>
            <p:nvPr/>
          </p:nvSpPr>
          <p:spPr>
            <a:xfrm>
              <a:off x="0" y="1400175"/>
              <a:ext cx="457200" cy="457200"/>
            </a:xfrm>
            <a:prstGeom prst="ellipse">
              <a:avLst/>
            </a:prstGeom>
            <a:solidFill>
              <a:srgbClr val="FFC000"/>
            </a:solidFill>
            <a:ln w="25400" cap="flat" cmpd="sng" algn="ctr">
              <a:noFill/>
              <a:prstDash val="solid"/>
            </a:ln>
            <a:effectLst>
              <a:softEdge rad="127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4" name="Oval 43"/>
            <p:cNvSpPr/>
            <p:nvPr/>
          </p:nvSpPr>
          <p:spPr>
            <a:xfrm>
              <a:off x="152400" y="1552575"/>
              <a:ext cx="152400" cy="152400"/>
            </a:xfrm>
            <a:prstGeom prst="ellipse">
              <a:avLst/>
            </a:prstGeom>
            <a:solidFill>
              <a:sysClr val="window" lastClr="FFFFFF"/>
            </a:solidFill>
            <a:ln w="12700" cap="flat" cmpd="sng" algn="ctr">
              <a:solidFill>
                <a:srgbClr val="FFFF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52" name="Oval 51"/>
          <p:cNvSpPr/>
          <p:nvPr/>
        </p:nvSpPr>
        <p:spPr bwMode="auto">
          <a:xfrm>
            <a:off x="4608740" y="1273739"/>
            <a:ext cx="762000" cy="762000"/>
          </a:xfrm>
          <a:prstGeom prst="ellipse">
            <a:avLst/>
          </a:prstGeom>
          <a:gradFill flip="none" rotWithShape="1">
            <a:gsLst>
              <a:gs pos="0">
                <a:schemeClr val="tx1"/>
              </a:gs>
              <a:gs pos="100000">
                <a:schemeClr val="tx1">
                  <a:alpha val="0"/>
                </a:schemeClr>
              </a:gs>
            </a:gsLst>
            <a:path path="shape">
              <a:fillToRect l="50000" t="50000" r="50000" b="50000"/>
            </a:path>
            <a:tileRect/>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sp>
        <p:nvSpPr>
          <p:cNvPr id="57" name="Rectangle 56"/>
          <p:cNvSpPr/>
          <p:nvPr/>
        </p:nvSpPr>
        <p:spPr>
          <a:xfrm>
            <a:off x="4629872" y="2322868"/>
            <a:ext cx="4514127" cy="954107"/>
          </a:xfrm>
          <a:prstGeom prst="rect">
            <a:avLst/>
          </a:prstGeom>
        </p:spPr>
        <p:txBody>
          <a:bodyPr wrap="square">
            <a:spAutoFit/>
          </a:bodyPr>
          <a:lstStyle/>
          <a:p>
            <a:pPr>
              <a:spcBef>
                <a:spcPts val="600"/>
              </a:spcBef>
            </a:pPr>
            <a:r>
              <a:rPr lang="en-US" sz="2000" dirty="0" smtClean="0">
                <a:hlinkClick r:id="rId9"/>
              </a:rPr>
              <a:t>www.microsoft.com/learning</a:t>
            </a:r>
            <a:r>
              <a:rPr lang="en-US" sz="2000" dirty="0" smtClean="0"/>
              <a:t>  </a:t>
            </a:r>
          </a:p>
          <a:p>
            <a:pPr marL="0" lvl="1" indent="0">
              <a:lnSpc>
                <a:spcPct val="100000"/>
              </a:lnSpc>
              <a:spcBef>
                <a:spcPts val="0"/>
              </a:spcBef>
              <a:buNone/>
              <a:tabLst>
                <a:tab pos="1828800" algn="l"/>
              </a:tabLst>
            </a:pPr>
            <a:endParaRPr lang="en-US" dirty="0" smtClean="0"/>
          </a:p>
          <a:p>
            <a:r>
              <a:rPr lang="en-US" dirty="0" smtClean="0"/>
              <a:t>Microsoft Certification &amp; Training Resources</a:t>
            </a:r>
            <a:endParaRPr lang="en-US" dirty="0"/>
          </a:p>
        </p:txBody>
      </p:sp>
      <p:sp>
        <p:nvSpPr>
          <p:cNvPr id="54" name="Title 1"/>
          <p:cNvSpPr>
            <a:spLocks noGrp="1"/>
          </p:cNvSpPr>
          <p:nvPr>
            <p:ph type="title"/>
          </p:nvPr>
        </p:nvSpPr>
        <p:spPr/>
        <p:txBody>
          <a:bodyPr vert="horz" wrap="square" lIns="0" tIns="0" rIns="0" bIns="0" rtlCol="0" anchor="t">
            <a:spAutoFit/>
          </a:bodyPr>
          <a:lstStyle/>
          <a:p>
            <a:r>
              <a:rPr/>
              <a:t>Resources</a:t>
            </a:r>
          </a:p>
        </p:txBody>
      </p:sp>
      <p:grpSp>
        <p:nvGrpSpPr>
          <p:cNvPr id="58" name="Group 57"/>
          <p:cNvGrpSpPr/>
          <p:nvPr/>
        </p:nvGrpSpPr>
        <p:grpSpPr bwMode="black">
          <a:xfrm>
            <a:off x="5457615" y="1234828"/>
            <a:ext cx="3477054" cy="771334"/>
            <a:chOff x="5561787" y="0"/>
            <a:chExt cx="3477054" cy="771334"/>
          </a:xfrm>
        </p:grpSpPr>
        <p:pic>
          <p:nvPicPr>
            <p:cNvPr id="56" name="Picture 55" descr="ms_Learning_w.eps"/>
            <p:cNvPicPr>
              <a:picLocks noChangeAspect="1"/>
            </p:cNvPicPr>
            <p:nvPr/>
          </p:nvPicPr>
          <p:blipFill>
            <a:blip r:embed="rId10"/>
            <a:srcRect l="51467"/>
            <a:stretch>
              <a:fillRect/>
            </a:stretch>
          </p:blipFill>
          <p:spPr bwMode="black">
            <a:xfrm>
              <a:off x="7257327" y="0"/>
              <a:ext cx="1781514" cy="771334"/>
            </a:xfrm>
            <a:prstGeom prst="rect">
              <a:avLst/>
            </a:prstGeom>
          </p:spPr>
        </p:pic>
        <p:pic>
          <p:nvPicPr>
            <p:cNvPr id="1026" name="Picture 2" descr="C:\Documents and Settings\Pennie\My Documents\ACERDATA (D)\Pennie's documents\MS Image\Boxshot_Logo\MICROSOFT\Microsoft Logo wht shadow.png"/>
            <p:cNvPicPr>
              <a:picLocks noChangeAspect="1" noChangeArrowheads="1"/>
            </p:cNvPicPr>
            <p:nvPr/>
          </p:nvPicPr>
          <p:blipFill>
            <a:blip r:embed="rId11"/>
            <a:srcRect/>
            <a:stretch>
              <a:fillRect/>
            </a:stretch>
          </p:blipFill>
          <p:spPr bwMode="black">
            <a:xfrm>
              <a:off x="5561787" y="254642"/>
              <a:ext cx="1693646" cy="312516"/>
            </a:xfrm>
            <a:prstGeom prst="rect">
              <a:avLst/>
            </a:prstGeom>
            <a:noFill/>
          </p:spPr>
        </p:pic>
      </p:grpSp>
      <p:sp>
        <p:nvSpPr>
          <p:cNvPr id="53" name="Rectangle 52"/>
          <p:cNvSpPr/>
          <p:nvPr/>
        </p:nvSpPr>
        <p:spPr bwMode="auto">
          <a:xfrm>
            <a:off x="-2298032" y="0"/>
            <a:ext cx="2141623" cy="3072384"/>
          </a:xfrm>
          <a:prstGeom prst="rect">
            <a:avLst/>
          </a:prstGeom>
          <a:ln w="38100">
            <a:solidFill>
              <a:srgbClr val="FFFF00"/>
            </a:solidFill>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t" anchorCtr="0" compatLnSpc="1">
            <a:prstTxWarp prst="textNoShape">
              <a:avLst/>
            </a:prstTxWarp>
          </a:bodyPr>
          <a:lstStyle/>
          <a:p>
            <a:pPr defTabSz="914099" fontAlgn="base">
              <a:spcBef>
                <a:spcPct val="0"/>
              </a:spcBef>
              <a:spcAft>
                <a:spcPct val="0"/>
              </a:spcAft>
            </a:pPr>
            <a:r>
              <a:rPr lang="en-US" sz="2400" b="1" dirty="0" smtClean="0"/>
              <a:t>Required Slide</a:t>
            </a:r>
            <a:endParaRPr lang="en-US" sz="2400" b="1" dirty="0" smtClean="0">
              <a:solidFill>
                <a:srgbClr val="FFFFFF"/>
              </a:solidFill>
              <a:effectLst>
                <a:outerShdw blurRad="38100" dist="38100" dir="2700000" algn="tl">
                  <a:srgbClr val="000000">
                    <a:alpha val="43137"/>
                  </a:srgbClr>
                </a:outerShdw>
              </a:effectLst>
            </a:endParaRPr>
          </a:p>
          <a:p>
            <a:pPr defTabSz="914099" fontAlgn="base">
              <a:spcBef>
                <a:spcPct val="0"/>
              </a:spcBef>
              <a:spcAft>
                <a:spcPct val="0"/>
              </a:spcAft>
            </a:pPr>
            <a:r>
              <a:rPr lang="en-US" sz="2000" b="1" dirty="0" smtClean="0">
                <a:solidFill>
                  <a:schemeClr val="accent5"/>
                </a:solidFill>
              </a:rPr>
              <a:t>Speakers, </a:t>
            </a:r>
          </a:p>
          <a:p>
            <a:r>
              <a:rPr lang="en-US" dirty="0" smtClean="0"/>
              <a:t>TechEd 2009 is not producing </a:t>
            </a:r>
          </a:p>
          <a:p>
            <a:r>
              <a:rPr lang="en-US" dirty="0" smtClean="0"/>
              <a:t>a DVD. Please announce that </a:t>
            </a:r>
          </a:p>
          <a:p>
            <a:r>
              <a:rPr lang="en-US" dirty="0" smtClean="0"/>
              <a:t>attendees can </a:t>
            </a:r>
            <a:r>
              <a:rPr lang="en-US" b="1" dirty="0" smtClean="0"/>
              <a:t>access session </a:t>
            </a:r>
            <a:endParaRPr lang="en-US" dirty="0" smtClean="0"/>
          </a:p>
          <a:p>
            <a:r>
              <a:rPr lang="en-US" b="1" dirty="0" smtClean="0"/>
              <a:t>recordings at TechEd Online. </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par>
                          <p:cTn id="9" fill="hold">
                            <p:stCondLst>
                              <p:cond delay="0"/>
                            </p:stCondLst>
                            <p:childTnLst>
                              <p:par>
                                <p:cTn id="10" presetID="10" presetClass="exit" presetSubtype="0" fill="hold" grpId="1" nodeType="afterEffect">
                                  <p:stCondLst>
                                    <p:cond delay="200"/>
                                  </p:stCondLst>
                                  <p:childTnLst>
                                    <p:animEffect transition="out" filter="fade">
                                      <p:cBhvr>
                                        <p:cTn id="11" dur="2000"/>
                                        <p:tgtEl>
                                          <p:spTgt spid="42"/>
                                        </p:tgtEl>
                                      </p:cBhvr>
                                    </p:animEffect>
                                    <p:set>
                                      <p:cBhvr>
                                        <p:cTn id="12" dur="1" fill="hold">
                                          <p:stCondLst>
                                            <p:cond delay="1999"/>
                                          </p:stCondLst>
                                        </p:cTn>
                                        <p:tgtEl>
                                          <p:spTgt spid="42"/>
                                        </p:tgtEl>
                                        <p:attrNameLst>
                                          <p:attrName>style.visibility</p:attrName>
                                        </p:attrNameLst>
                                      </p:cBhvr>
                                      <p:to>
                                        <p:strVal val="hidden"/>
                                      </p:to>
                                    </p:set>
                                  </p:childTnLst>
                                </p:cTn>
                              </p:par>
                            </p:childTnLst>
                          </p:cTn>
                        </p:par>
                        <p:par>
                          <p:cTn id="13" fill="hold">
                            <p:stCondLst>
                              <p:cond delay="2200"/>
                            </p:stCondLst>
                            <p:childTnLst>
                              <p:par>
                                <p:cTn id="14" presetID="1" presetClass="entr" presetSubtype="0"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par>
                          <p:cTn id="18" fill="hold">
                            <p:stCondLst>
                              <p:cond delay="2200"/>
                            </p:stCondLst>
                            <p:childTnLst>
                              <p:par>
                                <p:cTn id="19" presetID="10" presetClass="exit" presetSubtype="0" fill="hold" grpId="1" nodeType="afterEffect">
                                  <p:stCondLst>
                                    <p:cond delay="200"/>
                                  </p:stCondLst>
                                  <p:childTnLst>
                                    <p:animEffect transition="out" filter="fade">
                                      <p:cBhvr>
                                        <p:cTn id="20" dur="2000"/>
                                        <p:tgtEl>
                                          <p:spTgt spid="41"/>
                                        </p:tgtEl>
                                      </p:cBhvr>
                                    </p:animEffect>
                                    <p:set>
                                      <p:cBhvr>
                                        <p:cTn id="21" dur="1" fill="hold">
                                          <p:stCondLst>
                                            <p:cond delay="1999"/>
                                          </p:stCondLst>
                                        </p:cTn>
                                        <p:tgtEl>
                                          <p:spTgt spid="41"/>
                                        </p:tgtEl>
                                        <p:attrNameLst>
                                          <p:attrName>style.visibility</p:attrName>
                                        </p:attrNameLst>
                                      </p:cBhvr>
                                      <p:to>
                                        <p:strVal val="hidden"/>
                                      </p:to>
                                    </p:set>
                                  </p:childTnLst>
                                </p:cTn>
                              </p:par>
                            </p:childTnLst>
                          </p:cTn>
                        </p:par>
                        <p:par>
                          <p:cTn id="22" fill="hold">
                            <p:stCondLst>
                              <p:cond delay="4400"/>
                            </p:stCondLst>
                            <p:childTnLst>
                              <p:par>
                                <p:cTn id="23" presetID="1" presetClass="entr" presetSubtype="0" fill="hold" grpId="0" nodeType="afterEffect">
                                  <p:stCondLst>
                                    <p:cond delay="0"/>
                                  </p:stCondLst>
                                  <p:childTnLst>
                                    <p:set>
                                      <p:cBhvr>
                                        <p:cTn id="24" dur="1" fill="hold">
                                          <p:stCondLst>
                                            <p:cond delay="0"/>
                                          </p:stCondLst>
                                        </p:cTn>
                                        <p:tgtEl>
                                          <p:spTgt spid="5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par>
                          <p:cTn id="27" fill="hold">
                            <p:stCondLst>
                              <p:cond delay="4400"/>
                            </p:stCondLst>
                            <p:childTnLst>
                              <p:par>
                                <p:cTn id="28" presetID="10" presetClass="exit" presetSubtype="0" fill="hold" grpId="1" nodeType="afterEffect">
                                  <p:stCondLst>
                                    <p:cond delay="200"/>
                                  </p:stCondLst>
                                  <p:childTnLst>
                                    <p:animEffect transition="out" filter="fade">
                                      <p:cBhvr>
                                        <p:cTn id="29" dur="2000"/>
                                        <p:tgtEl>
                                          <p:spTgt spid="51"/>
                                        </p:tgtEl>
                                      </p:cBhvr>
                                    </p:animEffect>
                                    <p:set>
                                      <p:cBhvr>
                                        <p:cTn id="30" dur="1" fill="hold">
                                          <p:stCondLst>
                                            <p:cond delay="1999"/>
                                          </p:stCondLst>
                                        </p:cTn>
                                        <p:tgtEl>
                                          <p:spTgt spid="51"/>
                                        </p:tgtEl>
                                        <p:attrNameLst>
                                          <p:attrName>style.visibility</p:attrName>
                                        </p:attrNameLst>
                                      </p:cBhvr>
                                      <p:to>
                                        <p:strVal val="hidden"/>
                                      </p:to>
                                    </p:set>
                                  </p:childTnLst>
                                </p:cTn>
                              </p:par>
                            </p:childTnLst>
                          </p:cTn>
                        </p:par>
                        <p:par>
                          <p:cTn id="31" fill="hold">
                            <p:stCondLst>
                              <p:cond delay="6600"/>
                            </p:stCondLst>
                            <p:childTnLst>
                              <p:par>
                                <p:cTn id="32" presetID="1" presetClass="entr" presetSubtype="0" fill="hold" grpId="0" nodeType="afterEffect">
                                  <p:stCondLst>
                                    <p:cond delay="0"/>
                                  </p:stCondLst>
                                  <p:childTnLst>
                                    <p:set>
                                      <p:cBhvr>
                                        <p:cTn id="33" dur="1" fill="hold">
                                          <p:stCondLst>
                                            <p:cond delay="0"/>
                                          </p:stCondLst>
                                        </p:cTn>
                                        <p:tgtEl>
                                          <p:spTgt spid="52"/>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6"/>
                                        </p:tgtEl>
                                        <p:attrNameLst>
                                          <p:attrName>style.visibility</p:attrName>
                                        </p:attrNameLst>
                                      </p:cBhvr>
                                      <p:to>
                                        <p:strVal val="visible"/>
                                      </p:to>
                                    </p:set>
                                  </p:childTnLst>
                                </p:cTn>
                              </p:par>
                            </p:childTnLst>
                          </p:cTn>
                        </p:par>
                        <p:par>
                          <p:cTn id="36" fill="hold">
                            <p:stCondLst>
                              <p:cond delay="6600"/>
                            </p:stCondLst>
                            <p:childTnLst>
                              <p:par>
                                <p:cTn id="37" presetID="10" presetClass="exit" presetSubtype="0" fill="hold" grpId="1" nodeType="afterEffect">
                                  <p:stCondLst>
                                    <p:cond delay="200"/>
                                  </p:stCondLst>
                                  <p:childTnLst>
                                    <p:animEffect transition="out" filter="fade">
                                      <p:cBhvr>
                                        <p:cTn id="38" dur="2000"/>
                                        <p:tgtEl>
                                          <p:spTgt spid="52"/>
                                        </p:tgtEl>
                                      </p:cBhvr>
                                    </p:animEffect>
                                    <p:set>
                                      <p:cBhvr>
                                        <p:cTn id="39" dur="1" fill="hold">
                                          <p:stCondLst>
                                            <p:cond delay="1999"/>
                                          </p:stCondLst>
                                        </p:cTn>
                                        <p:tgtEl>
                                          <p:spTgt spid="5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2" grpId="1" animBg="1"/>
      <p:bldP spid="41" grpId="0" animBg="1"/>
      <p:bldP spid="41" grpId="1" animBg="1"/>
      <p:bldP spid="51" grpId="0" animBg="1"/>
      <p:bldP spid="51" grpId="1" animBg="1"/>
      <p:bldP spid="52" grpId="0" animBg="1"/>
      <p:bldP spid="52"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dirty="0" smtClean="0"/>
              <a:t>Related Content</a:t>
            </a:r>
            <a:endParaRPr lang="en-US" dirty="0"/>
          </a:p>
        </p:txBody>
      </p:sp>
      <p:sp>
        <p:nvSpPr>
          <p:cNvPr id="17" name="Content Placeholder 16"/>
          <p:cNvSpPr>
            <a:spLocks noGrp="1"/>
          </p:cNvSpPr>
          <p:nvPr>
            <p:ph sz="quarter" idx="10"/>
          </p:nvPr>
        </p:nvSpPr>
        <p:spPr>
          <a:xfrm>
            <a:off x="395536" y="1052736"/>
            <a:ext cx="8385048" cy="4968552"/>
          </a:xfrm>
          <a:prstGeom prst="roundRect">
            <a:avLst>
              <a:gd name="adj" fmla="val 3791"/>
            </a:avLst>
          </a:prstGeom>
        </p:spPr>
        <p:txBody>
          <a:bodyPr lIns="90000" tIns="72000" anchor="t"/>
          <a:lstStyle/>
          <a:p>
            <a:pPr>
              <a:spcBef>
                <a:spcPts val="1200"/>
              </a:spcBef>
            </a:pPr>
            <a:r>
              <a:rPr sz="2000" b="1" dirty="0" smtClean="0"/>
              <a:t>Breakout Sessions</a:t>
            </a:r>
          </a:p>
          <a:p>
            <a:pPr marL="182563" indent="-182563">
              <a:spcBef>
                <a:spcPts val="1200"/>
              </a:spcBef>
              <a:buFont typeface="Arial" pitchFamily="34" charset="0"/>
              <a:buChar char="•"/>
            </a:pPr>
            <a:r>
              <a:rPr lang="de-DE" dirty="0" smtClean="0"/>
              <a:t>ARC201  -  11/09/2009  09:00-10:15  [</a:t>
            </a:r>
            <a:r>
              <a:rPr lang="de-DE" dirty="0"/>
              <a:t>David Chappell</a:t>
            </a:r>
            <a:r>
              <a:rPr lang="de-DE" dirty="0" smtClean="0"/>
              <a:t>]</a:t>
            </a:r>
            <a:br>
              <a:rPr lang="de-DE" dirty="0" smtClean="0"/>
            </a:br>
            <a:r>
              <a:rPr lang="de-DE" b="1" dirty="0" smtClean="0"/>
              <a:t>The Windows Azure Platform: When And Why To Use It</a:t>
            </a:r>
          </a:p>
          <a:p>
            <a:pPr marL="182563" indent="-182563">
              <a:spcBef>
                <a:spcPts val="1200"/>
              </a:spcBef>
              <a:buFont typeface="Arial" pitchFamily="34" charset="0"/>
              <a:buChar char="•"/>
            </a:pPr>
            <a:r>
              <a:rPr lang="de-DE" dirty="0" smtClean="0"/>
              <a:t>SVR202  -  </a:t>
            </a:r>
            <a:r>
              <a:rPr lang="de-DE" dirty="0"/>
              <a:t>11/10/2009  09:00-10:15  [Jan Schenk</a:t>
            </a:r>
            <a:r>
              <a:rPr lang="de-DE" dirty="0" smtClean="0"/>
              <a:t>]</a:t>
            </a:r>
            <a:br>
              <a:rPr lang="de-DE" dirty="0" smtClean="0"/>
            </a:br>
            <a:r>
              <a:rPr lang="de-DE" b="1" dirty="0" smtClean="0"/>
              <a:t>Windows Azure Flight Tour – Looking At The Clouds From Above</a:t>
            </a:r>
            <a:endParaRPr lang="de-DE" dirty="0" smtClean="0"/>
          </a:p>
          <a:p>
            <a:pPr marL="182563" indent="-182563">
              <a:spcBef>
                <a:spcPts val="1200"/>
              </a:spcBef>
              <a:buFont typeface="Arial" pitchFamily="34" charset="0"/>
              <a:buChar char="•"/>
            </a:pPr>
            <a:r>
              <a:rPr lang="de-DE" dirty="0" smtClean="0"/>
              <a:t>INT305  -  </a:t>
            </a:r>
            <a:r>
              <a:rPr lang="de-DE" dirty="0"/>
              <a:t>11/10/2009  13:30-14:45 </a:t>
            </a:r>
            <a:r>
              <a:rPr lang="de-DE" dirty="0" smtClean="0"/>
              <a:t> [</a:t>
            </a:r>
            <a:r>
              <a:rPr lang="de-DE" dirty="0"/>
              <a:t>Kurt Claeys]</a:t>
            </a:r>
            <a:r>
              <a:rPr lang="de-DE" dirty="0" smtClean="0"/>
              <a:t/>
            </a:r>
            <a:br>
              <a:rPr lang="de-DE" dirty="0" smtClean="0"/>
            </a:br>
            <a:r>
              <a:rPr lang="de-DE" b="1" dirty="0" smtClean="0"/>
              <a:t>Code Walkthrough of a Cloud Application Running on the Windows Azure Platform</a:t>
            </a:r>
            <a:endParaRPr lang="de-DE" dirty="0" smtClean="0"/>
          </a:p>
          <a:p>
            <a:pPr marL="182563" indent="-182563">
              <a:spcBef>
                <a:spcPts val="1200"/>
              </a:spcBef>
              <a:buFont typeface="Arial" pitchFamily="34" charset="0"/>
              <a:buChar char="•"/>
            </a:pPr>
            <a:r>
              <a:rPr lang="de-DE" dirty="0" smtClean="0"/>
              <a:t>DAT303  </a:t>
            </a:r>
            <a:r>
              <a:rPr lang="de-DE" smtClean="0"/>
              <a:t>-  11/11/2009  13:30-14:45  </a:t>
            </a:r>
            <a:r>
              <a:rPr lang="de-DE" dirty="0" smtClean="0"/>
              <a:t>[</a:t>
            </a:r>
            <a:r>
              <a:rPr lang="de-DE" dirty="0"/>
              <a:t>David Robinson]</a:t>
            </a:r>
            <a:r>
              <a:rPr lang="de-DE" dirty="0" smtClean="0"/>
              <a:t/>
            </a:r>
            <a:br>
              <a:rPr lang="de-DE" dirty="0" smtClean="0"/>
            </a:br>
            <a:r>
              <a:rPr lang="de-DE" b="1" dirty="0" smtClean="0"/>
              <a:t>Building Applications with Microsoft SQL Azure and Windows Azure</a:t>
            </a:r>
          </a:p>
          <a:p>
            <a:pPr marL="182563" indent="-182563">
              <a:spcBef>
                <a:spcPts val="1200"/>
              </a:spcBef>
              <a:buFont typeface="Arial" pitchFamily="34" charset="0"/>
              <a:buChar char="•"/>
            </a:pPr>
            <a:r>
              <a:rPr lang="de-DE" dirty="0" smtClean="0"/>
              <a:t>DEV304  </a:t>
            </a:r>
            <a:r>
              <a:rPr lang="de-DE" dirty="0"/>
              <a:t>-  11/11/2009  15:45-17:00  [Bhushan Nene; Grzegorz Gogolowicz]</a:t>
            </a:r>
            <a:br>
              <a:rPr lang="de-DE" dirty="0"/>
            </a:br>
            <a:r>
              <a:rPr lang="de-DE" b="1" dirty="0"/>
              <a:t>Deep Dive Into Developing Line-of-Business Applications Running In The Cloud</a:t>
            </a:r>
            <a:endParaRPr lang="de-DE" dirty="0"/>
          </a:p>
          <a:p>
            <a:pPr marL="182563" indent="-182563">
              <a:spcBef>
                <a:spcPts val="1200"/>
              </a:spcBef>
              <a:buFont typeface="Arial" pitchFamily="34" charset="0"/>
              <a:buChar char="•"/>
            </a:pPr>
            <a:endParaRPr b="1" dirty="0" smtClean="0"/>
          </a:p>
        </p:txBody>
      </p:sp>
    </p:spTree>
    <p:extLst>
      <p:ext uri="{BB962C8B-B14F-4D97-AF65-F5344CB8AC3E}">
        <p14:creationId xmlns:p14="http://schemas.microsoft.com/office/powerpoint/2010/main" xmlns="" val="1967975912"/>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p:cNvSpPr>
            <a:spLocks noGrp="1"/>
          </p:cNvSpPr>
          <p:nvPr>
            <p:ph type="title"/>
          </p:nvPr>
        </p:nvSpPr>
        <p:spPr/>
        <p:txBody>
          <a:bodyPr/>
          <a:lstStyle/>
          <a:p>
            <a:r>
              <a:rPr smtClean="0"/>
              <a:t>Track Resources</a:t>
            </a:r>
            <a:endParaRPr lang="en-US" dirty="0"/>
          </a:p>
        </p:txBody>
      </p:sp>
      <p:sp>
        <p:nvSpPr>
          <p:cNvPr id="26" name="Content Placeholder 25"/>
          <p:cNvSpPr>
            <a:spLocks noGrp="1"/>
          </p:cNvSpPr>
          <p:nvPr>
            <p:ph sz="quarter" idx="10"/>
          </p:nvPr>
        </p:nvSpPr>
        <p:spPr/>
        <p:txBody>
          <a:bodyPr/>
          <a:lstStyle/>
          <a:p>
            <a:r>
              <a:rPr lang="en-US" dirty="0">
                <a:hlinkClick r:id="rId3"/>
              </a:rPr>
              <a:t>Register for CTP Access</a:t>
            </a:r>
            <a:endParaRPr lang="en-US" dirty="0"/>
          </a:p>
        </p:txBody>
      </p:sp>
      <p:sp>
        <p:nvSpPr>
          <p:cNvPr id="27" name="Content Placeholder 26"/>
          <p:cNvSpPr>
            <a:spLocks noGrp="1"/>
          </p:cNvSpPr>
          <p:nvPr>
            <p:ph sz="quarter" idx="11"/>
          </p:nvPr>
        </p:nvSpPr>
        <p:spPr/>
        <p:txBody>
          <a:bodyPr/>
          <a:lstStyle/>
          <a:p>
            <a:r>
              <a:rPr lang="en-US" dirty="0">
                <a:hlinkClick r:id="rId4"/>
              </a:rPr>
              <a:t>SQL Azure MSDN Developer Center</a:t>
            </a:r>
            <a:endParaRPr lang="en-US" dirty="0"/>
          </a:p>
        </p:txBody>
      </p:sp>
      <p:sp>
        <p:nvSpPr>
          <p:cNvPr id="28" name="Content Placeholder 27"/>
          <p:cNvSpPr>
            <a:spLocks noGrp="1"/>
          </p:cNvSpPr>
          <p:nvPr>
            <p:ph sz="quarter" idx="12"/>
          </p:nvPr>
        </p:nvSpPr>
        <p:spPr/>
        <p:txBody>
          <a:bodyPr/>
          <a:lstStyle/>
          <a:p>
            <a:r>
              <a:rPr lang="en-US" dirty="0">
                <a:hlinkClick r:id="rId5"/>
              </a:rPr>
              <a:t>Download Azure Platform Training Kit</a:t>
            </a:r>
            <a:endParaRPr lang="en-US" dirty="0"/>
          </a:p>
        </p:txBody>
      </p:sp>
      <p:sp>
        <p:nvSpPr>
          <p:cNvPr id="29" name="Content Placeholder 28"/>
          <p:cNvSpPr>
            <a:spLocks noGrp="1"/>
          </p:cNvSpPr>
          <p:nvPr>
            <p:ph sz="quarter" idx="13"/>
          </p:nvPr>
        </p:nvSpPr>
        <p:spPr/>
        <p:txBody>
          <a:bodyPr/>
          <a:lstStyle/>
          <a:p>
            <a:r>
              <a:rPr lang="en-US" dirty="0">
                <a:hlinkClick r:id="rId6"/>
              </a:rPr>
              <a:t>SQL Azure Team Blog</a:t>
            </a:r>
            <a:endParaRPr lang="en-US" dirty="0"/>
          </a:p>
        </p:txBody>
      </p:sp>
      <p:sp>
        <p:nvSpPr>
          <p:cNvPr id="8" name="Rectangle 7"/>
          <p:cNvSpPr/>
          <p:nvPr/>
        </p:nvSpPr>
        <p:spPr bwMode="auto">
          <a:xfrm>
            <a:off x="-2298032" y="-1"/>
            <a:ext cx="2141623" cy="2587752"/>
          </a:xfrm>
          <a:prstGeom prst="rect">
            <a:avLst/>
          </a:prstGeom>
          <a:ln w="38100">
            <a:solidFill>
              <a:srgbClr val="FFFF00"/>
            </a:solidFill>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t" anchorCtr="0" compatLnSpc="1">
            <a:prstTxWarp prst="textNoShape">
              <a:avLst/>
            </a:prstTxWarp>
          </a:bodyPr>
          <a:lstStyle/>
          <a:p>
            <a:pPr defTabSz="914099" fontAlgn="base">
              <a:spcBef>
                <a:spcPct val="0"/>
              </a:spcBef>
              <a:spcAft>
                <a:spcPct val="0"/>
              </a:spcAft>
            </a:pPr>
            <a:r>
              <a:rPr lang="en-US" sz="2400" b="1" dirty="0" smtClean="0"/>
              <a:t>Required Slide</a:t>
            </a:r>
            <a:endParaRPr lang="en-US" sz="2400" b="1" dirty="0" smtClean="0">
              <a:solidFill>
                <a:schemeClr val="accent5"/>
              </a:solidFill>
            </a:endParaRPr>
          </a:p>
          <a:p>
            <a:pPr defTabSz="914099" fontAlgn="base">
              <a:spcBef>
                <a:spcPct val="0"/>
              </a:spcBef>
              <a:spcAft>
                <a:spcPct val="0"/>
              </a:spcAft>
            </a:pPr>
            <a:r>
              <a:rPr lang="en-US" sz="2000" b="1" dirty="0" smtClean="0">
                <a:solidFill>
                  <a:schemeClr val="accent5"/>
                </a:solidFill>
              </a:rPr>
              <a:t>Track PMs </a:t>
            </a:r>
            <a:r>
              <a:rPr lang="en-US" dirty="0" smtClean="0"/>
              <a:t>will supply the content for this slide, </a:t>
            </a:r>
            <a:br>
              <a:rPr lang="en-US" dirty="0" smtClean="0"/>
            </a:br>
            <a:r>
              <a:rPr lang="en-US" dirty="0" smtClean="0"/>
              <a:t>which will be inserted during </a:t>
            </a:r>
            <a:br>
              <a:rPr lang="en-US" dirty="0" smtClean="0"/>
            </a:br>
            <a:r>
              <a:rPr lang="en-US" dirty="0" smtClean="0"/>
              <a:t>the final scrub.</a:t>
            </a:r>
            <a:endParaRPr lang="en-US" sz="1600" dirty="0" smtClean="0">
              <a:solidFill>
                <a:srgbClr val="FFFFFF"/>
              </a:solidFill>
              <a:effectLst>
                <a:outerShdw blurRad="38100" dist="38100" dir="2700000" algn="tl">
                  <a:srgbClr val="000000">
                    <a:alpha val="43137"/>
                  </a:srgbClr>
                </a:outerShdw>
              </a:effectLst>
              <a:latin typeface="Calibri"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val.png"/>
          <p:cNvPicPr>
            <a:picLocks noChangeAspect="1"/>
          </p:cNvPicPr>
          <p:nvPr/>
        </p:nvPicPr>
        <p:blipFill>
          <a:blip r:embed="rId2"/>
          <a:stretch>
            <a:fillRect/>
          </a:stretch>
        </p:blipFill>
        <p:spPr>
          <a:xfrm>
            <a:off x="1142" y="857"/>
            <a:ext cx="9142858" cy="6857143"/>
          </a:xfrm>
          <a:prstGeom prst="rect">
            <a:avLst/>
          </a:prstGeom>
        </p:spPr>
      </p:pic>
      <p:sp>
        <p:nvSpPr>
          <p:cNvPr id="3" name="Rounded Rectangle 2"/>
          <p:cNvSpPr/>
          <p:nvPr/>
        </p:nvSpPr>
        <p:spPr bwMode="blackGray">
          <a:xfrm>
            <a:off x="41077" y="3971504"/>
            <a:ext cx="5055579" cy="2009776"/>
          </a:xfrm>
          <a:prstGeom prst="roundRect">
            <a:avLst/>
          </a:prstGeom>
          <a:noFill/>
          <a:ln w="9525">
            <a:noFill/>
            <a:miter lim="800000"/>
            <a:headEnd/>
            <a:tailEnd/>
          </a:ln>
          <a:scene3d>
            <a:camera prst="orthographicFront"/>
            <a:lightRig rig="contrasting" dir="t">
              <a:rot lat="0" lon="0" rev="7800000"/>
            </a:lightRig>
          </a:scene3d>
          <a:sp3d prstMaterial="metal">
            <a:bevelB w="0" h="0"/>
          </a:sp3d>
        </p:spPr>
        <p:txBody>
          <a:bodyPr anchor="ctr" anchorCtr="0"/>
          <a:lstStyle/>
          <a:p>
            <a:pPr defTabSz="914099" fontAlgn="base">
              <a:spcBef>
                <a:spcPct val="0"/>
              </a:spcBef>
              <a:spcAft>
                <a:spcPct val="0"/>
              </a:spcAft>
              <a:defRPr/>
            </a:pPr>
            <a:r>
              <a:rPr lang="en-US" sz="3200" dirty="0" smtClean="0">
                <a:solidFill>
                  <a:srgbClr val="FFFFFF"/>
                </a:solidFill>
                <a:effectLst>
                  <a:outerShdw blurRad="38100" dist="38100" dir="2700000" algn="tl">
                    <a:srgbClr val="000000">
                      <a:alpha val="43137"/>
                    </a:srgbClr>
                  </a:outerShdw>
                </a:effectLst>
                <a:latin typeface="Segoe" pitchFamily="34" charset="0"/>
              </a:rPr>
              <a:t>Complete an evaluation on </a:t>
            </a:r>
            <a:r>
              <a:rPr lang="en-US" sz="3200" dirty="0" err="1" smtClean="0">
                <a:solidFill>
                  <a:srgbClr val="FFFFFF"/>
                </a:solidFill>
                <a:effectLst>
                  <a:outerShdw blurRad="38100" dist="38100" dir="2700000" algn="tl">
                    <a:srgbClr val="000000">
                      <a:alpha val="43137"/>
                    </a:srgbClr>
                  </a:outerShdw>
                </a:effectLst>
                <a:latin typeface="Segoe" pitchFamily="34" charset="0"/>
              </a:rPr>
              <a:t>CommNet</a:t>
            </a:r>
            <a:r>
              <a:rPr lang="en-US" sz="3200" dirty="0" smtClean="0">
                <a:solidFill>
                  <a:srgbClr val="FFFFFF"/>
                </a:solidFill>
                <a:effectLst>
                  <a:outerShdw blurRad="38100" dist="38100" dir="2700000" algn="tl">
                    <a:srgbClr val="000000">
                      <a:alpha val="43137"/>
                    </a:srgbClr>
                  </a:outerShdw>
                </a:effectLst>
                <a:latin typeface="Segoe" pitchFamily="34" charset="0"/>
              </a:rPr>
              <a:t> and enter to win an Xbox 360 Elite!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par>
                                <p:cTn id="8" presetID="64" presetClass="path" presetSubtype="0" decel="50000" fill="hold" grpId="1" nodeType="withEffect">
                                  <p:stCondLst>
                                    <p:cond delay="0"/>
                                  </p:stCondLst>
                                  <p:childTnLst>
                                    <p:animMotion origin="layout" path="M -0.41701 -0.00138 L -2.77778E-6 -4.44444E-6 " pathEditMode="relative" rAng="0" ptsTypes="AA">
                                      <p:cBhvr>
                                        <p:cTn id="9" dur="1000" fill="hold"/>
                                        <p:tgtEl>
                                          <p:spTgt spid="3"/>
                                        </p:tgtEl>
                                        <p:attrNameLst>
                                          <p:attrName>ppt_x</p:attrName>
                                          <p:attrName>ppt_y</p:attrName>
                                        </p:attrNameLst>
                                      </p:cBhvr>
                                      <p:rCtr x="209" y="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tretch>
            <a:fillRect/>
          </a:stretch>
        </p:blipFill>
        <p:spPr bwMode="black">
          <a:xfrm>
            <a:off x="2286000" y="2590800"/>
            <a:ext cx="4572000" cy="986114"/>
          </a:xfrm>
          <a:prstGeom prst="rect">
            <a:avLst/>
          </a:prstGeom>
          <a:noFill/>
          <a:ln>
            <a:noFill/>
          </a:ln>
        </p:spPr>
      </p:pic>
      <p:sp>
        <p:nvSpPr>
          <p:cNvPr id="5" name="Text Box 3"/>
          <p:cNvSpPr txBox="1">
            <a:spLocks noChangeArrowheads="1"/>
          </p:cNvSpPr>
          <p:nvPr/>
        </p:nvSpPr>
        <p:spPr bwMode="blackWhite">
          <a:xfrm>
            <a:off x="967578" y="5580925"/>
            <a:ext cx="7208845" cy="461651"/>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600" dirty="0">
                <a:latin typeface="Calibri" pitchFamily="34" charset="0"/>
                <a:cs typeface="Arial" charset="0"/>
              </a:rPr>
              <a:t>© </a:t>
            </a:r>
            <a:r>
              <a:rPr lang="en-US" sz="600" dirty="0" smtClean="0">
                <a:latin typeface="Calibri" pitchFamily="34" charset="0"/>
                <a:cs typeface="Arial" charset="0"/>
              </a:rPr>
              <a:t>2009 Microsoft </a:t>
            </a:r>
            <a:r>
              <a:rPr lang="en-US" sz="600" dirty="0">
                <a:latin typeface="Calibri"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600" dirty="0">
                <a:latin typeface="Calibri"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r>
              <a:rPr lang="en-US" sz="600" dirty="0" smtClean="0">
                <a:latin typeface="Calibri" pitchFamily="34" charset="0"/>
                <a:cs typeface="Arial" charset="0"/>
              </a:rPr>
              <a:t>MICROSOFT </a:t>
            </a:r>
            <a:r>
              <a:rPr lang="en-US" sz="600" dirty="0">
                <a:latin typeface="Calibri" pitchFamily="34" charset="0"/>
                <a:cs typeface="Arial" charset="0"/>
              </a:rPr>
              <a:t>MAKES NO WARRANTIES, EXPRESS, IMPLIED OR STATUTORY, AS TO THE INFORMATION IN THIS PRESENTATION.</a:t>
            </a:r>
          </a:p>
        </p:txBody>
      </p:sp>
      <p:sp>
        <p:nvSpPr>
          <p:cNvPr id="6" name="Rectangle 5"/>
          <p:cNvSpPr/>
          <p:nvPr/>
        </p:nvSpPr>
        <p:spPr bwMode="auto">
          <a:xfrm>
            <a:off x="-2298032" y="0"/>
            <a:ext cx="2141623" cy="794084"/>
          </a:xfrm>
          <a:prstGeom prst="rect">
            <a:avLst/>
          </a:prstGeom>
          <a:ln w="38100">
            <a:solidFill>
              <a:srgbClr val="FFFF00"/>
            </a:solidFill>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b="1" dirty="0" smtClean="0"/>
              <a:t>Required Slide</a:t>
            </a:r>
            <a:endParaRPr lang="en-US" sz="2400" b="1" dirty="0" smtClean="0">
              <a:solidFill>
                <a:srgbClr val="FFFFFF"/>
              </a:solidFill>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46042" cy="664797"/>
          </a:xfrm>
        </p:spPr>
        <p:txBody>
          <a:bodyPr/>
          <a:lstStyle/>
          <a:p>
            <a:r>
              <a:rPr lang="en-US" dirty="0" smtClean="0"/>
              <a:t>(Re) Introducing: SQL Azure Database</a:t>
            </a:r>
            <a:endParaRPr lang="en-US" dirty="0"/>
          </a:p>
        </p:txBody>
      </p:sp>
      <p:sp>
        <p:nvSpPr>
          <p:cNvPr id="3" name="Content Placeholder 2"/>
          <p:cNvSpPr>
            <a:spLocks noGrp="1"/>
          </p:cNvSpPr>
          <p:nvPr>
            <p:ph idx="1"/>
          </p:nvPr>
        </p:nvSpPr>
        <p:spPr>
          <a:xfrm>
            <a:off x="457200" y="2311436"/>
            <a:ext cx="8229600" cy="2133600"/>
          </a:xfrm>
        </p:spPr>
        <p:txBody>
          <a:bodyPr>
            <a:normAutofit/>
          </a:bodyPr>
          <a:lstStyle/>
          <a:p>
            <a:pPr marL="0" indent="0" algn="ctr">
              <a:buNone/>
            </a:pPr>
            <a:r>
              <a:rPr lang="en-US" dirty="0" smtClean="0">
                <a:solidFill>
                  <a:schemeClr val="tx1"/>
                </a:solidFill>
              </a:rPr>
              <a:t>What SQL Azure is…</a:t>
            </a:r>
          </a:p>
          <a:p>
            <a:pPr marL="0" indent="0" algn="ctr">
              <a:buNone/>
            </a:pPr>
            <a:r>
              <a:rPr lang="en-US" sz="2400" dirty="0" smtClean="0"/>
              <a:t>A massively scaled, multi-tenant relational database service built on commodity hardware</a:t>
            </a:r>
          </a:p>
          <a:p>
            <a:pPr marL="0" indent="0" algn="ctr">
              <a:buNone/>
            </a:pPr>
            <a:r>
              <a:rPr lang="en-US" sz="2400" dirty="0" smtClean="0"/>
              <a:t>A symmetric extension to a uniquely powerful data platform</a:t>
            </a:r>
          </a:p>
        </p:txBody>
      </p:sp>
      <p:sp>
        <p:nvSpPr>
          <p:cNvPr id="4" name="Content Placeholder 2"/>
          <p:cNvSpPr txBox="1">
            <a:spLocks/>
          </p:cNvSpPr>
          <p:nvPr/>
        </p:nvSpPr>
        <p:spPr>
          <a:xfrm>
            <a:off x="457200" y="4521235"/>
            <a:ext cx="8229600" cy="16996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dirty="0" smtClean="0">
                <a:solidFill>
                  <a:schemeClr val="tx1">
                    <a:lumMod val="75000"/>
                    <a:lumOff val="25000"/>
                  </a:schemeClr>
                </a:solidFill>
              </a:rPr>
              <a:t>What it isn’t…</a:t>
            </a:r>
          </a:p>
          <a:p>
            <a:pPr marL="0" indent="0" algn="ctr">
              <a:buNone/>
            </a:pPr>
            <a:r>
              <a:rPr lang="en-US" sz="2400" dirty="0" smtClean="0">
                <a:solidFill>
                  <a:schemeClr val="accent1"/>
                </a:solidFill>
              </a:rPr>
              <a:t>Database hosting</a:t>
            </a:r>
          </a:p>
          <a:p>
            <a:pPr marL="0" indent="0" algn="ctr">
              <a:buNone/>
            </a:pPr>
            <a:r>
              <a:rPr lang="en-US" sz="2400" dirty="0" smtClean="0">
                <a:solidFill>
                  <a:schemeClr val="tx1">
                    <a:lumMod val="75000"/>
                    <a:lumOff val="25000"/>
                  </a:schemeClr>
                </a:solidFill>
              </a:rPr>
              <a:t>Done</a:t>
            </a:r>
            <a:endParaRPr lang="en-US" dirty="0">
              <a:solidFill>
                <a:schemeClr val="tx1">
                  <a:lumMod val="75000"/>
                  <a:lumOff val="25000"/>
                </a:schemeClr>
              </a:solidFill>
            </a:endParaRPr>
          </a:p>
        </p:txBody>
      </p:sp>
      <p:sp>
        <p:nvSpPr>
          <p:cNvPr id="7" name="Content Placeholder 2"/>
          <p:cNvSpPr txBox="1">
            <a:spLocks/>
          </p:cNvSpPr>
          <p:nvPr/>
        </p:nvSpPr>
        <p:spPr>
          <a:xfrm>
            <a:off x="454620" y="1275075"/>
            <a:ext cx="8229600" cy="843355"/>
          </a:xfrm>
          <a:prstGeom prst="rect">
            <a:avLst/>
          </a:prstGeom>
        </p:spPr>
        <p:txBody>
          <a:bodyPr vert="horz" lIns="91440" tIns="45720" rIns="91440" bIns="45720" rtlCol="0">
            <a:normAutofit/>
          </a:bodyPr>
          <a:lstStyle>
            <a:lvl1pPr marL="342900" indent="-342900" algn="l" defTabSz="457200" rtl="0" eaLnBrk="1" latinLnBrk="0" hangingPunct="1">
              <a:lnSpc>
                <a:spcPts val="3600"/>
              </a:lnSpc>
              <a:spcBef>
                <a:spcPct val="20000"/>
              </a:spcBef>
              <a:buFont typeface="Arial"/>
              <a:buChar char="•"/>
              <a:defRPr sz="3000" kern="1000" spc="-50">
                <a:solidFill>
                  <a:schemeClr val="tx1">
                    <a:lumMod val="75000"/>
                    <a:lumOff val="25000"/>
                  </a:schemeClr>
                </a:solidFill>
                <a:latin typeface="Arial"/>
                <a:ea typeface="+mn-ea"/>
                <a:cs typeface="Arial"/>
              </a:defRPr>
            </a:lvl1pPr>
            <a:lvl2pPr marL="742950" indent="-285750" algn="l" defTabSz="457200" rtl="0" eaLnBrk="1" latinLnBrk="0" hangingPunct="1">
              <a:lnSpc>
                <a:spcPts val="2800"/>
              </a:lnSpc>
              <a:spcBef>
                <a:spcPts val="1000"/>
              </a:spcBef>
              <a:buFont typeface="Arial"/>
              <a:buChar char="•"/>
              <a:defRPr sz="2800" kern="1000" spc="-50">
                <a:solidFill>
                  <a:schemeClr val="tx1">
                    <a:lumMod val="75000"/>
                    <a:lumOff val="25000"/>
                  </a:schemeClr>
                </a:solidFill>
                <a:latin typeface="Arial"/>
                <a:ea typeface="+mn-ea"/>
                <a:cs typeface="Arial"/>
              </a:defRPr>
            </a:lvl2pPr>
            <a:lvl3pPr marL="1143000" indent="-228600" algn="l" defTabSz="457200" rtl="0" eaLnBrk="1" latinLnBrk="0" hangingPunct="1">
              <a:spcBef>
                <a:spcPts val="700"/>
              </a:spcBef>
              <a:buFont typeface="Arial"/>
              <a:buChar char="•"/>
              <a:defRPr sz="2400" kern="1000" spc="-50">
                <a:solidFill>
                  <a:schemeClr val="tx1">
                    <a:lumMod val="75000"/>
                    <a:lumOff val="25000"/>
                  </a:schemeClr>
                </a:solidFill>
                <a:latin typeface="Arial"/>
                <a:ea typeface="+mn-ea"/>
                <a:cs typeface="Arial"/>
              </a:defRPr>
            </a:lvl3pPr>
            <a:lvl4pPr marL="1600200" indent="-228600" algn="l" defTabSz="457200" rtl="0" eaLnBrk="1" latinLnBrk="0" hangingPunct="1">
              <a:spcBef>
                <a:spcPct val="20000"/>
              </a:spcBef>
              <a:buFont typeface="Arial"/>
              <a:buChar char="•"/>
              <a:defRPr sz="2400" kern="1000" spc="-50">
                <a:solidFill>
                  <a:schemeClr val="tx1">
                    <a:lumMod val="75000"/>
                    <a:lumOff val="25000"/>
                  </a:schemeClr>
                </a:solidFill>
                <a:latin typeface="Arial"/>
                <a:ea typeface="+mn-ea"/>
                <a:cs typeface="Arial"/>
              </a:defRPr>
            </a:lvl4pPr>
            <a:lvl5pPr marL="2057400" indent="-228600" algn="l" defTabSz="457200" rtl="0" eaLnBrk="1" latinLnBrk="0" hangingPunct="1">
              <a:spcBef>
                <a:spcPct val="20000"/>
              </a:spcBef>
              <a:buFont typeface="Arial"/>
              <a:buChar char="•"/>
              <a:defRPr sz="2400" kern="1000" spc="-50">
                <a:solidFill>
                  <a:schemeClr val="tx1">
                    <a:lumMod val="75000"/>
                    <a:lumOff val="2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dirty="0" smtClean="0"/>
              <a:t>What a long, strange trip it’s been…</a:t>
            </a:r>
          </a:p>
        </p:txBody>
      </p:sp>
    </p:spTree>
    <p:extLst>
      <p:ext uri="{BB962C8B-B14F-4D97-AF65-F5344CB8AC3E}">
        <p14:creationId xmlns:p14="http://schemas.microsoft.com/office/powerpoint/2010/main" xmlns="" val="931063174"/>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fade">
                                      <p:cBhvr>
                                        <p:cTn id="23" dur="2000"/>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2000"/>
                                        <p:tgtEl>
                                          <p:spTgt spid="4">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Effect transition="in" filter="fade">
                                      <p:cBhvr>
                                        <p:cTn id="33"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ounded Rectangle 39"/>
          <p:cNvSpPr/>
          <p:nvPr/>
        </p:nvSpPr>
        <p:spPr>
          <a:xfrm>
            <a:off x="475241" y="2434936"/>
            <a:ext cx="4073939" cy="364633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274638"/>
            <a:ext cx="8229600" cy="964882"/>
          </a:xfrm>
        </p:spPr>
        <p:txBody>
          <a:bodyPr>
            <a:normAutofit fontScale="90000"/>
          </a:bodyPr>
          <a:lstStyle/>
          <a:p>
            <a:r>
              <a:rPr lang="en-US" sz="3900" dirty="0" smtClean="0"/>
              <a:t>Extending SQL Data Platform to Cloud</a:t>
            </a:r>
            <a:br>
              <a:rPr lang="en-US" sz="3900" dirty="0" smtClean="0"/>
            </a:br>
            <a:r>
              <a:rPr lang="en-US" sz="3900" dirty="0" smtClean="0"/>
              <a:t/>
            </a:r>
            <a:br>
              <a:rPr lang="en-US" sz="3900" dirty="0" smtClean="0"/>
            </a:br>
            <a:endParaRPr lang="en-US" sz="3900" dirty="0"/>
          </a:p>
        </p:txBody>
      </p:sp>
      <p:sp>
        <p:nvSpPr>
          <p:cNvPr id="5" name="Content Placeholder 2"/>
          <p:cNvSpPr txBox="1">
            <a:spLocks/>
          </p:cNvSpPr>
          <p:nvPr/>
        </p:nvSpPr>
        <p:spPr>
          <a:xfrm>
            <a:off x="457200" y="1058776"/>
            <a:ext cx="8229600" cy="1167064"/>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nSpc>
                <a:spcPct val="120000"/>
              </a:lnSpc>
              <a:buFont typeface="Arial" pitchFamily="34" charset="0"/>
              <a:buNone/>
            </a:pPr>
            <a:endParaRPr lang="en-US" sz="2700" dirty="0" smtClean="0"/>
          </a:p>
        </p:txBody>
      </p:sp>
      <p:sp>
        <p:nvSpPr>
          <p:cNvPr id="7" name="TextBox 6"/>
          <p:cNvSpPr txBox="1"/>
          <p:nvPr/>
        </p:nvSpPr>
        <p:spPr>
          <a:xfrm>
            <a:off x="457200" y="1082032"/>
            <a:ext cx="8229600" cy="647700"/>
          </a:xfrm>
          <a:prstGeom prst="rect">
            <a:avLst/>
          </a:prstGeom>
          <a:noFill/>
        </p:spPr>
        <p:txBody>
          <a:bodyPr wrap="square" rtlCol="0">
            <a:noAutofit/>
          </a:bodyPr>
          <a:lstStyle/>
          <a:p>
            <a:pPr>
              <a:lnSpc>
                <a:spcPct val="120000"/>
              </a:lnSpc>
            </a:pPr>
            <a:r>
              <a:rPr lang="en-US" sz="2000" i="1" dirty="0">
                <a:solidFill>
                  <a:schemeClr val="bg1"/>
                </a:solidFill>
              </a:rPr>
              <a:t>Relational Database service (Windows Azure Platform)</a:t>
            </a:r>
          </a:p>
          <a:p>
            <a:endParaRPr lang="en-US" sz="1100" dirty="0"/>
          </a:p>
        </p:txBody>
      </p:sp>
      <p:sp>
        <p:nvSpPr>
          <p:cNvPr id="8" name="TextBox 7"/>
          <p:cNvSpPr txBox="1"/>
          <p:nvPr/>
        </p:nvSpPr>
        <p:spPr>
          <a:xfrm>
            <a:off x="457200" y="1721884"/>
            <a:ext cx="8229600" cy="506692"/>
          </a:xfrm>
          <a:prstGeom prst="rect">
            <a:avLst/>
          </a:prstGeom>
          <a:noFill/>
        </p:spPr>
        <p:txBody>
          <a:bodyPr wrap="square" rtlCol="0" anchor="b" anchorCtr="0">
            <a:noAutofit/>
          </a:bodyPr>
          <a:lstStyle/>
          <a:p>
            <a:pPr algn="r">
              <a:lnSpc>
                <a:spcPct val="120000"/>
              </a:lnSpc>
            </a:pPr>
            <a:r>
              <a:rPr lang="en-US" sz="2000" i="1" dirty="0"/>
              <a:t>Key differentiator for SQL Server </a:t>
            </a:r>
            <a:r>
              <a:rPr lang="en-US" sz="2000" i="1" dirty="0" smtClean="0"/>
              <a:t>platform</a:t>
            </a:r>
            <a:endParaRPr lang="en-US" sz="2000" i="1" dirty="0"/>
          </a:p>
        </p:txBody>
      </p:sp>
      <p:sp>
        <p:nvSpPr>
          <p:cNvPr id="16" name="Content Placeholder 6"/>
          <p:cNvSpPr txBox="1">
            <a:spLocks/>
          </p:cNvSpPr>
          <p:nvPr/>
        </p:nvSpPr>
        <p:spPr>
          <a:xfrm>
            <a:off x="4812637" y="2434936"/>
            <a:ext cx="4018548" cy="2143760"/>
          </a:xfrm>
          <a:prstGeom prst="rect">
            <a:avLst/>
          </a:prstGeom>
        </p:spPr>
        <p:txBody>
          <a:bodyPr vert="horz" lIns="91440" tIns="45720" rIns="91440" bIns="45720" rtlCol="0">
            <a:noAutofit/>
          </a:bodyPr>
          <a:lstStyle/>
          <a:p>
            <a:pPr marL="171450" indent="-171450" algn="ctr"/>
            <a:r>
              <a:rPr lang="en-US" sz="2000" dirty="0">
                <a:solidFill>
                  <a:prstClr val="black"/>
                </a:solidFill>
              </a:rPr>
              <a:t>High-Level Features</a:t>
            </a:r>
          </a:p>
          <a:p>
            <a:pPr marL="285750" indent="-285750">
              <a:lnSpc>
                <a:spcPct val="70000"/>
              </a:lnSpc>
              <a:spcBef>
                <a:spcPts val="600"/>
              </a:spcBef>
              <a:buFont typeface="Wingdings" pitchFamily="2" charset="2"/>
              <a:buChar char="ü"/>
            </a:pPr>
            <a:r>
              <a:rPr lang="en-US" sz="1600" dirty="0" smtClean="0"/>
              <a:t>Self-provisioning and capacity on demand</a:t>
            </a:r>
          </a:p>
          <a:p>
            <a:pPr marL="285750" indent="-285750">
              <a:lnSpc>
                <a:spcPct val="70000"/>
              </a:lnSpc>
              <a:spcBef>
                <a:spcPts val="600"/>
              </a:spcBef>
              <a:buFont typeface="Wingdings" pitchFamily="2" charset="2"/>
              <a:buChar char="ü"/>
            </a:pPr>
            <a:r>
              <a:rPr lang="en-US" sz="1600" dirty="0" smtClean="0"/>
              <a:t>Automatic high-availability</a:t>
            </a:r>
          </a:p>
          <a:p>
            <a:pPr marL="285750" indent="-285750">
              <a:lnSpc>
                <a:spcPct val="70000"/>
              </a:lnSpc>
              <a:spcBef>
                <a:spcPts val="600"/>
              </a:spcBef>
              <a:buFont typeface="Wingdings" pitchFamily="2" charset="2"/>
              <a:buChar char="ü"/>
            </a:pPr>
            <a:r>
              <a:rPr lang="en-US" sz="1600" dirty="0" smtClean="0"/>
              <a:t>Automated management (infrastructure)</a:t>
            </a:r>
          </a:p>
          <a:p>
            <a:pPr marL="285750" indent="-285750">
              <a:lnSpc>
                <a:spcPct val="70000"/>
              </a:lnSpc>
              <a:spcBef>
                <a:spcPts val="600"/>
              </a:spcBef>
              <a:buFont typeface="Wingdings" pitchFamily="2" charset="2"/>
              <a:buChar char="ü"/>
            </a:pPr>
            <a:r>
              <a:rPr lang="en-US" sz="1600" dirty="0" smtClean="0"/>
              <a:t>Symmetry with on-premises platform</a:t>
            </a:r>
          </a:p>
          <a:p>
            <a:pPr marL="285750" indent="-285750">
              <a:lnSpc>
                <a:spcPct val="70000"/>
              </a:lnSpc>
              <a:spcBef>
                <a:spcPts val="600"/>
              </a:spcBef>
              <a:buFont typeface="Wingdings" pitchFamily="2" charset="2"/>
              <a:buChar char="ü"/>
            </a:pPr>
            <a:r>
              <a:rPr lang="en-US" sz="1600" dirty="0" smtClean="0"/>
              <a:t>Simple, flexible pricing model – pay for what you use</a:t>
            </a:r>
          </a:p>
          <a:p>
            <a:pPr marL="285750" indent="-285750">
              <a:lnSpc>
                <a:spcPct val="70000"/>
              </a:lnSpc>
              <a:spcBef>
                <a:spcPts val="600"/>
              </a:spcBef>
              <a:buFont typeface="Wingdings" pitchFamily="2" charset="2"/>
              <a:buChar char="ü"/>
            </a:pPr>
            <a:r>
              <a:rPr lang="en-US" sz="1600" dirty="0" smtClean="0"/>
              <a:t>New, differentiated capabilities…</a:t>
            </a:r>
          </a:p>
        </p:txBody>
      </p:sp>
      <p:sp>
        <p:nvSpPr>
          <p:cNvPr id="23" name="Content Placeholder 6"/>
          <p:cNvSpPr txBox="1">
            <a:spLocks/>
          </p:cNvSpPr>
          <p:nvPr/>
        </p:nvSpPr>
        <p:spPr>
          <a:xfrm>
            <a:off x="4812637" y="4645348"/>
            <a:ext cx="4018548" cy="1259840"/>
          </a:xfrm>
          <a:prstGeom prst="rect">
            <a:avLst/>
          </a:prstGeom>
        </p:spPr>
        <p:txBody>
          <a:bodyPr vert="horz" lIns="91440" tIns="45720" rIns="91440" bIns="45720" rtlCol="0">
            <a:noAutofit/>
          </a:bodyPr>
          <a:lstStyle/>
          <a:p>
            <a:pPr marL="285750" indent="-285750">
              <a:lnSpc>
                <a:spcPct val="70000"/>
              </a:lnSpc>
              <a:spcBef>
                <a:spcPts val="600"/>
              </a:spcBef>
              <a:buFont typeface="Wingdings" pitchFamily="2" charset="2"/>
              <a:buChar char="ü"/>
            </a:pPr>
            <a:r>
              <a:rPr lang="en-US" sz="1600" dirty="0" smtClean="0"/>
              <a:t>Web </a:t>
            </a:r>
            <a:r>
              <a:rPr lang="en-US" sz="1600" dirty="0"/>
              <a:t>&amp; Departmental Applications</a:t>
            </a:r>
          </a:p>
          <a:p>
            <a:pPr marL="285750" indent="-285750">
              <a:lnSpc>
                <a:spcPct val="70000"/>
              </a:lnSpc>
              <a:spcBef>
                <a:spcPts val="600"/>
              </a:spcBef>
              <a:buFont typeface="Wingdings" pitchFamily="2" charset="2"/>
              <a:buChar char="ü"/>
            </a:pPr>
            <a:r>
              <a:rPr lang="en-US" sz="1600" dirty="0" err="1"/>
              <a:t>SaaS</a:t>
            </a:r>
            <a:r>
              <a:rPr lang="en-US" sz="1600" dirty="0"/>
              <a:t> ISVs (SMB)</a:t>
            </a:r>
          </a:p>
          <a:p>
            <a:pPr marL="285750" indent="-285750">
              <a:lnSpc>
                <a:spcPct val="70000"/>
              </a:lnSpc>
              <a:spcBef>
                <a:spcPts val="600"/>
              </a:spcBef>
              <a:buFont typeface="Wingdings" pitchFamily="2" charset="2"/>
              <a:buChar char="ü"/>
            </a:pPr>
            <a:r>
              <a:rPr lang="en-US" sz="1600" dirty="0"/>
              <a:t>Enterprise SIs </a:t>
            </a:r>
            <a:endParaRPr lang="en-US" sz="1600" dirty="0" smtClean="0"/>
          </a:p>
          <a:p>
            <a:pPr algn="r">
              <a:lnSpc>
                <a:spcPct val="70000"/>
              </a:lnSpc>
              <a:spcBef>
                <a:spcPts val="1200"/>
              </a:spcBef>
            </a:pPr>
            <a:r>
              <a:rPr lang="en-US" sz="1600" b="1" dirty="0" smtClean="0"/>
              <a:t>&amp; Internal MS Properties</a:t>
            </a:r>
            <a:endParaRPr lang="en-US" sz="1600" b="1" dirty="0"/>
          </a:p>
        </p:txBody>
      </p:sp>
      <p:sp>
        <p:nvSpPr>
          <p:cNvPr id="3" name="TextBox 2"/>
          <p:cNvSpPr txBox="1"/>
          <p:nvPr/>
        </p:nvSpPr>
        <p:spPr>
          <a:xfrm>
            <a:off x="475241" y="1779627"/>
            <a:ext cx="2947737" cy="461665"/>
          </a:xfrm>
          <a:prstGeom prst="rect">
            <a:avLst/>
          </a:prstGeom>
          <a:noFill/>
        </p:spPr>
        <p:txBody>
          <a:bodyPr wrap="square" rtlCol="0">
            <a:spAutoFit/>
          </a:bodyPr>
          <a:lstStyle/>
          <a:p>
            <a:r>
              <a:rPr lang="en-US" sz="2400" b="1" spc="-100" dirty="0" smtClean="0">
                <a:solidFill>
                  <a:schemeClr val="tx1">
                    <a:lumMod val="95000"/>
                    <a:lumOff val="5000"/>
                  </a:schemeClr>
                </a:solidFill>
                <a:latin typeface="Arial"/>
                <a:ea typeface="+mj-ea"/>
                <a:cs typeface="Arial"/>
              </a:rPr>
              <a:t>SQL Azure</a:t>
            </a:r>
            <a:endParaRPr lang="en-US" sz="2400" b="1" spc="-100" dirty="0">
              <a:solidFill>
                <a:schemeClr val="tx1">
                  <a:lumMod val="95000"/>
                  <a:lumOff val="5000"/>
                </a:schemeClr>
              </a:solidFill>
              <a:latin typeface="Arial"/>
              <a:ea typeface="+mj-ea"/>
              <a:cs typeface="Arial"/>
            </a:endParaRPr>
          </a:p>
        </p:txBody>
      </p:sp>
      <p:sp>
        <p:nvSpPr>
          <p:cNvPr id="11" name="Rectangle 10"/>
          <p:cNvSpPr/>
          <p:nvPr/>
        </p:nvSpPr>
        <p:spPr>
          <a:xfrm>
            <a:off x="598605" y="3605680"/>
            <a:ext cx="2289220" cy="2172965"/>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2" name="Rounded Rectangle 11"/>
          <p:cNvSpPr/>
          <p:nvPr/>
        </p:nvSpPr>
        <p:spPr>
          <a:xfrm>
            <a:off x="766991" y="3723512"/>
            <a:ext cx="1946495" cy="1004524"/>
          </a:xfrm>
          <a:prstGeom prst="roundRect">
            <a:avLst/>
          </a:prstGeom>
          <a:solidFill>
            <a:srgbClr val="3F3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ounded Rectangle 12"/>
          <p:cNvSpPr/>
          <p:nvPr/>
        </p:nvSpPr>
        <p:spPr>
          <a:xfrm>
            <a:off x="957694" y="2513064"/>
            <a:ext cx="1167104" cy="365031"/>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Browser</a:t>
            </a:r>
            <a:endParaRPr lang="en-US" dirty="0" smtClean="0"/>
          </a:p>
        </p:txBody>
      </p:sp>
      <p:sp>
        <p:nvSpPr>
          <p:cNvPr id="14" name="TextBox 13"/>
          <p:cNvSpPr txBox="1"/>
          <p:nvPr/>
        </p:nvSpPr>
        <p:spPr>
          <a:xfrm>
            <a:off x="1995589" y="5362048"/>
            <a:ext cx="1066800" cy="430887"/>
          </a:xfrm>
          <a:prstGeom prst="rect">
            <a:avLst/>
          </a:prstGeom>
          <a:noFill/>
        </p:spPr>
        <p:txBody>
          <a:bodyPr wrap="square" rtlCol="0">
            <a:spAutoFit/>
          </a:bodyPr>
          <a:lstStyle/>
          <a:p>
            <a:pPr algn="ctr"/>
            <a:r>
              <a:rPr lang="en-US" sz="1050" dirty="0" smtClean="0"/>
              <a:t>MS</a:t>
            </a:r>
          </a:p>
          <a:p>
            <a:pPr algn="ctr"/>
            <a:r>
              <a:rPr lang="en-US" sz="1050" dirty="0" smtClean="0"/>
              <a:t>Datacenter</a:t>
            </a:r>
            <a:endParaRPr lang="en-US" sz="1050" dirty="0"/>
          </a:p>
        </p:txBody>
      </p:sp>
      <p:sp>
        <p:nvSpPr>
          <p:cNvPr id="15" name="TextBox 14"/>
          <p:cNvSpPr txBox="1"/>
          <p:nvPr/>
        </p:nvSpPr>
        <p:spPr>
          <a:xfrm>
            <a:off x="702532" y="3239853"/>
            <a:ext cx="829073" cy="430887"/>
          </a:xfrm>
          <a:prstGeom prst="rect">
            <a:avLst/>
          </a:prstGeom>
          <a:noFill/>
        </p:spPr>
        <p:txBody>
          <a:bodyPr wrap="none" rtlCol="0">
            <a:spAutoFit/>
          </a:bodyPr>
          <a:lstStyle/>
          <a:p>
            <a:pPr algn="ctr"/>
            <a:r>
              <a:rPr lang="en-US" sz="1100" dirty="0" smtClean="0"/>
              <a:t>SOAP/REST</a:t>
            </a:r>
          </a:p>
          <a:p>
            <a:pPr algn="ctr"/>
            <a:r>
              <a:rPr lang="en-US" sz="1100" dirty="0" smtClean="0"/>
              <a:t>HTTP/S</a:t>
            </a:r>
            <a:endParaRPr lang="en-US" sz="1100" dirty="0"/>
          </a:p>
        </p:txBody>
      </p:sp>
      <p:sp>
        <p:nvSpPr>
          <p:cNvPr id="17" name="TextBox 16"/>
          <p:cNvSpPr txBox="1"/>
          <p:nvPr/>
        </p:nvSpPr>
        <p:spPr>
          <a:xfrm>
            <a:off x="2146427" y="2513064"/>
            <a:ext cx="2639337" cy="615553"/>
          </a:xfrm>
          <a:prstGeom prst="rect">
            <a:avLst/>
          </a:prstGeom>
          <a:noFill/>
        </p:spPr>
        <p:txBody>
          <a:bodyPr wrap="square" rtlCol="0">
            <a:spAutoFit/>
          </a:bodyPr>
          <a:lstStyle/>
          <a:p>
            <a:pPr algn="ctr"/>
            <a:r>
              <a:rPr lang="en-US" sz="2000" dirty="0" smtClean="0"/>
              <a:t>SQL Azure </a:t>
            </a:r>
          </a:p>
          <a:p>
            <a:pPr algn="ctr"/>
            <a:r>
              <a:rPr lang="en-US" sz="1400" dirty="0" smtClean="0"/>
              <a:t>(Windows Azure Compute)</a:t>
            </a:r>
            <a:endParaRPr lang="en-US" sz="2000" dirty="0"/>
          </a:p>
        </p:txBody>
      </p:sp>
      <p:sp>
        <p:nvSpPr>
          <p:cNvPr id="18" name="TextBox 17"/>
          <p:cNvSpPr txBox="1"/>
          <p:nvPr/>
        </p:nvSpPr>
        <p:spPr>
          <a:xfrm>
            <a:off x="1402778" y="4369265"/>
            <a:ext cx="1638677" cy="415498"/>
          </a:xfrm>
          <a:prstGeom prst="rect">
            <a:avLst/>
          </a:prstGeom>
          <a:noFill/>
        </p:spPr>
        <p:txBody>
          <a:bodyPr wrap="square" rtlCol="0">
            <a:spAutoFit/>
          </a:bodyPr>
          <a:lstStyle/>
          <a:p>
            <a:pPr algn="ctr"/>
            <a:r>
              <a:rPr lang="en-US" sz="1050" dirty="0" smtClean="0">
                <a:solidFill>
                  <a:schemeClr val="bg1"/>
                </a:solidFill>
              </a:rPr>
              <a:t>Windows Azure </a:t>
            </a:r>
          </a:p>
          <a:p>
            <a:pPr algn="ctr"/>
            <a:r>
              <a:rPr lang="en-US" sz="1050" dirty="0" smtClean="0">
                <a:solidFill>
                  <a:schemeClr val="bg1"/>
                </a:solidFill>
              </a:rPr>
              <a:t>Compute</a:t>
            </a:r>
            <a:endParaRPr lang="en-US" sz="1050" dirty="0">
              <a:solidFill>
                <a:schemeClr val="bg1"/>
              </a:solidFill>
            </a:endParaRPr>
          </a:p>
        </p:txBody>
      </p:sp>
      <p:sp>
        <p:nvSpPr>
          <p:cNvPr id="19" name="TextBox 18"/>
          <p:cNvSpPr txBox="1"/>
          <p:nvPr/>
        </p:nvSpPr>
        <p:spPr>
          <a:xfrm>
            <a:off x="588435" y="4716210"/>
            <a:ext cx="930063" cy="276999"/>
          </a:xfrm>
          <a:prstGeom prst="rect">
            <a:avLst/>
          </a:prstGeom>
          <a:noFill/>
        </p:spPr>
        <p:txBody>
          <a:bodyPr wrap="none" rtlCol="0">
            <a:spAutoFit/>
          </a:bodyPr>
          <a:lstStyle/>
          <a:p>
            <a:r>
              <a:rPr lang="en-US" sz="1200" b="1" dirty="0" smtClean="0"/>
              <a:t>T-SQL (TDS)</a:t>
            </a:r>
            <a:endParaRPr lang="en-US" sz="1200" b="1" dirty="0"/>
          </a:p>
        </p:txBody>
      </p:sp>
      <p:sp>
        <p:nvSpPr>
          <p:cNvPr id="20" name="Rounded Rectangle 19"/>
          <p:cNvSpPr/>
          <p:nvPr/>
        </p:nvSpPr>
        <p:spPr>
          <a:xfrm>
            <a:off x="1243397" y="3867871"/>
            <a:ext cx="887988" cy="533011"/>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200" dirty="0"/>
          </a:p>
        </p:txBody>
      </p:sp>
      <p:sp>
        <p:nvSpPr>
          <p:cNvPr id="21" name="Rounded Rectangle 20"/>
          <p:cNvSpPr/>
          <p:nvPr/>
        </p:nvSpPr>
        <p:spPr>
          <a:xfrm>
            <a:off x="1090997" y="3796948"/>
            <a:ext cx="887988" cy="533011"/>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App Code</a:t>
            </a:r>
          </a:p>
          <a:p>
            <a:pPr algn="ctr"/>
            <a:r>
              <a:rPr lang="en-US" sz="1200" dirty="0" smtClean="0"/>
              <a:t>(ASP.NET)</a:t>
            </a:r>
            <a:endParaRPr lang="en-US" sz="1200" dirty="0"/>
          </a:p>
        </p:txBody>
      </p:sp>
      <p:cxnSp>
        <p:nvCxnSpPr>
          <p:cNvPr id="22" name="Straight Arrow Connector 21"/>
          <p:cNvCxnSpPr>
            <a:stCxn id="21" idx="2"/>
          </p:cNvCxnSpPr>
          <p:nvPr/>
        </p:nvCxnSpPr>
        <p:spPr>
          <a:xfrm rot="16200000" flipH="1">
            <a:off x="1158645" y="4706305"/>
            <a:ext cx="758354" cy="5662"/>
          </a:xfrm>
          <a:prstGeom prst="straightConnector1">
            <a:avLst/>
          </a:prstGeom>
          <a:ln w="101600" cap="rnd">
            <a:solidFill>
              <a:srgbClr val="002060"/>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2131385" y="5208379"/>
            <a:ext cx="1291595" cy="0"/>
          </a:xfrm>
          <a:prstGeom prst="straightConnector1">
            <a:avLst/>
          </a:prstGeom>
          <a:ln w="101600" cap="rnd">
            <a:solidFill>
              <a:srgbClr val="002060"/>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cxnSp>
      <p:pic>
        <p:nvPicPr>
          <p:cNvPr id="25" name="Picture 2" descr="D:\DVD_ART34\Artwork_Imagery\Icons - Illustrations\screen captures\Project Scorecard status report.png"/>
          <p:cNvPicPr>
            <a:picLocks noChangeAspect="1" noChangeArrowheads="1"/>
          </p:cNvPicPr>
          <p:nvPr/>
        </p:nvPicPr>
        <p:blipFill>
          <a:blip r:embed="rId3" cstate="print"/>
          <a:srcRect/>
          <a:stretch>
            <a:fillRect/>
          </a:stretch>
        </p:blipFill>
        <p:spPr bwMode="auto">
          <a:xfrm>
            <a:off x="3431924" y="4797061"/>
            <a:ext cx="888912" cy="687543"/>
          </a:xfrm>
          <a:prstGeom prst="rect">
            <a:avLst/>
          </a:prstGeom>
          <a:noFill/>
        </p:spPr>
      </p:pic>
      <p:sp>
        <p:nvSpPr>
          <p:cNvPr id="26" name="TextBox 25"/>
          <p:cNvSpPr txBox="1"/>
          <p:nvPr/>
        </p:nvSpPr>
        <p:spPr>
          <a:xfrm>
            <a:off x="2910503" y="4312538"/>
            <a:ext cx="1638677" cy="415498"/>
          </a:xfrm>
          <a:prstGeom prst="rect">
            <a:avLst/>
          </a:prstGeom>
          <a:noFill/>
        </p:spPr>
        <p:txBody>
          <a:bodyPr wrap="square" rtlCol="0">
            <a:spAutoFit/>
          </a:bodyPr>
          <a:lstStyle/>
          <a:p>
            <a:pPr algn="ctr"/>
            <a:r>
              <a:rPr lang="en-US" sz="1050" dirty="0" smtClean="0"/>
              <a:t>SQL Server Report Server</a:t>
            </a:r>
          </a:p>
          <a:p>
            <a:pPr algn="ctr"/>
            <a:r>
              <a:rPr lang="en-US" sz="1050" dirty="0" smtClean="0"/>
              <a:t>(on-premises)</a:t>
            </a:r>
            <a:endParaRPr lang="en-US" sz="1050" dirty="0"/>
          </a:p>
        </p:txBody>
      </p:sp>
      <p:sp>
        <p:nvSpPr>
          <p:cNvPr id="27" name="TextBox 26"/>
          <p:cNvSpPr txBox="1"/>
          <p:nvPr/>
        </p:nvSpPr>
        <p:spPr>
          <a:xfrm>
            <a:off x="1570119" y="3238352"/>
            <a:ext cx="1306768" cy="430887"/>
          </a:xfrm>
          <a:prstGeom prst="rect">
            <a:avLst/>
          </a:prstGeom>
          <a:noFill/>
        </p:spPr>
        <p:txBody>
          <a:bodyPr wrap="none" rtlCol="0">
            <a:spAutoFit/>
          </a:bodyPr>
          <a:lstStyle/>
          <a:p>
            <a:pPr algn="ctr"/>
            <a:r>
              <a:rPr lang="en-US" sz="1100" dirty="0" smtClean="0"/>
              <a:t>Astoria/REST - EDM</a:t>
            </a:r>
          </a:p>
          <a:p>
            <a:pPr algn="ctr"/>
            <a:r>
              <a:rPr lang="en-US" sz="1100" dirty="0" smtClean="0"/>
              <a:t>HTTP/S</a:t>
            </a:r>
            <a:endParaRPr lang="en-US" sz="1100" dirty="0"/>
          </a:p>
        </p:txBody>
      </p:sp>
      <p:pic>
        <p:nvPicPr>
          <p:cNvPr id="28" name="Picture 3" descr="D:\DVD_ART34\Artwork_Imagery\Icons - Illustrations\_XML ICONS\XML Web Services front Triangle.png"/>
          <p:cNvPicPr>
            <a:picLocks noChangeAspect="1" noChangeArrowheads="1"/>
          </p:cNvPicPr>
          <p:nvPr/>
        </p:nvPicPr>
        <p:blipFill>
          <a:blip r:embed="rId4" cstate="print"/>
          <a:srcRect/>
          <a:stretch>
            <a:fillRect/>
          </a:stretch>
        </p:blipFill>
        <p:spPr bwMode="auto">
          <a:xfrm>
            <a:off x="1612198" y="3466862"/>
            <a:ext cx="376004" cy="359293"/>
          </a:xfrm>
          <a:prstGeom prst="rect">
            <a:avLst/>
          </a:prstGeom>
          <a:noFill/>
        </p:spPr>
      </p:pic>
      <p:sp>
        <p:nvSpPr>
          <p:cNvPr id="32" name="Rectangle 31"/>
          <p:cNvSpPr/>
          <p:nvPr/>
        </p:nvSpPr>
        <p:spPr>
          <a:xfrm>
            <a:off x="766992" y="5118334"/>
            <a:ext cx="1357806" cy="54248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SQL Azure</a:t>
            </a:r>
            <a:endParaRPr lang="en-US" sz="1400" dirty="0"/>
          </a:p>
        </p:txBody>
      </p:sp>
      <p:sp>
        <p:nvSpPr>
          <p:cNvPr id="34" name="Cloud 33"/>
          <p:cNvSpPr/>
          <p:nvPr/>
        </p:nvSpPr>
        <p:spPr>
          <a:xfrm>
            <a:off x="2689424" y="5051217"/>
            <a:ext cx="514350" cy="342900"/>
          </a:xfrm>
          <a:prstGeom prst="cloud">
            <a:avLst/>
          </a:prstGeom>
          <a:solidFill>
            <a:schemeClr val="lt1">
              <a:alpha val="42000"/>
            </a:schemeClr>
          </a:solidFill>
          <a:ln w="63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5" name="Cloud 34"/>
          <p:cNvSpPr/>
          <p:nvPr/>
        </p:nvSpPr>
        <p:spPr>
          <a:xfrm>
            <a:off x="1288281" y="2965745"/>
            <a:ext cx="514350" cy="342900"/>
          </a:xfrm>
          <a:prstGeom prst="cloud">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cxnSp>
        <p:nvCxnSpPr>
          <p:cNvPr id="36" name="Straight Arrow Connector 35"/>
          <p:cNvCxnSpPr>
            <a:stCxn id="13" idx="2"/>
            <a:endCxn id="21" idx="0"/>
          </p:cNvCxnSpPr>
          <p:nvPr/>
        </p:nvCxnSpPr>
        <p:spPr>
          <a:xfrm flipH="1">
            <a:off x="1534991" y="2878095"/>
            <a:ext cx="6255" cy="91885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7" name="TextBox 36"/>
          <p:cNvSpPr txBox="1"/>
          <p:nvPr/>
        </p:nvSpPr>
        <p:spPr>
          <a:xfrm>
            <a:off x="1843023" y="4841334"/>
            <a:ext cx="930063" cy="276999"/>
          </a:xfrm>
          <a:prstGeom prst="rect">
            <a:avLst/>
          </a:prstGeom>
          <a:noFill/>
        </p:spPr>
        <p:txBody>
          <a:bodyPr wrap="none" rtlCol="0">
            <a:spAutoFit/>
          </a:bodyPr>
          <a:lstStyle/>
          <a:p>
            <a:r>
              <a:rPr lang="en-US" sz="1200" b="1" dirty="0" smtClean="0"/>
              <a:t>T-SQL (TDS)</a:t>
            </a:r>
            <a:endParaRPr lang="en-US" sz="1200" b="1" dirty="0"/>
          </a:p>
        </p:txBody>
      </p:sp>
    </p:spTree>
    <p:extLst>
      <p:ext uri="{BB962C8B-B14F-4D97-AF65-F5344CB8AC3E}">
        <p14:creationId xmlns:p14="http://schemas.microsoft.com/office/powerpoint/2010/main" xmlns="" val="1336680102"/>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dissolve">
                                      <p:cBhvr>
                                        <p:cTn id="7" dur="500"/>
                                        <p:tgtEl>
                                          <p:spTgt spid="1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dissolve">
                                      <p:cBhvr>
                                        <p:cTn id="10"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3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Service Provisioning Model</a:t>
            </a:r>
            <a:endParaRPr lang="en-US" dirty="0"/>
          </a:p>
        </p:txBody>
      </p:sp>
      <p:sp>
        <p:nvSpPr>
          <p:cNvPr id="3" name="Content Placeholder 2"/>
          <p:cNvSpPr>
            <a:spLocks noGrp="1"/>
          </p:cNvSpPr>
          <p:nvPr>
            <p:ph idx="1"/>
          </p:nvPr>
        </p:nvSpPr>
        <p:spPr>
          <a:xfrm>
            <a:off x="2978590" y="1269999"/>
            <a:ext cx="5784410" cy="4561205"/>
          </a:xfrm>
        </p:spPr>
        <p:txBody>
          <a:bodyPr>
            <a:normAutofit/>
          </a:bodyPr>
          <a:lstStyle/>
          <a:p>
            <a:pPr>
              <a:lnSpc>
                <a:spcPct val="120000"/>
              </a:lnSpc>
            </a:pPr>
            <a:r>
              <a:rPr lang="en-US" sz="2400" dirty="0" smtClean="0"/>
              <a:t>Each account has zero or more servers</a:t>
            </a:r>
          </a:p>
          <a:p>
            <a:pPr lvl="1">
              <a:lnSpc>
                <a:spcPct val="120000"/>
              </a:lnSpc>
            </a:pPr>
            <a:r>
              <a:rPr lang="en-US" sz="2000" dirty="0" smtClean="0"/>
              <a:t>Azure wide, provisioned in a common portal</a:t>
            </a:r>
          </a:p>
          <a:p>
            <a:pPr lvl="1">
              <a:lnSpc>
                <a:spcPct val="120000"/>
              </a:lnSpc>
            </a:pPr>
            <a:r>
              <a:rPr lang="en-US" sz="2000" dirty="0" smtClean="0"/>
              <a:t>Billing instrument</a:t>
            </a:r>
          </a:p>
          <a:p>
            <a:pPr>
              <a:lnSpc>
                <a:spcPct val="120000"/>
              </a:lnSpc>
            </a:pPr>
            <a:r>
              <a:rPr lang="en-US" sz="2400" dirty="0" smtClean="0"/>
              <a:t>Each server has one or more databases</a:t>
            </a:r>
          </a:p>
          <a:p>
            <a:pPr lvl="1">
              <a:lnSpc>
                <a:spcPct val="120000"/>
              </a:lnSpc>
            </a:pPr>
            <a:r>
              <a:rPr lang="en-US" sz="2000" dirty="0" smtClean="0"/>
              <a:t>Contains metadata about the databases</a:t>
            </a:r>
          </a:p>
          <a:p>
            <a:pPr lvl="1">
              <a:lnSpc>
                <a:spcPct val="120000"/>
              </a:lnSpc>
            </a:pPr>
            <a:r>
              <a:rPr lang="en-US" sz="2000" dirty="0" smtClean="0"/>
              <a:t>Unit of authentication</a:t>
            </a:r>
          </a:p>
          <a:p>
            <a:pPr lvl="1">
              <a:lnSpc>
                <a:spcPct val="120000"/>
              </a:lnSpc>
            </a:pPr>
            <a:r>
              <a:rPr lang="en-US" sz="2000" dirty="0" smtClean="0"/>
              <a:t>Unit of Geo-location</a:t>
            </a:r>
            <a:endParaRPr lang="en-US" sz="2400" dirty="0" smtClean="0"/>
          </a:p>
          <a:p>
            <a:pPr>
              <a:lnSpc>
                <a:spcPct val="120000"/>
              </a:lnSpc>
            </a:pPr>
            <a:r>
              <a:rPr lang="en-US" sz="2400" dirty="0" smtClean="0"/>
              <a:t>Each database has standard SQL objects</a:t>
            </a:r>
          </a:p>
          <a:p>
            <a:pPr lvl="1">
              <a:lnSpc>
                <a:spcPct val="120000"/>
              </a:lnSpc>
            </a:pPr>
            <a:r>
              <a:rPr lang="en-US" sz="2000" dirty="0" smtClean="0"/>
              <a:t>Unit of consistency</a:t>
            </a:r>
          </a:p>
          <a:p>
            <a:pPr lvl="1">
              <a:lnSpc>
                <a:spcPct val="120000"/>
              </a:lnSpc>
            </a:pPr>
            <a:r>
              <a:rPr lang="en-US" sz="2000" dirty="0" smtClean="0"/>
              <a:t>Contains users, tables, views, indices, etc…</a:t>
            </a:r>
          </a:p>
        </p:txBody>
      </p:sp>
      <p:sp>
        <p:nvSpPr>
          <p:cNvPr id="5" name="Rounded Rectangle 4"/>
          <p:cNvSpPr/>
          <p:nvPr/>
        </p:nvSpPr>
        <p:spPr bwMode="auto">
          <a:xfrm>
            <a:off x="381000" y="1447800"/>
            <a:ext cx="2183524" cy="9906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smtClean="0">
                <a:solidFill>
                  <a:schemeClr val="tx1"/>
                </a:solidFill>
                <a:effectLst>
                  <a:outerShdw blurRad="38100" dist="38100" dir="2700000" algn="tl">
                    <a:srgbClr val="000000">
                      <a:alpha val="43137"/>
                    </a:srgbClr>
                  </a:outerShdw>
                </a:effectLst>
                <a:latin typeface="Segoe" pitchFamily="34" charset="0"/>
              </a:rPr>
              <a:t>     Account</a:t>
            </a:r>
          </a:p>
        </p:txBody>
      </p:sp>
      <p:sp>
        <p:nvSpPr>
          <p:cNvPr id="9" name="Rounded Rectangle 8"/>
          <p:cNvSpPr/>
          <p:nvPr/>
        </p:nvSpPr>
        <p:spPr bwMode="auto">
          <a:xfrm>
            <a:off x="381000" y="3048000"/>
            <a:ext cx="2183524" cy="990600"/>
          </a:xfrm>
          <a:prstGeom prst="round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smtClean="0">
                <a:solidFill>
                  <a:schemeClr val="bg1"/>
                </a:solidFill>
                <a:effectLst>
                  <a:outerShdw blurRad="38100" dist="38100" dir="2700000" algn="tl">
                    <a:srgbClr val="000000">
                      <a:alpha val="43137"/>
                    </a:srgbClr>
                  </a:outerShdw>
                </a:effectLst>
                <a:latin typeface="Segoe" pitchFamily="34" charset="0"/>
              </a:rPr>
              <a:t>     </a:t>
            </a:r>
            <a:r>
              <a:rPr lang="en-US" sz="2400" dirty="0" smtClean="0">
                <a:solidFill>
                  <a:schemeClr val="tx1"/>
                </a:solidFill>
                <a:effectLst>
                  <a:outerShdw blurRad="38100" dist="38100" dir="2700000" algn="tl">
                    <a:srgbClr val="000000">
                      <a:alpha val="43137"/>
                    </a:srgbClr>
                  </a:outerShdw>
                </a:effectLst>
                <a:latin typeface="Segoe" pitchFamily="34" charset="0"/>
              </a:rPr>
              <a:t>Server</a:t>
            </a:r>
          </a:p>
        </p:txBody>
      </p:sp>
      <p:sp>
        <p:nvSpPr>
          <p:cNvPr id="13" name="Rounded Rectangle 12"/>
          <p:cNvSpPr/>
          <p:nvPr/>
        </p:nvSpPr>
        <p:spPr bwMode="auto">
          <a:xfrm>
            <a:off x="381000" y="4648200"/>
            <a:ext cx="2183524" cy="990600"/>
          </a:xfrm>
          <a:prstGeom prst="round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smtClean="0">
                <a:solidFill>
                  <a:schemeClr val="bg1"/>
                </a:solidFill>
                <a:effectLst>
                  <a:outerShdw blurRad="38100" dist="38100" dir="2700000" algn="tl">
                    <a:srgbClr val="000000">
                      <a:alpha val="43137"/>
                    </a:srgbClr>
                  </a:outerShdw>
                </a:effectLst>
                <a:latin typeface="Segoe" pitchFamily="34" charset="0"/>
              </a:rPr>
              <a:t>       </a:t>
            </a:r>
            <a:r>
              <a:rPr lang="en-US" sz="2400" dirty="0" smtClean="0">
                <a:solidFill>
                  <a:schemeClr val="tx1"/>
                </a:solidFill>
                <a:effectLst>
                  <a:outerShdw blurRad="38100" dist="38100" dir="2700000" algn="tl">
                    <a:srgbClr val="000000">
                      <a:alpha val="43137"/>
                    </a:srgbClr>
                  </a:outerShdw>
                </a:effectLst>
                <a:latin typeface="Segoe" pitchFamily="34" charset="0"/>
              </a:rPr>
              <a:t>Database</a:t>
            </a:r>
          </a:p>
        </p:txBody>
      </p:sp>
      <p:sp>
        <p:nvSpPr>
          <p:cNvPr id="14" name="Down Arrow 13"/>
          <p:cNvSpPr/>
          <p:nvPr/>
        </p:nvSpPr>
        <p:spPr bwMode="auto">
          <a:xfrm>
            <a:off x="990600" y="2514600"/>
            <a:ext cx="609600" cy="381000"/>
          </a:xfrm>
          <a:prstGeom prst="downArrow">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smtClean="0">
              <a:gradFill>
                <a:gsLst>
                  <a:gs pos="62000">
                    <a:schemeClr val="tx1"/>
                  </a:gs>
                  <a:gs pos="88000">
                    <a:schemeClr val="tx1"/>
                  </a:gs>
                </a:gsLst>
                <a:lin ang="5400000" scaled="0"/>
              </a:gradFill>
              <a:effectLst>
                <a:outerShdw blurRad="38100" dist="38100" dir="2700000" algn="tl">
                  <a:srgbClr val="000000">
                    <a:alpha val="43137"/>
                  </a:srgbClr>
                </a:outerShdw>
              </a:effectLst>
              <a:latin typeface="Segoe" pitchFamily="34" charset="0"/>
            </a:endParaRPr>
          </a:p>
        </p:txBody>
      </p:sp>
      <p:sp>
        <p:nvSpPr>
          <p:cNvPr id="15" name="Down Arrow 14"/>
          <p:cNvSpPr/>
          <p:nvPr/>
        </p:nvSpPr>
        <p:spPr bwMode="auto">
          <a:xfrm>
            <a:off x="990600" y="4152900"/>
            <a:ext cx="609600" cy="381000"/>
          </a:xfrm>
          <a:prstGeom prst="downArrow">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smtClean="0">
              <a:gradFill>
                <a:gsLst>
                  <a:gs pos="62000">
                    <a:schemeClr val="tx1"/>
                  </a:gs>
                  <a:gs pos="88000">
                    <a:schemeClr val="tx1"/>
                  </a:gs>
                </a:gsLst>
                <a:lin ang="5400000" scaled="0"/>
              </a:gradFill>
              <a:effectLst>
                <a:outerShdw blurRad="38100" dist="38100" dir="2700000" algn="tl">
                  <a:srgbClr val="000000">
                    <a:alpha val="43137"/>
                  </a:srgbClr>
                </a:outerShdw>
              </a:effectLst>
              <a:latin typeface="Segoe" pitchFamily="34" charset="0"/>
            </a:endParaRPr>
          </a:p>
        </p:txBody>
      </p:sp>
      <p:pic>
        <p:nvPicPr>
          <p:cNvPr id="10" name="Picture 9" descr="User green.png"/>
          <p:cNvPicPr>
            <a:picLocks noChangeAspect="1"/>
          </p:cNvPicPr>
          <p:nvPr/>
        </p:nvPicPr>
        <p:blipFill>
          <a:blip r:embed="rId3" cstate="print"/>
          <a:stretch>
            <a:fillRect/>
          </a:stretch>
        </p:blipFill>
        <p:spPr>
          <a:xfrm>
            <a:off x="446686" y="1547648"/>
            <a:ext cx="590286" cy="797684"/>
          </a:xfrm>
          <a:prstGeom prst="rect">
            <a:avLst/>
          </a:prstGeom>
        </p:spPr>
      </p:pic>
      <p:pic>
        <p:nvPicPr>
          <p:cNvPr id="11" name="Picture 10" descr="Server.png"/>
          <p:cNvPicPr>
            <a:picLocks noChangeAspect="1"/>
          </p:cNvPicPr>
          <p:nvPr/>
        </p:nvPicPr>
        <p:blipFill>
          <a:blip r:embed="rId4" cstate="print"/>
          <a:stretch>
            <a:fillRect/>
          </a:stretch>
        </p:blipFill>
        <p:spPr>
          <a:xfrm>
            <a:off x="472961" y="3084786"/>
            <a:ext cx="573583" cy="846083"/>
          </a:xfrm>
          <a:prstGeom prst="rect">
            <a:avLst/>
          </a:prstGeom>
        </p:spPr>
      </p:pic>
      <p:pic>
        <p:nvPicPr>
          <p:cNvPr id="12" name="Picture 11" descr="Database Sm.png"/>
          <p:cNvPicPr>
            <a:picLocks noChangeAspect="1"/>
          </p:cNvPicPr>
          <p:nvPr/>
        </p:nvPicPr>
        <p:blipFill>
          <a:blip r:embed="rId5"/>
          <a:stretch>
            <a:fillRect/>
          </a:stretch>
        </p:blipFill>
        <p:spPr>
          <a:xfrm>
            <a:off x="450940" y="4787769"/>
            <a:ext cx="625386" cy="748966"/>
          </a:xfrm>
          <a:prstGeom prst="rect">
            <a:avLst/>
          </a:prstGeom>
        </p:spPr>
      </p:pic>
    </p:spTree>
    <p:extLst>
      <p:ext uri="{BB962C8B-B14F-4D97-AF65-F5344CB8AC3E}">
        <p14:creationId xmlns:p14="http://schemas.microsoft.com/office/powerpoint/2010/main" xmlns="" val="763519429"/>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20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2000"/>
                                        <p:tgtEl>
                                          <p:spTgt spid="13"/>
                                        </p:tgtEl>
                                      </p:cBhvr>
                                    </p:animEffect>
                                  </p:childTnLst>
                                </p:cTn>
                              </p:par>
                              <p:par>
                                <p:cTn id="41" presetID="10" presetClass="entr" presetSubtype="0" fill="hold"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20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4048125"/>
            <a:ext cx="7772400" cy="830997"/>
          </a:xfrm>
        </p:spPr>
        <p:txBody>
          <a:bodyPr/>
          <a:lstStyle/>
          <a:p>
            <a:r>
              <a:rPr lang="en-US" sz="6000" dirty="0" smtClean="0"/>
              <a:t>Lap around SQL Azure</a:t>
            </a:r>
            <a:endParaRPr lang="en-US" sz="6000" dirty="0"/>
          </a:p>
        </p:txBody>
      </p:sp>
      <p:sp>
        <p:nvSpPr>
          <p:cNvPr id="4" name="Text Placeholder 3"/>
          <p:cNvSpPr>
            <a:spLocks noGrp="1"/>
          </p:cNvSpPr>
          <p:nvPr>
            <p:ph type="body" idx="1"/>
          </p:nvPr>
        </p:nvSpPr>
        <p:spPr/>
        <p:txBody>
          <a:bodyPr/>
          <a:lstStyle/>
          <a:p>
            <a:r>
              <a:rPr lang="en-US" sz="3600" dirty="0" smtClean="0"/>
              <a:t>Demo</a:t>
            </a:r>
            <a:endParaRPr lang="en-US" sz="3600" dirty="0"/>
          </a:p>
        </p:txBody>
      </p:sp>
    </p:spTree>
    <p:extLst>
      <p:ext uri="{BB962C8B-B14F-4D97-AF65-F5344CB8AC3E}">
        <p14:creationId xmlns:p14="http://schemas.microsoft.com/office/powerpoint/2010/main" xmlns="" val="118240508"/>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048125"/>
            <a:ext cx="7772400" cy="830997"/>
          </a:xfrm>
        </p:spPr>
        <p:txBody>
          <a:bodyPr/>
          <a:lstStyle/>
          <a:p>
            <a:r>
              <a:rPr lang="en-US" sz="6000" dirty="0" smtClean="0"/>
              <a:t>Under the hood</a:t>
            </a:r>
            <a:endParaRPr lang="en-US" sz="6000" dirty="0"/>
          </a:p>
        </p:txBody>
      </p:sp>
      <p:sp>
        <p:nvSpPr>
          <p:cNvPr id="3" name="Text Placeholder 2"/>
          <p:cNvSpPr>
            <a:spLocks noGrp="1"/>
          </p:cNvSpPr>
          <p:nvPr>
            <p:ph type="body" idx="1"/>
          </p:nvPr>
        </p:nvSpPr>
        <p:spPr/>
        <p:txBody>
          <a:bodyPr/>
          <a:lstStyle/>
          <a:p>
            <a:r>
              <a:rPr lang="en-US" sz="3600" dirty="0" smtClean="0"/>
              <a:t>What’s Happening</a:t>
            </a:r>
            <a:endParaRPr lang="en-US" sz="3600" dirty="0"/>
          </a:p>
        </p:txBody>
      </p:sp>
    </p:spTree>
    <p:extLst>
      <p:ext uri="{BB962C8B-B14F-4D97-AF65-F5344CB8AC3E}">
        <p14:creationId xmlns:p14="http://schemas.microsoft.com/office/powerpoint/2010/main" xmlns="" val="1472047308"/>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SQL Azure Network Topology</a:t>
            </a:r>
            <a:endParaRPr lang="en-US" dirty="0"/>
          </a:p>
        </p:txBody>
      </p:sp>
      <p:sp>
        <p:nvSpPr>
          <p:cNvPr id="3" name="Rounded Rectangle 2"/>
          <p:cNvSpPr/>
          <p:nvPr/>
        </p:nvSpPr>
        <p:spPr>
          <a:xfrm>
            <a:off x="3810000" y="1301343"/>
            <a:ext cx="13716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Application</a:t>
            </a:r>
            <a:endParaRPr lang="en-US" dirty="0"/>
          </a:p>
        </p:txBody>
      </p:sp>
      <p:cxnSp>
        <p:nvCxnSpPr>
          <p:cNvPr id="8" name="Straight Arrow Connector 7"/>
          <p:cNvCxnSpPr>
            <a:stCxn id="3" idx="2"/>
          </p:cNvCxnSpPr>
          <p:nvPr/>
        </p:nvCxnSpPr>
        <p:spPr>
          <a:xfrm>
            <a:off x="4495800" y="1682343"/>
            <a:ext cx="11017" cy="113925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Cloud 5"/>
          <p:cNvSpPr/>
          <p:nvPr/>
        </p:nvSpPr>
        <p:spPr>
          <a:xfrm>
            <a:off x="3810000" y="1823674"/>
            <a:ext cx="1371600" cy="762000"/>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100" b="1" dirty="0" smtClean="0"/>
              <a:t>Internet</a:t>
            </a:r>
          </a:p>
          <a:p>
            <a:pPr algn="ctr"/>
            <a:r>
              <a:rPr lang="en-US" sz="1100" b="1" dirty="0" smtClean="0"/>
              <a:t>Azure Cloud</a:t>
            </a:r>
            <a:endParaRPr lang="en-US" sz="1100" b="1" dirty="0"/>
          </a:p>
        </p:txBody>
      </p:sp>
      <p:sp>
        <p:nvSpPr>
          <p:cNvPr id="14" name="Rectangle 13"/>
          <p:cNvSpPr/>
          <p:nvPr/>
        </p:nvSpPr>
        <p:spPr>
          <a:xfrm>
            <a:off x="4157949" y="2862394"/>
            <a:ext cx="685800" cy="457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LB</a:t>
            </a:r>
            <a:endParaRPr lang="en-US" dirty="0"/>
          </a:p>
        </p:txBody>
      </p:sp>
      <p:cxnSp>
        <p:nvCxnSpPr>
          <p:cNvPr id="16" name="Straight Arrow Connector 15"/>
          <p:cNvCxnSpPr>
            <a:stCxn id="14" idx="2"/>
          </p:cNvCxnSpPr>
          <p:nvPr/>
        </p:nvCxnSpPr>
        <p:spPr>
          <a:xfrm flipH="1">
            <a:off x="2081463" y="3319594"/>
            <a:ext cx="2419386" cy="67377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49" idx="3"/>
          </p:cNvCxnSpPr>
          <p:nvPr/>
        </p:nvCxnSpPr>
        <p:spPr>
          <a:xfrm>
            <a:off x="761299" y="3721811"/>
            <a:ext cx="7925501" cy="15488"/>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4" idx="2"/>
          </p:cNvCxnSpPr>
          <p:nvPr/>
        </p:nvCxnSpPr>
        <p:spPr>
          <a:xfrm flipH="1">
            <a:off x="4495800" y="3319594"/>
            <a:ext cx="5049" cy="67377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14" idx="2"/>
          </p:cNvCxnSpPr>
          <p:nvPr/>
        </p:nvCxnSpPr>
        <p:spPr>
          <a:xfrm>
            <a:off x="4500849" y="3319594"/>
            <a:ext cx="2661951" cy="67377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3565368" y="2544599"/>
            <a:ext cx="761299" cy="276999"/>
          </a:xfrm>
          <a:prstGeom prst="rect">
            <a:avLst/>
          </a:prstGeom>
          <a:noFill/>
        </p:spPr>
        <p:txBody>
          <a:bodyPr wrap="none" rtlCol="0">
            <a:spAutoFit/>
          </a:bodyPr>
          <a:lstStyle/>
          <a:p>
            <a:r>
              <a:rPr lang="en-US" sz="1200" b="1" dirty="0" smtClean="0"/>
              <a:t>TDS (</a:t>
            </a:r>
            <a:r>
              <a:rPr lang="en-US" sz="1200" b="1" dirty="0" err="1" smtClean="0"/>
              <a:t>tcp</a:t>
            </a:r>
            <a:r>
              <a:rPr lang="en-US" sz="1200" b="1" dirty="0" smtClean="0"/>
              <a:t>)</a:t>
            </a:r>
            <a:endParaRPr lang="en-US" sz="1200" b="1" dirty="0"/>
          </a:p>
        </p:txBody>
      </p:sp>
      <p:sp>
        <p:nvSpPr>
          <p:cNvPr id="49" name="TextBox 48"/>
          <p:cNvSpPr txBox="1"/>
          <p:nvPr/>
        </p:nvSpPr>
        <p:spPr>
          <a:xfrm>
            <a:off x="0" y="3583311"/>
            <a:ext cx="761299" cy="276999"/>
          </a:xfrm>
          <a:prstGeom prst="rect">
            <a:avLst/>
          </a:prstGeom>
          <a:noFill/>
        </p:spPr>
        <p:txBody>
          <a:bodyPr wrap="none" rtlCol="0">
            <a:spAutoFit/>
          </a:bodyPr>
          <a:lstStyle/>
          <a:p>
            <a:r>
              <a:rPr lang="en-US" sz="1200" b="1" smtClean="0"/>
              <a:t>TDS (tcp)</a:t>
            </a:r>
            <a:endParaRPr lang="en-US" sz="1200" b="1" dirty="0"/>
          </a:p>
        </p:txBody>
      </p:sp>
      <p:grpSp>
        <p:nvGrpSpPr>
          <p:cNvPr id="7" name="Group 69"/>
          <p:cNvGrpSpPr/>
          <p:nvPr/>
        </p:nvGrpSpPr>
        <p:grpSpPr>
          <a:xfrm>
            <a:off x="0" y="4786192"/>
            <a:ext cx="8686800" cy="276999"/>
            <a:chOff x="0" y="5426240"/>
            <a:chExt cx="8686800" cy="276999"/>
          </a:xfrm>
        </p:grpSpPr>
        <p:cxnSp>
          <p:nvCxnSpPr>
            <p:cNvPr id="21" name="Straight Connector 20"/>
            <p:cNvCxnSpPr>
              <a:stCxn id="52" idx="3"/>
            </p:cNvCxnSpPr>
            <p:nvPr/>
          </p:nvCxnSpPr>
          <p:spPr>
            <a:xfrm>
              <a:off x="761299" y="5564740"/>
              <a:ext cx="7925501" cy="15488"/>
            </a:xfrm>
            <a:prstGeom prst="line">
              <a:avLst/>
            </a:prstGeom>
            <a:ln w="28575">
              <a:solidFill>
                <a:schemeClr val="tx1">
                  <a:lumMod val="95000"/>
                  <a:lumOff val="5000"/>
                </a:schemeClr>
              </a:solidFill>
              <a:prstDash val="dash"/>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0" y="5426240"/>
              <a:ext cx="761299" cy="276999"/>
            </a:xfrm>
            <a:prstGeom prst="rect">
              <a:avLst/>
            </a:prstGeom>
            <a:noFill/>
          </p:spPr>
          <p:txBody>
            <a:bodyPr wrap="none" rtlCol="0">
              <a:spAutoFit/>
            </a:bodyPr>
            <a:lstStyle/>
            <a:p>
              <a:r>
                <a:rPr lang="en-US" sz="1200" b="1" dirty="0" smtClean="0"/>
                <a:t>TDS (</a:t>
              </a:r>
              <a:r>
                <a:rPr lang="en-US" sz="1200" b="1" dirty="0" err="1" smtClean="0"/>
                <a:t>tcp</a:t>
              </a:r>
              <a:r>
                <a:rPr lang="en-US" sz="1200" b="1" dirty="0" smtClean="0"/>
                <a:t>)</a:t>
              </a:r>
              <a:endParaRPr lang="en-US" sz="1200" b="1" dirty="0"/>
            </a:p>
          </p:txBody>
        </p:sp>
      </p:grpSp>
      <p:sp>
        <p:nvSpPr>
          <p:cNvPr id="55" name="Left Brace 54"/>
          <p:cNvSpPr/>
          <p:nvPr/>
        </p:nvSpPr>
        <p:spPr>
          <a:xfrm>
            <a:off x="5246783" y="953394"/>
            <a:ext cx="381000" cy="1066800"/>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TextBox 55"/>
          <p:cNvSpPr txBox="1"/>
          <p:nvPr/>
        </p:nvSpPr>
        <p:spPr>
          <a:xfrm>
            <a:off x="5638800" y="1079946"/>
            <a:ext cx="2971800" cy="830997"/>
          </a:xfrm>
          <a:prstGeom prst="rect">
            <a:avLst/>
          </a:prstGeom>
          <a:noFill/>
        </p:spPr>
        <p:txBody>
          <a:bodyPr wrap="square" rtlCol="0">
            <a:spAutoFit/>
          </a:bodyPr>
          <a:lstStyle/>
          <a:p>
            <a:r>
              <a:rPr lang="en-US" sz="1600" dirty="0" smtClean="0"/>
              <a:t>Applications use standard SQL client libraries: ODBC, OLEDB, </a:t>
            </a:r>
            <a:r>
              <a:rPr lang="en-US" sz="1600" dirty="0" err="1" smtClean="0"/>
              <a:t>ADO.Net</a:t>
            </a:r>
            <a:r>
              <a:rPr lang="en-US" sz="1600" dirty="0" smtClean="0"/>
              <a:t>, …</a:t>
            </a:r>
            <a:endParaRPr lang="en-US" sz="1600" dirty="0"/>
          </a:p>
        </p:txBody>
      </p:sp>
      <p:sp>
        <p:nvSpPr>
          <p:cNvPr id="57" name="Left Brace 56"/>
          <p:cNvSpPr/>
          <p:nvPr/>
        </p:nvSpPr>
        <p:spPr>
          <a:xfrm>
            <a:off x="5257800" y="2604751"/>
            <a:ext cx="381000" cy="762000"/>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TextBox 57"/>
          <p:cNvSpPr txBox="1"/>
          <p:nvPr/>
        </p:nvSpPr>
        <p:spPr>
          <a:xfrm>
            <a:off x="5551583" y="2705776"/>
            <a:ext cx="2971800" cy="584775"/>
          </a:xfrm>
          <a:prstGeom prst="rect">
            <a:avLst/>
          </a:prstGeom>
          <a:noFill/>
        </p:spPr>
        <p:txBody>
          <a:bodyPr wrap="square" rtlCol="0">
            <a:spAutoFit/>
          </a:bodyPr>
          <a:lstStyle/>
          <a:p>
            <a:r>
              <a:rPr lang="en-US" sz="1600" dirty="0" smtClean="0"/>
              <a:t>Load balancer forwards ‘sticky’ sessions to TDS protocol tier</a:t>
            </a:r>
            <a:endParaRPr lang="en-US" sz="1600" dirty="0"/>
          </a:p>
        </p:txBody>
      </p:sp>
      <p:cxnSp>
        <p:nvCxnSpPr>
          <p:cNvPr id="60" name="Straight Arrow Connector 59"/>
          <p:cNvCxnSpPr>
            <a:stCxn id="61" idx="2"/>
          </p:cNvCxnSpPr>
          <p:nvPr/>
        </p:nvCxnSpPr>
        <p:spPr>
          <a:xfrm>
            <a:off x="1331517" y="3347075"/>
            <a:ext cx="382985" cy="46303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381000" y="2977743"/>
            <a:ext cx="1901033" cy="369332"/>
          </a:xfrm>
          <a:prstGeom prst="rect">
            <a:avLst/>
          </a:prstGeom>
          <a:noFill/>
        </p:spPr>
        <p:txBody>
          <a:bodyPr wrap="none" rtlCol="0">
            <a:spAutoFit/>
          </a:bodyPr>
          <a:lstStyle/>
          <a:p>
            <a:r>
              <a:rPr lang="en-US" dirty="0" smtClean="0"/>
              <a:t>Security Boundary</a:t>
            </a:r>
            <a:endParaRPr lang="en-US" dirty="0"/>
          </a:p>
        </p:txBody>
      </p:sp>
      <p:grpSp>
        <p:nvGrpSpPr>
          <p:cNvPr id="9" name="Group 75"/>
          <p:cNvGrpSpPr/>
          <p:nvPr/>
        </p:nvGrpSpPr>
        <p:grpSpPr>
          <a:xfrm>
            <a:off x="1" y="5079231"/>
            <a:ext cx="9143999" cy="467673"/>
            <a:chOff x="-979583" y="5681949"/>
            <a:chExt cx="11190383" cy="467673"/>
          </a:xfrm>
        </p:grpSpPr>
        <p:sp>
          <p:nvSpPr>
            <p:cNvPr id="4" name="Rectangle 3"/>
            <p:cNvSpPr/>
            <p:nvPr/>
          </p:nvSpPr>
          <p:spPr>
            <a:xfrm>
              <a:off x="914400" y="5681949"/>
              <a:ext cx="1676400" cy="4572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mtClean="0"/>
                <a:t>SQL</a:t>
              </a:r>
              <a:endParaRPr lang="en-US" dirty="0"/>
            </a:p>
          </p:txBody>
        </p:sp>
        <p:sp>
          <p:nvSpPr>
            <p:cNvPr id="24" name="Rectangle 23"/>
            <p:cNvSpPr/>
            <p:nvPr/>
          </p:nvSpPr>
          <p:spPr>
            <a:xfrm>
              <a:off x="2830417" y="5681949"/>
              <a:ext cx="1676400" cy="4572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mtClean="0"/>
                <a:t>SQL</a:t>
              </a:r>
              <a:endParaRPr lang="en-US" dirty="0"/>
            </a:p>
          </p:txBody>
        </p:sp>
        <p:sp>
          <p:nvSpPr>
            <p:cNvPr id="31" name="Rectangle 30"/>
            <p:cNvSpPr/>
            <p:nvPr/>
          </p:nvSpPr>
          <p:spPr>
            <a:xfrm>
              <a:off x="4735417" y="5681949"/>
              <a:ext cx="1676400" cy="4572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mtClean="0"/>
                <a:t>SQL</a:t>
              </a:r>
              <a:endParaRPr lang="en-US" dirty="0"/>
            </a:p>
          </p:txBody>
        </p:sp>
        <p:sp>
          <p:nvSpPr>
            <p:cNvPr id="32" name="Rectangle 31"/>
            <p:cNvSpPr/>
            <p:nvPr/>
          </p:nvSpPr>
          <p:spPr>
            <a:xfrm>
              <a:off x="6640417" y="5681949"/>
              <a:ext cx="1676400" cy="4572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mtClean="0"/>
                <a:t>SQL</a:t>
              </a:r>
              <a:endParaRPr lang="en-US" dirty="0"/>
            </a:p>
          </p:txBody>
        </p:sp>
        <p:sp>
          <p:nvSpPr>
            <p:cNvPr id="33" name="Rectangle 32"/>
            <p:cNvSpPr/>
            <p:nvPr/>
          </p:nvSpPr>
          <p:spPr>
            <a:xfrm>
              <a:off x="8534400" y="5692422"/>
              <a:ext cx="1676400" cy="4572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mtClean="0"/>
                <a:t>SQL</a:t>
              </a:r>
              <a:endParaRPr lang="en-US" dirty="0"/>
            </a:p>
          </p:txBody>
        </p:sp>
        <p:sp>
          <p:nvSpPr>
            <p:cNvPr id="34" name="Rectangle 33"/>
            <p:cNvSpPr/>
            <p:nvPr/>
          </p:nvSpPr>
          <p:spPr>
            <a:xfrm>
              <a:off x="-979583" y="5692422"/>
              <a:ext cx="1676400" cy="4572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mtClean="0"/>
                <a:t>SQL	</a:t>
              </a:r>
              <a:endParaRPr lang="en-US" dirty="0"/>
            </a:p>
          </p:txBody>
        </p:sp>
      </p:grpSp>
      <p:grpSp>
        <p:nvGrpSpPr>
          <p:cNvPr id="10" name="Group 77"/>
          <p:cNvGrpSpPr/>
          <p:nvPr/>
        </p:nvGrpSpPr>
        <p:grpSpPr>
          <a:xfrm>
            <a:off x="663766" y="4080615"/>
            <a:ext cx="8023034" cy="839866"/>
            <a:chOff x="663766" y="4538949"/>
            <a:chExt cx="8023034" cy="839866"/>
          </a:xfrm>
        </p:grpSpPr>
        <p:grpSp>
          <p:nvGrpSpPr>
            <p:cNvPr id="11" name="Group 76"/>
            <p:cNvGrpSpPr/>
            <p:nvPr/>
          </p:nvGrpSpPr>
          <p:grpSpPr>
            <a:xfrm>
              <a:off x="663766" y="4538949"/>
              <a:ext cx="7870634" cy="457200"/>
              <a:chOff x="663766" y="4538949"/>
              <a:chExt cx="7870634" cy="457200"/>
            </a:xfrm>
          </p:grpSpPr>
          <p:sp>
            <p:nvSpPr>
              <p:cNvPr id="5" name="Rectangle 4"/>
              <p:cNvSpPr/>
              <p:nvPr/>
            </p:nvSpPr>
            <p:spPr>
              <a:xfrm>
                <a:off x="663766" y="4538949"/>
                <a:ext cx="1154017" cy="457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Gateway</a:t>
                </a:r>
                <a:endParaRPr lang="en-US" dirty="0"/>
              </a:p>
            </p:txBody>
          </p:sp>
          <p:sp>
            <p:nvSpPr>
              <p:cNvPr id="26" name="Rectangle 25"/>
              <p:cNvSpPr/>
              <p:nvPr/>
            </p:nvSpPr>
            <p:spPr>
              <a:xfrm>
                <a:off x="1970183" y="4538949"/>
                <a:ext cx="1154017" cy="457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Gateway</a:t>
                </a:r>
                <a:endParaRPr lang="en-US" dirty="0"/>
              </a:p>
            </p:txBody>
          </p:sp>
          <p:sp>
            <p:nvSpPr>
              <p:cNvPr id="27" name="Rectangle 26"/>
              <p:cNvSpPr/>
              <p:nvPr/>
            </p:nvSpPr>
            <p:spPr>
              <a:xfrm>
                <a:off x="3341783" y="4538949"/>
                <a:ext cx="1154017" cy="457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Gateway</a:t>
                </a:r>
                <a:endParaRPr lang="en-US" dirty="0"/>
              </a:p>
            </p:txBody>
          </p:sp>
          <p:sp>
            <p:nvSpPr>
              <p:cNvPr id="28" name="Rectangle 27"/>
              <p:cNvSpPr/>
              <p:nvPr/>
            </p:nvSpPr>
            <p:spPr>
              <a:xfrm>
                <a:off x="4702366" y="4538949"/>
                <a:ext cx="1154017" cy="457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Gateway</a:t>
                </a:r>
                <a:endParaRPr lang="en-US" dirty="0"/>
              </a:p>
            </p:txBody>
          </p:sp>
          <p:sp>
            <p:nvSpPr>
              <p:cNvPr id="29" name="Rectangle 28"/>
              <p:cNvSpPr/>
              <p:nvPr/>
            </p:nvSpPr>
            <p:spPr>
              <a:xfrm>
                <a:off x="6008783" y="4538949"/>
                <a:ext cx="1154017" cy="457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Gateway</a:t>
                </a:r>
                <a:endParaRPr lang="en-US" dirty="0"/>
              </a:p>
            </p:txBody>
          </p:sp>
          <p:sp>
            <p:nvSpPr>
              <p:cNvPr id="30" name="Rectangle 29"/>
              <p:cNvSpPr/>
              <p:nvPr/>
            </p:nvSpPr>
            <p:spPr>
              <a:xfrm>
                <a:off x="7380383" y="4538949"/>
                <a:ext cx="1154017" cy="457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Gateway</a:t>
                </a:r>
                <a:endParaRPr lang="en-US" dirty="0"/>
              </a:p>
            </p:txBody>
          </p:sp>
        </p:grpSp>
        <p:sp>
          <p:nvSpPr>
            <p:cNvPr id="72" name="TextBox 71"/>
            <p:cNvSpPr txBox="1"/>
            <p:nvPr/>
          </p:nvSpPr>
          <p:spPr>
            <a:xfrm>
              <a:off x="1143000" y="5040261"/>
              <a:ext cx="7543800" cy="338554"/>
            </a:xfrm>
            <a:prstGeom prst="rect">
              <a:avLst/>
            </a:prstGeom>
            <a:noFill/>
          </p:spPr>
          <p:txBody>
            <a:bodyPr wrap="square" rtlCol="0">
              <a:spAutoFit/>
            </a:bodyPr>
            <a:lstStyle/>
            <a:p>
              <a:r>
                <a:rPr lang="en-US" sz="1600" dirty="0" smtClean="0"/>
                <a:t>Gateway: Service protocol gateway, enforces AUTHN/AUTHZ policy; proxy to SQL nodes</a:t>
              </a:r>
              <a:endParaRPr lang="en-US" sz="1600" dirty="0"/>
            </a:p>
          </p:txBody>
        </p:sp>
      </p:grpSp>
      <p:grpSp>
        <p:nvGrpSpPr>
          <p:cNvPr id="54" name="Group 53"/>
          <p:cNvGrpSpPr/>
          <p:nvPr/>
        </p:nvGrpSpPr>
        <p:grpSpPr>
          <a:xfrm>
            <a:off x="6201" y="5586551"/>
            <a:ext cx="9182100" cy="529384"/>
            <a:chOff x="-190500" y="5341992"/>
            <a:chExt cx="9639300" cy="529384"/>
          </a:xfrm>
        </p:grpSpPr>
        <p:sp>
          <p:nvSpPr>
            <p:cNvPr id="45" name="Down Arrow 44"/>
            <p:cNvSpPr/>
            <p:nvPr/>
          </p:nvSpPr>
          <p:spPr>
            <a:xfrm flipV="1">
              <a:off x="-190500" y="5341992"/>
              <a:ext cx="381000" cy="266700"/>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p>
          </p:txBody>
        </p:sp>
        <p:sp>
          <p:nvSpPr>
            <p:cNvPr id="46" name="Down Arrow 45"/>
            <p:cNvSpPr/>
            <p:nvPr/>
          </p:nvSpPr>
          <p:spPr>
            <a:xfrm flipV="1">
              <a:off x="1524000" y="5341992"/>
              <a:ext cx="381000" cy="266700"/>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p>
          </p:txBody>
        </p:sp>
        <p:sp>
          <p:nvSpPr>
            <p:cNvPr id="47" name="Down Arrow 46"/>
            <p:cNvSpPr/>
            <p:nvPr/>
          </p:nvSpPr>
          <p:spPr>
            <a:xfrm flipV="1">
              <a:off x="3429000" y="5341992"/>
              <a:ext cx="381000" cy="266700"/>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p>
          </p:txBody>
        </p:sp>
        <p:sp>
          <p:nvSpPr>
            <p:cNvPr id="50" name="Down Arrow 49"/>
            <p:cNvSpPr/>
            <p:nvPr/>
          </p:nvSpPr>
          <p:spPr>
            <a:xfrm flipV="1">
              <a:off x="5410200" y="5341992"/>
              <a:ext cx="381000" cy="266700"/>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p>
          </p:txBody>
        </p:sp>
        <p:sp>
          <p:nvSpPr>
            <p:cNvPr id="51" name="Down Arrow 50"/>
            <p:cNvSpPr/>
            <p:nvPr/>
          </p:nvSpPr>
          <p:spPr>
            <a:xfrm flipV="1">
              <a:off x="7315200" y="5341992"/>
              <a:ext cx="381000" cy="266700"/>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p>
          </p:txBody>
        </p:sp>
        <p:sp>
          <p:nvSpPr>
            <p:cNvPr id="53" name="Down Arrow 52"/>
            <p:cNvSpPr/>
            <p:nvPr/>
          </p:nvSpPr>
          <p:spPr>
            <a:xfrm flipV="1">
              <a:off x="9067800" y="5341992"/>
              <a:ext cx="381000" cy="266700"/>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p>
          </p:txBody>
        </p:sp>
        <p:sp>
          <p:nvSpPr>
            <p:cNvPr id="44" name="Rectangle 43"/>
            <p:cNvSpPr/>
            <p:nvPr/>
          </p:nvSpPr>
          <p:spPr>
            <a:xfrm>
              <a:off x="-152400" y="5566576"/>
              <a:ext cx="9525000" cy="3048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Scalability and Availability: Fabric, Failover, Replication, and  Load balancing</a:t>
              </a:r>
              <a:endParaRPr lang="en-US" dirty="0"/>
            </a:p>
          </p:txBody>
        </p:sp>
      </p:grpSp>
    </p:spTree>
    <p:extLst>
      <p:ext uri="{BB962C8B-B14F-4D97-AF65-F5344CB8AC3E}">
        <p14:creationId xmlns:p14="http://schemas.microsoft.com/office/powerpoint/2010/main" xmlns="" val="2192977580"/>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chEd09_Europe">
  <a:themeElements>
    <a:clrScheme name="Custom 26">
      <a:dk1>
        <a:srgbClr val="000000"/>
      </a:dk1>
      <a:lt1>
        <a:srgbClr val="FFFFFF"/>
      </a:lt1>
      <a:dk2>
        <a:srgbClr val="CCFFCC"/>
      </a:dk2>
      <a:lt2>
        <a:srgbClr val="CCCCCC"/>
      </a:lt2>
      <a:accent1>
        <a:srgbClr val="99CC99"/>
      </a:accent1>
      <a:accent2>
        <a:srgbClr val="00994B"/>
      </a:accent2>
      <a:accent3>
        <a:srgbClr val="1E78B9"/>
      </a:accent3>
      <a:accent4>
        <a:srgbClr val="F5821E"/>
      </a:accent4>
      <a:accent5>
        <a:srgbClr val="FFFF11"/>
      </a:accent5>
      <a:accent6>
        <a:srgbClr val="D90026"/>
      </a:accent6>
      <a:hlink>
        <a:srgbClr val="F3EB4F"/>
      </a:hlink>
      <a:folHlink>
        <a:srgbClr val="68188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000" dirty="0" smtClean="0">
            <a:solidFill>
              <a:srgbClr val="FFFFFF"/>
            </a:solidFill>
            <a:effectLst>
              <a:outerShdw blurRad="38100" dist="38100" dir="2700000" algn="tl">
                <a:srgbClr val="000000">
                  <a:alpha val="43137"/>
                </a:srgbClr>
              </a:outerShdw>
            </a:effectLst>
            <a:latin typeface="Calibri"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chEd09_Europe template">
  <a:themeElements>
    <a:clrScheme name="Custom 26">
      <a:dk1>
        <a:srgbClr val="000000"/>
      </a:dk1>
      <a:lt1>
        <a:srgbClr val="FFFFFF"/>
      </a:lt1>
      <a:dk2>
        <a:srgbClr val="CCFFCC"/>
      </a:dk2>
      <a:lt2>
        <a:srgbClr val="CCCCCC"/>
      </a:lt2>
      <a:accent1>
        <a:srgbClr val="99CC99"/>
      </a:accent1>
      <a:accent2>
        <a:srgbClr val="00994B"/>
      </a:accent2>
      <a:accent3>
        <a:srgbClr val="1E78B9"/>
      </a:accent3>
      <a:accent4>
        <a:srgbClr val="F5821E"/>
      </a:accent4>
      <a:accent5>
        <a:srgbClr val="FFFF11"/>
      </a:accent5>
      <a:accent6>
        <a:srgbClr val="D90026"/>
      </a:accent6>
      <a:hlink>
        <a:srgbClr val="F3EB4F"/>
      </a:hlink>
      <a:folHlink>
        <a:srgbClr val="68188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000" dirty="0" smtClean="0">
            <a:solidFill>
              <a:srgbClr val="FFFFFF"/>
            </a:solidFill>
            <a:effectLst>
              <a:outerShdw blurRad="38100" dist="38100" dir="2700000" algn="tl">
                <a:srgbClr val="000000">
                  <a:alpha val="43137"/>
                </a:srgbClr>
              </a:outerShdw>
            </a:effectLst>
            <a:latin typeface="Calibri"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TechEd09_Europe</Template>
  <TotalTime>37</TotalTime>
  <Words>1522</Words>
  <Application>Microsoft Office PowerPoint</Application>
  <PresentationFormat>On-screen Show (4:3)</PresentationFormat>
  <Paragraphs>364</Paragraphs>
  <Slides>34</Slides>
  <Notes>33</Notes>
  <HiddenSlides>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TechEd09_Europe</vt:lpstr>
      <vt:lpstr>TechEd09_Europe template</vt:lpstr>
      <vt:lpstr>Slide 1</vt:lpstr>
      <vt:lpstr>What's New in  Microsoft SQL Azure</vt:lpstr>
      <vt:lpstr>Agenda</vt:lpstr>
      <vt:lpstr>(Re) Introducing: SQL Azure Database</vt:lpstr>
      <vt:lpstr>Extending SQL Data Platform to Cloud  </vt:lpstr>
      <vt:lpstr>Service Provisioning Model</vt:lpstr>
      <vt:lpstr>Lap around SQL Azure</vt:lpstr>
      <vt:lpstr>Under the hood</vt:lpstr>
      <vt:lpstr>SQL Azure Network Topology</vt:lpstr>
      <vt:lpstr>Database Servers</vt:lpstr>
      <vt:lpstr>Server Management</vt:lpstr>
      <vt:lpstr>Server: Network Access Control</vt:lpstr>
      <vt:lpstr>Security: AUTHN and AUTHZ</vt:lpstr>
      <vt:lpstr>Server: Billing and Reporting</vt:lpstr>
      <vt:lpstr>Connection Management</vt:lpstr>
      <vt:lpstr>Connection Policies</vt:lpstr>
      <vt:lpstr>Tracing Connectivity Problems</vt:lpstr>
      <vt:lpstr>Tracing Helper Pattern</vt:lpstr>
      <vt:lpstr>Tracing Helper Pattern (2)</vt:lpstr>
      <vt:lpstr>Connections: Retry on failure</vt:lpstr>
      <vt:lpstr>Connectivity: Network Latency</vt:lpstr>
      <vt:lpstr>Getting Data In and Out</vt:lpstr>
      <vt:lpstr>Example: Azure BCP Loader</vt:lpstr>
      <vt:lpstr>Feature Summary</vt:lpstr>
      <vt:lpstr>Business Model</vt:lpstr>
      <vt:lpstr>Business Model &amp; Service Level</vt:lpstr>
      <vt:lpstr>Call to Action – Sign up for CTP Today!</vt:lpstr>
      <vt:lpstr>Slide 28</vt:lpstr>
      <vt:lpstr>Slide 29</vt:lpstr>
      <vt:lpstr>Resources</vt:lpstr>
      <vt:lpstr>Related Content</vt:lpstr>
      <vt:lpstr>Track Resources</vt:lpstr>
      <vt:lpstr>Slide 33</vt:lpstr>
      <vt:lpstr>Slide 34</vt:lpstr>
    </vt:vector>
  </TitlesOfParts>
  <Manager>&lt;Content Manager Name Here&gt;</Manager>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Tech·Ed Europe 2009</dc:subject>
  <dc:creator>David Robinson</dc:creator>
  <dc:description>Tech·Ed Europe 2009</dc:description>
  <cp:lastModifiedBy>cn_user</cp:lastModifiedBy>
  <cp:revision>6</cp:revision>
  <dcterms:created xsi:type="dcterms:W3CDTF">2009-11-08T01:12:29Z</dcterms:created>
  <dcterms:modified xsi:type="dcterms:W3CDTF">2009-11-09T07:56:23Z</dcterms:modified>
</cp:coreProperties>
</file>