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26" r:id="rId2"/>
    <p:sldMasterId id="2147483740" r:id="rId3"/>
  </p:sldMasterIdLst>
  <p:notesMasterIdLst>
    <p:notesMasterId r:id="rId46"/>
  </p:notesMasterIdLst>
  <p:handoutMasterIdLst>
    <p:handoutMasterId r:id="rId47"/>
  </p:handoutMasterIdLst>
  <p:sldIdLst>
    <p:sldId id="256" r:id="rId4"/>
    <p:sldId id="257" r:id="rId5"/>
    <p:sldId id="316" r:id="rId6"/>
    <p:sldId id="319" r:id="rId7"/>
    <p:sldId id="317" r:id="rId8"/>
    <p:sldId id="320" r:id="rId9"/>
    <p:sldId id="318" r:id="rId10"/>
    <p:sldId id="340" r:id="rId11"/>
    <p:sldId id="326" r:id="rId12"/>
    <p:sldId id="327" r:id="rId13"/>
    <p:sldId id="328" r:id="rId14"/>
    <p:sldId id="329" r:id="rId15"/>
    <p:sldId id="284" r:id="rId16"/>
    <p:sldId id="286" r:id="rId17"/>
    <p:sldId id="334" r:id="rId18"/>
    <p:sldId id="335" r:id="rId19"/>
    <p:sldId id="336" r:id="rId20"/>
    <p:sldId id="290" r:id="rId21"/>
    <p:sldId id="291" r:id="rId22"/>
    <p:sldId id="292" r:id="rId23"/>
    <p:sldId id="293" r:id="rId24"/>
    <p:sldId id="298" r:id="rId25"/>
    <p:sldId id="288" r:id="rId26"/>
    <p:sldId id="289" r:id="rId27"/>
    <p:sldId id="295" r:id="rId28"/>
    <p:sldId id="287" r:id="rId29"/>
    <p:sldId id="331" r:id="rId30"/>
    <p:sldId id="299" r:id="rId31"/>
    <p:sldId id="337" r:id="rId32"/>
    <p:sldId id="294" r:id="rId33"/>
    <p:sldId id="332" r:id="rId34"/>
    <p:sldId id="342" r:id="rId35"/>
    <p:sldId id="341" r:id="rId36"/>
    <p:sldId id="321" r:id="rId37"/>
    <p:sldId id="345" r:id="rId38"/>
    <p:sldId id="347" r:id="rId39"/>
    <p:sldId id="344" r:id="rId40"/>
    <p:sldId id="346" r:id="rId41"/>
    <p:sldId id="297" r:id="rId42"/>
    <p:sldId id="282" r:id="rId43"/>
    <p:sldId id="348" r:id="rId44"/>
    <p:sldId id="280" r:id="rId4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F6AE1E"/>
    <a:srgbClr val="CCFFCC"/>
    <a:srgbClr val="CCCCCC"/>
    <a:srgbClr val="99CC99"/>
    <a:srgbClr val="FFFFFF"/>
    <a:srgbClr val="FF0066"/>
    <a:srgbClr val="000000"/>
    <a:srgbClr val="F3AF35"/>
    <a:srgbClr val="9C42E6"/>
    <a:srgbClr val="D194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66" autoAdjust="0"/>
    <p:restoredTop sz="84317" autoAdjust="0"/>
  </p:normalViewPr>
  <p:slideViewPr>
    <p:cSldViewPr snapToGrid="0">
      <p:cViewPr>
        <p:scale>
          <a:sx n="90" d="100"/>
          <a:sy n="90" d="100"/>
        </p:scale>
        <p:origin x="-1530" y="-222"/>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108"/>
    </p:cViewPr>
  </p:sorterViewPr>
  <p:notesViewPr>
    <p:cSldViewPr snapToGrid="0" showGuides="1">
      <p:cViewPr varScale="1">
        <p:scale>
          <a:sx n="86" d="100"/>
          <a:sy n="86" d="100"/>
        </p:scale>
        <p:origin x="-293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11/10/2009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dat205_howcroft.pptx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p14="http://schemas.microsoft.com/office/powerpoint/2010/main" xmlns="" val="140583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164193921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lv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endParaRPr lang="en-US" smtClean="0"/>
          </a:p>
        </p:txBody>
      </p:sp>
      <p:sp>
        <p:nvSpPr>
          <p:cNvPr id="22530" name="Rectangle 6"/>
          <p:cNvSpPr>
            <a:spLocks noGrp="1" noChangeArrowheads="1"/>
          </p:cNvSpPr>
          <p:nvPr>
            <p:ph type="ftr" sz="quarter" idx="4"/>
          </p:nvPr>
        </p:nvSpPr>
        <p:spPr>
          <a:noFill/>
        </p:spPr>
        <p:txBody>
          <a:bodyPr/>
          <a:lstStyle/>
          <a:p>
            <a:endParaRPr lang="en-US" smtClean="0"/>
          </a:p>
        </p:txBody>
      </p:sp>
      <p:sp>
        <p:nvSpPr>
          <p:cNvPr id="22531" name="Rectangle 7"/>
          <p:cNvSpPr>
            <a:spLocks noGrp="1" noChangeArrowheads="1"/>
          </p:cNvSpPr>
          <p:nvPr>
            <p:ph type="sldNum" sz="quarter" idx="5"/>
          </p:nvPr>
        </p:nvSpPr>
        <p:spPr>
          <a:noFill/>
        </p:spPr>
        <p:txBody>
          <a:bodyPr/>
          <a:lstStyle/>
          <a:p>
            <a:endParaRPr lang="en-US" smtClean="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normAutofit/>
          </a:bodyPr>
          <a:lstStyle/>
          <a:p>
            <a:pPr eaLnBrk="1" hangingPunct="1">
              <a:buFont typeface="Arial" pitchFamily="34" charset="0"/>
              <a:buNone/>
            </a:pPr>
            <a:endParaRPr lang="en-US" sz="500" dirty="0" smtClean="0">
              <a:solidFill>
                <a:schemeClr val="accent1"/>
              </a:solidFill>
              <a:latin typeface="Sego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endParaRPr lang="en-US" smtClean="0"/>
          </a:p>
        </p:txBody>
      </p:sp>
      <p:sp>
        <p:nvSpPr>
          <p:cNvPr id="22530" name="Rectangle 6"/>
          <p:cNvSpPr>
            <a:spLocks noGrp="1" noChangeArrowheads="1"/>
          </p:cNvSpPr>
          <p:nvPr>
            <p:ph type="ftr" sz="quarter" idx="4"/>
          </p:nvPr>
        </p:nvSpPr>
        <p:spPr>
          <a:noFill/>
        </p:spPr>
        <p:txBody>
          <a:bodyPr/>
          <a:lstStyle/>
          <a:p>
            <a:endParaRPr lang="en-US" smtClean="0"/>
          </a:p>
        </p:txBody>
      </p:sp>
      <p:sp>
        <p:nvSpPr>
          <p:cNvPr id="22531" name="Rectangle 7"/>
          <p:cNvSpPr>
            <a:spLocks noGrp="1" noChangeArrowheads="1"/>
          </p:cNvSpPr>
          <p:nvPr>
            <p:ph type="sldNum" sz="quarter" idx="5"/>
          </p:nvPr>
        </p:nvSpPr>
        <p:spPr>
          <a:noFill/>
        </p:spPr>
        <p:txBody>
          <a:bodyPr/>
          <a:lstStyle/>
          <a:p>
            <a:endParaRPr lang="en-US" smtClean="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xmlns="" val="2250654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xmlns="" val="1234686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CA"/>
          </a:p>
        </p:txBody>
      </p:sp>
    </p:spTree>
    <p:extLst>
      <p:ext uri="{BB962C8B-B14F-4D97-AF65-F5344CB8AC3E}">
        <p14:creationId xmlns:p14="http://schemas.microsoft.com/office/powerpoint/2010/main" xmlns="" val="1608876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cstate="email">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321175"/>
            <a:ext cx="7467600" cy="1241425"/>
          </a:xfrm>
        </p:spPr>
        <p:txBody>
          <a:bodyPr anchor="t">
            <a:noAutofit/>
          </a:bodyPr>
          <a:lstStyle>
            <a:lvl1pPr indent="0" algn="l">
              <a:lnSpc>
                <a:spcPts val="4100"/>
              </a:lnSpc>
              <a:spcBef>
                <a:spcPts val="600"/>
              </a:spcBef>
              <a:spcAft>
                <a:spcPts val="0"/>
              </a:spcAft>
              <a:defRPr sz="4000" b="1" spc="-100" baseline="0">
                <a:solidFill>
                  <a:schemeClr val="tx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5562600"/>
            <a:ext cx="7467600" cy="914400"/>
          </a:xfrm>
        </p:spPr>
        <p:txBody>
          <a:bodyPr anchor="t">
            <a:normAutofit/>
          </a:bodyPr>
          <a:lstStyle>
            <a:lvl1pPr marL="0" indent="0" algn="l">
              <a:lnSpc>
                <a:spcPts val="3200"/>
              </a:lnSpc>
              <a:spcBef>
                <a:spcPts val="0"/>
              </a:spcBef>
              <a:buNone/>
              <a:defRPr sz="2800" spc="-50">
                <a:solidFill>
                  <a:schemeClr val="tx1">
                    <a:lumMod val="85000"/>
                    <a:lumOff val="1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301570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1" y="1285591"/>
            <a:ext cx="9144001" cy="5572409"/>
          </a:xfrm>
          <a:prstGeom prst="rect">
            <a:avLst/>
          </a:prstGeom>
          <a:gradFill flip="none" rotWithShape="1">
            <a:gsLst>
              <a:gs pos="3000">
                <a:sysClr val="windowText" lastClr="000000"/>
              </a:gs>
              <a:gs pos="50000">
                <a:srgbClr val="0070C0">
                  <a:alpha val="18000"/>
                </a:srgbClr>
              </a:gs>
              <a:gs pos="100000">
                <a:srgbClr val="000000">
                  <a:tint val="23500"/>
                  <a:satMod val="160000"/>
                  <a:alpha val="0"/>
                </a:srgbClr>
              </a:gs>
            </a:gsLst>
            <a:lin ang="16200000" scaled="1"/>
            <a:tileRect/>
          </a:gradFill>
          <a:ln w="25400" cap="flat" cmpd="sng" algn="ctr">
            <a:noFill/>
            <a:prstDash val="solid"/>
          </a:ln>
          <a:effectLst/>
        </p:spPr>
        <p:txBody>
          <a:bodyPr rtlCol="0" anchor="ctr"/>
          <a:lstStyle/>
          <a:p>
            <a:pPr algn="ctr" defTabSz="914400">
              <a:defRPr/>
            </a:pPr>
            <a:endParaRPr lang="en-US" kern="0">
              <a:solidFill>
                <a:sysClr val="window" lastClr="FFFFFF"/>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045199" y="6356350"/>
            <a:ext cx="1490133" cy="365125"/>
          </a:xfrm>
          <a:prstGeom prst="rect">
            <a:avLst/>
          </a:prstGeom>
        </p:spPr>
        <p:txBody>
          <a:bodyPr/>
          <a:lstStyle>
            <a:lvl1pPr>
              <a:defRPr sz="1000"/>
            </a:lvl1pPr>
          </a:lstStyle>
          <a:p>
            <a:pPr defTabSz="457200"/>
            <a:endParaRPr lang="en-US" dirty="0">
              <a:solidFill>
                <a:prstClr val="black"/>
              </a:solidFill>
            </a:endParaRPr>
          </a:p>
        </p:txBody>
      </p:sp>
      <p:sp>
        <p:nvSpPr>
          <p:cNvPr id="5" name="Footer Placeholder 4"/>
          <p:cNvSpPr>
            <a:spLocks noGrp="1"/>
          </p:cNvSpPr>
          <p:nvPr>
            <p:ph type="ftr" sz="quarter" idx="11"/>
          </p:nvPr>
        </p:nvSpPr>
        <p:spPr>
          <a:xfrm>
            <a:off x="451556" y="6356350"/>
            <a:ext cx="2521185" cy="365125"/>
          </a:xfrm>
          <a:prstGeom prst="rect">
            <a:avLst/>
          </a:prstGeom>
        </p:spPr>
        <p:txBody>
          <a:bodyPr/>
          <a:lstStyle>
            <a:lvl1pPr>
              <a:defRPr sz="1000"/>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7732889" y="6356350"/>
            <a:ext cx="413926" cy="379354"/>
          </a:xfrm>
          <a:prstGeom prst="rect">
            <a:avLst/>
          </a:prstGeom>
        </p:spPr>
        <p:txBody>
          <a:bodyPr/>
          <a:lstStyle>
            <a:lvl1pPr algn="r">
              <a:defRPr sz="1000"/>
            </a:lvl1pPr>
          </a:lstStyle>
          <a:p>
            <a:pPr defTabSz="457200"/>
            <a:fld id="{86B87F1E-611D-1047-90A2-A159DEAF41A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xmlns="" val="422061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6253316"/>
            <a:ext cx="9144000" cy="604684"/>
          </a:xfrm>
          <a:prstGeom prst="rect">
            <a:avLst/>
          </a:prstGeom>
          <a:solidFill>
            <a:srgbClr val="FFECA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marR="0" indent="-342900" algn="l" defTabSz="457200" rtl="0" eaLnBrk="1" fontAlgn="auto" latinLnBrk="0" hangingPunct="1">
              <a:lnSpc>
                <a:spcPts val="3600"/>
              </a:lnSpc>
              <a:spcBef>
                <a:spcPct val="20000"/>
              </a:spcBef>
              <a:spcAft>
                <a:spcPts val="0"/>
              </a:spcAft>
              <a:buClrTx/>
              <a:buSzTx/>
              <a:buFont typeface="Arial"/>
              <a:buChar char="•"/>
              <a:tabLst/>
              <a:defRPr sz="2000"/>
            </a:lvl1pPr>
            <a:lvl2pPr>
              <a:defRPr sz="1800"/>
            </a:lvl2pPr>
            <a:lvl3pPr>
              <a:defRPr sz="1600"/>
            </a:lvl3pPr>
            <a:lvl4pPr>
              <a:defRPr sz="1600"/>
            </a:lvl4pPr>
            <a:lvl5pPr>
              <a:defRPr sz="1600"/>
            </a:lvl5pPr>
          </a:lstStyle>
          <a:p>
            <a:pPr lvl="0"/>
            <a:r>
              <a:rPr lang="en-US" dirty="0" smtClean="0"/>
              <a:t>Click to edit Master text styles</a:t>
            </a:r>
          </a:p>
          <a:p>
            <a:pPr marL="342900" marR="0" lvl="0" indent="-342900" algn="l" defTabSz="457200" rtl="0" eaLnBrk="1" fontAlgn="auto" latinLnBrk="0" hangingPunct="1">
              <a:lnSpc>
                <a:spcPts val="3600"/>
              </a:lnSpc>
              <a:spcBef>
                <a:spcPct val="20000"/>
              </a:spcBef>
              <a:spcAft>
                <a:spcPts val="0"/>
              </a:spcAft>
              <a:buClrTx/>
              <a:buSzTx/>
              <a:buFont typeface="Arial"/>
              <a:buChar char="•"/>
              <a:tabLst/>
              <a:defRPr/>
            </a:pPr>
            <a:r>
              <a:rPr lang="en-US" dirty="0" smtClean="0"/>
              <a:t>Click to edit Master text styles</a:t>
            </a:r>
          </a:p>
          <a:p>
            <a:pPr marL="342900" marR="0" lvl="0" indent="-342900" algn="l" defTabSz="457200" rtl="0" eaLnBrk="1" fontAlgn="auto" latinLnBrk="0" hangingPunct="1">
              <a:lnSpc>
                <a:spcPts val="3600"/>
              </a:lnSpc>
              <a:spcBef>
                <a:spcPct val="20000"/>
              </a:spcBef>
              <a:spcAft>
                <a:spcPts val="0"/>
              </a:spcAft>
              <a:buClrTx/>
              <a:buSzTx/>
              <a:buFont typeface="Arial"/>
              <a:buChar char="•"/>
              <a:tabLst/>
              <a:defRPr/>
            </a:pPr>
            <a:r>
              <a:rPr lang="en-US" dirty="0" smtClean="0"/>
              <a:t>Click to edit Master text styles</a:t>
            </a:r>
          </a:p>
          <a:p>
            <a:pPr marL="342900" marR="0" lvl="0" indent="-342900" algn="l" defTabSz="457200" rtl="0" eaLnBrk="1" fontAlgn="auto" latinLnBrk="0" hangingPunct="1">
              <a:lnSpc>
                <a:spcPts val="3600"/>
              </a:lnSpc>
              <a:spcBef>
                <a:spcPct val="20000"/>
              </a:spcBef>
              <a:spcAft>
                <a:spcPts val="0"/>
              </a:spcAft>
              <a:buClrTx/>
              <a:buSzTx/>
              <a:buFont typeface="Arial"/>
              <a:buChar char="•"/>
              <a:tabLst/>
              <a:defRPr/>
            </a:pPr>
            <a:r>
              <a:rPr lang="en-US" dirty="0" smtClean="0"/>
              <a:t>Click to edit Master text styles</a:t>
            </a:r>
          </a:p>
          <a:p>
            <a:pPr marL="342900" marR="0" lvl="0" indent="-342900" algn="l" defTabSz="457200" rtl="0" eaLnBrk="1" fontAlgn="auto" latinLnBrk="0" hangingPunct="1">
              <a:lnSpc>
                <a:spcPts val="3600"/>
              </a:lnSpc>
              <a:spcBef>
                <a:spcPct val="20000"/>
              </a:spcBef>
              <a:spcAft>
                <a:spcPts val="0"/>
              </a:spcAft>
              <a:buClrTx/>
              <a:buSzTx/>
              <a:buFont typeface="Arial"/>
              <a:buChar char="•"/>
              <a:tabLst/>
              <a:defRPr/>
            </a:pPr>
            <a:r>
              <a:rPr lang="en-US" dirty="0" smtClean="0"/>
              <a:t>Click to edit Master text styles</a:t>
            </a:r>
          </a:p>
          <a:p>
            <a:pPr marL="342900" marR="0" lvl="0" indent="-342900" algn="l" defTabSz="457200" rtl="0" eaLnBrk="1" fontAlgn="auto" latinLnBrk="0" hangingPunct="1">
              <a:lnSpc>
                <a:spcPts val="3600"/>
              </a:lnSpc>
              <a:spcBef>
                <a:spcPct val="20000"/>
              </a:spcBef>
              <a:spcAft>
                <a:spcPts val="0"/>
              </a:spcAft>
              <a:buClrTx/>
              <a:buSzTx/>
              <a:buFont typeface="Arial"/>
              <a:buChar char="•"/>
              <a:tabLst/>
              <a:defRPr/>
            </a:pPr>
            <a:r>
              <a:rPr lang="en-US" dirty="0" smtClean="0"/>
              <a:t>Click to edit Master text styles</a:t>
            </a:r>
          </a:p>
          <a:p>
            <a:pPr marL="342900" marR="0" lvl="0" indent="-342900" algn="l" defTabSz="457200" rtl="0" eaLnBrk="1" fontAlgn="auto" latinLnBrk="0" hangingPunct="1">
              <a:lnSpc>
                <a:spcPts val="3600"/>
              </a:lnSpc>
              <a:spcBef>
                <a:spcPct val="20000"/>
              </a:spcBef>
              <a:spcAft>
                <a:spcPts val="0"/>
              </a:spcAft>
              <a:buClrTx/>
              <a:buSzTx/>
              <a:buFont typeface="Arial"/>
              <a:buChar char="•"/>
              <a:tabLst/>
              <a:defRPr/>
            </a:pPr>
            <a:r>
              <a:rPr lang="en-US" dirty="0" smtClean="0"/>
              <a:t>Click to edit Master text styles</a:t>
            </a:r>
          </a:p>
          <a:p>
            <a:pPr marL="342900" marR="0" lvl="0" indent="-342900" algn="l" defTabSz="457200" rtl="0" eaLnBrk="1" fontAlgn="auto" latinLnBrk="0" hangingPunct="1">
              <a:lnSpc>
                <a:spcPts val="3600"/>
              </a:lnSpc>
              <a:spcBef>
                <a:spcPct val="20000"/>
              </a:spcBef>
              <a:spcAft>
                <a:spcPts val="0"/>
              </a:spcAft>
              <a:buClrTx/>
              <a:buSzTx/>
              <a:buFont typeface="Arial"/>
              <a:buChar char="•"/>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a:xfrm>
            <a:off x="6045199" y="6356350"/>
            <a:ext cx="1490133" cy="365125"/>
          </a:xfrm>
          <a:prstGeom prst="rect">
            <a:avLst/>
          </a:prstGeom>
        </p:spPr>
        <p:txBody>
          <a:bodyPr/>
          <a:lstStyle>
            <a:lvl1pPr>
              <a:defRPr sz="1000"/>
            </a:lvl1pPr>
          </a:lstStyle>
          <a:p>
            <a:pPr defTabSz="457200"/>
            <a:endParaRPr lang="en-US" dirty="0">
              <a:solidFill>
                <a:prstClr val="black"/>
              </a:solidFill>
            </a:endParaRPr>
          </a:p>
        </p:txBody>
      </p:sp>
      <p:sp>
        <p:nvSpPr>
          <p:cNvPr id="5" name="Footer Placeholder 4"/>
          <p:cNvSpPr>
            <a:spLocks noGrp="1"/>
          </p:cNvSpPr>
          <p:nvPr>
            <p:ph type="ftr" sz="quarter" idx="11"/>
          </p:nvPr>
        </p:nvSpPr>
        <p:spPr>
          <a:xfrm>
            <a:off x="451556" y="6356350"/>
            <a:ext cx="2521185" cy="365125"/>
          </a:xfrm>
          <a:prstGeom prst="rect">
            <a:avLst/>
          </a:prstGeom>
        </p:spPr>
        <p:txBody>
          <a:bodyPr/>
          <a:lstStyle>
            <a:lvl1pPr>
              <a:defRPr sz="1000"/>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7732889" y="6356350"/>
            <a:ext cx="413926" cy="379354"/>
          </a:xfrm>
          <a:prstGeom prst="rect">
            <a:avLst/>
          </a:prstGeom>
        </p:spPr>
        <p:txBody>
          <a:bodyPr/>
          <a:lstStyle>
            <a:lvl1pPr algn="r">
              <a:defRPr sz="1000"/>
            </a:lvl1pPr>
          </a:lstStyle>
          <a:p>
            <a:pPr defTabSz="457200"/>
            <a:fld id="{86B87F1E-611D-1047-90A2-A159DEAF41A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xmlns="" val="3778312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1" y="1285591"/>
            <a:ext cx="9144001" cy="5572409"/>
          </a:xfrm>
          <a:prstGeom prst="rect">
            <a:avLst/>
          </a:prstGeom>
          <a:gradFill flip="none" rotWithShape="1">
            <a:gsLst>
              <a:gs pos="3000">
                <a:sysClr val="windowText" lastClr="000000"/>
              </a:gs>
              <a:gs pos="50000">
                <a:srgbClr val="0070C0">
                  <a:alpha val="18000"/>
                </a:srgbClr>
              </a:gs>
              <a:gs pos="100000">
                <a:srgbClr val="000000">
                  <a:tint val="23500"/>
                  <a:satMod val="160000"/>
                  <a:alpha val="0"/>
                </a:srgbClr>
              </a:gs>
            </a:gsLst>
            <a:lin ang="16200000" scaled="1"/>
            <a:tileRect/>
          </a:gradFill>
          <a:ln w="25400" cap="flat" cmpd="sng" algn="ctr">
            <a:noFill/>
            <a:prstDash val="solid"/>
          </a:ln>
          <a:effectLst/>
        </p:spPr>
        <p:txBody>
          <a:bodyPr rtlCol="0" anchor="ctr"/>
          <a:lstStyle/>
          <a:p>
            <a:pPr algn="ctr" defTabSz="914400">
              <a:defRPr/>
            </a:pPr>
            <a:endParaRPr lang="en-US" kern="0">
              <a:solidFill>
                <a:sysClr val="window" lastClr="FFFFFF"/>
              </a:solidFill>
            </a:endParaRPr>
          </a:p>
        </p:txBody>
      </p:sp>
      <p:sp>
        <p:nvSpPr>
          <p:cNvPr id="2" name="Title 1"/>
          <p:cNvSpPr>
            <a:spLocks noGrp="1"/>
          </p:cNvSpPr>
          <p:nvPr>
            <p:ph type="title"/>
          </p:nvPr>
        </p:nvSpPr>
        <p:spPr>
          <a:xfrm>
            <a:off x="722313" y="4048125"/>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5479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4107100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1" y="1285591"/>
            <a:ext cx="9144001" cy="5572409"/>
          </a:xfrm>
          <a:prstGeom prst="rect">
            <a:avLst/>
          </a:prstGeom>
          <a:gradFill flip="none" rotWithShape="1">
            <a:gsLst>
              <a:gs pos="3000">
                <a:sysClr val="windowText" lastClr="000000"/>
              </a:gs>
              <a:gs pos="50000">
                <a:srgbClr val="0070C0">
                  <a:alpha val="18000"/>
                </a:srgbClr>
              </a:gs>
              <a:gs pos="100000">
                <a:srgbClr val="000000">
                  <a:tint val="23500"/>
                  <a:satMod val="160000"/>
                  <a:alpha val="0"/>
                </a:srgbClr>
              </a:gs>
            </a:gsLst>
            <a:lin ang="16200000" scaled="1"/>
            <a:tileRect/>
          </a:gradFill>
          <a:ln w="25400" cap="flat" cmpd="sng" algn="ctr">
            <a:noFill/>
            <a:prstDash val="solid"/>
          </a:ln>
          <a:effectLst/>
        </p:spPr>
        <p:txBody>
          <a:bodyPr rtlCol="0" anchor="ctr"/>
          <a:lstStyle/>
          <a:p>
            <a:pPr algn="ctr" defTabSz="914400">
              <a:defRPr/>
            </a:pPr>
            <a:endParaRPr lang="en-US" kern="0">
              <a:solidFill>
                <a:sysClr val="window" lastClr="FFFFFF"/>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lnSpc>
                <a:spcPts val="3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lnSpc>
                <a:spcPts val="3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588286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nSpc>
                <a:spcPts val="28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lnSpc>
                <a:spcPts val="2600"/>
              </a:lnSpc>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nSpc>
                <a:spcPts val="28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lnSpc>
                <a:spcPts val="2600"/>
              </a:lnSpc>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1285591"/>
            <a:ext cx="9144001" cy="5572409"/>
          </a:xfrm>
          <a:prstGeom prst="rect">
            <a:avLst/>
          </a:prstGeom>
          <a:gradFill flip="none" rotWithShape="1">
            <a:gsLst>
              <a:gs pos="3000">
                <a:sysClr val="windowText" lastClr="000000"/>
              </a:gs>
              <a:gs pos="50000">
                <a:srgbClr val="0070C0">
                  <a:alpha val="18000"/>
                </a:srgbClr>
              </a:gs>
              <a:gs pos="100000">
                <a:srgbClr val="000000">
                  <a:tint val="23500"/>
                  <a:satMod val="160000"/>
                  <a:alpha val="0"/>
                </a:srgbClr>
              </a:gs>
            </a:gsLst>
            <a:lin ang="16200000" scaled="1"/>
            <a:tileRect/>
          </a:gradFill>
          <a:ln w="25400" cap="flat" cmpd="sng" algn="ctr">
            <a:noFill/>
            <a:prstDash val="solid"/>
          </a:ln>
          <a:effectLst/>
        </p:spPr>
        <p:txBody>
          <a:bodyPr rtlCol="0" anchor="ctr"/>
          <a:lstStyle/>
          <a:p>
            <a:pPr algn="ctr" defTabSz="914400">
              <a:defRPr/>
            </a:pPr>
            <a:endParaRPr lang="en-US" kern="0">
              <a:solidFill>
                <a:sysClr val="window" lastClr="FFFFFF"/>
              </a:solidFill>
            </a:endParaRPr>
          </a:p>
        </p:txBody>
      </p:sp>
    </p:spTree>
    <p:extLst>
      <p:ext uri="{BB962C8B-B14F-4D97-AF65-F5344CB8AC3E}">
        <p14:creationId xmlns:p14="http://schemas.microsoft.com/office/powerpoint/2010/main" xmlns="" val="715795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1" y="1285591"/>
            <a:ext cx="9144001" cy="5572409"/>
          </a:xfrm>
          <a:prstGeom prst="rect">
            <a:avLst/>
          </a:prstGeom>
          <a:gradFill flip="none" rotWithShape="1">
            <a:gsLst>
              <a:gs pos="3000">
                <a:sysClr val="windowText" lastClr="000000"/>
              </a:gs>
              <a:gs pos="50000">
                <a:srgbClr val="0070C0">
                  <a:alpha val="18000"/>
                </a:srgbClr>
              </a:gs>
              <a:gs pos="100000">
                <a:srgbClr val="000000">
                  <a:tint val="23500"/>
                  <a:satMod val="160000"/>
                  <a:alpha val="0"/>
                </a:srgbClr>
              </a:gs>
            </a:gsLst>
            <a:lin ang="16200000" scaled="1"/>
            <a:tileRect/>
          </a:gradFill>
          <a:ln w="25400" cap="flat" cmpd="sng" algn="ctr">
            <a:noFill/>
            <a:prstDash val="solid"/>
          </a:ln>
          <a:effectLst/>
        </p:spPr>
        <p:txBody>
          <a:bodyPr rtlCol="0" anchor="ctr"/>
          <a:lstStyle/>
          <a:p>
            <a:pPr algn="ctr" defTabSz="914400">
              <a:defRPr/>
            </a:pPr>
            <a:endParaRPr lang="en-US" kern="0">
              <a:solidFill>
                <a:sysClr val="window" lastClr="FFFFFF"/>
              </a:solidFill>
            </a:endParaRPr>
          </a:p>
        </p:txBody>
      </p:sp>
    </p:spTree>
    <p:extLst>
      <p:ext uri="{BB962C8B-B14F-4D97-AF65-F5344CB8AC3E}">
        <p14:creationId xmlns:p14="http://schemas.microsoft.com/office/powerpoint/2010/main" xmlns="" val="3202842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1" y="1285591"/>
            <a:ext cx="9144001" cy="5572409"/>
          </a:xfrm>
          <a:prstGeom prst="rect">
            <a:avLst/>
          </a:prstGeom>
          <a:gradFill flip="none" rotWithShape="1">
            <a:gsLst>
              <a:gs pos="3000">
                <a:sysClr val="windowText" lastClr="000000"/>
              </a:gs>
              <a:gs pos="50000">
                <a:srgbClr val="0070C0">
                  <a:alpha val="18000"/>
                </a:srgbClr>
              </a:gs>
              <a:gs pos="100000">
                <a:srgbClr val="000000">
                  <a:tint val="23500"/>
                  <a:satMod val="160000"/>
                  <a:alpha val="0"/>
                </a:srgbClr>
              </a:gs>
            </a:gsLst>
            <a:lin ang="16200000" scaled="1"/>
            <a:tileRect/>
          </a:gradFill>
          <a:ln w="25400" cap="flat" cmpd="sng" algn="ctr">
            <a:noFill/>
            <a:prstDash val="solid"/>
          </a:ln>
          <a:effectLst/>
        </p:spPr>
        <p:txBody>
          <a:bodyPr rtlCol="0" anchor="ctr"/>
          <a:lstStyle/>
          <a:p>
            <a:pPr algn="ctr" defTabSz="914400">
              <a:defRPr/>
            </a:pPr>
            <a:endParaRPr lang="en-US" kern="0">
              <a:solidFill>
                <a:sysClr val="window" lastClr="FFFFFF"/>
              </a:solidFill>
            </a:endParaRPr>
          </a:p>
        </p:txBody>
      </p:sp>
    </p:spTree>
    <p:extLst>
      <p:ext uri="{BB962C8B-B14F-4D97-AF65-F5344CB8AC3E}">
        <p14:creationId xmlns:p14="http://schemas.microsoft.com/office/powerpoint/2010/main" xmlns="" val="3815989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a:xfrm>
            <a:off x="-1" y="1285591"/>
            <a:ext cx="9144001" cy="5572409"/>
          </a:xfrm>
          <a:prstGeom prst="rect">
            <a:avLst/>
          </a:prstGeom>
          <a:gradFill flip="none" rotWithShape="1">
            <a:gsLst>
              <a:gs pos="3000">
                <a:sysClr val="windowText" lastClr="000000"/>
              </a:gs>
              <a:gs pos="50000">
                <a:srgbClr val="0070C0">
                  <a:alpha val="18000"/>
                </a:srgbClr>
              </a:gs>
              <a:gs pos="100000">
                <a:srgbClr val="000000">
                  <a:tint val="23500"/>
                  <a:satMod val="160000"/>
                  <a:alpha val="0"/>
                </a:srgbClr>
              </a:gs>
            </a:gsLst>
            <a:lin ang="16200000" scaled="1"/>
            <a:tileRect/>
          </a:gradFill>
          <a:ln w="25400" cap="flat" cmpd="sng" algn="ctr">
            <a:noFill/>
            <a:prstDash val="solid"/>
          </a:ln>
          <a:effectLst/>
        </p:spPr>
        <p:txBody>
          <a:bodyPr rtlCol="0" anchor="ctr"/>
          <a:lstStyle/>
          <a:p>
            <a:pPr algn="ctr" defTabSz="914400">
              <a:defRPr/>
            </a:pPr>
            <a:endParaRPr lang="en-US" kern="0">
              <a:solidFill>
                <a:sysClr val="window" lastClr="FFFFFF"/>
              </a:solidFill>
            </a:endParaRPr>
          </a:p>
        </p:txBody>
      </p:sp>
    </p:spTree>
    <p:extLst>
      <p:ext uri="{BB962C8B-B14F-4D97-AF65-F5344CB8AC3E}">
        <p14:creationId xmlns:p14="http://schemas.microsoft.com/office/powerpoint/2010/main" xmlns="" val="46306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cstate="email">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a:xfrm>
            <a:off x="-1" y="1285591"/>
            <a:ext cx="9144001" cy="5572409"/>
          </a:xfrm>
          <a:prstGeom prst="rect">
            <a:avLst/>
          </a:prstGeom>
          <a:gradFill flip="none" rotWithShape="1">
            <a:gsLst>
              <a:gs pos="3000">
                <a:sysClr val="windowText" lastClr="000000"/>
              </a:gs>
              <a:gs pos="50000">
                <a:srgbClr val="0070C0">
                  <a:alpha val="18000"/>
                </a:srgbClr>
              </a:gs>
              <a:gs pos="100000">
                <a:srgbClr val="000000">
                  <a:tint val="23500"/>
                  <a:satMod val="160000"/>
                  <a:alpha val="0"/>
                </a:srgbClr>
              </a:gs>
            </a:gsLst>
            <a:lin ang="16200000" scaled="1"/>
            <a:tileRect/>
          </a:gradFill>
          <a:ln w="25400" cap="flat" cmpd="sng" algn="ctr">
            <a:noFill/>
            <a:prstDash val="solid"/>
          </a:ln>
          <a:effectLst/>
        </p:spPr>
        <p:txBody>
          <a:bodyPr rtlCol="0" anchor="ctr"/>
          <a:lstStyle/>
          <a:p>
            <a:pPr algn="ctr" defTabSz="914400">
              <a:defRPr/>
            </a:pPr>
            <a:endParaRPr lang="en-US" kern="0">
              <a:solidFill>
                <a:sysClr val="window" lastClr="FFFFFF"/>
              </a:solidFill>
            </a:endParaRPr>
          </a:p>
        </p:txBody>
      </p:sp>
    </p:spTree>
    <p:extLst>
      <p:ext uri="{BB962C8B-B14F-4D97-AF65-F5344CB8AC3E}">
        <p14:creationId xmlns:p14="http://schemas.microsoft.com/office/powerpoint/2010/main" xmlns="" val="2077831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1" y="1285591"/>
            <a:ext cx="9144001" cy="5572409"/>
          </a:xfrm>
          <a:prstGeom prst="rect">
            <a:avLst/>
          </a:prstGeom>
          <a:gradFill flip="none" rotWithShape="1">
            <a:gsLst>
              <a:gs pos="3000">
                <a:sysClr val="windowText" lastClr="000000"/>
              </a:gs>
              <a:gs pos="50000">
                <a:srgbClr val="0070C0">
                  <a:alpha val="18000"/>
                </a:srgbClr>
              </a:gs>
              <a:gs pos="100000">
                <a:srgbClr val="000000">
                  <a:tint val="23500"/>
                  <a:satMod val="160000"/>
                  <a:alpha val="0"/>
                </a:srgbClr>
              </a:gs>
            </a:gsLst>
            <a:lin ang="16200000" scaled="1"/>
            <a:tileRect/>
          </a:gradFill>
          <a:ln w="25400" cap="flat" cmpd="sng" algn="ctr">
            <a:noFill/>
            <a:prstDash val="solid"/>
          </a:ln>
          <a:effectLst/>
        </p:spPr>
        <p:txBody>
          <a:bodyPr rtlCol="0" anchor="ctr"/>
          <a:lstStyle/>
          <a:p>
            <a:pPr algn="ctr" defTabSz="914400">
              <a:defRPr/>
            </a:pPr>
            <a:endParaRPr lang="en-US" kern="0">
              <a:solidFill>
                <a:sysClr val="window" lastClr="FFFFFF"/>
              </a:solidFill>
            </a:endParaRPr>
          </a:p>
        </p:txBody>
      </p:sp>
    </p:spTree>
    <p:extLst>
      <p:ext uri="{BB962C8B-B14F-4D97-AF65-F5344CB8AC3E}">
        <p14:creationId xmlns:p14="http://schemas.microsoft.com/office/powerpoint/2010/main" xmlns="" val="1405120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1" y="1285591"/>
            <a:ext cx="9144001" cy="5572409"/>
          </a:xfrm>
          <a:prstGeom prst="rect">
            <a:avLst/>
          </a:prstGeom>
          <a:gradFill flip="none" rotWithShape="1">
            <a:gsLst>
              <a:gs pos="3000">
                <a:sysClr val="windowText" lastClr="000000"/>
              </a:gs>
              <a:gs pos="50000">
                <a:srgbClr val="0070C0">
                  <a:alpha val="18000"/>
                </a:srgbClr>
              </a:gs>
              <a:gs pos="100000">
                <a:srgbClr val="000000">
                  <a:tint val="23500"/>
                  <a:satMod val="160000"/>
                  <a:alpha val="0"/>
                </a:srgbClr>
              </a:gs>
            </a:gsLst>
            <a:lin ang="16200000" scaled="1"/>
            <a:tileRect/>
          </a:gradFill>
          <a:ln w="25400" cap="flat" cmpd="sng" algn="ctr">
            <a:noFill/>
            <a:prstDash val="solid"/>
          </a:ln>
          <a:effectLst/>
        </p:spPr>
        <p:txBody>
          <a:bodyPr rtlCol="0" anchor="ctr"/>
          <a:lstStyle/>
          <a:p>
            <a:pPr algn="ctr" defTabSz="914400">
              <a:defRPr/>
            </a:pPr>
            <a:endParaRPr lang="en-US" kern="0">
              <a:solidFill>
                <a:sysClr val="window" lastClr="FFFFFF"/>
              </a:solidFill>
            </a:endParaRPr>
          </a:p>
        </p:txBody>
      </p:sp>
    </p:spTree>
    <p:extLst>
      <p:ext uri="{BB962C8B-B14F-4D97-AF65-F5344CB8AC3E}">
        <p14:creationId xmlns:p14="http://schemas.microsoft.com/office/powerpoint/2010/main" xmlns="" val="191930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cstate="email">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pic>
        <p:nvPicPr>
          <p:cNvPr id="5" name="Picture 2" descr="\\server3\restrict\ftp_root\Clients\White_Whale\5-10136_SharePoint_Conference_10-19\SFP_Art\Elements\4x3_Corner_Logo.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3324225" cy="2276476"/>
          </a:xfrm>
          <a:prstGeom prst="rect">
            <a:avLst/>
          </a:prstGeom>
          <a:noFill/>
        </p:spPr>
      </p:pic>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gradFill flip="none" rotWithShape="1">
                  <a:gsLst>
                    <a:gs pos="0">
                      <a:schemeClr val="bg1"/>
                    </a:gs>
                    <a:gs pos="86000">
                      <a:schemeClr val="bg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accent1"/>
                    </a:gs>
                    <a:gs pos="100000">
                      <a:schemeClr val="bg1"/>
                    </a:gs>
                  </a:gsLst>
                  <a:lin ang="5400000" scaled="0"/>
                </a:gra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xmlns="" val="107122771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6.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0.jpeg"/><Relationship Id="rId7" Type="http://schemas.openxmlformats.org/officeDocument/2006/relationships/image" Target="NULL"/><Relationship Id="rId2"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2" cstate="email">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4"/>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1037"/>
            <a:ext cx="8229600" cy="105363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29926"/>
            <a:ext cx="8229600" cy="45898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2256038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sldNum="0" hdr="0" dt="0"/>
  <p:txStyles>
    <p:titleStyle>
      <a:lvl1pPr algn="l" defTabSz="457200" rtl="0" eaLnBrk="1" latinLnBrk="0" hangingPunct="1">
        <a:lnSpc>
          <a:spcPts val="3600"/>
        </a:lnSpc>
        <a:spcBef>
          <a:spcPts val="0"/>
        </a:spcBef>
        <a:spcAft>
          <a:spcPts val="0"/>
        </a:spcAft>
        <a:buNone/>
        <a:defRPr sz="3500" b="1" kern="1200" spc="-100">
          <a:solidFill>
            <a:schemeClr val="bg1"/>
          </a:solidFill>
          <a:latin typeface="Arial"/>
          <a:ea typeface="+mj-ea"/>
          <a:cs typeface="Arial"/>
        </a:defRPr>
      </a:lvl1pPr>
    </p:titleStyle>
    <p:bodyStyle>
      <a:lvl1pPr marL="342900" indent="-342900" algn="l" defTabSz="457200" rtl="0" eaLnBrk="1" latinLnBrk="0" hangingPunct="1">
        <a:lnSpc>
          <a:spcPts val="3600"/>
        </a:lnSpc>
        <a:spcBef>
          <a:spcPct val="20000"/>
        </a:spcBef>
        <a:buFont typeface="Arial"/>
        <a:buChar char="•"/>
        <a:defRPr sz="3000" kern="1000" spc="-50">
          <a:solidFill>
            <a:schemeClr val="bg1"/>
          </a:solidFill>
          <a:latin typeface="Arial"/>
          <a:ea typeface="+mn-ea"/>
          <a:cs typeface="Arial"/>
        </a:defRPr>
      </a:lvl1pPr>
      <a:lvl2pPr marL="742950" indent="-285750" algn="l" defTabSz="457200" rtl="0" eaLnBrk="1" latinLnBrk="0" hangingPunct="1">
        <a:lnSpc>
          <a:spcPts val="2800"/>
        </a:lnSpc>
        <a:spcBef>
          <a:spcPts val="1000"/>
        </a:spcBef>
        <a:buFont typeface="Arial"/>
        <a:buChar char="•"/>
        <a:defRPr sz="2800" kern="1000" spc="-50">
          <a:solidFill>
            <a:schemeClr val="bg1"/>
          </a:solidFill>
          <a:latin typeface="Arial"/>
          <a:ea typeface="+mn-ea"/>
          <a:cs typeface="Arial"/>
        </a:defRPr>
      </a:lvl2pPr>
      <a:lvl3pPr marL="1143000" indent="-228600" algn="l" defTabSz="457200" rtl="0" eaLnBrk="1" latinLnBrk="0" hangingPunct="1">
        <a:spcBef>
          <a:spcPts val="700"/>
        </a:spcBef>
        <a:buFont typeface="Arial"/>
        <a:buChar char="•"/>
        <a:defRPr sz="2400" kern="1000" spc="-5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400" kern="1000" spc="-5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400" kern="1000" spc="-5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1"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61.jpeg"/><Relationship Id="rId7" Type="http://schemas.openxmlformats.org/officeDocument/2006/relationships/image" Target="../media/image65.jpe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13.xml"/><Relationship Id="rId16" Type="http://schemas.openxmlformats.org/officeDocument/2006/relationships/image" Target="../media/image74.gif"/><Relationship Id="rId20"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1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4.gif"/></Relationships>
</file>

<file path=ppt/slides/_rels/slide1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8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6.png"/><Relationship Id="rId7" Type="http://schemas.openxmlformats.org/officeDocument/2006/relationships/image" Target="../media/image89.png"/><Relationship Id="rId12"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8.png"/><Relationship Id="rId11" Type="http://schemas.openxmlformats.org/officeDocument/2006/relationships/image" Target="../media/image77.png"/><Relationship Id="rId5" Type="http://schemas.openxmlformats.org/officeDocument/2006/relationships/image" Target="../media/image74.gif"/><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78.jpeg"/></Relationships>
</file>

<file path=ppt/slides/_rels/slide26.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jpeg"/><Relationship Id="rId4" Type="http://schemas.openxmlformats.org/officeDocument/2006/relationships/image" Target="../media/image94.jpeg"/><Relationship Id="rId9" Type="http://schemas.openxmlformats.org/officeDocument/2006/relationships/image" Target="../media/image99.png"/></Relationships>
</file>

<file path=ppt/slides/_rels/slide2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0.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05.png"/><Relationship Id="rId11" Type="http://schemas.openxmlformats.org/officeDocument/2006/relationships/image" Target="../media/image72.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gif"/></Relationships>
</file>

<file path=ppt/slides/_rels/slide3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3.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png"/><Relationship Id="rId3" Type="http://schemas.openxmlformats.org/officeDocument/2006/relationships/image" Target="../media/image118.png"/><Relationship Id="rId7" Type="http://schemas.openxmlformats.org/officeDocument/2006/relationships/image" Target="../media/image122.png"/><Relationship Id="rId12" Type="http://schemas.openxmlformats.org/officeDocument/2006/relationships/image" Target="../media/image127.png"/><Relationship Id="rId2" Type="http://schemas.openxmlformats.org/officeDocument/2006/relationships/notesSlide" Target="../notesSlides/notesSlide33.xml"/><Relationship Id="rId16" Type="http://schemas.openxmlformats.org/officeDocument/2006/relationships/image" Target="../media/image131.png"/><Relationship Id="rId1" Type="http://schemas.openxmlformats.org/officeDocument/2006/relationships/slideLayout" Target="../slideLayouts/slideLayout8.xml"/><Relationship Id="rId6" Type="http://schemas.openxmlformats.org/officeDocument/2006/relationships/image" Target="../media/image121.png"/><Relationship Id="rId11" Type="http://schemas.openxmlformats.org/officeDocument/2006/relationships/image" Target="../media/image126.png"/><Relationship Id="rId5" Type="http://schemas.openxmlformats.org/officeDocument/2006/relationships/image" Target="../media/image120.png"/><Relationship Id="rId15" Type="http://schemas.openxmlformats.org/officeDocument/2006/relationships/image" Target="../media/image130.png"/><Relationship Id="rId10" Type="http://schemas.openxmlformats.org/officeDocument/2006/relationships/image" Target="../media/image125.png"/><Relationship Id="rId4" Type="http://schemas.openxmlformats.org/officeDocument/2006/relationships/image" Target="../media/image119.png"/><Relationship Id="rId9" Type="http://schemas.openxmlformats.org/officeDocument/2006/relationships/image" Target="../media/image124.png"/><Relationship Id="rId14" Type="http://schemas.openxmlformats.org/officeDocument/2006/relationships/image" Target="../media/image129.png"/></Relationships>
</file>

<file path=ppt/slides/_rels/slide34.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png"/><Relationship Id="rId17" Type="http://schemas.openxmlformats.org/officeDocument/2006/relationships/image" Target="../media/image146.png"/><Relationship Id="rId2" Type="http://schemas.openxmlformats.org/officeDocument/2006/relationships/notesSlide" Target="../notesSlides/notesSlide34.xml"/><Relationship Id="rId16" Type="http://schemas.openxmlformats.org/officeDocument/2006/relationships/image" Target="../media/image145.png"/><Relationship Id="rId1" Type="http://schemas.openxmlformats.org/officeDocument/2006/relationships/slideLayout" Target="../slideLayouts/slideLayout7.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5" Type="http://schemas.openxmlformats.org/officeDocument/2006/relationships/image" Target="../media/image14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4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48.png"/></Relationships>
</file>

<file path=ppt/slides/_rels/slide37.xml.rels><?xml version="1.0" encoding="UTF-8" standalone="yes"?>
<Relationships xmlns="http://schemas.openxmlformats.org/package/2006/relationships"><Relationship Id="rId3" Type="http://schemas.openxmlformats.org/officeDocument/2006/relationships/image" Target="../media/image149.png"/><Relationship Id="rId7" Type="http://schemas.openxmlformats.org/officeDocument/2006/relationships/image" Target="../media/image153.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52.jpeg"/><Relationship Id="rId5" Type="http://schemas.openxmlformats.org/officeDocument/2006/relationships/image" Target="../media/image151.png"/><Relationship Id="rId4" Type="http://schemas.openxmlformats.org/officeDocument/2006/relationships/image" Target="../media/image150.png"/></Relationships>
</file>

<file path=ppt/slides/_rels/slide38.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www.microsoft.com/video/en/us/details/e7728af1-3fe4-4e25-a907-3dbf689fe11a"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jpeg"/><Relationship Id="rId7"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155.png"/><Relationship Id="rId7" Type="http://schemas.openxmlformats.org/officeDocument/2006/relationships/image" Target="../media/image157.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56.png"/><Relationship Id="rId11" Type="http://schemas.openxmlformats.org/officeDocument/2006/relationships/image" Target="../media/image159.png"/><Relationship Id="rId5" Type="http://schemas.openxmlformats.org/officeDocument/2006/relationships/hyperlink" Target="http://microsoft.com/technet" TargetMode="External"/><Relationship Id="rId10" Type="http://schemas.openxmlformats.org/officeDocument/2006/relationships/image" Target="../media/image158.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emf"/><Relationship Id="rId21" Type="http://schemas.openxmlformats.org/officeDocument/2006/relationships/image" Target="../media/image43.jpeg"/><Relationship Id="rId34" Type="http://schemas.openxmlformats.org/officeDocument/2006/relationships/image" Target="../media/image55.pn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jpeg"/><Relationship Id="rId25" Type="http://schemas.openxmlformats.org/officeDocument/2006/relationships/image" Target="../media/image47.jpeg"/><Relationship Id="rId33" Type="http://schemas.openxmlformats.org/officeDocument/2006/relationships/image" Target="../media/image54.jpeg"/><Relationship Id="rId2" Type="http://schemas.openxmlformats.org/officeDocument/2006/relationships/notesSlide" Target="../notesSlides/notesSlide8.xml"/><Relationship Id="rId16" Type="http://schemas.openxmlformats.org/officeDocument/2006/relationships/image" Target="../media/image38.jpeg"/><Relationship Id="rId20" Type="http://schemas.openxmlformats.org/officeDocument/2006/relationships/image" Target="../media/image42.jpeg"/><Relationship Id="rId29"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jpeg"/><Relationship Id="rId32" Type="http://schemas.openxmlformats.org/officeDocument/2006/relationships/image" Target="../media/image53.jpeg"/><Relationship Id="rId37" Type="http://schemas.openxmlformats.org/officeDocument/2006/relationships/image" Target="../media/image58.jpeg"/><Relationship Id="rId5" Type="http://schemas.openxmlformats.org/officeDocument/2006/relationships/image" Target="../media/image27.jpeg"/><Relationship Id="rId15" Type="http://schemas.openxmlformats.org/officeDocument/2006/relationships/image" Target="../media/image37.jpe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7.png"/><Relationship Id="rId10" Type="http://schemas.openxmlformats.org/officeDocument/2006/relationships/image" Target="../media/image32.jpeg"/><Relationship Id="rId19" Type="http://schemas.openxmlformats.org/officeDocument/2006/relationships/image" Target="../media/image41.png"/><Relationship Id="rId31" Type="http://schemas.openxmlformats.org/officeDocument/2006/relationships/image" Target="../media/image52.gif"/><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jpe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hyperlink" Target="http://www.sap.com/index.epx" TargetMode="External"/><Relationship Id="rId35" Type="http://schemas.openxmlformats.org/officeDocument/2006/relationships/image" Target="../media/image56.jpeg"/></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system out of balance</a:t>
            </a:r>
            <a:endParaRPr lang="en-US" dirty="0"/>
          </a:p>
        </p:txBody>
      </p:sp>
      <p:sp>
        <p:nvSpPr>
          <p:cNvPr id="3" name="Content Placeholder 2"/>
          <p:cNvSpPr>
            <a:spLocks noGrp="1"/>
          </p:cNvSpPr>
          <p:nvPr>
            <p:ph idx="1"/>
          </p:nvPr>
        </p:nvSpPr>
        <p:spPr>
          <a:xfrm>
            <a:off x="457200" y="1429926"/>
            <a:ext cx="8229600" cy="4860515"/>
          </a:xfrm>
        </p:spPr>
        <p:txBody>
          <a:bodyPr/>
          <a:lstStyle/>
          <a:p>
            <a:r>
              <a:rPr lang="en-US" dirty="0" smtClean="0"/>
              <a:t>This server can consume 16 GB/Sec of IO, but the SAN can only deliver 2 GB/Sec</a:t>
            </a:r>
          </a:p>
          <a:p>
            <a:pPr lvl="1"/>
            <a:r>
              <a:rPr lang="en-US" dirty="0" smtClean="0"/>
              <a:t>Even when the SAN is dedicated to the SQL Data Warehouse, which it often isn’t</a:t>
            </a:r>
          </a:p>
          <a:p>
            <a:pPr lvl="1"/>
            <a:r>
              <a:rPr lang="en-US" dirty="0" smtClean="0"/>
              <a:t>Lots of disks for Random IOPS  </a:t>
            </a:r>
            <a:r>
              <a:rPr lang="en-US" i="1" dirty="0" smtClean="0"/>
              <a:t>BUT</a:t>
            </a:r>
            <a:endParaRPr lang="en-US" dirty="0" smtClean="0"/>
          </a:p>
          <a:p>
            <a:pPr lvl="1"/>
            <a:r>
              <a:rPr lang="en-US" dirty="0" smtClean="0"/>
              <a:t>Limited controllers </a:t>
            </a:r>
            <a:r>
              <a:rPr lang="en-US" dirty="0" smtClean="0">
                <a:sym typeface="Wingdings" pitchFamily="2" charset="2"/>
              </a:rPr>
              <a:t> Limited IO bandwidth</a:t>
            </a:r>
            <a:endParaRPr lang="en-US" dirty="0" smtClean="0"/>
          </a:p>
          <a:p>
            <a:r>
              <a:rPr lang="en-US" dirty="0" smtClean="0"/>
              <a:t>System is typically IO bound</a:t>
            </a:r>
          </a:p>
          <a:p>
            <a:r>
              <a:rPr lang="en-US" dirty="0"/>
              <a:t>Q</a:t>
            </a:r>
            <a:r>
              <a:rPr lang="en-US" dirty="0" smtClean="0"/>
              <a:t>ueries are slow</a:t>
            </a:r>
          </a:p>
          <a:p>
            <a:endParaRPr lang="en-US" dirty="0"/>
          </a:p>
        </p:txBody>
      </p:sp>
      <p:sp>
        <p:nvSpPr>
          <p:cNvPr id="4" name="Rectangle 3"/>
          <p:cNvSpPr/>
          <p:nvPr/>
        </p:nvSpPr>
        <p:spPr bwMode="auto">
          <a:xfrm>
            <a:off x="0" y="5392718"/>
            <a:ext cx="9144000" cy="756628"/>
          </a:xfrm>
          <a:prstGeom prst="rect">
            <a:avLst/>
          </a:prstGeom>
          <a:gradFill flip="none" rotWithShape="1">
            <a:gsLst>
              <a:gs pos="13000">
                <a:schemeClr val="accent2">
                  <a:shade val="15000"/>
                  <a:satMod val="180000"/>
                  <a:alpha val="55000"/>
                </a:schemeClr>
              </a:gs>
              <a:gs pos="46000">
                <a:schemeClr val="accent2">
                  <a:shade val="45000"/>
                  <a:satMod val="170000"/>
                  <a:alpha val="48000"/>
                </a:schemeClr>
              </a:gs>
              <a:gs pos="70000">
                <a:schemeClr val="accent2">
                  <a:tint val="99000"/>
                  <a:shade val="65000"/>
                  <a:satMod val="155000"/>
                </a:schemeClr>
              </a:gs>
              <a:gs pos="90000">
                <a:schemeClr val="accent2">
                  <a:tint val="95500"/>
                  <a:shade val="100000"/>
                  <a:satMod val="155000"/>
                </a:schemeClr>
              </a:gs>
            </a:gsLst>
            <a:lin ang="2700000" scaled="1"/>
            <a:tileRect/>
          </a:gradFill>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800" dirty="0" smtClean="0">
                <a:solidFill>
                  <a:schemeClr val="tx1"/>
                </a:solidFill>
                <a:effectLst>
                  <a:outerShdw blurRad="38100" dist="38100" dir="2700000" algn="tl">
                    <a:srgbClr val="000000">
                      <a:alpha val="43137"/>
                    </a:srgbClr>
                  </a:outerShdw>
                </a:effectLst>
                <a:latin typeface="Calibri" pitchFamily="34" charset="0"/>
              </a:rPr>
              <a:t>Result: significant investment, not delivering performance</a:t>
            </a:r>
          </a:p>
        </p:txBody>
      </p:sp>
    </p:spTree>
    <p:extLst>
      <p:ext uri="{BB962C8B-B14F-4D97-AF65-F5344CB8AC3E}">
        <p14:creationId xmlns:p14="http://schemas.microsoft.com/office/powerpoint/2010/main" xmlns="" val="90259757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Alternative:  A Balanced System</a:t>
            </a:r>
            <a:endParaRPr lang="en-US" dirty="0"/>
          </a:p>
        </p:txBody>
      </p:sp>
      <p:sp>
        <p:nvSpPr>
          <p:cNvPr id="3" name="Content Placeholder 2"/>
          <p:cNvSpPr>
            <a:spLocks noGrp="1"/>
          </p:cNvSpPr>
          <p:nvPr>
            <p:ph idx="1"/>
          </p:nvPr>
        </p:nvSpPr>
        <p:spPr/>
        <p:txBody>
          <a:bodyPr/>
          <a:lstStyle/>
          <a:p>
            <a:r>
              <a:rPr lang="en-US" dirty="0" smtClean="0"/>
              <a:t>Design a server + storage configuration that can deliver all the IO bandwidth that CPUs can consume when executing a SQL Relational DW workload</a:t>
            </a:r>
          </a:p>
          <a:p>
            <a:r>
              <a:rPr lang="en-US" dirty="0" smtClean="0"/>
              <a:t>Avoid sharing storage devices among servers</a:t>
            </a:r>
          </a:p>
          <a:p>
            <a:r>
              <a:rPr lang="en-US" dirty="0" smtClean="0"/>
              <a:t>Avoid overinvesting in disk drives </a:t>
            </a:r>
          </a:p>
          <a:p>
            <a:pPr lvl="1"/>
            <a:r>
              <a:rPr lang="en-US" dirty="0" smtClean="0"/>
              <a:t>Focus on scan performance, not IOPS</a:t>
            </a:r>
          </a:p>
          <a:p>
            <a:r>
              <a:rPr lang="en-US" dirty="0" smtClean="0"/>
              <a:t>Layout and manage data to maximize range scan performance and minimize fragmentation</a:t>
            </a:r>
            <a:endParaRPr lang="en-US" dirty="0"/>
          </a:p>
        </p:txBody>
      </p:sp>
    </p:spTree>
    <p:extLst>
      <p:ext uri="{BB962C8B-B14F-4D97-AF65-F5344CB8AC3E}">
        <p14:creationId xmlns:p14="http://schemas.microsoft.com/office/powerpoint/2010/main" xmlns="" val="4137984262"/>
      </p:ext>
    </p:extLst>
  </p:cSld>
  <p:clrMapOvr>
    <a:masterClrMapping/>
  </p:clrMapOvr>
  <p:transition spd="slow">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SQL Server Fast Track Data Warehouse</a:t>
            </a:r>
            <a:endParaRPr lang="en-US" sz="4400" dirty="0"/>
          </a:p>
        </p:txBody>
      </p:sp>
      <p:sp>
        <p:nvSpPr>
          <p:cNvPr id="3" name="Content Placeholder 2"/>
          <p:cNvSpPr>
            <a:spLocks noGrp="1"/>
          </p:cNvSpPr>
          <p:nvPr>
            <p:ph idx="1"/>
          </p:nvPr>
        </p:nvSpPr>
        <p:spPr>
          <a:xfrm>
            <a:off x="457200" y="1339455"/>
            <a:ext cx="8229600" cy="4589875"/>
          </a:xfrm>
        </p:spPr>
        <p:txBody>
          <a:bodyPr>
            <a:normAutofit lnSpcReduction="10000"/>
          </a:bodyPr>
          <a:lstStyle/>
          <a:p>
            <a:r>
              <a:rPr lang="en-US" dirty="0" smtClean="0"/>
              <a:t>A </a:t>
            </a:r>
            <a:r>
              <a:rPr lang="en-US" b="1" dirty="0" smtClean="0">
                <a:solidFill>
                  <a:schemeClr val="tx1"/>
                </a:solidFill>
              </a:rPr>
              <a:t>method</a:t>
            </a:r>
            <a:r>
              <a:rPr lang="en-US" dirty="0" smtClean="0"/>
              <a:t> for designing a cost-effective, balanced system for Data Warehouse workloads </a:t>
            </a:r>
          </a:p>
          <a:p>
            <a:r>
              <a:rPr lang="en-US" dirty="0" smtClean="0"/>
              <a:t>Reference hardware </a:t>
            </a:r>
            <a:r>
              <a:rPr lang="en-US" b="1" dirty="0" smtClean="0">
                <a:solidFill>
                  <a:schemeClr val="tx1"/>
                </a:solidFill>
              </a:rPr>
              <a:t>configurations</a:t>
            </a:r>
            <a:r>
              <a:rPr lang="en-US" dirty="0" smtClean="0"/>
              <a:t> developed in conjunction with hardware partners using this method</a:t>
            </a:r>
          </a:p>
          <a:p>
            <a:r>
              <a:rPr lang="en-US" b="1" dirty="0" smtClean="0">
                <a:solidFill>
                  <a:schemeClr val="tx1"/>
                </a:solidFill>
              </a:rPr>
              <a:t>Best practices </a:t>
            </a:r>
            <a:r>
              <a:rPr lang="en-US" dirty="0" smtClean="0"/>
              <a:t>for data layout, loading and management</a:t>
            </a:r>
            <a:br>
              <a:rPr lang="en-US" dirty="0" smtClean="0"/>
            </a:br>
            <a:endParaRPr lang="en-US" dirty="0" smtClean="0"/>
          </a:p>
          <a:p>
            <a:pPr algn="ctr">
              <a:buNone/>
            </a:pPr>
            <a:r>
              <a:rPr lang="en-US" b="1" i="1" dirty="0" smtClean="0">
                <a:solidFill>
                  <a:schemeClr val="tx1"/>
                </a:solidFill>
              </a:rPr>
              <a:t>Relational Database Only – Not SSAS, IS, RS</a:t>
            </a:r>
            <a:endParaRPr lang="en-US" b="1" i="1" dirty="0">
              <a:solidFill>
                <a:schemeClr val="tx1"/>
              </a:solidFill>
            </a:endParaRPr>
          </a:p>
        </p:txBody>
      </p:sp>
    </p:spTree>
    <p:extLst>
      <p:ext uri="{BB962C8B-B14F-4D97-AF65-F5344CB8AC3E}">
        <p14:creationId xmlns:p14="http://schemas.microsoft.com/office/powerpoint/2010/main" xmlns="" val="3934308301"/>
      </p:ext>
    </p:extLst>
  </p:cSld>
  <p:clrMapOvr>
    <a:masterClrMapping/>
  </p:clrMapOvr>
  <p:transition spd="slow">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 name="Rounded Rectangle 40"/>
          <p:cNvSpPr/>
          <p:nvPr/>
        </p:nvSpPr>
        <p:spPr bwMode="auto">
          <a:xfrm>
            <a:off x="381001" y="4320647"/>
            <a:ext cx="8458200" cy="1648690"/>
          </a:xfrm>
          <a:prstGeom prst="roundRect">
            <a:avLst>
              <a:gd name="adj" fmla="val 5196"/>
            </a:avLst>
          </a:prstGeom>
          <a:blipFill dpi="0" rotWithShape="0">
            <a:blip r:embed="rId3" cstate="print">
              <a:lum/>
              <a:extLst>
                <a:ext uri="{28A0092B-C50C-407E-A947-70E740481C1C}">
                  <a14:useLocalDpi xmlns:a14="http://schemas.microsoft.com/office/drawing/2010/main" xmlns="" val="0"/>
                </a:ext>
              </a:extLst>
            </a:blip>
            <a:srcRect/>
            <a:stretch>
              <a:fillRect/>
            </a:stretch>
          </a:blipFill>
          <a:ln>
            <a:solidFill>
              <a:schemeClr val="accent1"/>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algn="ctr" eaLnBrk="0" hangingPunct="0">
              <a:spcBef>
                <a:spcPct val="20000"/>
              </a:spcBef>
              <a:buClr>
                <a:srgbClr val="0070C0"/>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latin typeface="+mj-lt"/>
                <a:ea typeface="+mj-ea"/>
                <a:cs typeface="+mj-cs"/>
              </a:rPr>
              <a:t>SI Solution Templates</a:t>
            </a:r>
          </a:p>
        </p:txBody>
      </p:sp>
      <p:sp useBgFill="1">
        <p:nvSpPr>
          <p:cNvPr id="47" name="Rounded Rectangle 46"/>
          <p:cNvSpPr/>
          <p:nvPr/>
        </p:nvSpPr>
        <p:spPr bwMode="auto">
          <a:xfrm>
            <a:off x="381001" y="1367180"/>
            <a:ext cx="8458199" cy="2773357"/>
          </a:xfrm>
          <a:prstGeom prst="roundRect">
            <a:avLst>
              <a:gd name="adj" fmla="val 3635"/>
            </a:avLst>
          </a:prstGeom>
          <a:blipFill dpi="0" rotWithShape="0">
            <a:blip r:embed="rId3" cstate="print">
              <a:lum/>
              <a:extLst>
                <a:ext uri="{28A0092B-C50C-407E-A947-70E740481C1C}">
                  <a14:useLocalDpi xmlns:a14="http://schemas.microsoft.com/office/drawing/2010/main" xmlns="" val="0"/>
                </a:ext>
              </a:extLst>
            </a:blip>
            <a:srcRect/>
            <a:stretch>
              <a:fillRect/>
            </a:stretch>
          </a:blipFill>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algn="ctr" eaLnBrk="0" hangingPunct="0">
              <a:spcBef>
                <a:spcPct val="20000"/>
              </a:spcBef>
              <a:buClr>
                <a:srgbClr val="0070C0"/>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latin typeface="+mj-lt"/>
                <a:ea typeface="+mj-ea"/>
                <a:cs typeface="+mj-cs"/>
              </a:rPr>
              <a:t>Twelve SMP Reference Architectures</a:t>
            </a:r>
          </a:p>
        </p:txBody>
      </p:sp>
      <p:sp>
        <p:nvSpPr>
          <p:cNvPr id="42" name="Rounded Rectangle 41"/>
          <p:cNvSpPr/>
          <p:nvPr/>
        </p:nvSpPr>
        <p:spPr>
          <a:xfrm>
            <a:off x="457201" y="4791689"/>
            <a:ext cx="8305800" cy="1108374"/>
          </a:xfrm>
          <a:prstGeom prst="roundRect">
            <a:avLst>
              <a:gd name="adj" fmla="val 7808"/>
            </a:avLst>
          </a:prstGeom>
          <a:solidFill>
            <a:schemeClr val="accent1">
              <a:alpha val="18000"/>
            </a:schemeClr>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Rounded Rectangle 39"/>
          <p:cNvSpPr/>
          <p:nvPr/>
        </p:nvSpPr>
        <p:spPr>
          <a:xfrm>
            <a:off x="457201" y="2387937"/>
            <a:ext cx="8305800" cy="1981200"/>
          </a:xfrm>
          <a:prstGeom prst="roundRect">
            <a:avLst>
              <a:gd name="adj" fmla="val 2389"/>
            </a:avLst>
          </a:prstGeom>
          <a:gradFill flip="none" rotWithShape="1">
            <a:gsLst>
              <a:gs pos="0">
                <a:schemeClr val="tx1">
                  <a:alpha val="54000"/>
                </a:schemeClr>
              </a:gs>
              <a:gs pos="50000">
                <a:srgbClr val="000000">
                  <a:alpha val="0"/>
                </a:srgbClr>
              </a:gs>
              <a:gs pos="100000">
                <a:srgbClr val="FFFFFF">
                  <a:lumMod val="75000"/>
                  <a:alpha val="0"/>
                </a:srgbClr>
              </a:gs>
            </a:gsLst>
            <a:lin ang="5400000" scaled="1"/>
            <a:tileRect/>
          </a:gradFill>
          <a:ln w="25400" cap="flat" cmpd="sng" algn="ctr">
            <a:noFill/>
            <a:prstDash val="solid"/>
          </a:ln>
          <a:effectLst/>
        </p:spPr>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Rounded Rectangle 66"/>
          <p:cNvSpPr/>
          <p:nvPr/>
        </p:nvSpPr>
        <p:spPr>
          <a:xfrm>
            <a:off x="304800" y="533400"/>
            <a:ext cx="88392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latin typeface="+mj-lt"/>
                <a:ea typeface="+mj-ea"/>
                <a:cs typeface="+mj-cs"/>
              </a:rPr>
              <a:t>Solution to help customers and partners  accelerate their data warehouse deployments</a:t>
            </a:r>
          </a:p>
        </p:txBody>
      </p:sp>
      <p:sp>
        <p:nvSpPr>
          <p:cNvPr id="70" name="Title 69"/>
          <p:cNvSpPr>
            <a:spLocks noGrp="1"/>
          </p:cNvSpPr>
          <p:nvPr>
            <p:ph type="title"/>
          </p:nvPr>
        </p:nvSpPr>
        <p:spPr>
          <a:xfrm>
            <a:off x="381000" y="230188"/>
            <a:ext cx="8382000" cy="664797"/>
          </a:xfrm>
        </p:spPr>
        <p:txBody>
          <a:bodyPr/>
          <a:lstStyle/>
          <a:p>
            <a:r>
              <a:rPr lang="en-US" dirty="0" smtClean="0"/>
              <a:t>Fast Track Data Warehouse 2.0</a:t>
            </a:r>
            <a:endParaRPr lang="en-US" dirty="0"/>
          </a:p>
        </p:txBody>
      </p:sp>
      <p:grpSp>
        <p:nvGrpSpPr>
          <p:cNvPr id="2" name="Group 37"/>
          <p:cNvGrpSpPr/>
          <p:nvPr/>
        </p:nvGrpSpPr>
        <p:grpSpPr>
          <a:xfrm>
            <a:off x="6934201" y="4902537"/>
            <a:ext cx="1669042" cy="919848"/>
            <a:chOff x="10169806" y="4171285"/>
            <a:chExt cx="2709954" cy="1493520"/>
          </a:xfrm>
        </p:grpSpPr>
        <p:grpSp>
          <p:nvGrpSpPr>
            <p:cNvPr id="3" name="Group 18"/>
            <p:cNvGrpSpPr/>
            <p:nvPr/>
          </p:nvGrpSpPr>
          <p:grpSpPr>
            <a:xfrm>
              <a:off x="10169806" y="4171285"/>
              <a:ext cx="1682203" cy="1493520"/>
              <a:chOff x="113698" y="2178415"/>
              <a:chExt cx="1256315" cy="1196610"/>
            </a:xfrm>
          </p:grpSpPr>
          <p:pic>
            <p:nvPicPr>
              <p:cNvPr id="52"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113698" y="2178415"/>
                <a:ext cx="1055567" cy="1104170"/>
              </a:xfrm>
              <a:prstGeom prst="rect">
                <a:avLst/>
              </a:prstGeom>
              <a:noFill/>
            </p:spPr>
          </p:pic>
          <p:pic>
            <p:nvPicPr>
              <p:cNvPr id="53" name="Picture 2" descr="C:\Program Files\Microsoft Resource DVD Artwork\DVD_ART\Artwork_Imagery\HARDWARE_IMAGERY\Illustration - Misc Hardware\Windows Vista Illustration Icons\Generic Doc.png"/>
              <p:cNvPicPr>
                <a:picLocks noChangeAspect="1" noChangeArrowheads="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725488" y="2730500"/>
                <a:ext cx="644525" cy="644525"/>
              </a:xfrm>
              <a:prstGeom prst="rect">
                <a:avLst/>
              </a:prstGeom>
              <a:noFill/>
            </p:spPr>
          </p:pic>
        </p:grpSp>
        <p:pic>
          <p:nvPicPr>
            <p:cNvPr id="55" name="Rectangle 4111"/>
            <p:cNvPicPr>
              <a:picLocks noChangeAspect="1" noChangeArrowheads="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12070099" y="4665511"/>
              <a:ext cx="809661" cy="705178"/>
            </a:xfrm>
            <a:prstGeom prst="rect">
              <a:avLst/>
            </a:prstGeom>
            <a:noFill/>
            <a:ln w="9525">
              <a:noFill/>
              <a:miter lim="800000"/>
              <a:headEnd/>
              <a:tailEnd/>
            </a:ln>
          </p:spPr>
        </p:pic>
      </p:grpSp>
      <p:pic>
        <p:nvPicPr>
          <p:cNvPr id="65" name="Picture 64"/>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85801" y="3149937"/>
            <a:ext cx="1371600" cy="556788"/>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76" name="Picture 3" descr="C:\Users\vfontama\Documents\SQL Server Logos\SQL08_h_rgb.png"/>
          <p:cNvPicPr>
            <a:picLocks noChangeAspect="1" noChangeArrowheads="1"/>
          </p:cNvPicPr>
          <p:nvPr/>
        </p:nvPicPr>
        <p:blipFill>
          <a:blip r:embed="rId8" cstate="email">
            <a:extLst>
              <a:ext uri="{28A0092B-C50C-407E-A947-70E740481C1C}">
                <a14:useLocalDpi xmlns:a14="http://schemas.microsoft.com/office/drawing/2010/main" xmlns="" val="0"/>
              </a:ext>
            </a:extLst>
          </a:blip>
          <a:stretch>
            <a:fillRect/>
          </a:stretch>
        </p:blipFill>
        <p:spPr bwMode="auto">
          <a:xfrm>
            <a:off x="533401" y="1778337"/>
            <a:ext cx="2151386" cy="444131"/>
          </a:xfrm>
          <a:prstGeom prst="rect">
            <a:avLst/>
          </a:prstGeom>
          <a:noFill/>
        </p:spPr>
      </p:pic>
      <p:pic>
        <p:nvPicPr>
          <p:cNvPr id="82" name="Picture 81" descr="bull.png"/>
          <p:cNvPicPr>
            <a:picLocks noChangeAspect="1"/>
          </p:cNvPicPr>
          <p:nvPr/>
        </p:nvPicPr>
        <p:blipFill>
          <a:blip r:embed="rId9" cstate="email">
            <a:lum bright="40000"/>
            <a:extLst>
              <a:ext uri="{28A0092B-C50C-407E-A947-70E740481C1C}">
                <a14:useLocalDpi xmlns:a14="http://schemas.microsoft.com/office/drawing/2010/main" xmlns="" val="0"/>
              </a:ext>
            </a:extLst>
          </a:blip>
          <a:stretch>
            <a:fillRect/>
          </a:stretch>
        </p:blipFill>
        <p:spPr>
          <a:xfrm>
            <a:off x="4267201" y="2616537"/>
            <a:ext cx="735358" cy="332254"/>
          </a:xfrm>
          <a:prstGeom prst="rect">
            <a:avLst/>
          </a:prstGeom>
        </p:spPr>
      </p:pic>
      <p:pic>
        <p:nvPicPr>
          <p:cNvPr id="26" name="Picture 25" descr="avanade.png"/>
          <p:cNvPicPr>
            <a:picLocks noChangeAspect="1"/>
          </p:cNvPicPr>
          <p:nvPr/>
        </p:nvPicPr>
        <p:blipFill>
          <a:blip r:embed="rId10" cstate="email">
            <a:lum bright="100000"/>
            <a:extLst>
              <a:ext uri="{28A0092B-C50C-407E-A947-70E740481C1C}">
                <a14:useLocalDpi xmlns:a14="http://schemas.microsoft.com/office/drawing/2010/main" xmlns="" val="0"/>
              </a:ext>
            </a:extLst>
          </a:blip>
          <a:stretch>
            <a:fillRect/>
          </a:stretch>
        </p:blipFill>
        <p:spPr>
          <a:xfrm>
            <a:off x="1939878" y="5227500"/>
            <a:ext cx="1470571" cy="398049"/>
          </a:xfrm>
          <a:prstGeom prst="rect">
            <a:avLst/>
          </a:prstGeom>
        </p:spPr>
      </p:pic>
      <p:pic>
        <p:nvPicPr>
          <p:cNvPr id="27" name="Picture 26" descr="hitachi.png"/>
          <p:cNvPicPr>
            <a:picLocks noChangeAspect="1"/>
          </p:cNvPicPr>
          <p:nvPr/>
        </p:nvPicPr>
        <p:blipFill>
          <a:blip r:embed="rId11" cstate="email">
            <a:lum bright="100000"/>
            <a:extLst>
              <a:ext uri="{28A0092B-C50C-407E-A947-70E740481C1C}">
                <a14:useLocalDpi xmlns:a14="http://schemas.microsoft.com/office/drawing/2010/main" xmlns="" val="0"/>
              </a:ext>
            </a:extLst>
          </a:blip>
          <a:stretch>
            <a:fillRect/>
          </a:stretch>
        </p:blipFill>
        <p:spPr>
          <a:xfrm>
            <a:off x="3625901" y="5365467"/>
            <a:ext cx="1784300" cy="202920"/>
          </a:xfrm>
          <a:prstGeom prst="rect">
            <a:avLst/>
          </a:prstGeom>
        </p:spPr>
      </p:pic>
      <p:pic>
        <p:nvPicPr>
          <p:cNvPr id="28" name="Picture 27" descr="Cognizant_Technology_Solutions_white.png"/>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5818344" y="4956918"/>
            <a:ext cx="582457" cy="788744"/>
          </a:xfrm>
          <a:prstGeom prst="rect">
            <a:avLst/>
          </a:prstGeom>
        </p:spPr>
      </p:pic>
      <p:pic>
        <p:nvPicPr>
          <p:cNvPr id="29" name="Picture 28" descr="hp2.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2286001" y="3149937"/>
            <a:ext cx="1305154" cy="559352"/>
          </a:xfrm>
          <a:prstGeom prst="rect">
            <a:avLst/>
          </a:prstGeom>
          <a:effectLst/>
        </p:spPr>
      </p:pic>
      <p:pic>
        <p:nvPicPr>
          <p:cNvPr id="30" name="Picture 29" descr="bull2.png"/>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3886201" y="3073737"/>
            <a:ext cx="1371600" cy="1371600"/>
          </a:xfrm>
          <a:prstGeom prst="rect">
            <a:avLst/>
          </a:prstGeom>
          <a:effectLst/>
        </p:spPr>
      </p:pic>
      <p:pic>
        <p:nvPicPr>
          <p:cNvPr id="28680" name="Picture 8" descr="IBM eServer xSeries 360"/>
          <p:cNvPicPr>
            <a:picLocks noChangeAspect="1" noChangeArrowheads="1"/>
          </p:cNvPicPr>
          <p:nvPr/>
        </p:nvPicPr>
        <p:blipFill>
          <a:blip r:embed="rId15" cstate="email">
            <a:extLst>
              <a:ext uri="{28A0092B-C50C-407E-A947-70E740481C1C}">
                <a14:useLocalDpi xmlns:a14="http://schemas.microsoft.com/office/drawing/2010/main" xmlns="" val="0"/>
              </a:ext>
            </a:extLst>
          </a:blip>
          <a:stretch>
            <a:fillRect/>
          </a:stretch>
        </p:blipFill>
        <p:spPr bwMode="auto">
          <a:xfrm>
            <a:off x="5334001" y="2830848"/>
            <a:ext cx="1746250" cy="1309689"/>
          </a:xfrm>
          <a:prstGeom prst="rect">
            <a:avLst/>
          </a:prstGeom>
          <a:noFill/>
          <a:effectLst/>
        </p:spPr>
      </p:pic>
      <p:pic>
        <p:nvPicPr>
          <p:cNvPr id="32" name="Picture 31" descr="ibm-logo.gif"/>
          <p:cNvPicPr>
            <a:picLocks noChangeAspect="1"/>
          </p:cNvPicPr>
          <p:nvPr/>
        </p:nvPicPr>
        <p:blipFill>
          <a:blip r:embed="rId16" cstate="email">
            <a:extLst>
              <a:ext uri="{28A0092B-C50C-407E-A947-70E740481C1C}">
                <a14:useLocalDpi xmlns:a14="http://schemas.microsoft.com/office/drawing/2010/main" xmlns="" val="0"/>
              </a:ext>
            </a:extLst>
          </a:blip>
          <a:stretch>
            <a:fillRect/>
          </a:stretch>
        </p:blipFill>
        <p:spPr>
          <a:xfrm>
            <a:off x="5791201" y="2692737"/>
            <a:ext cx="914400" cy="415636"/>
          </a:xfrm>
          <a:prstGeom prst="rect">
            <a:avLst/>
          </a:prstGeom>
        </p:spPr>
      </p:pic>
      <p:pic>
        <p:nvPicPr>
          <p:cNvPr id="33" name="Picture 2"/>
          <p:cNvPicPr>
            <a:picLocks noChangeAspect="1" noChangeArrowheads="1"/>
          </p:cNvPicPr>
          <p:nvPr/>
        </p:nvPicPr>
        <p:blipFill>
          <a:blip r:embed="rId17" cstate="email">
            <a:extLst>
              <a:ext uri="{28A0092B-C50C-407E-A947-70E740481C1C}">
                <a14:useLocalDpi xmlns:a14="http://schemas.microsoft.com/office/drawing/2010/main" xmlns="" val="0"/>
              </a:ext>
            </a:extLst>
          </a:blip>
          <a:srcRect/>
          <a:stretch>
            <a:fillRect/>
          </a:stretch>
        </p:blipFill>
        <p:spPr bwMode="auto">
          <a:xfrm>
            <a:off x="7315201" y="2540337"/>
            <a:ext cx="1195387" cy="676275"/>
          </a:xfrm>
          <a:prstGeom prst="rect">
            <a:avLst/>
          </a:prstGeom>
          <a:noFill/>
          <a:ln w="9525">
            <a:noFill/>
            <a:miter lim="800000"/>
            <a:headEnd/>
            <a:tailEnd/>
          </a:ln>
          <a:effectLst/>
        </p:spPr>
      </p:pic>
      <p:pic>
        <p:nvPicPr>
          <p:cNvPr id="35" name="Picture 72" descr="emc_node"/>
          <p:cNvPicPr>
            <a:picLocks noChangeAspect="1" noChangeArrowheads="1"/>
          </p:cNvPicPr>
          <p:nvPr/>
        </p:nvPicPr>
        <p:blipFill>
          <a:blip r:embed="rId18" cstate="email">
            <a:extLst>
              <a:ext uri="{28A0092B-C50C-407E-A947-70E740481C1C}">
                <a14:useLocalDpi xmlns:a14="http://schemas.microsoft.com/office/drawing/2010/main" xmlns="" val="0"/>
              </a:ext>
            </a:extLst>
          </a:blip>
          <a:srcRect/>
          <a:stretch>
            <a:fillRect/>
          </a:stretch>
        </p:blipFill>
        <p:spPr bwMode="auto">
          <a:xfrm>
            <a:off x="7239001" y="3302337"/>
            <a:ext cx="1361300" cy="381000"/>
          </a:xfrm>
          <a:prstGeom prst="rect">
            <a:avLst/>
          </a:prstGeom>
          <a:noFill/>
        </p:spPr>
      </p:pic>
      <p:pic>
        <p:nvPicPr>
          <p:cNvPr id="31" name="Picture 8"/>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971552" y="5188289"/>
            <a:ext cx="504824" cy="504824"/>
          </a:xfrm>
          <a:prstGeom prst="rect">
            <a:avLst/>
          </a:prstGeom>
          <a:noFill/>
          <a:ln w="9525">
            <a:noFill/>
            <a:miter lim="800000"/>
            <a:headEnd/>
            <a:tailEnd/>
          </a:ln>
        </p:spPr>
      </p:pic>
      <p:pic>
        <p:nvPicPr>
          <p:cNvPr id="36" name="Picture 8"/>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1066802" y="2587964"/>
            <a:ext cx="504824" cy="504824"/>
          </a:xfrm>
          <a:prstGeom prst="rect">
            <a:avLst/>
          </a:prstGeom>
          <a:noFill/>
          <a:ln w="9525">
            <a:noFill/>
            <a:miter lim="800000"/>
            <a:headEnd/>
            <a:tailEnd/>
          </a:ln>
        </p:spPr>
      </p:pic>
      <p:pic>
        <p:nvPicPr>
          <p:cNvPr id="37" name="Picture 7" descr="C:\Users\vfontama\AppData\Local\Microsoft\Windows\Temporary Internet Files\Content.Outlook\JAE8CBKN\Dell Black Logo.jpg"/>
          <p:cNvPicPr>
            <a:picLocks noChangeAspect="1" noChangeArrowheads="1"/>
          </p:cNvPicPr>
          <p:nvPr/>
        </p:nvPicPr>
        <p:blipFill>
          <a:blip r:embed="rId20" cstate="email">
            <a:extLst>
              <a:ext uri="{28A0092B-C50C-407E-A947-70E740481C1C}">
                <a14:useLocalDpi xmlns:a14="http://schemas.microsoft.com/office/drawing/2010/main" xmlns="" val="0"/>
              </a:ext>
            </a:extLst>
          </a:blip>
          <a:srcRect/>
          <a:stretch>
            <a:fillRect/>
          </a:stretch>
        </p:blipFill>
        <p:spPr bwMode="auto">
          <a:xfrm>
            <a:off x="2705101" y="2578437"/>
            <a:ext cx="514350" cy="514350"/>
          </a:xfrm>
          <a:prstGeom prst="rect">
            <a:avLst/>
          </a:prstGeom>
          <a:noFill/>
        </p:spPr>
      </p:pic>
    </p:spTree>
    <p:extLst>
      <p:ext uri="{BB962C8B-B14F-4D97-AF65-F5344CB8AC3E}">
        <p14:creationId xmlns:p14="http://schemas.microsoft.com/office/powerpoint/2010/main" xmlns="" val="3974262939"/>
      </p:ext>
    </p:extLst>
  </p:cSld>
  <p:clrMapOvr>
    <a:masterClrMapping/>
  </p:clrMapOvr>
  <p:transition spd="slow">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221680" y="202478"/>
            <a:ext cx="8763000" cy="609398"/>
          </a:xfrm>
        </p:spPr>
        <p:txBody>
          <a:bodyPr/>
          <a:lstStyle/>
          <a:p>
            <a:r>
              <a:rPr lang="en-US" sz="4400" dirty="0"/>
              <a:t>Fast Track Data Warehouse </a:t>
            </a:r>
            <a:r>
              <a:rPr lang="en-US" sz="4400" dirty="0" smtClean="0"/>
              <a:t>Components</a:t>
            </a:r>
            <a:endParaRPr lang="en-US" sz="4400" dirty="0"/>
          </a:p>
        </p:txBody>
      </p:sp>
      <p:cxnSp>
        <p:nvCxnSpPr>
          <p:cNvPr id="29" name="Straight Connector 28"/>
          <p:cNvCxnSpPr/>
          <p:nvPr/>
        </p:nvCxnSpPr>
        <p:spPr>
          <a:xfrm>
            <a:off x="4364966" y="2691442"/>
            <a:ext cx="1173192"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53290" y="1546382"/>
            <a:ext cx="1173192"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608530" y="1773272"/>
            <a:ext cx="4572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69084" y="5846534"/>
            <a:ext cx="1173192"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93798" y="5278123"/>
            <a:ext cx="1173192"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 Placeholder 2"/>
          <p:cNvSpPr txBox="1">
            <a:spLocks/>
          </p:cNvSpPr>
          <p:nvPr/>
        </p:nvSpPr>
        <p:spPr bwMode="auto">
          <a:xfrm>
            <a:off x="5546497" y="1774066"/>
            <a:ext cx="3148929" cy="1240984"/>
          </a:xfrm>
          <a:prstGeom prst="rect">
            <a:avLst/>
          </a:prstGeom>
          <a:gradFill flip="none" rotWithShape="1">
            <a:gsLst>
              <a:gs pos="0">
                <a:schemeClr val="bg2">
                  <a:lumMod val="75000"/>
                </a:schemeClr>
              </a:gs>
              <a:gs pos="50000">
                <a:schemeClr val="bg2"/>
              </a:gs>
              <a:gs pos="100000">
                <a:schemeClr val="bg2">
                  <a:lumMod val="50000"/>
                </a:schemeClr>
              </a:gs>
            </a:gsLst>
            <a:lin ang="2700000" scaled="1"/>
            <a:tileRect/>
          </a:gradFill>
          <a:ln w="9525">
            <a:solidFill>
              <a:schemeClr val="accent2"/>
            </a:solidFill>
            <a:miter lim="800000"/>
            <a:headEnd/>
            <a:tailEnd/>
          </a:ln>
        </p:spPr>
        <p:txBody>
          <a:bodyPr vert="horz" wrap="square" lIns="182880" tIns="457200" rIns="0" bIns="0" numCol="1" anchor="ctr" anchorCtr="0" compatLnSpc="1">
            <a:prstTxWarp prst="textNoShape">
              <a:avLst/>
            </a:prstTxWarp>
          </a:bodyPr>
          <a:lstStyle/>
          <a:p>
            <a:pPr marL="342900" indent="-342900" eaLnBrk="0" hangingPunct="0">
              <a:spcBef>
                <a:spcPct val="20000"/>
              </a:spcBef>
              <a:buClr>
                <a:srgbClr val="0070C0"/>
              </a:buClr>
              <a:buSzPct val="115000"/>
              <a:defRPr/>
            </a:pPr>
            <a:r>
              <a:rPr lang="en-US" sz="1600" b="1" kern="0" dirty="0" smtClean="0">
                <a:solidFill>
                  <a:schemeClr val="bg1"/>
                </a:solidFill>
                <a:latin typeface="+mj-lt"/>
              </a:rPr>
              <a:t>Software:</a:t>
            </a:r>
          </a:p>
          <a:p>
            <a:pPr marL="7956" indent="-241300" eaLnBrk="0" hangingPunct="0">
              <a:spcBef>
                <a:spcPct val="20000"/>
              </a:spcBef>
              <a:buClr>
                <a:srgbClr val="0070C0"/>
              </a:buClr>
              <a:buSzPct val="115000"/>
              <a:buFont typeface="Arial" pitchFamily="34" charset="0"/>
              <a:buChar char="•"/>
              <a:defRPr/>
            </a:pPr>
            <a:r>
              <a:rPr lang="en-US" sz="1600" kern="0" dirty="0" smtClean="0">
                <a:solidFill>
                  <a:schemeClr val="bg1"/>
                </a:solidFill>
                <a:latin typeface="+mj-lt"/>
              </a:rPr>
              <a:t>SQL Server 2008 Enterprise</a:t>
            </a:r>
          </a:p>
          <a:p>
            <a:pPr marL="7956" indent="-241300" eaLnBrk="0" hangingPunct="0">
              <a:spcBef>
                <a:spcPct val="20000"/>
              </a:spcBef>
              <a:buClr>
                <a:srgbClr val="0070C0"/>
              </a:buClr>
              <a:buSzPct val="115000"/>
              <a:buFont typeface="Arial" pitchFamily="34" charset="0"/>
              <a:buChar char="•"/>
              <a:defRPr/>
            </a:pPr>
            <a:r>
              <a:rPr lang="en-US" sz="1600" kern="0" dirty="0" smtClean="0">
                <a:solidFill>
                  <a:schemeClr val="bg1"/>
                </a:solidFill>
                <a:latin typeface="+mj-lt"/>
              </a:rPr>
              <a:t>Windows Server 2008</a:t>
            </a:r>
          </a:p>
          <a:p>
            <a:pPr marL="342900" indent="-342900" eaLnBrk="0" hangingPunct="0">
              <a:spcBef>
                <a:spcPct val="20000"/>
              </a:spcBef>
              <a:buClr>
                <a:srgbClr val="0070C0"/>
              </a:buClr>
              <a:buSzPct val="115000"/>
              <a:defRPr/>
            </a:pPr>
            <a:endParaRPr lang="en-US" sz="1600" kern="0" dirty="0" smtClean="0">
              <a:solidFill>
                <a:schemeClr val="bg1"/>
              </a:solidFill>
              <a:latin typeface="+mj-lt"/>
            </a:endParaRPr>
          </a:p>
          <a:p>
            <a:pPr marL="800100" lvl="1" indent="-342900" eaLnBrk="0" hangingPunct="0">
              <a:spcBef>
                <a:spcPct val="20000"/>
              </a:spcBef>
              <a:buClr>
                <a:srgbClr val="0070C0"/>
              </a:buClr>
              <a:buSzPct val="115000"/>
              <a:buFont typeface="Arial" pitchFamily="34" charset="0"/>
              <a:buChar char="•"/>
              <a:defRPr/>
            </a:pPr>
            <a:endParaRPr lang="en-US" sz="1600" kern="0" dirty="0" smtClean="0">
              <a:solidFill>
                <a:schemeClr val="bg1"/>
              </a:solidFill>
              <a:latin typeface="+mj-lt"/>
            </a:endParaRPr>
          </a:p>
        </p:txBody>
      </p:sp>
      <p:sp>
        <p:nvSpPr>
          <p:cNvPr id="31" name="Text Placeholder 2"/>
          <p:cNvSpPr txBox="1">
            <a:spLocks/>
          </p:cNvSpPr>
          <p:nvPr/>
        </p:nvSpPr>
        <p:spPr bwMode="auto">
          <a:xfrm>
            <a:off x="5553049" y="5152771"/>
            <a:ext cx="3150000" cy="1331155"/>
          </a:xfrm>
          <a:prstGeom prst="rect">
            <a:avLst/>
          </a:prstGeom>
          <a:gradFill flip="none" rotWithShape="1">
            <a:gsLst>
              <a:gs pos="0">
                <a:schemeClr val="bg2">
                  <a:lumMod val="75000"/>
                </a:schemeClr>
              </a:gs>
              <a:gs pos="50000">
                <a:schemeClr val="bg2"/>
              </a:gs>
              <a:gs pos="100000">
                <a:schemeClr val="bg2">
                  <a:lumMod val="50000"/>
                </a:schemeClr>
              </a:gs>
            </a:gsLst>
            <a:lin ang="2700000" scaled="1"/>
            <a:tileRect/>
          </a:gradFill>
          <a:ln w="9525">
            <a:solidFill>
              <a:schemeClr val="accent1"/>
            </a:solidFill>
            <a:miter lim="800000"/>
            <a:headEnd/>
            <a:tailEnd/>
          </a:ln>
        </p:spPr>
        <p:txBody>
          <a:bodyPr vert="horz" wrap="square" lIns="182880" tIns="274320" rIns="0" bIns="0" numCol="1" anchor="ctr" anchorCtr="0" compatLnSpc="1">
            <a:prstTxWarp prst="textNoShape">
              <a:avLst/>
            </a:prstTxWarp>
          </a:bodyPr>
          <a:lstStyle/>
          <a:p>
            <a:pPr marL="342900" lvl="0" indent="-342900" eaLnBrk="0" hangingPunct="0">
              <a:spcBef>
                <a:spcPct val="20000"/>
              </a:spcBef>
              <a:buClr>
                <a:srgbClr val="0070C0"/>
              </a:buClr>
              <a:buSzPct val="115000"/>
              <a:defRPr/>
            </a:pPr>
            <a:r>
              <a:rPr lang="en-US" sz="1600" b="1" kern="0" dirty="0" smtClean="0">
                <a:solidFill>
                  <a:schemeClr val="bg1"/>
                </a:solidFill>
                <a:latin typeface="+mj-lt"/>
              </a:rPr>
              <a:t>Hardware:</a:t>
            </a:r>
          </a:p>
          <a:p>
            <a:pPr indent="-222250" eaLnBrk="0" hangingPunct="0">
              <a:spcBef>
                <a:spcPct val="20000"/>
              </a:spcBef>
              <a:buClr>
                <a:srgbClr val="0070C0"/>
              </a:buClr>
              <a:buSzPct val="115000"/>
              <a:buFont typeface="Arial" pitchFamily="34" charset="0"/>
              <a:buChar char="•"/>
              <a:defRPr/>
            </a:pPr>
            <a:r>
              <a:rPr lang="en-US" sz="1600" kern="0" dirty="0" smtClean="0">
                <a:solidFill>
                  <a:schemeClr val="bg1"/>
                </a:solidFill>
                <a:latin typeface="+mj-lt"/>
              </a:rPr>
              <a:t>Tight specifications for servers,         storage and networking</a:t>
            </a:r>
          </a:p>
          <a:p>
            <a:pPr indent="-222250" eaLnBrk="0" hangingPunct="0">
              <a:spcBef>
                <a:spcPct val="20000"/>
              </a:spcBef>
              <a:buClr>
                <a:srgbClr val="0070C0"/>
              </a:buClr>
              <a:buSzPct val="115000"/>
              <a:buFont typeface="Arial" pitchFamily="34" charset="0"/>
              <a:buChar char="•"/>
              <a:defRPr/>
            </a:pPr>
            <a:r>
              <a:rPr lang="en-US" sz="1600" kern="0" dirty="0" smtClean="0">
                <a:solidFill>
                  <a:schemeClr val="bg1"/>
                </a:solidFill>
                <a:latin typeface="+mj-lt"/>
              </a:rPr>
              <a:t>‘Per core’ building block</a:t>
            </a:r>
          </a:p>
          <a:p>
            <a:pPr marL="800100" lvl="1" indent="-342900" eaLnBrk="0" hangingPunct="0">
              <a:spcBef>
                <a:spcPct val="20000"/>
              </a:spcBef>
              <a:buClr>
                <a:srgbClr val="0070C0"/>
              </a:buClr>
              <a:buSzPct val="115000"/>
              <a:buFont typeface="Arial" pitchFamily="34" charset="0"/>
              <a:buChar char="•"/>
              <a:defRPr/>
            </a:pPr>
            <a:endParaRPr lang="en-US" sz="1600" b="1" kern="0" dirty="0" smtClean="0">
              <a:solidFill>
                <a:schemeClr val="bg1"/>
              </a:solidFill>
              <a:latin typeface="+mj-lt"/>
            </a:endParaRPr>
          </a:p>
        </p:txBody>
      </p:sp>
      <p:sp>
        <p:nvSpPr>
          <p:cNvPr id="34" name="Text Placeholder 2"/>
          <p:cNvSpPr txBox="1">
            <a:spLocks/>
          </p:cNvSpPr>
          <p:nvPr/>
        </p:nvSpPr>
        <p:spPr bwMode="auto">
          <a:xfrm>
            <a:off x="5551097" y="3015050"/>
            <a:ext cx="3148929" cy="2137722"/>
          </a:xfrm>
          <a:prstGeom prst="rect">
            <a:avLst/>
          </a:prstGeom>
          <a:gradFill flip="none" rotWithShape="1">
            <a:gsLst>
              <a:gs pos="0">
                <a:schemeClr val="bg2">
                  <a:lumMod val="75000"/>
                </a:schemeClr>
              </a:gs>
              <a:gs pos="50000">
                <a:schemeClr val="bg2"/>
              </a:gs>
              <a:gs pos="100000">
                <a:schemeClr val="bg2">
                  <a:lumMod val="50000"/>
                </a:schemeClr>
              </a:gs>
            </a:gsLst>
            <a:lin ang="2700000" scaled="1"/>
            <a:tileRect/>
          </a:gradFill>
          <a:ln w="9525">
            <a:solidFill>
              <a:srgbClr val="F2AB5C"/>
            </a:solidFill>
            <a:miter lim="800000"/>
            <a:headEnd/>
            <a:tailEnd/>
          </a:ln>
        </p:spPr>
        <p:txBody>
          <a:bodyPr vert="horz" wrap="square" lIns="182880" tIns="502920" rIns="0" bIns="0" numCol="1" anchor="ctr" anchorCtr="0" compatLnSpc="1">
            <a:prstTxWarp prst="textNoShape">
              <a:avLst/>
            </a:prstTxWarp>
          </a:bodyPr>
          <a:lstStyle/>
          <a:p>
            <a:pPr marL="342900" indent="-342900" eaLnBrk="0" hangingPunct="0">
              <a:spcBef>
                <a:spcPct val="20000"/>
              </a:spcBef>
              <a:buClr>
                <a:srgbClr val="0070C0"/>
              </a:buClr>
              <a:buSzPct val="115000"/>
              <a:defRPr/>
            </a:pPr>
            <a:r>
              <a:rPr lang="en-US" sz="1600" b="1" kern="0" dirty="0" smtClean="0">
                <a:solidFill>
                  <a:schemeClr val="bg1"/>
                </a:solidFill>
                <a:latin typeface="+mj-lt"/>
              </a:rPr>
              <a:t>Configuration guidelines:</a:t>
            </a:r>
          </a:p>
          <a:p>
            <a:pPr marL="342918" indent="-342900" eaLnBrk="0" hangingPunct="0">
              <a:spcBef>
                <a:spcPct val="20000"/>
              </a:spcBef>
              <a:buClr>
                <a:srgbClr val="0070C0"/>
              </a:buClr>
              <a:buSzPct val="115000"/>
              <a:buFont typeface="Arial" pitchFamily="34" charset="0"/>
              <a:buChar char="•"/>
              <a:defRPr/>
            </a:pPr>
            <a:r>
              <a:rPr lang="en-US" sz="1600" kern="0" dirty="0" smtClean="0">
                <a:solidFill>
                  <a:schemeClr val="bg1"/>
                </a:solidFill>
                <a:latin typeface="+mj-lt"/>
              </a:rPr>
              <a:t>Physical table structures</a:t>
            </a:r>
          </a:p>
          <a:p>
            <a:pPr marL="342918" indent="-342900" eaLnBrk="0" hangingPunct="0">
              <a:spcBef>
                <a:spcPct val="20000"/>
              </a:spcBef>
              <a:buClr>
                <a:srgbClr val="0070C0"/>
              </a:buClr>
              <a:buSzPct val="115000"/>
              <a:buFont typeface="Arial" pitchFamily="34" charset="0"/>
              <a:buChar char="•"/>
              <a:defRPr/>
            </a:pPr>
            <a:r>
              <a:rPr lang="en-US" sz="1600" kern="0" dirty="0" smtClean="0">
                <a:solidFill>
                  <a:schemeClr val="bg1"/>
                </a:solidFill>
                <a:latin typeface="+mj-lt"/>
              </a:rPr>
              <a:t>Indexes</a:t>
            </a:r>
          </a:p>
          <a:p>
            <a:pPr marL="342918" indent="-342900" eaLnBrk="0" hangingPunct="0">
              <a:spcBef>
                <a:spcPct val="20000"/>
              </a:spcBef>
              <a:buClr>
                <a:srgbClr val="0070C0"/>
              </a:buClr>
              <a:buSzPct val="115000"/>
              <a:buFont typeface="Arial" pitchFamily="34" charset="0"/>
              <a:buChar char="•"/>
              <a:defRPr/>
            </a:pPr>
            <a:r>
              <a:rPr lang="en-US" sz="1600" kern="0" dirty="0" smtClean="0">
                <a:solidFill>
                  <a:schemeClr val="bg1"/>
                </a:solidFill>
                <a:latin typeface="+mj-lt"/>
              </a:rPr>
              <a:t>Compression</a:t>
            </a:r>
          </a:p>
          <a:p>
            <a:pPr marL="342918" indent="-342900" eaLnBrk="0" hangingPunct="0">
              <a:spcBef>
                <a:spcPct val="20000"/>
              </a:spcBef>
              <a:buClr>
                <a:srgbClr val="0070C0"/>
              </a:buClr>
              <a:buSzPct val="115000"/>
              <a:buFont typeface="Arial" pitchFamily="34" charset="0"/>
              <a:buChar char="•"/>
              <a:defRPr/>
            </a:pPr>
            <a:r>
              <a:rPr lang="en-US" sz="1600" kern="0" dirty="0" smtClean="0">
                <a:solidFill>
                  <a:schemeClr val="bg1"/>
                </a:solidFill>
                <a:latin typeface="+mj-lt"/>
              </a:rPr>
              <a:t>SQL Server settings</a:t>
            </a:r>
          </a:p>
          <a:p>
            <a:pPr marL="342918" indent="-342900" eaLnBrk="0" hangingPunct="0">
              <a:spcBef>
                <a:spcPct val="20000"/>
              </a:spcBef>
              <a:buClr>
                <a:srgbClr val="0070C0"/>
              </a:buClr>
              <a:buSzPct val="115000"/>
              <a:buFont typeface="Arial" pitchFamily="34" charset="0"/>
              <a:buChar char="•"/>
              <a:defRPr/>
            </a:pPr>
            <a:r>
              <a:rPr lang="en-US" sz="1600" kern="0" dirty="0" smtClean="0">
                <a:solidFill>
                  <a:schemeClr val="bg1"/>
                </a:solidFill>
                <a:latin typeface="+mj-lt"/>
              </a:rPr>
              <a:t>Windows Server settings</a:t>
            </a:r>
          </a:p>
          <a:p>
            <a:pPr marL="342918" indent="-342900" eaLnBrk="0" hangingPunct="0">
              <a:spcBef>
                <a:spcPct val="20000"/>
              </a:spcBef>
              <a:buClr>
                <a:srgbClr val="0070C0"/>
              </a:buClr>
              <a:buSzPct val="115000"/>
              <a:buFont typeface="Arial" pitchFamily="34" charset="0"/>
              <a:buChar char="•"/>
              <a:defRPr/>
            </a:pPr>
            <a:r>
              <a:rPr lang="en-US" sz="1600" kern="0" dirty="0" smtClean="0">
                <a:solidFill>
                  <a:schemeClr val="bg1"/>
                </a:solidFill>
                <a:latin typeface="+mj-lt"/>
              </a:rPr>
              <a:t>Loading</a:t>
            </a:r>
          </a:p>
          <a:p>
            <a:pPr marL="342900" indent="-342900" eaLnBrk="0" hangingPunct="0">
              <a:spcBef>
                <a:spcPct val="20000"/>
              </a:spcBef>
              <a:buClr>
                <a:srgbClr val="0070C0"/>
              </a:buClr>
              <a:buSzPct val="115000"/>
              <a:defRPr/>
            </a:pPr>
            <a:endParaRPr lang="en-US" sz="1600" kern="0" dirty="0" smtClean="0">
              <a:solidFill>
                <a:schemeClr val="bg1"/>
              </a:solidFill>
              <a:latin typeface="+mj-lt"/>
            </a:endParaRPr>
          </a:p>
          <a:p>
            <a:pPr marL="800100" lvl="1" indent="-342900" eaLnBrk="0" hangingPunct="0">
              <a:spcBef>
                <a:spcPct val="20000"/>
              </a:spcBef>
              <a:buClr>
                <a:srgbClr val="0070C0"/>
              </a:buClr>
              <a:buSzPct val="115000"/>
              <a:buFont typeface="Arial" pitchFamily="34" charset="0"/>
              <a:buChar char="•"/>
              <a:defRPr/>
            </a:pPr>
            <a:endParaRPr lang="en-US" sz="1600" b="1" kern="0" dirty="0" smtClean="0">
              <a:solidFill>
                <a:schemeClr val="bg1"/>
              </a:solidFill>
              <a:latin typeface="+mj-lt"/>
            </a:endParaRPr>
          </a:p>
        </p:txBody>
      </p:sp>
      <p:cxnSp>
        <p:nvCxnSpPr>
          <p:cNvPr id="20" name="Straight Connector 19"/>
          <p:cNvCxnSpPr/>
          <p:nvPr/>
        </p:nvCxnSpPr>
        <p:spPr>
          <a:xfrm>
            <a:off x="4369928" y="3722908"/>
            <a:ext cx="73152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148306" y="4678989"/>
            <a:ext cx="192024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17238" y="5638007"/>
            <a:ext cx="429768"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4357073" y="4205814"/>
            <a:ext cx="1207852" cy="1928012"/>
            <a:chOff x="4522328" y="3875308"/>
            <a:chExt cx="1563009" cy="1928012"/>
          </a:xfrm>
        </p:grpSpPr>
        <p:cxnSp>
          <p:nvCxnSpPr>
            <p:cNvPr id="23" name="Straight Connector 22"/>
            <p:cNvCxnSpPr/>
            <p:nvPr/>
          </p:nvCxnSpPr>
          <p:spPr>
            <a:xfrm>
              <a:off x="4522328" y="3875308"/>
              <a:ext cx="73152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300706" y="4842406"/>
              <a:ext cx="192024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57048" y="5790407"/>
              <a:ext cx="828289"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7" name="Picture 26" descr="FastTrack - Generic Server2.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59124" y="885284"/>
            <a:ext cx="3910837" cy="7631771"/>
          </a:xfrm>
          <a:prstGeom prst="rect">
            <a:avLst/>
          </a:prstGeom>
          <a:effectLst>
            <a:outerShdw blurRad="50800" dist="38100" dir="8100000" algn="tr" rotWithShape="0">
              <a:prstClr val="black">
                <a:alpha val="40000"/>
              </a:prstClr>
            </a:outerShdw>
          </a:effectLst>
        </p:spPr>
      </p:pic>
      <p:grpSp>
        <p:nvGrpSpPr>
          <p:cNvPr id="41" name="Group 40"/>
          <p:cNvGrpSpPr/>
          <p:nvPr/>
        </p:nvGrpSpPr>
        <p:grpSpPr>
          <a:xfrm>
            <a:off x="4366254" y="2562464"/>
            <a:ext cx="1175230" cy="979246"/>
            <a:chOff x="4522328" y="3875308"/>
            <a:chExt cx="1361601" cy="1938496"/>
          </a:xfrm>
        </p:grpSpPr>
        <p:cxnSp>
          <p:nvCxnSpPr>
            <p:cNvPr id="42" name="Straight Connector 41"/>
            <p:cNvCxnSpPr/>
            <p:nvPr/>
          </p:nvCxnSpPr>
          <p:spPr>
            <a:xfrm>
              <a:off x="4522328" y="3875308"/>
              <a:ext cx="73152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300706" y="4842406"/>
              <a:ext cx="192024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257051" y="5812216"/>
              <a:ext cx="626878"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671152" y="1707614"/>
            <a:ext cx="868496" cy="1622940"/>
            <a:chOff x="4522328" y="3875308"/>
            <a:chExt cx="1361601" cy="1938496"/>
          </a:xfrm>
        </p:grpSpPr>
        <p:cxnSp>
          <p:nvCxnSpPr>
            <p:cNvPr id="46" name="Straight Connector 45"/>
            <p:cNvCxnSpPr/>
            <p:nvPr/>
          </p:nvCxnSpPr>
          <p:spPr>
            <a:xfrm>
              <a:off x="4522328" y="3875308"/>
              <a:ext cx="73152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300706" y="4842406"/>
              <a:ext cx="192024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257051" y="5812216"/>
              <a:ext cx="626878"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63214840"/>
      </p:ext>
    </p:extLst>
  </p:cSld>
  <p:clrMapOvr>
    <a:masterClrMapping/>
  </p:clrMapOvr>
  <p:transition spd="slow">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Balanced System: CPU</a:t>
            </a:r>
            <a:endParaRPr lang="en-US" dirty="0"/>
          </a:p>
        </p:txBody>
      </p:sp>
      <p:sp>
        <p:nvSpPr>
          <p:cNvPr id="3" name="Content Placeholder 2"/>
          <p:cNvSpPr>
            <a:spLocks noGrp="1"/>
          </p:cNvSpPr>
          <p:nvPr>
            <p:ph idx="1"/>
          </p:nvPr>
        </p:nvSpPr>
        <p:spPr>
          <a:xfrm>
            <a:off x="397823" y="1275548"/>
            <a:ext cx="8461169" cy="4852120"/>
          </a:xfrm>
        </p:spPr>
        <p:txBody>
          <a:bodyPr>
            <a:noAutofit/>
          </a:bodyPr>
          <a:lstStyle/>
          <a:p>
            <a:pPr marL="0" indent="0">
              <a:lnSpc>
                <a:spcPct val="120000"/>
              </a:lnSpc>
              <a:buNone/>
            </a:pPr>
            <a:r>
              <a:rPr lang="en-US" sz="2400" dirty="0" smtClean="0">
                <a:solidFill>
                  <a:srgbClr val="FFC000"/>
                </a:solidFill>
              </a:rPr>
              <a:t>Determine your data consumption rate, </a:t>
            </a:r>
            <a:r>
              <a:rPr lang="en-US" sz="2400" i="1" dirty="0" smtClean="0">
                <a:solidFill>
                  <a:srgbClr val="FFC000"/>
                </a:solidFill>
              </a:rPr>
              <a:t>per CPU core</a:t>
            </a:r>
            <a:r>
              <a:rPr lang="en-US" sz="2400" dirty="0" smtClean="0">
                <a:solidFill>
                  <a:srgbClr val="FFC000"/>
                </a:solidFill>
              </a:rPr>
              <a:t>, for your particular query mix.</a:t>
            </a:r>
          </a:p>
          <a:p>
            <a:pPr marL="0" indent="0">
              <a:lnSpc>
                <a:spcPct val="120000"/>
              </a:lnSpc>
              <a:buNone/>
            </a:pPr>
            <a:endParaRPr lang="en-US" sz="2000" dirty="0" smtClean="0">
              <a:solidFill>
                <a:srgbClr val="FFC000"/>
              </a:solidFill>
            </a:endParaRPr>
          </a:p>
          <a:p>
            <a:pPr>
              <a:lnSpc>
                <a:spcPct val="120000"/>
              </a:lnSpc>
            </a:pPr>
            <a:r>
              <a:rPr lang="en-US" sz="2400" dirty="0" smtClean="0"/>
              <a:t>Simple example:  Assume TPCH query 2 is your </a:t>
            </a:r>
            <a:r>
              <a:rPr lang="en-US" sz="2400" i="1" dirty="0" smtClean="0"/>
              <a:t>average </a:t>
            </a:r>
            <a:r>
              <a:rPr lang="en-US" sz="2400" dirty="0" smtClean="0"/>
              <a:t>query</a:t>
            </a:r>
          </a:p>
          <a:p>
            <a:pPr>
              <a:lnSpc>
                <a:spcPct val="120000"/>
              </a:lnSpc>
            </a:pPr>
            <a:r>
              <a:rPr lang="en-US" sz="2400" dirty="0" smtClean="0"/>
              <a:t>Run the query on a test server with data </a:t>
            </a:r>
            <a:r>
              <a:rPr lang="en-US" sz="2400" i="1" dirty="0" smtClean="0"/>
              <a:t>fully cached </a:t>
            </a:r>
            <a:r>
              <a:rPr lang="en-US" sz="2400" dirty="0" smtClean="0"/>
              <a:t>in memory </a:t>
            </a:r>
          </a:p>
          <a:p>
            <a:pPr lvl="1">
              <a:lnSpc>
                <a:spcPct val="120000"/>
              </a:lnSpc>
            </a:pPr>
            <a:r>
              <a:rPr lang="en-US" sz="2400" dirty="0" smtClean="0"/>
              <a:t>Execute parallel query using MAXDOP 4</a:t>
            </a:r>
          </a:p>
          <a:p>
            <a:pPr lvl="1">
              <a:lnSpc>
                <a:spcPct val="120000"/>
              </a:lnSpc>
            </a:pPr>
            <a:r>
              <a:rPr lang="en-US" sz="2400" dirty="0" smtClean="0"/>
              <a:t>Observe 100% CPU on 4 cores</a:t>
            </a:r>
          </a:p>
          <a:p>
            <a:pPr lvl="1">
              <a:lnSpc>
                <a:spcPct val="120000"/>
              </a:lnSpc>
            </a:pPr>
            <a:r>
              <a:rPr lang="en-US" sz="2400" dirty="0" smtClean="0"/>
              <a:t>Time the query and observe # pages read</a:t>
            </a:r>
            <a:endParaRPr lang="en-US" sz="1800" dirty="0" smtClean="0"/>
          </a:p>
          <a:p>
            <a:pPr lvl="1">
              <a:lnSpc>
                <a:spcPct val="120000"/>
              </a:lnSpc>
            </a:pPr>
            <a:r>
              <a:rPr lang="en-US" sz="2400" dirty="0" smtClean="0"/>
              <a:t>Per Core </a:t>
            </a:r>
            <a:r>
              <a:rPr lang="en-US" sz="2000" dirty="0" smtClean="0"/>
              <a:t>Consumption = (# Logical Reads* 8K)/(CPU Time)</a:t>
            </a:r>
          </a:p>
          <a:p>
            <a:pPr lvl="1">
              <a:lnSpc>
                <a:spcPct val="120000"/>
              </a:lnSpc>
            </a:pPr>
            <a:endParaRPr lang="en-US" sz="2000" dirty="0" smtClean="0"/>
          </a:p>
        </p:txBody>
      </p:sp>
    </p:spTree>
    <p:extLst>
      <p:ext uri="{BB962C8B-B14F-4D97-AF65-F5344CB8AC3E}">
        <p14:creationId xmlns:p14="http://schemas.microsoft.com/office/powerpoint/2010/main" xmlns="" val="362785868"/>
      </p:ext>
    </p:extLst>
  </p:cSld>
  <p:clrMapOvr>
    <a:masterClrMapping/>
  </p:clrMapOvr>
  <p:transition spd="slow">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get more sophisticated…</a:t>
            </a:r>
            <a:endParaRPr lang="en-US" dirty="0"/>
          </a:p>
        </p:txBody>
      </p:sp>
      <p:sp>
        <p:nvSpPr>
          <p:cNvPr id="3" name="Content Placeholder 2"/>
          <p:cNvSpPr>
            <a:spLocks noGrp="1"/>
          </p:cNvSpPr>
          <p:nvPr>
            <p:ph idx="1"/>
          </p:nvPr>
        </p:nvSpPr>
        <p:spPr/>
        <p:txBody>
          <a:bodyPr>
            <a:normAutofit/>
          </a:bodyPr>
          <a:lstStyle/>
          <a:p>
            <a:r>
              <a:rPr lang="en-US" dirty="0"/>
              <a:t>Q</a:t>
            </a:r>
            <a:r>
              <a:rPr lang="en-US" dirty="0" smtClean="0"/>
              <a:t>ueries performing complex calculations, format conversions, multi-dimension hash joins, etc. will be more </a:t>
            </a:r>
            <a:r>
              <a:rPr lang="en-US" dirty="0" err="1" smtClean="0"/>
              <a:t>cpu</a:t>
            </a:r>
            <a:r>
              <a:rPr lang="en-US" dirty="0" smtClean="0"/>
              <a:t>-intensive</a:t>
            </a:r>
          </a:p>
          <a:p>
            <a:pPr marL="517525" lvl="1" indent="0">
              <a:buNone/>
            </a:pPr>
            <a:r>
              <a:rPr lang="en-US" dirty="0" smtClean="0"/>
              <a:t>i.e. complex queries will consume data at a slower per-core rate than simpler queries</a:t>
            </a:r>
          </a:p>
          <a:p>
            <a:pPr lvl="1"/>
            <a:endParaRPr lang="en-US" dirty="0" smtClean="0"/>
          </a:p>
          <a:p>
            <a:r>
              <a:rPr lang="en-US" dirty="0" smtClean="0"/>
              <a:t>Therefore:  </a:t>
            </a:r>
            <a:r>
              <a:rPr lang="en-US" dirty="0"/>
              <a:t>m</a:t>
            </a:r>
            <a:r>
              <a:rPr lang="en-US" dirty="0" smtClean="0"/>
              <a:t>easure per-core data consumption for a </a:t>
            </a:r>
            <a:r>
              <a:rPr lang="en-US" i="1" dirty="0" smtClean="0"/>
              <a:t>variety</a:t>
            </a:r>
            <a:r>
              <a:rPr lang="en-US" dirty="0" smtClean="0"/>
              <a:t> of queries, and take the weighted average </a:t>
            </a:r>
          </a:p>
        </p:txBody>
      </p:sp>
    </p:spTree>
    <p:extLst>
      <p:ext uri="{BB962C8B-B14F-4D97-AF65-F5344CB8AC3E}">
        <p14:creationId xmlns:p14="http://schemas.microsoft.com/office/powerpoint/2010/main" xmlns="" val="342851772"/>
      </p:ext>
    </p:extLst>
  </p:cSld>
  <p:clrMapOvr>
    <a:masterClrMapping/>
  </p:clrMapOvr>
  <p:transition spd="slow">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you can leave it to us…</a:t>
            </a:r>
            <a:endParaRPr lang="en-US" dirty="0"/>
          </a:p>
        </p:txBody>
      </p:sp>
      <p:sp>
        <p:nvSpPr>
          <p:cNvPr id="3" name="Content Placeholder 2"/>
          <p:cNvSpPr>
            <a:spLocks noGrp="1"/>
          </p:cNvSpPr>
          <p:nvPr>
            <p:ph idx="1"/>
          </p:nvPr>
        </p:nvSpPr>
        <p:spPr/>
        <p:txBody>
          <a:bodyPr>
            <a:normAutofit/>
          </a:bodyPr>
          <a:lstStyle/>
          <a:p>
            <a:r>
              <a:rPr lang="en-US" dirty="0" smtClean="0"/>
              <a:t>We’ve measured a mix of TPCH queries that reflect a ‘prototype’ Data Warehouse workload</a:t>
            </a:r>
          </a:p>
          <a:p>
            <a:r>
              <a:rPr lang="en-US" dirty="0" smtClean="0"/>
              <a:t>Concluded that SQL Sever 2008 on current x64 cores consume </a:t>
            </a:r>
            <a:r>
              <a:rPr lang="en-US" dirty="0" smtClean="0">
                <a:solidFill>
                  <a:srgbClr val="FFC000"/>
                </a:solidFill>
              </a:rPr>
              <a:t>~200 MB/Sec per core </a:t>
            </a:r>
            <a:r>
              <a:rPr lang="en-US" i="1" dirty="0" smtClean="0"/>
              <a:t>on average</a:t>
            </a:r>
            <a:r>
              <a:rPr lang="en-US" dirty="0" smtClean="0"/>
              <a:t> for this workload</a:t>
            </a:r>
          </a:p>
          <a:p>
            <a:r>
              <a:rPr lang="en-US" dirty="0" smtClean="0"/>
              <a:t>We use this as a basis for the published reference architectures</a:t>
            </a:r>
          </a:p>
          <a:p>
            <a:r>
              <a:rPr lang="en-US" dirty="0" smtClean="0"/>
              <a:t>Your mileage will vary! </a:t>
            </a:r>
          </a:p>
        </p:txBody>
      </p:sp>
    </p:spTree>
    <p:extLst>
      <p:ext uri="{BB962C8B-B14F-4D97-AF65-F5344CB8AC3E}">
        <p14:creationId xmlns:p14="http://schemas.microsoft.com/office/powerpoint/2010/main" xmlns="" val="321901592"/>
      </p:ext>
    </p:extLst>
  </p:cSld>
  <p:clrMapOvr>
    <a:masterClrMapping/>
  </p:clrMapOvr>
  <p:transition spd="slow">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200668"/>
            <a:ext cx="9067800" cy="498598"/>
          </a:xfrm>
        </p:spPr>
        <p:txBody>
          <a:bodyPr/>
          <a:lstStyle/>
          <a:p>
            <a:pPr algn="ctr"/>
            <a:r>
              <a:rPr lang="en-US" sz="3600" dirty="0"/>
              <a:t>New Fast Track Data Warehouse 2.0 for IBM</a:t>
            </a:r>
          </a:p>
        </p:txBody>
      </p:sp>
      <p:sp>
        <p:nvSpPr>
          <p:cNvPr id="3" name="Content Placeholder 2"/>
          <p:cNvSpPr>
            <a:spLocks noGrp="1"/>
          </p:cNvSpPr>
          <p:nvPr>
            <p:ph sz="half" idx="2"/>
          </p:nvPr>
        </p:nvSpPr>
        <p:spPr>
          <a:xfrm>
            <a:off x="228600" y="1084228"/>
            <a:ext cx="6618514" cy="5392245"/>
          </a:xfrm>
        </p:spPr>
        <p:txBody>
          <a:bodyPr/>
          <a:lstStyle/>
          <a:p>
            <a:r>
              <a:rPr lang="en-US" sz="2000" dirty="0" smtClean="0"/>
              <a:t>2 Processor Configuration</a:t>
            </a:r>
          </a:p>
          <a:p>
            <a:pPr lvl="1"/>
            <a:r>
              <a:rPr lang="en-US" sz="1800" dirty="0" smtClean="0"/>
              <a:t>Server:  IBM System x3650 M2 with 2  Quad-core Intel Xeon CPUs</a:t>
            </a:r>
          </a:p>
          <a:p>
            <a:pPr lvl="1"/>
            <a:r>
              <a:rPr lang="en-US" sz="1800" dirty="0" smtClean="0"/>
              <a:t>Storage server:  IBM System Storage DS3400</a:t>
            </a:r>
          </a:p>
          <a:p>
            <a:pPr lvl="1"/>
            <a:r>
              <a:rPr lang="en-US" sz="1800" dirty="0" smtClean="0"/>
              <a:t>Scalability:  4 – 8 TB</a:t>
            </a:r>
          </a:p>
          <a:p>
            <a:pPr lvl="1"/>
            <a:endParaRPr lang="en-US" sz="1800" dirty="0" smtClean="0"/>
          </a:p>
          <a:p>
            <a:r>
              <a:rPr lang="en-US" sz="2000" dirty="0" smtClean="0"/>
              <a:t>4 Processor Configuration</a:t>
            </a:r>
          </a:p>
          <a:p>
            <a:pPr lvl="1"/>
            <a:r>
              <a:rPr lang="en-US" sz="1800" dirty="0" smtClean="0"/>
              <a:t>Server:  IBM System x3850 M2 with 4  6-core Intel Xeon CPUs</a:t>
            </a:r>
          </a:p>
          <a:p>
            <a:pPr lvl="1"/>
            <a:r>
              <a:rPr lang="en-US" sz="1800" dirty="0" smtClean="0"/>
              <a:t>Storage server: IBM System Storage DS3400</a:t>
            </a:r>
          </a:p>
          <a:p>
            <a:pPr lvl="1"/>
            <a:r>
              <a:rPr lang="en-US" sz="1800" dirty="0" smtClean="0"/>
              <a:t>Scalability:  12 – 24 TB</a:t>
            </a:r>
          </a:p>
          <a:p>
            <a:pPr lvl="1"/>
            <a:endParaRPr lang="en-US" sz="1800" dirty="0" smtClean="0"/>
          </a:p>
          <a:p>
            <a:r>
              <a:rPr lang="en-US" sz="2000" dirty="0" smtClean="0"/>
              <a:t>8 processor Configuration</a:t>
            </a:r>
          </a:p>
          <a:p>
            <a:pPr lvl="1"/>
            <a:r>
              <a:rPr lang="en-US" sz="1800" dirty="0" smtClean="0"/>
              <a:t>Server:  IBM System x3950 M2 with 8  Quad-core Intel Xeon CPUs</a:t>
            </a:r>
          </a:p>
          <a:p>
            <a:pPr lvl="1"/>
            <a:r>
              <a:rPr lang="en-US" sz="1800" dirty="0" smtClean="0"/>
              <a:t>Storage server: IBM System Storage DS3400</a:t>
            </a:r>
          </a:p>
          <a:p>
            <a:pPr lvl="1"/>
            <a:r>
              <a:rPr lang="en-US" sz="1800" dirty="0" smtClean="0"/>
              <a:t>Scalability:  16 – 32TB</a:t>
            </a:r>
            <a:endParaRPr lang="en-US" sz="1200" dirty="0" smtClean="0"/>
          </a:p>
        </p:txBody>
      </p:sp>
      <p:pic>
        <p:nvPicPr>
          <p:cNvPr id="7" name="Picture 8" descr="IBM eServer xSeries 360"/>
          <p:cNvPicPr>
            <a:picLocks noChangeAspect="1" noChangeArrowheads="1"/>
          </p:cNvPicPr>
          <p:nvPr/>
        </p:nvPicPr>
        <p:blipFill>
          <a:blip r:embed="rId3" cstate="email">
            <a:extLst>
              <a:ext uri="{28A0092B-C50C-407E-A947-70E740481C1C}">
                <a14:useLocalDpi xmlns:a14="http://schemas.microsoft.com/office/drawing/2010/main" xmlns="" val="0"/>
              </a:ext>
            </a:extLst>
          </a:blip>
          <a:stretch>
            <a:fillRect/>
          </a:stretch>
        </p:blipFill>
        <p:spPr bwMode="auto">
          <a:xfrm>
            <a:off x="6686551" y="3109911"/>
            <a:ext cx="2457449" cy="1843089"/>
          </a:xfrm>
          <a:prstGeom prst="rect">
            <a:avLst/>
          </a:prstGeom>
          <a:noFill/>
          <a:effectLst/>
        </p:spPr>
      </p:pic>
      <p:pic>
        <p:nvPicPr>
          <p:cNvPr id="9" name="Picture 8" descr="ibm-logo.gi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45349" y="2231570"/>
            <a:ext cx="1412969" cy="642258"/>
          </a:xfrm>
          <a:prstGeom prst="rect">
            <a:avLst/>
          </a:prstGeom>
        </p:spPr>
      </p:pic>
    </p:spTree>
    <p:extLst>
      <p:ext uri="{BB962C8B-B14F-4D97-AF65-F5344CB8AC3E}">
        <p14:creationId xmlns:p14="http://schemas.microsoft.com/office/powerpoint/2010/main" xmlns="" val="2128906292"/>
      </p:ext>
    </p:extLst>
  </p:cSld>
  <p:clrMapOvr>
    <a:masterClrMapping/>
  </p:clrMapOvr>
  <p:transition spd="slow">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99068"/>
            <a:ext cx="9067800" cy="997196"/>
          </a:xfrm>
        </p:spPr>
        <p:txBody>
          <a:bodyPr/>
          <a:lstStyle/>
          <a:p>
            <a:pPr algn="ctr"/>
            <a:r>
              <a:rPr lang="en-US" sz="3600" dirty="0"/>
              <a:t>SQL Server Fast Track Data Warehouse 2.0 </a:t>
            </a:r>
            <a:r>
              <a:rPr lang="en-US" sz="3600" dirty="0" smtClean="0"/>
              <a:t/>
            </a:r>
            <a:br>
              <a:rPr lang="en-US" sz="3600" dirty="0" smtClean="0"/>
            </a:br>
            <a:r>
              <a:rPr lang="en-US" sz="3600" dirty="0" smtClean="0"/>
              <a:t>HP </a:t>
            </a:r>
            <a:r>
              <a:rPr lang="en-US" sz="3600" dirty="0"/>
              <a:t>– now on G6 Platform</a:t>
            </a:r>
          </a:p>
        </p:txBody>
      </p:sp>
      <p:sp>
        <p:nvSpPr>
          <p:cNvPr id="3" name="Content Placeholder 2"/>
          <p:cNvSpPr>
            <a:spLocks noGrp="1"/>
          </p:cNvSpPr>
          <p:nvPr>
            <p:ph sz="half" idx="2"/>
          </p:nvPr>
        </p:nvSpPr>
        <p:spPr>
          <a:xfrm>
            <a:off x="228600" y="1416728"/>
            <a:ext cx="7315200" cy="5232202"/>
          </a:xfrm>
        </p:spPr>
        <p:txBody>
          <a:bodyPr/>
          <a:lstStyle/>
          <a:p>
            <a:r>
              <a:rPr lang="en-US" sz="2000" dirty="0" smtClean="0"/>
              <a:t>2 Processor Configuration</a:t>
            </a:r>
          </a:p>
          <a:p>
            <a:pPr lvl="1"/>
            <a:r>
              <a:rPr lang="en-US" sz="1800" dirty="0" smtClean="0"/>
              <a:t>Server:  HP </a:t>
            </a:r>
            <a:r>
              <a:rPr lang="en-US" sz="1800" dirty="0" err="1" smtClean="0"/>
              <a:t>ProLiant</a:t>
            </a:r>
            <a:r>
              <a:rPr lang="en-US" sz="1800" dirty="0" smtClean="0"/>
              <a:t> DL385 G6 with 2  6-core AMD </a:t>
            </a:r>
            <a:r>
              <a:rPr lang="en-US" sz="1800" dirty="0" err="1" smtClean="0"/>
              <a:t>Opteron</a:t>
            </a:r>
            <a:r>
              <a:rPr lang="en-US" sz="1800" dirty="0" smtClean="0"/>
              <a:t> CPUs</a:t>
            </a:r>
          </a:p>
          <a:p>
            <a:pPr lvl="1"/>
            <a:r>
              <a:rPr lang="en-US" sz="1800" dirty="0" smtClean="0"/>
              <a:t>Storage server:  MSA Storage</a:t>
            </a:r>
          </a:p>
          <a:p>
            <a:pPr lvl="1"/>
            <a:r>
              <a:rPr lang="en-US" sz="1800" dirty="0" smtClean="0"/>
              <a:t>Scalability:  4 – 12 TB</a:t>
            </a:r>
          </a:p>
          <a:p>
            <a:pPr lvl="1"/>
            <a:endParaRPr lang="en-US" sz="1800" dirty="0" smtClean="0"/>
          </a:p>
          <a:p>
            <a:r>
              <a:rPr lang="en-US" sz="2000" dirty="0" smtClean="0"/>
              <a:t>4 Processor Configuration</a:t>
            </a:r>
          </a:p>
          <a:p>
            <a:pPr lvl="1"/>
            <a:r>
              <a:rPr lang="en-US" sz="1800" dirty="0" smtClean="0"/>
              <a:t>Server:  HP </a:t>
            </a:r>
            <a:r>
              <a:rPr lang="en-US" sz="1800" dirty="0" err="1" smtClean="0"/>
              <a:t>ProLiant</a:t>
            </a:r>
            <a:r>
              <a:rPr lang="en-US" sz="1800" dirty="0" smtClean="0"/>
              <a:t> DL 585 G6 with 4  6-core AMD </a:t>
            </a:r>
            <a:r>
              <a:rPr lang="en-US" sz="1800" dirty="0" err="1" smtClean="0"/>
              <a:t>Opteron</a:t>
            </a:r>
            <a:r>
              <a:rPr lang="en-US" sz="1800" dirty="0" smtClean="0"/>
              <a:t> CPUs</a:t>
            </a:r>
          </a:p>
          <a:p>
            <a:pPr lvl="1"/>
            <a:r>
              <a:rPr lang="en-US" sz="1800" dirty="0" smtClean="0"/>
              <a:t>Storage server:  MSA Storage</a:t>
            </a:r>
          </a:p>
          <a:p>
            <a:pPr lvl="1"/>
            <a:r>
              <a:rPr lang="en-US" sz="1800" dirty="0" smtClean="0"/>
              <a:t>Scalability:  12 – 24 TB</a:t>
            </a:r>
          </a:p>
          <a:p>
            <a:pPr lvl="1"/>
            <a:endParaRPr lang="en-US" sz="1800" dirty="0" smtClean="0"/>
          </a:p>
          <a:p>
            <a:r>
              <a:rPr lang="en-US" sz="2000" dirty="0" smtClean="0"/>
              <a:t>8 processor Configuration</a:t>
            </a:r>
          </a:p>
          <a:p>
            <a:pPr lvl="1"/>
            <a:r>
              <a:rPr lang="en-US" sz="1800" dirty="0" smtClean="0"/>
              <a:t>Server:  HP </a:t>
            </a:r>
            <a:r>
              <a:rPr lang="en-US" sz="1800" dirty="0" err="1" smtClean="0"/>
              <a:t>ProLiant</a:t>
            </a:r>
            <a:r>
              <a:rPr lang="en-US" sz="1800" dirty="0" smtClean="0"/>
              <a:t> DL 785 G6 with 8  6-core AMD </a:t>
            </a:r>
          </a:p>
          <a:p>
            <a:pPr lvl="1">
              <a:buNone/>
            </a:pPr>
            <a:r>
              <a:rPr lang="en-US" dirty="0" smtClean="0"/>
              <a:t>    </a:t>
            </a:r>
            <a:r>
              <a:rPr lang="en-US" sz="1800" dirty="0" err="1" smtClean="0"/>
              <a:t>Opteron</a:t>
            </a:r>
            <a:r>
              <a:rPr lang="en-US" sz="1800" dirty="0" smtClean="0"/>
              <a:t> CPUs</a:t>
            </a:r>
          </a:p>
          <a:p>
            <a:pPr lvl="1"/>
            <a:r>
              <a:rPr lang="en-US" sz="1800" dirty="0" smtClean="0"/>
              <a:t>Storage server:  MSA Storage</a:t>
            </a:r>
          </a:p>
          <a:p>
            <a:pPr lvl="1"/>
            <a:r>
              <a:rPr lang="en-US" sz="1800" dirty="0" smtClean="0"/>
              <a:t>Scalability:  24 – 48TB</a:t>
            </a:r>
            <a:endParaRPr lang="en-US" sz="1200"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016994" y="4293858"/>
            <a:ext cx="1900107" cy="772260"/>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7" name="Picture 8"/>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591426" y="2447927"/>
            <a:ext cx="1000124" cy="1000124"/>
          </a:xfrm>
          <a:prstGeom prst="rect">
            <a:avLst/>
          </a:prstGeom>
          <a:noFill/>
          <a:ln w="9525">
            <a:noFill/>
            <a:miter lim="800000"/>
            <a:headEnd/>
            <a:tailEnd/>
          </a:ln>
        </p:spPr>
      </p:pic>
    </p:spTree>
    <p:extLst>
      <p:ext uri="{BB962C8B-B14F-4D97-AF65-F5344CB8AC3E}">
        <p14:creationId xmlns:p14="http://schemas.microsoft.com/office/powerpoint/2010/main" xmlns="" val="1842447043"/>
      </p:ext>
    </p:extLst>
  </p:cSld>
  <p:clrMapOvr>
    <a:masterClrMapping/>
  </p:clrMapOvr>
  <p:transition spd="slow">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1" y="3869714"/>
            <a:ext cx="7921912" cy="1337595"/>
          </a:xfrm>
        </p:spPr>
        <p:txBody>
          <a:bodyPr/>
          <a:lstStyle/>
          <a:p>
            <a:r>
              <a:rPr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Microsoft's Future Vision </a:t>
            </a:r>
            <a:br>
              <a:rPr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br>
            <a:r>
              <a:rPr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of Data Warehousing</a:t>
            </a:r>
            <a:endParaRPr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4475221" y="5341785"/>
            <a:ext cx="4509753" cy="1317432"/>
          </a:xfrm>
        </p:spPr>
        <p:txBody>
          <a:bodyPr/>
          <a:lstStyle/>
          <a:p>
            <a:pPr algn="r"/>
            <a:r>
              <a:rPr lang="en-US" dirty="0" smtClean="0">
                <a:solidFill>
                  <a:schemeClr val="tx1"/>
                </a:solidFill>
              </a:rPr>
              <a:t>Anthony Howcroft</a:t>
            </a:r>
          </a:p>
          <a:p>
            <a:pPr algn="r"/>
            <a:r>
              <a:rPr lang="en-US" dirty="0" smtClean="0">
                <a:solidFill>
                  <a:schemeClr val="tx1"/>
                </a:solidFill>
              </a:rPr>
              <a:t>DW Category Manager EMEA</a:t>
            </a:r>
          </a:p>
          <a:p>
            <a:pPr algn="r"/>
            <a:r>
              <a:rPr lang="en-US" dirty="0" smtClean="0"/>
              <a:t>Microsoft</a:t>
            </a:r>
            <a:endParaRPr lang="en-US" dirty="0" smtClean="0">
              <a:solidFill>
                <a:schemeClr val="tx1"/>
              </a:solidFill>
            </a:endParaRPr>
          </a:p>
          <a:p>
            <a:pPr algn="r"/>
            <a:r>
              <a:rPr lang="en-US" dirty="0" smtClean="0"/>
              <a:t>DAT205</a:t>
            </a:r>
            <a:r>
              <a:rPr lang="en-US" dirty="0" smtClean="0">
                <a:solidFill>
                  <a:schemeClr val="tx1"/>
                </a:solidFill>
              </a:rPr>
              <a:t> </a:t>
            </a:r>
            <a:endParaRPr lang="en-US" dirty="0">
              <a:solidFill>
                <a:schemeClr val="tx1"/>
              </a:solidFill>
            </a:endParaRPr>
          </a:p>
        </p:txBody>
      </p:sp>
    </p:spTree>
  </p:cSld>
  <p:clrMapOvr>
    <a:masterClrMapping/>
  </p:clrMapOvr>
  <p:transition spd="slow">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498598"/>
          </a:xfrm>
        </p:spPr>
        <p:txBody>
          <a:bodyPr/>
          <a:lstStyle/>
          <a:p>
            <a:pPr algn="ctr"/>
            <a:r>
              <a:rPr lang="en-US" sz="3600" dirty="0"/>
              <a:t>SQL Server Fast Track Data Warehouse 2.0 for DELL</a:t>
            </a:r>
          </a:p>
        </p:txBody>
      </p:sp>
      <p:sp>
        <p:nvSpPr>
          <p:cNvPr id="3" name="Content Placeholder 2"/>
          <p:cNvSpPr>
            <a:spLocks noGrp="1"/>
          </p:cNvSpPr>
          <p:nvPr>
            <p:ph sz="half" idx="2"/>
          </p:nvPr>
        </p:nvSpPr>
        <p:spPr>
          <a:xfrm>
            <a:off x="2459182" y="1281545"/>
            <a:ext cx="6477000" cy="4846122"/>
          </a:xfrm>
        </p:spPr>
        <p:txBody>
          <a:bodyPr/>
          <a:lstStyle/>
          <a:p>
            <a:r>
              <a:rPr lang="en-US" sz="2000" dirty="0" smtClean="0"/>
              <a:t>2 Processor Configuration</a:t>
            </a:r>
          </a:p>
          <a:p>
            <a:pPr lvl="1"/>
            <a:r>
              <a:rPr lang="en-US" sz="1800" dirty="0" smtClean="0"/>
              <a:t>Server: Dell Power Edge R710 with 2 Quad-core Intel Xeon processors</a:t>
            </a:r>
          </a:p>
          <a:p>
            <a:pPr lvl="1"/>
            <a:r>
              <a:rPr lang="en-US" sz="1800" dirty="0" smtClean="0"/>
              <a:t>8 CPU Cores</a:t>
            </a:r>
          </a:p>
          <a:p>
            <a:pPr lvl="1"/>
            <a:r>
              <a:rPr lang="en-US" sz="1800" dirty="0" smtClean="0"/>
              <a:t>32GB Memory</a:t>
            </a:r>
          </a:p>
          <a:p>
            <a:pPr lvl="1"/>
            <a:r>
              <a:rPr lang="en-US" sz="1800" dirty="0" smtClean="0"/>
              <a:t>Storage server:  EMC </a:t>
            </a:r>
            <a:r>
              <a:rPr lang="en-US" sz="1800" dirty="0" err="1" smtClean="0"/>
              <a:t>CLARiiON</a:t>
            </a:r>
            <a:r>
              <a:rPr lang="en-US" sz="1800" dirty="0" smtClean="0"/>
              <a:t> AX4</a:t>
            </a:r>
          </a:p>
          <a:p>
            <a:pPr lvl="1"/>
            <a:r>
              <a:rPr lang="en-US" sz="1800" dirty="0" smtClean="0"/>
              <a:t>Scalability:  4 – 8 TB</a:t>
            </a:r>
          </a:p>
          <a:p>
            <a:pPr lvl="1"/>
            <a:endParaRPr lang="en-US" sz="1800" dirty="0" smtClean="0"/>
          </a:p>
          <a:p>
            <a:r>
              <a:rPr lang="en-US" sz="2000" dirty="0" smtClean="0"/>
              <a:t>4 Processor Configuration</a:t>
            </a:r>
          </a:p>
          <a:p>
            <a:pPr lvl="1"/>
            <a:r>
              <a:rPr lang="en-US" sz="1800" dirty="0" smtClean="0"/>
              <a:t>Server: Dell Power Edge R900 with 4 6-core Intel Xeon processors</a:t>
            </a:r>
          </a:p>
          <a:p>
            <a:pPr lvl="1"/>
            <a:r>
              <a:rPr lang="en-US" sz="1800" dirty="0" smtClean="0"/>
              <a:t>24 CPU Cores</a:t>
            </a:r>
          </a:p>
          <a:p>
            <a:pPr lvl="1"/>
            <a:r>
              <a:rPr lang="en-US" sz="1800" dirty="0" smtClean="0"/>
              <a:t>96 GB Memory</a:t>
            </a:r>
          </a:p>
          <a:p>
            <a:pPr lvl="1"/>
            <a:r>
              <a:rPr lang="en-US" sz="1800" dirty="0" smtClean="0"/>
              <a:t>Storage server:  EMC </a:t>
            </a:r>
            <a:r>
              <a:rPr lang="en-US" sz="1800" dirty="0" err="1" smtClean="0"/>
              <a:t>CLARiiON</a:t>
            </a:r>
            <a:r>
              <a:rPr lang="en-US" sz="1800" dirty="0" smtClean="0"/>
              <a:t> AX4</a:t>
            </a:r>
          </a:p>
          <a:p>
            <a:pPr lvl="1"/>
            <a:r>
              <a:rPr lang="en-US" sz="1800" dirty="0" smtClean="0"/>
              <a:t>Scalability:  12 – 24 TB</a:t>
            </a:r>
          </a:p>
        </p:txBody>
      </p:sp>
      <p:pic>
        <p:nvPicPr>
          <p:cNvPr id="6" name="Picture 5" descr="dell.png"/>
          <p:cNvPicPr>
            <a:picLocks noChangeAspect="1"/>
          </p:cNvPicPr>
          <p:nvPr/>
        </p:nvPicPr>
        <p:blipFill>
          <a:blip r:embed="rId3" cstate="email">
            <a:lum bright="100000"/>
            <a:extLst>
              <a:ext uri="{28A0092B-C50C-407E-A947-70E740481C1C}">
                <a14:useLocalDpi xmlns:a14="http://schemas.microsoft.com/office/drawing/2010/main" xmlns="" val="0"/>
              </a:ext>
            </a:extLst>
          </a:blip>
          <a:stretch>
            <a:fillRect/>
          </a:stretch>
        </p:blipFill>
        <p:spPr>
          <a:xfrm>
            <a:off x="552222" y="2128312"/>
            <a:ext cx="1363352" cy="1022514"/>
          </a:xfrm>
          <a:prstGeom prst="rect">
            <a:avLst/>
          </a:prstGeom>
        </p:spPr>
      </p:pic>
      <p:pic>
        <p:nvPicPr>
          <p:cNvPr id="8" name="Picture 7" descr="hp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8661" y="3689333"/>
            <a:ext cx="1800225" cy="771525"/>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xmlns="" val="1350259106"/>
      </p:ext>
    </p:extLst>
  </p:cSld>
  <p:clrMapOvr>
    <a:masterClrMapping/>
  </p:clrMapOvr>
  <p:transition spd="slow">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65100"/>
            <a:ext cx="9067800" cy="498598"/>
          </a:xfrm>
        </p:spPr>
        <p:txBody>
          <a:bodyPr/>
          <a:lstStyle/>
          <a:p>
            <a:pPr algn="ctr"/>
            <a:r>
              <a:rPr lang="en-US" sz="3600" dirty="0"/>
              <a:t>SQL Server Fast Track </a:t>
            </a:r>
            <a:r>
              <a:rPr lang="en-US" sz="3600" dirty="0" smtClean="0"/>
              <a:t>2.0 Data </a:t>
            </a:r>
            <a:r>
              <a:rPr lang="en-US" sz="3600" dirty="0"/>
              <a:t>Warehouse for BULL</a:t>
            </a:r>
          </a:p>
        </p:txBody>
      </p:sp>
      <p:sp>
        <p:nvSpPr>
          <p:cNvPr id="3" name="Content Placeholder 2"/>
          <p:cNvSpPr>
            <a:spLocks noGrp="1"/>
          </p:cNvSpPr>
          <p:nvPr>
            <p:ph sz="half" idx="2"/>
          </p:nvPr>
        </p:nvSpPr>
        <p:spPr>
          <a:xfrm>
            <a:off x="1943100" y="1009402"/>
            <a:ext cx="7200900" cy="4898571"/>
          </a:xfrm>
        </p:spPr>
        <p:txBody>
          <a:bodyPr/>
          <a:lstStyle/>
          <a:p>
            <a:r>
              <a:rPr lang="en-US" sz="2000" dirty="0" smtClean="0"/>
              <a:t>2 Processor Configuration</a:t>
            </a:r>
          </a:p>
          <a:p>
            <a:pPr lvl="1"/>
            <a:r>
              <a:rPr lang="en-US" sz="1800" dirty="0" smtClean="0"/>
              <a:t>Server: Bull </a:t>
            </a:r>
            <a:r>
              <a:rPr lang="en-US" sz="1800" dirty="0" err="1" smtClean="0"/>
              <a:t>Novascale</a:t>
            </a:r>
            <a:r>
              <a:rPr lang="en-US" sz="1800" dirty="0" smtClean="0"/>
              <a:t> R460 E2 with 2 Quad-core Intel Xeon processors</a:t>
            </a:r>
          </a:p>
          <a:p>
            <a:pPr lvl="1"/>
            <a:r>
              <a:rPr lang="en-US" sz="1800" dirty="0" smtClean="0"/>
              <a:t>Storage server:  EMC </a:t>
            </a:r>
            <a:r>
              <a:rPr lang="en-US" sz="1800" dirty="0" err="1" smtClean="0"/>
              <a:t>CLARiiON</a:t>
            </a:r>
            <a:r>
              <a:rPr lang="en-US" sz="1800" dirty="0" smtClean="0"/>
              <a:t> AX4</a:t>
            </a:r>
          </a:p>
          <a:p>
            <a:pPr lvl="1"/>
            <a:r>
              <a:rPr lang="en-US" sz="1800" dirty="0" smtClean="0"/>
              <a:t>Scalability:  4 – 8 TB</a:t>
            </a:r>
          </a:p>
          <a:p>
            <a:pPr lvl="1"/>
            <a:endParaRPr lang="en-US" sz="1800" dirty="0" smtClean="0"/>
          </a:p>
          <a:p>
            <a:r>
              <a:rPr lang="en-US" sz="2000" dirty="0" smtClean="0"/>
              <a:t>4 Processor Configuration</a:t>
            </a:r>
          </a:p>
          <a:p>
            <a:pPr lvl="1"/>
            <a:r>
              <a:rPr lang="en-US" sz="1800" dirty="0" smtClean="0"/>
              <a:t>Server: Bull </a:t>
            </a:r>
            <a:r>
              <a:rPr lang="en-US" sz="1800" dirty="0" err="1" smtClean="0"/>
              <a:t>Novascale</a:t>
            </a:r>
            <a:r>
              <a:rPr lang="en-US" sz="1800" dirty="0" smtClean="0"/>
              <a:t> R480 E1 with 4 6-core Intel Xeon processors</a:t>
            </a:r>
          </a:p>
          <a:p>
            <a:pPr lvl="1"/>
            <a:r>
              <a:rPr lang="en-US" sz="1800" dirty="0" smtClean="0"/>
              <a:t>Storage server:  EMC </a:t>
            </a:r>
            <a:r>
              <a:rPr lang="en-US" sz="1800" dirty="0" err="1" smtClean="0"/>
              <a:t>CLARiiON</a:t>
            </a:r>
            <a:r>
              <a:rPr lang="en-US" sz="1800" dirty="0" smtClean="0"/>
              <a:t> AX4</a:t>
            </a:r>
          </a:p>
          <a:p>
            <a:pPr lvl="1"/>
            <a:r>
              <a:rPr lang="en-US" sz="1800" dirty="0" smtClean="0"/>
              <a:t>Scalability:  12 – 24 TB</a:t>
            </a:r>
          </a:p>
          <a:p>
            <a:pPr lvl="1"/>
            <a:endParaRPr lang="en-US" sz="1800" dirty="0" smtClean="0"/>
          </a:p>
          <a:p>
            <a:r>
              <a:rPr lang="en-US" sz="2100" dirty="0" smtClean="0"/>
              <a:t>Also included in the Rack:</a:t>
            </a:r>
          </a:p>
          <a:p>
            <a:pPr lvl="1"/>
            <a:r>
              <a:rPr lang="en-US" sz="1800" dirty="0" smtClean="0"/>
              <a:t>SQL Server Analysis Services</a:t>
            </a:r>
          </a:p>
          <a:p>
            <a:pPr lvl="1"/>
            <a:r>
              <a:rPr lang="en-US" sz="1800" dirty="0" smtClean="0"/>
              <a:t>SQL Server Reporting Services</a:t>
            </a:r>
          </a:p>
          <a:p>
            <a:pPr lvl="1"/>
            <a:r>
              <a:rPr lang="en-US" sz="1800" dirty="0" smtClean="0"/>
              <a:t>SQL Server Integration Services</a:t>
            </a:r>
          </a:p>
          <a:p>
            <a:pPr lvl="1"/>
            <a:r>
              <a:rPr lang="en-US" sz="1800" dirty="0" smtClean="0"/>
              <a:t>HA Server</a:t>
            </a:r>
          </a:p>
          <a:p>
            <a:pPr lvl="1"/>
            <a:r>
              <a:rPr lang="en-US" sz="1800" dirty="0" smtClean="0"/>
              <a:t>Administration Server (with Management Studio, Backup Server)</a:t>
            </a:r>
          </a:p>
        </p:txBody>
      </p:sp>
      <p:pic>
        <p:nvPicPr>
          <p:cNvPr id="10" name="Picture 2" descr="ns-r460e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5802" y="3503221"/>
            <a:ext cx="1675369" cy="1675370"/>
          </a:xfrm>
          <a:prstGeom prst="rect">
            <a:avLst/>
          </a:prstGeom>
          <a:noFill/>
        </p:spPr>
      </p:pic>
      <p:pic>
        <p:nvPicPr>
          <p:cNvPr id="12" name="Picture 11" descr="C:\Users\v-samth\Desktop\fast track\bull_logo.png"/>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69553" y="1626920"/>
            <a:ext cx="1694873" cy="685181"/>
          </a:xfrm>
          <a:prstGeom prst="rect">
            <a:avLst/>
          </a:prstGeom>
          <a:noFill/>
          <a:ln w="9525">
            <a:noFill/>
            <a:miter lim="800000"/>
            <a:headEnd/>
            <a:tailEnd/>
          </a:ln>
        </p:spPr>
      </p:pic>
    </p:spTree>
    <p:extLst>
      <p:ext uri="{BB962C8B-B14F-4D97-AF65-F5344CB8AC3E}">
        <p14:creationId xmlns:p14="http://schemas.microsoft.com/office/powerpoint/2010/main" xmlns="" val="1621071410"/>
      </p:ext>
    </p:extLst>
  </p:cSld>
  <p:clrMapOvr>
    <a:masterClrMapping/>
  </p:clrMapOvr>
  <p:transition spd="slow">
    <p:pull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8"/>
            <a:ext cx="8382000" cy="609398"/>
          </a:xfrm>
        </p:spPr>
        <p:txBody>
          <a:bodyPr/>
          <a:lstStyle/>
          <a:p>
            <a:r>
              <a:rPr lang="en-US" sz="4400" dirty="0"/>
              <a:t>Fast Track Case Study - Environment </a:t>
            </a:r>
          </a:p>
        </p:txBody>
      </p:sp>
      <p:sp>
        <p:nvSpPr>
          <p:cNvPr id="8" name="Text Placeholder 7"/>
          <p:cNvSpPr>
            <a:spLocks noGrp="1"/>
          </p:cNvSpPr>
          <p:nvPr>
            <p:ph type="body" sz="quarter" idx="10"/>
          </p:nvPr>
        </p:nvSpPr>
        <p:spPr>
          <a:xfrm>
            <a:off x="381000" y="1019666"/>
            <a:ext cx="8382000" cy="5155503"/>
          </a:xfrm>
        </p:spPr>
        <p:txBody>
          <a:bodyPr/>
          <a:lstStyle/>
          <a:p>
            <a:r>
              <a:rPr lang="en-US" b="1" dirty="0" smtClean="0">
                <a:solidFill>
                  <a:srgbClr val="FFC000"/>
                </a:solidFill>
              </a:rPr>
              <a:t>Current Environment</a:t>
            </a:r>
            <a:endParaRPr lang="en-US" dirty="0" smtClean="0">
              <a:solidFill>
                <a:srgbClr val="FFC000"/>
              </a:solidFill>
            </a:endParaRPr>
          </a:p>
          <a:p>
            <a:pPr lvl="1"/>
            <a:r>
              <a:rPr lang="en-US" sz="2400" dirty="0" err="1" smtClean="0"/>
              <a:t>Teradata</a:t>
            </a:r>
            <a:r>
              <a:rPr lang="en-US" sz="2400" dirty="0" smtClean="0"/>
              <a:t> 4-node (5450 model) with 6TB of user data</a:t>
            </a:r>
          </a:p>
          <a:p>
            <a:pPr lvl="1"/>
            <a:r>
              <a:rPr lang="en-US" sz="2400" dirty="0" smtClean="0"/>
              <a:t>BI: Business Objects</a:t>
            </a:r>
          </a:p>
          <a:p>
            <a:pPr lvl="1"/>
            <a:r>
              <a:rPr lang="en-US" sz="2400" dirty="0" smtClean="0"/>
              <a:t>ETL: </a:t>
            </a:r>
            <a:r>
              <a:rPr lang="en-US" sz="2400" dirty="0" err="1" smtClean="0"/>
              <a:t>Informatica</a:t>
            </a:r>
            <a:r>
              <a:rPr lang="en-US" sz="2400" dirty="0" smtClean="0"/>
              <a:t> and BTEQ scripts</a:t>
            </a:r>
          </a:p>
          <a:p>
            <a:pPr lvl="1"/>
            <a:endParaRPr lang="en-US" dirty="0" smtClean="0"/>
          </a:p>
          <a:p>
            <a:r>
              <a:rPr lang="en-US" b="1" dirty="0" smtClean="0">
                <a:solidFill>
                  <a:srgbClr val="FFC000"/>
                </a:solidFill>
              </a:rPr>
              <a:t>Proposed Microsoft Platform</a:t>
            </a:r>
            <a:endParaRPr lang="en-US" dirty="0" smtClean="0">
              <a:solidFill>
                <a:srgbClr val="FFC000"/>
              </a:solidFill>
            </a:endParaRPr>
          </a:p>
          <a:p>
            <a:pPr lvl="1"/>
            <a:r>
              <a:rPr lang="en-US" sz="2400" dirty="0" smtClean="0"/>
              <a:t>SQL Server Fast Track Data Warehouse</a:t>
            </a:r>
          </a:p>
          <a:p>
            <a:pPr lvl="1"/>
            <a:r>
              <a:rPr lang="en-US" sz="2400" dirty="0" smtClean="0"/>
              <a:t>HP DL580 Server - 4 </a:t>
            </a:r>
            <a:r>
              <a:rPr lang="en-US" sz="2400" dirty="0" err="1" smtClean="0"/>
              <a:t>Quadcore</a:t>
            </a:r>
            <a:r>
              <a:rPr lang="en-US" sz="2400" dirty="0" smtClean="0"/>
              <a:t> Processors  (16 core total)</a:t>
            </a:r>
          </a:p>
          <a:p>
            <a:pPr lvl="1"/>
            <a:r>
              <a:rPr lang="en-US" sz="2400" dirty="0" smtClean="0"/>
              <a:t>256 GB Memory</a:t>
            </a:r>
          </a:p>
          <a:p>
            <a:pPr lvl="1"/>
            <a:r>
              <a:rPr lang="en-US" sz="2400" dirty="0" smtClean="0"/>
              <a:t>SAN Storage: MSA 2000 (Qty 4) – 8TB User Data Capacity</a:t>
            </a:r>
          </a:p>
          <a:p>
            <a:pPr lvl="1"/>
            <a:r>
              <a:rPr lang="en-US" sz="2400" dirty="0" smtClean="0"/>
              <a:t>BI: Business Objects</a:t>
            </a:r>
          </a:p>
          <a:p>
            <a:pPr lvl="1"/>
            <a:r>
              <a:rPr lang="en-US" sz="2400" dirty="0" smtClean="0"/>
              <a:t>ETL: SQL Server and SSIS</a:t>
            </a:r>
            <a:endParaRPr lang="en-US" sz="2400" dirty="0"/>
          </a:p>
        </p:txBody>
      </p:sp>
    </p:spTree>
    <p:extLst>
      <p:ext uri="{BB962C8B-B14F-4D97-AF65-F5344CB8AC3E}">
        <p14:creationId xmlns:p14="http://schemas.microsoft.com/office/powerpoint/2010/main" xmlns="" val="1619228187"/>
      </p:ext>
    </p:extLst>
  </p:cSld>
  <p:clrMapOvr>
    <a:masterClrMapping/>
  </p:clrMapOvr>
  <p:transition spd="slow">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GB" sz="4400" dirty="0"/>
              <a:t>Fast Track Case Study – </a:t>
            </a:r>
            <a:r>
              <a:rPr lang="en-GB" sz="4400" dirty="0" smtClean="0"/>
              <a:t>Results</a:t>
            </a:r>
            <a:endParaRPr lang="en-US" sz="4400" dirty="0"/>
          </a:p>
        </p:txBody>
      </p:sp>
      <p:graphicFrame>
        <p:nvGraphicFramePr>
          <p:cNvPr id="4" name="Table 3"/>
          <p:cNvGraphicFramePr>
            <a:graphicFrameLocks noGrp="1"/>
          </p:cNvGraphicFramePr>
          <p:nvPr/>
        </p:nvGraphicFramePr>
        <p:xfrm>
          <a:off x="304800" y="1295400"/>
          <a:ext cx="8343472" cy="4648707"/>
        </p:xfrm>
        <a:graphic>
          <a:graphicData uri="http://schemas.openxmlformats.org/drawingml/2006/table">
            <a:tbl>
              <a:tblPr/>
              <a:tblGrid>
                <a:gridCol w="2085868"/>
                <a:gridCol w="2085868"/>
                <a:gridCol w="2085868"/>
                <a:gridCol w="2085868"/>
              </a:tblGrid>
              <a:tr h="838200">
                <a:tc>
                  <a:txBody>
                    <a:bodyPr/>
                    <a:lstStyle/>
                    <a:p>
                      <a:pPr marL="0" marR="0">
                        <a:spcBef>
                          <a:spcPts val="0"/>
                        </a:spcBef>
                        <a:spcAft>
                          <a:spcPts val="0"/>
                        </a:spcAft>
                      </a:pPr>
                      <a:endParaRPr lang="en-US" sz="2400" dirty="0">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alpha val="49000"/>
                      </a:schemeClr>
                    </a:solidFill>
                  </a:tcPr>
                </a:tc>
                <a:tc>
                  <a:txBody>
                    <a:bodyPr/>
                    <a:lstStyle/>
                    <a:p>
                      <a:pPr marL="0" marR="0" algn="ctr">
                        <a:spcBef>
                          <a:spcPts val="0"/>
                        </a:spcBef>
                        <a:spcAft>
                          <a:spcPts val="0"/>
                        </a:spcAft>
                      </a:pPr>
                      <a:r>
                        <a:rPr lang="en-US" sz="2400" b="1" dirty="0">
                          <a:solidFill>
                            <a:schemeClr val="tx1"/>
                          </a:solidFill>
                          <a:latin typeface="Calibri"/>
                          <a:ea typeface="Calibri"/>
                          <a:cs typeface="Times New Roman"/>
                        </a:rPr>
                        <a:t>Teradata</a:t>
                      </a:r>
                      <a:endParaRPr lang="en-US" sz="24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alpha val="49000"/>
                      </a:schemeClr>
                    </a:solidFill>
                  </a:tcPr>
                </a:tc>
                <a:tc>
                  <a:txBody>
                    <a:bodyPr/>
                    <a:lstStyle/>
                    <a:p>
                      <a:pPr marL="0" marR="0" algn="ctr">
                        <a:spcBef>
                          <a:spcPts val="0"/>
                        </a:spcBef>
                        <a:spcAft>
                          <a:spcPts val="0"/>
                        </a:spcAft>
                      </a:pPr>
                      <a:r>
                        <a:rPr lang="en-US" sz="2400" b="1" dirty="0">
                          <a:solidFill>
                            <a:schemeClr val="tx1"/>
                          </a:solidFill>
                          <a:latin typeface="Calibri"/>
                          <a:ea typeface="Calibri"/>
                          <a:cs typeface="Times New Roman"/>
                        </a:rPr>
                        <a:t>SQL Server </a:t>
                      </a:r>
                      <a:endParaRPr lang="en-US" sz="2400" b="1" dirty="0" smtClean="0">
                        <a:solidFill>
                          <a:schemeClr val="tx1"/>
                        </a:solidFill>
                        <a:latin typeface="Calibri"/>
                        <a:ea typeface="Calibri"/>
                        <a:cs typeface="Times New Roman"/>
                      </a:endParaRPr>
                    </a:p>
                    <a:p>
                      <a:pPr marL="0" marR="0" algn="ctr">
                        <a:spcBef>
                          <a:spcPts val="0"/>
                        </a:spcBef>
                        <a:spcAft>
                          <a:spcPts val="0"/>
                        </a:spcAft>
                      </a:pPr>
                      <a:r>
                        <a:rPr lang="en-US" sz="2400" b="1" dirty="0" smtClean="0">
                          <a:solidFill>
                            <a:schemeClr val="tx1"/>
                          </a:solidFill>
                          <a:latin typeface="Calibri"/>
                          <a:ea typeface="Calibri"/>
                          <a:cs typeface="Times New Roman"/>
                        </a:rPr>
                        <a:t>Fast </a:t>
                      </a:r>
                      <a:r>
                        <a:rPr lang="en-US" sz="2400" b="1" dirty="0">
                          <a:solidFill>
                            <a:schemeClr val="tx1"/>
                          </a:solidFill>
                          <a:latin typeface="Calibri"/>
                          <a:ea typeface="Calibri"/>
                          <a:cs typeface="Times New Roman"/>
                        </a:rPr>
                        <a:t>Track DW</a:t>
                      </a:r>
                      <a:endParaRPr lang="en-US" sz="24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alpha val="49000"/>
                      </a:schemeClr>
                    </a:solidFill>
                  </a:tcPr>
                </a:tc>
                <a:tc>
                  <a:txBody>
                    <a:bodyPr/>
                    <a:lstStyle/>
                    <a:p>
                      <a:pPr marL="0" marR="0" algn="ctr">
                        <a:spcBef>
                          <a:spcPts val="0"/>
                        </a:spcBef>
                        <a:spcAft>
                          <a:spcPts val="0"/>
                        </a:spcAft>
                      </a:pPr>
                      <a:r>
                        <a:rPr lang="en-US" sz="2400" b="1" dirty="0">
                          <a:solidFill>
                            <a:schemeClr val="tx1"/>
                          </a:solidFill>
                          <a:latin typeface="Calibri"/>
                          <a:ea typeface="Calibri"/>
                          <a:cs typeface="Times New Roman"/>
                        </a:rPr>
                        <a:t>Comparison</a:t>
                      </a:r>
                      <a:endParaRPr lang="en-US" sz="24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alpha val="49000"/>
                      </a:schemeClr>
                    </a:solidFill>
                  </a:tcPr>
                </a:tc>
              </a:tr>
              <a:tr h="1002127">
                <a:tc>
                  <a:txBody>
                    <a:bodyPr/>
                    <a:lstStyle/>
                    <a:p>
                      <a:pPr marL="0" marR="0" algn="ctr">
                        <a:spcBef>
                          <a:spcPts val="0"/>
                        </a:spcBef>
                        <a:spcAft>
                          <a:spcPts val="0"/>
                        </a:spcAft>
                      </a:pPr>
                      <a:r>
                        <a:rPr lang="en-US" sz="1800" b="1" dirty="0" smtClean="0">
                          <a:solidFill>
                            <a:schemeClr val="tx1"/>
                          </a:solidFill>
                          <a:latin typeface="Calibri"/>
                          <a:ea typeface="Calibri"/>
                          <a:cs typeface="Times New Roman"/>
                        </a:rPr>
                        <a:t>Loading</a:t>
                      </a:r>
                      <a:r>
                        <a:rPr lang="en-US" sz="1800" b="1" baseline="0" dirty="0" smtClean="0">
                          <a:solidFill>
                            <a:schemeClr val="tx1"/>
                          </a:solidFill>
                          <a:latin typeface="Calibri"/>
                          <a:ea typeface="Calibri"/>
                          <a:cs typeface="Times New Roman"/>
                        </a:rPr>
                        <a:t> </a:t>
                      </a:r>
                    </a:p>
                    <a:p>
                      <a:pPr marL="0" marR="0" algn="ctr">
                        <a:spcBef>
                          <a:spcPts val="0"/>
                        </a:spcBef>
                        <a:spcAft>
                          <a:spcPts val="0"/>
                        </a:spcAft>
                      </a:pPr>
                      <a:r>
                        <a:rPr lang="en-US" sz="1800" b="1" dirty="0" smtClean="0">
                          <a:solidFill>
                            <a:schemeClr val="tx1"/>
                          </a:solidFill>
                          <a:latin typeface="Calibri"/>
                          <a:ea typeface="Calibri"/>
                          <a:cs typeface="Times New Roman"/>
                        </a:rPr>
                        <a:t>Subject </a:t>
                      </a:r>
                      <a:r>
                        <a:rPr lang="en-US" sz="1800" b="1" dirty="0">
                          <a:solidFill>
                            <a:schemeClr val="tx1"/>
                          </a:solidFill>
                          <a:latin typeface="Calibri"/>
                          <a:ea typeface="Calibri"/>
                          <a:cs typeface="Times New Roman"/>
                        </a:rPr>
                        <a:t>Area 1</a:t>
                      </a:r>
                      <a:endParaRPr lang="en-US" sz="18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alpha val="50196"/>
                      </a:srgbClr>
                    </a:solidFill>
                  </a:tcPr>
                </a:tc>
                <a:tc>
                  <a:txBody>
                    <a:bodyPr/>
                    <a:lstStyle/>
                    <a:p>
                      <a:pPr marL="0" marR="0" algn="ctr">
                        <a:spcBef>
                          <a:spcPts val="0"/>
                        </a:spcBef>
                        <a:spcAft>
                          <a:spcPts val="0"/>
                        </a:spcAft>
                      </a:pPr>
                      <a:r>
                        <a:rPr lang="en-US" sz="1600" baseline="0" dirty="0">
                          <a:solidFill>
                            <a:schemeClr val="tx1"/>
                          </a:solidFill>
                          <a:latin typeface="Calibri"/>
                          <a:ea typeface="Calibri"/>
                          <a:cs typeface="Times New Roman"/>
                        </a:rPr>
                        <a:t>5:10:21 total time</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alpha val="50196"/>
                      </a:srgbClr>
                    </a:solidFill>
                  </a:tcPr>
                </a:tc>
                <a:tc>
                  <a:txBody>
                    <a:bodyPr/>
                    <a:lstStyle/>
                    <a:p>
                      <a:pPr marL="0" marR="0" algn="ctr">
                        <a:spcBef>
                          <a:spcPts val="0"/>
                        </a:spcBef>
                        <a:spcAft>
                          <a:spcPts val="0"/>
                        </a:spcAft>
                      </a:pPr>
                      <a:r>
                        <a:rPr lang="en-US" sz="1600" dirty="0" smtClean="0">
                          <a:solidFill>
                            <a:schemeClr val="tx1"/>
                          </a:solidFill>
                          <a:latin typeface="Calibri"/>
                          <a:ea typeface="Calibri"/>
                          <a:cs typeface="Times New Roman"/>
                        </a:rPr>
                        <a:t>0:51:31 </a:t>
                      </a:r>
                      <a:r>
                        <a:rPr lang="en-US" sz="1600" dirty="0">
                          <a:solidFill>
                            <a:schemeClr val="tx1"/>
                          </a:solidFill>
                          <a:latin typeface="Calibri"/>
                          <a:ea typeface="Calibri"/>
                          <a:cs typeface="Times New Roman"/>
                        </a:rPr>
                        <a:t>total time</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alpha val="50196"/>
                      </a:srgbClr>
                    </a:solidFill>
                  </a:tcPr>
                </a:tc>
                <a:tc>
                  <a:txBody>
                    <a:bodyPr/>
                    <a:lstStyle/>
                    <a:p>
                      <a:pPr marL="0" marR="0" algn="ctr">
                        <a:spcBef>
                          <a:spcPts val="0"/>
                        </a:spcBef>
                        <a:spcAft>
                          <a:spcPts val="0"/>
                        </a:spcAft>
                      </a:pPr>
                      <a:r>
                        <a:rPr lang="en-US" sz="3200" b="1" dirty="0" smtClean="0">
                          <a:solidFill>
                            <a:srgbClr val="00B050"/>
                          </a:solidFill>
                          <a:latin typeface="Wingdings 2"/>
                          <a:ea typeface="Calibri"/>
                          <a:cs typeface="Times New Roman"/>
                        </a:rPr>
                        <a:t>R</a:t>
                      </a:r>
                      <a:endParaRPr lang="en-US" sz="2000" b="1" dirty="0" smtClean="0">
                        <a:solidFill>
                          <a:schemeClr val="tx1"/>
                        </a:solidFill>
                        <a:latin typeface="Calibri"/>
                        <a:ea typeface="Calibri"/>
                        <a:cs typeface="Times New Roman"/>
                      </a:endParaRPr>
                    </a:p>
                    <a:p>
                      <a:pPr marL="0" marR="0" algn="ctr">
                        <a:spcBef>
                          <a:spcPts val="0"/>
                        </a:spcBef>
                        <a:spcAft>
                          <a:spcPts val="0"/>
                        </a:spcAft>
                      </a:pPr>
                      <a:r>
                        <a:rPr lang="en-US" sz="2000" b="1" dirty="0" smtClean="0">
                          <a:solidFill>
                            <a:schemeClr val="tx1"/>
                          </a:solidFill>
                          <a:latin typeface="Calibri"/>
                          <a:ea typeface="Calibri"/>
                          <a:cs typeface="Times New Roman"/>
                        </a:rPr>
                        <a:t>6x faster</a:t>
                      </a:r>
                      <a:endParaRPr lang="en-US" sz="20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50196"/>
                      </a:srgbClr>
                    </a:solidFill>
                  </a:tcPr>
                </a:tc>
              </a:tr>
              <a:tr h="914400">
                <a:tc>
                  <a:txBody>
                    <a:bodyPr/>
                    <a:lstStyle/>
                    <a:p>
                      <a:pPr marL="0" marR="0" algn="ctr">
                        <a:spcBef>
                          <a:spcPts val="0"/>
                        </a:spcBef>
                        <a:spcAft>
                          <a:spcPts val="0"/>
                        </a:spcAft>
                      </a:pPr>
                      <a:r>
                        <a:rPr lang="en-US" sz="1800" b="1" dirty="0" smtClean="0">
                          <a:solidFill>
                            <a:schemeClr val="tx1"/>
                          </a:solidFill>
                          <a:latin typeface="Calibri"/>
                          <a:ea typeface="Calibri"/>
                          <a:cs typeface="Times New Roman"/>
                        </a:rPr>
                        <a:t>Loading </a:t>
                      </a:r>
                    </a:p>
                    <a:p>
                      <a:pPr marL="0" marR="0" algn="ctr">
                        <a:spcBef>
                          <a:spcPts val="0"/>
                        </a:spcBef>
                        <a:spcAft>
                          <a:spcPts val="0"/>
                        </a:spcAft>
                      </a:pPr>
                      <a:r>
                        <a:rPr lang="en-US" sz="1800" b="1" dirty="0" smtClean="0">
                          <a:solidFill>
                            <a:schemeClr val="tx1"/>
                          </a:solidFill>
                          <a:latin typeface="Calibri"/>
                          <a:ea typeface="Calibri"/>
                          <a:cs typeface="Times New Roman"/>
                        </a:rPr>
                        <a:t>Subject </a:t>
                      </a:r>
                      <a:r>
                        <a:rPr lang="en-US" sz="1800" b="1" dirty="0">
                          <a:solidFill>
                            <a:schemeClr val="tx1"/>
                          </a:solidFill>
                          <a:latin typeface="Calibri"/>
                          <a:ea typeface="Calibri"/>
                          <a:cs typeface="Times New Roman"/>
                        </a:rPr>
                        <a:t>Area 2</a:t>
                      </a:r>
                      <a:endParaRPr lang="en-US" sz="18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alpha val="50196"/>
                      </a:srgbClr>
                    </a:solidFill>
                  </a:tcPr>
                </a:tc>
                <a:tc>
                  <a:txBody>
                    <a:bodyPr/>
                    <a:lstStyle/>
                    <a:p>
                      <a:pPr marL="0" marR="0" algn="ctr">
                        <a:spcBef>
                          <a:spcPts val="0"/>
                        </a:spcBef>
                        <a:spcAft>
                          <a:spcPts val="0"/>
                        </a:spcAft>
                      </a:pPr>
                      <a:r>
                        <a:rPr lang="en-US" sz="1600" dirty="0">
                          <a:solidFill>
                            <a:schemeClr val="tx1"/>
                          </a:solidFill>
                          <a:latin typeface="Calibri"/>
                          <a:ea typeface="Calibri"/>
                          <a:cs typeface="Times New Roman"/>
                        </a:rPr>
                        <a:t>4:36:08 total time</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alpha val="50196"/>
                      </a:srgbClr>
                    </a:solidFill>
                  </a:tcPr>
                </a:tc>
                <a:tc>
                  <a:txBody>
                    <a:bodyPr/>
                    <a:lstStyle/>
                    <a:p>
                      <a:pPr marL="0" marR="0" algn="ctr">
                        <a:spcBef>
                          <a:spcPts val="0"/>
                        </a:spcBef>
                        <a:spcAft>
                          <a:spcPts val="0"/>
                        </a:spcAft>
                      </a:pPr>
                      <a:r>
                        <a:rPr lang="en-US" sz="1600" dirty="0">
                          <a:solidFill>
                            <a:schemeClr val="tx1"/>
                          </a:solidFill>
                          <a:latin typeface="Calibri"/>
                          <a:ea typeface="Calibri"/>
                          <a:cs typeface="Times New Roman"/>
                        </a:rPr>
                        <a:t>1:50.01 total time</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alpha val="50196"/>
                      </a:srgbClr>
                    </a:solidFill>
                  </a:tcPr>
                </a:tc>
                <a:tc>
                  <a:txBody>
                    <a:bodyPr/>
                    <a:lstStyle/>
                    <a:p>
                      <a:pPr marL="0" marR="0" algn="ctr">
                        <a:spcBef>
                          <a:spcPts val="0"/>
                        </a:spcBef>
                        <a:spcAft>
                          <a:spcPts val="0"/>
                        </a:spcAft>
                      </a:pPr>
                      <a:r>
                        <a:rPr lang="en-US" sz="3200" b="1" dirty="0" smtClean="0">
                          <a:solidFill>
                            <a:srgbClr val="00B050"/>
                          </a:solidFill>
                          <a:latin typeface="Wingdings 2"/>
                          <a:ea typeface="Calibri"/>
                          <a:cs typeface="Times New Roman"/>
                        </a:rPr>
                        <a:t>R</a:t>
                      </a:r>
                      <a:endParaRPr lang="en-US" sz="2000" b="1" dirty="0" smtClean="0">
                        <a:solidFill>
                          <a:srgbClr val="00B050"/>
                        </a:solidFill>
                        <a:latin typeface="Calibri"/>
                        <a:ea typeface="Calibri"/>
                        <a:cs typeface="Times New Roman"/>
                      </a:endParaRPr>
                    </a:p>
                    <a:p>
                      <a:pPr marL="0" marR="0" algn="ctr">
                        <a:spcBef>
                          <a:spcPts val="0"/>
                        </a:spcBef>
                        <a:spcAft>
                          <a:spcPts val="0"/>
                        </a:spcAft>
                      </a:pPr>
                      <a:r>
                        <a:rPr lang="en-US" sz="2000" b="1" dirty="0" smtClean="0">
                          <a:solidFill>
                            <a:schemeClr val="tx1"/>
                          </a:solidFill>
                          <a:latin typeface="Calibri"/>
                          <a:ea typeface="Calibri"/>
                          <a:cs typeface="Times New Roman"/>
                        </a:rPr>
                        <a:t>2.5x  faster</a:t>
                      </a:r>
                      <a:endParaRPr lang="en-US" sz="20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50196"/>
                      </a:srgbClr>
                    </a:solidFill>
                  </a:tcPr>
                </a:tc>
              </a:tr>
              <a:tr h="990600">
                <a:tc>
                  <a:txBody>
                    <a:bodyPr/>
                    <a:lstStyle/>
                    <a:p>
                      <a:pPr marL="0" marR="0" algn="ctr">
                        <a:spcBef>
                          <a:spcPts val="0"/>
                        </a:spcBef>
                        <a:spcAft>
                          <a:spcPts val="0"/>
                        </a:spcAft>
                      </a:pPr>
                      <a:r>
                        <a:rPr lang="en-US" sz="1800" b="1" dirty="0">
                          <a:solidFill>
                            <a:schemeClr val="tx1"/>
                          </a:solidFill>
                          <a:latin typeface="Calibri"/>
                          <a:ea typeface="Calibri"/>
                          <a:cs typeface="Times New Roman"/>
                        </a:rPr>
                        <a:t>Query </a:t>
                      </a:r>
                      <a:r>
                        <a:rPr lang="en-US" sz="1800" b="1" dirty="0" smtClean="0">
                          <a:solidFill>
                            <a:schemeClr val="tx1"/>
                          </a:solidFill>
                          <a:latin typeface="Calibri"/>
                          <a:ea typeface="Calibri"/>
                          <a:cs typeface="Times New Roman"/>
                        </a:rPr>
                        <a:t>times </a:t>
                      </a:r>
                    </a:p>
                    <a:p>
                      <a:pPr marL="0" marR="0" algn="ctr">
                        <a:spcBef>
                          <a:spcPts val="0"/>
                        </a:spcBef>
                        <a:spcAft>
                          <a:spcPts val="0"/>
                        </a:spcAft>
                      </a:pPr>
                      <a:r>
                        <a:rPr lang="en-US" sz="1800" b="1" dirty="0" smtClean="0">
                          <a:solidFill>
                            <a:schemeClr val="tx1"/>
                          </a:solidFill>
                          <a:latin typeface="Calibri"/>
                          <a:ea typeface="Calibri"/>
                          <a:cs typeface="Times New Roman"/>
                        </a:rPr>
                        <a:t>Subject </a:t>
                      </a:r>
                      <a:r>
                        <a:rPr lang="en-US" sz="1800" b="1" dirty="0">
                          <a:solidFill>
                            <a:schemeClr val="tx1"/>
                          </a:solidFill>
                          <a:latin typeface="Calibri"/>
                          <a:ea typeface="Calibri"/>
                          <a:cs typeface="Times New Roman"/>
                        </a:rPr>
                        <a:t>Area 1</a:t>
                      </a:r>
                      <a:endParaRPr lang="en-US" sz="18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alpha val="50196"/>
                      </a:srgbClr>
                    </a:solidFill>
                  </a:tcPr>
                </a:tc>
                <a:tc>
                  <a:txBody>
                    <a:bodyPr/>
                    <a:lstStyle/>
                    <a:p>
                      <a:pPr marL="0" marR="0" algn="ctr">
                        <a:spcBef>
                          <a:spcPts val="0"/>
                        </a:spcBef>
                        <a:spcAft>
                          <a:spcPts val="0"/>
                        </a:spcAft>
                      </a:pPr>
                      <a:r>
                        <a:rPr lang="en-US" sz="1600" dirty="0">
                          <a:solidFill>
                            <a:schemeClr val="tx1"/>
                          </a:solidFill>
                          <a:latin typeface="Calibri"/>
                          <a:ea typeface="Calibri"/>
                          <a:cs typeface="Times New Roman"/>
                        </a:rPr>
                        <a:t>3:03 </a:t>
                      </a:r>
                      <a:r>
                        <a:rPr lang="en-US" sz="1600" dirty="0" smtClean="0">
                          <a:solidFill>
                            <a:schemeClr val="tx1"/>
                          </a:solidFill>
                          <a:latin typeface="Calibri"/>
                          <a:ea typeface="Calibri"/>
                          <a:cs typeface="Times New Roman"/>
                        </a:rPr>
                        <a:t>avg </a:t>
                      </a:r>
                      <a:r>
                        <a:rPr lang="en-US" sz="1600" dirty="0">
                          <a:solidFill>
                            <a:schemeClr val="tx1"/>
                          </a:solidFill>
                          <a:latin typeface="Calibri"/>
                          <a:ea typeface="Calibri"/>
                          <a:cs typeface="Times New Roman"/>
                        </a:rPr>
                        <a:t>query time</a:t>
                      </a:r>
                    </a:p>
                    <a:p>
                      <a:pPr marL="0" marR="0" algn="ctr">
                        <a:spcBef>
                          <a:spcPts val="0"/>
                        </a:spcBef>
                        <a:spcAft>
                          <a:spcPts val="0"/>
                        </a:spcAft>
                      </a:pPr>
                      <a:r>
                        <a:rPr lang="en-US" sz="1600" dirty="0">
                          <a:solidFill>
                            <a:schemeClr val="tx1"/>
                          </a:solidFill>
                          <a:latin typeface="Calibri"/>
                          <a:ea typeface="Calibri"/>
                          <a:cs typeface="Times New Roman"/>
                        </a:rPr>
                        <a:t>(using 9 benchmark queries)</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alpha val="50196"/>
                      </a:srgbClr>
                    </a:solidFill>
                  </a:tcPr>
                </a:tc>
                <a:tc>
                  <a:txBody>
                    <a:bodyPr/>
                    <a:lstStyle/>
                    <a:p>
                      <a:pPr marL="0" marR="0" algn="ctr">
                        <a:spcBef>
                          <a:spcPts val="0"/>
                        </a:spcBef>
                        <a:spcAft>
                          <a:spcPts val="0"/>
                        </a:spcAft>
                      </a:pPr>
                      <a:r>
                        <a:rPr lang="en-US" sz="1600" dirty="0">
                          <a:solidFill>
                            <a:schemeClr val="tx1"/>
                          </a:solidFill>
                          <a:latin typeface="Calibri"/>
                          <a:ea typeface="Calibri"/>
                          <a:cs typeface="Times New Roman"/>
                        </a:rPr>
                        <a:t>0:15 </a:t>
                      </a:r>
                      <a:r>
                        <a:rPr lang="en-US" sz="1600" dirty="0" smtClean="0">
                          <a:solidFill>
                            <a:schemeClr val="tx1"/>
                          </a:solidFill>
                          <a:latin typeface="Calibri"/>
                          <a:ea typeface="Calibri"/>
                          <a:cs typeface="Times New Roman"/>
                        </a:rPr>
                        <a:t>avg </a:t>
                      </a:r>
                      <a:r>
                        <a:rPr lang="en-US" sz="1600" dirty="0">
                          <a:solidFill>
                            <a:schemeClr val="tx1"/>
                          </a:solidFill>
                          <a:latin typeface="Calibri"/>
                          <a:ea typeface="Calibri"/>
                          <a:cs typeface="Times New Roman"/>
                        </a:rPr>
                        <a:t>query time</a:t>
                      </a:r>
                    </a:p>
                    <a:p>
                      <a:pPr marL="0" marR="0" algn="ctr">
                        <a:spcBef>
                          <a:spcPts val="0"/>
                        </a:spcBef>
                        <a:spcAft>
                          <a:spcPts val="0"/>
                        </a:spcAft>
                      </a:pPr>
                      <a:r>
                        <a:rPr lang="en-US" sz="1600" dirty="0">
                          <a:solidFill>
                            <a:schemeClr val="tx1"/>
                          </a:solidFill>
                          <a:latin typeface="Calibri"/>
                          <a:ea typeface="Calibri"/>
                          <a:cs typeface="Times New Roman"/>
                        </a:rPr>
                        <a:t>(using 9 benchmark queries)</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alpha val="50196"/>
                      </a:srgbClr>
                    </a:solidFill>
                  </a:tcPr>
                </a:tc>
                <a:tc>
                  <a:txBody>
                    <a:bodyPr/>
                    <a:lstStyle/>
                    <a:p>
                      <a:pPr marL="0" marR="0" algn="ctr">
                        <a:spcBef>
                          <a:spcPts val="0"/>
                        </a:spcBef>
                        <a:spcAft>
                          <a:spcPts val="0"/>
                        </a:spcAft>
                      </a:pPr>
                      <a:r>
                        <a:rPr lang="en-US" sz="3200" b="1" dirty="0" smtClean="0">
                          <a:solidFill>
                            <a:srgbClr val="00B050"/>
                          </a:solidFill>
                          <a:latin typeface="Wingdings 2"/>
                          <a:ea typeface="Calibri"/>
                          <a:cs typeface="Times New Roman"/>
                        </a:rPr>
                        <a:t>R</a:t>
                      </a:r>
                      <a:r>
                        <a:rPr lang="en-US" sz="2000" b="1" dirty="0" smtClean="0">
                          <a:solidFill>
                            <a:srgbClr val="00B050"/>
                          </a:solidFill>
                          <a:latin typeface="Calibri"/>
                          <a:ea typeface="Calibri"/>
                          <a:cs typeface="Times New Roman"/>
                        </a:rPr>
                        <a:t> </a:t>
                      </a:r>
                    </a:p>
                    <a:p>
                      <a:pPr marL="0" marR="0" algn="ctr">
                        <a:spcBef>
                          <a:spcPts val="0"/>
                        </a:spcBef>
                        <a:spcAft>
                          <a:spcPts val="0"/>
                        </a:spcAft>
                      </a:pPr>
                      <a:r>
                        <a:rPr lang="en-US" sz="2000" b="1" dirty="0" smtClean="0">
                          <a:solidFill>
                            <a:schemeClr val="tx1"/>
                          </a:solidFill>
                          <a:latin typeface="Calibri"/>
                          <a:ea typeface="Calibri"/>
                          <a:cs typeface="Times New Roman"/>
                        </a:rPr>
                        <a:t>12x faster</a:t>
                      </a:r>
                      <a:endParaRPr lang="en-US" sz="20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50196"/>
                      </a:srgbClr>
                    </a:solidFill>
                  </a:tcPr>
                </a:tc>
              </a:tr>
              <a:tr h="903380">
                <a:tc>
                  <a:txBody>
                    <a:bodyPr/>
                    <a:lstStyle/>
                    <a:p>
                      <a:pPr marL="0" marR="0" algn="ctr">
                        <a:spcBef>
                          <a:spcPts val="0"/>
                        </a:spcBef>
                        <a:spcAft>
                          <a:spcPts val="0"/>
                        </a:spcAft>
                      </a:pPr>
                      <a:r>
                        <a:rPr lang="en-US" sz="1800" b="1" dirty="0">
                          <a:solidFill>
                            <a:schemeClr val="tx1"/>
                          </a:solidFill>
                          <a:latin typeface="Calibri"/>
                          <a:ea typeface="Calibri"/>
                          <a:cs typeface="Times New Roman"/>
                        </a:rPr>
                        <a:t>Query </a:t>
                      </a:r>
                      <a:r>
                        <a:rPr lang="en-US" sz="1800" b="1" dirty="0" smtClean="0">
                          <a:solidFill>
                            <a:schemeClr val="tx1"/>
                          </a:solidFill>
                          <a:latin typeface="Calibri"/>
                          <a:ea typeface="Calibri"/>
                          <a:cs typeface="Times New Roman"/>
                        </a:rPr>
                        <a:t>times </a:t>
                      </a:r>
                    </a:p>
                    <a:p>
                      <a:pPr marL="0" marR="0" algn="ctr">
                        <a:spcBef>
                          <a:spcPts val="0"/>
                        </a:spcBef>
                        <a:spcAft>
                          <a:spcPts val="0"/>
                        </a:spcAft>
                      </a:pPr>
                      <a:r>
                        <a:rPr lang="en-US" sz="1800" b="1" dirty="0" smtClean="0">
                          <a:solidFill>
                            <a:schemeClr val="tx1"/>
                          </a:solidFill>
                          <a:latin typeface="Calibri"/>
                          <a:ea typeface="Calibri"/>
                          <a:cs typeface="Times New Roman"/>
                        </a:rPr>
                        <a:t>Subject </a:t>
                      </a:r>
                      <a:r>
                        <a:rPr lang="en-US" sz="1800" b="1" dirty="0">
                          <a:solidFill>
                            <a:schemeClr val="tx1"/>
                          </a:solidFill>
                          <a:latin typeface="Calibri"/>
                          <a:ea typeface="Calibri"/>
                          <a:cs typeface="Times New Roman"/>
                        </a:rPr>
                        <a:t>Area 2</a:t>
                      </a:r>
                      <a:endParaRPr lang="en-US" sz="18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alpha val="50196"/>
                      </a:srgbClr>
                    </a:solidFill>
                  </a:tcPr>
                </a:tc>
                <a:tc>
                  <a:txBody>
                    <a:bodyPr/>
                    <a:lstStyle/>
                    <a:p>
                      <a:pPr marL="0" marR="0" algn="ctr">
                        <a:spcBef>
                          <a:spcPts val="0"/>
                        </a:spcBef>
                        <a:spcAft>
                          <a:spcPts val="0"/>
                        </a:spcAft>
                      </a:pPr>
                      <a:r>
                        <a:rPr lang="en-US" sz="1600" dirty="0">
                          <a:solidFill>
                            <a:schemeClr val="tx1"/>
                          </a:solidFill>
                          <a:latin typeface="Calibri"/>
                          <a:ea typeface="Calibri"/>
                          <a:cs typeface="Times New Roman"/>
                        </a:rPr>
                        <a:t>56:44 </a:t>
                      </a:r>
                      <a:r>
                        <a:rPr lang="en-US" sz="1600" dirty="0" smtClean="0">
                          <a:solidFill>
                            <a:schemeClr val="tx1"/>
                          </a:solidFill>
                          <a:latin typeface="Calibri"/>
                          <a:ea typeface="Calibri"/>
                          <a:cs typeface="Times New Roman"/>
                        </a:rPr>
                        <a:t>avg </a:t>
                      </a:r>
                      <a:r>
                        <a:rPr lang="en-US" sz="1600" dirty="0">
                          <a:solidFill>
                            <a:schemeClr val="tx1"/>
                          </a:solidFill>
                          <a:latin typeface="Calibri"/>
                          <a:ea typeface="Calibri"/>
                          <a:cs typeface="Times New Roman"/>
                        </a:rPr>
                        <a:t>query time</a:t>
                      </a:r>
                    </a:p>
                    <a:p>
                      <a:pPr marL="0" marR="0" algn="ctr">
                        <a:spcBef>
                          <a:spcPts val="0"/>
                        </a:spcBef>
                        <a:spcAft>
                          <a:spcPts val="0"/>
                        </a:spcAft>
                      </a:pPr>
                      <a:r>
                        <a:rPr lang="en-US" sz="1600" dirty="0">
                          <a:solidFill>
                            <a:schemeClr val="tx1"/>
                          </a:solidFill>
                          <a:latin typeface="Calibri"/>
                          <a:ea typeface="Calibri"/>
                          <a:cs typeface="Times New Roman"/>
                        </a:rPr>
                        <a:t>(using 4 benchmark queries)</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alpha val="50196"/>
                      </a:srgbClr>
                    </a:solidFill>
                  </a:tcPr>
                </a:tc>
                <a:tc>
                  <a:txBody>
                    <a:bodyPr/>
                    <a:lstStyle/>
                    <a:p>
                      <a:pPr marL="0" marR="0" algn="ctr">
                        <a:spcBef>
                          <a:spcPts val="0"/>
                        </a:spcBef>
                        <a:spcAft>
                          <a:spcPts val="0"/>
                        </a:spcAft>
                      </a:pPr>
                      <a:r>
                        <a:rPr lang="en-US" sz="1600" dirty="0">
                          <a:solidFill>
                            <a:schemeClr val="tx1"/>
                          </a:solidFill>
                          <a:latin typeface="Calibri"/>
                          <a:ea typeface="Calibri"/>
                          <a:cs typeface="Times New Roman"/>
                        </a:rPr>
                        <a:t>8:09 </a:t>
                      </a:r>
                      <a:r>
                        <a:rPr lang="en-US" sz="1600" dirty="0" smtClean="0">
                          <a:solidFill>
                            <a:schemeClr val="tx1"/>
                          </a:solidFill>
                          <a:latin typeface="Calibri"/>
                          <a:ea typeface="Calibri"/>
                          <a:cs typeface="Times New Roman"/>
                        </a:rPr>
                        <a:t>avg </a:t>
                      </a:r>
                      <a:r>
                        <a:rPr lang="en-US" sz="1600" dirty="0">
                          <a:solidFill>
                            <a:schemeClr val="tx1"/>
                          </a:solidFill>
                          <a:latin typeface="Calibri"/>
                          <a:ea typeface="Calibri"/>
                          <a:cs typeface="Times New Roman"/>
                        </a:rPr>
                        <a:t>query time</a:t>
                      </a:r>
                    </a:p>
                    <a:p>
                      <a:pPr marL="0" marR="0" algn="ctr">
                        <a:spcBef>
                          <a:spcPts val="0"/>
                        </a:spcBef>
                        <a:spcAft>
                          <a:spcPts val="0"/>
                        </a:spcAft>
                      </a:pPr>
                      <a:r>
                        <a:rPr lang="en-US" sz="1600" dirty="0">
                          <a:solidFill>
                            <a:schemeClr val="tx1"/>
                          </a:solidFill>
                          <a:latin typeface="Calibri"/>
                          <a:ea typeface="Calibri"/>
                          <a:cs typeface="Times New Roman"/>
                        </a:rPr>
                        <a:t>(using 4 benchmark queries)</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alpha val="50196"/>
                      </a:srgbClr>
                    </a:solidFill>
                  </a:tcPr>
                </a:tc>
                <a:tc>
                  <a:txBody>
                    <a:bodyPr/>
                    <a:lstStyle/>
                    <a:p>
                      <a:pPr marL="0" marR="0" algn="ctr">
                        <a:spcBef>
                          <a:spcPts val="0"/>
                        </a:spcBef>
                        <a:spcAft>
                          <a:spcPts val="0"/>
                        </a:spcAft>
                        <a:buFont typeface="Wingdings 2"/>
                        <a:buNone/>
                      </a:pPr>
                      <a:r>
                        <a:rPr lang="en-US" sz="3200" b="1" dirty="0" smtClean="0">
                          <a:solidFill>
                            <a:srgbClr val="00B050"/>
                          </a:solidFill>
                          <a:latin typeface="Wingdings 2"/>
                          <a:ea typeface="Calibri"/>
                          <a:cs typeface="Times New Roman"/>
                        </a:rPr>
                        <a:t>R</a:t>
                      </a:r>
                      <a:r>
                        <a:rPr lang="en-US" sz="2000" b="1" dirty="0" smtClean="0">
                          <a:solidFill>
                            <a:srgbClr val="00B050"/>
                          </a:solidFill>
                          <a:latin typeface="Calibri" pitchFamily="34" charset="0"/>
                          <a:ea typeface="Calibri"/>
                          <a:cs typeface="Times New Roman"/>
                        </a:rPr>
                        <a:t> </a:t>
                      </a:r>
                    </a:p>
                    <a:p>
                      <a:pPr marL="0" marR="0" algn="ctr">
                        <a:spcBef>
                          <a:spcPts val="0"/>
                        </a:spcBef>
                        <a:spcAft>
                          <a:spcPts val="0"/>
                        </a:spcAft>
                        <a:buFont typeface="Wingdings 2"/>
                        <a:buNone/>
                      </a:pPr>
                      <a:r>
                        <a:rPr lang="en-US" sz="2400" b="1" dirty="0" smtClean="0">
                          <a:solidFill>
                            <a:schemeClr val="tx1"/>
                          </a:solidFill>
                          <a:latin typeface="Calibri"/>
                          <a:ea typeface="Calibri"/>
                          <a:cs typeface="Times New Roman"/>
                        </a:rPr>
                        <a:t>7x</a:t>
                      </a:r>
                      <a:r>
                        <a:rPr lang="en-US" sz="2000" b="1" dirty="0" smtClean="0">
                          <a:solidFill>
                            <a:schemeClr val="tx1"/>
                          </a:solidFill>
                          <a:latin typeface="Calibri"/>
                          <a:ea typeface="Calibri"/>
                          <a:cs typeface="Times New Roman"/>
                        </a:rPr>
                        <a:t> faster</a:t>
                      </a:r>
                      <a:endParaRPr lang="en-US" sz="20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50196"/>
                      </a:srgbClr>
                    </a:solidFill>
                  </a:tcPr>
                </a:tc>
              </a:tr>
            </a:tbl>
          </a:graphicData>
        </a:graphic>
      </p:graphicFrame>
    </p:spTree>
    <p:extLst>
      <p:ext uri="{BB962C8B-B14F-4D97-AF65-F5344CB8AC3E}">
        <p14:creationId xmlns:p14="http://schemas.microsoft.com/office/powerpoint/2010/main" xmlns="" val="86866497"/>
      </p:ext>
    </p:extLst>
  </p:cSld>
  <p:clrMapOvr>
    <a:masterClrMapping/>
  </p:clrMapOvr>
  <p:transition spd="slow">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Fast Track Case Study - Pricing</a:t>
            </a:r>
            <a:endParaRPr lang="en-US" sz="4400" dirty="0"/>
          </a:p>
        </p:txBody>
      </p:sp>
      <p:sp>
        <p:nvSpPr>
          <p:cNvPr id="3" name="Text Placeholder 2"/>
          <p:cNvSpPr>
            <a:spLocks noGrp="1"/>
          </p:cNvSpPr>
          <p:nvPr>
            <p:ph type="body" sz="quarter" idx="10"/>
          </p:nvPr>
        </p:nvSpPr>
        <p:spPr>
          <a:xfrm>
            <a:off x="903382" y="1190842"/>
            <a:ext cx="7337235" cy="3536353"/>
          </a:xfrm>
        </p:spPr>
        <p:txBody>
          <a:bodyPr/>
          <a:lstStyle/>
          <a:p>
            <a:r>
              <a:rPr lang="en-US" sz="2800" dirty="0" smtClean="0"/>
              <a:t>Fast Track Pricing* (at List)</a:t>
            </a:r>
          </a:p>
          <a:p>
            <a:pPr lvl="1">
              <a:tabLst>
                <a:tab pos="6511925" algn="r"/>
              </a:tabLst>
            </a:pPr>
            <a:r>
              <a:rPr lang="en-US" sz="1800" dirty="0" smtClean="0"/>
              <a:t>Hardware (8TB capacity)	$152,500</a:t>
            </a:r>
          </a:p>
          <a:p>
            <a:pPr lvl="1">
              <a:tabLst>
                <a:tab pos="6511925" algn="r"/>
              </a:tabLst>
            </a:pPr>
            <a:r>
              <a:rPr lang="en-US" sz="1800" dirty="0" smtClean="0"/>
              <a:t>SQL Server – 2 options</a:t>
            </a:r>
          </a:p>
          <a:p>
            <a:pPr lvl="2">
              <a:tabLst>
                <a:tab pos="6511925" algn="r"/>
              </a:tabLst>
            </a:pPr>
            <a:r>
              <a:rPr lang="en-US" sz="1800" dirty="0" smtClean="0"/>
              <a:t>Server CAL (100) License	</a:t>
            </a:r>
            <a:r>
              <a:rPr lang="en-US" sz="1800" u="sng" dirty="0" smtClean="0"/>
              <a:t>$26,119</a:t>
            </a:r>
          </a:p>
          <a:p>
            <a:pPr lvl="4">
              <a:buNone/>
              <a:tabLst>
                <a:tab pos="6511925" algn="r"/>
              </a:tabLst>
            </a:pPr>
            <a:r>
              <a:rPr lang="en-US" sz="2000" b="1" dirty="0" smtClean="0"/>
              <a:t>Total SW &amp; HW*	$178, 619</a:t>
            </a:r>
          </a:p>
          <a:p>
            <a:pPr lvl="4">
              <a:buNone/>
              <a:tabLst>
                <a:tab pos="6511925" algn="r"/>
              </a:tabLst>
            </a:pPr>
            <a:r>
              <a:rPr lang="en-US" sz="2000" b="1" dirty="0" smtClean="0"/>
              <a:t>Price per TB (8TB) – CAL	$22,327</a:t>
            </a:r>
          </a:p>
          <a:p>
            <a:pPr lvl="1"/>
            <a:r>
              <a:rPr lang="en-US" sz="2000" dirty="0" smtClean="0"/>
              <a:t>Expand to 16 TB </a:t>
            </a:r>
          </a:p>
          <a:p>
            <a:pPr lvl="2">
              <a:tabLst>
                <a:tab pos="6511925" algn="r"/>
              </a:tabLst>
            </a:pPr>
            <a:r>
              <a:rPr lang="en-US" sz="1800" dirty="0" smtClean="0"/>
              <a:t>Additional Hardware*	</a:t>
            </a:r>
            <a:r>
              <a:rPr lang="en-US" sz="1800" u="dbl" dirty="0" smtClean="0"/>
              <a:t>$37,016</a:t>
            </a:r>
          </a:p>
          <a:p>
            <a:pPr lvl="3">
              <a:buNone/>
            </a:pPr>
            <a:r>
              <a:rPr lang="en-US" sz="2000" dirty="0" smtClean="0"/>
              <a:t>	</a:t>
            </a:r>
            <a:r>
              <a:rPr lang="en-US" sz="2000" b="1" dirty="0" smtClean="0"/>
              <a:t>Total Price w/CAL license	$215,635  </a:t>
            </a:r>
          </a:p>
          <a:p>
            <a:pPr lvl="4">
              <a:buNone/>
              <a:tabLst>
                <a:tab pos="6511925" algn="r"/>
              </a:tabLst>
            </a:pPr>
            <a:r>
              <a:rPr lang="en-US" sz="2000" b="1" dirty="0" smtClean="0">
                <a:solidFill>
                  <a:srgbClr val="FFC000"/>
                </a:solidFill>
              </a:rPr>
              <a:t>Price per TB (16TB) – CAL	</a:t>
            </a:r>
            <a:r>
              <a:rPr lang="en-US" sz="2000" b="1" u="dbl" dirty="0" smtClean="0">
                <a:solidFill>
                  <a:srgbClr val="FFC000"/>
                </a:solidFill>
              </a:rPr>
              <a:t>$13,477</a:t>
            </a:r>
          </a:p>
          <a:p>
            <a:pPr lvl="2">
              <a:buNone/>
            </a:pPr>
            <a:endParaRPr lang="en-US" sz="1400" dirty="0" smtClean="0"/>
          </a:p>
        </p:txBody>
      </p:sp>
      <p:sp>
        <p:nvSpPr>
          <p:cNvPr id="7" name="Rectangle 1"/>
          <p:cNvSpPr>
            <a:spLocks noChangeArrowheads="1"/>
          </p:cNvSpPr>
          <p:nvPr/>
        </p:nvSpPr>
        <p:spPr bwMode="auto">
          <a:xfrm>
            <a:off x="1090338" y="4960506"/>
            <a:ext cx="6941127" cy="95410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r>
              <a:rPr lang="en-US" sz="1400" b="1" dirty="0" smtClean="0"/>
              <a:t>*NOTE: The above calculation is based on Microsoft estimated retail price for SQL Server 2008 Enterprise, Windows Server 2003, and published hardware prices available through participating resellers as of May 2009. Actual reseller prices may vary. </a:t>
            </a:r>
            <a:endParaRPr lang="en-US" sz="1400" dirty="0"/>
          </a:p>
        </p:txBody>
      </p:sp>
    </p:spTree>
    <p:extLst>
      <p:ext uri="{BB962C8B-B14F-4D97-AF65-F5344CB8AC3E}">
        <p14:creationId xmlns:p14="http://schemas.microsoft.com/office/powerpoint/2010/main" xmlns="" val="3193349202"/>
      </p:ext>
    </p:extLst>
  </p:cSld>
  <p:clrMapOvr>
    <a:masterClrMapping/>
  </p:clrMapOvr>
  <p:transition spd="slow">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3412827" y="1314450"/>
            <a:ext cx="2881645" cy="5210073"/>
            <a:chOff x="3412827" y="1314450"/>
            <a:chExt cx="2881645" cy="5210073"/>
          </a:xfrm>
        </p:grpSpPr>
        <p:grpSp>
          <p:nvGrpSpPr>
            <p:cNvPr id="11" name="Group 10"/>
            <p:cNvGrpSpPr/>
            <p:nvPr/>
          </p:nvGrpSpPr>
          <p:grpSpPr>
            <a:xfrm>
              <a:off x="3412827" y="1314450"/>
              <a:ext cx="2881645" cy="1225491"/>
              <a:chOff x="3476625" y="1186854"/>
              <a:chExt cx="2881645" cy="1225491"/>
            </a:xfrm>
          </p:grpSpPr>
          <p:grpSp>
            <p:nvGrpSpPr>
              <p:cNvPr id="10" name="Group 9"/>
              <p:cNvGrpSpPr/>
              <p:nvPr/>
            </p:nvGrpSpPr>
            <p:grpSpPr>
              <a:xfrm>
                <a:off x="3486150" y="1186854"/>
                <a:ext cx="2167892" cy="524999"/>
                <a:chOff x="3486150" y="1186854"/>
                <a:chExt cx="2167892" cy="524999"/>
              </a:xfrm>
            </p:grpSpPr>
            <p:pic>
              <p:nvPicPr>
                <p:cNvPr id="53" name="Picture 52" descr="SQL_h_rgb_r.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486150" y="1186854"/>
                  <a:ext cx="1752600" cy="361805"/>
                </a:xfrm>
                <a:prstGeom prst="rect">
                  <a:avLst/>
                </a:prstGeom>
              </p:spPr>
            </p:pic>
            <p:sp>
              <p:nvSpPr>
                <p:cNvPr id="54" name="TextBox 53"/>
                <p:cNvSpPr txBox="1"/>
                <p:nvPr/>
              </p:nvSpPr>
              <p:spPr>
                <a:xfrm>
                  <a:off x="3763781" y="1481021"/>
                  <a:ext cx="1890261" cy="230832"/>
                </a:xfrm>
                <a:prstGeom prst="rect">
                  <a:avLst/>
                </a:prstGeom>
                <a:noFill/>
              </p:spPr>
              <p:txBody>
                <a:bodyPr wrap="none" rtlCol="0">
                  <a:spAutoFit/>
                </a:bodyPr>
                <a:lstStyle/>
                <a:p>
                  <a:r>
                    <a:rPr lang="en-GB" sz="900" b="1" dirty="0" smtClean="0">
                      <a:solidFill>
                        <a:schemeClr val="tx1">
                          <a:lumMod val="85000"/>
                        </a:schemeClr>
                      </a:solidFill>
                      <a:effectLst>
                        <a:outerShdw blurRad="38100" dist="38100" dir="2700000" algn="tl">
                          <a:srgbClr val="000000">
                            <a:alpha val="43137"/>
                          </a:srgbClr>
                        </a:outerShdw>
                      </a:effectLst>
                    </a:rPr>
                    <a:t>Fast Track Data Warehouse 2.0</a:t>
                  </a:r>
                  <a:endParaRPr lang="en-GB" sz="900" b="1" dirty="0">
                    <a:solidFill>
                      <a:schemeClr val="tx1">
                        <a:lumMod val="85000"/>
                      </a:schemeClr>
                    </a:solidFill>
                    <a:effectLst>
                      <a:outerShdw blurRad="38100" dist="38100" dir="2700000" algn="tl">
                        <a:srgbClr val="000000">
                          <a:alpha val="43137"/>
                        </a:srgbClr>
                      </a:outerShdw>
                    </a:effectLst>
                  </a:endParaRPr>
                </a:p>
              </p:txBody>
            </p:sp>
          </p:grpSp>
          <p:grpSp>
            <p:nvGrpSpPr>
              <p:cNvPr id="9" name="Group 84"/>
              <p:cNvGrpSpPr/>
              <p:nvPr/>
            </p:nvGrpSpPr>
            <p:grpSpPr>
              <a:xfrm>
                <a:off x="3476625" y="1600200"/>
                <a:ext cx="2881645" cy="812145"/>
                <a:chOff x="4267200" y="1600200"/>
                <a:chExt cx="2881645" cy="812145"/>
              </a:xfrm>
            </p:grpSpPr>
            <p:sp>
              <p:nvSpPr>
                <p:cNvPr id="62" name="Text Placeholder 2"/>
                <p:cNvSpPr txBox="1">
                  <a:spLocks/>
                </p:cNvSpPr>
                <p:nvPr/>
              </p:nvSpPr>
              <p:spPr>
                <a:xfrm>
                  <a:off x="4343399" y="1733698"/>
                  <a:ext cx="2805446" cy="678647"/>
                </a:xfrm>
                <a:prstGeom prst="rect">
                  <a:avLst/>
                </a:prstGeom>
              </p:spPr>
              <p:txBody>
                <a:bodyPr vert="horz" wrap="square" lIns="0" tIns="0" rIns="0" bIns="0" rtlCol="0">
                  <a:spAutoFit/>
                </a:bodyPr>
                <a:lstStyle/>
                <a:p>
                  <a:pPr marL="180975" indent="-180975" defTabSz="914363">
                    <a:lnSpc>
                      <a:spcPct val="90000"/>
                    </a:lnSpc>
                    <a:spcBef>
                      <a:spcPct val="20000"/>
                    </a:spcBef>
                    <a:buSzPct val="80000"/>
                    <a:buBlip>
                      <a:blip r:embed="rId4"/>
                    </a:buBlip>
                  </a:pPr>
                  <a:r>
                    <a:rPr lang="en-GB" sz="1050" dirty="0" smtClean="0"/>
                    <a:t>New Reference Architectures from IBM</a:t>
                  </a:r>
                </a:p>
                <a:p>
                  <a:pPr marL="180975" indent="-180975" defTabSz="914363">
                    <a:lnSpc>
                      <a:spcPct val="90000"/>
                    </a:lnSpc>
                    <a:spcBef>
                      <a:spcPct val="20000"/>
                    </a:spcBef>
                    <a:buSzPct val="80000"/>
                    <a:buBlip>
                      <a:blip r:embed="rId4"/>
                    </a:buBlip>
                  </a:pPr>
                  <a:r>
                    <a:rPr lang="en-GB" sz="1050" dirty="0" smtClean="0"/>
                    <a:t>Updated Configurations from HP, Dell and Bull</a:t>
                  </a:r>
                </a:p>
                <a:p>
                  <a:pPr marL="180975" indent="-180975" defTabSz="914363">
                    <a:lnSpc>
                      <a:spcPct val="90000"/>
                    </a:lnSpc>
                    <a:spcBef>
                      <a:spcPct val="20000"/>
                    </a:spcBef>
                    <a:buSzPct val="80000"/>
                    <a:buBlip>
                      <a:blip r:embed="rId4"/>
                    </a:buBlip>
                  </a:pPr>
                  <a:r>
                    <a:rPr lang="en-GB" sz="1050" dirty="0" smtClean="0"/>
                    <a:t>EMC as a Service Partner for Fast Track</a:t>
                  </a:r>
                </a:p>
                <a:p>
                  <a:pPr marL="461963" marR="0" lvl="0" indent="-461963" algn="l" defTabSz="914363" rtl="0" eaLnBrk="1" fontAlgn="auto" latinLnBrk="0" hangingPunct="1">
                    <a:lnSpc>
                      <a:spcPct val="90000"/>
                    </a:lnSpc>
                    <a:spcBef>
                      <a:spcPct val="20000"/>
                    </a:spcBef>
                    <a:spcAft>
                      <a:spcPts val="0"/>
                    </a:spcAft>
                    <a:buClrTx/>
                    <a:buSzPct val="80000"/>
                    <a:buFontTx/>
                    <a:buBlip>
                      <a:blip r:embed="rId4"/>
                    </a:buBlip>
                    <a:tabLst/>
                    <a:defRPr/>
                  </a:pPr>
                  <a:endParaRPr kumimoji="0" lang="en-GB" sz="1050" b="0" i="0" u="none" strike="noStrike" kern="1200" cap="none" spc="0" normalizeH="0" baseline="0" noProof="0" dirty="0">
                    <a:ln>
                      <a:noFill/>
                    </a:ln>
                    <a:solidFill>
                      <a:schemeClr val="tx1"/>
                    </a:solidFill>
                    <a:effectLst/>
                    <a:uLnTx/>
                    <a:uFillTx/>
                    <a:latin typeface="+mn-lt"/>
                    <a:ea typeface="+mn-ea"/>
                    <a:cs typeface="+mn-cs"/>
                  </a:endParaRPr>
                </a:p>
              </p:txBody>
            </p:sp>
            <p:sp>
              <p:nvSpPr>
                <p:cNvPr id="64" name="TextBox 63"/>
                <p:cNvSpPr txBox="1"/>
                <p:nvPr/>
              </p:nvSpPr>
              <p:spPr>
                <a:xfrm>
                  <a:off x="4267200" y="1600200"/>
                  <a:ext cx="184731" cy="230832"/>
                </a:xfrm>
                <a:prstGeom prst="rect">
                  <a:avLst/>
                </a:prstGeom>
                <a:noFill/>
              </p:spPr>
              <p:txBody>
                <a:bodyPr wrap="none" rtlCol="0">
                  <a:spAutoFit/>
                </a:bodyPr>
                <a:lstStyle/>
                <a:p>
                  <a:endParaRPr lang="en-GB" sz="900" dirty="0">
                    <a:solidFill>
                      <a:schemeClr val="tx1">
                        <a:lumMod val="85000"/>
                      </a:schemeClr>
                    </a:solidFill>
                    <a:effectLst>
                      <a:outerShdw blurRad="38100" dist="38100" dir="2700000" algn="tl">
                        <a:srgbClr val="000000">
                          <a:alpha val="43137"/>
                        </a:srgbClr>
                      </a:outerShdw>
                    </a:effectLst>
                  </a:endParaRPr>
                </a:p>
              </p:txBody>
            </p:sp>
          </p:grpSp>
        </p:grpSp>
        <p:grpSp>
          <p:nvGrpSpPr>
            <p:cNvPr id="33" name="Group 32"/>
            <p:cNvGrpSpPr/>
            <p:nvPr/>
          </p:nvGrpSpPr>
          <p:grpSpPr>
            <a:xfrm>
              <a:off x="4253026" y="5901723"/>
              <a:ext cx="999461" cy="622800"/>
              <a:chOff x="4253026" y="5901723"/>
              <a:chExt cx="999461" cy="622800"/>
            </a:xfrm>
          </p:grpSpPr>
          <p:sp>
            <p:nvSpPr>
              <p:cNvPr id="59" name="Rounded Rectangle 58"/>
              <p:cNvSpPr/>
              <p:nvPr/>
            </p:nvSpPr>
            <p:spPr bwMode="auto">
              <a:xfrm>
                <a:off x="4253026" y="5901723"/>
                <a:ext cx="999461" cy="622800"/>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4" name="Rectangle 23"/>
              <p:cNvSpPr/>
              <p:nvPr/>
            </p:nvSpPr>
            <p:spPr bwMode="auto">
              <a:xfrm>
                <a:off x="4348719" y="5997165"/>
                <a:ext cx="808074" cy="435936"/>
              </a:xfrm>
              <a:prstGeom prst="rect">
                <a:avLst/>
              </a:prstGeom>
              <a:ln>
                <a:headEnd type="none" w="med" len="med"/>
                <a:tailEnd type="none" w="med" len="med"/>
              </a:ln>
              <a:effectLst/>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58" name="Picture 57" descr="ibm-logo.gif"/>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274293" y="5986049"/>
                <a:ext cx="914400" cy="415636"/>
              </a:xfrm>
              <a:prstGeom prst="rect">
                <a:avLst/>
              </a:prstGeom>
            </p:spPr>
          </p:pic>
        </p:grpSp>
      </p:grpSp>
      <p:sp>
        <p:nvSpPr>
          <p:cNvPr id="2" name="Title 1"/>
          <p:cNvSpPr>
            <a:spLocks noGrp="1"/>
          </p:cNvSpPr>
          <p:nvPr>
            <p:ph type="title"/>
          </p:nvPr>
        </p:nvSpPr>
        <p:spPr>
          <a:xfrm>
            <a:off x="349101" y="166390"/>
            <a:ext cx="8382000" cy="609398"/>
          </a:xfrm>
        </p:spPr>
        <p:txBody>
          <a:bodyPr/>
          <a:lstStyle/>
          <a:p>
            <a:r>
              <a:rPr lang="en-GB" sz="4400" dirty="0"/>
              <a:t>Fast Track Data Warehouse Timeline</a:t>
            </a:r>
          </a:p>
        </p:txBody>
      </p:sp>
      <p:cxnSp>
        <p:nvCxnSpPr>
          <p:cNvPr id="17" name="Straight Arrow Connector 16"/>
          <p:cNvCxnSpPr/>
          <p:nvPr/>
        </p:nvCxnSpPr>
        <p:spPr>
          <a:xfrm rot="5400000">
            <a:off x="3087785" y="5827616"/>
            <a:ext cx="228603" cy="3372"/>
          </a:xfrm>
          <a:prstGeom prst="straightConnector1">
            <a:avLst/>
          </a:prstGeom>
          <a:ln>
            <a:no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3" name="Group 53"/>
          <p:cNvGrpSpPr/>
          <p:nvPr/>
        </p:nvGrpSpPr>
        <p:grpSpPr>
          <a:xfrm>
            <a:off x="381000" y="3581400"/>
            <a:ext cx="7772400" cy="307777"/>
            <a:chOff x="381000" y="5334000"/>
            <a:chExt cx="7772400" cy="307777"/>
          </a:xfrm>
        </p:grpSpPr>
        <p:sp>
          <p:nvSpPr>
            <p:cNvPr id="25" name="TextBox 24"/>
            <p:cNvSpPr txBox="1"/>
            <p:nvPr/>
          </p:nvSpPr>
          <p:spPr>
            <a:xfrm>
              <a:off x="381000" y="5334000"/>
              <a:ext cx="762000" cy="307777"/>
            </a:xfrm>
            <a:prstGeom prst="rect">
              <a:avLst/>
            </a:prstGeom>
            <a:noFill/>
            <a:ln>
              <a:noFill/>
            </a:ln>
          </p:spPr>
          <p:txBody>
            <a:bodyPr wrap="square" rtlCol="0">
              <a:spAutoFit/>
            </a:bodyPr>
            <a:lstStyle/>
            <a:p>
              <a:pPr algn="ctr"/>
              <a:r>
                <a:rPr lang="en-US" sz="1400" dirty="0" smtClean="0"/>
                <a:t>2008</a:t>
              </a:r>
              <a:endParaRPr lang="en-US" sz="1400" dirty="0"/>
            </a:p>
          </p:txBody>
        </p:sp>
        <p:sp>
          <p:nvSpPr>
            <p:cNvPr id="28" name="TextBox 27"/>
            <p:cNvSpPr txBox="1"/>
            <p:nvPr/>
          </p:nvSpPr>
          <p:spPr>
            <a:xfrm>
              <a:off x="7315200" y="5334000"/>
              <a:ext cx="838200" cy="307777"/>
            </a:xfrm>
            <a:prstGeom prst="rect">
              <a:avLst/>
            </a:prstGeom>
            <a:noFill/>
            <a:ln>
              <a:noFill/>
            </a:ln>
          </p:spPr>
          <p:txBody>
            <a:bodyPr wrap="square" rtlCol="0">
              <a:spAutoFit/>
            </a:bodyPr>
            <a:lstStyle/>
            <a:p>
              <a:pPr algn="ctr"/>
              <a:r>
                <a:rPr lang="en-US" sz="1400" dirty="0" smtClean="0"/>
                <a:t>Beyond</a:t>
              </a:r>
              <a:endParaRPr lang="en-US" sz="1400" dirty="0"/>
            </a:p>
          </p:txBody>
        </p:sp>
        <p:sp>
          <p:nvSpPr>
            <p:cNvPr id="31" name="TextBox 30"/>
            <p:cNvSpPr txBox="1"/>
            <p:nvPr/>
          </p:nvSpPr>
          <p:spPr>
            <a:xfrm>
              <a:off x="2590800" y="5334000"/>
              <a:ext cx="762000" cy="307777"/>
            </a:xfrm>
            <a:prstGeom prst="rect">
              <a:avLst/>
            </a:prstGeom>
            <a:noFill/>
            <a:ln>
              <a:noFill/>
            </a:ln>
          </p:spPr>
          <p:txBody>
            <a:bodyPr wrap="square" rtlCol="0">
              <a:spAutoFit/>
            </a:bodyPr>
            <a:lstStyle/>
            <a:p>
              <a:pPr algn="ctr"/>
              <a:r>
                <a:rPr lang="en-US" sz="1400" dirty="0" smtClean="0"/>
                <a:t>2009</a:t>
              </a:r>
              <a:endParaRPr lang="en-US" sz="1400" dirty="0"/>
            </a:p>
          </p:txBody>
        </p:sp>
        <p:sp>
          <p:nvSpPr>
            <p:cNvPr id="32" name="TextBox 31"/>
            <p:cNvSpPr txBox="1"/>
            <p:nvPr/>
          </p:nvSpPr>
          <p:spPr>
            <a:xfrm>
              <a:off x="4876800" y="5334000"/>
              <a:ext cx="762000" cy="307777"/>
            </a:xfrm>
            <a:prstGeom prst="rect">
              <a:avLst/>
            </a:prstGeom>
            <a:noFill/>
            <a:ln>
              <a:noFill/>
            </a:ln>
          </p:spPr>
          <p:txBody>
            <a:bodyPr wrap="square" rtlCol="0">
              <a:spAutoFit/>
            </a:bodyPr>
            <a:lstStyle/>
            <a:p>
              <a:pPr algn="ctr"/>
              <a:r>
                <a:rPr lang="en-US" sz="1400" dirty="0" smtClean="0"/>
                <a:t>2010</a:t>
              </a:r>
              <a:endParaRPr lang="en-US" sz="1400" dirty="0"/>
            </a:p>
          </p:txBody>
        </p:sp>
      </p:grpSp>
      <p:pic>
        <p:nvPicPr>
          <p:cNvPr id="40" name="Picture 4" descr="I:\MS Graphics\Icons - Illustrations\timeline\timeline line six 6 segment blue glow.png"/>
          <p:cNvPicPr>
            <a:picLocks noChangeAspect="1" noChangeArrowheads="1"/>
          </p:cNvPicPr>
          <p:nvPr/>
        </p:nvPicPr>
        <p:blipFill>
          <a:blip r:embed="rId6" cstate="email"/>
          <a:srcRect/>
          <a:stretch>
            <a:fillRect/>
          </a:stretch>
        </p:blipFill>
        <p:spPr bwMode="auto">
          <a:xfrm>
            <a:off x="457200" y="3200400"/>
            <a:ext cx="8458200" cy="304800"/>
          </a:xfrm>
          <a:prstGeom prst="rect">
            <a:avLst/>
          </a:prstGeom>
          <a:noFill/>
          <a:ln>
            <a:noFill/>
          </a:ln>
        </p:spPr>
      </p:pic>
      <p:pic>
        <p:nvPicPr>
          <p:cNvPr id="41" name="Picture 5" descr="I:\MS Graphics\Icons - Illustrations\timeline\timeline bead blue.pn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206188" y="3048000"/>
            <a:ext cx="860612" cy="609600"/>
          </a:xfrm>
          <a:prstGeom prst="rect">
            <a:avLst/>
          </a:prstGeom>
          <a:noFill/>
          <a:ln>
            <a:noFill/>
          </a:ln>
        </p:spPr>
      </p:pic>
      <p:grpSp>
        <p:nvGrpSpPr>
          <p:cNvPr id="6" name="Group 82"/>
          <p:cNvGrpSpPr/>
          <p:nvPr/>
        </p:nvGrpSpPr>
        <p:grpSpPr>
          <a:xfrm>
            <a:off x="152400" y="1242235"/>
            <a:ext cx="2133600" cy="1313588"/>
            <a:chOff x="152400" y="1295400"/>
            <a:chExt cx="2133600" cy="1313588"/>
          </a:xfrm>
        </p:grpSpPr>
        <p:pic>
          <p:nvPicPr>
            <p:cNvPr id="42" name="Picture 41" descr="SQL_h_rgb_r.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52400" y="1295400"/>
              <a:ext cx="1752600" cy="361805"/>
            </a:xfrm>
            <a:prstGeom prst="rect">
              <a:avLst/>
            </a:prstGeom>
          </p:spPr>
        </p:pic>
        <p:sp>
          <p:nvSpPr>
            <p:cNvPr id="43" name="Text Placeholder 2"/>
            <p:cNvSpPr txBox="1">
              <a:spLocks/>
            </p:cNvSpPr>
            <p:nvPr/>
          </p:nvSpPr>
          <p:spPr>
            <a:xfrm>
              <a:off x="304800" y="1752600"/>
              <a:ext cx="1981200" cy="856388"/>
            </a:xfrm>
            <a:prstGeom prst="rect">
              <a:avLst/>
            </a:prstGeom>
          </p:spPr>
          <p:txBody>
            <a:bodyPr vert="horz" wrap="square" lIns="0" tIns="0" rIns="0" bIns="0" rtlCol="0">
              <a:spAutoFit/>
            </a:bodyPr>
            <a:lstStyle/>
            <a:p>
              <a:pPr marL="180975" marR="0" lvl="0" indent="-180975" algn="l" defTabSz="914363" rtl="0" eaLnBrk="1" fontAlgn="auto" latinLnBrk="0" hangingPunct="1">
                <a:lnSpc>
                  <a:spcPct val="90000"/>
                </a:lnSpc>
                <a:spcBef>
                  <a:spcPct val="20000"/>
                </a:spcBef>
                <a:spcAft>
                  <a:spcPts val="0"/>
                </a:spcAft>
                <a:buClrTx/>
                <a:buSzPct val="80000"/>
                <a:buFontTx/>
                <a:buBlip>
                  <a:blip r:embed="rId4"/>
                </a:buBlip>
                <a:tabLst/>
                <a:defRPr/>
              </a:pPr>
              <a:r>
                <a:rPr kumimoji="0" lang="en-GB" sz="1050" b="0" i="0" u="none" strike="noStrike" kern="1200" cap="none" spc="0" normalizeH="0" baseline="0" noProof="0" dirty="0" smtClean="0">
                  <a:ln>
                    <a:noFill/>
                  </a:ln>
                  <a:solidFill>
                    <a:schemeClr val="tx1"/>
                  </a:solidFill>
                  <a:effectLst/>
                  <a:uLnTx/>
                  <a:uFillTx/>
                  <a:latin typeface="+mn-lt"/>
                  <a:ea typeface="+mn-ea"/>
                  <a:cs typeface="+mn-cs"/>
                </a:rPr>
                <a:t>Enterprise ETL Services</a:t>
              </a:r>
            </a:p>
            <a:p>
              <a:pPr marL="180975" marR="0" lvl="0" indent="-180975" algn="l" defTabSz="914363" rtl="0" eaLnBrk="1" fontAlgn="auto" latinLnBrk="0" hangingPunct="1">
                <a:lnSpc>
                  <a:spcPct val="90000"/>
                </a:lnSpc>
                <a:spcBef>
                  <a:spcPct val="20000"/>
                </a:spcBef>
                <a:spcAft>
                  <a:spcPts val="0"/>
                </a:spcAft>
                <a:buClrTx/>
                <a:buSzPct val="80000"/>
                <a:buFontTx/>
                <a:buBlip>
                  <a:blip r:embed="rId4"/>
                </a:buBlip>
                <a:tabLst/>
                <a:defRPr/>
              </a:pPr>
              <a:r>
                <a:rPr kumimoji="0" lang="en-GB" sz="1050" b="0" i="0" u="none" strike="noStrike" kern="1200" cap="none" spc="0" normalizeH="0" baseline="0" noProof="0" dirty="0" smtClean="0">
                  <a:ln>
                    <a:noFill/>
                  </a:ln>
                  <a:solidFill>
                    <a:schemeClr val="tx1"/>
                  </a:solidFill>
                  <a:effectLst/>
                  <a:uLnTx/>
                  <a:uFillTx/>
                  <a:latin typeface="+mn-lt"/>
                  <a:ea typeface="+mn-ea"/>
                  <a:cs typeface="+mn-cs"/>
                </a:rPr>
                <a:t>Star Join Query Optimizations</a:t>
              </a:r>
            </a:p>
            <a:p>
              <a:pPr marL="180975" marR="0" lvl="0" indent="-180975" algn="l" defTabSz="914363" rtl="0" eaLnBrk="1" fontAlgn="auto" latinLnBrk="0" hangingPunct="1">
                <a:lnSpc>
                  <a:spcPct val="90000"/>
                </a:lnSpc>
                <a:spcBef>
                  <a:spcPct val="20000"/>
                </a:spcBef>
                <a:spcAft>
                  <a:spcPts val="0"/>
                </a:spcAft>
                <a:buClrTx/>
                <a:buSzPct val="80000"/>
                <a:buFontTx/>
                <a:buBlip>
                  <a:blip r:embed="rId4"/>
                </a:buBlip>
                <a:tabLst/>
                <a:defRPr/>
              </a:pPr>
              <a:r>
                <a:rPr lang="en-GB" sz="1050" dirty="0" smtClean="0"/>
                <a:t>Data Compression</a:t>
              </a:r>
            </a:p>
            <a:p>
              <a:pPr marL="180975" marR="0" lvl="0" indent="-180975" algn="l" defTabSz="914363" rtl="0" eaLnBrk="1" fontAlgn="auto" latinLnBrk="0" hangingPunct="1">
                <a:lnSpc>
                  <a:spcPct val="90000"/>
                </a:lnSpc>
                <a:spcBef>
                  <a:spcPct val="20000"/>
                </a:spcBef>
                <a:spcAft>
                  <a:spcPts val="0"/>
                </a:spcAft>
                <a:buClrTx/>
                <a:buSzPct val="80000"/>
                <a:buFontTx/>
                <a:buBlip>
                  <a:blip r:embed="rId4"/>
                </a:buBlip>
                <a:tabLst/>
                <a:defRPr/>
              </a:pPr>
              <a:r>
                <a:rPr kumimoji="0" lang="en-GB" sz="1050" b="0" i="0" u="none" strike="noStrike" kern="1200" cap="none" spc="0" normalizeH="0" baseline="0" noProof="0" dirty="0" smtClean="0">
                  <a:ln>
                    <a:noFill/>
                  </a:ln>
                  <a:solidFill>
                    <a:schemeClr val="tx1"/>
                  </a:solidFill>
                  <a:effectLst/>
                  <a:uLnTx/>
                  <a:uFillTx/>
                  <a:latin typeface="+mn-lt"/>
                  <a:ea typeface="+mn-ea"/>
                  <a:cs typeface="+mn-cs"/>
                </a:rPr>
                <a:t>Partitioned table parallelism</a:t>
              </a:r>
            </a:p>
            <a:p>
              <a:pPr marL="461963" marR="0" lvl="0" indent="-461963" algn="l" defTabSz="914363" rtl="0" eaLnBrk="1" fontAlgn="auto" latinLnBrk="0" hangingPunct="1">
                <a:lnSpc>
                  <a:spcPct val="90000"/>
                </a:lnSpc>
                <a:spcBef>
                  <a:spcPct val="20000"/>
                </a:spcBef>
                <a:spcAft>
                  <a:spcPts val="0"/>
                </a:spcAft>
                <a:buClrTx/>
                <a:buSzPct val="80000"/>
                <a:buFontTx/>
                <a:buBlip>
                  <a:blip r:embed="rId4"/>
                </a:buBlip>
                <a:tabLst/>
                <a:defRPr/>
              </a:pPr>
              <a:endParaRPr kumimoji="0" lang="en-GB" sz="1050" b="0" i="0" u="none" strike="noStrike" kern="1200" cap="none" spc="0" normalizeH="0" baseline="0" noProof="0" dirty="0">
                <a:ln>
                  <a:noFill/>
                </a:ln>
                <a:solidFill>
                  <a:schemeClr val="tx1"/>
                </a:solidFill>
                <a:effectLst/>
                <a:uLnTx/>
                <a:uFillTx/>
                <a:latin typeface="+mn-lt"/>
                <a:ea typeface="+mn-ea"/>
                <a:cs typeface="+mn-cs"/>
              </a:endParaRPr>
            </a:p>
          </p:txBody>
        </p:sp>
      </p:grpSp>
      <p:cxnSp>
        <p:nvCxnSpPr>
          <p:cNvPr id="45" name="Straight Connector 44"/>
          <p:cNvCxnSpPr/>
          <p:nvPr/>
        </p:nvCxnSpPr>
        <p:spPr>
          <a:xfrm flipV="1">
            <a:off x="609600" y="2418754"/>
            <a:ext cx="0" cy="62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2590800" y="4267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543426" y="2460542"/>
            <a:ext cx="1" cy="587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4800600" y="4267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7696198" y="2418754"/>
            <a:ext cx="1" cy="629250"/>
          </a:xfrm>
          <a:prstGeom prst="line">
            <a:avLst/>
          </a:prstGeom>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4572000" y="4759523"/>
            <a:ext cx="2668772" cy="1767010"/>
            <a:chOff x="4572000" y="4759523"/>
            <a:chExt cx="2668772" cy="1767010"/>
          </a:xfrm>
        </p:grpSpPr>
        <p:sp>
          <p:nvSpPr>
            <p:cNvPr id="57" name="Rounded Rectangle 56"/>
            <p:cNvSpPr/>
            <p:nvPr/>
          </p:nvSpPr>
          <p:spPr bwMode="auto">
            <a:xfrm>
              <a:off x="5323172" y="5903733"/>
              <a:ext cx="1226510" cy="622800"/>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19" name="Group 18"/>
            <p:cNvGrpSpPr/>
            <p:nvPr/>
          </p:nvGrpSpPr>
          <p:grpSpPr>
            <a:xfrm>
              <a:off x="4572000" y="4759523"/>
              <a:ext cx="2668772" cy="1602623"/>
              <a:chOff x="4572000" y="4759523"/>
              <a:chExt cx="2668772" cy="1602623"/>
            </a:xfrm>
          </p:grpSpPr>
          <p:sp>
            <p:nvSpPr>
              <p:cNvPr id="44" name="TextBox 43"/>
              <p:cNvSpPr txBox="1"/>
              <p:nvPr/>
            </p:nvSpPr>
            <p:spPr>
              <a:xfrm>
                <a:off x="4591050" y="4759523"/>
                <a:ext cx="2305824" cy="338554"/>
              </a:xfrm>
              <a:prstGeom prst="rect">
                <a:avLst/>
              </a:prstGeom>
              <a:noFill/>
            </p:spPr>
            <p:txBody>
              <a:bodyPr wrap="none" rtlCol="0">
                <a:spAutoFit/>
              </a:bodyPr>
              <a:lstStyle/>
              <a:p>
                <a:r>
                  <a:rPr lang="en-GB" sz="1600" b="1" i="1" dirty="0" smtClean="0">
                    <a:effectLst>
                      <a:outerShdw blurRad="38100" dist="38100" dir="2700000" algn="tl">
                        <a:srgbClr val="000000">
                          <a:alpha val="43137"/>
                        </a:srgbClr>
                      </a:outerShdw>
                    </a:effectLst>
                  </a:rPr>
                  <a:t>Test Harness for Partners</a:t>
                </a:r>
                <a:endParaRPr lang="en-GB" sz="1600" b="1" i="1" dirty="0">
                  <a:effectLst>
                    <a:outerShdw blurRad="38100" dist="38100" dir="2700000" algn="tl">
                      <a:srgbClr val="000000">
                        <a:alpha val="43137"/>
                      </a:srgbClr>
                    </a:outerShdw>
                  </a:effectLst>
                </a:endParaRPr>
              </a:p>
            </p:txBody>
          </p:sp>
          <p:grpSp>
            <p:nvGrpSpPr>
              <p:cNvPr id="18" name="Group 17"/>
              <p:cNvGrpSpPr/>
              <p:nvPr/>
            </p:nvGrpSpPr>
            <p:grpSpPr>
              <a:xfrm>
                <a:off x="4572000" y="4961692"/>
                <a:ext cx="2668772" cy="1400454"/>
                <a:chOff x="4572000" y="4961692"/>
                <a:chExt cx="2668772" cy="1400454"/>
              </a:xfrm>
            </p:grpSpPr>
            <p:cxnSp>
              <p:nvCxnSpPr>
                <p:cNvPr id="20" name="Straight Arrow Connector 19"/>
                <p:cNvCxnSpPr/>
                <p:nvPr/>
              </p:nvCxnSpPr>
              <p:spPr>
                <a:xfrm rot="5400000">
                  <a:off x="4459385" y="5827616"/>
                  <a:ext cx="228603" cy="3372"/>
                </a:xfrm>
                <a:prstGeom prst="straightConnector1">
                  <a:avLst/>
                </a:prstGeom>
                <a:ln>
                  <a:no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297585" y="5827616"/>
                  <a:ext cx="228603" cy="3372"/>
                </a:xfrm>
                <a:prstGeom prst="straightConnector1">
                  <a:avLst/>
                </a:prstGeom>
                <a:ln>
                  <a:noFill/>
                  <a:headEnd type="arrow"/>
                  <a:tailEnd type="none"/>
                </a:ln>
              </p:spPr>
              <p:style>
                <a:lnRef idx="1">
                  <a:schemeClr val="accent1"/>
                </a:lnRef>
                <a:fillRef idx="0">
                  <a:schemeClr val="accent1"/>
                </a:fillRef>
                <a:effectRef idx="0">
                  <a:schemeClr val="accent1"/>
                </a:effectRef>
                <a:fontRef idx="minor">
                  <a:schemeClr val="tx1"/>
                </a:fontRef>
              </p:style>
            </p:cxnSp>
            <p:sp>
              <p:nvSpPr>
                <p:cNvPr id="72" name="Text Placeholder 2"/>
                <p:cNvSpPr txBox="1">
                  <a:spLocks/>
                </p:cNvSpPr>
                <p:nvPr/>
              </p:nvSpPr>
              <p:spPr>
                <a:xfrm>
                  <a:off x="4572000" y="4961692"/>
                  <a:ext cx="2668772" cy="832536"/>
                </a:xfrm>
                <a:prstGeom prst="rect">
                  <a:avLst/>
                </a:prstGeom>
              </p:spPr>
              <p:txBody>
                <a:bodyPr vert="horz" wrap="square" lIns="0" tIns="0" rIns="0" bIns="0" rtlCol="0">
                  <a:spAutoFit/>
                </a:bodyPr>
                <a:lstStyle/>
                <a:p>
                  <a:pPr marL="180975" marR="0" lvl="0" indent="-180975" defTabSz="914363" fontAlgn="auto">
                    <a:lnSpc>
                      <a:spcPct val="90000"/>
                    </a:lnSpc>
                    <a:spcBef>
                      <a:spcPct val="20000"/>
                    </a:spcBef>
                    <a:spcAft>
                      <a:spcPts val="0"/>
                    </a:spcAft>
                    <a:buClrTx/>
                    <a:buSzPct val="80000"/>
                    <a:buBlip>
                      <a:blip r:embed="rId4"/>
                    </a:buBlip>
                    <a:tabLst/>
                    <a:defRPr/>
                  </a:pPr>
                  <a:endParaRPr lang="en-GB" sz="1050" dirty="0" smtClean="0"/>
                </a:p>
                <a:p>
                  <a:pPr marL="180975" marR="0" lvl="0" indent="-180975" defTabSz="914363" fontAlgn="auto">
                    <a:lnSpc>
                      <a:spcPct val="90000"/>
                    </a:lnSpc>
                    <a:spcBef>
                      <a:spcPct val="20000"/>
                    </a:spcBef>
                    <a:spcAft>
                      <a:spcPts val="0"/>
                    </a:spcAft>
                    <a:buClrTx/>
                    <a:buSzPct val="80000"/>
                    <a:buBlip>
                      <a:blip r:embed="rId4"/>
                    </a:buBlip>
                    <a:tabLst/>
                    <a:defRPr/>
                  </a:pPr>
                  <a:r>
                    <a:rPr lang="en-GB" sz="1050" dirty="0" smtClean="0"/>
                    <a:t>Microsoft to create Test Harness for validation of new Fast Track configurations</a:t>
                  </a:r>
                </a:p>
                <a:p>
                  <a:pPr marL="180975" marR="0" lvl="0" indent="-180975" defTabSz="914363" fontAlgn="auto">
                    <a:lnSpc>
                      <a:spcPct val="90000"/>
                    </a:lnSpc>
                    <a:spcBef>
                      <a:spcPct val="20000"/>
                    </a:spcBef>
                    <a:spcAft>
                      <a:spcPts val="0"/>
                    </a:spcAft>
                    <a:buClrTx/>
                    <a:buSzPct val="80000"/>
                    <a:buBlip>
                      <a:blip r:embed="rId4"/>
                    </a:buBlip>
                    <a:tabLst/>
                    <a:defRPr/>
                  </a:pPr>
                  <a:r>
                    <a:rPr lang="en-GB" sz="1050" dirty="0" smtClean="0"/>
                    <a:t>NEC to validate new Reference Architectures</a:t>
                  </a:r>
                </a:p>
                <a:p>
                  <a:pPr marL="461963" marR="0" lvl="0" indent="-461963" algn="l" defTabSz="914363" rtl="0" eaLnBrk="1" fontAlgn="auto" latinLnBrk="0" hangingPunct="1">
                    <a:lnSpc>
                      <a:spcPct val="90000"/>
                    </a:lnSpc>
                    <a:spcBef>
                      <a:spcPct val="20000"/>
                    </a:spcBef>
                    <a:spcAft>
                      <a:spcPts val="0"/>
                    </a:spcAft>
                    <a:buClrTx/>
                    <a:buSzPct val="80000"/>
                    <a:buFontTx/>
                    <a:buBlip>
                      <a:blip r:embed="rId4"/>
                    </a:buBlip>
                    <a:tabLst/>
                    <a:defRPr/>
                  </a:pPr>
                  <a:endParaRPr kumimoji="0" lang="en-GB" sz="11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4" name="Picture 6" descr="Right click and select Save Picture/Image option to download">
                  <a:hlinkClick r:id=""/>
                </p:cNvPr>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5428030" y="6052575"/>
                  <a:ext cx="1020563" cy="309571"/>
                </a:xfrm>
                <a:prstGeom prst="rect">
                  <a:avLst/>
                </a:prstGeom>
                <a:noFill/>
              </p:spPr>
            </p:pic>
          </p:grpSp>
        </p:grpSp>
      </p:grpSp>
      <p:grpSp>
        <p:nvGrpSpPr>
          <p:cNvPr id="36" name="Group 35"/>
          <p:cNvGrpSpPr/>
          <p:nvPr/>
        </p:nvGrpSpPr>
        <p:grpSpPr>
          <a:xfrm>
            <a:off x="1143000" y="4572000"/>
            <a:ext cx="3046228" cy="1952523"/>
            <a:chOff x="1143000" y="4572000"/>
            <a:chExt cx="3046228" cy="1952523"/>
          </a:xfrm>
        </p:grpSpPr>
        <p:sp>
          <p:nvSpPr>
            <p:cNvPr id="21" name="Rounded Rectangle 20"/>
            <p:cNvSpPr/>
            <p:nvPr/>
          </p:nvSpPr>
          <p:spPr bwMode="auto">
            <a:xfrm>
              <a:off x="1143000" y="5901072"/>
              <a:ext cx="3046228" cy="623451"/>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14" name="Group 13"/>
            <p:cNvGrpSpPr/>
            <p:nvPr/>
          </p:nvGrpSpPr>
          <p:grpSpPr>
            <a:xfrm>
              <a:off x="1669305" y="4572000"/>
              <a:ext cx="2360428" cy="1229203"/>
              <a:chOff x="1669305" y="4572000"/>
              <a:chExt cx="2360428" cy="1229203"/>
            </a:xfrm>
          </p:grpSpPr>
          <p:sp>
            <p:nvSpPr>
              <p:cNvPr id="47" name="Text Placeholder 2"/>
              <p:cNvSpPr txBox="1">
                <a:spLocks/>
              </p:cNvSpPr>
              <p:nvPr/>
            </p:nvSpPr>
            <p:spPr>
              <a:xfrm>
                <a:off x="1821705" y="5114092"/>
                <a:ext cx="2208028" cy="687111"/>
              </a:xfrm>
              <a:prstGeom prst="rect">
                <a:avLst/>
              </a:prstGeom>
            </p:spPr>
            <p:txBody>
              <a:bodyPr vert="horz" wrap="square" lIns="0" tIns="0" rIns="0" bIns="0" rtlCol="0">
                <a:spAutoFit/>
              </a:bodyPr>
              <a:lstStyle/>
              <a:p>
                <a:pPr marL="180975" marR="0" lvl="0" indent="-180975" defTabSz="914363" fontAlgn="auto">
                  <a:lnSpc>
                    <a:spcPct val="90000"/>
                  </a:lnSpc>
                  <a:spcBef>
                    <a:spcPct val="20000"/>
                  </a:spcBef>
                  <a:spcAft>
                    <a:spcPts val="0"/>
                  </a:spcAft>
                  <a:buClrTx/>
                  <a:buSzPct val="80000"/>
                  <a:buBlip>
                    <a:blip r:embed="rId4"/>
                  </a:buBlip>
                  <a:tabLst/>
                  <a:defRPr/>
                </a:pPr>
                <a:r>
                  <a:rPr lang="en-GB" sz="1050" dirty="0" smtClean="0"/>
                  <a:t>DW Reference Architectures</a:t>
                </a:r>
              </a:p>
              <a:p>
                <a:pPr marL="180975" marR="0" lvl="0" indent="-180975" defTabSz="914363" fontAlgn="auto">
                  <a:lnSpc>
                    <a:spcPct val="90000"/>
                  </a:lnSpc>
                  <a:spcBef>
                    <a:spcPct val="20000"/>
                  </a:spcBef>
                  <a:spcAft>
                    <a:spcPts val="0"/>
                  </a:spcAft>
                  <a:buClrTx/>
                  <a:buSzPct val="80000"/>
                  <a:buBlip>
                    <a:blip r:embed="rId4"/>
                  </a:buBlip>
                  <a:tabLst/>
                  <a:defRPr/>
                </a:pPr>
                <a:r>
                  <a:rPr lang="en-GB" sz="1050" dirty="0" smtClean="0"/>
                  <a:t>Predictable performance at low cost</a:t>
                </a:r>
              </a:p>
              <a:p>
                <a:pPr marL="180975" marR="0" lvl="0" indent="-180975" defTabSz="914363" fontAlgn="auto">
                  <a:lnSpc>
                    <a:spcPct val="90000"/>
                  </a:lnSpc>
                  <a:spcBef>
                    <a:spcPct val="20000"/>
                  </a:spcBef>
                  <a:spcAft>
                    <a:spcPts val="0"/>
                  </a:spcAft>
                  <a:buClrTx/>
                  <a:buSzPct val="80000"/>
                  <a:buBlip>
                    <a:blip r:embed="rId4"/>
                  </a:buBlip>
                  <a:tabLst/>
                  <a:defRPr/>
                </a:pPr>
                <a:r>
                  <a:rPr lang="en-GB" sz="1050" dirty="0" smtClean="0"/>
                  <a:t>Faster time to solution</a:t>
                </a:r>
              </a:p>
              <a:p>
                <a:pPr marL="461963" marR="0" lvl="0" indent="-461963" algn="l" defTabSz="914363" rtl="0" eaLnBrk="1" fontAlgn="auto" latinLnBrk="0" hangingPunct="1">
                  <a:lnSpc>
                    <a:spcPct val="90000"/>
                  </a:lnSpc>
                  <a:spcBef>
                    <a:spcPct val="20000"/>
                  </a:spcBef>
                  <a:spcAft>
                    <a:spcPts val="0"/>
                  </a:spcAft>
                  <a:buClrTx/>
                  <a:buSzPct val="80000"/>
                  <a:buFontTx/>
                  <a:buBlip>
                    <a:blip r:embed="rId4"/>
                  </a:buBlip>
                  <a:tabLst/>
                  <a:defRPr/>
                </a:pPr>
                <a:endParaRPr kumimoji="0" lang="en-GB" sz="11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2" name="Group 11"/>
              <p:cNvGrpSpPr/>
              <p:nvPr/>
            </p:nvGrpSpPr>
            <p:grpSpPr>
              <a:xfrm>
                <a:off x="1669305" y="4572000"/>
                <a:ext cx="2135027" cy="535632"/>
                <a:chOff x="1669305" y="4572000"/>
                <a:chExt cx="2135027" cy="535632"/>
              </a:xfrm>
            </p:grpSpPr>
            <p:pic>
              <p:nvPicPr>
                <p:cNvPr id="46" name="Picture 45" descr="SQL_h_rgb_r.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669305" y="4572000"/>
                  <a:ext cx="1752600" cy="361805"/>
                </a:xfrm>
                <a:prstGeom prst="rect">
                  <a:avLst/>
                </a:prstGeom>
              </p:spPr>
            </p:pic>
            <p:sp>
              <p:nvSpPr>
                <p:cNvPr id="48" name="TextBox 47"/>
                <p:cNvSpPr txBox="1"/>
                <p:nvPr/>
              </p:nvSpPr>
              <p:spPr>
                <a:xfrm>
                  <a:off x="2106431" y="4876800"/>
                  <a:ext cx="1697901" cy="230832"/>
                </a:xfrm>
                <a:prstGeom prst="rect">
                  <a:avLst/>
                </a:prstGeom>
                <a:noFill/>
              </p:spPr>
              <p:txBody>
                <a:bodyPr wrap="none" rtlCol="0">
                  <a:spAutoFit/>
                </a:bodyPr>
                <a:lstStyle/>
                <a:p>
                  <a:r>
                    <a:rPr lang="en-GB" sz="900" b="1" dirty="0" smtClean="0">
                      <a:solidFill>
                        <a:schemeClr val="tx1">
                          <a:lumMod val="85000"/>
                        </a:schemeClr>
                      </a:solidFill>
                      <a:effectLst>
                        <a:outerShdw blurRad="38100" dist="38100" dir="2700000" algn="tl">
                          <a:srgbClr val="000000">
                            <a:alpha val="43137"/>
                          </a:srgbClr>
                        </a:outerShdw>
                      </a:effectLst>
                    </a:rPr>
                    <a:t>Fast Track Data Warehouse</a:t>
                  </a:r>
                  <a:endParaRPr lang="en-GB" sz="900" b="1" dirty="0">
                    <a:solidFill>
                      <a:schemeClr val="tx1">
                        <a:lumMod val="85000"/>
                      </a:schemeClr>
                    </a:solidFill>
                    <a:effectLst>
                      <a:outerShdw blurRad="38100" dist="38100" dir="2700000" algn="tl">
                        <a:srgbClr val="000000">
                          <a:alpha val="43137"/>
                        </a:srgbClr>
                      </a:outerShdw>
                    </a:effectLst>
                  </a:endParaRPr>
                </a:p>
              </p:txBody>
            </p:sp>
          </p:grpSp>
        </p:grpSp>
        <p:pic>
          <p:nvPicPr>
            <p:cNvPr id="2055" name="Picture 7" descr="C:\Users\vfontama\AppData\Local\Microsoft\Windows\Temporary Internet Files\Content.Outlook\JAE8CBKN\Dell Black Logo.jpg"/>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1849256" y="5946628"/>
              <a:ext cx="514350" cy="514350"/>
            </a:xfrm>
            <a:prstGeom prst="rect">
              <a:avLst/>
            </a:prstGeom>
            <a:noFill/>
          </p:spPr>
        </p:pic>
        <p:pic>
          <p:nvPicPr>
            <p:cNvPr id="55" name="Picture 54" descr="C:\Users\v-samth\Desktop\fast track\bull_logo.png"/>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3286125" y="6006860"/>
              <a:ext cx="828675" cy="342900"/>
            </a:xfrm>
            <a:prstGeom prst="rect">
              <a:avLst/>
            </a:prstGeom>
            <a:noFill/>
            <a:ln w="9525">
              <a:noFill/>
              <a:miter lim="800000"/>
              <a:headEnd/>
              <a:tailEnd/>
            </a:ln>
          </p:spPr>
        </p:pic>
        <p:pic>
          <p:nvPicPr>
            <p:cNvPr id="2056" name="Picture 8"/>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1195000" y="5943604"/>
              <a:ext cx="504824" cy="504824"/>
            </a:xfrm>
            <a:prstGeom prst="rect">
              <a:avLst/>
            </a:prstGeom>
            <a:noFill/>
            <a:ln w="9525">
              <a:noFill/>
              <a:miter lim="800000"/>
              <a:headEnd/>
              <a:tailEnd/>
            </a:ln>
          </p:spPr>
        </p:pic>
        <p:pic>
          <p:nvPicPr>
            <p:cNvPr id="4098" name="Picture 2"/>
            <p:cNvPicPr>
              <a:picLocks noChangeAspect="1" noChangeArrowheads="1"/>
            </p:cNvPicPr>
            <p:nvPr/>
          </p:nvPicPr>
          <p:blipFill rotWithShape="1">
            <a:blip r:embed="rId12" cstate="email">
              <a:extLst>
                <a:ext uri="{28A0092B-C50C-407E-A947-70E740481C1C}">
                  <a14:useLocalDpi xmlns:a14="http://schemas.microsoft.com/office/drawing/2010/main" xmlns="" val="0"/>
                </a:ext>
              </a:extLst>
            </a:blip>
            <a:srcRect/>
            <a:stretch/>
          </p:blipFill>
          <p:spPr bwMode="auto">
            <a:xfrm>
              <a:off x="2486365" y="6063371"/>
              <a:ext cx="703406" cy="2261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9" name="Group 38"/>
          <p:cNvGrpSpPr/>
          <p:nvPr/>
        </p:nvGrpSpPr>
        <p:grpSpPr>
          <a:xfrm>
            <a:off x="6819900" y="1342264"/>
            <a:ext cx="2171700" cy="5181608"/>
            <a:chOff x="6819900" y="1342264"/>
            <a:chExt cx="2171700" cy="5181608"/>
          </a:xfrm>
        </p:grpSpPr>
        <p:grpSp>
          <p:nvGrpSpPr>
            <p:cNvPr id="38" name="Group 37"/>
            <p:cNvGrpSpPr/>
            <p:nvPr/>
          </p:nvGrpSpPr>
          <p:grpSpPr>
            <a:xfrm>
              <a:off x="6819900" y="1342264"/>
              <a:ext cx="2171700" cy="5181608"/>
              <a:chOff x="6819900" y="1342264"/>
              <a:chExt cx="2171700" cy="5181608"/>
            </a:xfrm>
          </p:grpSpPr>
          <p:grpSp>
            <p:nvGrpSpPr>
              <p:cNvPr id="13" name="Group 89"/>
              <p:cNvGrpSpPr/>
              <p:nvPr/>
            </p:nvGrpSpPr>
            <p:grpSpPr>
              <a:xfrm>
                <a:off x="6819900" y="1342264"/>
                <a:ext cx="2171700" cy="969416"/>
                <a:chOff x="6819900" y="1172136"/>
                <a:chExt cx="2171700" cy="969416"/>
              </a:xfrm>
            </p:grpSpPr>
            <p:sp>
              <p:nvSpPr>
                <p:cNvPr id="76" name="TextBox 75"/>
                <p:cNvSpPr txBox="1"/>
                <p:nvPr/>
              </p:nvSpPr>
              <p:spPr>
                <a:xfrm>
                  <a:off x="6819900" y="1172136"/>
                  <a:ext cx="1822422" cy="338554"/>
                </a:xfrm>
                <a:prstGeom prst="rect">
                  <a:avLst/>
                </a:prstGeom>
                <a:noFill/>
              </p:spPr>
              <p:txBody>
                <a:bodyPr wrap="none" rtlCol="0">
                  <a:spAutoFit/>
                </a:bodyPr>
                <a:lstStyle/>
                <a:p>
                  <a:r>
                    <a:rPr lang="en-GB" sz="1600" b="1" i="1" dirty="0" smtClean="0">
                      <a:effectLst>
                        <a:outerShdw blurRad="38100" dist="38100" dir="2700000" algn="tl">
                          <a:srgbClr val="000000">
                            <a:alpha val="43137"/>
                          </a:srgbClr>
                        </a:outerShdw>
                      </a:effectLst>
                    </a:rPr>
                    <a:t>Fast Track </a:t>
                  </a:r>
                  <a:r>
                    <a:rPr lang="en-GB" sz="1600" b="1" i="1" dirty="0" err="1" smtClean="0">
                      <a:effectLst>
                        <a:outerShdw blurRad="38100" dist="38100" dir="2700000" algn="tl">
                          <a:srgbClr val="000000">
                            <a:alpha val="43137"/>
                          </a:srgbClr>
                        </a:outerShdw>
                      </a:effectLst>
                    </a:rPr>
                    <a:t>vNext</a:t>
                  </a:r>
                  <a:endParaRPr lang="en-GB" sz="1600" b="1" i="1" dirty="0">
                    <a:effectLst>
                      <a:outerShdw blurRad="38100" dist="38100" dir="2700000" algn="tl">
                        <a:srgbClr val="000000">
                          <a:alpha val="43137"/>
                        </a:srgbClr>
                      </a:outerShdw>
                    </a:effectLst>
                  </a:endParaRPr>
                </a:p>
              </p:txBody>
            </p:sp>
            <p:sp>
              <p:nvSpPr>
                <p:cNvPr id="77" name="Text Placeholder 2"/>
                <p:cNvSpPr txBox="1">
                  <a:spLocks/>
                </p:cNvSpPr>
                <p:nvPr/>
              </p:nvSpPr>
              <p:spPr>
                <a:xfrm>
                  <a:off x="6858000" y="1527538"/>
                  <a:ext cx="2133600" cy="614014"/>
                </a:xfrm>
                <a:prstGeom prst="rect">
                  <a:avLst/>
                </a:prstGeom>
              </p:spPr>
              <p:txBody>
                <a:bodyPr vert="horz" wrap="square" lIns="0" tIns="0" rIns="0" bIns="0" rtlCol="0">
                  <a:spAutoFit/>
                </a:bodyPr>
                <a:lstStyle/>
                <a:p>
                  <a:pPr marL="180975" marR="0" lvl="0" indent="-180975" defTabSz="914363" fontAlgn="auto">
                    <a:lnSpc>
                      <a:spcPct val="90000"/>
                    </a:lnSpc>
                    <a:spcBef>
                      <a:spcPct val="20000"/>
                    </a:spcBef>
                    <a:spcAft>
                      <a:spcPts val="0"/>
                    </a:spcAft>
                    <a:buClrTx/>
                    <a:buSzPct val="80000"/>
                    <a:buBlip>
                      <a:blip r:embed="rId4"/>
                    </a:buBlip>
                    <a:tabLst/>
                    <a:defRPr/>
                  </a:pPr>
                  <a:r>
                    <a:rPr lang="en-GB" sz="1050" dirty="0" smtClean="0"/>
                    <a:t>Future Partners to create new Validated Reference Architectures with Test Harness</a:t>
                  </a:r>
                </a:p>
                <a:p>
                  <a:pPr marL="180975" marR="0" lvl="0" indent="-180975" defTabSz="914363" fontAlgn="auto">
                    <a:lnSpc>
                      <a:spcPct val="90000"/>
                    </a:lnSpc>
                    <a:spcBef>
                      <a:spcPct val="20000"/>
                    </a:spcBef>
                    <a:spcAft>
                      <a:spcPts val="0"/>
                    </a:spcAft>
                    <a:buClrTx/>
                    <a:buSzPct val="80000"/>
                    <a:buBlip>
                      <a:blip r:embed="rId4"/>
                    </a:buBlip>
                    <a:tabLst/>
                    <a:defRPr/>
                  </a:pPr>
                  <a:r>
                    <a:rPr lang="en-GB" sz="1050" dirty="0" smtClean="0"/>
                    <a:t>Incorporates SQL </a:t>
                  </a:r>
                  <a:r>
                    <a:rPr lang="en-GB" sz="1050" dirty="0" err="1" smtClean="0"/>
                    <a:t>vNext</a:t>
                  </a:r>
                  <a:r>
                    <a:rPr lang="en-GB" sz="1050" dirty="0" smtClean="0"/>
                    <a:t> </a:t>
                  </a:r>
                  <a:endParaRPr lang="en-GB" sz="900" dirty="0" smtClean="0"/>
                </a:p>
              </p:txBody>
            </p:sp>
          </p:grpSp>
          <p:sp>
            <p:nvSpPr>
              <p:cNvPr id="68" name="Rounded Rectangle 67"/>
              <p:cNvSpPr/>
              <p:nvPr/>
            </p:nvSpPr>
            <p:spPr bwMode="auto">
              <a:xfrm>
                <a:off x="7027926" y="5901072"/>
                <a:ext cx="613255" cy="622800"/>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solidFill>
                      <a:schemeClr val="bg1"/>
                    </a:solidFill>
                    <a:latin typeface="Calibri" pitchFamily="34" charset="0"/>
                  </a:rPr>
                  <a:t>?</a:t>
                </a:r>
                <a:endParaRPr lang="en-GB" sz="2000" b="1" dirty="0" smtClean="0">
                  <a:solidFill>
                    <a:schemeClr val="bg1"/>
                  </a:solidFill>
                  <a:latin typeface="Calibri" pitchFamily="34" charset="0"/>
                </a:endParaRPr>
              </a:p>
            </p:txBody>
          </p:sp>
          <p:sp>
            <p:nvSpPr>
              <p:cNvPr id="69" name="Rounded Rectangle 68"/>
              <p:cNvSpPr/>
              <p:nvPr/>
            </p:nvSpPr>
            <p:spPr bwMode="auto">
              <a:xfrm>
                <a:off x="7676279" y="5894148"/>
                <a:ext cx="613255" cy="622800"/>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solidFill>
                      <a:schemeClr val="bg1"/>
                    </a:solidFill>
                    <a:latin typeface="Calibri" pitchFamily="34" charset="0"/>
                  </a:rPr>
                  <a:t>?</a:t>
                </a:r>
                <a:endParaRPr lang="en-GB" sz="2000" b="1" dirty="0" smtClean="0">
                  <a:solidFill>
                    <a:schemeClr val="bg1"/>
                  </a:solidFill>
                  <a:latin typeface="Calibri" pitchFamily="34" charset="0"/>
                </a:endParaRPr>
              </a:p>
            </p:txBody>
          </p:sp>
        </p:grpSp>
        <p:sp>
          <p:nvSpPr>
            <p:cNvPr id="71" name="Rounded Rectangle 70"/>
            <p:cNvSpPr/>
            <p:nvPr/>
          </p:nvSpPr>
          <p:spPr bwMode="auto">
            <a:xfrm>
              <a:off x="8325061" y="5896161"/>
              <a:ext cx="613255" cy="622800"/>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solidFill>
                    <a:schemeClr val="bg1"/>
                  </a:solidFill>
                  <a:latin typeface="Calibri" pitchFamily="34" charset="0"/>
                </a:rPr>
                <a:t>?</a:t>
              </a:r>
              <a:endParaRPr lang="en-GB" sz="2000" b="1" dirty="0" smtClean="0">
                <a:solidFill>
                  <a:schemeClr val="bg1"/>
                </a:solidFill>
                <a:latin typeface="Calibri" pitchFamily="34" charset="0"/>
              </a:endParaRPr>
            </a:p>
          </p:txBody>
        </p:sp>
      </p:grpSp>
    </p:spTree>
    <p:extLst>
      <p:ext uri="{BB962C8B-B14F-4D97-AF65-F5344CB8AC3E}">
        <p14:creationId xmlns:p14="http://schemas.microsoft.com/office/powerpoint/2010/main" xmlns="" val="196820577"/>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wipe(down)">
                                      <p:cBhvr>
                                        <p:cTn id="9" dur="1000"/>
                                        <p:tgtEl>
                                          <p:spTgt spid="45"/>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1.94444E-6 3.50601E-6 L 0.25538 3.50601E-6 " pathEditMode="relative" rAng="0" ptsTypes="AA">
                                      <p:cBhvr>
                                        <p:cTn id="16" dur="1000" fill="hold"/>
                                        <p:tgtEl>
                                          <p:spTgt spid="41"/>
                                        </p:tgtEl>
                                        <p:attrNameLst>
                                          <p:attrName>ppt_x</p:attrName>
                                          <p:attrName>ppt_y</p:attrName>
                                        </p:attrNameLst>
                                      </p:cBhvr>
                                      <p:rCtr x="12760" y="0"/>
                                    </p:animMotion>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up)">
                                      <p:cBhvr>
                                        <p:cTn id="20" dur="1000"/>
                                        <p:tgtEl>
                                          <p:spTgt spid="50"/>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25538 3.36725E-6 L 0.4118 3.36725E-6 " pathEditMode="relative" rAng="0" ptsTypes="AA">
                                      <p:cBhvr>
                                        <p:cTn id="28" dur="1000" fill="hold"/>
                                        <p:tgtEl>
                                          <p:spTgt spid="41"/>
                                        </p:tgtEl>
                                        <p:attrNameLst>
                                          <p:attrName>ppt_x</p:attrName>
                                          <p:attrName>ppt_y</p:attrName>
                                        </p:attrNameLst>
                                      </p:cBhvr>
                                      <p:rCtr x="7813" y="0"/>
                                    </p:animMotion>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down)">
                                      <p:cBhvr>
                                        <p:cTn id="32" dur="500"/>
                                        <p:tgtEl>
                                          <p:spTgt spid="63"/>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0.4118 3.36725E-6 L 0.50399 -0.0007 " pathEditMode="relative" rAng="0" ptsTypes="AA">
                                      <p:cBhvr>
                                        <p:cTn id="40" dur="2000" fill="hold"/>
                                        <p:tgtEl>
                                          <p:spTgt spid="41"/>
                                        </p:tgtEl>
                                        <p:attrNameLst>
                                          <p:attrName>ppt_x</p:attrName>
                                          <p:attrName>ppt_y</p:attrName>
                                        </p:attrNameLst>
                                      </p:cBhvr>
                                      <p:rCtr x="4601" y="-46"/>
                                    </p:animMotion>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wipe(up)">
                                      <p:cBhvr>
                                        <p:cTn id="44" dur="500"/>
                                        <p:tgtEl>
                                          <p:spTgt spid="70"/>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decel="50000" fill="hold" nodeType="clickEffect">
                                  <p:stCondLst>
                                    <p:cond delay="0"/>
                                  </p:stCondLst>
                                  <p:childTnLst>
                                    <p:animMotion origin="layout" path="M 0.50538 -4.44444E-6 L 0.78038 -4.44444E-6 " pathEditMode="relative" rAng="0" ptsTypes="AA">
                                      <p:cBhvr>
                                        <p:cTn id="52" dur="1000" fill="hold"/>
                                        <p:tgtEl>
                                          <p:spTgt spid="41"/>
                                        </p:tgtEl>
                                        <p:attrNameLst>
                                          <p:attrName>ppt_x</p:attrName>
                                          <p:attrName>ppt_y</p:attrName>
                                        </p:attrNameLst>
                                      </p:cBhvr>
                                      <p:rCtr x="138" y="0"/>
                                    </p:animMotion>
                                  </p:childTnLst>
                                </p:cTn>
                              </p:par>
                            </p:childTnLst>
                          </p:cTn>
                        </p:par>
                        <p:par>
                          <p:cTn id="53" fill="hold">
                            <p:stCondLst>
                              <p:cond delay="1000"/>
                            </p:stCondLst>
                            <p:childTnLst>
                              <p:par>
                                <p:cTn id="54" presetID="22" presetClass="entr" presetSubtype="4" fill="hold" nodeType="after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wipe(down)">
                                      <p:cBhvr>
                                        <p:cTn id="56" dur="500"/>
                                        <p:tgtEl>
                                          <p:spTgt spid="80"/>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1" name="Rounded Rectangle 130"/>
          <p:cNvSpPr/>
          <p:nvPr/>
        </p:nvSpPr>
        <p:spPr bwMode="auto">
          <a:xfrm>
            <a:off x="6351372" y="2121237"/>
            <a:ext cx="1075038" cy="1086881"/>
          </a:xfrm>
          <a:prstGeom prst="roundRect">
            <a:avLst>
              <a:gd name="adj" fmla="val 50000"/>
            </a:avLst>
          </a:prstGeom>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val="0070C0"/>
              </a:buClr>
              <a:buSzPct val="115000"/>
              <a:defRPr/>
            </a:pPr>
            <a:endParaRPr lang="en-US" sz="2400" kern="0" spc="-150" dirty="0" smtClean="0">
              <a:gradFill flip="none" rotWithShape="1">
                <a:gsLst>
                  <a:gs pos="0">
                    <a:srgbClr val="DA0000">
                      <a:shade val="30000"/>
                      <a:satMod val="115000"/>
                    </a:srgbClr>
                  </a:gs>
                  <a:gs pos="50000">
                    <a:srgbClr val="DA0000">
                      <a:shade val="67500"/>
                      <a:satMod val="115000"/>
                    </a:srgbClr>
                  </a:gs>
                  <a:gs pos="100000">
                    <a:srgbClr val="DA0000">
                      <a:shade val="100000"/>
                      <a:satMod val="115000"/>
                    </a:srgbClr>
                  </a:gs>
                </a:gsLst>
                <a:lin ang="16200000" scaled="1"/>
                <a:tileRect/>
              </a:gradFill>
              <a:latin typeface="+mj-lt"/>
              <a:ea typeface="+mj-ea"/>
              <a:cs typeface="+mj-cs"/>
            </a:endParaRPr>
          </a:p>
        </p:txBody>
      </p:sp>
      <p:grpSp>
        <p:nvGrpSpPr>
          <p:cNvPr id="125" name="Group 124"/>
          <p:cNvGrpSpPr/>
          <p:nvPr/>
        </p:nvGrpSpPr>
        <p:grpSpPr>
          <a:xfrm rot="10800000">
            <a:off x="0" y="1120574"/>
            <a:ext cx="3521676" cy="5247276"/>
            <a:chOff x="2286001" y="1132931"/>
            <a:chExt cx="6858000" cy="5247276"/>
          </a:xfrm>
        </p:grpSpPr>
        <p:sp>
          <p:nvSpPr>
            <p:cNvPr id="120" name="Rectangle 119"/>
            <p:cNvSpPr/>
            <p:nvPr/>
          </p:nvSpPr>
          <p:spPr>
            <a:xfrm rot="5400000">
              <a:off x="5280569" y="-1861637"/>
              <a:ext cx="868863" cy="6858000"/>
            </a:xfrm>
            <a:prstGeom prst="rect">
              <a:avLst/>
            </a:prstGeom>
            <a:gradFill flip="none" rotWithShape="1">
              <a:gsLst>
                <a:gs pos="0">
                  <a:schemeClr val="accent2">
                    <a:lumMod val="50000"/>
                  </a:schemeClr>
                </a:gs>
                <a:gs pos="50000">
                  <a:srgbClr val="000000">
                    <a:alpha val="73000"/>
                  </a:srgbClr>
                </a:gs>
                <a:gs pos="100000">
                  <a:srgbClr val="FFFFFF">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1" name="Rectangle 120"/>
            <p:cNvSpPr/>
            <p:nvPr/>
          </p:nvSpPr>
          <p:spPr>
            <a:xfrm rot="5400000">
              <a:off x="5280569" y="2516776"/>
              <a:ext cx="868863" cy="6858000"/>
            </a:xfrm>
            <a:prstGeom prst="rect">
              <a:avLst/>
            </a:prstGeom>
            <a:gradFill flip="none" rotWithShape="1">
              <a:gsLst>
                <a:gs pos="0">
                  <a:schemeClr val="accent5">
                    <a:lumMod val="50000"/>
                  </a:schemeClr>
                </a:gs>
                <a:gs pos="50000">
                  <a:srgbClr val="000000">
                    <a:alpha val="73000"/>
                  </a:srgbClr>
                </a:gs>
                <a:gs pos="100000">
                  <a:srgbClr val="FFFFFF">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Rectangle 121"/>
            <p:cNvSpPr/>
            <p:nvPr/>
          </p:nvSpPr>
          <p:spPr>
            <a:xfrm rot="5400000">
              <a:off x="5280569" y="1422172"/>
              <a:ext cx="868863" cy="6858000"/>
            </a:xfrm>
            <a:prstGeom prst="rect">
              <a:avLst/>
            </a:prstGeom>
            <a:gradFill flip="none" rotWithShape="1">
              <a:gsLst>
                <a:gs pos="0">
                  <a:schemeClr val="accent2">
                    <a:lumMod val="50000"/>
                  </a:schemeClr>
                </a:gs>
                <a:gs pos="50000">
                  <a:srgbClr val="000000">
                    <a:alpha val="73000"/>
                  </a:srgbClr>
                </a:gs>
                <a:gs pos="100000">
                  <a:srgbClr val="FFFFFF">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3" name="Rectangle 122"/>
            <p:cNvSpPr/>
            <p:nvPr/>
          </p:nvSpPr>
          <p:spPr>
            <a:xfrm rot="5400000">
              <a:off x="5280569" y="327569"/>
              <a:ext cx="868863" cy="6858000"/>
            </a:xfrm>
            <a:prstGeom prst="rect">
              <a:avLst/>
            </a:prstGeom>
            <a:gradFill flip="none" rotWithShape="1">
              <a:gsLst>
                <a:gs pos="0">
                  <a:schemeClr val="bg2"/>
                </a:gs>
                <a:gs pos="50000">
                  <a:srgbClr val="000000">
                    <a:alpha val="73000"/>
                  </a:srgbClr>
                </a:gs>
                <a:gs pos="100000">
                  <a:srgbClr val="FFFFFF">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4" name="Rectangle 123"/>
            <p:cNvSpPr/>
            <p:nvPr/>
          </p:nvSpPr>
          <p:spPr>
            <a:xfrm rot="5400000">
              <a:off x="5280569" y="-767034"/>
              <a:ext cx="868863" cy="6858000"/>
            </a:xfrm>
            <a:prstGeom prst="rect">
              <a:avLst/>
            </a:prstGeom>
            <a:gradFill flip="none" rotWithShape="1">
              <a:gsLst>
                <a:gs pos="0">
                  <a:schemeClr val="accent5">
                    <a:lumMod val="50000"/>
                  </a:schemeClr>
                </a:gs>
                <a:gs pos="50000">
                  <a:srgbClr val="000000">
                    <a:alpha val="73000"/>
                  </a:srgbClr>
                </a:gs>
                <a:gs pos="100000">
                  <a:srgbClr val="FFFFFF">
                    <a:lumMod val="75000"/>
                    <a:alpha val="0"/>
                  </a:srgbClr>
                </a:gs>
              </a:gsLst>
              <a:lin ang="5400000" scaled="1"/>
              <a:tileRect/>
            </a:gradFill>
            <a:ln w="25400" cap="flat" cmpd="sng" algn="ctr">
              <a:noFill/>
              <a:prstDash val="solid"/>
            </a:ln>
            <a:effectLst/>
          </p:spPr>
          <p:txBody>
            <a:bodyPr rtlCol="0" anchor="ctr"/>
            <a:lstStyle/>
            <a:p>
              <a:pPr algn="ctr" fontAlgn="base">
                <a:spcBef>
                  <a:spcPct val="0"/>
                </a:spcBef>
                <a:spcAft>
                  <a:spcPct val="0"/>
                </a:spcAft>
              </a:pPr>
              <a:endParaRPr lang="en-US">
                <a:solidFill>
                  <a:srgbClr val="FFFFFF"/>
                </a:solidFill>
                <a:latin typeface="Arial"/>
              </a:endParaRPr>
            </a:p>
          </p:txBody>
        </p:sp>
      </p:grpSp>
      <p:sp>
        <p:nvSpPr>
          <p:cNvPr id="105" name="Title 104"/>
          <p:cNvSpPr>
            <a:spLocks noGrp="1"/>
          </p:cNvSpPr>
          <p:nvPr>
            <p:ph type="title"/>
          </p:nvPr>
        </p:nvSpPr>
        <p:spPr>
          <a:xfrm>
            <a:off x="381000" y="230188"/>
            <a:ext cx="8382000" cy="609398"/>
          </a:xfrm>
        </p:spPr>
        <p:txBody>
          <a:bodyPr/>
          <a:lstStyle/>
          <a:p>
            <a:r>
              <a:rPr lang="en-US" sz="4400" dirty="0" smtClean="0"/>
              <a:t>Fast Track Data Warehouse Benefits</a:t>
            </a:r>
            <a:endParaRPr lang="en-US" sz="4400" dirty="0"/>
          </a:p>
        </p:txBody>
      </p:sp>
      <p:grpSp>
        <p:nvGrpSpPr>
          <p:cNvPr id="136" name="Group 135"/>
          <p:cNvGrpSpPr/>
          <p:nvPr/>
        </p:nvGrpSpPr>
        <p:grpSpPr>
          <a:xfrm>
            <a:off x="921840" y="1140936"/>
            <a:ext cx="4793431" cy="823784"/>
            <a:chOff x="921840" y="1140936"/>
            <a:chExt cx="4793431" cy="823784"/>
          </a:xfrm>
        </p:grpSpPr>
        <p:sp useBgFill="1">
          <p:nvSpPr>
            <p:cNvPr id="111" name="Rounded Rectangle 110"/>
            <p:cNvSpPr/>
            <p:nvPr/>
          </p:nvSpPr>
          <p:spPr bwMode="auto">
            <a:xfrm>
              <a:off x="921840" y="1140936"/>
              <a:ext cx="3629563" cy="823784"/>
            </a:xfrm>
            <a:prstGeom prst="roundRect">
              <a:avLst>
                <a:gd name="adj" fmla="val 50000"/>
              </a:avLst>
            </a:prstGeom>
            <a:blipFill dpi="0" rotWithShape="0">
              <a:blip r:embed="rId3" cstate="print">
                <a:lum/>
                <a:extLst>
                  <a:ext uri="{28A0092B-C50C-407E-A947-70E740481C1C}">
                    <a14:useLocalDpi xmlns:a14="http://schemas.microsoft.com/office/drawing/2010/main" xmlns="" val="0"/>
                  </a:ext>
                </a:extLst>
              </a:blip>
              <a:srcRect/>
              <a:stretch>
                <a:fillRect/>
              </a:stretch>
            </a:blipFill>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eaLnBrk="0" hangingPunct="0">
                <a:lnSpc>
                  <a:spcPct val="90000"/>
                </a:lnSpc>
                <a:spcBef>
                  <a:spcPct val="20000"/>
                </a:spcBef>
                <a:buClr>
                  <a:srgbClr val="0070C0"/>
                </a:buClr>
                <a:buSzPct val="115000"/>
              </a:pPr>
              <a:endPar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endParaRPr>
            </a:p>
            <a:p>
              <a:pPr algn="ctr" eaLnBrk="0" hangingPunct="0">
                <a:lnSpc>
                  <a:spcPct val="90000"/>
                </a:lnSpc>
                <a:spcBef>
                  <a:spcPct val="20000"/>
                </a:spcBef>
                <a:buClr>
                  <a:srgbClr val="0070C0"/>
                </a:buClr>
                <a:buSzPct val="115000"/>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rPr>
                <a:t>Appliance-like </a:t>
              </a:r>
              <a:r>
                <a:rPr lang="en-US" kern="0" spc="-150" dirty="0">
                  <a:gradFill flip="none" rotWithShape="1">
                    <a:gsLst>
                      <a:gs pos="0">
                        <a:schemeClr val="tx1"/>
                      </a:gs>
                      <a:gs pos="50000">
                        <a:schemeClr val="tx1">
                          <a:lumMod val="85000"/>
                        </a:schemeClr>
                      </a:gs>
                      <a:gs pos="100000">
                        <a:schemeClr val="tx1">
                          <a:lumMod val="65000"/>
                        </a:schemeClr>
                      </a:gs>
                    </a:gsLst>
                    <a:lin ang="5400000" scaled="1"/>
                    <a:tileRect/>
                  </a:gradFill>
                </a:rPr>
                <a:t>time to value</a:t>
              </a:r>
            </a:p>
            <a:p>
              <a:pPr algn="ctr" eaLnBrk="0" hangingPunct="0">
                <a:lnSpc>
                  <a:spcPct val="90000"/>
                </a:lnSpc>
                <a:spcBef>
                  <a:spcPct val="20000"/>
                </a:spcBef>
                <a:buClr>
                  <a:srgbClr val="0070C0"/>
                </a:buClr>
                <a:buSzPct val="115000"/>
              </a:pPr>
              <a:r>
                <a:rPr lang="en-US" sz="1400" kern="0" dirty="0">
                  <a:solidFill>
                    <a:srgbClr val="92D050"/>
                  </a:solidFill>
                </a:rPr>
                <a:t>Reduces DBA effort; fewer indexes, </a:t>
              </a:r>
              <a:br>
                <a:rPr lang="en-US" sz="1400" kern="0" dirty="0">
                  <a:solidFill>
                    <a:srgbClr val="92D050"/>
                  </a:solidFill>
                </a:rPr>
              </a:br>
              <a:r>
                <a:rPr lang="en-US" sz="1400" kern="0" dirty="0">
                  <a:solidFill>
                    <a:srgbClr val="92D050"/>
                  </a:solidFill>
                </a:rPr>
                <a:t>much higher level of sequential I/O</a:t>
              </a:r>
            </a:p>
            <a:p>
              <a:pPr algn="ctr" eaLnBrk="0" hangingPunct="0">
                <a:lnSpc>
                  <a:spcPct val="90000"/>
                </a:lnSpc>
                <a:spcBef>
                  <a:spcPct val="20000"/>
                </a:spcBef>
                <a:buClr>
                  <a:srgbClr val="0070C0"/>
                </a:buClr>
                <a:buSzPct val="115000"/>
              </a:pPr>
              <a:endParaRPr lang="en-US" kern="0" spc="-150" dirty="0">
                <a:gradFill flip="none" rotWithShape="1">
                  <a:gsLst>
                    <a:gs pos="0">
                      <a:schemeClr val="tx1"/>
                    </a:gs>
                    <a:gs pos="50000">
                      <a:schemeClr val="tx1">
                        <a:lumMod val="85000"/>
                      </a:schemeClr>
                    </a:gs>
                    <a:gs pos="100000">
                      <a:schemeClr val="tx1">
                        <a:lumMod val="65000"/>
                      </a:schemeClr>
                    </a:gs>
                  </a:gsLst>
                  <a:lin ang="5400000" scaled="1"/>
                  <a:tileRect/>
                </a:gradFill>
              </a:endParaRPr>
            </a:p>
          </p:txBody>
        </p:sp>
        <p:cxnSp>
          <p:nvCxnSpPr>
            <p:cNvPr id="126" name="Straight Connector 125"/>
            <p:cNvCxnSpPr/>
            <p:nvPr/>
          </p:nvCxnSpPr>
          <p:spPr>
            <a:xfrm>
              <a:off x="4542079" y="1521669"/>
              <a:ext cx="1173192" cy="1588"/>
            </a:xfrm>
            <a:prstGeom prst="line">
              <a:avLst/>
            </a:prstGeom>
            <a:blipFill dpi="0" rotWithShape="0">
              <a:blip r:embed="rId4" cstate="print">
                <a:lum/>
              </a:blip>
              <a:srcRect/>
              <a:stretch>
                <a:fillRect l="-27917" t="-138499" r="-129052" b="-594000"/>
              </a:stretch>
            </a:blipFill>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cxnSp>
      </p:grpSp>
      <p:grpSp>
        <p:nvGrpSpPr>
          <p:cNvPr id="137" name="Group 136"/>
          <p:cNvGrpSpPr/>
          <p:nvPr/>
        </p:nvGrpSpPr>
        <p:grpSpPr>
          <a:xfrm>
            <a:off x="1539679" y="2232448"/>
            <a:ext cx="4809906" cy="823784"/>
            <a:chOff x="1539679" y="2232448"/>
            <a:chExt cx="4809906" cy="823784"/>
          </a:xfrm>
        </p:grpSpPr>
        <p:sp useBgFill="1">
          <p:nvSpPr>
            <p:cNvPr id="112" name="Rounded Rectangle 111"/>
            <p:cNvSpPr/>
            <p:nvPr/>
          </p:nvSpPr>
          <p:spPr bwMode="auto">
            <a:xfrm>
              <a:off x="1539679" y="2232448"/>
              <a:ext cx="3629563" cy="823784"/>
            </a:xfrm>
            <a:prstGeom prst="roundRect">
              <a:avLst>
                <a:gd name="adj" fmla="val 50000"/>
              </a:avLst>
            </a:prstGeom>
            <a:blipFill dpi="0" rotWithShape="0">
              <a:blip r:embed="rId3" cstate="print">
                <a:lum/>
                <a:extLst>
                  <a:ext uri="{28A0092B-C50C-407E-A947-70E740481C1C}">
                    <a14:useLocalDpi xmlns:a14="http://schemas.microsoft.com/office/drawing/2010/main" xmlns="" val="0"/>
                  </a:ext>
                </a:extLst>
              </a:blip>
              <a:srcRect/>
              <a:stretch>
                <a:fillRect/>
              </a:stretch>
            </a:blipFill>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eaLnBrk="0" hangingPunct="0">
                <a:lnSpc>
                  <a:spcPct val="90000"/>
                </a:lnSpc>
                <a:spcBef>
                  <a:spcPct val="20000"/>
                </a:spcBef>
                <a:buClr>
                  <a:srgbClr val="0070C0"/>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rPr>
                <a:t>Choice of HW Platforms</a:t>
              </a:r>
            </a:p>
            <a:p>
              <a:pPr lvl="0" algn="ctr" eaLnBrk="0" hangingPunct="0">
                <a:lnSpc>
                  <a:spcPct val="90000"/>
                </a:lnSpc>
                <a:spcBef>
                  <a:spcPct val="20000"/>
                </a:spcBef>
                <a:buClr>
                  <a:srgbClr val="0070C0"/>
                </a:buClr>
                <a:buSzPct val="115000"/>
                <a:defRPr/>
              </a:pPr>
              <a:r>
                <a:rPr lang="en-US" sz="1400" kern="0" dirty="0" smtClean="0">
                  <a:solidFill>
                    <a:srgbClr val="92D050"/>
                  </a:solidFill>
                </a:rPr>
                <a:t>Dell, HP, Bull, EMC and IBM – more in future</a:t>
              </a:r>
              <a:endParaRPr lang="en-US" sz="2000" kern="0" spc="-150" dirty="0" smtClean="0">
                <a:solidFill>
                  <a:srgbClr val="92D050"/>
                </a:solidFill>
              </a:endParaRPr>
            </a:p>
          </p:txBody>
        </p:sp>
        <p:cxnSp>
          <p:nvCxnSpPr>
            <p:cNvPr id="127" name="Straight Connector 126"/>
            <p:cNvCxnSpPr/>
            <p:nvPr/>
          </p:nvCxnSpPr>
          <p:spPr>
            <a:xfrm>
              <a:off x="5176393" y="2637896"/>
              <a:ext cx="1173192"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a:off x="2132804" y="3332203"/>
            <a:ext cx="4797548" cy="823784"/>
            <a:chOff x="2132804" y="3332203"/>
            <a:chExt cx="4797548" cy="823784"/>
          </a:xfrm>
        </p:grpSpPr>
        <p:sp useBgFill="1">
          <p:nvSpPr>
            <p:cNvPr id="114" name="Rounded Rectangle 113"/>
            <p:cNvSpPr/>
            <p:nvPr/>
          </p:nvSpPr>
          <p:spPr bwMode="auto">
            <a:xfrm>
              <a:off x="2132804" y="3332203"/>
              <a:ext cx="3629563" cy="823784"/>
            </a:xfrm>
            <a:prstGeom prst="roundRect">
              <a:avLst>
                <a:gd name="adj" fmla="val 50000"/>
              </a:avLst>
            </a:prstGeom>
            <a:blipFill dpi="0" rotWithShape="0">
              <a:blip r:embed="rId3" cstate="print">
                <a:lum/>
                <a:extLst>
                  <a:ext uri="{28A0092B-C50C-407E-A947-70E740481C1C}">
                    <a14:useLocalDpi xmlns:a14="http://schemas.microsoft.com/office/drawing/2010/main" xmlns="" val="0"/>
                  </a:ext>
                </a:extLst>
              </a:blip>
              <a:srcRect/>
              <a:stretch>
                <a:fillRect/>
              </a:stretch>
            </a:blipFill>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eaLnBrk="0" hangingPunct="0">
                <a:lnSpc>
                  <a:spcPct val="90000"/>
                </a:lnSpc>
                <a:spcBef>
                  <a:spcPct val="20000"/>
                </a:spcBef>
                <a:buClr>
                  <a:srgbClr val="0070C0"/>
                </a:buClr>
                <a:buSzPct val="115000"/>
              </a:pPr>
              <a:r>
                <a:rPr lang="en-US" kern="0" spc="-150" dirty="0">
                  <a:gradFill flip="none" rotWithShape="1">
                    <a:gsLst>
                      <a:gs pos="0">
                        <a:schemeClr val="tx1"/>
                      </a:gs>
                      <a:gs pos="50000">
                        <a:schemeClr val="tx1">
                          <a:lumMod val="85000"/>
                        </a:schemeClr>
                      </a:gs>
                      <a:gs pos="100000">
                        <a:schemeClr val="tx1">
                          <a:lumMod val="65000"/>
                        </a:schemeClr>
                      </a:gs>
                    </a:gsLst>
                    <a:lin ang="5400000" scaled="1"/>
                    <a:tileRect/>
                  </a:gradFill>
                </a:rPr>
                <a:t>Low TCO Through</a:t>
              </a:r>
            </a:p>
            <a:p>
              <a:pPr algn="ctr" eaLnBrk="0" hangingPunct="0">
                <a:lnSpc>
                  <a:spcPct val="90000"/>
                </a:lnSpc>
                <a:spcBef>
                  <a:spcPct val="20000"/>
                </a:spcBef>
                <a:buClr>
                  <a:srgbClr val="0070C0"/>
                </a:buClr>
                <a:buSzPct val="115000"/>
              </a:pPr>
              <a:r>
                <a:rPr lang="en-US" sz="1400" kern="0" dirty="0">
                  <a:solidFill>
                    <a:srgbClr val="92D050"/>
                  </a:solidFill>
                </a:rPr>
                <a:t>Commodity Hardware and value pricing; Lower storage costs</a:t>
              </a:r>
              <a:r>
                <a:rPr lang="en-US" kern="0" spc="-150" dirty="0">
                  <a:gradFill flip="none" rotWithShape="1">
                    <a:gsLst>
                      <a:gs pos="0">
                        <a:schemeClr val="tx1"/>
                      </a:gs>
                      <a:gs pos="50000">
                        <a:schemeClr val="tx1">
                          <a:lumMod val="85000"/>
                        </a:schemeClr>
                      </a:gs>
                      <a:gs pos="100000">
                        <a:schemeClr val="tx1">
                          <a:lumMod val="65000"/>
                        </a:schemeClr>
                      </a:gs>
                    </a:gsLst>
                    <a:lin ang="5400000" scaled="1"/>
                    <a:tileRect/>
                  </a:gradFill>
                </a:rPr>
                <a:t>.</a:t>
              </a:r>
            </a:p>
          </p:txBody>
        </p:sp>
        <p:cxnSp>
          <p:nvCxnSpPr>
            <p:cNvPr id="128" name="Straight Connector 127"/>
            <p:cNvCxnSpPr/>
            <p:nvPr/>
          </p:nvCxnSpPr>
          <p:spPr>
            <a:xfrm>
              <a:off x="5757160" y="3762361"/>
              <a:ext cx="1173192" cy="1588"/>
            </a:xfrm>
            <a:prstGeom prst="line">
              <a:avLst/>
            </a:prstGeom>
            <a:blipFill dpi="0" rotWithShape="0">
              <a:blip r:embed="rId4" cstate="print">
                <a:lum/>
              </a:blip>
              <a:srcRect/>
              <a:stretch>
                <a:fillRect l="-27917" t="-138499" r="-129052" b="-594000"/>
              </a:stretch>
            </a:blipFill>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cxnSp>
      </p:grpSp>
      <p:grpSp>
        <p:nvGrpSpPr>
          <p:cNvPr id="139" name="Group 138"/>
          <p:cNvGrpSpPr/>
          <p:nvPr/>
        </p:nvGrpSpPr>
        <p:grpSpPr>
          <a:xfrm>
            <a:off x="1539679" y="4426923"/>
            <a:ext cx="4797548" cy="823784"/>
            <a:chOff x="1539679" y="4419600"/>
            <a:chExt cx="4797548" cy="823784"/>
          </a:xfrm>
        </p:grpSpPr>
        <p:sp useBgFill="1">
          <p:nvSpPr>
            <p:cNvPr id="116" name="Rounded Rectangle 115"/>
            <p:cNvSpPr/>
            <p:nvPr/>
          </p:nvSpPr>
          <p:spPr bwMode="auto">
            <a:xfrm>
              <a:off x="1539679" y="4419600"/>
              <a:ext cx="3629563" cy="823784"/>
            </a:xfrm>
            <a:prstGeom prst="roundRect">
              <a:avLst>
                <a:gd name="adj" fmla="val 50000"/>
              </a:avLst>
            </a:prstGeom>
            <a:blipFill dpi="0" rotWithShape="0">
              <a:blip r:embed="rId3" cstate="print">
                <a:lum/>
                <a:extLst>
                  <a:ext uri="{28A0092B-C50C-407E-A947-70E740481C1C}">
                    <a14:useLocalDpi xmlns:a14="http://schemas.microsoft.com/office/drawing/2010/main" xmlns="" val="0"/>
                  </a:ext>
                </a:extLst>
              </a:blip>
              <a:srcRect/>
              <a:stretch>
                <a:fillRect/>
              </a:stretch>
            </a:blipFill>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eaLnBrk="0" hangingPunct="0">
                <a:lnSpc>
                  <a:spcPct val="90000"/>
                </a:lnSpc>
                <a:spcBef>
                  <a:spcPct val="20000"/>
                </a:spcBef>
                <a:buClr>
                  <a:srgbClr val="0070C0"/>
                </a:buClr>
                <a:buSzPct val="115000"/>
              </a:pPr>
              <a:r>
                <a:rPr lang="en-US" kern="0" spc="-150" dirty="0">
                  <a:gradFill flip="none" rotWithShape="1">
                    <a:gsLst>
                      <a:gs pos="0">
                        <a:schemeClr val="tx1"/>
                      </a:gs>
                      <a:gs pos="50000">
                        <a:schemeClr val="tx1">
                          <a:lumMod val="85000"/>
                        </a:schemeClr>
                      </a:gs>
                      <a:gs pos="100000">
                        <a:schemeClr val="tx1">
                          <a:lumMod val="65000"/>
                        </a:schemeClr>
                      </a:gs>
                    </a:gsLst>
                    <a:lin ang="5400000" scaled="1"/>
                    <a:tileRect/>
                  </a:gradFill>
                </a:rPr>
                <a:t>High Scale</a:t>
              </a:r>
            </a:p>
            <a:p>
              <a:pPr algn="ctr" eaLnBrk="0" hangingPunct="0">
                <a:lnSpc>
                  <a:spcPct val="90000"/>
                </a:lnSpc>
                <a:spcBef>
                  <a:spcPct val="20000"/>
                </a:spcBef>
                <a:buClr>
                  <a:srgbClr val="0070C0"/>
                </a:buClr>
                <a:buSzPct val="115000"/>
              </a:pPr>
              <a:r>
                <a:rPr lang="en-US" sz="1400" kern="0" dirty="0">
                  <a:solidFill>
                    <a:srgbClr val="92D050"/>
                  </a:solidFill>
                </a:rPr>
                <a:t>New reference architectures scale up to 48TB (assuming 2.5x compression)</a:t>
              </a:r>
            </a:p>
          </p:txBody>
        </p:sp>
        <p:cxnSp>
          <p:nvCxnSpPr>
            <p:cNvPr id="129" name="Straight Connector 128"/>
            <p:cNvCxnSpPr/>
            <p:nvPr/>
          </p:nvCxnSpPr>
          <p:spPr>
            <a:xfrm>
              <a:off x="5164035" y="4849755"/>
              <a:ext cx="1173192" cy="1588"/>
            </a:xfrm>
            <a:prstGeom prst="line">
              <a:avLst/>
            </a:prstGeom>
            <a:blipFill dpi="0" rotWithShape="0">
              <a:blip r:embed="rId4" cstate="print">
                <a:lum/>
              </a:blip>
              <a:srcRect/>
              <a:stretch>
                <a:fillRect l="-27917" t="-138499" r="-129052" b="-594000"/>
              </a:stretch>
            </a:blipFill>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cxnSp>
      </p:grpSp>
      <p:grpSp>
        <p:nvGrpSpPr>
          <p:cNvPr id="140" name="Group 139"/>
          <p:cNvGrpSpPr/>
          <p:nvPr/>
        </p:nvGrpSpPr>
        <p:grpSpPr>
          <a:xfrm>
            <a:off x="884770" y="5494640"/>
            <a:ext cx="4797549" cy="823784"/>
            <a:chOff x="884770" y="5494640"/>
            <a:chExt cx="4797549" cy="823784"/>
          </a:xfrm>
        </p:grpSpPr>
        <p:sp useBgFill="1">
          <p:nvSpPr>
            <p:cNvPr id="118" name="Rounded Rectangle 117"/>
            <p:cNvSpPr/>
            <p:nvPr/>
          </p:nvSpPr>
          <p:spPr bwMode="auto">
            <a:xfrm>
              <a:off x="884770" y="5494640"/>
              <a:ext cx="3629563" cy="823784"/>
            </a:xfrm>
            <a:prstGeom prst="roundRect">
              <a:avLst>
                <a:gd name="adj" fmla="val 50000"/>
              </a:avLst>
            </a:prstGeom>
            <a:blipFill dpi="0" rotWithShape="0">
              <a:blip r:embed="rId3" cstate="print">
                <a:lum/>
                <a:extLst>
                  <a:ext uri="{28A0092B-C50C-407E-A947-70E740481C1C}">
                    <a14:useLocalDpi xmlns:a14="http://schemas.microsoft.com/office/drawing/2010/main" xmlns="" val="0"/>
                  </a:ext>
                </a:extLst>
              </a:blip>
              <a:srcRect/>
              <a:stretch>
                <a:fillRect/>
              </a:stretch>
            </a:blipFill>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eaLnBrk="0" hangingPunct="0">
                <a:lnSpc>
                  <a:spcPct val="90000"/>
                </a:lnSpc>
                <a:spcBef>
                  <a:spcPct val="20000"/>
                </a:spcBef>
                <a:buClr>
                  <a:srgbClr val="0070C0"/>
                </a:buClr>
                <a:buSzPct val="115000"/>
              </a:pPr>
              <a:r>
                <a:rPr lang="en-US" kern="0" spc="-150" dirty="0">
                  <a:gradFill flip="none" rotWithShape="1">
                    <a:gsLst>
                      <a:gs pos="0">
                        <a:schemeClr val="tx1"/>
                      </a:gs>
                      <a:gs pos="50000">
                        <a:schemeClr val="tx1">
                          <a:lumMod val="85000"/>
                        </a:schemeClr>
                      </a:gs>
                      <a:gs pos="100000">
                        <a:schemeClr val="tx1">
                          <a:lumMod val="65000"/>
                        </a:schemeClr>
                      </a:gs>
                    </a:gsLst>
                    <a:lin ang="5400000" scaled="1"/>
                    <a:tileRect/>
                  </a:gradFill>
                </a:rPr>
                <a:t>Reduced Risk</a:t>
              </a:r>
            </a:p>
            <a:p>
              <a:pPr algn="ctr" eaLnBrk="0" hangingPunct="0">
                <a:lnSpc>
                  <a:spcPct val="90000"/>
                </a:lnSpc>
                <a:spcBef>
                  <a:spcPct val="20000"/>
                </a:spcBef>
                <a:buClr>
                  <a:srgbClr val="0070C0"/>
                </a:buClr>
                <a:buSzPct val="115000"/>
              </a:pPr>
              <a:r>
                <a:rPr lang="en-US" sz="1400" kern="0" dirty="0">
                  <a:solidFill>
                    <a:srgbClr val="92D050"/>
                  </a:solidFill>
                </a:rPr>
                <a:t>Validated by Microsoft; better choice of hardware; application of Best Practice</a:t>
              </a:r>
            </a:p>
          </p:txBody>
        </p:sp>
        <p:cxnSp>
          <p:nvCxnSpPr>
            <p:cNvPr id="130" name="Straight Connector 129"/>
            <p:cNvCxnSpPr/>
            <p:nvPr/>
          </p:nvCxnSpPr>
          <p:spPr>
            <a:xfrm>
              <a:off x="4509127" y="5961863"/>
              <a:ext cx="1173192" cy="1588"/>
            </a:xfrm>
            <a:prstGeom prst="line">
              <a:avLst/>
            </a:prstGeom>
            <a:blipFill dpi="0" rotWithShape="0">
              <a:blip r:embed="rId4" cstate="print">
                <a:lum/>
              </a:blip>
              <a:srcRect/>
              <a:stretch>
                <a:fillRect l="-27917" t="-138499" r="-129052" b="-594000"/>
              </a:stretch>
            </a:blipFill>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cxnSp>
      </p:grpSp>
      <p:sp useBgFill="1">
        <p:nvSpPr>
          <p:cNvPr id="132" name="Rounded Rectangle 131"/>
          <p:cNvSpPr/>
          <p:nvPr/>
        </p:nvSpPr>
        <p:spPr bwMode="auto">
          <a:xfrm>
            <a:off x="5700583" y="5412254"/>
            <a:ext cx="1075038" cy="1086881"/>
          </a:xfrm>
          <a:prstGeom prst="roundRect">
            <a:avLst>
              <a:gd name="adj" fmla="val 50000"/>
            </a:avLst>
          </a:prstGeom>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val="0070C0"/>
              </a:buClr>
              <a:buSzPct val="115000"/>
              <a:defRPr/>
            </a:pPr>
            <a:endParaRPr lang="en-US" sz="2400" kern="0" spc="-150" dirty="0" smtClean="0">
              <a:gradFill flip="none" rotWithShape="1">
                <a:gsLst>
                  <a:gs pos="0">
                    <a:srgbClr val="DA0000">
                      <a:shade val="30000"/>
                      <a:satMod val="115000"/>
                    </a:srgbClr>
                  </a:gs>
                  <a:gs pos="50000">
                    <a:srgbClr val="DA0000">
                      <a:shade val="67500"/>
                      <a:satMod val="115000"/>
                    </a:srgbClr>
                  </a:gs>
                  <a:gs pos="100000">
                    <a:srgbClr val="DA0000">
                      <a:shade val="100000"/>
                      <a:satMod val="115000"/>
                    </a:srgbClr>
                  </a:gs>
                </a:gsLst>
                <a:lin ang="16200000" scaled="1"/>
                <a:tileRect/>
              </a:gradFill>
              <a:latin typeface="+mj-lt"/>
              <a:ea typeface="+mj-ea"/>
              <a:cs typeface="+mj-cs"/>
            </a:endParaRPr>
          </a:p>
        </p:txBody>
      </p:sp>
      <p:sp useBgFill="1">
        <p:nvSpPr>
          <p:cNvPr id="133" name="Rounded Rectangle 132"/>
          <p:cNvSpPr/>
          <p:nvPr/>
        </p:nvSpPr>
        <p:spPr bwMode="auto">
          <a:xfrm>
            <a:off x="5708821" y="959702"/>
            <a:ext cx="1075038" cy="1086881"/>
          </a:xfrm>
          <a:prstGeom prst="roundRect">
            <a:avLst>
              <a:gd name="adj" fmla="val 50000"/>
            </a:avLst>
          </a:prstGeom>
          <a:ln>
            <a:solidFill>
              <a:schemeClr val="accent5"/>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val="0070C0"/>
              </a:buClr>
              <a:buSzPct val="115000"/>
              <a:defRPr/>
            </a:pPr>
            <a:endParaRPr lang="en-US" sz="2400" kern="0" spc="-150" dirty="0" smtClean="0">
              <a:gradFill flip="none" rotWithShape="1">
                <a:gsLst>
                  <a:gs pos="0">
                    <a:srgbClr val="DA0000">
                      <a:shade val="30000"/>
                      <a:satMod val="115000"/>
                    </a:srgbClr>
                  </a:gs>
                  <a:gs pos="50000">
                    <a:srgbClr val="DA0000">
                      <a:shade val="67500"/>
                      <a:satMod val="115000"/>
                    </a:srgbClr>
                  </a:gs>
                  <a:gs pos="100000">
                    <a:srgbClr val="DA0000">
                      <a:shade val="100000"/>
                      <a:satMod val="115000"/>
                    </a:srgbClr>
                  </a:gs>
                </a:gsLst>
                <a:lin ang="16200000" scaled="1"/>
                <a:tileRect/>
              </a:gradFill>
              <a:latin typeface="+mj-lt"/>
              <a:ea typeface="+mj-ea"/>
              <a:cs typeface="+mj-cs"/>
            </a:endParaRPr>
          </a:p>
        </p:txBody>
      </p:sp>
      <p:sp useBgFill="1">
        <p:nvSpPr>
          <p:cNvPr id="134" name="Rounded Rectangle 133"/>
          <p:cNvSpPr/>
          <p:nvPr/>
        </p:nvSpPr>
        <p:spPr bwMode="auto">
          <a:xfrm>
            <a:off x="6948616" y="3163324"/>
            <a:ext cx="1075038" cy="1086881"/>
          </a:xfrm>
          <a:prstGeom prst="roundRect">
            <a:avLst>
              <a:gd name="adj" fmla="val 50000"/>
            </a:avLst>
          </a:prstGeom>
          <a:ln>
            <a:solidFill>
              <a:schemeClr val="tx1">
                <a:lumMod val="50000"/>
              </a:schemeClr>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val="0070C0"/>
              </a:buClr>
              <a:buSzPct val="115000"/>
              <a:defRPr/>
            </a:pPr>
            <a:endParaRPr lang="en-US" sz="2400" kern="0" spc="-150" dirty="0" smtClean="0">
              <a:gradFill flip="none" rotWithShape="1">
                <a:gsLst>
                  <a:gs pos="0">
                    <a:srgbClr val="DA0000">
                      <a:shade val="30000"/>
                      <a:satMod val="115000"/>
                    </a:srgbClr>
                  </a:gs>
                  <a:gs pos="50000">
                    <a:srgbClr val="DA0000">
                      <a:shade val="67500"/>
                      <a:satMod val="115000"/>
                    </a:srgbClr>
                  </a:gs>
                  <a:gs pos="100000">
                    <a:srgbClr val="DA0000">
                      <a:shade val="100000"/>
                      <a:satMod val="115000"/>
                    </a:srgbClr>
                  </a:gs>
                </a:gsLst>
                <a:lin ang="16200000" scaled="1"/>
                <a:tileRect/>
              </a:gradFill>
              <a:latin typeface="+mj-lt"/>
              <a:ea typeface="+mj-ea"/>
              <a:cs typeface="+mj-cs"/>
            </a:endParaRPr>
          </a:p>
        </p:txBody>
      </p:sp>
      <p:sp useBgFill="1">
        <p:nvSpPr>
          <p:cNvPr id="135" name="Rounded Rectangle 134"/>
          <p:cNvSpPr/>
          <p:nvPr/>
        </p:nvSpPr>
        <p:spPr bwMode="auto">
          <a:xfrm>
            <a:off x="6355492" y="4324858"/>
            <a:ext cx="1075038" cy="1086881"/>
          </a:xfrm>
          <a:prstGeom prst="roundRect">
            <a:avLst>
              <a:gd name="adj" fmla="val 50000"/>
            </a:avLst>
          </a:prstGeom>
          <a:ln>
            <a:solidFill>
              <a:schemeClr val="accent5"/>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val="0070C0"/>
              </a:buClr>
              <a:buSzPct val="115000"/>
              <a:defRPr/>
            </a:pPr>
            <a:endParaRPr lang="en-US" sz="2400" kern="0" spc="-150" dirty="0" smtClean="0">
              <a:gradFill flip="none" rotWithShape="1">
                <a:gsLst>
                  <a:gs pos="0">
                    <a:srgbClr val="DA0000">
                      <a:shade val="30000"/>
                      <a:satMod val="115000"/>
                    </a:srgbClr>
                  </a:gs>
                  <a:gs pos="50000">
                    <a:srgbClr val="DA0000">
                      <a:shade val="67500"/>
                      <a:satMod val="115000"/>
                    </a:srgbClr>
                  </a:gs>
                  <a:gs pos="100000">
                    <a:srgbClr val="DA0000">
                      <a:shade val="100000"/>
                      <a:satMod val="115000"/>
                    </a:srgbClr>
                  </a:gs>
                </a:gsLst>
                <a:lin ang="16200000" scaled="1"/>
                <a:tileRect/>
              </a:gradFill>
              <a:latin typeface="+mj-lt"/>
              <a:ea typeface="+mj-ea"/>
              <a:cs typeface="+mj-cs"/>
            </a:endParaRPr>
          </a:p>
        </p:txBody>
      </p:sp>
      <p:pic>
        <p:nvPicPr>
          <p:cNvPr id="1026" name="Picture 2" descr="C:\Users\mollie\AppData\Local\Microsoft\Windows\Temporary Internet Files\Content.IE5\EQ0ULTJV\MPj04222300000[1].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713171" y="968180"/>
            <a:ext cx="1050815" cy="1065446"/>
          </a:xfrm>
          <a:prstGeom prst="ellipse">
            <a:avLst/>
          </a:prstGeom>
          <a:noFill/>
        </p:spPr>
      </p:pic>
      <p:pic>
        <p:nvPicPr>
          <p:cNvPr id="1028" name="Picture 4" descr="C:\Users\mollie\AppData\Local\Microsoft\Windows\Temporary Internet Files\Content.IE5\CW6H0YAE\MCj04396000000[1].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970817" y="3177514"/>
            <a:ext cx="1033152" cy="1035613"/>
          </a:xfrm>
          <a:prstGeom prst="ellipse">
            <a:avLst/>
          </a:prstGeom>
          <a:solidFill>
            <a:schemeClr val="tx2">
              <a:lumMod val="50000"/>
            </a:schemeClr>
          </a:solidFill>
        </p:spPr>
      </p:pic>
      <p:pic>
        <p:nvPicPr>
          <p:cNvPr id="1029" name="Picture 5" descr="C:\Users\mollie\AppData\Local\Microsoft\Windows\Temporary Internet Files\Content.IE5\445BRQLP\MPj04385580000[1].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377049" y="4340808"/>
            <a:ext cx="1015412" cy="1038714"/>
          </a:xfrm>
          <a:prstGeom prst="ellipse">
            <a:avLst/>
          </a:prstGeom>
          <a:noFill/>
        </p:spPr>
      </p:pic>
      <p:pic>
        <p:nvPicPr>
          <p:cNvPr id="1032" name="Picture 8" descr="C:\Users\mollie\AppData\Local\Microsoft\Windows\Temporary Internet Files\Content.IE5\2S448WM1\MPj04386840000[1].jpg"/>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5712031" y="5438911"/>
            <a:ext cx="1033154" cy="1021265"/>
          </a:xfrm>
          <a:prstGeom prst="ellipse">
            <a:avLst/>
          </a:prstGeom>
          <a:noFill/>
        </p:spPr>
      </p:pic>
      <p:pic>
        <p:nvPicPr>
          <p:cNvPr id="1033" name="Picture 9" descr="C:\Program Files\Microsoft Resource DVD Artwork\DVD_ART\Artwork_Imagery\Photos_for_PPT\Soft-edge_photos\FY06 Brand - IT Portraits\MS IT 06_Jeff dell man standing servers notepad smiling confident.png"/>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6354696" y="2132554"/>
            <a:ext cx="1053258" cy="1057890"/>
          </a:xfrm>
          <a:prstGeom prst="ellipse">
            <a:avLst/>
          </a:prstGeom>
          <a:solidFill>
            <a:schemeClr val="tx2">
              <a:lumMod val="50000"/>
            </a:schemeClr>
          </a:solidFill>
        </p:spPr>
      </p:pic>
    </p:spTree>
    <p:extLst>
      <p:ext uri="{BB962C8B-B14F-4D97-AF65-F5344CB8AC3E}">
        <p14:creationId xmlns:p14="http://schemas.microsoft.com/office/powerpoint/2010/main" xmlns="" val="2299660053"/>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par>
                                <p:cTn id="12" presetID="22" presetClass="entr" presetSubtype="8" fill="hold" nodeType="with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wipe(left)">
                                      <p:cBhvr>
                                        <p:cTn id="14" dur="500"/>
                                        <p:tgtEl>
                                          <p:spTgt spid="137"/>
                                        </p:tgtEl>
                                      </p:cBhvr>
                                    </p:animEffect>
                                  </p:childTnLst>
                                </p:cTn>
                              </p:par>
                              <p:par>
                                <p:cTn id="15" presetID="22" presetClass="entr" presetSubtype="8" fill="hold" nodeType="with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wipe(left)">
                                      <p:cBhvr>
                                        <p:cTn id="17" dur="500"/>
                                        <p:tgtEl>
                                          <p:spTgt spid="138"/>
                                        </p:tgtEl>
                                      </p:cBhvr>
                                    </p:animEffect>
                                  </p:childTnLst>
                                </p:cTn>
                              </p:par>
                              <p:par>
                                <p:cTn id="18" presetID="22" presetClass="entr" presetSubtype="8" fill="hold" nodeType="with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wipe(left)">
                                      <p:cBhvr>
                                        <p:cTn id="20" dur="500"/>
                                        <p:tgtEl>
                                          <p:spTgt spid="139"/>
                                        </p:tgtEl>
                                      </p:cBhvr>
                                    </p:animEffect>
                                  </p:childTnLst>
                                </p:cTn>
                              </p:par>
                              <p:par>
                                <p:cTn id="21" presetID="22" presetClass="entr" presetSubtype="8"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wipe(left)">
                                      <p:cBhvr>
                                        <p:cTn id="23" dur="500"/>
                                        <p:tgtEl>
                                          <p:spTgt spid="14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childTnLst>
                                </p:cTn>
                              </p:par>
                              <p:par>
                                <p:cTn id="28" presetID="10" presetClass="entr" presetSubtype="0" fill="hold" nodeType="withEffect">
                                  <p:stCondLst>
                                    <p:cond delay="0"/>
                                  </p:stCondLst>
                                  <p:childTnLst>
                                    <p:set>
                                      <p:cBhvr>
                                        <p:cTn id="29" dur="1" fill="hold">
                                          <p:stCondLst>
                                            <p:cond delay="0"/>
                                          </p:stCondLst>
                                        </p:cTn>
                                        <p:tgtEl>
                                          <p:spTgt spid="1033"/>
                                        </p:tgtEl>
                                        <p:attrNameLst>
                                          <p:attrName>style.visibility</p:attrName>
                                        </p:attrNameLst>
                                      </p:cBhvr>
                                      <p:to>
                                        <p:strVal val="visible"/>
                                      </p:to>
                                    </p:set>
                                    <p:animEffect transition="in" filter="fade">
                                      <p:cBhvr>
                                        <p:cTn id="30" dur="1000"/>
                                        <p:tgtEl>
                                          <p:spTgt spid="1033"/>
                                        </p:tgtEl>
                                      </p:cBhvr>
                                    </p:animEffect>
                                  </p:childTnLst>
                                </p:cTn>
                              </p:par>
                              <p:par>
                                <p:cTn id="31" presetID="10"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1000"/>
                                        <p:tgtEl>
                                          <p:spTgt spid="1028"/>
                                        </p:tgtEl>
                                      </p:cBhvr>
                                    </p:animEffect>
                                  </p:childTnLst>
                                </p:cTn>
                              </p:par>
                              <p:par>
                                <p:cTn id="34" presetID="10" presetClass="entr" presetSubtype="0" fill="hold" nodeType="with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fade">
                                      <p:cBhvr>
                                        <p:cTn id="36" dur="1000"/>
                                        <p:tgtEl>
                                          <p:spTgt spid="1029"/>
                                        </p:tgtEl>
                                      </p:cBhvr>
                                    </p:animEffect>
                                  </p:childTnLst>
                                </p:cTn>
                              </p:par>
                              <p:par>
                                <p:cTn id="37" presetID="10" presetClass="entr" presetSubtype="0" fill="hold" nodeType="with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1000"/>
                                        <p:tgtEl>
                                          <p:spTgt spid="10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fade">
                                      <p:cBhvr>
                                        <p:cTn id="42" dur="1000"/>
                                        <p:tgtEl>
                                          <p:spTgt spid="1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2"/>
                                        </p:tgtEl>
                                        <p:attrNameLst>
                                          <p:attrName>style.visibility</p:attrName>
                                        </p:attrNameLst>
                                      </p:cBhvr>
                                      <p:to>
                                        <p:strVal val="visible"/>
                                      </p:to>
                                    </p:set>
                                    <p:animEffect transition="in" filter="fade">
                                      <p:cBhvr>
                                        <p:cTn id="45" dur="1000"/>
                                        <p:tgtEl>
                                          <p:spTgt spid="1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fade">
                                      <p:cBhvr>
                                        <p:cTn id="48" dur="1000"/>
                                        <p:tgtEl>
                                          <p:spTgt spid="1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4"/>
                                        </p:tgtEl>
                                        <p:attrNameLst>
                                          <p:attrName>style.visibility</p:attrName>
                                        </p:attrNameLst>
                                      </p:cBhvr>
                                      <p:to>
                                        <p:strVal val="visible"/>
                                      </p:to>
                                    </p:set>
                                    <p:animEffect transition="in" filter="fade">
                                      <p:cBhvr>
                                        <p:cTn id="51" dur="1000"/>
                                        <p:tgtEl>
                                          <p:spTgt spid="1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5"/>
                                        </p:tgtEl>
                                        <p:attrNameLst>
                                          <p:attrName>style.visibility</p:attrName>
                                        </p:attrNameLst>
                                      </p:cBhvr>
                                      <p:to>
                                        <p:strVal val="visible"/>
                                      </p:to>
                                    </p:set>
                                    <p:animEffect transition="in" filter="fade">
                                      <p:cBhvr>
                                        <p:cTn id="54"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133" grpId="0" animBg="1"/>
      <p:bldP spid="134" grpId="0" animBg="1"/>
      <p:bldP spid="1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404038"/>
            <a:ext cx="9144000" cy="1733106"/>
          </a:xfrm>
          <a:prstGeom prst="rect">
            <a:avLst/>
          </a:prstGeom>
          <a:solidFill>
            <a:schemeClr val="tx1"/>
          </a:solidFill>
          <a:ln>
            <a:headEnd type="none" w="med" len="med"/>
            <a:tailEnd type="none" w="med" len="med"/>
          </a:ln>
          <a:effectLst>
            <a:glow rad="1397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4" name="Picture 3" descr="LogoR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04281" y="413571"/>
            <a:ext cx="5799236" cy="1681778"/>
          </a:xfrm>
          <a:prstGeom prst="rect">
            <a:avLst/>
          </a:prstGeom>
        </p:spPr>
      </p:pic>
      <p:sp>
        <p:nvSpPr>
          <p:cNvPr id="6" name="Title 1"/>
          <p:cNvSpPr>
            <a:spLocks noGrp="1"/>
          </p:cNvSpPr>
          <p:nvPr>
            <p:ph type="title"/>
          </p:nvPr>
        </p:nvSpPr>
        <p:spPr>
          <a:xfrm>
            <a:off x="498510" y="2176510"/>
            <a:ext cx="8584870" cy="221599"/>
          </a:xfrm>
        </p:spPr>
        <p:txBody>
          <a:bodyPr/>
          <a:lstStyle/>
          <a:p>
            <a:pPr algn="r"/>
            <a:r>
              <a:rPr lang="en-GB" sz="1600" i="1" dirty="0" smtClean="0">
                <a:solidFill>
                  <a:schemeClr val="tx1"/>
                </a:solidFill>
              </a:rPr>
              <a:t>Formerly known as Project “Madison”</a:t>
            </a:r>
            <a:endParaRPr lang="en-GB" sz="1600" i="1" dirty="0">
              <a:solidFill>
                <a:schemeClr val="tx1"/>
              </a:solidFill>
            </a:endParaRPr>
          </a:p>
        </p:txBody>
      </p:sp>
      <p:sp>
        <p:nvSpPr>
          <p:cNvPr id="7" name="Text Placeholder 2"/>
          <p:cNvSpPr txBox="1">
            <a:spLocks/>
          </p:cNvSpPr>
          <p:nvPr/>
        </p:nvSpPr>
        <p:spPr>
          <a:xfrm>
            <a:off x="475013" y="2775647"/>
            <a:ext cx="8430448" cy="3206338"/>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Scale-Out of SQL Server: 10s TB </a:t>
            </a:r>
            <a:r>
              <a:rPr lang="en-US" sz="2400" dirty="0" smtClean="0">
                <a:latin typeface="Arial"/>
                <a:cs typeface="Arial"/>
              </a:rPr>
              <a:t>►</a:t>
            </a:r>
            <a:r>
              <a:rPr lang="en-US" sz="2400" dirty="0" smtClean="0"/>
              <a:t>100s TB </a:t>
            </a:r>
            <a:r>
              <a:rPr lang="en-US" sz="2400" dirty="0" smtClean="0">
                <a:latin typeface="Arial"/>
                <a:cs typeface="Arial"/>
              </a:rPr>
              <a:t>►</a:t>
            </a:r>
            <a:r>
              <a:rPr lang="en-US" sz="2400" dirty="0"/>
              <a:t>PB</a:t>
            </a:r>
          </a:p>
          <a:p>
            <a:r>
              <a:rPr lang="en-US" sz="2400" dirty="0" smtClean="0"/>
              <a:t>Reference Architectures from HP, Bull, EMC, Dell, IBM</a:t>
            </a:r>
            <a:endParaRPr lang="en-GB" sz="2400" dirty="0"/>
          </a:p>
          <a:p>
            <a:r>
              <a:rPr lang="en-GB" sz="2400" dirty="0" smtClean="0"/>
              <a:t>Low </a:t>
            </a:r>
            <a:r>
              <a:rPr lang="en-GB" sz="2400" dirty="0"/>
              <a:t>cost of </a:t>
            </a:r>
            <a:r>
              <a:rPr lang="en-GB" sz="2400" dirty="0" smtClean="0"/>
              <a:t>ownership</a:t>
            </a:r>
            <a:endParaRPr lang="en-GB" sz="2400" dirty="0"/>
          </a:p>
          <a:p>
            <a:r>
              <a:rPr lang="en-GB" sz="2400" dirty="0" smtClean="0"/>
              <a:t>Simplified </a:t>
            </a:r>
            <a:r>
              <a:rPr lang="en-GB" sz="2400" dirty="0"/>
              <a:t>deployment and maintenance </a:t>
            </a:r>
            <a:r>
              <a:rPr lang="en-GB" sz="2400" dirty="0" smtClean="0"/>
              <a:t>via appliance model</a:t>
            </a:r>
            <a:endParaRPr lang="en-GB" sz="2400" dirty="0"/>
          </a:p>
          <a:p>
            <a:r>
              <a:rPr lang="en-GB" sz="2400" dirty="0" smtClean="0"/>
              <a:t>Integration </a:t>
            </a:r>
            <a:r>
              <a:rPr lang="en-GB" sz="2400" dirty="0"/>
              <a:t>with existing SQL Server 2008 data warehouses via </a:t>
            </a:r>
            <a:r>
              <a:rPr lang="en-GB" sz="2400" dirty="0" smtClean="0"/>
              <a:t>Hub &amp; Spoke Architecture</a:t>
            </a:r>
            <a:endParaRPr lang="en-US" sz="2400" dirty="0"/>
          </a:p>
          <a:p>
            <a:r>
              <a:rPr lang="en-US" sz="2400" dirty="0" smtClean="0"/>
              <a:t>Available 1HCY10</a:t>
            </a:r>
          </a:p>
          <a:p>
            <a:r>
              <a:rPr lang="en-US" sz="2400" dirty="0" smtClean="0"/>
              <a:t>Preview program running</a:t>
            </a:r>
          </a:p>
          <a:p>
            <a:endParaRPr lang="en-US" sz="2400" dirty="0" smtClean="0"/>
          </a:p>
        </p:txBody>
      </p:sp>
    </p:spTree>
    <p:extLst>
      <p:ext uri="{BB962C8B-B14F-4D97-AF65-F5344CB8AC3E}">
        <p14:creationId xmlns:p14="http://schemas.microsoft.com/office/powerpoint/2010/main" xmlns="" val="710808213"/>
      </p:ext>
    </p:extLst>
  </p:cSld>
  <p:clrMapOvr>
    <a:masterClrMapping/>
  </p:clrMapOvr>
  <p:transition spd="slow">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7514" y="604476"/>
            <a:ext cx="9126486" cy="6939323"/>
          </a:xfrm>
          <a:prstGeom prst="rect">
            <a:avLst/>
          </a:prstGeom>
          <a:gradFill flip="none" rotWithShape="1">
            <a:gsLst>
              <a:gs pos="100000">
                <a:srgbClr val="5E2C02">
                  <a:alpha val="0"/>
                </a:srgbClr>
              </a:gs>
              <a:gs pos="49000">
                <a:srgbClr val="C85108">
                  <a:alpha val="44000"/>
                </a:srgbClr>
              </a:gs>
              <a:gs pos="25000">
                <a:srgbClr val="5E2C02">
                  <a:alpha val="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32015" y="1233047"/>
            <a:ext cx="8448901" cy="4835525"/>
          </a:xfrm>
          <a:prstGeom prst="rect">
            <a:avLst/>
          </a:prstGeom>
          <a:noFill/>
          <a:ln w="9525">
            <a:noFill/>
            <a:miter lim="800000"/>
            <a:headEnd/>
            <a:tailEnd/>
          </a:ln>
          <a:effectLst/>
        </p:spPr>
      </p:pic>
      <p:sp>
        <p:nvSpPr>
          <p:cNvPr id="649" name="Title 648"/>
          <p:cNvSpPr>
            <a:spLocks noGrp="1"/>
          </p:cNvSpPr>
          <p:nvPr>
            <p:ph type="title"/>
          </p:nvPr>
        </p:nvSpPr>
        <p:spPr>
          <a:xfrm>
            <a:off x="381000" y="135188"/>
            <a:ext cx="8382000" cy="997196"/>
          </a:xfrm>
        </p:spPr>
        <p:txBody>
          <a:bodyPr/>
          <a:lstStyle/>
          <a:p>
            <a:r>
              <a:rPr lang="en-US" sz="4000" dirty="0" smtClean="0"/>
              <a:t>SQL Server Parallel Data Warehouse </a:t>
            </a:r>
            <a:r>
              <a:rPr lang="en-US" sz="3200" dirty="0">
                <a:solidFill>
                  <a:srgbClr val="F6AE1E"/>
                </a:solidFill>
              </a:rPr>
              <a:t>Architecture At A Glance</a:t>
            </a:r>
          </a:p>
        </p:txBody>
      </p:sp>
    </p:spTree>
    <p:extLst>
      <p:ext uri="{BB962C8B-B14F-4D97-AF65-F5344CB8AC3E}">
        <p14:creationId xmlns:p14="http://schemas.microsoft.com/office/powerpoint/2010/main" xmlns="" val="554904456"/>
      </p:ext>
    </p:extLst>
  </p:cSld>
  <p:clrMapOvr>
    <a:masterClrMapping/>
  </p:clrMapOvr>
  <p:transition spd="slow">
    <p:pull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a:spLocks noGrp="1"/>
          </p:cNvSpPr>
          <p:nvPr>
            <p:ph type="title"/>
          </p:nvPr>
        </p:nvSpPr>
        <p:spPr>
          <a:xfrm>
            <a:off x="381000" y="230188"/>
            <a:ext cx="8382000" cy="609398"/>
          </a:xfrm>
        </p:spPr>
        <p:txBody>
          <a:bodyPr/>
          <a:lstStyle/>
          <a:p>
            <a:r>
              <a:rPr lang="en-US" sz="4400" dirty="0" smtClean="0"/>
              <a:t>Case Study: First Premier Bankcard </a:t>
            </a:r>
            <a:endParaRPr lang="en-US" sz="4400" dirty="0"/>
          </a:p>
        </p:txBody>
      </p:sp>
      <p:grpSp>
        <p:nvGrpSpPr>
          <p:cNvPr id="2" name="Group 61"/>
          <p:cNvGrpSpPr/>
          <p:nvPr/>
        </p:nvGrpSpPr>
        <p:grpSpPr>
          <a:xfrm>
            <a:off x="653047" y="1111534"/>
            <a:ext cx="2416452" cy="4694167"/>
            <a:chOff x="653047" y="1579632"/>
            <a:chExt cx="2416452" cy="4694167"/>
          </a:xfrm>
        </p:grpSpPr>
        <p:grpSp>
          <p:nvGrpSpPr>
            <p:cNvPr id="3" name="Group 35"/>
            <p:cNvGrpSpPr/>
            <p:nvPr/>
          </p:nvGrpSpPr>
          <p:grpSpPr>
            <a:xfrm>
              <a:off x="655629" y="1579632"/>
              <a:ext cx="2399052" cy="4694167"/>
              <a:chOff x="592129" y="1681233"/>
              <a:chExt cx="2399052" cy="3471461"/>
            </a:xfrm>
          </p:grpSpPr>
          <p:sp>
            <p:nvSpPr>
              <p:cNvPr id="38" name="Rounded Rectangle 37"/>
              <p:cNvSpPr/>
              <p:nvPr/>
            </p:nvSpPr>
            <p:spPr bwMode="auto">
              <a:xfrm flipH="1">
                <a:off x="599949" y="1681233"/>
                <a:ext cx="2391232" cy="1040957"/>
              </a:xfrm>
              <a:prstGeom prst="roundRect">
                <a:avLst>
                  <a:gd name="adj" fmla="val 31794"/>
                </a:avLst>
              </a:prstGeom>
              <a:solidFill>
                <a:schemeClr val="bg2">
                  <a:lumMod val="75000"/>
                </a:schemeClr>
              </a:solidFill>
              <a:ln w="19050" cap="flat" cmpd="sng" algn="ctr">
                <a:noFill/>
                <a:prstDash val="solid"/>
              </a:ln>
              <a:effectLst/>
            </p:spPr>
            <p:txBody>
              <a:bodyPr wrap="none" lIns="0" tIns="0" rIns="0" bIns="38097"/>
              <a:lstStyle/>
              <a:p>
                <a:pPr algn="ctr" defTabSz="914099"/>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Existing</a:t>
                </a:r>
              </a:p>
              <a:p>
                <a:pPr algn="ctr" defTabSz="914099"/>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Environment</a:t>
                </a:r>
              </a:p>
            </p:txBody>
          </p:sp>
          <p:sp>
            <p:nvSpPr>
              <p:cNvPr id="37" name="Round Single Corner Rectangle 36"/>
              <p:cNvSpPr/>
              <p:nvPr/>
            </p:nvSpPr>
            <p:spPr bwMode="gray">
              <a:xfrm flipH="1" flipV="1">
                <a:off x="592129" y="2349802"/>
                <a:ext cx="2399052" cy="2802892"/>
              </a:xfrm>
              <a:prstGeom prst="round1Rect">
                <a:avLst>
                  <a:gd name="adj" fmla="val 18563"/>
                </a:avLst>
              </a:prstGeom>
              <a:solidFill>
                <a:schemeClr val="bg2">
                  <a:lumMod val="25000"/>
                </a:schemeClr>
              </a:soli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1096963">
                  <a:defRPr/>
                </a:pPr>
                <a:endParaRPr lang="en-US" sz="2200" b="1" dirty="0" smtClean="0">
                  <a:solidFill>
                    <a:schemeClr val="bg1"/>
                  </a:solidFill>
                  <a:latin typeface="Arial" pitchFamily="34" charset="0"/>
                  <a:cs typeface="Arial" pitchFamily="34" charset="0"/>
                </a:endParaRPr>
              </a:p>
            </p:txBody>
          </p:sp>
        </p:grpSp>
        <p:sp>
          <p:nvSpPr>
            <p:cNvPr id="17" name="Rectangle 16"/>
            <p:cNvSpPr/>
            <p:nvPr/>
          </p:nvSpPr>
          <p:spPr>
            <a:xfrm>
              <a:off x="653047" y="2526828"/>
              <a:ext cx="2416452" cy="3508653"/>
            </a:xfrm>
            <a:prstGeom prst="rect">
              <a:avLst/>
            </a:prstGeom>
          </p:spPr>
          <p:txBody>
            <a:bodyPr wrap="square">
              <a:spAutoFit/>
            </a:bodyPr>
            <a:lstStyle/>
            <a:p>
              <a:pPr defTabSz="914099"/>
              <a:r>
                <a:rPr lang="en-US" b="1" dirty="0" smtClean="0">
                  <a:latin typeface="Arial" pitchFamily="34" charset="0"/>
                  <a:cs typeface="Arial" pitchFamily="34" charset="0"/>
                </a:rPr>
                <a:t>Hardware</a:t>
              </a:r>
              <a:endParaRPr lang="en-US" b="1" dirty="0" smtClean="0">
                <a:solidFill>
                  <a:srgbClr val="FFFFFF"/>
                </a:solidFill>
                <a:latin typeface="Arial" pitchFamily="34" charset="0"/>
                <a:cs typeface="Arial" pitchFamily="34" charset="0"/>
              </a:endParaRPr>
            </a:p>
            <a:p>
              <a:pPr defTabSz="914099"/>
              <a:r>
                <a:rPr lang="en-US" sz="1400" b="1" dirty="0" smtClean="0">
                  <a:latin typeface="Arial" pitchFamily="34" charset="0"/>
                  <a:cs typeface="Arial" pitchFamily="34" charset="0"/>
                </a:rPr>
                <a:t>16 CPU HP 8620 Itanium</a:t>
              </a:r>
            </a:p>
            <a:p>
              <a:pPr defTabSz="914099"/>
              <a:r>
                <a:rPr lang="en-US" sz="1400" b="1" dirty="0" smtClean="0">
                  <a:latin typeface="Arial" pitchFamily="34" charset="0"/>
                  <a:cs typeface="Arial" pitchFamily="34" charset="0"/>
                </a:rPr>
                <a:t>Hitachi Storage 27TB Raw SATA 21 LUNS</a:t>
              </a:r>
            </a:p>
            <a:p>
              <a:pPr defTabSz="914099"/>
              <a:endParaRPr lang="en-US" sz="1400" b="1" dirty="0" smtClean="0">
                <a:solidFill>
                  <a:srgbClr val="FFFFFF"/>
                </a:solidFill>
                <a:latin typeface="Arial" pitchFamily="34" charset="0"/>
                <a:cs typeface="Arial" pitchFamily="34" charset="0"/>
              </a:endParaRPr>
            </a:p>
            <a:p>
              <a:pPr defTabSz="914099"/>
              <a:r>
                <a:rPr lang="en-US" b="1" dirty="0" smtClean="0">
                  <a:latin typeface="Arial" pitchFamily="34" charset="0"/>
                  <a:cs typeface="Arial" pitchFamily="34" charset="0"/>
                </a:rPr>
                <a:t>Software</a:t>
              </a:r>
            </a:p>
            <a:p>
              <a:pPr defTabSz="914099"/>
              <a:r>
                <a:rPr lang="en-US" sz="1400" b="1" dirty="0" smtClean="0">
                  <a:latin typeface="Arial" pitchFamily="34" charset="0"/>
                  <a:cs typeface="Arial" pitchFamily="34" charset="0"/>
                </a:rPr>
                <a:t>Windows 2003 SP2</a:t>
              </a:r>
            </a:p>
            <a:p>
              <a:pPr defTabSz="914099"/>
              <a:r>
                <a:rPr lang="en-US" sz="1400" b="1" dirty="0" smtClean="0">
                  <a:latin typeface="Arial" pitchFamily="34" charset="0"/>
                  <a:cs typeface="Arial" pitchFamily="34" charset="0"/>
                </a:rPr>
                <a:t>SQLServer 2008 </a:t>
              </a:r>
            </a:p>
            <a:p>
              <a:pPr defTabSz="914099"/>
              <a:r>
                <a:rPr lang="en-US" sz="1400" b="1" dirty="0" smtClean="0">
                  <a:latin typeface="Arial" pitchFamily="34" charset="0"/>
                  <a:cs typeface="Arial" pitchFamily="34" charset="0"/>
                </a:rPr>
                <a:t>SSIS/SSRS</a:t>
              </a:r>
            </a:p>
            <a:p>
              <a:pPr defTabSz="914099"/>
              <a:endParaRPr lang="en-US" sz="1400" b="1" dirty="0" smtClean="0">
                <a:solidFill>
                  <a:srgbClr val="FFFFFF"/>
                </a:solidFill>
                <a:latin typeface="Arial" pitchFamily="34" charset="0"/>
                <a:cs typeface="Arial" pitchFamily="34" charset="0"/>
              </a:endParaRPr>
            </a:p>
            <a:p>
              <a:pPr defTabSz="914099"/>
              <a:r>
                <a:rPr lang="en-US" b="1" dirty="0" smtClean="0">
                  <a:latin typeface="Arial" pitchFamily="34" charset="0"/>
                  <a:cs typeface="Arial" pitchFamily="34" charset="0"/>
                </a:rPr>
                <a:t>Data Warehouse</a:t>
              </a:r>
            </a:p>
            <a:p>
              <a:pPr defTabSz="914099"/>
              <a:r>
                <a:rPr lang="en-US" sz="1400" b="1" dirty="0" smtClean="0">
                  <a:latin typeface="Arial" pitchFamily="34" charset="0"/>
                  <a:cs typeface="Arial" pitchFamily="34" charset="0"/>
                </a:rPr>
                <a:t>18 Terabytes</a:t>
              </a:r>
            </a:p>
            <a:p>
              <a:pPr defTabSz="914099"/>
              <a:r>
                <a:rPr lang="en-US" sz="1400" b="1" dirty="0" smtClean="0">
                  <a:latin typeface="Arial" pitchFamily="34" charset="0"/>
                  <a:cs typeface="Arial" pitchFamily="34" charset="0"/>
                </a:rPr>
                <a:t>Star Schema</a:t>
              </a:r>
            </a:p>
            <a:p>
              <a:pPr defTabSz="914099"/>
              <a:r>
                <a:rPr lang="en-US" sz="1400" b="1" dirty="0" smtClean="0">
                  <a:latin typeface="Arial" pitchFamily="34" charset="0"/>
                  <a:cs typeface="Arial" pitchFamily="34" charset="0"/>
                </a:rPr>
                <a:t>80 Fact Tables</a:t>
              </a:r>
            </a:p>
            <a:p>
              <a:pPr defTabSz="914099"/>
              <a:r>
                <a:rPr lang="en-US" sz="1400" b="1" dirty="0" smtClean="0">
                  <a:latin typeface="Arial" pitchFamily="34" charset="0"/>
                  <a:cs typeface="Arial" pitchFamily="34" charset="0"/>
                </a:rPr>
                <a:t>500 + Dimensions</a:t>
              </a:r>
            </a:p>
          </p:txBody>
        </p:sp>
      </p:grpSp>
      <p:grpSp>
        <p:nvGrpSpPr>
          <p:cNvPr id="4" name="Group 62"/>
          <p:cNvGrpSpPr/>
          <p:nvPr/>
        </p:nvGrpSpPr>
        <p:grpSpPr>
          <a:xfrm>
            <a:off x="3299995" y="1119015"/>
            <a:ext cx="2533374" cy="4686686"/>
            <a:chOff x="3299995" y="1587113"/>
            <a:chExt cx="2533374" cy="4686686"/>
          </a:xfrm>
        </p:grpSpPr>
        <p:sp>
          <p:nvSpPr>
            <p:cNvPr id="42" name="Rounded Rectangle 41"/>
            <p:cNvSpPr/>
            <p:nvPr/>
          </p:nvSpPr>
          <p:spPr bwMode="auto">
            <a:xfrm flipH="1">
              <a:off x="3331145" y="1587113"/>
              <a:ext cx="2502222" cy="1222925"/>
            </a:xfrm>
            <a:prstGeom prst="roundRect">
              <a:avLst>
                <a:gd name="adj" fmla="val 31794"/>
              </a:avLst>
            </a:prstGeom>
            <a:solidFill>
              <a:schemeClr val="bg2">
                <a:lumMod val="75000"/>
              </a:schemeClr>
            </a:solidFill>
            <a:ln w="19050" cap="flat" cmpd="sng" algn="ctr">
              <a:noFill/>
              <a:prstDash val="solid"/>
            </a:ln>
            <a:effectLst/>
          </p:spPr>
          <p:txBody>
            <a:bodyPr wrap="none" lIns="0" tIns="0" rIns="0" bIns="38097"/>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800" b="0" i="1" u="none" strike="noStrike" kern="1200" cap="none" spc="0" normalizeH="0" baseline="0" noProof="0" dirty="0">
                <a:ln w="18415" cmpd="sng">
                  <a:noFill/>
                  <a:prstDash val="solid"/>
                </a:ln>
                <a:solidFill>
                  <a:srgbClr val="F8F8F8"/>
                </a:solidFill>
                <a:effectLst>
                  <a:glow rad="101600">
                    <a:srgbClr val="801B0A"/>
                  </a:glow>
                  <a:outerShdw blurRad="381000" sx="104000" sy="104000" algn="ctr" rotWithShape="0">
                    <a:prstClr val="black">
                      <a:alpha val="40000"/>
                    </a:prstClr>
                  </a:outerShdw>
                </a:effectLst>
                <a:uLnTx/>
                <a:uFillTx/>
                <a:latin typeface="Arial" pitchFamily="34" charset="0"/>
                <a:cs typeface="Arial" pitchFamily="34" charset="0"/>
              </a:endParaRPr>
            </a:p>
          </p:txBody>
        </p:sp>
        <p:sp>
          <p:nvSpPr>
            <p:cNvPr id="41" name="Rectangle 40"/>
            <p:cNvSpPr/>
            <p:nvPr/>
          </p:nvSpPr>
          <p:spPr bwMode="gray">
            <a:xfrm>
              <a:off x="3338099" y="2479039"/>
              <a:ext cx="2495270" cy="3794760"/>
            </a:xfrm>
            <a:prstGeom prst="rect">
              <a:avLst/>
            </a:prstGeom>
            <a:solidFill>
              <a:schemeClr val="bg2">
                <a:lumMod val="25000"/>
              </a:schemeClr>
            </a:soli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marR="0" lvl="0" indent="0" defTabSz="1096963">
                <a:lnSpc>
                  <a:spcPct val="100000"/>
                </a:lnSpc>
                <a:buClrTx/>
                <a:buSzTx/>
                <a:buFontTx/>
                <a:buNone/>
                <a:tabLst/>
                <a:defRPr/>
              </a:pPr>
              <a:endParaRPr lang="en-US" sz="2200" dirty="0" smtClean="0">
                <a:solidFill>
                  <a:schemeClr val="bg1"/>
                </a:solidFill>
                <a:latin typeface="Arial" pitchFamily="34" charset="0"/>
                <a:cs typeface="Arial" pitchFamily="34" charset="0"/>
              </a:endParaRPr>
            </a:p>
          </p:txBody>
        </p:sp>
        <p:sp>
          <p:nvSpPr>
            <p:cNvPr id="44" name="Rectangle 43"/>
            <p:cNvSpPr/>
            <p:nvPr/>
          </p:nvSpPr>
          <p:spPr>
            <a:xfrm>
              <a:off x="3299995" y="1644667"/>
              <a:ext cx="2526632" cy="646331"/>
            </a:xfrm>
            <a:prstGeom prst="rect">
              <a:avLst/>
            </a:prstGeom>
          </p:spPr>
          <p:txBody>
            <a:bodyPr wrap="square">
              <a:spAutoFit/>
            </a:bodyPr>
            <a:lstStyle/>
            <a:p>
              <a:pPr algn="ctr" defTabSz="914099"/>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Current </a:t>
              </a:r>
            </a:p>
            <a:p>
              <a:pPr algn="ctr" defTabSz="914099"/>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Challenges</a:t>
              </a:r>
            </a:p>
          </p:txBody>
        </p:sp>
        <p:sp>
          <p:nvSpPr>
            <p:cNvPr id="18" name="Rectangle 17"/>
            <p:cNvSpPr/>
            <p:nvPr/>
          </p:nvSpPr>
          <p:spPr>
            <a:xfrm>
              <a:off x="3392237" y="2526828"/>
              <a:ext cx="2394285" cy="3693319"/>
            </a:xfrm>
            <a:prstGeom prst="rect">
              <a:avLst/>
            </a:prstGeom>
          </p:spPr>
          <p:txBody>
            <a:bodyPr wrap="square">
              <a:spAutoFit/>
            </a:bodyPr>
            <a:lstStyle/>
            <a:p>
              <a:pPr marL="342900" indent="-342900" defTabSz="914099"/>
              <a:r>
                <a:rPr lang="en-US" b="1" dirty="0" smtClean="0">
                  <a:solidFill>
                    <a:srgbClr val="FFFFFF"/>
                  </a:solidFill>
                  <a:latin typeface="Arial" pitchFamily="34" charset="0"/>
                  <a:cs typeface="Arial" pitchFamily="34" charset="0"/>
                </a:rPr>
                <a:t>Data Load Speeds</a:t>
              </a:r>
              <a:br>
                <a:rPr lang="en-US" b="1" dirty="0" smtClean="0">
                  <a:solidFill>
                    <a:srgbClr val="FFFFFF"/>
                  </a:solidFill>
                  <a:latin typeface="Arial" pitchFamily="34" charset="0"/>
                  <a:cs typeface="Arial" pitchFamily="34" charset="0"/>
                </a:rPr>
              </a:br>
              <a:endParaRPr lang="en-US" b="1" dirty="0" smtClean="0">
                <a:solidFill>
                  <a:srgbClr val="FFFFFF"/>
                </a:solidFill>
                <a:latin typeface="Arial" pitchFamily="34" charset="0"/>
                <a:cs typeface="Arial" pitchFamily="34" charset="0"/>
              </a:endParaRPr>
            </a:p>
            <a:p>
              <a:pPr marL="342900" indent="-342900" defTabSz="914099"/>
              <a:r>
                <a:rPr lang="en-US" b="1" dirty="0" smtClean="0">
                  <a:solidFill>
                    <a:srgbClr val="FFFFFF"/>
                  </a:solidFill>
                  <a:latin typeface="Arial" pitchFamily="34" charset="0"/>
                  <a:cs typeface="Arial" pitchFamily="34" charset="0"/>
                </a:rPr>
                <a:t>Analytic Capacity</a:t>
              </a:r>
              <a:br>
                <a:rPr lang="en-US" b="1" dirty="0" smtClean="0">
                  <a:solidFill>
                    <a:srgbClr val="FFFFFF"/>
                  </a:solidFill>
                  <a:latin typeface="Arial" pitchFamily="34" charset="0"/>
                  <a:cs typeface="Arial" pitchFamily="34" charset="0"/>
                </a:rPr>
              </a:br>
              <a:endParaRPr lang="en-US" b="1" dirty="0" smtClean="0">
                <a:solidFill>
                  <a:srgbClr val="FFFFFF"/>
                </a:solidFill>
                <a:latin typeface="Arial" pitchFamily="34" charset="0"/>
                <a:cs typeface="Arial" pitchFamily="34" charset="0"/>
              </a:endParaRPr>
            </a:p>
            <a:p>
              <a:pPr marL="342900" indent="-342900" defTabSz="914099"/>
              <a:r>
                <a:rPr lang="en-US" b="1" dirty="0" smtClean="0">
                  <a:solidFill>
                    <a:srgbClr val="FFFFFF"/>
                  </a:solidFill>
                  <a:latin typeface="Arial" pitchFamily="34" charset="0"/>
                  <a:cs typeface="Arial" pitchFamily="34" charset="0"/>
                </a:rPr>
                <a:t>Analytic Speed </a:t>
              </a:r>
              <a:br>
                <a:rPr lang="en-US" b="1" dirty="0" smtClean="0">
                  <a:solidFill>
                    <a:srgbClr val="FFFFFF"/>
                  </a:solidFill>
                  <a:latin typeface="Arial" pitchFamily="34" charset="0"/>
                  <a:cs typeface="Arial" pitchFamily="34" charset="0"/>
                </a:rPr>
              </a:br>
              <a:endParaRPr lang="en-US" b="1" dirty="0" smtClean="0">
                <a:solidFill>
                  <a:srgbClr val="FFFFFF"/>
                </a:solidFill>
                <a:latin typeface="Arial" pitchFamily="34" charset="0"/>
                <a:cs typeface="Arial" pitchFamily="34" charset="0"/>
              </a:endParaRPr>
            </a:p>
            <a:p>
              <a:pPr marL="342900" indent="-342900" defTabSz="914099"/>
              <a:endParaRPr lang="en-US" b="1" dirty="0" smtClean="0">
                <a:solidFill>
                  <a:srgbClr val="FFFFFF"/>
                </a:solidFill>
                <a:latin typeface="Arial" pitchFamily="34" charset="0"/>
                <a:cs typeface="Arial" pitchFamily="34" charset="0"/>
              </a:endParaRPr>
            </a:p>
            <a:p>
              <a:pPr marL="342900" indent="-342900" defTabSz="914099"/>
              <a:r>
                <a:rPr lang="en-US" b="1" dirty="0" smtClean="0">
                  <a:solidFill>
                    <a:srgbClr val="FFFFFF"/>
                  </a:solidFill>
                  <a:latin typeface="Arial" pitchFamily="34" charset="0"/>
                  <a:cs typeface="Arial" pitchFamily="34" charset="0"/>
                </a:rPr>
                <a:t>Mixed Workload </a:t>
              </a:r>
              <a:br>
                <a:rPr lang="en-US" b="1" dirty="0" smtClean="0">
                  <a:solidFill>
                    <a:srgbClr val="FFFFFF"/>
                  </a:solidFill>
                  <a:latin typeface="Arial" pitchFamily="34" charset="0"/>
                  <a:cs typeface="Arial" pitchFamily="34" charset="0"/>
                </a:rPr>
              </a:br>
              <a:endParaRPr lang="en-US" b="1" dirty="0" smtClean="0">
                <a:solidFill>
                  <a:srgbClr val="FFFFFF"/>
                </a:solidFill>
                <a:latin typeface="Arial" pitchFamily="34" charset="0"/>
                <a:cs typeface="Arial" pitchFamily="34" charset="0"/>
              </a:endParaRPr>
            </a:p>
            <a:p>
              <a:pPr marL="342900" indent="-342900" defTabSz="914099"/>
              <a:endParaRPr lang="en-US" b="1" dirty="0" smtClean="0">
                <a:solidFill>
                  <a:srgbClr val="FFFFFF"/>
                </a:solidFill>
                <a:latin typeface="Arial" pitchFamily="34" charset="0"/>
                <a:cs typeface="Arial" pitchFamily="34" charset="0"/>
              </a:endParaRPr>
            </a:p>
            <a:p>
              <a:pPr marL="342900" indent="-342900" defTabSz="914099"/>
              <a:r>
                <a:rPr lang="en-US" b="1" dirty="0" smtClean="0">
                  <a:solidFill>
                    <a:srgbClr val="FFFFFF"/>
                  </a:solidFill>
                  <a:latin typeface="Arial" pitchFamily="34" charset="0"/>
                  <a:cs typeface="Arial" pitchFamily="34" charset="0"/>
                </a:rPr>
                <a:t>Total Cost of Ownership</a:t>
              </a:r>
            </a:p>
            <a:p>
              <a:pPr marL="342900" indent="-342900" defTabSz="914099">
                <a:buFont typeface="+mj-lt"/>
                <a:buAutoNum type="arabicPeriod"/>
              </a:pPr>
              <a:endParaRPr lang="en-US" b="1" dirty="0" smtClean="0">
                <a:solidFill>
                  <a:srgbClr val="FFFFFF"/>
                </a:solidFill>
                <a:latin typeface="Arial" pitchFamily="34" charset="0"/>
                <a:cs typeface="Arial" pitchFamily="34" charset="0"/>
              </a:endParaRPr>
            </a:p>
          </p:txBody>
        </p:sp>
      </p:grpSp>
      <p:grpSp>
        <p:nvGrpSpPr>
          <p:cNvPr id="25" name="Group 24"/>
          <p:cNvGrpSpPr/>
          <p:nvPr/>
        </p:nvGrpSpPr>
        <p:grpSpPr>
          <a:xfrm>
            <a:off x="5743851" y="1119015"/>
            <a:ext cx="3159878" cy="4686686"/>
            <a:chOff x="5743851" y="1119015"/>
            <a:chExt cx="3159878" cy="4686686"/>
          </a:xfrm>
        </p:grpSpPr>
        <p:grpSp>
          <p:nvGrpSpPr>
            <p:cNvPr id="5" name="Group 19"/>
            <p:cNvGrpSpPr/>
            <p:nvPr/>
          </p:nvGrpSpPr>
          <p:grpSpPr>
            <a:xfrm>
              <a:off x="6507078" y="1119015"/>
              <a:ext cx="2396651" cy="4686686"/>
              <a:chOff x="6080934" y="1119015"/>
              <a:chExt cx="2396651" cy="4686686"/>
            </a:xfrm>
          </p:grpSpPr>
          <p:sp>
            <p:nvSpPr>
              <p:cNvPr id="34" name="Rounded Rectangle 33"/>
              <p:cNvSpPr/>
              <p:nvPr/>
            </p:nvSpPr>
            <p:spPr bwMode="auto">
              <a:xfrm flipH="1">
                <a:off x="6083299" y="1119015"/>
                <a:ext cx="2351129" cy="1222925"/>
              </a:xfrm>
              <a:prstGeom prst="roundRect">
                <a:avLst>
                  <a:gd name="adj" fmla="val 31794"/>
                </a:avLst>
              </a:prstGeom>
              <a:solidFill>
                <a:schemeClr val="accent5">
                  <a:lumMod val="75000"/>
                </a:schemeClr>
              </a:solidFill>
              <a:ln w="19050" cap="flat" cmpd="sng" algn="ctr">
                <a:noFill/>
                <a:prstDash val="solid"/>
              </a:ln>
              <a:effectLst/>
            </p:spPr>
            <p:txBody>
              <a:bodyPr wrap="none" lIns="0" tIns="0" rIns="0" bIns="38097"/>
              <a:lstStyle/>
              <a:p>
                <a:pPr algn="ctr" defTabSz="914099"/>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Madison</a:t>
                </a:r>
              </a:p>
              <a:p>
                <a:pPr algn="ctr" defTabSz="914099"/>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Highlights </a:t>
                </a:r>
              </a:p>
            </p:txBody>
          </p:sp>
          <p:sp>
            <p:nvSpPr>
              <p:cNvPr id="33" name="Round Single Corner Rectangle 32"/>
              <p:cNvSpPr/>
              <p:nvPr/>
            </p:nvSpPr>
            <p:spPr bwMode="gray">
              <a:xfrm flipV="1">
                <a:off x="6080934" y="2010941"/>
                <a:ext cx="2348489" cy="3794760"/>
              </a:xfrm>
              <a:prstGeom prst="round1Rect">
                <a:avLst>
                  <a:gd name="adj" fmla="val 18563"/>
                </a:avLst>
              </a:prstGeom>
              <a:solidFill>
                <a:schemeClr val="accent5">
                  <a:lumMod val="75000"/>
                </a:schemeClr>
              </a:soli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1096963">
                  <a:defRPr/>
                </a:pPr>
                <a:endParaRPr lang="en-US" sz="2200" b="1" dirty="0" smtClean="0">
                  <a:solidFill>
                    <a:schemeClr val="bg1"/>
                  </a:solidFill>
                  <a:latin typeface="Arial" pitchFamily="34" charset="0"/>
                  <a:cs typeface="Arial" pitchFamily="34" charset="0"/>
                </a:endParaRPr>
              </a:p>
            </p:txBody>
          </p:sp>
          <p:sp>
            <p:nvSpPr>
              <p:cNvPr id="19" name="Rectangle 18"/>
              <p:cNvSpPr/>
              <p:nvPr/>
            </p:nvSpPr>
            <p:spPr>
              <a:xfrm>
                <a:off x="6083300" y="2058730"/>
                <a:ext cx="2394285" cy="3416320"/>
              </a:xfrm>
              <a:prstGeom prst="rect">
                <a:avLst/>
              </a:prstGeom>
            </p:spPr>
            <p:txBody>
              <a:bodyPr wrap="square" anchor="ctr">
                <a:spAutoFit/>
              </a:bodyPr>
              <a:lstStyle/>
              <a:p>
                <a:pPr defTabSz="914099">
                  <a:buFont typeface="Wingdings" pitchFamily="2" charset="2"/>
                  <a:buChar char="ü"/>
                </a:pPr>
                <a:r>
                  <a:rPr lang="en-US" b="1" dirty="0" smtClean="0">
                    <a:solidFill>
                      <a:schemeClr val="bg1"/>
                    </a:solidFill>
                    <a:latin typeface="Arial" pitchFamily="34" charset="0"/>
                    <a:cs typeface="Arial" pitchFamily="34" charset="0"/>
                  </a:rPr>
                  <a:t>Improved by 300%</a:t>
                </a:r>
              </a:p>
              <a:p>
                <a:pPr defTabSz="914099">
                  <a:buFont typeface="Wingdings" pitchFamily="2" charset="2"/>
                  <a:buChar char="ü"/>
                </a:pPr>
                <a:endParaRPr lang="en-US" b="1" dirty="0" smtClean="0">
                  <a:solidFill>
                    <a:schemeClr val="bg1"/>
                  </a:solidFill>
                  <a:latin typeface="Arial" pitchFamily="34" charset="0"/>
                  <a:cs typeface="Arial" pitchFamily="34" charset="0"/>
                </a:endParaRPr>
              </a:p>
              <a:p>
                <a:pPr defTabSz="914099">
                  <a:buFont typeface="Wingdings" pitchFamily="2" charset="2"/>
                  <a:buChar char="ü"/>
                </a:pPr>
                <a:r>
                  <a:rPr lang="en-US" b="1" dirty="0" smtClean="0">
                    <a:solidFill>
                      <a:schemeClr val="bg1"/>
                    </a:solidFill>
                    <a:latin typeface="Arial" pitchFamily="34" charset="0"/>
                    <a:cs typeface="Arial" pitchFamily="34" charset="0"/>
                  </a:rPr>
                  <a:t>30TB/160 Cores</a:t>
                </a:r>
              </a:p>
              <a:p>
                <a:pPr defTabSz="914099">
                  <a:buFont typeface="Wingdings" pitchFamily="2" charset="2"/>
                  <a:buChar char="ü"/>
                </a:pPr>
                <a:endParaRPr lang="en-US" b="1" dirty="0" smtClean="0">
                  <a:solidFill>
                    <a:schemeClr val="bg1"/>
                  </a:solidFill>
                  <a:latin typeface="Arial" pitchFamily="34" charset="0"/>
                  <a:cs typeface="Arial" pitchFamily="34" charset="0"/>
                </a:endParaRPr>
              </a:p>
              <a:p>
                <a:pPr defTabSz="914099">
                  <a:buFont typeface="Wingdings" pitchFamily="2" charset="2"/>
                  <a:buChar char="ü"/>
                </a:pPr>
                <a:r>
                  <a:rPr lang="en-US" b="1" dirty="0" smtClean="0">
                    <a:solidFill>
                      <a:schemeClr val="bg1"/>
                    </a:solidFill>
                    <a:latin typeface="Arial" pitchFamily="34" charset="0"/>
                    <a:cs typeface="Arial" pitchFamily="34" charset="0"/>
                  </a:rPr>
                  <a:t>Query Speeds 70X            Improvement</a:t>
                </a:r>
              </a:p>
              <a:p>
                <a:pPr defTabSz="914099">
                  <a:buFont typeface="Wingdings" pitchFamily="2" charset="2"/>
                  <a:buChar char="ü"/>
                </a:pPr>
                <a:endParaRPr lang="en-US" b="1" dirty="0" smtClean="0">
                  <a:solidFill>
                    <a:schemeClr val="bg1"/>
                  </a:solidFill>
                  <a:latin typeface="Arial" pitchFamily="34" charset="0"/>
                  <a:cs typeface="Arial" pitchFamily="34" charset="0"/>
                </a:endParaRPr>
              </a:p>
              <a:p>
                <a:pPr defTabSz="914099">
                  <a:buFont typeface="Wingdings" pitchFamily="2" charset="2"/>
                  <a:buChar char="ü"/>
                </a:pPr>
                <a:r>
                  <a:rPr lang="en-US" b="1" dirty="0" smtClean="0">
                    <a:solidFill>
                      <a:schemeClr val="bg1"/>
                    </a:solidFill>
                    <a:latin typeface="Arial" pitchFamily="34" charset="0"/>
                    <a:cs typeface="Arial" pitchFamily="34" charset="0"/>
                  </a:rPr>
                  <a:t>Concurrency Mixed Workload </a:t>
                </a:r>
              </a:p>
              <a:p>
                <a:pPr defTabSz="914099">
                  <a:buFont typeface="Wingdings" pitchFamily="2" charset="2"/>
                  <a:buChar char="ü"/>
                </a:pPr>
                <a:endParaRPr lang="en-US" b="1" dirty="0" smtClean="0">
                  <a:solidFill>
                    <a:schemeClr val="bg1"/>
                  </a:solidFill>
                  <a:latin typeface="Arial" pitchFamily="34" charset="0"/>
                  <a:cs typeface="Arial" pitchFamily="34" charset="0"/>
                </a:endParaRPr>
              </a:p>
              <a:p>
                <a:pPr defTabSz="914099">
                  <a:buFont typeface="Wingdings" pitchFamily="2" charset="2"/>
                  <a:buChar char="ü"/>
                </a:pPr>
                <a:r>
                  <a:rPr lang="en-US" b="1" dirty="0" smtClean="0">
                    <a:solidFill>
                      <a:schemeClr val="bg1"/>
                    </a:solidFill>
                    <a:latin typeface="Arial" pitchFamily="34" charset="0"/>
                    <a:cs typeface="Arial" pitchFamily="34" charset="0"/>
                  </a:rPr>
                  <a:t>TCO Lowered by 50%</a:t>
                </a:r>
                <a:endParaRPr lang="en-US" dirty="0" smtClean="0">
                  <a:solidFill>
                    <a:schemeClr val="bg1"/>
                  </a:solidFill>
                  <a:latin typeface="Arial" pitchFamily="34" charset="0"/>
                  <a:cs typeface="Arial" pitchFamily="34" charset="0"/>
                </a:endParaRPr>
              </a:p>
            </p:txBody>
          </p:sp>
        </p:grpSp>
        <p:sp>
          <p:nvSpPr>
            <p:cNvPr id="20" name="Striped Right Arrow 19"/>
            <p:cNvSpPr/>
            <p:nvPr/>
          </p:nvSpPr>
          <p:spPr>
            <a:xfrm>
              <a:off x="5743851" y="2024107"/>
              <a:ext cx="738713"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triped Right Arrow 20"/>
            <p:cNvSpPr/>
            <p:nvPr/>
          </p:nvSpPr>
          <p:spPr>
            <a:xfrm>
              <a:off x="5743851" y="2602638"/>
              <a:ext cx="738713"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triped Right Arrow 21"/>
            <p:cNvSpPr/>
            <p:nvPr/>
          </p:nvSpPr>
          <p:spPr>
            <a:xfrm>
              <a:off x="5743851" y="3127901"/>
              <a:ext cx="738713"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triped Right Arrow 22"/>
            <p:cNvSpPr/>
            <p:nvPr/>
          </p:nvSpPr>
          <p:spPr>
            <a:xfrm>
              <a:off x="5743851" y="3963883"/>
              <a:ext cx="738713"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triped Right Arrow 23"/>
            <p:cNvSpPr/>
            <p:nvPr/>
          </p:nvSpPr>
          <p:spPr>
            <a:xfrm>
              <a:off x="5743851" y="4790984"/>
              <a:ext cx="738713"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6691316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a:t>
            </a:r>
            <a:endParaRPr lang="en-GB" dirty="0"/>
          </a:p>
        </p:txBody>
      </p:sp>
      <p:sp>
        <p:nvSpPr>
          <p:cNvPr id="7" name="Text Placeholder 2"/>
          <p:cNvSpPr txBox="1">
            <a:spLocks/>
          </p:cNvSpPr>
          <p:nvPr/>
        </p:nvSpPr>
        <p:spPr>
          <a:xfrm>
            <a:off x="4161401" y="1433559"/>
            <a:ext cx="4743934" cy="1832156"/>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4"/>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4"/>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Clear in the short-term</a:t>
            </a:r>
          </a:p>
          <a:p>
            <a:r>
              <a:rPr lang="en-US" dirty="0" smtClean="0"/>
              <a:t>Minor changes will occur</a:t>
            </a:r>
          </a:p>
          <a:p>
            <a:r>
              <a:rPr lang="en-US" dirty="0"/>
              <a:t>L</a:t>
            </a:r>
            <a:r>
              <a:rPr lang="en-US" dirty="0" smtClean="0"/>
              <a:t>ess clear further out</a:t>
            </a:r>
          </a:p>
        </p:txBody>
      </p:sp>
      <p:pic>
        <p:nvPicPr>
          <p:cNvPr id="1033" name="Picture 9" descr="http://meds.queensu.ca/assets/calendar.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71004" y="1123122"/>
            <a:ext cx="3339219" cy="2502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9" name="Group 8"/>
          <p:cNvGrpSpPr/>
          <p:nvPr/>
        </p:nvGrpSpPr>
        <p:grpSpPr>
          <a:xfrm>
            <a:off x="0" y="3848989"/>
            <a:ext cx="9144000" cy="2264732"/>
            <a:chOff x="0" y="3848989"/>
            <a:chExt cx="9144000" cy="2264732"/>
          </a:xfrm>
        </p:grpSpPr>
        <p:sp>
          <p:nvSpPr>
            <p:cNvPr id="6" name="Rectangle 5"/>
            <p:cNvSpPr/>
            <p:nvPr/>
          </p:nvSpPr>
          <p:spPr bwMode="auto">
            <a:xfrm>
              <a:off x="0" y="3848989"/>
              <a:ext cx="9144000" cy="2264732"/>
            </a:xfrm>
            <a:prstGeom prst="rect">
              <a:avLst/>
            </a:prstGeom>
            <a:gradFill flip="none" rotWithShape="1">
              <a:gsLst>
                <a:gs pos="13000">
                  <a:schemeClr val="accent2">
                    <a:shade val="15000"/>
                    <a:satMod val="180000"/>
                    <a:alpha val="55000"/>
                  </a:schemeClr>
                </a:gs>
                <a:gs pos="46000">
                  <a:schemeClr val="accent2">
                    <a:shade val="45000"/>
                    <a:satMod val="170000"/>
                    <a:alpha val="48000"/>
                  </a:schemeClr>
                </a:gs>
                <a:gs pos="70000">
                  <a:schemeClr val="accent2">
                    <a:tint val="99000"/>
                    <a:shade val="65000"/>
                    <a:satMod val="155000"/>
                  </a:schemeClr>
                </a:gs>
                <a:gs pos="90000">
                  <a:schemeClr val="accent2">
                    <a:tint val="95500"/>
                    <a:shade val="100000"/>
                    <a:satMod val="155000"/>
                  </a:schemeClr>
                </a:gs>
              </a:gsLst>
              <a:lin ang="2700000" scaled="1"/>
              <a:tileRect/>
            </a:gradFill>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r>
                <a:rPr lang="en-GB" sz="2800" dirty="0" smtClean="0">
                  <a:solidFill>
                    <a:srgbClr val="FFFFFF"/>
                  </a:solidFill>
                  <a:effectLst>
                    <a:outerShdw blurRad="38100" dist="38100" dir="2700000" algn="tl">
                      <a:srgbClr val="000000">
                        <a:alpha val="43137"/>
                      </a:srgbClr>
                    </a:outerShdw>
                  </a:effectLst>
                  <a:latin typeface="Calibri" pitchFamily="34" charset="0"/>
                </a:rPr>
                <a:t> Acquisition   	Market Crash 	Accident</a:t>
              </a:r>
            </a:p>
          </p:txBody>
        </p:sp>
        <p:pic>
          <p:nvPicPr>
            <p:cNvPr id="1028" name="Picture 4" descr="http://www.recessionwire.com/wp-content/uploads/2009/09/big-fish-eating-money-fish-200.jpg"/>
            <p:cNvPicPr>
              <a:picLocks noChangeArrowheads="1"/>
            </p:cNvPicPr>
            <p:nvPr/>
          </p:nvPicPr>
          <p:blipFill rotWithShape="1">
            <a:blip r:embed="rId6" cstate="email">
              <a:extLst>
                <a:ext uri="{28A0092B-C50C-407E-A947-70E740481C1C}">
                  <a14:useLocalDpi xmlns:a14="http://schemas.microsoft.com/office/drawing/2010/main" xmlns="" val="0"/>
                </a:ext>
              </a:extLst>
            </a:blip>
            <a:srcRect/>
            <a:stretch/>
          </p:blipFill>
          <p:spPr bwMode="auto">
            <a:xfrm>
              <a:off x="1245743" y="4019282"/>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a:extLst/>
          </p:spPr>
        </p:pic>
        <p:pic>
          <p:nvPicPr>
            <p:cNvPr id="1031" name="Picture 7" descr="http://www.leadersbeacon.com/images/downgraph.gif"/>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3981459" y="4004225"/>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a:extLst/>
          </p:spPr>
        </p:pic>
        <p:grpSp>
          <p:nvGrpSpPr>
            <p:cNvPr id="4" name="Group 3"/>
            <p:cNvGrpSpPr/>
            <p:nvPr/>
          </p:nvGrpSpPr>
          <p:grpSpPr>
            <a:xfrm>
              <a:off x="6513740" y="4005471"/>
              <a:ext cx="1695600" cy="1695600"/>
              <a:chOff x="6513740" y="4005471"/>
              <a:chExt cx="1695600" cy="1695600"/>
            </a:xfrm>
          </p:grpSpPr>
          <p:sp>
            <p:nvSpPr>
              <p:cNvPr id="3" name="Rectangle 2"/>
              <p:cNvSpPr/>
              <p:nvPr/>
            </p:nvSpPr>
            <p:spPr bwMode="auto">
              <a:xfrm>
                <a:off x="6513740" y="4005471"/>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029" name="Picture 5"/>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6598781" y="4439478"/>
                <a:ext cx="1568727"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637937944"/>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10800000">
            <a:off x="0" y="1435100"/>
            <a:ext cx="9144000" cy="5422900"/>
          </a:xfrm>
          <a:prstGeom prst="rect">
            <a:avLst/>
          </a:prstGeom>
          <a:gradFill flip="none" rotWithShape="1">
            <a:gsLst>
              <a:gs pos="0">
                <a:schemeClr val="tx1">
                  <a:alpha val="54000"/>
                </a:schemeClr>
              </a:gs>
              <a:gs pos="50000">
                <a:srgbClr val="000000">
                  <a:alpha val="0"/>
                </a:srgbClr>
              </a:gs>
              <a:gs pos="100000">
                <a:srgbClr val="FFFFFF">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083" name="Left Light"/>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28601" y="2451100"/>
            <a:ext cx="5283739" cy="4267200"/>
          </a:xfrm>
          <a:prstGeom prst="rect">
            <a:avLst/>
          </a:prstGeom>
          <a:noFill/>
          <a:ln w="9525">
            <a:noFill/>
            <a:miter lim="800000"/>
            <a:headEnd/>
            <a:tailEnd/>
          </a:ln>
          <a:effectLst>
            <a:softEdge rad="317500"/>
          </a:effectLst>
        </p:spPr>
      </p:pic>
      <p:pic>
        <p:nvPicPr>
          <p:cNvPr id="3084" name="Center Light"/>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514600" y="2971800"/>
            <a:ext cx="3767137" cy="3236913"/>
          </a:xfrm>
          <a:prstGeom prst="rect">
            <a:avLst/>
          </a:prstGeom>
          <a:noFill/>
          <a:ln w="9525">
            <a:noFill/>
            <a:miter lim="800000"/>
            <a:headEnd/>
            <a:tailEnd/>
          </a:ln>
          <a:effectLst>
            <a:softEdge rad="317500"/>
          </a:effectLst>
        </p:spPr>
      </p:pic>
      <p:pic>
        <p:nvPicPr>
          <p:cNvPr id="3085" name="Right Light"/>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077121" y="2679700"/>
            <a:ext cx="5066879" cy="4114800"/>
          </a:xfrm>
          <a:prstGeom prst="rect">
            <a:avLst/>
          </a:prstGeom>
          <a:noFill/>
          <a:ln w="9525">
            <a:noFill/>
            <a:miter lim="800000"/>
            <a:headEnd/>
            <a:tailEnd/>
          </a:ln>
          <a:effectLst>
            <a:softEdge rad="317500"/>
          </a:effectLst>
        </p:spPr>
      </p:pic>
      <p:pic>
        <p:nvPicPr>
          <p:cNvPr id="24" name="Madison" descr="Madison.png"/>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3765343" y="533400"/>
            <a:ext cx="1460914" cy="3506196"/>
          </a:xfrm>
          <a:prstGeom prst="rect">
            <a:avLst/>
          </a:prstGeom>
          <a:effectLst/>
        </p:spPr>
      </p:pic>
      <p:sp>
        <p:nvSpPr>
          <p:cNvPr id="2" name="Title 1"/>
          <p:cNvSpPr>
            <a:spLocks noGrp="1"/>
          </p:cNvSpPr>
          <p:nvPr>
            <p:ph type="title"/>
          </p:nvPr>
        </p:nvSpPr>
        <p:spPr>
          <a:xfrm>
            <a:off x="76200" y="70693"/>
            <a:ext cx="9067800" cy="553998"/>
          </a:xfrm>
        </p:spPr>
        <p:txBody>
          <a:bodyPr/>
          <a:lstStyle/>
          <a:p>
            <a:pPr algn="ctr"/>
            <a:r>
              <a:rPr lang="en-GB" sz="4000" dirty="0"/>
              <a:t>Hub and Spoke – Flexible Business Alignment</a:t>
            </a:r>
          </a:p>
        </p:txBody>
      </p:sp>
      <p:pic>
        <p:nvPicPr>
          <p:cNvPr id="11" name="EDW" descr="Madison Rack.png"/>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3200400" y="1206500"/>
            <a:ext cx="2667000" cy="4682066"/>
          </a:xfrm>
          <a:prstGeom prst="rect">
            <a:avLst/>
          </a:prstGeom>
        </p:spPr>
      </p:pic>
      <p:pic>
        <p:nvPicPr>
          <p:cNvPr id="3082" name="User 4"/>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5943600" y="2819400"/>
            <a:ext cx="2676525" cy="2713037"/>
          </a:xfrm>
          <a:prstGeom prst="rect">
            <a:avLst/>
          </a:prstGeom>
          <a:noFill/>
          <a:ln w="9525">
            <a:noFill/>
            <a:miter lim="800000"/>
            <a:headEnd/>
            <a:tailEnd/>
          </a:ln>
          <a:effectLst/>
        </p:spPr>
      </p:pic>
      <p:pic>
        <p:nvPicPr>
          <p:cNvPr id="3079" name="User1"/>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1066800" y="2959100"/>
            <a:ext cx="1828799" cy="2805996"/>
          </a:xfrm>
          <a:prstGeom prst="rect">
            <a:avLst/>
          </a:prstGeom>
          <a:noFill/>
          <a:ln w="9525">
            <a:noFill/>
            <a:miter lim="800000"/>
            <a:headEnd/>
            <a:tailEnd/>
          </a:ln>
          <a:effectLst/>
        </p:spPr>
      </p:pic>
      <p:pic>
        <p:nvPicPr>
          <p:cNvPr id="3081" name="user 3"/>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4025900" y="2590800"/>
            <a:ext cx="2298700" cy="3670300"/>
          </a:xfrm>
          <a:prstGeom prst="rect">
            <a:avLst/>
          </a:prstGeom>
          <a:noFill/>
          <a:ln w="9525">
            <a:noFill/>
            <a:miter lim="800000"/>
            <a:headEnd/>
            <a:tailEnd/>
          </a:ln>
          <a:effectLst/>
        </p:spPr>
      </p:pic>
      <p:pic>
        <p:nvPicPr>
          <p:cNvPr id="23" name="Data Mart 1" descr="bull2.pn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81000" y="4539715"/>
            <a:ext cx="1949985" cy="1949985"/>
          </a:xfrm>
          <a:prstGeom prst="rect">
            <a:avLst/>
          </a:prstGeom>
        </p:spPr>
      </p:pic>
      <p:pic>
        <p:nvPicPr>
          <p:cNvPr id="22" name="Data Mart 3" descr="hp2.pn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781800" y="4724400"/>
            <a:ext cx="1855520" cy="795223"/>
          </a:xfrm>
          <a:prstGeom prst="rect">
            <a:avLst/>
          </a:prstGeom>
          <a:effectLst>
            <a:reflection blurRad="6350" stA="52000" endA="300" endPos="35000" dir="5400000" sy="-100000" algn="bl" rotWithShape="0"/>
          </a:effectLst>
        </p:spPr>
      </p:pic>
      <p:sp>
        <p:nvSpPr>
          <p:cNvPr id="32" name="EDW Text"/>
          <p:cNvSpPr txBox="1"/>
          <p:nvPr/>
        </p:nvSpPr>
        <p:spPr>
          <a:xfrm>
            <a:off x="304801" y="5867400"/>
            <a:ext cx="8610600" cy="677108"/>
          </a:xfrm>
          <a:prstGeom prst="rect">
            <a:avLst/>
          </a:prstGeom>
          <a:noFill/>
        </p:spPr>
        <p:txBody>
          <a:bodyPr wrap="square" rtlCol="0">
            <a:spAutoFit/>
          </a:bodyPr>
          <a:lstStyle/>
          <a:p>
            <a:pPr algn="ctr"/>
            <a:r>
              <a:rPr lang="en-GB" sz="1900" b="1" dirty="0" smtClean="0">
                <a:solidFill>
                  <a:schemeClr val="bg1"/>
                </a:solidFill>
                <a:effectLst>
                  <a:outerShdw blurRad="38100" dist="38100" dir="2700000" algn="tl">
                    <a:srgbClr val="000000">
                      <a:alpha val="43137"/>
                    </a:srgbClr>
                  </a:outerShdw>
                </a:effectLst>
              </a:rPr>
              <a:t>EDW provides “single version of truth” but makes it difficult to support mixed workloads and multiple user groups, each requiring SLAs </a:t>
            </a:r>
            <a:endParaRPr lang="en-GB" sz="1900" b="1" dirty="0">
              <a:solidFill>
                <a:schemeClr val="bg1"/>
              </a:solidFill>
              <a:effectLst>
                <a:outerShdw blurRad="38100" dist="38100" dir="2700000" algn="tl">
                  <a:srgbClr val="000000">
                    <a:alpha val="43137"/>
                  </a:srgbClr>
                </a:outerShdw>
              </a:effectLst>
            </a:endParaRPr>
          </a:p>
        </p:txBody>
      </p:sp>
      <p:sp>
        <p:nvSpPr>
          <p:cNvPr id="33" name="Datamart text"/>
          <p:cNvSpPr txBox="1"/>
          <p:nvPr/>
        </p:nvSpPr>
        <p:spPr>
          <a:xfrm>
            <a:off x="304800" y="5867400"/>
            <a:ext cx="8610600" cy="677108"/>
          </a:xfrm>
          <a:prstGeom prst="rect">
            <a:avLst/>
          </a:prstGeom>
          <a:noFill/>
        </p:spPr>
        <p:txBody>
          <a:bodyPr wrap="square" rtlCol="0">
            <a:spAutoFit/>
          </a:bodyPr>
          <a:lstStyle/>
          <a:p>
            <a:pPr algn="ctr"/>
            <a:r>
              <a:rPr lang="en-GB" sz="1900" b="1" dirty="0" smtClean="0">
                <a:solidFill>
                  <a:schemeClr val="bg1"/>
                </a:solidFill>
                <a:effectLst>
                  <a:outerShdw blurRad="38100" dist="38100" dir="2700000" algn="tl">
                    <a:srgbClr val="000000">
                      <a:alpha val="43137"/>
                    </a:srgbClr>
                  </a:outerShdw>
                </a:effectLst>
              </a:rPr>
              <a:t>Departmental data marts enable mixed workloads, but make it difficult to consolidate information across the enterprise</a:t>
            </a:r>
            <a:endParaRPr lang="en-GB" sz="1900" b="1" dirty="0">
              <a:solidFill>
                <a:schemeClr val="bg1"/>
              </a:solidFill>
              <a:effectLst>
                <a:outerShdw blurRad="38100" dist="38100" dir="2700000" algn="tl">
                  <a:srgbClr val="000000">
                    <a:alpha val="43137"/>
                  </a:srgbClr>
                </a:outerShdw>
              </a:effectLst>
            </a:endParaRPr>
          </a:p>
        </p:txBody>
      </p:sp>
      <p:sp>
        <p:nvSpPr>
          <p:cNvPr id="34" name="Hub and Spoke Text"/>
          <p:cNvSpPr txBox="1"/>
          <p:nvPr/>
        </p:nvSpPr>
        <p:spPr>
          <a:xfrm>
            <a:off x="0" y="5867400"/>
            <a:ext cx="9144000" cy="969496"/>
          </a:xfrm>
          <a:prstGeom prst="rect">
            <a:avLst/>
          </a:prstGeom>
          <a:noFill/>
        </p:spPr>
        <p:txBody>
          <a:bodyPr wrap="square" rtlCol="0">
            <a:spAutoFit/>
          </a:bodyPr>
          <a:lstStyle/>
          <a:p>
            <a:pPr algn="ctr"/>
            <a:r>
              <a:rPr lang="en-GB" sz="1900" b="1" dirty="0" smtClean="0">
                <a:solidFill>
                  <a:schemeClr val="bg1"/>
                </a:solidFill>
                <a:effectLst>
                  <a:outerShdw blurRad="38100" dist="38100" dir="2700000" algn="tl">
                    <a:srgbClr val="000000">
                      <a:alpha val="43137"/>
                    </a:srgbClr>
                  </a:outerShdw>
                </a:effectLst>
              </a:rPr>
              <a:t>A Hub and Spoke solution gives you the flexibility to add/change diverse workloads/user groups, while maintaining  data consistency across the enterprise</a:t>
            </a:r>
            <a:endParaRPr lang="en-GB" sz="1900" b="1" dirty="0">
              <a:solidFill>
                <a:schemeClr val="bg1"/>
              </a:solidFill>
              <a:effectLst>
                <a:outerShdw blurRad="38100" dist="38100" dir="2700000" algn="tl">
                  <a:srgbClr val="000000">
                    <a:alpha val="43137"/>
                  </a:srgbClr>
                </a:outerShdw>
              </a:effectLst>
            </a:endParaRPr>
          </a:p>
        </p:txBody>
      </p:sp>
      <p:sp>
        <p:nvSpPr>
          <p:cNvPr id="36" name="Huband Spoke Claim 2"/>
          <p:cNvSpPr txBox="1"/>
          <p:nvPr/>
        </p:nvSpPr>
        <p:spPr>
          <a:xfrm>
            <a:off x="533400" y="1143000"/>
            <a:ext cx="2743200" cy="1477328"/>
          </a:xfrm>
          <a:prstGeom prst="rect">
            <a:avLst/>
          </a:prstGeom>
          <a:noFill/>
        </p:spPr>
        <p:txBody>
          <a:bodyPr wrap="square" rtlCol="0">
            <a:spAutoFit/>
          </a:bodyPr>
          <a:lstStyle/>
          <a:p>
            <a:r>
              <a:rPr lang="en-GB" dirty="0" smtClean="0"/>
              <a:t>Parallel database copy technology enables rapid data integration and consistency between hub and spokes</a:t>
            </a:r>
            <a:endParaRPr lang="en-GB" dirty="0"/>
          </a:p>
        </p:txBody>
      </p:sp>
      <p:pic>
        <p:nvPicPr>
          <p:cNvPr id="3080" name="user 2"/>
          <p:cNvPicPr>
            <a:picLocks noChangeAspect="1" noChangeArrowheads="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2882900" y="3175000"/>
            <a:ext cx="1781856" cy="2676525"/>
          </a:xfrm>
          <a:prstGeom prst="rect">
            <a:avLst/>
          </a:prstGeom>
          <a:noFill/>
          <a:ln w="9525">
            <a:noFill/>
            <a:miter lim="800000"/>
            <a:headEnd/>
            <a:tailEnd/>
          </a:ln>
          <a:effectLst/>
        </p:spPr>
      </p:pic>
      <p:pic>
        <p:nvPicPr>
          <p:cNvPr id="21" name="Data Mart 2"/>
          <p:cNvPicPr/>
          <p:nvPr/>
        </p:nvPicPr>
        <p:blipFill>
          <a:blip r:embed="rId14" cstate="email">
            <a:extLst>
              <a:ext uri="{28A0092B-C50C-407E-A947-70E740481C1C}">
                <a14:useLocalDpi xmlns:a14="http://schemas.microsoft.com/office/drawing/2010/main" xmlns="" val="0"/>
              </a:ext>
            </a:extLst>
          </a:blip>
          <a:srcRect/>
          <a:stretch>
            <a:fillRect/>
          </a:stretch>
        </p:blipFill>
        <p:spPr bwMode="auto">
          <a:xfrm>
            <a:off x="3429000" y="4953000"/>
            <a:ext cx="1828800" cy="742384"/>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softEdge rad="31750"/>
          </a:effectLst>
        </p:spPr>
      </p:pic>
      <p:sp>
        <p:nvSpPr>
          <p:cNvPr id="35" name="Hub and Spoke Claim 1"/>
          <p:cNvSpPr txBox="1"/>
          <p:nvPr/>
        </p:nvSpPr>
        <p:spPr>
          <a:xfrm>
            <a:off x="304800" y="5029200"/>
            <a:ext cx="8686800" cy="646331"/>
          </a:xfrm>
          <a:prstGeom prst="rect">
            <a:avLst/>
          </a:prstGeom>
          <a:solidFill>
            <a:srgbClr val="000000">
              <a:alpha val="45098"/>
            </a:srgbClr>
          </a:solidFill>
        </p:spPr>
        <p:txBody>
          <a:bodyPr wrap="square" rtlCol="0">
            <a:spAutoFit/>
          </a:bodyPr>
          <a:lstStyle/>
          <a:p>
            <a:pPr algn="ctr"/>
            <a:r>
              <a:rPr lang="en-GB" dirty="0" smtClean="0"/>
              <a:t>Create SQL Server 2008, Fast Track Data Warehouse, and SQL Server Analysis Services spokes</a:t>
            </a:r>
            <a:endParaRPr lang="en-GB" dirty="0"/>
          </a:p>
        </p:txBody>
      </p:sp>
      <p:sp>
        <p:nvSpPr>
          <p:cNvPr id="25" name="Huband Spoke Claim 3"/>
          <p:cNvSpPr txBox="1"/>
          <p:nvPr/>
        </p:nvSpPr>
        <p:spPr>
          <a:xfrm>
            <a:off x="6172200" y="1143000"/>
            <a:ext cx="2819400" cy="1477328"/>
          </a:xfrm>
          <a:prstGeom prst="rect">
            <a:avLst/>
          </a:prstGeom>
          <a:noFill/>
        </p:spPr>
        <p:txBody>
          <a:bodyPr wrap="square" rtlCol="0">
            <a:spAutoFit/>
          </a:bodyPr>
          <a:lstStyle/>
          <a:p>
            <a:r>
              <a:rPr lang="en-US" dirty="0" smtClean="0"/>
              <a:t>Support user groups with very different SLAs; hot, warm and cold data; different requirements on data loading, etc.</a:t>
            </a:r>
            <a:endParaRPr lang="en-GB" dirty="0"/>
          </a:p>
        </p:txBody>
      </p:sp>
    </p:spTree>
    <p:extLst>
      <p:ext uri="{BB962C8B-B14F-4D97-AF65-F5344CB8AC3E}">
        <p14:creationId xmlns:p14="http://schemas.microsoft.com/office/powerpoint/2010/main" xmlns="" val="392722749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081"/>
                                        </p:tgtEl>
                                        <p:attrNameLst>
                                          <p:attrName>style.visibility</p:attrName>
                                        </p:attrNameLst>
                                      </p:cBhvr>
                                      <p:to>
                                        <p:strVal val="visible"/>
                                      </p:to>
                                    </p:set>
                                    <p:animEffect transition="in" filter="fade">
                                      <p:cBhvr>
                                        <p:cTn id="14" dur="1000"/>
                                        <p:tgtEl>
                                          <p:spTgt spid="3081"/>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079"/>
                                        </p:tgtEl>
                                        <p:attrNameLst>
                                          <p:attrName>style.visibility</p:attrName>
                                        </p:attrNameLst>
                                      </p:cBhvr>
                                      <p:to>
                                        <p:strVal val="visible"/>
                                      </p:to>
                                    </p:set>
                                    <p:animEffect transition="in" filter="fade">
                                      <p:cBhvr>
                                        <p:cTn id="18" dur="1000"/>
                                        <p:tgtEl>
                                          <p:spTgt spid="3079"/>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3082"/>
                                        </p:tgtEl>
                                        <p:attrNameLst>
                                          <p:attrName>style.visibility</p:attrName>
                                        </p:attrNameLst>
                                      </p:cBhvr>
                                      <p:to>
                                        <p:strVal val="visible"/>
                                      </p:to>
                                    </p:set>
                                    <p:animEffect transition="in" filter="fade">
                                      <p:cBhvr>
                                        <p:cTn id="22" dur="1000"/>
                                        <p:tgtEl>
                                          <p:spTgt spid="3082"/>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3080"/>
                                        </p:tgtEl>
                                        <p:attrNameLst>
                                          <p:attrName>style.visibility</p:attrName>
                                        </p:attrNameLst>
                                      </p:cBhvr>
                                      <p:to>
                                        <p:strVal val="visible"/>
                                      </p:to>
                                    </p:set>
                                    <p:animEffect transition="in" filter="fade">
                                      <p:cBhvr>
                                        <p:cTn id="26" dur="1000"/>
                                        <p:tgtEl>
                                          <p:spTgt spid="308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32"/>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33"/>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childTnLst>
                                </p:cTn>
                              </p:par>
                            </p:childTnLst>
                          </p:cTn>
                        </p:par>
                        <p:par>
                          <p:cTn id="56" fill="hold">
                            <p:stCondLst>
                              <p:cond delay="1000"/>
                            </p:stCondLst>
                            <p:childTnLst>
                              <p:par>
                                <p:cTn id="57" presetID="22" presetClass="entr" presetSubtype="1" fill="hold" nodeType="afterEffect">
                                  <p:stCondLst>
                                    <p:cond delay="0"/>
                                  </p:stCondLst>
                                  <p:childTnLst>
                                    <p:set>
                                      <p:cBhvr>
                                        <p:cTn id="58" dur="1" fill="hold">
                                          <p:stCondLst>
                                            <p:cond delay="0"/>
                                          </p:stCondLst>
                                        </p:cTn>
                                        <p:tgtEl>
                                          <p:spTgt spid="3085"/>
                                        </p:tgtEl>
                                        <p:attrNameLst>
                                          <p:attrName>style.visibility</p:attrName>
                                        </p:attrNameLst>
                                      </p:cBhvr>
                                      <p:to>
                                        <p:strVal val="visible"/>
                                      </p:to>
                                    </p:set>
                                    <p:animEffect transition="in" filter="wipe(up)">
                                      <p:cBhvr>
                                        <p:cTn id="59" dur="1000"/>
                                        <p:tgtEl>
                                          <p:spTgt spid="3085"/>
                                        </p:tgtEl>
                                      </p:cBhvr>
                                    </p:animEffect>
                                  </p:childTnLst>
                                </p:cTn>
                              </p:par>
                              <p:par>
                                <p:cTn id="60" presetID="22" presetClass="entr" presetSubtype="1" fill="hold" nodeType="withEffect">
                                  <p:stCondLst>
                                    <p:cond delay="0"/>
                                  </p:stCondLst>
                                  <p:childTnLst>
                                    <p:set>
                                      <p:cBhvr>
                                        <p:cTn id="61" dur="1" fill="hold">
                                          <p:stCondLst>
                                            <p:cond delay="0"/>
                                          </p:stCondLst>
                                        </p:cTn>
                                        <p:tgtEl>
                                          <p:spTgt spid="3084"/>
                                        </p:tgtEl>
                                        <p:attrNameLst>
                                          <p:attrName>style.visibility</p:attrName>
                                        </p:attrNameLst>
                                      </p:cBhvr>
                                      <p:to>
                                        <p:strVal val="visible"/>
                                      </p:to>
                                    </p:set>
                                    <p:animEffect transition="in" filter="wipe(up)">
                                      <p:cBhvr>
                                        <p:cTn id="62" dur="1000"/>
                                        <p:tgtEl>
                                          <p:spTgt spid="3084"/>
                                        </p:tgtEl>
                                      </p:cBhvr>
                                    </p:animEffect>
                                  </p:childTnLst>
                                </p:cTn>
                              </p:par>
                              <p:par>
                                <p:cTn id="63" presetID="22" presetClass="entr" presetSubtype="1" fill="hold" nodeType="withEffect">
                                  <p:stCondLst>
                                    <p:cond delay="0"/>
                                  </p:stCondLst>
                                  <p:childTnLst>
                                    <p:set>
                                      <p:cBhvr>
                                        <p:cTn id="64" dur="1" fill="hold">
                                          <p:stCondLst>
                                            <p:cond delay="0"/>
                                          </p:stCondLst>
                                        </p:cTn>
                                        <p:tgtEl>
                                          <p:spTgt spid="3083"/>
                                        </p:tgtEl>
                                        <p:attrNameLst>
                                          <p:attrName>style.visibility</p:attrName>
                                        </p:attrNameLst>
                                      </p:cBhvr>
                                      <p:to>
                                        <p:strVal val="visible"/>
                                      </p:to>
                                    </p:set>
                                    <p:animEffect transition="in" filter="wipe(up)">
                                      <p:cBhvr>
                                        <p:cTn id="65" dur="1000"/>
                                        <p:tgtEl>
                                          <p:spTgt spid="308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1000"/>
                                        <p:tgtEl>
                                          <p:spTgt spid="3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34" grpId="0"/>
      <p:bldP spid="36" grpId="0"/>
      <p:bldP spid="35" grpId="0" animBg="1"/>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GB" sz="4400" dirty="0"/>
              <a:t>Innovations</a:t>
            </a:r>
          </a:p>
        </p:txBody>
      </p:sp>
      <p:sp>
        <p:nvSpPr>
          <p:cNvPr id="3" name="Text Placeholder 2"/>
          <p:cNvSpPr>
            <a:spLocks noGrp="1"/>
          </p:cNvSpPr>
          <p:nvPr>
            <p:ph type="body" sz="quarter" idx="10"/>
          </p:nvPr>
        </p:nvSpPr>
        <p:spPr>
          <a:xfrm>
            <a:off x="381000" y="1411551"/>
            <a:ext cx="8382000" cy="4479519"/>
          </a:xfrm>
        </p:spPr>
        <p:txBody>
          <a:bodyPr/>
          <a:lstStyle/>
          <a:p>
            <a:r>
              <a:rPr lang="en-GB" dirty="0" smtClean="0"/>
              <a:t>SSD / Flash</a:t>
            </a:r>
          </a:p>
          <a:p>
            <a:r>
              <a:rPr lang="en-GB" dirty="0" smtClean="0"/>
              <a:t>Columnar in-memory databases</a:t>
            </a:r>
          </a:p>
          <a:p>
            <a:r>
              <a:rPr lang="en-GB" dirty="0" smtClean="0"/>
              <a:t>Natural language UI</a:t>
            </a:r>
          </a:p>
          <a:p>
            <a:r>
              <a:rPr lang="en-GB" dirty="0" smtClean="0"/>
              <a:t>Task-oriented search</a:t>
            </a:r>
          </a:p>
          <a:p>
            <a:r>
              <a:rPr lang="en-GB" dirty="0" smtClean="0"/>
              <a:t>Cloud</a:t>
            </a:r>
          </a:p>
          <a:p>
            <a:r>
              <a:rPr lang="en-GB" dirty="0" smtClean="0"/>
              <a:t>Virtualisation</a:t>
            </a:r>
          </a:p>
          <a:p>
            <a:r>
              <a:rPr lang="en-GB" dirty="0" smtClean="0"/>
              <a:t>Commodity RFID</a:t>
            </a:r>
          </a:p>
          <a:p>
            <a:r>
              <a:rPr lang="en-GB" dirty="0"/>
              <a:t>?</a:t>
            </a:r>
            <a:endParaRPr lang="en-GB" dirty="0" smtClean="0"/>
          </a:p>
          <a:p>
            <a:endParaRPr lang="en-GB" dirty="0"/>
          </a:p>
        </p:txBody>
      </p:sp>
      <p:pic>
        <p:nvPicPr>
          <p:cNvPr id="10" name="Picture 4" descr="http://www.recessionwire.com/wp-content/uploads/2009/09/big-fish-eating-money-fish-200.jpg"/>
          <p:cNvPicPr>
            <a:picLocks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7088407" y="456686"/>
            <a:ext cx="1695600" cy="1695600"/>
          </a:xfrm>
          <a:prstGeom prst="rect">
            <a:avLst/>
          </a:prstGeom>
          <a:solidFill>
            <a:schemeClr val="tx1"/>
          </a:solidFill>
          <a:ln>
            <a:solidFill>
              <a:schemeClr val="bg1"/>
            </a:solidFill>
            <a:headEnd type="none" w="med" len="med"/>
            <a:tailEnd type="none" w="med" len="med"/>
          </a:ln>
          <a:effectLst>
            <a:glow rad="101600">
              <a:schemeClr val="accent2">
                <a:satMod val="175000"/>
                <a:alpha val="40000"/>
              </a:schemeClr>
            </a:glow>
            <a:outerShdw blurRad="50800" dist="38100" dir="2700000" algn="tl" rotWithShape="0">
              <a:prstClr val="black">
                <a:alpha val="40000"/>
              </a:prstClr>
            </a:outerShdw>
          </a:effectLst>
          <a:extLst/>
        </p:spPr>
      </p:pic>
      <p:pic>
        <p:nvPicPr>
          <p:cNvPr id="11" name="Picture 7" descr="http://www.leadersbeacon.com/images/downgraph.gif"/>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092793" y="2309871"/>
            <a:ext cx="1695600" cy="1695600"/>
          </a:xfrm>
          <a:prstGeom prst="rect">
            <a:avLst/>
          </a:prstGeom>
          <a:solidFill>
            <a:schemeClr val="tx1"/>
          </a:solidFill>
          <a:ln>
            <a:solidFill>
              <a:schemeClr val="bg1"/>
            </a:solidFill>
            <a:headEnd type="none" w="med" len="med"/>
            <a:tailEnd type="none" w="med" len="med"/>
          </a:ln>
          <a:effectLst>
            <a:glow rad="101600">
              <a:schemeClr val="accent2">
                <a:satMod val="175000"/>
                <a:alpha val="40000"/>
              </a:schemeClr>
            </a:glow>
            <a:outerShdw blurRad="50800" dist="38100" dir="2700000" algn="tl" rotWithShape="0">
              <a:prstClr val="black">
                <a:alpha val="40000"/>
              </a:prstClr>
            </a:outerShdw>
          </a:effectLst>
          <a:extLst/>
        </p:spPr>
      </p:pic>
      <p:grpSp>
        <p:nvGrpSpPr>
          <p:cNvPr id="14" name="Group 13"/>
          <p:cNvGrpSpPr/>
          <p:nvPr/>
        </p:nvGrpSpPr>
        <p:grpSpPr>
          <a:xfrm>
            <a:off x="7107490" y="4195471"/>
            <a:ext cx="1695600" cy="1695600"/>
            <a:chOff x="6430615" y="4005471"/>
            <a:chExt cx="1695600" cy="1695600"/>
          </a:xfrm>
        </p:grpSpPr>
        <p:sp>
          <p:nvSpPr>
            <p:cNvPr id="12" name="Rectangle 11"/>
            <p:cNvSpPr/>
            <p:nvPr/>
          </p:nvSpPr>
          <p:spPr bwMode="auto">
            <a:xfrm>
              <a:off x="6430615" y="4005471"/>
              <a:ext cx="1695600" cy="1695600"/>
            </a:xfrm>
            <a:prstGeom prst="rect">
              <a:avLst/>
            </a:prstGeom>
            <a:solidFill>
              <a:schemeClr val="tx1"/>
            </a:solidFill>
            <a:ln>
              <a:solidFill>
                <a:schemeClr val="bg1"/>
              </a:solidFill>
              <a:headEnd type="none" w="med" len="med"/>
              <a:tailEnd type="none" w="med" len="med"/>
            </a:ln>
            <a:effectLst>
              <a:glow rad="101600">
                <a:schemeClr val="accent2">
                  <a:satMod val="175000"/>
                  <a:alpha val="40000"/>
                </a:schemeClr>
              </a:glow>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3"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491906" y="4439478"/>
              <a:ext cx="1568727"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577025082"/>
      </p:ext>
    </p:extLst>
  </p:cSld>
  <p:clrMapOvr>
    <a:masterClrMapping/>
  </p:clrMapOvr>
  <p:transition spd="slow">
    <p:pull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19"/>
          <p:cNvSpPr>
            <a:spLocks/>
          </p:cNvSpPr>
          <p:nvPr/>
        </p:nvSpPr>
        <p:spPr bwMode="gray">
          <a:xfrm>
            <a:off x="0" y="0"/>
            <a:ext cx="9144000" cy="6858000"/>
          </a:xfrm>
          <a:custGeom>
            <a:avLst/>
            <a:gdLst/>
            <a:ahLst/>
            <a:cxnLst>
              <a:cxn ang="0">
                <a:pos x="0" y="1479"/>
              </a:cxn>
              <a:cxn ang="0">
                <a:pos x="1741" y="1092"/>
              </a:cxn>
              <a:cxn ang="0">
                <a:pos x="2929" y="0"/>
              </a:cxn>
              <a:cxn ang="0">
                <a:pos x="3733" y="0"/>
              </a:cxn>
              <a:cxn ang="0">
                <a:pos x="3733" y="3600"/>
              </a:cxn>
              <a:cxn ang="0">
                <a:pos x="2929" y="3600"/>
              </a:cxn>
              <a:cxn ang="0">
                <a:pos x="1741" y="2484"/>
              </a:cxn>
              <a:cxn ang="0">
                <a:pos x="0" y="2118"/>
              </a:cxn>
              <a:cxn ang="0">
                <a:pos x="0" y="1479"/>
              </a:cxn>
            </a:cxnLst>
            <a:rect l="0" t="0" r="r" b="b"/>
            <a:pathLst>
              <a:path w="3733" h="3600">
                <a:moveTo>
                  <a:pt x="0" y="1479"/>
                </a:moveTo>
                <a:cubicBezTo>
                  <a:pt x="0" y="1479"/>
                  <a:pt x="881" y="1466"/>
                  <a:pt x="1741" y="1092"/>
                </a:cubicBezTo>
                <a:cubicBezTo>
                  <a:pt x="2614" y="713"/>
                  <a:pt x="2929" y="0"/>
                  <a:pt x="2929" y="0"/>
                </a:cubicBezTo>
                <a:cubicBezTo>
                  <a:pt x="3733" y="0"/>
                  <a:pt x="3733" y="0"/>
                  <a:pt x="3733" y="0"/>
                </a:cubicBezTo>
                <a:cubicBezTo>
                  <a:pt x="3733" y="3600"/>
                  <a:pt x="3733" y="3600"/>
                  <a:pt x="3733" y="3600"/>
                </a:cubicBezTo>
                <a:cubicBezTo>
                  <a:pt x="2929" y="3600"/>
                  <a:pt x="2929" y="3600"/>
                  <a:pt x="2929" y="3600"/>
                </a:cubicBezTo>
                <a:cubicBezTo>
                  <a:pt x="2929" y="3600"/>
                  <a:pt x="2634" y="2869"/>
                  <a:pt x="1741" y="2484"/>
                </a:cubicBezTo>
                <a:cubicBezTo>
                  <a:pt x="888" y="2116"/>
                  <a:pt x="0" y="2118"/>
                  <a:pt x="0" y="2118"/>
                </a:cubicBezTo>
                <a:lnTo>
                  <a:pt x="0" y="1479"/>
                </a:lnTo>
                <a:close/>
              </a:path>
            </a:pathLst>
          </a:custGeom>
          <a:gradFill flip="none" rotWithShape="0">
            <a:gsLst>
              <a:gs pos="15000">
                <a:sysClr val="windowText" lastClr="000000">
                  <a:lumMod val="50000"/>
                  <a:lumOff val="50000"/>
                  <a:alpha val="41000"/>
                </a:sysClr>
              </a:gs>
              <a:gs pos="57000">
                <a:sysClr val="windowText" lastClr="000000">
                  <a:alpha val="17000"/>
                </a:sysClr>
              </a:gs>
              <a:gs pos="97000">
                <a:srgbClr val="2C3BAA">
                  <a:alpha val="0"/>
                </a:srgbClr>
              </a:gs>
            </a:gsLst>
            <a:lin ang="10800000" scaled="1"/>
            <a:tileRect/>
          </a:gradFill>
          <a:ln w="76200" cap="flat" cmpd="sng" algn="ctr">
            <a:gradFill flip="none" rotWithShape="1">
              <a:gsLst>
                <a:gs pos="0">
                  <a:sysClr val="windowText" lastClr="000000">
                    <a:lumMod val="50000"/>
                    <a:lumOff val="50000"/>
                    <a:alpha val="30000"/>
                  </a:sysClr>
                </a:gs>
                <a:gs pos="50000">
                  <a:srgbClr val="8E8E8E">
                    <a:lumMod val="60000"/>
                    <a:lumOff val="40000"/>
                    <a:alpha val="35000"/>
                  </a:srgbClr>
                </a:gs>
                <a:gs pos="93000">
                  <a:srgbClr val="535455">
                    <a:alpha val="62000"/>
                  </a:srgbClr>
                </a:gs>
                <a:gs pos="100000">
                  <a:srgbClr val="2C3BAA">
                    <a:alpha val="0"/>
                  </a:srgbClr>
                </a:gs>
              </a:gsLst>
              <a:lin ang="10800000" scaled="1"/>
              <a:tileRect/>
            </a:grad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Segoe" pitchFamily="34" charset="0"/>
            </a:endParaRPr>
          </a:p>
        </p:txBody>
      </p:sp>
      <p:sp>
        <p:nvSpPr>
          <p:cNvPr id="41" name="Rectangle 40"/>
          <p:cNvSpPr/>
          <p:nvPr/>
        </p:nvSpPr>
        <p:spPr>
          <a:xfrm>
            <a:off x="4714896" y="2819400"/>
            <a:ext cx="2590800" cy="1281185"/>
          </a:xfrm>
          <a:prstGeom prst="rect">
            <a:avLst/>
          </a:prstGeom>
        </p:spPr>
        <p:txBody>
          <a:bodyPr wrap="square">
            <a:spAutoFit/>
          </a:body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4800" b="0" i="0" u="none" strike="noStrike" kern="0" cap="none" spc="-300" normalizeH="0" baseline="0" noProof="0" dirty="0" smtClean="0">
                <a:ln>
                  <a:noFill/>
                </a:ln>
                <a:solidFill>
                  <a:srgbClr val="FFFFFF"/>
                </a:solidFill>
                <a:effectLst>
                  <a:outerShdw blurRad="38100" dist="38100" dir="2700000" algn="tl">
                    <a:srgbClr val="000000">
                      <a:alpha val="43137"/>
                    </a:srgbClr>
                  </a:outerShdw>
                </a:effectLst>
                <a:uLnTx/>
                <a:uFillTx/>
              </a:rPr>
              <a:t>BI for Everyone</a:t>
            </a:r>
          </a:p>
        </p:txBody>
      </p:sp>
      <p:grpSp>
        <p:nvGrpSpPr>
          <p:cNvPr id="42" name="Group 41"/>
          <p:cNvGrpSpPr/>
          <p:nvPr/>
        </p:nvGrpSpPr>
        <p:grpSpPr>
          <a:xfrm>
            <a:off x="6172200" y="187460"/>
            <a:ext cx="2580078" cy="6472420"/>
            <a:chOff x="6172200" y="187460"/>
            <a:chExt cx="2580078" cy="6472420"/>
          </a:xfrm>
        </p:grpSpPr>
        <p:cxnSp>
          <p:nvCxnSpPr>
            <p:cNvPr id="43" name="Straight Connector 42"/>
            <p:cNvCxnSpPr/>
            <p:nvPr/>
          </p:nvCxnSpPr>
          <p:spPr>
            <a:xfrm rot="10800000" flipV="1">
              <a:off x="6172200" y="914400"/>
              <a:ext cx="1361089" cy="861567"/>
            </a:xfrm>
            <a:prstGeom prst="line">
              <a:avLst/>
            </a:prstGeom>
            <a:noFill/>
            <a:ln w="9525" cap="rnd" cmpd="sng" algn="ctr">
              <a:gradFill flip="none" rotWithShape="1">
                <a:gsLst>
                  <a:gs pos="0">
                    <a:srgbClr val="FFFFFF">
                      <a:alpha val="54000"/>
                    </a:srgbClr>
                  </a:gs>
                  <a:gs pos="50000">
                    <a:srgbClr val="FFFFFF">
                      <a:alpha val="51000"/>
                    </a:srgbClr>
                  </a:gs>
                  <a:gs pos="100000">
                    <a:srgbClr val="F79524">
                      <a:tint val="23500"/>
                      <a:satMod val="160000"/>
                      <a:alpha val="0"/>
                    </a:srgbClr>
                  </a:gs>
                </a:gsLst>
                <a:lin ang="0" scaled="1"/>
                <a:tileRect/>
              </a:gradFill>
              <a:prstDash val="sysDash"/>
            </a:ln>
            <a:effectLst/>
          </p:spPr>
        </p:cxnSp>
        <p:cxnSp>
          <p:nvCxnSpPr>
            <p:cNvPr id="44" name="Straight Connector 43"/>
            <p:cNvCxnSpPr/>
            <p:nvPr/>
          </p:nvCxnSpPr>
          <p:spPr>
            <a:xfrm rot="10800000" flipV="1">
              <a:off x="6701310" y="2179574"/>
              <a:ext cx="831980" cy="297688"/>
            </a:xfrm>
            <a:prstGeom prst="line">
              <a:avLst/>
            </a:prstGeom>
            <a:noFill/>
            <a:ln w="9525" cap="rnd" cmpd="sng" algn="ctr">
              <a:gradFill flip="none" rotWithShape="1">
                <a:gsLst>
                  <a:gs pos="0">
                    <a:srgbClr val="FFFFFF">
                      <a:alpha val="54000"/>
                    </a:srgbClr>
                  </a:gs>
                  <a:gs pos="50000">
                    <a:srgbClr val="FFFFFF">
                      <a:alpha val="51000"/>
                    </a:srgbClr>
                  </a:gs>
                  <a:gs pos="100000">
                    <a:srgbClr val="F79524">
                      <a:tint val="23500"/>
                      <a:satMod val="160000"/>
                      <a:alpha val="0"/>
                    </a:srgbClr>
                  </a:gs>
                </a:gsLst>
                <a:lin ang="0" scaled="1"/>
                <a:tileRect/>
              </a:gradFill>
              <a:prstDash val="sysDash"/>
            </a:ln>
            <a:effectLst/>
          </p:spPr>
        </p:cxnSp>
        <p:cxnSp>
          <p:nvCxnSpPr>
            <p:cNvPr id="45" name="Straight Connector 44"/>
            <p:cNvCxnSpPr/>
            <p:nvPr/>
          </p:nvCxnSpPr>
          <p:spPr>
            <a:xfrm rot="10800000">
              <a:off x="6807132" y="3444749"/>
              <a:ext cx="726158" cy="1551"/>
            </a:xfrm>
            <a:prstGeom prst="line">
              <a:avLst/>
            </a:prstGeom>
            <a:noFill/>
            <a:ln w="9525" cap="rnd" cmpd="sng" algn="ctr">
              <a:gradFill flip="none" rotWithShape="1">
                <a:gsLst>
                  <a:gs pos="0">
                    <a:srgbClr val="FFFFFF">
                      <a:alpha val="54000"/>
                    </a:srgbClr>
                  </a:gs>
                  <a:gs pos="50000">
                    <a:srgbClr val="FFFFFF">
                      <a:alpha val="51000"/>
                    </a:srgbClr>
                  </a:gs>
                  <a:gs pos="100000">
                    <a:srgbClr val="F79524">
                      <a:tint val="23500"/>
                      <a:satMod val="160000"/>
                      <a:alpha val="0"/>
                    </a:srgbClr>
                  </a:gs>
                </a:gsLst>
                <a:lin ang="0" scaled="1"/>
                <a:tileRect/>
              </a:gradFill>
              <a:prstDash val="sysDash"/>
            </a:ln>
            <a:effectLst/>
          </p:spPr>
        </p:cxnSp>
        <p:cxnSp>
          <p:nvCxnSpPr>
            <p:cNvPr id="46" name="Straight Connector 45"/>
            <p:cNvCxnSpPr/>
            <p:nvPr/>
          </p:nvCxnSpPr>
          <p:spPr>
            <a:xfrm rot="10800000">
              <a:off x="6701310" y="4486657"/>
              <a:ext cx="831980" cy="297688"/>
            </a:xfrm>
            <a:prstGeom prst="line">
              <a:avLst/>
            </a:prstGeom>
            <a:noFill/>
            <a:ln w="9525" cap="rnd" cmpd="sng" algn="ctr">
              <a:gradFill flip="none" rotWithShape="1">
                <a:gsLst>
                  <a:gs pos="0">
                    <a:srgbClr val="FFFFFF">
                      <a:alpha val="54000"/>
                    </a:srgbClr>
                  </a:gs>
                  <a:gs pos="50000">
                    <a:srgbClr val="FFFFFF">
                      <a:alpha val="51000"/>
                    </a:srgbClr>
                  </a:gs>
                  <a:gs pos="100000">
                    <a:srgbClr val="F79524">
                      <a:tint val="23500"/>
                      <a:satMod val="160000"/>
                      <a:alpha val="0"/>
                    </a:srgbClr>
                  </a:gs>
                </a:gsLst>
                <a:lin ang="0" scaled="1"/>
                <a:tileRect/>
              </a:gradFill>
              <a:prstDash val="sysDash"/>
            </a:ln>
            <a:effectLst/>
          </p:spPr>
        </p:cxnSp>
        <p:cxnSp>
          <p:nvCxnSpPr>
            <p:cNvPr id="47" name="Straight Connector 46"/>
            <p:cNvCxnSpPr/>
            <p:nvPr/>
          </p:nvCxnSpPr>
          <p:spPr>
            <a:xfrm rot="10800000">
              <a:off x="6172200" y="5082033"/>
              <a:ext cx="1361089" cy="861567"/>
            </a:xfrm>
            <a:prstGeom prst="line">
              <a:avLst/>
            </a:prstGeom>
            <a:noFill/>
            <a:ln w="9525" cap="rnd" cmpd="sng" algn="ctr">
              <a:gradFill flip="none" rotWithShape="1">
                <a:gsLst>
                  <a:gs pos="0">
                    <a:srgbClr val="FFFFFF">
                      <a:alpha val="54000"/>
                    </a:srgbClr>
                  </a:gs>
                  <a:gs pos="50000">
                    <a:srgbClr val="FFFFFF">
                      <a:alpha val="51000"/>
                    </a:srgbClr>
                  </a:gs>
                  <a:gs pos="100000">
                    <a:srgbClr val="F79524">
                      <a:tint val="23500"/>
                      <a:satMod val="160000"/>
                      <a:alpha val="0"/>
                    </a:srgbClr>
                  </a:gs>
                </a:gsLst>
                <a:lin ang="0" scaled="1"/>
                <a:tileRect/>
              </a:gradFill>
              <a:prstDash val="sysDash"/>
            </a:ln>
            <a:effectLst/>
          </p:spPr>
        </p:cxnSp>
        <p:grpSp>
          <p:nvGrpSpPr>
            <p:cNvPr id="48" name="Group 23"/>
            <p:cNvGrpSpPr/>
            <p:nvPr/>
          </p:nvGrpSpPr>
          <p:grpSpPr>
            <a:xfrm>
              <a:off x="7524746" y="187460"/>
              <a:ext cx="1227528" cy="6472421"/>
              <a:chOff x="7687872" y="381000"/>
              <a:chExt cx="1156138" cy="6096000"/>
            </a:xfrm>
          </p:grpSpPr>
          <p:pic>
            <p:nvPicPr>
              <p:cNvPr id="49" name="Picture 9" descr="C:\Program Files\Microsoft Resource DVD Artwork\DVD_ART\Artwork_Imagery\Shapes and Graphics\circular shapes\Circle with Photo\Asian business man on phone circle.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696200" y="5334000"/>
                <a:ext cx="1139483" cy="1143000"/>
              </a:xfrm>
              <a:prstGeom prst="rect">
                <a:avLst/>
              </a:prstGeom>
              <a:noFill/>
            </p:spPr>
          </p:pic>
          <p:pic>
            <p:nvPicPr>
              <p:cNvPr id="50" name="Picture 10" descr="C:\Program Files\Microsoft Resource DVD Artwork\DVD_ART\Artwork_Imagery\Shapes and Graphics\circular shapes\Circle with Photo\business woman pocket pc asian circle.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695454" y="2857500"/>
                <a:ext cx="1140974" cy="1143000"/>
              </a:xfrm>
              <a:prstGeom prst="rect">
                <a:avLst/>
              </a:prstGeom>
              <a:noFill/>
            </p:spPr>
          </p:pic>
          <p:pic>
            <p:nvPicPr>
              <p:cNvPr id="51" name="Picture 12" descr="C:\Program Files\Microsoft Resource DVD Artwork\DVD_ART\Artwork_Imagery\Shapes and Graphics\circular shapes\Circle with Photo\meeting circle.pn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695914" y="381000"/>
                <a:ext cx="1140054" cy="1143000"/>
              </a:xfrm>
              <a:prstGeom prst="rect">
                <a:avLst/>
              </a:prstGeom>
              <a:noFill/>
            </p:spPr>
          </p:pic>
          <p:pic>
            <p:nvPicPr>
              <p:cNvPr id="52" name="Picture 13" descr="C:\Program Files\Microsoft Resource DVD Artwork\DVD_ART\Artwork_Imagery\Shapes and Graphics\circular shapes\Circle with Photo\customer happy smiling woman circle.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7687872" y="1619250"/>
                <a:ext cx="1156138" cy="1143000"/>
              </a:xfrm>
              <a:prstGeom prst="rect">
                <a:avLst/>
              </a:prstGeom>
              <a:noFill/>
            </p:spPr>
          </p:pic>
          <p:pic>
            <p:nvPicPr>
              <p:cNvPr id="53" name="Picture 15" descr="C:\Program Files\Microsoft Resource DVD Artwork\DVD_ART\Artwork_Imagery\Shapes and Graphics\circular shapes\Circle with Photo\handshake partner circle.pn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7708139" y="4095750"/>
                <a:ext cx="1115604" cy="1143000"/>
              </a:xfrm>
              <a:prstGeom prst="rect">
                <a:avLst/>
              </a:prstGeom>
              <a:noFill/>
            </p:spPr>
          </p:pic>
        </p:grpSp>
      </p:grpSp>
      <p:sp>
        <p:nvSpPr>
          <p:cNvPr id="54" name="Freeform 7"/>
          <p:cNvSpPr>
            <a:spLocks/>
          </p:cNvSpPr>
          <p:nvPr/>
        </p:nvSpPr>
        <p:spPr bwMode="auto">
          <a:xfrm>
            <a:off x="1600200" y="2667000"/>
            <a:ext cx="2514600" cy="1448474"/>
          </a:xfrm>
          <a:custGeom>
            <a:avLst/>
            <a:gdLst/>
            <a:ahLst/>
            <a:cxnLst>
              <a:cxn ang="0">
                <a:pos x="0" y="338"/>
              </a:cxn>
              <a:cxn ang="0">
                <a:pos x="0" y="1414"/>
              </a:cxn>
              <a:cxn ang="0">
                <a:pos x="0" y="1414"/>
              </a:cxn>
              <a:cxn ang="0">
                <a:pos x="78" y="1394"/>
              </a:cxn>
              <a:cxn ang="0">
                <a:pos x="170" y="1376"/>
              </a:cxn>
              <a:cxn ang="0">
                <a:pos x="290" y="1354"/>
              </a:cxn>
              <a:cxn ang="0">
                <a:pos x="360" y="1342"/>
              </a:cxn>
              <a:cxn ang="0">
                <a:pos x="434" y="1332"/>
              </a:cxn>
              <a:cxn ang="0">
                <a:pos x="512" y="1322"/>
              </a:cxn>
              <a:cxn ang="0">
                <a:pos x="596" y="1312"/>
              </a:cxn>
              <a:cxn ang="0">
                <a:pos x="680" y="1304"/>
              </a:cxn>
              <a:cxn ang="0">
                <a:pos x="770" y="1298"/>
              </a:cxn>
              <a:cxn ang="0">
                <a:pos x="860" y="1296"/>
              </a:cxn>
              <a:cxn ang="0">
                <a:pos x="952" y="1294"/>
              </a:cxn>
              <a:cxn ang="0">
                <a:pos x="952" y="1294"/>
              </a:cxn>
              <a:cxn ang="0">
                <a:pos x="1060" y="1296"/>
              </a:cxn>
              <a:cxn ang="0">
                <a:pos x="1166" y="1298"/>
              </a:cxn>
              <a:cxn ang="0">
                <a:pos x="1274" y="1304"/>
              </a:cxn>
              <a:cxn ang="0">
                <a:pos x="1378" y="1312"/>
              </a:cxn>
              <a:cxn ang="0">
                <a:pos x="1480" y="1322"/>
              </a:cxn>
              <a:cxn ang="0">
                <a:pos x="1578" y="1332"/>
              </a:cxn>
              <a:cxn ang="0">
                <a:pos x="1760" y="1354"/>
              </a:cxn>
              <a:cxn ang="0">
                <a:pos x="1914" y="1376"/>
              </a:cxn>
              <a:cxn ang="0">
                <a:pos x="2034" y="1394"/>
              </a:cxn>
              <a:cxn ang="0">
                <a:pos x="2140" y="1414"/>
              </a:cxn>
              <a:cxn ang="0">
                <a:pos x="1996" y="1728"/>
              </a:cxn>
              <a:cxn ang="0">
                <a:pos x="3268" y="864"/>
              </a:cxn>
              <a:cxn ang="0">
                <a:pos x="1996" y="0"/>
              </a:cxn>
              <a:cxn ang="0">
                <a:pos x="2140" y="338"/>
              </a:cxn>
              <a:cxn ang="0">
                <a:pos x="2140" y="338"/>
              </a:cxn>
              <a:cxn ang="0">
                <a:pos x="2034" y="356"/>
              </a:cxn>
              <a:cxn ang="0">
                <a:pos x="1916" y="376"/>
              </a:cxn>
              <a:cxn ang="0">
                <a:pos x="1762" y="398"/>
              </a:cxn>
              <a:cxn ang="0">
                <a:pos x="1582" y="420"/>
              </a:cxn>
              <a:cxn ang="0">
                <a:pos x="1484" y="430"/>
              </a:cxn>
              <a:cxn ang="0">
                <a:pos x="1382" y="440"/>
              </a:cxn>
              <a:cxn ang="0">
                <a:pos x="1278" y="446"/>
              </a:cxn>
              <a:cxn ang="0">
                <a:pos x="1172" y="452"/>
              </a:cxn>
              <a:cxn ang="0">
                <a:pos x="1066" y="456"/>
              </a:cxn>
              <a:cxn ang="0">
                <a:pos x="958" y="458"/>
              </a:cxn>
              <a:cxn ang="0">
                <a:pos x="958" y="458"/>
              </a:cxn>
              <a:cxn ang="0">
                <a:pos x="866" y="456"/>
              </a:cxn>
              <a:cxn ang="0">
                <a:pos x="774" y="452"/>
              </a:cxn>
              <a:cxn ang="0">
                <a:pos x="686" y="446"/>
              </a:cxn>
              <a:cxn ang="0">
                <a:pos x="600" y="440"/>
              </a:cxn>
              <a:cxn ang="0">
                <a:pos x="516" y="430"/>
              </a:cxn>
              <a:cxn ang="0">
                <a:pos x="436" y="420"/>
              </a:cxn>
              <a:cxn ang="0">
                <a:pos x="362" y="410"/>
              </a:cxn>
              <a:cxn ang="0">
                <a:pos x="292" y="398"/>
              </a:cxn>
              <a:cxn ang="0">
                <a:pos x="172" y="376"/>
              </a:cxn>
              <a:cxn ang="0">
                <a:pos x="80" y="356"/>
              </a:cxn>
              <a:cxn ang="0">
                <a:pos x="0" y="338"/>
              </a:cxn>
              <a:cxn ang="0">
                <a:pos x="0" y="338"/>
              </a:cxn>
            </a:cxnLst>
            <a:rect l="0" t="0" r="r" b="b"/>
            <a:pathLst>
              <a:path w="3268" h="1728">
                <a:moveTo>
                  <a:pt x="0" y="338"/>
                </a:moveTo>
                <a:lnTo>
                  <a:pt x="0" y="1414"/>
                </a:lnTo>
                <a:lnTo>
                  <a:pt x="0" y="1414"/>
                </a:lnTo>
                <a:lnTo>
                  <a:pt x="78" y="1394"/>
                </a:lnTo>
                <a:lnTo>
                  <a:pt x="170" y="1376"/>
                </a:lnTo>
                <a:lnTo>
                  <a:pt x="290" y="1354"/>
                </a:lnTo>
                <a:lnTo>
                  <a:pt x="360" y="1342"/>
                </a:lnTo>
                <a:lnTo>
                  <a:pt x="434" y="1332"/>
                </a:lnTo>
                <a:lnTo>
                  <a:pt x="512" y="1322"/>
                </a:lnTo>
                <a:lnTo>
                  <a:pt x="596" y="1312"/>
                </a:lnTo>
                <a:lnTo>
                  <a:pt x="680" y="1304"/>
                </a:lnTo>
                <a:lnTo>
                  <a:pt x="770" y="1298"/>
                </a:lnTo>
                <a:lnTo>
                  <a:pt x="860" y="1296"/>
                </a:lnTo>
                <a:lnTo>
                  <a:pt x="952" y="1294"/>
                </a:lnTo>
                <a:lnTo>
                  <a:pt x="952" y="1294"/>
                </a:lnTo>
                <a:lnTo>
                  <a:pt x="1060" y="1296"/>
                </a:lnTo>
                <a:lnTo>
                  <a:pt x="1166" y="1298"/>
                </a:lnTo>
                <a:lnTo>
                  <a:pt x="1274" y="1304"/>
                </a:lnTo>
                <a:lnTo>
                  <a:pt x="1378" y="1312"/>
                </a:lnTo>
                <a:lnTo>
                  <a:pt x="1480" y="1322"/>
                </a:lnTo>
                <a:lnTo>
                  <a:pt x="1578" y="1332"/>
                </a:lnTo>
                <a:lnTo>
                  <a:pt x="1760" y="1354"/>
                </a:lnTo>
                <a:lnTo>
                  <a:pt x="1914" y="1376"/>
                </a:lnTo>
                <a:lnTo>
                  <a:pt x="2034" y="1394"/>
                </a:lnTo>
                <a:lnTo>
                  <a:pt x="2140" y="1414"/>
                </a:lnTo>
                <a:lnTo>
                  <a:pt x="1996" y="1728"/>
                </a:lnTo>
                <a:lnTo>
                  <a:pt x="3268" y="864"/>
                </a:lnTo>
                <a:lnTo>
                  <a:pt x="1996" y="0"/>
                </a:lnTo>
                <a:lnTo>
                  <a:pt x="2140" y="338"/>
                </a:lnTo>
                <a:lnTo>
                  <a:pt x="2140" y="338"/>
                </a:lnTo>
                <a:lnTo>
                  <a:pt x="2034" y="356"/>
                </a:lnTo>
                <a:lnTo>
                  <a:pt x="1916" y="376"/>
                </a:lnTo>
                <a:lnTo>
                  <a:pt x="1762" y="398"/>
                </a:lnTo>
                <a:lnTo>
                  <a:pt x="1582" y="420"/>
                </a:lnTo>
                <a:lnTo>
                  <a:pt x="1484" y="430"/>
                </a:lnTo>
                <a:lnTo>
                  <a:pt x="1382" y="440"/>
                </a:lnTo>
                <a:lnTo>
                  <a:pt x="1278" y="446"/>
                </a:lnTo>
                <a:lnTo>
                  <a:pt x="1172" y="452"/>
                </a:lnTo>
                <a:lnTo>
                  <a:pt x="1066" y="456"/>
                </a:lnTo>
                <a:lnTo>
                  <a:pt x="958" y="458"/>
                </a:lnTo>
                <a:lnTo>
                  <a:pt x="958" y="458"/>
                </a:lnTo>
                <a:lnTo>
                  <a:pt x="866" y="456"/>
                </a:lnTo>
                <a:lnTo>
                  <a:pt x="774" y="452"/>
                </a:lnTo>
                <a:lnTo>
                  <a:pt x="686" y="446"/>
                </a:lnTo>
                <a:lnTo>
                  <a:pt x="600" y="440"/>
                </a:lnTo>
                <a:lnTo>
                  <a:pt x="516" y="430"/>
                </a:lnTo>
                <a:lnTo>
                  <a:pt x="436" y="420"/>
                </a:lnTo>
                <a:lnTo>
                  <a:pt x="362" y="410"/>
                </a:lnTo>
                <a:lnTo>
                  <a:pt x="292" y="398"/>
                </a:lnTo>
                <a:lnTo>
                  <a:pt x="172" y="376"/>
                </a:lnTo>
                <a:lnTo>
                  <a:pt x="80" y="356"/>
                </a:lnTo>
                <a:lnTo>
                  <a:pt x="0" y="338"/>
                </a:lnTo>
                <a:lnTo>
                  <a:pt x="0" y="338"/>
                </a:lnTo>
                <a:close/>
              </a:path>
            </a:pathLst>
          </a:custGeom>
          <a:gradFill flip="none" rotWithShape="0">
            <a:gsLst>
              <a:gs pos="0">
                <a:srgbClr val="FFFFFF">
                  <a:alpha val="74000"/>
                </a:srgbClr>
              </a:gs>
              <a:gs pos="25000">
                <a:sysClr val="windowText" lastClr="000000">
                  <a:lumMod val="50000"/>
                  <a:lumOff val="50000"/>
                  <a:alpha val="51000"/>
                </a:sysClr>
              </a:gs>
              <a:gs pos="57000">
                <a:sysClr val="windowText" lastClr="000000">
                  <a:alpha val="17000"/>
                </a:sysClr>
              </a:gs>
              <a:gs pos="97000">
                <a:srgbClr val="2C3BAA">
                  <a:alpha val="0"/>
                </a:srgbClr>
              </a:gs>
            </a:gsLst>
            <a:lin ang="10800000" scaled="1"/>
            <a:tileRect/>
          </a:gradFill>
          <a:ln w="762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Segoe" pitchFamily="34" charset="0"/>
            </a:endParaRPr>
          </a:p>
        </p:txBody>
      </p:sp>
      <p:sp>
        <p:nvSpPr>
          <p:cNvPr id="55" name="Title 1"/>
          <p:cNvSpPr txBox="1">
            <a:spLocks/>
          </p:cNvSpPr>
          <p:nvPr/>
        </p:nvSpPr>
        <p:spPr>
          <a:xfrm>
            <a:off x="381000" y="228600"/>
            <a:ext cx="838200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bg1"/>
                </a:solidFill>
                <a:effectLst/>
                <a:uLnTx/>
                <a:uFillTx/>
                <a:latin typeface="Segoe UI"/>
                <a:ea typeface="+mn-ea"/>
                <a:cs typeface="Arial" charset="0"/>
              </a:rPr>
              <a:t>Microsoft BI Vision</a:t>
            </a:r>
            <a:endParaRPr kumimoji="0" lang="en-US" sz="4800" b="0" i="0" u="none" strike="noStrike" kern="1200" cap="none" spc="-150" normalizeH="0" baseline="0" noProof="0" dirty="0">
              <a:ln w="3175">
                <a:noFill/>
              </a:ln>
              <a:solidFill>
                <a:schemeClr val="bg1"/>
              </a:solidFill>
              <a:effectLst/>
              <a:uLnTx/>
              <a:uFillTx/>
              <a:latin typeface="Segoe UI"/>
              <a:ea typeface="+mn-ea"/>
              <a:cs typeface="Arial" charset="0"/>
            </a:endParaRPr>
          </a:p>
        </p:txBody>
      </p:sp>
      <p:sp>
        <p:nvSpPr>
          <p:cNvPr id="40" name="Rectangle 39"/>
          <p:cNvSpPr/>
          <p:nvPr/>
        </p:nvSpPr>
        <p:spPr>
          <a:xfrm>
            <a:off x="995392" y="3000376"/>
            <a:ext cx="2286000" cy="790345"/>
          </a:xfrm>
          <a:prstGeom prst="rect">
            <a:avLst/>
          </a:prstGeom>
        </p:spPr>
        <p:txBody>
          <a:bodyPr wrap="square">
            <a:spAutoFit/>
          </a:body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rPr>
              <a:t>BI for a </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rPr>
              <a:t>Few</a:t>
            </a:r>
          </a:p>
        </p:txBody>
      </p:sp>
      <p:pic>
        <p:nvPicPr>
          <p:cNvPr id="20" name="Picture 10" descr="C:\Program Files\Microsoft Resource DVD Artwork\DVD_ART\Artwork_Imagery\Shapes and Graphics\circular shapes\Circle with Photo\business woman pocket pc asian circle.png"/>
          <p:cNvPicPr>
            <a:picLocks noChangeAspect="1" noChangeArrowheads="1"/>
          </p:cNvPicPr>
          <p:nvPr/>
        </p:nvPicPr>
        <p:blipFill>
          <a:blip r:embed="rId8" cstate="email">
            <a:extLst>
              <a:ext uri="{28A0092B-C50C-407E-A947-70E740481C1C}">
                <a14:useLocalDpi xmlns:a14="http://schemas.microsoft.com/office/drawing/2010/main" xmlns="" val="0"/>
              </a:ext>
            </a:extLst>
          </a:blip>
          <a:stretch>
            <a:fillRect/>
          </a:stretch>
        </p:blipFill>
        <p:spPr bwMode="auto">
          <a:xfrm>
            <a:off x="177046" y="2831169"/>
            <a:ext cx="1206803" cy="1213579"/>
          </a:xfrm>
          <a:prstGeom prst="rect">
            <a:avLst/>
          </a:prstGeom>
          <a:noFill/>
          <a:effectLst>
            <a:outerShdw blurRad="50800" dist="38100" dir="2700000" sx="99000" sy="99000" algn="tl" rotWithShape="0">
              <a:prstClr val="black">
                <a:alpha val="40000"/>
              </a:prstClr>
            </a:outerShdw>
          </a:effectLst>
        </p:spPr>
      </p:pic>
    </p:spTree>
    <p:extLst>
      <p:ext uri="{BB962C8B-B14F-4D97-AF65-F5344CB8AC3E}">
        <p14:creationId xmlns:p14="http://schemas.microsoft.com/office/powerpoint/2010/main" xmlns="" val="583784947"/>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1000"/>
                                        <p:tgtEl>
                                          <p:spTgt spid="40"/>
                                        </p:tgtEl>
                                      </p:cBhvr>
                                    </p:animEffect>
                                  </p:childTnLst>
                                </p:cTn>
                              </p:par>
                            </p:childTnLst>
                          </p:cTn>
                        </p:par>
                        <p:par>
                          <p:cTn id="11" fill="hold">
                            <p:stCondLst>
                              <p:cond delay="2000"/>
                            </p:stCondLst>
                            <p:childTnLst>
                              <p:par>
                                <p:cTn id="12" presetID="17" presetClass="entr" presetSubtype="8"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ppt_x</p:attrName>
                                        </p:attrNameLst>
                                      </p:cBhvr>
                                      <p:tavLst>
                                        <p:tav tm="0">
                                          <p:val>
                                            <p:strVal val="#ppt_x-#ppt_w/2"/>
                                          </p:val>
                                        </p:tav>
                                        <p:tav tm="100000">
                                          <p:val>
                                            <p:strVal val="#ppt_x"/>
                                          </p:val>
                                        </p:tav>
                                      </p:tavLst>
                                    </p:anim>
                                    <p:anim calcmode="lin" valueType="num">
                                      <p:cBhvr>
                                        <p:cTn id="15" dur="500" fill="hold"/>
                                        <p:tgtEl>
                                          <p:spTgt spid="54"/>
                                        </p:tgtEl>
                                        <p:attrNameLst>
                                          <p:attrName>ppt_y</p:attrName>
                                        </p:attrNameLst>
                                      </p:cBhvr>
                                      <p:tavLst>
                                        <p:tav tm="0">
                                          <p:val>
                                            <p:strVal val="#ppt_y"/>
                                          </p:val>
                                        </p:tav>
                                        <p:tav tm="100000">
                                          <p:val>
                                            <p:strVal val="#ppt_y"/>
                                          </p:val>
                                        </p:tav>
                                      </p:tavLst>
                                    </p:anim>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strVal val="#ppt_h"/>
                                          </p:val>
                                        </p:tav>
                                        <p:tav tm="100000">
                                          <p:val>
                                            <p:strVal val="#ppt_h"/>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childTnLst>
                                </p:cTn>
                              </p:par>
                              <p:par>
                                <p:cTn id="25" presetID="53"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Effect transition="in" filter="fade">
                                      <p:cBhvr>
                                        <p:cTn id="29" dur="1000"/>
                                        <p:tgtEl>
                                          <p:spTgt spid="42"/>
                                        </p:tgtEl>
                                      </p:cBhvr>
                                    </p:animEffect>
                                  </p:childTnLst>
                                </p:cTn>
                              </p:par>
                              <p:par>
                                <p:cTn id="30" presetID="0" presetClass="path" presetSubtype="0" accel="50000" decel="50000" fill="hold" nodeType="withEffect">
                                  <p:stCondLst>
                                    <p:cond delay="0"/>
                                  </p:stCondLst>
                                  <p:childTnLst>
                                    <p:animMotion origin="layout" path="M -0.20764 0.00093 L 0.0007 0.00093 " pathEditMode="relative" ptsTypes="AA">
                                      <p:cBhvr>
                                        <p:cTn id="31" dur="1000" fill="hold"/>
                                        <p:tgtEl>
                                          <p:spTgt spid="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p:bldP spid="54"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0" y="2606675"/>
            <a:ext cx="9144000" cy="2374900"/>
          </a:xfrm>
          <a:prstGeom prst="rect">
            <a:avLst/>
          </a:prstGeom>
          <a:gradFill flip="none" rotWithShape="1">
            <a:gsLst>
              <a:gs pos="0">
                <a:srgbClr val="000000">
                  <a:tint val="66000"/>
                  <a:satMod val="160000"/>
                  <a:alpha val="61000"/>
                </a:srgbClr>
              </a:gs>
              <a:gs pos="50000">
                <a:srgbClr val="000000">
                  <a:lumMod val="85000"/>
                  <a:lumOff val="15000"/>
                </a:srgbClr>
              </a:gs>
              <a:gs pos="100000">
                <a:srgbClr val="CCCCCC">
                  <a:lumMod val="10000"/>
                </a:srgbClr>
              </a:gs>
            </a:gsLst>
            <a:lin ang="16200000" scaled="1"/>
            <a:tileRect/>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0099FF">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41" name="Freeform 6"/>
          <p:cNvSpPr>
            <a:spLocks/>
          </p:cNvSpPr>
          <p:nvPr/>
        </p:nvSpPr>
        <p:spPr bwMode="auto">
          <a:xfrm>
            <a:off x="0" y="1311275"/>
            <a:ext cx="9144000" cy="2705100"/>
          </a:xfrm>
          <a:custGeom>
            <a:avLst/>
            <a:gdLst/>
            <a:ahLst/>
            <a:cxnLst>
              <a:cxn ang="0">
                <a:pos x="17" y="2049"/>
              </a:cxn>
              <a:cxn ang="0">
                <a:pos x="262" y="1872"/>
              </a:cxn>
              <a:cxn ang="0">
                <a:pos x="485" y="1731"/>
              </a:cxn>
              <a:cxn ang="0">
                <a:pos x="768" y="1568"/>
              </a:cxn>
              <a:cxn ang="0">
                <a:pos x="1107" y="1398"/>
              </a:cxn>
              <a:cxn ang="0">
                <a:pos x="1496" y="1231"/>
              </a:cxn>
              <a:cxn ang="0">
                <a:pos x="1931" y="1082"/>
              </a:cxn>
              <a:cxn ang="0">
                <a:pos x="2243" y="996"/>
              </a:cxn>
              <a:cxn ang="0">
                <a:pos x="2488" y="942"/>
              </a:cxn>
              <a:cxn ang="0">
                <a:pos x="2743" y="900"/>
              </a:cxn>
              <a:cxn ang="0">
                <a:pos x="3005" y="869"/>
              </a:cxn>
              <a:cxn ang="0">
                <a:pos x="3275" y="850"/>
              </a:cxn>
              <a:cxn ang="0">
                <a:pos x="3459" y="846"/>
              </a:cxn>
              <a:cxn ang="0">
                <a:pos x="3733" y="856"/>
              </a:cxn>
              <a:cxn ang="0">
                <a:pos x="4001" y="877"/>
              </a:cxn>
              <a:cxn ang="0">
                <a:pos x="4259" y="911"/>
              </a:cxn>
              <a:cxn ang="0">
                <a:pos x="4512" y="959"/>
              </a:cxn>
              <a:cxn ang="0">
                <a:pos x="4754" y="1015"/>
              </a:cxn>
              <a:cxn ang="0">
                <a:pos x="5135" y="1126"/>
              </a:cxn>
              <a:cxn ang="0">
                <a:pos x="5554" y="1281"/>
              </a:cxn>
              <a:cxn ang="0">
                <a:pos x="5928" y="1449"/>
              </a:cxn>
              <a:cxn ang="0">
                <a:pos x="6246" y="1616"/>
              </a:cxn>
              <a:cxn ang="0">
                <a:pos x="6510" y="1771"/>
              </a:cxn>
              <a:cxn ang="0">
                <a:pos x="6763" y="1939"/>
              </a:cxn>
              <a:cxn ang="0">
                <a:pos x="6912" y="2051"/>
              </a:cxn>
              <a:cxn ang="0">
                <a:pos x="6845" y="810"/>
              </a:cxn>
              <a:cxn ang="0">
                <a:pos x="6510" y="651"/>
              </a:cxn>
              <a:cxn ang="0">
                <a:pos x="6246" y="542"/>
              </a:cxn>
              <a:cxn ang="0">
                <a:pos x="5928" y="423"/>
              </a:cxn>
              <a:cxn ang="0">
                <a:pos x="5554" y="306"/>
              </a:cxn>
              <a:cxn ang="0">
                <a:pos x="5135" y="197"/>
              </a:cxn>
              <a:cxn ang="0">
                <a:pos x="4673" y="103"/>
              </a:cxn>
              <a:cxn ang="0">
                <a:pos x="4175" y="36"/>
              </a:cxn>
              <a:cxn ang="0">
                <a:pos x="3733" y="6"/>
              </a:cxn>
              <a:cxn ang="0">
                <a:pos x="3459" y="0"/>
              </a:cxn>
              <a:cxn ang="0">
                <a:pos x="3275" y="2"/>
              </a:cxn>
              <a:cxn ang="0">
                <a:pos x="2917" y="21"/>
              </a:cxn>
              <a:cxn ang="0">
                <a:pos x="2406" y="78"/>
              </a:cxn>
              <a:cxn ang="0">
                <a:pos x="1931" y="163"/>
              </a:cxn>
              <a:cxn ang="0">
                <a:pos x="1496" y="268"/>
              </a:cxn>
              <a:cxn ang="0">
                <a:pos x="1107" y="385"/>
              </a:cxn>
              <a:cxn ang="0">
                <a:pos x="768" y="504"/>
              </a:cxn>
              <a:cxn ang="0">
                <a:pos x="485" y="616"/>
              </a:cxn>
              <a:cxn ang="0">
                <a:pos x="149" y="770"/>
              </a:cxn>
              <a:cxn ang="0">
                <a:pos x="0" y="2062"/>
              </a:cxn>
            </a:cxnLst>
            <a:rect l="0" t="0" r="r" b="b"/>
            <a:pathLst>
              <a:path w="6912" h="2062">
                <a:moveTo>
                  <a:pt x="0" y="2062"/>
                </a:moveTo>
                <a:lnTo>
                  <a:pt x="0" y="2062"/>
                </a:lnTo>
                <a:lnTo>
                  <a:pt x="17" y="2049"/>
                </a:lnTo>
                <a:lnTo>
                  <a:pt x="67" y="2010"/>
                </a:lnTo>
                <a:lnTo>
                  <a:pt x="149" y="1949"/>
                </a:lnTo>
                <a:lnTo>
                  <a:pt x="262" y="1872"/>
                </a:lnTo>
                <a:lnTo>
                  <a:pt x="329" y="1828"/>
                </a:lnTo>
                <a:lnTo>
                  <a:pt x="404" y="1781"/>
                </a:lnTo>
                <a:lnTo>
                  <a:pt x="485" y="1731"/>
                </a:lnTo>
                <a:lnTo>
                  <a:pt x="573" y="1677"/>
                </a:lnTo>
                <a:lnTo>
                  <a:pt x="668" y="1624"/>
                </a:lnTo>
                <a:lnTo>
                  <a:pt x="768" y="1568"/>
                </a:lnTo>
                <a:lnTo>
                  <a:pt x="875" y="1511"/>
                </a:lnTo>
                <a:lnTo>
                  <a:pt x="988" y="1455"/>
                </a:lnTo>
                <a:lnTo>
                  <a:pt x="1107" y="1398"/>
                </a:lnTo>
                <a:lnTo>
                  <a:pt x="1231" y="1342"/>
                </a:lnTo>
                <a:lnTo>
                  <a:pt x="1362" y="1287"/>
                </a:lnTo>
                <a:lnTo>
                  <a:pt x="1496" y="1231"/>
                </a:lnTo>
                <a:lnTo>
                  <a:pt x="1636" y="1179"/>
                </a:lnTo>
                <a:lnTo>
                  <a:pt x="1781" y="1130"/>
                </a:lnTo>
                <a:lnTo>
                  <a:pt x="1931" y="1082"/>
                </a:lnTo>
                <a:lnTo>
                  <a:pt x="2084" y="1038"/>
                </a:lnTo>
                <a:lnTo>
                  <a:pt x="2164" y="1017"/>
                </a:lnTo>
                <a:lnTo>
                  <a:pt x="2243" y="996"/>
                </a:lnTo>
                <a:lnTo>
                  <a:pt x="2323" y="976"/>
                </a:lnTo>
                <a:lnTo>
                  <a:pt x="2406" y="959"/>
                </a:lnTo>
                <a:lnTo>
                  <a:pt x="2488" y="942"/>
                </a:lnTo>
                <a:lnTo>
                  <a:pt x="2572" y="927"/>
                </a:lnTo>
                <a:lnTo>
                  <a:pt x="2656" y="913"/>
                </a:lnTo>
                <a:lnTo>
                  <a:pt x="2743" y="900"/>
                </a:lnTo>
                <a:lnTo>
                  <a:pt x="2829" y="888"/>
                </a:lnTo>
                <a:lnTo>
                  <a:pt x="2917" y="877"/>
                </a:lnTo>
                <a:lnTo>
                  <a:pt x="3005" y="869"/>
                </a:lnTo>
                <a:lnTo>
                  <a:pt x="3095" y="862"/>
                </a:lnTo>
                <a:lnTo>
                  <a:pt x="3185" y="856"/>
                </a:lnTo>
                <a:lnTo>
                  <a:pt x="3275" y="850"/>
                </a:lnTo>
                <a:lnTo>
                  <a:pt x="3367" y="848"/>
                </a:lnTo>
                <a:lnTo>
                  <a:pt x="3459" y="846"/>
                </a:lnTo>
                <a:lnTo>
                  <a:pt x="3459" y="846"/>
                </a:lnTo>
                <a:lnTo>
                  <a:pt x="3551" y="848"/>
                </a:lnTo>
                <a:lnTo>
                  <a:pt x="3643" y="850"/>
                </a:lnTo>
                <a:lnTo>
                  <a:pt x="3733" y="856"/>
                </a:lnTo>
                <a:lnTo>
                  <a:pt x="3823" y="862"/>
                </a:lnTo>
                <a:lnTo>
                  <a:pt x="3913" y="867"/>
                </a:lnTo>
                <a:lnTo>
                  <a:pt x="4001" y="877"/>
                </a:lnTo>
                <a:lnTo>
                  <a:pt x="4089" y="886"/>
                </a:lnTo>
                <a:lnTo>
                  <a:pt x="4175" y="900"/>
                </a:lnTo>
                <a:lnTo>
                  <a:pt x="4259" y="911"/>
                </a:lnTo>
                <a:lnTo>
                  <a:pt x="4346" y="927"/>
                </a:lnTo>
                <a:lnTo>
                  <a:pt x="4428" y="942"/>
                </a:lnTo>
                <a:lnTo>
                  <a:pt x="4512" y="959"/>
                </a:lnTo>
                <a:lnTo>
                  <a:pt x="4593" y="976"/>
                </a:lnTo>
                <a:lnTo>
                  <a:pt x="4673" y="996"/>
                </a:lnTo>
                <a:lnTo>
                  <a:pt x="4754" y="1015"/>
                </a:lnTo>
                <a:lnTo>
                  <a:pt x="4832" y="1036"/>
                </a:lnTo>
                <a:lnTo>
                  <a:pt x="4985" y="1080"/>
                </a:lnTo>
                <a:lnTo>
                  <a:pt x="5135" y="1126"/>
                </a:lnTo>
                <a:lnTo>
                  <a:pt x="5280" y="1176"/>
                </a:lnTo>
                <a:lnTo>
                  <a:pt x="5420" y="1227"/>
                </a:lnTo>
                <a:lnTo>
                  <a:pt x="5554" y="1281"/>
                </a:lnTo>
                <a:lnTo>
                  <a:pt x="5684" y="1336"/>
                </a:lnTo>
                <a:lnTo>
                  <a:pt x="5809" y="1392"/>
                </a:lnTo>
                <a:lnTo>
                  <a:pt x="5928" y="1449"/>
                </a:lnTo>
                <a:lnTo>
                  <a:pt x="6039" y="1505"/>
                </a:lnTo>
                <a:lnTo>
                  <a:pt x="6146" y="1560"/>
                </a:lnTo>
                <a:lnTo>
                  <a:pt x="6246" y="1616"/>
                </a:lnTo>
                <a:lnTo>
                  <a:pt x="6341" y="1670"/>
                </a:lnTo>
                <a:lnTo>
                  <a:pt x="6427" y="1721"/>
                </a:lnTo>
                <a:lnTo>
                  <a:pt x="6510" y="1771"/>
                </a:lnTo>
                <a:lnTo>
                  <a:pt x="6583" y="1819"/>
                </a:lnTo>
                <a:lnTo>
                  <a:pt x="6650" y="1863"/>
                </a:lnTo>
                <a:lnTo>
                  <a:pt x="6763" y="1939"/>
                </a:lnTo>
                <a:lnTo>
                  <a:pt x="6845" y="1999"/>
                </a:lnTo>
                <a:lnTo>
                  <a:pt x="6895" y="2037"/>
                </a:lnTo>
                <a:lnTo>
                  <a:pt x="6912" y="2051"/>
                </a:lnTo>
                <a:lnTo>
                  <a:pt x="6912" y="846"/>
                </a:lnTo>
                <a:lnTo>
                  <a:pt x="6912" y="846"/>
                </a:lnTo>
                <a:lnTo>
                  <a:pt x="6845" y="810"/>
                </a:lnTo>
                <a:lnTo>
                  <a:pt x="6763" y="770"/>
                </a:lnTo>
                <a:lnTo>
                  <a:pt x="6650" y="714"/>
                </a:lnTo>
                <a:lnTo>
                  <a:pt x="6510" y="651"/>
                </a:lnTo>
                <a:lnTo>
                  <a:pt x="6427" y="616"/>
                </a:lnTo>
                <a:lnTo>
                  <a:pt x="6341" y="578"/>
                </a:lnTo>
                <a:lnTo>
                  <a:pt x="6246" y="542"/>
                </a:lnTo>
                <a:lnTo>
                  <a:pt x="6146" y="504"/>
                </a:lnTo>
                <a:lnTo>
                  <a:pt x="6039" y="463"/>
                </a:lnTo>
                <a:lnTo>
                  <a:pt x="5928" y="423"/>
                </a:lnTo>
                <a:lnTo>
                  <a:pt x="5809" y="385"/>
                </a:lnTo>
                <a:lnTo>
                  <a:pt x="5684" y="345"/>
                </a:lnTo>
                <a:lnTo>
                  <a:pt x="5554" y="306"/>
                </a:lnTo>
                <a:lnTo>
                  <a:pt x="5420" y="268"/>
                </a:lnTo>
                <a:lnTo>
                  <a:pt x="5280" y="232"/>
                </a:lnTo>
                <a:lnTo>
                  <a:pt x="5135" y="197"/>
                </a:lnTo>
                <a:lnTo>
                  <a:pt x="4985" y="163"/>
                </a:lnTo>
                <a:lnTo>
                  <a:pt x="4832" y="132"/>
                </a:lnTo>
                <a:lnTo>
                  <a:pt x="4673" y="103"/>
                </a:lnTo>
                <a:lnTo>
                  <a:pt x="4512" y="78"/>
                </a:lnTo>
                <a:lnTo>
                  <a:pt x="4346" y="56"/>
                </a:lnTo>
                <a:lnTo>
                  <a:pt x="4175" y="36"/>
                </a:lnTo>
                <a:lnTo>
                  <a:pt x="4001" y="21"/>
                </a:lnTo>
                <a:lnTo>
                  <a:pt x="3823" y="10"/>
                </a:lnTo>
                <a:lnTo>
                  <a:pt x="3733" y="6"/>
                </a:lnTo>
                <a:lnTo>
                  <a:pt x="3643" y="2"/>
                </a:lnTo>
                <a:lnTo>
                  <a:pt x="3551" y="0"/>
                </a:lnTo>
                <a:lnTo>
                  <a:pt x="3459" y="0"/>
                </a:lnTo>
                <a:lnTo>
                  <a:pt x="3459" y="0"/>
                </a:lnTo>
                <a:lnTo>
                  <a:pt x="3367" y="0"/>
                </a:lnTo>
                <a:lnTo>
                  <a:pt x="3275" y="2"/>
                </a:lnTo>
                <a:lnTo>
                  <a:pt x="3185" y="6"/>
                </a:lnTo>
                <a:lnTo>
                  <a:pt x="3095" y="10"/>
                </a:lnTo>
                <a:lnTo>
                  <a:pt x="2917" y="21"/>
                </a:lnTo>
                <a:lnTo>
                  <a:pt x="2743" y="36"/>
                </a:lnTo>
                <a:lnTo>
                  <a:pt x="2572" y="56"/>
                </a:lnTo>
                <a:lnTo>
                  <a:pt x="2406" y="78"/>
                </a:lnTo>
                <a:lnTo>
                  <a:pt x="2243" y="103"/>
                </a:lnTo>
                <a:lnTo>
                  <a:pt x="2084" y="132"/>
                </a:lnTo>
                <a:lnTo>
                  <a:pt x="1931" y="163"/>
                </a:lnTo>
                <a:lnTo>
                  <a:pt x="1781" y="197"/>
                </a:lnTo>
                <a:lnTo>
                  <a:pt x="1636" y="232"/>
                </a:lnTo>
                <a:lnTo>
                  <a:pt x="1496" y="268"/>
                </a:lnTo>
                <a:lnTo>
                  <a:pt x="1362" y="306"/>
                </a:lnTo>
                <a:lnTo>
                  <a:pt x="1231" y="345"/>
                </a:lnTo>
                <a:lnTo>
                  <a:pt x="1107" y="385"/>
                </a:lnTo>
                <a:lnTo>
                  <a:pt x="988" y="423"/>
                </a:lnTo>
                <a:lnTo>
                  <a:pt x="875" y="463"/>
                </a:lnTo>
                <a:lnTo>
                  <a:pt x="768" y="504"/>
                </a:lnTo>
                <a:lnTo>
                  <a:pt x="668" y="542"/>
                </a:lnTo>
                <a:lnTo>
                  <a:pt x="573" y="578"/>
                </a:lnTo>
                <a:lnTo>
                  <a:pt x="485" y="616"/>
                </a:lnTo>
                <a:lnTo>
                  <a:pt x="404" y="651"/>
                </a:lnTo>
                <a:lnTo>
                  <a:pt x="262" y="714"/>
                </a:lnTo>
                <a:lnTo>
                  <a:pt x="149" y="770"/>
                </a:lnTo>
                <a:lnTo>
                  <a:pt x="67" y="810"/>
                </a:lnTo>
                <a:lnTo>
                  <a:pt x="0" y="846"/>
                </a:lnTo>
                <a:lnTo>
                  <a:pt x="0" y="2062"/>
                </a:lnTo>
                <a:close/>
              </a:path>
            </a:pathLst>
          </a:custGeom>
          <a:solidFill>
            <a:srgbClr val="000000">
              <a:alpha val="51000"/>
            </a:srgbClr>
          </a:solidFill>
          <a:ln w="152400">
            <a:noFill/>
            <a:round/>
            <a:headEnd/>
            <a:tailEnd/>
          </a:ln>
        </p:spPr>
        <p:txBody>
          <a:bodyPr vert="horz" wrap="square" lIns="76197" tIns="38098" rIns="76197" bIns="38098"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endParaRPr>
          </a:p>
        </p:txBody>
      </p:sp>
      <p:sp>
        <p:nvSpPr>
          <p:cNvPr id="42" name="Freeform 6"/>
          <p:cNvSpPr>
            <a:spLocks/>
          </p:cNvSpPr>
          <p:nvPr/>
        </p:nvSpPr>
        <p:spPr bwMode="auto">
          <a:xfrm>
            <a:off x="-12700" y="1438275"/>
            <a:ext cx="9144000" cy="2705100"/>
          </a:xfrm>
          <a:custGeom>
            <a:avLst/>
            <a:gdLst/>
            <a:ahLst/>
            <a:cxnLst>
              <a:cxn ang="0">
                <a:pos x="17" y="2049"/>
              </a:cxn>
              <a:cxn ang="0">
                <a:pos x="262" y="1872"/>
              </a:cxn>
              <a:cxn ang="0">
                <a:pos x="485" y="1731"/>
              </a:cxn>
              <a:cxn ang="0">
                <a:pos x="768" y="1568"/>
              </a:cxn>
              <a:cxn ang="0">
                <a:pos x="1107" y="1398"/>
              </a:cxn>
              <a:cxn ang="0">
                <a:pos x="1496" y="1231"/>
              </a:cxn>
              <a:cxn ang="0">
                <a:pos x="1931" y="1082"/>
              </a:cxn>
              <a:cxn ang="0">
                <a:pos x="2243" y="996"/>
              </a:cxn>
              <a:cxn ang="0">
                <a:pos x="2488" y="942"/>
              </a:cxn>
              <a:cxn ang="0">
                <a:pos x="2743" y="900"/>
              </a:cxn>
              <a:cxn ang="0">
                <a:pos x="3005" y="869"/>
              </a:cxn>
              <a:cxn ang="0">
                <a:pos x="3275" y="850"/>
              </a:cxn>
              <a:cxn ang="0">
                <a:pos x="3459" y="846"/>
              </a:cxn>
              <a:cxn ang="0">
                <a:pos x="3733" y="856"/>
              </a:cxn>
              <a:cxn ang="0">
                <a:pos x="4001" y="877"/>
              </a:cxn>
              <a:cxn ang="0">
                <a:pos x="4259" y="911"/>
              </a:cxn>
              <a:cxn ang="0">
                <a:pos x="4512" y="959"/>
              </a:cxn>
              <a:cxn ang="0">
                <a:pos x="4754" y="1015"/>
              </a:cxn>
              <a:cxn ang="0">
                <a:pos x="5135" y="1126"/>
              </a:cxn>
              <a:cxn ang="0">
                <a:pos x="5554" y="1281"/>
              </a:cxn>
              <a:cxn ang="0">
                <a:pos x="5928" y="1449"/>
              </a:cxn>
              <a:cxn ang="0">
                <a:pos x="6246" y="1616"/>
              </a:cxn>
              <a:cxn ang="0">
                <a:pos x="6510" y="1771"/>
              </a:cxn>
              <a:cxn ang="0">
                <a:pos x="6763" y="1939"/>
              </a:cxn>
              <a:cxn ang="0">
                <a:pos x="6912" y="2051"/>
              </a:cxn>
              <a:cxn ang="0">
                <a:pos x="6845" y="810"/>
              </a:cxn>
              <a:cxn ang="0">
                <a:pos x="6510" y="651"/>
              </a:cxn>
              <a:cxn ang="0">
                <a:pos x="6246" y="542"/>
              </a:cxn>
              <a:cxn ang="0">
                <a:pos x="5928" y="423"/>
              </a:cxn>
              <a:cxn ang="0">
                <a:pos x="5554" y="306"/>
              </a:cxn>
              <a:cxn ang="0">
                <a:pos x="5135" y="197"/>
              </a:cxn>
              <a:cxn ang="0">
                <a:pos x="4673" y="103"/>
              </a:cxn>
              <a:cxn ang="0">
                <a:pos x="4175" y="36"/>
              </a:cxn>
              <a:cxn ang="0">
                <a:pos x="3733" y="6"/>
              </a:cxn>
              <a:cxn ang="0">
                <a:pos x="3459" y="0"/>
              </a:cxn>
              <a:cxn ang="0">
                <a:pos x="3275" y="2"/>
              </a:cxn>
              <a:cxn ang="0">
                <a:pos x="2917" y="21"/>
              </a:cxn>
              <a:cxn ang="0">
                <a:pos x="2406" y="78"/>
              </a:cxn>
              <a:cxn ang="0">
                <a:pos x="1931" y="163"/>
              </a:cxn>
              <a:cxn ang="0">
                <a:pos x="1496" y="268"/>
              </a:cxn>
              <a:cxn ang="0">
                <a:pos x="1107" y="385"/>
              </a:cxn>
              <a:cxn ang="0">
                <a:pos x="768" y="504"/>
              </a:cxn>
              <a:cxn ang="0">
                <a:pos x="485" y="616"/>
              </a:cxn>
              <a:cxn ang="0">
                <a:pos x="149" y="770"/>
              </a:cxn>
              <a:cxn ang="0">
                <a:pos x="0" y="2062"/>
              </a:cxn>
            </a:cxnLst>
            <a:rect l="0" t="0" r="r" b="b"/>
            <a:pathLst>
              <a:path w="6912" h="2062">
                <a:moveTo>
                  <a:pt x="0" y="2062"/>
                </a:moveTo>
                <a:lnTo>
                  <a:pt x="0" y="2062"/>
                </a:lnTo>
                <a:lnTo>
                  <a:pt x="17" y="2049"/>
                </a:lnTo>
                <a:lnTo>
                  <a:pt x="67" y="2010"/>
                </a:lnTo>
                <a:lnTo>
                  <a:pt x="149" y="1949"/>
                </a:lnTo>
                <a:lnTo>
                  <a:pt x="262" y="1872"/>
                </a:lnTo>
                <a:lnTo>
                  <a:pt x="329" y="1828"/>
                </a:lnTo>
                <a:lnTo>
                  <a:pt x="404" y="1781"/>
                </a:lnTo>
                <a:lnTo>
                  <a:pt x="485" y="1731"/>
                </a:lnTo>
                <a:lnTo>
                  <a:pt x="573" y="1677"/>
                </a:lnTo>
                <a:lnTo>
                  <a:pt x="668" y="1624"/>
                </a:lnTo>
                <a:lnTo>
                  <a:pt x="768" y="1568"/>
                </a:lnTo>
                <a:lnTo>
                  <a:pt x="875" y="1511"/>
                </a:lnTo>
                <a:lnTo>
                  <a:pt x="988" y="1455"/>
                </a:lnTo>
                <a:lnTo>
                  <a:pt x="1107" y="1398"/>
                </a:lnTo>
                <a:lnTo>
                  <a:pt x="1231" y="1342"/>
                </a:lnTo>
                <a:lnTo>
                  <a:pt x="1362" y="1287"/>
                </a:lnTo>
                <a:lnTo>
                  <a:pt x="1496" y="1231"/>
                </a:lnTo>
                <a:lnTo>
                  <a:pt x="1636" y="1179"/>
                </a:lnTo>
                <a:lnTo>
                  <a:pt x="1781" y="1130"/>
                </a:lnTo>
                <a:lnTo>
                  <a:pt x="1931" y="1082"/>
                </a:lnTo>
                <a:lnTo>
                  <a:pt x="2084" y="1038"/>
                </a:lnTo>
                <a:lnTo>
                  <a:pt x="2164" y="1017"/>
                </a:lnTo>
                <a:lnTo>
                  <a:pt x="2243" y="996"/>
                </a:lnTo>
                <a:lnTo>
                  <a:pt x="2323" y="976"/>
                </a:lnTo>
                <a:lnTo>
                  <a:pt x="2406" y="959"/>
                </a:lnTo>
                <a:lnTo>
                  <a:pt x="2488" y="942"/>
                </a:lnTo>
                <a:lnTo>
                  <a:pt x="2572" y="927"/>
                </a:lnTo>
                <a:lnTo>
                  <a:pt x="2656" y="913"/>
                </a:lnTo>
                <a:lnTo>
                  <a:pt x="2743" y="900"/>
                </a:lnTo>
                <a:lnTo>
                  <a:pt x="2829" y="888"/>
                </a:lnTo>
                <a:lnTo>
                  <a:pt x="2917" y="877"/>
                </a:lnTo>
                <a:lnTo>
                  <a:pt x="3005" y="869"/>
                </a:lnTo>
                <a:lnTo>
                  <a:pt x="3095" y="862"/>
                </a:lnTo>
                <a:lnTo>
                  <a:pt x="3185" y="856"/>
                </a:lnTo>
                <a:lnTo>
                  <a:pt x="3275" y="850"/>
                </a:lnTo>
                <a:lnTo>
                  <a:pt x="3367" y="848"/>
                </a:lnTo>
                <a:lnTo>
                  <a:pt x="3459" y="846"/>
                </a:lnTo>
                <a:lnTo>
                  <a:pt x="3459" y="846"/>
                </a:lnTo>
                <a:lnTo>
                  <a:pt x="3551" y="848"/>
                </a:lnTo>
                <a:lnTo>
                  <a:pt x="3643" y="850"/>
                </a:lnTo>
                <a:lnTo>
                  <a:pt x="3733" y="856"/>
                </a:lnTo>
                <a:lnTo>
                  <a:pt x="3823" y="862"/>
                </a:lnTo>
                <a:lnTo>
                  <a:pt x="3913" y="867"/>
                </a:lnTo>
                <a:lnTo>
                  <a:pt x="4001" y="877"/>
                </a:lnTo>
                <a:lnTo>
                  <a:pt x="4089" y="886"/>
                </a:lnTo>
                <a:lnTo>
                  <a:pt x="4175" y="900"/>
                </a:lnTo>
                <a:lnTo>
                  <a:pt x="4259" y="911"/>
                </a:lnTo>
                <a:lnTo>
                  <a:pt x="4346" y="927"/>
                </a:lnTo>
                <a:lnTo>
                  <a:pt x="4428" y="942"/>
                </a:lnTo>
                <a:lnTo>
                  <a:pt x="4512" y="959"/>
                </a:lnTo>
                <a:lnTo>
                  <a:pt x="4593" y="976"/>
                </a:lnTo>
                <a:lnTo>
                  <a:pt x="4673" y="996"/>
                </a:lnTo>
                <a:lnTo>
                  <a:pt x="4754" y="1015"/>
                </a:lnTo>
                <a:lnTo>
                  <a:pt x="4832" y="1036"/>
                </a:lnTo>
                <a:lnTo>
                  <a:pt x="4985" y="1080"/>
                </a:lnTo>
                <a:lnTo>
                  <a:pt x="5135" y="1126"/>
                </a:lnTo>
                <a:lnTo>
                  <a:pt x="5280" y="1176"/>
                </a:lnTo>
                <a:lnTo>
                  <a:pt x="5420" y="1227"/>
                </a:lnTo>
                <a:lnTo>
                  <a:pt x="5554" y="1281"/>
                </a:lnTo>
                <a:lnTo>
                  <a:pt x="5684" y="1336"/>
                </a:lnTo>
                <a:lnTo>
                  <a:pt x="5809" y="1392"/>
                </a:lnTo>
                <a:lnTo>
                  <a:pt x="5928" y="1449"/>
                </a:lnTo>
                <a:lnTo>
                  <a:pt x="6039" y="1505"/>
                </a:lnTo>
                <a:lnTo>
                  <a:pt x="6146" y="1560"/>
                </a:lnTo>
                <a:lnTo>
                  <a:pt x="6246" y="1616"/>
                </a:lnTo>
                <a:lnTo>
                  <a:pt x="6341" y="1670"/>
                </a:lnTo>
                <a:lnTo>
                  <a:pt x="6427" y="1721"/>
                </a:lnTo>
                <a:lnTo>
                  <a:pt x="6510" y="1771"/>
                </a:lnTo>
                <a:lnTo>
                  <a:pt x="6583" y="1819"/>
                </a:lnTo>
                <a:lnTo>
                  <a:pt x="6650" y="1863"/>
                </a:lnTo>
                <a:lnTo>
                  <a:pt x="6763" y="1939"/>
                </a:lnTo>
                <a:lnTo>
                  <a:pt x="6845" y="1999"/>
                </a:lnTo>
                <a:lnTo>
                  <a:pt x="6895" y="2037"/>
                </a:lnTo>
                <a:lnTo>
                  <a:pt x="6912" y="2051"/>
                </a:lnTo>
                <a:lnTo>
                  <a:pt x="6912" y="846"/>
                </a:lnTo>
                <a:lnTo>
                  <a:pt x="6912" y="846"/>
                </a:lnTo>
                <a:lnTo>
                  <a:pt x="6845" y="810"/>
                </a:lnTo>
                <a:lnTo>
                  <a:pt x="6763" y="770"/>
                </a:lnTo>
                <a:lnTo>
                  <a:pt x="6650" y="714"/>
                </a:lnTo>
                <a:lnTo>
                  <a:pt x="6510" y="651"/>
                </a:lnTo>
                <a:lnTo>
                  <a:pt x="6427" y="616"/>
                </a:lnTo>
                <a:lnTo>
                  <a:pt x="6341" y="578"/>
                </a:lnTo>
                <a:lnTo>
                  <a:pt x="6246" y="542"/>
                </a:lnTo>
                <a:lnTo>
                  <a:pt x="6146" y="504"/>
                </a:lnTo>
                <a:lnTo>
                  <a:pt x="6039" y="463"/>
                </a:lnTo>
                <a:lnTo>
                  <a:pt x="5928" y="423"/>
                </a:lnTo>
                <a:lnTo>
                  <a:pt x="5809" y="385"/>
                </a:lnTo>
                <a:lnTo>
                  <a:pt x="5684" y="345"/>
                </a:lnTo>
                <a:lnTo>
                  <a:pt x="5554" y="306"/>
                </a:lnTo>
                <a:lnTo>
                  <a:pt x="5420" y="268"/>
                </a:lnTo>
                <a:lnTo>
                  <a:pt x="5280" y="232"/>
                </a:lnTo>
                <a:lnTo>
                  <a:pt x="5135" y="197"/>
                </a:lnTo>
                <a:lnTo>
                  <a:pt x="4985" y="163"/>
                </a:lnTo>
                <a:lnTo>
                  <a:pt x="4832" y="132"/>
                </a:lnTo>
                <a:lnTo>
                  <a:pt x="4673" y="103"/>
                </a:lnTo>
                <a:lnTo>
                  <a:pt x="4512" y="78"/>
                </a:lnTo>
                <a:lnTo>
                  <a:pt x="4346" y="56"/>
                </a:lnTo>
                <a:lnTo>
                  <a:pt x="4175" y="36"/>
                </a:lnTo>
                <a:lnTo>
                  <a:pt x="4001" y="21"/>
                </a:lnTo>
                <a:lnTo>
                  <a:pt x="3823" y="10"/>
                </a:lnTo>
                <a:lnTo>
                  <a:pt x="3733" y="6"/>
                </a:lnTo>
                <a:lnTo>
                  <a:pt x="3643" y="2"/>
                </a:lnTo>
                <a:lnTo>
                  <a:pt x="3551" y="0"/>
                </a:lnTo>
                <a:lnTo>
                  <a:pt x="3459" y="0"/>
                </a:lnTo>
                <a:lnTo>
                  <a:pt x="3459" y="0"/>
                </a:lnTo>
                <a:lnTo>
                  <a:pt x="3367" y="0"/>
                </a:lnTo>
                <a:lnTo>
                  <a:pt x="3275" y="2"/>
                </a:lnTo>
                <a:lnTo>
                  <a:pt x="3185" y="6"/>
                </a:lnTo>
                <a:lnTo>
                  <a:pt x="3095" y="10"/>
                </a:lnTo>
                <a:lnTo>
                  <a:pt x="2917" y="21"/>
                </a:lnTo>
                <a:lnTo>
                  <a:pt x="2743" y="36"/>
                </a:lnTo>
                <a:lnTo>
                  <a:pt x="2572" y="56"/>
                </a:lnTo>
                <a:lnTo>
                  <a:pt x="2406" y="78"/>
                </a:lnTo>
                <a:lnTo>
                  <a:pt x="2243" y="103"/>
                </a:lnTo>
                <a:lnTo>
                  <a:pt x="2084" y="132"/>
                </a:lnTo>
                <a:lnTo>
                  <a:pt x="1931" y="163"/>
                </a:lnTo>
                <a:lnTo>
                  <a:pt x="1781" y="197"/>
                </a:lnTo>
                <a:lnTo>
                  <a:pt x="1636" y="232"/>
                </a:lnTo>
                <a:lnTo>
                  <a:pt x="1496" y="268"/>
                </a:lnTo>
                <a:lnTo>
                  <a:pt x="1362" y="306"/>
                </a:lnTo>
                <a:lnTo>
                  <a:pt x="1231" y="345"/>
                </a:lnTo>
                <a:lnTo>
                  <a:pt x="1107" y="385"/>
                </a:lnTo>
                <a:lnTo>
                  <a:pt x="988" y="423"/>
                </a:lnTo>
                <a:lnTo>
                  <a:pt x="875" y="463"/>
                </a:lnTo>
                <a:lnTo>
                  <a:pt x="768" y="504"/>
                </a:lnTo>
                <a:lnTo>
                  <a:pt x="668" y="542"/>
                </a:lnTo>
                <a:lnTo>
                  <a:pt x="573" y="578"/>
                </a:lnTo>
                <a:lnTo>
                  <a:pt x="485" y="616"/>
                </a:lnTo>
                <a:lnTo>
                  <a:pt x="404" y="651"/>
                </a:lnTo>
                <a:lnTo>
                  <a:pt x="262" y="714"/>
                </a:lnTo>
                <a:lnTo>
                  <a:pt x="149" y="770"/>
                </a:lnTo>
                <a:lnTo>
                  <a:pt x="67" y="810"/>
                </a:lnTo>
                <a:lnTo>
                  <a:pt x="0" y="846"/>
                </a:lnTo>
                <a:lnTo>
                  <a:pt x="0" y="2062"/>
                </a:lnTo>
                <a:close/>
              </a:path>
            </a:pathLst>
          </a:custGeom>
          <a:gradFill flip="none" rotWithShape="1">
            <a:gsLst>
              <a:gs pos="0">
                <a:srgbClr val="4D4D4D">
                  <a:lumMod val="75000"/>
                </a:srgbClr>
              </a:gs>
              <a:gs pos="50000">
                <a:srgbClr val="000000"/>
              </a:gs>
              <a:gs pos="100000">
                <a:srgbClr val="4D4D4D">
                  <a:lumMod val="75000"/>
                </a:srgbClr>
              </a:gs>
            </a:gsLst>
            <a:lin ang="16200000" scaled="1"/>
            <a:tileRect/>
          </a:gradFill>
          <a:ln w="152400">
            <a:noFill/>
            <a:round/>
            <a:headEnd/>
            <a:tailEnd/>
          </a:ln>
        </p:spPr>
        <p:txBody>
          <a:bodyPr vert="horz" wrap="square" lIns="76197" tIns="38098" rIns="76197" bIns="38098"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endParaRPr>
          </a:p>
        </p:txBody>
      </p:sp>
      <p:sp>
        <p:nvSpPr>
          <p:cNvPr id="44" name="Title 66"/>
          <p:cNvSpPr txBox="1">
            <a:spLocks/>
          </p:cNvSpPr>
          <p:nvPr/>
        </p:nvSpPr>
        <p:spPr>
          <a:xfrm>
            <a:off x="381000" y="276409"/>
            <a:ext cx="8382000" cy="609398"/>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400" spc="-150" dirty="0">
                <a:ln w="3175">
                  <a:noFill/>
                </a:ln>
                <a:solidFill>
                  <a:srgbClr val="CCFFCC"/>
                </a:solidFill>
                <a:latin typeface="+mj-lt"/>
                <a:cs typeface="Arial" charset="0"/>
              </a:rPr>
              <a:t>Information Platform Vision</a:t>
            </a:r>
          </a:p>
        </p:txBody>
      </p:sp>
      <p:sp>
        <p:nvSpPr>
          <p:cNvPr id="95" name="Rounded Rectangle 94"/>
          <p:cNvSpPr/>
          <p:nvPr/>
        </p:nvSpPr>
        <p:spPr bwMode="auto">
          <a:xfrm>
            <a:off x="1175657" y="4631419"/>
            <a:ext cx="6836230" cy="1079500"/>
          </a:xfrm>
          <a:prstGeom prst="roundRect">
            <a:avLst/>
          </a:prstGeom>
          <a:gradFill flip="none" rotWithShape="1">
            <a:gsLst>
              <a:gs pos="0">
                <a:srgbClr val="00090C"/>
              </a:gs>
              <a:gs pos="50000">
                <a:srgbClr val="4D4D4D">
                  <a:lumMod val="75000"/>
                </a:srgbClr>
              </a:gs>
              <a:gs pos="100000">
                <a:srgbClr val="000000"/>
              </a:gs>
            </a:gsLst>
            <a:lin ang="16200000" scaled="1"/>
            <a:tileRect/>
          </a:gradFill>
          <a:ln w="152400">
            <a:noFill/>
            <a:round/>
            <a:headEnd/>
            <a:tailEnd/>
          </a:ln>
        </p:spPr>
        <p:txBody>
          <a:bodyPr vert="horz" wrap="square" lIns="76197" tIns="38098" rIns="76197" bIns="38098" numCol="1" anchor="t" anchorCtr="0" compatLnSpc="1">
            <a:prstTxWarp prst="textNoShape">
              <a:avLst/>
            </a:prstTxWarp>
          </a:bodyPr>
          <a:lstStyle/>
          <a:p>
            <a:pPr marL="0" lvl="1" indent="-395288" defTabSz="914363" fontAlgn="base">
              <a:lnSpc>
                <a:spcPct val="90000"/>
              </a:lnSpc>
              <a:spcBef>
                <a:spcPct val="0"/>
              </a:spcBef>
              <a:spcAft>
                <a:spcPts val="1620"/>
              </a:spcAft>
              <a:buClr>
                <a:srgbClr val="FFFFFF"/>
              </a:buClr>
              <a:buSzPct val="95000"/>
              <a:buFontTx/>
              <a:buBlip>
                <a:blip r:embed="rId3"/>
              </a:buBlip>
              <a:tabLst>
                <a:tab pos="513595" algn="l"/>
              </a:tabLst>
              <a:defRPr/>
            </a:pPr>
            <a:endParaRPr lang="en-US" altLang="zh-CN" sz="1600" kern="0" dirty="0" smtClean="0">
              <a:solidFill>
                <a:srgbClr val="FFFFFF"/>
              </a:solidFill>
            </a:endParaRPr>
          </a:p>
        </p:txBody>
      </p:sp>
      <p:pic>
        <p:nvPicPr>
          <p:cNvPr id="96" name="Picture 2" descr="C:\Users\Public\Pictures\DVD_ART35\Logos\SQL Server 2008\SQL Server 2008 Grid h r.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485901" y="5531033"/>
            <a:ext cx="2781300" cy="785427"/>
          </a:xfrm>
          <a:prstGeom prst="rect">
            <a:avLst/>
          </a:prstGeom>
          <a:noFill/>
        </p:spPr>
      </p:pic>
      <p:pic>
        <p:nvPicPr>
          <p:cNvPr id="97"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898737" y="5516811"/>
            <a:ext cx="2687118" cy="807491"/>
          </a:xfrm>
          <a:prstGeom prst="rect">
            <a:avLst/>
          </a:prstGeom>
          <a:noFill/>
          <a:ln w="9525">
            <a:noFill/>
            <a:miter lim="800000"/>
            <a:headEnd/>
            <a:tailEnd/>
          </a:ln>
          <a:effectLst/>
        </p:spPr>
      </p:pic>
      <p:sp>
        <p:nvSpPr>
          <p:cNvPr id="98" name="Rectangle 97"/>
          <p:cNvSpPr/>
          <p:nvPr/>
        </p:nvSpPr>
        <p:spPr>
          <a:xfrm>
            <a:off x="0" y="4001126"/>
            <a:ext cx="9144000" cy="400110"/>
          </a:xfrm>
          <a:prstGeom prst="rect">
            <a:avLst/>
          </a:prstGeom>
        </p:spPr>
        <p:txBody>
          <a:bodyPr wrap="square">
            <a:spAutoFit/>
          </a:bodyPr>
          <a:lstStyle/>
          <a:p>
            <a:pPr algn="ctr" defTabSz="914400">
              <a:lnSpc>
                <a:spcPts val="2400"/>
              </a:lnSpc>
            </a:pPr>
            <a:r>
              <a:rPr lang="en-US" b="1" dirty="0" smtClean="0">
                <a:solidFill>
                  <a:srgbClr val="FFFFFF"/>
                </a:solidFill>
                <a:effectLst>
                  <a:outerShdw blurRad="228600" dist="50800" dir="5400000" algn="ctr" rotWithShape="0">
                    <a:srgbClr val="000000"/>
                  </a:outerShdw>
                </a:effectLst>
                <a:latin typeface="Segoe Light" pitchFamily="34" charset="0"/>
                <a:ea typeface="Kozuka Gothic Pro L" pitchFamily="34" charset="-128"/>
                <a:cs typeface="Segoe UI" pitchFamily="34" charset="0"/>
                <a:sym typeface="Wingdings" pitchFamily="2" charset="2"/>
              </a:rPr>
              <a:t>Mission Critical Platform</a:t>
            </a:r>
          </a:p>
        </p:txBody>
      </p:sp>
      <p:sp>
        <p:nvSpPr>
          <p:cNvPr id="99" name="Rectangle 98"/>
          <p:cNvSpPr/>
          <p:nvPr/>
        </p:nvSpPr>
        <p:spPr>
          <a:xfrm>
            <a:off x="6337298" y="5191311"/>
            <a:ext cx="567783" cy="294504"/>
          </a:xfrm>
          <a:prstGeom prst="rect">
            <a:avLst/>
          </a:prstGeom>
          <a:grpFill/>
          <a:ln w="6350" cap="flat" cmpd="sng" algn="ctr">
            <a:noFill/>
            <a:prstDash val="solid"/>
            <a:round/>
            <a:headEnd type="none" w="med" len="med"/>
            <a:tailEnd type="none" w="med" len="med"/>
          </a:ln>
          <a:effectLst/>
        </p:spPr>
        <p:txBody>
          <a:bodyPr wrap="none">
            <a:spAutoFit/>
          </a:bodyPr>
          <a:lstStyle/>
          <a:p>
            <a:pPr algn="ctr" defTabSz="914400" fontAlgn="base">
              <a:lnSpc>
                <a:spcPts val="1700"/>
              </a:lnSpc>
              <a:spcBef>
                <a:spcPct val="0"/>
              </a:spcBef>
              <a:spcAft>
                <a:spcPct val="0"/>
              </a:spcAft>
            </a:pPr>
            <a:r>
              <a:rPr lang="en-US" altLang="zh-CN" sz="1200" b="1" dirty="0">
                <a:solidFill>
                  <a:srgbClr val="FFFFFF">
                    <a:lumMod val="85000"/>
                  </a:srgbClr>
                </a:solidFill>
                <a:latin typeface="Segoe Light" pitchFamily="34" charset="0"/>
                <a:ea typeface="Kozuka Gothic Pro L" pitchFamily="34" charset="-128"/>
                <a:cs typeface="Segoe UI" pitchFamily="34" charset="0"/>
                <a:sym typeface="Wingdings" pitchFamily="2" charset="2"/>
              </a:rPr>
              <a:t>Cloud</a:t>
            </a:r>
          </a:p>
        </p:txBody>
      </p:sp>
      <p:grpSp>
        <p:nvGrpSpPr>
          <p:cNvPr id="100" name="Group 51"/>
          <p:cNvGrpSpPr/>
          <p:nvPr/>
        </p:nvGrpSpPr>
        <p:grpSpPr>
          <a:xfrm>
            <a:off x="1799694" y="4424176"/>
            <a:ext cx="1791583" cy="901700"/>
            <a:chOff x="597874" y="6510896"/>
            <a:chExt cx="3125395" cy="1289347"/>
          </a:xfrm>
        </p:grpSpPr>
        <p:pic>
          <p:nvPicPr>
            <p:cNvPr id="101" name="Picture 10" descr="C:\Presentations Documents\Software\DVD Art\DVD_ART36\Artwork_Imagery\Icons - Illustrations\_ WINDOWS SERVER ICONS\Hardware\Laptop notebook pc mobility.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r="-21186" b="-21115"/>
            <a:stretch>
              <a:fillRect/>
            </a:stretch>
          </p:blipFill>
          <p:spPr bwMode="auto">
            <a:xfrm>
              <a:off x="2334250" y="6510896"/>
              <a:ext cx="1389019" cy="1289347"/>
            </a:xfrm>
            <a:prstGeom prst="rect">
              <a:avLst/>
            </a:prstGeom>
            <a:noFill/>
          </p:spPr>
        </p:pic>
        <p:pic>
          <p:nvPicPr>
            <p:cNvPr id="102" name="Picture 16" descr="C:\Presentations Documents\Software\DVD Art\DVD_ART36\Artwork_Imagery\Icons - Illustrations\_ WINDOWS VISTA ICONS\PC computer CPU.pn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flipH="1">
              <a:off x="1376783" y="6541479"/>
              <a:ext cx="707999" cy="754377"/>
            </a:xfrm>
            <a:prstGeom prst="rect">
              <a:avLst/>
            </a:prstGeom>
            <a:noFill/>
          </p:spPr>
        </p:pic>
        <p:pic>
          <p:nvPicPr>
            <p:cNvPr id="103" name="Picture 15" descr="C:\Presentations Documents\Software\DVD Art\DVD_ART36\Artwork_Imagery\Icons - Illustrations\_ REAL VISTA STYLE\monitor silver display screen.png"/>
            <p:cNvPicPr>
              <a:picLocks noChangeAspect="1" noChangeArrowheads="1"/>
            </p:cNvPicPr>
            <p:nvPr/>
          </p:nvPicPr>
          <p:blipFill>
            <a:blip r:embed="rId8" cstate="email">
              <a:lum bright="10000"/>
              <a:extLst>
                <a:ext uri="{28A0092B-C50C-407E-A947-70E740481C1C}">
                  <a14:useLocalDpi xmlns:a14="http://schemas.microsoft.com/office/drawing/2010/main" xmlns="" val="0"/>
                </a:ext>
              </a:extLst>
            </a:blip>
            <a:srcRect b="-3589"/>
            <a:stretch>
              <a:fillRect/>
            </a:stretch>
          </p:blipFill>
          <p:spPr bwMode="auto">
            <a:xfrm flipH="1">
              <a:off x="597874" y="6579697"/>
              <a:ext cx="1389328" cy="1038945"/>
            </a:xfrm>
            <a:prstGeom prst="rect">
              <a:avLst/>
            </a:prstGeom>
            <a:noFill/>
          </p:spPr>
        </p:pic>
        <p:pic>
          <p:nvPicPr>
            <p:cNvPr id="104" name="Picture 18" descr="C:\Presentations Documents\Software\DVD Art\DVD_ART36\Artwork_Imagery\Icons - Illustrations\_ REAL VISTA STYLE\mobile cell phone.png"/>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1994228" y="6601032"/>
              <a:ext cx="735528" cy="618885"/>
            </a:xfrm>
            <a:prstGeom prst="rect">
              <a:avLst/>
            </a:prstGeom>
            <a:noFill/>
          </p:spPr>
        </p:pic>
      </p:grpSp>
      <p:sp>
        <p:nvSpPr>
          <p:cNvPr id="105" name="Rectangle 104"/>
          <p:cNvSpPr/>
          <p:nvPr/>
        </p:nvSpPr>
        <p:spPr>
          <a:xfrm>
            <a:off x="3823497" y="5191311"/>
            <a:ext cx="1540550" cy="294504"/>
          </a:xfrm>
          <a:prstGeom prst="rect">
            <a:avLst/>
          </a:prstGeom>
          <a:grpFill/>
          <a:ln w="6350" cap="flat" cmpd="sng" algn="ctr">
            <a:noFill/>
            <a:prstDash val="solid"/>
            <a:round/>
            <a:headEnd type="none" w="med" len="med"/>
            <a:tailEnd type="none" w="med" len="med"/>
          </a:ln>
          <a:effectLst/>
        </p:spPr>
        <p:txBody>
          <a:bodyPr wrap="none">
            <a:spAutoFit/>
          </a:bodyPr>
          <a:lstStyle/>
          <a:p>
            <a:pPr algn="ctr" defTabSz="914400" fontAlgn="base">
              <a:lnSpc>
                <a:spcPts val="1700"/>
              </a:lnSpc>
              <a:spcBef>
                <a:spcPct val="0"/>
              </a:spcBef>
              <a:spcAft>
                <a:spcPct val="0"/>
              </a:spcAft>
            </a:pPr>
            <a:r>
              <a:rPr lang="en-US" altLang="zh-CN" sz="1200" b="1" dirty="0" smtClean="0">
                <a:solidFill>
                  <a:srgbClr val="FFFFFF">
                    <a:lumMod val="85000"/>
                  </a:srgbClr>
                </a:solidFill>
                <a:latin typeface="Segoe Light" pitchFamily="34" charset="0"/>
                <a:ea typeface="Kozuka Gothic Pro L" pitchFamily="34" charset="-128"/>
                <a:cs typeface="Segoe UI" pitchFamily="34" charset="0"/>
                <a:sym typeface="Wingdings" pitchFamily="2" charset="2"/>
              </a:rPr>
              <a:t>Server &amp; Datacenter </a:t>
            </a:r>
            <a:endParaRPr lang="en-US" altLang="zh-CN" sz="1200" b="1" dirty="0">
              <a:solidFill>
                <a:srgbClr val="FFFFFF">
                  <a:lumMod val="85000"/>
                </a:srgbClr>
              </a:solidFill>
              <a:latin typeface="Segoe Light" pitchFamily="34" charset="0"/>
              <a:ea typeface="Kozuka Gothic Pro L" pitchFamily="34" charset="-128"/>
              <a:cs typeface="Segoe UI" pitchFamily="34" charset="0"/>
              <a:sym typeface="Wingdings" pitchFamily="2" charset="2"/>
            </a:endParaRPr>
          </a:p>
        </p:txBody>
      </p:sp>
      <p:grpSp>
        <p:nvGrpSpPr>
          <p:cNvPr id="106" name="Group 60"/>
          <p:cNvGrpSpPr/>
          <p:nvPr/>
        </p:nvGrpSpPr>
        <p:grpSpPr>
          <a:xfrm>
            <a:off x="3963404" y="4453616"/>
            <a:ext cx="1030735" cy="737674"/>
            <a:chOff x="3267062" y="4585018"/>
            <a:chExt cx="1232520" cy="702040"/>
          </a:xfrm>
        </p:grpSpPr>
        <p:pic>
          <p:nvPicPr>
            <p:cNvPr id="107" name="Picture 2" descr="C:\Program Files\Microsoft Resource DVD Artwork\DVD_ART\Artwork_Imagery\HARDWARE_IMAGERY\Photos - OEM Hardware\Server Computer\ProLiant 10642 Rack.png"/>
            <p:cNvPicPr>
              <a:picLocks noChangeAspect="1" noChangeArrowheads="1"/>
            </p:cNvPicPr>
            <p:nvPr/>
          </p:nvPicPr>
          <p:blipFill>
            <a:blip r:embed="rId10" cstate="email">
              <a:lum bright="10000" contrast="20000"/>
              <a:extLst>
                <a:ext uri="{28A0092B-C50C-407E-A947-70E740481C1C}">
                  <a14:useLocalDpi xmlns:a14="http://schemas.microsoft.com/office/drawing/2010/main" xmlns="" val="0"/>
                </a:ext>
              </a:extLst>
            </a:blip>
            <a:srcRect/>
            <a:stretch>
              <a:fillRect/>
            </a:stretch>
          </p:blipFill>
          <p:spPr bwMode="auto">
            <a:xfrm>
              <a:off x="4194164" y="4585018"/>
              <a:ext cx="305418" cy="702040"/>
            </a:xfrm>
            <a:prstGeom prst="rect">
              <a:avLst/>
            </a:prstGeom>
            <a:noFill/>
          </p:spPr>
        </p:pic>
        <p:pic>
          <p:nvPicPr>
            <p:cNvPr id="108" name="Picture 2" descr="C:\Program Files\Microsoft Resource DVD Artwork\DVD_ART\Artwork_Imagery\HARDWARE_IMAGERY\Photos - OEM Hardware\Server Computer\ProLiant 10642 Rack.png"/>
            <p:cNvPicPr>
              <a:picLocks noChangeAspect="1" noChangeArrowheads="1"/>
            </p:cNvPicPr>
            <p:nvPr/>
          </p:nvPicPr>
          <p:blipFill>
            <a:blip r:embed="rId10" cstate="email">
              <a:lum bright="10000" contrast="20000"/>
              <a:extLst>
                <a:ext uri="{28A0092B-C50C-407E-A947-70E740481C1C}">
                  <a14:useLocalDpi xmlns:a14="http://schemas.microsoft.com/office/drawing/2010/main" xmlns="" val="0"/>
                </a:ext>
              </a:extLst>
            </a:blip>
            <a:srcRect/>
            <a:stretch>
              <a:fillRect/>
            </a:stretch>
          </p:blipFill>
          <p:spPr bwMode="auto">
            <a:xfrm>
              <a:off x="3965564" y="4585018"/>
              <a:ext cx="305418" cy="702040"/>
            </a:xfrm>
            <a:prstGeom prst="rect">
              <a:avLst/>
            </a:prstGeom>
            <a:noFill/>
          </p:spPr>
        </p:pic>
        <p:pic>
          <p:nvPicPr>
            <p:cNvPr id="109" name="Picture 2" descr="C:\Program Files\Microsoft Resource DVD Artwork\DVD_ART\Artwork_Imagery\HARDWARE_IMAGERY\Photos - OEM Hardware\Server Computer\ProLiant 10642 Rack.png"/>
            <p:cNvPicPr>
              <a:picLocks noChangeAspect="1" noChangeArrowheads="1"/>
            </p:cNvPicPr>
            <p:nvPr/>
          </p:nvPicPr>
          <p:blipFill>
            <a:blip r:embed="rId10" cstate="email">
              <a:lum bright="10000" contrast="20000"/>
              <a:extLst>
                <a:ext uri="{28A0092B-C50C-407E-A947-70E740481C1C}">
                  <a14:useLocalDpi xmlns:a14="http://schemas.microsoft.com/office/drawing/2010/main" xmlns="" val="0"/>
                </a:ext>
              </a:extLst>
            </a:blip>
            <a:srcRect/>
            <a:stretch>
              <a:fillRect/>
            </a:stretch>
          </p:blipFill>
          <p:spPr bwMode="auto">
            <a:xfrm>
              <a:off x="3736963" y="4585018"/>
              <a:ext cx="305418" cy="702040"/>
            </a:xfrm>
            <a:prstGeom prst="rect">
              <a:avLst/>
            </a:prstGeom>
            <a:noFill/>
          </p:spPr>
        </p:pic>
        <p:pic>
          <p:nvPicPr>
            <p:cNvPr id="110" name="Picture 2" descr="C:\Program Files\Microsoft Resource DVD Artwork\DVD_ART\Artwork_Imagery\HARDWARE_IMAGERY\Photos - OEM Hardware\Server Computer\ProLiant 10642 Rack.png"/>
            <p:cNvPicPr>
              <a:picLocks noChangeAspect="1" noChangeArrowheads="1"/>
            </p:cNvPicPr>
            <p:nvPr/>
          </p:nvPicPr>
          <p:blipFill>
            <a:blip r:embed="rId10" cstate="email">
              <a:lum bright="10000" contrast="20000"/>
              <a:extLst>
                <a:ext uri="{28A0092B-C50C-407E-A947-70E740481C1C}">
                  <a14:useLocalDpi xmlns:a14="http://schemas.microsoft.com/office/drawing/2010/main" xmlns="" val="0"/>
                </a:ext>
              </a:extLst>
            </a:blip>
            <a:srcRect/>
            <a:stretch>
              <a:fillRect/>
            </a:stretch>
          </p:blipFill>
          <p:spPr bwMode="auto">
            <a:xfrm>
              <a:off x="3495664" y="4585018"/>
              <a:ext cx="305418" cy="702040"/>
            </a:xfrm>
            <a:prstGeom prst="rect">
              <a:avLst/>
            </a:prstGeom>
            <a:noFill/>
          </p:spPr>
        </p:pic>
        <p:pic>
          <p:nvPicPr>
            <p:cNvPr id="111" name="Picture 2" descr="C:\Program Files\Microsoft Resource DVD Artwork\DVD_ART\Artwork_Imagery\HARDWARE_IMAGERY\Photos - OEM Hardware\Server Computer\ProLiant 10642 Rack.png"/>
            <p:cNvPicPr>
              <a:picLocks noChangeAspect="1" noChangeArrowheads="1"/>
            </p:cNvPicPr>
            <p:nvPr/>
          </p:nvPicPr>
          <p:blipFill>
            <a:blip r:embed="rId10" cstate="email">
              <a:lum bright="10000" contrast="20000"/>
              <a:extLst>
                <a:ext uri="{28A0092B-C50C-407E-A947-70E740481C1C}">
                  <a14:useLocalDpi xmlns:a14="http://schemas.microsoft.com/office/drawing/2010/main" xmlns="" val="0"/>
                </a:ext>
              </a:extLst>
            </a:blip>
            <a:srcRect/>
            <a:stretch>
              <a:fillRect/>
            </a:stretch>
          </p:blipFill>
          <p:spPr bwMode="auto">
            <a:xfrm>
              <a:off x="3267062" y="4585018"/>
              <a:ext cx="305418" cy="702040"/>
            </a:xfrm>
            <a:prstGeom prst="rect">
              <a:avLst/>
            </a:prstGeom>
            <a:noFill/>
          </p:spPr>
        </p:pic>
      </p:grpSp>
      <p:pic>
        <p:nvPicPr>
          <p:cNvPr id="112" name="Picture 6" descr="\\eventsql\dvd\Online_ART\DVD_ART36\Artwork_Imagery\Brand Photos\Scenarios\FY08 Brand - Business\man windows laptop sitting desk casual copy.png"/>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6096000" y="1105591"/>
            <a:ext cx="2591527" cy="3225013"/>
          </a:xfrm>
          <a:prstGeom prst="rect">
            <a:avLst/>
          </a:prstGeom>
          <a:noFill/>
          <a:effectLst>
            <a:softEdge rad="635000"/>
          </a:effectLst>
        </p:spPr>
      </p:pic>
      <p:pic>
        <p:nvPicPr>
          <p:cNvPr id="113" name="Picture 2" descr="\\eventsql\dvd\Online_ART\DVD_ART36\Artwork_Imagery\Brand Photos\Scenarios\FY08 Brand - Business - No_exp\Man IT Pro smiling IT servers  clean room posed hallways.png"/>
          <p:cNvPicPr>
            <a:picLocks noChangeAspect="1" noChangeArrowheads="1"/>
          </p:cNvPicPr>
          <p:nvPr/>
        </p:nvPicPr>
        <p:blipFill>
          <a:blip r:embed="rId12" cstate="email">
            <a:extLst>
              <a:ext uri="{28A0092B-C50C-407E-A947-70E740481C1C}">
                <a14:useLocalDpi xmlns:a14="http://schemas.microsoft.com/office/drawing/2010/main" xmlns="" val="0"/>
              </a:ext>
            </a:extLst>
          </a:blip>
          <a:srcRect/>
          <a:stretch>
            <a:fillRect/>
          </a:stretch>
        </p:blipFill>
        <p:spPr bwMode="auto">
          <a:xfrm flipH="1">
            <a:off x="1606858" y="1657736"/>
            <a:ext cx="1789484" cy="1925994"/>
          </a:xfrm>
          <a:prstGeom prst="rect">
            <a:avLst/>
          </a:prstGeom>
          <a:noFill/>
        </p:spPr>
      </p:pic>
      <p:pic>
        <p:nvPicPr>
          <p:cNvPr id="114" name="Picture 2" descr="\\eventsql\dvd\Online_ART\DVD_ART36\Artwork_Imagery\Brand Photos\Scenarios\FY08 Brand - Mobility - No_exp\man standing working indoors laptop business.png"/>
          <p:cNvPicPr>
            <a:picLocks noChangeAspect="1" noChangeArrowheads="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420915" y="1794577"/>
            <a:ext cx="1944914" cy="1936005"/>
          </a:xfrm>
          <a:prstGeom prst="rect">
            <a:avLst/>
          </a:prstGeom>
          <a:ln>
            <a:noFill/>
          </a:ln>
          <a:effectLst>
            <a:softEdge rad="112500"/>
          </a:effectLst>
        </p:spPr>
      </p:pic>
      <p:grpSp>
        <p:nvGrpSpPr>
          <p:cNvPr id="115" name="Group 74"/>
          <p:cNvGrpSpPr/>
          <p:nvPr/>
        </p:nvGrpSpPr>
        <p:grpSpPr>
          <a:xfrm>
            <a:off x="2130536" y="1162962"/>
            <a:ext cx="4502494" cy="2836570"/>
            <a:chOff x="2130536" y="1279074"/>
            <a:chExt cx="4502494" cy="2836570"/>
          </a:xfrm>
        </p:grpSpPr>
        <p:pic>
          <p:nvPicPr>
            <p:cNvPr id="116" name="Picture 2" descr="\\eventsql\dvd\Online_ART\DVD_ART36\Artwork_Imagery\Brand Photos\Scenarios\FY09 Office Brand - No_exp\women man meeting working talking lap top.png"/>
            <p:cNvPicPr>
              <a:picLocks noChangeAspect="1" noChangeArrowheads="1"/>
            </p:cNvPicPr>
            <p:nvPr/>
          </p:nvPicPr>
          <p:blipFill>
            <a:blip r:embed="rId14" cstate="email">
              <a:extLst>
                <a:ext uri="{28A0092B-C50C-407E-A947-70E740481C1C}">
                  <a14:useLocalDpi xmlns:a14="http://schemas.microsoft.com/office/drawing/2010/main" xmlns="" val="0"/>
                </a:ext>
              </a:extLst>
            </a:blip>
            <a:srcRect/>
            <a:stretch>
              <a:fillRect/>
            </a:stretch>
          </p:blipFill>
          <p:spPr bwMode="auto">
            <a:xfrm>
              <a:off x="2130536" y="1279074"/>
              <a:ext cx="4502494" cy="2836570"/>
            </a:xfrm>
            <a:prstGeom prst="rect">
              <a:avLst/>
            </a:prstGeom>
            <a:noFill/>
          </p:spPr>
        </p:pic>
        <p:pic>
          <p:nvPicPr>
            <p:cNvPr id="117" name="Picture 2" descr="\\eventsql\dvd\Online_ART\DVD_ART36\Artwork_Imagery\Brand Photos\Scenarios\FY09 Office Brand - No_exp\women man meeting working talking lap top.png"/>
            <p:cNvPicPr>
              <a:picLocks noChangeAspect="1" noChangeArrowheads="1"/>
            </p:cNvPicPr>
            <p:nvPr/>
          </p:nvPicPr>
          <p:blipFill>
            <a:blip r:embed="rId14" cstate="email">
              <a:extLst>
                <a:ext uri="{28A0092B-C50C-407E-A947-70E740481C1C}">
                  <a14:useLocalDpi xmlns:a14="http://schemas.microsoft.com/office/drawing/2010/main" xmlns="" val="0"/>
                </a:ext>
              </a:extLst>
            </a:blip>
            <a:srcRect/>
            <a:stretch>
              <a:fillRect/>
            </a:stretch>
          </p:blipFill>
          <p:spPr bwMode="auto">
            <a:xfrm>
              <a:off x="2130536" y="1279074"/>
              <a:ext cx="4502494" cy="2836570"/>
            </a:xfrm>
            <a:prstGeom prst="rect">
              <a:avLst/>
            </a:prstGeom>
            <a:noFill/>
          </p:spPr>
        </p:pic>
        <p:pic>
          <p:nvPicPr>
            <p:cNvPr id="118" name="Picture 2" descr="\\eventsql\dvd\Online_ART\DVD_ART36\Artwork_Imagery\Brand Photos\Scenarios\FY09 Office Brand - No_exp\women man meeting working talking lap top.png"/>
            <p:cNvPicPr>
              <a:picLocks noChangeAspect="1" noChangeArrowheads="1"/>
            </p:cNvPicPr>
            <p:nvPr/>
          </p:nvPicPr>
          <p:blipFill>
            <a:blip r:embed="rId14" cstate="email">
              <a:extLst>
                <a:ext uri="{28A0092B-C50C-407E-A947-70E740481C1C}">
                  <a14:useLocalDpi xmlns:a14="http://schemas.microsoft.com/office/drawing/2010/main" xmlns="" val="0"/>
                </a:ext>
              </a:extLst>
            </a:blip>
            <a:srcRect/>
            <a:stretch>
              <a:fillRect/>
            </a:stretch>
          </p:blipFill>
          <p:spPr bwMode="auto">
            <a:xfrm>
              <a:off x="2130536" y="1279074"/>
              <a:ext cx="4502494" cy="2836570"/>
            </a:xfrm>
            <a:prstGeom prst="rect">
              <a:avLst/>
            </a:prstGeom>
            <a:noFill/>
          </p:spPr>
        </p:pic>
      </p:grpSp>
      <p:sp>
        <p:nvSpPr>
          <p:cNvPr id="119" name="Rectangle 118"/>
          <p:cNvSpPr/>
          <p:nvPr/>
        </p:nvSpPr>
        <p:spPr>
          <a:xfrm>
            <a:off x="901555" y="3470964"/>
            <a:ext cx="1762022" cy="400110"/>
          </a:xfrm>
          <a:prstGeom prst="rect">
            <a:avLst/>
          </a:prstGeom>
        </p:spPr>
        <p:txBody>
          <a:bodyPr wrap="none">
            <a:spAutoFit/>
          </a:bodyPr>
          <a:lstStyle/>
          <a:p>
            <a:pPr algn="ctr" defTabSz="914400">
              <a:lnSpc>
                <a:spcPts val="2400"/>
              </a:lnSpc>
            </a:pPr>
            <a:r>
              <a:rPr lang="en-US" b="1" dirty="0" smtClean="0">
                <a:solidFill>
                  <a:srgbClr val="FFFFFF"/>
                </a:solidFill>
                <a:effectLst>
                  <a:outerShdw blurRad="228600" dist="50800" dir="5400000" algn="ctr" rotWithShape="0">
                    <a:srgbClr val="000000"/>
                  </a:outerShdw>
                </a:effectLst>
                <a:latin typeface="Segoe Light" pitchFamily="34" charset="0"/>
                <a:ea typeface="Kozuka Gothic Pro L" pitchFamily="34" charset="-128"/>
                <a:cs typeface="Segoe UI" pitchFamily="34" charset="0"/>
                <a:sym typeface="Wingdings" pitchFamily="2" charset="2"/>
              </a:rPr>
              <a:t>Empowered IT</a:t>
            </a:r>
          </a:p>
        </p:txBody>
      </p:sp>
      <p:sp>
        <p:nvSpPr>
          <p:cNvPr id="120" name="Rectangle 119"/>
          <p:cNvSpPr/>
          <p:nvPr/>
        </p:nvSpPr>
        <p:spPr>
          <a:xfrm>
            <a:off x="3324225" y="3470964"/>
            <a:ext cx="2390775" cy="400110"/>
          </a:xfrm>
          <a:prstGeom prst="rect">
            <a:avLst/>
          </a:prstGeom>
        </p:spPr>
        <p:txBody>
          <a:bodyPr wrap="square">
            <a:spAutoFit/>
          </a:bodyPr>
          <a:lstStyle/>
          <a:p>
            <a:pPr algn="ctr" defTabSz="914400">
              <a:lnSpc>
                <a:spcPts val="2400"/>
              </a:lnSpc>
            </a:pPr>
            <a:r>
              <a:rPr lang="en-US" b="1" dirty="0" smtClean="0">
                <a:solidFill>
                  <a:srgbClr val="FFFFFF"/>
                </a:solidFill>
                <a:effectLst>
                  <a:outerShdw blurRad="228600" dist="50800" dir="5400000" algn="ctr" rotWithShape="0">
                    <a:srgbClr val="000000"/>
                  </a:outerShdw>
                </a:effectLst>
                <a:latin typeface="Segoe Light" pitchFamily="34" charset="0"/>
                <a:ea typeface="Kozuka Gothic Pro L" pitchFamily="34" charset="-128"/>
                <a:cs typeface="Segoe UI" pitchFamily="34" charset="0"/>
                <a:sym typeface="Wingdings" pitchFamily="2" charset="2"/>
              </a:rPr>
              <a:t>Pervasive Insight</a:t>
            </a:r>
          </a:p>
        </p:txBody>
      </p:sp>
      <p:sp>
        <p:nvSpPr>
          <p:cNvPr id="122" name="Rectangle 121"/>
          <p:cNvSpPr/>
          <p:nvPr/>
        </p:nvSpPr>
        <p:spPr>
          <a:xfrm>
            <a:off x="6109000" y="3470964"/>
            <a:ext cx="2385588" cy="381195"/>
          </a:xfrm>
          <a:prstGeom prst="rect">
            <a:avLst/>
          </a:prstGeom>
        </p:spPr>
        <p:txBody>
          <a:bodyPr wrap="none">
            <a:spAutoFit/>
          </a:bodyPr>
          <a:lstStyle/>
          <a:p>
            <a:pPr algn="ctr" defTabSz="914400">
              <a:lnSpc>
                <a:spcPts val="2400"/>
              </a:lnSpc>
            </a:pPr>
            <a:r>
              <a:rPr lang="en-US" b="1" dirty="0" smtClean="0">
                <a:solidFill>
                  <a:prstClr val="white"/>
                </a:solidFill>
                <a:effectLst>
                  <a:outerShdw blurRad="228600" dist="50800" dir="5400000" algn="ctr" rotWithShape="0">
                    <a:srgbClr val="000000"/>
                  </a:outerShdw>
                </a:effectLst>
                <a:latin typeface="Segoe Light" pitchFamily="34" charset="0"/>
                <a:ea typeface="Kozuka Gothic Pro L" pitchFamily="34" charset="-128"/>
                <a:cs typeface="Segoe UI" pitchFamily="34" charset="0"/>
                <a:sym typeface="Wingdings" pitchFamily="2" charset="2"/>
              </a:rPr>
              <a:t>Dynamic Development</a:t>
            </a:r>
          </a:p>
        </p:txBody>
      </p:sp>
      <p:sp>
        <p:nvSpPr>
          <p:cNvPr id="151" name="Rectangle 150"/>
          <p:cNvSpPr/>
          <p:nvPr/>
        </p:nvSpPr>
        <p:spPr>
          <a:xfrm>
            <a:off x="1751553" y="5191311"/>
            <a:ext cx="1839395" cy="294504"/>
          </a:xfrm>
          <a:prstGeom prst="rect">
            <a:avLst/>
          </a:prstGeom>
          <a:grpFill/>
          <a:ln w="6350" cap="flat" cmpd="sng" algn="ctr">
            <a:noFill/>
            <a:prstDash val="solid"/>
            <a:round/>
            <a:headEnd type="none" w="med" len="med"/>
            <a:tailEnd type="none" w="med" len="med"/>
          </a:ln>
          <a:effectLst/>
        </p:spPr>
        <p:txBody>
          <a:bodyPr wrap="square">
            <a:spAutoFit/>
          </a:bodyPr>
          <a:lstStyle/>
          <a:p>
            <a:pPr algn="ctr" defTabSz="914400" fontAlgn="base">
              <a:lnSpc>
                <a:spcPts val="1700"/>
              </a:lnSpc>
              <a:spcBef>
                <a:spcPct val="0"/>
              </a:spcBef>
              <a:spcAft>
                <a:spcPct val="0"/>
              </a:spcAft>
              <a:defRPr/>
            </a:pPr>
            <a:r>
              <a:rPr lang="en-US" altLang="zh-CN" sz="1200" b="1" dirty="0" smtClean="0">
                <a:solidFill>
                  <a:srgbClr val="FFFFFF">
                    <a:lumMod val="85000"/>
                  </a:srgbClr>
                </a:solidFill>
                <a:latin typeface="Segoe Light" pitchFamily="34" charset="0"/>
                <a:ea typeface="Kozuka Gothic Pro L" pitchFamily="34" charset="-128"/>
                <a:cs typeface="Segoe UI" pitchFamily="34" charset="0"/>
                <a:sym typeface="Wingdings" pitchFamily="2" charset="2"/>
              </a:rPr>
              <a:t>Desktop &amp; Mobile</a:t>
            </a:r>
            <a:endParaRPr lang="en-US" altLang="zh-CN" sz="1200" b="1" dirty="0">
              <a:solidFill>
                <a:srgbClr val="FFFFFF">
                  <a:lumMod val="85000"/>
                </a:srgbClr>
              </a:solidFill>
              <a:latin typeface="Segoe Light" pitchFamily="34" charset="0"/>
              <a:ea typeface="Kozuka Gothic Pro L" pitchFamily="34" charset="-128"/>
              <a:cs typeface="Segoe UI" pitchFamily="34" charset="0"/>
              <a:sym typeface="Wingdings" pitchFamily="2" charset="2"/>
            </a:endParaRPr>
          </a:p>
        </p:txBody>
      </p:sp>
      <p:pic>
        <p:nvPicPr>
          <p:cNvPr id="152" name="Picture 151" descr="\\eventsql\dvd\Online_ART\DVD_ART36\Artwork_Imagery\Icons - Illustrations\_ WINDOWS SERVER ICONS\Hardware\Virtual Servers 2.png"/>
          <p:cNvPicPr>
            <a:picLocks noChangeAspect="1" noChangeArrowheads="1"/>
          </p:cNvPicPr>
          <p:nvPr/>
        </p:nvPicPr>
        <p:blipFill>
          <a:blip r:embed="rId15" cstate="email">
            <a:extLst>
              <a:ext uri="{28A0092B-C50C-407E-A947-70E740481C1C}">
                <a14:useLocalDpi xmlns:a14="http://schemas.microsoft.com/office/drawing/2010/main" xmlns="" val="0"/>
              </a:ext>
            </a:extLst>
          </a:blip>
          <a:srcRect/>
          <a:stretch>
            <a:fillRect/>
          </a:stretch>
        </p:blipFill>
        <p:spPr bwMode="auto">
          <a:xfrm>
            <a:off x="4948061" y="4659556"/>
            <a:ext cx="350694" cy="572653"/>
          </a:xfrm>
          <a:prstGeom prst="rect">
            <a:avLst/>
          </a:prstGeom>
          <a:noFill/>
        </p:spPr>
      </p:pic>
      <p:pic>
        <p:nvPicPr>
          <p:cNvPr id="153" name="Picture 13"/>
          <p:cNvPicPr>
            <a:picLocks noChangeAspect="1" noChangeArrowheads="1"/>
          </p:cNvPicPr>
          <p:nvPr/>
        </p:nvPicPr>
        <p:blipFill>
          <a:blip r:embed="rId16" cstate="email">
            <a:lum bright="10000"/>
            <a:extLst>
              <a:ext uri="{28A0092B-C50C-407E-A947-70E740481C1C}">
                <a14:useLocalDpi xmlns:a14="http://schemas.microsoft.com/office/drawing/2010/main" xmlns="" val="0"/>
              </a:ext>
            </a:extLst>
          </a:blip>
          <a:srcRect/>
          <a:stretch>
            <a:fillRect/>
          </a:stretch>
        </p:blipFill>
        <p:spPr bwMode="auto">
          <a:xfrm>
            <a:off x="5861237" y="4388762"/>
            <a:ext cx="1536700" cy="832830"/>
          </a:xfrm>
          <a:prstGeom prst="rect">
            <a:avLst/>
          </a:prstGeom>
          <a:noFill/>
          <a:ln w="9525">
            <a:noFill/>
            <a:miter lim="800000"/>
            <a:headEnd/>
            <a:tailEnd/>
          </a:ln>
          <a:effectLst/>
        </p:spPr>
      </p:pic>
    </p:spTree>
    <p:extLst>
      <p:ext uri="{BB962C8B-B14F-4D97-AF65-F5344CB8AC3E}">
        <p14:creationId xmlns:p14="http://schemas.microsoft.com/office/powerpoint/2010/main" xmlns="" val="513958421"/>
      </p:ext>
    </p:extLst>
  </p:cSld>
  <p:clrMapOvr>
    <a:masterClrMapping/>
  </p:clrMapOvr>
  <p:transition spd="slow">
    <p:pull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1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392306" y="4348696"/>
            <a:ext cx="1027435" cy="729188"/>
          </a:xfrm>
          <a:prstGeom prst="rect">
            <a:avLst/>
          </a:prstGeom>
          <a:noFill/>
          <a:ln w="9525">
            <a:noFill/>
            <a:miter lim="800000"/>
            <a:headEnd/>
            <a:tailEnd/>
          </a:ln>
          <a:effectLst/>
        </p:spPr>
      </p:pic>
      <p:pic>
        <p:nvPicPr>
          <p:cNvPr id="85" name="Picture 84" descr="blue flash crop 1 faded edge.png"/>
          <p:cNvPicPr>
            <a:picLocks noChangeAspect="1"/>
          </p:cNvPicPr>
          <p:nvPr/>
        </p:nvPicPr>
        <p:blipFill>
          <a:blip r:embed="rId4" cstate="email">
            <a:alphaModFix amt="50000"/>
            <a:extLst>
              <a:ext uri="{28A0092B-C50C-407E-A947-70E740481C1C}">
                <a14:useLocalDpi xmlns:a14="http://schemas.microsoft.com/office/drawing/2010/main" xmlns="" val="0"/>
              </a:ext>
            </a:extLst>
          </a:blip>
          <a:stretch>
            <a:fillRect/>
          </a:stretch>
        </p:blipFill>
        <p:spPr>
          <a:xfrm>
            <a:off x="0" y="893"/>
            <a:ext cx="9144000" cy="6856214"/>
          </a:xfrm>
          <a:prstGeom prst="rect">
            <a:avLst/>
          </a:prstGeom>
          <a:blipFill dpi="0" rotWithShape="1">
            <a:blip r:embed="rId5" cstate="print">
              <a:alphaModFix amt="50000"/>
              <a:extLst>
                <a:ext uri="{28A0092B-C50C-407E-A947-70E740481C1C}">
                  <a14:useLocalDpi xmlns:a14="http://schemas.microsoft.com/office/drawing/2010/main" xmlns="" val="0"/>
                </a:ext>
              </a:extLst>
            </a:blip>
            <a:srcRect/>
            <a:stretch>
              <a:fillRect/>
            </a:stretch>
          </a:blipFill>
          <a:ln w="55000" cap="flat" cmpd="thickThin" algn="ctr">
            <a:noFill/>
            <a:prstDash val="solid"/>
            <a:headEnd type="none" w="med" len="med"/>
            <a:tailEnd type="none" w="med" len="med"/>
          </a:ln>
          <a:effectLst/>
        </p:spPr>
      </p:pic>
      <p:pic>
        <p:nvPicPr>
          <p:cNvPr id="42" name="Picture 5" descr="C:\Users\shows\Desktop\cloudservers.png"/>
          <p:cNvPicPr>
            <a:picLocks noChangeAspect="1" noChangeArrowheads="1"/>
          </p:cNvPicPr>
          <p:nvPr/>
        </p:nvPicPr>
        <p:blipFill>
          <a:blip r:embed="rId6" cstate="email">
            <a:alphaModFix amt="15000"/>
            <a:extLst>
              <a:ext uri="{28A0092B-C50C-407E-A947-70E740481C1C}">
                <a14:useLocalDpi xmlns:a14="http://schemas.microsoft.com/office/drawing/2010/main" xmlns="" val="0"/>
              </a:ext>
            </a:extLst>
          </a:blip>
          <a:srcRect/>
          <a:stretch>
            <a:fillRect/>
          </a:stretch>
        </p:blipFill>
        <p:spPr bwMode="auto">
          <a:xfrm>
            <a:off x="5165518" y="1991462"/>
            <a:ext cx="4034113" cy="3951362"/>
          </a:xfrm>
          <a:prstGeom prst="rect">
            <a:avLst/>
          </a:prstGeom>
          <a:blipFill dpi="0" rotWithShape="1">
            <a:blip r:embed="rId5" cstate="print">
              <a:alphaModFix amt="15000"/>
              <a:extLst>
                <a:ext uri="{28A0092B-C50C-407E-A947-70E740481C1C}">
                  <a14:useLocalDpi xmlns:a14="http://schemas.microsoft.com/office/drawing/2010/main" xmlns="" val="0"/>
                </a:ext>
              </a:extLst>
            </a:blip>
            <a:srcRect/>
            <a:stretch>
              <a:fillRect/>
            </a:stretch>
          </a:blipFill>
          <a:ln w="55000" cap="flat" cmpd="thickThin" algn="ctr">
            <a:noFill/>
            <a:prstDash val="solid"/>
            <a:headEnd type="none" w="med" len="med"/>
            <a:tailEnd type="none" w="med" len="med"/>
          </a:ln>
          <a:effectLst/>
        </p:spPr>
      </p:pic>
      <p:pic>
        <p:nvPicPr>
          <p:cNvPr id="43" name="Picture 4" descr="C:\Users\shows\Desktop\server guy.png"/>
          <p:cNvPicPr>
            <a:picLocks noChangeAspect="1" noChangeArrowheads="1"/>
          </p:cNvPicPr>
          <p:nvPr/>
        </p:nvPicPr>
        <p:blipFill>
          <a:blip r:embed="rId7" cstate="email">
            <a:alphaModFix amt="15000"/>
            <a:extLst>
              <a:ext uri="{28A0092B-C50C-407E-A947-70E740481C1C}">
                <a14:useLocalDpi xmlns:a14="http://schemas.microsoft.com/office/drawing/2010/main" xmlns="" val="0"/>
              </a:ext>
            </a:extLst>
          </a:blip>
          <a:srcRect/>
          <a:stretch>
            <a:fillRect/>
          </a:stretch>
        </p:blipFill>
        <p:spPr bwMode="auto">
          <a:xfrm>
            <a:off x="-50800" y="1913217"/>
            <a:ext cx="4625217" cy="4107851"/>
          </a:xfrm>
          <a:prstGeom prst="rect">
            <a:avLst/>
          </a:prstGeom>
          <a:blipFill dpi="0" rotWithShape="1">
            <a:blip r:embed="rId5" cstate="print">
              <a:alphaModFix amt="15000"/>
              <a:extLst>
                <a:ext uri="{28A0092B-C50C-407E-A947-70E740481C1C}">
                  <a14:useLocalDpi xmlns:a14="http://schemas.microsoft.com/office/drawing/2010/main" xmlns="" val="0"/>
                </a:ext>
              </a:extLst>
            </a:blip>
            <a:srcRect/>
            <a:stretch>
              <a:fillRect/>
            </a:stretch>
          </a:blipFill>
          <a:ln w="55000" cap="flat" cmpd="thickThin" algn="ctr">
            <a:noFill/>
            <a:prstDash val="solid"/>
            <a:headEnd type="none" w="med" len="med"/>
            <a:tailEnd type="none" w="med" len="med"/>
          </a:ln>
          <a:effectLst/>
        </p:spPr>
      </p:pic>
      <p:sp>
        <p:nvSpPr>
          <p:cNvPr id="45" name="Rounded Rectangle 44"/>
          <p:cNvSpPr/>
          <p:nvPr/>
        </p:nvSpPr>
        <p:spPr bwMode="auto">
          <a:xfrm>
            <a:off x="719870" y="2145699"/>
            <a:ext cx="1763750" cy="3296851"/>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91440" rIns="9144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rPr>
              <a:t>Traditional</a:t>
            </a:r>
            <a:b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rPr>
            </a:b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rPr>
              <a:t>Datacenter</a:t>
            </a:r>
          </a:p>
        </p:txBody>
      </p:sp>
      <p:pic>
        <p:nvPicPr>
          <p:cNvPr id="46" name="Picture 3" descr="C:\Users\shows\Desktop\Single Server Rack.png"/>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1149231" y="4317569"/>
            <a:ext cx="905027" cy="1520629"/>
          </a:xfrm>
          <a:prstGeom prst="rect">
            <a:avLst/>
          </a:prstGeom>
          <a:noFill/>
        </p:spPr>
      </p:pic>
      <p:sp>
        <p:nvSpPr>
          <p:cNvPr id="52" name="Rounded Rectangle 51"/>
          <p:cNvSpPr/>
          <p:nvPr/>
        </p:nvSpPr>
        <p:spPr bwMode="auto">
          <a:xfrm>
            <a:off x="2700854" y="2145699"/>
            <a:ext cx="1763750" cy="3296851"/>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91440" rIns="9144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rPr>
              <a:t>Virtualized</a:t>
            </a:r>
            <a:b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rPr>
            </a:b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rPr>
              <a:t>Datacenter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endParaRPr>
          </a:p>
        </p:txBody>
      </p:sp>
      <p:sp>
        <p:nvSpPr>
          <p:cNvPr id="55" name="Rounded Rectangle 54"/>
          <p:cNvSpPr/>
          <p:nvPr/>
        </p:nvSpPr>
        <p:spPr bwMode="auto">
          <a:xfrm>
            <a:off x="4681838" y="2145699"/>
            <a:ext cx="1763750" cy="3296851"/>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91440" rIns="9144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rPr>
              <a:t>Private</a:t>
            </a:r>
            <a:r>
              <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rPr>
              <a:t/>
            </a:r>
            <a:br>
              <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rPr>
            </a:b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rPr>
              <a:t>Cloud</a:t>
            </a:r>
          </a:p>
        </p:txBody>
      </p:sp>
      <p:sp>
        <p:nvSpPr>
          <p:cNvPr id="74" name="Left-Right Arrow 73"/>
          <p:cNvSpPr/>
          <p:nvPr/>
        </p:nvSpPr>
        <p:spPr bwMode="auto">
          <a:xfrm>
            <a:off x="827490" y="2976577"/>
            <a:ext cx="7580376" cy="465719"/>
          </a:xfrm>
          <a:prstGeom prst="leftRightArrow">
            <a:avLst>
              <a:gd name="adj1" fmla="val 66225"/>
              <a:gd name="adj2" fmla="val 67647"/>
            </a:avLst>
          </a:prstGeom>
          <a:gradFill>
            <a:gsLst>
              <a:gs pos="14000">
                <a:srgbClr val="FFFFFF">
                  <a:alpha val="20000"/>
                </a:srgbClr>
              </a:gs>
              <a:gs pos="35000">
                <a:srgbClr val="FFFFFF">
                  <a:alpha val="20000"/>
                </a:srgbClr>
              </a:gs>
              <a:gs pos="68000">
                <a:srgbClr val="FFFFFF">
                  <a:alpha val="40000"/>
                </a:srgbClr>
              </a:gs>
              <a:gs pos="100000">
                <a:srgbClr val="FFFFFF">
                  <a:alpha val="30000"/>
                </a:srgbClr>
              </a:gs>
            </a:gsLst>
            <a:path path="circle">
              <a:fillToRect l="50000" t="50000" r="50000" b="50000"/>
            </a:path>
          </a:gradFill>
          <a:ln w="0" cap="rnd" cmpd="sng" algn="ctr">
            <a:gradFill flip="none" rotWithShape="1">
              <a:gsLst>
                <a:gs pos="0">
                  <a:srgbClr val="FFFFFF">
                    <a:alpha val="20000"/>
                  </a:srgbClr>
                </a:gs>
                <a:gs pos="50000">
                  <a:srgbClr val="FFFFFF">
                    <a:alpha val="50000"/>
                  </a:srgbClr>
                </a:gs>
                <a:gs pos="100000">
                  <a:srgbClr val="FFFFFF">
                    <a:alpha val="20000"/>
                  </a:srgbClr>
                </a:gs>
              </a:gsLst>
              <a:path path="circle">
                <a:fillToRect l="50000" t="50000" r="50000" b="50000"/>
              </a:path>
              <a:tileRect/>
            </a:gradFill>
            <a:prstDash val="solid"/>
            <a:miter lim="800000"/>
            <a:headEnd type="none" w="med" len="med"/>
            <a:tailEnd type="none" w="med" len="med"/>
          </a:ln>
          <a:effectLst/>
        </p:spPr>
        <p:txBody>
          <a:bodyPr vert="horz" wrap="square" lIns="0" tIns="45717" rIns="0" bIns="0" numCol="1" rtlCol="0" anchor="ctr" anchorCtr="0" compatLnSpc="1">
            <a:prstTxWarp prst="textNoShape">
              <a:avLst/>
            </a:prstTxWarp>
          </a:bodyPr>
          <a:lstStyle/>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b="0" i="0" u="none" strike="noStrike" kern="0" cap="none" spc="600" normalizeH="0" baseline="0" noProof="0" dirty="0" smtClean="0">
              <a:ln w="12700" cmpd="sng">
                <a:noFill/>
                <a:prstDash val="solid"/>
              </a:ln>
              <a:gradFill>
                <a:gsLst>
                  <a:gs pos="40000">
                    <a:srgbClr val="333333"/>
                  </a:gs>
                  <a:gs pos="100000">
                    <a:srgbClr val="333333"/>
                  </a:gs>
                </a:gsLst>
                <a:lin ang="5400000" scaled="1"/>
              </a:gradFill>
              <a:effectLst/>
              <a:uLnTx/>
              <a:uFillTx/>
              <a:latin typeface="Segoe Condensed" pitchFamily="34" charset="0"/>
              <a:ea typeface="+mn-ea"/>
              <a:cs typeface="+mn-cs"/>
            </a:endParaRPr>
          </a:p>
        </p:txBody>
      </p:sp>
      <p:grpSp>
        <p:nvGrpSpPr>
          <p:cNvPr id="76" name="Group 32"/>
          <p:cNvGrpSpPr/>
          <p:nvPr/>
        </p:nvGrpSpPr>
        <p:grpSpPr>
          <a:xfrm>
            <a:off x="2687736" y="3367907"/>
            <a:ext cx="1776870" cy="2372820"/>
            <a:chOff x="8644557" y="3332923"/>
            <a:chExt cx="2360808" cy="3152606"/>
          </a:xfrm>
        </p:grpSpPr>
        <p:sp>
          <p:nvSpPr>
            <p:cNvPr id="80" name="Rectangle 79"/>
            <p:cNvSpPr/>
            <p:nvPr/>
          </p:nvSpPr>
          <p:spPr>
            <a:xfrm>
              <a:off x="8644557" y="3332923"/>
              <a:ext cx="2360808" cy="1660223"/>
            </a:xfrm>
            <a:prstGeom prst="rect">
              <a:avLst/>
            </a:prstGeom>
          </p:spPr>
          <p:txBody>
            <a:bodyPr wrap="square">
              <a:spAutoFit/>
            </a:bodyPr>
            <a:lstStyle/>
            <a:p>
              <a:pPr marL="228600" marR="0" lvl="0" indent="-228600" defTabSz="914400" eaLnBrk="1" fontAlgn="auto" latinLnBrk="0" hangingPunct="1">
                <a:lnSpc>
                  <a:spcPct val="90000"/>
                </a:lnSpc>
                <a:spcBef>
                  <a:spcPct val="20000"/>
                </a:spcBef>
                <a:spcAft>
                  <a:spcPts val="0"/>
                </a:spcAft>
                <a:buClrTx/>
                <a:buSzTx/>
                <a:buFontTx/>
                <a:buBlip>
                  <a:blip r:embed="rId9"/>
                </a:buBlip>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Utilization </a:t>
              </a:r>
              <a:b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b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Increases to &gt;50%</a:t>
              </a:r>
            </a:p>
            <a:p>
              <a:pPr marL="228600" marR="0" lvl="0" indent="-228600" defTabSz="914400" eaLnBrk="1" fontAlgn="auto" latinLnBrk="0" hangingPunct="1">
                <a:lnSpc>
                  <a:spcPct val="90000"/>
                </a:lnSpc>
                <a:spcBef>
                  <a:spcPct val="20000"/>
                </a:spcBef>
                <a:spcAft>
                  <a:spcPts val="0"/>
                </a:spcAft>
                <a:buClrTx/>
                <a:buSzTx/>
                <a:buFontTx/>
                <a:buBlip>
                  <a:blip r:embed="rId9"/>
                </a:buBlip>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Management </a:t>
              </a:r>
              <a:b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b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Costs Decrease</a:t>
              </a:r>
            </a:p>
          </p:txBody>
        </p:sp>
        <p:pic>
          <p:nvPicPr>
            <p:cNvPr id="78" name="Picture 3" descr="C:\Users\swinard\Desktop\Muglia MMS_Interop\Art\VirtualizedOutlinedServer.png"/>
            <p:cNvPicPr>
              <a:picLocks noChangeArrowheads="1"/>
            </p:cNvPicPr>
            <p:nvPr/>
          </p:nvPicPr>
          <p:blipFill>
            <a:blip r:embed="rId10" cstate="email">
              <a:extLst>
                <a:ext uri="{28A0092B-C50C-407E-A947-70E740481C1C}">
                  <a14:useLocalDpi xmlns:a14="http://schemas.microsoft.com/office/drawing/2010/main" xmlns="" val="0"/>
                </a:ext>
              </a:extLst>
            </a:blip>
            <a:stretch>
              <a:fillRect/>
            </a:stretch>
          </p:blipFill>
          <p:spPr bwMode="auto">
            <a:xfrm>
              <a:off x="9341936" y="4905829"/>
              <a:ext cx="956524" cy="1579700"/>
            </a:xfrm>
            <a:prstGeom prst="rect">
              <a:avLst/>
            </a:prstGeom>
            <a:noFill/>
          </p:spPr>
        </p:pic>
      </p:grpSp>
      <p:grpSp>
        <p:nvGrpSpPr>
          <p:cNvPr id="83" name="Group 82"/>
          <p:cNvGrpSpPr/>
          <p:nvPr/>
        </p:nvGrpSpPr>
        <p:grpSpPr>
          <a:xfrm>
            <a:off x="4599594" y="3385113"/>
            <a:ext cx="1910063" cy="2414275"/>
            <a:chOff x="4599594" y="2812345"/>
            <a:chExt cx="1910063" cy="2414275"/>
          </a:xfrm>
        </p:grpSpPr>
        <p:grpSp>
          <p:nvGrpSpPr>
            <p:cNvPr id="61" name="Group 63"/>
            <p:cNvGrpSpPr/>
            <p:nvPr/>
          </p:nvGrpSpPr>
          <p:grpSpPr>
            <a:xfrm>
              <a:off x="4599594" y="4055218"/>
              <a:ext cx="1910063" cy="1171402"/>
              <a:chOff x="6344562" y="4811485"/>
              <a:chExt cx="1880157" cy="1153065"/>
            </a:xfrm>
          </p:grpSpPr>
          <p:pic>
            <p:nvPicPr>
              <p:cNvPr id="62" name="Picture 13"/>
              <p:cNvPicPr>
                <a:picLocks noChangeAspect="1" noChangeArrowheads="1"/>
              </p:cNvPicPr>
              <p:nvPr/>
            </p:nvPicPr>
            <p:blipFill>
              <a:blip r:embed="rId11" cstate="email">
                <a:alphaModFix amt="50000"/>
                <a:extLst>
                  <a:ext uri="{28A0092B-C50C-407E-A947-70E740481C1C}">
                    <a14:useLocalDpi xmlns:a14="http://schemas.microsoft.com/office/drawing/2010/main" xmlns="" val="0"/>
                  </a:ext>
                </a:extLst>
              </a:blip>
              <a:srcRect/>
              <a:stretch>
                <a:fillRect/>
              </a:stretch>
            </p:blipFill>
            <p:spPr bwMode="auto">
              <a:xfrm>
                <a:off x="6928600" y="4978206"/>
                <a:ext cx="1283560" cy="910966"/>
              </a:xfrm>
              <a:prstGeom prst="rect">
                <a:avLst/>
              </a:prstGeom>
              <a:blipFill dpi="0" rotWithShape="1">
                <a:blip r:embed="rId12" cstate="email">
                  <a:alphaModFix amt="50000"/>
                  <a:extLst>
                    <a:ext uri="{28A0092B-C50C-407E-A947-70E740481C1C}">
                      <a14:useLocalDpi xmlns:a14="http://schemas.microsoft.com/office/drawing/2010/main" xmlns="" val="0"/>
                    </a:ext>
                  </a:extLst>
                </a:blip>
                <a:srcRect/>
                <a:stretch>
                  <a:fillRect/>
                </a:stretch>
              </a:blipFill>
              <a:ln w="55000" cap="flat" cmpd="thickThin" algn="ctr">
                <a:noFill/>
                <a:prstDash val="solid"/>
                <a:headEnd type="none" w="med" len="med"/>
                <a:tailEnd type="none" w="med" len="med"/>
              </a:ln>
              <a:effectLst/>
            </p:spPr>
          </p:pic>
          <p:pic>
            <p:nvPicPr>
              <p:cNvPr id="63" name="Picture 13"/>
              <p:cNvPicPr>
                <a:picLocks noChangeAspect="1" noChangeArrowheads="1"/>
              </p:cNvPicPr>
              <p:nvPr/>
            </p:nvPicPr>
            <p:blipFill>
              <a:blip r:embed="rId13" cstate="email">
                <a:alphaModFix amt="50000"/>
                <a:extLst>
                  <a:ext uri="{28A0092B-C50C-407E-A947-70E740481C1C}">
                    <a14:useLocalDpi xmlns:a14="http://schemas.microsoft.com/office/drawing/2010/main" xmlns="" val="0"/>
                  </a:ext>
                </a:extLst>
              </a:blip>
              <a:srcRect/>
              <a:stretch>
                <a:fillRect/>
              </a:stretch>
            </p:blipFill>
            <p:spPr bwMode="auto">
              <a:xfrm>
                <a:off x="6344562" y="4811485"/>
                <a:ext cx="1104007" cy="783535"/>
              </a:xfrm>
              <a:prstGeom prst="rect">
                <a:avLst/>
              </a:prstGeom>
              <a:blipFill dpi="0" rotWithShape="1">
                <a:blip r:embed="rId14" cstate="email">
                  <a:alphaModFix amt="50000"/>
                  <a:extLst>
                    <a:ext uri="{28A0092B-C50C-407E-A947-70E740481C1C}">
                      <a14:useLocalDpi xmlns:a14="http://schemas.microsoft.com/office/drawing/2010/main" xmlns="" val="0"/>
                    </a:ext>
                  </a:extLst>
                </a:blip>
                <a:srcRect/>
                <a:stretch>
                  <a:fillRect/>
                </a:stretch>
              </a:blipFill>
              <a:ln w="55000" cap="flat" cmpd="thickThin" algn="ctr">
                <a:noFill/>
                <a:prstDash val="solid"/>
                <a:headEnd type="none" w="med" len="med"/>
                <a:tailEnd type="none" w="med" len="med"/>
              </a:ln>
              <a:effectLst/>
            </p:spPr>
          </p:pic>
          <p:pic>
            <p:nvPicPr>
              <p:cNvPr id="64" name="Picture 13"/>
              <p:cNvPicPr>
                <a:picLocks noChangeAspect="1" noChangeArrowheads="1"/>
              </p:cNvPicPr>
              <p:nvPr/>
            </p:nvPicPr>
            <p:blipFill>
              <a:blip r:embed="rId15" cstate="email">
                <a:extLst>
                  <a:ext uri="{28A0092B-C50C-407E-A947-70E740481C1C}">
                    <a14:useLocalDpi xmlns:a14="http://schemas.microsoft.com/office/drawing/2010/main" xmlns="" val="0"/>
                  </a:ext>
                </a:extLst>
              </a:blip>
              <a:srcRect/>
              <a:stretch>
                <a:fillRect/>
              </a:stretch>
            </p:blipFill>
            <p:spPr bwMode="auto">
              <a:xfrm>
                <a:off x="6607881" y="5135094"/>
                <a:ext cx="1616838" cy="829456"/>
              </a:xfrm>
              <a:prstGeom prst="rect">
                <a:avLst/>
              </a:prstGeom>
              <a:noFill/>
              <a:ln w="9525">
                <a:noFill/>
                <a:miter lim="800000"/>
                <a:headEnd/>
                <a:tailEnd/>
              </a:ln>
              <a:effectLst/>
            </p:spPr>
          </p:pic>
        </p:grpSp>
        <p:sp>
          <p:nvSpPr>
            <p:cNvPr id="49" name="Rectangle 48"/>
            <p:cNvSpPr/>
            <p:nvPr/>
          </p:nvSpPr>
          <p:spPr>
            <a:xfrm>
              <a:off x="4645932" y="2812345"/>
              <a:ext cx="1799656" cy="1692771"/>
            </a:xfrm>
            <a:prstGeom prst="rect">
              <a:avLst/>
            </a:prstGeom>
          </p:spPr>
          <p:txBody>
            <a:bodyPr wrap="square">
              <a:spAutoFit/>
            </a:bodyPr>
            <a:lstStyle/>
            <a:p>
              <a:pPr marL="228600" marR="0" lvl="0" indent="-228600" defTabSz="914400" eaLnBrk="1" fontAlgn="auto" latinLnBrk="0" hangingPunct="1">
                <a:lnSpc>
                  <a:spcPct val="90000"/>
                </a:lnSpc>
                <a:spcBef>
                  <a:spcPct val="20000"/>
                </a:spcBef>
                <a:spcAft>
                  <a:spcPts val="0"/>
                </a:spcAft>
                <a:buClrTx/>
                <a:buSzTx/>
                <a:buFontTx/>
                <a:buBlip>
                  <a:blip r:embed="rId9"/>
                </a:buBlip>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Management Costs </a:t>
              </a:r>
              <a:b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b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Decrease Significantly</a:t>
              </a:r>
            </a:p>
            <a:p>
              <a:pPr marL="228600" marR="0" lvl="0" indent="-228600" defTabSz="914400" eaLnBrk="1" fontAlgn="auto" latinLnBrk="0" hangingPunct="1">
                <a:lnSpc>
                  <a:spcPct val="90000"/>
                </a:lnSpc>
                <a:spcBef>
                  <a:spcPct val="20000"/>
                </a:spcBef>
                <a:spcAft>
                  <a:spcPts val="0"/>
                </a:spcAft>
                <a:buClrTx/>
                <a:buSzTx/>
                <a:buFontTx/>
                <a:buBlip>
                  <a:blip r:embed="rId9"/>
                </a:buBlip>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Scale-out </a:t>
              </a:r>
              <a:b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b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Development Expense</a:t>
              </a:r>
            </a:p>
          </p:txBody>
        </p:sp>
      </p:grpSp>
      <p:sp>
        <p:nvSpPr>
          <p:cNvPr id="4" name="Title 3"/>
          <p:cNvSpPr>
            <a:spLocks noGrp="1"/>
          </p:cNvSpPr>
          <p:nvPr>
            <p:ph type="title"/>
          </p:nvPr>
        </p:nvSpPr>
        <p:spPr>
          <a:xfrm>
            <a:off x="457200" y="301037"/>
            <a:ext cx="8229600" cy="609398"/>
          </a:xfrm>
        </p:spPr>
        <p:txBody>
          <a:bodyPr/>
          <a:lstStyle/>
          <a:p>
            <a:pPr algn="ctr"/>
            <a:r>
              <a:rPr lang="en-US" sz="4400" dirty="0" smtClean="0"/>
              <a:t>Rethinking On-Premises</a:t>
            </a:r>
            <a:endParaRPr lang="en-US" sz="4400" dirty="0"/>
          </a:p>
        </p:txBody>
      </p:sp>
      <p:sp>
        <p:nvSpPr>
          <p:cNvPr id="82" name="Title 26"/>
          <p:cNvSpPr txBox="1">
            <a:spLocks/>
          </p:cNvSpPr>
          <p:nvPr/>
        </p:nvSpPr>
        <p:spPr>
          <a:xfrm>
            <a:off x="457200" y="301037"/>
            <a:ext cx="8229600" cy="1053630"/>
          </a:xfrm>
          <a:prstGeom prst="rect">
            <a:avLst/>
          </a:prstGeom>
        </p:spPr>
        <p:txBody>
          <a:bodyPr vert="horz" lIns="91440" tIns="45720" rIns="91440" bIns="45720" rtlCol="0" anchor="t">
            <a:normAutofit/>
          </a:bodyPr>
          <a:lstStyle>
            <a:lvl1pPr algn="l" defTabSz="457200" rtl="0" eaLnBrk="1" latinLnBrk="0" hangingPunct="1">
              <a:lnSpc>
                <a:spcPts val="3600"/>
              </a:lnSpc>
              <a:spcBef>
                <a:spcPts val="0"/>
              </a:spcBef>
              <a:spcAft>
                <a:spcPts val="0"/>
              </a:spcAft>
              <a:buNone/>
              <a:defRPr sz="3500" b="1" kern="1200" spc="-100">
                <a:solidFill>
                  <a:schemeClr val="bg1"/>
                </a:solidFill>
                <a:latin typeface="Arial"/>
                <a:ea typeface="+mj-ea"/>
                <a:cs typeface="Arial"/>
              </a:defRPr>
            </a:lvl1pPr>
          </a:lstStyle>
          <a:p>
            <a:pPr algn="ctr"/>
            <a:r>
              <a:rPr lang="en-US" dirty="0" smtClean="0"/>
              <a:t> </a:t>
            </a:r>
            <a:endParaRPr lang="en-US" dirty="0"/>
          </a:p>
        </p:txBody>
      </p:sp>
      <p:sp>
        <p:nvSpPr>
          <p:cNvPr id="92" name="Rounded Rectangle 91"/>
          <p:cNvSpPr/>
          <p:nvPr/>
        </p:nvSpPr>
        <p:spPr bwMode="auto">
          <a:xfrm>
            <a:off x="6655991" y="2150078"/>
            <a:ext cx="1763750" cy="3296851"/>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91440" rIns="9144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rPr>
              <a:t>Public</a:t>
            </a:r>
            <a:r>
              <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rPr>
              <a:t/>
            </a:r>
            <a:br>
              <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rPr>
            </a:b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rPr>
              <a:t>Cloud</a:t>
            </a:r>
          </a:p>
        </p:txBody>
      </p:sp>
      <p:sp>
        <p:nvSpPr>
          <p:cNvPr id="93" name="Rectangle 92"/>
          <p:cNvSpPr/>
          <p:nvPr/>
        </p:nvSpPr>
        <p:spPr>
          <a:xfrm>
            <a:off x="6644116" y="3380635"/>
            <a:ext cx="1871704" cy="806375"/>
          </a:xfrm>
          <a:prstGeom prst="rect">
            <a:avLst/>
          </a:prstGeom>
        </p:spPr>
        <p:txBody>
          <a:bodyPr wrap="square">
            <a:spAutoFit/>
          </a:bodyPr>
          <a:lstStyle/>
          <a:p>
            <a:pPr marL="228600" marR="0" lvl="0" indent="-228600" defTabSz="914400" eaLnBrk="1" fontAlgn="auto" latinLnBrk="0" hangingPunct="1">
              <a:lnSpc>
                <a:spcPct val="90000"/>
              </a:lnSpc>
              <a:spcBef>
                <a:spcPct val="20000"/>
              </a:spcBef>
              <a:spcAft>
                <a:spcPts val="0"/>
              </a:spcAft>
              <a:buClrTx/>
              <a:buSzTx/>
              <a:buFontTx/>
              <a:buBlip>
                <a:blip r:embed="rId9"/>
              </a:buBlip>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Capacity on Demand</a:t>
            </a:r>
          </a:p>
          <a:p>
            <a:pPr marL="228600" marR="0" lvl="0" indent="-228600" defTabSz="914400" eaLnBrk="1" fontAlgn="auto" latinLnBrk="0" hangingPunct="1">
              <a:lnSpc>
                <a:spcPct val="90000"/>
              </a:lnSpc>
              <a:spcBef>
                <a:spcPct val="20000"/>
              </a:spcBef>
              <a:spcAft>
                <a:spcPts val="0"/>
              </a:spcAft>
              <a:buClrTx/>
              <a:buSzTx/>
              <a:buFontTx/>
              <a:buBlip>
                <a:blip r:embed="rId9"/>
              </a:buBlip>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Global Reach</a:t>
            </a:r>
          </a:p>
        </p:txBody>
      </p:sp>
      <p:pic>
        <p:nvPicPr>
          <p:cNvPr id="94" name="Picture 3" descr="C:\Users\Saku\Desktop\04022009_Bach_CTIA Wireless\Speaker Art\Vision Ring and Three Screens\PNGs\GlobeShadowPop.png"/>
          <p:cNvPicPr>
            <a:picLocks noChangeAspect="1" noChangeArrowheads="1"/>
          </p:cNvPicPr>
          <p:nvPr/>
        </p:nvPicPr>
        <p:blipFill>
          <a:blip r:embed="rId16" cstate="email">
            <a:extLst>
              <a:ext uri="{28A0092B-C50C-407E-A947-70E740481C1C}">
                <a14:useLocalDpi xmlns:a14="http://schemas.microsoft.com/office/drawing/2010/main" xmlns="" val="0"/>
              </a:ext>
            </a:extLst>
          </a:blip>
          <a:srcRect/>
          <a:stretch>
            <a:fillRect/>
          </a:stretch>
        </p:blipFill>
        <p:spPr bwMode="auto">
          <a:xfrm>
            <a:off x="6922676" y="4436039"/>
            <a:ext cx="1314584" cy="1283690"/>
          </a:xfrm>
          <a:prstGeom prst="rect">
            <a:avLst/>
          </a:prstGeom>
          <a:noFill/>
          <a:effectLst>
            <a:outerShdw blurRad="355600" dist="317500" dir="5400000" sx="90000" sy="-19000" rotWithShape="0">
              <a:prstClr val="black">
                <a:alpha val="41000"/>
              </a:prstClr>
            </a:outerShdw>
          </a:effectLst>
        </p:spPr>
      </p:pic>
      <p:pic>
        <p:nvPicPr>
          <p:cNvPr id="96" name="Picture 13"/>
          <p:cNvPicPr>
            <a:picLocks noChangeAspect="1" noChangeArrowheads="1"/>
          </p:cNvPicPr>
          <p:nvPr/>
        </p:nvPicPr>
        <p:blipFill>
          <a:blip r:embed="rId17" cstate="email">
            <a:extLst>
              <a:ext uri="{28A0092B-C50C-407E-A947-70E740481C1C}">
                <a14:useLocalDpi xmlns:a14="http://schemas.microsoft.com/office/drawing/2010/main" xmlns="" val="0"/>
              </a:ext>
            </a:extLst>
          </a:blip>
          <a:srcRect/>
          <a:stretch>
            <a:fillRect/>
          </a:stretch>
        </p:blipFill>
        <p:spPr bwMode="auto">
          <a:xfrm>
            <a:off x="6655991" y="5189948"/>
            <a:ext cx="984781" cy="505203"/>
          </a:xfrm>
          <a:prstGeom prst="rect">
            <a:avLst/>
          </a:prstGeom>
          <a:noFill/>
          <a:ln w="9525">
            <a:noFill/>
            <a:miter lim="800000"/>
            <a:headEnd/>
            <a:tailEnd/>
          </a:ln>
          <a:effectLst/>
        </p:spPr>
      </p:pic>
    </p:spTree>
    <p:extLst>
      <p:ext uri="{BB962C8B-B14F-4D97-AF65-F5344CB8AC3E}">
        <p14:creationId xmlns:p14="http://schemas.microsoft.com/office/powerpoint/2010/main" xmlns="" val="3113091117"/>
      </p:ext>
    </p:extLst>
  </p:cSld>
  <p:clrMapOvr>
    <a:masterClrMapping/>
  </p:clrMapOvr>
  <p:transition spd="slow">
    <p:pull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a:spLocks noGrp="1"/>
          </p:cNvSpPr>
          <p:nvPr>
            <p:ph type="title"/>
          </p:nvPr>
        </p:nvSpPr>
        <p:spPr>
          <a:xfrm>
            <a:off x="180975" y="303583"/>
            <a:ext cx="8382000" cy="609398"/>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0" spc="-150" dirty="0">
                <a:ln w="3175">
                  <a:noFill/>
                </a:ln>
                <a:solidFill>
                  <a:srgbClr val="CCFFCC"/>
                </a:solidFill>
                <a:latin typeface="+mj-lt"/>
                <a:ea typeface="+mn-ea"/>
                <a:cs typeface="Arial" charset="0"/>
              </a:rPr>
              <a:t>Relevant Information is Everywhere</a:t>
            </a:r>
          </a:p>
        </p:txBody>
      </p:sp>
      <p:sp>
        <p:nvSpPr>
          <p:cNvPr id="108" name="Text Box 5"/>
          <p:cNvSpPr txBox="1">
            <a:spLocks noChangeArrowheads="1"/>
          </p:cNvSpPr>
          <p:nvPr/>
        </p:nvSpPr>
        <p:spPr bwMode="gray">
          <a:xfrm>
            <a:off x="3505200" y="912981"/>
            <a:ext cx="6289446"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Scorecards</a:t>
            </a:r>
            <a:endParaRPr lang="en-US" sz="6000" b="1" kern="0" dirty="0">
              <a:solidFill>
                <a:sysClr val="window" lastClr="FFFFFF">
                  <a:alpha val="10000"/>
                </a:sysClr>
              </a:solidFill>
            </a:endParaRPr>
          </a:p>
        </p:txBody>
      </p:sp>
      <p:sp>
        <p:nvSpPr>
          <p:cNvPr id="109" name="Text Box 6"/>
          <p:cNvSpPr txBox="1">
            <a:spLocks noChangeArrowheads="1"/>
          </p:cNvSpPr>
          <p:nvPr/>
        </p:nvSpPr>
        <p:spPr bwMode="gray">
          <a:xfrm>
            <a:off x="-990600" y="2819400"/>
            <a:ext cx="5241206"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Slide decks</a:t>
            </a:r>
            <a:endParaRPr lang="en-US" sz="6000" b="1" kern="0" dirty="0">
              <a:solidFill>
                <a:sysClr val="window" lastClr="FFFFFF">
                  <a:alpha val="10000"/>
                </a:sysClr>
              </a:solidFill>
            </a:endParaRPr>
          </a:p>
        </p:txBody>
      </p:sp>
      <p:sp>
        <p:nvSpPr>
          <p:cNvPr id="110" name="Text Box 7"/>
          <p:cNvSpPr txBox="1">
            <a:spLocks noChangeArrowheads="1"/>
          </p:cNvSpPr>
          <p:nvPr/>
        </p:nvSpPr>
        <p:spPr bwMode="gray">
          <a:xfrm>
            <a:off x="-1981200" y="1420813"/>
            <a:ext cx="6294440"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Meetings</a:t>
            </a:r>
            <a:endParaRPr lang="en-US" sz="6000" b="1" kern="0" dirty="0">
              <a:solidFill>
                <a:sysClr val="window" lastClr="FFFFFF">
                  <a:alpha val="10000"/>
                </a:sysClr>
              </a:solidFill>
            </a:endParaRPr>
          </a:p>
        </p:txBody>
      </p:sp>
      <p:sp>
        <p:nvSpPr>
          <p:cNvPr id="111" name="Text Box 8"/>
          <p:cNvSpPr txBox="1">
            <a:spLocks noChangeArrowheads="1"/>
          </p:cNvSpPr>
          <p:nvPr/>
        </p:nvSpPr>
        <p:spPr bwMode="gray">
          <a:xfrm>
            <a:off x="2640109" y="5055552"/>
            <a:ext cx="6289446" cy="1938992"/>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Analytic applications</a:t>
            </a:r>
            <a:endParaRPr lang="en-US" sz="6000" b="1" kern="0" dirty="0">
              <a:solidFill>
                <a:sysClr val="window" lastClr="FFFFFF">
                  <a:alpha val="10000"/>
                </a:sysClr>
              </a:solidFill>
            </a:endParaRPr>
          </a:p>
        </p:txBody>
      </p:sp>
      <p:sp>
        <p:nvSpPr>
          <p:cNvPr id="112" name="Text Box 9"/>
          <p:cNvSpPr txBox="1">
            <a:spLocks noChangeArrowheads="1"/>
          </p:cNvSpPr>
          <p:nvPr/>
        </p:nvSpPr>
        <p:spPr bwMode="gray">
          <a:xfrm>
            <a:off x="-1091938" y="3657600"/>
            <a:ext cx="14375876"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Presentations</a:t>
            </a:r>
            <a:endParaRPr lang="en-US" sz="6000" b="1" kern="0" dirty="0">
              <a:solidFill>
                <a:sysClr val="window" lastClr="FFFFFF">
                  <a:alpha val="10000"/>
                </a:sysClr>
              </a:solidFill>
            </a:endParaRPr>
          </a:p>
        </p:txBody>
      </p:sp>
      <p:sp>
        <p:nvSpPr>
          <p:cNvPr id="113" name="Text Box 10"/>
          <p:cNvSpPr txBox="1">
            <a:spLocks noChangeArrowheads="1"/>
          </p:cNvSpPr>
          <p:nvPr/>
        </p:nvSpPr>
        <p:spPr bwMode="gray">
          <a:xfrm>
            <a:off x="0" y="1848018"/>
            <a:ext cx="8730350"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Financial reports </a:t>
            </a:r>
            <a:endParaRPr lang="en-US" sz="6000" b="1" kern="0" dirty="0">
              <a:solidFill>
                <a:sysClr val="window" lastClr="FFFFFF">
                  <a:alpha val="10000"/>
                </a:sysClr>
              </a:solidFill>
            </a:endParaRPr>
          </a:p>
        </p:txBody>
      </p:sp>
      <p:sp>
        <p:nvSpPr>
          <p:cNvPr id="114" name="Text Box 11"/>
          <p:cNvSpPr txBox="1">
            <a:spLocks noChangeArrowheads="1"/>
          </p:cNvSpPr>
          <p:nvPr/>
        </p:nvSpPr>
        <p:spPr bwMode="gray">
          <a:xfrm>
            <a:off x="4582557" y="4724400"/>
            <a:ext cx="5765324"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Dashboards</a:t>
            </a:r>
            <a:endParaRPr lang="en-US" sz="6000" b="1" kern="0" dirty="0">
              <a:solidFill>
                <a:sysClr val="window" lastClr="FFFFFF">
                  <a:alpha val="10000"/>
                </a:sysClr>
              </a:solidFill>
            </a:endParaRPr>
          </a:p>
        </p:txBody>
      </p:sp>
      <p:sp>
        <p:nvSpPr>
          <p:cNvPr id="115" name="Text Box 15"/>
          <p:cNvSpPr txBox="1">
            <a:spLocks noChangeArrowheads="1"/>
          </p:cNvSpPr>
          <p:nvPr/>
        </p:nvSpPr>
        <p:spPr bwMode="gray">
          <a:xfrm>
            <a:off x="-2514600" y="3327737"/>
            <a:ext cx="8715376"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Webcasts</a:t>
            </a:r>
            <a:endParaRPr lang="en-US" sz="6000" b="1" kern="0" dirty="0">
              <a:solidFill>
                <a:sysClr val="window" lastClr="FFFFFF">
                  <a:alpha val="10000"/>
                </a:sysClr>
              </a:solidFill>
            </a:endParaRPr>
          </a:p>
        </p:txBody>
      </p:sp>
      <p:sp>
        <p:nvSpPr>
          <p:cNvPr id="116" name="Text Box 16"/>
          <p:cNvSpPr txBox="1">
            <a:spLocks noChangeArrowheads="1"/>
          </p:cNvSpPr>
          <p:nvPr/>
        </p:nvSpPr>
        <p:spPr bwMode="gray">
          <a:xfrm>
            <a:off x="1066800" y="6248400"/>
            <a:ext cx="6948340"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Charts and graphs</a:t>
            </a:r>
            <a:endParaRPr lang="en-US" sz="6000" b="1" kern="0" dirty="0">
              <a:solidFill>
                <a:sysClr val="window" lastClr="FFFFFF">
                  <a:alpha val="10000"/>
                </a:sysClr>
              </a:solidFill>
            </a:endParaRPr>
          </a:p>
        </p:txBody>
      </p:sp>
      <p:sp>
        <p:nvSpPr>
          <p:cNvPr id="117" name="Text Box 17"/>
          <p:cNvSpPr txBox="1">
            <a:spLocks noChangeArrowheads="1"/>
          </p:cNvSpPr>
          <p:nvPr/>
        </p:nvSpPr>
        <p:spPr bwMode="gray">
          <a:xfrm>
            <a:off x="3200400" y="5334000"/>
            <a:ext cx="8645492"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Internet</a:t>
            </a:r>
            <a:endParaRPr lang="en-US" sz="6000" b="1" kern="0" dirty="0">
              <a:solidFill>
                <a:sysClr val="window" lastClr="FFFFFF">
                  <a:alpha val="10000"/>
                </a:sysClr>
              </a:solidFill>
            </a:endParaRPr>
          </a:p>
        </p:txBody>
      </p:sp>
      <p:sp>
        <p:nvSpPr>
          <p:cNvPr id="118" name="Text Box 18"/>
          <p:cNvSpPr txBox="1">
            <a:spLocks noChangeArrowheads="1"/>
          </p:cNvSpPr>
          <p:nvPr/>
        </p:nvSpPr>
        <p:spPr bwMode="gray">
          <a:xfrm>
            <a:off x="-1414807" y="4050268"/>
            <a:ext cx="9698728"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Project plans</a:t>
            </a:r>
            <a:endParaRPr lang="en-US" sz="6000" b="1" kern="0" dirty="0">
              <a:solidFill>
                <a:sysClr val="window" lastClr="FFFFFF">
                  <a:alpha val="10000"/>
                </a:sysClr>
              </a:solidFill>
            </a:endParaRPr>
          </a:p>
        </p:txBody>
      </p:sp>
      <p:sp>
        <p:nvSpPr>
          <p:cNvPr id="119" name="Text Box 19"/>
          <p:cNvSpPr txBox="1">
            <a:spLocks noChangeArrowheads="1"/>
          </p:cNvSpPr>
          <p:nvPr/>
        </p:nvSpPr>
        <p:spPr bwMode="gray">
          <a:xfrm>
            <a:off x="2590457" y="2438400"/>
            <a:ext cx="8730350"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Documents</a:t>
            </a:r>
            <a:endParaRPr lang="en-US" sz="6000" b="1" kern="0" dirty="0">
              <a:solidFill>
                <a:sysClr val="window" lastClr="FFFFFF">
                  <a:alpha val="10000"/>
                </a:sysClr>
              </a:solidFill>
            </a:endParaRPr>
          </a:p>
        </p:txBody>
      </p:sp>
      <p:sp>
        <p:nvSpPr>
          <p:cNvPr id="120" name="Text Box 20"/>
          <p:cNvSpPr txBox="1">
            <a:spLocks noChangeArrowheads="1"/>
          </p:cNvSpPr>
          <p:nvPr/>
        </p:nvSpPr>
        <p:spPr bwMode="gray">
          <a:xfrm>
            <a:off x="-2514600" y="912981"/>
            <a:ext cx="8730352"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Spreadsheets</a:t>
            </a:r>
            <a:endParaRPr lang="en-US" sz="6000" b="1" kern="0" dirty="0">
              <a:solidFill>
                <a:sysClr val="window" lastClr="FFFFFF">
                  <a:alpha val="10000"/>
                </a:sysClr>
              </a:solidFill>
            </a:endParaRPr>
          </a:p>
        </p:txBody>
      </p:sp>
      <p:sp>
        <p:nvSpPr>
          <p:cNvPr id="121" name="Text Box 21"/>
          <p:cNvSpPr txBox="1">
            <a:spLocks noChangeArrowheads="1"/>
          </p:cNvSpPr>
          <p:nvPr/>
        </p:nvSpPr>
        <p:spPr bwMode="gray">
          <a:xfrm>
            <a:off x="6629400" y="4343400"/>
            <a:ext cx="8730352"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Intranet</a:t>
            </a:r>
            <a:endParaRPr lang="en-US" sz="6000" b="1" kern="0" dirty="0">
              <a:solidFill>
                <a:sysClr val="window" lastClr="FFFFFF">
                  <a:alpha val="10000"/>
                </a:sysClr>
              </a:solidFill>
            </a:endParaRPr>
          </a:p>
        </p:txBody>
      </p:sp>
      <p:sp>
        <p:nvSpPr>
          <p:cNvPr id="122" name="Text Box 22"/>
          <p:cNvSpPr txBox="1">
            <a:spLocks noChangeArrowheads="1"/>
          </p:cNvSpPr>
          <p:nvPr/>
        </p:nvSpPr>
        <p:spPr bwMode="gray">
          <a:xfrm>
            <a:off x="-3276600" y="5715000"/>
            <a:ext cx="8730352"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Blogs</a:t>
            </a:r>
            <a:endParaRPr lang="en-US" sz="6000" b="1" kern="0" dirty="0">
              <a:solidFill>
                <a:sysClr val="window" lastClr="FFFFFF">
                  <a:alpha val="10000"/>
                </a:sysClr>
              </a:solidFill>
            </a:endParaRPr>
          </a:p>
        </p:txBody>
      </p:sp>
      <p:sp>
        <p:nvSpPr>
          <p:cNvPr id="123" name="Text Box 23"/>
          <p:cNvSpPr txBox="1">
            <a:spLocks noChangeArrowheads="1"/>
          </p:cNvSpPr>
          <p:nvPr/>
        </p:nvSpPr>
        <p:spPr bwMode="gray">
          <a:xfrm>
            <a:off x="476839" y="2757432"/>
            <a:ext cx="9104722"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Portals</a:t>
            </a:r>
            <a:endParaRPr lang="en-US" sz="6000" b="1" kern="0" dirty="0">
              <a:solidFill>
                <a:sysClr val="window" lastClr="FFFFFF">
                  <a:alpha val="10000"/>
                </a:sysClr>
              </a:solidFill>
            </a:endParaRPr>
          </a:p>
        </p:txBody>
      </p:sp>
      <p:sp>
        <p:nvSpPr>
          <p:cNvPr id="124" name="Text Box 15"/>
          <p:cNvSpPr txBox="1">
            <a:spLocks noChangeArrowheads="1"/>
          </p:cNvSpPr>
          <p:nvPr/>
        </p:nvSpPr>
        <p:spPr bwMode="gray">
          <a:xfrm>
            <a:off x="-2514600" y="4572000"/>
            <a:ext cx="8715376"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RSS feeds</a:t>
            </a:r>
            <a:endParaRPr lang="en-US" sz="6000" b="1" kern="0" dirty="0">
              <a:solidFill>
                <a:sysClr val="window" lastClr="FFFFFF">
                  <a:alpha val="10000"/>
                </a:sysClr>
              </a:solidFill>
            </a:endParaRPr>
          </a:p>
        </p:txBody>
      </p:sp>
      <p:sp>
        <p:nvSpPr>
          <p:cNvPr id="125" name="Text Box 15"/>
          <p:cNvSpPr txBox="1">
            <a:spLocks noChangeArrowheads="1"/>
          </p:cNvSpPr>
          <p:nvPr/>
        </p:nvSpPr>
        <p:spPr bwMode="gray">
          <a:xfrm>
            <a:off x="3733800" y="3327737"/>
            <a:ext cx="8715376"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Business books</a:t>
            </a:r>
            <a:endParaRPr lang="en-US" sz="6000" b="1" kern="0" dirty="0">
              <a:solidFill>
                <a:sysClr val="window" lastClr="FFFFFF">
                  <a:alpha val="10000"/>
                </a:sysClr>
              </a:solidFill>
            </a:endParaRPr>
          </a:p>
        </p:txBody>
      </p:sp>
      <p:sp>
        <p:nvSpPr>
          <p:cNvPr id="126" name="Text Box 15"/>
          <p:cNvSpPr txBox="1">
            <a:spLocks noChangeArrowheads="1"/>
          </p:cNvSpPr>
          <p:nvPr/>
        </p:nvSpPr>
        <p:spPr bwMode="gray">
          <a:xfrm>
            <a:off x="-8334376" y="5410200"/>
            <a:ext cx="8715376"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Television reports</a:t>
            </a:r>
            <a:endParaRPr lang="en-US" sz="6000" b="1" kern="0" dirty="0">
              <a:solidFill>
                <a:sysClr val="window" lastClr="FFFFFF">
                  <a:alpha val="10000"/>
                </a:sysClr>
              </a:solidFill>
            </a:endParaRPr>
          </a:p>
        </p:txBody>
      </p:sp>
      <p:sp>
        <p:nvSpPr>
          <p:cNvPr id="127" name="Text Box 15"/>
          <p:cNvSpPr txBox="1">
            <a:spLocks noChangeArrowheads="1"/>
          </p:cNvSpPr>
          <p:nvPr/>
        </p:nvSpPr>
        <p:spPr bwMode="gray">
          <a:xfrm>
            <a:off x="-1371600" y="5257800"/>
            <a:ext cx="8715376"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Magazines</a:t>
            </a:r>
            <a:endParaRPr lang="en-US" sz="6000" b="1" kern="0" dirty="0">
              <a:solidFill>
                <a:sysClr val="window" lastClr="FFFFFF">
                  <a:alpha val="10000"/>
                </a:sysClr>
              </a:solidFill>
            </a:endParaRPr>
          </a:p>
        </p:txBody>
      </p:sp>
      <p:sp>
        <p:nvSpPr>
          <p:cNvPr id="128" name="Text Box 15"/>
          <p:cNvSpPr txBox="1">
            <a:spLocks noChangeArrowheads="1"/>
          </p:cNvSpPr>
          <p:nvPr/>
        </p:nvSpPr>
        <p:spPr bwMode="gray">
          <a:xfrm>
            <a:off x="3505200" y="1420813"/>
            <a:ext cx="8715376"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Newspapers</a:t>
            </a:r>
            <a:endParaRPr lang="en-US" sz="6000" b="1" kern="0" dirty="0">
              <a:solidFill>
                <a:sysClr val="window" lastClr="FFFFFF">
                  <a:alpha val="10000"/>
                </a:sysClr>
              </a:solidFill>
            </a:endParaRPr>
          </a:p>
        </p:txBody>
      </p:sp>
      <p:sp>
        <p:nvSpPr>
          <p:cNvPr id="129" name="Text Box 11"/>
          <p:cNvSpPr txBox="1">
            <a:spLocks noChangeArrowheads="1"/>
          </p:cNvSpPr>
          <p:nvPr/>
        </p:nvSpPr>
        <p:spPr bwMode="gray">
          <a:xfrm>
            <a:off x="6096000" y="76200"/>
            <a:ext cx="5765324"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IM/chat</a:t>
            </a:r>
            <a:endParaRPr lang="en-US" sz="6000" b="1" kern="0" dirty="0">
              <a:solidFill>
                <a:sysClr val="window" lastClr="FFFFFF">
                  <a:alpha val="10000"/>
                </a:sysClr>
              </a:solidFill>
            </a:endParaRPr>
          </a:p>
        </p:txBody>
      </p:sp>
      <p:sp>
        <p:nvSpPr>
          <p:cNvPr id="130" name="Text Box 13"/>
          <p:cNvSpPr txBox="1">
            <a:spLocks noChangeArrowheads="1"/>
          </p:cNvSpPr>
          <p:nvPr/>
        </p:nvSpPr>
        <p:spPr bwMode="gray">
          <a:xfrm>
            <a:off x="1554375" y="2667000"/>
            <a:ext cx="3933400" cy="1015663"/>
          </a:xfrm>
          <a:prstGeom prst="rect">
            <a:avLst/>
          </a:prstGeom>
          <a:noFill/>
          <a:ln w="9525">
            <a:noFill/>
            <a:miter lim="800000"/>
            <a:headEnd/>
            <a:tailEnd/>
          </a:ln>
          <a:effectLst/>
        </p:spPr>
        <p:txBody>
          <a:bodyPr wrap="square">
            <a:spAutoFit/>
          </a:bodyPr>
          <a:lstStyle/>
          <a:p>
            <a:pPr algn="ctr" defTabSz="914400">
              <a:spcBef>
                <a:spcPct val="50000"/>
              </a:spcBef>
              <a:defRPr/>
            </a:pPr>
            <a:r>
              <a:rPr lang="en-US" sz="6000" b="1" kern="0" dirty="0" smtClean="0">
                <a:solidFill>
                  <a:sysClr val="window" lastClr="FFFFFF">
                    <a:alpha val="10000"/>
                  </a:sysClr>
                </a:solidFill>
              </a:rPr>
              <a:t>Email</a:t>
            </a:r>
            <a:endParaRPr lang="en-US" sz="6000" b="1" kern="0" dirty="0">
              <a:solidFill>
                <a:sysClr val="window" lastClr="FFFFFF">
                  <a:alpha val="10000"/>
                </a:sysClr>
              </a:solidFill>
            </a:endParaRPr>
          </a:p>
        </p:txBody>
      </p:sp>
      <p:sp>
        <p:nvSpPr>
          <p:cNvPr id="131" name="Text Box 5"/>
          <p:cNvSpPr txBox="1">
            <a:spLocks noChangeArrowheads="1"/>
          </p:cNvSpPr>
          <p:nvPr/>
        </p:nvSpPr>
        <p:spPr bwMode="gray">
          <a:xfrm>
            <a:off x="6177280" y="1310640"/>
            <a:ext cx="2000250"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Scorecards</a:t>
            </a:r>
            <a:endParaRPr lang="en-US" b="1" kern="0" dirty="0">
              <a:solidFill>
                <a:prstClr val="white"/>
              </a:solidFill>
              <a:effectLst>
                <a:outerShdw blurRad="38100" dist="38100" dir="2700000" algn="tl">
                  <a:srgbClr val="000000">
                    <a:alpha val="43137"/>
                  </a:srgbClr>
                </a:outerShdw>
              </a:effectLst>
            </a:endParaRPr>
          </a:p>
        </p:txBody>
      </p:sp>
      <p:sp>
        <p:nvSpPr>
          <p:cNvPr id="132" name="Text Box 6"/>
          <p:cNvSpPr txBox="1">
            <a:spLocks noChangeArrowheads="1"/>
          </p:cNvSpPr>
          <p:nvPr/>
        </p:nvSpPr>
        <p:spPr bwMode="gray">
          <a:xfrm>
            <a:off x="1752600" y="3124200"/>
            <a:ext cx="1666875"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Slide decks</a:t>
            </a:r>
            <a:endParaRPr lang="en-US" b="1" kern="0" dirty="0">
              <a:solidFill>
                <a:prstClr val="white"/>
              </a:solidFill>
              <a:effectLst>
                <a:outerShdw blurRad="38100" dist="38100" dir="2700000" algn="tl">
                  <a:srgbClr val="000000">
                    <a:alpha val="43137"/>
                  </a:srgbClr>
                </a:outerShdw>
              </a:effectLst>
            </a:endParaRPr>
          </a:p>
        </p:txBody>
      </p:sp>
      <p:sp>
        <p:nvSpPr>
          <p:cNvPr id="133" name="Text Box 7"/>
          <p:cNvSpPr txBox="1">
            <a:spLocks noChangeArrowheads="1"/>
          </p:cNvSpPr>
          <p:nvPr/>
        </p:nvSpPr>
        <p:spPr bwMode="gray">
          <a:xfrm>
            <a:off x="533400" y="2514600"/>
            <a:ext cx="2001838"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Meetings</a:t>
            </a:r>
            <a:endParaRPr lang="en-US" b="1" kern="0" dirty="0">
              <a:solidFill>
                <a:prstClr val="white"/>
              </a:solidFill>
              <a:effectLst>
                <a:outerShdw blurRad="38100" dist="38100" dir="2700000" algn="tl">
                  <a:srgbClr val="000000">
                    <a:alpha val="43137"/>
                  </a:srgbClr>
                </a:outerShdw>
              </a:effectLst>
            </a:endParaRPr>
          </a:p>
        </p:txBody>
      </p:sp>
      <p:sp>
        <p:nvSpPr>
          <p:cNvPr id="134" name="Text Box 8"/>
          <p:cNvSpPr txBox="1">
            <a:spLocks noChangeArrowheads="1"/>
          </p:cNvSpPr>
          <p:nvPr/>
        </p:nvSpPr>
        <p:spPr bwMode="gray">
          <a:xfrm>
            <a:off x="4702175" y="5029200"/>
            <a:ext cx="2000250" cy="646331"/>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Analytic applications</a:t>
            </a:r>
            <a:endParaRPr lang="en-US" b="1" kern="0" dirty="0">
              <a:solidFill>
                <a:prstClr val="white"/>
              </a:solidFill>
              <a:effectLst>
                <a:outerShdw blurRad="38100" dist="38100" dir="2700000" algn="tl">
                  <a:srgbClr val="000000">
                    <a:alpha val="43137"/>
                  </a:srgbClr>
                </a:outerShdw>
              </a:effectLst>
            </a:endParaRPr>
          </a:p>
        </p:txBody>
      </p:sp>
      <p:sp>
        <p:nvSpPr>
          <p:cNvPr id="135" name="Text Box 9"/>
          <p:cNvSpPr txBox="1">
            <a:spLocks noChangeArrowheads="1"/>
          </p:cNvSpPr>
          <p:nvPr/>
        </p:nvSpPr>
        <p:spPr bwMode="gray">
          <a:xfrm>
            <a:off x="3810000" y="3657600"/>
            <a:ext cx="4572000"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Presentations</a:t>
            </a:r>
            <a:endParaRPr lang="en-US" b="1" kern="0" dirty="0">
              <a:solidFill>
                <a:prstClr val="white"/>
              </a:solidFill>
              <a:effectLst>
                <a:outerShdw blurRad="38100" dist="38100" dir="2700000" algn="tl">
                  <a:srgbClr val="000000">
                    <a:alpha val="43137"/>
                  </a:srgbClr>
                </a:outerShdw>
              </a:effectLst>
            </a:endParaRPr>
          </a:p>
        </p:txBody>
      </p:sp>
      <p:sp>
        <p:nvSpPr>
          <p:cNvPr id="136" name="Text Box 10"/>
          <p:cNvSpPr txBox="1">
            <a:spLocks noChangeArrowheads="1"/>
          </p:cNvSpPr>
          <p:nvPr/>
        </p:nvSpPr>
        <p:spPr bwMode="gray">
          <a:xfrm>
            <a:off x="3586163" y="2138310"/>
            <a:ext cx="2776537"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Financial reports </a:t>
            </a:r>
            <a:endParaRPr lang="en-US" b="1" kern="0" dirty="0">
              <a:solidFill>
                <a:prstClr val="white"/>
              </a:solidFill>
              <a:effectLst>
                <a:outerShdw blurRad="38100" dist="38100" dir="2700000" algn="tl">
                  <a:srgbClr val="000000">
                    <a:alpha val="43137"/>
                  </a:srgbClr>
                </a:outerShdw>
              </a:effectLst>
            </a:endParaRPr>
          </a:p>
        </p:txBody>
      </p:sp>
      <p:sp>
        <p:nvSpPr>
          <p:cNvPr id="137" name="Text Box 11"/>
          <p:cNvSpPr txBox="1">
            <a:spLocks noChangeArrowheads="1"/>
          </p:cNvSpPr>
          <p:nvPr/>
        </p:nvSpPr>
        <p:spPr bwMode="gray">
          <a:xfrm>
            <a:off x="6548438" y="4724400"/>
            <a:ext cx="1833562"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Dashboards</a:t>
            </a:r>
            <a:endParaRPr lang="en-US" b="1" kern="0" dirty="0">
              <a:solidFill>
                <a:prstClr val="white"/>
              </a:solidFill>
              <a:effectLst>
                <a:outerShdw blurRad="38100" dist="38100" dir="2700000" algn="tl">
                  <a:srgbClr val="000000">
                    <a:alpha val="43137"/>
                  </a:srgbClr>
                </a:outerShdw>
              </a:effectLst>
            </a:endParaRPr>
          </a:p>
        </p:txBody>
      </p:sp>
      <p:sp>
        <p:nvSpPr>
          <p:cNvPr id="138" name="Text Box 15"/>
          <p:cNvSpPr txBox="1">
            <a:spLocks noChangeArrowheads="1"/>
          </p:cNvSpPr>
          <p:nvPr/>
        </p:nvSpPr>
        <p:spPr bwMode="gray">
          <a:xfrm>
            <a:off x="2743200" y="3429000"/>
            <a:ext cx="2771775"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Webcasts</a:t>
            </a:r>
            <a:endParaRPr lang="en-US" b="1" kern="0" dirty="0">
              <a:solidFill>
                <a:prstClr val="white"/>
              </a:solidFill>
              <a:effectLst>
                <a:outerShdw blurRad="38100" dist="38100" dir="2700000" algn="tl">
                  <a:srgbClr val="000000">
                    <a:alpha val="43137"/>
                  </a:srgbClr>
                </a:outerShdw>
              </a:effectLst>
            </a:endParaRPr>
          </a:p>
        </p:txBody>
      </p:sp>
      <p:sp>
        <p:nvSpPr>
          <p:cNvPr id="139" name="Text Box 16"/>
          <p:cNvSpPr txBox="1">
            <a:spLocks noChangeArrowheads="1"/>
          </p:cNvSpPr>
          <p:nvPr/>
        </p:nvSpPr>
        <p:spPr bwMode="gray">
          <a:xfrm>
            <a:off x="6019800" y="5943600"/>
            <a:ext cx="2209800"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sysClr val="windowText" lastClr="000000"/>
                </a:solidFill>
                <a:effectLst>
                  <a:outerShdw blurRad="38100" dist="38100" dir="2700000" algn="tl">
                    <a:srgbClr val="000000">
                      <a:alpha val="43137"/>
                    </a:srgbClr>
                  </a:outerShdw>
                </a:effectLst>
              </a:rPr>
              <a:t>Charts and graphs</a:t>
            </a:r>
            <a:endParaRPr lang="en-US" b="1" kern="0" dirty="0">
              <a:solidFill>
                <a:sysClr val="windowText" lastClr="000000"/>
              </a:solidFill>
              <a:effectLst>
                <a:outerShdw blurRad="38100" dist="38100" dir="2700000" algn="tl">
                  <a:srgbClr val="000000">
                    <a:alpha val="43137"/>
                  </a:srgbClr>
                </a:outerShdw>
              </a:effectLst>
            </a:endParaRPr>
          </a:p>
        </p:txBody>
      </p:sp>
      <p:sp>
        <p:nvSpPr>
          <p:cNvPr id="140" name="Text Box 17"/>
          <p:cNvSpPr txBox="1">
            <a:spLocks noChangeArrowheads="1"/>
          </p:cNvSpPr>
          <p:nvPr/>
        </p:nvSpPr>
        <p:spPr bwMode="gray">
          <a:xfrm>
            <a:off x="2609850" y="5791200"/>
            <a:ext cx="2749550"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Internet</a:t>
            </a:r>
            <a:endParaRPr lang="en-US" b="1" kern="0" dirty="0">
              <a:solidFill>
                <a:prstClr val="white"/>
              </a:solidFill>
              <a:effectLst>
                <a:outerShdw blurRad="38100" dist="38100" dir="2700000" algn="tl">
                  <a:srgbClr val="000000">
                    <a:alpha val="43137"/>
                  </a:srgbClr>
                </a:outerShdw>
              </a:effectLst>
            </a:endParaRPr>
          </a:p>
        </p:txBody>
      </p:sp>
      <p:sp>
        <p:nvSpPr>
          <p:cNvPr id="141" name="Text Box 18"/>
          <p:cNvSpPr txBox="1">
            <a:spLocks noChangeArrowheads="1"/>
          </p:cNvSpPr>
          <p:nvPr/>
        </p:nvSpPr>
        <p:spPr bwMode="gray">
          <a:xfrm>
            <a:off x="1892300" y="4050268"/>
            <a:ext cx="3084513"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Project plans</a:t>
            </a:r>
            <a:endParaRPr lang="en-US" b="1" kern="0" dirty="0">
              <a:solidFill>
                <a:prstClr val="white"/>
              </a:solidFill>
              <a:effectLst>
                <a:outerShdw blurRad="38100" dist="38100" dir="2700000" algn="tl">
                  <a:srgbClr val="000000">
                    <a:alpha val="43137"/>
                  </a:srgbClr>
                </a:outerShdw>
              </a:effectLst>
            </a:endParaRPr>
          </a:p>
        </p:txBody>
      </p:sp>
      <p:sp>
        <p:nvSpPr>
          <p:cNvPr id="142" name="Text Box 19"/>
          <p:cNvSpPr txBox="1">
            <a:spLocks noChangeArrowheads="1"/>
          </p:cNvSpPr>
          <p:nvPr/>
        </p:nvSpPr>
        <p:spPr bwMode="gray">
          <a:xfrm>
            <a:off x="5567363" y="2438400"/>
            <a:ext cx="2776537"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Documents</a:t>
            </a:r>
            <a:endParaRPr lang="en-US" b="1" kern="0" dirty="0">
              <a:solidFill>
                <a:prstClr val="white"/>
              </a:solidFill>
              <a:effectLst>
                <a:outerShdw blurRad="38100" dist="38100" dir="2700000" algn="tl">
                  <a:srgbClr val="000000">
                    <a:alpha val="43137"/>
                  </a:srgbClr>
                </a:outerShdw>
              </a:effectLst>
            </a:endParaRPr>
          </a:p>
        </p:txBody>
      </p:sp>
      <p:sp>
        <p:nvSpPr>
          <p:cNvPr id="143" name="Text Box 20"/>
          <p:cNvSpPr txBox="1">
            <a:spLocks noChangeArrowheads="1"/>
          </p:cNvSpPr>
          <p:nvPr/>
        </p:nvSpPr>
        <p:spPr bwMode="gray">
          <a:xfrm>
            <a:off x="0" y="1718548"/>
            <a:ext cx="2776538"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Spreadsheets</a:t>
            </a:r>
            <a:endParaRPr lang="en-US" b="1" kern="0" dirty="0">
              <a:solidFill>
                <a:prstClr val="white"/>
              </a:solidFill>
              <a:effectLst>
                <a:outerShdw blurRad="38100" dist="38100" dir="2700000" algn="tl">
                  <a:srgbClr val="000000">
                    <a:alpha val="43137"/>
                  </a:srgbClr>
                </a:outerShdw>
              </a:effectLst>
            </a:endParaRPr>
          </a:p>
        </p:txBody>
      </p:sp>
      <p:sp>
        <p:nvSpPr>
          <p:cNvPr id="144" name="Text Box 21"/>
          <p:cNvSpPr txBox="1">
            <a:spLocks noChangeArrowheads="1"/>
          </p:cNvSpPr>
          <p:nvPr/>
        </p:nvSpPr>
        <p:spPr bwMode="gray">
          <a:xfrm>
            <a:off x="4229100" y="4419600"/>
            <a:ext cx="2776538"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Intranet</a:t>
            </a:r>
            <a:endParaRPr lang="en-US" b="1" kern="0" dirty="0">
              <a:solidFill>
                <a:prstClr val="white"/>
              </a:solidFill>
              <a:effectLst>
                <a:outerShdw blurRad="38100" dist="38100" dir="2700000" algn="tl">
                  <a:srgbClr val="000000">
                    <a:alpha val="43137"/>
                  </a:srgbClr>
                </a:outerShdw>
              </a:effectLst>
            </a:endParaRPr>
          </a:p>
        </p:txBody>
      </p:sp>
      <p:sp>
        <p:nvSpPr>
          <p:cNvPr id="145" name="Text Box 22"/>
          <p:cNvSpPr txBox="1">
            <a:spLocks noChangeArrowheads="1"/>
          </p:cNvSpPr>
          <p:nvPr/>
        </p:nvSpPr>
        <p:spPr bwMode="gray">
          <a:xfrm>
            <a:off x="381000" y="4659868"/>
            <a:ext cx="2776538"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Blogs</a:t>
            </a:r>
            <a:endParaRPr lang="en-US" b="1" kern="0" dirty="0">
              <a:solidFill>
                <a:prstClr val="white"/>
              </a:solidFill>
              <a:effectLst>
                <a:outerShdw blurRad="38100" dist="38100" dir="2700000" algn="tl">
                  <a:srgbClr val="000000">
                    <a:alpha val="43137"/>
                  </a:srgbClr>
                </a:outerShdw>
              </a:effectLst>
            </a:endParaRPr>
          </a:p>
        </p:txBody>
      </p:sp>
      <p:sp>
        <p:nvSpPr>
          <p:cNvPr id="146" name="Text Box 23"/>
          <p:cNvSpPr txBox="1">
            <a:spLocks noChangeArrowheads="1"/>
          </p:cNvSpPr>
          <p:nvPr/>
        </p:nvSpPr>
        <p:spPr bwMode="gray">
          <a:xfrm>
            <a:off x="3581400" y="2757432"/>
            <a:ext cx="2895600"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Portals</a:t>
            </a:r>
            <a:endParaRPr lang="en-US" b="1" kern="0" dirty="0">
              <a:solidFill>
                <a:prstClr val="white"/>
              </a:solidFill>
              <a:effectLst>
                <a:outerShdw blurRad="38100" dist="38100" dir="2700000" algn="tl">
                  <a:srgbClr val="000000">
                    <a:alpha val="43137"/>
                  </a:srgbClr>
                </a:outerShdw>
              </a:effectLst>
            </a:endParaRPr>
          </a:p>
        </p:txBody>
      </p:sp>
      <p:sp>
        <p:nvSpPr>
          <p:cNvPr id="147" name="Text Box 15"/>
          <p:cNvSpPr txBox="1">
            <a:spLocks noChangeArrowheads="1"/>
          </p:cNvSpPr>
          <p:nvPr/>
        </p:nvSpPr>
        <p:spPr bwMode="gray">
          <a:xfrm>
            <a:off x="393700" y="3745468"/>
            <a:ext cx="2771775"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RSS feeds</a:t>
            </a:r>
            <a:endParaRPr lang="en-US" b="1" kern="0" dirty="0">
              <a:solidFill>
                <a:prstClr val="white"/>
              </a:solidFill>
              <a:effectLst>
                <a:outerShdw blurRad="38100" dist="38100" dir="2700000" algn="tl">
                  <a:srgbClr val="000000">
                    <a:alpha val="43137"/>
                  </a:srgbClr>
                </a:outerShdw>
              </a:effectLst>
            </a:endParaRPr>
          </a:p>
        </p:txBody>
      </p:sp>
      <p:sp>
        <p:nvSpPr>
          <p:cNvPr id="148" name="Text Box 15"/>
          <p:cNvSpPr txBox="1">
            <a:spLocks noChangeArrowheads="1"/>
          </p:cNvSpPr>
          <p:nvPr/>
        </p:nvSpPr>
        <p:spPr bwMode="gray">
          <a:xfrm>
            <a:off x="5991225" y="3048000"/>
            <a:ext cx="2771775"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Business books</a:t>
            </a:r>
            <a:endParaRPr lang="en-US" b="1" kern="0" dirty="0">
              <a:solidFill>
                <a:prstClr val="white"/>
              </a:solidFill>
              <a:effectLst>
                <a:outerShdw blurRad="38100" dist="38100" dir="2700000" algn="tl">
                  <a:srgbClr val="000000">
                    <a:alpha val="43137"/>
                  </a:srgbClr>
                </a:outerShdw>
              </a:effectLst>
            </a:endParaRPr>
          </a:p>
        </p:txBody>
      </p:sp>
      <p:sp>
        <p:nvSpPr>
          <p:cNvPr id="149" name="Text Box 15"/>
          <p:cNvSpPr txBox="1">
            <a:spLocks noChangeArrowheads="1"/>
          </p:cNvSpPr>
          <p:nvPr/>
        </p:nvSpPr>
        <p:spPr bwMode="gray">
          <a:xfrm>
            <a:off x="381000" y="5410200"/>
            <a:ext cx="2771775"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Television reports</a:t>
            </a:r>
            <a:endParaRPr lang="en-US" b="1" kern="0" dirty="0">
              <a:solidFill>
                <a:prstClr val="white"/>
              </a:solidFill>
              <a:effectLst>
                <a:outerShdw blurRad="38100" dist="38100" dir="2700000" algn="tl">
                  <a:srgbClr val="000000">
                    <a:alpha val="43137"/>
                  </a:srgbClr>
                </a:outerShdw>
              </a:effectLst>
            </a:endParaRPr>
          </a:p>
        </p:txBody>
      </p:sp>
      <p:sp>
        <p:nvSpPr>
          <p:cNvPr id="150" name="Text Box 15"/>
          <p:cNvSpPr txBox="1">
            <a:spLocks noChangeArrowheads="1"/>
          </p:cNvSpPr>
          <p:nvPr/>
        </p:nvSpPr>
        <p:spPr bwMode="gray">
          <a:xfrm>
            <a:off x="2413000" y="4976336"/>
            <a:ext cx="2771775"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Magazines</a:t>
            </a:r>
            <a:endParaRPr lang="en-US" b="1" kern="0" dirty="0">
              <a:solidFill>
                <a:prstClr val="white"/>
              </a:solidFill>
              <a:effectLst>
                <a:outerShdw blurRad="38100" dist="38100" dir="2700000" algn="tl">
                  <a:srgbClr val="000000">
                    <a:alpha val="43137"/>
                  </a:srgbClr>
                </a:outerShdw>
              </a:effectLst>
            </a:endParaRPr>
          </a:p>
        </p:txBody>
      </p:sp>
      <p:sp>
        <p:nvSpPr>
          <p:cNvPr id="151" name="Text Box 15"/>
          <p:cNvSpPr txBox="1">
            <a:spLocks noChangeArrowheads="1"/>
          </p:cNvSpPr>
          <p:nvPr/>
        </p:nvSpPr>
        <p:spPr bwMode="gray">
          <a:xfrm>
            <a:off x="1600200" y="1981200"/>
            <a:ext cx="2771775"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Newspapers</a:t>
            </a:r>
            <a:endParaRPr lang="en-US" b="1" kern="0" dirty="0">
              <a:solidFill>
                <a:prstClr val="white"/>
              </a:solidFill>
              <a:effectLst>
                <a:outerShdw blurRad="38100" dist="38100" dir="2700000" algn="tl">
                  <a:srgbClr val="000000">
                    <a:alpha val="43137"/>
                  </a:srgbClr>
                </a:outerShdw>
              </a:effectLst>
            </a:endParaRPr>
          </a:p>
        </p:txBody>
      </p:sp>
      <p:sp>
        <p:nvSpPr>
          <p:cNvPr id="152" name="Text Box 11"/>
          <p:cNvSpPr txBox="1">
            <a:spLocks noChangeArrowheads="1"/>
          </p:cNvSpPr>
          <p:nvPr/>
        </p:nvSpPr>
        <p:spPr bwMode="gray">
          <a:xfrm>
            <a:off x="5542598" y="1752600"/>
            <a:ext cx="1833562"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IM/chat</a:t>
            </a:r>
            <a:endParaRPr lang="en-US" b="1" kern="0" dirty="0">
              <a:solidFill>
                <a:prstClr val="white"/>
              </a:solidFill>
              <a:effectLst>
                <a:outerShdw blurRad="38100" dist="38100" dir="2700000" algn="tl">
                  <a:srgbClr val="000000">
                    <a:alpha val="43137"/>
                  </a:srgbClr>
                </a:outerShdw>
              </a:effectLst>
            </a:endParaRPr>
          </a:p>
        </p:txBody>
      </p:sp>
      <p:sp>
        <p:nvSpPr>
          <p:cNvPr id="153" name="Text Box 13"/>
          <p:cNvSpPr txBox="1">
            <a:spLocks noChangeArrowheads="1"/>
          </p:cNvSpPr>
          <p:nvPr/>
        </p:nvSpPr>
        <p:spPr bwMode="gray">
          <a:xfrm>
            <a:off x="2895600" y="2667000"/>
            <a:ext cx="1250950" cy="369332"/>
          </a:xfrm>
          <a:prstGeom prst="rect">
            <a:avLst/>
          </a:prstGeom>
          <a:noFill/>
          <a:ln w="9525">
            <a:noFill/>
            <a:miter lim="800000"/>
            <a:headEnd/>
            <a:tailEnd/>
          </a:ln>
          <a:effectLst/>
        </p:spPr>
        <p:txBody>
          <a:bodyPr wrap="square">
            <a:spAutoFit/>
          </a:bodyPr>
          <a:lstStyle/>
          <a:p>
            <a:pPr algn="ctr" defTabSz="914400">
              <a:spcBef>
                <a:spcPct val="50000"/>
              </a:spcBef>
              <a:defRPr/>
            </a:pPr>
            <a:r>
              <a:rPr lang="en-US" b="1" kern="0" dirty="0" smtClean="0">
                <a:solidFill>
                  <a:prstClr val="white"/>
                </a:solidFill>
                <a:effectLst>
                  <a:outerShdw blurRad="38100" dist="38100" dir="2700000" algn="tl">
                    <a:srgbClr val="000000">
                      <a:alpha val="43137"/>
                    </a:srgbClr>
                  </a:outerShdw>
                </a:effectLst>
              </a:rPr>
              <a:t>Email</a:t>
            </a:r>
            <a:endParaRPr lang="en-US" b="1" kern="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34970990"/>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1000"/>
                                        <p:tgtEl>
                                          <p:spTgt spid="109"/>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11"/>
                                        </p:tgtEl>
                                        <p:attrNameLst>
                                          <p:attrName>style.visibility</p:attrName>
                                        </p:attrNameLst>
                                      </p:cBhvr>
                                      <p:to>
                                        <p:strVal val="visible"/>
                                      </p:to>
                                    </p:set>
                                    <p:animEffect transition="in" filter="fade">
                                      <p:cBhvr>
                                        <p:cTn id="13" dur="1000"/>
                                        <p:tgtEl>
                                          <p:spTgt spid="111"/>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19"/>
                                        </p:tgtEl>
                                        <p:attrNameLst>
                                          <p:attrName>style.visibility</p:attrName>
                                        </p:attrNameLst>
                                      </p:cBhvr>
                                      <p:to>
                                        <p:strVal val="visible"/>
                                      </p:to>
                                    </p:set>
                                    <p:animEffect transition="in" filter="fade">
                                      <p:cBhvr>
                                        <p:cTn id="16" dur="1000"/>
                                        <p:tgtEl>
                                          <p:spTgt spid="11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1000"/>
                                        <p:tgtEl>
                                          <p:spTgt spid="110"/>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1000"/>
                                        <p:tgtEl>
                                          <p:spTgt spid="116"/>
                                        </p:tgtEl>
                                      </p:cBhvr>
                                    </p:animEffect>
                                  </p:childTnLst>
                                </p:cTn>
                              </p:par>
                              <p:par>
                                <p:cTn id="23" presetID="10" presetClass="entr" presetSubtype="0" fill="hold" grpId="0" nodeType="withEffect">
                                  <p:stCondLst>
                                    <p:cond delay="1200"/>
                                  </p:stCondLst>
                                  <p:childTnLst>
                                    <p:set>
                                      <p:cBhvr>
                                        <p:cTn id="24" dur="1" fill="hold">
                                          <p:stCondLst>
                                            <p:cond delay="0"/>
                                          </p:stCondLst>
                                        </p:cTn>
                                        <p:tgtEl>
                                          <p:spTgt spid="117"/>
                                        </p:tgtEl>
                                        <p:attrNameLst>
                                          <p:attrName>style.visibility</p:attrName>
                                        </p:attrNameLst>
                                      </p:cBhvr>
                                      <p:to>
                                        <p:strVal val="visible"/>
                                      </p:to>
                                    </p:set>
                                    <p:animEffect transition="in" filter="fade">
                                      <p:cBhvr>
                                        <p:cTn id="25" dur="1000"/>
                                        <p:tgtEl>
                                          <p:spTgt spid="117"/>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108"/>
                                        </p:tgtEl>
                                        <p:attrNameLst>
                                          <p:attrName>style.visibility</p:attrName>
                                        </p:attrNameLst>
                                      </p:cBhvr>
                                      <p:to>
                                        <p:strVal val="visible"/>
                                      </p:to>
                                    </p:set>
                                    <p:animEffect transition="in" filter="fade">
                                      <p:cBhvr>
                                        <p:cTn id="28" dur="1000"/>
                                        <p:tgtEl>
                                          <p:spTgt spid="108"/>
                                        </p:tgtEl>
                                      </p:cBhvr>
                                    </p:animEffect>
                                  </p:childTnLst>
                                </p:cTn>
                              </p:par>
                              <p:par>
                                <p:cTn id="29" presetID="10" presetClass="entr" presetSubtype="0" fill="hold" grpId="0" nodeType="withEffect">
                                  <p:stCondLst>
                                    <p:cond delay="1300"/>
                                  </p:stCondLst>
                                  <p:childTnLst>
                                    <p:set>
                                      <p:cBhvr>
                                        <p:cTn id="30" dur="1" fill="hold">
                                          <p:stCondLst>
                                            <p:cond delay="0"/>
                                          </p:stCondLst>
                                        </p:cTn>
                                        <p:tgtEl>
                                          <p:spTgt spid="129"/>
                                        </p:tgtEl>
                                        <p:attrNameLst>
                                          <p:attrName>style.visibility</p:attrName>
                                        </p:attrNameLst>
                                      </p:cBhvr>
                                      <p:to>
                                        <p:strVal val="visible"/>
                                      </p:to>
                                    </p:set>
                                    <p:animEffect transition="in" filter="fade">
                                      <p:cBhvr>
                                        <p:cTn id="31" dur="1000"/>
                                        <p:tgtEl>
                                          <p:spTgt spid="129"/>
                                        </p:tgtEl>
                                      </p:cBhvr>
                                    </p:animEffect>
                                  </p:childTnLst>
                                </p:cTn>
                              </p:par>
                              <p:par>
                                <p:cTn id="32" presetID="63" presetClass="path" presetSubtype="0" fill="hold" grpId="0" nodeType="withEffect">
                                  <p:stCondLst>
                                    <p:cond delay="1400"/>
                                  </p:stCondLst>
                                  <p:childTnLst>
                                    <p:animMotion origin="layout" path="M -4.16667E-6 4.68208E-6 L 2.07657 4.68208E-6 " pathEditMode="relative" rAng="0" ptsTypes="AA">
                                      <p:cBhvr>
                                        <p:cTn id="33" dur="6000" fill="hold"/>
                                        <p:tgtEl>
                                          <p:spTgt spid="126"/>
                                        </p:tgtEl>
                                        <p:attrNameLst>
                                          <p:attrName>ppt_x</p:attrName>
                                          <p:attrName>ppt_y</p:attrName>
                                        </p:attrNameLst>
                                      </p:cBhvr>
                                      <p:rCtr x="1038" y="0"/>
                                    </p:animMotion>
                                  </p:childTnLst>
                                </p:cTn>
                              </p:par>
                              <p:par>
                                <p:cTn id="34" presetID="10" presetClass="entr" presetSubtype="0" fill="hold" grpId="0" nodeType="withEffect">
                                  <p:stCondLst>
                                    <p:cond delay="1500"/>
                                  </p:stCondLst>
                                  <p:childTnLst>
                                    <p:set>
                                      <p:cBhvr>
                                        <p:cTn id="35" dur="1" fill="hold">
                                          <p:stCondLst>
                                            <p:cond delay="0"/>
                                          </p:stCondLst>
                                        </p:cTn>
                                        <p:tgtEl>
                                          <p:spTgt spid="120"/>
                                        </p:tgtEl>
                                        <p:attrNameLst>
                                          <p:attrName>style.visibility</p:attrName>
                                        </p:attrNameLst>
                                      </p:cBhvr>
                                      <p:to>
                                        <p:strVal val="visible"/>
                                      </p:to>
                                    </p:set>
                                    <p:animEffect transition="in" filter="fade">
                                      <p:cBhvr>
                                        <p:cTn id="36" dur="1000"/>
                                        <p:tgtEl>
                                          <p:spTgt spid="120"/>
                                        </p:tgtEl>
                                      </p:cBhvr>
                                    </p:animEffect>
                                  </p:childTnLst>
                                </p:cTn>
                              </p:par>
                              <p:par>
                                <p:cTn id="37" presetID="10" presetClass="entr" presetSubtype="0" fill="hold" grpId="0" nodeType="withEffect">
                                  <p:stCondLst>
                                    <p:cond delay="170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childTnLst>
                                </p:cTn>
                              </p:par>
                              <p:par>
                                <p:cTn id="40" presetID="10" presetClass="entr" presetSubtype="0" fill="hold" grpId="0" nodeType="withEffect">
                                  <p:stCondLst>
                                    <p:cond delay="180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1000"/>
                                        <p:tgtEl>
                                          <p:spTgt spid="113"/>
                                        </p:tgtEl>
                                      </p:cBhvr>
                                    </p:animEffect>
                                  </p:childTnLst>
                                </p:cTn>
                              </p:par>
                              <p:par>
                                <p:cTn id="43" presetID="10" presetClass="entr" presetSubtype="0" fill="hold" grpId="0" nodeType="withEffect">
                                  <p:stCondLst>
                                    <p:cond delay="20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childTnLst>
                                </p:cTn>
                              </p:par>
                              <p:par>
                                <p:cTn id="46" presetID="10" presetClass="entr" presetSubtype="0" fill="hold" grpId="0" nodeType="withEffect">
                                  <p:stCondLst>
                                    <p:cond delay="2100"/>
                                  </p:stCondLst>
                                  <p:childTnLst>
                                    <p:set>
                                      <p:cBhvr>
                                        <p:cTn id="47" dur="1" fill="hold">
                                          <p:stCondLst>
                                            <p:cond delay="0"/>
                                          </p:stCondLst>
                                        </p:cTn>
                                        <p:tgtEl>
                                          <p:spTgt spid="125"/>
                                        </p:tgtEl>
                                        <p:attrNameLst>
                                          <p:attrName>style.visibility</p:attrName>
                                        </p:attrNameLst>
                                      </p:cBhvr>
                                      <p:to>
                                        <p:strVal val="visible"/>
                                      </p:to>
                                    </p:set>
                                    <p:animEffect transition="in" filter="fade">
                                      <p:cBhvr>
                                        <p:cTn id="48" dur="1000"/>
                                        <p:tgtEl>
                                          <p:spTgt spid="125"/>
                                        </p:tgtEl>
                                      </p:cBhvr>
                                    </p:animEffect>
                                  </p:childTnLst>
                                </p:cTn>
                              </p:par>
                              <p:par>
                                <p:cTn id="49" presetID="10" presetClass="entr" presetSubtype="0" fill="hold" grpId="0" nodeType="withEffect">
                                  <p:stCondLst>
                                    <p:cond delay="2300"/>
                                  </p:stCondLst>
                                  <p:childTnLst>
                                    <p:set>
                                      <p:cBhvr>
                                        <p:cTn id="50" dur="1" fill="hold">
                                          <p:stCondLst>
                                            <p:cond delay="0"/>
                                          </p:stCondLst>
                                        </p:cTn>
                                        <p:tgtEl>
                                          <p:spTgt spid="122"/>
                                        </p:tgtEl>
                                        <p:attrNameLst>
                                          <p:attrName>style.visibility</p:attrName>
                                        </p:attrNameLst>
                                      </p:cBhvr>
                                      <p:to>
                                        <p:strVal val="visible"/>
                                      </p:to>
                                    </p:set>
                                    <p:animEffect transition="in" filter="fade">
                                      <p:cBhvr>
                                        <p:cTn id="51" dur="1000"/>
                                        <p:tgtEl>
                                          <p:spTgt spid="122"/>
                                        </p:tgtEl>
                                      </p:cBhvr>
                                    </p:animEffect>
                                  </p:childTnLst>
                                </p:cTn>
                              </p:par>
                              <p:par>
                                <p:cTn id="52" presetID="10" presetClass="entr" presetSubtype="0" fill="hold" grpId="0" nodeType="withEffect">
                                  <p:stCondLst>
                                    <p:cond delay="2400"/>
                                  </p:stCondLst>
                                  <p:childTnLst>
                                    <p:set>
                                      <p:cBhvr>
                                        <p:cTn id="53" dur="1" fill="hold">
                                          <p:stCondLst>
                                            <p:cond delay="0"/>
                                          </p:stCondLst>
                                        </p:cTn>
                                        <p:tgtEl>
                                          <p:spTgt spid="114"/>
                                        </p:tgtEl>
                                        <p:attrNameLst>
                                          <p:attrName>style.visibility</p:attrName>
                                        </p:attrNameLst>
                                      </p:cBhvr>
                                      <p:to>
                                        <p:strVal val="visible"/>
                                      </p:to>
                                    </p:set>
                                    <p:animEffect transition="in" filter="fade">
                                      <p:cBhvr>
                                        <p:cTn id="54" dur="1000"/>
                                        <p:tgtEl>
                                          <p:spTgt spid="114"/>
                                        </p:tgtEl>
                                      </p:cBhvr>
                                    </p:animEffect>
                                  </p:childTnLst>
                                </p:cTn>
                              </p:par>
                              <p:par>
                                <p:cTn id="55" presetID="10" presetClass="entr" presetSubtype="0" fill="hold" grpId="0" nodeType="withEffect">
                                  <p:stCondLst>
                                    <p:cond delay="2500"/>
                                  </p:stCondLst>
                                  <p:childTnLst>
                                    <p:set>
                                      <p:cBhvr>
                                        <p:cTn id="56" dur="1" fill="hold">
                                          <p:stCondLst>
                                            <p:cond delay="0"/>
                                          </p:stCondLst>
                                        </p:cTn>
                                        <p:tgtEl>
                                          <p:spTgt spid="123"/>
                                        </p:tgtEl>
                                        <p:attrNameLst>
                                          <p:attrName>style.visibility</p:attrName>
                                        </p:attrNameLst>
                                      </p:cBhvr>
                                      <p:to>
                                        <p:strVal val="visible"/>
                                      </p:to>
                                    </p:set>
                                    <p:animEffect transition="in" filter="fade">
                                      <p:cBhvr>
                                        <p:cTn id="57" dur="1000"/>
                                        <p:tgtEl>
                                          <p:spTgt spid="123"/>
                                        </p:tgtEl>
                                      </p:cBhvr>
                                    </p:animEffect>
                                  </p:childTnLst>
                                </p:cTn>
                              </p:par>
                              <p:par>
                                <p:cTn id="58" presetID="10" presetClass="entr" presetSubtype="0" fill="hold" grpId="0" nodeType="withEffect">
                                  <p:stCondLst>
                                    <p:cond delay="2500"/>
                                  </p:stCondLst>
                                  <p:childTnLst>
                                    <p:set>
                                      <p:cBhvr>
                                        <p:cTn id="59" dur="1" fill="hold">
                                          <p:stCondLst>
                                            <p:cond delay="0"/>
                                          </p:stCondLst>
                                        </p:cTn>
                                        <p:tgtEl>
                                          <p:spTgt spid="124"/>
                                        </p:tgtEl>
                                        <p:attrNameLst>
                                          <p:attrName>style.visibility</p:attrName>
                                        </p:attrNameLst>
                                      </p:cBhvr>
                                      <p:to>
                                        <p:strVal val="visible"/>
                                      </p:to>
                                    </p:set>
                                    <p:animEffect transition="in" filter="fade">
                                      <p:cBhvr>
                                        <p:cTn id="60" dur="1000"/>
                                        <p:tgtEl>
                                          <p:spTgt spid="124"/>
                                        </p:tgtEl>
                                      </p:cBhvr>
                                    </p:animEffect>
                                  </p:childTnLst>
                                </p:cTn>
                              </p:par>
                              <p:par>
                                <p:cTn id="61" presetID="10" presetClass="entr" presetSubtype="0" fill="hold" grpId="0" nodeType="withEffect">
                                  <p:stCondLst>
                                    <p:cond delay="2600"/>
                                  </p:stCondLst>
                                  <p:childTnLst>
                                    <p:set>
                                      <p:cBhvr>
                                        <p:cTn id="62" dur="1" fill="hold">
                                          <p:stCondLst>
                                            <p:cond delay="0"/>
                                          </p:stCondLst>
                                        </p:cTn>
                                        <p:tgtEl>
                                          <p:spTgt spid="128"/>
                                        </p:tgtEl>
                                        <p:attrNameLst>
                                          <p:attrName>style.visibility</p:attrName>
                                        </p:attrNameLst>
                                      </p:cBhvr>
                                      <p:to>
                                        <p:strVal val="visible"/>
                                      </p:to>
                                    </p:set>
                                    <p:animEffect transition="in" filter="fade">
                                      <p:cBhvr>
                                        <p:cTn id="63" dur="1000"/>
                                        <p:tgtEl>
                                          <p:spTgt spid="128"/>
                                        </p:tgtEl>
                                      </p:cBhvr>
                                    </p:animEffect>
                                  </p:childTnLst>
                                </p:cTn>
                              </p:par>
                              <p:par>
                                <p:cTn id="64" presetID="10" presetClass="entr" presetSubtype="0" fill="hold" grpId="0" nodeType="withEffect">
                                  <p:stCondLst>
                                    <p:cond delay="280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childTnLst>
                                </p:cTn>
                              </p:par>
                              <p:par>
                                <p:cTn id="67" presetID="35" presetClass="path" presetSubtype="0" fill="hold" grpId="0" nodeType="withEffect">
                                  <p:stCondLst>
                                    <p:cond delay="2800"/>
                                  </p:stCondLst>
                                  <p:childTnLst>
                                    <p:animMotion origin="layout" path="M 3.05556E-6 2.59259E-6 L -2.02726 2.59259E-6 " pathEditMode="relative" rAng="0" ptsTypes="AA">
                                      <p:cBhvr>
                                        <p:cTn id="68" dur="6400" fill="hold"/>
                                        <p:tgtEl>
                                          <p:spTgt spid="121"/>
                                        </p:tgtEl>
                                        <p:attrNameLst>
                                          <p:attrName>ppt_x</p:attrName>
                                          <p:attrName>ppt_y</p:attrName>
                                        </p:attrNameLst>
                                      </p:cBhvr>
                                      <p:rCtr x="-1014" y="0"/>
                                    </p:animMotion>
                                  </p:childTnLst>
                                </p:cTn>
                              </p:par>
                              <p:par>
                                <p:cTn id="69" presetID="10" presetClass="entr" presetSubtype="0" fill="hold" grpId="0" nodeType="withEffect">
                                  <p:stCondLst>
                                    <p:cond delay="2800"/>
                                  </p:stCondLst>
                                  <p:childTnLst>
                                    <p:set>
                                      <p:cBhvr>
                                        <p:cTn id="70" dur="1" fill="hold">
                                          <p:stCondLst>
                                            <p:cond delay="0"/>
                                          </p:stCondLst>
                                        </p:cTn>
                                        <p:tgtEl>
                                          <p:spTgt spid="130"/>
                                        </p:tgtEl>
                                        <p:attrNameLst>
                                          <p:attrName>style.visibility</p:attrName>
                                        </p:attrNameLst>
                                      </p:cBhvr>
                                      <p:to>
                                        <p:strVal val="visible"/>
                                      </p:to>
                                    </p:set>
                                    <p:animEffect transition="in" filter="fade">
                                      <p:cBhvr>
                                        <p:cTn id="71" dur="1000"/>
                                        <p:tgtEl>
                                          <p:spTgt spid="1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5"/>
                                        </p:tgtEl>
                                        <p:attrNameLst>
                                          <p:attrName>style.visibility</p:attrName>
                                        </p:attrNameLst>
                                      </p:cBhvr>
                                      <p:to>
                                        <p:strVal val="visible"/>
                                      </p:to>
                                    </p:set>
                                    <p:animEffect transition="in" filter="fade">
                                      <p:cBhvr>
                                        <p:cTn id="74" dur="1000"/>
                                        <p:tgtEl>
                                          <p:spTgt spid="135"/>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134"/>
                                        </p:tgtEl>
                                        <p:attrNameLst>
                                          <p:attrName>style.visibility</p:attrName>
                                        </p:attrNameLst>
                                      </p:cBhvr>
                                      <p:to>
                                        <p:strVal val="visible"/>
                                      </p:to>
                                    </p:set>
                                    <p:animEffect transition="in" filter="fade">
                                      <p:cBhvr>
                                        <p:cTn id="77" dur="1000"/>
                                        <p:tgtEl>
                                          <p:spTgt spid="134"/>
                                        </p:tgtEl>
                                      </p:cBhvr>
                                    </p:animEffect>
                                  </p:childTnLst>
                                </p:cTn>
                              </p:par>
                              <p:par>
                                <p:cTn id="78" presetID="10" presetClass="entr" presetSubtype="0" fill="hold" grpId="0" nodeType="withEffect">
                                  <p:stCondLst>
                                    <p:cond delay="900"/>
                                  </p:stCondLst>
                                  <p:childTnLst>
                                    <p:set>
                                      <p:cBhvr>
                                        <p:cTn id="79" dur="1" fill="hold">
                                          <p:stCondLst>
                                            <p:cond delay="0"/>
                                          </p:stCondLst>
                                        </p:cTn>
                                        <p:tgtEl>
                                          <p:spTgt spid="142"/>
                                        </p:tgtEl>
                                        <p:attrNameLst>
                                          <p:attrName>style.visibility</p:attrName>
                                        </p:attrNameLst>
                                      </p:cBhvr>
                                      <p:to>
                                        <p:strVal val="visible"/>
                                      </p:to>
                                    </p:set>
                                    <p:animEffect transition="in" filter="fade">
                                      <p:cBhvr>
                                        <p:cTn id="80" dur="1000"/>
                                        <p:tgtEl>
                                          <p:spTgt spid="142"/>
                                        </p:tgtEl>
                                      </p:cBhvr>
                                    </p:animEffect>
                                  </p:childTnLst>
                                </p:cTn>
                              </p:par>
                              <p:par>
                                <p:cTn id="81" presetID="10" presetClass="entr" presetSubtype="0" fill="hold" grpId="0" nodeType="withEffect">
                                  <p:stCondLst>
                                    <p:cond delay="1200"/>
                                  </p:stCondLst>
                                  <p:childTnLst>
                                    <p:set>
                                      <p:cBhvr>
                                        <p:cTn id="82" dur="1" fill="hold">
                                          <p:stCondLst>
                                            <p:cond delay="0"/>
                                          </p:stCondLst>
                                        </p:cTn>
                                        <p:tgtEl>
                                          <p:spTgt spid="133"/>
                                        </p:tgtEl>
                                        <p:attrNameLst>
                                          <p:attrName>style.visibility</p:attrName>
                                        </p:attrNameLst>
                                      </p:cBhvr>
                                      <p:to>
                                        <p:strVal val="visible"/>
                                      </p:to>
                                    </p:set>
                                    <p:animEffect transition="in" filter="fade">
                                      <p:cBhvr>
                                        <p:cTn id="83" dur="1000"/>
                                        <p:tgtEl>
                                          <p:spTgt spid="133"/>
                                        </p:tgtEl>
                                      </p:cBhvr>
                                    </p:animEffect>
                                  </p:childTnLst>
                                </p:cTn>
                              </p:par>
                              <p:par>
                                <p:cTn id="84" presetID="10" presetClass="entr" presetSubtype="0" fill="hold" grpId="0" nodeType="withEffect">
                                  <p:stCondLst>
                                    <p:cond delay="1600"/>
                                  </p:stCondLst>
                                  <p:childTnLst>
                                    <p:set>
                                      <p:cBhvr>
                                        <p:cTn id="85" dur="1" fill="hold">
                                          <p:stCondLst>
                                            <p:cond delay="0"/>
                                          </p:stCondLst>
                                        </p:cTn>
                                        <p:tgtEl>
                                          <p:spTgt spid="139"/>
                                        </p:tgtEl>
                                        <p:attrNameLst>
                                          <p:attrName>style.visibility</p:attrName>
                                        </p:attrNameLst>
                                      </p:cBhvr>
                                      <p:to>
                                        <p:strVal val="visible"/>
                                      </p:to>
                                    </p:set>
                                    <p:animEffect transition="in" filter="fade">
                                      <p:cBhvr>
                                        <p:cTn id="86" dur="1000"/>
                                        <p:tgtEl>
                                          <p:spTgt spid="139"/>
                                        </p:tgtEl>
                                      </p:cBhvr>
                                    </p:animEffect>
                                  </p:childTnLst>
                                </p:cTn>
                              </p:par>
                              <p:par>
                                <p:cTn id="87" presetID="10" presetClass="entr" presetSubtype="0" fill="hold" grpId="0" nodeType="withEffect">
                                  <p:stCondLst>
                                    <p:cond delay="2100"/>
                                  </p:stCondLst>
                                  <p:childTnLst>
                                    <p:set>
                                      <p:cBhvr>
                                        <p:cTn id="88" dur="1" fill="hold">
                                          <p:stCondLst>
                                            <p:cond delay="0"/>
                                          </p:stCondLst>
                                        </p:cTn>
                                        <p:tgtEl>
                                          <p:spTgt spid="140"/>
                                        </p:tgtEl>
                                        <p:attrNameLst>
                                          <p:attrName>style.visibility</p:attrName>
                                        </p:attrNameLst>
                                      </p:cBhvr>
                                      <p:to>
                                        <p:strVal val="visible"/>
                                      </p:to>
                                    </p:set>
                                    <p:animEffect transition="in" filter="fade">
                                      <p:cBhvr>
                                        <p:cTn id="89" dur="1000"/>
                                        <p:tgtEl>
                                          <p:spTgt spid="140"/>
                                        </p:tgtEl>
                                      </p:cBhvr>
                                    </p:animEffect>
                                  </p:childTnLst>
                                </p:cTn>
                              </p:par>
                              <p:par>
                                <p:cTn id="90" presetID="10" presetClass="entr" presetSubtype="0" fill="hold" grpId="0" nodeType="withEffect">
                                  <p:stCondLst>
                                    <p:cond delay="2300"/>
                                  </p:stCondLst>
                                  <p:childTnLst>
                                    <p:set>
                                      <p:cBhvr>
                                        <p:cTn id="91" dur="1" fill="hold">
                                          <p:stCondLst>
                                            <p:cond delay="0"/>
                                          </p:stCondLst>
                                        </p:cTn>
                                        <p:tgtEl>
                                          <p:spTgt spid="131"/>
                                        </p:tgtEl>
                                        <p:attrNameLst>
                                          <p:attrName>style.visibility</p:attrName>
                                        </p:attrNameLst>
                                      </p:cBhvr>
                                      <p:to>
                                        <p:strVal val="visible"/>
                                      </p:to>
                                    </p:set>
                                    <p:animEffect transition="in" filter="fade">
                                      <p:cBhvr>
                                        <p:cTn id="92" dur="1000"/>
                                        <p:tgtEl>
                                          <p:spTgt spid="131"/>
                                        </p:tgtEl>
                                      </p:cBhvr>
                                    </p:animEffect>
                                  </p:childTnLst>
                                </p:cTn>
                              </p:par>
                              <p:par>
                                <p:cTn id="93" presetID="10" presetClass="entr" presetSubtype="0" fill="hold" grpId="0" nodeType="withEffect">
                                  <p:stCondLst>
                                    <p:cond delay="2500"/>
                                  </p:stCondLst>
                                  <p:childTnLst>
                                    <p:set>
                                      <p:cBhvr>
                                        <p:cTn id="94" dur="1" fill="hold">
                                          <p:stCondLst>
                                            <p:cond delay="0"/>
                                          </p:stCondLst>
                                        </p:cTn>
                                        <p:tgtEl>
                                          <p:spTgt spid="152"/>
                                        </p:tgtEl>
                                        <p:attrNameLst>
                                          <p:attrName>style.visibility</p:attrName>
                                        </p:attrNameLst>
                                      </p:cBhvr>
                                      <p:to>
                                        <p:strVal val="visible"/>
                                      </p:to>
                                    </p:set>
                                    <p:animEffect transition="in" filter="fade">
                                      <p:cBhvr>
                                        <p:cTn id="95" dur="1000"/>
                                        <p:tgtEl>
                                          <p:spTgt spid="152"/>
                                        </p:tgtEl>
                                      </p:cBhvr>
                                    </p:animEffect>
                                  </p:childTnLst>
                                </p:cTn>
                              </p:par>
                              <p:par>
                                <p:cTn id="96" presetID="10" presetClass="entr" presetSubtype="0" fill="hold" grpId="0" nodeType="withEffect">
                                  <p:stCondLst>
                                    <p:cond delay="2900"/>
                                  </p:stCondLst>
                                  <p:childTnLst>
                                    <p:set>
                                      <p:cBhvr>
                                        <p:cTn id="97" dur="1" fill="hold">
                                          <p:stCondLst>
                                            <p:cond delay="0"/>
                                          </p:stCondLst>
                                        </p:cTn>
                                        <p:tgtEl>
                                          <p:spTgt spid="149"/>
                                        </p:tgtEl>
                                        <p:attrNameLst>
                                          <p:attrName>style.visibility</p:attrName>
                                        </p:attrNameLst>
                                      </p:cBhvr>
                                      <p:to>
                                        <p:strVal val="visible"/>
                                      </p:to>
                                    </p:set>
                                    <p:animEffect transition="in" filter="fade">
                                      <p:cBhvr>
                                        <p:cTn id="98" dur="1000"/>
                                        <p:tgtEl>
                                          <p:spTgt spid="149"/>
                                        </p:tgtEl>
                                      </p:cBhvr>
                                    </p:animEffect>
                                  </p:childTnLst>
                                </p:cTn>
                              </p:par>
                              <p:par>
                                <p:cTn id="99" presetID="10" presetClass="entr" presetSubtype="0" fill="hold" grpId="0" nodeType="withEffect">
                                  <p:stCondLst>
                                    <p:cond delay="3200"/>
                                  </p:stCondLst>
                                  <p:childTnLst>
                                    <p:set>
                                      <p:cBhvr>
                                        <p:cTn id="100" dur="1" fill="hold">
                                          <p:stCondLst>
                                            <p:cond delay="0"/>
                                          </p:stCondLst>
                                        </p:cTn>
                                        <p:tgtEl>
                                          <p:spTgt spid="143"/>
                                        </p:tgtEl>
                                        <p:attrNameLst>
                                          <p:attrName>style.visibility</p:attrName>
                                        </p:attrNameLst>
                                      </p:cBhvr>
                                      <p:to>
                                        <p:strVal val="visible"/>
                                      </p:to>
                                    </p:set>
                                    <p:animEffect transition="in" filter="fade">
                                      <p:cBhvr>
                                        <p:cTn id="101" dur="1000"/>
                                        <p:tgtEl>
                                          <p:spTgt spid="143"/>
                                        </p:tgtEl>
                                      </p:cBhvr>
                                    </p:animEffect>
                                  </p:childTnLst>
                                </p:cTn>
                              </p:par>
                              <p:par>
                                <p:cTn id="102" presetID="10" presetClass="entr" presetSubtype="0" fill="hold" grpId="0" nodeType="withEffect">
                                  <p:stCondLst>
                                    <p:cond delay="3600"/>
                                  </p:stCondLst>
                                  <p:childTnLst>
                                    <p:set>
                                      <p:cBhvr>
                                        <p:cTn id="103" dur="1" fill="hold">
                                          <p:stCondLst>
                                            <p:cond delay="0"/>
                                          </p:stCondLst>
                                        </p:cTn>
                                        <p:tgtEl>
                                          <p:spTgt spid="138"/>
                                        </p:tgtEl>
                                        <p:attrNameLst>
                                          <p:attrName>style.visibility</p:attrName>
                                        </p:attrNameLst>
                                      </p:cBhvr>
                                      <p:to>
                                        <p:strVal val="visible"/>
                                      </p:to>
                                    </p:set>
                                    <p:animEffect transition="in" filter="fade">
                                      <p:cBhvr>
                                        <p:cTn id="104" dur="1000"/>
                                        <p:tgtEl>
                                          <p:spTgt spid="138"/>
                                        </p:tgtEl>
                                      </p:cBhvr>
                                    </p:animEffect>
                                  </p:childTnLst>
                                </p:cTn>
                              </p:par>
                              <p:par>
                                <p:cTn id="105" presetID="10" presetClass="entr" presetSubtype="0" fill="hold" grpId="0" nodeType="withEffect">
                                  <p:stCondLst>
                                    <p:cond delay="3900"/>
                                  </p:stCondLst>
                                  <p:childTnLst>
                                    <p:set>
                                      <p:cBhvr>
                                        <p:cTn id="106" dur="1" fill="hold">
                                          <p:stCondLst>
                                            <p:cond delay="0"/>
                                          </p:stCondLst>
                                        </p:cTn>
                                        <p:tgtEl>
                                          <p:spTgt spid="136"/>
                                        </p:tgtEl>
                                        <p:attrNameLst>
                                          <p:attrName>style.visibility</p:attrName>
                                        </p:attrNameLst>
                                      </p:cBhvr>
                                      <p:to>
                                        <p:strVal val="visible"/>
                                      </p:to>
                                    </p:set>
                                    <p:animEffect transition="in" filter="fade">
                                      <p:cBhvr>
                                        <p:cTn id="107" dur="1000"/>
                                        <p:tgtEl>
                                          <p:spTgt spid="136"/>
                                        </p:tgtEl>
                                      </p:cBhvr>
                                    </p:animEffect>
                                  </p:childTnLst>
                                </p:cTn>
                              </p:par>
                              <p:par>
                                <p:cTn id="108" presetID="10" presetClass="entr" presetSubtype="0" fill="hold" grpId="0" nodeType="withEffect">
                                  <p:stCondLst>
                                    <p:cond delay="4200"/>
                                  </p:stCondLst>
                                  <p:childTnLst>
                                    <p:set>
                                      <p:cBhvr>
                                        <p:cTn id="109" dur="1" fill="hold">
                                          <p:stCondLst>
                                            <p:cond delay="0"/>
                                          </p:stCondLst>
                                        </p:cTn>
                                        <p:tgtEl>
                                          <p:spTgt spid="132"/>
                                        </p:tgtEl>
                                        <p:attrNameLst>
                                          <p:attrName>style.visibility</p:attrName>
                                        </p:attrNameLst>
                                      </p:cBhvr>
                                      <p:to>
                                        <p:strVal val="visible"/>
                                      </p:to>
                                    </p:set>
                                    <p:animEffect transition="in" filter="fade">
                                      <p:cBhvr>
                                        <p:cTn id="110" dur="1000"/>
                                        <p:tgtEl>
                                          <p:spTgt spid="132"/>
                                        </p:tgtEl>
                                      </p:cBhvr>
                                    </p:animEffect>
                                  </p:childTnLst>
                                </p:cTn>
                              </p:par>
                              <p:par>
                                <p:cTn id="111" presetID="10" presetClass="entr" presetSubtype="0" fill="hold" grpId="0" nodeType="withEffect">
                                  <p:stCondLst>
                                    <p:cond delay="4400"/>
                                  </p:stCondLst>
                                  <p:childTnLst>
                                    <p:set>
                                      <p:cBhvr>
                                        <p:cTn id="112" dur="1" fill="hold">
                                          <p:stCondLst>
                                            <p:cond delay="0"/>
                                          </p:stCondLst>
                                        </p:cTn>
                                        <p:tgtEl>
                                          <p:spTgt spid="141"/>
                                        </p:tgtEl>
                                        <p:attrNameLst>
                                          <p:attrName>style.visibility</p:attrName>
                                        </p:attrNameLst>
                                      </p:cBhvr>
                                      <p:to>
                                        <p:strVal val="visible"/>
                                      </p:to>
                                    </p:set>
                                    <p:animEffect transition="in" filter="fade">
                                      <p:cBhvr>
                                        <p:cTn id="113" dur="1000"/>
                                        <p:tgtEl>
                                          <p:spTgt spid="141"/>
                                        </p:tgtEl>
                                      </p:cBhvr>
                                    </p:animEffect>
                                  </p:childTnLst>
                                </p:cTn>
                              </p:par>
                              <p:par>
                                <p:cTn id="114" presetID="10" presetClass="entr" presetSubtype="0" fill="hold" grpId="0" nodeType="withEffect">
                                  <p:stCondLst>
                                    <p:cond delay="4800"/>
                                  </p:stCondLst>
                                  <p:childTnLst>
                                    <p:set>
                                      <p:cBhvr>
                                        <p:cTn id="115" dur="1" fill="hold">
                                          <p:stCondLst>
                                            <p:cond delay="0"/>
                                          </p:stCondLst>
                                        </p:cTn>
                                        <p:tgtEl>
                                          <p:spTgt spid="148"/>
                                        </p:tgtEl>
                                        <p:attrNameLst>
                                          <p:attrName>style.visibility</p:attrName>
                                        </p:attrNameLst>
                                      </p:cBhvr>
                                      <p:to>
                                        <p:strVal val="visible"/>
                                      </p:to>
                                    </p:set>
                                    <p:animEffect transition="in" filter="fade">
                                      <p:cBhvr>
                                        <p:cTn id="116" dur="1000"/>
                                        <p:tgtEl>
                                          <p:spTgt spid="148"/>
                                        </p:tgtEl>
                                      </p:cBhvr>
                                    </p:animEffect>
                                  </p:childTnLst>
                                </p:cTn>
                              </p:par>
                              <p:par>
                                <p:cTn id="117" presetID="10" presetClass="entr" presetSubtype="0" fill="hold" grpId="0" nodeType="withEffect">
                                  <p:stCondLst>
                                    <p:cond delay="5300"/>
                                  </p:stCondLst>
                                  <p:childTnLst>
                                    <p:set>
                                      <p:cBhvr>
                                        <p:cTn id="118" dur="1" fill="hold">
                                          <p:stCondLst>
                                            <p:cond delay="0"/>
                                          </p:stCondLst>
                                        </p:cTn>
                                        <p:tgtEl>
                                          <p:spTgt spid="145"/>
                                        </p:tgtEl>
                                        <p:attrNameLst>
                                          <p:attrName>style.visibility</p:attrName>
                                        </p:attrNameLst>
                                      </p:cBhvr>
                                      <p:to>
                                        <p:strVal val="visible"/>
                                      </p:to>
                                    </p:set>
                                    <p:animEffect transition="in" filter="fade">
                                      <p:cBhvr>
                                        <p:cTn id="119" dur="1000"/>
                                        <p:tgtEl>
                                          <p:spTgt spid="145"/>
                                        </p:tgtEl>
                                      </p:cBhvr>
                                    </p:animEffect>
                                  </p:childTnLst>
                                </p:cTn>
                              </p:par>
                              <p:par>
                                <p:cTn id="120" presetID="10" presetClass="entr" presetSubtype="0" fill="hold" grpId="0" nodeType="withEffect">
                                  <p:stCondLst>
                                    <p:cond delay="5800"/>
                                  </p:stCondLst>
                                  <p:childTnLst>
                                    <p:set>
                                      <p:cBhvr>
                                        <p:cTn id="121" dur="1" fill="hold">
                                          <p:stCondLst>
                                            <p:cond delay="0"/>
                                          </p:stCondLst>
                                        </p:cTn>
                                        <p:tgtEl>
                                          <p:spTgt spid="137"/>
                                        </p:tgtEl>
                                        <p:attrNameLst>
                                          <p:attrName>style.visibility</p:attrName>
                                        </p:attrNameLst>
                                      </p:cBhvr>
                                      <p:to>
                                        <p:strVal val="visible"/>
                                      </p:to>
                                    </p:set>
                                    <p:animEffect transition="in" filter="fade">
                                      <p:cBhvr>
                                        <p:cTn id="122" dur="1000"/>
                                        <p:tgtEl>
                                          <p:spTgt spid="137"/>
                                        </p:tgtEl>
                                      </p:cBhvr>
                                    </p:animEffect>
                                  </p:childTnLst>
                                </p:cTn>
                              </p:par>
                              <p:par>
                                <p:cTn id="123" presetID="10" presetClass="entr" presetSubtype="0" fill="hold" grpId="0" nodeType="withEffect">
                                  <p:stCondLst>
                                    <p:cond delay="6200"/>
                                  </p:stCondLst>
                                  <p:childTnLst>
                                    <p:set>
                                      <p:cBhvr>
                                        <p:cTn id="124" dur="1" fill="hold">
                                          <p:stCondLst>
                                            <p:cond delay="0"/>
                                          </p:stCondLst>
                                        </p:cTn>
                                        <p:tgtEl>
                                          <p:spTgt spid="146"/>
                                        </p:tgtEl>
                                        <p:attrNameLst>
                                          <p:attrName>style.visibility</p:attrName>
                                        </p:attrNameLst>
                                      </p:cBhvr>
                                      <p:to>
                                        <p:strVal val="visible"/>
                                      </p:to>
                                    </p:set>
                                    <p:animEffect transition="in" filter="fade">
                                      <p:cBhvr>
                                        <p:cTn id="125" dur="1000"/>
                                        <p:tgtEl>
                                          <p:spTgt spid="146"/>
                                        </p:tgtEl>
                                      </p:cBhvr>
                                    </p:animEffect>
                                  </p:childTnLst>
                                </p:cTn>
                              </p:par>
                              <p:par>
                                <p:cTn id="126" presetID="10" presetClass="entr" presetSubtype="0" fill="hold" grpId="0" nodeType="withEffect">
                                  <p:stCondLst>
                                    <p:cond delay="6800"/>
                                  </p:stCondLst>
                                  <p:childTnLst>
                                    <p:set>
                                      <p:cBhvr>
                                        <p:cTn id="127" dur="1" fill="hold">
                                          <p:stCondLst>
                                            <p:cond delay="0"/>
                                          </p:stCondLst>
                                        </p:cTn>
                                        <p:tgtEl>
                                          <p:spTgt spid="147"/>
                                        </p:tgtEl>
                                        <p:attrNameLst>
                                          <p:attrName>style.visibility</p:attrName>
                                        </p:attrNameLst>
                                      </p:cBhvr>
                                      <p:to>
                                        <p:strVal val="visible"/>
                                      </p:to>
                                    </p:set>
                                    <p:animEffect transition="in" filter="fade">
                                      <p:cBhvr>
                                        <p:cTn id="128" dur="1000"/>
                                        <p:tgtEl>
                                          <p:spTgt spid="147"/>
                                        </p:tgtEl>
                                      </p:cBhvr>
                                    </p:animEffect>
                                  </p:childTnLst>
                                </p:cTn>
                              </p:par>
                              <p:par>
                                <p:cTn id="129" presetID="10" presetClass="entr" presetSubtype="0" fill="hold" grpId="0" nodeType="withEffect">
                                  <p:stCondLst>
                                    <p:cond delay="7500"/>
                                  </p:stCondLst>
                                  <p:childTnLst>
                                    <p:set>
                                      <p:cBhvr>
                                        <p:cTn id="130" dur="1" fill="hold">
                                          <p:stCondLst>
                                            <p:cond delay="0"/>
                                          </p:stCondLst>
                                        </p:cTn>
                                        <p:tgtEl>
                                          <p:spTgt spid="151"/>
                                        </p:tgtEl>
                                        <p:attrNameLst>
                                          <p:attrName>style.visibility</p:attrName>
                                        </p:attrNameLst>
                                      </p:cBhvr>
                                      <p:to>
                                        <p:strVal val="visible"/>
                                      </p:to>
                                    </p:set>
                                    <p:animEffect transition="in" filter="fade">
                                      <p:cBhvr>
                                        <p:cTn id="131" dur="1000"/>
                                        <p:tgtEl>
                                          <p:spTgt spid="151"/>
                                        </p:tgtEl>
                                      </p:cBhvr>
                                    </p:animEffect>
                                  </p:childTnLst>
                                </p:cTn>
                              </p:par>
                              <p:par>
                                <p:cTn id="132" presetID="10" presetClass="entr" presetSubtype="0" fill="hold" grpId="0" nodeType="withEffect">
                                  <p:stCondLst>
                                    <p:cond delay="8000"/>
                                  </p:stCondLst>
                                  <p:childTnLst>
                                    <p:set>
                                      <p:cBhvr>
                                        <p:cTn id="133" dur="1" fill="hold">
                                          <p:stCondLst>
                                            <p:cond delay="0"/>
                                          </p:stCondLst>
                                        </p:cTn>
                                        <p:tgtEl>
                                          <p:spTgt spid="150"/>
                                        </p:tgtEl>
                                        <p:attrNameLst>
                                          <p:attrName>style.visibility</p:attrName>
                                        </p:attrNameLst>
                                      </p:cBhvr>
                                      <p:to>
                                        <p:strVal val="visible"/>
                                      </p:to>
                                    </p:set>
                                    <p:animEffect transition="in" filter="fade">
                                      <p:cBhvr>
                                        <p:cTn id="134" dur="1000"/>
                                        <p:tgtEl>
                                          <p:spTgt spid="150"/>
                                        </p:tgtEl>
                                      </p:cBhvr>
                                    </p:animEffect>
                                  </p:childTnLst>
                                </p:cTn>
                              </p:par>
                              <p:par>
                                <p:cTn id="135" presetID="10" presetClass="entr" presetSubtype="0" fill="hold" grpId="0" nodeType="withEffect">
                                  <p:stCondLst>
                                    <p:cond delay="8600"/>
                                  </p:stCondLst>
                                  <p:childTnLst>
                                    <p:set>
                                      <p:cBhvr>
                                        <p:cTn id="136" dur="1" fill="hold">
                                          <p:stCondLst>
                                            <p:cond delay="0"/>
                                          </p:stCondLst>
                                        </p:cTn>
                                        <p:tgtEl>
                                          <p:spTgt spid="144"/>
                                        </p:tgtEl>
                                        <p:attrNameLst>
                                          <p:attrName>style.visibility</p:attrName>
                                        </p:attrNameLst>
                                      </p:cBhvr>
                                      <p:to>
                                        <p:strVal val="visible"/>
                                      </p:to>
                                    </p:set>
                                    <p:animEffect transition="in" filter="fade">
                                      <p:cBhvr>
                                        <p:cTn id="137" dur="1000"/>
                                        <p:tgtEl>
                                          <p:spTgt spid="144"/>
                                        </p:tgtEl>
                                      </p:cBhvr>
                                    </p:animEffect>
                                  </p:childTnLst>
                                </p:cTn>
                              </p:par>
                              <p:par>
                                <p:cTn id="138" presetID="10" presetClass="entr" presetSubtype="0" fill="hold" grpId="0" nodeType="withEffect">
                                  <p:stCondLst>
                                    <p:cond delay="9200"/>
                                  </p:stCondLst>
                                  <p:childTnLst>
                                    <p:set>
                                      <p:cBhvr>
                                        <p:cTn id="139" dur="1" fill="hold">
                                          <p:stCondLst>
                                            <p:cond delay="0"/>
                                          </p:stCondLst>
                                        </p:cTn>
                                        <p:tgtEl>
                                          <p:spTgt spid="153"/>
                                        </p:tgtEl>
                                        <p:attrNameLst>
                                          <p:attrName>style.visibility</p:attrName>
                                        </p:attrNameLst>
                                      </p:cBhvr>
                                      <p:to>
                                        <p:strVal val="visible"/>
                                      </p:to>
                                    </p:set>
                                    <p:animEffect transition="in" filter="fade">
                                      <p:cBhvr>
                                        <p:cTn id="140"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C:\Users\dfarmer\AppData\Local\Microsoft\Windows\Temporary Internet Files\Content.IE5\IFKC2RTE\MPj04383940000[1].jpg"/>
          <p:cNvPicPr>
            <a:picLocks noChangeAspect="1" noChangeArrowheads="1"/>
          </p:cNvPicPr>
          <p:nvPr/>
        </p:nvPicPr>
        <p:blipFill>
          <a:blip r:embed="rId3" cstate="email">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296886" y="2161309"/>
            <a:ext cx="4025732" cy="3823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3" descr="\\eventsql\dvd\Online_ART\DVD_ART36\Artwork_Imagery\Brand Photos\Scenarios\FY08 Brand - Business - No_exp\Server IT Pro Woman Enterprise.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4655127" y="2182367"/>
            <a:ext cx="4209974" cy="3889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normAutofit/>
          </a:bodyPr>
          <a:lstStyle/>
          <a:p>
            <a:r>
              <a:rPr lang="en-US" sz="4800" b="0" dirty="0" smtClean="0">
                <a:latin typeface="Segoe UI" pitchFamily="34" charset="0"/>
                <a:ea typeface="Segoe UI" pitchFamily="34" charset="0"/>
                <a:cs typeface="Segoe UI" pitchFamily="34" charset="0"/>
              </a:rPr>
              <a:t>Managed Self-Service BI</a:t>
            </a:r>
            <a:endParaRPr lang="en-US" sz="4800" b="0" dirty="0">
              <a:latin typeface="Segoe UI" pitchFamily="34" charset="0"/>
              <a:ea typeface="Segoe UI" pitchFamily="34" charset="0"/>
              <a:cs typeface="Segoe UI" pitchFamily="34" charset="0"/>
            </a:endParaRPr>
          </a:p>
        </p:txBody>
      </p:sp>
      <p:sp>
        <p:nvSpPr>
          <p:cNvPr id="6" name="Content Placeholder 3"/>
          <p:cNvSpPr txBox="1">
            <a:spLocks/>
          </p:cNvSpPr>
          <p:nvPr/>
        </p:nvSpPr>
        <p:spPr>
          <a:xfrm>
            <a:off x="321277" y="4265141"/>
            <a:ext cx="4053016" cy="1729952"/>
          </a:xfrm>
          <a:prstGeom prst="rect">
            <a:avLst/>
          </a:prstGeom>
        </p:spPr>
        <p:txBody>
          <a:bodyPr/>
          <a:lstStyle>
            <a:lvl1pPr marL="342900" indent="-342900" algn="l" defTabSz="457200" rtl="0" eaLnBrk="1" latinLnBrk="0" hangingPunct="1">
              <a:lnSpc>
                <a:spcPts val="3600"/>
              </a:lnSpc>
              <a:spcBef>
                <a:spcPct val="20000"/>
              </a:spcBef>
              <a:buFont typeface="Arial"/>
              <a:buChar char="•"/>
              <a:defRPr sz="3000" kern="1000" spc="-50">
                <a:solidFill>
                  <a:schemeClr val="bg1"/>
                </a:solidFill>
                <a:latin typeface="Arial"/>
                <a:ea typeface="+mn-ea"/>
                <a:cs typeface="Arial"/>
              </a:defRPr>
            </a:lvl1pPr>
            <a:lvl2pPr marL="742950" indent="-285750" algn="l" defTabSz="457200" rtl="0" eaLnBrk="1" latinLnBrk="0" hangingPunct="1">
              <a:lnSpc>
                <a:spcPts val="2800"/>
              </a:lnSpc>
              <a:spcBef>
                <a:spcPts val="1000"/>
              </a:spcBef>
              <a:buFont typeface="Arial"/>
              <a:buChar char="•"/>
              <a:defRPr sz="2800" kern="1000" spc="-50">
                <a:solidFill>
                  <a:schemeClr val="bg1"/>
                </a:solidFill>
                <a:latin typeface="Arial"/>
                <a:ea typeface="+mn-ea"/>
                <a:cs typeface="Arial"/>
              </a:defRPr>
            </a:lvl2pPr>
            <a:lvl3pPr marL="1143000" indent="-228600" algn="l" defTabSz="457200" rtl="0" eaLnBrk="1" latinLnBrk="0" hangingPunct="1">
              <a:spcBef>
                <a:spcPts val="700"/>
              </a:spcBef>
              <a:buFont typeface="Arial"/>
              <a:buChar char="•"/>
              <a:defRPr sz="2400" kern="1000" spc="-5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400" kern="1000" spc="-5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400" kern="1000" spc="-5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FFC000"/>
                </a:solidFill>
                <a:effectLst>
                  <a:outerShdw blurRad="38100" dist="38100" dir="2700000" algn="tl">
                    <a:srgbClr val="000000">
                      <a:alpha val="43137"/>
                    </a:srgbClr>
                  </a:outerShdw>
                </a:effectLst>
              </a:rPr>
              <a:t>BI solution authors</a:t>
            </a:r>
          </a:p>
          <a:p>
            <a:r>
              <a:rPr lang="en-US" dirty="0" smtClean="0">
                <a:solidFill>
                  <a:srgbClr val="FFC000"/>
                </a:solidFill>
                <a:effectLst>
                  <a:outerShdw blurRad="38100" dist="38100" dir="2700000" algn="tl">
                    <a:srgbClr val="000000">
                      <a:alpha val="43137"/>
                    </a:srgbClr>
                  </a:outerShdw>
                </a:effectLst>
              </a:rPr>
              <a:t>Access to good data</a:t>
            </a:r>
          </a:p>
          <a:p>
            <a:r>
              <a:rPr lang="en-US" dirty="0" smtClean="0">
                <a:solidFill>
                  <a:srgbClr val="FFC000"/>
                </a:solidFill>
                <a:effectLst>
                  <a:outerShdw blurRad="38100" dist="38100" dir="2700000" algn="tl">
                    <a:srgbClr val="000000">
                      <a:alpha val="43137"/>
                    </a:srgbClr>
                  </a:outerShdw>
                </a:effectLst>
              </a:rPr>
              <a:t>Better experience</a:t>
            </a:r>
          </a:p>
        </p:txBody>
      </p:sp>
      <p:sp>
        <p:nvSpPr>
          <p:cNvPr id="9" name="Content Placeholder 3"/>
          <p:cNvSpPr txBox="1">
            <a:spLocks/>
          </p:cNvSpPr>
          <p:nvPr/>
        </p:nvSpPr>
        <p:spPr>
          <a:xfrm>
            <a:off x="4699688" y="4265141"/>
            <a:ext cx="4053016" cy="1729952"/>
          </a:xfrm>
          <a:prstGeom prst="rect">
            <a:avLst/>
          </a:prstGeom>
        </p:spPr>
        <p:txBody>
          <a:bodyPr/>
          <a:lstStyle>
            <a:lvl1pPr marL="342900" indent="-342900" algn="l" defTabSz="457200" rtl="0" eaLnBrk="1" latinLnBrk="0" hangingPunct="1">
              <a:lnSpc>
                <a:spcPts val="3600"/>
              </a:lnSpc>
              <a:spcBef>
                <a:spcPct val="20000"/>
              </a:spcBef>
              <a:buFont typeface="Arial"/>
              <a:buChar char="•"/>
              <a:defRPr sz="3000" kern="1000" spc="-50">
                <a:solidFill>
                  <a:schemeClr val="bg1"/>
                </a:solidFill>
                <a:latin typeface="Arial"/>
                <a:ea typeface="+mn-ea"/>
                <a:cs typeface="Arial"/>
              </a:defRPr>
            </a:lvl1pPr>
            <a:lvl2pPr marL="742950" indent="-285750" algn="l" defTabSz="457200" rtl="0" eaLnBrk="1" latinLnBrk="0" hangingPunct="1">
              <a:lnSpc>
                <a:spcPts val="2800"/>
              </a:lnSpc>
              <a:spcBef>
                <a:spcPts val="1000"/>
              </a:spcBef>
              <a:buFont typeface="Arial"/>
              <a:buChar char="•"/>
              <a:defRPr sz="2800" kern="1000" spc="-50">
                <a:solidFill>
                  <a:schemeClr val="bg1"/>
                </a:solidFill>
                <a:latin typeface="Arial"/>
                <a:ea typeface="+mn-ea"/>
                <a:cs typeface="Arial"/>
              </a:defRPr>
            </a:lvl2pPr>
            <a:lvl3pPr marL="1143000" indent="-228600" algn="l" defTabSz="457200" rtl="0" eaLnBrk="1" latinLnBrk="0" hangingPunct="1">
              <a:spcBef>
                <a:spcPts val="700"/>
              </a:spcBef>
              <a:buFont typeface="Arial"/>
              <a:buChar char="•"/>
              <a:defRPr sz="2400" kern="1000" spc="-5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400" kern="1000" spc="-5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400" kern="1000" spc="-5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FFC000"/>
                </a:solidFill>
                <a:effectLst>
                  <a:outerShdw blurRad="38100" dist="38100" dir="2700000" algn="tl">
                    <a:srgbClr val="000000">
                      <a:alpha val="43137"/>
                    </a:srgbClr>
                  </a:outerShdw>
                </a:effectLst>
              </a:rPr>
              <a:t>BI solution governors</a:t>
            </a:r>
          </a:p>
          <a:p>
            <a:r>
              <a:rPr lang="en-US" dirty="0" smtClean="0">
                <a:solidFill>
                  <a:srgbClr val="FFC000"/>
                </a:solidFill>
                <a:effectLst>
                  <a:outerShdw blurRad="38100" dist="38100" dir="2700000" algn="tl">
                    <a:srgbClr val="000000">
                      <a:alpha val="43137"/>
                    </a:srgbClr>
                  </a:outerShdw>
                </a:effectLst>
              </a:rPr>
              <a:t>Oversight on data</a:t>
            </a:r>
          </a:p>
          <a:p>
            <a:r>
              <a:rPr lang="en-US" dirty="0" smtClean="0">
                <a:solidFill>
                  <a:srgbClr val="FFC000"/>
                </a:solidFill>
                <a:effectLst>
                  <a:outerShdw blurRad="38100" dist="38100" dir="2700000" algn="tl">
                    <a:srgbClr val="000000">
                      <a:alpha val="43137"/>
                    </a:srgbClr>
                  </a:outerShdw>
                </a:effectLst>
              </a:rPr>
              <a:t>Insight into activity</a:t>
            </a:r>
          </a:p>
        </p:txBody>
      </p:sp>
      <p:sp>
        <p:nvSpPr>
          <p:cNvPr id="12" name="TextBox 11"/>
          <p:cNvSpPr txBox="1"/>
          <p:nvPr/>
        </p:nvSpPr>
        <p:spPr>
          <a:xfrm>
            <a:off x="321275" y="1559011"/>
            <a:ext cx="4003589" cy="584775"/>
          </a:xfrm>
          <a:prstGeom prst="rect">
            <a:avLst/>
          </a:prstGeom>
          <a:noFill/>
        </p:spPr>
        <p:txBody>
          <a:bodyPr wrap="square" rtlCol="0">
            <a:spAutoFit/>
          </a:bodyPr>
          <a:lstStyle/>
          <a:p>
            <a:pPr algn="ctr"/>
            <a:r>
              <a:rPr lang="en-US" sz="3200" b="1" i="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Power-user IW</a:t>
            </a:r>
            <a:endParaRPr lang="en-US" sz="3200" b="1" i="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3" name="TextBox 12"/>
          <p:cNvSpPr txBox="1"/>
          <p:nvPr/>
        </p:nvSpPr>
        <p:spPr>
          <a:xfrm>
            <a:off x="4650259" y="1559011"/>
            <a:ext cx="4003589" cy="584775"/>
          </a:xfrm>
          <a:prstGeom prst="rect">
            <a:avLst/>
          </a:prstGeom>
          <a:noFill/>
        </p:spPr>
        <p:txBody>
          <a:bodyPr wrap="square" rtlCol="0">
            <a:spAutoFit/>
          </a:bodyPr>
          <a:lstStyle/>
          <a:p>
            <a:pPr algn="ctr"/>
            <a:r>
              <a:rPr lang="en-US" sz="3200" b="1" i="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IT Professional</a:t>
            </a:r>
            <a:endParaRPr lang="en-US" sz="3200" b="1" i="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366210032"/>
      </p:ext>
    </p:extLst>
  </p:cSld>
  <p:clrMapOvr>
    <a:masterClrMapping/>
  </p:clrMapOvr>
  <p:transition spd="slow">
    <p:pull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257" y="1256818"/>
            <a:ext cx="5047013" cy="424732"/>
          </a:xfrm>
          <a:prstGeom prst="rect">
            <a:avLst/>
          </a:prstGeom>
          <a:noFill/>
        </p:spPr>
        <p:txBody>
          <a:bodyPr wrap="square" rtlCol="0">
            <a:spAutoFit/>
          </a:bodyPr>
          <a:lstStyle/>
          <a:p>
            <a:pPr indent="-396875" algn="ctr">
              <a:lnSpc>
                <a:spcPct val="90000"/>
              </a:lnSpc>
              <a:spcBef>
                <a:spcPct val="20000"/>
              </a:spcBef>
              <a:buClr>
                <a:srgbClr val="777777"/>
              </a:buClr>
            </a:pPr>
            <a:r>
              <a:rPr lang="en-US" sz="2400" b="1" dirty="0" err="1" smtClean="0">
                <a:solidFill>
                  <a:schemeClr val="accent6"/>
                </a:solidFill>
                <a:latin typeface="Segoe UI" pitchFamily="34" charset="0"/>
                <a:ea typeface="Segoe UI" pitchFamily="34" charset="0"/>
                <a:cs typeface="Segoe UI" pitchFamily="34" charset="0"/>
              </a:rPr>
              <a:t>PowerPivot</a:t>
            </a:r>
            <a:r>
              <a:rPr lang="en-US" sz="2400" b="1" dirty="0" smtClean="0">
                <a:solidFill>
                  <a:schemeClr val="accent6"/>
                </a:solidFill>
                <a:latin typeface="Segoe UI" pitchFamily="34" charset="0"/>
                <a:ea typeface="Segoe UI" pitchFamily="34" charset="0"/>
                <a:cs typeface="Segoe UI" pitchFamily="34" charset="0"/>
              </a:rPr>
              <a:t> for Excel </a:t>
            </a:r>
          </a:p>
        </p:txBody>
      </p:sp>
      <p:sp>
        <p:nvSpPr>
          <p:cNvPr id="4" name="TextBox 3"/>
          <p:cNvSpPr txBox="1"/>
          <p:nvPr/>
        </p:nvSpPr>
        <p:spPr>
          <a:xfrm>
            <a:off x="3924781" y="1256818"/>
            <a:ext cx="5647481" cy="424732"/>
          </a:xfrm>
          <a:prstGeom prst="rect">
            <a:avLst/>
          </a:prstGeom>
          <a:noFill/>
        </p:spPr>
        <p:txBody>
          <a:bodyPr wrap="square" rtlCol="0">
            <a:spAutoFit/>
          </a:bodyPr>
          <a:lstStyle/>
          <a:p>
            <a:pPr indent="-396875" algn="ctr">
              <a:lnSpc>
                <a:spcPct val="90000"/>
              </a:lnSpc>
              <a:spcBef>
                <a:spcPct val="20000"/>
              </a:spcBef>
              <a:buClr>
                <a:srgbClr val="777777"/>
              </a:buClr>
            </a:pPr>
            <a:r>
              <a:rPr lang="en-US" sz="2400" b="1" dirty="0" err="1" smtClean="0">
                <a:solidFill>
                  <a:schemeClr val="accent6"/>
                </a:solidFill>
                <a:latin typeface="Segoe UI" pitchFamily="34" charset="0"/>
                <a:ea typeface="Segoe UI" pitchFamily="34" charset="0"/>
                <a:cs typeface="Segoe UI" pitchFamily="34" charset="0"/>
              </a:rPr>
              <a:t>PowerPivot</a:t>
            </a:r>
            <a:r>
              <a:rPr lang="en-US" sz="2400" b="1" dirty="0" smtClean="0">
                <a:solidFill>
                  <a:schemeClr val="accent6"/>
                </a:solidFill>
                <a:latin typeface="Segoe UI" pitchFamily="34" charset="0"/>
                <a:ea typeface="Segoe UI" pitchFamily="34" charset="0"/>
                <a:cs typeface="Segoe UI" pitchFamily="34" charset="0"/>
              </a:rPr>
              <a:t> for SharePoint</a:t>
            </a:r>
          </a:p>
        </p:txBody>
      </p:sp>
      <p:sp>
        <p:nvSpPr>
          <p:cNvPr id="5" name="Title 66"/>
          <p:cNvSpPr txBox="1">
            <a:spLocks/>
          </p:cNvSpPr>
          <p:nvPr/>
        </p:nvSpPr>
        <p:spPr>
          <a:xfrm>
            <a:off x="381000" y="230188"/>
            <a:ext cx="8382000" cy="664797"/>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dirty="0">
                <a:solidFill>
                  <a:srgbClr val="CCFFCC"/>
                </a:solidFill>
                <a:effectLst/>
              </a:rPr>
              <a:t>Familiar Tools, New Experiences</a:t>
            </a:r>
          </a:p>
        </p:txBody>
      </p:sp>
      <p:pic>
        <p:nvPicPr>
          <p:cNvPr id="6" name="Picture 3" descr="C:\Users\KayU.INTERNAL\Desktop\Logos\SQL08r2_h_rgb_r.png"/>
          <p:cNvPicPr>
            <a:picLocks noChangeAspect="1" noChangeArrowheads="1"/>
          </p:cNvPicPr>
          <p:nvPr/>
        </p:nvPicPr>
        <p:blipFill>
          <a:blip r:embed="rId3" cstate="email">
            <a:extLst>
              <a:ext uri="{28A0092B-C50C-407E-A947-70E740481C1C}">
                <a14:useLocalDpi xmlns:a14="http://schemas.microsoft.com/office/drawing/2010/main" xmlns="" val="0"/>
              </a:ext>
            </a:extLst>
          </a:blip>
          <a:stretch>
            <a:fillRect/>
          </a:stretch>
        </p:blipFill>
        <p:spPr bwMode="auto">
          <a:xfrm>
            <a:off x="5782092" y="5637756"/>
            <a:ext cx="2917771" cy="540879"/>
          </a:xfrm>
          <a:prstGeom prst="rect">
            <a:avLst/>
          </a:prstGeom>
          <a:noFill/>
          <a:ln>
            <a:noFill/>
          </a:ln>
        </p:spPr>
      </p:pic>
      <p:pic>
        <p:nvPicPr>
          <p:cNvPr id="7" name="Picture 3" descr="C:\Users\pavc\Desktop\ShrPt10_h_rgb_r.png"/>
          <p:cNvPicPr>
            <a:picLocks noChangeAspect="1" noChangeArrowheads="1"/>
          </p:cNvPicPr>
          <p:nvPr/>
        </p:nvPicPr>
        <p:blipFill>
          <a:blip r:embed="rId4" cstate="email">
            <a:extLst>
              <a:ext uri="{28A0092B-C50C-407E-A947-70E740481C1C}">
                <a14:useLocalDpi xmlns:a14="http://schemas.microsoft.com/office/drawing/2010/main" xmlns="" val="0"/>
              </a:ext>
            </a:extLst>
          </a:blip>
          <a:stretch>
            <a:fillRect/>
          </a:stretch>
        </p:blipFill>
        <p:spPr bwMode="auto">
          <a:xfrm>
            <a:off x="2620280" y="5624985"/>
            <a:ext cx="2739594" cy="547919"/>
          </a:xfrm>
          <a:prstGeom prst="rect">
            <a:avLst/>
          </a:prstGeom>
          <a:noFill/>
          <a:ln>
            <a:noFill/>
          </a:ln>
        </p:spPr>
      </p:pic>
      <p:pic>
        <p:nvPicPr>
          <p:cNvPr id="8" name="Picture 2" descr="\\eventsql\dvd\Online_ART\DVD_ART36\Logos\Microsoft Office 2010 - temporary logos\Excel 2010\excel 2010 rev.png"/>
          <p:cNvPicPr>
            <a:picLocks noChangeAspect="1" noChangeArrowheads="1"/>
          </p:cNvPicPr>
          <p:nvPr/>
        </p:nvPicPr>
        <p:blipFill>
          <a:blip r:embed="rId5" cstate="email">
            <a:extLst>
              <a:ext uri="{28A0092B-C50C-407E-A947-70E740481C1C}">
                <a14:useLocalDpi xmlns:a14="http://schemas.microsoft.com/office/drawing/2010/main" xmlns="" val="0"/>
              </a:ext>
            </a:extLst>
          </a:blip>
          <a:stretch>
            <a:fillRect/>
          </a:stretch>
        </p:blipFill>
        <p:spPr bwMode="auto">
          <a:xfrm>
            <a:off x="474766" y="5559670"/>
            <a:ext cx="1723297" cy="605713"/>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9" name="Picture 8" descr="PP Client.jpg"/>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a:xfrm>
            <a:off x="220905" y="1827880"/>
            <a:ext cx="4202180" cy="3219126"/>
          </a:xfrm>
          <a:prstGeom prst="rect">
            <a:avLst/>
          </a:prstGeom>
          <a:ln>
            <a:noFill/>
          </a:ln>
          <a:effectLst>
            <a:outerShdw blurRad="190500" algn="tl" rotWithShape="0">
              <a:srgbClr val="000000">
                <a:alpha val="70000"/>
              </a:srgbClr>
            </a:outerShdw>
          </a:effectLst>
        </p:spPr>
      </p:pic>
      <p:pic>
        <p:nvPicPr>
          <p:cNvPr id="10" name="Picture 9" descr="PP SharePoint.jpg"/>
          <p:cNvPicPr>
            <a:picLocks noChangeAspect="1"/>
          </p:cNvPicPr>
          <p:nvPr/>
        </p:nvPicPr>
        <p:blipFill>
          <a:blip r:embed="rId7" cstate="email">
            <a:extLst>
              <a:ext uri="{28A0092B-C50C-407E-A947-70E740481C1C}">
                <a14:useLocalDpi xmlns:a14="http://schemas.microsoft.com/office/drawing/2010/main" xmlns="" val="0"/>
              </a:ext>
            </a:extLst>
          </a:blip>
          <a:srcRect/>
          <a:stretch>
            <a:fillRect/>
          </a:stretch>
        </p:blipFill>
        <p:spPr>
          <a:xfrm>
            <a:off x="4635885" y="1813982"/>
            <a:ext cx="4266838" cy="32686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46178204"/>
      </p:ext>
    </p:extLst>
  </p:cSld>
  <p:clrMapOvr>
    <a:masterClrMapping/>
  </p:clrMapOvr>
  <p:transition spd="slow">
    <p:pull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4" y="262086"/>
            <a:ext cx="8382000" cy="609398"/>
          </a:xfrm>
        </p:spPr>
        <p:txBody>
          <a:bodyPr/>
          <a:lstStyle/>
          <a:p>
            <a:r>
              <a:rPr lang="en-GB" sz="4400" dirty="0" smtClean="0"/>
              <a:t>Future Productivity</a:t>
            </a:r>
            <a:endParaRPr lang="en-GB" sz="4400" dirty="0"/>
          </a:p>
        </p:txBody>
      </p:sp>
      <p:sp>
        <p:nvSpPr>
          <p:cNvPr id="3" name="Text Placeholder 2"/>
          <p:cNvSpPr>
            <a:spLocks noGrp="1"/>
          </p:cNvSpPr>
          <p:nvPr>
            <p:ph type="body" sz="quarter" idx="10"/>
          </p:nvPr>
        </p:nvSpPr>
        <p:spPr/>
        <p:txBody>
          <a:bodyPr/>
          <a:lstStyle/>
          <a:p>
            <a:endParaRPr lang="en-GB"/>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1215655"/>
            <a:ext cx="9151558" cy="4961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ounded Rectangle 3"/>
          <p:cNvSpPr/>
          <p:nvPr/>
        </p:nvSpPr>
        <p:spPr bwMode="auto">
          <a:xfrm>
            <a:off x="191384" y="4890977"/>
            <a:ext cx="4284921" cy="1201479"/>
          </a:xfrm>
          <a:prstGeom prst="roundRect">
            <a:avLst/>
          </a:prstGeom>
          <a:gradFill>
            <a:gsLst>
              <a:gs pos="0">
                <a:schemeClr val="accent2">
                  <a:shade val="15000"/>
                  <a:satMod val="180000"/>
                  <a:alpha val="2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342900" indent="-342900" defTabSz="914099" fontAlgn="base">
              <a:spcBef>
                <a:spcPct val="0"/>
              </a:spcBef>
              <a:spcAft>
                <a:spcPct val="0"/>
              </a:spcAft>
              <a:buFont typeface="Arial" pitchFamily="34" charset="0"/>
              <a:buChar char="•"/>
            </a:pPr>
            <a:endParaRPr lang="en-GB" dirty="0" smtClean="0">
              <a:solidFill>
                <a:srgbClr val="FFFFFF"/>
              </a:solidFill>
              <a:effectLst>
                <a:outerShdw blurRad="38100" dist="38100" dir="2700000" algn="tl">
                  <a:srgbClr val="000000">
                    <a:alpha val="43137"/>
                  </a:srgbClr>
                </a:outerShdw>
              </a:effectLst>
              <a:latin typeface="Calibri" pitchFamily="34" charset="0"/>
            </a:endParaRPr>
          </a:p>
          <a:p>
            <a:pPr marL="342900" indent="-342900" defTabSz="914099" fontAlgn="base">
              <a:spcBef>
                <a:spcPct val="0"/>
              </a:spcBef>
              <a:spcAft>
                <a:spcPct val="0"/>
              </a:spcAft>
              <a:buFont typeface="Arial" pitchFamily="34" charset="0"/>
              <a:buChar char="•"/>
            </a:pPr>
            <a:r>
              <a:rPr lang="en-GB" dirty="0" smtClean="0">
                <a:solidFill>
                  <a:srgbClr val="FFFFFF"/>
                </a:solidFill>
                <a:effectLst>
                  <a:outerShdw blurRad="38100" dist="38100" dir="2700000" algn="tl">
                    <a:srgbClr val="000000">
                      <a:alpha val="43137"/>
                    </a:srgbClr>
                  </a:outerShdw>
                </a:effectLst>
                <a:latin typeface="Calibri" pitchFamily="34" charset="0"/>
              </a:rPr>
              <a:t>Seamless and secure connections</a:t>
            </a:r>
          </a:p>
          <a:p>
            <a:pPr marL="342900" indent="-342900" defTabSz="914099" fontAlgn="base">
              <a:spcBef>
                <a:spcPct val="0"/>
              </a:spcBef>
              <a:spcAft>
                <a:spcPct val="0"/>
              </a:spcAft>
              <a:buFont typeface="Arial" pitchFamily="34" charset="0"/>
              <a:buChar char="•"/>
            </a:pPr>
            <a:r>
              <a:rPr lang="en-GB" dirty="0" smtClean="0">
                <a:solidFill>
                  <a:srgbClr val="FFFFFF"/>
                </a:solidFill>
                <a:effectLst>
                  <a:outerShdw blurRad="38100" dist="38100" dir="2700000" algn="tl">
                    <a:srgbClr val="000000">
                      <a:alpha val="43137"/>
                    </a:srgbClr>
                  </a:outerShdw>
                </a:effectLst>
                <a:latin typeface="Calibri" pitchFamily="34" charset="0"/>
              </a:rPr>
              <a:t>Rich and natural expressions</a:t>
            </a:r>
          </a:p>
          <a:p>
            <a:pPr marL="342900" indent="-342900" defTabSz="914099" fontAlgn="base">
              <a:spcBef>
                <a:spcPct val="0"/>
              </a:spcBef>
              <a:spcAft>
                <a:spcPct val="0"/>
              </a:spcAft>
              <a:buFont typeface="Arial" pitchFamily="34" charset="0"/>
              <a:buChar char="•"/>
            </a:pPr>
            <a:r>
              <a:rPr lang="en-GB" dirty="0" smtClean="0">
                <a:solidFill>
                  <a:srgbClr val="FFFFFF"/>
                </a:solidFill>
                <a:effectLst>
                  <a:outerShdw blurRad="38100" dist="38100" dir="2700000" algn="tl">
                    <a:srgbClr val="000000">
                      <a:alpha val="43137"/>
                    </a:srgbClr>
                  </a:outerShdw>
                </a:effectLst>
                <a:latin typeface="Calibri" pitchFamily="34" charset="0"/>
              </a:rPr>
              <a:t>Precise and anticipative insights</a:t>
            </a:r>
          </a:p>
          <a:p>
            <a:pPr marL="342900" indent="-342900" defTabSz="914099" fontAlgn="base">
              <a:spcBef>
                <a:spcPct val="0"/>
              </a:spcBef>
              <a:spcAft>
                <a:spcPct val="0"/>
              </a:spcAft>
              <a:buFont typeface="Arial" pitchFamily="34" charset="0"/>
              <a:buChar char="•"/>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ounded Rectangle 5"/>
          <p:cNvSpPr/>
          <p:nvPr/>
        </p:nvSpPr>
        <p:spPr bwMode="auto">
          <a:xfrm>
            <a:off x="4593265" y="14176"/>
            <a:ext cx="4529470" cy="1201479"/>
          </a:xfrm>
          <a:prstGeom prst="roundRect">
            <a:avLst/>
          </a:pr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t>“The </a:t>
            </a:r>
            <a:r>
              <a:rPr lang="en-US" dirty="0"/>
              <a:t>vision is not an attempt to predict the future, but an attempt to articulate the kinds of software experiences we want to be able to deliver to our customers in the future</a:t>
            </a:r>
            <a:r>
              <a:rPr lang="en-US" dirty="0" smtClean="0"/>
              <a:t>.” </a:t>
            </a: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ounded Rectangle 6"/>
          <p:cNvSpPr/>
          <p:nvPr/>
        </p:nvSpPr>
        <p:spPr bwMode="auto">
          <a:xfrm>
            <a:off x="5539563" y="2966488"/>
            <a:ext cx="3859618" cy="3221665"/>
          </a:xfrm>
          <a:prstGeom prst="roundRect">
            <a:avLst/>
          </a:prstGeom>
          <a:gradFill>
            <a:gsLst>
              <a:gs pos="0">
                <a:schemeClr val="accent2">
                  <a:shade val="15000"/>
                  <a:satMod val="180000"/>
                  <a:alpha val="2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342900" indent="-342900" defTabSz="914099" fontAlgn="base">
              <a:spcBef>
                <a:spcPct val="0"/>
              </a:spcBef>
              <a:spcAft>
                <a:spcPct val="0"/>
              </a:spcAft>
              <a:buFont typeface="Arial" pitchFamily="34" charset="0"/>
              <a:buChar char="•"/>
            </a:pPr>
            <a:endParaRPr lang="en-GB" dirty="0" smtClean="0">
              <a:solidFill>
                <a:srgbClr val="FFFFFF"/>
              </a:solidFill>
              <a:effectLst>
                <a:outerShdw blurRad="38100" dist="38100" dir="2700000" algn="tl">
                  <a:srgbClr val="000000">
                    <a:alpha val="43137"/>
                  </a:srgbClr>
                </a:outerShdw>
              </a:effectLst>
              <a:latin typeface="Calibri" pitchFamily="34" charset="0"/>
            </a:endParaRPr>
          </a:p>
          <a:p>
            <a:pPr marL="285750" lvl="0" indent="-285750">
              <a:buFont typeface="Arial" pitchFamily="34" charset="0"/>
              <a:buChar char="•"/>
            </a:pPr>
            <a:r>
              <a:rPr lang="en-US" dirty="0"/>
              <a:t>Real-time language translation</a:t>
            </a:r>
            <a:endParaRPr lang="en-GB" dirty="0"/>
          </a:p>
          <a:p>
            <a:pPr marL="285750" lvl="0" indent="-285750">
              <a:buFont typeface="Arial" pitchFamily="34" charset="0"/>
              <a:buChar char="•"/>
            </a:pPr>
            <a:r>
              <a:rPr lang="en-US" dirty="0"/>
              <a:t>Low-cost, multi-touch </a:t>
            </a:r>
            <a:r>
              <a:rPr lang="en-US" dirty="0" smtClean="0"/>
              <a:t>displays</a:t>
            </a:r>
          </a:p>
          <a:p>
            <a:pPr marL="285750" lvl="0" indent="-285750">
              <a:buFont typeface="Arial" pitchFamily="34" charset="0"/>
              <a:buChar char="•"/>
            </a:pPr>
            <a:r>
              <a:rPr lang="en-US" dirty="0" smtClean="0"/>
              <a:t>E-Ink</a:t>
            </a:r>
          </a:p>
          <a:p>
            <a:pPr marL="285750" lvl="0" indent="-285750">
              <a:buFont typeface="Arial" pitchFamily="34" charset="0"/>
              <a:buChar char="•"/>
            </a:pPr>
            <a:r>
              <a:rPr lang="en-US" dirty="0" smtClean="0"/>
              <a:t>Natural user interfaces</a:t>
            </a:r>
          </a:p>
          <a:p>
            <a:pPr marL="285750" lvl="0" indent="-285750">
              <a:buFont typeface="Arial" pitchFamily="34" charset="0"/>
              <a:buChar char="•"/>
            </a:pPr>
            <a:r>
              <a:rPr lang="en-US" dirty="0"/>
              <a:t>Dynamic data </a:t>
            </a:r>
            <a:r>
              <a:rPr lang="en-US" dirty="0" smtClean="0"/>
              <a:t>visualizations</a:t>
            </a:r>
          </a:p>
          <a:p>
            <a:pPr marL="285750" lvl="0" indent="-285750">
              <a:buFont typeface="Arial" pitchFamily="34" charset="0"/>
              <a:buChar char="•"/>
            </a:pPr>
            <a:r>
              <a:rPr lang="en-US" dirty="0" smtClean="0"/>
              <a:t>Semantic meta-data</a:t>
            </a:r>
          </a:p>
          <a:p>
            <a:pPr marL="285750" lvl="0" indent="-285750">
              <a:buFont typeface="Arial" pitchFamily="34" charset="0"/>
              <a:buChar char="•"/>
            </a:pPr>
            <a:r>
              <a:rPr lang="en-US" dirty="0"/>
              <a:t>Location-based services</a:t>
            </a:r>
            <a:endParaRPr lang="en-GB" dirty="0"/>
          </a:p>
          <a:p>
            <a:pPr marL="285750" lvl="0" indent="-285750">
              <a:buFont typeface="Arial" pitchFamily="34" charset="0"/>
              <a:buChar char="•"/>
            </a:pPr>
            <a:r>
              <a:rPr lang="en-US" dirty="0"/>
              <a:t>Sensor networks</a:t>
            </a:r>
            <a:endParaRPr lang="en-GB" dirty="0"/>
          </a:p>
          <a:p>
            <a:pPr marL="285750" lvl="0" indent="-285750">
              <a:buFont typeface="Arial" pitchFamily="34" charset="0"/>
              <a:buChar char="•"/>
            </a:pPr>
            <a:r>
              <a:rPr lang="en-US" dirty="0"/>
              <a:t>Contextual information </a:t>
            </a:r>
            <a:r>
              <a:rPr lang="en-US" dirty="0" smtClean="0"/>
              <a:t>retrieval</a:t>
            </a:r>
          </a:p>
          <a:p>
            <a:pPr marL="285750" lvl="0" indent="-285750">
              <a:buFont typeface="Arial" pitchFamily="34" charset="0"/>
              <a:buChar char="•"/>
            </a:pPr>
            <a:r>
              <a:rPr lang="en-US" dirty="0" smtClean="0"/>
              <a:t>Augmented reality</a:t>
            </a:r>
            <a:endParaRPr lang="en-GB" dirty="0"/>
          </a:p>
          <a:p>
            <a:pPr marL="342900" indent="-342900" defTabSz="914099" fontAlgn="base">
              <a:spcBef>
                <a:spcPct val="0"/>
              </a:spcBef>
              <a:spcAft>
                <a:spcPct val="0"/>
              </a:spcAft>
              <a:buFont typeface="Arial" pitchFamily="34" charset="0"/>
              <a:buChar char="•"/>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ectangle 4"/>
          <p:cNvSpPr/>
          <p:nvPr/>
        </p:nvSpPr>
        <p:spPr>
          <a:xfrm>
            <a:off x="191384" y="6381237"/>
            <a:ext cx="8761227" cy="369332"/>
          </a:xfrm>
          <a:prstGeom prst="rect">
            <a:avLst/>
          </a:prstGeom>
        </p:spPr>
        <p:txBody>
          <a:bodyPr wrap="square">
            <a:spAutoFit/>
          </a:bodyPr>
          <a:lstStyle/>
          <a:p>
            <a:r>
              <a:rPr lang="en-GB" u="sng" dirty="0" smtClean="0">
                <a:hlinkClick r:id="rId4"/>
              </a:rPr>
              <a:t>http</a:t>
            </a:r>
            <a:r>
              <a:rPr lang="en-GB" u="sng" dirty="0">
                <a:hlinkClick r:id="rId4"/>
              </a:rPr>
              <a:t>://www.microsoft.com/video/en/us/details/e7728af1-3fe4-4e25-a907-3dbf689fe11a</a:t>
            </a:r>
            <a:r>
              <a:rPr lang="en-GB" dirty="0"/>
              <a:t> </a:t>
            </a:r>
          </a:p>
        </p:txBody>
      </p:sp>
    </p:spTree>
    <p:extLst>
      <p:ext uri="{BB962C8B-B14F-4D97-AF65-F5344CB8AC3E}">
        <p14:creationId xmlns:p14="http://schemas.microsoft.com/office/powerpoint/2010/main" xmlns="" val="348974093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b="1" dirty="0" smtClean="0"/>
              <a:t>Next Steps</a:t>
            </a:r>
            <a:endParaRPr lang="en-US" b="1" dirty="0"/>
          </a:p>
        </p:txBody>
      </p:sp>
      <p:sp>
        <p:nvSpPr>
          <p:cNvPr id="3" name="Text Placeholder 2"/>
          <p:cNvSpPr>
            <a:spLocks noGrp="1"/>
          </p:cNvSpPr>
          <p:nvPr>
            <p:ph type="body" sz="quarter" idx="10"/>
          </p:nvPr>
        </p:nvSpPr>
        <p:spPr>
          <a:xfrm>
            <a:off x="381000" y="1411552"/>
            <a:ext cx="8382000" cy="3816429"/>
          </a:xfrm>
        </p:spPr>
        <p:txBody>
          <a:bodyPr/>
          <a:lstStyle/>
          <a:p>
            <a:r>
              <a:rPr lang="en-US" dirty="0" smtClean="0"/>
              <a:t>Visit </a:t>
            </a:r>
            <a:r>
              <a:rPr lang="en-US" dirty="0" smtClean="0">
                <a:solidFill>
                  <a:srgbClr val="FFC000"/>
                </a:solidFill>
              </a:rPr>
              <a:t>www.microsoft.com/fasttrack</a:t>
            </a:r>
          </a:p>
          <a:p>
            <a:r>
              <a:rPr lang="en-US" dirty="0" smtClean="0"/>
              <a:t>Visit </a:t>
            </a:r>
            <a:r>
              <a:rPr lang="en-US" dirty="0" smtClean="0">
                <a:solidFill>
                  <a:srgbClr val="FFC000"/>
                </a:solidFill>
              </a:rPr>
              <a:t>www.microsoft.com/madison</a:t>
            </a:r>
          </a:p>
          <a:p>
            <a:r>
              <a:rPr lang="en-US" dirty="0" smtClean="0"/>
              <a:t>Visit the SQL Server DW Portal on TechNet</a:t>
            </a:r>
          </a:p>
          <a:p>
            <a:pPr lvl="1"/>
            <a:r>
              <a:rPr lang="en-US" dirty="0" smtClean="0">
                <a:solidFill>
                  <a:srgbClr val="FFC000"/>
                </a:solidFill>
              </a:rPr>
              <a:t>http</a:t>
            </a:r>
            <a:r>
              <a:rPr lang="en-US" dirty="0">
                <a:solidFill>
                  <a:srgbClr val="FFC000"/>
                </a:solidFill>
              </a:rPr>
              <a:t>://</a:t>
            </a:r>
            <a:r>
              <a:rPr lang="en-US" dirty="0" smtClean="0">
                <a:solidFill>
                  <a:srgbClr val="FFC000"/>
                </a:solidFill>
              </a:rPr>
              <a:t>technet.microsoft.com/en-gb/sqlserver/dd421879.aspx</a:t>
            </a:r>
          </a:p>
          <a:p>
            <a:pPr lvl="1"/>
            <a:r>
              <a:rPr lang="en-US" dirty="0" smtClean="0"/>
              <a:t>Download 4 new white papers on EDW architecture</a:t>
            </a:r>
          </a:p>
          <a:p>
            <a:r>
              <a:rPr lang="en-US" dirty="0" smtClean="0"/>
              <a:t>Attend the DAT206 Madison Deep Dive session</a:t>
            </a:r>
          </a:p>
        </p:txBody>
      </p:sp>
    </p:spTree>
    <p:extLst>
      <p:ext uri="{BB962C8B-B14F-4D97-AF65-F5344CB8AC3E}">
        <p14:creationId xmlns:p14="http://schemas.microsoft.com/office/powerpoint/2010/main" xmlns="" val="1598967267"/>
      </p:ext>
    </p:extLst>
  </p:cSld>
  <p:clrMapOvr>
    <a:masterClrMapping/>
  </p:clrMapOvr>
  <p:transition spd="slow">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 as a vision</a:t>
            </a:r>
            <a:endParaRPr lang="en-GB" dirty="0"/>
          </a:p>
        </p:txBody>
      </p:sp>
      <p:pic>
        <p:nvPicPr>
          <p:cNvPr id="1026" name="Picture 2" descr="http://static.flickr.com/1382/709221779_7afc3b9eb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1735" y="1354345"/>
            <a:ext cx="4967391" cy="44805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4" name="Text Placeholder 2"/>
          <p:cNvSpPr txBox="1">
            <a:spLocks/>
          </p:cNvSpPr>
          <p:nvPr/>
        </p:nvSpPr>
        <p:spPr>
          <a:xfrm>
            <a:off x="5536095" y="1411356"/>
            <a:ext cx="3369365" cy="2280459"/>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Aspirational goal</a:t>
            </a:r>
          </a:p>
          <a:p>
            <a:r>
              <a:rPr lang="en-US" sz="2800" dirty="0" smtClean="0"/>
              <a:t>Underlies Vendors Product Roadmaps</a:t>
            </a:r>
          </a:p>
          <a:p>
            <a:r>
              <a:rPr lang="en-US" sz="2800" dirty="0" smtClean="0"/>
              <a:t>Drives Continuous Innovation</a:t>
            </a:r>
          </a:p>
          <a:p>
            <a:endParaRPr lang="en-US" sz="2800" dirty="0"/>
          </a:p>
        </p:txBody>
      </p:sp>
      <p:grpSp>
        <p:nvGrpSpPr>
          <p:cNvPr id="12" name="Group 11"/>
          <p:cNvGrpSpPr/>
          <p:nvPr/>
        </p:nvGrpSpPr>
        <p:grpSpPr>
          <a:xfrm>
            <a:off x="229337" y="1246908"/>
            <a:ext cx="5209562" cy="1177989"/>
            <a:chOff x="0" y="3848989"/>
            <a:chExt cx="9144000" cy="2264732"/>
          </a:xfrm>
        </p:grpSpPr>
        <p:sp>
          <p:nvSpPr>
            <p:cNvPr id="13" name="Rectangle 12"/>
            <p:cNvSpPr>
              <a:spLocks noChangeAspect="1"/>
            </p:cNvSpPr>
            <p:nvPr/>
          </p:nvSpPr>
          <p:spPr bwMode="auto">
            <a:xfrm>
              <a:off x="0" y="3848989"/>
              <a:ext cx="9144000" cy="2264732"/>
            </a:xfrm>
            <a:prstGeom prst="rect">
              <a:avLst/>
            </a:prstGeom>
            <a:gradFill flip="none" rotWithShape="1">
              <a:gsLst>
                <a:gs pos="13000">
                  <a:schemeClr val="accent2">
                    <a:shade val="15000"/>
                    <a:satMod val="180000"/>
                  </a:schemeClr>
                </a:gs>
                <a:gs pos="46000">
                  <a:schemeClr val="accent2">
                    <a:shade val="45000"/>
                    <a:satMod val="170000"/>
                    <a:alpha val="48000"/>
                  </a:schemeClr>
                </a:gs>
                <a:gs pos="70000">
                  <a:schemeClr val="accent2">
                    <a:tint val="99000"/>
                    <a:shade val="65000"/>
                    <a:satMod val="155000"/>
                  </a:schemeClr>
                </a:gs>
                <a:gs pos="90000">
                  <a:schemeClr val="accent2">
                    <a:tint val="95500"/>
                    <a:shade val="100000"/>
                    <a:satMod val="155000"/>
                  </a:schemeClr>
                </a:gs>
              </a:gsLst>
              <a:lin ang="2700000" scaled="1"/>
              <a:tileRect/>
            </a:gradFill>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4" name="Picture 4" descr="http://www.recessionwire.com/wp-content/uploads/2009/09/big-fish-eating-money-fish-200.jpg"/>
            <p:cNvPicPr>
              <a:picLocks noChangeArrowheads="1"/>
            </p:cNvPicPr>
            <p:nvPr/>
          </p:nvPicPr>
          <p:blipFill rotWithShape="1">
            <a:blip r:embed="rId6" cstate="email">
              <a:extLst>
                <a:ext uri="{28A0092B-C50C-407E-A947-70E740481C1C}">
                  <a14:useLocalDpi xmlns:a14="http://schemas.microsoft.com/office/drawing/2010/main" xmlns="" val="0"/>
                </a:ext>
              </a:extLst>
            </a:blip>
            <a:srcRect/>
            <a:stretch/>
          </p:blipFill>
          <p:spPr bwMode="auto">
            <a:xfrm>
              <a:off x="1103243" y="3995532"/>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a:extLst/>
          </p:spPr>
        </p:pic>
        <p:pic>
          <p:nvPicPr>
            <p:cNvPr id="15" name="Picture 7" descr="http://www.leadersbeacon.com/images/downgraph.gif"/>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3945834" y="4004225"/>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a:extLst/>
          </p:spPr>
        </p:pic>
        <p:grpSp>
          <p:nvGrpSpPr>
            <p:cNvPr id="16" name="Group 15"/>
            <p:cNvGrpSpPr/>
            <p:nvPr/>
          </p:nvGrpSpPr>
          <p:grpSpPr>
            <a:xfrm>
              <a:off x="6430615" y="4005471"/>
              <a:ext cx="1695600" cy="1695600"/>
              <a:chOff x="6430615" y="4005471"/>
              <a:chExt cx="1695600" cy="1695600"/>
            </a:xfrm>
          </p:grpSpPr>
          <p:sp>
            <p:nvSpPr>
              <p:cNvPr id="17" name="Rectangle 16"/>
              <p:cNvSpPr/>
              <p:nvPr/>
            </p:nvSpPr>
            <p:spPr bwMode="auto">
              <a:xfrm>
                <a:off x="6430615" y="4005471"/>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8" name="Picture 5"/>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6491906" y="4439478"/>
                <a:ext cx="1568727"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9" name="Group 18"/>
          <p:cNvGrpSpPr/>
          <p:nvPr/>
        </p:nvGrpSpPr>
        <p:grpSpPr>
          <a:xfrm>
            <a:off x="239237" y="2420558"/>
            <a:ext cx="5209562" cy="1177989"/>
            <a:chOff x="0" y="3848989"/>
            <a:chExt cx="9144000" cy="2264732"/>
          </a:xfrm>
        </p:grpSpPr>
        <p:sp>
          <p:nvSpPr>
            <p:cNvPr id="20" name="Rectangle 19"/>
            <p:cNvSpPr>
              <a:spLocks noChangeAspect="1"/>
            </p:cNvSpPr>
            <p:nvPr/>
          </p:nvSpPr>
          <p:spPr bwMode="auto">
            <a:xfrm>
              <a:off x="0" y="3848989"/>
              <a:ext cx="9144000" cy="2264732"/>
            </a:xfrm>
            <a:prstGeom prst="rect">
              <a:avLst/>
            </a:prstGeom>
            <a:gradFill flip="none" rotWithShape="1">
              <a:gsLst>
                <a:gs pos="13000">
                  <a:schemeClr val="accent2">
                    <a:shade val="15000"/>
                    <a:satMod val="180000"/>
                  </a:schemeClr>
                </a:gs>
                <a:gs pos="46000">
                  <a:schemeClr val="accent2">
                    <a:shade val="45000"/>
                    <a:satMod val="170000"/>
                    <a:alpha val="48000"/>
                  </a:schemeClr>
                </a:gs>
                <a:gs pos="70000">
                  <a:schemeClr val="accent2">
                    <a:tint val="99000"/>
                    <a:shade val="65000"/>
                    <a:satMod val="155000"/>
                  </a:schemeClr>
                </a:gs>
                <a:gs pos="90000">
                  <a:schemeClr val="accent2">
                    <a:tint val="95500"/>
                    <a:shade val="100000"/>
                    <a:satMod val="155000"/>
                  </a:schemeClr>
                </a:gs>
              </a:gsLst>
              <a:lin ang="2700000" scaled="1"/>
              <a:tileRect/>
            </a:gradFill>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1" name="Picture 4" descr="http://www.recessionwire.com/wp-content/uploads/2009/09/big-fish-eating-money-fish-200.jpg"/>
            <p:cNvPicPr>
              <a:picLocks noChangeArrowheads="1"/>
            </p:cNvPicPr>
            <p:nvPr/>
          </p:nvPicPr>
          <p:blipFill rotWithShape="1">
            <a:blip r:embed="rId6" cstate="email">
              <a:extLst>
                <a:ext uri="{28A0092B-C50C-407E-A947-70E740481C1C}">
                  <a14:useLocalDpi xmlns:a14="http://schemas.microsoft.com/office/drawing/2010/main" xmlns="" val="0"/>
                </a:ext>
              </a:extLst>
            </a:blip>
            <a:srcRect/>
            <a:stretch/>
          </p:blipFill>
          <p:spPr bwMode="auto">
            <a:xfrm>
              <a:off x="1103243" y="3995532"/>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a:extLst/>
          </p:spPr>
        </p:pic>
        <p:pic>
          <p:nvPicPr>
            <p:cNvPr id="22" name="Picture 7" descr="http://www.leadersbeacon.com/images/downgraph.gif"/>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3945834" y="4004225"/>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a:extLst/>
          </p:spPr>
        </p:pic>
        <p:grpSp>
          <p:nvGrpSpPr>
            <p:cNvPr id="23" name="Group 22"/>
            <p:cNvGrpSpPr/>
            <p:nvPr/>
          </p:nvGrpSpPr>
          <p:grpSpPr>
            <a:xfrm>
              <a:off x="6430615" y="4005471"/>
              <a:ext cx="1695600" cy="1695600"/>
              <a:chOff x="6430615" y="4005471"/>
              <a:chExt cx="1695600" cy="1695600"/>
            </a:xfrm>
          </p:grpSpPr>
          <p:sp>
            <p:nvSpPr>
              <p:cNvPr id="24" name="Rectangle 23"/>
              <p:cNvSpPr/>
              <p:nvPr/>
            </p:nvSpPr>
            <p:spPr bwMode="auto">
              <a:xfrm>
                <a:off x="6430615" y="4005471"/>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5" name="Picture 5"/>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6491906" y="4439478"/>
                <a:ext cx="1568727"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6" name="Group 25"/>
          <p:cNvGrpSpPr/>
          <p:nvPr/>
        </p:nvGrpSpPr>
        <p:grpSpPr>
          <a:xfrm>
            <a:off x="239237" y="3610422"/>
            <a:ext cx="5209562" cy="1177989"/>
            <a:chOff x="0" y="3848989"/>
            <a:chExt cx="9144000" cy="2264732"/>
          </a:xfrm>
        </p:grpSpPr>
        <p:sp>
          <p:nvSpPr>
            <p:cNvPr id="27" name="Rectangle 26"/>
            <p:cNvSpPr>
              <a:spLocks noChangeAspect="1"/>
            </p:cNvSpPr>
            <p:nvPr/>
          </p:nvSpPr>
          <p:spPr bwMode="auto">
            <a:xfrm>
              <a:off x="0" y="3848989"/>
              <a:ext cx="9144000" cy="2264732"/>
            </a:xfrm>
            <a:prstGeom prst="rect">
              <a:avLst/>
            </a:prstGeom>
            <a:gradFill flip="none" rotWithShape="1">
              <a:gsLst>
                <a:gs pos="13000">
                  <a:schemeClr val="accent2">
                    <a:shade val="15000"/>
                    <a:satMod val="180000"/>
                  </a:schemeClr>
                </a:gs>
                <a:gs pos="46000">
                  <a:schemeClr val="accent2">
                    <a:shade val="45000"/>
                    <a:satMod val="170000"/>
                    <a:alpha val="48000"/>
                  </a:schemeClr>
                </a:gs>
                <a:gs pos="70000">
                  <a:schemeClr val="accent2">
                    <a:tint val="99000"/>
                    <a:shade val="65000"/>
                    <a:satMod val="155000"/>
                  </a:schemeClr>
                </a:gs>
                <a:gs pos="90000">
                  <a:schemeClr val="accent2">
                    <a:tint val="95500"/>
                    <a:shade val="100000"/>
                    <a:satMod val="155000"/>
                  </a:schemeClr>
                </a:gs>
              </a:gsLst>
              <a:lin ang="2700000" scaled="1"/>
              <a:tileRect/>
            </a:gradFill>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8" name="Picture 4" descr="http://www.recessionwire.com/wp-content/uploads/2009/09/big-fish-eating-money-fish-200.jpg"/>
            <p:cNvPicPr>
              <a:picLocks noChangeArrowheads="1"/>
            </p:cNvPicPr>
            <p:nvPr/>
          </p:nvPicPr>
          <p:blipFill rotWithShape="1">
            <a:blip r:embed="rId6" cstate="email">
              <a:extLst>
                <a:ext uri="{28A0092B-C50C-407E-A947-70E740481C1C}">
                  <a14:useLocalDpi xmlns:a14="http://schemas.microsoft.com/office/drawing/2010/main" xmlns="" val="0"/>
                </a:ext>
              </a:extLst>
            </a:blip>
            <a:srcRect/>
            <a:stretch/>
          </p:blipFill>
          <p:spPr bwMode="auto">
            <a:xfrm>
              <a:off x="1103243" y="3995532"/>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a:extLst/>
          </p:spPr>
        </p:pic>
        <p:pic>
          <p:nvPicPr>
            <p:cNvPr id="29" name="Picture 7" descr="http://www.leadersbeacon.com/images/downgraph.gif"/>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3945834" y="4004225"/>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a:extLst/>
          </p:spPr>
        </p:pic>
        <p:grpSp>
          <p:nvGrpSpPr>
            <p:cNvPr id="30" name="Group 29"/>
            <p:cNvGrpSpPr/>
            <p:nvPr/>
          </p:nvGrpSpPr>
          <p:grpSpPr>
            <a:xfrm>
              <a:off x="6430615" y="4005471"/>
              <a:ext cx="1695600" cy="1695600"/>
              <a:chOff x="6430615" y="4005471"/>
              <a:chExt cx="1695600" cy="1695600"/>
            </a:xfrm>
          </p:grpSpPr>
          <p:sp>
            <p:nvSpPr>
              <p:cNvPr id="31" name="Rectangle 30"/>
              <p:cNvSpPr/>
              <p:nvPr/>
            </p:nvSpPr>
            <p:spPr bwMode="auto">
              <a:xfrm>
                <a:off x="6430615" y="4005471"/>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32" name="Picture 5"/>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6491906" y="4439478"/>
                <a:ext cx="1568727"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33" name="Group 32"/>
          <p:cNvGrpSpPr/>
          <p:nvPr/>
        </p:nvGrpSpPr>
        <p:grpSpPr>
          <a:xfrm>
            <a:off x="241212" y="4789860"/>
            <a:ext cx="5209562" cy="1177989"/>
            <a:chOff x="0" y="3848989"/>
            <a:chExt cx="9144000" cy="2264732"/>
          </a:xfrm>
        </p:grpSpPr>
        <p:sp>
          <p:nvSpPr>
            <p:cNvPr id="34" name="Rectangle 33"/>
            <p:cNvSpPr>
              <a:spLocks noChangeAspect="1"/>
            </p:cNvSpPr>
            <p:nvPr/>
          </p:nvSpPr>
          <p:spPr bwMode="auto">
            <a:xfrm>
              <a:off x="0" y="3848989"/>
              <a:ext cx="9144000" cy="2264732"/>
            </a:xfrm>
            <a:prstGeom prst="rect">
              <a:avLst/>
            </a:prstGeom>
            <a:gradFill flip="none" rotWithShape="1">
              <a:gsLst>
                <a:gs pos="13000">
                  <a:schemeClr val="accent2">
                    <a:shade val="15000"/>
                    <a:satMod val="180000"/>
                  </a:schemeClr>
                </a:gs>
                <a:gs pos="46000">
                  <a:schemeClr val="accent2">
                    <a:shade val="45000"/>
                    <a:satMod val="170000"/>
                    <a:alpha val="48000"/>
                  </a:schemeClr>
                </a:gs>
                <a:gs pos="70000">
                  <a:schemeClr val="accent2">
                    <a:tint val="99000"/>
                    <a:shade val="65000"/>
                    <a:satMod val="155000"/>
                  </a:schemeClr>
                </a:gs>
                <a:gs pos="90000">
                  <a:schemeClr val="accent2">
                    <a:tint val="95500"/>
                    <a:shade val="100000"/>
                    <a:satMod val="155000"/>
                  </a:schemeClr>
                </a:gs>
              </a:gsLst>
              <a:lin ang="2700000" scaled="1"/>
              <a:tileRect/>
            </a:gradFill>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35" name="Picture 4" descr="http://www.recessionwire.com/wp-content/uploads/2009/09/big-fish-eating-money-fish-200.jpg"/>
            <p:cNvPicPr>
              <a:picLocks noChangeArrowheads="1"/>
            </p:cNvPicPr>
            <p:nvPr/>
          </p:nvPicPr>
          <p:blipFill rotWithShape="1">
            <a:blip r:embed="rId6" cstate="email">
              <a:extLst>
                <a:ext uri="{28A0092B-C50C-407E-A947-70E740481C1C}">
                  <a14:useLocalDpi xmlns:a14="http://schemas.microsoft.com/office/drawing/2010/main" xmlns="" val="0"/>
                </a:ext>
              </a:extLst>
            </a:blip>
            <a:srcRect/>
            <a:stretch/>
          </p:blipFill>
          <p:spPr bwMode="auto">
            <a:xfrm>
              <a:off x="1103243" y="3995532"/>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a:extLst/>
          </p:spPr>
        </p:pic>
        <p:pic>
          <p:nvPicPr>
            <p:cNvPr id="36" name="Picture 7" descr="http://www.leadersbeacon.com/images/downgraph.gif"/>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3945834" y="4004225"/>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a:extLst/>
          </p:spPr>
        </p:pic>
        <p:grpSp>
          <p:nvGrpSpPr>
            <p:cNvPr id="37" name="Group 36"/>
            <p:cNvGrpSpPr/>
            <p:nvPr/>
          </p:nvGrpSpPr>
          <p:grpSpPr>
            <a:xfrm>
              <a:off x="6430615" y="4005471"/>
              <a:ext cx="1695600" cy="1695600"/>
              <a:chOff x="6430615" y="4005471"/>
              <a:chExt cx="1695600" cy="1695600"/>
            </a:xfrm>
          </p:grpSpPr>
          <p:sp>
            <p:nvSpPr>
              <p:cNvPr id="38" name="Rectangle 37"/>
              <p:cNvSpPr/>
              <p:nvPr/>
            </p:nvSpPr>
            <p:spPr bwMode="auto">
              <a:xfrm>
                <a:off x="6430615" y="4005471"/>
                <a:ext cx="1695600" cy="1695600"/>
              </a:xfrm>
              <a:prstGeom prst="rect">
                <a:avLst/>
              </a:prstGeom>
              <a:solidFill>
                <a:schemeClr val="tx1"/>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39" name="Picture 5"/>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6491906" y="4439478"/>
                <a:ext cx="1568727"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
        <p:nvSpPr>
          <p:cNvPr id="40" name="Text Placeholder 2"/>
          <p:cNvSpPr txBox="1">
            <a:spLocks/>
          </p:cNvSpPr>
          <p:nvPr/>
        </p:nvSpPr>
        <p:spPr>
          <a:xfrm>
            <a:off x="5545994" y="4358244"/>
            <a:ext cx="3369365" cy="1682866"/>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Disruptive changes means it never looks quite like we thought….</a:t>
            </a:r>
          </a:p>
          <a:p>
            <a:endParaRPr lang="en-US" sz="2800" dirty="0"/>
          </a:p>
        </p:txBody>
      </p:sp>
    </p:spTree>
    <p:extLst>
      <p:ext uri="{BB962C8B-B14F-4D97-AF65-F5344CB8AC3E}">
        <p14:creationId xmlns:p14="http://schemas.microsoft.com/office/powerpoint/2010/main" xmlns="" val="1778995781"/>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cstate="email"/>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black">
            <a:xfrm>
              <a:off x="5561787" y="254642"/>
              <a:ext cx="1693646" cy="312516"/>
            </a:xfrm>
            <a:prstGeom prst="rect">
              <a:avLst/>
            </a:prstGeom>
            <a:noFill/>
          </p:spPr>
        </p:pic>
      </p:gr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cstate="print"/>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email">
            <a:extLst>
              <a:ext uri="{28A0092B-C50C-407E-A947-70E740481C1C}">
                <a14:useLocalDpi xmlns:a14="http://schemas.microsoft.com/office/drawing/2010/main" xmlns="" val="0"/>
              </a:ext>
            </a:extLst>
          </a:blip>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spd="slow">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381000" y="139820"/>
            <a:ext cx="8382000" cy="664797"/>
          </a:xfrm>
        </p:spPr>
        <p:txBody>
          <a:bodyPr/>
          <a:lstStyle/>
          <a:p>
            <a:r>
              <a:rPr lang="en-GB" dirty="0" smtClean="0">
                <a:solidFill>
                  <a:schemeClr val="bg1"/>
                </a:solidFill>
              </a:rPr>
              <a:t>Dystopia</a:t>
            </a:r>
            <a:endParaRPr lang="en-GB" dirty="0">
              <a:solidFill>
                <a:schemeClr val="bg1"/>
              </a:solidFill>
            </a:endParaRPr>
          </a:p>
        </p:txBody>
      </p:sp>
    </p:spTree>
    <p:extLst>
      <p:ext uri="{BB962C8B-B14F-4D97-AF65-F5344CB8AC3E}">
        <p14:creationId xmlns:p14="http://schemas.microsoft.com/office/powerpoint/2010/main" xmlns="" val="2968234359"/>
      </p:ext>
    </p:extLst>
  </p:cSld>
  <p:clrMapOvr>
    <a:masterClrMapping/>
  </p:clrMapOvr>
  <p:transition spd="slow">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dave.csonka.net/gallery/d/85-2/island_paradise.jp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0" y="-136525"/>
            <a:ext cx="9143999" cy="6318388"/>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13" name="Rectangle 12"/>
          <p:cNvSpPr/>
          <p:nvPr/>
        </p:nvSpPr>
        <p:spPr bwMode="auto">
          <a:xfrm>
            <a:off x="5117804" y="3352800"/>
            <a:ext cx="3568996" cy="2122967"/>
          </a:xfrm>
          <a:prstGeom prst="rect">
            <a:avLst/>
          </a:prstGeom>
          <a:ln>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Rectangle 11"/>
          <p:cNvSpPr/>
          <p:nvPr/>
        </p:nvSpPr>
        <p:spPr bwMode="auto">
          <a:xfrm>
            <a:off x="4703134" y="450112"/>
            <a:ext cx="3983666" cy="2324986"/>
          </a:xfrm>
          <a:prstGeom prst="rect">
            <a:avLst/>
          </a:prstGeom>
          <a:ln>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ectangle 8"/>
          <p:cNvSpPr/>
          <p:nvPr/>
        </p:nvSpPr>
        <p:spPr bwMode="auto">
          <a:xfrm>
            <a:off x="425302" y="3997842"/>
            <a:ext cx="3370521" cy="1935125"/>
          </a:xfrm>
          <a:prstGeom prst="rect">
            <a:avLst/>
          </a:prstGeom>
          <a:ln>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p:txBody>
          <a:bodyPr/>
          <a:lstStyle/>
          <a:p>
            <a:r>
              <a:rPr lang="en-GB" dirty="0">
                <a:solidFill>
                  <a:schemeClr val="bg1"/>
                </a:solidFill>
              </a:rPr>
              <a:t>U</a:t>
            </a:r>
            <a:r>
              <a:rPr lang="en-GB" dirty="0" smtClean="0">
                <a:solidFill>
                  <a:schemeClr val="bg1"/>
                </a:solidFill>
              </a:rPr>
              <a:t>topia</a:t>
            </a:r>
            <a:endParaRPr lang="en-GB" dirty="0">
              <a:solidFill>
                <a:schemeClr val="bg1"/>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xmlns="" val="1602210352"/>
              </p:ext>
            </p:extLst>
          </p:nvPr>
        </p:nvGraphicFramePr>
        <p:xfrm>
          <a:off x="4809297" y="546653"/>
          <a:ext cx="3801717" cy="2146852"/>
        </p:xfrm>
        <a:graphic>
          <a:graphicData uri="http://schemas.openxmlformats.org/presentationml/2006/ole">
            <p:oleObj spid="_x0000_s3239" name="Bitmap Image" r:id="rId6" imgW="2429214" imgH="1371429" progId="PBrush">
              <p:embed/>
            </p:oleObj>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xmlns="" val="1936332725"/>
              </p:ext>
            </p:extLst>
          </p:nvPr>
        </p:nvGraphicFramePr>
        <p:xfrm>
          <a:off x="477078" y="4065104"/>
          <a:ext cx="3262934" cy="1828259"/>
        </p:xfrm>
        <a:graphic>
          <a:graphicData uri="http://schemas.openxmlformats.org/presentationml/2006/ole">
            <p:oleObj spid="_x0000_s3240" name="Bitmap Image" r:id="rId7" imgW="2448267" imgH="1371429" progId="PBrush">
              <p:embed/>
            </p:oleObj>
          </a:graphicData>
        </a:graphic>
      </p:graphicFrame>
      <p:sp>
        <p:nvSpPr>
          <p:cNvPr id="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 name="Object 7"/>
          <p:cNvGraphicFramePr>
            <a:graphicFrameLocks noChangeAspect="1"/>
          </p:cNvGraphicFramePr>
          <p:nvPr>
            <p:extLst>
              <p:ext uri="{D42A27DB-BD31-4B8C-83A1-F6EECF244321}">
                <p14:modId xmlns:p14="http://schemas.microsoft.com/office/powerpoint/2010/main" xmlns="" val="189217910"/>
              </p:ext>
            </p:extLst>
          </p:nvPr>
        </p:nvGraphicFramePr>
        <p:xfrm>
          <a:off x="5218043" y="3458817"/>
          <a:ext cx="3382617" cy="1902722"/>
        </p:xfrm>
        <a:graphic>
          <a:graphicData uri="http://schemas.openxmlformats.org/presentationml/2006/ole">
            <p:oleObj spid="_x0000_s3241" name="Bitmap Image" r:id="rId8" imgW="2438095" imgH="1371429" progId="PBrush">
              <p:embed/>
            </p:oleObj>
          </a:graphicData>
        </a:graphic>
      </p:graphicFrame>
    </p:spTree>
    <p:extLst>
      <p:ext uri="{BB962C8B-B14F-4D97-AF65-F5344CB8AC3E}">
        <p14:creationId xmlns:p14="http://schemas.microsoft.com/office/powerpoint/2010/main" xmlns="" val="3514734661"/>
      </p:ext>
    </p:extLst>
  </p:cSld>
  <p:clrMapOvr>
    <a:masterClrMapping/>
  </p:clrMapOvr>
  <p:transition spd="slow">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 Same Side Corner Rectangle 59"/>
          <p:cNvSpPr/>
          <p:nvPr/>
        </p:nvSpPr>
        <p:spPr bwMode="gray">
          <a:xfrm>
            <a:off x="350349" y="1406251"/>
            <a:ext cx="8452780" cy="5333000"/>
          </a:xfrm>
          <a:prstGeom prst="round2SameRect">
            <a:avLst>
              <a:gd name="adj1" fmla="val 5182"/>
              <a:gd name="adj2" fmla="val 0"/>
            </a:avLst>
          </a:prstGeom>
          <a:gradFill flip="none" rotWithShape="1">
            <a:gsLst>
              <a:gs pos="0">
                <a:srgbClr val="FFFFFF"/>
              </a:gs>
              <a:gs pos="7000">
                <a:srgbClr val="FFFFFF">
                  <a:alpha val="0"/>
                </a:srgbClr>
              </a:gs>
              <a:gs pos="46000">
                <a:srgbClr val="000B1E"/>
              </a:gs>
              <a:gs pos="87000">
                <a:srgbClr val="000000">
                  <a:alpha val="0"/>
                </a:srgbClr>
              </a:gs>
              <a:gs pos="100000">
                <a:srgbClr val="FFFFFF">
                  <a:alpha val="0"/>
                </a:srgbClr>
              </a:gs>
            </a:gsLst>
            <a:lin ang="4800000" scaled="0"/>
            <a:tileRect/>
          </a:gradFill>
          <a:ln w="6350" cap="flat" cmpd="sng" algn="ctr">
            <a:gradFill flip="none" rotWithShape="1">
              <a:gsLst>
                <a:gs pos="0">
                  <a:srgbClr val="045AB8">
                    <a:alpha val="70000"/>
                  </a:srgbClr>
                </a:gs>
                <a:gs pos="50000">
                  <a:srgbClr val="045AB8">
                    <a:alpha val="35000"/>
                  </a:srgbClr>
                </a:gs>
                <a:gs pos="100000">
                  <a:srgbClr val="045AB8">
                    <a:alpha val="0"/>
                  </a:srgbClr>
                </a:gs>
              </a:gsLst>
              <a:lin ang="54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1440" tIns="0" rIns="91440" bIns="0" numCol="1" rtlCol="0" anchor="ctr" anchorCtr="0" compatLnSpc="1">
            <a:prstTxWarp prst="textNoShape">
              <a:avLst/>
            </a:prstTxWarp>
          </a:bodyPr>
          <a:lstStyle/>
          <a:p>
            <a:pPr marL="0" lvl="1" indent="-191458" algn="ctr" defTabSz="823018" fontAlgn="b">
              <a:lnSpc>
                <a:spcPct val="85000"/>
              </a:lnSpc>
              <a:spcBef>
                <a:spcPct val="0"/>
              </a:spcBef>
              <a:spcAft>
                <a:spcPts val="270"/>
              </a:spcAft>
              <a:buSzPct val="80000"/>
              <a:buBlip>
                <a:blip r:embed="rId3"/>
              </a:buBlip>
            </a:pPr>
            <a:endParaRPr lang="en-US" sz="2900" dirty="0" smtClean="0">
              <a:gradFill>
                <a:gsLst>
                  <a:gs pos="0">
                    <a:srgbClr val="FFFFFF"/>
                  </a:gs>
                  <a:gs pos="45000">
                    <a:srgbClr val="FFFFFF"/>
                  </a:gs>
                </a:gsLst>
                <a:lin ang="16200000" scaled="1"/>
              </a:gradFill>
              <a:latin typeface="Segoe Condensed" pitchFamily="34" charset="0"/>
            </a:endParaRPr>
          </a:p>
        </p:txBody>
      </p:sp>
      <p:sp>
        <p:nvSpPr>
          <p:cNvPr id="59" name="Rectangle 58"/>
          <p:cNvSpPr/>
          <p:nvPr/>
        </p:nvSpPr>
        <p:spPr bwMode="auto">
          <a:xfrm>
            <a:off x="0" y="2248274"/>
            <a:ext cx="9144000" cy="4490977"/>
          </a:xfrm>
          <a:prstGeom prst="rect">
            <a:avLst/>
          </a:prstGeom>
          <a:gradFill flip="none" rotWithShape="1">
            <a:gsLst>
              <a:gs pos="0">
                <a:srgbClr val="000000">
                  <a:alpha val="0"/>
                </a:srgbClr>
              </a:gs>
              <a:gs pos="100000">
                <a:srgbClr val="000000">
                  <a:alpha val="70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6" name="Title 36"/>
          <p:cNvSpPr>
            <a:spLocks noGrp="1"/>
          </p:cNvSpPr>
          <p:nvPr>
            <p:ph type="title"/>
          </p:nvPr>
        </p:nvSpPr>
        <p:spPr>
          <a:xfrm>
            <a:off x="389435" y="228601"/>
            <a:ext cx="8413693" cy="609398"/>
          </a:xfrm>
        </p:spPr>
        <p:txBody>
          <a:bodyPr/>
          <a:lstStyle/>
          <a:p>
            <a:pPr lvl="0"/>
            <a:r>
              <a:rPr lang="en-US" sz="4400" dirty="0" smtClean="0"/>
              <a:t>Our Long Term Approach To Innovation </a:t>
            </a:r>
            <a:endParaRPr lang="en-US" altLang="zh-CN" sz="4400" dirty="0"/>
          </a:p>
        </p:txBody>
      </p:sp>
      <p:sp>
        <p:nvSpPr>
          <p:cNvPr id="51" name="TextBox 50"/>
          <p:cNvSpPr txBox="1"/>
          <p:nvPr/>
        </p:nvSpPr>
        <p:spPr>
          <a:xfrm rot="16200000" flipV="1">
            <a:off x="6610669" y="3976787"/>
            <a:ext cx="4704083" cy="123111"/>
          </a:xfrm>
          <a:prstGeom prst="rect">
            <a:avLst/>
          </a:prstGeom>
          <a:noFill/>
        </p:spPr>
        <p:txBody>
          <a:bodyPr wrap="square" lIns="0" tIns="0" rIns="0" bIns="0" rtlCol="0">
            <a:spAutoFit/>
          </a:bodyPr>
          <a:lstStyle/>
          <a:p>
            <a:pPr algn="r"/>
            <a:r>
              <a:rPr lang="en-US" sz="800" i="1" dirty="0" smtClean="0">
                <a:gradFill>
                  <a:gsLst>
                    <a:gs pos="0">
                      <a:schemeClr val="tx1"/>
                    </a:gs>
                    <a:gs pos="100000">
                      <a:schemeClr val="tx1"/>
                    </a:gs>
                  </a:gsLst>
                  <a:lin ang="0" scaled="1"/>
                </a:gradFill>
              </a:rPr>
              <a:t>SOURCE: 10K &amp; 20K SEC Filings 12/31/08 Except Oracle 5/31/09, RIM, Sony and Nintendo 3/31/09</a:t>
            </a:r>
            <a:endParaRPr lang="en-US" sz="800" i="1" dirty="0">
              <a:gradFill>
                <a:gsLst>
                  <a:gs pos="0">
                    <a:schemeClr val="tx1"/>
                  </a:gs>
                  <a:gs pos="100000">
                    <a:schemeClr val="tx1"/>
                  </a:gs>
                </a:gsLst>
                <a:lin ang="0" scaled="1"/>
              </a:gradFill>
            </a:endParaRPr>
          </a:p>
        </p:txBody>
      </p:sp>
      <p:pic>
        <p:nvPicPr>
          <p:cNvPr id="40" name="Picture 39" descr="Competitor R&amp;D bar chart masked reflection.png"/>
          <p:cNvPicPr>
            <a:picLocks noChangeAspect="1"/>
          </p:cNvPicPr>
          <p:nvPr/>
        </p:nvPicPr>
        <p:blipFill>
          <a:blip r:embed="rId4" cstate="email"/>
          <a:srcRect l="6880" b="23884"/>
          <a:stretch>
            <a:fillRect/>
          </a:stretch>
        </p:blipFill>
        <p:spPr>
          <a:xfrm>
            <a:off x="341798" y="1658416"/>
            <a:ext cx="8290028" cy="5080834"/>
          </a:xfrm>
          <a:prstGeom prst="rect">
            <a:avLst/>
          </a:prstGeom>
        </p:spPr>
      </p:pic>
      <p:grpSp>
        <p:nvGrpSpPr>
          <p:cNvPr id="2" name="Group 32"/>
          <p:cNvGrpSpPr/>
          <p:nvPr/>
        </p:nvGrpSpPr>
        <p:grpSpPr>
          <a:xfrm>
            <a:off x="459857" y="3049790"/>
            <a:ext cx="6884939" cy="3084680"/>
            <a:chOff x="612983" y="3192290"/>
            <a:chExt cx="9177528" cy="3084680"/>
          </a:xfrm>
        </p:grpSpPr>
        <p:sp>
          <p:nvSpPr>
            <p:cNvPr id="20" name="TextBox 19"/>
            <p:cNvSpPr txBox="1"/>
            <p:nvPr/>
          </p:nvSpPr>
          <p:spPr>
            <a:xfrm flipH="1">
              <a:off x="6408153" y="5999971"/>
              <a:ext cx="697872" cy="276999"/>
            </a:xfrm>
            <a:prstGeom prst="rect">
              <a:avLst/>
            </a:prstGeom>
            <a:noFill/>
          </p:spPr>
          <p:txBody>
            <a:bodyPr wrap="none" lIns="0" tIns="0" rIns="0" bIns="0" rtlCol="0" anchor="b" anchorCtr="0">
              <a:spAutoFit/>
            </a:bodyPr>
            <a:lstStyle/>
            <a:p>
              <a:pPr algn="ctr">
                <a:lnSpc>
                  <a:spcPct val="90000"/>
                </a:lnSpc>
              </a:pPr>
              <a:r>
                <a:rPr lang="en-US" sz="2000" spc="-120" dirty="0" smtClean="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rPr>
                <a:t>Sony</a:t>
              </a:r>
              <a:endParaRPr lang="en-US" sz="2000" spc="-120" dirty="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endParaRPr>
            </a:p>
          </p:txBody>
        </p:sp>
        <p:sp>
          <p:nvSpPr>
            <p:cNvPr id="21" name="TextBox 20"/>
            <p:cNvSpPr txBox="1"/>
            <p:nvPr/>
          </p:nvSpPr>
          <p:spPr>
            <a:xfrm flipH="1">
              <a:off x="5209363" y="5999971"/>
              <a:ext cx="883345" cy="276999"/>
            </a:xfrm>
            <a:prstGeom prst="rect">
              <a:avLst/>
            </a:prstGeom>
            <a:noFill/>
          </p:spPr>
          <p:txBody>
            <a:bodyPr wrap="none" lIns="0" tIns="0" rIns="0" bIns="0" rtlCol="0" anchor="b" anchorCtr="0">
              <a:spAutoFit/>
            </a:bodyPr>
            <a:lstStyle/>
            <a:p>
              <a:pPr algn="ctr">
                <a:lnSpc>
                  <a:spcPct val="90000"/>
                </a:lnSpc>
              </a:pPr>
              <a:r>
                <a:rPr lang="en-US" sz="2000" spc="-120" dirty="0" smtClean="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rPr>
                <a:t>Oracle</a:t>
              </a:r>
              <a:endParaRPr lang="en-US" sz="2000" spc="-120" dirty="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endParaRPr>
            </a:p>
          </p:txBody>
        </p:sp>
        <p:sp>
          <p:nvSpPr>
            <p:cNvPr id="24" name="TextBox 23"/>
            <p:cNvSpPr txBox="1"/>
            <p:nvPr/>
          </p:nvSpPr>
          <p:spPr>
            <a:xfrm flipH="1">
              <a:off x="4086061" y="5999971"/>
              <a:ext cx="979501" cy="276999"/>
            </a:xfrm>
            <a:prstGeom prst="rect">
              <a:avLst/>
            </a:prstGeom>
            <a:noFill/>
          </p:spPr>
          <p:txBody>
            <a:bodyPr wrap="none" lIns="0" tIns="0" rIns="0" bIns="0" rtlCol="0" anchor="b" anchorCtr="0">
              <a:spAutoFit/>
            </a:bodyPr>
            <a:lstStyle/>
            <a:p>
              <a:pPr algn="ctr">
                <a:lnSpc>
                  <a:spcPct val="90000"/>
                </a:lnSpc>
              </a:pPr>
              <a:r>
                <a:rPr lang="en-US" sz="2000" spc="-120" dirty="0" smtClean="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rPr>
                <a:t>Google</a:t>
              </a:r>
              <a:endParaRPr lang="en-US" sz="2000" spc="-120" dirty="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endParaRPr>
            </a:p>
          </p:txBody>
        </p:sp>
        <p:sp>
          <p:nvSpPr>
            <p:cNvPr id="25" name="TextBox 24"/>
            <p:cNvSpPr txBox="1"/>
            <p:nvPr/>
          </p:nvSpPr>
          <p:spPr>
            <a:xfrm flipH="1">
              <a:off x="3119345" y="5999971"/>
              <a:ext cx="773514" cy="276999"/>
            </a:xfrm>
            <a:prstGeom prst="rect">
              <a:avLst/>
            </a:prstGeom>
            <a:noFill/>
          </p:spPr>
          <p:txBody>
            <a:bodyPr wrap="none" lIns="0" tIns="0" rIns="0" bIns="0" rtlCol="0" anchor="b" anchorCtr="0">
              <a:spAutoFit/>
            </a:bodyPr>
            <a:lstStyle/>
            <a:p>
              <a:pPr algn="ctr">
                <a:lnSpc>
                  <a:spcPct val="90000"/>
                </a:lnSpc>
              </a:pPr>
              <a:r>
                <a:rPr lang="en-US" sz="2000" spc="-120" dirty="0" smtClean="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rPr>
                <a:t>Apple</a:t>
              </a:r>
              <a:endParaRPr lang="en-US" sz="2000" spc="-120" dirty="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endParaRPr>
            </a:p>
          </p:txBody>
        </p:sp>
        <p:sp>
          <p:nvSpPr>
            <p:cNvPr id="30" name="TextBox 29"/>
            <p:cNvSpPr txBox="1"/>
            <p:nvPr/>
          </p:nvSpPr>
          <p:spPr>
            <a:xfrm flipH="1">
              <a:off x="8577577" y="5999971"/>
              <a:ext cx="545306" cy="276999"/>
            </a:xfrm>
            <a:prstGeom prst="rect">
              <a:avLst/>
            </a:prstGeom>
            <a:noFill/>
          </p:spPr>
          <p:txBody>
            <a:bodyPr wrap="none" lIns="0" tIns="0" rIns="0" bIns="0" rtlCol="0" anchor="b" anchorCtr="0">
              <a:spAutoFit/>
            </a:bodyPr>
            <a:lstStyle/>
            <a:p>
              <a:pPr algn="ctr">
                <a:lnSpc>
                  <a:spcPct val="90000"/>
                </a:lnSpc>
              </a:pPr>
              <a:r>
                <a:rPr lang="en-US" sz="2000" spc="-120" dirty="0" smtClean="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rPr>
                <a:t>IBM</a:t>
              </a:r>
              <a:endParaRPr lang="en-US" sz="2000" spc="-120" dirty="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endParaRPr>
            </a:p>
          </p:txBody>
        </p:sp>
        <p:sp>
          <p:nvSpPr>
            <p:cNvPr id="37" name="TextBox 36"/>
            <p:cNvSpPr txBox="1"/>
            <p:nvPr/>
          </p:nvSpPr>
          <p:spPr>
            <a:xfrm flipH="1">
              <a:off x="7410691" y="5999971"/>
              <a:ext cx="754285" cy="276999"/>
            </a:xfrm>
            <a:prstGeom prst="rect">
              <a:avLst/>
            </a:prstGeom>
            <a:noFill/>
          </p:spPr>
          <p:txBody>
            <a:bodyPr wrap="none" lIns="0" tIns="0" rIns="0" bIns="0" rtlCol="0" anchor="b" anchorCtr="0">
              <a:spAutoFit/>
            </a:bodyPr>
            <a:lstStyle/>
            <a:p>
              <a:pPr algn="ctr">
                <a:lnSpc>
                  <a:spcPct val="90000"/>
                </a:lnSpc>
              </a:pPr>
              <a:r>
                <a:rPr lang="en-US" sz="2000" spc="-120" dirty="0" smtClean="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rPr>
                <a:t>Cisco</a:t>
              </a:r>
              <a:endParaRPr lang="en-US" sz="2000" spc="-120" dirty="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endParaRPr>
            </a:p>
          </p:txBody>
        </p:sp>
        <p:sp>
          <p:nvSpPr>
            <p:cNvPr id="38" name="TextBox 37"/>
            <p:cNvSpPr txBox="1"/>
            <p:nvPr/>
          </p:nvSpPr>
          <p:spPr>
            <a:xfrm flipH="1">
              <a:off x="2047117" y="5999971"/>
              <a:ext cx="564538" cy="276999"/>
            </a:xfrm>
            <a:prstGeom prst="rect">
              <a:avLst/>
            </a:prstGeom>
            <a:noFill/>
          </p:spPr>
          <p:txBody>
            <a:bodyPr wrap="none" lIns="0" tIns="0" rIns="0" bIns="0" rtlCol="0" anchor="b" anchorCtr="0">
              <a:spAutoFit/>
            </a:bodyPr>
            <a:lstStyle/>
            <a:p>
              <a:pPr algn="ctr">
                <a:lnSpc>
                  <a:spcPct val="90000"/>
                </a:lnSpc>
              </a:pPr>
              <a:r>
                <a:rPr lang="en-US" sz="2000" spc="-120" dirty="0" smtClean="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rPr>
                <a:t>RIM</a:t>
              </a:r>
              <a:endParaRPr lang="en-US" sz="2000" spc="-120" dirty="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endParaRPr>
            </a:p>
          </p:txBody>
        </p:sp>
        <p:sp>
          <p:nvSpPr>
            <p:cNvPr id="39" name="TextBox 38"/>
            <p:cNvSpPr txBox="1"/>
            <p:nvPr/>
          </p:nvSpPr>
          <p:spPr>
            <a:xfrm flipH="1">
              <a:off x="612983" y="5999971"/>
              <a:ext cx="1205571" cy="276999"/>
            </a:xfrm>
            <a:prstGeom prst="rect">
              <a:avLst/>
            </a:prstGeom>
            <a:noFill/>
          </p:spPr>
          <p:txBody>
            <a:bodyPr wrap="none" lIns="0" tIns="0" rIns="0" bIns="0" rtlCol="0" anchor="b" anchorCtr="0">
              <a:spAutoFit/>
            </a:bodyPr>
            <a:lstStyle/>
            <a:p>
              <a:pPr algn="ctr">
                <a:lnSpc>
                  <a:spcPct val="90000"/>
                </a:lnSpc>
              </a:pPr>
              <a:r>
                <a:rPr lang="en-US" sz="2000" spc="-120" dirty="0" smtClean="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rPr>
                <a:t>Nintendo</a:t>
              </a:r>
              <a:endParaRPr lang="en-US" sz="2000" spc="-120" dirty="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endParaRPr>
            </a:p>
          </p:txBody>
        </p:sp>
        <p:sp>
          <p:nvSpPr>
            <p:cNvPr id="42" name="TextBox 41"/>
            <p:cNvSpPr txBox="1"/>
            <p:nvPr/>
          </p:nvSpPr>
          <p:spPr>
            <a:xfrm flipH="1">
              <a:off x="2981482" y="4832563"/>
              <a:ext cx="912405" cy="307777"/>
            </a:xfrm>
            <a:prstGeom prst="rect">
              <a:avLst/>
            </a:prstGeom>
            <a:noFill/>
          </p:spPr>
          <p:txBody>
            <a:bodyPr wrap="none" lIns="0" tIns="0" rIns="0" bIns="0" rtlCol="0">
              <a:spAutoFit/>
            </a:bodyPr>
            <a:lstStyle/>
            <a:p>
              <a:pPr algn="ctr"/>
              <a:r>
                <a:rPr lang="en-US" sz="2000" b="1" dirty="0" smtClean="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rPr>
                <a:t>$1.1B</a:t>
              </a:r>
              <a:endParaRPr lang="en-US" sz="2000" b="1" dirty="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endParaRPr>
            </a:p>
          </p:txBody>
        </p:sp>
        <p:sp>
          <p:nvSpPr>
            <p:cNvPr id="43" name="TextBox 42"/>
            <p:cNvSpPr txBox="1"/>
            <p:nvPr/>
          </p:nvSpPr>
          <p:spPr>
            <a:xfrm flipH="1">
              <a:off x="4067138" y="4352504"/>
              <a:ext cx="912405" cy="307777"/>
            </a:xfrm>
            <a:prstGeom prst="rect">
              <a:avLst/>
            </a:prstGeom>
            <a:noFill/>
          </p:spPr>
          <p:txBody>
            <a:bodyPr wrap="none" lIns="0" tIns="0" rIns="0" bIns="0" rtlCol="0">
              <a:spAutoFit/>
            </a:bodyPr>
            <a:lstStyle/>
            <a:p>
              <a:pPr algn="ctr"/>
              <a:r>
                <a:rPr lang="en-US" sz="2000" b="1" dirty="0" smtClean="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rPr>
                <a:t>$2.8B</a:t>
              </a:r>
              <a:endParaRPr lang="en-US" sz="2000" b="1" dirty="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endParaRPr>
            </a:p>
          </p:txBody>
        </p:sp>
        <p:sp>
          <p:nvSpPr>
            <p:cNvPr id="44" name="TextBox 43"/>
            <p:cNvSpPr txBox="1"/>
            <p:nvPr/>
          </p:nvSpPr>
          <p:spPr>
            <a:xfrm flipH="1">
              <a:off x="5187867" y="4352504"/>
              <a:ext cx="912405" cy="307777"/>
            </a:xfrm>
            <a:prstGeom prst="rect">
              <a:avLst/>
            </a:prstGeom>
            <a:noFill/>
          </p:spPr>
          <p:txBody>
            <a:bodyPr wrap="none" lIns="0" tIns="0" rIns="0" bIns="0" rtlCol="0">
              <a:spAutoFit/>
            </a:bodyPr>
            <a:lstStyle/>
            <a:p>
              <a:pPr algn="ctr"/>
              <a:r>
                <a:rPr lang="en-US" sz="2000" b="1" dirty="0" smtClean="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rPr>
                <a:t>$2.8B</a:t>
              </a:r>
              <a:endParaRPr lang="en-US" sz="2000" b="1" dirty="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endParaRPr>
            </a:p>
          </p:txBody>
        </p:sp>
        <p:sp>
          <p:nvSpPr>
            <p:cNvPr id="45" name="TextBox 44"/>
            <p:cNvSpPr txBox="1"/>
            <p:nvPr/>
          </p:nvSpPr>
          <p:spPr>
            <a:xfrm flipH="1">
              <a:off x="6382004" y="3665273"/>
              <a:ext cx="912405" cy="307777"/>
            </a:xfrm>
            <a:prstGeom prst="rect">
              <a:avLst/>
            </a:prstGeom>
            <a:noFill/>
          </p:spPr>
          <p:txBody>
            <a:bodyPr wrap="none" lIns="0" tIns="0" rIns="0" bIns="0" rtlCol="0">
              <a:spAutoFit/>
            </a:bodyPr>
            <a:lstStyle/>
            <a:p>
              <a:pPr algn="ctr"/>
              <a:r>
                <a:rPr lang="en-US" sz="2000" b="1" dirty="0" smtClean="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rPr>
                <a:t>$4.9B</a:t>
              </a:r>
              <a:endParaRPr lang="en-US" sz="2000" b="1" dirty="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endParaRPr>
            </a:p>
          </p:txBody>
        </p:sp>
        <p:sp>
          <p:nvSpPr>
            <p:cNvPr id="46" name="TextBox 45"/>
            <p:cNvSpPr txBox="1"/>
            <p:nvPr/>
          </p:nvSpPr>
          <p:spPr>
            <a:xfrm flipH="1">
              <a:off x="7596713" y="3571166"/>
              <a:ext cx="912405" cy="307777"/>
            </a:xfrm>
            <a:prstGeom prst="rect">
              <a:avLst/>
            </a:prstGeom>
            <a:noFill/>
          </p:spPr>
          <p:txBody>
            <a:bodyPr wrap="none" lIns="0" tIns="0" rIns="0" bIns="0" rtlCol="0">
              <a:spAutoFit/>
            </a:bodyPr>
            <a:lstStyle/>
            <a:p>
              <a:pPr algn="ctr"/>
              <a:r>
                <a:rPr lang="en-US" sz="2000" b="1" dirty="0" smtClean="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rPr>
                <a:t>$5.2B</a:t>
              </a:r>
              <a:endParaRPr lang="en-US" sz="2000" b="1" dirty="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endParaRPr>
            </a:p>
          </p:txBody>
        </p:sp>
        <p:sp>
          <p:nvSpPr>
            <p:cNvPr id="47" name="TextBox 46"/>
            <p:cNvSpPr txBox="1"/>
            <p:nvPr/>
          </p:nvSpPr>
          <p:spPr>
            <a:xfrm flipH="1">
              <a:off x="8878106" y="3192290"/>
              <a:ext cx="912405" cy="307777"/>
            </a:xfrm>
            <a:prstGeom prst="rect">
              <a:avLst/>
            </a:prstGeom>
            <a:noFill/>
          </p:spPr>
          <p:txBody>
            <a:bodyPr wrap="none" lIns="0" tIns="0" rIns="0" bIns="0" rtlCol="0">
              <a:spAutoFit/>
            </a:bodyPr>
            <a:lstStyle/>
            <a:p>
              <a:pPr algn="ctr"/>
              <a:r>
                <a:rPr lang="en-US" sz="2000" b="1" dirty="0" smtClean="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rPr>
                <a:t>$6.3B</a:t>
              </a:r>
              <a:endParaRPr lang="en-US" sz="2000" b="1" dirty="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endParaRPr>
            </a:p>
          </p:txBody>
        </p:sp>
        <p:sp>
          <p:nvSpPr>
            <p:cNvPr id="49" name="TextBox 48"/>
            <p:cNvSpPr txBox="1"/>
            <p:nvPr/>
          </p:nvSpPr>
          <p:spPr>
            <a:xfrm flipH="1">
              <a:off x="1928618" y="4951392"/>
              <a:ext cx="722232" cy="307777"/>
            </a:xfrm>
            <a:prstGeom prst="rect">
              <a:avLst/>
            </a:prstGeom>
            <a:noFill/>
          </p:spPr>
          <p:txBody>
            <a:bodyPr wrap="none" lIns="0" tIns="0" rIns="0" bIns="0" rtlCol="0">
              <a:spAutoFit/>
            </a:bodyPr>
            <a:lstStyle/>
            <a:p>
              <a:pPr algn="ctr"/>
              <a:r>
                <a:rPr lang="en-US" sz="2000" b="1" dirty="0" smtClean="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rPr>
                <a:t>$.7B</a:t>
              </a:r>
              <a:endParaRPr lang="en-US" sz="2000" b="1" dirty="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endParaRPr>
            </a:p>
          </p:txBody>
        </p:sp>
        <p:sp>
          <p:nvSpPr>
            <p:cNvPr id="50" name="TextBox 49"/>
            <p:cNvSpPr txBox="1"/>
            <p:nvPr/>
          </p:nvSpPr>
          <p:spPr>
            <a:xfrm flipH="1">
              <a:off x="840552" y="5035412"/>
              <a:ext cx="722232" cy="307777"/>
            </a:xfrm>
            <a:prstGeom prst="rect">
              <a:avLst/>
            </a:prstGeom>
            <a:noFill/>
          </p:spPr>
          <p:txBody>
            <a:bodyPr wrap="none" lIns="0" tIns="0" rIns="0" bIns="0" rtlCol="0">
              <a:spAutoFit/>
            </a:bodyPr>
            <a:lstStyle/>
            <a:p>
              <a:pPr algn="ctr"/>
              <a:r>
                <a:rPr lang="en-US" sz="2000" b="1" dirty="0" smtClean="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rPr>
                <a:t>$.4B</a:t>
              </a:r>
              <a:endParaRPr lang="en-US" sz="2000" b="1" dirty="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endParaRPr>
            </a:p>
          </p:txBody>
        </p:sp>
      </p:grpSp>
      <p:sp>
        <p:nvSpPr>
          <p:cNvPr id="32" name="TextBox 31"/>
          <p:cNvSpPr txBox="1"/>
          <p:nvPr/>
        </p:nvSpPr>
        <p:spPr>
          <a:xfrm>
            <a:off x="643542" y="1541617"/>
            <a:ext cx="4380401" cy="1107996"/>
          </a:xfrm>
          <a:prstGeom prst="rect">
            <a:avLst/>
          </a:prstGeom>
          <a:noFill/>
        </p:spPr>
        <p:txBody>
          <a:bodyPr wrap="square" lIns="0" tIns="0" rIns="0" bIns="0" rtlCol="0">
            <a:spAutoFit/>
          </a:bodyPr>
          <a:lstStyle/>
          <a:p>
            <a:r>
              <a:rPr lang="en-US" sz="3600" dirty="0" smtClean="0">
                <a:ln w="3175">
                  <a:noFill/>
                </a:ln>
                <a:gradFill>
                  <a:gsLst>
                    <a:gs pos="0">
                      <a:srgbClr val="FFFFFF"/>
                    </a:gs>
                    <a:gs pos="50000">
                      <a:srgbClr val="FFFFFF"/>
                    </a:gs>
                  </a:gsLst>
                  <a:lin ang="5400000" scaled="0"/>
                </a:gradFill>
                <a:latin typeface="Segoe Condensed" pitchFamily="34" charset="0"/>
                <a:cs typeface="Arial" charset="0"/>
              </a:rPr>
              <a:t>TOTAL FY09 R&amp;D INVESTMENT</a:t>
            </a:r>
            <a:endParaRPr lang="en-US" sz="3600" dirty="0">
              <a:ln w="3175">
                <a:noFill/>
              </a:ln>
              <a:gradFill>
                <a:gsLst>
                  <a:gs pos="0">
                    <a:srgbClr val="FFFFFF"/>
                  </a:gs>
                  <a:gs pos="50000">
                    <a:srgbClr val="FFFFFF"/>
                  </a:gs>
                </a:gsLst>
                <a:lin ang="5400000" scaled="0"/>
              </a:gradFill>
              <a:latin typeface="Segoe Condensed" pitchFamily="34" charset="0"/>
              <a:cs typeface="Arial" charset="0"/>
            </a:endParaRPr>
          </a:p>
        </p:txBody>
      </p:sp>
      <p:sp>
        <p:nvSpPr>
          <p:cNvPr id="41" name="TextBox 40"/>
          <p:cNvSpPr txBox="1"/>
          <p:nvPr/>
        </p:nvSpPr>
        <p:spPr>
          <a:xfrm flipH="1">
            <a:off x="6647220" y="1818102"/>
            <a:ext cx="2111155" cy="492443"/>
          </a:xfrm>
          <a:prstGeom prst="rect">
            <a:avLst/>
          </a:prstGeom>
          <a:noFill/>
        </p:spPr>
        <p:txBody>
          <a:bodyPr wrap="none" lIns="0" tIns="0" rIns="0" bIns="0" rtlCol="0">
            <a:spAutoFit/>
          </a:bodyPr>
          <a:lstStyle/>
          <a:p>
            <a:pPr algn="ctr"/>
            <a:r>
              <a:rPr lang="en-US" sz="3200" b="1" spc="-150" dirty="0" smtClean="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rPr>
              <a:t>FY09: $9.1B</a:t>
            </a:r>
            <a:endParaRPr lang="en-US" sz="3200" b="1" spc="-150" dirty="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endParaRPr>
          </a:p>
        </p:txBody>
      </p:sp>
      <p:sp>
        <p:nvSpPr>
          <p:cNvPr id="29" name="TextBox 28"/>
          <p:cNvSpPr txBox="1"/>
          <p:nvPr/>
        </p:nvSpPr>
        <p:spPr>
          <a:xfrm flipH="1">
            <a:off x="6639402" y="1382501"/>
            <a:ext cx="2111155" cy="492443"/>
          </a:xfrm>
          <a:prstGeom prst="rect">
            <a:avLst/>
          </a:prstGeom>
          <a:noFill/>
        </p:spPr>
        <p:txBody>
          <a:bodyPr wrap="none" lIns="0" tIns="0" rIns="0" bIns="0" rtlCol="0">
            <a:spAutoFit/>
          </a:bodyPr>
          <a:lstStyle/>
          <a:p>
            <a:pPr algn="ctr"/>
            <a:r>
              <a:rPr lang="en-US" sz="3200" b="1" spc="-150" dirty="0" smtClean="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rPr>
              <a:t>FY10: $9.5B</a:t>
            </a:r>
            <a:endParaRPr lang="en-US" sz="3200" b="1" spc="-150" dirty="0">
              <a:gradFill>
                <a:gsLst>
                  <a:gs pos="0">
                    <a:srgbClr val="FFFFFF"/>
                  </a:gs>
                  <a:gs pos="100000">
                    <a:srgbClr val="FFFFFF"/>
                  </a:gs>
                </a:gsLst>
                <a:lin ang="5400000" scaled="0"/>
              </a:gradFill>
              <a:effectLst>
                <a:outerShdw blurRad="50800" sx="102000" sy="102000" algn="ctr" rotWithShape="0">
                  <a:prstClr val="black">
                    <a:alpha val="64000"/>
                  </a:prstClr>
                </a:outerShdw>
              </a:effectLst>
              <a:latin typeface="Segoe Condensed" pitchFamily="34" charset="0"/>
            </a:endParaRPr>
          </a:p>
        </p:txBody>
      </p:sp>
      <p:sp>
        <p:nvSpPr>
          <p:cNvPr id="35" name="TextBox 34"/>
          <p:cNvSpPr txBox="1"/>
          <p:nvPr/>
        </p:nvSpPr>
        <p:spPr>
          <a:xfrm flipH="1">
            <a:off x="7032270" y="5770422"/>
            <a:ext cx="1549784" cy="387798"/>
          </a:xfrm>
          <a:prstGeom prst="rect">
            <a:avLst/>
          </a:prstGeom>
          <a:noFill/>
        </p:spPr>
        <p:txBody>
          <a:bodyPr wrap="none" lIns="0" tIns="0" rIns="0" bIns="0" rtlCol="0" anchor="b" anchorCtr="0">
            <a:spAutoFit/>
          </a:bodyPr>
          <a:lstStyle/>
          <a:p>
            <a:pPr algn="ctr">
              <a:lnSpc>
                <a:spcPct val="90000"/>
              </a:lnSpc>
            </a:pPr>
            <a:r>
              <a:rPr lang="en-US" sz="2800" b="1" spc="-60" dirty="0" smtClean="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rPr>
              <a:t>Microsoft</a:t>
            </a:r>
            <a:endParaRPr lang="en-US" sz="2800" b="1" spc="-60" dirty="0">
              <a:gradFill>
                <a:gsLst>
                  <a:gs pos="0">
                    <a:schemeClr val="tx1"/>
                  </a:gs>
                  <a:gs pos="86000">
                    <a:schemeClr val="tx1"/>
                  </a:gs>
                </a:gsLst>
                <a:lin ang="5400000" scaled="0"/>
              </a:gradFill>
              <a:effectLst>
                <a:outerShdw blurRad="215900" sx="102000" sy="102000" algn="ctr" rotWithShape="0">
                  <a:prstClr val="black">
                    <a:alpha val="64000"/>
                  </a:prstClr>
                </a:outerShdw>
              </a:effectLst>
              <a:latin typeface="Segoe Condensed" pitchFamily="34" charset="0"/>
            </a:endParaRPr>
          </a:p>
        </p:txBody>
      </p:sp>
    </p:spTree>
    <p:extLst>
      <p:ext uri="{BB962C8B-B14F-4D97-AF65-F5344CB8AC3E}">
        <p14:creationId xmlns:p14="http://schemas.microsoft.com/office/powerpoint/2010/main" xmlns="" val="2420490411"/>
      </p:ext>
    </p:extLst>
  </p:cSld>
  <p:clrMapOvr>
    <a:masterClrMapping/>
  </p:clrMapOvr>
  <p:transition spd="slow">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734" y="155757"/>
            <a:ext cx="8382000" cy="553998"/>
          </a:xfrm>
        </p:spPr>
        <p:txBody>
          <a:bodyPr vert="horz" wrap="square" lIns="0" tIns="0" rIns="0" bIns="0" rtlCol="0" anchor="t">
            <a:spAutoFit/>
          </a:bodyPr>
          <a:lstStyle/>
          <a:p>
            <a:r>
              <a:rPr lang="en-GB" sz="4000" dirty="0" smtClean="0"/>
              <a:t>Today: A </a:t>
            </a:r>
            <a:r>
              <a:rPr lang="en-GB" sz="4000" dirty="0"/>
              <a:t>Typical Enterprise DW Environment</a:t>
            </a:r>
          </a:p>
        </p:txBody>
      </p:sp>
      <p:sp>
        <p:nvSpPr>
          <p:cNvPr id="68" name="Quad Arrow Callout 67"/>
          <p:cNvSpPr/>
          <p:nvPr/>
        </p:nvSpPr>
        <p:spPr bwMode="auto">
          <a:xfrm rot="2700000">
            <a:off x="4876800" y="990600"/>
            <a:ext cx="1524000" cy="1676400"/>
          </a:xfrm>
          <a:prstGeom prst="quadArrowCallou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schemeClr val="bg1"/>
              </a:solidFill>
              <a:effectLst>
                <a:outerShdw blurRad="38100" dist="38100" dir="2700000" algn="tl">
                  <a:srgbClr val="000000">
                    <a:alpha val="43137"/>
                  </a:srgbClr>
                </a:outerShdw>
              </a:effectLst>
              <a:latin typeface="Segoe" pitchFamily="34" charset="0"/>
            </a:endParaRPr>
          </a:p>
        </p:txBody>
      </p:sp>
      <p:grpSp>
        <p:nvGrpSpPr>
          <p:cNvPr id="2" name="Group 75"/>
          <p:cNvGrpSpPr/>
          <p:nvPr/>
        </p:nvGrpSpPr>
        <p:grpSpPr>
          <a:xfrm>
            <a:off x="152400" y="990600"/>
            <a:ext cx="8839200" cy="5715000"/>
            <a:chOff x="152400" y="990600"/>
            <a:chExt cx="8839200" cy="5715000"/>
          </a:xfrm>
        </p:grpSpPr>
        <p:sp>
          <p:nvSpPr>
            <p:cNvPr id="14" name="Rectangle 13"/>
            <p:cNvSpPr/>
            <p:nvPr/>
          </p:nvSpPr>
          <p:spPr bwMode="auto">
            <a:xfrm>
              <a:off x="152400" y="1066800"/>
              <a:ext cx="8839200" cy="5638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75" name="Picture 74" descr="USA satellite.emf"/>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52400" y="1066800"/>
              <a:ext cx="8839200" cy="5638800"/>
            </a:xfrm>
            <a:prstGeom prst="rect">
              <a:avLst/>
            </a:prstGeom>
          </p:spPr>
        </p:pic>
        <p:sp>
          <p:nvSpPr>
            <p:cNvPr id="46" name="Oval 45"/>
            <p:cNvSpPr/>
            <p:nvPr/>
          </p:nvSpPr>
          <p:spPr bwMode="auto">
            <a:xfrm>
              <a:off x="6324600" y="990600"/>
              <a:ext cx="2438400" cy="2514600"/>
            </a:xfrm>
            <a:prstGeom prst="ellipse">
              <a:avLst/>
            </a:prstGeom>
            <a:solidFill>
              <a:schemeClr val="bg1">
                <a:lumMod val="75000"/>
              </a:schemeClr>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schemeClr val="bg1"/>
                </a:solidFill>
                <a:effectLst>
                  <a:outerShdw blurRad="38100" dist="38100" dir="2700000" algn="tl">
                    <a:srgbClr val="000000">
                      <a:alpha val="43137"/>
                    </a:srgbClr>
                  </a:outerShdw>
                </a:effectLst>
                <a:latin typeface="Segoe" pitchFamily="34" charset="0"/>
              </a:endParaRPr>
            </a:p>
          </p:txBody>
        </p:sp>
        <p:grpSp>
          <p:nvGrpSpPr>
            <p:cNvPr id="6" name="Group 20"/>
            <p:cNvGrpSpPr>
              <a:grpSpLocks/>
            </p:cNvGrpSpPr>
            <p:nvPr/>
          </p:nvGrpSpPr>
          <p:grpSpPr bwMode="auto">
            <a:xfrm>
              <a:off x="6096001" y="1143000"/>
              <a:ext cx="2667000" cy="1600200"/>
              <a:chOff x="5345205" y="2422393"/>
              <a:chExt cx="3417795" cy="2453726"/>
            </a:xfrm>
          </p:grpSpPr>
          <p:pic>
            <p:nvPicPr>
              <p:cNvPr id="7"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345205" y="3717792"/>
                <a:ext cx="868494" cy="924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Connector 12"/>
              <p:cNvCxnSpPr>
                <a:cxnSpLocks noChangeShapeType="1"/>
              </p:cNvCxnSpPr>
              <p:nvPr/>
            </p:nvCxnSpPr>
            <p:spPr bwMode="auto">
              <a:xfrm rot="16200000" flipV="1">
                <a:off x="6074229" y="3788229"/>
                <a:ext cx="1937657" cy="21772"/>
              </a:xfrm>
              <a:prstGeom prst="line">
                <a:avLst/>
              </a:prstGeom>
              <a:noFill/>
              <a:ln w="57150" algn="ctr">
                <a:solidFill>
                  <a:schemeClr val="tx1"/>
                </a:solidFill>
                <a:round/>
                <a:headEnd/>
                <a:tailEnd/>
              </a:ln>
            </p:spPr>
          </p:cxnSp>
          <p:cxnSp>
            <p:nvCxnSpPr>
              <p:cNvPr id="9" name="Straight Connector 17"/>
              <p:cNvCxnSpPr>
                <a:cxnSpLocks noChangeShapeType="1"/>
              </p:cNvCxnSpPr>
              <p:nvPr/>
            </p:nvCxnSpPr>
            <p:spPr bwMode="auto">
              <a:xfrm rot="10800000" flipV="1">
                <a:off x="6063344" y="4071257"/>
                <a:ext cx="1937657" cy="21772"/>
              </a:xfrm>
              <a:prstGeom prst="line">
                <a:avLst/>
              </a:prstGeom>
              <a:noFill/>
              <a:ln w="57150" algn="ctr">
                <a:solidFill>
                  <a:schemeClr val="tx1"/>
                </a:solidFill>
                <a:round/>
                <a:headEnd/>
                <a:tailEnd/>
              </a:ln>
            </p:spPr>
          </p:cxn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770914" y="2422393"/>
                <a:ext cx="770843" cy="712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477000" y="3349660"/>
                <a:ext cx="1652587" cy="1526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Connector 18"/>
              <p:cNvCxnSpPr>
                <a:cxnSpLocks noChangeShapeType="1"/>
              </p:cNvCxnSpPr>
              <p:nvPr/>
            </p:nvCxnSpPr>
            <p:spPr bwMode="auto">
              <a:xfrm rot="10800000">
                <a:off x="7522029" y="4093028"/>
                <a:ext cx="838202" cy="1588"/>
              </a:xfrm>
              <a:prstGeom prst="line">
                <a:avLst/>
              </a:prstGeom>
              <a:noFill/>
              <a:ln w="57150" algn="ctr">
                <a:solidFill>
                  <a:schemeClr val="tx1"/>
                </a:solidFill>
                <a:round/>
                <a:headEnd/>
                <a:tailEnd/>
              </a:ln>
            </p:spPr>
          </p:cxnSp>
          <p:pic>
            <p:nvPicPr>
              <p:cNvPr id="13"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992157" y="3685135"/>
                <a:ext cx="770843" cy="712011"/>
              </a:xfrm>
              <a:prstGeom prst="rect">
                <a:avLst/>
              </a:prstGeom>
              <a:noFill/>
              <a:ln w="9525" algn="ctr">
                <a:noFill/>
                <a:miter lim="800000"/>
                <a:headEnd/>
                <a:tailEnd/>
              </a:ln>
            </p:spPr>
          </p:pic>
        </p:grpSp>
        <p:pic>
          <p:nvPicPr>
            <p:cNvPr id="17" name="Picture 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04800" y="3959225"/>
              <a:ext cx="4637445" cy="2746375"/>
            </a:xfrm>
            <a:prstGeom prst="rect">
              <a:avLst/>
            </a:prstGeom>
            <a:noFill/>
            <a:ln w="9525" algn="ctr">
              <a:noFill/>
              <a:miter lim="800000"/>
              <a:headEnd/>
              <a:tailEnd/>
            </a:ln>
          </p:spPr>
        </p:pic>
        <p:pic>
          <p:nvPicPr>
            <p:cNvPr id="4" name="Picture 26"/>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1981200" y="6076950"/>
              <a:ext cx="1266825" cy="171450"/>
            </a:xfrm>
            <a:prstGeom prst="rect">
              <a:avLst/>
            </a:prstGeom>
            <a:solidFill>
              <a:schemeClr val="bg1"/>
            </a:solidFill>
            <a:ln w="9525">
              <a:noFill/>
              <a:miter lim="800000"/>
              <a:headEnd/>
              <a:tailEnd/>
            </a:ln>
          </p:spPr>
        </p:pic>
        <p:pic>
          <p:nvPicPr>
            <p:cNvPr id="18" name="Picture 2"/>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3733800" y="1295400"/>
              <a:ext cx="990600" cy="3354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Picture 2" descr="data_center"/>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6934200" y="4650828"/>
              <a:ext cx="2041525" cy="2054772"/>
            </a:xfrm>
            <a:prstGeom prst="rect">
              <a:avLst/>
            </a:prstGeom>
            <a:noFill/>
            <a:ln w="9525">
              <a:noFill/>
              <a:miter lim="800000"/>
              <a:headEnd/>
              <a:tailEnd/>
            </a:ln>
          </p:spPr>
        </p:pic>
        <p:pic>
          <p:nvPicPr>
            <p:cNvPr id="5" name="Picture 2"/>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5486400" y="4114800"/>
              <a:ext cx="1828800" cy="6193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Rectangle 16"/>
            <p:cNvPicPr>
              <a:picLocks noChangeAspect="1"/>
            </p:cNvPicPr>
            <p:nvPr/>
          </p:nvPicPr>
          <p:blipFill>
            <a:blip r:embed="rId12" cstate="email">
              <a:extLst>
                <a:ext uri="{28A0092B-C50C-407E-A947-70E740481C1C}">
                  <a14:useLocalDpi xmlns:a14="http://schemas.microsoft.com/office/drawing/2010/main" xmlns="" val="0"/>
                </a:ext>
              </a:extLst>
            </a:blip>
            <a:srcRect/>
            <a:stretch>
              <a:fillRect/>
            </a:stretch>
          </p:blipFill>
          <p:spPr bwMode="auto">
            <a:xfrm>
              <a:off x="5867400" y="2895600"/>
              <a:ext cx="831850" cy="1017587"/>
            </a:xfrm>
            <a:prstGeom prst="rect">
              <a:avLst/>
            </a:prstGeom>
            <a:ln>
              <a:noFill/>
            </a:ln>
            <a:effectLst>
              <a:outerShdw blurRad="292100" dist="139700" dir="2700000" algn="tl" rotWithShape="0">
                <a:srgbClr val="333333">
                  <a:alpha val="65000"/>
                </a:srgbClr>
              </a:outerShdw>
            </a:effectLst>
          </p:spPr>
        </p:pic>
        <p:pic>
          <p:nvPicPr>
            <p:cNvPr id="23" name="Rectangle 20"/>
            <p:cNvPicPr>
              <a:picLocks noChangeAspect="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8001000" y="1752600"/>
              <a:ext cx="809625" cy="935037"/>
            </a:xfrm>
            <a:prstGeom prst="rect">
              <a:avLst/>
            </a:prstGeom>
            <a:ln>
              <a:noFill/>
            </a:ln>
            <a:effectLst>
              <a:outerShdw blurRad="292100" dist="139700" dir="2700000" algn="tl" rotWithShape="0">
                <a:srgbClr val="333333">
                  <a:alpha val="65000"/>
                </a:srgbClr>
              </a:outerShdw>
            </a:effectLst>
          </p:spPr>
        </p:pic>
        <p:pic>
          <p:nvPicPr>
            <p:cNvPr id="25" name="Rectangle 27"/>
            <p:cNvPicPr>
              <a:picLocks noChangeAspect="1"/>
            </p:cNvPicPr>
            <p:nvPr/>
          </p:nvPicPr>
          <p:blipFill>
            <a:blip r:embed="rId14" cstate="email">
              <a:extLst>
                <a:ext uri="{28A0092B-C50C-407E-A947-70E740481C1C}">
                  <a14:useLocalDpi xmlns:a14="http://schemas.microsoft.com/office/drawing/2010/main" xmlns="" val="0"/>
                </a:ext>
              </a:extLst>
            </a:blip>
            <a:srcRect/>
            <a:stretch>
              <a:fillRect/>
            </a:stretch>
          </p:blipFill>
          <p:spPr bwMode="auto">
            <a:xfrm>
              <a:off x="8048625" y="5030788"/>
              <a:ext cx="798513" cy="949325"/>
            </a:xfrm>
            <a:prstGeom prst="rect">
              <a:avLst/>
            </a:prstGeom>
            <a:ln>
              <a:noFill/>
            </a:ln>
            <a:effectLst>
              <a:outerShdw blurRad="292100" dist="139700" dir="2700000" algn="tl" rotWithShape="0">
                <a:srgbClr val="333333">
                  <a:alpha val="65000"/>
                </a:srgbClr>
              </a:outerShdw>
            </a:effectLst>
          </p:spPr>
        </p:pic>
        <p:pic>
          <p:nvPicPr>
            <p:cNvPr id="27" name="Rectangle 30"/>
            <p:cNvPicPr>
              <a:picLocks noChangeAspect="1"/>
            </p:cNvPicPr>
            <p:nvPr/>
          </p:nvPicPr>
          <p:blipFill>
            <a:blip r:embed="rId15" cstate="email">
              <a:extLst>
                <a:ext uri="{28A0092B-C50C-407E-A947-70E740481C1C}">
                  <a14:useLocalDpi xmlns:a14="http://schemas.microsoft.com/office/drawing/2010/main" xmlns="" val="0"/>
                </a:ext>
              </a:extLst>
            </a:blip>
            <a:srcRect/>
            <a:stretch>
              <a:fillRect/>
            </a:stretch>
          </p:blipFill>
          <p:spPr bwMode="auto">
            <a:xfrm>
              <a:off x="3276600" y="3657600"/>
              <a:ext cx="798513" cy="957262"/>
            </a:xfrm>
            <a:prstGeom prst="rect">
              <a:avLst/>
            </a:prstGeom>
            <a:ln>
              <a:noFill/>
            </a:ln>
            <a:effectLst>
              <a:outerShdw blurRad="292100" dist="139700" dir="2700000" algn="tl" rotWithShape="0">
                <a:srgbClr val="333333">
                  <a:alpha val="65000"/>
                </a:srgbClr>
              </a:outerShdw>
            </a:effectLst>
          </p:spPr>
        </p:pic>
        <p:pic>
          <p:nvPicPr>
            <p:cNvPr id="28" name="Rectangle 31"/>
            <p:cNvPicPr>
              <a:picLocks noChangeAspect="1"/>
            </p:cNvPicPr>
            <p:nvPr/>
          </p:nvPicPr>
          <p:blipFill>
            <a:blip r:embed="rId16" cstate="email">
              <a:extLst>
                <a:ext uri="{28A0092B-C50C-407E-A947-70E740481C1C}">
                  <a14:useLocalDpi xmlns:a14="http://schemas.microsoft.com/office/drawing/2010/main" xmlns="" val="0"/>
                </a:ext>
              </a:extLst>
            </a:blip>
            <a:srcRect/>
            <a:stretch>
              <a:fillRect/>
            </a:stretch>
          </p:blipFill>
          <p:spPr bwMode="auto">
            <a:xfrm>
              <a:off x="1295400" y="3505200"/>
              <a:ext cx="827087" cy="996950"/>
            </a:xfrm>
            <a:prstGeom prst="rect">
              <a:avLst/>
            </a:prstGeom>
            <a:ln>
              <a:noFill/>
            </a:ln>
            <a:effectLst>
              <a:outerShdw blurRad="292100" dist="139700" dir="2700000" algn="tl" rotWithShape="0">
                <a:srgbClr val="333333">
                  <a:alpha val="65000"/>
                </a:srgbClr>
              </a:outerShdw>
            </a:effectLst>
          </p:spPr>
        </p:pic>
        <p:pic>
          <p:nvPicPr>
            <p:cNvPr id="31" name="Rectangle 38"/>
            <p:cNvPicPr>
              <a:picLocks noChangeAspect="1"/>
            </p:cNvPicPr>
            <p:nvPr/>
          </p:nvPicPr>
          <p:blipFill>
            <a:blip r:embed="rId17" cstate="email">
              <a:extLst>
                <a:ext uri="{28A0092B-C50C-407E-A947-70E740481C1C}">
                  <a14:useLocalDpi xmlns:a14="http://schemas.microsoft.com/office/drawing/2010/main" xmlns="" val="0"/>
                </a:ext>
              </a:extLst>
            </a:blip>
            <a:srcRect/>
            <a:stretch>
              <a:fillRect/>
            </a:stretch>
          </p:blipFill>
          <p:spPr bwMode="auto">
            <a:xfrm>
              <a:off x="304800" y="1143000"/>
              <a:ext cx="847725" cy="1054100"/>
            </a:xfrm>
            <a:prstGeom prst="rect">
              <a:avLst/>
            </a:prstGeom>
            <a:ln>
              <a:noFill/>
            </a:ln>
            <a:effectLst>
              <a:outerShdw blurRad="292100" dist="139700" dir="2700000" algn="tl" rotWithShape="0">
                <a:srgbClr val="333333">
                  <a:alpha val="65000"/>
                </a:srgbClr>
              </a:outerShdw>
            </a:effectLst>
          </p:spPr>
        </p:pic>
        <p:pic>
          <p:nvPicPr>
            <p:cNvPr id="16" name="Picture 3"/>
            <p:cNvPicPr>
              <a:picLocks noChangeAspect="1" noChangeArrowheads="1"/>
            </p:cNvPicPr>
            <p:nvPr/>
          </p:nvPicPr>
          <p:blipFill>
            <a:blip r:embed="rId18" cstate="email">
              <a:extLst>
                <a:ext uri="{28A0092B-C50C-407E-A947-70E740481C1C}">
                  <a14:useLocalDpi xmlns:a14="http://schemas.microsoft.com/office/drawing/2010/main" xmlns="" val="0"/>
                </a:ext>
              </a:extLst>
            </a:blip>
            <a:srcRect/>
            <a:stretch>
              <a:fillRect/>
            </a:stretch>
          </p:blipFill>
          <p:spPr bwMode="auto">
            <a:xfrm>
              <a:off x="4267200" y="4419600"/>
              <a:ext cx="790462" cy="882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950" name="Picture 6"/>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304800" y="3124200"/>
              <a:ext cx="1219200" cy="335797"/>
            </a:xfrm>
            <a:prstGeom prst="rect">
              <a:avLst/>
            </a:prstGeom>
            <a:noFill/>
            <a:ln w="9525">
              <a:noFill/>
              <a:miter lim="800000"/>
              <a:headEnd/>
              <a:tailEnd/>
            </a:ln>
            <a:effectLst/>
          </p:spPr>
        </p:pic>
        <p:pic>
          <p:nvPicPr>
            <p:cNvPr id="82951" name="Picture 7" descr="C:\Users\anhowcro\AppData\Local\Microsoft\Windows\Temporary Internet Files\Content.IE5\AOHGRYPO\MPj04018150000[1].jpg"/>
            <p:cNvPicPr>
              <a:picLocks noChangeAspect="1" noChangeArrowheads="1"/>
            </p:cNvPicPr>
            <p:nvPr/>
          </p:nvPicPr>
          <p:blipFill>
            <a:blip r:embed="rId20" cstate="email">
              <a:extLst>
                <a:ext uri="{28A0092B-C50C-407E-A947-70E740481C1C}">
                  <a14:useLocalDpi xmlns:a14="http://schemas.microsoft.com/office/drawing/2010/main" xmlns="" val="0"/>
                </a:ext>
              </a:extLst>
            </a:blip>
            <a:srcRect/>
            <a:stretch>
              <a:fillRect/>
            </a:stretch>
          </p:blipFill>
          <p:spPr bwMode="auto">
            <a:xfrm>
              <a:off x="304800" y="2316288"/>
              <a:ext cx="1219200" cy="812483"/>
            </a:xfrm>
            <a:prstGeom prst="rect">
              <a:avLst/>
            </a:prstGeom>
            <a:noFill/>
          </p:spPr>
        </p:pic>
        <p:pic>
          <p:nvPicPr>
            <p:cNvPr id="37" name="Picture 6"/>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152400" y="6019800"/>
              <a:ext cx="1219200" cy="335797"/>
            </a:xfrm>
            <a:prstGeom prst="rect">
              <a:avLst/>
            </a:prstGeom>
            <a:noFill/>
            <a:ln w="9525">
              <a:noFill/>
              <a:miter lim="800000"/>
              <a:headEnd/>
              <a:tailEnd/>
            </a:ln>
            <a:effectLst/>
          </p:spPr>
        </p:pic>
        <p:pic>
          <p:nvPicPr>
            <p:cNvPr id="38" name="Picture 6"/>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3429000" y="2590800"/>
              <a:ext cx="1219200" cy="335797"/>
            </a:xfrm>
            <a:prstGeom prst="rect">
              <a:avLst/>
            </a:prstGeom>
            <a:ln>
              <a:noFill/>
            </a:ln>
            <a:effectLst>
              <a:outerShdw blurRad="190500" algn="tl" rotWithShape="0">
                <a:srgbClr val="000000">
                  <a:alpha val="70000"/>
                </a:srgbClr>
              </a:outerShdw>
            </a:effectLst>
          </p:spPr>
        </p:pic>
        <p:pic>
          <p:nvPicPr>
            <p:cNvPr id="82952" name="Picture 8" descr="C:\Users\anhowcro\AppData\Local\Microsoft\Windows\Temporary Internet Files\Content.IE5\AOHGRYPO\MPj04386910000[1].jpg"/>
            <p:cNvPicPr>
              <a:picLocks noChangeAspect="1" noChangeArrowheads="1"/>
            </p:cNvPicPr>
            <p:nvPr/>
          </p:nvPicPr>
          <p:blipFill>
            <a:blip r:embed="rId21" cstate="email">
              <a:extLst>
                <a:ext uri="{28A0092B-C50C-407E-A947-70E740481C1C}">
                  <a14:useLocalDpi xmlns:a14="http://schemas.microsoft.com/office/drawing/2010/main" xmlns="" val="0"/>
                </a:ext>
              </a:extLst>
            </a:blip>
            <a:srcRect/>
            <a:stretch>
              <a:fillRect/>
            </a:stretch>
          </p:blipFill>
          <p:spPr bwMode="auto">
            <a:xfrm>
              <a:off x="6172200" y="5029200"/>
              <a:ext cx="679704" cy="1022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 name="Picture 6"/>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6172200" y="5943600"/>
              <a:ext cx="1219200" cy="335797"/>
            </a:xfrm>
            <a:prstGeom prst="rect">
              <a:avLst/>
            </a:prstGeom>
            <a:noFill/>
            <a:ln w="9525">
              <a:noFill/>
              <a:miter lim="800000"/>
              <a:headEnd/>
              <a:tailEnd/>
            </a:ln>
            <a:effectLst/>
          </p:spPr>
        </p:pic>
        <p:pic>
          <p:nvPicPr>
            <p:cNvPr id="41" name="Picture 6"/>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3581400" y="2743200"/>
              <a:ext cx="1219200" cy="335797"/>
            </a:xfrm>
            <a:prstGeom prst="rect">
              <a:avLst/>
            </a:prstGeom>
            <a:ln>
              <a:noFill/>
            </a:ln>
            <a:effectLst>
              <a:outerShdw blurRad="190500" algn="tl" rotWithShape="0">
                <a:srgbClr val="000000">
                  <a:alpha val="70000"/>
                </a:srgbClr>
              </a:outerShdw>
            </a:effectLst>
          </p:spPr>
        </p:pic>
        <p:pic>
          <p:nvPicPr>
            <p:cNvPr id="42" name="Picture 6"/>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3733800" y="2895600"/>
              <a:ext cx="1219200" cy="335797"/>
            </a:xfrm>
            <a:prstGeom prst="rect">
              <a:avLst/>
            </a:prstGeom>
            <a:ln>
              <a:noFill/>
            </a:ln>
            <a:effectLst>
              <a:outerShdw blurRad="190500" algn="tl" rotWithShape="0">
                <a:srgbClr val="000000">
                  <a:alpha val="70000"/>
                </a:srgbClr>
              </a:outerShdw>
            </a:effectLst>
          </p:spPr>
        </p:pic>
        <p:pic>
          <p:nvPicPr>
            <p:cNvPr id="43" name="Picture 6"/>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3886200" y="3048000"/>
              <a:ext cx="1219200" cy="335797"/>
            </a:xfrm>
            <a:prstGeom prst="rect">
              <a:avLst/>
            </a:prstGeom>
            <a:ln>
              <a:noFill/>
            </a:ln>
            <a:effectLst>
              <a:outerShdw blurRad="190500" algn="tl" rotWithShape="0">
                <a:srgbClr val="000000">
                  <a:alpha val="70000"/>
                </a:srgbClr>
              </a:outerShdw>
            </a:effectLst>
          </p:spPr>
        </p:pic>
        <p:pic>
          <p:nvPicPr>
            <p:cNvPr id="44" name="Picture 6"/>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4038600" y="3200400"/>
              <a:ext cx="1219200" cy="335797"/>
            </a:xfrm>
            <a:prstGeom prst="rect">
              <a:avLst/>
            </a:prstGeom>
            <a:ln>
              <a:noFill/>
            </a:ln>
            <a:effectLst>
              <a:outerShdw blurRad="190500" algn="tl" rotWithShape="0">
                <a:srgbClr val="000000">
                  <a:alpha val="70000"/>
                </a:srgbClr>
              </a:outerShdw>
            </a:effectLst>
          </p:spPr>
        </p:pic>
        <p:pic>
          <p:nvPicPr>
            <p:cNvPr id="84995" name="Picture 3"/>
            <p:cNvPicPr>
              <a:picLocks noChangeAspect="1" noChangeArrowheads="1"/>
            </p:cNvPicPr>
            <p:nvPr/>
          </p:nvPicPr>
          <p:blipFill>
            <a:blip r:embed="rId22" cstate="email">
              <a:extLst>
                <a:ext uri="{28A0092B-C50C-407E-A947-70E740481C1C}">
                  <a14:useLocalDpi xmlns:a14="http://schemas.microsoft.com/office/drawing/2010/main" xmlns="" val="0"/>
                </a:ext>
              </a:extLst>
            </a:blip>
            <a:srcRect/>
            <a:stretch>
              <a:fillRect/>
            </a:stretch>
          </p:blipFill>
          <p:spPr bwMode="auto">
            <a:xfrm>
              <a:off x="1295400" y="4343400"/>
              <a:ext cx="838199" cy="282087"/>
            </a:xfrm>
            <a:prstGeom prst="rect">
              <a:avLst/>
            </a:prstGeom>
            <a:noFill/>
            <a:ln w="9525">
              <a:noFill/>
              <a:miter lim="800000"/>
              <a:headEnd/>
              <a:tailEnd/>
            </a:ln>
            <a:effectLst/>
          </p:spPr>
        </p:pic>
        <p:pic>
          <p:nvPicPr>
            <p:cNvPr id="45" name="Picture 6"/>
            <p:cNvPicPr>
              <a:picLocks noChangeAspect="1" noChangeArrowheads="1"/>
            </p:cNvPicPr>
            <p:nvPr/>
          </p:nvPicPr>
          <p:blipFill>
            <a:blip r:embed="rId23" cstate="email">
              <a:extLst>
                <a:ext uri="{28A0092B-C50C-407E-A947-70E740481C1C}">
                  <a14:useLocalDpi xmlns:a14="http://schemas.microsoft.com/office/drawing/2010/main" xmlns="" val="0"/>
                </a:ext>
              </a:extLst>
            </a:blip>
            <a:srcRect/>
            <a:stretch>
              <a:fillRect/>
            </a:stretch>
          </p:blipFill>
          <p:spPr bwMode="auto">
            <a:xfrm>
              <a:off x="2133600" y="2057400"/>
              <a:ext cx="762000" cy="209873"/>
            </a:xfrm>
            <a:prstGeom prst="rect">
              <a:avLst/>
            </a:prstGeom>
            <a:ln>
              <a:noFill/>
            </a:ln>
            <a:effectLst>
              <a:outerShdw blurRad="190500" algn="tl" rotWithShape="0">
                <a:srgbClr val="000000">
                  <a:alpha val="70000"/>
                </a:srgbClr>
              </a:outerShdw>
            </a:effectLst>
          </p:spPr>
        </p:pic>
        <p:pic>
          <p:nvPicPr>
            <p:cNvPr id="84997" name="Picture 5" descr="C:\Users\anhowcro\AppData\Local\Temp\msohtmlclip1\01\clip_image001.png"/>
            <p:cNvPicPr>
              <a:picLocks noChangeAspect="1" noChangeArrowheads="1"/>
            </p:cNvPicPr>
            <p:nvPr/>
          </p:nvPicPr>
          <p:blipFill>
            <a:blip r:embed="rId24" cstate="email">
              <a:extLst>
                <a:ext uri="{28A0092B-C50C-407E-A947-70E740481C1C}">
                  <a14:useLocalDpi xmlns:a14="http://schemas.microsoft.com/office/drawing/2010/main" xmlns="" val="0"/>
                </a:ext>
              </a:extLst>
            </a:blip>
            <a:srcRect/>
            <a:stretch>
              <a:fillRect/>
            </a:stretch>
          </p:blipFill>
          <p:spPr bwMode="auto">
            <a:xfrm>
              <a:off x="838200" y="1981200"/>
              <a:ext cx="381000" cy="427463"/>
            </a:xfrm>
            <a:prstGeom prst="rect">
              <a:avLst/>
            </a:prstGeom>
            <a:noFill/>
          </p:spPr>
        </p:pic>
        <p:pic>
          <p:nvPicPr>
            <p:cNvPr id="47" name="Picture 5" descr="C:\Users\anhowcro\AppData\Local\Temp\msohtmlclip1\01\clip_image001.png"/>
            <p:cNvPicPr>
              <a:picLocks noChangeAspect="1" noChangeArrowheads="1"/>
            </p:cNvPicPr>
            <p:nvPr/>
          </p:nvPicPr>
          <p:blipFill>
            <a:blip r:embed="rId25" cstate="email">
              <a:extLst>
                <a:ext uri="{28A0092B-C50C-407E-A947-70E740481C1C}">
                  <a14:useLocalDpi xmlns:a14="http://schemas.microsoft.com/office/drawing/2010/main" xmlns="" val="0"/>
                </a:ext>
              </a:extLst>
            </a:blip>
            <a:srcRect/>
            <a:stretch>
              <a:fillRect/>
            </a:stretch>
          </p:blipFill>
          <p:spPr bwMode="auto">
            <a:xfrm>
              <a:off x="914400" y="4876800"/>
              <a:ext cx="381000" cy="427463"/>
            </a:xfrm>
            <a:prstGeom prst="rect">
              <a:avLst/>
            </a:prstGeom>
            <a:noFill/>
          </p:spPr>
        </p:pic>
        <p:pic>
          <p:nvPicPr>
            <p:cNvPr id="48" name="Picture 5" descr="C:\Users\anhowcro\AppData\Local\Temp\msohtmlclip1\01\clip_image001.png"/>
            <p:cNvPicPr>
              <a:picLocks noChangeAspect="1" noChangeArrowheads="1"/>
            </p:cNvPicPr>
            <p:nvPr/>
          </p:nvPicPr>
          <p:blipFill>
            <a:blip r:embed="rId25" cstate="email">
              <a:extLst>
                <a:ext uri="{28A0092B-C50C-407E-A947-70E740481C1C}">
                  <a14:useLocalDpi xmlns:a14="http://schemas.microsoft.com/office/drawing/2010/main" xmlns="" val="0"/>
                </a:ext>
              </a:extLst>
            </a:blip>
            <a:srcRect/>
            <a:stretch>
              <a:fillRect/>
            </a:stretch>
          </p:blipFill>
          <p:spPr bwMode="auto">
            <a:xfrm>
              <a:off x="2438400" y="1143000"/>
              <a:ext cx="381000" cy="427463"/>
            </a:xfrm>
            <a:prstGeom prst="rect">
              <a:avLst/>
            </a:prstGeom>
            <a:noFill/>
          </p:spPr>
        </p:pic>
        <p:pic>
          <p:nvPicPr>
            <p:cNvPr id="49" name="Picture 5" descr="C:\Users\anhowcro\AppData\Local\Temp\msohtmlclip1\01\clip_image001.png"/>
            <p:cNvPicPr>
              <a:picLocks noChangeAspect="1" noChangeArrowheads="1"/>
            </p:cNvPicPr>
            <p:nvPr/>
          </p:nvPicPr>
          <p:blipFill>
            <a:blip r:embed="rId26" cstate="email">
              <a:extLst>
                <a:ext uri="{28A0092B-C50C-407E-A947-70E740481C1C}">
                  <a14:useLocalDpi xmlns:a14="http://schemas.microsoft.com/office/drawing/2010/main" xmlns="" val="0"/>
                </a:ext>
              </a:extLst>
            </a:blip>
            <a:srcRect/>
            <a:stretch>
              <a:fillRect/>
            </a:stretch>
          </p:blipFill>
          <p:spPr bwMode="auto">
            <a:xfrm>
              <a:off x="3200400" y="4495800"/>
              <a:ext cx="381000" cy="427463"/>
            </a:xfrm>
            <a:prstGeom prst="rect">
              <a:avLst/>
            </a:prstGeom>
            <a:noFill/>
          </p:spPr>
        </p:pic>
        <p:pic>
          <p:nvPicPr>
            <p:cNvPr id="50" name="Picture 5" descr="C:\Users\anhowcro\AppData\Local\Temp\msohtmlclip1\01\clip_image001.png"/>
            <p:cNvPicPr>
              <a:picLocks noChangeAspect="1" noChangeArrowheads="1"/>
            </p:cNvPicPr>
            <p:nvPr/>
          </p:nvPicPr>
          <p:blipFill>
            <a:blip r:embed="rId26" cstate="email">
              <a:extLst>
                <a:ext uri="{28A0092B-C50C-407E-A947-70E740481C1C}">
                  <a14:useLocalDpi xmlns:a14="http://schemas.microsoft.com/office/drawing/2010/main" xmlns="" val="0"/>
                </a:ext>
              </a:extLst>
            </a:blip>
            <a:srcRect/>
            <a:stretch>
              <a:fillRect/>
            </a:stretch>
          </p:blipFill>
          <p:spPr bwMode="auto">
            <a:xfrm>
              <a:off x="4038600" y="3505200"/>
              <a:ext cx="381000" cy="427463"/>
            </a:xfrm>
            <a:prstGeom prst="rect">
              <a:avLst/>
            </a:prstGeom>
            <a:noFill/>
          </p:spPr>
        </p:pic>
        <p:pic>
          <p:nvPicPr>
            <p:cNvPr id="51" name="Picture 5" descr="C:\Users\anhowcro\AppData\Local\Temp\msohtmlclip1\01\clip_image001.png"/>
            <p:cNvPicPr>
              <a:picLocks noChangeAspect="1" noChangeArrowheads="1"/>
            </p:cNvPicPr>
            <p:nvPr/>
          </p:nvPicPr>
          <p:blipFill>
            <a:blip r:embed="rId26" cstate="email">
              <a:extLst>
                <a:ext uri="{28A0092B-C50C-407E-A947-70E740481C1C}">
                  <a14:useLocalDpi xmlns:a14="http://schemas.microsoft.com/office/drawing/2010/main" xmlns="" val="0"/>
                </a:ext>
              </a:extLst>
            </a:blip>
            <a:srcRect/>
            <a:stretch>
              <a:fillRect/>
            </a:stretch>
          </p:blipFill>
          <p:spPr bwMode="auto">
            <a:xfrm>
              <a:off x="4419600" y="3505200"/>
              <a:ext cx="381000" cy="427463"/>
            </a:xfrm>
            <a:prstGeom prst="rect">
              <a:avLst/>
            </a:prstGeom>
            <a:noFill/>
          </p:spPr>
        </p:pic>
        <p:pic>
          <p:nvPicPr>
            <p:cNvPr id="52" name="Picture 5" descr="C:\Users\anhowcro\AppData\Local\Temp\msohtmlclip1\01\clip_image001.png"/>
            <p:cNvPicPr>
              <a:picLocks noChangeAspect="1" noChangeArrowheads="1"/>
            </p:cNvPicPr>
            <p:nvPr/>
          </p:nvPicPr>
          <p:blipFill>
            <a:blip r:embed="rId26" cstate="email">
              <a:extLst>
                <a:ext uri="{28A0092B-C50C-407E-A947-70E740481C1C}">
                  <a14:useLocalDpi xmlns:a14="http://schemas.microsoft.com/office/drawing/2010/main" xmlns="" val="0"/>
                </a:ext>
              </a:extLst>
            </a:blip>
            <a:srcRect/>
            <a:stretch>
              <a:fillRect/>
            </a:stretch>
          </p:blipFill>
          <p:spPr bwMode="auto">
            <a:xfrm>
              <a:off x="4800600" y="3505200"/>
              <a:ext cx="381000" cy="427463"/>
            </a:xfrm>
            <a:prstGeom prst="rect">
              <a:avLst/>
            </a:prstGeom>
            <a:noFill/>
          </p:spPr>
        </p:pic>
        <p:pic>
          <p:nvPicPr>
            <p:cNvPr id="53" name="Picture 5" descr="C:\Users\anhowcro\AppData\Local\Temp\msohtmlclip1\01\clip_image001.png"/>
            <p:cNvPicPr>
              <a:picLocks noChangeAspect="1" noChangeArrowheads="1"/>
            </p:cNvPicPr>
            <p:nvPr/>
          </p:nvPicPr>
          <p:blipFill>
            <a:blip r:embed="rId26" cstate="email">
              <a:extLst>
                <a:ext uri="{28A0092B-C50C-407E-A947-70E740481C1C}">
                  <a14:useLocalDpi xmlns:a14="http://schemas.microsoft.com/office/drawing/2010/main" xmlns="" val="0"/>
                </a:ext>
              </a:extLst>
            </a:blip>
            <a:srcRect/>
            <a:stretch>
              <a:fillRect/>
            </a:stretch>
          </p:blipFill>
          <p:spPr bwMode="auto">
            <a:xfrm>
              <a:off x="5181600" y="3505200"/>
              <a:ext cx="381000" cy="427463"/>
            </a:xfrm>
            <a:prstGeom prst="rect">
              <a:avLst/>
            </a:prstGeom>
            <a:noFill/>
          </p:spPr>
        </p:pic>
        <p:pic>
          <p:nvPicPr>
            <p:cNvPr id="55" name="Picture 5" descr="C:\Users\anhowcro\AppData\Local\Temp\msohtmlclip1\01\clip_image001.png"/>
            <p:cNvPicPr>
              <a:picLocks noChangeAspect="1" noChangeArrowheads="1"/>
            </p:cNvPicPr>
            <p:nvPr/>
          </p:nvPicPr>
          <p:blipFill>
            <a:blip r:embed="rId26" cstate="email">
              <a:extLst>
                <a:ext uri="{28A0092B-C50C-407E-A947-70E740481C1C}">
                  <a14:useLocalDpi xmlns:a14="http://schemas.microsoft.com/office/drawing/2010/main" xmlns="" val="0"/>
                </a:ext>
              </a:extLst>
            </a:blip>
            <a:srcRect/>
            <a:stretch>
              <a:fillRect/>
            </a:stretch>
          </p:blipFill>
          <p:spPr bwMode="auto">
            <a:xfrm>
              <a:off x="6629400" y="3581400"/>
              <a:ext cx="381000" cy="427463"/>
            </a:xfrm>
            <a:prstGeom prst="rect">
              <a:avLst/>
            </a:prstGeom>
            <a:noFill/>
          </p:spPr>
        </p:pic>
        <p:pic>
          <p:nvPicPr>
            <p:cNvPr id="56" name="Picture 5" descr="C:\Users\anhowcro\AppData\Local\Temp\msohtmlclip1\01\clip_image001.png"/>
            <p:cNvPicPr>
              <a:picLocks noChangeAspect="1" noChangeArrowheads="1"/>
            </p:cNvPicPr>
            <p:nvPr/>
          </p:nvPicPr>
          <p:blipFill>
            <a:blip r:embed="rId26" cstate="email">
              <a:extLst>
                <a:ext uri="{28A0092B-C50C-407E-A947-70E740481C1C}">
                  <a14:useLocalDpi xmlns:a14="http://schemas.microsoft.com/office/drawing/2010/main" xmlns="" val="0"/>
                </a:ext>
              </a:extLst>
            </a:blip>
            <a:srcRect/>
            <a:stretch>
              <a:fillRect/>
            </a:stretch>
          </p:blipFill>
          <p:spPr bwMode="auto">
            <a:xfrm>
              <a:off x="7848600" y="5715000"/>
              <a:ext cx="381000" cy="427463"/>
            </a:xfrm>
            <a:prstGeom prst="rect">
              <a:avLst/>
            </a:prstGeom>
            <a:noFill/>
          </p:spPr>
        </p:pic>
        <p:grpSp>
          <p:nvGrpSpPr>
            <p:cNvPr id="15" name="Group 65"/>
            <p:cNvGrpSpPr/>
            <p:nvPr/>
          </p:nvGrpSpPr>
          <p:grpSpPr>
            <a:xfrm>
              <a:off x="1447800" y="2819400"/>
              <a:ext cx="2667000" cy="914400"/>
              <a:chOff x="990600" y="2514600"/>
              <a:chExt cx="3124200" cy="914400"/>
            </a:xfrm>
          </p:grpSpPr>
          <p:sp>
            <p:nvSpPr>
              <p:cNvPr id="57" name="Quad Arrow Callout 56"/>
              <p:cNvSpPr/>
              <p:nvPr/>
            </p:nvSpPr>
            <p:spPr bwMode="auto">
              <a:xfrm>
                <a:off x="990600" y="2514600"/>
                <a:ext cx="3124200" cy="914400"/>
              </a:xfrm>
              <a:prstGeom prst="quadArrowCallout">
                <a:avLst/>
              </a:prstGeom>
              <a:solidFill>
                <a:schemeClr val="bg1"/>
              </a:solidFill>
              <a:ln>
                <a:solidFill>
                  <a:schemeClr val="bg1">
                    <a:lumMod val="6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82949" name="Picture 5"/>
              <p:cNvPicPr>
                <a:picLocks noChangeAspect="1" noChangeArrowheads="1"/>
              </p:cNvPicPr>
              <p:nvPr/>
            </p:nvPicPr>
            <p:blipFill>
              <a:blip r:embed="rId27" cstate="email">
                <a:extLst>
                  <a:ext uri="{28A0092B-C50C-407E-A947-70E740481C1C}">
                    <a14:useLocalDpi xmlns:a14="http://schemas.microsoft.com/office/drawing/2010/main" xmlns="" val="0"/>
                  </a:ext>
                </a:extLst>
              </a:blip>
              <a:srcRect/>
              <a:stretch>
                <a:fillRect/>
              </a:stretch>
            </p:blipFill>
            <p:spPr bwMode="auto">
              <a:xfrm>
                <a:off x="1828800" y="2765234"/>
                <a:ext cx="1438275" cy="361950"/>
              </a:xfrm>
              <a:prstGeom prst="rect">
                <a:avLst/>
              </a:prstGeom>
              <a:noFill/>
              <a:ln w="9525">
                <a:noFill/>
                <a:miter lim="800000"/>
                <a:headEnd/>
                <a:tailEnd/>
              </a:ln>
              <a:effectLst/>
            </p:spPr>
          </p:pic>
        </p:grpSp>
        <p:grpSp>
          <p:nvGrpSpPr>
            <p:cNvPr id="21" name="Group 64"/>
            <p:cNvGrpSpPr/>
            <p:nvPr/>
          </p:nvGrpSpPr>
          <p:grpSpPr>
            <a:xfrm>
              <a:off x="1143000" y="1066800"/>
              <a:ext cx="4114800" cy="1981200"/>
              <a:chOff x="1143000" y="990600"/>
              <a:chExt cx="4114800" cy="1981200"/>
            </a:xfrm>
          </p:grpSpPr>
          <p:sp>
            <p:nvSpPr>
              <p:cNvPr id="64" name="Quad Arrow 63"/>
              <p:cNvSpPr/>
              <p:nvPr/>
            </p:nvSpPr>
            <p:spPr bwMode="auto">
              <a:xfrm>
                <a:off x="1143000" y="990600"/>
                <a:ext cx="4114800" cy="1981200"/>
              </a:xfrm>
              <a:prstGeom prst="quadArrow">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60" name="Picture 59" descr="SharePoint Server 2007 Office logo rev v.png"/>
              <p:cNvPicPr>
                <a:picLocks noChangeAspect="1"/>
              </p:cNvPicPr>
              <p:nvPr/>
            </p:nvPicPr>
            <p:blipFill>
              <a:blip r:embed="rId28" cstate="email">
                <a:extLst>
                  <a:ext uri="{28A0092B-C50C-407E-A947-70E740481C1C}">
                    <a14:useLocalDpi xmlns:a14="http://schemas.microsoft.com/office/drawing/2010/main" xmlns="" val="0"/>
                  </a:ext>
                </a:extLst>
              </a:blip>
              <a:stretch>
                <a:fillRect/>
              </a:stretch>
            </p:blipFill>
            <p:spPr>
              <a:xfrm>
                <a:off x="2514600" y="1797442"/>
                <a:ext cx="1463040" cy="379307"/>
              </a:xfrm>
              <a:prstGeom prst="rect">
                <a:avLst/>
              </a:prstGeom>
              <a:noFill/>
              <a:ln>
                <a:noFill/>
              </a:ln>
            </p:spPr>
            <p:style>
              <a:lnRef idx="2">
                <a:schemeClr val="accent1"/>
              </a:lnRef>
              <a:fillRef idx="1">
                <a:schemeClr val="lt1"/>
              </a:fillRef>
              <a:effectRef idx="0">
                <a:schemeClr val="accent1"/>
              </a:effectRef>
              <a:fontRef idx="minor">
                <a:schemeClr val="dk1"/>
              </a:fontRef>
            </p:style>
          </p:pic>
        </p:grpSp>
        <p:pic>
          <p:nvPicPr>
            <p:cNvPr id="29" name="Rectangle 35"/>
            <p:cNvPicPr>
              <a:picLocks noChangeAspect="1"/>
            </p:cNvPicPr>
            <p:nvPr/>
          </p:nvPicPr>
          <p:blipFill>
            <a:blip r:embed="rId29" cstate="email">
              <a:extLst>
                <a:ext uri="{28A0092B-C50C-407E-A947-70E740481C1C}">
                  <a14:useLocalDpi xmlns:a14="http://schemas.microsoft.com/office/drawing/2010/main" xmlns="" val="0"/>
                </a:ext>
              </a:extLst>
            </a:blip>
            <a:srcRect/>
            <a:stretch>
              <a:fillRect/>
            </a:stretch>
          </p:blipFill>
          <p:spPr bwMode="auto">
            <a:xfrm>
              <a:off x="1752601" y="1143001"/>
              <a:ext cx="685800" cy="859438"/>
            </a:xfrm>
            <a:prstGeom prst="rect">
              <a:avLst/>
            </a:prstGeom>
            <a:ln>
              <a:noFill/>
            </a:ln>
            <a:effectLst>
              <a:outerShdw blurRad="292100" dist="139700" dir="2700000" algn="tl" rotWithShape="0">
                <a:srgbClr val="333333">
                  <a:alpha val="65000"/>
                </a:srgbClr>
              </a:outerShdw>
            </a:effectLst>
          </p:spPr>
        </p:pic>
        <p:pic>
          <p:nvPicPr>
            <p:cNvPr id="67" name="Picture 4" descr="SAP - The Best-Run Businesses Run SAP">
              <a:hlinkClick r:id="rId30"/>
            </p:cNvPr>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4724400" y="2438400"/>
              <a:ext cx="762000" cy="375782"/>
            </a:xfrm>
            <a:prstGeom prst="rect">
              <a:avLst/>
            </a:prstGeom>
            <a:noFill/>
          </p:spPr>
        </p:pic>
        <p:pic>
          <p:nvPicPr>
            <p:cNvPr id="22" name="Rectangle 18"/>
            <p:cNvPicPr>
              <a:picLocks noChangeAspect="1"/>
            </p:cNvPicPr>
            <p:nvPr/>
          </p:nvPicPr>
          <p:blipFill>
            <a:blip r:embed="rId32" cstate="email">
              <a:extLst>
                <a:ext uri="{28A0092B-C50C-407E-A947-70E740481C1C}">
                  <a14:useLocalDpi xmlns:a14="http://schemas.microsoft.com/office/drawing/2010/main" xmlns="" val="0"/>
                </a:ext>
              </a:extLst>
            </a:blip>
            <a:srcRect/>
            <a:stretch>
              <a:fillRect/>
            </a:stretch>
          </p:blipFill>
          <p:spPr bwMode="auto">
            <a:xfrm>
              <a:off x="5289932" y="1404651"/>
              <a:ext cx="685800" cy="829966"/>
            </a:xfrm>
            <a:prstGeom prst="rect">
              <a:avLst/>
            </a:prstGeom>
            <a:ln>
              <a:noFill/>
            </a:ln>
            <a:effectLst>
              <a:outerShdw blurRad="292100" dist="139700" dir="2700000" algn="tl" rotWithShape="0">
                <a:srgbClr val="333333">
                  <a:alpha val="65000"/>
                </a:srgbClr>
              </a:outerShdw>
            </a:effectLst>
          </p:spPr>
        </p:pic>
        <p:sp>
          <p:nvSpPr>
            <p:cNvPr id="69" name="Quad Arrow Callout 68"/>
            <p:cNvSpPr/>
            <p:nvPr/>
          </p:nvSpPr>
          <p:spPr bwMode="auto">
            <a:xfrm rot="5400000">
              <a:off x="7162800" y="3124200"/>
              <a:ext cx="2209800" cy="1447800"/>
            </a:xfrm>
            <a:prstGeom prst="quadArrowCallou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26" name="Rectangle 28"/>
            <p:cNvPicPr>
              <a:picLocks noChangeAspect="1"/>
            </p:cNvPicPr>
            <p:nvPr/>
          </p:nvPicPr>
          <p:blipFill>
            <a:blip r:embed="rId33" cstate="email">
              <a:extLst>
                <a:ext uri="{28A0092B-C50C-407E-A947-70E740481C1C}">
                  <a14:useLocalDpi xmlns:a14="http://schemas.microsoft.com/office/drawing/2010/main" xmlns="" val="0"/>
                </a:ext>
              </a:extLst>
            </a:blip>
            <a:srcRect/>
            <a:stretch>
              <a:fillRect/>
            </a:stretch>
          </p:blipFill>
          <p:spPr bwMode="auto">
            <a:xfrm>
              <a:off x="7848600" y="3276600"/>
              <a:ext cx="872359" cy="914400"/>
            </a:xfrm>
            <a:prstGeom prst="rect">
              <a:avLst/>
            </a:prstGeom>
            <a:ln>
              <a:noFill/>
            </a:ln>
            <a:effectLst>
              <a:outerShdw blurRad="292100" dist="139700" dir="2700000" algn="tl" rotWithShape="0">
                <a:srgbClr val="333333">
                  <a:alpha val="65000"/>
                </a:srgbClr>
              </a:outerShdw>
            </a:effectLst>
          </p:spPr>
        </p:pic>
        <p:pic>
          <p:nvPicPr>
            <p:cNvPr id="84994" name="Picture 2"/>
            <p:cNvPicPr>
              <a:picLocks noChangeAspect="1" noChangeArrowheads="1"/>
            </p:cNvPicPr>
            <p:nvPr/>
          </p:nvPicPr>
          <p:blipFill>
            <a:blip r:embed="rId34" cstate="email">
              <a:extLst>
                <a:ext uri="{28A0092B-C50C-407E-A947-70E740481C1C}">
                  <a14:useLocalDpi xmlns:a14="http://schemas.microsoft.com/office/drawing/2010/main" xmlns="" val="0"/>
                </a:ext>
              </a:extLst>
            </a:blip>
            <a:srcRect/>
            <a:stretch>
              <a:fillRect/>
            </a:stretch>
          </p:blipFill>
          <p:spPr bwMode="auto">
            <a:xfrm>
              <a:off x="7870634" y="4028440"/>
              <a:ext cx="838200" cy="391160"/>
            </a:xfrm>
            <a:prstGeom prst="rect">
              <a:avLst/>
            </a:prstGeom>
            <a:noFill/>
            <a:ln w="9525">
              <a:noFill/>
              <a:miter lim="800000"/>
              <a:headEnd/>
              <a:tailEnd/>
            </a:ln>
            <a:effectLst/>
          </p:spPr>
        </p:pic>
        <p:sp>
          <p:nvSpPr>
            <p:cNvPr id="70" name="Curved Up Arrow 69"/>
            <p:cNvSpPr/>
            <p:nvPr/>
          </p:nvSpPr>
          <p:spPr bwMode="auto">
            <a:xfrm rot="17747580">
              <a:off x="5503385" y="4934533"/>
              <a:ext cx="762000" cy="609600"/>
            </a:xfrm>
            <a:prstGeom prst="curvedUpArrow">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24" name="Rectangle 26"/>
            <p:cNvPicPr>
              <a:picLocks noChangeAspect="1"/>
            </p:cNvPicPr>
            <p:nvPr/>
          </p:nvPicPr>
          <p:blipFill>
            <a:blip r:embed="rId35" cstate="email">
              <a:extLst>
                <a:ext uri="{28A0092B-C50C-407E-A947-70E740481C1C}">
                  <a14:useLocalDpi xmlns:a14="http://schemas.microsoft.com/office/drawing/2010/main" xmlns="" val="0"/>
                </a:ext>
              </a:extLst>
            </a:blip>
            <a:srcRect/>
            <a:stretch>
              <a:fillRect/>
            </a:stretch>
          </p:blipFill>
          <p:spPr bwMode="auto">
            <a:xfrm>
              <a:off x="5029200" y="5257800"/>
              <a:ext cx="828675" cy="1025525"/>
            </a:xfrm>
            <a:prstGeom prst="rect">
              <a:avLst/>
            </a:prstGeom>
            <a:ln>
              <a:noFill/>
            </a:ln>
            <a:effectLst>
              <a:outerShdw blurRad="292100" dist="139700" dir="2700000" algn="tl" rotWithShape="0">
                <a:srgbClr val="333333">
                  <a:alpha val="65000"/>
                </a:srgbClr>
              </a:outerShdw>
            </a:effectLst>
          </p:spPr>
        </p:pic>
        <p:grpSp>
          <p:nvGrpSpPr>
            <p:cNvPr id="32" name="Group 62"/>
            <p:cNvGrpSpPr/>
            <p:nvPr/>
          </p:nvGrpSpPr>
          <p:grpSpPr>
            <a:xfrm>
              <a:off x="4495800" y="6172200"/>
              <a:ext cx="1752600" cy="457200"/>
              <a:chOff x="4343400" y="2133600"/>
              <a:chExt cx="2286000" cy="533400"/>
            </a:xfrm>
          </p:grpSpPr>
          <p:sp>
            <p:nvSpPr>
              <p:cNvPr id="62" name="Rounded Rectangle 61"/>
              <p:cNvSpPr/>
              <p:nvPr/>
            </p:nvSpPr>
            <p:spPr bwMode="auto">
              <a:xfrm>
                <a:off x="4343400" y="2133600"/>
                <a:ext cx="2286000" cy="5334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61" name="Picture 1" descr="C:\Program Files\Microsoft Resource DVD Artwork\DVD_ART\BoxShots_Logos\Office PerformancePoint 2007\Office PerformancePoint 2007 v logo r.png"/>
              <p:cNvPicPr>
                <a:picLocks noChangeAspect="1" noChangeArrowheads="1"/>
              </p:cNvPicPr>
              <p:nvPr/>
            </p:nvPicPr>
            <p:blipFill>
              <a:blip r:embed="rId36" cstate="email">
                <a:extLst>
                  <a:ext uri="{28A0092B-C50C-407E-A947-70E740481C1C}">
                    <a14:useLocalDpi xmlns:a14="http://schemas.microsoft.com/office/drawing/2010/main" xmlns="" val="0"/>
                  </a:ext>
                </a:extLst>
              </a:blip>
              <a:srcRect/>
              <a:stretch>
                <a:fillRect/>
              </a:stretch>
            </p:blipFill>
            <p:spPr bwMode="invGray">
              <a:xfrm>
                <a:off x="4376451" y="2176749"/>
                <a:ext cx="2216009" cy="436220"/>
              </a:xfrm>
              <a:prstGeom prst="rect">
                <a:avLst/>
              </a:prstGeom>
              <a:noFill/>
            </p:spPr>
          </p:pic>
        </p:grpSp>
        <p:pic>
          <p:nvPicPr>
            <p:cNvPr id="54" name="Picture 5" descr="C:\Users\anhowcro\AppData\Local\Temp\msohtmlclip1\01\clip_image001.png"/>
            <p:cNvPicPr>
              <a:picLocks noChangeAspect="1" noChangeArrowheads="1"/>
            </p:cNvPicPr>
            <p:nvPr/>
          </p:nvPicPr>
          <p:blipFill>
            <a:blip r:embed="rId25" cstate="email">
              <a:extLst>
                <a:ext uri="{28A0092B-C50C-407E-A947-70E740481C1C}">
                  <a14:useLocalDpi xmlns:a14="http://schemas.microsoft.com/office/drawing/2010/main" xmlns="" val="0"/>
                </a:ext>
              </a:extLst>
            </a:blip>
            <a:srcRect/>
            <a:stretch>
              <a:fillRect/>
            </a:stretch>
          </p:blipFill>
          <p:spPr bwMode="auto">
            <a:xfrm>
              <a:off x="5791200" y="5638800"/>
              <a:ext cx="381000" cy="427463"/>
            </a:xfrm>
            <a:prstGeom prst="rect">
              <a:avLst/>
            </a:prstGeom>
            <a:noFill/>
          </p:spPr>
        </p:pic>
        <p:sp>
          <p:nvSpPr>
            <p:cNvPr id="71" name="Curved Up Arrow 70"/>
            <p:cNvSpPr/>
            <p:nvPr/>
          </p:nvSpPr>
          <p:spPr bwMode="auto">
            <a:xfrm rot="19068199">
              <a:off x="267601" y="3774530"/>
              <a:ext cx="1337520" cy="934044"/>
            </a:xfrm>
            <a:prstGeom prst="curvedUpArrow">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30" name="Rectangle 37"/>
            <p:cNvPicPr>
              <a:picLocks noChangeAspect="1"/>
            </p:cNvPicPr>
            <p:nvPr/>
          </p:nvPicPr>
          <p:blipFill>
            <a:blip r:embed="rId37" cstate="email">
              <a:extLst>
                <a:ext uri="{28A0092B-C50C-407E-A947-70E740481C1C}">
                  <a14:useLocalDpi xmlns:a14="http://schemas.microsoft.com/office/drawing/2010/main" xmlns="" val="0"/>
                </a:ext>
              </a:extLst>
            </a:blip>
            <a:srcRect/>
            <a:stretch>
              <a:fillRect/>
            </a:stretch>
          </p:blipFill>
          <p:spPr bwMode="auto">
            <a:xfrm>
              <a:off x="152400" y="4191000"/>
              <a:ext cx="893763" cy="1143000"/>
            </a:xfrm>
            <a:prstGeom prst="rect">
              <a:avLst/>
            </a:prstGeom>
            <a:ln>
              <a:noFill/>
            </a:ln>
            <a:effectLst>
              <a:outerShdw blurRad="292100" dist="139700" dir="2700000" algn="tl" rotWithShape="0">
                <a:srgbClr val="333333">
                  <a:alpha val="65000"/>
                </a:srgbClr>
              </a:outerShdw>
            </a:effectLst>
          </p:spPr>
        </p:pic>
        <p:sp>
          <p:nvSpPr>
            <p:cNvPr id="72" name="Striped Right Arrow 71"/>
            <p:cNvSpPr/>
            <p:nvPr/>
          </p:nvSpPr>
          <p:spPr bwMode="auto">
            <a:xfrm>
              <a:off x="7391400" y="6019800"/>
              <a:ext cx="533400" cy="228600"/>
            </a:xfrm>
            <a:prstGeom prst="stripedRightArrow">
              <a:avLst/>
            </a:prstGeom>
            <a:solidFill>
              <a:schemeClr val="bg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400" dirty="0" err="1" smtClean="0">
                <a:solidFill>
                  <a:schemeClr val="bg1"/>
                </a:solidFill>
                <a:effectLst>
                  <a:outerShdw blurRad="38100" dist="38100" dir="2700000" algn="tl">
                    <a:srgbClr val="000000">
                      <a:alpha val="43137"/>
                    </a:srgbClr>
                  </a:outerShdw>
                </a:effectLst>
                <a:latin typeface="Segoe" pitchFamily="34" charset="0"/>
              </a:endParaRPr>
            </a:p>
          </p:txBody>
        </p:sp>
      </p:grpSp>
    </p:spTree>
    <p:extLst>
      <p:ext uri="{BB962C8B-B14F-4D97-AF65-F5344CB8AC3E}">
        <p14:creationId xmlns:p14="http://schemas.microsoft.com/office/powerpoint/2010/main" xmlns="" val="3391638159"/>
      </p:ext>
    </p:extLst>
  </p:cSld>
  <p:clrMapOvr>
    <a:masterClrMapping/>
  </p:clrMapOvr>
  <p:transition spd="slow">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008690" y="1190849"/>
            <a:ext cx="4607383" cy="4093669"/>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p:txBody>
          <a:bodyPr/>
          <a:lstStyle/>
          <a:p>
            <a:r>
              <a:rPr lang="en-US" i="1" dirty="0" smtClean="0">
                <a:solidFill>
                  <a:srgbClr val="FFFF00"/>
                </a:solidFill>
              </a:rPr>
              <a:t>Some</a:t>
            </a:r>
            <a:r>
              <a:rPr lang="en-US" dirty="0" smtClean="0"/>
              <a:t> SQL Data Warehouses today</a:t>
            </a:r>
            <a:endParaRPr lang="en-US" dirty="0"/>
          </a:p>
        </p:txBody>
      </p:sp>
      <p:sp>
        <p:nvSpPr>
          <p:cNvPr id="3" name="Content Placeholder 2"/>
          <p:cNvSpPr>
            <a:spLocks noGrp="1"/>
          </p:cNvSpPr>
          <p:nvPr>
            <p:ph idx="1"/>
          </p:nvPr>
        </p:nvSpPr>
        <p:spPr>
          <a:xfrm>
            <a:off x="546264" y="2202549"/>
            <a:ext cx="3265714" cy="2178470"/>
          </a:xfrm>
        </p:spPr>
        <p:txBody>
          <a:bodyPr>
            <a:normAutofit/>
          </a:bodyPr>
          <a:lstStyle/>
          <a:p>
            <a:pPr>
              <a:buNone/>
            </a:pPr>
            <a:r>
              <a:rPr lang="en-US" sz="2800" i="1" dirty="0" smtClean="0"/>
              <a:t>Big SAN</a:t>
            </a:r>
          </a:p>
          <a:p>
            <a:pPr>
              <a:buNone/>
            </a:pPr>
            <a:r>
              <a:rPr lang="en-US" sz="2800" i="1" dirty="0" smtClean="0"/>
              <a:t>Big 64-core Server</a:t>
            </a:r>
          </a:p>
          <a:p>
            <a:pPr>
              <a:buNone/>
            </a:pPr>
            <a:r>
              <a:rPr lang="en-US" sz="2800" i="1" dirty="0" smtClean="0"/>
              <a:t>Connected together</a:t>
            </a:r>
          </a:p>
          <a:p>
            <a:pPr>
              <a:buNone/>
            </a:pPr>
            <a:endParaRPr lang="en-US" sz="2400" i="1" dirty="0" smtClean="0"/>
          </a:p>
          <a:p>
            <a:pPr>
              <a:buNone/>
            </a:pPr>
            <a:endParaRPr lang="en-US" sz="2400" i="1" dirty="0" smtClean="0"/>
          </a:p>
          <a:p>
            <a:pPr>
              <a:buNone/>
            </a:pPr>
            <a:endParaRPr lang="en-US" sz="2400" i="1"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41084" y="1370935"/>
            <a:ext cx="2066734" cy="3743518"/>
          </a:xfrm>
          <a:prstGeom prst="rect">
            <a:avLst/>
          </a:prstGeom>
          <a:noFill/>
          <a:ln w="9525">
            <a:noFill/>
            <a:miter lim="800000"/>
            <a:headEnd/>
            <a:tailEnd/>
          </a:ln>
        </p:spPr>
      </p:pic>
      <p:pic>
        <p:nvPicPr>
          <p:cNvPr id="1030" name="Picture 6" descr="http://www.dc-center.com/DC/Vendors-HP/images/hp/integrity-superdome-server_190x170.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482383" y="1701209"/>
            <a:ext cx="739304" cy="1586594"/>
          </a:xfrm>
          <a:prstGeom prst="rect">
            <a:avLst/>
          </a:prstGeom>
          <a:noFill/>
        </p:spPr>
      </p:pic>
      <p:pic>
        <p:nvPicPr>
          <p:cNvPr id="14" name="Picture 6" descr="http://www.dc-center.com/DC/Vendors-HP/images/hp/integrity-superdome-server_190x170.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379061" y="1715386"/>
            <a:ext cx="739304" cy="1586594"/>
          </a:xfrm>
          <a:prstGeom prst="rect">
            <a:avLst/>
          </a:prstGeom>
          <a:noFill/>
        </p:spPr>
      </p:pic>
      <p:pic>
        <p:nvPicPr>
          <p:cNvPr id="15" name="Picture 6" descr="http://www.dc-center.com/DC/Vendors-HP/images/hp/integrity-superdome-server_190x170.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496556" y="3385976"/>
            <a:ext cx="739304" cy="1586594"/>
          </a:xfrm>
          <a:prstGeom prst="rect">
            <a:avLst/>
          </a:prstGeom>
          <a:noFill/>
        </p:spPr>
      </p:pic>
      <p:pic>
        <p:nvPicPr>
          <p:cNvPr id="17" name="Picture 6" descr="http://www.dc-center.com/DC/Vendors-HP/images/hp/integrity-superdome-server_190x170.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389693" y="3384761"/>
            <a:ext cx="739304" cy="1586594"/>
          </a:xfrm>
          <a:prstGeom prst="rect">
            <a:avLst/>
          </a:prstGeom>
          <a:noFill/>
        </p:spPr>
      </p:pic>
      <p:sp>
        <p:nvSpPr>
          <p:cNvPr id="8" name="Left-Right Arrow 7"/>
          <p:cNvSpPr/>
          <p:nvPr/>
        </p:nvSpPr>
        <p:spPr>
          <a:xfrm>
            <a:off x="5976492" y="3124139"/>
            <a:ext cx="2193015" cy="33528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bwMode="auto">
          <a:xfrm>
            <a:off x="0" y="5392718"/>
            <a:ext cx="9144000" cy="756628"/>
          </a:xfrm>
          <a:prstGeom prst="rect">
            <a:avLst/>
          </a:prstGeom>
          <a:gradFill flip="none" rotWithShape="1">
            <a:gsLst>
              <a:gs pos="13000">
                <a:schemeClr val="accent2">
                  <a:shade val="15000"/>
                  <a:satMod val="180000"/>
                  <a:alpha val="55000"/>
                </a:schemeClr>
              </a:gs>
              <a:gs pos="46000">
                <a:schemeClr val="accent2">
                  <a:shade val="45000"/>
                  <a:satMod val="170000"/>
                  <a:alpha val="48000"/>
                </a:schemeClr>
              </a:gs>
              <a:gs pos="70000">
                <a:schemeClr val="accent2">
                  <a:tint val="99000"/>
                  <a:shade val="65000"/>
                  <a:satMod val="155000"/>
                </a:schemeClr>
              </a:gs>
              <a:gs pos="90000">
                <a:schemeClr val="accent2">
                  <a:tint val="95500"/>
                  <a:shade val="100000"/>
                  <a:satMod val="155000"/>
                </a:schemeClr>
              </a:gs>
            </a:gsLst>
            <a:lin ang="2700000" scaled="1"/>
            <a:tileRect/>
          </a:gradFill>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600" dirty="0" smtClean="0">
                <a:solidFill>
                  <a:schemeClr val="tx1"/>
                </a:solidFill>
                <a:effectLst>
                  <a:outerShdw blurRad="38100" dist="38100" dir="2700000" algn="tl">
                    <a:srgbClr val="000000">
                      <a:alpha val="43137"/>
                    </a:srgbClr>
                  </a:outerShdw>
                </a:effectLst>
                <a:latin typeface="Calibri" pitchFamily="34" charset="0"/>
              </a:rPr>
              <a:t>What’s wrong with this picture?</a:t>
            </a:r>
          </a:p>
        </p:txBody>
      </p:sp>
    </p:spTree>
    <p:extLst>
      <p:ext uri="{BB962C8B-B14F-4D97-AF65-F5344CB8AC3E}">
        <p14:creationId xmlns:p14="http://schemas.microsoft.com/office/powerpoint/2010/main" xmlns="" val="3607182274"/>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PASS2009_PresentationDeck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0</TotalTime>
  <Words>1955</Words>
  <Application>Microsoft Office PowerPoint</Application>
  <PresentationFormat>On-screen Show (4:3)</PresentationFormat>
  <Paragraphs>476</Paragraphs>
  <Slides>42</Slides>
  <Notes>41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46" baseType="lpstr">
      <vt:lpstr>TechEd09_Europe</vt:lpstr>
      <vt:lpstr>PASS2009_PresentationDeck_Template[1]</vt:lpstr>
      <vt:lpstr>TechEd09_Europe template</vt:lpstr>
      <vt:lpstr>Bitmap Image</vt:lpstr>
      <vt:lpstr>Slide 1</vt:lpstr>
      <vt:lpstr>Microsoft's Future Vision  of Data Warehousing</vt:lpstr>
      <vt:lpstr>The Future</vt:lpstr>
      <vt:lpstr>The Future as a vision</vt:lpstr>
      <vt:lpstr>Dystopia</vt:lpstr>
      <vt:lpstr>Utopia</vt:lpstr>
      <vt:lpstr>Our Long Term Approach To Innovation </vt:lpstr>
      <vt:lpstr>Today: A Typical Enterprise DW Environment</vt:lpstr>
      <vt:lpstr>Some SQL Data Warehouses today</vt:lpstr>
      <vt:lpstr>Answer: system out of balance</vt:lpstr>
      <vt:lpstr>The Alternative:  A Balanced System</vt:lpstr>
      <vt:lpstr>SQL Server Fast Track Data Warehouse</vt:lpstr>
      <vt:lpstr>Fast Track Data Warehouse 2.0</vt:lpstr>
      <vt:lpstr>Fast Track Data Warehouse Components</vt:lpstr>
      <vt:lpstr>Balanced System: CPU</vt:lpstr>
      <vt:lpstr>You can get more sophisticated…</vt:lpstr>
      <vt:lpstr>Or you can leave it to us…</vt:lpstr>
      <vt:lpstr>New Fast Track Data Warehouse 2.0 for IBM</vt:lpstr>
      <vt:lpstr>SQL Server Fast Track Data Warehouse 2.0  HP – now on G6 Platform</vt:lpstr>
      <vt:lpstr>SQL Server Fast Track Data Warehouse 2.0 for DELL</vt:lpstr>
      <vt:lpstr>SQL Server Fast Track 2.0 Data Warehouse for BULL</vt:lpstr>
      <vt:lpstr>Fast Track Case Study - Environment </vt:lpstr>
      <vt:lpstr>Fast Track Case Study – Results</vt:lpstr>
      <vt:lpstr>Fast Track Case Study - Pricing</vt:lpstr>
      <vt:lpstr>Fast Track Data Warehouse Timeline</vt:lpstr>
      <vt:lpstr>Fast Track Data Warehouse Benefits</vt:lpstr>
      <vt:lpstr>Formerly known as Project “Madison”</vt:lpstr>
      <vt:lpstr>SQL Server Parallel Data Warehouse Architecture At A Glance</vt:lpstr>
      <vt:lpstr>Case Study: First Premier Bankcard </vt:lpstr>
      <vt:lpstr>Hub and Spoke – Flexible Business Alignment</vt:lpstr>
      <vt:lpstr>Innovations</vt:lpstr>
      <vt:lpstr>Slide 32</vt:lpstr>
      <vt:lpstr>Slide 33</vt:lpstr>
      <vt:lpstr>Rethinking On-Premises</vt:lpstr>
      <vt:lpstr>Relevant Information is Everywhere</vt:lpstr>
      <vt:lpstr>Managed Self-Service BI</vt:lpstr>
      <vt:lpstr>Slide 37</vt:lpstr>
      <vt:lpstr>Future Productivity</vt:lpstr>
      <vt:lpstr>Next Steps</vt:lpstr>
      <vt:lpstr>Resources</vt:lpstr>
      <vt:lpstr>Slide 41</vt:lpstr>
      <vt:lpstr>Slide 42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tech·ed Europe 2009</dc:subject>
  <dc:creator/>
  <dc:description>tech·ed Europe 2009</dc:description>
  <cp:lastModifiedBy/>
  <cp:revision>1</cp:revision>
  <dcterms:created xsi:type="dcterms:W3CDTF">2009-11-08T14:33:14Z</dcterms:created>
  <dcterms:modified xsi:type="dcterms:W3CDTF">2009-11-10T06:58:08Z</dcterms:modified>
</cp:coreProperties>
</file>