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 id="2147483729" r:id="rId2"/>
  </p:sldMasterIdLst>
  <p:notesMasterIdLst>
    <p:notesMasterId r:id="rId25"/>
  </p:notesMasterIdLst>
  <p:handoutMasterIdLst>
    <p:handoutMasterId r:id="rId26"/>
  </p:handoutMasterIdLst>
  <p:sldIdLst>
    <p:sldId id="257" r:id="rId3"/>
    <p:sldId id="294" r:id="rId4"/>
    <p:sldId id="292" r:id="rId5"/>
    <p:sldId id="267" r:id="rId6"/>
    <p:sldId id="299" r:id="rId7"/>
    <p:sldId id="283" r:id="rId8"/>
    <p:sldId id="284" r:id="rId9"/>
    <p:sldId id="264" r:id="rId10"/>
    <p:sldId id="285" r:id="rId11"/>
    <p:sldId id="301" r:id="rId12"/>
    <p:sldId id="286" r:id="rId13"/>
    <p:sldId id="288" r:id="rId14"/>
    <p:sldId id="300" r:id="rId15"/>
    <p:sldId id="287" r:id="rId16"/>
    <p:sldId id="289" r:id="rId17"/>
    <p:sldId id="290" r:id="rId18"/>
    <p:sldId id="291" r:id="rId19"/>
    <p:sldId id="302" r:id="rId20"/>
    <p:sldId id="274" r:id="rId21"/>
    <p:sldId id="282" r:id="rId22"/>
    <p:sldId id="303" r:id="rId23"/>
    <p:sldId id="280" r:id="rId24"/>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Simmonsen" initials="H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xmlns:mc="http://schemas.openxmlformats.org/markup-compatibility/2006" xmlns:a14="http://schemas.microsoft.com/office/drawing/2010/main" val="FF0000" mc:Ignorable=""/>
        </p14:laserClr>
      </p:ext>
      <p:ext uri="{2FDB2607-1784-4EEB-B798-7EB5836EED8A}">
        <p14:showMediaCtrls xmlns="" xmlns:p14="http://schemas.microsoft.com/office/powerpoint/2010/main" val="1"/>
      </p:ext>
    </p:extLst>
  </p:showPr>
  <p:clrMru>
    <a:srgbClr val="99CC99"/>
    <a:srgbClr val="CCFFCC"/>
    <a:srgbClr val="CCCCCC"/>
    <a:srgbClr val="F6AE1E"/>
    <a:srgbClr val="FFFFFF"/>
    <a:srgbClr val="FF0066"/>
    <a:srgbClr val="000000"/>
    <a:srgbClr val="F3AF35"/>
    <a:srgbClr val="9C42E6"/>
    <a:srgbClr val="D1943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84545" autoAdjust="0"/>
  </p:normalViewPr>
  <p:slideViewPr>
    <p:cSldViewPr>
      <p:cViewPr>
        <p:scale>
          <a:sx n="89" d="100"/>
          <a:sy n="89" d="100"/>
        </p:scale>
        <p:origin x="-966" y="-258"/>
      </p:cViewPr>
      <p:guideLst>
        <p:guide orient="horz" pos="144"/>
        <p:guide orient="horz" pos="895"/>
        <p:guide orient="horz" pos="1484"/>
        <p:guide orient="horz" pos="1200"/>
        <p:guide orient="horz" pos="2736"/>
        <p:guide orient="horz" pos="3897"/>
        <p:guide pos="2880"/>
        <p:guide pos="240"/>
        <p:guide pos="460"/>
        <p:guide pos="5520"/>
        <p:guide pos="863"/>
        <p:guide pos="5299"/>
      </p:guideLst>
    </p:cSldViewPr>
  </p:slideViewPr>
  <p:notesTextViewPr>
    <p:cViewPr>
      <p:scale>
        <a:sx n="100" d="100"/>
        <a:sy n="100" d="100"/>
      </p:scale>
      <p:origin x="0" y="0"/>
    </p:cViewPr>
  </p:notesTextViewPr>
  <p:sorterViewPr>
    <p:cViewPr>
      <p:scale>
        <a:sx n="80" d="100"/>
        <a:sy n="80" d="100"/>
      </p:scale>
      <p:origin x="0" y="0"/>
    </p:cViewPr>
  </p:sorterViewPr>
  <p:notesViewPr>
    <p:cSldViewPr showGuides="1">
      <p:cViewPr varScale="1">
        <p:scale>
          <a:sx n="64" d="100"/>
          <a:sy n="64" d="100"/>
        </p:scale>
        <p:origin x="-286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GB"/>
  <c:style val="5"/>
  <c:chart>
    <c:title>
      <c:tx>
        <c:rich>
          <a:bodyPr/>
          <a:lstStyle/>
          <a:p>
            <a:pPr>
              <a:defRPr/>
            </a:pPr>
            <a:r>
              <a:rPr lang="en-US" dirty="0" smtClean="0"/>
              <a:t>Number of design warnings per category</a:t>
            </a:r>
            <a:endParaRPr lang="en-US" dirty="0"/>
          </a:p>
        </c:rich>
      </c:tx>
      <c:layout/>
    </c:title>
    <c:plotArea>
      <c:layout/>
      <c:barChart>
        <c:barDir val="bar"/>
        <c:grouping val="clustered"/>
        <c:ser>
          <c:idx val="0"/>
          <c:order val="0"/>
          <c:tx>
            <c:strRef>
              <c:f>Tabelle1!$B$1</c:f>
              <c:strCache>
                <c:ptCount val="1"/>
                <c:pt idx="0">
                  <c:v>Best Practices</c:v>
                </c:pt>
              </c:strCache>
            </c:strRef>
          </c:tx>
          <c:dLbls>
            <c:showVal val="1"/>
          </c:dLbls>
          <c:cat>
            <c:strRef>
              <c:f>Tabelle1!$A$2:$A$10</c:f>
              <c:strCache>
                <c:ptCount val="9"/>
                <c:pt idx="0">
                  <c:v>Error Handling</c:v>
                </c:pt>
                <c:pt idx="1">
                  <c:v>Data Providers</c:v>
                </c:pt>
                <c:pt idx="2">
                  <c:v>Partitions</c:v>
                </c:pt>
                <c:pt idx="3">
                  <c:v>User-Defined Hierarchies</c:v>
                </c:pt>
                <c:pt idx="4">
                  <c:v>Aggregations</c:v>
                </c:pt>
                <c:pt idx="5">
                  <c:v>ROLAP and MOLAP Storage</c:v>
                </c:pt>
                <c:pt idx="6">
                  <c:v>Measure Groups</c:v>
                </c:pt>
                <c:pt idx="7">
                  <c:v>Dimensions</c:v>
                </c:pt>
                <c:pt idx="8">
                  <c:v>Attribute Relationships</c:v>
                </c:pt>
              </c:strCache>
            </c:strRef>
          </c:cat>
          <c:val>
            <c:numRef>
              <c:f>Tabelle1!$B$2:$B$10</c:f>
              <c:numCache>
                <c:formatCode>General</c:formatCode>
                <c:ptCount val="9"/>
                <c:pt idx="0">
                  <c:v>1</c:v>
                </c:pt>
                <c:pt idx="1">
                  <c:v>2</c:v>
                </c:pt>
                <c:pt idx="2">
                  <c:v>3</c:v>
                </c:pt>
                <c:pt idx="3">
                  <c:v>3</c:v>
                </c:pt>
                <c:pt idx="4">
                  <c:v>4</c:v>
                </c:pt>
                <c:pt idx="5">
                  <c:v>4</c:v>
                </c:pt>
                <c:pt idx="6">
                  <c:v>6</c:v>
                </c:pt>
                <c:pt idx="7">
                  <c:v>10</c:v>
                </c:pt>
                <c:pt idx="8">
                  <c:v>15</c:v>
                </c:pt>
              </c:numCache>
            </c:numRef>
          </c:val>
        </c:ser>
        <c:axId val="65468288"/>
        <c:axId val="66650112"/>
      </c:barChart>
      <c:catAx>
        <c:axId val="65468288"/>
        <c:scaling>
          <c:orientation val="minMax"/>
        </c:scaling>
        <c:axPos val="l"/>
        <c:majorTickMark val="none"/>
        <c:tickLblPos val="nextTo"/>
        <c:crossAx val="66650112"/>
        <c:crosses val="autoZero"/>
        <c:auto val="1"/>
        <c:lblAlgn val="ctr"/>
        <c:lblOffset val="100"/>
      </c:catAx>
      <c:valAx>
        <c:axId val="66650112"/>
        <c:scaling>
          <c:orientation val="minMax"/>
        </c:scaling>
        <c:delete val="1"/>
        <c:axPos val="b"/>
        <c:numFmt formatCode="General" sourceLinked="1"/>
        <c:tickLblPos val="none"/>
        <c:crossAx val="65468288"/>
        <c:crosses val="autoZero"/>
        <c:crossBetween val="between"/>
      </c:valAx>
    </c:plotArea>
    <c:plotVisOnly val="1"/>
    <c:dispBlanksAs val="gap"/>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z="1400" smtClean="0"/>
              <a:t>Tech·Ed Europe 2009</a:t>
            </a:r>
            <a:endParaRPr lang="en-US" sz="1400" dirty="0">
              <a:latin typeface="Trebuchet MS"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z="1400" smtClean="0">
                <a:latin typeface="Trebuchet MS" pitchFamily="34" charset="0"/>
              </a:rPr>
              <a:t>07/11/2009</a:t>
            </a:r>
            <a:endParaRPr lang="en-US" sz="1400" dirty="0">
              <a:latin typeface="Trebuchet MS" pitchFamily="34" charset="0"/>
            </a:endParaRPr>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1400" dirty="0" smtClean="0">
                <a:solidFill>
                  <a:srgbClr val="000000"/>
                </a:solidFill>
                <a:latin typeface="Trebuchet MS" pitchFamily="34" charset="0"/>
              </a:rPr>
              <a:t>dat302_raatz.pptx</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z="1400" smtClean="0">
                <a:latin typeface="Trebuchet MS" pitchFamily="34" charset="0"/>
              </a:rPr>
              <a:pPr/>
              <a:t>‹#›</a:t>
            </a:fld>
            <a:endParaRPr lang="en-US" sz="1400" dirty="0">
              <a:latin typeface="Trebuchet MS" pitchFamily="34" charset="0"/>
            </a:endParaRPr>
          </a:p>
        </p:txBody>
      </p:sp>
    </p:spTree>
    <p:extLst>
      <p:ext uri="{BB962C8B-B14F-4D97-AF65-F5344CB8AC3E}">
        <p14:creationId xmlns="" xmlns:p14="http://schemas.microsoft.com/office/powerpoint/2010/main" val="632901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rebuchet MS" pitchFamily="34" charset="0"/>
              </a:defRPr>
            </a:lvl1pPr>
          </a:lstStyle>
          <a:p>
            <a:r>
              <a:rPr lang="en-US" dirty="0" err="1" smtClean="0"/>
              <a:t>Tech·Ed</a:t>
            </a:r>
            <a:r>
              <a:rPr lang="en-US" dirty="0" smtClean="0"/>
              <a:t>  North America 2009</a:t>
            </a:r>
            <a:endParaRPr lang="en-US" dirty="0">
              <a:latin typeface="Trebuchet MS" pitchFamily="34" charset="0"/>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rebuchet MS" pitchFamily="34" charset="0"/>
              </a:defRPr>
            </a:lvl1pPr>
          </a:lstStyle>
          <a:p>
            <a:r>
              <a:rPr lang="en-US" dirty="0" smtClean="0"/>
              <a:t>May 11 – 15, 2009</a:t>
            </a:r>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400">
                <a:latin typeface="Segoe" pitchFamily="34" charset="0"/>
              </a:defRPr>
            </a:lvl1pPr>
          </a:lstStyle>
          <a:p>
            <a:r>
              <a:rPr lang="en-US" smtClean="0">
                <a:solidFill>
                  <a:srgbClr val="000000"/>
                </a:solidFill>
                <a:latin typeface="Trebuchet MS" pitchFamily="34" charset="0"/>
              </a:rPr>
              <a:t>© 2009 Microsoft Corporation. All rights reserved. Microsoft, Windows, Windows Vista and other product names are or may be registered trademarks and/or trademarks in the U.S. and/or other countries.</a:t>
            </a:r>
          </a:p>
          <a:p>
            <a:r>
              <a:rPr lang="en-US" sz="50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smtClean="0">
                <a:solidFill>
                  <a:srgbClr val="000000"/>
                </a:solidFill>
                <a:latin typeface="Trebuchet MS" pitchFamily="34" charset="0"/>
              </a:rPr>
            </a:br>
            <a:r>
              <a:rPr lang="en-US" sz="500" smtClean="0">
                <a:solidFill>
                  <a:srgbClr val="000000"/>
                </a:solidFill>
                <a:latin typeface="Trebuchet MS" pitchFamily="34" charset="0"/>
              </a:rPr>
              <a:t>MICROSOFT MAKES NO WARRANTIES, EXPRESS, IMPLIED OR STATUTORY, AS TO THE INFORMATION IN THIS PRESENTATION.</a:t>
            </a:r>
            <a:endParaRPr lang="en-US" sz="500" dirty="0" smtClean="0">
              <a:solidFill>
                <a:srgbClr val="000000"/>
              </a:solidFill>
              <a:latin typeface="Trebuchet MS" pitchFamily="34" charset="0"/>
            </a:endParaRP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atin typeface="Trebuchet MS" pitchFamily="34" charset="0"/>
              </a:defRPr>
            </a:lvl1pPr>
          </a:lstStyle>
          <a:p>
            <a:fld id="{8B263312-38AA-4E1E-B2B5-0F8F122B24FE}" type="slidenum">
              <a:rPr lang="en-US" smtClean="0"/>
              <a:pPr/>
              <a:t>‹#›</a:t>
            </a:fld>
            <a:endParaRPr lang="en-US" dirty="0"/>
          </a:p>
        </p:txBody>
      </p:sp>
    </p:spTree>
    <p:extLst>
      <p:ext uri="{BB962C8B-B14F-4D97-AF65-F5344CB8AC3E}">
        <p14:creationId xmlns="" xmlns:p14="http://schemas.microsoft.com/office/powerpoint/2010/main" val="3188949493"/>
      </p:ext>
    </p:extLst>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Trebuchet MS"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Trebuchet MS"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smtClean="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ußzeilenplatzhalter 3"/>
          <p:cNvSpPr>
            <a:spLocks noGrp="1"/>
          </p:cNvSpPr>
          <p:nvPr>
            <p:ph type="ftr" sz="quarter" idx="10"/>
          </p:nvPr>
        </p:nvSpPr>
        <p:spPr/>
        <p:txBody>
          <a:bodyPr/>
          <a:lstStyle/>
          <a:p>
            <a:endParaRPr lang="de-DE"/>
          </a:p>
        </p:txBody>
      </p:sp>
      <p:sp>
        <p:nvSpPr>
          <p:cNvPr id="5" name="Foliennummernplatzhalter 4"/>
          <p:cNvSpPr>
            <a:spLocks noGrp="1"/>
          </p:cNvSpPr>
          <p:nvPr>
            <p:ph type="sldNum" sz="quarter" idx="11"/>
          </p:nvPr>
        </p:nvSpPr>
        <p:spPr/>
        <p:txBody>
          <a:bodyP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 typeface="Arial" pitchFamily="34" charset="0"/>
              <a:buNone/>
            </a:pPr>
            <a:endParaRPr lang="de-DE" dirty="0"/>
          </a:p>
        </p:txBody>
      </p:sp>
      <p:sp>
        <p:nvSpPr>
          <p:cNvPr id="4" name="Fußzeilenplatzhalter 3"/>
          <p:cNvSpPr>
            <a:spLocks noGrp="1"/>
          </p:cNvSpPr>
          <p:nvPr>
            <p:ph type="ftr" sz="quarter" idx="10"/>
          </p:nvPr>
        </p:nvSpPr>
        <p:spPr/>
        <p:txBody>
          <a:bodyPr/>
          <a:lstStyle/>
          <a:p>
            <a:endParaRPr lang="de-DE"/>
          </a:p>
        </p:txBody>
      </p:sp>
      <p:sp>
        <p:nvSpPr>
          <p:cNvPr id="5" name="Foliennummernplatzhalter 4"/>
          <p:cNvSpPr>
            <a:spLocks noGrp="1"/>
          </p:cNvSpPr>
          <p:nvPr>
            <p:ph type="sldNum" sz="quarter" idx="1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endParaRPr lang="en-US"/>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endParaRPr lang="en-US" dirty="0"/>
          </a:p>
        </p:txBody>
      </p:sp>
      <p:sp>
        <p:nvSpPr>
          <p:cNvPr id="12" name="Slide Image Placeholder 11"/>
          <p:cNvSpPr>
            <a:spLocks noGrp="1" noRot="1" noChangeAspect="1"/>
          </p:cNvSpPr>
          <p:nvPr>
            <p:ph type="sldImg"/>
          </p:nvPr>
        </p:nvSpPr>
        <p:spPr>
          <a:xfrm>
            <a:off x="1535113" y="457200"/>
            <a:ext cx="3736975" cy="2801938"/>
          </a:xfrm>
        </p:spPr>
      </p:sp>
      <p:sp>
        <p:nvSpPr>
          <p:cNvPr id="13" name="Notes Placeholder 1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490251" y="3929349"/>
            <a:ext cx="7921912" cy="1337595"/>
          </a:xfrm>
        </p:spPr>
        <p:txBody>
          <a:bodyPr>
            <a:noAutofit/>
          </a:bodyPr>
          <a:lstStyle>
            <a:lvl1pPr algn="l" defTabSz="914363" rtl="0" eaLnBrk="1" latinLnBrk="0" hangingPunct="1">
              <a:lnSpc>
                <a:spcPct val="90000"/>
              </a:lnSpc>
              <a:spcBef>
                <a:spcPct val="0"/>
              </a:spcBef>
              <a:buNone/>
              <a:defRPr lang="en-US" sz="6000" b="1" kern="1200" cap="none" spc="-15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mj-lt"/>
                <a:ea typeface="+mn-ea"/>
                <a:cs typeface="+mn-cs"/>
              </a:defRPr>
            </a:lvl1pPr>
          </a:lstStyle>
          <a:p>
            <a:r>
              <a:rPr lang="de-DE" smtClean="0"/>
              <a:t>Titelmasterformat durch Klicken bearbeiten</a:t>
            </a:r>
            <a:endParaRPr lang="en-US" dirty="0"/>
          </a:p>
        </p:txBody>
      </p:sp>
      <p:sp>
        <p:nvSpPr>
          <p:cNvPr id="3" name="Subtitle 2"/>
          <p:cNvSpPr>
            <a:spLocks noGrp="1"/>
          </p:cNvSpPr>
          <p:nvPr>
            <p:ph type="subTitle" idx="1"/>
          </p:nvPr>
        </p:nvSpPr>
        <p:spPr bwMode="white">
          <a:xfrm>
            <a:off x="4475221" y="5341785"/>
            <a:ext cx="3812443" cy="461665"/>
          </a:xfrm>
        </p:spPr>
        <p:txBody>
          <a:bodyPr>
            <a:noAutofit/>
          </a:bodyPr>
          <a:lstStyle>
            <a:lvl1pPr marL="0" indent="0" algn="l">
              <a:lnSpc>
                <a:spcPct val="90000"/>
              </a:lnSpc>
              <a:spcBef>
                <a:spcPts val="0"/>
              </a:spcBef>
              <a:buNone/>
              <a:defRPr sz="2400">
                <a:solidFill>
                  <a:schemeClr val="tx1"/>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de-DE" smtClean="0"/>
              <a:t>Formatvorlage des Untertitelmasters durch Klicken bearbeiten</a:t>
            </a:r>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de-DE" smtClean="0"/>
              <a:t>Titelmasterformat durch Klicken bearbeiten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100000"/>
              <a:buFontTx/>
              <a:buBlip>
                <a:blip r:embed="rId2"/>
              </a:buBlip>
              <a:defRPr/>
            </a:lvl1pPr>
            <a:lvl2pPr>
              <a:buClr>
                <a:schemeClr val="tx1"/>
              </a:buClr>
              <a:buSzPct val="90000"/>
              <a:buFontTx/>
              <a:buBlip>
                <a:blip r:embed="rId3"/>
              </a:buBlip>
              <a:defRPr/>
            </a:lvl2pPr>
            <a:lvl3pPr>
              <a:buClr>
                <a:schemeClr val="tx1"/>
              </a:buClr>
              <a:buSzPct val="90000"/>
              <a:buFontTx/>
              <a:buBlip>
                <a:blip r:embed="rId3"/>
              </a:buBlip>
              <a:defRPr/>
            </a:lvl3pPr>
            <a:lvl4pPr>
              <a:buClr>
                <a:schemeClr val="tx1"/>
              </a:buClr>
              <a:buSzPct val="90000"/>
              <a:buFontTx/>
              <a:buBlip>
                <a:blip r:embed="rId3"/>
              </a:buBlip>
              <a:defRPr/>
            </a:lvl4pPr>
            <a:lvl5pPr>
              <a:buClr>
                <a:schemeClr val="tx1"/>
              </a:buClr>
              <a:buSzPct val="90000"/>
              <a:buFontTx/>
              <a:buBlip>
                <a:blip r:embed="rId3"/>
              </a:buBlip>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Addional Ressources">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428596" y="357166"/>
            <a:ext cx="8286808" cy="642942"/>
          </a:xfrm>
          <a:prstGeom prst="rect">
            <a:avLst/>
          </a:prstGeom>
        </p:spPr>
        <p:txBody>
          <a:bodyPr>
            <a:noAutofit/>
          </a:bodyPr>
          <a:lstStyle>
            <a:lvl1pPr algn="l">
              <a:defRPr sz="3000">
                <a:solidFill>
                  <a:srgbClr val="03557B"/>
                </a:solidFill>
                <a:latin typeface="Arial Black" pitchFamily="34" charset="0"/>
              </a:defRPr>
            </a:lvl1pPr>
          </a:lstStyle>
          <a:p>
            <a:r>
              <a:rPr lang="en-CA" dirty="0" smtClean="0"/>
              <a:t>Additional Resources</a:t>
            </a:r>
            <a:r>
              <a:rPr lang="de-DE" dirty="0" smtClean="0"/>
              <a:t/>
            </a:r>
            <a:br>
              <a:rPr lang="de-DE" dirty="0" smtClean="0"/>
            </a:br>
            <a:endParaRPr lang="de-DE" dirty="0"/>
          </a:p>
        </p:txBody>
      </p:sp>
      <p:sp>
        <p:nvSpPr>
          <p:cNvPr id="5" name="Foliennummernplatzhalter 5"/>
          <p:cNvSpPr>
            <a:spLocks noGrp="1"/>
          </p:cNvSpPr>
          <p:nvPr userDrawn="1"/>
        </p:nvSpPr>
        <p:spPr>
          <a:xfrm>
            <a:off x="7929586" y="6564361"/>
            <a:ext cx="928694" cy="293663"/>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679C0BF-7D18-459D-AF35-DB904FC8CA17}" type="slidenum">
              <a:rPr lang="de-DE" sz="1400" smtClean="0">
                <a:solidFill>
                  <a:schemeClr val="bg1"/>
                </a:solidFill>
                <a:latin typeface="Verdana" pitchFamily="34" charset="0"/>
              </a:rPr>
              <a:pPr algn="r"/>
              <a:t>‹#›</a:t>
            </a:fld>
            <a:endParaRPr lang="de-DE" sz="1400" dirty="0">
              <a:solidFill>
                <a:schemeClr val="bg1"/>
              </a:solidFill>
              <a:latin typeface="Verdana" pitchFamily="34" charset="0"/>
            </a:endParaRPr>
          </a:p>
        </p:txBody>
      </p:sp>
      <p:sp>
        <p:nvSpPr>
          <p:cNvPr id="8" name="Textplatzhalter 7"/>
          <p:cNvSpPr>
            <a:spLocks noGrp="1"/>
          </p:cNvSpPr>
          <p:nvPr>
            <p:ph type="body" sz="quarter" idx="10" hasCustomPrompt="1"/>
          </p:nvPr>
        </p:nvSpPr>
        <p:spPr>
          <a:xfrm>
            <a:off x="428625" y="1142984"/>
            <a:ext cx="8286750" cy="5072098"/>
          </a:xfrm>
          <a:prstGeom prst="rect">
            <a:avLst/>
          </a:prstGeom>
        </p:spPr>
        <p:txBody>
          <a:bodyPr/>
          <a:lstStyle>
            <a:lvl1pPr marL="0">
              <a:buFont typeface="Arial" pitchFamily="34" charset="0"/>
              <a:buChar char="•"/>
              <a:defRPr sz="2400">
                <a:solidFill>
                  <a:srgbClr val="03557B"/>
                </a:solidFill>
                <a:latin typeface="Arial" pitchFamily="34" charset="0"/>
                <a:cs typeface="Arial" pitchFamily="34" charset="0"/>
              </a:defRPr>
            </a:lvl1pPr>
            <a:lvl2pPr>
              <a:buFont typeface="Arial" pitchFamily="34" charset="0"/>
              <a:buChar char="•"/>
              <a:defRPr sz="2000" baseline="0">
                <a:solidFill>
                  <a:srgbClr val="03557B"/>
                </a:solidFill>
                <a:latin typeface="Arial" pitchFamily="34" charset="0"/>
                <a:cs typeface="Arial" pitchFamily="34" charset="0"/>
              </a:defRPr>
            </a:lvl2pPr>
            <a:lvl3pPr>
              <a:buClr>
                <a:srgbClr val="92D050"/>
              </a:buClr>
              <a:defRPr sz="1800" b="0" baseline="0">
                <a:solidFill>
                  <a:srgbClr val="03557B"/>
                </a:solidFill>
                <a:latin typeface="Arial" pitchFamily="34" charset="0"/>
                <a:cs typeface="Arial" pitchFamily="34" charset="0"/>
              </a:defRPr>
            </a:lvl3pPr>
            <a:lvl4pPr>
              <a:buClr>
                <a:srgbClr val="FFC000"/>
              </a:buClr>
              <a:buFont typeface="Arial" pitchFamily="34" charset="0"/>
              <a:buChar char="•"/>
              <a:defRPr sz="1600" b="0">
                <a:solidFill>
                  <a:srgbClr val="03557B"/>
                </a:solidFill>
                <a:latin typeface="Arial" pitchFamily="34" charset="0"/>
                <a:cs typeface="Arial" pitchFamily="34" charset="0"/>
              </a:defRPr>
            </a:lvl4pPr>
            <a:lvl5pPr>
              <a:buFont typeface="Arial" pitchFamily="34" charset="0"/>
              <a:buChar char="•"/>
              <a:defRPr sz="1600">
                <a:solidFill>
                  <a:srgbClr val="03557B"/>
                </a:solidFill>
                <a:latin typeface="Arial" pitchFamily="34" charset="0"/>
                <a:cs typeface="Arial" pitchFamily="34" charset="0"/>
              </a:defRPr>
            </a:lvl5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edit</a:t>
            </a:r>
            <a:r>
              <a:rPr lang="de-DE" dirty="0" smtClean="0"/>
              <a:t> Master </a:t>
            </a:r>
            <a:r>
              <a:rPr lang="de-DE" dirty="0" err="1" smtClean="0"/>
              <a:t>text</a:t>
            </a:r>
            <a:r>
              <a:rPr lang="de-DE" dirty="0" smtClean="0"/>
              <a:t> style</a:t>
            </a:r>
          </a:p>
          <a:p>
            <a:pPr lvl="1"/>
            <a:r>
              <a:rPr lang="de-DE" dirty="0" smtClean="0"/>
              <a:t>Second </a:t>
            </a:r>
            <a:r>
              <a:rPr lang="de-DE" dirty="0" err="1" smtClean="0"/>
              <a:t>level</a:t>
            </a:r>
            <a:endParaRPr lang="de-DE" dirty="0" smtClean="0"/>
          </a:p>
          <a:p>
            <a:pPr lvl="2"/>
            <a:r>
              <a:rPr lang="de-DE" dirty="0" smtClean="0"/>
              <a:t>Third </a:t>
            </a:r>
            <a:r>
              <a:rPr lang="de-DE" dirty="0" err="1" smtClean="0"/>
              <a:t>level</a:t>
            </a:r>
            <a:endParaRPr lang="de-DE" dirty="0" smtClean="0"/>
          </a:p>
          <a:p>
            <a:pPr lvl="3"/>
            <a:r>
              <a:rPr lang="de-DE" dirty="0" err="1" smtClean="0"/>
              <a:t>Fourth</a:t>
            </a:r>
            <a:r>
              <a:rPr lang="de-DE" dirty="0" smtClean="0"/>
              <a:t> </a:t>
            </a:r>
            <a:r>
              <a:rPr lang="de-DE" dirty="0" err="1" smtClean="0"/>
              <a:t>level</a:t>
            </a:r>
            <a:endParaRPr lang="de-DE" dirty="0" smtClean="0"/>
          </a:p>
          <a:p>
            <a:pPr lvl="4"/>
            <a:r>
              <a:rPr lang="de-DE" dirty="0" err="1" smtClean="0"/>
              <a:t>Fifth</a:t>
            </a:r>
            <a:r>
              <a:rPr lang="de-DE" dirty="0" smtClean="0"/>
              <a:t> </a:t>
            </a:r>
            <a:r>
              <a:rPr lang="de-DE" dirty="0" err="1" smtClean="0"/>
              <a:t>level</a:t>
            </a:r>
            <a:endParaRPr lang="de-DE" dirty="0"/>
          </a:p>
        </p:txBody>
      </p:sp>
      <p:sp>
        <p:nvSpPr>
          <p:cNvPr id="10" name="Fußzeilenplatzhalter 4"/>
          <p:cNvSpPr>
            <a:spLocks noGrp="1"/>
          </p:cNvSpPr>
          <p:nvPr>
            <p:ph type="ftr" sz="quarter" idx="11"/>
          </p:nvPr>
        </p:nvSpPr>
        <p:spPr>
          <a:xfrm>
            <a:off x="857224" y="6572272"/>
            <a:ext cx="7110442" cy="365125"/>
          </a:xfrm>
          <a:prstGeom prst="rect">
            <a:avLst/>
          </a:prstGeom>
        </p:spPr>
        <p:txBody>
          <a:bodyPr/>
          <a:lstStyle>
            <a:lvl1pPr>
              <a:defRPr sz="1400">
                <a:solidFill>
                  <a:schemeClr val="bg1"/>
                </a:solidFill>
                <a:latin typeface="Verdana" pitchFamily="34" charset="0"/>
              </a:defRPr>
            </a:lvl1pPr>
          </a:lstStyle>
          <a:p>
            <a:r>
              <a:rPr lang="de-DE" dirty="0" smtClean="0"/>
              <a:t>SSAS Best Practices </a:t>
            </a:r>
            <a:r>
              <a:rPr lang="de-DE" dirty="0" err="1" smtClean="0"/>
              <a:t>learned</a:t>
            </a:r>
            <a:r>
              <a:rPr lang="de-DE" dirty="0" smtClean="0"/>
              <a:t> </a:t>
            </a:r>
            <a:r>
              <a:rPr lang="de-DE" dirty="0" err="1" smtClean="0"/>
              <a:t>from</a:t>
            </a:r>
            <a:r>
              <a:rPr lang="de-DE" dirty="0" smtClean="0"/>
              <a:t> SQL 2008</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sp>
        <p:nvSpPr>
          <p:cNvPr id="9" name="Titel 1"/>
          <p:cNvSpPr>
            <a:spLocks noGrp="1"/>
          </p:cNvSpPr>
          <p:nvPr>
            <p:ph type="title" hasCustomPrompt="1"/>
          </p:nvPr>
        </p:nvSpPr>
        <p:spPr>
          <a:xfrm>
            <a:off x="428596" y="357166"/>
            <a:ext cx="8286808" cy="642942"/>
          </a:xfrm>
          <a:prstGeom prst="rect">
            <a:avLst/>
          </a:prstGeom>
        </p:spPr>
        <p:txBody>
          <a:bodyPr>
            <a:noAutofit/>
          </a:bodyPr>
          <a:lstStyle>
            <a:lvl1pPr algn="l">
              <a:defRPr sz="3000">
                <a:solidFill>
                  <a:srgbClr val="03557B"/>
                </a:solidFill>
                <a:latin typeface="Arial Black" pitchFamily="34" charset="0"/>
              </a:defRPr>
            </a:lvl1pPr>
          </a:lstStyle>
          <a:p>
            <a:r>
              <a:rPr lang="de-DE" dirty="0" smtClean="0"/>
              <a:t>Click </a:t>
            </a:r>
            <a:r>
              <a:rPr lang="de-DE" dirty="0" err="1" smtClean="0"/>
              <a:t>to</a:t>
            </a:r>
            <a:r>
              <a:rPr lang="de-DE" dirty="0" smtClean="0"/>
              <a:t> </a:t>
            </a:r>
            <a:r>
              <a:rPr lang="de-DE" dirty="0" err="1" smtClean="0"/>
              <a:t>edit</a:t>
            </a:r>
            <a:r>
              <a:rPr lang="de-DE" dirty="0" smtClean="0"/>
              <a:t> </a:t>
            </a:r>
            <a:r>
              <a:rPr lang="de-DE" dirty="0" err="1" smtClean="0"/>
              <a:t>headline</a:t>
            </a:r>
            <a:r>
              <a:rPr lang="de-DE" dirty="0" smtClean="0"/>
              <a:t/>
            </a:r>
            <a:br>
              <a:rPr lang="de-DE" dirty="0" smtClean="0"/>
            </a:br>
            <a:endParaRPr lang="de-DE" dirty="0"/>
          </a:p>
        </p:txBody>
      </p:sp>
      <p:sp>
        <p:nvSpPr>
          <p:cNvPr id="5" name="Foliennummernplatzhalter 5"/>
          <p:cNvSpPr>
            <a:spLocks noGrp="1"/>
          </p:cNvSpPr>
          <p:nvPr userDrawn="1"/>
        </p:nvSpPr>
        <p:spPr>
          <a:xfrm>
            <a:off x="7929586" y="6564361"/>
            <a:ext cx="928694" cy="293663"/>
          </a:xfrm>
          <a:prstGeom prst="rect">
            <a:avLst/>
          </a:prstGeom>
        </p:spPr>
        <p:txBody>
          <a:bodyPr/>
          <a:ls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8679C0BF-7D18-459D-AF35-DB904FC8CA17}" type="slidenum">
              <a:rPr lang="de-DE" sz="1400" smtClean="0">
                <a:solidFill>
                  <a:schemeClr val="bg1"/>
                </a:solidFill>
                <a:latin typeface="Verdana" pitchFamily="34" charset="0"/>
              </a:rPr>
              <a:pPr algn="r"/>
              <a:t>‹#›</a:t>
            </a:fld>
            <a:endParaRPr lang="de-DE" sz="1400" dirty="0">
              <a:solidFill>
                <a:schemeClr val="bg1"/>
              </a:solidFill>
              <a:latin typeface="Verdana" pitchFamily="34" charset="0"/>
            </a:endParaRPr>
          </a:p>
        </p:txBody>
      </p:sp>
      <p:sp>
        <p:nvSpPr>
          <p:cNvPr id="8" name="Textplatzhalter 7"/>
          <p:cNvSpPr>
            <a:spLocks noGrp="1"/>
          </p:cNvSpPr>
          <p:nvPr>
            <p:ph type="body" sz="quarter" idx="10" hasCustomPrompt="1"/>
          </p:nvPr>
        </p:nvSpPr>
        <p:spPr>
          <a:xfrm>
            <a:off x="428625" y="1142984"/>
            <a:ext cx="8286750" cy="5072098"/>
          </a:xfrm>
          <a:prstGeom prst="rect">
            <a:avLst/>
          </a:prstGeom>
        </p:spPr>
        <p:txBody>
          <a:bodyPr/>
          <a:lstStyle>
            <a:lvl1pPr marL="0">
              <a:buFontTx/>
              <a:buNone/>
              <a:defRPr sz="2400">
                <a:solidFill>
                  <a:srgbClr val="03557B"/>
                </a:solidFill>
                <a:latin typeface="Arial" pitchFamily="34" charset="0"/>
                <a:cs typeface="Arial" pitchFamily="34" charset="0"/>
              </a:defRPr>
            </a:lvl1pPr>
            <a:lvl2pPr>
              <a:buFont typeface="Arial" pitchFamily="34" charset="0"/>
              <a:buChar char="•"/>
              <a:defRPr sz="2000" baseline="0">
                <a:solidFill>
                  <a:srgbClr val="03557B"/>
                </a:solidFill>
                <a:latin typeface="Arial" pitchFamily="34" charset="0"/>
                <a:cs typeface="Arial" pitchFamily="34" charset="0"/>
              </a:defRPr>
            </a:lvl2pPr>
            <a:lvl3pPr>
              <a:buClr>
                <a:srgbClr val="92D050"/>
              </a:buClr>
              <a:defRPr sz="1800" b="0" baseline="0">
                <a:solidFill>
                  <a:srgbClr val="03557B"/>
                </a:solidFill>
                <a:latin typeface="Arial" pitchFamily="34" charset="0"/>
                <a:cs typeface="Arial" pitchFamily="34" charset="0"/>
              </a:defRPr>
            </a:lvl3pPr>
            <a:lvl4pPr>
              <a:buClr>
                <a:srgbClr val="FFC000"/>
              </a:buClr>
              <a:buFont typeface="Arial" pitchFamily="34" charset="0"/>
              <a:buChar char="•"/>
              <a:defRPr sz="1600" b="0">
                <a:solidFill>
                  <a:srgbClr val="03557B"/>
                </a:solidFill>
                <a:latin typeface="Arial" pitchFamily="34" charset="0"/>
                <a:cs typeface="Arial" pitchFamily="34" charset="0"/>
              </a:defRPr>
            </a:lvl4pPr>
            <a:lvl5pPr>
              <a:buFont typeface="Arial" pitchFamily="34" charset="0"/>
              <a:buChar char="•"/>
              <a:defRPr sz="1600">
                <a:solidFill>
                  <a:srgbClr val="03557B"/>
                </a:solidFill>
                <a:latin typeface="Arial" pitchFamily="34" charset="0"/>
                <a:cs typeface="Arial" pitchFamily="34" charset="0"/>
              </a:defRPr>
            </a:lvl5pPr>
          </a:lstStyle>
          <a:p>
            <a:pPr lvl="0"/>
            <a:r>
              <a:rPr lang="de-DE" dirty="0" smtClean="0"/>
              <a:t>Click </a:t>
            </a:r>
            <a:r>
              <a:rPr lang="de-DE" dirty="0" err="1" smtClean="0"/>
              <a:t>here</a:t>
            </a:r>
            <a:r>
              <a:rPr lang="de-DE" dirty="0" smtClean="0"/>
              <a:t> </a:t>
            </a:r>
            <a:r>
              <a:rPr lang="de-DE" dirty="0" err="1" smtClean="0"/>
              <a:t>to</a:t>
            </a:r>
            <a:r>
              <a:rPr lang="de-DE" dirty="0" smtClean="0"/>
              <a:t> </a:t>
            </a:r>
            <a:r>
              <a:rPr lang="de-DE" dirty="0" err="1" smtClean="0"/>
              <a:t>edit</a:t>
            </a:r>
            <a:r>
              <a:rPr lang="de-DE" dirty="0" smtClean="0"/>
              <a:t> Master </a:t>
            </a:r>
            <a:r>
              <a:rPr lang="de-DE" dirty="0" err="1" smtClean="0"/>
              <a:t>text</a:t>
            </a:r>
            <a:r>
              <a:rPr lang="de-DE" dirty="0" smtClean="0"/>
              <a:t> style</a:t>
            </a:r>
          </a:p>
          <a:p>
            <a:pPr lvl="1"/>
            <a:r>
              <a:rPr lang="de-DE" dirty="0" smtClean="0"/>
              <a:t>Second </a:t>
            </a:r>
            <a:r>
              <a:rPr lang="de-DE" dirty="0" err="1" smtClean="0"/>
              <a:t>level</a:t>
            </a:r>
            <a:endParaRPr lang="de-DE" dirty="0" smtClean="0"/>
          </a:p>
          <a:p>
            <a:pPr lvl="2"/>
            <a:r>
              <a:rPr lang="de-DE" dirty="0" smtClean="0"/>
              <a:t>Third </a:t>
            </a:r>
            <a:r>
              <a:rPr lang="de-DE" dirty="0" err="1" smtClean="0"/>
              <a:t>level</a:t>
            </a:r>
            <a:endParaRPr lang="de-DE" dirty="0" smtClean="0"/>
          </a:p>
          <a:p>
            <a:pPr lvl="3"/>
            <a:r>
              <a:rPr lang="de-DE" dirty="0" err="1" smtClean="0"/>
              <a:t>Fourth</a:t>
            </a:r>
            <a:r>
              <a:rPr lang="de-DE" dirty="0" smtClean="0"/>
              <a:t> </a:t>
            </a:r>
            <a:r>
              <a:rPr lang="de-DE" dirty="0" err="1" smtClean="0"/>
              <a:t>level</a:t>
            </a:r>
            <a:endParaRPr lang="de-DE" dirty="0" smtClean="0"/>
          </a:p>
          <a:p>
            <a:pPr lvl="4"/>
            <a:r>
              <a:rPr lang="de-DE" dirty="0" err="1" smtClean="0"/>
              <a:t>Fifth</a:t>
            </a:r>
            <a:r>
              <a:rPr lang="de-DE" dirty="0" smtClean="0"/>
              <a:t> </a:t>
            </a:r>
            <a:r>
              <a:rPr lang="de-DE" dirty="0" err="1" smtClean="0"/>
              <a:t>level</a:t>
            </a:r>
            <a:endParaRPr lang="de-DE" dirty="0"/>
          </a:p>
        </p:txBody>
      </p:sp>
      <p:sp>
        <p:nvSpPr>
          <p:cNvPr id="10" name="Fußzeilenplatzhalter 4"/>
          <p:cNvSpPr>
            <a:spLocks noGrp="1"/>
          </p:cNvSpPr>
          <p:nvPr>
            <p:ph type="ftr" sz="quarter" idx="11"/>
          </p:nvPr>
        </p:nvSpPr>
        <p:spPr>
          <a:xfrm>
            <a:off x="857224" y="6572272"/>
            <a:ext cx="7110442" cy="365125"/>
          </a:xfrm>
          <a:prstGeom prst="rect">
            <a:avLst/>
          </a:prstGeom>
        </p:spPr>
        <p:txBody>
          <a:bodyPr/>
          <a:lstStyle>
            <a:lvl1pPr>
              <a:defRPr sz="1400">
                <a:solidFill>
                  <a:schemeClr val="bg1"/>
                </a:solidFill>
                <a:latin typeface="Verdana" pitchFamily="34" charset="0"/>
              </a:defRPr>
            </a:lvl1pPr>
          </a:lstStyle>
          <a:p>
            <a:r>
              <a:rPr lang="de-DE" dirty="0" smtClean="0"/>
              <a:t>SSAS Best Practices </a:t>
            </a:r>
            <a:r>
              <a:rPr lang="de-DE" dirty="0" err="1" smtClean="0"/>
              <a:t>learned</a:t>
            </a:r>
            <a:r>
              <a:rPr lang="de-DE" dirty="0" smtClean="0"/>
              <a:t> </a:t>
            </a:r>
            <a:r>
              <a:rPr lang="de-DE" dirty="0" err="1" smtClean="0"/>
              <a:t>from</a:t>
            </a:r>
            <a:r>
              <a:rPr lang="de-DE" dirty="0" smtClean="0"/>
              <a:t> SQL 2008</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white">
          <a:xfrm>
            <a:off x="730249" y="4992403"/>
            <a:ext cx="7651245" cy="752822"/>
          </a:xfrm>
        </p:spPr>
        <p:txBody>
          <a:bodyPr vert="horz" wrap="square" lIns="0" tIns="0" rIns="0" bIns="0" rtlCol="0" anchor="t">
            <a:noAutofit/>
          </a:bodyPr>
          <a:lstStyle>
            <a:lvl1pPr algn="l" defTabSz="914363" rtl="0" eaLnBrk="1" latinLnBrk="0" hangingPunct="1">
              <a:lnSpc>
                <a:spcPct val="90000"/>
              </a:lnSpc>
              <a:spcBef>
                <a:spcPct val="0"/>
              </a:spcBef>
              <a:buNone/>
              <a:defRPr lang="en-US" sz="4000" b="0" kern="1200" cap="none" spc="-150" dirty="0">
                <a:ln w="3175">
                  <a:noFill/>
                </a:ln>
                <a:solidFill>
                  <a:schemeClr val="bg1"/>
                </a:solidFill>
                <a:effectLst/>
                <a:latin typeface="+mn-lt"/>
                <a:ea typeface="+mn-ea"/>
                <a:cs typeface="Arial" charset="0"/>
              </a:defRPr>
            </a:lvl1pPr>
          </a:lstStyle>
          <a:p>
            <a:r>
              <a:rPr lang="de-DE" smtClean="0"/>
              <a:t>Titelmasterformat durch Klicken bearbeiten</a:t>
            </a:r>
            <a:endParaRPr lang="en-US" dirty="0"/>
          </a:p>
        </p:txBody>
      </p:sp>
      <p:sp>
        <p:nvSpPr>
          <p:cNvPr id="3" name="Subtitle 2"/>
          <p:cNvSpPr>
            <a:spLocks noGrp="1"/>
          </p:cNvSpPr>
          <p:nvPr>
            <p:ph type="subTitle" idx="1"/>
          </p:nvPr>
        </p:nvSpPr>
        <p:spPr bwMode="white">
          <a:xfrm>
            <a:off x="730249" y="5746265"/>
            <a:ext cx="6803209" cy="461665"/>
          </a:xfrm>
        </p:spPr>
        <p:txBody>
          <a:bodyPr>
            <a:noAutofit/>
          </a:bodyPr>
          <a:lstStyle>
            <a:lvl1pPr marL="0" indent="0" algn="l">
              <a:lnSpc>
                <a:spcPct val="90000"/>
              </a:lnSpc>
              <a:spcBef>
                <a:spcPts val="0"/>
              </a:spcBef>
              <a:buNone/>
              <a:defRPr sz="2000">
                <a:solidFill>
                  <a:schemeClr val="tx1">
                    <a:tint val="75000"/>
                  </a:schemeClr>
                </a:solidFill>
                <a:latin typeface="+mn-lt"/>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7" name="Text Placeholder 6"/>
          <p:cNvSpPr>
            <a:spLocks noGrp="1"/>
          </p:cNvSpPr>
          <p:nvPr>
            <p:ph type="body" sz="quarter" idx="10" hasCustomPrompt="1"/>
          </p:nvPr>
        </p:nvSpPr>
        <p:spPr bwMode="white">
          <a:xfrm>
            <a:off x="510793" y="3813437"/>
            <a:ext cx="7681913" cy="1059925"/>
          </a:xfrm>
        </p:spPr>
        <p:txBody>
          <a:bodyPr anchor="t" anchorCtr="0">
            <a:noAutofit/>
          </a:bodyPr>
          <a:lstStyle>
            <a:lvl1pPr marL="0" indent="0" algn="l">
              <a:buFont typeface="Arial" pitchFamily="34" charset="0"/>
              <a:buNone/>
              <a:defRPr kumimoji="0" lang="en-US" sz="8000" b="1" i="0" u="none" strike="noStrike" kern="1200" cap="none" spc="-560" normalizeH="0" baseline="0" noProof="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uLnTx/>
                <a:uFillTx/>
                <a:latin typeface="+mj-lt"/>
                <a:ea typeface="+mn-ea"/>
                <a:cs typeface="+mn-cs"/>
              </a:defRPr>
            </a:lvl1pPr>
          </a:lstStyle>
          <a:p>
            <a:pPr lvl="0"/>
            <a:r>
              <a:rPr lang="en-US" dirty="0" smtClean="0"/>
              <a:t>click to…</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de-DE" smtClean="0"/>
              <a:t>Titelmasterformat durch Klicken bearbeiten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atin typeface="+mn-lt"/>
              </a:defRPr>
            </a:lvl1pPr>
            <a:lvl2pPr>
              <a:lnSpc>
                <a:spcPct val="90000"/>
              </a:lnSpc>
              <a:defRPr>
                <a:latin typeface="+mn-lt"/>
              </a:defRPr>
            </a:lvl2pPr>
            <a:lvl3pPr>
              <a:lnSpc>
                <a:spcPct val="90000"/>
              </a:lnSpc>
              <a:defRPr>
                <a:latin typeface="+mn-lt"/>
              </a:defRPr>
            </a:lvl3pPr>
            <a:lvl4pPr>
              <a:lnSpc>
                <a:spcPct val="90000"/>
              </a:lnSpc>
              <a:defRPr>
                <a:latin typeface="+mn-lt"/>
              </a:defRPr>
            </a:lvl4pPr>
            <a:lvl5pPr>
              <a:lnSpc>
                <a:spcPct val="90000"/>
              </a:lnSpc>
              <a:defRPr>
                <a:latin typeface="+mn-lt"/>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381000" y="1412874"/>
            <a:ext cx="8382000" cy="4561205"/>
          </a:xfrm>
        </p:spPr>
        <p:txBody>
          <a:bodyPr>
            <a:noAutofit/>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de-DE" smtClean="0"/>
              <a:t>Textmasterformate durch Klicken bearbeiten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de-DE" smtClean="0"/>
              <a:t>Textmasterformate durch Klicken bearbeiten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image" Target="NULL"/><Relationship Id="rId3" Type="http://schemas.openxmlformats.org/officeDocument/2006/relationships/image" Target="../media/image1.jpeg"/><Relationship Id="rId7" Type="http://schemas.openxmlformats.org/officeDocument/2006/relationships/image" Target="NULL"/><Relationship Id="rId2"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image" Target="NULL"/><Relationship Id="rId5" Type="http://schemas.openxmlformats.org/officeDocument/2006/relationships/image" Target="NULL"/><Relationship Id="rId4" Type="http://schemas.openxmlformats.org/officeDocument/2006/relationships/image" Target="NUL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27" r:id="rId11"/>
    <p:sldLayoutId id="2147483728" r:id="rId12"/>
  </p:sldLayoutIdLst>
  <p:transition spd="med">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16"/>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1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16"/>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16"/>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blackWhite">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1999" cy="2135969"/>
          </a:xfrm>
          <a:prstGeom prst="rect">
            <a:avLst/>
          </a:prstGeom>
        </p:spPr>
        <p:txBody>
          <a:bodyPr vert="horz" wrap="square" lIns="0" tIns="0" rIns="0" bIns="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30" r:id="rId1"/>
  </p:sldLayoutIdLst>
  <p:transition spd="med">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rgbClr val="CCFFCC"/>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4"/>
        </a:buBlip>
        <a:defRPr sz="3200" kern="1200">
          <a:solidFill>
            <a:srgbClr val="99CC99"/>
          </a:solidFill>
          <a:latin typeface="+mn-lt"/>
          <a:ea typeface="+mn-ea"/>
          <a:cs typeface="+mn-cs"/>
        </a:defRPr>
      </a:lvl1pPr>
      <a:lvl2pPr marL="914400" indent="-396875" algn="l" defTabSz="914363" rtl="0" eaLnBrk="1" latinLnBrk="0" hangingPunct="1">
        <a:lnSpc>
          <a:spcPct val="90000"/>
        </a:lnSpc>
        <a:spcBef>
          <a:spcPct val="20000"/>
        </a:spcBef>
        <a:buSzPct val="90000"/>
        <a:buFontTx/>
        <a:buBlip>
          <a:blip r:embed="rId5"/>
        </a:buBlip>
        <a:defRPr sz="2800" kern="1200">
          <a:solidFill>
            <a:srgbClr val="99CC99"/>
          </a:solidFill>
          <a:latin typeface="+mn-lt"/>
          <a:ea typeface="+mn-ea"/>
          <a:cs typeface="+mn-cs"/>
        </a:defRPr>
      </a:lvl2pPr>
      <a:lvl3pPr marL="1258888" indent="-344488" algn="l" defTabSz="914363" rtl="0" eaLnBrk="1" latinLnBrk="0" hangingPunct="1">
        <a:lnSpc>
          <a:spcPct val="90000"/>
        </a:lnSpc>
        <a:spcBef>
          <a:spcPct val="20000"/>
        </a:spcBef>
        <a:buSzPct val="90000"/>
        <a:buFontTx/>
        <a:buBlip>
          <a:blip r:embed="rId6"/>
        </a:buBlip>
        <a:defRPr sz="2400" kern="1200">
          <a:solidFill>
            <a:srgbClr val="99CC99"/>
          </a:solidFill>
          <a:latin typeface="+mn-lt"/>
          <a:ea typeface="+mn-ea"/>
          <a:cs typeface="+mn-cs"/>
        </a:defRPr>
      </a:lvl3pPr>
      <a:lvl4pPr marL="1604963" indent="-346075" algn="l" defTabSz="914363" rtl="0" eaLnBrk="1" latinLnBrk="0" hangingPunct="1">
        <a:lnSpc>
          <a:spcPct val="90000"/>
        </a:lnSpc>
        <a:spcBef>
          <a:spcPct val="20000"/>
        </a:spcBef>
        <a:buSzPct val="90000"/>
        <a:buFontTx/>
        <a:buBlip>
          <a:blip r:embed="rId7"/>
        </a:buBlip>
        <a:defRPr sz="2400" kern="1200">
          <a:solidFill>
            <a:srgbClr val="99CC99"/>
          </a:solidFill>
          <a:latin typeface="+mn-lt"/>
          <a:ea typeface="+mn-ea"/>
          <a:cs typeface="+mn-cs"/>
        </a:defRPr>
      </a:lvl4pPr>
      <a:lvl5pPr marL="1941513" indent="-336550" algn="l" defTabSz="914363" rtl="0" eaLnBrk="1" latinLnBrk="0" hangingPunct="1">
        <a:lnSpc>
          <a:spcPct val="90000"/>
        </a:lnSpc>
        <a:spcBef>
          <a:spcPct val="20000"/>
        </a:spcBef>
        <a:buSzPct val="90000"/>
        <a:buFontTx/>
        <a:buBlip>
          <a:blip r:embed="rId8"/>
        </a:buBlip>
        <a:defRPr sz="2400" kern="1200">
          <a:solidFill>
            <a:srgbClr val="99CC99"/>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SQL/BI/ProjectREA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hyperlink" Target="http://microsoft.com/msdn" TargetMode="External"/><Relationship Id="rId3" Type="http://schemas.openxmlformats.org/officeDocument/2006/relationships/image" Target="../media/image15.png"/><Relationship Id="rId7"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image" Target="../media/image16.png"/><Relationship Id="rId11" Type="http://schemas.openxmlformats.org/officeDocument/2006/relationships/image" Target="../media/image19.png"/><Relationship Id="rId5" Type="http://schemas.openxmlformats.org/officeDocument/2006/relationships/hyperlink" Target="http://microsoft.com/technet" TargetMode="External"/><Relationship Id="rId10" Type="http://schemas.openxmlformats.org/officeDocument/2006/relationships/image" Target="../media/image18.emf"/><Relationship Id="rId4" Type="http://schemas.openxmlformats.org/officeDocument/2006/relationships/hyperlink" Target="http://www.microsoft.com/teched" TargetMode="External"/><Relationship Id="rId9" Type="http://schemas.openxmlformats.org/officeDocument/2006/relationships/hyperlink" Target="http://www.microsoft.com/learning"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rPr>
              <a:t>Top 10 Best Practices</a:t>
            </a:r>
            <a:br>
              <a:rPr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rPr>
            </a:br>
            <a:r>
              <a:rPr lang="en-US" sz="3200" dirty="0" smtClean="0"/>
              <a:t>for Microsoft SQL Server 2008 Analysis Services</a:t>
            </a:r>
            <a:endParaRPr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mn-cs"/>
            </a:endParaRPr>
          </a:p>
        </p:txBody>
      </p:sp>
      <p:sp>
        <p:nvSpPr>
          <p:cNvPr id="3" name="Subtitle 2"/>
          <p:cNvSpPr>
            <a:spLocks noGrp="1"/>
          </p:cNvSpPr>
          <p:nvPr>
            <p:ph type="subTitle" idx="1"/>
          </p:nvPr>
        </p:nvSpPr>
        <p:spPr/>
        <p:txBody>
          <a:bodyPr/>
          <a:lstStyle/>
          <a:p>
            <a:r>
              <a:rPr lang="en-US" dirty="0" smtClean="0">
                <a:solidFill>
                  <a:schemeClr val="tx1"/>
                </a:solidFill>
              </a:rPr>
              <a:t>Markus Raatz</a:t>
            </a:r>
          </a:p>
          <a:p>
            <a:r>
              <a:rPr lang="en-US" dirty="0" smtClean="0"/>
              <a:t>General Manager</a:t>
            </a:r>
            <a:endParaRPr lang="en-US" dirty="0" smtClean="0">
              <a:solidFill>
                <a:schemeClr val="tx1"/>
              </a:solidFill>
            </a:endParaRPr>
          </a:p>
          <a:p>
            <a:r>
              <a:rPr lang="en-US" dirty="0" err="1" smtClean="0">
                <a:solidFill>
                  <a:schemeClr val="tx1"/>
                </a:solidFill>
              </a:rPr>
              <a:t>ixto</a:t>
            </a:r>
            <a:r>
              <a:rPr lang="en-US" dirty="0" smtClean="0">
                <a:solidFill>
                  <a:schemeClr val="tx1"/>
                </a:solidFill>
              </a:rPr>
              <a:t> GmbH</a:t>
            </a:r>
          </a:p>
          <a:p>
            <a:r>
              <a:rPr lang="en-US" dirty="0" smtClean="0">
                <a:solidFill>
                  <a:schemeClr val="tx1"/>
                </a:solidFill>
              </a:rPr>
              <a:t>Session Code: DAT302</a:t>
            </a:r>
            <a:endParaRPr lang="en-US" dirty="0">
              <a:solidFill>
                <a:schemeClr val="tx1"/>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dirty="0" smtClean="0"/>
              <a:t>Dimensions:</a:t>
            </a:r>
            <a:br>
              <a:rPr lang="en-US" dirty="0" smtClean="0"/>
            </a:br>
            <a:r>
              <a:rPr lang="en-US" sz="3200" dirty="0" smtClean="0">
                <a:solidFill>
                  <a:schemeClr val="tx2"/>
                </a:solidFill>
              </a:rPr>
              <a:t>Unary operators and custom rollups</a:t>
            </a:r>
            <a:endParaRPr lang="en-US" dirty="0">
              <a:solidFill>
                <a:schemeClr val="tx2"/>
              </a:solidFill>
            </a:endParaRPr>
          </a:p>
        </p:txBody>
      </p:sp>
      <p:sp>
        <p:nvSpPr>
          <p:cNvPr id="3" name="Text Placeholder 2"/>
          <p:cNvSpPr>
            <a:spLocks noGrp="1"/>
          </p:cNvSpPr>
          <p:nvPr>
            <p:ph idx="1"/>
          </p:nvPr>
        </p:nvSpPr>
        <p:spPr>
          <a:xfrm>
            <a:off x="381000" y="5369359"/>
            <a:ext cx="8382000" cy="782446"/>
          </a:xfrm>
        </p:spPr>
        <p:txBody>
          <a:bodyPr/>
          <a:lstStyle/>
          <a:p>
            <a:r>
              <a:rPr lang="en-US" sz="2400" dirty="0" smtClean="0"/>
              <a:t>Unary operators can also be *, / and any numerical value</a:t>
            </a:r>
          </a:p>
          <a:p>
            <a:r>
              <a:rPr lang="en-US" sz="2400" dirty="0" smtClean="0"/>
              <a:t>Custom member formulas can contain any MDX statement </a:t>
            </a:r>
            <a:endParaRPr lang="en-US" sz="2000" dirty="0" smtClean="0"/>
          </a:p>
          <a:p>
            <a:pPr lvl="2"/>
            <a:endParaRPr lang="en-US" sz="1800" dirty="0" smtClean="0"/>
          </a:p>
        </p:txBody>
      </p:sp>
      <p:sp>
        <p:nvSpPr>
          <p:cNvPr id="6" name="Rechteck 5"/>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7" name="Rechteck 6"/>
          <p:cNvSpPr/>
          <p:nvPr/>
        </p:nvSpPr>
        <p:spPr bwMode="auto">
          <a:xfrm>
            <a:off x="269121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4</a:t>
            </a:r>
          </a:p>
        </p:txBody>
      </p:sp>
      <p:sp>
        <p:nvSpPr>
          <p:cNvPr id="8" name="Rechteck 7"/>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0" name="Rechteck 9"/>
          <p:cNvSpPr/>
          <p:nvPr/>
        </p:nvSpPr>
        <p:spPr bwMode="auto">
          <a:xfrm>
            <a:off x="882127" y="1818042"/>
            <a:ext cx="1301515" cy="473337"/>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smtClean="0">
                <a:solidFill>
                  <a:srgbClr val="FFFFFF"/>
                </a:solidFill>
                <a:effectLst>
                  <a:outerShdw blurRad="38100" dist="38100" dir="2700000" algn="tl">
                    <a:srgbClr val="000000">
                      <a:alpha val="43137"/>
                    </a:srgbClr>
                  </a:outerShdw>
                </a:effectLst>
                <a:latin typeface="Calibri" pitchFamily="34" charset="0"/>
              </a:rPr>
              <a:t>Profit</a:t>
            </a:r>
          </a:p>
        </p:txBody>
      </p:sp>
      <p:sp>
        <p:nvSpPr>
          <p:cNvPr id="11" name="Rechteck 10"/>
          <p:cNvSpPr/>
          <p:nvPr/>
        </p:nvSpPr>
        <p:spPr bwMode="auto">
          <a:xfrm>
            <a:off x="1486348" y="2529840"/>
            <a:ext cx="1161318" cy="473337"/>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smtClean="0">
                <a:solidFill>
                  <a:srgbClr val="FFFFFF"/>
                </a:solidFill>
                <a:effectLst>
                  <a:outerShdw blurRad="38100" dist="38100" dir="2700000" algn="tl">
                    <a:srgbClr val="000000">
                      <a:alpha val="43137"/>
                    </a:srgbClr>
                  </a:outerShdw>
                </a:effectLst>
                <a:latin typeface="Calibri" pitchFamily="34" charset="0"/>
              </a:rPr>
              <a:t>Income</a:t>
            </a:r>
          </a:p>
        </p:txBody>
      </p:sp>
      <p:sp>
        <p:nvSpPr>
          <p:cNvPr id="12" name="Rechteck 11"/>
          <p:cNvSpPr/>
          <p:nvPr/>
        </p:nvSpPr>
        <p:spPr bwMode="auto">
          <a:xfrm>
            <a:off x="1487216" y="3219660"/>
            <a:ext cx="1160450" cy="473337"/>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err="1" smtClean="0">
                <a:solidFill>
                  <a:srgbClr val="FFFFFF"/>
                </a:solidFill>
                <a:effectLst>
                  <a:outerShdw blurRad="38100" dist="38100" dir="2700000" algn="tl">
                    <a:srgbClr val="000000">
                      <a:alpha val="43137"/>
                    </a:srgbClr>
                  </a:outerShdw>
                </a:effectLst>
                <a:latin typeface="Calibri" pitchFamily="34" charset="0"/>
              </a:rPr>
              <a:t>Expense</a:t>
            </a: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3" name="Rechteck 12"/>
          <p:cNvSpPr/>
          <p:nvPr/>
        </p:nvSpPr>
        <p:spPr bwMode="auto">
          <a:xfrm>
            <a:off x="1494156" y="3903870"/>
            <a:ext cx="1153509" cy="473337"/>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err="1" smtClean="0">
                <a:solidFill>
                  <a:srgbClr val="FFFFFF"/>
                </a:solidFill>
                <a:effectLst>
                  <a:outerShdw blurRad="38100" dist="38100" dir="2700000" algn="tl">
                    <a:srgbClr val="000000">
                      <a:alpha val="43137"/>
                    </a:srgbClr>
                  </a:outerShdw>
                </a:effectLst>
                <a:latin typeface="Calibri" pitchFamily="34" charset="0"/>
              </a:rPr>
              <a:t>Taxes</a:t>
            </a: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4" name="Rechteck 13"/>
          <p:cNvSpPr/>
          <p:nvPr/>
        </p:nvSpPr>
        <p:spPr bwMode="auto">
          <a:xfrm>
            <a:off x="925563" y="4606067"/>
            <a:ext cx="1333141" cy="473337"/>
          </a:xfrm>
          <a:prstGeom prst="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smtClean="0">
                <a:solidFill>
                  <a:srgbClr val="FFFFFF"/>
                </a:solidFill>
                <a:effectLst>
                  <a:outerShdw blurRad="38100" dist="38100" dir="2700000" algn="tl">
                    <a:srgbClr val="000000">
                      <a:alpha val="43137"/>
                    </a:srgbClr>
                  </a:outerShdw>
                </a:effectLst>
                <a:latin typeface="Calibri" pitchFamily="34" charset="0"/>
              </a:rPr>
              <a:t>Headcount</a:t>
            </a:r>
          </a:p>
        </p:txBody>
      </p:sp>
      <p:sp>
        <p:nvSpPr>
          <p:cNvPr id="15" name="Textfeld 14"/>
          <p:cNvSpPr txBox="1"/>
          <p:nvPr/>
        </p:nvSpPr>
        <p:spPr>
          <a:xfrm>
            <a:off x="1075765" y="2440136"/>
            <a:ext cx="376518" cy="584775"/>
          </a:xfrm>
          <a:prstGeom prst="rect">
            <a:avLst/>
          </a:prstGeom>
          <a:noFill/>
        </p:spPr>
        <p:txBody>
          <a:bodyPr wrap="square" rtlCol="0">
            <a:spAutoFit/>
          </a:bodyPr>
          <a:lstStyle/>
          <a:p>
            <a:r>
              <a:rPr lang="de-DE" sz="3200" b="1" dirty="0" smtClean="0"/>
              <a:t>+</a:t>
            </a:r>
            <a:endParaRPr lang="de-DE" b="1" dirty="0"/>
          </a:p>
        </p:txBody>
      </p:sp>
      <p:sp>
        <p:nvSpPr>
          <p:cNvPr id="16" name="Textfeld 15"/>
          <p:cNvSpPr txBox="1"/>
          <p:nvPr/>
        </p:nvSpPr>
        <p:spPr>
          <a:xfrm>
            <a:off x="1128048" y="3130881"/>
            <a:ext cx="376518" cy="584775"/>
          </a:xfrm>
          <a:prstGeom prst="rect">
            <a:avLst/>
          </a:prstGeom>
          <a:noFill/>
        </p:spPr>
        <p:txBody>
          <a:bodyPr wrap="square" rtlCol="0">
            <a:spAutoFit/>
          </a:bodyPr>
          <a:lstStyle/>
          <a:p>
            <a:r>
              <a:rPr lang="de-DE" sz="3200" b="1" dirty="0" smtClean="0"/>
              <a:t>-</a:t>
            </a:r>
            <a:endParaRPr lang="de-DE" b="1" dirty="0"/>
          </a:p>
        </p:txBody>
      </p:sp>
      <p:sp>
        <p:nvSpPr>
          <p:cNvPr id="17" name="Textfeld 16"/>
          <p:cNvSpPr txBox="1"/>
          <p:nvPr/>
        </p:nvSpPr>
        <p:spPr>
          <a:xfrm>
            <a:off x="1134064" y="3822551"/>
            <a:ext cx="376518" cy="584775"/>
          </a:xfrm>
          <a:prstGeom prst="rect">
            <a:avLst/>
          </a:prstGeom>
          <a:noFill/>
        </p:spPr>
        <p:txBody>
          <a:bodyPr wrap="square" rtlCol="0">
            <a:spAutoFit/>
          </a:bodyPr>
          <a:lstStyle/>
          <a:p>
            <a:r>
              <a:rPr lang="de-DE" sz="3200" b="1" dirty="0" smtClean="0"/>
              <a:t>-</a:t>
            </a:r>
            <a:endParaRPr lang="de-DE" b="1" dirty="0"/>
          </a:p>
        </p:txBody>
      </p:sp>
      <p:sp>
        <p:nvSpPr>
          <p:cNvPr id="18" name="Textfeld 17"/>
          <p:cNvSpPr txBox="1"/>
          <p:nvPr/>
        </p:nvSpPr>
        <p:spPr>
          <a:xfrm>
            <a:off x="493810" y="1733772"/>
            <a:ext cx="376518" cy="584775"/>
          </a:xfrm>
          <a:prstGeom prst="rect">
            <a:avLst/>
          </a:prstGeom>
          <a:noFill/>
        </p:spPr>
        <p:txBody>
          <a:bodyPr wrap="square" rtlCol="0">
            <a:spAutoFit/>
          </a:bodyPr>
          <a:lstStyle/>
          <a:p>
            <a:r>
              <a:rPr lang="de-DE" sz="3200" b="1" dirty="0" smtClean="0"/>
              <a:t>+</a:t>
            </a:r>
            <a:endParaRPr lang="de-DE" b="1" dirty="0"/>
          </a:p>
        </p:txBody>
      </p:sp>
      <p:sp>
        <p:nvSpPr>
          <p:cNvPr id="19" name="Textfeld 18"/>
          <p:cNvSpPr txBox="1"/>
          <p:nvPr/>
        </p:nvSpPr>
        <p:spPr>
          <a:xfrm>
            <a:off x="521341" y="4597099"/>
            <a:ext cx="376518" cy="584775"/>
          </a:xfrm>
          <a:prstGeom prst="rect">
            <a:avLst/>
          </a:prstGeom>
          <a:noFill/>
        </p:spPr>
        <p:txBody>
          <a:bodyPr wrap="square" rtlCol="0">
            <a:spAutoFit/>
          </a:bodyPr>
          <a:lstStyle/>
          <a:p>
            <a:r>
              <a:rPr lang="de-DE" sz="3200" b="1" dirty="0" smtClean="0"/>
              <a:t>~</a:t>
            </a:r>
            <a:endParaRPr lang="de-DE" b="1" dirty="0"/>
          </a:p>
        </p:txBody>
      </p:sp>
      <p:cxnSp>
        <p:nvCxnSpPr>
          <p:cNvPr id="24" name="Gerade Verbindung 23"/>
          <p:cNvCxnSpPr>
            <a:stCxn id="15" idx="1"/>
          </p:cNvCxnSpPr>
          <p:nvPr/>
        </p:nvCxnSpPr>
        <p:spPr>
          <a:xfrm rot="10800000">
            <a:off x="903181" y="2731980"/>
            <a:ext cx="172585" cy="54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9" name="Gerade Verbindung 28"/>
          <p:cNvCxnSpPr/>
          <p:nvPr/>
        </p:nvCxnSpPr>
        <p:spPr>
          <a:xfrm rot="16200000" flipH="1">
            <a:off x="44879" y="3281742"/>
            <a:ext cx="1744653" cy="5610"/>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rot="10800000">
            <a:off x="926555" y="3450971"/>
            <a:ext cx="172585" cy="54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rot="10800000">
            <a:off x="927489" y="4147522"/>
            <a:ext cx="172585" cy="54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3" name="Gerade Verbindung 32"/>
          <p:cNvCxnSpPr/>
          <p:nvPr/>
        </p:nvCxnSpPr>
        <p:spPr>
          <a:xfrm rot="16200000" flipH="1">
            <a:off x="-1304282" y="3200398"/>
            <a:ext cx="3260239" cy="937"/>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4" name="Gerade Verbindung 33"/>
          <p:cNvCxnSpPr/>
          <p:nvPr/>
        </p:nvCxnSpPr>
        <p:spPr>
          <a:xfrm rot="10800000">
            <a:off x="332850" y="2038165"/>
            <a:ext cx="172585" cy="54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5" name="Gerade Verbindung 34"/>
          <p:cNvCxnSpPr/>
          <p:nvPr/>
        </p:nvCxnSpPr>
        <p:spPr>
          <a:xfrm rot="10800000">
            <a:off x="333784" y="4821636"/>
            <a:ext cx="172585" cy="545"/>
          </a:xfrm>
          <a:prstGeom prst="line">
            <a:avLst/>
          </a:prstGeom>
          <a:ln w="15875"/>
        </p:spPr>
        <p:style>
          <a:lnRef idx="1">
            <a:schemeClr val="accent1"/>
          </a:lnRef>
          <a:fillRef idx="0">
            <a:schemeClr val="accent1"/>
          </a:fillRef>
          <a:effectRef idx="0">
            <a:schemeClr val="accent1"/>
          </a:effectRef>
          <a:fontRef idx="minor">
            <a:schemeClr val="tx1"/>
          </a:fontRef>
        </p:style>
      </p:cxnSp>
      <p:graphicFrame>
        <p:nvGraphicFramePr>
          <p:cNvPr id="37" name="Content Placeholder 3"/>
          <p:cNvGraphicFramePr>
            <a:graphicFrameLocks/>
          </p:cNvGraphicFramePr>
          <p:nvPr/>
        </p:nvGraphicFramePr>
        <p:xfrm>
          <a:off x="3063919" y="1872691"/>
          <a:ext cx="5218113" cy="2888285"/>
        </p:xfrm>
        <a:graphic>
          <a:graphicData uri="http://schemas.openxmlformats.org/drawingml/2006/table">
            <a:tbl>
              <a:tblPr firstRow="1" bandRow="1">
                <a:tableStyleId>{0E3FDE45-AF77-4B5C-9715-49D594BDF05E}</a:tableStyleId>
              </a:tblPr>
              <a:tblGrid>
                <a:gridCol w="440055"/>
                <a:gridCol w="1370647"/>
                <a:gridCol w="933133"/>
                <a:gridCol w="548005"/>
                <a:gridCol w="1926273"/>
              </a:tblGrid>
              <a:tr h="446227">
                <a:tc gridSpan="5">
                  <a:txBody>
                    <a:bodyPr/>
                    <a:lstStyle/>
                    <a:p>
                      <a:pPr marL="0" algn="ctr" defTabSz="914099" rtl="0" eaLnBrk="1" fontAlgn="base" latinLnBrk="0" hangingPunct="1">
                        <a:spcBef>
                          <a:spcPct val="0"/>
                        </a:spcBef>
                        <a:spcAft>
                          <a:spcPct val="0"/>
                        </a:spcAft>
                      </a:pPr>
                      <a:r>
                        <a:rPr lang="en-US" sz="2000" kern="1200" dirty="0" smtClean="0">
                          <a:effectLst>
                            <a:outerShdw blurRad="38100" dist="38100" dir="2700000" algn="tl">
                              <a:srgbClr val="000000">
                                <a:alpha val="43137"/>
                              </a:srgbClr>
                            </a:outerShdw>
                          </a:effectLst>
                        </a:rPr>
                        <a:t>Account Dimension</a:t>
                      </a: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nchor="ct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c hMerge="1">
                  <a:txBody>
                    <a:bodyPr/>
                    <a:lstStyle/>
                    <a:p>
                      <a:pPr marL="0" algn="ctr" defTabSz="914099" rtl="0" eaLnBrk="1" fontAlgn="base" latinLnBrk="0" hangingPunct="1">
                        <a:spcBef>
                          <a:spcPct val="0"/>
                        </a:spcBef>
                        <a:spcAft>
                          <a:spcPct val="0"/>
                        </a:spcAft>
                      </a:pPr>
                      <a:endParaRPr lang="en-US" sz="2000" kern="1200" dirty="0" smtClean="0">
                        <a:solidFill>
                          <a:srgbClr val="FFFFFF"/>
                        </a:solidFill>
                        <a:effectLst>
                          <a:outerShdw blurRad="38100" dist="38100" dir="2700000" algn="tl">
                            <a:srgbClr val="000000">
                              <a:alpha val="43137"/>
                            </a:srgbClr>
                          </a:outerShdw>
                        </a:effectLst>
                        <a:latin typeface="Calibri"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tcPr>
                </a:tc>
              </a:tr>
              <a:tr h="460858">
                <a:tc>
                  <a:txBody>
                    <a:bodyPr/>
                    <a:lstStyle/>
                    <a:p>
                      <a:pPr marL="0" algn="ctr" defTabSz="914099" rtl="0" eaLnBrk="1" fontAlgn="base" latinLnBrk="0" hangingPunct="1">
                        <a:spcBef>
                          <a:spcPct val="0"/>
                        </a:spcBef>
                        <a:spcAft>
                          <a:spcPct val="0"/>
                        </a:spcAft>
                        <a:defRPr/>
                      </a:pPr>
                      <a:r>
                        <a:rPr lang="en-US" sz="2000" b="1" kern="1200" dirty="0" smtClean="0">
                          <a:effectLst>
                            <a:outerShdw blurRad="38100" dist="38100" dir="2700000" algn="tl">
                              <a:srgbClr val="000000">
                                <a:alpha val="43137"/>
                              </a:srgbClr>
                            </a:outerShdw>
                          </a:effectLst>
                        </a:rPr>
                        <a:t>ID</a:t>
                      </a:r>
                      <a:endParaRPr lang="en-US" sz="2000" b="1"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2000" b="1" kern="1200" dirty="0" smtClean="0">
                          <a:effectLst>
                            <a:outerShdw blurRad="38100" dist="38100" dir="2700000" algn="tl">
                              <a:srgbClr val="000000">
                                <a:alpha val="43137"/>
                              </a:srgbClr>
                            </a:outerShdw>
                          </a:effectLst>
                        </a:rPr>
                        <a:t>Name</a:t>
                      </a:r>
                      <a:endParaRPr lang="en-US" sz="2000" b="1"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2000" b="1" kern="1200" dirty="0" smtClean="0">
                          <a:effectLst>
                            <a:outerShdw blurRad="38100" dist="38100" dir="2700000" algn="tl">
                              <a:srgbClr val="000000">
                                <a:alpha val="43137"/>
                              </a:srgbClr>
                            </a:outerShdw>
                          </a:effectLst>
                        </a:rPr>
                        <a:t>Parent</a:t>
                      </a:r>
                      <a:endParaRPr lang="en-US" sz="2000" b="1"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2000" b="1" kern="1200" dirty="0" smtClean="0">
                          <a:solidFill>
                            <a:schemeClr val="tx1"/>
                          </a:solidFill>
                          <a:effectLst>
                            <a:outerShdw blurRad="38100" dist="38100" dir="2700000" algn="tl">
                              <a:srgbClr val="000000">
                                <a:alpha val="43137"/>
                              </a:srgbClr>
                            </a:outerShdw>
                          </a:effectLst>
                          <a:latin typeface="+mn-lt"/>
                          <a:ea typeface="+mn-ea"/>
                          <a:cs typeface="+mn-cs"/>
                        </a:rPr>
                        <a:t>Op</a:t>
                      </a:r>
                      <a:endParaRPr lang="en-US" sz="2000" b="1"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c>
                  <a:txBody>
                    <a:bodyPr/>
                    <a:lstStyle/>
                    <a:p>
                      <a:pPr marL="0" algn="ctr" defTabSz="914099" rtl="0" eaLnBrk="1" fontAlgn="base" latinLnBrk="0" hangingPunct="1">
                        <a:spcBef>
                          <a:spcPct val="0"/>
                        </a:spcBef>
                        <a:spcAft>
                          <a:spcPct val="0"/>
                        </a:spcAft>
                        <a:defRPr/>
                      </a:pPr>
                      <a:r>
                        <a:rPr lang="en-US" sz="2000" b="1" kern="1200" dirty="0" smtClean="0">
                          <a:effectLst>
                            <a:outerShdw blurRad="38100" dist="38100" dir="2700000" algn="tl">
                              <a:srgbClr val="000000">
                                <a:alpha val="43137"/>
                              </a:srgbClr>
                            </a:outerShdw>
                          </a:effectLst>
                        </a:rPr>
                        <a:t>Rollup</a:t>
                      </a:r>
                      <a:endParaRPr lang="en-US" sz="2000" b="1"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r>
              <a:tr h="373543">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1</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Profit</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(null)</a:t>
                      </a:r>
                    </a:p>
                  </a:txBody>
                  <a:tcPr anchor="ctr"/>
                </a:tc>
                <a:tc>
                  <a:txBody>
                    <a:bodyPr/>
                    <a:lstStyle/>
                    <a:p>
                      <a:pPr marL="0" algn="ctr" defTabSz="914099" rtl="0" eaLnBrk="1" fontAlgn="base" latinLnBrk="0" hangingPunct="1">
                        <a:spcBef>
                          <a:spcPct val="0"/>
                        </a:spcBef>
                        <a:spcAft>
                          <a:spcPct val="0"/>
                        </a:spcAft>
                        <a:defRPr/>
                      </a:pPr>
                      <a:r>
                        <a:rPr lang="en-US" sz="2000" b="1" kern="1200" dirty="0" smtClean="0">
                          <a:solidFill>
                            <a:srgbClr val="FFFFFF"/>
                          </a:solidFill>
                          <a:effectLst>
                            <a:outerShdw blurRad="38100" dist="38100" dir="2700000" algn="tl">
                              <a:srgbClr val="000000">
                                <a:alpha val="43137"/>
                              </a:srgbClr>
                            </a:outerShdw>
                          </a:effectLst>
                          <a:latin typeface="+mn-lt"/>
                          <a:ea typeface="+mn-ea"/>
                          <a:cs typeface="+mn-cs"/>
                        </a:rPr>
                        <a:t>+</a:t>
                      </a:r>
                    </a:p>
                  </a:txBody>
                  <a:tcPr anchor="ctr"/>
                </a:tc>
                <a:tc>
                  <a:txBody>
                    <a:bodyPr/>
                    <a:lstStyle/>
                    <a:p>
                      <a:pPr marL="0" algn="ctr" defTabSz="914099" rtl="0" eaLnBrk="1" fontAlgn="base" latinLnBrk="0" hangingPunct="1">
                        <a:spcBef>
                          <a:spcPct val="0"/>
                        </a:spcBef>
                        <a:spcAft>
                          <a:spcPct val="0"/>
                        </a:spcAft>
                        <a:defRPr/>
                      </a:pPr>
                      <a:endParaRPr lang="en-US" sz="20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r>
              <a:tr h="373543">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2</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Income</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1</a:t>
                      </a:r>
                    </a:p>
                  </a:txBody>
                  <a:tcPr anchor="ctr"/>
                </a:tc>
                <a:tc>
                  <a:txBody>
                    <a:bodyPr/>
                    <a:lstStyle/>
                    <a:p>
                      <a:pPr marL="0" algn="ctr" defTabSz="914099" rtl="0" eaLnBrk="1" fontAlgn="base" latinLnBrk="0" hangingPunct="1">
                        <a:spcBef>
                          <a:spcPct val="0"/>
                        </a:spcBef>
                        <a:spcAft>
                          <a:spcPct val="0"/>
                        </a:spcAft>
                        <a:defRPr/>
                      </a:pPr>
                      <a:r>
                        <a:rPr lang="en-US" sz="2000" b="1" kern="1200" dirty="0" smtClean="0">
                          <a:solidFill>
                            <a:srgbClr val="FFFFFF"/>
                          </a:solidFill>
                          <a:effectLst>
                            <a:outerShdw blurRad="38100" dist="38100" dir="2700000" algn="tl">
                              <a:srgbClr val="000000">
                                <a:alpha val="43137"/>
                              </a:srgbClr>
                            </a:outerShdw>
                          </a:effectLst>
                          <a:latin typeface="+mn-lt"/>
                          <a:ea typeface="+mn-ea"/>
                          <a:cs typeface="+mn-cs"/>
                        </a:rPr>
                        <a:t>+</a:t>
                      </a:r>
                    </a:p>
                  </a:txBody>
                  <a:tcPr anchor="ctr"/>
                </a:tc>
                <a:tc>
                  <a:txBody>
                    <a:bodyPr/>
                    <a:lstStyle/>
                    <a:p>
                      <a:pPr marL="0" algn="ctr" defTabSz="914099" rtl="0" eaLnBrk="1" fontAlgn="base" latinLnBrk="0" hangingPunct="1">
                        <a:spcBef>
                          <a:spcPct val="0"/>
                        </a:spcBef>
                        <a:spcAft>
                          <a:spcPct val="0"/>
                        </a:spcAft>
                        <a:defRPr/>
                      </a:pPr>
                      <a:endParaRPr lang="en-US" sz="20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r>
              <a:tr h="373543">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3</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Expense</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1</a:t>
                      </a:r>
                    </a:p>
                  </a:txBody>
                  <a:tcPr anchor="ctr"/>
                </a:tc>
                <a:tc>
                  <a:txBody>
                    <a:bodyPr/>
                    <a:lstStyle/>
                    <a:p>
                      <a:pPr marL="0" algn="ctr" defTabSz="914099" rtl="0" eaLnBrk="1" fontAlgn="base" latinLnBrk="0" hangingPunct="1">
                        <a:spcBef>
                          <a:spcPct val="0"/>
                        </a:spcBef>
                        <a:spcAft>
                          <a:spcPct val="0"/>
                        </a:spcAft>
                        <a:defRPr/>
                      </a:pPr>
                      <a:r>
                        <a:rPr lang="en-US" sz="2000" b="1" kern="1200" dirty="0" smtClean="0">
                          <a:solidFill>
                            <a:srgbClr val="FFFFFF"/>
                          </a:solidFill>
                          <a:effectLst>
                            <a:outerShdw blurRad="38100" dist="38100" dir="2700000" algn="tl">
                              <a:srgbClr val="000000">
                                <a:alpha val="43137"/>
                              </a:srgbClr>
                            </a:outerShdw>
                          </a:effectLst>
                          <a:latin typeface="+mn-lt"/>
                          <a:ea typeface="+mn-ea"/>
                          <a:cs typeface="+mn-cs"/>
                        </a:rPr>
                        <a:t>-</a:t>
                      </a:r>
                    </a:p>
                  </a:txBody>
                  <a:tcPr anchor="ctr"/>
                </a:tc>
                <a:tc>
                  <a:txBody>
                    <a:bodyPr/>
                    <a:lstStyle/>
                    <a:p>
                      <a:pPr marL="0" algn="ctr" defTabSz="914099" rtl="0" eaLnBrk="1" fontAlgn="base" latinLnBrk="0" hangingPunct="1">
                        <a:spcBef>
                          <a:spcPct val="0"/>
                        </a:spcBef>
                        <a:spcAft>
                          <a:spcPct val="0"/>
                        </a:spcAft>
                        <a:defRPr/>
                      </a:pPr>
                      <a:endParaRPr lang="en-US" sz="20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r>
              <a:tr h="373543">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4</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Taxes</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1</a:t>
                      </a:r>
                    </a:p>
                  </a:txBody>
                  <a:tcPr anchor="ctr"/>
                </a:tc>
                <a:tc>
                  <a:txBody>
                    <a:bodyPr/>
                    <a:lstStyle/>
                    <a:p>
                      <a:pPr marL="0" algn="ctr" defTabSz="914099" rtl="0" eaLnBrk="1" fontAlgn="base" latinLnBrk="0" hangingPunct="1">
                        <a:spcBef>
                          <a:spcPct val="0"/>
                        </a:spcBef>
                        <a:spcAft>
                          <a:spcPct val="0"/>
                        </a:spcAft>
                        <a:defRPr/>
                      </a:pPr>
                      <a:r>
                        <a:rPr lang="en-US" sz="2000" b="1" kern="1200" dirty="0" smtClean="0">
                          <a:solidFill>
                            <a:srgbClr val="FFFFFF"/>
                          </a:solidFill>
                          <a:effectLst>
                            <a:outerShdw blurRad="38100" dist="38100" dir="2700000" algn="tl">
                              <a:srgbClr val="000000">
                                <a:alpha val="43137"/>
                              </a:srgbClr>
                            </a:outerShdw>
                          </a:effectLst>
                          <a:latin typeface="+mn-lt"/>
                          <a:ea typeface="+mn-ea"/>
                          <a:cs typeface="+mn-cs"/>
                        </a:rPr>
                        <a:t>-</a:t>
                      </a:r>
                    </a:p>
                  </a:txBody>
                  <a:tcPr anchor="ctr"/>
                </a:tc>
                <a:tc>
                  <a:txBody>
                    <a:bodyPr/>
                    <a:lstStyle/>
                    <a:p>
                      <a:pPr marL="0" algn="ctr" defTabSz="914099" rtl="0" eaLnBrk="1" fontAlgn="base" latinLnBrk="0" hangingPunct="1">
                        <a:spcBef>
                          <a:spcPct val="0"/>
                        </a:spcBef>
                        <a:spcAft>
                          <a:spcPct val="0"/>
                        </a:spcAft>
                        <a:defRPr/>
                      </a:pPr>
                      <a:endParaRPr lang="en-US" sz="2000" kern="1200" dirty="0" smtClean="0">
                        <a:solidFill>
                          <a:srgbClr val="FFFFFF"/>
                        </a:solidFill>
                        <a:effectLst>
                          <a:outerShdw blurRad="38100" dist="38100" dir="2700000" algn="tl">
                            <a:srgbClr val="000000">
                              <a:alpha val="43137"/>
                            </a:srgbClr>
                          </a:outerShdw>
                        </a:effectLst>
                        <a:latin typeface="+mn-lt"/>
                        <a:ea typeface="+mn-ea"/>
                        <a:cs typeface="+mn-cs"/>
                      </a:endParaRPr>
                    </a:p>
                  </a:txBody>
                  <a:tcPr anchor="ctr"/>
                </a:tc>
              </a:tr>
              <a:tr h="373543">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5</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Headcount</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(null)</a:t>
                      </a:r>
                    </a:p>
                  </a:txBody>
                  <a:tcPr anchor="ctr"/>
                </a:tc>
                <a:tc>
                  <a:txBody>
                    <a:bodyPr/>
                    <a:lstStyle/>
                    <a:p>
                      <a:pPr marL="0" algn="ctr" defTabSz="914099" rtl="0" eaLnBrk="1" fontAlgn="base" latinLnBrk="0" hangingPunct="1">
                        <a:spcBef>
                          <a:spcPct val="0"/>
                        </a:spcBef>
                        <a:spcAft>
                          <a:spcPct val="0"/>
                        </a:spcAft>
                        <a:defRPr/>
                      </a:pPr>
                      <a:r>
                        <a:rPr lang="en-US" sz="2000" b="1" kern="1200" dirty="0" smtClean="0">
                          <a:solidFill>
                            <a:srgbClr val="FFFFFF"/>
                          </a:solidFill>
                          <a:effectLst>
                            <a:outerShdw blurRad="38100" dist="38100" dir="2700000" algn="tl">
                              <a:srgbClr val="000000">
                                <a:alpha val="43137"/>
                              </a:srgbClr>
                            </a:outerShdw>
                          </a:effectLst>
                          <a:latin typeface="+mn-lt"/>
                          <a:ea typeface="+mn-ea"/>
                          <a:cs typeface="+mn-cs"/>
                        </a:rPr>
                        <a:t>~</a:t>
                      </a:r>
                    </a:p>
                  </a:txBody>
                  <a:tcPr anchor="ctr"/>
                </a:tc>
                <a:tc>
                  <a:txBody>
                    <a:bodyPr/>
                    <a:lstStyle/>
                    <a:p>
                      <a:pPr marL="0" algn="ctr" defTabSz="914099" rtl="0" eaLnBrk="1" fontAlgn="base" latinLnBrk="0" hangingPunct="1">
                        <a:spcBef>
                          <a:spcPct val="0"/>
                        </a:spcBef>
                        <a:spcAft>
                          <a:spcPct val="0"/>
                        </a:spcAft>
                        <a:defRPr/>
                      </a:pPr>
                      <a:r>
                        <a:rPr lang="en-US" sz="2000" kern="1200" dirty="0" smtClean="0">
                          <a:solidFill>
                            <a:srgbClr val="FFFFFF"/>
                          </a:solidFill>
                          <a:effectLst>
                            <a:outerShdw blurRad="38100" dist="38100" dir="2700000" algn="tl">
                              <a:srgbClr val="000000">
                                <a:alpha val="43137"/>
                              </a:srgbClr>
                            </a:outerShdw>
                          </a:effectLst>
                          <a:latin typeface="+mn-lt"/>
                          <a:ea typeface="+mn-ea"/>
                          <a:cs typeface="+mn-cs"/>
                        </a:rPr>
                        <a:t>[Account].&amp;[HC]</a:t>
                      </a:r>
                    </a:p>
                  </a:txBody>
                  <a:tcPr anchor="ctr"/>
                </a:tc>
              </a:tr>
            </a:tbl>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smtClean="0"/>
              <a:t>Dimensions:</a:t>
            </a:r>
            <a:br>
              <a:rPr lang="en-US" dirty="0" smtClean="0"/>
            </a:br>
            <a:r>
              <a:rPr lang="en-US" sz="3600" dirty="0" smtClean="0">
                <a:solidFill>
                  <a:schemeClr val="tx2"/>
                </a:solidFill>
              </a:rPr>
              <a:t>Avoid large parent-child dimensions</a:t>
            </a:r>
            <a:endParaRPr lang="en-US" dirty="0">
              <a:solidFill>
                <a:schemeClr val="tx2"/>
              </a:solidFill>
            </a:endParaRPr>
          </a:p>
        </p:txBody>
      </p:sp>
      <p:sp>
        <p:nvSpPr>
          <p:cNvPr id="3" name="Text Placeholder 2"/>
          <p:cNvSpPr>
            <a:spLocks noGrp="1"/>
          </p:cNvSpPr>
          <p:nvPr>
            <p:ph idx="1"/>
          </p:nvPr>
        </p:nvSpPr>
        <p:spPr>
          <a:xfrm>
            <a:off x="381000" y="1500174"/>
            <a:ext cx="8382000" cy="2578213"/>
          </a:xfrm>
        </p:spPr>
        <p:txBody>
          <a:bodyPr/>
          <a:lstStyle/>
          <a:p>
            <a:r>
              <a:rPr lang="en-US" sz="2800" dirty="0" smtClean="0"/>
              <a:t>Parent-child dimensions with more than 500.000 members are considered large</a:t>
            </a:r>
          </a:p>
          <a:p>
            <a:r>
              <a:rPr lang="en-US" sz="2800" dirty="0" smtClean="0"/>
              <a:t>Normalize them, create attributes and hierarchies</a:t>
            </a:r>
          </a:p>
          <a:p>
            <a:r>
              <a:rPr lang="en-US" sz="2800" dirty="0" smtClean="0"/>
              <a:t>If your client application supports it, create ragged hierarchies using the </a:t>
            </a:r>
            <a:r>
              <a:rPr lang="en-US" sz="2800" i="1" dirty="0" err="1" smtClean="0"/>
              <a:t>HideMemberIf</a:t>
            </a:r>
            <a:r>
              <a:rPr lang="en-US" sz="2800" dirty="0" smtClean="0"/>
              <a:t>-property of a level in the hierarchy</a:t>
            </a:r>
          </a:p>
          <a:p>
            <a:pPr lvl="2"/>
            <a:endParaRPr lang="en-US" sz="2000" dirty="0" smtClean="0"/>
          </a:p>
        </p:txBody>
      </p:sp>
      <p:graphicFrame>
        <p:nvGraphicFramePr>
          <p:cNvPr id="49153" name="Object 1"/>
          <p:cNvGraphicFramePr>
            <a:graphicFrameLocks noChangeAspect="1"/>
          </p:cNvGraphicFramePr>
          <p:nvPr/>
        </p:nvGraphicFramePr>
        <p:xfrm>
          <a:off x="1467074" y="3725499"/>
          <a:ext cx="6416675" cy="2414588"/>
        </p:xfrm>
        <a:graphic>
          <a:graphicData uri="http://schemas.openxmlformats.org/presentationml/2006/ole">
            <p:oleObj spid="_x0000_s49154" name="Organization Chart" r:id="rId4" imgW="3050529" imgH="1327967" progId="OrgPlusWOPX.4">
              <p:embed followColorScheme="full"/>
            </p:oleObj>
          </a:graphicData>
        </a:graphic>
      </p:graphicFrame>
      <p:sp>
        <p:nvSpPr>
          <p:cNvPr id="5" name="Explosion 1 4"/>
          <p:cNvSpPr/>
          <p:nvPr/>
        </p:nvSpPr>
        <p:spPr>
          <a:xfrm>
            <a:off x="5485232" y="4732526"/>
            <a:ext cx="2357454" cy="1071570"/>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2000" dirty="0" err="1" smtClean="0"/>
              <a:t>No</a:t>
            </a:r>
            <a:r>
              <a:rPr lang="de-DE" sz="2000" dirty="0" smtClean="0"/>
              <a:t> </a:t>
            </a:r>
            <a:r>
              <a:rPr lang="de-DE" sz="2000" dirty="0" err="1" smtClean="0"/>
              <a:t>states</a:t>
            </a:r>
            <a:r>
              <a:rPr lang="de-DE" sz="2000" dirty="0" smtClean="0"/>
              <a:t>!</a:t>
            </a:r>
            <a:endParaRPr lang="de-DE" sz="2000" dirty="0"/>
          </a:p>
        </p:txBody>
      </p:sp>
      <p:sp>
        <p:nvSpPr>
          <p:cNvPr id="6" name="Rechteck 5"/>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7" name="Rechteck 6"/>
          <p:cNvSpPr/>
          <p:nvPr/>
        </p:nvSpPr>
        <p:spPr bwMode="auto">
          <a:xfrm>
            <a:off x="359485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5</a:t>
            </a:r>
          </a:p>
        </p:txBody>
      </p:sp>
      <p:sp>
        <p:nvSpPr>
          <p:cNvPr id="8" name="Rechteck 7"/>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0" name="Rechteck 9"/>
          <p:cNvSpPr/>
          <p:nvPr/>
        </p:nvSpPr>
        <p:spPr bwMode="auto">
          <a:xfrm>
            <a:off x="270554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2596"/>
          </a:xfrm>
        </p:spPr>
        <p:txBody>
          <a:bodyPr/>
          <a:lstStyle/>
          <a:p>
            <a:r>
              <a:rPr lang="en-US" dirty="0"/>
              <a:t>ROLAP and MOLAP Storage:</a:t>
            </a:r>
            <a:r>
              <a:rPr lang="en-US" dirty="0" smtClean="0"/>
              <a:t/>
            </a:r>
            <a:br>
              <a:rPr lang="en-US" dirty="0" smtClean="0"/>
            </a:br>
            <a:r>
              <a:rPr lang="en-US" sz="2800" dirty="0" smtClean="0">
                <a:solidFill>
                  <a:schemeClr val="tx2"/>
                </a:solidFill>
              </a:rPr>
              <a:t>Don’t use ROLAP </a:t>
            </a:r>
            <a:r>
              <a:rPr lang="en-US" sz="2800" dirty="0">
                <a:solidFill>
                  <a:schemeClr val="tx2"/>
                </a:solidFill>
              </a:rPr>
              <a:t>together with </a:t>
            </a:r>
            <a:r>
              <a:rPr lang="en-US" sz="2800" dirty="0" smtClean="0">
                <a:solidFill>
                  <a:schemeClr val="tx2"/>
                </a:solidFill>
              </a:rPr>
              <a:t>unary operators or </a:t>
            </a:r>
            <a:r>
              <a:rPr lang="en-US" sz="2800" dirty="0">
                <a:solidFill>
                  <a:schemeClr val="tx2"/>
                </a:solidFill>
              </a:rPr>
              <a:t>custom rollups</a:t>
            </a:r>
            <a:endParaRPr lang="en-US" dirty="0">
              <a:solidFill>
                <a:schemeClr val="tx2"/>
              </a:solidFill>
            </a:endParaRPr>
          </a:p>
        </p:txBody>
      </p:sp>
      <p:sp>
        <p:nvSpPr>
          <p:cNvPr id="3" name="Text Placeholder 2"/>
          <p:cNvSpPr>
            <a:spLocks noGrp="1"/>
          </p:cNvSpPr>
          <p:nvPr>
            <p:ph idx="1"/>
          </p:nvPr>
        </p:nvSpPr>
        <p:spPr>
          <a:xfrm>
            <a:off x="395630" y="1464080"/>
            <a:ext cx="8382000" cy="4561205"/>
          </a:xfrm>
        </p:spPr>
        <p:txBody>
          <a:bodyPr/>
          <a:lstStyle/>
          <a:p>
            <a:endParaRPr lang="en-US" sz="2800" dirty="0" smtClean="0"/>
          </a:p>
          <a:p>
            <a:r>
              <a:rPr lang="en-US" sz="2800" dirty="0" smtClean="0"/>
              <a:t>MOLAP is much faster than ROLAP in any case </a:t>
            </a:r>
          </a:p>
          <a:p>
            <a:pPr lvl="1"/>
            <a:r>
              <a:rPr lang="en-US" sz="2400" dirty="0" smtClean="0"/>
              <a:t>Main reason: data compression and indexing</a:t>
            </a:r>
          </a:p>
          <a:p>
            <a:pPr lvl="1"/>
            <a:r>
              <a:rPr lang="en-US" sz="2400" dirty="0" smtClean="0"/>
              <a:t>Caveat: requires cube processing</a:t>
            </a:r>
            <a:br>
              <a:rPr lang="en-US" sz="2400" dirty="0" smtClean="0"/>
            </a:br>
            <a:endParaRPr lang="en-US" sz="2400" dirty="0" smtClean="0"/>
          </a:p>
          <a:p>
            <a:r>
              <a:rPr lang="en-US" sz="2800" dirty="0" smtClean="0"/>
              <a:t>ROLAP actually creates a SQL query against the source database</a:t>
            </a:r>
          </a:p>
          <a:p>
            <a:pPr lvl="1"/>
            <a:r>
              <a:rPr lang="en-US" sz="2400" dirty="0" smtClean="0"/>
              <a:t>Enables “real-time OLAP”</a:t>
            </a:r>
          </a:p>
          <a:p>
            <a:pPr lvl="1"/>
            <a:r>
              <a:rPr lang="en-US" sz="2400" dirty="0" smtClean="0"/>
              <a:t>Users can modify custom member formulas immediately</a:t>
            </a:r>
          </a:p>
          <a:p>
            <a:endParaRPr lang="en-US" sz="2800" dirty="0" smtClean="0"/>
          </a:p>
          <a:p>
            <a:r>
              <a:rPr lang="en-US" sz="2800" dirty="0" smtClean="0"/>
              <a:t>Even with medium size data sets, it’s just too slow!</a:t>
            </a:r>
          </a:p>
          <a:p>
            <a:endParaRPr lang="en-US" sz="2800" dirty="0" smtClean="0"/>
          </a:p>
          <a:p>
            <a:pPr lvl="2"/>
            <a:endParaRPr lang="en-US" sz="2000" dirty="0" smtClean="0"/>
          </a:p>
        </p:txBody>
      </p:sp>
      <p:sp>
        <p:nvSpPr>
          <p:cNvPr id="4" name="Rechteck 3"/>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5" name="Rechteck 4"/>
          <p:cNvSpPr/>
          <p:nvPr/>
        </p:nvSpPr>
        <p:spPr bwMode="auto">
          <a:xfrm>
            <a:off x="4498499"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6</a:t>
            </a:r>
          </a:p>
        </p:txBody>
      </p:sp>
      <p:sp>
        <p:nvSpPr>
          <p:cNvPr id="6" name="Rechteck 5"/>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7" name="Rechteck 6"/>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8" name="Rechteck 7"/>
          <p:cNvSpPr/>
          <p:nvPr/>
        </p:nvSpPr>
        <p:spPr bwMode="auto">
          <a:xfrm>
            <a:off x="270554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360022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Parent-Child Dimensions with the Works</a:t>
            </a:r>
            <a:endParaRPr lang="en-US" dirty="0"/>
          </a:p>
        </p:txBody>
      </p:sp>
      <p:sp>
        <p:nvSpPr>
          <p:cNvPr id="3" name="Subtitle 2"/>
          <p:cNvSpPr>
            <a:spLocks noGrp="1"/>
          </p:cNvSpPr>
          <p:nvPr>
            <p:ph type="subTitle" idx="1"/>
          </p:nvPr>
        </p:nvSpPr>
        <p:spPr/>
        <p:txBody>
          <a:bodyPr/>
          <a:lstStyle/>
          <a:p>
            <a:r>
              <a:rPr lang="en-US" dirty="0" smtClean="0"/>
              <a:t>Markus Raatz</a:t>
            </a:r>
          </a:p>
          <a:p>
            <a:r>
              <a:rPr lang="en-US" dirty="0" smtClean="0"/>
              <a:t>General Manager</a:t>
            </a:r>
          </a:p>
          <a:p>
            <a:r>
              <a:rPr lang="en-US" dirty="0" err="1" smtClean="0"/>
              <a:t>ixto</a:t>
            </a:r>
            <a:r>
              <a:rPr lang="en-US" dirty="0" smtClean="0"/>
              <a:t> GmbH</a:t>
            </a:r>
            <a:endParaRPr lang="en-US" dirty="0"/>
          </a:p>
        </p:txBody>
      </p:sp>
      <p:sp>
        <p:nvSpPr>
          <p:cNvPr id="4" name="Text Placeholder 3"/>
          <p:cNvSpPr>
            <a:spLocks noGrp="1"/>
          </p:cNvSpPr>
          <p:nvPr>
            <p:ph type="body" sz="quarter" idx="10"/>
          </p:nvPr>
        </p:nvSpPr>
        <p:spPr/>
        <p:txBody>
          <a:bodyPr/>
          <a:lstStyle/>
          <a:p>
            <a:r>
              <a:rPr lang="en-US" dirty="0" smtClean="0"/>
              <a:t>demo</a:t>
            </a:r>
            <a:endParaRPr lang="en-US"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a:t>Error Handling:</a:t>
            </a:r>
            <a:r>
              <a:rPr lang="en-US" dirty="0" smtClean="0"/>
              <a:t/>
            </a:r>
            <a:br>
              <a:rPr lang="en-US" dirty="0" smtClean="0"/>
            </a:br>
            <a:r>
              <a:rPr lang="en-US" sz="3600" dirty="0">
                <a:solidFill>
                  <a:schemeClr val="tx2"/>
                </a:solidFill>
              </a:rPr>
              <a:t>Do not ignore duplicate </a:t>
            </a:r>
            <a:r>
              <a:rPr lang="en-US" sz="3600" dirty="0" smtClean="0">
                <a:solidFill>
                  <a:schemeClr val="tx2"/>
                </a:solidFill>
              </a:rPr>
              <a:t>key errors</a:t>
            </a:r>
            <a:endParaRPr lang="en-US" dirty="0">
              <a:solidFill>
                <a:schemeClr val="tx2"/>
              </a:solidFill>
            </a:endParaRPr>
          </a:p>
        </p:txBody>
      </p:sp>
      <p:sp>
        <p:nvSpPr>
          <p:cNvPr id="3" name="Text Placeholder 2"/>
          <p:cNvSpPr>
            <a:spLocks noGrp="1"/>
          </p:cNvSpPr>
          <p:nvPr>
            <p:ph idx="1"/>
          </p:nvPr>
        </p:nvSpPr>
        <p:spPr>
          <a:xfrm>
            <a:off x="381000" y="1582439"/>
            <a:ext cx="8382000" cy="4561205"/>
          </a:xfrm>
        </p:spPr>
        <p:txBody>
          <a:bodyPr/>
          <a:lstStyle/>
          <a:p>
            <a:r>
              <a:rPr lang="en-US" sz="2800" dirty="0" smtClean="0"/>
              <a:t>Duplicate, null, incorrect or missing keys are detected during processing</a:t>
            </a:r>
          </a:p>
          <a:p>
            <a:r>
              <a:rPr lang="en-US" sz="2800" dirty="0" smtClean="0"/>
              <a:t>Specify the </a:t>
            </a:r>
            <a:r>
              <a:rPr lang="en-US" sz="2800" i="1" dirty="0" err="1" smtClean="0"/>
              <a:t>ErrorConfiguration</a:t>
            </a:r>
            <a:r>
              <a:rPr lang="en-US" sz="2800" dirty="0" smtClean="0"/>
              <a:t> of the object in the project rather than in the processing task</a:t>
            </a:r>
          </a:p>
          <a:p>
            <a:r>
              <a:rPr lang="en-US" sz="2800" b="1" dirty="0" smtClean="0">
                <a:solidFill>
                  <a:schemeClr val="accent1"/>
                </a:solidFill>
              </a:rPr>
              <a:t>Default for </a:t>
            </a:r>
            <a:r>
              <a:rPr lang="en-US" sz="2800" b="1" i="1" dirty="0" err="1" smtClean="0">
                <a:solidFill>
                  <a:schemeClr val="accent1"/>
                </a:solidFill>
              </a:rPr>
              <a:t>KeyDuplicate</a:t>
            </a:r>
            <a:r>
              <a:rPr lang="en-US" sz="2800" b="1" dirty="0" smtClean="0">
                <a:solidFill>
                  <a:schemeClr val="accent1"/>
                </a:solidFill>
              </a:rPr>
              <a:t> is </a:t>
            </a:r>
            <a:r>
              <a:rPr lang="en-US" sz="2800" b="1" i="1" dirty="0" err="1" smtClean="0">
                <a:solidFill>
                  <a:schemeClr val="accent1"/>
                </a:solidFill>
              </a:rPr>
              <a:t>IgnoreError</a:t>
            </a:r>
            <a:endParaRPr lang="en-US" sz="2800" b="1" i="1" dirty="0" smtClean="0">
              <a:solidFill>
                <a:schemeClr val="accent1"/>
              </a:solidFill>
            </a:endParaRPr>
          </a:p>
          <a:p>
            <a:pPr lvl="1"/>
            <a:r>
              <a:rPr lang="en-US" sz="2400" dirty="0" smtClean="0"/>
              <a:t>Use this only during prototyping!</a:t>
            </a:r>
          </a:p>
          <a:p>
            <a:pPr lvl="2"/>
            <a:endParaRPr lang="en-US" sz="2000" dirty="0" smtClean="0"/>
          </a:p>
        </p:txBody>
      </p:sp>
      <p:sp>
        <p:nvSpPr>
          <p:cNvPr id="4" name="Rechteck 3"/>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5" name="Rechteck 4"/>
          <p:cNvSpPr/>
          <p:nvPr/>
        </p:nvSpPr>
        <p:spPr bwMode="auto">
          <a:xfrm>
            <a:off x="5402141"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7</a:t>
            </a:r>
          </a:p>
        </p:txBody>
      </p:sp>
      <p:sp>
        <p:nvSpPr>
          <p:cNvPr id="6" name="Rechteck 5"/>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7" name="Rechteck 6"/>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8" name="Rechteck 7"/>
          <p:cNvSpPr/>
          <p:nvPr/>
        </p:nvSpPr>
        <p:spPr bwMode="auto">
          <a:xfrm>
            <a:off x="270554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360022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0" name="Rechteck 9"/>
          <p:cNvSpPr/>
          <p:nvPr/>
        </p:nvSpPr>
        <p:spPr bwMode="auto">
          <a:xfrm>
            <a:off x="449490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pic>
        <p:nvPicPr>
          <p:cNvPr id="53251" name="Picture 3"/>
          <p:cNvPicPr>
            <a:picLocks noChangeAspect="1" noChangeArrowheads="1"/>
          </p:cNvPicPr>
          <p:nvPr/>
        </p:nvPicPr>
        <p:blipFill>
          <a:blip r:embed="rId3"/>
          <a:srcRect/>
          <a:stretch>
            <a:fillRect/>
          </a:stretch>
        </p:blipFill>
        <p:spPr bwMode="auto">
          <a:xfrm>
            <a:off x="5589198" y="4000504"/>
            <a:ext cx="3124200" cy="21621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uppieren 16"/>
          <p:cNvGrpSpPr/>
          <p:nvPr/>
        </p:nvGrpSpPr>
        <p:grpSpPr>
          <a:xfrm>
            <a:off x="4518212" y="4103763"/>
            <a:ext cx="4023360" cy="2078302"/>
            <a:chOff x="4518212" y="4528970"/>
            <a:chExt cx="4023360" cy="2078302"/>
          </a:xfrm>
        </p:grpSpPr>
        <p:sp>
          <p:nvSpPr>
            <p:cNvPr id="15" name="Würfel 14"/>
            <p:cNvSpPr/>
            <p:nvPr/>
          </p:nvSpPr>
          <p:spPr bwMode="auto">
            <a:xfrm>
              <a:off x="4518212" y="4528970"/>
              <a:ext cx="4023360" cy="1602889"/>
            </a:xfrm>
            <a:prstGeom prst="cube">
              <a:avLst/>
            </a:prstGeom>
            <a:gradFill>
              <a:gsLst>
                <a:gs pos="0">
                  <a:schemeClr val="accent5">
                    <a:shade val="15000"/>
                    <a:satMod val="180000"/>
                    <a:alpha val="28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gra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6" name="Textfeld 15"/>
            <p:cNvSpPr txBox="1"/>
            <p:nvPr/>
          </p:nvSpPr>
          <p:spPr>
            <a:xfrm>
              <a:off x="4991539" y="6207162"/>
              <a:ext cx="2703176" cy="400110"/>
            </a:xfrm>
            <a:prstGeom prst="rect">
              <a:avLst/>
            </a:prstGeom>
            <a:noFill/>
          </p:spPr>
          <p:txBody>
            <a:bodyPr wrap="none" rtlCol="0">
              <a:spAutoFit/>
            </a:bodyPr>
            <a:lstStyle/>
            <a:p>
              <a:r>
                <a:rPr lang="de-DE" sz="2000" dirty="0" smtClean="0">
                  <a:solidFill>
                    <a:srgbClr val="FFFFFF"/>
                  </a:solidFill>
                  <a:effectLst>
                    <a:outerShdw blurRad="38100" dist="38100" dir="2700000" algn="tl">
                      <a:srgbClr val="000000">
                        <a:alpha val="43137"/>
                      </a:srgbClr>
                    </a:outerShdw>
                  </a:effectLst>
                  <a:latin typeface="Calibri" pitchFamily="34" charset="0"/>
                </a:rPr>
                <a:t>„Virtual“ Company Cube</a:t>
              </a:r>
            </a:p>
          </p:txBody>
        </p:sp>
      </p:grpSp>
      <p:sp>
        <p:nvSpPr>
          <p:cNvPr id="2" name="Title 1"/>
          <p:cNvSpPr>
            <a:spLocks noGrp="1"/>
          </p:cNvSpPr>
          <p:nvPr>
            <p:ph type="title"/>
          </p:nvPr>
        </p:nvSpPr>
        <p:spPr>
          <a:xfrm>
            <a:off x="381000" y="230188"/>
            <a:ext cx="8382000" cy="1107996"/>
          </a:xfrm>
        </p:spPr>
        <p:txBody>
          <a:bodyPr/>
          <a:lstStyle/>
          <a:p>
            <a:r>
              <a:rPr lang="en-US" dirty="0" smtClean="0"/>
              <a:t>Measures and Measure Groups:</a:t>
            </a:r>
            <a:br>
              <a:rPr lang="en-US" dirty="0" smtClean="0"/>
            </a:br>
            <a:r>
              <a:rPr lang="en-US" sz="3200" dirty="0">
                <a:solidFill>
                  <a:schemeClr val="tx2"/>
                </a:solidFill>
              </a:rPr>
              <a:t>Avoid creating identical measure </a:t>
            </a:r>
            <a:r>
              <a:rPr lang="en-US" sz="3200" dirty="0" smtClean="0">
                <a:solidFill>
                  <a:schemeClr val="tx2"/>
                </a:solidFill>
              </a:rPr>
              <a:t>groups, restrict to 15</a:t>
            </a:r>
            <a:endParaRPr lang="en-US" dirty="0">
              <a:solidFill>
                <a:schemeClr val="tx2"/>
              </a:solidFill>
            </a:endParaRPr>
          </a:p>
        </p:txBody>
      </p:sp>
      <p:sp>
        <p:nvSpPr>
          <p:cNvPr id="3" name="Text Placeholder 2"/>
          <p:cNvSpPr>
            <a:spLocks noGrp="1"/>
          </p:cNvSpPr>
          <p:nvPr>
            <p:ph idx="1"/>
          </p:nvPr>
        </p:nvSpPr>
        <p:spPr>
          <a:xfrm>
            <a:off x="381000" y="1428736"/>
            <a:ext cx="8382000" cy="2761093"/>
          </a:xfrm>
        </p:spPr>
        <p:txBody>
          <a:bodyPr/>
          <a:lstStyle/>
          <a:p>
            <a:pPr marL="360000"/>
            <a:r>
              <a:rPr lang="en-US" dirty="0" smtClean="0"/>
              <a:t>Mind the design alternatives: </a:t>
            </a:r>
          </a:p>
          <a:p>
            <a:pPr marL="1102950" lvl="1"/>
            <a:r>
              <a:rPr lang="en-US" dirty="0" smtClean="0"/>
              <a:t>one cube for all, with many measure groups, or </a:t>
            </a:r>
          </a:p>
          <a:p>
            <a:pPr marL="1102950" lvl="1"/>
            <a:r>
              <a:rPr lang="en-US" dirty="0" smtClean="0"/>
              <a:t>one cube per measure group</a:t>
            </a:r>
          </a:p>
          <a:p>
            <a:pPr marL="1447438" lvl="2"/>
            <a:r>
              <a:rPr lang="en-US" dirty="0" smtClean="0"/>
              <a:t>connected via </a:t>
            </a:r>
            <a:r>
              <a:rPr lang="en-US" i="1" dirty="0" smtClean="0"/>
              <a:t>linked measure groups?</a:t>
            </a:r>
            <a:endParaRPr lang="en-US" dirty="0" smtClean="0"/>
          </a:p>
          <a:p>
            <a:pPr marL="1222013" lvl="2"/>
            <a:r>
              <a:rPr lang="en-US" dirty="0" smtClean="0"/>
              <a:t>Obvious reason for “split cubes”, besides performance: Standard Edition doesn’t have perspectives!</a:t>
            </a:r>
          </a:p>
          <a:p>
            <a:pPr lvl="2"/>
            <a:endParaRPr lang="en-US" sz="2000" dirty="0" smtClean="0"/>
          </a:p>
        </p:txBody>
      </p:sp>
      <p:grpSp>
        <p:nvGrpSpPr>
          <p:cNvPr id="8" name="Gruppieren 7"/>
          <p:cNvGrpSpPr/>
          <p:nvPr/>
        </p:nvGrpSpPr>
        <p:grpSpPr>
          <a:xfrm>
            <a:off x="1473819" y="4308153"/>
            <a:ext cx="1821633" cy="1875710"/>
            <a:chOff x="688485" y="4894730"/>
            <a:chExt cx="1821633" cy="1875710"/>
          </a:xfrm>
        </p:grpSpPr>
        <p:sp>
          <p:nvSpPr>
            <p:cNvPr id="6" name="Würfel 5"/>
            <p:cNvSpPr/>
            <p:nvPr/>
          </p:nvSpPr>
          <p:spPr bwMode="auto">
            <a:xfrm>
              <a:off x="778137" y="5737412"/>
              <a:ext cx="1731981" cy="559398"/>
            </a:xfrm>
            <a:prstGeom prst="cub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Calibri" pitchFamily="34" charset="0"/>
                </a:rPr>
                <a:t>Production</a:t>
              </a:r>
            </a:p>
          </p:txBody>
        </p:sp>
        <p:sp>
          <p:nvSpPr>
            <p:cNvPr id="5" name="Würfel 4"/>
            <p:cNvSpPr/>
            <p:nvPr/>
          </p:nvSpPr>
          <p:spPr bwMode="auto">
            <a:xfrm>
              <a:off x="776344" y="5316071"/>
              <a:ext cx="1731981" cy="559398"/>
            </a:xfrm>
            <a:prstGeom prst="cub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smtClean="0">
                  <a:solidFill>
                    <a:srgbClr val="FFFFFF"/>
                  </a:solidFill>
                  <a:effectLst>
                    <a:outerShdw blurRad="38100" dist="38100" dir="2700000" algn="tl">
                      <a:srgbClr val="000000">
                        <a:alpha val="43137"/>
                      </a:srgbClr>
                    </a:outerShdw>
                  </a:effectLst>
                  <a:latin typeface="Calibri" pitchFamily="34" charset="0"/>
                </a:rPr>
                <a:t>Purchase</a:t>
              </a:r>
            </a:p>
          </p:txBody>
        </p:sp>
        <p:sp>
          <p:nvSpPr>
            <p:cNvPr id="4" name="Würfel 3"/>
            <p:cNvSpPr/>
            <p:nvPr/>
          </p:nvSpPr>
          <p:spPr bwMode="auto">
            <a:xfrm>
              <a:off x="774550" y="4894730"/>
              <a:ext cx="1731981" cy="559398"/>
            </a:xfrm>
            <a:prstGeom prst="cub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smtClean="0">
                  <a:solidFill>
                    <a:srgbClr val="FFFFFF"/>
                  </a:solidFill>
                  <a:effectLst>
                    <a:outerShdw blurRad="38100" dist="38100" dir="2700000" algn="tl">
                      <a:srgbClr val="000000">
                        <a:alpha val="43137"/>
                      </a:srgbClr>
                    </a:outerShdw>
                  </a:effectLst>
                  <a:latin typeface="Calibri" pitchFamily="34" charset="0"/>
                </a:rPr>
                <a:t>Sales</a:t>
              </a:r>
            </a:p>
          </p:txBody>
        </p:sp>
        <p:sp>
          <p:nvSpPr>
            <p:cNvPr id="7" name="Textfeld 6"/>
            <p:cNvSpPr txBox="1"/>
            <p:nvPr/>
          </p:nvSpPr>
          <p:spPr>
            <a:xfrm>
              <a:off x="688485" y="6370330"/>
              <a:ext cx="1755673" cy="400110"/>
            </a:xfrm>
            <a:prstGeom prst="rect">
              <a:avLst/>
            </a:prstGeom>
            <a:noFill/>
          </p:spPr>
          <p:txBody>
            <a:bodyPr wrap="none" rtlCol="0">
              <a:spAutoFit/>
            </a:bodyPr>
            <a:lstStyle/>
            <a:p>
              <a:r>
                <a:rPr lang="de-DE" sz="2000" dirty="0" smtClean="0">
                  <a:solidFill>
                    <a:srgbClr val="FFFFFF"/>
                  </a:solidFill>
                  <a:effectLst>
                    <a:outerShdw blurRad="38100" dist="38100" dir="2700000" algn="tl">
                      <a:srgbClr val="000000">
                        <a:alpha val="43137"/>
                      </a:srgbClr>
                    </a:outerShdw>
                  </a:effectLst>
                  <a:latin typeface="Calibri" pitchFamily="34" charset="0"/>
                </a:rPr>
                <a:t>Company Cube</a:t>
              </a:r>
            </a:p>
          </p:txBody>
        </p:sp>
      </p:grpSp>
      <p:grpSp>
        <p:nvGrpSpPr>
          <p:cNvPr id="14" name="Gruppieren 13"/>
          <p:cNvGrpSpPr/>
          <p:nvPr/>
        </p:nvGrpSpPr>
        <p:grpSpPr>
          <a:xfrm>
            <a:off x="4830184" y="4492830"/>
            <a:ext cx="3055172" cy="1197975"/>
            <a:chOff x="4830184" y="4928795"/>
            <a:chExt cx="3055172" cy="1197975"/>
          </a:xfrm>
        </p:grpSpPr>
        <p:sp>
          <p:nvSpPr>
            <p:cNvPr id="10" name="Würfel 9"/>
            <p:cNvSpPr/>
            <p:nvPr/>
          </p:nvSpPr>
          <p:spPr bwMode="auto">
            <a:xfrm>
              <a:off x="6997852" y="4937760"/>
              <a:ext cx="887504" cy="828339"/>
            </a:xfrm>
            <a:prstGeom prst="cub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200" b="1" dirty="0" smtClean="0">
                  <a:solidFill>
                    <a:srgbClr val="FFFFFF"/>
                  </a:solidFill>
                  <a:effectLst>
                    <a:outerShdw blurRad="38100" dist="38100" dir="2700000" algn="tl">
                      <a:srgbClr val="000000">
                        <a:alpha val="43137"/>
                      </a:srgbClr>
                    </a:outerShdw>
                  </a:effectLst>
                  <a:latin typeface="Calibri" pitchFamily="34" charset="0"/>
                </a:rPr>
                <a:t>Pro-</a:t>
              </a:r>
              <a:r>
                <a:rPr lang="en-US" sz="1200" b="1" dirty="0" err="1" smtClean="0">
                  <a:solidFill>
                    <a:srgbClr val="FFFFFF"/>
                  </a:solidFill>
                  <a:effectLst>
                    <a:outerShdw blurRad="38100" dist="38100" dir="2700000" algn="tl">
                      <a:srgbClr val="000000">
                        <a:alpha val="43137"/>
                      </a:srgbClr>
                    </a:outerShdw>
                  </a:effectLst>
                  <a:latin typeface="Calibri" pitchFamily="34" charset="0"/>
                </a:rPr>
                <a:t>duction</a:t>
              </a:r>
              <a:endParaRPr lang="en-US" sz="1200" b="1"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1" name="Würfel 10"/>
            <p:cNvSpPr/>
            <p:nvPr/>
          </p:nvSpPr>
          <p:spPr bwMode="auto">
            <a:xfrm>
              <a:off x="5931051" y="4930588"/>
              <a:ext cx="910813" cy="813995"/>
            </a:xfrm>
            <a:prstGeom prst="cub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1600" b="1" dirty="0" err="1" smtClean="0">
                  <a:solidFill>
                    <a:srgbClr val="FFFFFF"/>
                  </a:solidFill>
                  <a:effectLst>
                    <a:outerShdw blurRad="38100" dist="38100" dir="2700000" algn="tl">
                      <a:srgbClr val="000000">
                        <a:alpha val="43137"/>
                      </a:srgbClr>
                    </a:outerShdw>
                  </a:effectLst>
                  <a:latin typeface="Calibri" pitchFamily="34" charset="0"/>
                </a:rPr>
                <a:t>Pur</a:t>
              </a:r>
              <a:r>
                <a:rPr lang="en-US" sz="1600" b="1" dirty="0" smtClean="0">
                  <a:solidFill>
                    <a:srgbClr val="FFFFFF"/>
                  </a:solidFill>
                  <a:effectLst>
                    <a:outerShdw blurRad="38100" dist="38100" dir="2700000" algn="tl">
                      <a:srgbClr val="000000">
                        <a:alpha val="43137"/>
                      </a:srgbClr>
                    </a:outerShdw>
                  </a:effectLst>
                  <a:latin typeface="Calibri" pitchFamily="34" charset="0"/>
                </a:rPr>
                <a:t>-chase</a:t>
              </a:r>
            </a:p>
          </p:txBody>
        </p:sp>
        <p:sp>
          <p:nvSpPr>
            <p:cNvPr id="12" name="Würfel 11"/>
            <p:cNvSpPr/>
            <p:nvPr/>
          </p:nvSpPr>
          <p:spPr bwMode="auto">
            <a:xfrm>
              <a:off x="4830184" y="4928795"/>
              <a:ext cx="925159" cy="805031"/>
            </a:xfrm>
            <a:prstGeom prst="cub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000" dirty="0" smtClean="0">
                  <a:solidFill>
                    <a:srgbClr val="FFFFFF"/>
                  </a:solidFill>
                  <a:effectLst>
                    <a:outerShdw blurRad="38100" dist="38100" dir="2700000" algn="tl">
                      <a:srgbClr val="000000">
                        <a:alpha val="43137"/>
                      </a:srgbClr>
                    </a:outerShdw>
                  </a:effectLst>
                  <a:latin typeface="Calibri" pitchFamily="34" charset="0"/>
                </a:rPr>
                <a:t>Sales</a:t>
              </a:r>
            </a:p>
          </p:txBody>
        </p:sp>
        <p:sp>
          <p:nvSpPr>
            <p:cNvPr id="13" name="Textfeld 12"/>
            <p:cNvSpPr txBox="1"/>
            <p:nvPr/>
          </p:nvSpPr>
          <p:spPr>
            <a:xfrm>
              <a:off x="5423644" y="5726660"/>
              <a:ext cx="1500732" cy="400110"/>
            </a:xfrm>
            <a:prstGeom prst="rect">
              <a:avLst/>
            </a:prstGeom>
            <a:noFill/>
          </p:spPr>
          <p:txBody>
            <a:bodyPr wrap="none" rtlCol="0">
              <a:spAutoFit/>
            </a:bodyPr>
            <a:lstStyle/>
            <a:p>
              <a:r>
                <a:rPr lang="de-DE" sz="2000" dirty="0" smtClean="0">
                  <a:solidFill>
                    <a:srgbClr val="FFFFFF"/>
                  </a:solidFill>
                  <a:effectLst>
                    <a:outerShdw blurRad="38100" dist="38100" dir="2700000" algn="tl">
                      <a:srgbClr val="000000">
                        <a:alpha val="43137"/>
                      </a:srgbClr>
                    </a:outerShdw>
                  </a:effectLst>
                  <a:latin typeface="Calibri" pitchFamily="34" charset="0"/>
                </a:rPr>
                <a:t>„</a:t>
              </a:r>
              <a:r>
                <a:rPr lang="de-DE" sz="2000" dirty="0" err="1" smtClean="0">
                  <a:solidFill>
                    <a:srgbClr val="FFFFFF"/>
                  </a:solidFill>
                  <a:effectLst>
                    <a:outerShdw blurRad="38100" dist="38100" dir="2700000" algn="tl">
                      <a:srgbClr val="000000">
                        <a:alpha val="43137"/>
                      </a:srgbClr>
                    </a:outerShdw>
                  </a:effectLst>
                  <a:latin typeface="Calibri" pitchFamily="34" charset="0"/>
                </a:rPr>
                <a:t>split</a:t>
              </a:r>
              <a:r>
                <a:rPr lang="de-DE" sz="2000" dirty="0" smtClean="0">
                  <a:solidFill>
                    <a:srgbClr val="FFFFFF"/>
                  </a:solidFill>
                  <a:effectLst>
                    <a:outerShdw blurRad="38100" dist="38100" dir="2700000" algn="tl">
                      <a:srgbClr val="000000">
                        <a:alpha val="43137"/>
                      </a:srgbClr>
                    </a:outerShdw>
                  </a:effectLst>
                  <a:latin typeface="Calibri" pitchFamily="34" charset="0"/>
                </a:rPr>
                <a:t> </a:t>
              </a:r>
              <a:r>
                <a:rPr lang="de-DE" sz="2000" dirty="0" err="1" smtClean="0">
                  <a:solidFill>
                    <a:srgbClr val="FFFFFF"/>
                  </a:solidFill>
                  <a:effectLst>
                    <a:outerShdw blurRad="38100" dist="38100" dir="2700000" algn="tl">
                      <a:srgbClr val="000000">
                        <a:alpha val="43137"/>
                      </a:srgbClr>
                    </a:outerShdw>
                  </a:effectLst>
                  <a:latin typeface="Calibri" pitchFamily="34" charset="0"/>
                </a:rPr>
                <a:t>cubes</a:t>
              </a:r>
              <a:r>
                <a:rPr lang="de-DE" sz="2000" dirty="0" smtClean="0">
                  <a:solidFill>
                    <a:srgbClr val="FFFFFF"/>
                  </a:solidFill>
                  <a:effectLst>
                    <a:outerShdw blurRad="38100" dist="38100" dir="2700000" algn="tl">
                      <a:srgbClr val="000000">
                        <a:alpha val="43137"/>
                      </a:srgbClr>
                    </a:outerShdw>
                  </a:effectLst>
                  <a:latin typeface="Calibri" pitchFamily="34" charset="0"/>
                </a:rPr>
                <a:t>“</a:t>
              </a:r>
            </a:p>
          </p:txBody>
        </p:sp>
      </p:grpSp>
      <p:sp>
        <p:nvSpPr>
          <p:cNvPr id="18" name="Rechteck 17"/>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9" name="Rechteck 18"/>
          <p:cNvSpPr/>
          <p:nvPr/>
        </p:nvSpPr>
        <p:spPr bwMode="auto">
          <a:xfrm>
            <a:off x="624123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8</a:t>
            </a:r>
          </a:p>
        </p:txBody>
      </p:sp>
      <p:sp>
        <p:nvSpPr>
          <p:cNvPr id="20" name="Rechteck 19"/>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21" name="Rechteck 20"/>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22" name="Rechteck 21"/>
          <p:cNvSpPr/>
          <p:nvPr/>
        </p:nvSpPr>
        <p:spPr bwMode="auto">
          <a:xfrm>
            <a:off x="270554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23" name="Rechteck 22"/>
          <p:cNvSpPr/>
          <p:nvPr/>
        </p:nvSpPr>
        <p:spPr bwMode="auto">
          <a:xfrm>
            <a:off x="360022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24" name="Rechteck 23"/>
          <p:cNvSpPr/>
          <p:nvPr/>
        </p:nvSpPr>
        <p:spPr bwMode="auto">
          <a:xfrm>
            <a:off x="449490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25" name="Rechteck 24"/>
          <p:cNvSpPr/>
          <p:nvPr/>
        </p:nvSpPr>
        <p:spPr bwMode="auto">
          <a:xfrm>
            <a:off x="537882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2596"/>
          </a:xfrm>
        </p:spPr>
        <p:txBody>
          <a:bodyPr/>
          <a:lstStyle/>
          <a:p>
            <a:r>
              <a:rPr lang="en-US" dirty="0"/>
              <a:t>Cube Partitions:</a:t>
            </a:r>
            <a:r>
              <a:rPr lang="en-US" dirty="0" smtClean="0"/>
              <a:t/>
            </a:r>
            <a:br>
              <a:rPr lang="en-US" dirty="0" smtClean="0"/>
            </a:br>
            <a:r>
              <a:rPr lang="en-US" sz="2800" dirty="0" smtClean="0">
                <a:solidFill>
                  <a:schemeClr val="tx2"/>
                </a:solidFill>
              </a:rPr>
              <a:t>Too many partitions, not enough partitions</a:t>
            </a:r>
            <a:endParaRPr lang="en-US" dirty="0">
              <a:solidFill>
                <a:schemeClr val="tx2"/>
              </a:solidFill>
            </a:endParaRPr>
          </a:p>
        </p:txBody>
      </p:sp>
      <p:sp>
        <p:nvSpPr>
          <p:cNvPr id="3" name="Text Placeholder 2"/>
          <p:cNvSpPr>
            <a:spLocks noGrp="1"/>
          </p:cNvSpPr>
          <p:nvPr>
            <p:ph idx="1"/>
          </p:nvPr>
        </p:nvSpPr>
        <p:spPr>
          <a:xfrm>
            <a:off x="391758" y="1778634"/>
            <a:ext cx="8382000" cy="2560454"/>
          </a:xfrm>
        </p:spPr>
        <p:txBody>
          <a:bodyPr/>
          <a:lstStyle/>
          <a:p>
            <a:pPr marL="360000"/>
            <a:r>
              <a:rPr lang="en-US" sz="2800" dirty="0" smtClean="0"/>
              <a:t>A partition should have between 2 million and 20 million rows</a:t>
            </a:r>
          </a:p>
          <a:p>
            <a:pPr marL="360000"/>
            <a:r>
              <a:rPr lang="en-US" sz="2800" dirty="0" smtClean="0"/>
              <a:t>A partition should be between 50 MB and 250 MB in size</a:t>
            </a:r>
          </a:p>
          <a:p>
            <a:pPr marL="360000"/>
            <a:r>
              <a:rPr lang="en-US" sz="2800" dirty="0" smtClean="0"/>
              <a:t>Near real-time demands might require partitions that are often too small!</a:t>
            </a:r>
          </a:p>
          <a:p>
            <a:pPr lvl="1"/>
            <a:endParaRPr lang="en-US" sz="2400" dirty="0" smtClean="0"/>
          </a:p>
          <a:p>
            <a:pPr lvl="2"/>
            <a:endParaRPr lang="en-US" sz="2000" dirty="0" smtClean="0"/>
          </a:p>
        </p:txBody>
      </p:sp>
      <p:sp>
        <p:nvSpPr>
          <p:cNvPr id="4" name="Rechteck 3"/>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5" name="Rechteck 4"/>
          <p:cNvSpPr/>
          <p:nvPr/>
        </p:nvSpPr>
        <p:spPr bwMode="auto">
          <a:xfrm>
            <a:off x="7155639"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9</a:t>
            </a:r>
          </a:p>
        </p:txBody>
      </p:sp>
      <p:sp>
        <p:nvSpPr>
          <p:cNvPr id="6" name="Rechteck 5"/>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7" name="Rechteck 6"/>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8" name="Rechteck 7"/>
          <p:cNvSpPr/>
          <p:nvPr/>
        </p:nvSpPr>
        <p:spPr bwMode="auto">
          <a:xfrm>
            <a:off x="270554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360022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0" name="Rechteck 9"/>
          <p:cNvSpPr/>
          <p:nvPr/>
        </p:nvSpPr>
        <p:spPr bwMode="auto">
          <a:xfrm>
            <a:off x="449490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1" name="Rechteck 10"/>
          <p:cNvSpPr/>
          <p:nvPr/>
        </p:nvSpPr>
        <p:spPr bwMode="auto">
          <a:xfrm>
            <a:off x="537882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2" name="Rechteck 11"/>
          <p:cNvSpPr/>
          <p:nvPr/>
        </p:nvSpPr>
        <p:spPr bwMode="auto">
          <a:xfrm>
            <a:off x="6273501"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3" name="Würfel 12"/>
          <p:cNvSpPr/>
          <p:nvPr/>
        </p:nvSpPr>
        <p:spPr bwMode="auto">
          <a:xfrm>
            <a:off x="1716787" y="4561342"/>
            <a:ext cx="569343" cy="1181819"/>
          </a:xfrm>
          <a:prstGeom prst="cub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smtClean="0">
                <a:solidFill>
                  <a:srgbClr val="FFFFFF"/>
                </a:solidFill>
                <a:effectLst>
                  <a:outerShdw blurRad="38100" dist="38100" dir="2700000" algn="tl">
                    <a:srgbClr val="000000">
                      <a:alpha val="43137"/>
                    </a:srgbClr>
                  </a:outerShdw>
                </a:effectLst>
                <a:latin typeface="Calibri" pitchFamily="34" charset="0"/>
              </a:rPr>
              <a:t>2007</a:t>
            </a:r>
          </a:p>
        </p:txBody>
      </p:sp>
      <p:sp>
        <p:nvSpPr>
          <p:cNvPr id="14" name="Würfel 13"/>
          <p:cNvSpPr/>
          <p:nvPr/>
        </p:nvSpPr>
        <p:spPr bwMode="auto">
          <a:xfrm>
            <a:off x="2145232" y="4558466"/>
            <a:ext cx="569343" cy="1181819"/>
          </a:xfrm>
          <a:prstGeom prst="cub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000" dirty="0" smtClean="0">
                <a:solidFill>
                  <a:srgbClr val="FFFFFF"/>
                </a:solidFill>
                <a:effectLst>
                  <a:outerShdw blurRad="38100" dist="38100" dir="2700000" algn="tl">
                    <a:srgbClr val="000000">
                      <a:alpha val="43137"/>
                    </a:srgbClr>
                  </a:outerShdw>
                </a:effectLst>
                <a:latin typeface="Calibri" pitchFamily="34" charset="0"/>
              </a:rPr>
              <a:t>2008</a:t>
            </a:r>
          </a:p>
        </p:txBody>
      </p:sp>
      <p:sp>
        <p:nvSpPr>
          <p:cNvPr id="16" name="Würfel 15"/>
          <p:cNvSpPr/>
          <p:nvPr/>
        </p:nvSpPr>
        <p:spPr bwMode="auto">
          <a:xfrm>
            <a:off x="2565050" y="4555590"/>
            <a:ext cx="569343" cy="1181819"/>
          </a:xfrm>
          <a:prstGeom prst="cub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0" name="Würfel 29"/>
          <p:cNvSpPr/>
          <p:nvPr/>
        </p:nvSpPr>
        <p:spPr bwMode="auto">
          <a:xfrm>
            <a:off x="2753231" y="4552940"/>
            <a:ext cx="569343" cy="1181819"/>
          </a:xfrm>
          <a:prstGeom prst="cub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17" name="Würfel 16"/>
          <p:cNvSpPr/>
          <p:nvPr/>
        </p:nvSpPr>
        <p:spPr bwMode="auto">
          <a:xfrm>
            <a:off x="2959365" y="4552714"/>
            <a:ext cx="569343" cy="1181819"/>
          </a:xfrm>
          <a:prstGeom prst="cube">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grpSp>
        <p:nvGrpSpPr>
          <p:cNvPr id="29" name="Gruppieren 28"/>
          <p:cNvGrpSpPr/>
          <p:nvPr/>
        </p:nvGrpSpPr>
        <p:grpSpPr>
          <a:xfrm>
            <a:off x="3067916" y="4406891"/>
            <a:ext cx="483071" cy="1441158"/>
            <a:chOff x="2009663" y="4460681"/>
            <a:chExt cx="483071" cy="1441158"/>
          </a:xfrm>
        </p:grpSpPr>
        <p:grpSp>
          <p:nvGrpSpPr>
            <p:cNvPr id="26" name="Gruppieren 25"/>
            <p:cNvGrpSpPr/>
            <p:nvPr/>
          </p:nvGrpSpPr>
          <p:grpSpPr>
            <a:xfrm>
              <a:off x="2091193" y="4611754"/>
              <a:ext cx="138033" cy="1178122"/>
              <a:chOff x="2091193" y="4611754"/>
              <a:chExt cx="138033" cy="1178122"/>
            </a:xfrm>
          </p:grpSpPr>
          <p:sp>
            <p:nvSpPr>
              <p:cNvPr id="22" name="Rechtwinkliges Dreieck 21"/>
              <p:cNvSpPr/>
              <p:nvPr/>
            </p:nvSpPr>
            <p:spPr bwMode="auto">
              <a:xfrm rot="16200000">
                <a:off x="2084009" y="4618938"/>
                <a:ext cx="151076" cy="136708"/>
              </a:xfrm>
              <a:prstGeom prst="rtTriangle">
                <a:avLst/>
              </a:prstGeom>
              <a:solidFill>
                <a:schemeClr val="accent5">
                  <a:lumMod val="75000"/>
                </a:schemeClr>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23" name="Rechteck 22"/>
              <p:cNvSpPr/>
              <p:nvPr/>
            </p:nvSpPr>
            <p:spPr bwMode="auto">
              <a:xfrm>
                <a:off x="2095169" y="4762828"/>
                <a:ext cx="131196" cy="882597"/>
              </a:xfrm>
              <a:prstGeom prst="rect">
                <a:avLst/>
              </a:prstGeom>
              <a:solidFill>
                <a:schemeClr val="accent5">
                  <a:lumMod val="75000"/>
                </a:schemeClr>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4" name="Rechtwinkliges Dreieck 23"/>
              <p:cNvSpPr/>
              <p:nvPr/>
            </p:nvSpPr>
            <p:spPr bwMode="auto">
              <a:xfrm rot="5400000">
                <a:off x="2087088" y="5647738"/>
                <a:ext cx="151076" cy="133200"/>
              </a:xfrm>
              <a:prstGeom prst="rtTriangle">
                <a:avLst/>
              </a:prstGeom>
              <a:solidFill>
                <a:schemeClr val="accent5">
                  <a:lumMod val="75000"/>
                </a:schemeClr>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grpSp>
        <p:sp>
          <p:nvSpPr>
            <p:cNvPr id="27" name="Rechteck 26"/>
            <p:cNvSpPr/>
            <p:nvPr/>
          </p:nvSpPr>
          <p:spPr bwMode="auto">
            <a:xfrm>
              <a:off x="2226365" y="4460681"/>
              <a:ext cx="266369" cy="1403405"/>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28" name="Rechtwinkliges Dreieck 27"/>
            <p:cNvSpPr/>
            <p:nvPr/>
          </p:nvSpPr>
          <p:spPr bwMode="auto">
            <a:xfrm rot="16200000">
              <a:off x="1967941" y="5484390"/>
              <a:ext cx="459171" cy="375728"/>
            </a:xfrm>
            <a:prstGeom prst="rtTriangle">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grpSp>
      <p:sp>
        <p:nvSpPr>
          <p:cNvPr id="25" name="Textfeld 24"/>
          <p:cNvSpPr txBox="1"/>
          <p:nvPr/>
        </p:nvSpPr>
        <p:spPr>
          <a:xfrm>
            <a:off x="2413949" y="5178671"/>
            <a:ext cx="461665" cy="364843"/>
          </a:xfrm>
          <a:prstGeom prst="rect">
            <a:avLst/>
          </a:prstGeom>
          <a:noFill/>
        </p:spPr>
        <p:txBody>
          <a:bodyPr vert="vert270" wrap="none" rtlCol="0">
            <a:spAutoFit/>
          </a:bodyPr>
          <a:lstStyle/>
          <a:p>
            <a:r>
              <a:rPr lang="de-DE" dirty="0" smtClean="0"/>
              <a:t>Q1</a:t>
            </a:r>
            <a:endParaRPr lang="de-DE" dirty="0"/>
          </a:p>
        </p:txBody>
      </p:sp>
      <p:sp>
        <p:nvSpPr>
          <p:cNvPr id="31" name="Textfeld 30"/>
          <p:cNvSpPr txBox="1"/>
          <p:nvPr/>
        </p:nvSpPr>
        <p:spPr>
          <a:xfrm>
            <a:off x="2614057" y="5024952"/>
            <a:ext cx="461665" cy="364843"/>
          </a:xfrm>
          <a:prstGeom prst="rect">
            <a:avLst/>
          </a:prstGeom>
          <a:noFill/>
        </p:spPr>
        <p:txBody>
          <a:bodyPr vert="vert270" wrap="none" rtlCol="0">
            <a:spAutoFit/>
          </a:bodyPr>
          <a:lstStyle/>
          <a:p>
            <a:r>
              <a:rPr lang="de-DE" dirty="0" smtClean="0"/>
              <a:t>Q2</a:t>
            </a:r>
            <a:endParaRPr lang="de-DE" dirty="0"/>
          </a:p>
        </p:txBody>
      </p:sp>
      <p:sp>
        <p:nvSpPr>
          <p:cNvPr id="32" name="Textfeld 31"/>
          <p:cNvSpPr txBox="1"/>
          <p:nvPr/>
        </p:nvSpPr>
        <p:spPr>
          <a:xfrm>
            <a:off x="2814165" y="4879185"/>
            <a:ext cx="461665" cy="364843"/>
          </a:xfrm>
          <a:prstGeom prst="rect">
            <a:avLst/>
          </a:prstGeom>
          <a:noFill/>
        </p:spPr>
        <p:txBody>
          <a:bodyPr vert="vert270" wrap="none" rtlCol="0">
            <a:spAutoFit/>
          </a:bodyPr>
          <a:lstStyle/>
          <a:p>
            <a:r>
              <a:rPr lang="de-DE" dirty="0" smtClean="0">
                <a:solidFill>
                  <a:schemeClr val="bg1"/>
                </a:solidFill>
              </a:rPr>
              <a:t>Q3</a:t>
            </a:r>
            <a:endParaRPr lang="de-DE" dirty="0">
              <a:solidFill>
                <a:schemeClr val="bg1"/>
              </a:solidFill>
            </a:endParaRPr>
          </a:p>
        </p:txBody>
      </p:sp>
      <p:sp>
        <p:nvSpPr>
          <p:cNvPr id="33" name="Würfel 32"/>
          <p:cNvSpPr/>
          <p:nvPr/>
        </p:nvSpPr>
        <p:spPr bwMode="auto">
          <a:xfrm>
            <a:off x="4993787" y="4566177"/>
            <a:ext cx="569343" cy="1181819"/>
          </a:xfrm>
          <a:prstGeom prst="cub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4" name="Würfel 33"/>
          <p:cNvSpPr/>
          <p:nvPr/>
        </p:nvSpPr>
        <p:spPr bwMode="auto">
          <a:xfrm>
            <a:off x="5167790" y="4567277"/>
            <a:ext cx="569343" cy="1181819"/>
          </a:xfrm>
          <a:prstGeom prst="cube">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8" name="Textfeld 37"/>
          <p:cNvSpPr txBox="1"/>
          <p:nvPr/>
        </p:nvSpPr>
        <p:spPr>
          <a:xfrm>
            <a:off x="6454274" y="5094543"/>
            <a:ext cx="461665" cy="251031"/>
          </a:xfrm>
          <a:prstGeom prst="rect">
            <a:avLst/>
          </a:prstGeom>
          <a:noFill/>
        </p:spPr>
        <p:txBody>
          <a:bodyPr vert="vert270" wrap="none" rtlCol="0">
            <a:spAutoFit/>
          </a:bodyPr>
          <a:lstStyle/>
          <a:p>
            <a:r>
              <a:rPr lang="de-DE" dirty="0" smtClean="0">
                <a:effectLst>
                  <a:outerShdw blurRad="38100" dist="38100" dir="2700000" algn="tl">
                    <a:srgbClr val="000000">
                      <a:alpha val="43137"/>
                    </a:srgbClr>
                  </a:outerShdw>
                </a:effectLst>
              </a:rPr>
              <a:t>…</a:t>
            </a:r>
            <a:endParaRPr lang="de-DE" dirty="0">
              <a:effectLst>
                <a:outerShdw blurRad="38100" dist="38100" dir="2700000" algn="tl">
                  <a:srgbClr val="000000">
                    <a:alpha val="43137"/>
                  </a:srgbClr>
                </a:outerShdw>
              </a:effectLst>
            </a:endParaRPr>
          </a:p>
        </p:txBody>
      </p:sp>
      <p:sp>
        <p:nvSpPr>
          <p:cNvPr id="41" name="Würfel 40"/>
          <p:cNvSpPr/>
          <p:nvPr/>
        </p:nvSpPr>
        <p:spPr bwMode="auto">
          <a:xfrm>
            <a:off x="5359948" y="4564627"/>
            <a:ext cx="569343" cy="1181819"/>
          </a:xfrm>
          <a:prstGeom prst="cube">
            <a:avLst/>
          </a:prstGeom>
          <a:solidFill>
            <a:schemeClr val="accent6">
              <a:lumMod val="60000"/>
              <a:lumOff val="40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42" name="Würfel 41"/>
          <p:cNvSpPr/>
          <p:nvPr/>
        </p:nvSpPr>
        <p:spPr bwMode="auto">
          <a:xfrm>
            <a:off x="5544154" y="4565952"/>
            <a:ext cx="569343" cy="1181819"/>
          </a:xfrm>
          <a:prstGeom prst="cube">
            <a:avLst/>
          </a:prstGeom>
          <a:solidFill>
            <a:schemeClr val="accent4">
              <a:lumMod val="60000"/>
              <a:lumOff val="40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43" name="Würfel 42"/>
          <p:cNvSpPr/>
          <p:nvPr/>
        </p:nvSpPr>
        <p:spPr bwMode="auto">
          <a:xfrm>
            <a:off x="5728360" y="4567277"/>
            <a:ext cx="569343" cy="1181819"/>
          </a:xfrm>
          <a:prstGeom prst="cube">
            <a:avLst/>
          </a:prstGeom>
          <a:solidFill>
            <a:schemeClr val="bg2">
              <a:lumMod val="90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44" name="Würfel 43"/>
          <p:cNvSpPr/>
          <p:nvPr/>
        </p:nvSpPr>
        <p:spPr bwMode="auto">
          <a:xfrm>
            <a:off x="5912566" y="4568602"/>
            <a:ext cx="569343" cy="1181819"/>
          </a:xfrm>
          <a:prstGeom prst="cube">
            <a:avLst/>
          </a:prstGeom>
          <a:solidFill>
            <a:schemeClr val="tx1">
              <a:lumMod val="75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45" name="Würfel 44"/>
          <p:cNvSpPr/>
          <p:nvPr/>
        </p:nvSpPr>
        <p:spPr bwMode="auto">
          <a:xfrm>
            <a:off x="6084844" y="4569927"/>
            <a:ext cx="569343" cy="1181819"/>
          </a:xfrm>
          <a:prstGeom prst="cube">
            <a:avLst/>
          </a:prstGeom>
          <a:solidFill>
            <a:schemeClr val="accent3">
              <a:lumMod val="60000"/>
              <a:lumOff val="40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46" name="Würfel 45"/>
          <p:cNvSpPr/>
          <p:nvPr/>
        </p:nvSpPr>
        <p:spPr bwMode="auto">
          <a:xfrm>
            <a:off x="6257122" y="4567276"/>
            <a:ext cx="569343" cy="1181819"/>
          </a:xfrm>
          <a:prstGeom prst="cube">
            <a:avLst/>
          </a:prstGeom>
          <a:solidFill>
            <a:schemeClr val="bg2">
              <a:lumMod val="50000"/>
            </a:schemeClr>
          </a:solidFill>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5" name="Würfel 34"/>
          <p:cNvSpPr/>
          <p:nvPr/>
        </p:nvSpPr>
        <p:spPr bwMode="auto">
          <a:xfrm>
            <a:off x="6438402" y="4564400"/>
            <a:ext cx="569343" cy="1181819"/>
          </a:xfrm>
          <a:prstGeom prst="cube">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6" name="Würfel 35"/>
          <p:cNvSpPr/>
          <p:nvPr/>
        </p:nvSpPr>
        <p:spPr bwMode="auto">
          <a:xfrm>
            <a:off x="6606706" y="4565727"/>
            <a:ext cx="569343" cy="1181819"/>
          </a:xfrm>
          <a:prstGeom prst="cube">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39" name="Textfeld 38"/>
          <p:cNvSpPr txBox="1"/>
          <p:nvPr/>
        </p:nvSpPr>
        <p:spPr>
          <a:xfrm>
            <a:off x="6447687" y="4746012"/>
            <a:ext cx="461665" cy="911019"/>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51</a:t>
            </a:r>
            <a:endParaRPr lang="de-DE" dirty="0">
              <a:effectLst>
                <a:outerShdw blurRad="38100" dist="38100" dir="2700000" algn="tl">
                  <a:srgbClr val="000000">
                    <a:alpha val="43137"/>
                  </a:srgbClr>
                </a:outerShdw>
              </a:effectLst>
            </a:endParaRPr>
          </a:p>
        </p:txBody>
      </p:sp>
      <p:sp>
        <p:nvSpPr>
          <p:cNvPr id="37" name="Würfel 36"/>
          <p:cNvSpPr/>
          <p:nvPr/>
        </p:nvSpPr>
        <p:spPr bwMode="auto">
          <a:xfrm>
            <a:off x="6781034" y="4565500"/>
            <a:ext cx="569343" cy="1181819"/>
          </a:xfrm>
          <a:prstGeom prst="cube">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vert270"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40" name="Textfeld 39"/>
          <p:cNvSpPr txBox="1"/>
          <p:nvPr/>
        </p:nvSpPr>
        <p:spPr>
          <a:xfrm>
            <a:off x="6655707" y="4743398"/>
            <a:ext cx="461665" cy="911019"/>
          </a:xfrm>
          <a:prstGeom prst="rect">
            <a:avLst/>
          </a:prstGeom>
          <a:noFill/>
        </p:spPr>
        <p:txBody>
          <a:bodyPr vert="vert270" wrap="none" rtlCol="0">
            <a:spAutoFit/>
          </a:bodyPr>
          <a:lstStyle/>
          <a:p>
            <a:r>
              <a:rPr lang="de-DE" dirty="0" err="1" smtClean="0">
                <a:solidFill>
                  <a:schemeClr val="bg1"/>
                </a:solidFill>
                <a:effectLst>
                  <a:outerShdw blurRad="38100" dist="38100" dir="2700000" algn="tl">
                    <a:srgbClr val="000000">
                      <a:alpha val="43137"/>
                    </a:srgbClr>
                  </a:outerShdw>
                </a:effectLst>
              </a:rPr>
              <a:t>Week</a:t>
            </a:r>
            <a:r>
              <a:rPr lang="de-DE" dirty="0" smtClean="0">
                <a:solidFill>
                  <a:schemeClr val="bg1"/>
                </a:solidFill>
                <a:effectLst>
                  <a:outerShdw blurRad="38100" dist="38100" dir="2700000" algn="tl">
                    <a:srgbClr val="000000">
                      <a:alpha val="43137"/>
                    </a:srgbClr>
                  </a:outerShdw>
                </a:effectLst>
              </a:rPr>
              <a:t> 52</a:t>
            </a:r>
            <a:endParaRPr lang="de-DE" dirty="0">
              <a:solidFill>
                <a:schemeClr val="bg1"/>
              </a:solidFill>
              <a:effectLst>
                <a:outerShdw blurRad="38100" dist="38100" dir="2700000" algn="tl">
                  <a:srgbClr val="000000">
                    <a:alpha val="43137"/>
                  </a:srgbClr>
                </a:outerShdw>
              </a:effectLst>
            </a:endParaRPr>
          </a:p>
        </p:txBody>
      </p:sp>
      <p:grpSp>
        <p:nvGrpSpPr>
          <p:cNvPr id="47" name="Gruppieren 46"/>
          <p:cNvGrpSpPr/>
          <p:nvPr/>
        </p:nvGrpSpPr>
        <p:grpSpPr>
          <a:xfrm>
            <a:off x="6913435" y="4411726"/>
            <a:ext cx="483071" cy="1441158"/>
            <a:chOff x="2009663" y="4460681"/>
            <a:chExt cx="483071" cy="1441158"/>
          </a:xfrm>
        </p:grpSpPr>
        <p:grpSp>
          <p:nvGrpSpPr>
            <p:cNvPr id="48" name="Gruppieren 47"/>
            <p:cNvGrpSpPr/>
            <p:nvPr/>
          </p:nvGrpSpPr>
          <p:grpSpPr>
            <a:xfrm>
              <a:off x="2091193" y="4611754"/>
              <a:ext cx="138033" cy="1178122"/>
              <a:chOff x="2091193" y="4611754"/>
              <a:chExt cx="138033" cy="1178122"/>
            </a:xfrm>
          </p:grpSpPr>
          <p:sp>
            <p:nvSpPr>
              <p:cNvPr id="51" name="Rechtwinkliges Dreieck 50"/>
              <p:cNvSpPr/>
              <p:nvPr/>
            </p:nvSpPr>
            <p:spPr bwMode="auto">
              <a:xfrm rot="16200000">
                <a:off x="2084009" y="4618938"/>
                <a:ext cx="151076" cy="136708"/>
              </a:xfrm>
              <a:prstGeom prst="rtTriangle">
                <a:avLst/>
              </a:prstGeom>
              <a:solidFill>
                <a:schemeClr val="accent5">
                  <a:lumMod val="75000"/>
                </a:schemeClr>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52" name="Rechteck 51"/>
              <p:cNvSpPr/>
              <p:nvPr/>
            </p:nvSpPr>
            <p:spPr bwMode="auto">
              <a:xfrm>
                <a:off x="2095169" y="4762828"/>
                <a:ext cx="131196" cy="882597"/>
              </a:xfrm>
              <a:prstGeom prst="rect">
                <a:avLst/>
              </a:prstGeom>
              <a:solidFill>
                <a:schemeClr val="accent5">
                  <a:lumMod val="75000"/>
                </a:schemeClr>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3" name="Rechtwinkliges Dreieck 52"/>
              <p:cNvSpPr/>
              <p:nvPr/>
            </p:nvSpPr>
            <p:spPr bwMode="auto">
              <a:xfrm rot="5400000">
                <a:off x="2087088" y="5647738"/>
                <a:ext cx="151076" cy="133200"/>
              </a:xfrm>
              <a:prstGeom prst="rtTriangle">
                <a:avLst/>
              </a:prstGeom>
              <a:solidFill>
                <a:schemeClr val="accent5">
                  <a:lumMod val="75000"/>
                </a:schemeClr>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grpSp>
        <p:sp>
          <p:nvSpPr>
            <p:cNvPr id="49" name="Rechteck 48"/>
            <p:cNvSpPr/>
            <p:nvPr/>
          </p:nvSpPr>
          <p:spPr bwMode="auto">
            <a:xfrm>
              <a:off x="2226365" y="4460681"/>
              <a:ext cx="266369" cy="1403405"/>
            </a:xfrm>
            <a:prstGeom prst="rect">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sp>
          <p:nvSpPr>
            <p:cNvPr id="50" name="Rechtwinkliges Dreieck 49"/>
            <p:cNvSpPr/>
            <p:nvPr/>
          </p:nvSpPr>
          <p:spPr bwMode="auto">
            <a:xfrm rot="16200000">
              <a:off x="1967941" y="5484390"/>
              <a:ext cx="459171" cy="375728"/>
            </a:xfrm>
            <a:prstGeom prst="rtTriangle">
              <a:avLst/>
            </a:prstGeom>
            <a:solidFill>
              <a:schemeClr val="bg1"/>
            </a:soli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effectLst>
                  <a:outerShdw blurRad="38100" dist="38100" dir="2700000" algn="tl">
                    <a:srgbClr val="000000">
                      <a:alpha val="43137"/>
                    </a:srgbClr>
                  </a:outerShdw>
                </a:effectLst>
                <a:latin typeface="Calibri" pitchFamily="34" charset="0"/>
              </a:endParaRPr>
            </a:p>
          </p:txBody>
        </p:sp>
      </p:grpSp>
      <p:sp>
        <p:nvSpPr>
          <p:cNvPr id="54" name="Textfeld 53"/>
          <p:cNvSpPr txBox="1"/>
          <p:nvPr/>
        </p:nvSpPr>
        <p:spPr>
          <a:xfrm>
            <a:off x="6282035" y="4751309"/>
            <a:ext cx="461665" cy="911019"/>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50</a:t>
            </a:r>
            <a:endParaRPr lang="de-DE" dirty="0">
              <a:effectLst>
                <a:outerShdw blurRad="38100" dist="38100" dir="2700000" algn="tl">
                  <a:srgbClr val="000000">
                    <a:alpha val="43137"/>
                  </a:srgbClr>
                </a:outerShdw>
              </a:effectLst>
            </a:endParaRPr>
          </a:p>
        </p:txBody>
      </p:sp>
      <p:sp>
        <p:nvSpPr>
          <p:cNvPr id="55" name="Textfeld 54"/>
          <p:cNvSpPr txBox="1"/>
          <p:nvPr/>
        </p:nvSpPr>
        <p:spPr>
          <a:xfrm>
            <a:off x="6108431" y="4748654"/>
            <a:ext cx="461665" cy="911019"/>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49</a:t>
            </a:r>
            <a:endParaRPr lang="de-DE" dirty="0">
              <a:effectLst>
                <a:outerShdw blurRad="38100" dist="38100" dir="2700000" algn="tl">
                  <a:srgbClr val="000000">
                    <a:alpha val="43137"/>
                  </a:srgbClr>
                </a:outerShdw>
              </a:effectLst>
            </a:endParaRPr>
          </a:p>
        </p:txBody>
      </p:sp>
      <p:sp>
        <p:nvSpPr>
          <p:cNvPr id="56" name="Textfeld 55"/>
          <p:cNvSpPr txBox="1"/>
          <p:nvPr/>
        </p:nvSpPr>
        <p:spPr>
          <a:xfrm>
            <a:off x="5926875" y="4745999"/>
            <a:ext cx="461665" cy="911019"/>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48</a:t>
            </a:r>
            <a:endParaRPr lang="de-DE" dirty="0">
              <a:effectLst>
                <a:outerShdw blurRad="38100" dist="38100" dir="2700000" algn="tl">
                  <a:srgbClr val="000000">
                    <a:alpha val="43137"/>
                  </a:srgbClr>
                </a:outerShdw>
              </a:effectLst>
            </a:endParaRPr>
          </a:p>
        </p:txBody>
      </p:sp>
      <p:sp>
        <p:nvSpPr>
          <p:cNvPr id="57" name="Textfeld 56"/>
          <p:cNvSpPr txBox="1"/>
          <p:nvPr/>
        </p:nvSpPr>
        <p:spPr>
          <a:xfrm>
            <a:off x="5729415" y="5144892"/>
            <a:ext cx="461665" cy="251031"/>
          </a:xfrm>
          <a:prstGeom prst="rect">
            <a:avLst/>
          </a:prstGeom>
          <a:noFill/>
        </p:spPr>
        <p:txBody>
          <a:bodyPr vert="vert270" wrap="none" rtlCol="0">
            <a:spAutoFit/>
          </a:bodyPr>
          <a:lstStyle/>
          <a:p>
            <a:r>
              <a:rPr lang="de-DE" dirty="0" smtClean="0">
                <a:effectLst>
                  <a:outerShdw blurRad="38100" dist="38100" dir="2700000" algn="tl">
                    <a:srgbClr val="000000">
                      <a:alpha val="43137"/>
                    </a:srgbClr>
                  </a:outerShdw>
                </a:effectLst>
              </a:rPr>
              <a:t>…</a:t>
            </a:r>
            <a:endParaRPr lang="de-DE" dirty="0">
              <a:effectLst>
                <a:outerShdw blurRad="38100" dist="38100" dir="2700000" algn="tl">
                  <a:srgbClr val="000000">
                    <a:alpha val="43137"/>
                  </a:srgbClr>
                </a:outerShdw>
              </a:effectLst>
            </a:endParaRPr>
          </a:p>
        </p:txBody>
      </p:sp>
      <p:sp>
        <p:nvSpPr>
          <p:cNvPr id="58" name="Textfeld 57"/>
          <p:cNvSpPr txBox="1"/>
          <p:nvPr/>
        </p:nvSpPr>
        <p:spPr>
          <a:xfrm>
            <a:off x="5563763" y="4853732"/>
            <a:ext cx="461665" cy="794000"/>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5</a:t>
            </a:r>
            <a:endParaRPr lang="de-DE" dirty="0">
              <a:effectLst>
                <a:outerShdw blurRad="38100" dist="38100" dir="2700000" algn="tl">
                  <a:srgbClr val="000000">
                    <a:alpha val="43137"/>
                  </a:srgbClr>
                </a:outerShdw>
              </a:effectLst>
            </a:endParaRPr>
          </a:p>
        </p:txBody>
      </p:sp>
      <p:sp>
        <p:nvSpPr>
          <p:cNvPr id="59" name="Textfeld 58"/>
          <p:cNvSpPr txBox="1"/>
          <p:nvPr/>
        </p:nvSpPr>
        <p:spPr>
          <a:xfrm>
            <a:off x="5382207" y="4851077"/>
            <a:ext cx="461665" cy="794000"/>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4</a:t>
            </a:r>
            <a:endParaRPr lang="de-DE" dirty="0">
              <a:effectLst>
                <a:outerShdw blurRad="38100" dist="38100" dir="2700000" algn="tl">
                  <a:srgbClr val="000000">
                    <a:alpha val="43137"/>
                  </a:srgbClr>
                </a:outerShdw>
              </a:effectLst>
            </a:endParaRPr>
          </a:p>
        </p:txBody>
      </p:sp>
      <p:sp>
        <p:nvSpPr>
          <p:cNvPr id="60" name="Textfeld 59"/>
          <p:cNvSpPr txBox="1"/>
          <p:nvPr/>
        </p:nvSpPr>
        <p:spPr>
          <a:xfrm>
            <a:off x="5200651" y="4856374"/>
            <a:ext cx="461665" cy="794000"/>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3</a:t>
            </a:r>
            <a:endParaRPr lang="de-DE" dirty="0">
              <a:effectLst>
                <a:outerShdw blurRad="38100" dist="38100" dir="2700000" algn="tl">
                  <a:srgbClr val="000000">
                    <a:alpha val="43137"/>
                  </a:srgbClr>
                </a:outerShdw>
              </a:effectLst>
            </a:endParaRPr>
          </a:p>
        </p:txBody>
      </p:sp>
      <p:sp>
        <p:nvSpPr>
          <p:cNvPr id="61" name="Textfeld 60"/>
          <p:cNvSpPr txBox="1"/>
          <p:nvPr/>
        </p:nvSpPr>
        <p:spPr>
          <a:xfrm>
            <a:off x="5019095" y="4853719"/>
            <a:ext cx="461665" cy="794000"/>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2</a:t>
            </a:r>
            <a:endParaRPr lang="de-DE" dirty="0">
              <a:effectLst>
                <a:outerShdw blurRad="38100" dist="38100" dir="2700000" algn="tl">
                  <a:srgbClr val="000000">
                    <a:alpha val="43137"/>
                  </a:srgbClr>
                </a:outerShdw>
              </a:effectLst>
            </a:endParaRPr>
          </a:p>
        </p:txBody>
      </p:sp>
      <p:sp>
        <p:nvSpPr>
          <p:cNvPr id="62" name="Textfeld 61"/>
          <p:cNvSpPr txBox="1"/>
          <p:nvPr/>
        </p:nvSpPr>
        <p:spPr>
          <a:xfrm>
            <a:off x="4837539" y="4862992"/>
            <a:ext cx="461665" cy="794000"/>
          </a:xfrm>
          <a:prstGeom prst="rect">
            <a:avLst/>
          </a:prstGeom>
          <a:noFill/>
        </p:spPr>
        <p:txBody>
          <a:bodyPr vert="vert270" wrap="none" rtlCol="0">
            <a:spAutoFit/>
          </a:bodyPr>
          <a:lstStyle/>
          <a:p>
            <a:r>
              <a:rPr lang="de-DE" dirty="0" err="1" smtClean="0">
                <a:effectLst>
                  <a:outerShdw blurRad="38100" dist="38100" dir="2700000" algn="tl">
                    <a:srgbClr val="000000">
                      <a:alpha val="43137"/>
                    </a:srgbClr>
                  </a:outerShdw>
                </a:effectLst>
              </a:rPr>
              <a:t>Week</a:t>
            </a:r>
            <a:r>
              <a:rPr lang="de-DE" dirty="0" smtClean="0">
                <a:effectLst>
                  <a:outerShdw blurRad="38100" dist="38100" dir="2700000" algn="tl">
                    <a:srgbClr val="000000">
                      <a:alpha val="43137"/>
                    </a:srgbClr>
                  </a:outerShdw>
                </a:effectLst>
              </a:rPr>
              <a:t> 1</a:t>
            </a:r>
            <a:endParaRPr lang="de-DE" dirty="0">
              <a:effectLst>
                <a:outerShdw blurRad="38100" dist="38100" dir="2700000" algn="tl">
                  <a:srgbClr val="000000">
                    <a:alpha val="43137"/>
                  </a:srgbClr>
                </a:outerShdw>
              </a:effectLst>
            </a:endParaRPr>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2596"/>
          </a:xfrm>
        </p:spPr>
        <p:txBody>
          <a:bodyPr/>
          <a:lstStyle/>
          <a:p>
            <a:r>
              <a:rPr lang="en-US" dirty="0" smtClean="0"/>
              <a:t>Aggregations:</a:t>
            </a:r>
            <a:br>
              <a:rPr lang="en-US" dirty="0" smtClean="0"/>
            </a:br>
            <a:r>
              <a:rPr lang="en-US" sz="2800" dirty="0" smtClean="0">
                <a:solidFill>
                  <a:schemeClr val="tx2"/>
                </a:solidFill>
              </a:rPr>
              <a:t>Design aggregations for partitions larger than 500,000 rows</a:t>
            </a:r>
            <a:endParaRPr lang="en-US" dirty="0">
              <a:solidFill>
                <a:schemeClr val="tx2"/>
              </a:solidFill>
            </a:endParaRPr>
          </a:p>
        </p:txBody>
      </p:sp>
      <p:sp>
        <p:nvSpPr>
          <p:cNvPr id="3" name="Text Placeholder 2"/>
          <p:cNvSpPr>
            <a:spLocks noGrp="1"/>
          </p:cNvSpPr>
          <p:nvPr>
            <p:ph idx="1"/>
          </p:nvPr>
        </p:nvSpPr>
        <p:spPr/>
        <p:txBody>
          <a:bodyPr/>
          <a:lstStyle/>
          <a:p>
            <a:endParaRPr lang="en-US" dirty="0" smtClean="0"/>
          </a:p>
          <a:p>
            <a:pPr marL="360000"/>
            <a:r>
              <a:rPr lang="en-US" sz="2800" dirty="0" smtClean="0"/>
              <a:t>The default is 0% aggregations</a:t>
            </a:r>
          </a:p>
          <a:p>
            <a:pPr marL="360000"/>
            <a:r>
              <a:rPr lang="en-US" sz="2800" dirty="0" smtClean="0"/>
              <a:t>Don’t spend too </a:t>
            </a:r>
            <a:br>
              <a:rPr lang="en-US" sz="2800" dirty="0" smtClean="0"/>
            </a:br>
            <a:r>
              <a:rPr lang="en-US" sz="2800" dirty="0" smtClean="0"/>
              <a:t>much time in the </a:t>
            </a:r>
            <a:br>
              <a:rPr lang="en-US" sz="2800" dirty="0" smtClean="0"/>
            </a:br>
            <a:r>
              <a:rPr lang="en-US" sz="2800" dirty="0" smtClean="0"/>
              <a:t>new Aggregations</a:t>
            </a:r>
            <a:br>
              <a:rPr lang="en-US" sz="2800" dirty="0" smtClean="0"/>
            </a:br>
            <a:r>
              <a:rPr lang="en-US" sz="2800" dirty="0" smtClean="0"/>
              <a:t>Designer</a:t>
            </a:r>
          </a:p>
          <a:p>
            <a:pPr marL="360000"/>
            <a:r>
              <a:rPr lang="en-US" sz="2800" dirty="0" smtClean="0"/>
              <a:t>Check if your</a:t>
            </a:r>
            <a:br>
              <a:rPr lang="en-US" sz="2800" dirty="0" smtClean="0"/>
            </a:br>
            <a:r>
              <a:rPr lang="en-US" sz="2800" dirty="0" smtClean="0"/>
              <a:t>aggregations are</a:t>
            </a:r>
            <a:br>
              <a:rPr lang="en-US" sz="2800" dirty="0" smtClean="0"/>
            </a:br>
            <a:r>
              <a:rPr lang="en-US" sz="2800" dirty="0" smtClean="0"/>
              <a:t>really being used,</a:t>
            </a:r>
            <a:br>
              <a:rPr lang="en-US" sz="2800" dirty="0" smtClean="0"/>
            </a:br>
            <a:r>
              <a:rPr lang="en-US" sz="2800" dirty="0" smtClean="0"/>
              <a:t>in SQL Server</a:t>
            </a:r>
            <a:br>
              <a:rPr lang="en-US" sz="2800" dirty="0" smtClean="0"/>
            </a:br>
            <a:r>
              <a:rPr lang="en-US" sz="2800" dirty="0" smtClean="0"/>
              <a:t>Profiler</a:t>
            </a:r>
          </a:p>
          <a:p>
            <a:pPr lvl="1"/>
            <a:endParaRPr lang="en-US" sz="2400" dirty="0" smtClean="0"/>
          </a:p>
          <a:p>
            <a:pPr lvl="2"/>
            <a:endParaRPr lang="en-US" sz="2000" dirty="0" smtClean="0"/>
          </a:p>
        </p:txBody>
      </p:sp>
      <p:pic>
        <p:nvPicPr>
          <p:cNvPr id="4" name="Picture 2"/>
          <p:cNvPicPr>
            <a:picLocks noChangeAspect="1" noChangeArrowheads="1"/>
          </p:cNvPicPr>
          <p:nvPr/>
        </p:nvPicPr>
        <p:blipFill>
          <a:blip r:embed="rId3"/>
          <a:srcRect/>
          <a:stretch>
            <a:fillRect/>
          </a:stretch>
        </p:blipFill>
        <p:spPr bwMode="auto">
          <a:xfrm>
            <a:off x="3493538" y="2720858"/>
            <a:ext cx="5295915" cy="3087950"/>
          </a:xfrm>
          <a:prstGeom prst="rect">
            <a:avLst/>
          </a:prstGeom>
          <a:noFill/>
          <a:ln w="9525">
            <a:noFill/>
            <a:miter lim="800000"/>
            <a:headEnd/>
            <a:tailEnd/>
          </a:ln>
          <a:effectLst/>
        </p:spPr>
      </p:pic>
      <p:sp>
        <p:nvSpPr>
          <p:cNvPr id="5" name="Rechteck 4"/>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6" name="Rechteck 5"/>
          <p:cNvSpPr/>
          <p:nvPr/>
        </p:nvSpPr>
        <p:spPr bwMode="auto">
          <a:xfrm>
            <a:off x="8240358"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10</a:t>
            </a:r>
          </a:p>
        </p:txBody>
      </p:sp>
      <p:sp>
        <p:nvSpPr>
          <p:cNvPr id="7" name="Rechteck 6"/>
          <p:cNvSpPr/>
          <p:nvPr/>
        </p:nvSpPr>
        <p:spPr bwMode="auto">
          <a:xfrm>
            <a:off x="90543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8" name="Rechteck 7"/>
          <p:cNvSpPr/>
          <p:nvPr/>
        </p:nvSpPr>
        <p:spPr bwMode="auto">
          <a:xfrm>
            <a:off x="1810871"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2716306"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0" name="Rechteck 9"/>
          <p:cNvSpPr/>
          <p:nvPr/>
        </p:nvSpPr>
        <p:spPr bwMode="auto">
          <a:xfrm>
            <a:off x="3621741"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1" name="Rechteck 10"/>
          <p:cNvSpPr/>
          <p:nvPr/>
        </p:nvSpPr>
        <p:spPr bwMode="auto">
          <a:xfrm>
            <a:off x="453793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2" name="Rechteck 11"/>
          <p:cNvSpPr/>
          <p:nvPr/>
        </p:nvSpPr>
        <p:spPr bwMode="auto">
          <a:xfrm>
            <a:off x="5443371"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3" name="Rechteck 12"/>
          <p:cNvSpPr/>
          <p:nvPr/>
        </p:nvSpPr>
        <p:spPr bwMode="auto">
          <a:xfrm>
            <a:off x="6359565"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14" name="Rechteck 13"/>
          <p:cNvSpPr/>
          <p:nvPr/>
        </p:nvSpPr>
        <p:spPr bwMode="auto">
          <a:xfrm>
            <a:off x="7229139" y="6497619"/>
            <a:ext cx="1004046"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p:txBody>
          <a:bodyPr/>
          <a:lstStyle/>
          <a:p>
            <a:r>
              <a:rPr lang="en-US" dirty="0" smtClean="0"/>
              <a:t>Watch out for the „blue </a:t>
            </a:r>
            <a:r>
              <a:rPr lang="en-US" dirty="0" err="1" smtClean="0"/>
              <a:t>sqiggly</a:t>
            </a:r>
            <a:r>
              <a:rPr lang="en-US" dirty="0" smtClean="0"/>
              <a:t>“!</a:t>
            </a:r>
          </a:p>
          <a:p>
            <a:pPr lvl="1"/>
            <a:r>
              <a:rPr lang="en-US" dirty="0" smtClean="0"/>
              <a:t>Open your SSAS 2005 projects in BIDS 2008</a:t>
            </a:r>
          </a:p>
          <a:p>
            <a:pPr lvl="1"/>
            <a:r>
              <a:rPr lang="en-US" dirty="0" smtClean="0"/>
              <a:t>Don‘t take it too seriously….</a:t>
            </a:r>
          </a:p>
          <a:p>
            <a:r>
              <a:rPr lang="en-US" dirty="0" smtClean="0"/>
              <a:t>Analysis Services design hints don‘t cover everything:</a:t>
            </a:r>
          </a:p>
          <a:p>
            <a:pPr lvl="1"/>
            <a:r>
              <a:rPr lang="en-US" dirty="0" smtClean="0"/>
              <a:t>MDX calculations</a:t>
            </a:r>
          </a:p>
          <a:p>
            <a:pPr lvl="1"/>
            <a:r>
              <a:rPr lang="en-US" dirty="0" smtClean="0"/>
              <a:t>Hardware layout and configuration</a:t>
            </a:r>
          </a:p>
          <a:p>
            <a:pPr lvl="1"/>
            <a:r>
              <a:rPr lang="en-US" i="1" dirty="0" err="1" smtClean="0"/>
              <a:t>AggregationUsage</a:t>
            </a:r>
            <a:r>
              <a:rPr lang="en-US" dirty="0" smtClean="0"/>
              <a:t> for attributes</a:t>
            </a:r>
          </a:p>
          <a:p>
            <a:r>
              <a:rPr lang="en-US" dirty="0" smtClean="0"/>
              <a:t>Better keep reading blogs and good books!</a:t>
            </a:r>
          </a:p>
          <a:p>
            <a:endParaRPr lang="en-US" dirty="0" smtClean="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0"/>
          </p:nvPr>
        </p:nvSpPr>
        <p:spPr/>
        <p:txBody>
          <a:bodyPr/>
          <a:lstStyle/>
          <a:p>
            <a:r>
              <a:rPr lang="en-US" sz="8000" dirty="0" smtClean="0"/>
              <a:t>question &amp; answer</a:t>
            </a:r>
            <a:endParaRPr lang="en-US" sz="8000"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400" dirty="0" smtClean="0">
                <a:solidFill>
                  <a:srgbClr val="99CC99"/>
                </a:solidFill>
                <a:latin typeface="+mj-lt"/>
              </a:rPr>
              <a:t>A Brief History Of </a:t>
            </a:r>
            <a:r>
              <a:rPr lang="en-US" sz="4400" i="1" dirty="0" smtClean="0">
                <a:solidFill>
                  <a:srgbClr val="99CC99"/>
                </a:solidFill>
                <a:latin typeface="+mj-lt"/>
              </a:rPr>
              <a:t>Best Practices</a:t>
            </a:r>
            <a:endParaRPr lang="en-US" sz="4400" dirty="0">
              <a:solidFill>
                <a:srgbClr val="99CC99"/>
              </a:solidFill>
              <a:latin typeface="+mj-lt"/>
            </a:endParaRPr>
          </a:p>
        </p:txBody>
      </p:sp>
      <p:sp>
        <p:nvSpPr>
          <p:cNvPr id="3" name="Textplatzhalter 2"/>
          <p:cNvSpPr>
            <a:spLocks noGrp="1"/>
          </p:cNvSpPr>
          <p:nvPr>
            <p:ph type="body" sz="quarter" idx="10"/>
          </p:nvPr>
        </p:nvSpPr>
        <p:spPr>
          <a:xfrm>
            <a:off x="428625" y="1142984"/>
            <a:ext cx="8286750" cy="4462760"/>
          </a:xfrm>
        </p:spPr>
        <p:txBody>
          <a:bodyPr/>
          <a:lstStyle/>
          <a:p>
            <a:pPr marL="0" indent="0">
              <a:buNone/>
            </a:pPr>
            <a:r>
              <a:rPr lang="en-US" dirty="0" smtClean="0">
                <a:solidFill>
                  <a:srgbClr val="99CC99"/>
                </a:solidFill>
                <a:latin typeface="+mn-lt"/>
              </a:rPr>
              <a:t>For Analysis Services 2005, design hints were hard to find:</a:t>
            </a:r>
          </a:p>
          <a:p>
            <a:pPr marL="360363" indent="-360363">
              <a:buFont typeface="Arial" pitchFamily="34" charset="0"/>
              <a:buChar char="•"/>
              <a:tabLst>
                <a:tab pos="360363" algn="l"/>
              </a:tabLst>
            </a:pPr>
            <a:r>
              <a:rPr lang="en-US" dirty="0" smtClean="0">
                <a:solidFill>
                  <a:srgbClr val="99CC99"/>
                </a:solidFill>
                <a:latin typeface="+mn-lt"/>
              </a:rPr>
              <a:t>Project </a:t>
            </a:r>
            <a:r>
              <a:rPr lang="en-US" b="1" dirty="0" smtClean="0">
                <a:solidFill>
                  <a:srgbClr val="99CC99"/>
                </a:solidFill>
                <a:latin typeface="+mn-lt"/>
              </a:rPr>
              <a:t>REAL</a:t>
            </a:r>
          </a:p>
          <a:p>
            <a:pPr marL="360363" indent="-360363">
              <a:buFont typeface="Arial" pitchFamily="34" charset="0"/>
              <a:buChar char="•"/>
              <a:tabLst>
                <a:tab pos="360363" algn="l"/>
              </a:tabLst>
            </a:pPr>
            <a:endParaRPr lang="en-US" dirty="0" smtClean="0">
              <a:solidFill>
                <a:schemeClr val="bg1"/>
              </a:solidFill>
              <a:latin typeface="+mn-lt"/>
            </a:endParaRPr>
          </a:p>
          <a:p>
            <a:pPr marL="360363" indent="-360363">
              <a:tabLst>
                <a:tab pos="360363" algn="l"/>
              </a:tabLst>
            </a:pPr>
            <a:endParaRPr lang="en-US" dirty="0" smtClean="0">
              <a:solidFill>
                <a:schemeClr val="bg1"/>
              </a:solidFill>
              <a:latin typeface="+mn-lt"/>
            </a:endParaRPr>
          </a:p>
          <a:p>
            <a:pPr marL="360363" indent="-360363">
              <a:buFont typeface="Arial" pitchFamily="34" charset="0"/>
              <a:buChar char="•"/>
              <a:tabLst>
                <a:tab pos="360363" algn="l"/>
              </a:tabLst>
            </a:pPr>
            <a:r>
              <a:rPr lang="en-US" dirty="0" smtClean="0">
                <a:solidFill>
                  <a:srgbClr val="99CC99"/>
                </a:solidFill>
                <a:latin typeface="+mn-lt"/>
              </a:rPr>
              <a:t>Microsoft Whitepapers</a:t>
            </a:r>
          </a:p>
          <a:p>
            <a:pPr marL="360363" indent="-360363">
              <a:buFont typeface="Arial" pitchFamily="34" charset="0"/>
              <a:buChar char="•"/>
              <a:tabLst>
                <a:tab pos="360363" algn="l"/>
              </a:tabLst>
            </a:pPr>
            <a:r>
              <a:rPr lang="en-US" dirty="0" smtClean="0">
                <a:solidFill>
                  <a:srgbClr val="99CC99"/>
                </a:solidFill>
                <a:latin typeface="+mn-lt"/>
              </a:rPr>
              <a:t>Several blogs: Chris Webb, </a:t>
            </a:r>
            <a:r>
              <a:rPr lang="en-US" dirty="0" err="1" smtClean="0">
                <a:solidFill>
                  <a:srgbClr val="99CC99"/>
                </a:solidFill>
                <a:latin typeface="+mn-lt"/>
              </a:rPr>
              <a:t>Mosha</a:t>
            </a:r>
            <a:r>
              <a:rPr lang="en-US" dirty="0" smtClean="0">
                <a:solidFill>
                  <a:srgbClr val="99CC99"/>
                </a:solidFill>
                <a:latin typeface="+mn-lt"/>
              </a:rPr>
              <a:t> </a:t>
            </a:r>
            <a:r>
              <a:rPr lang="en-US" dirty="0" err="1" smtClean="0">
                <a:solidFill>
                  <a:srgbClr val="99CC99"/>
                </a:solidFill>
                <a:latin typeface="+mn-lt"/>
              </a:rPr>
              <a:t>Pasumansky</a:t>
            </a:r>
            <a:r>
              <a:rPr lang="en-US" dirty="0" smtClean="0">
                <a:solidFill>
                  <a:srgbClr val="99CC99"/>
                </a:solidFill>
                <a:latin typeface="+mn-lt"/>
              </a:rPr>
              <a:t>, Marco Russo, Darren </a:t>
            </a:r>
            <a:r>
              <a:rPr lang="en-US" dirty="0" err="1" smtClean="0">
                <a:solidFill>
                  <a:srgbClr val="99CC99"/>
                </a:solidFill>
                <a:latin typeface="+mn-lt"/>
              </a:rPr>
              <a:t>Gosbell</a:t>
            </a:r>
            <a:r>
              <a:rPr lang="en-US" dirty="0" smtClean="0">
                <a:solidFill>
                  <a:srgbClr val="99CC99"/>
                </a:solidFill>
                <a:latin typeface="+mn-lt"/>
              </a:rPr>
              <a:t>, </a:t>
            </a:r>
            <a:r>
              <a:rPr lang="en-US" dirty="0" err="1" smtClean="0">
                <a:solidFill>
                  <a:srgbClr val="99CC99"/>
                </a:solidFill>
                <a:latin typeface="+mn-lt"/>
              </a:rPr>
              <a:t>Vidas</a:t>
            </a:r>
            <a:r>
              <a:rPr lang="en-US" dirty="0" smtClean="0">
                <a:solidFill>
                  <a:srgbClr val="99CC99"/>
                </a:solidFill>
                <a:latin typeface="+mn-lt"/>
              </a:rPr>
              <a:t> </a:t>
            </a:r>
            <a:r>
              <a:rPr lang="en-US" dirty="0" err="1" smtClean="0">
                <a:solidFill>
                  <a:srgbClr val="99CC99"/>
                </a:solidFill>
                <a:latin typeface="+mn-lt"/>
              </a:rPr>
              <a:t>Matelis</a:t>
            </a:r>
            <a:r>
              <a:rPr lang="en-US" dirty="0" smtClean="0">
                <a:solidFill>
                  <a:srgbClr val="99CC99"/>
                </a:solidFill>
                <a:latin typeface="+mn-lt"/>
              </a:rPr>
              <a:t>, many many more</a:t>
            </a:r>
          </a:p>
          <a:p>
            <a:pPr marL="360363" indent="-360363">
              <a:tabLst>
                <a:tab pos="360363" algn="l"/>
              </a:tabLst>
            </a:pPr>
            <a:endParaRPr lang="en-US" dirty="0" smtClean="0">
              <a:solidFill>
                <a:srgbClr val="99CC99"/>
              </a:solidFill>
              <a:latin typeface="+mn-lt"/>
            </a:endParaRPr>
          </a:p>
          <a:p>
            <a:pPr marL="360363" indent="-360363">
              <a:tabLst>
                <a:tab pos="360363" algn="l"/>
              </a:tabLst>
            </a:pPr>
            <a:r>
              <a:rPr lang="en-US" dirty="0" smtClean="0">
                <a:solidFill>
                  <a:srgbClr val="99CC99"/>
                </a:solidFill>
                <a:latin typeface="+mn-lt"/>
              </a:rPr>
              <a:t>Design best practices are built into Analysis Services 2008:</a:t>
            </a:r>
          </a:p>
          <a:p>
            <a:pPr lvl="1"/>
            <a:r>
              <a:rPr lang="en-US" dirty="0" smtClean="0">
                <a:solidFill>
                  <a:srgbClr val="99CC99"/>
                </a:solidFill>
                <a:latin typeface="+mn-lt"/>
              </a:rPr>
              <a:t>AMO Design Warnings are part of the object model for creating and modifying cubes</a:t>
            </a:r>
          </a:p>
          <a:p>
            <a:pPr lvl="1"/>
            <a:endParaRPr lang="en-US" dirty="0" smtClean="0">
              <a:solidFill>
                <a:schemeClr val="bg1"/>
              </a:solidFill>
              <a:latin typeface="+mn-lt"/>
            </a:endParaRPr>
          </a:p>
        </p:txBody>
      </p:sp>
      <p:sp>
        <p:nvSpPr>
          <p:cNvPr id="5" name="Rectangle 34"/>
          <p:cNvSpPr>
            <a:spLocks noChangeArrowheads="1"/>
          </p:cNvSpPr>
          <p:nvPr/>
        </p:nvSpPr>
        <p:spPr bwMode="auto">
          <a:xfrm>
            <a:off x="785786" y="1952620"/>
            <a:ext cx="7446956" cy="762000"/>
          </a:xfrm>
          <a:prstGeom prst="rect">
            <a:avLst/>
          </a:prstGeom>
          <a:noFill/>
          <a:ln w="12700" algn="ctr">
            <a:noFill/>
            <a:miter lim="800000"/>
            <a:headEnd/>
            <a:tailEnd/>
          </a:ln>
          <a:effectLst/>
        </p:spPr>
        <p:txBody>
          <a:bodyPr wrap="square">
            <a:spAutoFit/>
          </a:bodyPr>
          <a:lstStyle/>
          <a:p>
            <a:pPr>
              <a:buClr>
                <a:schemeClr val="tx1"/>
              </a:buClr>
            </a:pPr>
            <a:r>
              <a:rPr lang="en-US" sz="2400" dirty="0">
                <a:solidFill>
                  <a:schemeClr val="accent2"/>
                </a:solidFill>
                <a:latin typeface="Arial" pitchFamily="34" charset="0"/>
                <a:cs typeface="Arial" pitchFamily="34" charset="0"/>
              </a:rPr>
              <a:t>R</a:t>
            </a:r>
            <a:r>
              <a:rPr lang="en-US" sz="2000" b="0" dirty="0">
                <a:latin typeface="Arial" pitchFamily="34" charset="0"/>
                <a:cs typeface="Arial" pitchFamily="34" charset="0"/>
              </a:rPr>
              <a:t>eference Implementation, </a:t>
            </a:r>
            <a:r>
              <a:rPr lang="en-US" sz="2400" dirty="0">
                <a:solidFill>
                  <a:schemeClr val="accent2"/>
                </a:solidFill>
                <a:latin typeface="Arial" pitchFamily="34" charset="0"/>
                <a:cs typeface="Arial" pitchFamily="34" charset="0"/>
              </a:rPr>
              <a:t>E</a:t>
            </a:r>
            <a:r>
              <a:rPr lang="en-US" sz="2000" b="0" dirty="0">
                <a:latin typeface="Arial" pitchFamily="34" charset="0"/>
                <a:cs typeface="Arial" pitchFamily="34" charset="0"/>
              </a:rPr>
              <a:t>nd-to-End, </a:t>
            </a:r>
            <a:r>
              <a:rPr lang="en-US" sz="2400" dirty="0">
                <a:solidFill>
                  <a:schemeClr val="accent2"/>
                </a:solidFill>
                <a:latin typeface="Arial" pitchFamily="34" charset="0"/>
                <a:cs typeface="Arial" pitchFamily="34" charset="0"/>
              </a:rPr>
              <a:t>A</a:t>
            </a:r>
            <a:r>
              <a:rPr lang="en-US" sz="2000" b="0" dirty="0">
                <a:latin typeface="Arial" pitchFamily="34" charset="0"/>
                <a:cs typeface="Arial" pitchFamily="34" charset="0"/>
              </a:rPr>
              <a:t>t Scale, </a:t>
            </a:r>
            <a:r>
              <a:rPr lang="en-US" sz="2400" dirty="0">
                <a:solidFill>
                  <a:schemeClr val="accent2"/>
                </a:solidFill>
                <a:latin typeface="Arial" pitchFamily="34" charset="0"/>
                <a:cs typeface="Arial" pitchFamily="34" charset="0"/>
              </a:rPr>
              <a:t>L</a:t>
            </a:r>
            <a:r>
              <a:rPr lang="en-US" sz="2000" b="0" dirty="0">
                <a:latin typeface="Arial" pitchFamily="34" charset="0"/>
                <a:cs typeface="Arial" pitchFamily="34" charset="0"/>
              </a:rPr>
              <a:t>ots of Users</a:t>
            </a:r>
          </a:p>
          <a:p>
            <a:pPr>
              <a:buClr>
                <a:schemeClr val="tx1"/>
              </a:buClr>
            </a:pPr>
            <a:r>
              <a:rPr lang="en-US" sz="2000" dirty="0">
                <a:latin typeface="Arial" pitchFamily="34" charset="0"/>
                <a:cs typeface="Arial" pitchFamily="34" charset="0"/>
                <a:hlinkClick r:id="rId3"/>
              </a:rPr>
              <a:t>http://www.microsoft.com/SQL/BI/ProjectREAL</a:t>
            </a:r>
            <a:r>
              <a:rPr lang="en-US" sz="2000" dirty="0">
                <a:latin typeface="Arial" pitchFamily="34" charset="0"/>
                <a:cs typeface="Arial" pitchFamily="34" charset="0"/>
              </a:rPr>
              <a:t> </a:t>
            </a:r>
          </a:p>
        </p:txBody>
      </p:sp>
      <p:grpSp>
        <p:nvGrpSpPr>
          <p:cNvPr id="4" name="Gruppieren 9"/>
          <p:cNvGrpSpPr/>
          <p:nvPr/>
        </p:nvGrpSpPr>
        <p:grpSpPr>
          <a:xfrm>
            <a:off x="6286512" y="2428868"/>
            <a:ext cx="2443187" cy="709609"/>
            <a:chOff x="5629275" y="2285992"/>
            <a:chExt cx="3514725" cy="1209675"/>
          </a:xfrm>
        </p:grpSpPr>
        <p:sp>
          <p:nvSpPr>
            <p:cNvPr id="7" name="AutoShape 51"/>
            <p:cNvSpPr>
              <a:spLocks noChangeArrowheads="1"/>
            </p:cNvSpPr>
            <p:nvPr/>
          </p:nvSpPr>
          <p:spPr bwMode="auto">
            <a:xfrm>
              <a:off x="5629275" y="2285992"/>
              <a:ext cx="3514725" cy="1209675"/>
            </a:xfrm>
            <a:prstGeom prst="roundRect">
              <a:avLst>
                <a:gd name="adj" fmla="val 16667"/>
              </a:avLst>
            </a:prstGeom>
            <a:solidFill>
              <a:schemeClr val="bg1"/>
            </a:solidFill>
            <a:ln w="22225" algn="ctr">
              <a:solidFill>
                <a:schemeClr val="accent2"/>
              </a:solidFill>
              <a:round/>
              <a:headEnd/>
              <a:tailEnd/>
            </a:ln>
            <a:effectLst/>
          </p:spPr>
          <p:txBody>
            <a:bodyPr wrap="none" anchor="ctr"/>
            <a:lstStyle/>
            <a:p>
              <a:endParaRPr lang="de-DE"/>
            </a:p>
          </p:txBody>
        </p:sp>
        <p:pic>
          <p:nvPicPr>
            <p:cNvPr id="9" name="Picture 50" descr="ProjectREAL"/>
            <p:cNvPicPr>
              <a:picLocks noChangeAspect="1" noChangeArrowheads="1"/>
            </p:cNvPicPr>
            <p:nvPr/>
          </p:nvPicPr>
          <p:blipFill>
            <a:blip r:embed="rId4"/>
            <a:srcRect t="2759"/>
            <a:stretch>
              <a:fillRect/>
            </a:stretch>
          </p:blipFill>
          <p:spPr bwMode="auto">
            <a:xfrm>
              <a:off x="5857884" y="2357430"/>
              <a:ext cx="3162300" cy="1076325"/>
            </a:xfrm>
            <a:prstGeom prst="rect">
              <a:avLst/>
            </a:prstGeom>
            <a:solidFill>
              <a:srgbClr val="FFFFFF"/>
            </a:solidFill>
            <a:ln w="9525">
              <a:noFill/>
              <a:miter lim="800000"/>
              <a:headEnd/>
              <a:tailEnd/>
            </a:ln>
          </p:spPr>
        </p:pic>
      </p:gr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28"/>
          <p:cNvSpPr/>
          <p:nvPr/>
        </p:nvSpPr>
        <p:spPr bwMode="auto">
          <a:xfrm>
            <a:off x="16204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9" name="Rounded Rectangle 48"/>
          <p:cNvSpPr/>
          <p:nvPr/>
        </p:nvSpPr>
        <p:spPr bwMode="auto">
          <a:xfrm>
            <a:off x="16204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4" name="Picture 23" descr="TechNet.png"/>
          <p:cNvPicPr>
            <a:picLocks noChangeAspect="1"/>
          </p:cNvPicPr>
          <p:nvPr/>
        </p:nvPicPr>
        <p:blipFill>
          <a:blip r:embed="rId3"/>
          <a:stretch>
            <a:fillRect/>
          </a:stretch>
        </p:blipFill>
        <p:spPr bwMode="black">
          <a:xfrm>
            <a:off x="762000" y="3607054"/>
            <a:ext cx="3624263" cy="738032"/>
          </a:xfrm>
          <a:prstGeom prst="rect">
            <a:avLst/>
          </a:prstGeom>
        </p:spPr>
      </p:pic>
      <p:grpSp>
        <p:nvGrpSpPr>
          <p:cNvPr id="3" name="Group 29"/>
          <p:cNvGrpSpPr/>
          <p:nvPr/>
        </p:nvGrpSpPr>
        <p:grpSpPr>
          <a:xfrm>
            <a:off x="276225" y="1426139"/>
            <a:ext cx="457200" cy="457200"/>
            <a:chOff x="0" y="1400175"/>
            <a:chExt cx="457200" cy="457200"/>
          </a:xfrm>
        </p:grpSpPr>
        <p:sp>
          <p:nvSpPr>
            <p:cNvPr id="31" name="Oval 30"/>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2" name="Oval 31"/>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3" name="Oval 32"/>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2" name="Oval 41"/>
          <p:cNvSpPr/>
          <p:nvPr/>
        </p:nvSpPr>
        <p:spPr bwMode="auto">
          <a:xfrm>
            <a:off x="123825"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47" name="Rectangle 46"/>
          <p:cNvSpPr/>
          <p:nvPr/>
        </p:nvSpPr>
        <p:spPr>
          <a:xfrm>
            <a:off x="838200" y="2322868"/>
            <a:ext cx="3849547" cy="954107"/>
          </a:xfrm>
          <a:prstGeom prst="rect">
            <a:avLst/>
          </a:prstGeom>
        </p:spPr>
        <p:txBody>
          <a:bodyPr wrap="square">
            <a:spAutoFit/>
          </a:bodyPr>
          <a:lstStyle/>
          <a:p>
            <a:pPr>
              <a:spcBef>
                <a:spcPts val="600"/>
              </a:spcBef>
            </a:pPr>
            <a:r>
              <a:rPr lang="en-US" sz="2000" dirty="0" smtClean="0">
                <a:hlinkClick r:id="rId4"/>
              </a:rPr>
              <a:t>www.microsoft.com/teched</a:t>
            </a:r>
            <a:r>
              <a:rPr lang="en-US" sz="2000" dirty="0" smtClean="0"/>
              <a:t> </a:t>
            </a:r>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Sessions On-Demand &amp; Community</a:t>
            </a:r>
          </a:p>
        </p:txBody>
      </p:sp>
      <p:sp>
        <p:nvSpPr>
          <p:cNvPr id="48" name="Rectangle 47"/>
          <p:cNvSpPr/>
          <p:nvPr/>
        </p:nvSpPr>
        <p:spPr>
          <a:xfrm>
            <a:off x="838200" y="4474336"/>
            <a:ext cx="3733800" cy="1046440"/>
          </a:xfrm>
          <a:prstGeom prst="rect">
            <a:avLst/>
          </a:prstGeom>
        </p:spPr>
        <p:txBody>
          <a:bodyPr wrap="square">
            <a:spAutoFit/>
          </a:bodyPr>
          <a:lstStyle/>
          <a:p>
            <a:pPr lvl="0">
              <a:spcBef>
                <a:spcPts val="600"/>
              </a:spcBef>
              <a:buSzPct val="120000"/>
              <a:tabLst>
                <a:tab pos="1828800" algn="l"/>
              </a:tabLst>
              <a:defRPr/>
            </a:pPr>
            <a:r>
              <a:rPr lang="en-US" sz="2000" dirty="0" smtClean="0">
                <a:latin typeface="Calibri" pitchFamily="34" charset="0"/>
                <a:hlinkClick r:id="rId5"/>
              </a:rPr>
              <a:t>http://microsoft.com/technet</a:t>
            </a:r>
            <a:r>
              <a:rPr lang="en-US" sz="2400" b="1" dirty="0" smtClean="0">
                <a:latin typeface="Calibri" pitchFamily="34" charset="0"/>
              </a:rPr>
              <a:t>  </a:t>
            </a:r>
            <a:endParaRPr lang="en-US" sz="2400" dirty="0" smtClean="0">
              <a:latin typeface="Calibri" pitchFamily="34" charset="0"/>
            </a:endParaRPr>
          </a:p>
          <a:p>
            <a:pPr marL="0" lvl="1">
              <a:tabLst>
                <a:tab pos="1828800" algn="l"/>
              </a:tabLst>
              <a:defRPr/>
            </a:pPr>
            <a:endParaRPr lang="en-US" dirty="0" smtClean="0">
              <a:latin typeface="Calibri" pitchFamily="34" charset="0"/>
            </a:endParaRPr>
          </a:p>
          <a:p>
            <a:pPr marL="0" lvl="1">
              <a:tabLst>
                <a:tab pos="1828800" algn="l"/>
              </a:tabLst>
              <a:defRPr/>
            </a:pPr>
            <a:r>
              <a:rPr lang="en-US" dirty="0" smtClean="0">
                <a:latin typeface="Calibri" pitchFamily="34" charset="0"/>
              </a:rPr>
              <a:t>Resources for IT Professionals</a:t>
            </a:r>
          </a:p>
        </p:txBody>
      </p:sp>
      <p:pic>
        <p:nvPicPr>
          <p:cNvPr id="25" name="Picture 24" descr="TechEd_online.png"/>
          <p:cNvPicPr>
            <a:picLocks noChangeAspect="1"/>
          </p:cNvPicPr>
          <p:nvPr/>
        </p:nvPicPr>
        <p:blipFill>
          <a:blip r:embed="rId6"/>
          <a:stretch>
            <a:fillRect/>
          </a:stretch>
        </p:blipFill>
        <p:spPr bwMode="black">
          <a:xfrm>
            <a:off x="914400" y="1281128"/>
            <a:ext cx="2409825" cy="1076325"/>
          </a:xfrm>
          <a:prstGeom prst="rect">
            <a:avLst/>
          </a:prstGeom>
        </p:spPr>
      </p:pic>
      <p:sp>
        <p:nvSpPr>
          <p:cNvPr id="22" name="Rounded Rectangle 21"/>
          <p:cNvSpPr/>
          <p:nvPr/>
        </p:nvSpPr>
        <p:spPr bwMode="auto">
          <a:xfrm>
            <a:off x="4612234" y="3506886"/>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pic>
        <p:nvPicPr>
          <p:cNvPr id="27" name="Picture 26" descr="msdn_1inch_rgb.png"/>
          <p:cNvPicPr>
            <a:picLocks noChangeAspect="1"/>
          </p:cNvPicPr>
          <p:nvPr/>
        </p:nvPicPr>
        <p:blipFill>
          <a:blip r:embed="rId7"/>
          <a:stretch>
            <a:fillRect/>
          </a:stretch>
        </p:blipFill>
        <p:spPr bwMode="black">
          <a:xfrm>
            <a:off x="5457615" y="3583086"/>
            <a:ext cx="1857375" cy="942975"/>
          </a:xfrm>
          <a:prstGeom prst="rect">
            <a:avLst/>
          </a:prstGeom>
        </p:spPr>
      </p:pic>
      <p:sp>
        <p:nvSpPr>
          <p:cNvPr id="28" name="Rectangle 27"/>
          <p:cNvSpPr/>
          <p:nvPr/>
        </p:nvSpPr>
        <p:spPr>
          <a:xfrm>
            <a:off x="5457615" y="4474336"/>
            <a:ext cx="3352800" cy="1046440"/>
          </a:xfrm>
          <a:prstGeom prst="rect">
            <a:avLst/>
          </a:prstGeom>
        </p:spPr>
        <p:txBody>
          <a:bodyPr wrap="square">
            <a:spAutoFit/>
          </a:bodyPr>
          <a:lstStyle/>
          <a:p>
            <a:pPr>
              <a:spcBef>
                <a:spcPts val="600"/>
              </a:spcBef>
              <a:tabLst>
                <a:tab pos="1828800" algn="l"/>
              </a:tabLst>
            </a:pPr>
            <a:r>
              <a:rPr lang="en-US" sz="2000" dirty="0" smtClean="0">
                <a:hlinkClick r:id="rId8"/>
              </a:rPr>
              <a:t>http://microsoft.com/msdn</a:t>
            </a:r>
            <a:r>
              <a:rPr lang="en-US" sz="2400" b="1" dirty="0" smtClean="0"/>
              <a:t>  </a:t>
            </a:r>
            <a:endParaRPr lang="en-US" sz="2400" dirty="0" smtClean="0"/>
          </a:p>
          <a:p>
            <a:pPr marL="0" lvl="1" indent="0">
              <a:lnSpc>
                <a:spcPct val="100000"/>
              </a:lnSpc>
              <a:spcBef>
                <a:spcPts val="0"/>
              </a:spcBef>
              <a:buNone/>
              <a:tabLst>
                <a:tab pos="1828800" algn="l"/>
              </a:tabLst>
            </a:pPr>
            <a:endParaRPr lang="en-US" dirty="0" smtClean="0"/>
          </a:p>
          <a:p>
            <a:pPr marL="0" lvl="1" indent="0">
              <a:lnSpc>
                <a:spcPct val="100000"/>
              </a:lnSpc>
              <a:spcBef>
                <a:spcPts val="0"/>
              </a:spcBef>
              <a:buNone/>
              <a:tabLst>
                <a:tab pos="1828800" algn="l"/>
              </a:tabLst>
            </a:pPr>
            <a:r>
              <a:rPr lang="en-US" dirty="0" smtClean="0"/>
              <a:t>Resources for Developers</a:t>
            </a:r>
          </a:p>
        </p:txBody>
      </p:sp>
      <p:grpSp>
        <p:nvGrpSpPr>
          <p:cNvPr id="4" name="Group 29"/>
          <p:cNvGrpSpPr/>
          <p:nvPr/>
        </p:nvGrpSpPr>
        <p:grpSpPr>
          <a:xfrm>
            <a:off x="276225" y="3758636"/>
            <a:ext cx="457200" cy="457200"/>
            <a:chOff x="0" y="1400175"/>
            <a:chExt cx="457200" cy="457200"/>
          </a:xfrm>
        </p:grpSpPr>
        <p:sp>
          <p:nvSpPr>
            <p:cNvPr id="38" name="Oval 37"/>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Oval 38"/>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Oval 3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41" name="Oval 40"/>
          <p:cNvSpPr/>
          <p:nvPr/>
        </p:nvSpPr>
        <p:spPr bwMode="auto">
          <a:xfrm>
            <a:off x="123825" y="3664111"/>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grpSp>
        <p:nvGrpSpPr>
          <p:cNvPr id="5" name="Group 43"/>
          <p:cNvGrpSpPr/>
          <p:nvPr/>
        </p:nvGrpSpPr>
        <p:grpSpPr>
          <a:xfrm>
            <a:off x="4800600" y="3758636"/>
            <a:ext cx="457200" cy="457200"/>
            <a:chOff x="0" y="1400175"/>
            <a:chExt cx="457200" cy="457200"/>
          </a:xfrm>
        </p:grpSpPr>
        <p:sp>
          <p:nvSpPr>
            <p:cNvPr id="45" name="Oval 44"/>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6" name="Oval 45"/>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50" name="Oval 49"/>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1" name="Oval 50"/>
          <p:cNvSpPr/>
          <p:nvPr/>
        </p:nvSpPr>
        <p:spPr bwMode="auto">
          <a:xfrm>
            <a:off x="4648200" y="3606236"/>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35" name="Rounded Rectangle 34"/>
          <p:cNvSpPr/>
          <p:nvPr/>
        </p:nvSpPr>
        <p:spPr bwMode="auto">
          <a:xfrm>
            <a:off x="4612234" y="1178489"/>
            <a:ext cx="4297680" cy="838200"/>
          </a:xfrm>
          <a:prstGeom prst="roundRect">
            <a:avLst>
              <a:gd name="adj" fmla="val 50000"/>
            </a:avLst>
          </a:prstGeom>
          <a:gradFill rotWithShape="1">
            <a:gsLst>
              <a:gs pos="0">
                <a:schemeClr val="tx1">
                  <a:alpha val="18000"/>
                </a:schemeClr>
              </a:gs>
              <a:gs pos="100000">
                <a:srgbClr val="000000">
                  <a:alpha val="0"/>
                </a:srgbClr>
              </a:gs>
            </a:gsLst>
            <a:lin ang="5400000" scaled="1"/>
          </a:gradFill>
          <a:ln w="9525">
            <a:noFill/>
            <a:miter lim="800000"/>
            <a:headEnd/>
            <a:tailEnd/>
          </a:ln>
        </p:spPr>
        <p:txBody>
          <a:bodyPr anchor="ctr" anchorCtr="0"/>
          <a:lstStyle/>
          <a:p>
            <a:pPr algn="ctr" defTabSz="914099" fontAlgn="base">
              <a:spcBef>
                <a:spcPct val="0"/>
              </a:spcBef>
              <a:spcAft>
                <a:spcPct val="0"/>
              </a:spcAft>
              <a:defRPr/>
            </a:pPr>
            <a:endParaRPr lang="en-US" sz="1600" dirty="0" smtClean="0">
              <a:solidFill>
                <a:srgbClr val="FFFFFF"/>
              </a:solidFill>
              <a:effectLst>
                <a:outerShdw blurRad="38100" dist="38100" dir="2700000" algn="tl">
                  <a:srgbClr val="000000">
                    <a:alpha val="43137"/>
                  </a:srgbClr>
                </a:outerShdw>
              </a:effectLst>
              <a:latin typeface="Segoe" pitchFamily="34" charset="0"/>
            </a:endParaRPr>
          </a:p>
        </p:txBody>
      </p:sp>
      <p:grpSp>
        <p:nvGrpSpPr>
          <p:cNvPr id="6" name="Group 29"/>
          <p:cNvGrpSpPr/>
          <p:nvPr/>
        </p:nvGrpSpPr>
        <p:grpSpPr>
          <a:xfrm>
            <a:off x="4761140" y="1426139"/>
            <a:ext cx="457200" cy="457200"/>
            <a:chOff x="0" y="1400175"/>
            <a:chExt cx="457200" cy="457200"/>
          </a:xfrm>
        </p:grpSpPr>
        <p:sp>
          <p:nvSpPr>
            <p:cNvPr id="37" name="Oval 36"/>
            <p:cNvSpPr/>
            <p:nvPr/>
          </p:nvSpPr>
          <p:spPr>
            <a:xfrm>
              <a:off x="161365" y="1561540"/>
              <a:ext cx="152400" cy="152400"/>
            </a:xfrm>
            <a:prstGeom prst="ellipse">
              <a:avLst/>
            </a:prstGeom>
            <a:gradFill flip="none" rotWithShape="1">
              <a:gsLst>
                <a:gs pos="10000">
                  <a:srgbClr val="C0504D">
                    <a:lumMod val="50000"/>
                  </a:srgbClr>
                </a:gs>
                <a:gs pos="100000">
                  <a:srgbClr val="F79646">
                    <a:lumMod val="50000"/>
                  </a:srgbClr>
                </a:gs>
              </a:gsLst>
              <a:path path="shape">
                <a:fillToRect l="50000" t="50000" r="50000" b="50000"/>
              </a:path>
              <a:tileRect/>
            </a:gradFill>
            <a:ln w="12700" cap="flat" cmpd="sng" algn="ctr">
              <a:gradFill>
                <a:gsLst>
                  <a:gs pos="0">
                    <a:srgbClr val="F79646">
                      <a:lumMod val="75000"/>
                    </a:srgbClr>
                  </a:gs>
                  <a:gs pos="100000">
                    <a:srgbClr val="F79646"/>
                  </a:gs>
                </a:gsLst>
                <a:lin ang="5400000" scaled="0"/>
              </a:gradFill>
              <a:prstDash val="solid"/>
            </a:ln>
            <a:effectLst/>
            <a:scene3d>
              <a:camera prst="orthographicFront"/>
              <a:lightRig rig="threePt" dir="t">
                <a:rot lat="0" lon="0" rev="4800000"/>
              </a:lightRig>
            </a:scene3d>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3" name="Oval 42"/>
            <p:cNvSpPr/>
            <p:nvPr/>
          </p:nvSpPr>
          <p:spPr>
            <a:xfrm>
              <a:off x="0" y="1400175"/>
              <a:ext cx="457200" cy="457200"/>
            </a:xfrm>
            <a:prstGeom prst="ellipse">
              <a:avLst/>
            </a:prstGeom>
            <a:solidFill>
              <a:srgbClr val="FFC000"/>
            </a:solidFill>
            <a:ln w="25400" cap="flat" cmpd="sng" algn="ctr">
              <a:noFill/>
              <a:prstDash val="solid"/>
            </a:ln>
            <a:effectLst>
              <a:softEdge rad="127000"/>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4" name="Oval 43"/>
            <p:cNvSpPr/>
            <p:nvPr/>
          </p:nvSpPr>
          <p:spPr>
            <a:xfrm>
              <a:off x="152400" y="1552575"/>
              <a:ext cx="152400" cy="152400"/>
            </a:xfrm>
            <a:prstGeom prst="ellipse">
              <a:avLst/>
            </a:prstGeom>
            <a:solidFill>
              <a:sysClr val="window" lastClr="FFFFFF"/>
            </a:solidFill>
            <a:ln w="12700" cap="flat" cmpd="sng" algn="ctr">
              <a:solidFill>
                <a:srgbClr val="FFFF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sp>
        <p:nvSpPr>
          <p:cNvPr id="52" name="Oval 51"/>
          <p:cNvSpPr/>
          <p:nvPr/>
        </p:nvSpPr>
        <p:spPr bwMode="auto">
          <a:xfrm>
            <a:off x="4608740" y="1273739"/>
            <a:ext cx="762000" cy="762000"/>
          </a:xfrm>
          <a:prstGeom prst="ellipse">
            <a:avLst/>
          </a:prstGeom>
          <a:gradFill flip="none" rotWithShape="1">
            <a:gsLst>
              <a:gs pos="0">
                <a:schemeClr val="tx1"/>
              </a:gs>
              <a:gs pos="100000">
                <a:schemeClr val="tx1">
                  <a:alpha val="0"/>
                </a:schemeClr>
              </a:gs>
            </a:gsLst>
            <a:path path="shape">
              <a:fillToRect l="50000" t="50000" r="50000" b="50000"/>
            </a:path>
            <a:tileRect/>
          </a:gradFill>
          <a:ln>
            <a:headEnd type="none" w="med" len="med"/>
            <a:tailEnd type="none" w="med" len="med"/>
          </a:ln>
          <a:effectLst/>
          <a:scene3d>
            <a:camera prst="orthographicFront" fov="0">
              <a:rot lat="0" lon="0" rev="0"/>
            </a:camera>
            <a:lightRig rig="glow" dir="t">
              <a:rot lat="0" lon="0" rev="6360000"/>
            </a:lightRig>
          </a:scene3d>
          <a:sp3d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Trebuchet MS" pitchFamily="34" charset="0"/>
            </a:endParaRPr>
          </a:p>
        </p:txBody>
      </p:sp>
      <p:sp>
        <p:nvSpPr>
          <p:cNvPr id="57" name="Rectangle 56"/>
          <p:cNvSpPr/>
          <p:nvPr/>
        </p:nvSpPr>
        <p:spPr>
          <a:xfrm>
            <a:off x="4629872" y="2322868"/>
            <a:ext cx="4514127" cy="954107"/>
          </a:xfrm>
          <a:prstGeom prst="rect">
            <a:avLst/>
          </a:prstGeom>
        </p:spPr>
        <p:txBody>
          <a:bodyPr wrap="square">
            <a:spAutoFit/>
          </a:bodyPr>
          <a:lstStyle/>
          <a:p>
            <a:pPr>
              <a:spcBef>
                <a:spcPts val="600"/>
              </a:spcBef>
            </a:pPr>
            <a:r>
              <a:rPr lang="en-US" sz="2000" dirty="0" smtClean="0">
                <a:hlinkClick r:id="rId9"/>
              </a:rPr>
              <a:t>www.microsoft.com/learning</a:t>
            </a:r>
            <a:r>
              <a:rPr lang="en-US" sz="2000" dirty="0" smtClean="0"/>
              <a:t>  </a:t>
            </a:r>
          </a:p>
          <a:p>
            <a:pPr marL="0" lvl="1" indent="0">
              <a:lnSpc>
                <a:spcPct val="100000"/>
              </a:lnSpc>
              <a:spcBef>
                <a:spcPts val="0"/>
              </a:spcBef>
              <a:buNone/>
              <a:tabLst>
                <a:tab pos="1828800" algn="l"/>
              </a:tabLst>
            </a:pPr>
            <a:endParaRPr lang="en-US" dirty="0" smtClean="0"/>
          </a:p>
          <a:p>
            <a:r>
              <a:rPr lang="en-US" dirty="0" smtClean="0"/>
              <a:t>Microsoft Certification &amp; Training Resources</a:t>
            </a:r>
            <a:endParaRPr lang="en-US" dirty="0"/>
          </a:p>
        </p:txBody>
      </p:sp>
      <p:sp>
        <p:nvSpPr>
          <p:cNvPr id="54" name="Title 1"/>
          <p:cNvSpPr>
            <a:spLocks noGrp="1"/>
          </p:cNvSpPr>
          <p:nvPr>
            <p:ph type="title"/>
          </p:nvPr>
        </p:nvSpPr>
        <p:spPr/>
        <p:txBody>
          <a:bodyPr vert="horz" wrap="square" lIns="0" tIns="0" rIns="0" bIns="0" rtlCol="0" anchor="t">
            <a:spAutoFit/>
          </a:bodyPr>
          <a:lstStyle/>
          <a:p>
            <a:r>
              <a:rPr/>
              <a:t>Resources</a:t>
            </a:r>
          </a:p>
        </p:txBody>
      </p:sp>
      <p:grpSp>
        <p:nvGrpSpPr>
          <p:cNvPr id="58" name="Group 57"/>
          <p:cNvGrpSpPr/>
          <p:nvPr/>
        </p:nvGrpSpPr>
        <p:grpSpPr bwMode="black">
          <a:xfrm>
            <a:off x="5457615" y="1234828"/>
            <a:ext cx="3477054" cy="771334"/>
            <a:chOff x="5561787" y="0"/>
            <a:chExt cx="3477054" cy="771334"/>
          </a:xfrm>
        </p:grpSpPr>
        <p:pic>
          <p:nvPicPr>
            <p:cNvPr id="56" name="Picture 55" descr="ms_Learning_w.eps"/>
            <p:cNvPicPr>
              <a:picLocks noChangeAspect="1"/>
            </p:cNvPicPr>
            <p:nvPr/>
          </p:nvPicPr>
          <p:blipFill>
            <a:blip r:embed="rId10"/>
            <a:srcRect l="51467"/>
            <a:stretch>
              <a:fillRect/>
            </a:stretch>
          </p:blipFill>
          <p:spPr bwMode="black">
            <a:xfrm>
              <a:off x="7257327" y="0"/>
              <a:ext cx="1781514" cy="771334"/>
            </a:xfrm>
            <a:prstGeom prst="rect">
              <a:avLst/>
            </a:prstGeom>
          </p:spPr>
        </p:pic>
        <p:pic>
          <p:nvPicPr>
            <p:cNvPr id="1026" name="Picture 2" descr="C:\Documents and Settings\Pennie\My Documents\ACERDATA (D)\Pennie's documents\MS Image\Boxshot_Logo\MICROSOFT\Microsoft Logo wht shadow.png"/>
            <p:cNvPicPr>
              <a:picLocks noChangeAspect="1" noChangeArrowheads="1"/>
            </p:cNvPicPr>
            <p:nvPr/>
          </p:nvPicPr>
          <p:blipFill>
            <a:blip r:embed="rId11"/>
            <a:srcRect/>
            <a:stretch>
              <a:fillRect/>
            </a:stretch>
          </p:blipFill>
          <p:spPr bwMode="black">
            <a:xfrm>
              <a:off x="5561787" y="254642"/>
              <a:ext cx="1693646" cy="312516"/>
            </a:xfrm>
            <a:prstGeom prst="rect">
              <a:avLst/>
            </a:prstGeom>
            <a:noFill/>
          </p:spPr>
        </p:pic>
      </p:grpSp>
      <p:sp>
        <p:nvSpPr>
          <p:cNvPr id="53" name="Rectangle 52"/>
          <p:cNvSpPr/>
          <p:nvPr/>
        </p:nvSpPr>
        <p:spPr bwMode="auto">
          <a:xfrm>
            <a:off x="-2298032" y="0"/>
            <a:ext cx="2141623" cy="30723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t" anchorCtr="0" compatLnSpc="1">
            <a:prstTxWarp prst="textNoShape">
              <a:avLst/>
            </a:prstTxWarp>
          </a:bodyPr>
          <a:lstStyle/>
          <a:p>
            <a:pP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a:p>
            <a:pPr defTabSz="914099" fontAlgn="base">
              <a:spcBef>
                <a:spcPct val="0"/>
              </a:spcBef>
              <a:spcAft>
                <a:spcPct val="0"/>
              </a:spcAft>
            </a:pPr>
            <a:r>
              <a:rPr lang="en-US" sz="2000" b="1" dirty="0" smtClean="0">
                <a:solidFill>
                  <a:schemeClr val="accent5"/>
                </a:solidFill>
              </a:rPr>
              <a:t>Speakers, </a:t>
            </a:r>
          </a:p>
          <a:p>
            <a:r>
              <a:rPr lang="en-US" dirty="0" smtClean="0"/>
              <a:t>TechEd 2009 is not producing </a:t>
            </a:r>
          </a:p>
          <a:p>
            <a:r>
              <a:rPr lang="en-US" dirty="0" smtClean="0"/>
              <a:t>a DVD. Please announce that </a:t>
            </a:r>
          </a:p>
          <a:p>
            <a:r>
              <a:rPr lang="en-US" dirty="0" smtClean="0"/>
              <a:t>attendees can </a:t>
            </a:r>
            <a:r>
              <a:rPr lang="en-US" b="1" dirty="0" smtClean="0"/>
              <a:t>access session </a:t>
            </a:r>
            <a:endParaRPr lang="en-US" dirty="0" smtClean="0"/>
          </a:p>
          <a:p>
            <a:r>
              <a:rPr lang="en-US" b="1" dirty="0" smtClean="0"/>
              <a:t>recordings at TechEd Online. </a:t>
            </a:r>
            <a:endParaRPr lang="en-US"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par>
                          <p:cTn id="9" fill="hold">
                            <p:stCondLst>
                              <p:cond delay="0"/>
                            </p:stCondLst>
                            <p:childTnLst>
                              <p:par>
                                <p:cTn id="10" presetID="10" presetClass="exit" presetSubtype="0" fill="hold" grpId="1" nodeType="afterEffect">
                                  <p:stCondLst>
                                    <p:cond delay="200"/>
                                  </p:stCondLst>
                                  <p:childTnLst>
                                    <p:animEffect transition="out" filter="fade">
                                      <p:cBhvr>
                                        <p:cTn id="11" dur="2000"/>
                                        <p:tgtEl>
                                          <p:spTgt spid="42"/>
                                        </p:tgtEl>
                                      </p:cBhvr>
                                    </p:animEffect>
                                    <p:set>
                                      <p:cBhvr>
                                        <p:cTn id="12" dur="1" fill="hold">
                                          <p:stCondLst>
                                            <p:cond delay="1999"/>
                                          </p:stCondLst>
                                        </p:cTn>
                                        <p:tgtEl>
                                          <p:spTgt spid="42"/>
                                        </p:tgtEl>
                                        <p:attrNameLst>
                                          <p:attrName>style.visibility</p:attrName>
                                        </p:attrNameLst>
                                      </p:cBhvr>
                                      <p:to>
                                        <p:strVal val="hidden"/>
                                      </p:to>
                                    </p:set>
                                  </p:childTnLst>
                                </p:cTn>
                              </p:par>
                            </p:childTnLst>
                          </p:cTn>
                        </p:par>
                        <p:par>
                          <p:cTn id="13" fill="hold">
                            <p:stCondLst>
                              <p:cond delay="2200"/>
                            </p:stCondLst>
                            <p:childTnLst>
                              <p:par>
                                <p:cTn id="14" presetID="1" presetClass="entr" presetSubtype="0"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4"/>
                                        </p:tgtEl>
                                        <p:attrNameLst>
                                          <p:attrName>style.visibility</p:attrName>
                                        </p:attrNameLst>
                                      </p:cBhvr>
                                      <p:to>
                                        <p:strVal val="visible"/>
                                      </p:to>
                                    </p:set>
                                  </p:childTnLst>
                                </p:cTn>
                              </p:par>
                            </p:childTnLst>
                          </p:cTn>
                        </p:par>
                        <p:par>
                          <p:cTn id="18" fill="hold">
                            <p:stCondLst>
                              <p:cond delay="2200"/>
                            </p:stCondLst>
                            <p:childTnLst>
                              <p:par>
                                <p:cTn id="19" presetID="10" presetClass="exit" presetSubtype="0" fill="hold" grpId="1" nodeType="afterEffect">
                                  <p:stCondLst>
                                    <p:cond delay="200"/>
                                  </p:stCondLst>
                                  <p:childTnLst>
                                    <p:animEffect transition="out" filter="fade">
                                      <p:cBhvr>
                                        <p:cTn id="20" dur="2000"/>
                                        <p:tgtEl>
                                          <p:spTgt spid="41"/>
                                        </p:tgtEl>
                                      </p:cBhvr>
                                    </p:animEffect>
                                    <p:set>
                                      <p:cBhvr>
                                        <p:cTn id="21" dur="1" fill="hold">
                                          <p:stCondLst>
                                            <p:cond delay="1999"/>
                                          </p:stCondLst>
                                        </p:cTn>
                                        <p:tgtEl>
                                          <p:spTgt spid="41"/>
                                        </p:tgtEl>
                                        <p:attrNameLst>
                                          <p:attrName>style.visibility</p:attrName>
                                        </p:attrNameLst>
                                      </p:cBhvr>
                                      <p:to>
                                        <p:strVal val="hidden"/>
                                      </p:to>
                                    </p:set>
                                  </p:childTnLst>
                                </p:cTn>
                              </p:par>
                            </p:childTnLst>
                          </p:cTn>
                        </p:par>
                        <p:par>
                          <p:cTn id="22" fill="hold">
                            <p:stCondLst>
                              <p:cond delay="4400"/>
                            </p:stCondLst>
                            <p:childTnLst>
                              <p:par>
                                <p:cTn id="23" presetID="1"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par>
                          <p:cTn id="27" fill="hold">
                            <p:stCondLst>
                              <p:cond delay="4400"/>
                            </p:stCondLst>
                            <p:childTnLst>
                              <p:par>
                                <p:cTn id="28" presetID="10" presetClass="exit" presetSubtype="0" fill="hold" grpId="1" nodeType="afterEffect">
                                  <p:stCondLst>
                                    <p:cond delay="200"/>
                                  </p:stCondLst>
                                  <p:childTnLst>
                                    <p:animEffect transition="out" filter="fade">
                                      <p:cBhvr>
                                        <p:cTn id="29" dur="2000"/>
                                        <p:tgtEl>
                                          <p:spTgt spid="51"/>
                                        </p:tgtEl>
                                      </p:cBhvr>
                                    </p:animEffect>
                                    <p:set>
                                      <p:cBhvr>
                                        <p:cTn id="30" dur="1" fill="hold">
                                          <p:stCondLst>
                                            <p:cond delay="1999"/>
                                          </p:stCondLst>
                                        </p:cTn>
                                        <p:tgtEl>
                                          <p:spTgt spid="51"/>
                                        </p:tgtEl>
                                        <p:attrNameLst>
                                          <p:attrName>style.visibility</p:attrName>
                                        </p:attrNameLst>
                                      </p:cBhvr>
                                      <p:to>
                                        <p:strVal val="hidden"/>
                                      </p:to>
                                    </p:set>
                                  </p:childTnLst>
                                </p:cTn>
                              </p:par>
                            </p:childTnLst>
                          </p:cTn>
                        </p:par>
                        <p:par>
                          <p:cTn id="31" fill="hold">
                            <p:stCondLst>
                              <p:cond delay="6600"/>
                            </p:stCondLst>
                            <p:childTnLst>
                              <p:par>
                                <p:cTn id="32" presetID="1" presetClass="entr" presetSubtype="0"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6"/>
                                        </p:tgtEl>
                                        <p:attrNameLst>
                                          <p:attrName>style.visibility</p:attrName>
                                        </p:attrNameLst>
                                      </p:cBhvr>
                                      <p:to>
                                        <p:strVal val="visible"/>
                                      </p:to>
                                    </p:set>
                                  </p:childTnLst>
                                </p:cTn>
                              </p:par>
                            </p:childTnLst>
                          </p:cTn>
                        </p:par>
                        <p:par>
                          <p:cTn id="36" fill="hold">
                            <p:stCondLst>
                              <p:cond delay="6600"/>
                            </p:stCondLst>
                            <p:childTnLst>
                              <p:par>
                                <p:cTn id="37" presetID="10" presetClass="exit" presetSubtype="0" fill="hold" grpId="1" nodeType="afterEffect">
                                  <p:stCondLst>
                                    <p:cond delay="200"/>
                                  </p:stCondLst>
                                  <p:childTnLst>
                                    <p:animEffect transition="out" filter="fade">
                                      <p:cBhvr>
                                        <p:cTn id="38" dur="2000"/>
                                        <p:tgtEl>
                                          <p:spTgt spid="52"/>
                                        </p:tgtEl>
                                      </p:cBhvr>
                                    </p:animEffect>
                                    <p:set>
                                      <p:cBhvr>
                                        <p:cTn id="39" dur="1" fill="hold">
                                          <p:stCondLst>
                                            <p:cond delay="1999"/>
                                          </p:stCondLst>
                                        </p:cTn>
                                        <p:tgtEl>
                                          <p:spTgt spid="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2" grpId="1" animBg="1"/>
      <p:bldP spid="41" grpId="0" animBg="1"/>
      <p:bldP spid="41" grpId="1" animBg="1"/>
      <p:bldP spid="51" grpId="0" animBg="1"/>
      <p:bldP spid="51" grpId="1" animBg="1"/>
      <p:bldP spid="52" grpId="0" animBg="1"/>
      <p:bldP spid="52"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val.png"/>
          <p:cNvPicPr>
            <a:picLocks noChangeAspect="1"/>
          </p:cNvPicPr>
          <p:nvPr/>
        </p:nvPicPr>
        <p:blipFill>
          <a:blip r:embed="rId2"/>
          <a:stretch>
            <a:fillRect/>
          </a:stretch>
        </p:blipFill>
        <p:spPr>
          <a:xfrm>
            <a:off x="1142" y="857"/>
            <a:ext cx="9142858" cy="6857143"/>
          </a:xfrm>
          <a:prstGeom prst="rect">
            <a:avLst/>
          </a:prstGeom>
        </p:spPr>
      </p:pic>
      <p:sp>
        <p:nvSpPr>
          <p:cNvPr id="3" name="Rounded Rectangle 2"/>
          <p:cNvSpPr/>
          <p:nvPr/>
        </p:nvSpPr>
        <p:spPr bwMode="blackGray">
          <a:xfrm>
            <a:off x="41077" y="3971504"/>
            <a:ext cx="5055579" cy="2009776"/>
          </a:xfrm>
          <a:prstGeom prst="roundRect">
            <a:avLst/>
          </a:prstGeom>
          <a:noFill/>
          <a:ln w="9525">
            <a:noFill/>
            <a:miter lim="800000"/>
            <a:headEnd/>
            <a:tailEnd/>
          </a:ln>
          <a:scene3d>
            <a:camera prst="orthographicFront"/>
            <a:lightRig rig="contrasting" dir="t">
              <a:rot lat="0" lon="0" rev="7800000"/>
            </a:lightRig>
          </a:scene3d>
          <a:sp3d prstMaterial="metal">
            <a:bevelB w="0" h="0"/>
          </a:sp3d>
        </p:spPr>
        <p:txBody>
          <a:bodyPr anchor="ctr" anchorCtr="0"/>
          <a:lstStyle/>
          <a:p>
            <a:pPr defTabSz="914099" fontAlgn="base">
              <a:spcBef>
                <a:spcPct val="0"/>
              </a:spcBef>
              <a:spcAft>
                <a:spcPct val="0"/>
              </a:spcAft>
              <a:defRPr/>
            </a:pPr>
            <a:r>
              <a:rPr lang="en-US" sz="3200" dirty="0" smtClean="0">
                <a:solidFill>
                  <a:srgbClr val="FFFFFF"/>
                </a:solidFill>
                <a:effectLst>
                  <a:outerShdw blurRad="38100" dist="38100" dir="2700000" algn="tl">
                    <a:srgbClr val="000000">
                      <a:alpha val="43137"/>
                    </a:srgbClr>
                  </a:outerShdw>
                </a:effectLst>
                <a:latin typeface="Segoe" pitchFamily="34" charset="0"/>
              </a:rPr>
              <a:t>Complete an evaluation on </a:t>
            </a:r>
            <a:r>
              <a:rPr lang="en-US" sz="3200" dirty="0" err="1" smtClean="0">
                <a:solidFill>
                  <a:srgbClr val="FFFFFF"/>
                </a:solidFill>
                <a:effectLst>
                  <a:outerShdw blurRad="38100" dist="38100" dir="2700000" algn="tl">
                    <a:srgbClr val="000000">
                      <a:alpha val="43137"/>
                    </a:srgbClr>
                  </a:outerShdw>
                </a:effectLst>
                <a:latin typeface="Segoe" pitchFamily="34" charset="0"/>
              </a:rPr>
              <a:t>CommNet</a:t>
            </a:r>
            <a:r>
              <a:rPr lang="en-US" sz="3200" dirty="0" smtClean="0">
                <a:solidFill>
                  <a:srgbClr val="FFFFFF"/>
                </a:solidFill>
                <a:effectLst>
                  <a:outerShdw blurRad="38100" dist="38100" dir="2700000" algn="tl">
                    <a:srgbClr val="000000">
                      <a:alpha val="43137"/>
                    </a:srgbClr>
                  </a:outerShdw>
                </a:effectLst>
                <a:latin typeface="Segoe" pitchFamily="34" charset="0"/>
              </a:rPr>
              <a:t> and enter to win an Xbox 360 Elite!</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par>
                                <p:cTn id="8" presetID="64" presetClass="path" presetSubtype="0" decel="50000" fill="hold" grpId="1" nodeType="withEffect">
                                  <p:stCondLst>
                                    <p:cond delay="0"/>
                                  </p:stCondLst>
                                  <p:childTnLst>
                                    <p:animMotion origin="layout" path="M -0.41701 -0.00138 L -2.77778E-6 -4.44444E-6 " pathEditMode="relative" rAng="0" ptsTypes="AA">
                                      <p:cBhvr>
                                        <p:cTn id="9" dur="1000" fill="hold"/>
                                        <p:tgtEl>
                                          <p:spTgt spid="3"/>
                                        </p:tgtEl>
                                        <p:attrNameLst>
                                          <p:attrName>ppt_x</p:attrName>
                                          <p:attrName>ppt_y</p:attrName>
                                        </p:attrNameLst>
                                      </p:cBhvr>
                                      <p:rCtr x="20900" y="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tretch>
            <a:fillRect/>
          </a:stretch>
        </p:blipFill>
        <p:spPr bwMode="black">
          <a:xfrm>
            <a:off x="2286000" y="2590800"/>
            <a:ext cx="4572000" cy="986114"/>
          </a:xfrm>
          <a:prstGeom prst="rect">
            <a:avLst/>
          </a:prstGeom>
          <a:noFill/>
          <a:ln>
            <a:noFill/>
          </a:ln>
        </p:spPr>
      </p:pic>
      <p:sp>
        <p:nvSpPr>
          <p:cNvPr id="5" name="Text Box 3"/>
          <p:cNvSpPr txBox="1">
            <a:spLocks noChangeArrowheads="1"/>
          </p:cNvSpPr>
          <p:nvPr/>
        </p:nvSpPr>
        <p:spPr bwMode="blackWhite">
          <a:xfrm>
            <a:off x="967578" y="5580925"/>
            <a:ext cx="7208845" cy="461651"/>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600" dirty="0">
                <a:latin typeface="Calibri" pitchFamily="34" charset="0"/>
                <a:cs typeface="Arial" charset="0"/>
              </a:rPr>
              <a:t>© </a:t>
            </a:r>
            <a:r>
              <a:rPr lang="en-US" sz="600" dirty="0" smtClean="0">
                <a:latin typeface="Calibri" pitchFamily="34" charset="0"/>
                <a:cs typeface="Arial" charset="0"/>
              </a:rPr>
              <a:t>2009 Microsoft </a:t>
            </a:r>
            <a:r>
              <a:rPr lang="en-US" sz="600" dirty="0">
                <a:latin typeface="Calibri"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600" dirty="0">
                <a:latin typeface="Calibri"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600" dirty="0" smtClean="0">
                <a:latin typeface="Calibri" pitchFamily="34" charset="0"/>
                <a:cs typeface="Arial" charset="0"/>
              </a:rPr>
              <a:t>MICROSOFT </a:t>
            </a:r>
            <a:r>
              <a:rPr lang="en-US" sz="600" dirty="0">
                <a:latin typeface="Calibri" pitchFamily="34" charset="0"/>
                <a:cs typeface="Arial" charset="0"/>
              </a:rPr>
              <a:t>MAKES NO WARRANTIES, EXPRESS, IMPLIED OR STATUTORY, AS TO THE INFORMATION IN THIS PRESENTATION.</a:t>
            </a:r>
          </a:p>
        </p:txBody>
      </p:sp>
      <p:sp>
        <p:nvSpPr>
          <p:cNvPr id="6" name="Rectangle 5"/>
          <p:cNvSpPr/>
          <p:nvPr/>
        </p:nvSpPr>
        <p:spPr bwMode="auto">
          <a:xfrm>
            <a:off x="-2298032" y="0"/>
            <a:ext cx="2141623" cy="794084"/>
          </a:xfrm>
          <a:prstGeom prst="rect">
            <a:avLst/>
          </a:prstGeom>
          <a:ln w="38100">
            <a:solidFill>
              <a:srgbClr val="FFFF00"/>
            </a:solidFill>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b="1" dirty="0" smtClean="0"/>
              <a:t>Required Slide</a:t>
            </a:r>
            <a:endParaRPr lang="en-US" sz="2400" b="1" dirty="0" smtClean="0">
              <a:solidFill>
                <a:srgbClr val="FFFFFF"/>
              </a:solidFill>
              <a:effectLst>
                <a:outerShdw blurRad="38100" dist="38100" dir="2700000" algn="tl">
                  <a:srgbClr val="000000">
                    <a:alpha val="43137"/>
                  </a:srgbClr>
                </a:outerShdw>
              </a:effectLst>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4400" dirty="0" smtClean="0">
                <a:solidFill>
                  <a:srgbClr val="99CC99"/>
                </a:solidFill>
                <a:latin typeface="+mj-lt"/>
              </a:rPr>
              <a:t>Best Practices in Detail</a:t>
            </a:r>
            <a:br>
              <a:rPr lang="de-DE" sz="4400" dirty="0" smtClean="0">
                <a:solidFill>
                  <a:srgbClr val="99CC99"/>
                </a:solidFill>
                <a:latin typeface="+mj-lt"/>
              </a:rPr>
            </a:br>
            <a:r>
              <a:rPr lang="en-US" sz="3600" dirty="0" smtClean="0">
                <a:solidFill>
                  <a:srgbClr val="CCCCCC"/>
                </a:solidFill>
                <a:latin typeface="+mn-lt"/>
              </a:rPr>
              <a:t>Some statistics on the 48 design warnings</a:t>
            </a:r>
            <a:r>
              <a:rPr lang="de-DE" sz="4400" dirty="0" smtClean="0">
                <a:solidFill>
                  <a:srgbClr val="99CC99"/>
                </a:solidFill>
                <a:latin typeface="+mj-lt"/>
              </a:rPr>
              <a:t/>
            </a:r>
            <a:br>
              <a:rPr lang="de-DE" sz="4400" dirty="0" smtClean="0">
                <a:solidFill>
                  <a:srgbClr val="99CC99"/>
                </a:solidFill>
                <a:latin typeface="+mj-lt"/>
              </a:rPr>
            </a:br>
            <a:endParaRPr lang="de-DE" sz="4400" dirty="0">
              <a:solidFill>
                <a:srgbClr val="99CC99"/>
              </a:solidFill>
              <a:latin typeface="+mj-lt"/>
            </a:endParaRPr>
          </a:p>
        </p:txBody>
      </p:sp>
      <p:graphicFrame>
        <p:nvGraphicFramePr>
          <p:cNvPr id="6" name="Diagramm 5"/>
          <p:cNvGraphicFramePr/>
          <p:nvPr/>
        </p:nvGraphicFramePr>
        <p:xfrm>
          <a:off x="500034" y="1785926"/>
          <a:ext cx="7929618" cy="406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lstStyle/>
          <a:p>
            <a:r>
              <a:rPr lang="en-US" dirty="0"/>
              <a:t>User-Defined Hierarchies</a:t>
            </a:r>
            <a:r>
              <a:rPr lang="en-US" dirty="0" smtClean="0"/>
              <a:t>:</a:t>
            </a:r>
            <a:br>
              <a:rPr lang="en-US" dirty="0" smtClean="0"/>
            </a:br>
            <a:r>
              <a:rPr lang="en-US" sz="3600" dirty="0">
                <a:solidFill>
                  <a:schemeClr val="tx2"/>
                </a:solidFill>
              </a:rPr>
              <a:t>Create </a:t>
            </a:r>
            <a:r>
              <a:rPr lang="en-US" sz="3600" dirty="0" smtClean="0">
                <a:solidFill>
                  <a:schemeClr val="tx2"/>
                </a:solidFill>
              </a:rPr>
              <a:t>attribute relationships between </a:t>
            </a:r>
            <a:r>
              <a:rPr lang="en-US" sz="3600" dirty="0">
                <a:solidFill>
                  <a:schemeClr val="tx2"/>
                </a:solidFill>
              </a:rPr>
              <a:t>the </a:t>
            </a:r>
            <a:r>
              <a:rPr lang="en-US" sz="3600" dirty="0" smtClean="0">
                <a:solidFill>
                  <a:schemeClr val="tx2"/>
                </a:solidFill>
              </a:rPr>
              <a:t>levels</a:t>
            </a:r>
            <a:endParaRPr lang="en-US" dirty="0">
              <a:solidFill>
                <a:schemeClr val="tx2"/>
              </a:solidFill>
            </a:endParaRPr>
          </a:p>
        </p:txBody>
      </p:sp>
      <p:sp>
        <p:nvSpPr>
          <p:cNvPr id="5" name="Abgerundetes Rechteck 4"/>
          <p:cNvSpPr>
            <a:spLocks noChangeArrowheads="1"/>
          </p:cNvSpPr>
          <p:nvPr/>
        </p:nvSpPr>
        <p:spPr bwMode="auto">
          <a:xfrm>
            <a:off x="1073150" y="2400300"/>
            <a:ext cx="1801813" cy="581025"/>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de-DE" dirty="0" smtClean="0">
                <a:solidFill>
                  <a:schemeClr val="tx1"/>
                </a:solidFill>
              </a:rPr>
              <a:t>Day</a:t>
            </a:r>
            <a:endParaRPr lang="de-DE" dirty="0">
              <a:solidFill>
                <a:schemeClr val="tx1"/>
              </a:solidFill>
            </a:endParaRPr>
          </a:p>
        </p:txBody>
      </p:sp>
      <p:sp>
        <p:nvSpPr>
          <p:cNvPr id="6" name="Abgerundetes Rechteck 5"/>
          <p:cNvSpPr>
            <a:spLocks noChangeArrowheads="1"/>
          </p:cNvSpPr>
          <p:nvPr/>
        </p:nvSpPr>
        <p:spPr bwMode="auto">
          <a:xfrm>
            <a:off x="2517775" y="3906838"/>
            <a:ext cx="1801813" cy="579437"/>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de-DE" dirty="0" err="1" smtClean="0">
                <a:solidFill>
                  <a:schemeClr val="tx1"/>
                </a:solidFill>
              </a:rPr>
              <a:t>Quarter</a:t>
            </a:r>
            <a:endParaRPr lang="de-DE" dirty="0">
              <a:solidFill>
                <a:schemeClr val="tx1"/>
              </a:solidFill>
            </a:endParaRPr>
          </a:p>
        </p:txBody>
      </p:sp>
      <p:sp>
        <p:nvSpPr>
          <p:cNvPr id="7" name="Abgerundetes Rechteck 6"/>
          <p:cNvSpPr>
            <a:spLocks noChangeArrowheads="1"/>
          </p:cNvSpPr>
          <p:nvPr/>
        </p:nvSpPr>
        <p:spPr bwMode="auto">
          <a:xfrm>
            <a:off x="2520950" y="3152775"/>
            <a:ext cx="1801813" cy="581025"/>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de-DE" dirty="0" err="1" smtClean="0">
                <a:solidFill>
                  <a:schemeClr val="tx1"/>
                </a:solidFill>
              </a:rPr>
              <a:t>Month</a:t>
            </a:r>
            <a:endParaRPr lang="de-DE" dirty="0">
              <a:solidFill>
                <a:schemeClr val="tx1"/>
              </a:solidFill>
            </a:endParaRPr>
          </a:p>
        </p:txBody>
      </p:sp>
      <p:sp>
        <p:nvSpPr>
          <p:cNvPr id="8" name="Abgerundetes Rechteck 7"/>
          <p:cNvSpPr>
            <a:spLocks noChangeArrowheads="1"/>
          </p:cNvSpPr>
          <p:nvPr/>
        </p:nvSpPr>
        <p:spPr bwMode="auto">
          <a:xfrm>
            <a:off x="2505075" y="4651375"/>
            <a:ext cx="1803400" cy="579438"/>
          </a:xfrm>
          <a:prstGeom prst="roundRect">
            <a:avLst>
              <a:gd name="adj" fmla="val 16667"/>
            </a:avLst>
          </a:prstGeom>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algn="ctr"/>
            <a:r>
              <a:rPr lang="de-DE" dirty="0" smtClean="0">
                <a:solidFill>
                  <a:schemeClr val="tx1"/>
                </a:solidFill>
              </a:rPr>
              <a:t>Year</a:t>
            </a:r>
            <a:endParaRPr lang="de-DE" dirty="0">
              <a:solidFill>
                <a:schemeClr val="tx1"/>
              </a:solidFill>
            </a:endParaRPr>
          </a:p>
        </p:txBody>
      </p:sp>
      <p:cxnSp>
        <p:nvCxnSpPr>
          <p:cNvPr id="9" name="Gerade Verbindung mit Pfeil 9"/>
          <p:cNvCxnSpPr>
            <a:cxnSpLocks noChangeShapeType="1"/>
            <a:stCxn id="7" idx="1"/>
            <a:endCxn id="5" idx="2"/>
          </p:cNvCxnSpPr>
          <p:nvPr/>
        </p:nvCxnSpPr>
        <p:spPr bwMode="auto">
          <a:xfrm rot="10800000">
            <a:off x="1973263" y="2981325"/>
            <a:ext cx="547687" cy="461963"/>
          </a:xfrm>
          <a:prstGeom prst="straightConnector1">
            <a:avLst/>
          </a:prstGeom>
          <a:noFill/>
          <a:ln w="19050" algn="ctr">
            <a:solidFill>
              <a:schemeClr val="tx1"/>
            </a:solidFill>
            <a:round/>
            <a:headEnd/>
            <a:tailEnd type="arrow" w="med" len="med"/>
          </a:ln>
        </p:spPr>
      </p:cxnSp>
      <p:cxnSp>
        <p:nvCxnSpPr>
          <p:cNvPr id="10" name="Gerade Verbindung mit Pfeil 13"/>
          <p:cNvCxnSpPr>
            <a:cxnSpLocks noChangeShapeType="1"/>
            <a:stCxn id="6" idx="1"/>
            <a:endCxn id="5" idx="2"/>
          </p:cNvCxnSpPr>
          <p:nvPr/>
        </p:nvCxnSpPr>
        <p:spPr bwMode="auto">
          <a:xfrm rot="10800000">
            <a:off x="1973263" y="2981325"/>
            <a:ext cx="544512" cy="1216025"/>
          </a:xfrm>
          <a:prstGeom prst="straightConnector1">
            <a:avLst/>
          </a:prstGeom>
          <a:noFill/>
          <a:ln w="19050" algn="ctr">
            <a:solidFill>
              <a:schemeClr val="tx1"/>
            </a:solidFill>
            <a:round/>
            <a:headEnd/>
            <a:tailEnd type="arrow" w="med" len="med"/>
          </a:ln>
        </p:spPr>
      </p:cxnSp>
      <p:cxnSp>
        <p:nvCxnSpPr>
          <p:cNvPr id="11" name="Gerade Verbindung mit Pfeil 15"/>
          <p:cNvCxnSpPr>
            <a:cxnSpLocks noChangeShapeType="1"/>
            <a:stCxn id="8" idx="1"/>
            <a:endCxn id="5" idx="2"/>
          </p:cNvCxnSpPr>
          <p:nvPr/>
        </p:nvCxnSpPr>
        <p:spPr bwMode="auto">
          <a:xfrm rot="10800000">
            <a:off x="1973263" y="2981325"/>
            <a:ext cx="531812" cy="1960563"/>
          </a:xfrm>
          <a:prstGeom prst="straightConnector1">
            <a:avLst/>
          </a:prstGeom>
          <a:noFill/>
          <a:ln w="19050" algn="ctr">
            <a:solidFill>
              <a:schemeClr val="tx1"/>
            </a:solidFill>
            <a:round/>
            <a:headEnd/>
            <a:tailEnd type="arrow" w="med" len="med"/>
          </a:ln>
        </p:spPr>
      </p:cxnSp>
      <p:sp>
        <p:nvSpPr>
          <p:cNvPr id="12" name="Abgerundetes Rechteck 16"/>
          <p:cNvSpPr>
            <a:spLocks noChangeArrowheads="1"/>
          </p:cNvSpPr>
          <p:nvPr/>
        </p:nvSpPr>
        <p:spPr bwMode="auto">
          <a:xfrm>
            <a:off x="5137150" y="2438400"/>
            <a:ext cx="1803400" cy="581025"/>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de-DE" dirty="0" smtClean="0">
                <a:solidFill>
                  <a:schemeClr val="tx1"/>
                </a:solidFill>
              </a:rPr>
              <a:t>Day</a:t>
            </a:r>
            <a:endParaRPr lang="de-DE" dirty="0">
              <a:solidFill>
                <a:schemeClr val="tx1"/>
              </a:solidFill>
            </a:endParaRPr>
          </a:p>
        </p:txBody>
      </p:sp>
      <p:sp>
        <p:nvSpPr>
          <p:cNvPr id="13" name="Abgerundetes Rechteck 17"/>
          <p:cNvSpPr>
            <a:spLocks noChangeArrowheads="1"/>
          </p:cNvSpPr>
          <p:nvPr/>
        </p:nvSpPr>
        <p:spPr bwMode="auto">
          <a:xfrm>
            <a:off x="6029325" y="4270375"/>
            <a:ext cx="1801813" cy="579438"/>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de-DE" dirty="0" err="1" smtClean="0">
                <a:solidFill>
                  <a:schemeClr val="tx1"/>
                </a:solidFill>
              </a:rPr>
              <a:t>Quarter</a:t>
            </a:r>
            <a:endParaRPr lang="de-DE" dirty="0">
              <a:solidFill>
                <a:schemeClr val="tx1"/>
              </a:solidFill>
            </a:endParaRPr>
          </a:p>
        </p:txBody>
      </p:sp>
      <p:sp>
        <p:nvSpPr>
          <p:cNvPr id="14" name="Abgerundetes Rechteck 18"/>
          <p:cNvSpPr>
            <a:spLocks noChangeArrowheads="1"/>
          </p:cNvSpPr>
          <p:nvPr/>
        </p:nvSpPr>
        <p:spPr bwMode="auto">
          <a:xfrm>
            <a:off x="5573713" y="3349625"/>
            <a:ext cx="1803400" cy="581025"/>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de-DE" dirty="0" err="1" smtClean="0">
                <a:solidFill>
                  <a:schemeClr val="tx1"/>
                </a:solidFill>
              </a:rPr>
              <a:t>Month</a:t>
            </a:r>
            <a:endParaRPr lang="de-DE" dirty="0">
              <a:solidFill>
                <a:schemeClr val="tx1"/>
              </a:solidFill>
            </a:endParaRPr>
          </a:p>
        </p:txBody>
      </p:sp>
      <p:sp>
        <p:nvSpPr>
          <p:cNvPr id="15" name="Abgerundetes Rechteck 19"/>
          <p:cNvSpPr>
            <a:spLocks noChangeArrowheads="1"/>
          </p:cNvSpPr>
          <p:nvPr/>
        </p:nvSpPr>
        <p:spPr bwMode="auto">
          <a:xfrm>
            <a:off x="6518275" y="5172075"/>
            <a:ext cx="1801813" cy="581025"/>
          </a:xfrm>
          <a:prstGeom prst="roundRect">
            <a:avLst>
              <a:gd name="adj" fmla="val 16667"/>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a:r>
              <a:rPr lang="de-DE" dirty="0" smtClean="0">
                <a:solidFill>
                  <a:schemeClr val="tx1"/>
                </a:solidFill>
              </a:rPr>
              <a:t>Year</a:t>
            </a:r>
            <a:endParaRPr lang="de-DE" dirty="0">
              <a:solidFill>
                <a:schemeClr val="tx1"/>
              </a:solidFill>
            </a:endParaRPr>
          </a:p>
        </p:txBody>
      </p:sp>
      <p:cxnSp>
        <p:nvCxnSpPr>
          <p:cNvPr id="16" name="Gerade Verbindung mit Pfeil 20"/>
          <p:cNvCxnSpPr>
            <a:cxnSpLocks noChangeShapeType="1"/>
            <a:stCxn id="14" idx="0"/>
            <a:endCxn id="12" idx="2"/>
          </p:cNvCxnSpPr>
          <p:nvPr/>
        </p:nvCxnSpPr>
        <p:spPr bwMode="auto">
          <a:xfrm rot="16200000" flipV="1">
            <a:off x="6092032" y="2966243"/>
            <a:ext cx="330200" cy="436563"/>
          </a:xfrm>
          <a:prstGeom prst="straightConnector1">
            <a:avLst/>
          </a:prstGeom>
          <a:noFill/>
          <a:ln w="19050" algn="ctr">
            <a:solidFill>
              <a:schemeClr val="tx1"/>
            </a:solidFill>
            <a:round/>
            <a:headEnd/>
            <a:tailEnd type="arrow" w="med" len="med"/>
          </a:ln>
        </p:spPr>
      </p:cxnSp>
      <p:cxnSp>
        <p:nvCxnSpPr>
          <p:cNvPr id="17" name="Gerade Verbindung mit Pfeil 21"/>
          <p:cNvCxnSpPr>
            <a:cxnSpLocks noChangeShapeType="1"/>
            <a:stCxn id="13" idx="0"/>
            <a:endCxn id="14" idx="2"/>
          </p:cNvCxnSpPr>
          <p:nvPr/>
        </p:nvCxnSpPr>
        <p:spPr bwMode="auto">
          <a:xfrm rot="16200000" flipV="1">
            <a:off x="6532563" y="3873500"/>
            <a:ext cx="339725" cy="454025"/>
          </a:xfrm>
          <a:prstGeom prst="straightConnector1">
            <a:avLst/>
          </a:prstGeom>
          <a:noFill/>
          <a:ln w="19050" algn="ctr">
            <a:solidFill>
              <a:schemeClr val="tx1"/>
            </a:solidFill>
            <a:round/>
            <a:headEnd/>
            <a:tailEnd type="arrow" w="med" len="med"/>
          </a:ln>
        </p:spPr>
      </p:cxnSp>
      <p:cxnSp>
        <p:nvCxnSpPr>
          <p:cNvPr id="18" name="Gerade Verbindung mit Pfeil 22"/>
          <p:cNvCxnSpPr>
            <a:cxnSpLocks noChangeShapeType="1"/>
            <a:stCxn id="15" idx="0"/>
            <a:endCxn id="13" idx="2"/>
          </p:cNvCxnSpPr>
          <p:nvPr/>
        </p:nvCxnSpPr>
        <p:spPr bwMode="auto">
          <a:xfrm rot="16200000" flipV="1">
            <a:off x="7013576" y="4765675"/>
            <a:ext cx="322262" cy="490537"/>
          </a:xfrm>
          <a:prstGeom prst="straightConnector1">
            <a:avLst/>
          </a:prstGeom>
          <a:noFill/>
          <a:ln w="19050" algn="ctr">
            <a:solidFill>
              <a:schemeClr val="tx1"/>
            </a:solidFill>
            <a:round/>
            <a:headEnd/>
            <a:tailEnd type="arrow" w="med" len="med"/>
          </a:ln>
        </p:spPr>
      </p:cxnSp>
      <p:sp>
        <p:nvSpPr>
          <p:cNvPr id="19" name="Textfeld 36"/>
          <p:cNvSpPr txBox="1">
            <a:spLocks noChangeArrowheads="1"/>
          </p:cNvSpPr>
          <p:nvPr/>
        </p:nvSpPr>
        <p:spPr bwMode="auto">
          <a:xfrm>
            <a:off x="984250" y="1714500"/>
            <a:ext cx="3135282" cy="461665"/>
          </a:xfrm>
          <a:prstGeom prst="rect">
            <a:avLst/>
          </a:prstGeom>
          <a:noFill/>
          <a:ln w="9525">
            <a:noFill/>
            <a:miter lim="800000"/>
            <a:headEnd/>
            <a:tailEnd/>
          </a:ln>
        </p:spPr>
        <p:txBody>
          <a:bodyPr wrap="none">
            <a:spAutoFit/>
          </a:bodyPr>
          <a:lstStyle/>
          <a:p>
            <a:r>
              <a:rPr lang="de-DE" sz="2400" b="1" dirty="0" err="1" smtClean="0"/>
              <a:t>Unfavorable</a:t>
            </a:r>
            <a:r>
              <a:rPr lang="de-DE" sz="2400" b="1" dirty="0" smtClean="0"/>
              <a:t> </a:t>
            </a:r>
            <a:r>
              <a:rPr lang="de-DE" sz="2400" b="1" dirty="0"/>
              <a:t>(Default!):</a:t>
            </a:r>
          </a:p>
        </p:txBody>
      </p:sp>
      <p:sp>
        <p:nvSpPr>
          <p:cNvPr id="20" name="Textfeld 37"/>
          <p:cNvSpPr txBox="1">
            <a:spLocks noChangeArrowheads="1"/>
          </p:cNvSpPr>
          <p:nvPr/>
        </p:nvSpPr>
        <p:spPr bwMode="auto">
          <a:xfrm>
            <a:off x="5014913" y="1725613"/>
            <a:ext cx="1517723" cy="461665"/>
          </a:xfrm>
          <a:prstGeom prst="rect">
            <a:avLst/>
          </a:prstGeom>
          <a:noFill/>
          <a:ln w="9525">
            <a:noFill/>
            <a:miter lim="800000"/>
            <a:headEnd/>
            <a:tailEnd/>
          </a:ln>
        </p:spPr>
        <p:txBody>
          <a:bodyPr wrap="none">
            <a:spAutoFit/>
          </a:bodyPr>
          <a:lstStyle/>
          <a:p>
            <a:r>
              <a:rPr lang="de-DE" sz="2400" b="1" dirty="0" err="1" smtClean="0"/>
              <a:t>Beneficial</a:t>
            </a:r>
            <a:r>
              <a:rPr lang="de-DE" sz="2400" dirty="0" smtClean="0"/>
              <a:t>:</a:t>
            </a:r>
            <a:endParaRPr lang="de-DE" sz="2400" dirty="0"/>
          </a:p>
        </p:txBody>
      </p:sp>
      <p:pic>
        <p:nvPicPr>
          <p:cNvPr id="21" name="Picture 2"/>
          <p:cNvPicPr>
            <a:picLocks noChangeAspect="1" noChangeArrowheads="1"/>
          </p:cNvPicPr>
          <p:nvPr/>
        </p:nvPicPr>
        <p:blipFill>
          <a:blip r:embed="rId3"/>
          <a:srcRect/>
          <a:stretch>
            <a:fillRect/>
          </a:stretch>
        </p:blipFill>
        <p:spPr bwMode="auto">
          <a:xfrm>
            <a:off x="1149350" y="2570163"/>
            <a:ext cx="257175" cy="242887"/>
          </a:xfrm>
          <a:prstGeom prst="rect">
            <a:avLst/>
          </a:prstGeom>
          <a:noFill/>
          <a:ln w="9525">
            <a:noFill/>
            <a:miter lim="800000"/>
            <a:headEnd/>
            <a:tailEnd/>
          </a:ln>
        </p:spPr>
      </p:pic>
      <p:pic>
        <p:nvPicPr>
          <p:cNvPr id="22" name="Picture 2"/>
          <p:cNvPicPr>
            <a:picLocks noChangeAspect="1" noChangeArrowheads="1"/>
          </p:cNvPicPr>
          <p:nvPr/>
        </p:nvPicPr>
        <p:blipFill>
          <a:blip r:embed="rId3"/>
          <a:srcRect/>
          <a:stretch>
            <a:fillRect/>
          </a:stretch>
        </p:blipFill>
        <p:spPr bwMode="auto">
          <a:xfrm>
            <a:off x="5214938" y="2598738"/>
            <a:ext cx="257175" cy="244475"/>
          </a:xfrm>
          <a:prstGeom prst="rect">
            <a:avLst/>
          </a:prstGeom>
          <a:noFill/>
          <a:ln w="9525">
            <a:noFill/>
            <a:miter lim="800000"/>
            <a:headEnd/>
            <a:tailEnd/>
          </a:ln>
        </p:spPr>
      </p:pic>
      <p:pic>
        <p:nvPicPr>
          <p:cNvPr id="23" name="Picture 3"/>
          <p:cNvPicPr>
            <a:picLocks noChangeAspect="1" noChangeArrowheads="1"/>
          </p:cNvPicPr>
          <p:nvPr/>
        </p:nvPicPr>
        <p:blipFill>
          <a:blip r:embed="rId4"/>
          <a:srcRect/>
          <a:stretch>
            <a:fillRect/>
          </a:stretch>
        </p:blipFill>
        <p:spPr bwMode="auto">
          <a:xfrm>
            <a:off x="2627313" y="3324225"/>
            <a:ext cx="190500" cy="254000"/>
          </a:xfrm>
          <a:prstGeom prst="rect">
            <a:avLst/>
          </a:prstGeom>
          <a:noFill/>
          <a:ln w="9525">
            <a:noFill/>
            <a:miter lim="800000"/>
            <a:headEnd/>
            <a:tailEnd/>
          </a:ln>
        </p:spPr>
      </p:pic>
      <p:pic>
        <p:nvPicPr>
          <p:cNvPr id="24" name="Picture 3"/>
          <p:cNvPicPr>
            <a:picLocks noChangeAspect="1" noChangeArrowheads="1"/>
          </p:cNvPicPr>
          <p:nvPr/>
        </p:nvPicPr>
        <p:blipFill>
          <a:blip r:embed="rId4"/>
          <a:srcRect/>
          <a:stretch>
            <a:fillRect/>
          </a:stretch>
        </p:blipFill>
        <p:spPr bwMode="auto">
          <a:xfrm>
            <a:off x="2630488" y="4057650"/>
            <a:ext cx="190500" cy="254000"/>
          </a:xfrm>
          <a:prstGeom prst="rect">
            <a:avLst/>
          </a:prstGeom>
          <a:noFill/>
          <a:ln w="9525">
            <a:noFill/>
            <a:miter lim="800000"/>
            <a:headEnd/>
            <a:tailEnd/>
          </a:ln>
        </p:spPr>
      </p:pic>
      <p:pic>
        <p:nvPicPr>
          <p:cNvPr id="25" name="Picture 3"/>
          <p:cNvPicPr>
            <a:picLocks noChangeAspect="1" noChangeArrowheads="1"/>
          </p:cNvPicPr>
          <p:nvPr/>
        </p:nvPicPr>
        <p:blipFill>
          <a:blip r:embed="rId4"/>
          <a:srcRect/>
          <a:stretch>
            <a:fillRect/>
          </a:stretch>
        </p:blipFill>
        <p:spPr bwMode="auto">
          <a:xfrm>
            <a:off x="2633663" y="4791075"/>
            <a:ext cx="190500" cy="252413"/>
          </a:xfrm>
          <a:prstGeom prst="rect">
            <a:avLst/>
          </a:prstGeom>
          <a:noFill/>
          <a:ln w="9525">
            <a:noFill/>
            <a:miter lim="800000"/>
            <a:headEnd/>
            <a:tailEnd/>
          </a:ln>
        </p:spPr>
      </p:pic>
      <p:pic>
        <p:nvPicPr>
          <p:cNvPr id="26" name="Picture 3"/>
          <p:cNvPicPr>
            <a:picLocks noChangeAspect="1" noChangeArrowheads="1"/>
          </p:cNvPicPr>
          <p:nvPr/>
        </p:nvPicPr>
        <p:blipFill>
          <a:blip r:embed="rId4"/>
          <a:srcRect/>
          <a:stretch>
            <a:fillRect/>
          </a:stretch>
        </p:blipFill>
        <p:spPr bwMode="auto">
          <a:xfrm>
            <a:off x="5678488" y="3509963"/>
            <a:ext cx="190500" cy="252412"/>
          </a:xfrm>
          <a:prstGeom prst="rect">
            <a:avLst/>
          </a:prstGeom>
          <a:noFill/>
          <a:ln w="9525">
            <a:noFill/>
            <a:miter lim="800000"/>
            <a:headEnd/>
            <a:tailEnd/>
          </a:ln>
        </p:spPr>
      </p:pic>
      <p:pic>
        <p:nvPicPr>
          <p:cNvPr id="27" name="Picture 3"/>
          <p:cNvPicPr>
            <a:picLocks noChangeAspect="1" noChangeArrowheads="1"/>
          </p:cNvPicPr>
          <p:nvPr/>
        </p:nvPicPr>
        <p:blipFill>
          <a:blip r:embed="rId4"/>
          <a:srcRect/>
          <a:stretch>
            <a:fillRect/>
          </a:stretch>
        </p:blipFill>
        <p:spPr bwMode="auto">
          <a:xfrm>
            <a:off x="6148388" y="4435475"/>
            <a:ext cx="188912" cy="254000"/>
          </a:xfrm>
          <a:prstGeom prst="rect">
            <a:avLst/>
          </a:prstGeom>
          <a:noFill/>
          <a:ln w="9525">
            <a:noFill/>
            <a:miter lim="800000"/>
            <a:headEnd/>
            <a:tailEnd/>
          </a:ln>
        </p:spPr>
      </p:pic>
      <p:pic>
        <p:nvPicPr>
          <p:cNvPr id="28" name="Picture 3"/>
          <p:cNvPicPr>
            <a:picLocks noChangeAspect="1" noChangeArrowheads="1"/>
          </p:cNvPicPr>
          <p:nvPr/>
        </p:nvPicPr>
        <p:blipFill>
          <a:blip r:embed="rId4"/>
          <a:srcRect/>
          <a:stretch>
            <a:fillRect/>
          </a:stretch>
        </p:blipFill>
        <p:spPr bwMode="auto">
          <a:xfrm>
            <a:off x="6616700" y="5362575"/>
            <a:ext cx="190500" cy="252413"/>
          </a:xfrm>
          <a:prstGeom prst="rect">
            <a:avLst/>
          </a:prstGeom>
          <a:noFill/>
          <a:ln w="9525">
            <a:noFill/>
            <a:miter lim="800000"/>
            <a:headEnd/>
            <a:tailEnd/>
          </a:ln>
        </p:spPr>
      </p:pic>
      <p:pic>
        <p:nvPicPr>
          <p:cNvPr id="29" name="Picture 4"/>
          <p:cNvPicPr>
            <a:picLocks noChangeAspect="1" noChangeArrowheads="1"/>
          </p:cNvPicPr>
          <p:nvPr/>
        </p:nvPicPr>
        <p:blipFill>
          <a:blip r:embed="rId5"/>
          <a:srcRect/>
          <a:stretch>
            <a:fillRect/>
          </a:stretch>
        </p:blipFill>
        <p:spPr bwMode="auto">
          <a:xfrm>
            <a:off x="2441575" y="2566988"/>
            <a:ext cx="284163" cy="284162"/>
          </a:xfrm>
          <a:prstGeom prst="rect">
            <a:avLst/>
          </a:prstGeom>
          <a:noFill/>
          <a:ln w="9525">
            <a:noFill/>
            <a:miter lim="800000"/>
            <a:headEnd/>
            <a:tailEnd/>
          </a:ln>
        </p:spPr>
      </p:pic>
      <p:sp>
        <p:nvSpPr>
          <p:cNvPr id="30" name="Rechteck 29"/>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1</a:t>
            </a: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4800" dirty="0" smtClean="0">
                <a:solidFill>
                  <a:srgbClr val="CCFFCC"/>
                </a:solidFill>
                <a:latin typeface="+mj-lt"/>
              </a:rPr>
              <a:t>User-Defined Hierarchies: </a:t>
            </a:r>
            <a:r>
              <a:rPr lang="en-US" sz="4800" dirty="0" smtClean="0">
                <a:solidFill>
                  <a:srgbClr val="CCFFCC"/>
                </a:solidFill>
                <a:latin typeface="Calibri"/>
              </a:rPr>
              <a:t/>
            </a:r>
            <a:br>
              <a:rPr lang="en-US" sz="4800" dirty="0" smtClean="0">
                <a:solidFill>
                  <a:srgbClr val="CCFFCC"/>
                </a:solidFill>
                <a:latin typeface="Calibri"/>
              </a:rPr>
            </a:br>
            <a:r>
              <a:rPr lang="en-US" sz="3600" dirty="0" smtClean="0">
                <a:solidFill>
                  <a:schemeClr val="tx2"/>
                </a:solidFill>
                <a:latin typeface="+mj-lt"/>
              </a:rPr>
              <a:t>Avoid hierarchies without attribute relationships</a:t>
            </a:r>
            <a:endParaRPr lang="en-US" sz="3600" dirty="0">
              <a:solidFill>
                <a:schemeClr val="tx2"/>
              </a:solidFill>
              <a:latin typeface="+mj-lt"/>
            </a:endParaRPr>
          </a:p>
        </p:txBody>
      </p:sp>
      <p:sp>
        <p:nvSpPr>
          <p:cNvPr id="5" name="TextBox 25"/>
          <p:cNvSpPr txBox="1">
            <a:spLocks noChangeArrowheads="1"/>
          </p:cNvSpPr>
          <p:nvPr/>
        </p:nvSpPr>
        <p:spPr bwMode="auto">
          <a:xfrm>
            <a:off x="1219200" y="3643314"/>
            <a:ext cx="2903538" cy="366712"/>
          </a:xfrm>
          <a:prstGeom prst="rect">
            <a:avLst/>
          </a:prstGeom>
          <a:noFill/>
          <a:ln w="9525">
            <a:noFill/>
            <a:miter lim="800000"/>
            <a:headEnd/>
            <a:tailEnd/>
          </a:ln>
        </p:spPr>
        <p:txBody>
          <a:bodyPr>
            <a:spAutoFit/>
          </a:bodyPr>
          <a:lstStyle/>
          <a:p>
            <a:pPr algn="l" eaLnBrk="0" hangingPunct="0">
              <a:lnSpc>
                <a:spcPct val="100000"/>
              </a:lnSpc>
              <a:spcBef>
                <a:spcPct val="50000"/>
              </a:spcBef>
            </a:pPr>
            <a:r>
              <a:rPr lang="en-US" sz="1800">
                <a:effectLst/>
              </a:rPr>
              <a:t>Customers by Geography</a:t>
            </a:r>
          </a:p>
        </p:txBody>
      </p:sp>
      <p:sp>
        <p:nvSpPr>
          <p:cNvPr id="6" name="Rectangle 164868"/>
          <p:cNvSpPr>
            <a:spLocks noChangeArrowheads="1"/>
          </p:cNvSpPr>
          <p:nvPr/>
        </p:nvSpPr>
        <p:spPr bwMode="auto">
          <a:xfrm>
            <a:off x="1935163" y="4141789"/>
            <a:ext cx="990600" cy="304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l" eaLnBrk="0" hangingPunct="0">
              <a:lnSpc>
                <a:spcPct val="100000"/>
              </a:lnSpc>
              <a:spcBef>
                <a:spcPct val="0"/>
              </a:spcBef>
              <a:defRPr/>
            </a:pPr>
            <a:endParaRPr lang="en-US" sz="1200">
              <a:solidFill>
                <a:srgbClr val="000000"/>
              </a:solidFill>
              <a:effectLst/>
            </a:endParaRPr>
          </a:p>
        </p:txBody>
      </p:sp>
      <p:sp>
        <p:nvSpPr>
          <p:cNvPr id="7" name="TextBox 164869"/>
          <p:cNvSpPr txBox="1">
            <a:spLocks noChangeArrowheads="1"/>
          </p:cNvSpPr>
          <p:nvPr/>
        </p:nvSpPr>
        <p:spPr bwMode="auto">
          <a:xfrm>
            <a:off x="2011363" y="4141789"/>
            <a:ext cx="838200" cy="274637"/>
          </a:xfrm>
          <a:prstGeom prst="rect">
            <a:avLst/>
          </a:prstGeom>
          <a:noFill/>
          <a:ln w="9525">
            <a:noFill/>
            <a:miter lim="800000"/>
            <a:headEnd/>
            <a:tailEnd/>
          </a:ln>
        </p:spPr>
        <p:txBody>
          <a:bodyPr anchor="ctr" anchorCtr="1">
            <a:spAutoFit/>
          </a:bodyPr>
          <a:lstStyle/>
          <a:p>
            <a:pPr algn="l" eaLnBrk="0" hangingPunct="0">
              <a:lnSpc>
                <a:spcPct val="100000"/>
              </a:lnSpc>
              <a:spcBef>
                <a:spcPct val="50000"/>
              </a:spcBef>
            </a:pPr>
            <a:r>
              <a:rPr lang="en-US" sz="1200">
                <a:effectLst/>
              </a:rPr>
              <a:t>Country</a:t>
            </a:r>
          </a:p>
        </p:txBody>
      </p:sp>
      <p:sp>
        <p:nvSpPr>
          <p:cNvPr id="8" name="Rectangle 164870"/>
          <p:cNvSpPr>
            <a:spLocks noChangeArrowheads="1"/>
          </p:cNvSpPr>
          <p:nvPr/>
        </p:nvSpPr>
        <p:spPr bwMode="auto">
          <a:xfrm>
            <a:off x="1935163" y="4598989"/>
            <a:ext cx="990600" cy="304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l" eaLnBrk="0" hangingPunct="0">
              <a:lnSpc>
                <a:spcPct val="100000"/>
              </a:lnSpc>
              <a:spcBef>
                <a:spcPct val="0"/>
              </a:spcBef>
              <a:defRPr/>
            </a:pPr>
            <a:endParaRPr lang="en-US" sz="1200">
              <a:solidFill>
                <a:srgbClr val="000000"/>
              </a:solidFill>
              <a:effectLst/>
            </a:endParaRPr>
          </a:p>
        </p:txBody>
      </p:sp>
      <p:sp>
        <p:nvSpPr>
          <p:cNvPr id="9" name="TextBox 164871"/>
          <p:cNvSpPr txBox="1">
            <a:spLocks noChangeArrowheads="1"/>
          </p:cNvSpPr>
          <p:nvPr/>
        </p:nvSpPr>
        <p:spPr bwMode="auto">
          <a:xfrm>
            <a:off x="2011363" y="4598989"/>
            <a:ext cx="838200" cy="274637"/>
          </a:xfrm>
          <a:prstGeom prst="rect">
            <a:avLst/>
          </a:prstGeom>
          <a:noFill/>
          <a:ln w="9525">
            <a:noFill/>
            <a:miter lim="800000"/>
            <a:headEnd/>
            <a:tailEnd/>
          </a:ln>
        </p:spPr>
        <p:txBody>
          <a:bodyPr anchor="ctr" anchorCtr="1">
            <a:spAutoFit/>
          </a:bodyPr>
          <a:lstStyle/>
          <a:p>
            <a:pPr algn="l" eaLnBrk="0" hangingPunct="0">
              <a:lnSpc>
                <a:spcPct val="100000"/>
              </a:lnSpc>
              <a:spcBef>
                <a:spcPct val="50000"/>
              </a:spcBef>
            </a:pPr>
            <a:r>
              <a:rPr lang="en-US" sz="1200">
                <a:effectLst/>
              </a:rPr>
              <a:t>State</a:t>
            </a:r>
          </a:p>
        </p:txBody>
      </p:sp>
      <p:sp>
        <p:nvSpPr>
          <p:cNvPr id="11" name="TextBox 164873"/>
          <p:cNvSpPr txBox="1">
            <a:spLocks noChangeArrowheads="1"/>
          </p:cNvSpPr>
          <p:nvPr/>
        </p:nvSpPr>
        <p:spPr bwMode="auto">
          <a:xfrm>
            <a:off x="2011363" y="5056189"/>
            <a:ext cx="838200" cy="274637"/>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nchorCtr="1">
            <a:spAutoFit/>
          </a:bodyPr>
          <a:lstStyle/>
          <a:p>
            <a:pPr algn="l" eaLnBrk="0" hangingPunct="0">
              <a:lnSpc>
                <a:spcPct val="100000"/>
              </a:lnSpc>
              <a:spcBef>
                <a:spcPct val="50000"/>
              </a:spcBef>
            </a:pPr>
            <a:r>
              <a:rPr lang="en-US" sz="1200">
                <a:effectLst/>
              </a:rPr>
              <a:t>City</a:t>
            </a:r>
          </a:p>
        </p:txBody>
      </p:sp>
      <p:sp>
        <p:nvSpPr>
          <p:cNvPr id="12" name="Rectangle 164874"/>
          <p:cNvSpPr>
            <a:spLocks noChangeArrowheads="1"/>
          </p:cNvSpPr>
          <p:nvPr/>
        </p:nvSpPr>
        <p:spPr bwMode="auto">
          <a:xfrm>
            <a:off x="1935163" y="5513389"/>
            <a:ext cx="990600" cy="304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l" eaLnBrk="0" hangingPunct="0">
              <a:lnSpc>
                <a:spcPct val="100000"/>
              </a:lnSpc>
              <a:spcBef>
                <a:spcPct val="0"/>
              </a:spcBef>
              <a:defRPr/>
            </a:pPr>
            <a:endParaRPr lang="en-US" sz="1200">
              <a:solidFill>
                <a:srgbClr val="000000"/>
              </a:solidFill>
              <a:effectLst/>
            </a:endParaRPr>
          </a:p>
        </p:txBody>
      </p:sp>
      <p:sp>
        <p:nvSpPr>
          <p:cNvPr id="13" name="TextBox 164875"/>
          <p:cNvSpPr txBox="1">
            <a:spLocks noChangeArrowheads="1"/>
          </p:cNvSpPr>
          <p:nvPr/>
        </p:nvSpPr>
        <p:spPr bwMode="auto">
          <a:xfrm>
            <a:off x="2011363" y="5513389"/>
            <a:ext cx="838200" cy="274637"/>
          </a:xfrm>
          <a:prstGeom prst="rect">
            <a:avLst/>
          </a:prstGeom>
          <a:noFill/>
          <a:ln w="9525">
            <a:noFill/>
            <a:miter lim="800000"/>
            <a:headEnd/>
            <a:tailEnd/>
          </a:ln>
        </p:spPr>
        <p:txBody>
          <a:bodyPr anchor="ctr" anchorCtr="1">
            <a:spAutoFit/>
          </a:bodyPr>
          <a:lstStyle/>
          <a:p>
            <a:pPr algn="l" eaLnBrk="0" hangingPunct="0">
              <a:lnSpc>
                <a:spcPct val="100000"/>
              </a:lnSpc>
              <a:spcBef>
                <a:spcPct val="50000"/>
              </a:spcBef>
            </a:pPr>
            <a:r>
              <a:rPr lang="en-US" sz="1200">
                <a:effectLst/>
              </a:rPr>
              <a:t>Customer</a:t>
            </a:r>
          </a:p>
        </p:txBody>
      </p:sp>
      <p:sp>
        <p:nvSpPr>
          <p:cNvPr id="14" name="Rectangle 164876"/>
          <p:cNvSpPr>
            <a:spLocks noChangeArrowheads="1"/>
          </p:cNvSpPr>
          <p:nvPr/>
        </p:nvSpPr>
        <p:spPr bwMode="auto">
          <a:xfrm>
            <a:off x="1858963" y="4065589"/>
            <a:ext cx="1143000" cy="1828800"/>
          </a:xfrm>
          <a:prstGeom prst="rect">
            <a:avLst/>
          </a:prstGeom>
          <a:noFill/>
          <a:ln w="9525" algn="ctr">
            <a:solidFill>
              <a:schemeClr val="tx1"/>
            </a:solidFill>
            <a:miter lim="800000"/>
            <a:headEnd/>
            <a:tailEnd/>
          </a:ln>
        </p:spPr>
        <p:txBody>
          <a:bodyPr wrap="none" anchor="ctr"/>
          <a:lstStyle/>
          <a:p>
            <a:pPr algn="l" eaLnBrk="0" hangingPunct="0">
              <a:lnSpc>
                <a:spcPct val="100000"/>
              </a:lnSpc>
              <a:spcBef>
                <a:spcPct val="0"/>
              </a:spcBef>
            </a:pPr>
            <a:endParaRPr lang="de-DE" sz="1200">
              <a:solidFill>
                <a:srgbClr val="000000"/>
              </a:solidFill>
              <a:effectLst/>
            </a:endParaRPr>
          </a:p>
        </p:txBody>
      </p:sp>
      <p:sp>
        <p:nvSpPr>
          <p:cNvPr id="15" name="Straight Connector 164877"/>
          <p:cNvSpPr>
            <a:spLocks noChangeShapeType="1"/>
          </p:cNvSpPr>
          <p:nvPr/>
        </p:nvSpPr>
        <p:spPr bwMode="auto">
          <a:xfrm>
            <a:off x="2468563" y="4446589"/>
            <a:ext cx="0" cy="152400"/>
          </a:xfrm>
          <a:prstGeom prst="line">
            <a:avLst/>
          </a:prstGeom>
          <a:noFill/>
          <a:ln w="9525" algn="ctr">
            <a:solidFill>
              <a:schemeClr val="tx1"/>
            </a:solidFill>
            <a:round/>
            <a:headEnd/>
            <a:tailEnd type="triangle" w="med" len="med"/>
          </a:ln>
        </p:spPr>
        <p:txBody>
          <a:bodyPr/>
          <a:lstStyle/>
          <a:p>
            <a:pPr>
              <a:defRPr/>
            </a:pPr>
            <a:endParaRPr lang="en-US"/>
          </a:p>
        </p:txBody>
      </p:sp>
      <p:sp>
        <p:nvSpPr>
          <p:cNvPr id="16" name="Straight Connector 164878"/>
          <p:cNvSpPr>
            <a:spLocks noChangeShapeType="1"/>
          </p:cNvSpPr>
          <p:nvPr/>
        </p:nvSpPr>
        <p:spPr bwMode="auto">
          <a:xfrm>
            <a:off x="2468563" y="4903789"/>
            <a:ext cx="0" cy="152400"/>
          </a:xfrm>
          <a:prstGeom prst="line">
            <a:avLst/>
          </a:prstGeom>
          <a:noFill/>
          <a:ln w="9525" algn="ctr">
            <a:solidFill>
              <a:schemeClr val="tx1"/>
            </a:solidFill>
            <a:round/>
            <a:headEnd/>
            <a:tailEnd type="triangle" w="med" len="med"/>
          </a:ln>
        </p:spPr>
        <p:txBody>
          <a:bodyPr/>
          <a:lstStyle/>
          <a:p>
            <a:pPr>
              <a:defRPr/>
            </a:pPr>
            <a:endParaRPr lang="en-US"/>
          </a:p>
        </p:txBody>
      </p:sp>
      <p:sp>
        <p:nvSpPr>
          <p:cNvPr id="17" name="Straight Connector 164879"/>
          <p:cNvSpPr>
            <a:spLocks noChangeShapeType="1"/>
          </p:cNvSpPr>
          <p:nvPr/>
        </p:nvSpPr>
        <p:spPr bwMode="auto">
          <a:xfrm>
            <a:off x="2468563" y="5360989"/>
            <a:ext cx="0" cy="152400"/>
          </a:xfrm>
          <a:prstGeom prst="line">
            <a:avLst/>
          </a:prstGeom>
          <a:noFill/>
          <a:ln w="9525" algn="ctr">
            <a:solidFill>
              <a:schemeClr val="tx1"/>
            </a:solidFill>
            <a:round/>
            <a:headEnd/>
            <a:tailEnd type="triangle" w="med" len="med"/>
          </a:ln>
        </p:spPr>
        <p:txBody>
          <a:bodyPr/>
          <a:lstStyle/>
          <a:p>
            <a:pPr>
              <a:defRPr/>
            </a:pPr>
            <a:endParaRPr lang="en-US"/>
          </a:p>
        </p:txBody>
      </p:sp>
      <p:sp>
        <p:nvSpPr>
          <p:cNvPr id="18" name="TextBox 5"/>
          <p:cNvSpPr txBox="1">
            <a:spLocks noChangeArrowheads="1"/>
          </p:cNvSpPr>
          <p:nvPr/>
        </p:nvSpPr>
        <p:spPr bwMode="auto">
          <a:xfrm>
            <a:off x="4430713" y="3670301"/>
            <a:ext cx="3178175" cy="366713"/>
          </a:xfrm>
          <a:prstGeom prst="rect">
            <a:avLst/>
          </a:prstGeom>
          <a:noFill/>
          <a:ln w="9525">
            <a:noFill/>
            <a:miter lim="800000"/>
            <a:headEnd/>
            <a:tailEnd/>
          </a:ln>
        </p:spPr>
        <p:txBody>
          <a:bodyPr>
            <a:spAutoFit/>
          </a:bodyPr>
          <a:lstStyle/>
          <a:p>
            <a:pPr algn="l" eaLnBrk="0" hangingPunct="0">
              <a:lnSpc>
                <a:spcPct val="100000"/>
              </a:lnSpc>
              <a:spcBef>
                <a:spcPct val="50000"/>
              </a:spcBef>
            </a:pPr>
            <a:r>
              <a:rPr lang="en-US" sz="1800">
                <a:effectLst/>
              </a:rPr>
              <a:t>Customers by Demographics</a:t>
            </a:r>
          </a:p>
        </p:txBody>
      </p:sp>
      <p:sp>
        <p:nvSpPr>
          <p:cNvPr id="19" name="Rectangle 164881"/>
          <p:cNvSpPr>
            <a:spLocks noChangeArrowheads="1"/>
          </p:cNvSpPr>
          <p:nvPr/>
        </p:nvSpPr>
        <p:spPr bwMode="auto">
          <a:xfrm>
            <a:off x="5476875" y="4318001"/>
            <a:ext cx="990600" cy="304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l" eaLnBrk="0" hangingPunct="0">
              <a:lnSpc>
                <a:spcPct val="100000"/>
              </a:lnSpc>
              <a:spcBef>
                <a:spcPct val="0"/>
              </a:spcBef>
              <a:defRPr/>
            </a:pPr>
            <a:endParaRPr lang="en-US" sz="1200">
              <a:solidFill>
                <a:srgbClr val="000000"/>
              </a:solidFill>
              <a:effectLst/>
            </a:endParaRPr>
          </a:p>
        </p:txBody>
      </p:sp>
      <p:sp>
        <p:nvSpPr>
          <p:cNvPr id="20" name="TextBox 164882"/>
          <p:cNvSpPr txBox="1">
            <a:spLocks noChangeArrowheads="1"/>
          </p:cNvSpPr>
          <p:nvPr/>
        </p:nvSpPr>
        <p:spPr bwMode="auto">
          <a:xfrm>
            <a:off x="5553075" y="4318001"/>
            <a:ext cx="838200" cy="274638"/>
          </a:xfrm>
          <a:prstGeom prst="rect">
            <a:avLst/>
          </a:prstGeom>
          <a:noFill/>
          <a:ln w="9525">
            <a:noFill/>
            <a:miter lim="800000"/>
            <a:headEnd/>
            <a:tailEnd/>
          </a:ln>
        </p:spPr>
        <p:txBody>
          <a:bodyPr anchor="ctr" anchorCtr="1">
            <a:spAutoFit/>
          </a:bodyPr>
          <a:lstStyle/>
          <a:p>
            <a:pPr algn="l" eaLnBrk="0" hangingPunct="0">
              <a:lnSpc>
                <a:spcPct val="100000"/>
              </a:lnSpc>
              <a:spcBef>
                <a:spcPct val="50000"/>
              </a:spcBef>
            </a:pPr>
            <a:r>
              <a:rPr lang="en-US" sz="1200" dirty="0">
                <a:effectLst/>
              </a:rPr>
              <a:t>Marital</a:t>
            </a:r>
          </a:p>
        </p:txBody>
      </p:sp>
      <p:sp>
        <p:nvSpPr>
          <p:cNvPr id="21" name="Rectangle 164883"/>
          <p:cNvSpPr>
            <a:spLocks noChangeArrowheads="1"/>
          </p:cNvSpPr>
          <p:nvPr/>
        </p:nvSpPr>
        <p:spPr bwMode="auto">
          <a:xfrm>
            <a:off x="5476875" y="4775201"/>
            <a:ext cx="990600" cy="3048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l" eaLnBrk="0" hangingPunct="0">
              <a:lnSpc>
                <a:spcPct val="100000"/>
              </a:lnSpc>
              <a:spcBef>
                <a:spcPct val="0"/>
              </a:spcBef>
              <a:defRPr/>
            </a:pPr>
            <a:endParaRPr lang="en-US" sz="1200">
              <a:solidFill>
                <a:srgbClr val="000000"/>
              </a:solidFill>
              <a:effectLst/>
            </a:endParaRPr>
          </a:p>
        </p:txBody>
      </p:sp>
      <p:sp>
        <p:nvSpPr>
          <p:cNvPr id="22" name="TextBox 164884"/>
          <p:cNvSpPr txBox="1">
            <a:spLocks noChangeArrowheads="1"/>
          </p:cNvSpPr>
          <p:nvPr/>
        </p:nvSpPr>
        <p:spPr bwMode="auto">
          <a:xfrm>
            <a:off x="5553075" y="4775201"/>
            <a:ext cx="838200" cy="274638"/>
          </a:xfrm>
          <a:prstGeom prst="rect">
            <a:avLst/>
          </a:prstGeom>
          <a:noFill/>
          <a:ln w="9525">
            <a:noFill/>
            <a:miter lim="800000"/>
            <a:headEnd/>
            <a:tailEnd/>
          </a:ln>
        </p:spPr>
        <p:txBody>
          <a:bodyPr anchor="ctr" anchorCtr="1">
            <a:spAutoFit/>
          </a:bodyPr>
          <a:lstStyle/>
          <a:p>
            <a:pPr algn="l" eaLnBrk="0" hangingPunct="0">
              <a:lnSpc>
                <a:spcPct val="100000"/>
              </a:lnSpc>
              <a:spcBef>
                <a:spcPct val="50000"/>
              </a:spcBef>
            </a:pPr>
            <a:r>
              <a:rPr lang="en-US" sz="1200">
                <a:effectLst/>
              </a:rPr>
              <a:t>Gender</a:t>
            </a:r>
          </a:p>
        </p:txBody>
      </p:sp>
      <p:sp>
        <p:nvSpPr>
          <p:cNvPr id="24" name="TextBox 164886"/>
          <p:cNvSpPr txBox="1">
            <a:spLocks noChangeArrowheads="1"/>
          </p:cNvSpPr>
          <p:nvPr/>
        </p:nvSpPr>
        <p:spPr bwMode="auto">
          <a:xfrm>
            <a:off x="5553075" y="5232401"/>
            <a:ext cx="838200" cy="27463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nchor="ctr" anchorCtr="1">
            <a:spAutoFit/>
          </a:bodyPr>
          <a:lstStyle/>
          <a:p>
            <a:pPr algn="l" eaLnBrk="0" hangingPunct="0">
              <a:lnSpc>
                <a:spcPct val="100000"/>
              </a:lnSpc>
              <a:spcBef>
                <a:spcPct val="50000"/>
              </a:spcBef>
            </a:pPr>
            <a:r>
              <a:rPr lang="en-US" sz="1200">
                <a:effectLst/>
              </a:rPr>
              <a:t>Customer</a:t>
            </a:r>
          </a:p>
        </p:txBody>
      </p:sp>
      <p:sp>
        <p:nvSpPr>
          <p:cNvPr id="25" name="Rectangle 164887"/>
          <p:cNvSpPr>
            <a:spLocks noChangeArrowheads="1"/>
          </p:cNvSpPr>
          <p:nvPr/>
        </p:nvSpPr>
        <p:spPr bwMode="auto">
          <a:xfrm>
            <a:off x="5400675" y="4241801"/>
            <a:ext cx="1143000" cy="1371600"/>
          </a:xfrm>
          <a:prstGeom prst="rect">
            <a:avLst/>
          </a:prstGeom>
          <a:noFill/>
          <a:ln w="9525" algn="ctr">
            <a:solidFill>
              <a:schemeClr val="tx1"/>
            </a:solidFill>
            <a:miter lim="800000"/>
            <a:headEnd/>
            <a:tailEnd/>
          </a:ln>
        </p:spPr>
        <p:txBody>
          <a:bodyPr wrap="none" anchor="ctr"/>
          <a:lstStyle/>
          <a:p>
            <a:pPr algn="l" eaLnBrk="0" hangingPunct="0">
              <a:lnSpc>
                <a:spcPct val="100000"/>
              </a:lnSpc>
              <a:spcBef>
                <a:spcPct val="0"/>
              </a:spcBef>
            </a:pPr>
            <a:endParaRPr lang="de-DE" sz="1200">
              <a:solidFill>
                <a:srgbClr val="000000"/>
              </a:solidFill>
              <a:effectLst/>
            </a:endParaRPr>
          </a:p>
        </p:txBody>
      </p:sp>
      <p:sp>
        <p:nvSpPr>
          <p:cNvPr id="26" name="Straight Connector 164888"/>
          <p:cNvSpPr>
            <a:spLocks noChangeShapeType="1"/>
          </p:cNvSpPr>
          <p:nvPr/>
        </p:nvSpPr>
        <p:spPr bwMode="auto">
          <a:xfrm>
            <a:off x="6010275" y="4622801"/>
            <a:ext cx="0" cy="152400"/>
          </a:xfrm>
          <a:prstGeom prst="line">
            <a:avLst/>
          </a:prstGeom>
          <a:noFill/>
          <a:ln w="9525" algn="ctr">
            <a:solidFill>
              <a:schemeClr val="tx1"/>
            </a:solidFill>
            <a:round/>
            <a:headEnd/>
            <a:tailEnd type="triangle" w="med" len="med"/>
          </a:ln>
        </p:spPr>
        <p:txBody>
          <a:bodyPr/>
          <a:lstStyle/>
          <a:p>
            <a:pPr>
              <a:defRPr/>
            </a:pPr>
            <a:endParaRPr lang="en-US"/>
          </a:p>
        </p:txBody>
      </p:sp>
      <p:sp>
        <p:nvSpPr>
          <p:cNvPr id="27" name="Straight Connector 164889"/>
          <p:cNvSpPr>
            <a:spLocks noChangeShapeType="1"/>
          </p:cNvSpPr>
          <p:nvPr/>
        </p:nvSpPr>
        <p:spPr bwMode="auto">
          <a:xfrm>
            <a:off x="6010275" y="5080001"/>
            <a:ext cx="0" cy="152400"/>
          </a:xfrm>
          <a:prstGeom prst="line">
            <a:avLst/>
          </a:prstGeom>
          <a:noFill/>
          <a:ln w="9525" algn="ctr">
            <a:solidFill>
              <a:schemeClr val="tx1"/>
            </a:solidFill>
            <a:round/>
            <a:headEnd/>
            <a:tailEnd type="triangle" w="med" len="med"/>
          </a:ln>
        </p:spPr>
        <p:txBody>
          <a:bodyPr/>
          <a:lstStyle/>
          <a:p>
            <a:pPr>
              <a:defRPr/>
            </a:pPr>
            <a:endParaRPr lang="en-US"/>
          </a:p>
        </p:txBody>
      </p:sp>
      <p:sp>
        <p:nvSpPr>
          <p:cNvPr id="29" name="Text Placeholder 2"/>
          <p:cNvSpPr txBox="1">
            <a:spLocks/>
          </p:cNvSpPr>
          <p:nvPr/>
        </p:nvSpPr>
        <p:spPr>
          <a:xfrm>
            <a:off x="391758" y="1552724"/>
            <a:ext cx="8382000" cy="2126391"/>
          </a:xfrm>
          <a:prstGeom prst="rect">
            <a:avLst/>
          </a:prstGeom>
        </p:spPr>
        <p:txBody>
          <a:bodyPr/>
          <a:lstStyle/>
          <a:p>
            <a:pPr marL="360000" lvl="0" indent="-396875">
              <a:lnSpc>
                <a:spcPct val="90000"/>
              </a:lnSpc>
              <a:spcBef>
                <a:spcPct val="20000"/>
              </a:spcBef>
              <a:buBlip>
                <a:blip r:embed="rId3"/>
              </a:buBlip>
            </a:pPr>
            <a:r>
              <a:rPr lang="en-US" sz="2800" dirty="0" smtClean="0">
                <a:solidFill>
                  <a:srgbClr val="CCFFCC"/>
                </a:solidFill>
              </a:rPr>
              <a:t>“Natural hierarchies” should always be supported by 1:n attribute relationships between every pair of adjacent levels</a:t>
            </a:r>
          </a:p>
          <a:p>
            <a:pPr marL="360000" lvl="0" indent="-396875">
              <a:lnSpc>
                <a:spcPct val="90000"/>
              </a:lnSpc>
              <a:spcBef>
                <a:spcPct val="20000"/>
              </a:spcBef>
              <a:buBlip>
                <a:blip r:embed="rId3"/>
              </a:buBlip>
            </a:pPr>
            <a:r>
              <a:rPr lang="en-US" sz="2800" dirty="0" smtClean="0">
                <a:solidFill>
                  <a:srgbClr val="CCFFCC"/>
                </a:solidFill>
              </a:rPr>
              <a:t>“Reporting hierarchies” are built on the fly during queries</a:t>
            </a:r>
            <a:endParaRPr kumimoji="0" lang="en-US" sz="2800" b="0" i="0" u="none" strike="noStrike" kern="1200" cap="none" spc="0" normalizeH="0" baseline="0" noProof="0" dirty="0" smtClean="0">
              <a:ln>
                <a:noFill/>
              </a:ln>
              <a:solidFill>
                <a:srgbClr val="99CC99"/>
              </a:solidFill>
              <a:effectLst/>
              <a:uLnTx/>
              <a:uFillTx/>
              <a:latin typeface="+mn-lt"/>
              <a:ea typeface="+mn-ea"/>
              <a:cs typeface="+mn-cs"/>
            </a:endParaRPr>
          </a:p>
          <a:p>
            <a:pPr marL="914400" marR="0" lvl="1" indent="-396875" algn="l" defTabSz="914363" rtl="0" eaLnBrk="1" fontAlgn="auto" latinLnBrk="0" hangingPunct="1">
              <a:lnSpc>
                <a:spcPct val="90000"/>
              </a:lnSpc>
              <a:spcBef>
                <a:spcPct val="20000"/>
              </a:spcBef>
              <a:spcAft>
                <a:spcPts val="0"/>
              </a:spcAft>
              <a:buClrTx/>
              <a:buSzPct val="90000"/>
              <a:buFontTx/>
              <a:buBlip>
                <a:blip r:embed="rId4"/>
              </a:buBlip>
              <a:tabLst/>
              <a:defRPr/>
            </a:pPr>
            <a:endParaRPr kumimoji="0" lang="en-US" sz="2800" b="0" i="0" u="none" strike="noStrike" kern="1200" cap="none" spc="0" normalizeH="0" baseline="0" noProof="0" dirty="0" smtClean="0">
              <a:ln>
                <a:noFill/>
              </a:ln>
              <a:solidFill>
                <a:srgbClr val="99CC99"/>
              </a:solidFill>
              <a:effectLst/>
              <a:uLnTx/>
              <a:uFillTx/>
              <a:latin typeface="+mn-lt"/>
              <a:ea typeface="+mn-ea"/>
              <a:cs typeface="+mn-cs"/>
            </a:endParaRPr>
          </a:p>
          <a:p>
            <a:pPr marL="1258888" marR="0" lvl="2" indent="-344488" algn="l" defTabSz="914363" rtl="0" eaLnBrk="1" fontAlgn="auto" latinLnBrk="0" hangingPunct="1">
              <a:lnSpc>
                <a:spcPct val="90000"/>
              </a:lnSpc>
              <a:spcBef>
                <a:spcPct val="20000"/>
              </a:spcBef>
              <a:spcAft>
                <a:spcPts val="0"/>
              </a:spcAft>
              <a:buClrTx/>
              <a:buSzPct val="90000"/>
              <a:buFontTx/>
              <a:buBlip>
                <a:blip r:embed="rId4"/>
              </a:buBlip>
              <a:tabLst/>
              <a:defRPr/>
            </a:pPr>
            <a:endParaRPr kumimoji="0" lang="en-US" sz="2400" b="0" i="0" u="none" strike="noStrike" kern="1200" cap="none" spc="0" normalizeH="0" baseline="0" noProof="0" dirty="0" smtClean="0">
              <a:ln>
                <a:noFill/>
              </a:ln>
              <a:solidFill>
                <a:srgbClr val="99CC99"/>
              </a:solidFill>
              <a:effectLst/>
              <a:uLnTx/>
              <a:uFillTx/>
              <a:latin typeface="+mn-lt"/>
              <a:ea typeface="+mn-ea"/>
              <a:cs typeface="+mn-cs"/>
            </a:endParaRPr>
          </a:p>
        </p:txBody>
      </p:sp>
      <p:sp>
        <p:nvSpPr>
          <p:cNvPr id="31" name="Rechteck 30"/>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1</a:t>
            </a: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sz="4400" dirty="0"/>
              <a:t>Attributes and Attribute Relationships:</a:t>
            </a:r>
            <a:r>
              <a:rPr lang="en-US" dirty="0" smtClean="0"/>
              <a:t/>
            </a:r>
            <a:br>
              <a:rPr lang="en-US" dirty="0" smtClean="0"/>
            </a:br>
            <a:r>
              <a:rPr lang="en-US" sz="3600" dirty="0">
                <a:solidFill>
                  <a:schemeClr val="tx2"/>
                </a:solidFill>
              </a:rPr>
              <a:t>Define </a:t>
            </a:r>
            <a:r>
              <a:rPr lang="en-US" sz="3600" dirty="0" smtClean="0">
                <a:solidFill>
                  <a:schemeClr val="tx2"/>
                </a:solidFill>
              </a:rPr>
              <a:t>attribute relationships as “Rigid”</a:t>
            </a:r>
            <a:endParaRPr lang="en-US" dirty="0">
              <a:solidFill>
                <a:schemeClr val="tx2"/>
              </a:solidFill>
            </a:endParaRPr>
          </a:p>
        </p:txBody>
      </p:sp>
      <p:sp>
        <p:nvSpPr>
          <p:cNvPr id="3" name="Text Placeholder 2"/>
          <p:cNvSpPr>
            <a:spLocks noGrp="1"/>
          </p:cNvSpPr>
          <p:nvPr>
            <p:ph idx="1"/>
          </p:nvPr>
        </p:nvSpPr>
        <p:spPr/>
        <p:txBody>
          <a:bodyPr/>
          <a:lstStyle/>
          <a:p>
            <a:pPr marL="360000"/>
            <a:r>
              <a:rPr lang="en-US" sz="2800" dirty="0" smtClean="0"/>
              <a:t>Rigid v/s flexible relationships (default is flexible)</a:t>
            </a:r>
          </a:p>
          <a:p>
            <a:pPr marL="1102950" lvl="1"/>
            <a:r>
              <a:rPr lang="en-US" sz="2400" dirty="0" smtClean="0"/>
              <a:t>Customer -&gt; City, </a:t>
            </a:r>
            <a:br>
              <a:rPr lang="en-US" sz="2400" dirty="0" smtClean="0"/>
            </a:br>
            <a:r>
              <a:rPr lang="en-US" sz="2400" dirty="0" smtClean="0"/>
              <a:t>Customer -&gt; </a:t>
            </a:r>
            <a:r>
              <a:rPr lang="en-US" sz="2400" dirty="0" err="1" smtClean="0"/>
              <a:t>PhoneNo</a:t>
            </a:r>
            <a:r>
              <a:rPr lang="en-US" sz="2400" dirty="0" smtClean="0"/>
              <a:t> are </a:t>
            </a:r>
            <a:r>
              <a:rPr lang="en-US" sz="2400" i="1" dirty="0" smtClean="0"/>
              <a:t>flexible</a:t>
            </a:r>
          </a:p>
          <a:p>
            <a:pPr marL="1102950" lvl="1"/>
            <a:r>
              <a:rPr lang="en-US" sz="2400" dirty="0" smtClean="0"/>
              <a:t>Customer -&gt; </a:t>
            </a:r>
            <a:r>
              <a:rPr lang="en-US" sz="2400" dirty="0" err="1" smtClean="0"/>
              <a:t>BirthDate</a:t>
            </a:r>
            <a:r>
              <a:rPr lang="en-US" sz="2400" dirty="0" smtClean="0"/>
              <a:t>, </a:t>
            </a:r>
            <a:br>
              <a:rPr lang="en-US" sz="2400" dirty="0" smtClean="0"/>
            </a:br>
            <a:r>
              <a:rPr lang="en-US" sz="2400" dirty="0" smtClean="0"/>
              <a:t>City -&gt; State are </a:t>
            </a:r>
            <a:r>
              <a:rPr lang="en-US" sz="2400" i="1" dirty="0" smtClean="0"/>
              <a:t>rigid</a:t>
            </a:r>
          </a:p>
          <a:p>
            <a:pPr marL="360000"/>
            <a:r>
              <a:rPr lang="en-US" sz="2800" dirty="0" smtClean="0"/>
              <a:t>When you </a:t>
            </a:r>
            <a:r>
              <a:rPr lang="en-US" sz="2800" i="1" dirty="0" err="1" smtClean="0"/>
              <a:t>ProcessUpdate</a:t>
            </a:r>
            <a:r>
              <a:rPr lang="en-US" sz="2800" dirty="0" smtClean="0"/>
              <a:t> a dimension with </a:t>
            </a:r>
            <a:r>
              <a:rPr lang="en-US" sz="2800" i="1" dirty="0" smtClean="0"/>
              <a:t>flexible</a:t>
            </a:r>
            <a:r>
              <a:rPr lang="en-US" sz="2800" dirty="0" smtClean="0"/>
              <a:t> attribute relationships, all aggregations are dropped and must be recreated using</a:t>
            </a:r>
          </a:p>
          <a:p>
            <a:pPr lvl="1"/>
            <a:r>
              <a:rPr lang="en-US" sz="2400" dirty="0" err="1" smtClean="0"/>
              <a:t>ProcessFull</a:t>
            </a:r>
            <a:endParaRPr lang="en-US" sz="2400" dirty="0" smtClean="0"/>
          </a:p>
          <a:p>
            <a:pPr lvl="1"/>
            <a:r>
              <a:rPr lang="en-US" sz="2400" dirty="0" err="1" smtClean="0"/>
              <a:t>ProcessIndexes</a:t>
            </a:r>
            <a:endParaRPr lang="en-US" sz="2400" dirty="0" smtClean="0"/>
          </a:p>
          <a:p>
            <a:pPr lvl="1"/>
            <a:r>
              <a:rPr lang="en-US" sz="2400" dirty="0" smtClean="0"/>
              <a:t>Process Affected Objects</a:t>
            </a:r>
          </a:p>
          <a:p>
            <a:pPr lvl="1"/>
            <a:r>
              <a:rPr lang="en-US" sz="2400" dirty="0" smtClean="0"/>
              <a:t>Lazy Processing</a:t>
            </a:r>
          </a:p>
          <a:p>
            <a:pPr lvl="1"/>
            <a:endParaRPr lang="en-US" dirty="0" smtClean="0"/>
          </a:p>
          <a:p>
            <a:pPr lvl="2"/>
            <a:endParaRPr lang="en-US" dirty="0" smtClean="0"/>
          </a:p>
        </p:txBody>
      </p:sp>
      <p:sp>
        <p:nvSpPr>
          <p:cNvPr id="4" name="Rechteck 3"/>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5" name="Rechteck 4"/>
          <p:cNvSpPr/>
          <p:nvPr/>
        </p:nvSpPr>
        <p:spPr bwMode="auto">
          <a:xfrm>
            <a:off x="905436"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2</a:t>
            </a: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sz="4400" dirty="0"/>
              <a:t>Attributes and Attribute Relationships:</a:t>
            </a:r>
            <a:r>
              <a:rPr lang="en-US" dirty="0" smtClean="0"/>
              <a:t/>
            </a:r>
            <a:br>
              <a:rPr lang="en-US" dirty="0" smtClean="0"/>
            </a:br>
            <a:r>
              <a:rPr lang="en-US" sz="3600" dirty="0">
                <a:solidFill>
                  <a:schemeClr val="tx2"/>
                </a:solidFill>
              </a:rPr>
              <a:t>Use numeric key </a:t>
            </a:r>
            <a:r>
              <a:rPr lang="en-US" sz="3600" dirty="0" smtClean="0">
                <a:solidFill>
                  <a:schemeClr val="tx2"/>
                </a:solidFill>
              </a:rPr>
              <a:t>columns for attributes</a:t>
            </a:r>
            <a:endParaRPr lang="en-US" dirty="0">
              <a:solidFill>
                <a:schemeClr val="tx2"/>
              </a:solidFill>
            </a:endParaRPr>
          </a:p>
        </p:txBody>
      </p:sp>
      <p:sp>
        <p:nvSpPr>
          <p:cNvPr id="3" name="Text Placeholder 2"/>
          <p:cNvSpPr>
            <a:spLocks noGrp="1"/>
          </p:cNvSpPr>
          <p:nvPr>
            <p:ph idx="1"/>
          </p:nvPr>
        </p:nvSpPr>
        <p:spPr>
          <a:xfrm>
            <a:off x="381000" y="1412875"/>
            <a:ext cx="8382000" cy="1093658"/>
          </a:xfrm>
        </p:spPr>
        <p:txBody>
          <a:bodyPr/>
          <a:lstStyle/>
          <a:p>
            <a:pPr marL="360000"/>
            <a:r>
              <a:rPr lang="en-US" sz="2800" dirty="0" smtClean="0"/>
              <a:t>Makes your dimensions smaller and faster to query</a:t>
            </a:r>
          </a:p>
          <a:p>
            <a:pPr marL="360000"/>
            <a:r>
              <a:rPr lang="en-US" sz="2800" dirty="0" smtClean="0"/>
              <a:t>Will also speed up processing!</a:t>
            </a:r>
          </a:p>
          <a:p>
            <a:pPr lvl="2"/>
            <a:endParaRPr lang="en-US" sz="2000" dirty="0" smtClean="0"/>
          </a:p>
        </p:txBody>
      </p:sp>
      <p:grpSp>
        <p:nvGrpSpPr>
          <p:cNvPr id="6" name="Gruppieren 5"/>
          <p:cNvGrpSpPr/>
          <p:nvPr/>
        </p:nvGrpSpPr>
        <p:grpSpPr>
          <a:xfrm>
            <a:off x="428596" y="2203788"/>
            <a:ext cx="8361368" cy="3904878"/>
            <a:chOff x="428596" y="2203788"/>
            <a:chExt cx="8361368" cy="3904878"/>
          </a:xfrm>
        </p:grpSpPr>
        <p:pic>
          <p:nvPicPr>
            <p:cNvPr id="4" name="Picture 2"/>
            <p:cNvPicPr>
              <a:picLocks noChangeAspect="1" noChangeArrowheads="1"/>
            </p:cNvPicPr>
            <p:nvPr/>
          </p:nvPicPr>
          <p:blipFill>
            <a:blip r:embed="rId3"/>
            <a:srcRect/>
            <a:stretch>
              <a:fillRect/>
            </a:stretch>
          </p:blipFill>
          <p:spPr bwMode="auto">
            <a:xfrm>
              <a:off x="5265706" y="2203788"/>
              <a:ext cx="3524258" cy="3904878"/>
            </a:xfrm>
            <a:prstGeom prst="rect">
              <a:avLst/>
            </a:prstGeom>
            <a:noFill/>
            <a:ln w="9525">
              <a:noFill/>
              <a:miter lim="800000"/>
              <a:headEnd/>
              <a:tailEnd/>
            </a:ln>
            <a:effectLst/>
          </p:spPr>
        </p:pic>
        <p:sp>
          <p:nvSpPr>
            <p:cNvPr id="5" name="Textfeld 4"/>
            <p:cNvSpPr txBox="1"/>
            <p:nvPr/>
          </p:nvSpPr>
          <p:spPr>
            <a:xfrm>
              <a:off x="428596" y="3071810"/>
              <a:ext cx="4643470" cy="2172903"/>
            </a:xfrm>
            <a:prstGeom prst="rect">
              <a:avLst/>
            </a:prstGeom>
            <a:noFill/>
          </p:spPr>
          <p:txBody>
            <a:bodyPr wrap="square" rtlCol="0">
              <a:spAutoFit/>
            </a:bodyPr>
            <a:lstStyle/>
            <a:p>
              <a:r>
                <a:rPr lang="en-US" sz="3600" spc="-150" dirty="0" smtClean="0">
                  <a:ln w="3175">
                    <a:noFill/>
                  </a:ln>
                  <a:solidFill>
                    <a:schemeClr val="tx2"/>
                  </a:solidFill>
                  <a:latin typeface="+mj-lt"/>
                  <a:cs typeface="Arial" charset="0"/>
                </a:rPr>
                <a:t>Create Attributes Sparingly</a:t>
              </a:r>
            </a:p>
            <a:p>
              <a:endParaRPr lang="en-US" dirty="0" smtClean="0">
                <a:solidFill>
                  <a:srgbClr val="99CC99"/>
                </a:solidFill>
              </a:endParaRPr>
            </a:p>
            <a:p>
              <a:pPr marL="360000" indent="-396875">
                <a:lnSpc>
                  <a:spcPct val="90000"/>
                </a:lnSpc>
                <a:spcBef>
                  <a:spcPct val="20000"/>
                </a:spcBef>
                <a:buBlip>
                  <a:blip r:embed="rId4"/>
                </a:buBlip>
              </a:pPr>
              <a:r>
                <a:rPr lang="en-US" sz="2800" dirty="0" smtClean="0">
                  <a:solidFill>
                    <a:srgbClr val="99CC99"/>
                  </a:solidFill>
                </a:rPr>
                <a:t>See the modified default behavior of the dimension wizard</a:t>
              </a:r>
            </a:p>
          </p:txBody>
        </p:sp>
      </p:grpSp>
      <p:sp>
        <p:nvSpPr>
          <p:cNvPr id="7" name="Rechteck 6"/>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8" name="Rechteck 7"/>
          <p:cNvSpPr/>
          <p:nvPr/>
        </p:nvSpPr>
        <p:spPr bwMode="auto">
          <a:xfrm>
            <a:off x="1776812"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3</a:t>
            </a:r>
          </a:p>
        </p:txBody>
      </p:sp>
      <p:sp>
        <p:nvSpPr>
          <p:cNvPr id="9" name="Rechteck 8"/>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Best Practices Hints for Attribute Relationships</a:t>
            </a:r>
            <a:endParaRPr lang="en-US" sz="3200" dirty="0"/>
          </a:p>
        </p:txBody>
      </p:sp>
      <p:sp>
        <p:nvSpPr>
          <p:cNvPr id="3" name="Subtitle 2"/>
          <p:cNvSpPr>
            <a:spLocks noGrp="1"/>
          </p:cNvSpPr>
          <p:nvPr>
            <p:ph type="subTitle" idx="1"/>
          </p:nvPr>
        </p:nvSpPr>
        <p:spPr/>
        <p:txBody>
          <a:bodyPr/>
          <a:lstStyle/>
          <a:p>
            <a:r>
              <a:rPr lang="en-US" dirty="0" smtClean="0"/>
              <a:t>Markus Raatz</a:t>
            </a:r>
          </a:p>
          <a:p>
            <a:r>
              <a:rPr lang="en-US" dirty="0" smtClean="0"/>
              <a:t>General Manager</a:t>
            </a:r>
          </a:p>
          <a:p>
            <a:r>
              <a:rPr lang="en-US" dirty="0" err="1" smtClean="0"/>
              <a:t>ixto</a:t>
            </a:r>
            <a:r>
              <a:rPr lang="en-US" dirty="0" smtClean="0"/>
              <a:t> GmbH</a:t>
            </a:r>
            <a:endParaRPr lang="en-US" dirty="0"/>
          </a:p>
        </p:txBody>
      </p:sp>
      <p:sp>
        <p:nvSpPr>
          <p:cNvPr id="4" name="Text Placeholder 3"/>
          <p:cNvSpPr>
            <a:spLocks noGrp="1"/>
          </p:cNvSpPr>
          <p:nvPr>
            <p:ph type="body" sz="quarter" idx="10"/>
          </p:nvPr>
        </p:nvSpPr>
        <p:spPr/>
        <p:txBody>
          <a:bodyPr/>
          <a:lstStyle/>
          <a:p>
            <a:r>
              <a:rPr lang="en-US" smtClean="0"/>
              <a:t>demo</a:t>
            </a:r>
            <a:endParaRPr lang="en-US" dirty="0"/>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07996"/>
          </a:xfrm>
        </p:spPr>
        <p:txBody>
          <a:bodyPr/>
          <a:lstStyle/>
          <a:p>
            <a:r>
              <a:rPr lang="en-US" dirty="0" smtClean="0"/>
              <a:t>Dimensions:</a:t>
            </a:r>
            <a:br>
              <a:rPr lang="en-US" dirty="0" smtClean="0"/>
            </a:br>
            <a:r>
              <a:rPr lang="en-US" sz="3200" dirty="0" smtClean="0">
                <a:solidFill>
                  <a:schemeClr val="tx2"/>
                </a:solidFill>
              </a:rPr>
              <a:t>No more than 3 parent-child dimensions per database</a:t>
            </a:r>
            <a:endParaRPr lang="en-US" dirty="0">
              <a:solidFill>
                <a:schemeClr val="tx2"/>
              </a:solidFill>
            </a:endParaRPr>
          </a:p>
        </p:txBody>
      </p:sp>
      <p:sp>
        <p:nvSpPr>
          <p:cNvPr id="3" name="Text Placeholder 2"/>
          <p:cNvSpPr>
            <a:spLocks noGrp="1"/>
          </p:cNvSpPr>
          <p:nvPr>
            <p:ph idx="1"/>
          </p:nvPr>
        </p:nvSpPr>
        <p:spPr>
          <a:xfrm>
            <a:off x="381000" y="3808215"/>
            <a:ext cx="8382000" cy="2424055"/>
          </a:xfrm>
        </p:spPr>
        <p:txBody>
          <a:bodyPr/>
          <a:lstStyle/>
          <a:p>
            <a:r>
              <a:rPr lang="en-US" sz="2800" dirty="0" smtClean="0"/>
              <a:t>Parent-child dimensions don‘t use </a:t>
            </a:r>
            <a:br>
              <a:rPr lang="en-US" sz="2800" dirty="0" smtClean="0"/>
            </a:br>
            <a:r>
              <a:rPr lang="en-US" sz="2800" dirty="0" smtClean="0"/>
              <a:t>aggregations on intermediate levels</a:t>
            </a:r>
          </a:p>
          <a:p>
            <a:r>
              <a:rPr lang="en-US" sz="2800" dirty="0" smtClean="0"/>
              <a:t>Custom rollups, unary operators and semi-additive measures add to the complexity</a:t>
            </a:r>
          </a:p>
          <a:p>
            <a:pPr lvl="1"/>
            <a:r>
              <a:rPr lang="en-US" sz="2400" dirty="0" smtClean="0"/>
              <a:t>BOL: „</a:t>
            </a:r>
            <a:r>
              <a:rPr lang="en-US" sz="2400" i="1" dirty="0" smtClean="0"/>
              <a:t>to prevent poor query performance, those parent-child dimensions should only be used when necessary“</a:t>
            </a:r>
            <a:r>
              <a:rPr lang="en-US" sz="2400" dirty="0" smtClean="0"/>
              <a:t> </a:t>
            </a:r>
          </a:p>
          <a:p>
            <a:pPr lvl="2"/>
            <a:endParaRPr lang="en-US" sz="2000" dirty="0" smtClean="0"/>
          </a:p>
        </p:txBody>
      </p:sp>
      <p:graphicFrame>
        <p:nvGraphicFramePr>
          <p:cNvPr id="5121" name="Object 1"/>
          <p:cNvGraphicFramePr>
            <a:graphicFrameLocks noChangeAspect="1"/>
          </p:cNvGraphicFramePr>
          <p:nvPr/>
        </p:nvGraphicFramePr>
        <p:xfrm>
          <a:off x="1123542" y="1401184"/>
          <a:ext cx="2037264" cy="2396266"/>
        </p:xfrm>
        <a:graphic>
          <a:graphicData uri="http://schemas.openxmlformats.org/presentationml/2006/ole">
            <p:oleObj spid="_x0000_s5122" name="Organization Chart" r:id="rId4" imgW="1111348" imgH="1257652" progId="OrgPlusWOPX.4">
              <p:embed followColorScheme="full"/>
            </p:oleObj>
          </a:graphicData>
        </a:graphic>
      </p:graphicFrame>
      <p:graphicFrame>
        <p:nvGraphicFramePr>
          <p:cNvPr id="5" name="Group 4"/>
          <p:cNvGraphicFramePr>
            <a:graphicFrameLocks noGrp="1"/>
          </p:cNvGraphicFramePr>
          <p:nvPr/>
        </p:nvGraphicFramePr>
        <p:xfrm>
          <a:off x="6093712" y="1530073"/>
          <a:ext cx="2469374" cy="2816013"/>
        </p:xfrm>
        <a:graphic>
          <a:graphicData uri="http://schemas.openxmlformats.org/drawingml/2006/table">
            <a:tbl>
              <a:tblPr/>
              <a:tblGrid>
                <a:gridCol w="1234687"/>
                <a:gridCol w="1234687"/>
              </a:tblGrid>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smtClean="0">
                          <a:ln>
                            <a:noFill/>
                          </a:ln>
                          <a:solidFill>
                            <a:schemeClr val="tx2"/>
                          </a:solidFill>
                          <a:effectLst>
                            <a:outerShdw blurRad="38100" dist="38100" dir="2700000" algn="tl">
                              <a:srgbClr val="000000"/>
                            </a:outerShdw>
                          </a:effectLst>
                          <a:latin typeface="Arial" charset="0"/>
                        </a:rPr>
                        <a:t>Employee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bg1"/>
                        </a:gs>
                        <a:gs pos="100000">
                          <a:schemeClr val="bg1">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2"/>
                          </a:solidFill>
                          <a:effectLst>
                            <a:outerShdw blurRad="38100" dist="38100" dir="2700000" algn="tl">
                              <a:srgbClr val="000000"/>
                            </a:outerShdw>
                          </a:effectLst>
                          <a:latin typeface="Arial" charset="0"/>
                        </a:rPr>
                        <a:t>Manager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bg1"/>
                        </a:gs>
                        <a:gs pos="100000">
                          <a:schemeClr val="bg1">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rPr>
                        <a:t>The Board</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rPr>
                        <a:t>&lt;None&gt;</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94537">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SteveB</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rPr>
                        <a:t>The Board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BillG</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rPr>
                        <a:t>The Board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JimAll</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SteveB</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PaulMa</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SteveB</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BobMu</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SteveB</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TodN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PaulMa</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DavidV</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PaulMa</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r h="280164">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smtClean="0">
                          <a:ln>
                            <a:noFill/>
                          </a:ln>
                          <a:solidFill>
                            <a:schemeClr val="tx1"/>
                          </a:solidFill>
                          <a:effectLst>
                            <a:outerShdw blurRad="38100" dist="38100" dir="2700000" algn="tl">
                              <a:srgbClr val="000000"/>
                            </a:outerShdw>
                          </a:effectLst>
                          <a:latin typeface="Arial" charset="0"/>
                        </a:rPr>
                        <a:t>PaulFle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65000"/>
                        <a:buFont typeface="Wingdings" pitchFamily="2" charset="2"/>
                        <a:buNone/>
                        <a:tabLst/>
                      </a:pPr>
                      <a:r>
                        <a:rPr kumimoji="0" lang="en-US" sz="1200" b="1" i="0" u="none" strike="noStrike" cap="none" normalizeH="0" baseline="0" dirty="0" err="1" smtClean="0">
                          <a:ln>
                            <a:noFill/>
                          </a:ln>
                          <a:solidFill>
                            <a:schemeClr val="tx1"/>
                          </a:solidFill>
                          <a:effectLst>
                            <a:outerShdw blurRad="38100" dist="38100" dir="2700000" algn="tl">
                              <a:srgbClr val="000000"/>
                            </a:outerShdw>
                          </a:effectLst>
                          <a:latin typeface="Arial" charset="0"/>
                        </a:rPr>
                        <a:t>DavidV</a:t>
                      </a:r>
                      <a:endParaRPr kumimoji="0" lang="en-US" sz="1200" b="1" i="0" u="none" strike="noStrike" cap="none" normalizeH="0" baseline="0" dirty="0" smtClean="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gradFill rotWithShape="0">
                      <a:gsLst>
                        <a:gs pos="0">
                          <a:schemeClr val="tx2">
                            <a:lumMod val="40000"/>
                            <a:lumOff val="60000"/>
                          </a:schemeClr>
                        </a:gs>
                        <a:gs pos="100000">
                          <a:schemeClr val="hlink">
                            <a:gamma/>
                            <a:shade val="66275"/>
                            <a:invGamma/>
                          </a:schemeClr>
                        </a:gs>
                      </a:gsLst>
                      <a:lin ang="5400000" scaled="1"/>
                    </a:gradFill>
                  </a:tcPr>
                </a:tc>
              </a:tr>
            </a:tbl>
          </a:graphicData>
        </a:graphic>
      </p:graphicFrame>
      <p:sp>
        <p:nvSpPr>
          <p:cNvPr id="6" name="Rechteck 5"/>
          <p:cNvSpPr/>
          <p:nvPr/>
        </p:nvSpPr>
        <p:spPr bwMode="auto">
          <a:xfrm>
            <a:off x="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7" name="Rechteck 6"/>
          <p:cNvSpPr/>
          <p:nvPr/>
        </p:nvSpPr>
        <p:spPr bwMode="auto">
          <a:xfrm>
            <a:off x="2691210"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de-DE" sz="2800" dirty="0" smtClean="0">
                <a:solidFill>
                  <a:srgbClr val="FFFFFF"/>
                </a:solidFill>
                <a:latin typeface="Calibri" pitchFamily="34" charset="0"/>
              </a:rPr>
              <a:t>4</a:t>
            </a:r>
          </a:p>
        </p:txBody>
      </p:sp>
      <p:sp>
        <p:nvSpPr>
          <p:cNvPr id="8" name="Rechteck 7"/>
          <p:cNvSpPr/>
          <p:nvPr/>
        </p:nvSpPr>
        <p:spPr bwMode="auto">
          <a:xfrm>
            <a:off x="894677"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
        <p:nvSpPr>
          <p:cNvPr id="9" name="Rechteck 8"/>
          <p:cNvSpPr/>
          <p:nvPr/>
        </p:nvSpPr>
        <p:spPr bwMode="auto">
          <a:xfrm>
            <a:off x="1800113" y="6497619"/>
            <a:ext cx="903642" cy="371139"/>
          </a:xfrm>
          <a:prstGeom prst="rect">
            <a:avLst/>
          </a:prstGeom>
          <a:solidFill>
            <a:schemeClr val="accent2">
              <a:shade val="15000"/>
              <a:satMod val="18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bevelT w="101600" h="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de-DE" sz="2000" dirty="0" smtClean="0">
              <a:solidFill>
                <a:srgbClr val="FFFFFF"/>
              </a:solidFill>
              <a:latin typeface="Calibri" pitchFamily="34" charset="0"/>
            </a:endParaRP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echEd09_Europ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chEd09_Europe template">
  <a:themeElements>
    <a:clrScheme name="Custom 26">
      <a:dk1>
        <a:srgbClr val="000000"/>
      </a:dk1>
      <a:lt1>
        <a:srgbClr val="FFFFFF"/>
      </a:lt1>
      <a:dk2>
        <a:srgbClr val="CCFFCC"/>
      </a:dk2>
      <a:lt2>
        <a:srgbClr val="CCCCCC"/>
      </a:lt2>
      <a:accent1>
        <a:srgbClr val="99CC99"/>
      </a:accent1>
      <a:accent2>
        <a:srgbClr val="00994B"/>
      </a:accent2>
      <a:accent3>
        <a:srgbClr val="1E78B9"/>
      </a:accent3>
      <a:accent4>
        <a:srgbClr val="F5821E"/>
      </a:accent4>
      <a:accent5>
        <a:srgbClr val="FFFF11"/>
      </a:accent5>
      <a:accent6>
        <a:srgbClr val="D90026"/>
      </a:accent6>
      <a:hlink>
        <a:srgbClr val="F3EB4F"/>
      </a:hlink>
      <a:folHlink>
        <a:srgbClr val="68188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000" dirty="0" smtClean="0">
            <a:solidFill>
              <a:srgbClr val="FFFFFF"/>
            </a:solidFill>
            <a:effectLst>
              <a:outerShdw blurRad="38100" dist="38100" dir="2700000" algn="tl">
                <a:srgbClr val="000000">
                  <a:alpha val="43137"/>
                </a:srgbClr>
              </a:outerShdw>
            </a:effectLst>
            <a:latin typeface="Calibri"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TechEd09_Europe</Template>
  <TotalTime>13</TotalTime>
  <Words>835</Words>
  <Application>Microsoft Office PowerPoint</Application>
  <PresentationFormat>On-screen Show (4:3)</PresentationFormat>
  <Paragraphs>237</Paragraphs>
  <Slides>22</Slides>
  <Notes>21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25" baseType="lpstr">
      <vt:lpstr>TechEd09_Europe</vt:lpstr>
      <vt:lpstr>TechEd09_Europe template</vt:lpstr>
      <vt:lpstr>Organization Chart</vt:lpstr>
      <vt:lpstr>Top 10 Best Practices for Microsoft SQL Server 2008 Analysis Services</vt:lpstr>
      <vt:lpstr>A Brief History Of Best Practices</vt:lpstr>
      <vt:lpstr>Best Practices in Detail Some statistics on the 48 design warnings </vt:lpstr>
      <vt:lpstr>User-Defined Hierarchies: Create attribute relationships between the levels</vt:lpstr>
      <vt:lpstr>User-Defined Hierarchies:  Avoid hierarchies without attribute relationships</vt:lpstr>
      <vt:lpstr>Attributes and Attribute Relationships: Define attribute relationships as “Rigid”</vt:lpstr>
      <vt:lpstr>Attributes and Attribute Relationships: Use numeric key columns for attributes</vt:lpstr>
      <vt:lpstr>Best Practices Hints for Attribute Relationships</vt:lpstr>
      <vt:lpstr>Dimensions: No more than 3 parent-child dimensions per database</vt:lpstr>
      <vt:lpstr>Dimensions: Unary operators and custom rollups</vt:lpstr>
      <vt:lpstr>Dimensions: Avoid large parent-child dimensions</vt:lpstr>
      <vt:lpstr>ROLAP and MOLAP Storage: Don’t use ROLAP together with unary operators or custom rollups</vt:lpstr>
      <vt:lpstr>Parent-Child Dimensions with the Works</vt:lpstr>
      <vt:lpstr>Error Handling: Do not ignore duplicate key errors</vt:lpstr>
      <vt:lpstr>Measures and Measure Groups: Avoid creating identical measure groups, restrict to 15</vt:lpstr>
      <vt:lpstr>Cube Partitions: Too many partitions, not enough partitions</vt:lpstr>
      <vt:lpstr>Aggregations: Design aggregations for partitions larger than 500,000 rows</vt:lpstr>
      <vt:lpstr>Summary</vt:lpstr>
      <vt:lpstr>Slide 19</vt:lpstr>
      <vt:lpstr>Resources</vt:lpstr>
      <vt:lpstr>Slide 21</vt:lpstr>
      <vt:lpstr>Slide 22</vt:lpstr>
    </vt:vector>
  </TitlesOfParts>
  <Manager>&lt;Content Manager Name Here&gt;</Manager>
  <Company>Slidework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10 Best Practices for Microsoft SQL Server 2008 Analysis Services</dc:title>
  <dc:subject>Tech·Ed Europe</dc:subject>
  <dc:creator>Markus Raatz</dc:creator>
  <dc:description>Tech·Ed Europe</dc:description>
  <cp:lastModifiedBy>cn_user</cp:lastModifiedBy>
  <cp:revision>120</cp:revision>
  <dcterms:created xsi:type="dcterms:W3CDTF">2009-09-30T09:15:31Z</dcterms:created>
  <dcterms:modified xsi:type="dcterms:W3CDTF">2009-11-09T08:21:45Z</dcterms:modified>
</cp:coreProperties>
</file>