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Default Extension="emf" ContentType="image/x-emf"/>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27" r:id="rId5"/>
    <p:sldMasterId id="2147483742" r:id="rId6"/>
  </p:sldMasterIdLst>
  <p:notesMasterIdLst>
    <p:notesMasterId r:id="rId83"/>
  </p:notesMasterIdLst>
  <p:handoutMasterIdLst>
    <p:handoutMasterId r:id="rId84"/>
  </p:handoutMasterIdLst>
  <p:sldIdLst>
    <p:sldId id="256" r:id="rId7"/>
    <p:sldId id="257" r:id="rId8"/>
    <p:sldId id="283" r:id="rId9"/>
    <p:sldId id="284" r:id="rId10"/>
    <p:sldId id="347" r:id="rId11"/>
    <p:sldId id="264" r:id="rId12"/>
    <p:sldId id="350" r:id="rId13"/>
    <p:sldId id="349" r:id="rId14"/>
    <p:sldId id="351" r:id="rId15"/>
    <p:sldId id="352" r:id="rId16"/>
    <p:sldId id="353" r:id="rId17"/>
    <p:sldId id="348" r:id="rId18"/>
    <p:sldId id="286" r:id="rId19"/>
    <p:sldId id="296" r:id="rId20"/>
    <p:sldId id="305" r:id="rId21"/>
    <p:sldId id="332"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297" r:id="rId48"/>
    <p:sldId id="298" r:id="rId49"/>
    <p:sldId id="299" r:id="rId50"/>
    <p:sldId id="300" r:id="rId51"/>
    <p:sldId id="301" r:id="rId52"/>
    <p:sldId id="302" r:id="rId53"/>
    <p:sldId id="303" r:id="rId54"/>
    <p:sldId id="304" r:id="rId55"/>
    <p:sldId id="287" r:id="rId56"/>
    <p:sldId id="288" r:id="rId57"/>
    <p:sldId id="289" r:id="rId58"/>
    <p:sldId id="290" r:id="rId59"/>
    <p:sldId id="291" r:id="rId60"/>
    <p:sldId id="292" r:id="rId61"/>
    <p:sldId id="293" r:id="rId62"/>
    <p:sldId id="294" r:id="rId63"/>
    <p:sldId id="295"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274" r:id="rId79"/>
    <p:sldId id="282" r:id="rId80"/>
    <p:sldId id="354" r:id="rId81"/>
    <p:sldId id="280" r:id="rId8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 xmlns:p14="http://schemas.microsoft.com/office/powerpoint/2010/main" val="1"/>
      </p:ext>
    </p:extLst>
  </p:showPr>
  <p:clrMru>
    <a:srgbClr val="FFFFFF"/>
    <a:srgbClr val="CCFFCC"/>
    <a:srgbClr val="CCCCCC"/>
    <a:srgbClr val="99CC99"/>
    <a:srgbClr val="F6AE1E"/>
    <a:srgbClr val="FF0066"/>
    <a:srgbClr val="000000"/>
    <a:srgbClr val="F3AF35"/>
    <a:srgbClr val="9C42E6"/>
    <a:srgbClr val="D1943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snapToGrid="0">
      <p:cViewPr>
        <p:scale>
          <a:sx n="110" d="100"/>
          <a:sy n="110" d="100"/>
        </p:scale>
        <p:origin x="-96" y="120"/>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1248"/>
    </p:cViewPr>
  </p:sorterViewPr>
  <p:notesViewPr>
    <p:cSldViewPr snapToGrid="0" showGuides="1">
      <p:cViewPr varScale="1">
        <p:scale>
          <a:sx n="82" d="100"/>
          <a:sy n="82" d="100"/>
        </p:scale>
        <p:origin x="-206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08/11/2009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dat306_baldwin.pptx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 xmlns:p14="http://schemas.microsoft.com/office/powerpoint/2010/main" val="590558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 xmlns:p14="http://schemas.microsoft.com/office/powerpoint/2010/main" val="1450997521"/>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hyperlink" Target="http://msmarket/" TargetMode="External"/><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hyperlink" Target="https://www.mytechready.com/" TargetMode="Externa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techready8_finallogo_reversecolor.png"/>
          <p:cNvPicPr>
            <a:picLocks noChangeAspect="1"/>
          </p:cNvPicPr>
          <p:nvPr userDrawn="1"/>
        </p:nvPicPr>
        <p:blipFill>
          <a:blip r:embed="rId3"/>
          <a:stretch>
            <a:fillRect/>
          </a:stretch>
        </p:blipFill>
        <p:spPr>
          <a:xfrm>
            <a:off x="5895150" y="5841369"/>
            <a:ext cx="2517013" cy="700155"/>
          </a:xfrm>
          <a:prstGeom prst="rect">
            <a:avLst/>
          </a:prstGeom>
        </p:spPr>
      </p:pic>
      <p:sp>
        <p:nvSpPr>
          <p:cNvPr id="6" name="Title 1"/>
          <p:cNvSpPr>
            <a:spLocks noGrp="1"/>
          </p:cNvSpPr>
          <p:nvPr>
            <p:ph type="ctrTitle"/>
          </p:nvPr>
        </p:nvSpPr>
        <p:spPr>
          <a:xfrm>
            <a:off x="387055" y="1653478"/>
            <a:ext cx="6995214" cy="1523494"/>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7" name="Subtitle 2"/>
          <p:cNvSpPr>
            <a:spLocks noGrp="1"/>
          </p:cNvSpPr>
          <p:nvPr>
            <p:ph type="subTitle" idx="1"/>
          </p:nvPr>
        </p:nvSpPr>
        <p:spPr>
          <a:xfrm>
            <a:off x="828038" y="3678401"/>
            <a:ext cx="4833510" cy="461665"/>
          </a:xfrm>
        </p:spPr>
        <p:txBody>
          <a:bodyPr>
            <a:noAutofit/>
          </a:bodyPr>
          <a:lstStyle>
            <a:lvl1pPr marL="0" indent="0" algn="l">
              <a:lnSpc>
                <a:spcPct val="90000"/>
              </a:lnSpc>
              <a:spcBef>
                <a:spcPts val="0"/>
              </a:spcBef>
              <a:buNone/>
              <a:defRPr i="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8" name="Footer Placeholder 7"/>
          <p:cNvSpPr>
            <a:spLocks noGrp="1"/>
          </p:cNvSpPr>
          <p:nvPr>
            <p:ph type="ftr" sz="quarter" idx="10"/>
          </p:nvPr>
        </p:nvSpPr>
        <p:spPr/>
        <p:txBody>
          <a:bodyPr/>
          <a:lstStyle/>
          <a:p>
            <a:endParaRPr lang="en-US" dirty="0">
              <a:solidFill>
                <a:srgbClr val="FFFFFF">
                  <a:tint val="75000"/>
                </a:srgbClr>
              </a:solidFill>
            </a:endParaRPr>
          </a:p>
        </p:txBody>
      </p:sp>
    </p:spTree>
    <p:extLst>
      <p:ext uri="{BB962C8B-B14F-4D97-AF65-F5344CB8AC3E}">
        <p14:creationId xmlns="" xmlns:p14="http://schemas.microsoft.com/office/powerpoint/2010/main" val="397705840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7055" y="1653478"/>
            <a:ext cx="6995214" cy="1523494"/>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828038" y="3678401"/>
            <a:ext cx="4833510" cy="461665"/>
          </a:xfrm>
        </p:spPr>
        <p:txBody>
          <a:bodyPr>
            <a:noAutofit/>
          </a:bodyPr>
          <a:lstStyle>
            <a:lvl1pPr marL="0" indent="0" algn="l">
              <a:lnSpc>
                <a:spcPct val="90000"/>
              </a:lnSpc>
              <a:spcBef>
                <a:spcPts val="0"/>
              </a:spcBef>
              <a:buNone/>
              <a:defRPr i="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p:nvPr>
        </p:nvSpPr>
        <p:spPr>
          <a:xfrm>
            <a:off x="387351" y="5343733"/>
            <a:ext cx="8172088" cy="1384994"/>
          </a:xfrm>
        </p:spPr>
        <p:txBody>
          <a:bodyPr anchor="t" anchorCtr="0">
            <a:noAutofit/>
            <a:scene3d>
              <a:camera prst="orthographicFront"/>
              <a:lightRig rig="flat" dir="t"/>
            </a:scene3d>
            <a:sp3d>
              <a:contourClr>
                <a:srgbClr val="F4A234"/>
              </a:contourClr>
            </a:sp3d>
          </a:bodyPr>
          <a:lstStyle>
            <a:lvl1pPr marL="0" indent="0" algn="r">
              <a:buFont typeface="Arial" pitchFamily="34" charset="0"/>
              <a:buNone/>
              <a:defRPr kumimoji="0" lang="en-US" sz="8800" b="1" i="1" u="none" strike="noStrike" kern="1200" cap="none" spc="-150" normalizeH="0" baseline="0" noProof="0" dirty="0" smtClean="0">
                <a:ln w="11430"/>
                <a:gradFill>
                  <a:gsLst>
                    <a:gs pos="0">
                      <a:srgbClr val="FFFFB9"/>
                    </a:gs>
                    <a:gs pos="36000">
                      <a:srgbClr val="FFFF99"/>
                    </a:gs>
                    <a:gs pos="86000">
                      <a:srgbClr val="F6AE1E"/>
                    </a:gs>
                  </a:gsLst>
                  <a:lin ang="5400000" scaled="0"/>
                </a:gradFill>
                <a:effectLst>
                  <a:outerShdw blurRad="190500" dist="38100" dir="2700000" algn="tl" rotWithShape="0">
                    <a:prstClr val="black">
                      <a:alpha val="59000"/>
                    </a:prstClr>
                  </a:outerShdw>
                </a:effectLst>
                <a:uLnTx/>
                <a:uFillTx/>
                <a:latin typeface="Segoe" pitchFamily="34" charset="0"/>
                <a:ea typeface="+mn-ea"/>
                <a:cs typeface="+mn-cs"/>
              </a:defRPr>
            </a:lvl1pPr>
          </a:lstStyle>
          <a:p>
            <a:pPr lvl="0"/>
            <a:endParaRPr lang="en-US" dirty="0" smtClean="0"/>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Tree>
    <p:extLst>
      <p:ext uri="{BB962C8B-B14F-4D97-AF65-F5344CB8AC3E}">
        <p14:creationId xmlns="" xmlns:p14="http://schemas.microsoft.com/office/powerpoint/2010/main" val="19246868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Camera Layout">
    <p:spTree>
      <p:nvGrpSpPr>
        <p:cNvPr id="1" name=""/>
        <p:cNvGrpSpPr/>
        <p:nvPr/>
      </p:nvGrpSpPr>
      <p:grpSpPr>
        <a:xfrm>
          <a:off x="0" y="0"/>
          <a:ext cx="0" cy="0"/>
          <a:chOff x="0" y="0"/>
          <a:chExt cx="0" cy="0"/>
        </a:xfrm>
      </p:grpSpPr>
      <p:sp>
        <p:nvSpPr>
          <p:cNvPr id="11" name="Freeform 9"/>
          <p:cNvSpPr>
            <a:spLocks/>
          </p:cNvSpPr>
          <p:nvPr userDrawn="1"/>
        </p:nvSpPr>
        <p:spPr bwMode="invGray">
          <a:xfrm>
            <a:off x="0" y="3842328"/>
            <a:ext cx="9144000" cy="2778084"/>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0"/>
                </a:srgbClr>
              </a:gs>
              <a:gs pos="50000">
                <a:schemeClr val="accent2">
                  <a:lumMod val="50000"/>
                </a:schemeClr>
              </a:gs>
              <a:gs pos="100000">
                <a:srgbClr val="000000"/>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defRPr/>
            </a:pPr>
            <a:endParaRPr lang="en-US" sz="5700" dirty="0" smtClean="0">
              <a:solidFill>
                <a:srgbClr val="000000"/>
              </a:solidFill>
            </a:endParaRPr>
          </a:p>
        </p:txBody>
      </p:sp>
      <p:pic>
        <p:nvPicPr>
          <p:cNvPr id="12" name="Picture 3" descr="C:\Users\monical\Desktop\ADMIN\DVD_ART34\Artwork_Imagery\Icons - Illustrations\_WINDOWS VISTA ICONS\Video camera digital Camcorder.png"/>
          <p:cNvPicPr>
            <a:picLocks noChangeAspect="1" noChangeArrowheads="1"/>
          </p:cNvPicPr>
          <p:nvPr userDrawn="1"/>
        </p:nvPicPr>
        <p:blipFill>
          <a:blip r:embed="rId2"/>
          <a:stretch>
            <a:fillRect/>
          </a:stretch>
        </p:blipFill>
        <p:spPr bwMode="auto">
          <a:xfrm>
            <a:off x="730250" y="1337095"/>
            <a:ext cx="1712014" cy="1712012"/>
          </a:xfrm>
          <a:prstGeom prst="rect">
            <a:avLst/>
          </a:prstGeom>
          <a:noFill/>
          <a:ln>
            <a:noFill/>
          </a:ln>
        </p:spPr>
      </p:pic>
      <p:pic>
        <p:nvPicPr>
          <p:cNvPr id="14" name="Picture 4" descr="C:\Users\monical\Desktop\ADMIN\DVD_ART34\Artwork_Imagery\Icons - Illustrations\_WINDOWS VISTA ICONS\Camera photo digital.png"/>
          <p:cNvPicPr>
            <a:picLocks noChangeAspect="1" noChangeArrowheads="1"/>
          </p:cNvPicPr>
          <p:nvPr userDrawn="1"/>
        </p:nvPicPr>
        <p:blipFill>
          <a:blip r:embed="rId3"/>
          <a:stretch>
            <a:fillRect/>
          </a:stretch>
        </p:blipFill>
        <p:spPr bwMode="auto">
          <a:xfrm>
            <a:off x="2667979" y="2308102"/>
            <a:ext cx="1712014" cy="1712012"/>
          </a:xfrm>
          <a:prstGeom prst="rect">
            <a:avLst/>
          </a:prstGeom>
          <a:noFill/>
          <a:ln>
            <a:noFill/>
          </a:ln>
        </p:spPr>
      </p:pic>
      <p:pic>
        <p:nvPicPr>
          <p:cNvPr id="15" name="Picture 5" descr="C:\Users\monical\Desktop\ADMIN\DVD_ART34\Artwork_Imagery\Icons - Illustrations\_WINDOWS VISTA ICONS\Cell mobile smart phone smartphone.png"/>
          <p:cNvPicPr>
            <a:picLocks noChangeAspect="1" noChangeArrowheads="1"/>
          </p:cNvPicPr>
          <p:nvPr userDrawn="1"/>
        </p:nvPicPr>
        <p:blipFill>
          <a:blip r:embed="rId4"/>
          <a:stretch>
            <a:fillRect/>
          </a:stretch>
        </p:blipFill>
        <p:spPr bwMode="auto">
          <a:xfrm>
            <a:off x="6781848" y="1348645"/>
            <a:ext cx="1712014" cy="1712012"/>
          </a:xfrm>
          <a:prstGeom prst="rect">
            <a:avLst/>
          </a:prstGeom>
          <a:noFill/>
          <a:ln>
            <a:noFill/>
          </a:ln>
        </p:spPr>
      </p:pic>
      <p:pic>
        <p:nvPicPr>
          <p:cNvPr id="17"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3027218" y="2646954"/>
            <a:ext cx="990600" cy="892935"/>
          </a:xfrm>
          <a:prstGeom prst="rect">
            <a:avLst/>
          </a:prstGeom>
          <a:noFill/>
          <a:ln>
            <a:noFill/>
          </a:ln>
        </p:spPr>
      </p:pic>
      <p:sp>
        <p:nvSpPr>
          <p:cNvPr id="2049" name="Rectangle 1"/>
          <p:cNvSpPr>
            <a:spLocks noChangeArrowheads="1"/>
          </p:cNvSpPr>
          <p:nvPr userDrawn="1"/>
        </p:nvSpPr>
        <p:spPr bwMode="auto">
          <a:xfrm>
            <a:off x="559740" y="4470400"/>
            <a:ext cx="8024521" cy="19303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defTabSz="914400" fontAlgn="base">
              <a:spcBef>
                <a:spcPct val="0"/>
              </a:spcBef>
              <a:spcAft>
                <a:spcPct val="0"/>
              </a:spcAft>
            </a:pPr>
            <a: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t>TechReady content is </a:t>
            </a:r>
            <a:b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br>
            <a: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t/>
            </a:r>
            <a:b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br>
            <a:r>
              <a:rPr lang="en-US" sz="1600" i="1" dirty="0" smtClean="0">
                <a:solidFill>
                  <a:srgbClr val="FFFFFF"/>
                </a:solidFill>
                <a:effectLst>
                  <a:outerShdw blurRad="38100" dist="38100" dir="2700000" algn="tl">
                    <a:srgbClr val="000000">
                      <a:alpha val="43137"/>
                    </a:srgbClr>
                  </a:outerShdw>
                </a:effectLst>
                <a:latin typeface="Segoe Semibold" pitchFamily="34" charset="0"/>
                <a:ea typeface="Calibri" pitchFamily="34" charset="0"/>
                <a:cs typeface="Arial" pitchFamily="34" charset="0"/>
              </a:rPr>
              <a:t>DO NOT </a:t>
            </a:r>
            <a: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t>post TechReady content to any blogs or external Websites</a:t>
            </a:r>
            <a:b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br>
            <a: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t/>
            </a:r>
            <a:b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br>
            <a: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t>Please </a:t>
            </a:r>
            <a:r>
              <a:rPr lang="en-US" sz="1600" i="1" dirty="0" smtClean="0">
                <a:solidFill>
                  <a:srgbClr val="FFFFFF"/>
                </a:solidFill>
                <a:effectLst>
                  <a:outerShdw blurRad="38100" dist="38100" dir="2700000" algn="tl">
                    <a:srgbClr val="000000">
                      <a:alpha val="43137"/>
                    </a:srgbClr>
                  </a:outerShdw>
                </a:effectLst>
                <a:latin typeface="Segoe Semibold" pitchFamily="34" charset="0"/>
                <a:ea typeface="Calibri" pitchFamily="34" charset="0"/>
                <a:cs typeface="Arial" pitchFamily="34" charset="0"/>
              </a:rPr>
              <a:t>DO NOT </a:t>
            </a:r>
            <a: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t>take photos or video of Sessions or Slides throughout the TechReady Event  </a:t>
            </a:r>
            <a:b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br>
            <a:endPar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endParaRPr>
          </a:p>
          <a:p>
            <a:pPr algn="ctr" defTabSz="914400" fontAlgn="base">
              <a:spcBef>
                <a:spcPct val="0"/>
              </a:spcBef>
              <a:spcAft>
                <a:spcPct val="0"/>
              </a:spcAft>
            </a:pPr>
            <a: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t>All appropriate content will be made available on-demand </a:t>
            </a:r>
            <a:b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br>
            <a: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t>post event via </a:t>
            </a:r>
            <a: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hlinkClick r:id="rId6"/>
              </a:rPr>
              <a:t>https://www.mytechready.com</a:t>
            </a:r>
            <a: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t> and procurable on DVD via </a:t>
            </a:r>
            <a: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hlinkClick r:id="rId7"/>
              </a:rPr>
              <a:t>http://msmarket</a:t>
            </a:r>
            <a:r>
              <a:rPr lang="en-US" sz="1600" i="1" dirty="0" smtClean="0">
                <a:solidFill>
                  <a:srgbClr val="FFFFFF"/>
                </a:solidFill>
                <a:effectLst>
                  <a:outerShdw blurRad="38100" dist="38100" dir="2700000" algn="tl">
                    <a:srgbClr val="000000">
                      <a:alpha val="43137"/>
                    </a:srgbClr>
                  </a:outerShdw>
                </a:effectLst>
                <a:ea typeface="Calibri" pitchFamily="34" charset="0"/>
                <a:cs typeface="Arial" pitchFamily="34" charset="0"/>
              </a:rPr>
              <a:t> </a:t>
            </a:r>
            <a:endParaRPr lang="en-US" sz="2800" i="1" dirty="0" smtClean="0">
              <a:solidFill>
                <a:srgbClr val="FFFFFF"/>
              </a:solidFill>
              <a:effectLst>
                <a:outerShdw blurRad="38100" dist="38100" dir="2700000" algn="tl">
                  <a:srgbClr val="000000">
                    <a:alpha val="43137"/>
                  </a:srgbClr>
                </a:outerShdw>
              </a:effectLst>
            </a:endParaRPr>
          </a:p>
        </p:txBody>
      </p:sp>
      <p:sp>
        <p:nvSpPr>
          <p:cNvPr id="13" name="Footer Placeholder 12"/>
          <p:cNvSpPr>
            <a:spLocks noGrp="1"/>
          </p:cNvSpPr>
          <p:nvPr>
            <p:ph type="ftr" sz="quarter" idx="10"/>
          </p:nvPr>
        </p:nvSpPr>
        <p:spPr/>
        <p:txBody>
          <a:bodyPr/>
          <a:lstStyle/>
          <a:p>
            <a:endParaRPr lang="en-US" dirty="0">
              <a:solidFill>
                <a:srgbClr val="FFFFFF">
                  <a:tint val="75000"/>
                </a:srgbClr>
              </a:solidFill>
            </a:endParaRPr>
          </a:p>
        </p:txBody>
      </p:sp>
      <p:pic>
        <p:nvPicPr>
          <p:cNvPr id="1027" name="Picture 3" descr="\\server3\InternalBin\Resource DVD 35\DVD_ART35\Artwork_Imagery\Icons - Illustrations\_WINDOWS VISTA ICONS\Keyboard.png"/>
          <p:cNvPicPr>
            <a:picLocks noChangeAspect="1" noChangeArrowheads="1"/>
          </p:cNvPicPr>
          <p:nvPr userDrawn="1"/>
        </p:nvPicPr>
        <p:blipFill>
          <a:blip r:embed="rId8"/>
          <a:srcRect/>
          <a:stretch>
            <a:fillRect/>
          </a:stretch>
        </p:blipFill>
        <p:spPr bwMode="auto">
          <a:xfrm>
            <a:off x="4719776" y="2200434"/>
            <a:ext cx="1782762" cy="1782762"/>
          </a:xfrm>
          <a:prstGeom prst="rect">
            <a:avLst/>
          </a:prstGeom>
          <a:noFill/>
        </p:spPr>
      </p:pic>
      <p:pic>
        <p:nvPicPr>
          <p:cNvPr id="20"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1082209" y="1760265"/>
            <a:ext cx="990600" cy="892935"/>
          </a:xfrm>
          <a:prstGeom prst="rect">
            <a:avLst/>
          </a:prstGeom>
          <a:noFill/>
          <a:ln>
            <a:noFill/>
          </a:ln>
        </p:spPr>
      </p:pic>
      <p:pic>
        <p:nvPicPr>
          <p:cNvPr id="21"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5271655" y="2646954"/>
            <a:ext cx="990600" cy="892935"/>
          </a:xfrm>
          <a:prstGeom prst="rect">
            <a:avLst/>
          </a:prstGeom>
          <a:noFill/>
          <a:ln>
            <a:noFill/>
          </a:ln>
        </p:spPr>
      </p:pic>
      <p:pic>
        <p:nvPicPr>
          <p:cNvPr id="22"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7174344" y="1649433"/>
            <a:ext cx="990600" cy="892935"/>
          </a:xfrm>
          <a:prstGeom prst="rect">
            <a:avLst/>
          </a:prstGeom>
          <a:noFill/>
          <a:ln>
            <a:noFill/>
          </a:ln>
        </p:spPr>
      </p:pic>
    </p:spTree>
    <p:extLst>
      <p:ext uri="{BB962C8B-B14F-4D97-AF65-F5344CB8AC3E}">
        <p14:creationId xmlns="" xmlns:p14="http://schemas.microsoft.com/office/powerpoint/2010/main" val="3948959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0" fill="hold" nodeType="withEffect">
                                  <p:stCondLst>
                                    <p:cond delay="100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0" fill="hold" nodeType="withEffect">
                                  <p:stCondLst>
                                    <p:cond delay="10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0" fill="hold" nodeType="withEffect">
                                  <p:stCondLst>
                                    <p:cond delay="100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FFFFFF">
                  <a:tint val="75000"/>
                </a:srgbClr>
              </a:solidFill>
            </a:endParaRPr>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0602241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p>
            <a:endParaRPr lang="en-US" dirty="0">
              <a:solidFill>
                <a:srgbClr val="FFFFFF">
                  <a:tint val="75000"/>
                </a:srgbClr>
              </a:solidFill>
            </a:endParaRPr>
          </a:p>
        </p:txBody>
      </p:sp>
    </p:spTree>
    <p:extLst>
      <p:ext uri="{BB962C8B-B14F-4D97-AF65-F5344CB8AC3E}">
        <p14:creationId xmlns="" xmlns:p14="http://schemas.microsoft.com/office/powerpoint/2010/main" val="41276253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endParaRPr lang="en-US" dirty="0">
              <a:solidFill>
                <a:srgbClr val="FFFFFF">
                  <a:tint val="75000"/>
                </a:srgbClr>
              </a:solidFill>
            </a:endParaRPr>
          </a:p>
        </p:txBody>
      </p:sp>
    </p:spTree>
    <p:extLst>
      <p:ext uri="{BB962C8B-B14F-4D97-AF65-F5344CB8AC3E}">
        <p14:creationId xmlns="" xmlns:p14="http://schemas.microsoft.com/office/powerpoint/2010/main" val="24801524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endParaRPr lang="en-US" dirty="0">
              <a:solidFill>
                <a:srgbClr val="FFFFFF">
                  <a:tint val="75000"/>
                </a:srgbClr>
              </a:solidFill>
            </a:endParaRPr>
          </a:p>
        </p:txBody>
      </p:sp>
    </p:spTree>
    <p:extLst>
      <p:ext uri="{BB962C8B-B14F-4D97-AF65-F5344CB8AC3E}">
        <p14:creationId xmlns="" xmlns:p14="http://schemas.microsoft.com/office/powerpoint/2010/main" val="203762179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bwMode="auto">
          <a:xfrm>
            <a:off x="88134" y="925417"/>
            <a:ext cx="9011797" cy="5651653"/>
          </a:xfrm>
          <a:prstGeom prst="rect">
            <a:avLst/>
          </a:prstGeom>
          <a:solidFill>
            <a:srgbClr val="FFFFFF"/>
          </a:solidFill>
          <a:ln w="76200">
            <a:noFill/>
            <a:headEnd type="none" w="med" len="med"/>
            <a:tailEnd type="none" w="med" len="med"/>
          </a:ln>
          <a:effectLst>
            <a:softEdge rad="127000"/>
          </a:effectLst>
          <a:scene3d>
            <a:camera prst="orthographicFront"/>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solidFill>
                <a:srgbClr val="FFFFFF">
                  <a:tint val="75000"/>
                </a:srgbClr>
              </a:solidFill>
            </a:endParaRPr>
          </a:p>
        </p:txBody>
      </p:sp>
      <p:grpSp>
        <p:nvGrpSpPr>
          <p:cNvPr id="6" name="Group 5"/>
          <p:cNvGrpSpPr/>
          <p:nvPr userDrawn="1"/>
        </p:nvGrpSpPr>
        <p:grpSpPr>
          <a:xfrm>
            <a:off x="296567" y="5931242"/>
            <a:ext cx="1210958" cy="407773"/>
            <a:chOff x="630198" y="5686009"/>
            <a:chExt cx="1507523" cy="418229"/>
          </a:xfrm>
        </p:grpSpPr>
        <p:sp>
          <p:nvSpPr>
            <p:cNvPr id="7" name="Rectangle 6"/>
            <p:cNvSpPr/>
            <p:nvPr/>
          </p:nvSpPr>
          <p:spPr bwMode="auto">
            <a:xfrm>
              <a:off x="630198" y="5762052"/>
              <a:ext cx="1507523" cy="342186"/>
            </a:xfrm>
            <a:prstGeom prst="rect">
              <a:avLst/>
            </a:prstGeom>
            <a:solidFill>
              <a:schemeClr val="tx1">
                <a:lumMod val="50000"/>
              </a:schemeClr>
            </a:solidFill>
            <a:ln>
              <a:noFill/>
              <a:headEnd type="none" w="med" len="med"/>
              <a:tailEnd type="none" w="med" len="med"/>
            </a:ln>
            <a:effectLst>
              <a:softEdge rad="63500"/>
            </a:effectLst>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
          <p:nvSpPr>
            <p:cNvPr id="8" name="Rounded Rectangle 7"/>
            <p:cNvSpPr/>
            <p:nvPr/>
          </p:nvSpPr>
          <p:spPr bwMode="auto">
            <a:xfrm>
              <a:off x="713416" y="5686009"/>
              <a:ext cx="1347391" cy="257591"/>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sp>
        <p:nvSpPr>
          <p:cNvPr id="9" name="Rectangle 8"/>
          <p:cNvSpPr/>
          <p:nvPr userDrawn="1"/>
        </p:nvSpPr>
        <p:spPr bwMode="auto">
          <a:xfrm>
            <a:off x="259492" y="6277233"/>
            <a:ext cx="8625016" cy="111210"/>
          </a:xfrm>
          <a:prstGeom prst="rect">
            <a:avLst/>
          </a:prstGeom>
          <a:solidFill>
            <a:schemeClr val="tx1">
              <a:lumMod val="65000"/>
            </a:schemeClr>
          </a:solidFill>
          <a:ln>
            <a:noFill/>
            <a:headEnd type="none" w="med" len="med"/>
            <a:tailEnd type="none" w="med" len="med"/>
          </a:ln>
          <a:effectLst>
            <a:outerShdw blurRad="50800" dist="101600" dir="5400000" algn="t" rotWithShape="0">
              <a:prstClr val="black">
                <a:alpha val="17000"/>
              </a:prstClr>
            </a:outerShdw>
          </a:effectLst>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63887477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able">
    <p:spTree>
      <p:nvGrpSpPr>
        <p:cNvPr id="1" name=""/>
        <p:cNvGrpSpPr/>
        <p:nvPr/>
      </p:nvGrpSpPr>
      <p:grpSpPr>
        <a:xfrm>
          <a:off x="0" y="0"/>
          <a:ext cx="0" cy="0"/>
          <a:chOff x="0" y="0"/>
          <a:chExt cx="0" cy="0"/>
        </a:xfrm>
      </p:grpSpPr>
      <p:sp>
        <p:nvSpPr>
          <p:cNvPr id="4" name="Rectangle 3"/>
          <p:cNvSpPr/>
          <p:nvPr userDrawn="1"/>
        </p:nvSpPr>
        <p:spPr bwMode="auto">
          <a:xfrm>
            <a:off x="88134" y="925417"/>
            <a:ext cx="9011797" cy="5651653"/>
          </a:xfrm>
          <a:prstGeom prst="rect">
            <a:avLst/>
          </a:prstGeom>
          <a:solidFill>
            <a:srgbClr val="FFFFFF"/>
          </a:solidFill>
          <a:ln w="76200">
            <a:noFill/>
            <a:headEnd type="none" w="med" len="med"/>
            <a:tailEnd type="none" w="med" len="med"/>
          </a:ln>
          <a:effectLst>
            <a:softEdge rad="127000"/>
          </a:effectLst>
          <a:scene3d>
            <a:camera prst="orthographicFront"/>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solidFill>
                <a:srgbClr val="FFFFFF">
                  <a:tint val="75000"/>
                </a:srgbClr>
              </a:solidFill>
            </a:endParaRPr>
          </a:p>
        </p:txBody>
      </p:sp>
      <p:graphicFrame>
        <p:nvGraphicFramePr>
          <p:cNvPr id="5" name="Table 4"/>
          <p:cNvGraphicFramePr>
            <a:graphicFrameLocks noGrp="1"/>
          </p:cNvGraphicFramePr>
          <p:nvPr userDrawn="1"/>
        </p:nvGraphicFramePr>
        <p:xfrm>
          <a:off x="511018" y="2070213"/>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grpSp>
        <p:nvGrpSpPr>
          <p:cNvPr id="6" name="Group 5"/>
          <p:cNvGrpSpPr/>
          <p:nvPr userDrawn="1"/>
        </p:nvGrpSpPr>
        <p:grpSpPr>
          <a:xfrm>
            <a:off x="296567" y="5931242"/>
            <a:ext cx="1210958" cy="407773"/>
            <a:chOff x="630198" y="5686009"/>
            <a:chExt cx="1507523" cy="418229"/>
          </a:xfrm>
        </p:grpSpPr>
        <p:sp>
          <p:nvSpPr>
            <p:cNvPr id="7" name="Rectangle 6"/>
            <p:cNvSpPr/>
            <p:nvPr/>
          </p:nvSpPr>
          <p:spPr bwMode="auto">
            <a:xfrm>
              <a:off x="630198" y="5762052"/>
              <a:ext cx="1507523" cy="342186"/>
            </a:xfrm>
            <a:prstGeom prst="rect">
              <a:avLst/>
            </a:prstGeom>
            <a:solidFill>
              <a:schemeClr val="tx1">
                <a:lumMod val="50000"/>
              </a:schemeClr>
            </a:solidFill>
            <a:ln>
              <a:noFill/>
              <a:headEnd type="none" w="med" len="med"/>
              <a:tailEnd type="none" w="med" len="med"/>
            </a:ln>
            <a:effectLst>
              <a:softEdge rad="63500"/>
            </a:effectLst>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
          <p:nvSpPr>
            <p:cNvPr id="8" name="Rounded Rectangle 7"/>
            <p:cNvSpPr/>
            <p:nvPr/>
          </p:nvSpPr>
          <p:spPr bwMode="auto">
            <a:xfrm>
              <a:off x="713416" y="5686009"/>
              <a:ext cx="1347391" cy="257591"/>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sp>
        <p:nvSpPr>
          <p:cNvPr id="9" name="Rectangle 8"/>
          <p:cNvSpPr/>
          <p:nvPr userDrawn="1"/>
        </p:nvSpPr>
        <p:spPr bwMode="auto">
          <a:xfrm>
            <a:off x="259492" y="6277233"/>
            <a:ext cx="8625016" cy="111210"/>
          </a:xfrm>
          <a:prstGeom prst="rect">
            <a:avLst/>
          </a:prstGeom>
          <a:solidFill>
            <a:schemeClr val="tx1">
              <a:lumMod val="65000"/>
            </a:schemeClr>
          </a:solidFill>
          <a:ln>
            <a:noFill/>
            <a:headEnd type="none" w="med" len="med"/>
            <a:tailEnd type="none" w="med" len="med"/>
          </a:ln>
          <a:effectLst>
            <a:outerShdw blurRad="50800" dist="101600" dir="5400000" algn="t" rotWithShape="0">
              <a:prstClr val="black">
                <a:alpha val="17000"/>
              </a:prstClr>
            </a:outerShdw>
          </a:effectLst>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98466667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Matrix">
    <p:spTree>
      <p:nvGrpSpPr>
        <p:cNvPr id="1" name=""/>
        <p:cNvGrpSpPr/>
        <p:nvPr/>
      </p:nvGrpSpPr>
      <p:grpSpPr>
        <a:xfrm>
          <a:off x="0" y="0"/>
          <a:ext cx="0" cy="0"/>
          <a:chOff x="0" y="0"/>
          <a:chExt cx="0" cy="0"/>
        </a:xfrm>
      </p:grpSpPr>
      <p:sp>
        <p:nvSpPr>
          <p:cNvPr id="4" name="Rectangle 3"/>
          <p:cNvSpPr/>
          <p:nvPr userDrawn="1"/>
        </p:nvSpPr>
        <p:spPr bwMode="auto">
          <a:xfrm>
            <a:off x="88134" y="925417"/>
            <a:ext cx="9011797" cy="5651653"/>
          </a:xfrm>
          <a:prstGeom prst="rect">
            <a:avLst/>
          </a:prstGeom>
          <a:solidFill>
            <a:srgbClr val="FFFFFF"/>
          </a:solidFill>
          <a:ln w="76200">
            <a:noFill/>
            <a:headEnd type="none" w="med" len="med"/>
            <a:tailEnd type="none" w="med" len="med"/>
          </a:ln>
          <a:effectLst>
            <a:softEdge rad="127000"/>
          </a:effectLst>
          <a:scene3d>
            <a:camera prst="orthographicFront"/>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solidFill>
                <a:srgbClr val="FFFFFF">
                  <a:tint val="75000"/>
                </a:srgbClr>
              </a:solidFill>
            </a:endParaRPr>
          </a:p>
        </p:txBody>
      </p:sp>
      <p:graphicFrame>
        <p:nvGraphicFramePr>
          <p:cNvPr id="6" name="Table 5"/>
          <p:cNvGraphicFramePr>
            <a:graphicFrameLocks noGrp="1"/>
          </p:cNvGraphicFramePr>
          <p:nvPr userDrawn="1"/>
        </p:nvGraphicFramePr>
        <p:xfrm>
          <a:off x="3558746" y="2057856"/>
          <a:ext cx="5078627" cy="2528016"/>
        </p:xfrm>
        <a:graphic>
          <a:graphicData uri="http://schemas.openxmlformats.org/drawingml/2006/table">
            <a:tbl>
              <a:tblPr firstRow="1" bandRow="1">
                <a:tableStyleId>{5940675A-B579-460E-94D1-54222C63F5DA}</a:tableStyleId>
              </a:tblPr>
              <a:tblGrid>
                <a:gridCol w="1054268"/>
                <a:gridCol w="1473708"/>
                <a:gridCol w="850217"/>
                <a:gridCol w="850217"/>
                <a:gridCol w="850217"/>
              </a:tblGrid>
              <a:tr h="316002">
                <a:tc>
                  <a:txBody>
                    <a:bodyPr/>
                    <a:lstStyle/>
                    <a:p>
                      <a:r>
                        <a:rPr lang="en-US" sz="1400" b="1" dirty="0" smtClean="0">
                          <a:solidFill>
                            <a:srgbClr val="FFFFFF"/>
                          </a:solidFill>
                          <a:latin typeface="Tahoma" pitchFamily="34" charset="0"/>
                          <a:ea typeface="Tahoma" pitchFamily="34" charset="0"/>
                          <a:cs typeface="Tahoma" pitchFamily="34" charset="0"/>
                        </a:rPr>
                        <a:t>Territory</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Tahoma" pitchFamily="34" charset="0"/>
                          <a:ea typeface="Tahoma" pitchFamily="34" charset="0"/>
                          <a:cs typeface="Tahoma" pitchFamily="34" charset="0"/>
                        </a:rPr>
                        <a:t>2003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Tahoma" pitchFamily="34" charset="0"/>
                          <a:ea typeface="Tahoma" pitchFamily="34" charset="0"/>
                          <a:cs typeface="Tahoma" pitchFamily="34" charset="0"/>
                        </a:rPr>
                        <a:t>2004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rowSpan="3">
                  <a:txBody>
                    <a:bodyPr/>
                    <a:lstStyle/>
                    <a:p>
                      <a:pPr marL="0" marR="0" indent="0" algn="l" defTabSz="914363" rtl="0" eaLnBrk="1" fontAlgn="auto" latinLnBrk="0" hangingPunct="1">
                        <a:lnSpc>
                          <a:spcPct val="100000"/>
                        </a:lnSpc>
                        <a:spcBef>
                          <a:spcPts val="0"/>
                        </a:spcBef>
                        <a:spcAft>
                          <a:spcPts val="0"/>
                        </a:spcAft>
                        <a:buClrTx/>
                        <a:buSzTx/>
                        <a:buFontTx/>
                        <a:buNone/>
                        <a:tabLst>
                          <a:tab pos="339725" algn="l"/>
                        </a:tabLst>
                        <a:defRPr/>
                      </a:pPr>
                      <a:r>
                        <a:rPr lang="en-US" sz="1400" dirty="0" smtClean="0">
                          <a:solidFill>
                            <a:schemeClr val="bg1"/>
                          </a:solidFill>
                          <a:latin typeface="Tahoma" pitchFamily="34" charset="0"/>
                          <a:ea typeface="Tahoma" pitchFamily="34" charset="0"/>
                          <a:cs typeface="Tahoma" pitchFamily="34" charset="0"/>
                        </a:rPr>
                        <a:t>Canada</a:t>
                      </a:r>
                    </a:p>
                    <a:p>
                      <a:pPr>
                        <a:tabLst>
                          <a:tab pos="339725" algn="l"/>
                        </a:tabLst>
                      </a:pP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tabLst>
                          <a:tab pos="339725" algn="l"/>
                        </a:tabLst>
                      </a:pP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1,838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1,236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b="1" dirty="0" smtClean="0">
                          <a:solidFill>
                            <a:schemeClr val="tx1"/>
                          </a:solidFill>
                          <a:latin typeface="Tahoma" pitchFamily="34" charset="0"/>
                          <a:ea typeface="Tahoma" pitchFamily="34" charset="0"/>
                          <a:cs typeface="Tahoma" pitchFamily="34" charset="0"/>
                        </a:rPr>
                        <a:t>3,074</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baseline="0" dirty="0" smtClean="0">
                          <a:solidFill>
                            <a:schemeClr val="bg1"/>
                          </a:solidFill>
                          <a:latin typeface="Tahoma" pitchFamily="34" charset="0"/>
                          <a:ea typeface="Tahoma" pitchFamily="34" charset="0"/>
                          <a:cs typeface="Tahoma" pitchFamily="34" charset="0"/>
                        </a:rPr>
                        <a:t>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1,378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570</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b="1" dirty="0" smtClean="0">
                          <a:solidFill>
                            <a:schemeClr val="tx1"/>
                          </a:solidFill>
                          <a:latin typeface="Tahoma" pitchFamily="34" charset="0"/>
                          <a:ea typeface="Tahoma" pitchFamily="34" charset="0"/>
                          <a:cs typeface="Tahoma" pitchFamily="34" charset="0"/>
                        </a:rPr>
                        <a:t>1,949</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dirty="0" smtClean="0">
                          <a:solidFill>
                            <a:schemeClr val="bg1"/>
                          </a:solidFill>
                          <a:latin typeface="Tahoma" pitchFamily="34" charset="0"/>
                          <a:ea typeface="Tahoma" pitchFamily="34" charset="0"/>
                          <a:cs typeface="Tahoma" pitchFamily="34" charset="0"/>
                        </a:rPr>
                        <a:t>Total</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3,216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1,807</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1" dirty="0" smtClean="0">
                          <a:solidFill>
                            <a:schemeClr val="bg1"/>
                          </a:solidFill>
                          <a:latin typeface="Tahoma" pitchFamily="34" charset="0"/>
                          <a:ea typeface="Tahoma" pitchFamily="34" charset="0"/>
                          <a:cs typeface="Tahoma" pitchFamily="34" charset="0"/>
                        </a:rPr>
                        <a:t>5,022</a:t>
                      </a:r>
                      <a:endParaRPr lang="en-US" sz="1400" b="1"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rowSpan="3">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Tahoma" pitchFamily="34" charset="0"/>
                          <a:ea typeface="Tahoma" pitchFamily="34" charset="0"/>
                          <a:cs typeface="Tahoma" pitchFamily="34" charset="0"/>
                        </a:rPr>
                        <a:t>Southwest</a:t>
                      </a:r>
                    </a:p>
                    <a:p>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2,339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1,076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b="1" dirty="0" smtClean="0">
                          <a:solidFill>
                            <a:schemeClr val="tx1"/>
                          </a:solidFill>
                          <a:latin typeface="Tahoma" pitchFamily="34" charset="0"/>
                          <a:ea typeface="Tahoma" pitchFamily="34" charset="0"/>
                          <a:cs typeface="Tahoma" pitchFamily="34" charset="0"/>
                        </a:rPr>
                        <a:t>3,416</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dirty="0" smtClean="0">
                          <a:solidFill>
                            <a:schemeClr val="bg1"/>
                          </a:solidFill>
                          <a:latin typeface="Tahoma" pitchFamily="34" charset="0"/>
                          <a:ea typeface="Tahoma" pitchFamily="34" charset="0"/>
                          <a:cs typeface="Tahoma" pitchFamily="34" charset="0"/>
                        </a:rPr>
                        <a:t>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4,102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1,886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b="1" dirty="0" smtClean="0">
                          <a:solidFill>
                            <a:schemeClr val="tx1"/>
                          </a:solidFill>
                          <a:latin typeface="Tahoma" pitchFamily="34" charset="0"/>
                          <a:ea typeface="Tahoma" pitchFamily="34" charset="0"/>
                          <a:cs typeface="Tahoma" pitchFamily="34" charset="0"/>
                        </a:rPr>
                        <a:t>5,988</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dirty="0" smtClean="0">
                          <a:solidFill>
                            <a:schemeClr val="bg1"/>
                          </a:solidFill>
                          <a:latin typeface="Tahoma" pitchFamily="34" charset="0"/>
                          <a:ea typeface="Tahoma" pitchFamily="34" charset="0"/>
                          <a:cs typeface="Tahoma" pitchFamily="34" charset="0"/>
                        </a:rPr>
                        <a:t>Total</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6,442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2,962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1" dirty="0" smtClean="0">
                          <a:solidFill>
                            <a:schemeClr val="bg1"/>
                          </a:solidFill>
                          <a:latin typeface="Tahoma" pitchFamily="34" charset="0"/>
                          <a:ea typeface="Tahoma" pitchFamily="34" charset="0"/>
                          <a:cs typeface="Tahoma" pitchFamily="34" charset="0"/>
                        </a:rPr>
                        <a:t>9,404</a:t>
                      </a:r>
                      <a:endParaRPr lang="en-US" sz="1400" b="1"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9,657</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4,769</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grpSp>
        <p:nvGrpSpPr>
          <p:cNvPr id="7" name="Group 6"/>
          <p:cNvGrpSpPr/>
          <p:nvPr userDrawn="1"/>
        </p:nvGrpSpPr>
        <p:grpSpPr>
          <a:xfrm>
            <a:off x="296567" y="5931242"/>
            <a:ext cx="1210958" cy="407773"/>
            <a:chOff x="630198" y="5686009"/>
            <a:chExt cx="1507523" cy="418229"/>
          </a:xfrm>
        </p:grpSpPr>
        <p:sp>
          <p:nvSpPr>
            <p:cNvPr id="8" name="Rectangle 7"/>
            <p:cNvSpPr/>
            <p:nvPr/>
          </p:nvSpPr>
          <p:spPr bwMode="auto">
            <a:xfrm>
              <a:off x="630198" y="5762052"/>
              <a:ext cx="1507523" cy="342186"/>
            </a:xfrm>
            <a:prstGeom prst="rect">
              <a:avLst/>
            </a:prstGeom>
            <a:solidFill>
              <a:schemeClr val="tx1">
                <a:lumMod val="50000"/>
              </a:schemeClr>
            </a:solidFill>
            <a:ln>
              <a:noFill/>
              <a:headEnd type="none" w="med" len="med"/>
              <a:tailEnd type="none" w="med" len="med"/>
            </a:ln>
            <a:effectLst>
              <a:softEdge rad="63500"/>
            </a:effectLst>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
          <p:nvSpPr>
            <p:cNvPr id="9" name="Rounded Rectangle 8"/>
            <p:cNvSpPr/>
            <p:nvPr/>
          </p:nvSpPr>
          <p:spPr bwMode="auto">
            <a:xfrm>
              <a:off x="713416" y="5686009"/>
              <a:ext cx="1347391" cy="257591"/>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sp>
        <p:nvSpPr>
          <p:cNvPr id="10" name="Rectangle 9"/>
          <p:cNvSpPr/>
          <p:nvPr userDrawn="1"/>
        </p:nvSpPr>
        <p:spPr bwMode="auto">
          <a:xfrm>
            <a:off x="259492" y="6277233"/>
            <a:ext cx="8625016" cy="111210"/>
          </a:xfrm>
          <a:prstGeom prst="rect">
            <a:avLst/>
          </a:prstGeom>
          <a:solidFill>
            <a:schemeClr val="tx1">
              <a:lumMod val="65000"/>
            </a:schemeClr>
          </a:solidFill>
          <a:ln>
            <a:noFill/>
            <a:headEnd type="none" w="med" len="med"/>
            <a:tailEnd type="none" w="med" len="med"/>
          </a:ln>
          <a:effectLst>
            <a:outerShdw blurRad="50800" dist="101600" dir="5400000" algn="t" rotWithShape="0">
              <a:prstClr val="black">
                <a:alpha val="17000"/>
              </a:prstClr>
            </a:outerShdw>
          </a:effectLst>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1717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solidFill>
                <a:srgbClr val="FFFFFF">
                  <a:tint val="75000"/>
                </a:srgbClr>
              </a:solidFill>
            </a:endParaRPr>
          </a:p>
        </p:txBody>
      </p:sp>
    </p:spTree>
    <p:extLst>
      <p:ext uri="{BB962C8B-B14F-4D97-AF65-F5344CB8AC3E}">
        <p14:creationId xmlns="" xmlns:p14="http://schemas.microsoft.com/office/powerpoint/2010/main" val="99488667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0331135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81512335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 xmlns:p14="http://schemas.microsoft.com/office/powerpoint/2010/main" val="275903123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7.png"/><Relationship Id="rId2" Type="http://schemas.openxmlformats.org/officeDocument/2006/relationships/slideLayout" Target="../slideLayouts/slideLayout12.xml"/><Relationship Id="rId16" Type="http://schemas.openxmlformats.org/officeDocument/2006/relationships/image" Target="../media/image6.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4"/>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124200" y="6446837"/>
            <a:ext cx="2895600" cy="365125"/>
          </a:xfrm>
          <a:prstGeom prst="rect">
            <a:avLst/>
          </a:prstGeom>
        </p:spPr>
        <p:txBody>
          <a:bodyPr vert="horz" lIns="91440" tIns="45720" rIns="91440" bIns="45720" rtlCol="0" anchor="b" anchorCtr="0"/>
          <a:lstStyle>
            <a:lvl1pPr algn="ctr">
              <a:defRPr sz="1200">
                <a:solidFill>
                  <a:schemeClr val="tx1">
                    <a:tint val="75000"/>
                  </a:schemeClr>
                </a:solidFill>
              </a:defRPr>
            </a:lvl1pPr>
          </a:lstStyle>
          <a:p>
            <a:endParaRPr lang="en-US" dirty="0">
              <a:solidFill>
                <a:srgbClr val="FFFFFF">
                  <a:tint val="75000"/>
                </a:srgbClr>
              </a:solidFill>
            </a:endParaRPr>
          </a:p>
        </p:txBody>
      </p:sp>
    </p:spTree>
    <p:extLst>
      <p:ext uri="{BB962C8B-B14F-4D97-AF65-F5344CB8AC3E}">
        <p14:creationId xmlns="" xmlns:p14="http://schemas.microsoft.com/office/powerpoint/2010/main" val="1153888335"/>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ransition>
    <p:fade/>
  </p:transition>
  <p:timing>
    <p:tnLst>
      <p:par>
        <p:cTn id="1" dur="indefinite" restart="never" nodeType="tmRoot"/>
      </p:par>
    </p:tnLst>
  </p:timing>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a typeface="+mn-ea"/>
          <a:cs typeface="Arial" charset="0"/>
        </a:defRPr>
      </a:lvl1pPr>
    </p:titleStyle>
    <p:bodyStyle>
      <a:lvl1pPr marL="396875" indent="-396875" algn="l" defTabSz="914363" rtl="0" eaLnBrk="1" latinLnBrk="0" hangingPunct="1">
        <a:lnSpc>
          <a:spcPct val="90000"/>
        </a:lnSpc>
        <a:spcBef>
          <a:spcPct val="20000"/>
        </a:spcBef>
        <a:buSzPct val="125000"/>
        <a:buFontTx/>
        <a:buBlip>
          <a:blip r:embed="rId17"/>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17"/>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17"/>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17"/>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17"/>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3"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technet.microsoft.com/en-us/library/aa964139.aspx"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msdn.microsoft.com/en-us/library/ms161561.aspx"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technet.microsoft.com/en-us/library/aa964139.aspx"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msdn.microsoft.com/en-us/library/ms188279.aspx"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blogs.msdn.com/robertbruckner/archive/2008/10/13/expression-based-dynamic-drillthrough.aspx"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blogs.msdn.com/robertbruckner/archive/2008/10/14/using-analysis-services-parent-child-hierarchies-in-reports.aspx"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blogs.msdn.com/robertbruckner/archive/2008/08/07/dataset-execution-order.aspx"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blogs.msdn.com/robertbruckner/archive/2008/08/11/on-demand-report-processing-in-rs-2008.aspx"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hyperlink" Target="http://blogs.msdn.com/robertbruckner/archive/2008/07/20/Using-group-variables-in-reporting-services-2008-for-custom-aggregation.aspx"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blogs.msdn.com/robertbruckner/archive/2008/08/07/dataset-execution-order.aspx"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58.png"/><Relationship Id="rId5" Type="http://schemas.openxmlformats.org/officeDocument/2006/relationships/hyperlink" Target="http://microsoft.com/technet" TargetMode="External"/><Relationship Id="rId10" Type="http://schemas.openxmlformats.org/officeDocument/2006/relationships/image" Target="../media/image57.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41412"/>
          </a:xfrm>
        </p:spPr>
        <p:txBody>
          <a:bodyPr>
            <a:normAutofit fontScale="90000"/>
          </a:bodyPr>
          <a:lstStyle/>
          <a:p>
            <a:r>
              <a:rPr lang="en-US" sz="5300" dirty="0" smtClean="0"/>
              <a:t>Monitoring &amp; Planning</a:t>
            </a:r>
            <a:r>
              <a:rPr lang="en-US" dirty="0" smtClean="0"/>
              <a:t/>
            </a:r>
            <a:br>
              <a:rPr lang="en-US" dirty="0" smtClean="0"/>
            </a:br>
            <a:r>
              <a:rPr sz="3600">
                <a:gradFill>
                  <a:gsLst>
                    <a:gs pos="70000">
                      <a:schemeClr val="tx2"/>
                    </a:gs>
                    <a:gs pos="100000">
                      <a:schemeClr val="tx2"/>
                    </a:gs>
                  </a:gsLst>
                  <a:lin ang="16200000" scaled="0"/>
                </a:gradFill>
              </a:rPr>
              <a:t> Capacity Planning </a:t>
            </a:r>
            <a:r>
              <a:rPr sz="3600" smtClean="0">
                <a:gradFill>
                  <a:gsLst>
                    <a:gs pos="70000">
                      <a:schemeClr val="tx2"/>
                    </a:gs>
                    <a:gs pos="100000">
                      <a:schemeClr val="tx2"/>
                    </a:gs>
                  </a:gsLst>
                  <a:lin ang="16200000" scaled="0"/>
                </a:gradFill>
              </a:rPr>
              <a:t>&amp; Optimization</a:t>
            </a:r>
            <a:endParaRPr lang="en-US" dirty="0"/>
          </a:p>
        </p:txBody>
      </p:sp>
      <p:sp>
        <p:nvSpPr>
          <p:cNvPr id="3" name="Content Placeholder 2"/>
          <p:cNvSpPr>
            <a:spLocks noGrp="1"/>
          </p:cNvSpPr>
          <p:nvPr>
            <p:ph idx="1"/>
          </p:nvPr>
        </p:nvSpPr>
        <p:spPr>
          <a:xfrm>
            <a:off x="381000" y="1580816"/>
            <a:ext cx="8382000" cy="5124783"/>
          </a:xfrm>
        </p:spPr>
        <p:txBody>
          <a:bodyPr>
            <a:normAutofit fontScale="85000" lnSpcReduction="20000"/>
          </a:bodyPr>
          <a:lstStyle/>
          <a:p>
            <a:pPr>
              <a:lnSpc>
                <a:spcPct val="160000"/>
              </a:lnSpc>
            </a:pPr>
            <a:r>
              <a:rPr lang="en-US" sz="2400" dirty="0" smtClean="0"/>
              <a:t>Understand your scenarios and reports</a:t>
            </a:r>
          </a:p>
          <a:p>
            <a:pPr lvl="1"/>
            <a:r>
              <a:rPr lang="en-US" sz="2000" dirty="0" smtClean="0"/>
              <a:t>Scenarios are defined by user personas &amp; usage patterns</a:t>
            </a:r>
          </a:p>
          <a:p>
            <a:pPr lvl="1"/>
            <a:r>
              <a:rPr lang="en-US" sz="2000" dirty="0" smtClean="0"/>
              <a:t>Reports are either test reports or actual reports </a:t>
            </a:r>
          </a:p>
          <a:p>
            <a:pPr lvl="1"/>
            <a:r>
              <a:rPr lang="en-US" sz="2000" dirty="0" smtClean="0"/>
              <a:t>Tests should isolate Report Server from other systems</a:t>
            </a:r>
          </a:p>
          <a:p>
            <a:pPr>
              <a:lnSpc>
                <a:spcPct val="170000"/>
              </a:lnSpc>
            </a:pPr>
            <a:r>
              <a:rPr lang="en-US" sz="2400" dirty="0" smtClean="0"/>
              <a:t>Reports can overload underlying data source</a:t>
            </a:r>
          </a:p>
          <a:p>
            <a:pPr lvl="1"/>
            <a:r>
              <a:rPr lang="en-US" sz="2000" dirty="0" smtClean="0"/>
              <a:t>Determine which reports are most impactful</a:t>
            </a:r>
          </a:p>
          <a:p>
            <a:pPr lvl="1"/>
            <a:r>
              <a:rPr lang="en-US" sz="2000" dirty="0" smtClean="0"/>
              <a:t>Optimize these reports – retrieve only required data</a:t>
            </a:r>
          </a:p>
          <a:p>
            <a:pPr>
              <a:lnSpc>
                <a:spcPct val="170000"/>
              </a:lnSpc>
            </a:pPr>
            <a:r>
              <a:rPr lang="en-US" sz="2400" dirty="0" smtClean="0"/>
              <a:t>Use appropriate execution options for reports</a:t>
            </a:r>
          </a:p>
          <a:p>
            <a:pPr lvl="1"/>
            <a:r>
              <a:rPr lang="en-US" sz="2000" dirty="0" smtClean="0"/>
              <a:t>Reports run “live” by default</a:t>
            </a:r>
          </a:p>
          <a:p>
            <a:pPr lvl="1"/>
            <a:r>
              <a:rPr lang="en-US" sz="2000" dirty="0" smtClean="0"/>
              <a:t>Enable caching for frequently run reports</a:t>
            </a:r>
          </a:p>
          <a:p>
            <a:pPr lvl="1"/>
            <a:r>
              <a:rPr lang="en-US" sz="2000" dirty="0" smtClean="0"/>
              <a:t>Execution Snapshots are often overlooked</a:t>
            </a:r>
          </a:p>
          <a:p>
            <a:pPr lvl="2"/>
            <a:r>
              <a:rPr lang="en-US" sz="1600" dirty="0" smtClean="0"/>
              <a:t>Can be scheduled to run in off peak hours</a:t>
            </a:r>
          </a:p>
          <a:p>
            <a:pPr>
              <a:lnSpc>
                <a:spcPct val="170000"/>
              </a:lnSpc>
            </a:pPr>
            <a:r>
              <a:rPr lang="en-US" sz="2400" dirty="0" smtClean="0"/>
              <a:t>Execute Performance Tests – before production!</a:t>
            </a:r>
          </a:p>
          <a:p>
            <a:pPr lvl="1"/>
            <a:r>
              <a:rPr lang="en-US" sz="2000" dirty="0" smtClean="0">
                <a:hlinkClick r:id="rId3"/>
              </a:rPr>
              <a:t>Using Visual Studio 2005 to Perform Load Testing on a SQL Server 2005 Reporting Services Report Server</a:t>
            </a:r>
            <a:endParaRPr lang="en-US" sz="2000" dirty="0" smtClean="0"/>
          </a:p>
          <a:p>
            <a:pPr lvl="1"/>
            <a:r>
              <a:rPr lang="en-US" sz="2000" dirty="0" smtClean="0"/>
              <a:t>Database tools (SQL Profiler, </a:t>
            </a:r>
            <a:r>
              <a:rPr lang="en-US" sz="2000" dirty="0" err="1" smtClean="0"/>
              <a:t>sqlcmd</a:t>
            </a:r>
            <a:r>
              <a:rPr lang="en-US" sz="2000" dirty="0" smtClean="0"/>
              <a:t> scripts, SQL </a:t>
            </a:r>
            <a:r>
              <a:rPr lang="en-US" sz="2000" dirty="0" err="1" smtClean="0"/>
              <a:t>Scaler</a:t>
            </a:r>
            <a:r>
              <a:rPr lang="en-US" sz="2000" dirty="0" smtClean="0"/>
              <a:t>, etc.)</a:t>
            </a:r>
          </a:p>
          <a:p>
            <a:pPr lvl="1"/>
            <a:r>
              <a:rPr lang="en-US" sz="2000" dirty="0" smtClean="0"/>
              <a:t>Synthetic test tools (e.g. VSTS, Precise Insight, etc.)</a:t>
            </a:r>
          </a:p>
          <a:p>
            <a:pPr>
              <a:lnSpc>
                <a:spcPct val="170000"/>
              </a:lnSpc>
            </a:pPr>
            <a:endParaRPr lang="en-US" sz="1600" dirty="0" smtClean="0"/>
          </a:p>
          <a:p>
            <a:pPr lvl="1"/>
            <a:endParaRPr lang="en-US" sz="2000" dirty="0" smtClean="0"/>
          </a:p>
        </p:txBody>
      </p:sp>
    </p:spTree>
    <p:extLst>
      <p:ext uri="{BB962C8B-B14F-4D97-AF65-F5344CB8AC3E}">
        <p14:creationId xmlns="" xmlns:p14="http://schemas.microsoft.com/office/powerpoint/2010/main" val="74654114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dirty="0" smtClean="0"/>
              <a:t>Monitoring </a:t>
            </a:r>
            <a:r>
              <a:rPr/>
              <a:t>&amp; Planning </a:t>
            </a:r>
            <a:r>
              <a:rPr lang="en-US" dirty="0" smtClean="0"/>
              <a:t/>
            </a:r>
            <a:br>
              <a:rPr lang="en-US" dirty="0" smtClean="0"/>
            </a:br>
            <a:r>
              <a:rPr lang="en-US" sz="3200" dirty="0" smtClean="0">
                <a:solidFill>
                  <a:srgbClr val="F8F57B"/>
                </a:solidFill>
              </a:rPr>
              <a:t>Execution Log Reporting</a:t>
            </a:r>
            <a:endParaRPr lang="en-US" dirty="0">
              <a:solidFill>
                <a:srgbClr val="F8F57B"/>
              </a:solidFill>
            </a:endParaRPr>
          </a:p>
        </p:txBody>
      </p:sp>
      <p:sp>
        <p:nvSpPr>
          <p:cNvPr id="3" name="Content Placeholder 2"/>
          <p:cNvSpPr>
            <a:spLocks noGrp="1"/>
          </p:cNvSpPr>
          <p:nvPr>
            <p:ph idx="1"/>
          </p:nvPr>
        </p:nvSpPr>
        <p:spPr>
          <a:xfrm>
            <a:off x="381000" y="1644741"/>
            <a:ext cx="8382000" cy="4984659"/>
          </a:xfrm>
        </p:spPr>
        <p:txBody>
          <a:bodyPr>
            <a:normAutofit fontScale="92500" lnSpcReduction="20000"/>
          </a:bodyPr>
          <a:lstStyle/>
          <a:p>
            <a:pPr>
              <a:lnSpc>
                <a:spcPct val="160000"/>
              </a:lnSpc>
            </a:pPr>
            <a:r>
              <a:rPr lang="en-US" sz="2800" dirty="0" smtClean="0"/>
              <a:t> Report Catalog (RSDB) contains </a:t>
            </a:r>
            <a:r>
              <a:rPr lang="en-US" sz="2800" dirty="0" err="1" smtClean="0"/>
              <a:t>ExecutionLog</a:t>
            </a:r>
            <a:r>
              <a:rPr lang="en-US" sz="2800" dirty="0" smtClean="0"/>
              <a:t> and ExecutionLog2</a:t>
            </a:r>
          </a:p>
          <a:p>
            <a:pPr lvl="1"/>
            <a:r>
              <a:rPr lang="en-US" sz="2400" dirty="0" smtClean="0"/>
              <a:t>Which reports are long running?</a:t>
            </a:r>
          </a:p>
          <a:p>
            <a:pPr lvl="1"/>
            <a:r>
              <a:rPr lang="en-US" sz="2400" dirty="0" smtClean="0"/>
              <a:t>Subscriptions/Interactive?</a:t>
            </a:r>
          </a:p>
          <a:p>
            <a:pPr lvl="1"/>
            <a:r>
              <a:rPr lang="en-US" sz="2400" dirty="0" smtClean="0"/>
              <a:t>Live Data or Snapshots?</a:t>
            </a:r>
          </a:p>
          <a:p>
            <a:pPr lvl="1"/>
            <a:r>
              <a:rPr lang="en-US" sz="2400" dirty="0" smtClean="0"/>
              <a:t>Balanced across scale out?</a:t>
            </a:r>
          </a:p>
          <a:p>
            <a:pPr lvl="1"/>
            <a:r>
              <a:rPr lang="en-US" sz="2400" dirty="0" smtClean="0"/>
              <a:t>Patterns for a report</a:t>
            </a:r>
          </a:p>
          <a:p>
            <a:pPr lvl="1"/>
            <a:r>
              <a:rPr lang="en-US" sz="2400" dirty="0" smtClean="0"/>
              <a:t>Health of Reports</a:t>
            </a:r>
          </a:p>
          <a:p>
            <a:pPr>
              <a:lnSpc>
                <a:spcPct val="160000"/>
              </a:lnSpc>
            </a:pPr>
            <a:r>
              <a:rPr lang="en-US" sz="2800" dirty="0" smtClean="0">
                <a:hlinkClick r:id="rId3"/>
              </a:rPr>
              <a:t>Server Management Report Samples</a:t>
            </a:r>
            <a:endParaRPr lang="en-US" sz="2800" dirty="0" smtClean="0"/>
          </a:p>
          <a:p>
            <a:pPr lvl="1"/>
            <a:r>
              <a:rPr lang="en-US" sz="2400" dirty="0" smtClean="0"/>
              <a:t>Populates separate tables / database</a:t>
            </a:r>
          </a:p>
          <a:p>
            <a:pPr lvl="1"/>
            <a:r>
              <a:rPr lang="en-US" sz="2400" dirty="0" smtClean="0"/>
              <a:t>Provides SSIS package to extract and populate data</a:t>
            </a:r>
          </a:p>
          <a:p>
            <a:pPr lvl="1"/>
            <a:r>
              <a:rPr lang="en-US" sz="2400" dirty="0" smtClean="0"/>
              <a:t>Follow instructions to setup schema and create job</a:t>
            </a:r>
          </a:p>
          <a:p>
            <a:pPr lvl="1"/>
            <a:r>
              <a:rPr lang="en-US" sz="2400" dirty="0" smtClean="0"/>
              <a:t>Provides three reports for you to view report activity</a:t>
            </a:r>
          </a:p>
          <a:p>
            <a:pPr>
              <a:buNone/>
            </a:pPr>
            <a:endParaRPr lang="en-US" dirty="0" smtClean="0"/>
          </a:p>
        </p:txBody>
      </p:sp>
    </p:spTree>
    <p:extLst>
      <p:ext uri="{BB962C8B-B14F-4D97-AF65-F5344CB8AC3E}">
        <p14:creationId xmlns="" xmlns:p14="http://schemas.microsoft.com/office/powerpoint/2010/main" val="102494804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Deployment Topology</a:t>
            </a:r>
            <a:r>
              <a:rPr lang="en-US" baseline="0" dirty="0" smtClean="0"/>
              <a:t/>
            </a:r>
            <a:br>
              <a:rPr lang="en-US" baseline="0" dirty="0" smtClean="0"/>
            </a:br>
            <a:r>
              <a:rPr sz="3600" smtClean="0">
                <a:solidFill>
                  <a:srgbClr val="F8F57B"/>
                </a:solidFill>
              </a:rPr>
              <a:t>Considerations</a:t>
            </a:r>
            <a:endParaRPr lang="en-US" dirty="0">
              <a:solidFill>
                <a:srgbClr val="F8F57B"/>
              </a:solidFill>
            </a:endParaRPr>
          </a:p>
        </p:txBody>
      </p:sp>
      <p:sp>
        <p:nvSpPr>
          <p:cNvPr id="3" name="Content Placeholder 2"/>
          <p:cNvSpPr>
            <a:spLocks noGrp="1"/>
          </p:cNvSpPr>
          <p:nvPr>
            <p:ph idx="1"/>
          </p:nvPr>
        </p:nvSpPr>
        <p:spPr>
          <a:xfrm>
            <a:off x="381000" y="1412874"/>
            <a:ext cx="8382000" cy="5240173"/>
          </a:xfrm>
        </p:spPr>
        <p:txBody>
          <a:bodyPr>
            <a:normAutofit fontScale="70000" lnSpcReduction="20000"/>
          </a:bodyPr>
          <a:lstStyle/>
          <a:p>
            <a:pPr>
              <a:lnSpc>
                <a:spcPct val="170000"/>
              </a:lnSpc>
            </a:pPr>
            <a:r>
              <a:rPr lang="en-US" sz="2800" dirty="0" smtClean="0"/>
              <a:t>Most common deployment is One-Box</a:t>
            </a:r>
          </a:p>
          <a:p>
            <a:pPr lvl="1"/>
            <a:r>
              <a:rPr lang="en-US" sz="2400" dirty="0" smtClean="0"/>
              <a:t>SSRS and SQL Server Relational Engine</a:t>
            </a:r>
          </a:p>
          <a:p>
            <a:pPr lvl="1"/>
            <a:r>
              <a:rPr lang="en-US" sz="2400" dirty="0" smtClean="0"/>
              <a:t>G</a:t>
            </a:r>
            <a:r>
              <a:rPr lang="en-US" sz="2400" baseline="0" dirty="0" smtClean="0"/>
              <a:t>reat for developing and building something</a:t>
            </a:r>
            <a:r>
              <a:rPr lang="en-US" sz="2400" dirty="0" smtClean="0"/>
              <a:t> quick (and budget!)</a:t>
            </a:r>
          </a:p>
          <a:p>
            <a:pPr lvl="2"/>
            <a:r>
              <a:rPr lang="en-US" sz="2000" dirty="0" smtClean="0"/>
              <a:t>Good performance &amp; scale if not mission critical</a:t>
            </a:r>
          </a:p>
          <a:p>
            <a:pPr lvl="1"/>
            <a:r>
              <a:rPr lang="en-US" sz="2400" baseline="0" dirty="0" smtClean="0"/>
              <a:t>But</a:t>
            </a:r>
            <a:r>
              <a:rPr lang="en-US" sz="2400" dirty="0" smtClean="0"/>
              <a:t> not so good when it comes to production deployments</a:t>
            </a:r>
          </a:p>
          <a:p>
            <a:pPr>
              <a:lnSpc>
                <a:spcPct val="170000"/>
              </a:lnSpc>
            </a:pPr>
            <a:r>
              <a:rPr lang="en-US" sz="2800" baseline="0" dirty="0" smtClean="0"/>
              <a:t>Test environment should</a:t>
            </a:r>
            <a:r>
              <a:rPr lang="en-US" sz="2800" dirty="0" smtClean="0"/>
              <a:t> be </a:t>
            </a:r>
            <a:r>
              <a:rPr lang="en-US" sz="2800" baseline="0" dirty="0" smtClean="0"/>
              <a:t>as close to production as possible</a:t>
            </a:r>
          </a:p>
          <a:p>
            <a:pPr lvl="1"/>
            <a:r>
              <a:rPr lang="en-US" sz="2400" baseline="0" dirty="0" smtClean="0"/>
              <a:t>Replicate security, configuration, hardware, software, network</a:t>
            </a:r>
          </a:p>
          <a:p>
            <a:pPr lvl="1"/>
            <a:r>
              <a:rPr lang="en-US" sz="2400" baseline="0" dirty="0" smtClean="0"/>
              <a:t>Clustering</a:t>
            </a:r>
            <a:r>
              <a:rPr lang="en-US" sz="2400" dirty="0" smtClean="0"/>
              <a:t> / High availability scenarios</a:t>
            </a:r>
          </a:p>
          <a:p>
            <a:pPr>
              <a:lnSpc>
                <a:spcPct val="170000"/>
              </a:lnSpc>
            </a:pPr>
            <a:r>
              <a:rPr lang="en-US" sz="2800" dirty="0" smtClean="0"/>
              <a:t>Emphasize the need for performance testing </a:t>
            </a:r>
          </a:p>
          <a:p>
            <a:pPr lvl="1"/>
            <a:r>
              <a:rPr lang="en-US" sz="2400" dirty="0" smtClean="0"/>
              <a:t>Identify bottlenecks (e.g. Report Catalog, large drop downs, large reports, etc.)</a:t>
            </a:r>
          </a:p>
          <a:p>
            <a:pPr lvl="1"/>
            <a:r>
              <a:rPr lang="en-US" sz="2400" dirty="0" smtClean="0"/>
              <a:t>Do Massive Data volume testing</a:t>
            </a:r>
          </a:p>
          <a:p>
            <a:pPr lvl="1"/>
            <a:r>
              <a:rPr lang="en-US" sz="2400" dirty="0" smtClean="0">
                <a:hlinkClick r:id="rId3"/>
              </a:rPr>
              <a:t>Using Visual Studio 2005 to Perform Load Testing on a SQL Server 2005 Reporting Services Report Server</a:t>
            </a:r>
            <a:endParaRPr lang="en-US" sz="2400" dirty="0" smtClean="0"/>
          </a:p>
          <a:p>
            <a:pPr>
              <a:lnSpc>
                <a:spcPct val="170000"/>
              </a:lnSpc>
            </a:pPr>
            <a:r>
              <a:rPr lang="en-US" sz="2800" baseline="0" dirty="0" smtClean="0"/>
              <a:t>Protect</a:t>
            </a:r>
            <a:r>
              <a:rPr lang="en-US" sz="2800" dirty="0" smtClean="0"/>
              <a:t> your underlying data sources!</a:t>
            </a:r>
          </a:p>
          <a:p>
            <a:pPr lvl="1"/>
            <a:r>
              <a:rPr lang="en-US" sz="2500" baseline="0" dirty="0" smtClean="0"/>
              <a:t>Reports can caus</a:t>
            </a:r>
            <a:r>
              <a:rPr lang="en-US" sz="2500" dirty="0" smtClean="0"/>
              <a:t>e significant load on report data sources</a:t>
            </a:r>
          </a:p>
          <a:p>
            <a:pPr lvl="1"/>
            <a:r>
              <a:rPr lang="en-US" sz="2500" dirty="0" smtClean="0"/>
              <a:t>Planning for reporting load up front will save you time</a:t>
            </a:r>
            <a:endParaRPr lang="en-US" sz="2500" baseline="0" dirty="0" smtClean="0"/>
          </a:p>
          <a:p>
            <a:endParaRPr lang="en-US" sz="2800" dirty="0"/>
          </a:p>
        </p:txBody>
      </p:sp>
    </p:spTree>
    <p:extLst>
      <p:ext uri="{BB962C8B-B14F-4D97-AF65-F5344CB8AC3E}">
        <p14:creationId xmlns="" xmlns:p14="http://schemas.microsoft.com/office/powerpoint/2010/main" val="208900788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Practices</a:t>
            </a:r>
            <a:endParaRPr lang="en-US" dirty="0"/>
          </a:p>
        </p:txBody>
      </p:sp>
      <p:sp>
        <p:nvSpPr>
          <p:cNvPr id="3" name="Subtitle 2"/>
          <p:cNvSpPr>
            <a:spLocks noGrp="1"/>
          </p:cNvSpPr>
          <p:nvPr>
            <p:ph type="subTitle" idx="1"/>
          </p:nvPr>
        </p:nvSpPr>
        <p:spPr>
          <a:xfrm>
            <a:off x="971788" y="5383956"/>
            <a:ext cx="6803209" cy="461665"/>
          </a:xfrm>
        </p:spPr>
        <p:txBody>
          <a:bodyPr/>
          <a:lstStyle/>
          <a:p>
            <a:endParaRPr lang="en-US" dirty="0" smtClean="0"/>
          </a:p>
          <a:p>
            <a:endParaRPr lang="en-US" dirty="0" smtClean="0"/>
          </a:p>
          <a:p>
            <a:endParaRPr lang="en-US" dirty="0"/>
          </a:p>
        </p:txBody>
      </p:sp>
      <p:sp>
        <p:nvSpPr>
          <p:cNvPr id="4" name="Text Placeholder 3"/>
          <p:cNvSpPr>
            <a:spLocks noGrp="1"/>
          </p:cNvSpPr>
          <p:nvPr>
            <p:ph type="body" sz="quarter" idx="10"/>
          </p:nvPr>
        </p:nvSpPr>
        <p:spPr/>
        <p:txBody>
          <a:bodyPr/>
          <a:lstStyle/>
          <a:p>
            <a:r>
              <a:rPr lang="en-US" sz="7200" dirty="0" smtClean="0"/>
              <a:t>Report Layout &amp; Design</a:t>
            </a:r>
            <a:endParaRPr lang="en-US" sz="7200" dirty="0"/>
          </a:p>
        </p:txBody>
      </p:sp>
    </p:spTree>
    <p:extLst>
      <p:ext uri="{BB962C8B-B14F-4D97-AF65-F5344CB8AC3E}">
        <p14:creationId xmlns="" xmlns:p14="http://schemas.microsoft.com/office/powerpoint/2010/main" val="408317370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p:txBody>
          <a:bodyPr/>
          <a:lstStyle/>
          <a:p>
            <a:r>
              <a:rPr lang="en-US" dirty="0" smtClean="0"/>
              <a:t>Understanding </a:t>
            </a:r>
            <a:r>
              <a:rPr lang="en-US" dirty="0" err="1" smtClean="0"/>
              <a:t>Tablix</a:t>
            </a:r>
            <a:endParaRPr lang="en-US" dirty="0" smtClean="0"/>
          </a:p>
          <a:p>
            <a:r>
              <a:rPr lang="en-US" dirty="0" smtClean="0"/>
              <a:t>Report performance analysis and optimizations</a:t>
            </a:r>
          </a:p>
        </p:txBody>
      </p:sp>
    </p:spTree>
    <p:extLst>
      <p:ext uri="{BB962C8B-B14F-4D97-AF65-F5344CB8AC3E}">
        <p14:creationId xmlns="" xmlns:p14="http://schemas.microsoft.com/office/powerpoint/2010/main" val="194946067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think about a tablix</a:t>
            </a:r>
            <a:endParaRPr lang="en-US" dirty="0"/>
          </a:p>
        </p:txBody>
      </p:sp>
      <p:sp>
        <p:nvSpPr>
          <p:cNvPr id="4" name="Content Placeholder 3"/>
          <p:cNvSpPr>
            <a:spLocks noGrp="1"/>
          </p:cNvSpPr>
          <p:nvPr>
            <p:ph type="body" sz="quarter" idx="10"/>
          </p:nvPr>
        </p:nvSpPr>
        <p:spPr>
          <a:xfrm>
            <a:off x="1371600" y="1411552"/>
            <a:ext cx="7391400" cy="341632"/>
          </a:xfrm>
          <a:noFill/>
        </p:spPr>
        <p:txBody>
          <a:bodyPr wrap="square" rtlCol="0">
            <a:spAutoFit/>
          </a:bodyPr>
          <a:lstStyle/>
          <a:p>
            <a:pPr>
              <a:buNone/>
            </a:pPr>
            <a:r>
              <a:rPr lang="en-US" sz="2400" dirty="0" smtClean="0">
                <a:solidFill>
                  <a:schemeClr val="bg2"/>
                </a:solidFill>
                <a:effectLst/>
                <a:latin typeface="+mj-lt"/>
              </a:rPr>
              <a:t>Table</a:t>
            </a:r>
            <a:endParaRPr lang="en-US" sz="1800" dirty="0">
              <a:solidFill>
                <a:schemeClr val="bg2"/>
              </a:solidFill>
              <a:effectLst/>
              <a:latin typeface="+mj-lt"/>
            </a:endParaRPr>
          </a:p>
        </p:txBody>
      </p:sp>
      <p:graphicFrame>
        <p:nvGraphicFramePr>
          <p:cNvPr id="5" name="Table 4"/>
          <p:cNvGraphicFramePr>
            <a:graphicFrameLocks noGrp="1"/>
          </p:cNvGraphicFramePr>
          <p:nvPr/>
        </p:nvGraphicFramePr>
        <p:xfrm>
          <a:off x="511018" y="2070510"/>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graphicFrame>
        <p:nvGraphicFramePr>
          <p:cNvPr id="6" name="Table 5"/>
          <p:cNvGraphicFramePr>
            <a:graphicFrameLocks noGrp="1"/>
          </p:cNvGraphicFramePr>
          <p:nvPr/>
        </p:nvGraphicFramePr>
        <p:xfrm>
          <a:off x="3558746" y="2058153"/>
          <a:ext cx="5078627" cy="2528016"/>
        </p:xfrm>
        <a:graphic>
          <a:graphicData uri="http://schemas.openxmlformats.org/drawingml/2006/table">
            <a:tbl>
              <a:tblPr firstRow="1" bandRow="1">
                <a:tableStyleId>{5940675A-B579-460E-94D1-54222C63F5DA}</a:tableStyleId>
              </a:tblPr>
              <a:tblGrid>
                <a:gridCol w="1054268"/>
                <a:gridCol w="1473708"/>
                <a:gridCol w="850217"/>
                <a:gridCol w="850217"/>
                <a:gridCol w="850217"/>
              </a:tblGrid>
              <a:tr h="316002">
                <a:tc>
                  <a:txBody>
                    <a:bodyPr/>
                    <a:lstStyle/>
                    <a:p>
                      <a:r>
                        <a:rPr lang="en-US" sz="1400" b="1" dirty="0" smtClean="0">
                          <a:solidFill>
                            <a:srgbClr val="FFFFFF"/>
                          </a:solidFill>
                          <a:latin typeface="Tahoma" pitchFamily="34" charset="0"/>
                          <a:ea typeface="Tahoma" pitchFamily="34" charset="0"/>
                          <a:cs typeface="Tahoma" pitchFamily="34" charset="0"/>
                        </a:rPr>
                        <a:t>Territory</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Tahoma" pitchFamily="34" charset="0"/>
                          <a:ea typeface="Tahoma" pitchFamily="34" charset="0"/>
                          <a:cs typeface="Tahoma" pitchFamily="34" charset="0"/>
                        </a:rPr>
                        <a:t>2003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Tahoma" pitchFamily="34" charset="0"/>
                          <a:ea typeface="Tahoma" pitchFamily="34" charset="0"/>
                          <a:cs typeface="Tahoma" pitchFamily="34" charset="0"/>
                        </a:rPr>
                        <a:t>2004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rowSpan="3">
                  <a:txBody>
                    <a:bodyPr/>
                    <a:lstStyle/>
                    <a:p>
                      <a:pPr marL="0" marR="0" indent="0" algn="l" defTabSz="914363" rtl="0" eaLnBrk="1" fontAlgn="auto" latinLnBrk="0" hangingPunct="1">
                        <a:lnSpc>
                          <a:spcPct val="100000"/>
                        </a:lnSpc>
                        <a:spcBef>
                          <a:spcPts val="0"/>
                        </a:spcBef>
                        <a:spcAft>
                          <a:spcPts val="0"/>
                        </a:spcAft>
                        <a:buClrTx/>
                        <a:buSzTx/>
                        <a:buFontTx/>
                        <a:buNone/>
                        <a:tabLst>
                          <a:tab pos="339725" algn="l"/>
                        </a:tabLst>
                        <a:defRPr/>
                      </a:pPr>
                      <a:r>
                        <a:rPr lang="en-US" sz="1400" dirty="0" smtClean="0">
                          <a:solidFill>
                            <a:schemeClr val="bg1"/>
                          </a:solidFill>
                          <a:latin typeface="Tahoma" pitchFamily="34" charset="0"/>
                          <a:ea typeface="Tahoma" pitchFamily="34" charset="0"/>
                          <a:cs typeface="Tahoma" pitchFamily="34" charset="0"/>
                        </a:rPr>
                        <a:t>Canada</a:t>
                      </a:r>
                    </a:p>
                    <a:p>
                      <a:pPr>
                        <a:tabLst>
                          <a:tab pos="339725" algn="l"/>
                        </a:tabLst>
                      </a:pP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tabLst>
                          <a:tab pos="339725" algn="l"/>
                        </a:tabLst>
                      </a:pP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1,838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1,236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b="1" dirty="0" smtClean="0">
                          <a:solidFill>
                            <a:schemeClr val="tx1"/>
                          </a:solidFill>
                          <a:latin typeface="Tahoma" pitchFamily="34" charset="0"/>
                          <a:ea typeface="Tahoma" pitchFamily="34" charset="0"/>
                          <a:cs typeface="Tahoma" pitchFamily="34" charset="0"/>
                        </a:rPr>
                        <a:t>3,074</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baseline="0" dirty="0" smtClean="0">
                          <a:solidFill>
                            <a:schemeClr val="bg1"/>
                          </a:solidFill>
                          <a:latin typeface="Tahoma" pitchFamily="34" charset="0"/>
                          <a:ea typeface="Tahoma" pitchFamily="34" charset="0"/>
                          <a:cs typeface="Tahoma" pitchFamily="34" charset="0"/>
                        </a:rPr>
                        <a:t>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1,378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570</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b="1" dirty="0" smtClean="0">
                          <a:solidFill>
                            <a:schemeClr val="tx1"/>
                          </a:solidFill>
                          <a:latin typeface="Tahoma" pitchFamily="34" charset="0"/>
                          <a:ea typeface="Tahoma" pitchFamily="34" charset="0"/>
                          <a:cs typeface="Tahoma" pitchFamily="34" charset="0"/>
                        </a:rPr>
                        <a:t>1,949</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dirty="0" smtClean="0">
                          <a:solidFill>
                            <a:schemeClr val="bg1"/>
                          </a:solidFill>
                          <a:latin typeface="Tahoma" pitchFamily="34" charset="0"/>
                          <a:ea typeface="Tahoma" pitchFamily="34" charset="0"/>
                          <a:cs typeface="Tahoma" pitchFamily="34" charset="0"/>
                        </a:rPr>
                        <a:t>Total</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3,216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1,807</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1" dirty="0" smtClean="0">
                          <a:solidFill>
                            <a:schemeClr val="bg1"/>
                          </a:solidFill>
                          <a:latin typeface="Tahoma" pitchFamily="34" charset="0"/>
                          <a:ea typeface="Tahoma" pitchFamily="34" charset="0"/>
                          <a:cs typeface="Tahoma" pitchFamily="34" charset="0"/>
                        </a:rPr>
                        <a:t>5,022</a:t>
                      </a:r>
                      <a:endParaRPr lang="en-US" sz="1400" b="1"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rowSpan="3">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Tahoma" pitchFamily="34" charset="0"/>
                          <a:ea typeface="Tahoma" pitchFamily="34" charset="0"/>
                          <a:cs typeface="Tahoma" pitchFamily="34" charset="0"/>
                        </a:rPr>
                        <a:t>Southwest</a:t>
                      </a:r>
                    </a:p>
                    <a:p>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2,339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1,076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b="1" dirty="0" smtClean="0">
                          <a:solidFill>
                            <a:schemeClr val="tx1"/>
                          </a:solidFill>
                          <a:latin typeface="Tahoma" pitchFamily="34" charset="0"/>
                          <a:ea typeface="Tahoma" pitchFamily="34" charset="0"/>
                          <a:cs typeface="Tahoma" pitchFamily="34" charset="0"/>
                        </a:rPr>
                        <a:t>3,416</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dirty="0" smtClean="0">
                          <a:solidFill>
                            <a:schemeClr val="bg1"/>
                          </a:solidFill>
                          <a:latin typeface="Tahoma" pitchFamily="34" charset="0"/>
                          <a:ea typeface="Tahoma" pitchFamily="34" charset="0"/>
                          <a:cs typeface="Tahoma" pitchFamily="34" charset="0"/>
                        </a:rPr>
                        <a:t>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4,102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1,886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b="1" dirty="0" smtClean="0">
                          <a:solidFill>
                            <a:schemeClr val="tx1"/>
                          </a:solidFill>
                          <a:latin typeface="Tahoma" pitchFamily="34" charset="0"/>
                          <a:ea typeface="Tahoma" pitchFamily="34" charset="0"/>
                          <a:cs typeface="Tahoma" pitchFamily="34" charset="0"/>
                        </a:rPr>
                        <a:t>5,988</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dirty="0" smtClean="0">
                          <a:solidFill>
                            <a:schemeClr val="bg1"/>
                          </a:solidFill>
                          <a:latin typeface="Tahoma" pitchFamily="34" charset="0"/>
                          <a:ea typeface="Tahoma" pitchFamily="34" charset="0"/>
                          <a:cs typeface="Tahoma" pitchFamily="34" charset="0"/>
                        </a:rPr>
                        <a:t>Total</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6,442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2,962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1" dirty="0" smtClean="0">
                          <a:solidFill>
                            <a:schemeClr val="bg1"/>
                          </a:solidFill>
                          <a:latin typeface="Tahoma" pitchFamily="34" charset="0"/>
                          <a:ea typeface="Tahoma" pitchFamily="34" charset="0"/>
                          <a:cs typeface="Tahoma" pitchFamily="34" charset="0"/>
                        </a:rPr>
                        <a:t>9,404</a:t>
                      </a:r>
                      <a:endParaRPr lang="en-US" sz="1400" b="1"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9,657</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4,769</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
        <p:nvSpPr>
          <p:cNvPr id="8" name="Content Placeholder 3"/>
          <p:cNvSpPr txBox="1">
            <a:spLocks/>
          </p:cNvSpPr>
          <p:nvPr/>
        </p:nvSpPr>
        <p:spPr>
          <a:xfrm>
            <a:off x="4473146" y="1449946"/>
            <a:ext cx="2792627" cy="341632"/>
          </a:xfrm>
          <a:prstGeom prst="rect">
            <a:avLst/>
          </a:prstGeom>
        </p:spPr>
        <p:txBody>
          <a:bodyPr vert="horz" wrap="square" lIns="0" tIns="0" rIns="0" bIns="0" rtlCol="0">
            <a:spAutoFit/>
          </a:bodyPr>
          <a:lstStyle/>
          <a:p>
            <a:pPr marL="396875" indent="-396875" algn="ctr">
              <a:lnSpc>
                <a:spcPct val="90000"/>
              </a:lnSpc>
              <a:spcBef>
                <a:spcPct val="20000"/>
              </a:spcBef>
              <a:buSzPct val="125000"/>
              <a:defRPr/>
            </a:pPr>
            <a:r>
              <a:rPr lang="en-US" sz="2400" dirty="0" smtClean="0">
                <a:solidFill>
                  <a:schemeClr val="bg2"/>
                </a:solidFill>
                <a:latin typeface="+mj-lt"/>
              </a:rPr>
              <a:t>Matrix</a:t>
            </a:r>
            <a:endParaRPr lang="en-US" sz="2400" dirty="0">
              <a:solidFill>
                <a:schemeClr val="bg2"/>
              </a:solidFill>
              <a:latin typeface="+mj-lt"/>
            </a:endParaRPr>
          </a:p>
        </p:txBody>
      </p:sp>
      <p:cxnSp>
        <p:nvCxnSpPr>
          <p:cNvPr id="9" name="Straight Arrow Connector 8"/>
          <p:cNvCxnSpPr/>
          <p:nvPr/>
        </p:nvCxnSpPr>
        <p:spPr>
          <a:xfrm>
            <a:off x="6116597" y="1913158"/>
            <a:ext cx="840260" cy="372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3076039" y="3201189"/>
            <a:ext cx="718278" cy="1"/>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36278" y="3225902"/>
            <a:ext cx="718278" cy="1"/>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431569" y="1272744"/>
            <a:ext cx="5354085" cy="3836773"/>
            <a:chOff x="3595816" y="1878228"/>
            <a:chExt cx="5288692" cy="3330145"/>
          </a:xfrm>
        </p:grpSpPr>
        <p:sp>
          <p:nvSpPr>
            <p:cNvPr id="18" name="Freeform 17"/>
            <p:cNvSpPr/>
            <p:nvPr/>
          </p:nvSpPr>
          <p:spPr>
            <a:xfrm>
              <a:off x="3595816" y="1964725"/>
              <a:ext cx="1297460" cy="3157151"/>
            </a:xfrm>
            <a:custGeom>
              <a:avLst/>
              <a:gdLst>
                <a:gd name="connsiteX0" fmla="*/ 0 w 1297460"/>
                <a:gd name="connsiteY0" fmla="*/ 3039762 h 3157151"/>
                <a:gd name="connsiteX1" fmla="*/ 234779 w 1297460"/>
                <a:gd name="connsiteY1" fmla="*/ 98854 h 3157151"/>
                <a:gd name="connsiteX2" fmla="*/ 358346 w 1297460"/>
                <a:gd name="connsiteY2" fmla="*/ 3002692 h 3157151"/>
                <a:gd name="connsiteX3" fmla="*/ 358346 w 1297460"/>
                <a:gd name="connsiteY3" fmla="*/ 3002692 h 3157151"/>
                <a:gd name="connsiteX4" fmla="*/ 679622 w 1297460"/>
                <a:gd name="connsiteY4" fmla="*/ 111211 h 3157151"/>
                <a:gd name="connsiteX5" fmla="*/ 729049 w 1297460"/>
                <a:gd name="connsiteY5" fmla="*/ 3138616 h 3157151"/>
                <a:gd name="connsiteX6" fmla="*/ 1297460 w 1297460"/>
                <a:gd name="connsiteY6" fmla="*/ 0 h 315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460" h="3157151">
                  <a:moveTo>
                    <a:pt x="0" y="3039762"/>
                  </a:moveTo>
                  <a:cubicBezTo>
                    <a:pt x="87527" y="1572397"/>
                    <a:pt x="175055" y="105032"/>
                    <a:pt x="234779" y="98854"/>
                  </a:cubicBezTo>
                  <a:cubicBezTo>
                    <a:pt x="294503" y="92676"/>
                    <a:pt x="358346" y="3002692"/>
                    <a:pt x="358346" y="3002692"/>
                  </a:cubicBezTo>
                  <a:lnTo>
                    <a:pt x="358346" y="3002692"/>
                  </a:lnTo>
                  <a:cubicBezTo>
                    <a:pt x="411892" y="2520779"/>
                    <a:pt x="617838" y="88557"/>
                    <a:pt x="679622" y="111211"/>
                  </a:cubicBezTo>
                  <a:cubicBezTo>
                    <a:pt x="741406" y="133865"/>
                    <a:pt x="626076" y="3157151"/>
                    <a:pt x="729049" y="3138616"/>
                  </a:cubicBezTo>
                  <a:cubicBezTo>
                    <a:pt x="832022" y="3120081"/>
                    <a:pt x="1110049" y="411892"/>
                    <a:pt x="1297460" y="0"/>
                  </a:cubicBezTo>
                </a:path>
              </a:pathLst>
            </a:cu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9" name="Freeform 18"/>
            <p:cNvSpPr/>
            <p:nvPr/>
          </p:nvSpPr>
          <p:spPr>
            <a:xfrm>
              <a:off x="4806778" y="2051222"/>
              <a:ext cx="1297460" cy="3157151"/>
            </a:xfrm>
            <a:custGeom>
              <a:avLst/>
              <a:gdLst>
                <a:gd name="connsiteX0" fmla="*/ 0 w 1297460"/>
                <a:gd name="connsiteY0" fmla="*/ 3039762 h 3157151"/>
                <a:gd name="connsiteX1" fmla="*/ 234779 w 1297460"/>
                <a:gd name="connsiteY1" fmla="*/ 98854 h 3157151"/>
                <a:gd name="connsiteX2" fmla="*/ 358346 w 1297460"/>
                <a:gd name="connsiteY2" fmla="*/ 3002692 h 3157151"/>
                <a:gd name="connsiteX3" fmla="*/ 358346 w 1297460"/>
                <a:gd name="connsiteY3" fmla="*/ 3002692 h 3157151"/>
                <a:gd name="connsiteX4" fmla="*/ 679622 w 1297460"/>
                <a:gd name="connsiteY4" fmla="*/ 111211 h 3157151"/>
                <a:gd name="connsiteX5" fmla="*/ 729049 w 1297460"/>
                <a:gd name="connsiteY5" fmla="*/ 3138616 h 3157151"/>
                <a:gd name="connsiteX6" fmla="*/ 1297460 w 1297460"/>
                <a:gd name="connsiteY6" fmla="*/ 0 h 315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460" h="3157151">
                  <a:moveTo>
                    <a:pt x="0" y="3039762"/>
                  </a:moveTo>
                  <a:cubicBezTo>
                    <a:pt x="87527" y="1572397"/>
                    <a:pt x="175055" y="105032"/>
                    <a:pt x="234779" y="98854"/>
                  </a:cubicBezTo>
                  <a:cubicBezTo>
                    <a:pt x="294503" y="92676"/>
                    <a:pt x="358346" y="3002692"/>
                    <a:pt x="358346" y="3002692"/>
                  </a:cubicBezTo>
                  <a:lnTo>
                    <a:pt x="358346" y="3002692"/>
                  </a:lnTo>
                  <a:cubicBezTo>
                    <a:pt x="411892" y="2520779"/>
                    <a:pt x="617838" y="88557"/>
                    <a:pt x="679622" y="111211"/>
                  </a:cubicBezTo>
                  <a:cubicBezTo>
                    <a:pt x="741406" y="133865"/>
                    <a:pt x="626076" y="3157151"/>
                    <a:pt x="729049" y="3138616"/>
                  </a:cubicBezTo>
                  <a:cubicBezTo>
                    <a:pt x="832022" y="3120081"/>
                    <a:pt x="1110049" y="411892"/>
                    <a:pt x="1297460" y="0"/>
                  </a:cubicBezTo>
                </a:path>
              </a:pathLst>
            </a:cu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0" name="Freeform 19"/>
            <p:cNvSpPr/>
            <p:nvPr/>
          </p:nvSpPr>
          <p:spPr>
            <a:xfrm>
              <a:off x="6017740" y="1915298"/>
              <a:ext cx="1297460" cy="3157151"/>
            </a:xfrm>
            <a:custGeom>
              <a:avLst/>
              <a:gdLst>
                <a:gd name="connsiteX0" fmla="*/ 0 w 1297460"/>
                <a:gd name="connsiteY0" fmla="*/ 3039762 h 3157151"/>
                <a:gd name="connsiteX1" fmla="*/ 234779 w 1297460"/>
                <a:gd name="connsiteY1" fmla="*/ 98854 h 3157151"/>
                <a:gd name="connsiteX2" fmla="*/ 358346 w 1297460"/>
                <a:gd name="connsiteY2" fmla="*/ 3002692 h 3157151"/>
                <a:gd name="connsiteX3" fmla="*/ 358346 w 1297460"/>
                <a:gd name="connsiteY3" fmla="*/ 3002692 h 3157151"/>
                <a:gd name="connsiteX4" fmla="*/ 679622 w 1297460"/>
                <a:gd name="connsiteY4" fmla="*/ 111211 h 3157151"/>
                <a:gd name="connsiteX5" fmla="*/ 729049 w 1297460"/>
                <a:gd name="connsiteY5" fmla="*/ 3138616 h 3157151"/>
                <a:gd name="connsiteX6" fmla="*/ 1297460 w 1297460"/>
                <a:gd name="connsiteY6" fmla="*/ 0 h 315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460" h="3157151">
                  <a:moveTo>
                    <a:pt x="0" y="3039762"/>
                  </a:moveTo>
                  <a:cubicBezTo>
                    <a:pt x="87527" y="1572397"/>
                    <a:pt x="175055" y="105032"/>
                    <a:pt x="234779" y="98854"/>
                  </a:cubicBezTo>
                  <a:cubicBezTo>
                    <a:pt x="294503" y="92676"/>
                    <a:pt x="358346" y="3002692"/>
                    <a:pt x="358346" y="3002692"/>
                  </a:cubicBezTo>
                  <a:lnTo>
                    <a:pt x="358346" y="3002692"/>
                  </a:lnTo>
                  <a:cubicBezTo>
                    <a:pt x="411892" y="2520779"/>
                    <a:pt x="617838" y="88557"/>
                    <a:pt x="679622" y="111211"/>
                  </a:cubicBezTo>
                  <a:cubicBezTo>
                    <a:pt x="741406" y="133865"/>
                    <a:pt x="626076" y="3157151"/>
                    <a:pt x="729049" y="3138616"/>
                  </a:cubicBezTo>
                  <a:cubicBezTo>
                    <a:pt x="832022" y="3120081"/>
                    <a:pt x="1110049" y="411892"/>
                    <a:pt x="1297460" y="0"/>
                  </a:cubicBezTo>
                </a:path>
              </a:pathLst>
            </a:cu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1" name="Freeform 20"/>
            <p:cNvSpPr/>
            <p:nvPr/>
          </p:nvSpPr>
          <p:spPr>
            <a:xfrm>
              <a:off x="7216345" y="1878228"/>
              <a:ext cx="1297460" cy="3157151"/>
            </a:xfrm>
            <a:custGeom>
              <a:avLst/>
              <a:gdLst>
                <a:gd name="connsiteX0" fmla="*/ 0 w 1297460"/>
                <a:gd name="connsiteY0" fmla="*/ 3039762 h 3157151"/>
                <a:gd name="connsiteX1" fmla="*/ 234779 w 1297460"/>
                <a:gd name="connsiteY1" fmla="*/ 98854 h 3157151"/>
                <a:gd name="connsiteX2" fmla="*/ 358346 w 1297460"/>
                <a:gd name="connsiteY2" fmla="*/ 3002692 h 3157151"/>
                <a:gd name="connsiteX3" fmla="*/ 358346 w 1297460"/>
                <a:gd name="connsiteY3" fmla="*/ 3002692 h 3157151"/>
                <a:gd name="connsiteX4" fmla="*/ 679622 w 1297460"/>
                <a:gd name="connsiteY4" fmla="*/ 111211 h 3157151"/>
                <a:gd name="connsiteX5" fmla="*/ 729049 w 1297460"/>
                <a:gd name="connsiteY5" fmla="*/ 3138616 h 3157151"/>
                <a:gd name="connsiteX6" fmla="*/ 1297460 w 1297460"/>
                <a:gd name="connsiteY6" fmla="*/ 0 h 315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460" h="3157151">
                  <a:moveTo>
                    <a:pt x="0" y="3039762"/>
                  </a:moveTo>
                  <a:cubicBezTo>
                    <a:pt x="87527" y="1572397"/>
                    <a:pt x="175055" y="105032"/>
                    <a:pt x="234779" y="98854"/>
                  </a:cubicBezTo>
                  <a:cubicBezTo>
                    <a:pt x="294503" y="92676"/>
                    <a:pt x="358346" y="3002692"/>
                    <a:pt x="358346" y="3002692"/>
                  </a:cubicBezTo>
                  <a:lnTo>
                    <a:pt x="358346" y="3002692"/>
                  </a:lnTo>
                  <a:cubicBezTo>
                    <a:pt x="411892" y="2520779"/>
                    <a:pt x="617838" y="88557"/>
                    <a:pt x="679622" y="111211"/>
                  </a:cubicBezTo>
                  <a:cubicBezTo>
                    <a:pt x="741406" y="133865"/>
                    <a:pt x="626076" y="3157151"/>
                    <a:pt x="729049" y="3138616"/>
                  </a:cubicBezTo>
                  <a:cubicBezTo>
                    <a:pt x="832022" y="3120081"/>
                    <a:pt x="1110049" y="411892"/>
                    <a:pt x="1297460" y="0"/>
                  </a:cubicBezTo>
                </a:path>
              </a:pathLst>
            </a:cu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2" name="Freeform 21"/>
            <p:cNvSpPr/>
            <p:nvPr/>
          </p:nvSpPr>
          <p:spPr>
            <a:xfrm>
              <a:off x="7587048" y="1952368"/>
              <a:ext cx="1297460" cy="3157151"/>
            </a:xfrm>
            <a:custGeom>
              <a:avLst/>
              <a:gdLst>
                <a:gd name="connsiteX0" fmla="*/ 0 w 1297460"/>
                <a:gd name="connsiteY0" fmla="*/ 3039762 h 3157151"/>
                <a:gd name="connsiteX1" fmla="*/ 234779 w 1297460"/>
                <a:gd name="connsiteY1" fmla="*/ 98854 h 3157151"/>
                <a:gd name="connsiteX2" fmla="*/ 358346 w 1297460"/>
                <a:gd name="connsiteY2" fmla="*/ 3002692 h 3157151"/>
                <a:gd name="connsiteX3" fmla="*/ 358346 w 1297460"/>
                <a:gd name="connsiteY3" fmla="*/ 3002692 h 3157151"/>
                <a:gd name="connsiteX4" fmla="*/ 679622 w 1297460"/>
                <a:gd name="connsiteY4" fmla="*/ 111211 h 3157151"/>
                <a:gd name="connsiteX5" fmla="*/ 729049 w 1297460"/>
                <a:gd name="connsiteY5" fmla="*/ 3138616 h 3157151"/>
                <a:gd name="connsiteX6" fmla="*/ 1297460 w 1297460"/>
                <a:gd name="connsiteY6" fmla="*/ 0 h 315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460" h="3157151">
                  <a:moveTo>
                    <a:pt x="0" y="3039762"/>
                  </a:moveTo>
                  <a:cubicBezTo>
                    <a:pt x="87527" y="1572397"/>
                    <a:pt x="175055" y="105032"/>
                    <a:pt x="234779" y="98854"/>
                  </a:cubicBezTo>
                  <a:cubicBezTo>
                    <a:pt x="294503" y="92676"/>
                    <a:pt x="358346" y="3002692"/>
                    <a:pt x="358346" y="3002692"/>
                  </a:cubicBezTo>
                  <a:lnTo>
                    <a:pt x="358346" y="3002692"/>
                  </a:lnTo>
                  <a:cubicBezTo>
                    <a:pt x="411892" y="2520779"/>
                    <a:pt x="617838" y="88557"/>
                    <a:pt x="679622" y="111211"/>
                  </a:cubicBezTo>
                  <a:cubicBezTo>
                    <a:pt x="741406" y="133865"/>
                    <a:pt x="626076" y="3157151"/>
                    <a:pt x="729049" y="3138616"/>
                  </a:cubicBezTo>
                  <a:cubicBezTo>
                    <a:pt x="832022" y="3120081"/>
                    <a:pt x="1110049" y="411892"/>
                    <a:pt x="1297460" y="0"/>
                  </a:cubicBezTo>
                </a:path>
              </a:pathLst>
            </a:cu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Tree>
    <p:extLst>
      <p:ext uri="{BB962C8B-B14F-4D97-AF65-F5344CB8AC3E}">
        <p14:creationId xmlns="" xmlns:p14="http://schemas.microsoft.com/office/powerpoint/2010/main" val="528238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500"/>
                            </p:stCondLst>
                            <p:childTnLst>
                              <p:par>
                                <p:cTn id="23" presetID="10" presetClass="exit" presetSubtype="0" fill="hold" nodeType="after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How to think about a tablix</a:t>
            </a:r>
            <a:endParaRPr lang="en-US" dirty="0"/>
          </a:p>
        </p:txBody>
      </p:sp>
      <p:grpSp>
        <p:nvGrpSpPr>
          <p:cNvPr id="25" name="Group 24"/>
          <p:cNvGrpSpPr/>
          <p:nvPr/>
        </p:nvGrpSpPr>
        <p:grpSpPr>
          <a:xfrm>
            <a:off x="3435180" y="2050533"/>
            <a:ext cx="3323966" cy="348557"/>
            <a:chOff x="3422823" y="2149389"/>
            <a:chExt cx="3323966" cy="348557"/>
          </a:xfrm>
        </p:grpSpPr>
        <p:sp>
          <p:nvSpPr>
            <p:cNvPr id="9" name="Right Brace 8"/>
            <p:cNvSpPr/>
            <p:nvPr/>
          </p:nvSpPr>
          <p:spPr>
            <a:xfrm>
              <a:off x="3422823" y="2197100"/>
              <a:ext cx="107778" cy="24850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0" name="TextBox 9"/>
            <p:cNvSpPr txBox="1"/>
            <p:nvPr/>
          </p:nvSpPr>
          <p:spPr>
            <a:xfrm>
              <a:off x="3781166" y="2149389"/>
              <a:ext cx="2965623" cy="348557"/>
            </a:xfrm>
            <a:prstGeom prst="rect">
              <a:avLst/>
            </a:prstGeom>
            <a:noFill/>
          </p:spPr>
          <p:txBody>
            <a:bodyPr wrap="square" rtlCol="0">
              <a:spAutoFit/>
            </a:bodyPr>
            <a:lstStyle/>
            <a:p>
              <a:r>
                <a:rPr lang="en-US" dirty="0" smtClean="0">
                  <a:solidFill>
                    <a:schemeClr val="bg2"/>
                  </a:solidFill>
                  <a:latin typeface="+mj-lt"/>
                </a:rPr>
                <a:t>Header row</a:t>
              </a:r>
            </a:p>
          </p:txBody>
        </p:sp>
      </p:grpSp>
      <p:grpSp>
        <p:nvGrpSpPr>
          <p:cNvPr id="26" name="Group 25"/>
          <p:cNvGrpSpPr/>
          <p:nvPr/>
        </p:nvGrpSpPr>
        <p:grpSpPr>
          <a:xfrm>
            <a:off x="3435180" y="2348983"/>
            <a:ext cx="2264315" cy="341632"/>
            <a:chOff x="3422823" y="2447839"/>
            <a:chExt cx="2264315" cy="341632"/>
          </a:xfrm>
        </p:grpSpPr>
        <p:sp>
          <p:nvSpPr>
            <p:cNvPr id="17" name="Right Brace 16"/>
            <p:cNvSpPr/>
            <p:nvPr/>
          </p:nvSpPr>
          <p:spPr>
            <a:xfrm>
              <a:off x="3422823" y="2514600"/>
              <a:ext cx="107778" cy="24850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p:cNvSpPr txBox="1"/>
            <p:nvPr/>
          </p:nvSpPr>
          <p:spPr>
            <a:xfrm>
              <a:off x="3781167" y="2447839"/>
              <a:ext cx="1905971" cy="341632"/>
            </a:xfrm>
            <a:prstGeom prst="rect">
              <a:avLst/>
            </a:prstGeom>
            <a:noFill/>
          </p:spPr>
          <p:txBody>
            <a:bodyPr wrap="none" rtlCol="0">
              <a:spAutoFit/>
            </a:bodyPr>
            <a:lstStyle/>
            <a:p>
              <a:r>
                <a:rPr lang="en-US" dirty="0">
                  <a:solidFill>
                    <a:schemeClr val="bg2"/>
                  </a:solidFill>
                  <a:latin typeface="+mj-lt"/>
                </a:rPr>
                <a:t>Group header row</a:t>
              </a:r>
            </a:p>
          </p:txBody>
        </p:sp>
      </p:grpSp>
      <p:grpSp>
        <p:nvGrpSpPr>
          <p:cNvPr id="28" name="Group 27"/>
          <p:cNvGrpSpPr/>
          <p:nvPr/>
        </p:nvGrpSpPr>
        <p:grpSpPr>
          <a:xfrm>
            <a:off x="3435180" y="4228583"/>
            <a:ext cx="1606453" cy="341632"/>
            <a:chOff x="3422823" y="4327439"/>
            <a:chExt cx="1606453" cy="341632"/>
          </a:xfrm>
        </p:grpSpPr>
        <p:sp>
          <p:nvSpPr>
            <p:cNvPr id="19" name="Right Brace 18"/>
            <p:cNvSpPr/>
            <p:nvPr/>
          </p:nvSpPr>
          <p:spPr>
            <a:xfrm>
              <a:off x="3422823" y="4406900"/>
              <a:ext cx="107778" cy="24850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p:cNvSpPr txBox="1"/>
            <p:nvPr/>
          </p:nvSpPr>
          <p:spPr>
            <a:xfrm>
              <a:off x="3812917" y="4327439"/>
              <a:ext cx="1216359" cy="341632"/>
            </a:xfrm>
            <a:prstGeom prst="rect">
              <a:avLst/>
            </a:prstGeom>
            <a:noFill/>
          </p:spPr>
          <p:txBody>
            <a:bodyPr wrap="none" rtlCol="0">
              <a:spAutoFit/>
            </a:bodyPr>
            <a:lstStyle/>
            <a:p>
              <a:r>
                <a:rPr lang="en-US" dirty="0">
                  <a:solidFill>
                    <a:schemeClr val="bg2"/>
                  </a:solidFill>
                  <a:latin typeface="+mj-lt"/>
                </a:rPr>
                <a:t>Footer row</a:t>
              </a:r>
            </a:p>
          </p:txBody>
        </p:sp>
      </p:grpSp>
      <p:grpSp>
        <p:nvGrpSpPr>
          <p:cNvPr id="27" name="Group 26"/>
          <p:cNvGrpSpPr/>
          <p:nvPr/>
        </p:nvGrpSpPr>
        <p:grpSpPr>
          <a:xfrm>
            <a:off x="3435180" y="2685533"/>
            <a:ext cx="1524824" cy="341632"/>
            <a:chOff x="3422823" y="2784389"/>
            <a:chExt cx="1524824" cy="341632"/>
          </a:xfrm>
        </p:grpSpPr>
        <p:sp>
          <p:nvSpPr>
            <p:cNvPr id="21" name="TextBox 20"/>
            <p:cNvSpPr txBox="1"/>
            <p:nvPr/>
          </p:nvSpPr>
          <p:spPr>
            <a:xfrm>
              <a:off x="3800217" y="2784389"/>
              <a:ext cx="1147430" cy="341632"/>
            </a:xfrm>
            <a:prstGeom prst="rect">
              <a:avLst/>
            </a:prstGeom>
            <a:noFill/>
          </p:spPr>
          <p:txBody>
            <a:bodyPr wrap="none" rtlCol="0">
              <a:spAutoFit/>
            </a:bodyPr>
            <a:lstStyle/>
            <a:p>
              <a:r>
                <a:rPr lang="en-US" dirty="0">
                  <a:solidFill>
                    <a:schemeClr val="bg2"/>
                  </a:solidFill>
                  <a:latin typeface="+mj-lt"/>
                </a:rPr>
                <a:t>Detail row</a:t>
              </a:r>
            </a:p>
          </p:txBody>
        </p:sp>
        <p:sp>
          <p:nvSpPr>
            <p:cNvPr id="24" name="Right Brace 23"/>
            <p:cNvSpPr/>
            <p:nvPr/>
          </p:nvSpPr>
          <p:spPr>
            <a:xfrm>
              <a:off x="3422823" y="2832100"/>
              <a:ext cx="107778" cy="24850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grpSp>
      <p:graphicFrame>
        <p:nvGraphicFramePr>
          <p:cNvPr id="16" name="Table 15"/>
          <p:cNvGraphicFramePr>
            <a:graphicFrameLocks noGrp="1"/>
          </p:cNvGraphicFramePr>
          <p:nvPr>
            <p:extLst>
              <p:ext uri="{D42A27DB-BD31-4B8C-83A1-F6EECF244321}">
                <p14:modId xmlns="" xmlns:p14="http://schemas.microsoft.com/office/powerpoint/2010/main" val="4155297413"/>
              </p:ext>
            </p:extLst>
          </p:nvPr>
        </p:nvGraphicFramePr>
        <p:xfrm>
          <a:off x="590293" y="2054614"/>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Tree>
    <p:extLst>
      <p:ext uri="{BB962C8B-B14F-4D97-AF65-F5344CB8AC3E}">
        <p14:creationId xmlns="" xmlns:p14="http://schemas.microsoft.com/office/powerpoint/2010/main" val="3159216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How to think about a tablix</a:t>
            </a:r>
            <a:endParaRPr lang="en-US" dirty="0"/>
          </a:p>
        </p:txBody>
      </p:sp>
      <p:grpSp>
        <p:nvGrpSpPr>
          <p:cNvPr id="28" name="Group 27"/>
          <p:cNvGrpSpPr/>
          <p:nvPr/>
        </p:nvGrpSpPr>
        <p:grpSpPr>
          <a:xfrm>
            <a:off x="321272" y="2730841"/>
            <a:ext cx="123566" cy="1519881"/>
            <a:chOff x="568412" y="2829697"/>
            <a:chExt cx="123566" cy="1519881"/>
          </a:xfrm>
          <a:effectLst>
            <a:outerShdw blurRad="50800" dist="38100" dir="2700000" algn="tl" rotWithShape="0">
              <a:prstClr val="black">
                <a:alpha val="40000"/>
              </a:prstClr>
            </a:outerShdw>
          </a:effectLst>
        </p:grpSpPr>
        <p:sp>
          <p:nvSpPr>
            <p:cNvPr id="32" name="Freeform 31"/>
            <p:cNvSpPr/>
            <p:nvPr/>
          </p:nvSpPr>
          <p:spPr>
            <a:xfrm>
              <a:off x="568412" y="282969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3" name="Freeform 22"/>
            <p:cNvSpPr/>
            <p:nvPr/>
          </p:nvSpPr>
          <p:spPr>
            <a:xfrm>
              <a:off x="568412" y="3163330"/>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5" name="Freeform 24"/>
            <p:cNvSpPr/>
            <p:nvPr/>
          </p:nvSpPr>
          <p:spPr>
            <a:xfrm>
              <a:off x="568412" y="378116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6" name="Freeform 25"/>
            <p:cNvSpPr/>
            <p:nvPr/>
          </p:nvSpPr>
          <p:spPr>
            <a:xfrm>
              <a:off x="568412" y="4090086"/>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37" name="TextBox 36"/>
          <p:cNvSpPr txBox="1"/>
          <p:nvPr/>
        </p:nvSpPr>
        <p:spPr>
          <a:xfrm>
            <a:off x="3805880" y="3237471"/>
            <a:ext cx="3892380" cy="348557"/>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mj-lt"/>
              </a:rPr>
              <a:t>This is the Sales Person group.</a:t>
            </a:r>
          </a:p>
        </p:txBody>
      </p:sp>
      <p:sp>
        <p:nvSpPr>
          <p:cNvPr id="35" name="Rectangle 34"/>
          <p:cNvSpPr/>
          <p:nvPr/>
        </p:nvSpPr>
        <p:spPr bwMode="auto">
          <a:xfrm>
            <a:off x="6635579" y="4955060"/>
            <a:ext cx="2001794" cy="1223319"/>
          </a:xfrm>
          <a:prstGeom prst="rect">
            <a:avLst/>
          </a:prstGeom>
          <a:ln w="190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nvGrpSpPr>
          <p:cNvPr id="36" name="Group 35"/>
          <p:cNvGrpSpPr/>
          <p:nvPr/>
        </p:nvGrpSpPr>
        <p:grpSpPr>
          <a:xfrm>
            <a:off x="6672649" y="4979772"/>
            <a:ext cx="1927653" cy="308919"/>
            <a:chOff x="6363730" y="3694669"/>
            <a:chExt cx="2323069" cy="308919"/>
          </a:xfrm>
        </p:grpSpPr>
        <p:sp>
          <p:nvSpPr>
            <p:cNvPr id="33" name="Rounded Rectangle 32"/>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err="1" smtClean="0">
                  <a:solidFill>
                    <a:srgbClr val="000000"/>
                  </a:solidFill>
                  <a:latin typeface="Tahoma" pitchFamily="34" charset="0"/>
                  <a:ea typeface="Tahoma" pitchFamily="34" charset="0"/>
                  <a:cs typeface="Tahoma" pitchFamily="34" charset="0"/>
                </a:rPr>
                <a:t>SalesPerson</a:t>
              </a:r>
              <a:endParaRPr lang="en-US" sz="1400" dirty="0" smtClean="0">
                <a:solidFill>
                  <a:srgbClr val="000000"/>
                </a:solidFill>
                <a:latin typeface="Tahoma" pitchFamily="34" charset="0"/>
                <a:ea typeface="Tahoma" pitchFamily="34" charset="0"/>
                <a:cs typeface="Tahoma" pitchFamily="34" charset="0"/>
              </a:endParaRPr>
            </a:p>
          </p:txBody>
        </p:sp>
        <p:sp>
          <p:nvSpPr>
            <p:cNvPr id="34" name="Freeform 33"/>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40" name="TextBox 39"/>
          <p:cNvSpPr txBox="1"/>
          <p:nvPr/>
        </p:nvSpPr>
        <p:spPr>
          <a:xfrm>
            <a:off x="6536721" y="4658497"/>
            <a:ext cx="744819" cy="286232"/>
          </a:xfrm>
          <a:prstGeom prst="rect">
            <a:avLst/>
          </a:prstGeom>
          <a:noFill/>
        </p:spPr>
        <p:txBody>
          <a:bodyPr wrap="none" rtlCol="0">
            <a:spAutoFit/>
          </a:bodyPr>
          <a:lstStyle/>
          <a:p>
            <a:r>
              <a:rPr lang="en-US" sz="1400" dirty="0" smtClean="0">
                <a:latin typeface="Tahoma" pitchFamily="34" charset="0"/>
                <a:ea typeface="Tahoma" pitchFamily="34" charset="0"/>
                <a:cs typeface="Tahoma" pitchFamily="34" charset="0"/>
              </a:rPr>
              <a:t>Groups</a:t>
            </a:r>
          </a:p>
        </p:txBody>
      </p:sp>
      <p:grpSp>
        <p:nvGrpSpPr>
          <p:cNvPr id="39" name="Group 38"/>
          <p:cNvGrpSpPr/>
          <p:nvPr/>
        </p:nvGrpSpPr>
        <p:grpSpPr>
          <a:xfrm>
            <a:off x="3435180" y="2685533"/>
            <a:ext cx="2282724" cy="341632"/>
            <a:chOff x="3422823" y="2784389"/>
            <a:chExt cx="2282724" cy="341632"/>
          </a:xfrm>
        </p:grpSpPr>
        <p:sp>
          <p:nvSpPr>
            <p:cNvPr id="41" name="TextBox 40"/>
            <p:cNvSpPr txBox="1"/>
            <p:nvPr/>
          </p:nvSpPr>
          <p:spPr>
            <a:xfrm>
              <a:off x="3800217" y="2784389"/>
              <a:ext cx="1905330" cy="341632"/>
            </a:xfrm>
            <a:prstGeom prst="rect">
              <a:avLst/>
            </a:prstGeom>
            <a:noFill/>
          </p:spPr>
          <p:txBody>
            <a:bodyPr wrap="none" rtlCol="0">
              <a:spAutoFit/>
            </a:bodyPr>
            <a:lstStyle/>
            <a:p>
              <a:r>
                <a:rPr lang="en-US" dirty="0">
                  <a:solidFill>
                    <a:schemeClr val="bg2"/>
                  </a:solidFill>
                  <a:latin typeface="+mj-lt"/>
                </a:rPr>
                <a:t>Detail row repeats</a:t>
              </a:r>
            </a:p>
          </p:txBody>
        </p:sp>
        <p:sp>
          <p:nvSpPr>
            <p:cNvPr id="42" name="Right Brace 41"/>
            <p:cNvSpPr/>
            <p:nvPr/>
          </p:nvSpPr>
          <p:spPr>
            <a:xfrm>
              <a:off x="3422823" y="2832100"/>
              <a:ext cx="107778" cy="24850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DA804E">
                    <a:lumMod val="75000"/>
                  </a:srgbClr>
                </a:solidFill>
              </a:endParaRPr>
            </a:p>
          </p:txBody>
        </p:sp>
      </p:grpSp>
      <p:graphicFrame>
        <p:nvGraphicFramePr>
          <p:cNvPr id="18" name="Table 17"/>
          <p:cNvGraphicFramePr>
            <a:graphicFrameLocks noGrp="1"/>
          </p:cNvGraphicFramePr>
          <p:nvPr>
            <p:extLst>
              <p:ext uri="{D42A27DB-BD31-4B8C-83A1-F6EECF244321}">
                <p14:modId xmlns="" xmlns:p14="http://schemas.microsoft.com/office/powerpoint/2010/main" val="14680951"/>
              </p:ext>
            </p:extLst>
          </p:nvPr>
        </p:nvGraphicFramePr>
        <p:xfrm>
          <a:off x="590293" y="2054614"/>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Tree>
    <p:extLst>
      <p:ext uri="{BB962C8B-B14F-4D97-AF65-F5344CB8AC3E}">
        <p14:creationId xmlns="" xmlns:p14="http://schemas.microsoft.com/office/powerpoint/2010/main" val="3065843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1+#ppt_w/2"/>
                                          </p:val>
                                        </p:tav>
                                        <p:tav tm="100000">
                                          <p:val>
                                            <p:strVal val="#ppt_x"/>
                                          </p:val>
                                        </p:tav>
                                      </p:tavLst>
                                    </p:anim>
                                    <p:anim calcmode="lin" valueType="num">
                                      <p:cBhvr additive="base">
                                        <p:cTn id="19"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6635579" y="4955060"/>
            <a:ext cx="2001794" cy="1223319"/>
          </a:xfrm>
          <a:prstGeom prst="rect">
            <a:avLst/>
          </a:prstGeom>
          <a:ln w="190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nvGrpSpPr>
          <p:cNvPr id="32" name="Group 31"/>
          <p:cNvGrpSpPr/>
          <p:nvPr/>
        </p:nvGrpSpPr>
        <p:grpSpPr>
          <a:xfrm>
            <a:off x="6672649" y="4979772"/>
            <a:ext cx="1927653" cy="308919"/>
            <a:chOff x="6363730" y="3694669"/>
            <a:chExt cx="2323069" cy="308919"/>
          </a:xfrm>
        </p:grpSpPr>
        <p:sp>
          <p:nvSpPr>
            <p:cNvPr id="35" name="Rounded Rectangle 34"/>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smtClean="0">
                  <a:solidFill>
                    <a:srgbClr val="000000"/>
                  </a:solidFill>
                  <a:latin typeface="Tahoma" pitchFamily="34" charset="0"/>
                  <a:ea typeface="Tahoma" pitchFamily="34" charset="0"/>
                  <a:cs typeface="Tahoma" pitchFamily="34" charset="0"/>
                </a:rPr>
                <a:t>Territory</a:t>
              </a:r>
            </a:p>
          </p:txBody>
        </p:sp>
        <p:sp>
          <p:nvSpPr>
            <p:cNvPr id="36" name="Freeform 35"/>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a:lstStyle/>
          <a:p>
            <a:r>
              <a:rPr smtClean="0"/>
              <a:t>How to think about a tablix</a:t>
            </a:r>
            <a:endParaRPr lang="en-US" dirty="0"/>
          </a:p>
        </p:txBody>
      </p:sp>
      <p:grpSp>
        <p:nvGrpSpPr>
          <p:cNvPr id="12" name="Group 26"/>
          <p:cNvGrpSpPr/>
          <p:nvPr/>
        </p:nvGrpSpPr>
        <p:grpSpPr>
          <a:xfrm>
            <a:off x="321275" y="2446636"/>
            <a:ext cx="123567" cy="1804086"/>
            <a:chOff x="358346" y="2545492"/>
            <a:chExt cx="123567" cy="1804086"/>
          </a:xfrm>
          <a:effectLst>
            <a:outerShdw blurRad="50800" dist="38100" dir="2700000" algn="tl" rotWithShape="0">
              <a:prstClr val="black">
                <a:alpha val="40000"/>
              </a:prstClr>
            </a:outerShdw>
          </a:effectLst>
        </p:grpSpPr>
        <p:sp>
          <p:nvSpPr>
            <p:cNvPr id="33" name="Freeform 32"/>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4" name="Freeform 33"/>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50" name="TextBox 49"/>
          <p:cNvSpPr txBox="1"/>
          <p:nvPr/>
        </p:nvSpPr>
        <p:spPr>
          <a:xfrm>
            <a:off x="3768811" y="2854409"/>
            <a:ext cx="4831492" cy="923330"/>
          </a:xfrm>
          <a:prstGeom prst="rect">
            <a:avLst/>
          </a:prstGeom>
          <a:noFill/>
        </p:spPr>
        <p:txBody>
          <a:bodyPr wrap="square" rtlCol="0">
            <a:spAutoFit/>
          </a:bodyPr>
          <a:lstStyle/>
          <a:p>
            <a:pPr>
              <a:spcBef>
                <a:spcPct val="20000"/>
              </a:spcBef>
              <a:buSzPct val="125000"/>
            </a:pPr>
            <a:r>
              <a:rPr lang="en-US" dirty="0">
                <a:solidFill>
                  <a:schemeClr val="bg2"/>
                </a:solidFill>
                <a:latin typeface="+mj-lt"/>
              </a:rPr>
              <a:t>This is the Territory group. It is the parent of the </a:t>
            </a:r>
            <a:r>
              <a:rPr lang="en-US" dirty="0" err="1">
                <a:solidFill>
                  <a:schemeClr val="bg2"/>
                </a:solidFill>
                <a:latin typeface="+mj-lt"/>
              </a:rPr>
              <a:t>SalesPerson</a:t>
            </a:r>
            <a:r>
              <a:rPr lang="en-US" dirty="0">
                <a:solidFill>
                  <a:schemeClr val="bg2"/>
                </a:solidFill>
                <a:latin typeface="+mj-lt"/>
              </a:rPr>
              <a:t> group.</a:t>
            </a:r>
          </a:p>
          <a:p>
            <a:pPr>
              <a:spcBef>
                <a:spcPct val="20000"/>
              </a:spcBef>
              <a:buSzPct val="125000"/>
            </a:pPr>
            <a:r>
              <a:rPr lang="en-US" dirty="0" smtClean="0">
                <a:solidFill>
                  <a:srgbClr val="FF0000"/>
                </a:solidFill>
                <a:latin typeface="Segoe Print" pitchFamily="2" charset="0"/>
              </a:rPr>
              <a:t> </a:t>
            </a:r>
          </a:p>
        </p:txBody>
      </p:sp>
      <p:grpSp>
        <p:nvGrpSpPr>
          <p:cNvPr id="29" name="Group 28"/>
          <p:cNvGrpSpPr/>
          <p:nvPr/>
        </p:nvGrpSpPr>
        <p:grpSpPr>
          <a:xfrm>
            <a:off x="6672650" y="4979772"/>
            <a:ext cx="1828800" cy="308919"/>
            <a:chOff x="6363730" y="3694669"/>
            <a:chExt cx="2323069" cy="308919"/>
          </a:xfrm>
        </p:grpSpPr>
        <p:sp>
          <p:nvSpPr>
            <p:cNvPr id="30" name="Rounded Rectangle 29"/>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err="1" smtClean="0">
                  <a:solidFill>
                    <a:srgbClr val="000000"/>
                  </a:solidFill>
                  <a:latin typeface="Tahoma" pitchFamily="34" charset="0"/>
                  <a:ea typeface="Tahoma" pitchFamily="34" charset="0"/>
                  <a:cs typeface="Tahoma" pitchFamily="34" charset="0"/>
                </a:rPr>
                <a:t>SalesPerson</a:t>
              </a:r>
              <a:endParaRPr lang="en-US" sz="1400" dirty="0" smtClean="0">
                <a:solidFill>
                  <a:srgbClr val="000000"/>
                </a:solidFill>
                <a:latin typeface="Tahoma" pitchFamily="34" charset="0"/>
                <a:ea typeface="Tahoma" pitchFamily="34" charset="0"/>
                <a:cs typeface="Tahoma" pitchFamily="34" charset="0"/>
              </a:endParaRPr>
            </a:p>
          </p:txBody>
        </p:sp>
        <p:sp>
          <p:nvSpPr>
            <p:cNvPr id="31" name="Freeform 30"/>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37" name="Group 36"/>
          <p:cNvGrpSpPr/>
          <p:nvPr/>
        </p:nvGrpSpPr>
        <p:grpSpPr>
          <a:xfrm>
            <a:off x="6672649" y="4979773"/>
            <a:ext cx="1927653" cy="308919"/>
            <a:chOff x="6363730" y="3694669"/>
            <a:chExt cx="2323069" cy="308919"/>
          </a:xfrm>
        </p:grpSpPr>
        <p:sp>
          <p:nvSpPr>
            <p:cNvPr id="38" name="Rounded Rectangle 37"/>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err="1" smtClean="0">
                  <a:solidFill>
                    <a:srgbClr val="000000"/>
                  </a:solidFill>
                  <a:latin typeface="Tahoma" pitchFamily="34" charset="0"/>
                  <a:ea typeface="Tahoma" pitchFamily="34" charset="0"/>
                  <a:cs typeface="Tahoma" pitchFamily="34" charset="0"/>
                </a:rPr>
                <a:t>SalesPerson</a:t>
              </a:r>
              <a:endParaRPr lang="en-US" sz="1400" dirty="0" smtClean="0">
                <a:solidFill>
                  <a:srgbClr val="000000"/>
                </a:solidFill>
                <a:latin typeface="Tahoma" pitchFamily="34" charset="0"/>
                <a:ea typeface="Tahoma" pitchFamily="34" charset="0"/>
                <a:cs typeface="Tahoma" pitchFamily="34" charset="0"/>
              </a:endParaRPr>
            </a:p>
          </p:txBody>
        </p:sp>
        <p:sp>
          <p:nvSpPr>
            <p:cNvPr id="39" name="Freeform 38"/>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40" name="TextBox 39"/>
          <p:cNvSpPr txBox="1"/>
          <p:nvPr/>
        </p:nvSpPr>
        <p:spPr>
          <a:xfrm>
            <a:off x="6536721" y="4658497"/>
            <a:ext cx="744819" cy="307777"/>
          </a:xfrm>
          <a:prstGeom prst="rect">
            <a:avLst/>
          </a:prstGeom>
          <a:noFill/>
        </p:spPr>
        <p:txBody>
          <a:bodyPr wrap="none" rtlCol="0">
            <a:spAutoFit/>
          </a:bodyPr>
          <a:lstStyle/>
          <a:p>
            <a:r>
              <a:rPr lang="en-US" sz="1400" dirty="0" smtClean="0">
                <a:solidFill>
                  <a:srgbClr val="000000"/>
                </a:solidFill>
                <a:latin typeface="Tahoma" pitchFamily="34" charset="0"/>
                <a:ea typeface="Tahoma" pitchFamily="34" charset="0"/>
                <a:cs typeface="Tahoma" pitchFamily="34" charset="0"/>
              </a:rPr>
              <a:t>Groups</a:t>
            </a:r>
          </a:p>
        </p:txBody>
      </p:sp>
      <p:sp>
        <p:nvSpPr>
          <p:cNvPr id="49" name="TextBox 48"/>
          <p:cNvSpPr txBox="1"/>
          <p:nvPr/>
        </p:nvSpPr>
        <p:spPr>
          <a:xfrm rot="21238851">
            <a:off x="6160935" y="4325204"/>
            <a:ext cx="2070375" cy="341632"/>
          </a:xfrm>
          <a:prstGeom prst="rect">
            <a:avLst/>
          </a:prstGeom>
          <a:noFill/>
        </p:spPr>
        <p:txBody>
          <a:bodyPr wrap="none" rtlCol="0">
            <a:spAutoFit/>
          </a:bodyPr>
          <a:lstStyle/>
          <a:p>
            <a:r>
              <a:rPr lang="en-US" dirty="0">
                <a:solidFill>
                  <a:schemeClr val="bg2"/>
                </a:solidFill>
                <a:latin typeface="+mj-lt"/>
              </a:rPr>
              <a:t>Indent = child group</a:t>
            </a:r>
          </a:p>
        </p:txBody>
      </p:sp>
      <p:sp>
        <p:nvSpPr>
          <p:cNvPr id="51" name="Arc 50"/>
          <p:cNvSpPr/>
          <p:nvPr/>
        </p:nvSpPr>
        <p:spPr>
          <a:xfrm>
            <a:off x="5820033" y="4522572"/>
            <a:ext cx="1235675" cy="889687"/>
          </a:xfrm>
          <a:prstGeom prst="arc">
            <a:avLst>
              <a:gd name="adj1" fmla="val 6509003"/>
              <a:gd name="adj2" fmla="val 1227690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nvGrpSpPr>
          <p:cNvPr id="52" name="Group 51"/>
          <p:cNvGrpSpPr/>
          <p:nvPr/>
        </p:nvGrpSpPr>
        <p:grpSpPr>
          <a:xfrm>
            <a:off x="3435180" y="2361340"/>
            <a:ext cx="3022215" cy="341632"/>
            <a:chOff x="3422823" y="2447839"/>
            <a:chExt cx="3022215" cy="341632"/>
          </a:xfrm>
        </p:grpSpPr>
        <p:sp>
          <p:nvSpPr>
            <p:cNvPr id="53" name="Right Brace 52"/>
            <p:cNvSpPr/>
            <p:nvPr/>
          </p:nvSpPr>
          <p:spPr>
            <a:xfrm>
              <a:off x="3422823" y="2514600"/>
              <a:ext cx="107778" cy="24850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DA804E">
                    <a:lumMod val="75000"/>
                  </a:srgbClr>
                </a:solidFill>
              </a:endParaRPr>
            </a:p>
          </p:txBody>
        </p:sp>
        <p:sp>
          <p:nvSpPr>
            <p:cNvPr id="54" name="TextBox 53"/>
            <p:cNvSpPr txBox="1"/>
            <p:nvPr/>
          </p:nvSpPr>
          <p:spPr>
            <a:xfrm>
              <a:off x="3781167" y="2447839"/>
              <a:ext cx="2663871" cy="341632"/>
            </a:xfrm>
            <a:prstGeom prst="rect">
              <a:avLst/>
            </a:prstGeom>
            <a:noFill/>
          </p:spPr>
          <p:txBody>
            <a:bodyPr wrap="none" rtlCol="0">
              <a:spAutoFit/>
            </a:bodyPr>
            <a:lstStyle/>
            <a:p>
              <a:r>
                <a:rPr lang="en-US" dirty="0">
                  <a:solidFill>
                    <a:schemeClr val="bg2"/>
                  </a:solidFill>
                  <a:latin typeface="+mj-lt"/>
                </a:rPr>
                <a:t>Group header row repeats</a:t>
              </a:r>
            </a:p>
          </p:txBody>
        </p:sp>
      </p:grpSp>
      <p:graphicFrame>
        <p:nvGraphicFramePr>
          <p:cNvPr id="24" name="Table 23"/>
          <p:cNvGraphicFramePr>
            <a:graphicFrameLocks noGrp="1"/>
          </p:cNvGraphicFramePr>
          <p:nvPr/>
        </p:nvGraphicFramePr>
        <p:xfrm>
          <a:off x="511018" y="2070510"/>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Tree>
    <p:extLst>
      <p:ext uri="{BB962C8B-B14F-4D97-AF65-F5344CB8AC3E}">
        <p14:creationId xmlns="" xmlns:p14="http://schemas.microsoft.com/office/powerpoint/2010/main" val="2822755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nodeType="afterEffect">
                                  <p:stCondLst>
                                    <p:cond delay="1000"/>
                                  </p:stCondLst>
                                  <p:childTnLst>
                                    <p:set>
                                      <p:cBhvr>
                                        <p:cTn id="13" dur="1" fill="hold">
                                          <p:stCondLst>
                                            <p:cond delay="0"/>
                                          </p:stCondLst>
                                        </p:cTn>
                                        <p:tgtEl>
                                          <p:spTgt spid="37"/>
                                        </p:tgtEl>
                                        <p:attrNameLst>
                                          <p:attrName>style.visibility</p:attrName>
                                        </p:attrNameLst>
                                      </p:cBhvr>
                                      <p:to>
                                        <p:strVal val="hidden"/>
                                      </p:to>
                                    </p:set>
                                  </p:childTnLst>
                                </p:cTn>
                              </p:par>
                              <p:par>
                                <p:cTn id="14" presetID="1" presetClass="entr" presetSubtype="0" fill="hold" nodeType="withEffect">
                                  <p:stCondLst>
                                    <p:cond delay="1000"/>
                                  </p:stCondLst>
                                  <p:childTnLst>
                                    <p:set>
                                      <p:cBhvr>
                                        <p:cTn id="15" dur="1" fill="hold">
                                          <p:stCondLst>
                                            <p:cond delay="0"/>
                                          </p:stCondLst>
                                        </p:cTn>
                                        <p:tgtEl>
                                          <p:spTgt spid="29"/>
                                        </p:tgtEl>
                                        <p:attrNameLst>
                                          <p:attrName>style.visibility</p:attrName>
                                        </p:attrNameLst>
                                      </p:cBhvr>
                                      <p:to>
                                        <p:strVal val="visible"/>
                                      </p:to>
                                    </p:set>
                                  </p:childTnLst>
                                </p:cTn>
                              </p:par>
                              <p:par>
                                <p:cTn id="16" presetID="42" presetClass="path" presetSubtype="0" fill="hold" nodeType="withEffect">
                                  <p:stCondLst>
                                    <p:cond delay="1000"/>
                                  </p:stCondLst>
                                  <p:childTnLst>
                                    <p:animMotion origin="layout" path="M 2.5E-6 -0.00069 L 0.01163 0.04861 " pathEditMode="relative" rAng="0" ptsTypes="AA">
                                      <p:cBhvr>
                                        <p:cTn id="17" dur="500" fill="hold"/>
                                        <p:tgtEl>
                                          <p:spTgt spid="29"/>
                                        </p:tgtEl>
                                        <p:attrNameLst>
                                          <p:attrName>ppt_x</p:attrName>
                                          <p:attrName>ppt_y</p:attrName>
                                        </p:attrNameLst>
                                      </p:cBhvr>
                                      <p:rCtr x="600" y="2500"/>
                                    </p:animMotion>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How to think about a tablix</a:t>
            </a:r>
            <a:endParaRPr lang="en-US" dirty="0"/>
          </a:p>
        </p:txBody>
      </p:sp>
      <p:grpSp>
        <p:nvGrpSpPr>
          <p:cNvPr id="25" name="Group 24"/>
          <p:cNvGrpSpPr/>
          <p:nvPr/>
        </p:nvGrpSpPr>
        <p:grpSpPr>
          <a:xfrm>
            <a:off x="3435180" y="2050533"/>
            <a:ext cx="3323966" cy="348557"/>
            <a:chOff x="3422823" y="2149389"/>
            <a:chExt cx="3323966" cy="348557"/>
          </a:xfrm>
        </p:grpSpPr>
        <p:sp>
          <p:nvSpPr>
            <p:cNvPr id="26" name="Right Brace 25"/>
            <p:cNvSpPr/>
            <p:nvPr/>
          </p:nvSpPr>
          <p:spPr>
            <a:xfrm>
              <a:off x="3422823" y="2197100"/>
              <a:ext cx="107778" cy="24850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7" name="TextBox 26"/>
            <p:cNvSpPr txBox="1"/>
            <p:nvPr/>
          </p:nvSpPr>
          <p:spPr>
            <a:xfrm>
              <a:off x="3781166" y="2149389"/>
              <a:ext cx="2965623" cy="348557"/>
            </a:xfrm>
            <a:prstGeom prst="rect">
              <a:avLst/>
            </a:prstGeom>
            <a:noFill/>
          </p:spPr>
          <p:txBody>
            <a:bodyPr wrap="square" rtlCol="0">
              <a:spAutoFit/>
            </a:bodyPr>
            <a:lstStyle/>
            <a:p>
              <a:r>
                <a:rPr lang="en-US" dirty="0">
                  <a:solidFill>
                    <a:schemeClr val="bg2"/>
                  </a:solidFill>
                  <a:latin typeface="+mj-lt"/>
                </a:rPr>
                <a:t>Header row</a:t>
              </a:r>
            </a:p>
          </p:txBody>
        </p:sp>
      </p:grpSp>
      <p:grpSp>
        <p:nvGrpSpPr>
          <p:cNvPr id="28" name="Group 27"/>
          <p:cNvGrpSpPr/>
          <p:nvPr/>
        </p:nvGrpSpPr>
        <p:grpSpPr>
          <a:xfrm>
            <a:off x="3435180" y="4228583"/>
            <a:ext cx="1606453" cy="341632"/>
            <a:chOff x="3422823" y="4327439"/>
            <a:chExt cx="1606453" cy="341632"/>
          </a:xfrm>
        </p:grpSpPr>
        <p:sp>
          <p:nvSpPr>
            <p:cNvPr id="29" name="Right Brace 28"/>
            <p:cNvSpPr/>
            <p:nvPr/>
          </p:nvSpPr>
          <p:spPr>
            <a:xfrm>
              <a:off x="3422823" y="4406900"/>
              <a:ext cx="107778" cy="24850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0" name="TextBox 29"/>
            <p:cNvSpPr txBox="1"/>
            <p:nvPr/>
          </p:nvSpPr>
          <p:spPr>
            <a:xfrm>
              <a:off x="3812917" y="4327439"/>
              <a:ext cx="1216359" cy="341632"/>
            </a:xfrm>
            <a:prstGeom prst="rect">
              <a:avLst/>
            </a:prstGeom>
            <a:noFill/>
          </p:spPr>
          <p:txBody>
            <a:bodyPr wrap="none" rtlCol="0">
              <a:spAutoFit/>
            </a:bodyPr>
            <a:lstStyle/>
            <a:p>
              <a:r>
                <a:rPr lang="en-US" dirty="0">
                  <a:solidFill>
                    <a:schemeClr val="bg2"/>
                  </a:solidFill>
                  <a:latin typeface="+mj-lt"/>
                </a:rPr>
                <a:t>Footer row</a:t>
              </a:r>
            </a:p>
          </p:txBody>
        </p:sp>
      </p:grpSp>
      <p:sp>
        <p:nvSpPr>
          <p:cNvPr id="32" name="TextBox 31"/>
          <p:cNvSpPr txBox="1"/>
          <p:nvPr/>
        </p:nvSpPr>
        <p:spPr>
          <a:xfrm>
            <a:off x="5634681" y="2063578"/>
            <a:ext cx="3076832" cy="1456553"/>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mj-lt"/>
              </a:rPr>
              <a:t>Header and footer rows do not repeat. Why?</a:t>
            </a:r>
          </a:p>
          <a:p>
            <a:pPr>
              <a:lnSpc>
                <a:spcPct val="90000"/>
              </a:lnSpc>
              <a:spcBef>
                <a:spcPct val="20000"/>
              </a:spcBef>
              <a:buSzPct val="125000"/>
            </a:pPr>
            <a:endParaRPr lang="en-US" dirty="0" smtClean="0">
              <a:solidFill>
                <a:srgbClr val="FF0000"/>
              </a:solidFill>
              <a:latin typeface="Segoe Print" pitchFamily="2" charset="0"/>
            </a:endParaRPr>
          </a:p>
          <a:p>
            <a:pPr>
              <a:lnSpc>
                <a:spcPct val="90000"/>
              </a:lnSpc>
              <a:spcBef>
                <a:spcPct val="20000"/>
              </a:spcBef>
              <a:buSzPct val="125000"/>
            </a:pPr>
            <a:r>
              <a:rPr lang="en-US" dirty="0">
                <a:solidFill>
                  <a:schemeClr val="bg2"/>
                </a:solidFill>
                <a:latin typeface="+mj-lt"/>
              </a:rPr>
              <a:t>Because they’re not part of a group!</a:t>
            </a:r>
          </a:p>
        </p:txBody>
      </p:sp>
      <p:sp>
        <p:nvSpPr>
          <p:cNvPr id="35" name="TextBox 34"/>
          <p:cNvSpPr txBox="1"/>
          <p:nvPr/>
        </p:nvSpPr>
        <p:spPr>
          <a:xfrm>
            <a:off x="214184" y="2067696"/>
            <a:ext cx="428368" cy="348557"/>
          </a:xfrm>
          <a:prstGeom prst="rect">
            <a:avLst/>
          </a:prstGeom>
          <a:noFill/>
        </p:spPr>
        <p:txBody>
          <a:bodyPr wrap="square" rtlCol="0">
            <a:spAutoFit/>
          </a:bodyPr>
          <a:lstStyle/>
          <a:p>
            <a:pPr marL="396875" indent="-396875">
              <a:lnSpc>
                <a:spcPct val="90000"/>
              </a:lnSpc>
              <a:spcBef>
                <a:spcPct val="20000"/>
              </a:spcBef>
              <a:buSzPct val="125000"/>
            </a:pPr>
            <a:r>
              <a:rPr lang="en-US" b="1" dirty="0" smtClean="0">
                <a:solidFill>
                  <a:srgbClr val="FF0000"/>
                </a:solidFill>
                <a:latin typeface="Segoe Print" pitchFamily="2" charset="0"/>
              </a:rPr>
              <a:t>X</a:t>
            </a:r>
          </a:p>
        </p:txBody>
      </p:sp>
      <p:sp>
        <p:nvSpPr>
          <p:cNvPr id="36" name="TextBox 35"/>
          <p:cNvSpPr txBox="1"/>
          <p:nvPr/>
        </p:nvSpPr>
        <p:spPr>
          <a:xfrm>
            <a:off x="214184" y="4291913"/>
            <a:ext cx="428368" cy="348557"/>
          </a:xfrm>
          <a:prstGeom prst="rect">
            <a:avLst/>
          </a:prstGeom>
          <a:noFill/>
        </p:spPr>
        <p:txBody>
          <a:bodyPr wrap="square" rtlCol="0">
            <a:spAutoFit/>
          </a:bodyPr>
          <a:lstStyle/>
          <a:p>
            <a:pPr marL="396875" indent="-396875">
              <a:lnSpc>
                <a:spcPct val="90000"/>
              </a:lnSpc>
              <a:spcBef>
                <a:spcPct val="20000"/>
              </a:spcBef>
              <a:buSzPct val="125000"/>
            </a:pPr>
            <a:r>
              <a:rPr lang="en-US" b="1" dirty="0" smtClean="0">
                <a:solidFill>
                  <a:srgbClr val="FF0000"/>
                </a:solidFill>
                <a:latin typeface="Segoe Print" pitchFamily="2" charset="0"/>
              </a:rPr>
              <a:t>X</a:t>
            </a:r>
          </a:p>
        </p:txBody>
      </p:sp>
      <p:graphicFrame>
        <p:nvGraphicFramePr>
          <p:cNvPr id="13" name="Table 12"/>
          <p:cNvGraphicFramePr>
            <a:graphicFrameLocks noGrp="1"/>
          </p:cNvGraphicFramePr>
          <p:nvPr/>
        </p:nvGraphicFramePr>
        <p:xfrm>
          <a:off x="511018" y="2070510"/>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Tree>
    <p:extLst>
      <p:ext uri="{BB962C8B-B14F-4D97-AF65-F5344CB8AC3E}">
        <p14:creationId xmlns="" xmlns:p14="http://schemas.microsoft.com/office/powerpoint/2010/main" val="2513643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1" y="3782707"/>
            <a:ext cx="7921912" cy="1337595"/>
          </a:xfrm>
        </p:spPr>
        <p:txBody>
          <a:bodyPr/>
          <a:lstStyle/>
          <a:p>
            <a:r>
              <a:rPr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Microsoft SQL Server 2008 Reporting Services Best Practices</a:t>
            </a:r>
            <a:endParaRPr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p:txBody>
          <a:bodyPr/>
          <a:lstStyle/>
          <a:p>
            <a:r>
              <a:rPr lang="en-US" dirty="0" smtClean="0">
                <a:solidFill>
                  <a:schemeClr val="tx1"/>
                </a:solidFill>
              </a:rPr>
              <a:t>Chris Baldwin</a:t>
            </a:r>
          </a:p>
          <a:p>
            <a:r>
              <a:rPr lang="en-US" dirty="0" smtClean="0"/>
              <a:t>Program Manager</a:t>
            </a:r>
            <a:endParaRPr lang="en-US" dirty="0" smtClean="0">
              <a:solidFill>
                <a:schemeClr val="tx1"/>
              </a:solidFill>
            </a:endParaRPr>
          </a:p>
          <a:p>
            <a:r>
              <a:rPr lang="en-US" dirty="0" smtClean="0"/>
              <a:t>Microsoft Corporation</a:t>
            </a:r>
            <a:endParaRPr lang="en-US" dirty="0" smtClean="0">
              <a:solidFill>
                <a:schemeClr val="tx1"/>
              </a:solidFill>
            </a:endParaRPr>
          </a:p>
          <a:p>
            <a:r>
              <a:rPr lang="en-US" dirty="0" smtClean="0">
                <a:solidFill>
                  <a:schemeClr val="tx1"/>
                </a:solidFill>
              </a:rPr>
              <a:t>Session Code: DAT306</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How to think about a tablix</a:t>
            </a:r>
            <a:endParaRPr lang="en-US" dirty="0"/>
          </a:p>
        </p:txBody>
      </p:sp>
      <p:sp>
        <p:nvSpPr>
          <p:cNvPr id="32" name="TextBox 31"/>
          <p:cNvSpPr txBox="1"/>
          <p:nvPr/>
        </p:nvSpPr>
        <p:spPr>
          <a:xfrm>
            <a:off x="3657600" y="1865871"/>
            <a:ext cx="5251621" cy="1865126"/>
          </a:xfrm>
          <a:prstGeom prst="rect">
            <a:avLst/>
          </a:prstGeom>
          <a:noFill/>
        </p:spPr>
        <p:txBody>
          <a:bodyPr wrap="square" rtlCol="0">
            <a:spAutoFit/>
          </a:bodyPr>
          <a:lstStyle/>
          <a:p>
            <a:pPr marL="396875" indent="-396875">
              <a:lnSpc>
                <a:spcPct val="90000"/>
              </a:lnSpc>
              <a:spcBef>
                <a:spcPct val="20000"/>
              </a:spcBef>
              <a:buSzPct val="125000"/>
            </a:pPr>
            <a:r>
              <a:rPr lang="en-US" dirty="0">
                <a:solidFill>
                  <a:schemeClr val="bg2"/>
                </a:solidFill>
                <a:latin typeface="+mj-lt"/>
              </a:rPr>
              <a:t>Remember this:</a:t>
            </a:r>
          </a:p>
          <a:p>
            <a:pPr marL="396875" indent="-396875">
              <a:lnSpc>
                <a:spcPct val="90000"/>
              </a:lnSpc>
              <a:spcBef>
                <a:spcPct val="20000"/>
              </a:spcBef>
              <a:buSzPct val="125000"/>
            </a:pPr>
            <a:endParaRPr lang="en-US" dirty="0" smtClean="0">
              <a:solidFill>
                <a:srgbClr val="FF0000"/>
              </a:solidFill>
              <a:latin typeface="Segoe Print" pitchFamily="2" charset="0"/>
            </a:endParaRPr>
          </a:p>
          <a:p>
            <a:pPr marL="396875" indent="-396875">
              <a:lnSpc>
                <a:spcPct val="90000"/>
              </a:lnSpc>
              <a:spcBef>
                <a:spcPct val="20000"/>
              </a:spcBef>
              <a:buSzPct val="125000"/>
            </a:pPr>
            <a:r>
              <a:rPr lang="en-US" dirty="0">
                <a:solidFill>
                  <a:schemeClr val="bg2"/>
                </a:solidFill>
                <a:latin typeface="+mj-lt"/>
              </a:rPr>
              <a:t>A </a:t>
            </a:r>
            <a:r>
              <a:rPr lang="en-US" dirty="0" err="1">
                <a:solidFill>
                  <a:schemeClr val="bg2"/>
                </a:solidFill>
                <a:latin typeface="+mj-lt"/>
              </a:rPr>
              <a:t>tablix</a:t>
            </a:r>
            <a:r>
              <a:rPr lang="en-US" dirty="0">
                <a:solidFill>
                  <a:schemeClr val="bg2"/>
                </a:solidFill>
                <a:latin typeface="+mj-lt"/>
              </a:rPr>
              <a:t> is a bunch of rows and columns.</a:t>
            </a:r>
          </a:p>
          <a:p>
            <a:pPr marL="396875" indent="-396875">
              <a:lnSpc>
                <a:spcPct val="90000"/>
              </a:lnSpc>
              <a:spcBef>
                <a:spcPct val="20000"/>
              </a:spcBef>
              <a:buSzPct val="125000"/>
            </a:pPr>
            <a:r>
              <a:rPr lang="en-US" dirty="0">
                <a:solidFill>
                  <a:schemeClr val="bg2"/>
                </a:solidFill>
                <a:latin typeface="+mj-lt"/>
              </a:rPr>
              <a:t>Some rows/columns belong to groups.</a:t>
            </a:r>
          </a:p>
          <a:p>
            <a:pPr marL="396875" indent="-396875">
              <a:lnSpc>
                <a:spcPct val="90000"/>
              </a:lnSpc>
              <a:spcBef>
                <a:spcPct val="20000"/>
              </a:spcBef>
              <a:buSzPct val="125000"/>
            </a:pPr>
            <a:r>
              <a:rPr lang="en-US" dirty="0">
                <a:solidFill>
                  <a:schemeClr val="bg2"/>
                </a:solidFill>
                <a:latin typeface="+mj-lt"/>
              </a:rPr>
              <a:t>Some don’t.</a:t>
            </a:r>
          </a:p>
          <a:p>
            <a:pPr marL="396875" indent="-396875">
              <a:lnSpc>
                <a:spcPct val="90000"/>
              </a:lnSpc>
              <a:spcBef>
                <a:spcPct val="20000"/>
              </a:spcBef>
              <a:buSzPct val="125000"/>
            </a:pPr>
            <a:r>
              <a:rPr lang="en-US" dirty="0">
                <a:solidFill>
                  <a:schemeClr val="bg2"/>
                </a:solidFill>
                <a:latin typeface="+mj-lt"/>
              </a:rPr>
              <a:t>Groups can repeat.</a:t>
            </a:r>
          </a:p>
        </p:txBody>
      </p:sp>
      <p:grpSp>
        <p:nvGrpSpPr>
          <p:cNvPr id="21" name="Group 20"/>
          <p:cNvGrpSpPr/>
          <p:nvPr/>
        </p:nvGrpSpPr>
        <p:grpSpPr>
          <a:xfrm>
            <a:off x="358343" y="2730841"/>
            <a:ext cx="123566" cy="1519881"/>
            <a:chOff x="568412" y="2829697"/>
            <a:chExt cx="123566" cy="1519881"/>
          </a:xfrm>
          <a:effectLst>
            <a:outerShdw blurRad="50800" dist="38100" dir="2700000" algn="tl" rotWithShape="0">
              <a:prstClr val="black">
                <a:alpha val="40000"/>
              </a:prstClr>
            </a:outerShdw>
          </a:effectLst>
        </p:grpSpPr>
        <p:sp>
          <p:nvSpPr>
            <p:cNvPr id="22" name="Freeform 21"/>
            <p:cNvSpPr/>
            <p:nvPr/>
          </p:nvSpPr>
          <p:spPr>
            <a:xfrm>
              <a:off x="568412" y="282969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5" name="Freeform 24"/>
            <p:cNvSpPr/>
            <p:nvPr/>
          </p:nvSpPr>
          <p:spPr>
            <a:xfrm>
              <a:off x="568412" y="3163330"/>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8" name="Freeform 27"/>
            <p:cNvSpPr/>
            <p:nvPr/>
          </p:nvSpPr>
          <p:spPr>
            <a:xfrm>
              <a:off x="568412" y="378116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1" name="Freeform 30"/>
            <p:cNvSpPr/>
            <p:nvPr/>
          </p:nvSpPr>
          <p:spPr>
            <a:xfrm>
              <a:off x="568412" y="4090086"/>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33" name="Group 26"/>
          <p:cNvGrpSpPr/>
          <p:nvPr/>
        </p:nvGrpSpPr>
        <p:grpSpPr>
          <a:xfrm>
            <a:off x="172991" y="2446636"/>
            <a:ext cx="123567" cy="1804086"/>
            <a:chOff x="358346" y="2545492"/>
            <a:chExt cx="123567" cy="1804086"/>
          </a:xfrm>
          <a:effectLst>
            <a:outerShdw blurRad="50800" dist="38100" dir="2700000" algn="tl" rotWithShape="0">
              <a:prstClr val="black">
                <a:alpha val="40000"/>
              </a:prstClr>
            </a:outerShdw>
          </a:effectLst>
        </p:grpSpPr>
        <p:sp>
          <p:nvSpPr>
            <p:cNvPr id="34" name="Freeform 33"/>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7" name="Freeform 36"/>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40" name="TextBox 39"/>
          <p:cNvSpPr txBox="1"/>
          <p:nvPr/>
        </p:nvSpPr>
        <p:spPr>
          <a:xfrm>
            <a:off x="214184" y="2067696"/>
            <a:ext cx="428368" cy="348557"/>
          </a:xfrm>
          <a:prstGeom prst="rect">
            <a:avLst/>
          </a:prstGeom>
          <a:noFill/>
        </p:spPr>
        <p:txBody>
          <a:bodyPr wrap="square" rtlCol="0">
            <a:spAutoFit/>
          </a:bodyPr>
          <a:lstStyle/>
          <a:p>
            <a:pPr marL="396875" indent="-396875">
              <a:lnSpc>
                <a:spcPct val="90000"/>
              </a:lnSpc>
              <a:spcBef>
                <a:spcPct val="20000"/>
              </a:spcBef>
              <a:buSzPct val="125000"/>
            </a:pPr>
            <a:r>
              <a:rPr lang="en-US" b="1" dirty="0" smtClean="0">
                <a:solidFill>
                  <a:srgbClr val="FF0000"/>
                </a:solidFill>
                <a:latin typeface="Segoe Print" pitchFamily="2" charset="0"/>
              </a:rPr>
              <a:t>X</a:t>
            </a:r>
          </a:p>
        </p:txBody>
      </p:sp>
      <p:sp>
        <p:nvSpPr>
          <p:cNvPr id="41" name="TextBox 40"/>
          <p:cNvSpPr txBox="1"/>
          <p:nvPr/>
        </p:nvSpPr>
        <p:spPr>
          <a:xfrm>
            <a:off x="214184" y="4291913"/>
            <a:ext cx="428368" cy="348557"/>
          </a:xfrm>
          <a:prstGeom prst="rect">
            <a:avLst/>
          </a:prstGeom>
          <a:noFill/>
        </p:spPr>
        <p:txBody>
          <a:bodyPr wrap="square" rtlCol="0">
            <a:spAutoFit/>
          </a:bodyPr>
          <a:lstStyle/>
          <a:p>
            <a:pPr marL="396875" indent="-396875">
              <a:lnSpc>
                <a:spcPct val="90000"/>
              </a:lnSpc>
              <a:spcBef>
                <a:spcPct val="20000"/>
              </a:spcBef>
              <a:buSzPct val="125000"/>
            </a:pPr>
            <a:r>
              <a:rPr lang="en-US" b="1" dirty="0" smtClean="0">
                <a:solidFill>
                  <a:srgbClr val="FF0000"/>
                </a:solidFill>
                <a:latin typeface="Segoe Print" pitchFamily="2" charset="0"/>
              </a:rPr>
              <a:t>X</a:t>
            </a:r>
          </a:p>
        </p:txBody>
      </p:sp>
      <p:graphicFrame>
        <p:nvGraphicFramePr>
          <p:cNvPr id="15" name="Table 14"/>
          <p:cNvGraphicFramePr>
            <a:graphicFrameLocks noGrp="1"/>
          </p:cNvGraphicFramePr>
          <p:nvPr/>
        </p:nvGraphicFramePr>
        <p:xfrm>
          <a:off x="511018" y="2070510"/>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Tree>
    <p:extLst>
      <p:ext uri="{BB962C8B-B14F-4D97-AF65-F5344CB8AC3E}">
        <p14:creationId xmlns="" xmlns:p14="http://schemas.microsoft.com/office/powerpoint/2010/main" val="3243926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How to think about a tablix</a:t>
            </a:r>
            <a:endParaRPr lang="en-US" dirty="0"/>
          </a:p>
        </p:txBody>
      </p:sp>
      <p:sp>
        <p:nvSpPr>
          <p:cNvPr id="32" name="TextBox 31"/>
          <p:cNvSpPr txBox="1"/>
          <p:nvPr/>
        </p:nvSpPr>
        <p:spPr>
          <a:xfrm>
            <a:off x="3929449" y="1346887"/>
            <a:ext cx="4658497" cy="348557"/>
          </a:xfrm>
          <a:prstGeom prst="rect">
            <a:avLst/>
          </a:prstGeom>
          <a:noFill/>
        </p:spPr>
        <p:txBody>
          <a:bodyPr wrap="square" rtlCol="0">
            <a:spAutoFit/>
          </a:bodyPr>
          <a:lstStyle/>
          <a:p>
            <a:pPr marL="396875" indent="-396875">
              <a:lnSpc>
                <a:spcPct val="90000"/>
              </a:lnSpc>
              <a:spcBef>
                <a:spcPct val="20000"/>
              </a:spcBef>
              <a:buSzPct val="125000"/>
            </a:pPr>
            <a:r>
              <a:rPr lang="en-US" dirty="0">
                <a:solidFill>
                  <a:schemeClr val="bg2"/>
                </a:solidFill>
                <a:latin typeface="+mj-lt"/>
              </a:rPr>
              <a:t>Why does a “group” repeat?</a:t>
            </a:r>
          </a:p>
        </p:txBody>
      </p:sp>
      <p:grpSp>
        <p:nvGrpSpPr>
          <p:cNvPr id="4" name="Group 20"/>
          <p:cNvGrpSpPr/>
          <p:nvPr/>
        </p:nvGrpSpPr>
        <p:grpSpPr>
          <a:xfrm>
            <a:off x="358343" y="2730841"/>
            <a:ext cx="123566" cy="1519881"/>
            <a:chOff x="568412" y="2829697"/>
            <a:chExt cx="123566" cy="1519881"/>
          </a:xfrm>
          <a:effectLst>
            <a:outerShdw blurRad="50800" dist="38100" dir="2700000" algn="tl" rotWithShape="0">
              <a:prstClr val="black">
                <a:alpha val="40000"/>
              </a:prstClr>
            </a:outerShdw>
          </a:effectLst>
        </p:grpSpPr>
        <p:sp>
          <p:nvSpPr>
            <p:cNvPr id="22" name="Freeform 21"/>
            <p:cNvSpPr/>
            <p:nvPr/>
          </p:nvSpPr>
          <p:spPr>
            <a:xfrm>
              <a:off x="568412" y="282969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5" name="Freeform 24"/>
            <p:cNvSpPr/>
            <p:nvPr/>
          </p:nvSpPr>
          <p:spPr>
            <a:xfrm>
              <a:off x="568412" y="3163330"/>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8" name="Freeform 27"/>
            <p:cNvSpPr/>
            <p:nvPr/>
          </p:nvSpPr>
          <p:spPr>
            <a:xfrm>
              <a:off x="568412" y="378116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1" name="Freeform 30"/>
            <p:cNvSpPr/>
            <p:nvPr/>
          </p:nvSpPr>
          <p:spPr>
            <a:xfrm>
              <a:off x="568412" y="4090086"/>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5" name="Group 26"/>
          <p:cNvGrpSpPr/>
          <p:nvPr/>
        </p:nvGrpSpPr>
        <p:grpSpPr>
          <a:xfrm>
            <a:off x="172991" y="2446636"/>
            <a:ext cx="123567" cy="1804086"/>
            <a:chOff x="358346" y="2545492"/>
            <a:chExt cx="123567" cy="1804086"/>
          </a:xfrm>
          <a:effectLst>
            <a:outerShdw blurRad="50800" dist="38100" dir="2700000" algn="tl" rotWithShape="0">
              <a:prstClr val="black">
                <a:alpha val="40000"/>
              </a:prstClr>
            </a:outerShdw>
          </a:effectLst>
        </p:grpSpPr>
        <p:sp>
          <p:nvSpPr>
            <p:cNvPr id="34" name="Freeform 33"/>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7" name="Freeform 36"/>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pic>
        <p:nvPicPr>
          <p:cNvPr id="3074" name="Picture 2"/>
          <p:cNvPicPr>
            <a:picLocks noChangeAspect="1" noChangeArrowheads="1"/>
          </p:cNvPicPr>
          <p:nvPr/>
        </p:nvPicPr>
        <p:blipFill>
          <a:blip r:embed="rId3"/>
          <a:srcRect/>
          <a:stretch>
            <a:fillRect/>
          </a:stretch>
        </p:blipFill>
        <p:spPr bwMode="auto">
          <a:xfrm>
            <a:off x="3506617" y="1917486"/>
            <a:ext cx="5343525" cy="2924175"/>
          </a:xfrm>
          <a:prstGeom prst="rect">
            <a:avLst/>
          </a:prstGeom>
          <a:noFill/>
          <a:ln w="9525">
            <a:noFill/>
            <a:miter lim="800000"/>
            <a:headEnd/>
            <a:tailEnd/>
          </a:ln>
          <a:effectLst>
            <a:outerShdw blurRad="50800" dist="101600" dir="2700000" algn="tl" rotWithShape="0">
              <a:prstClr val="black">
                <a:alpha val="40000"/>
              </a:prstClr>
            </a:outerShdw>
          </a:effectLst>
        </p:spPr>
      </p:pic>
      <p:sp>
        <p:nvSpPr>
          <p:cNvPr id="18" name="Freeform 17"/>
          <p:cNvSpPr/>
          <p:nvPr/>
        </p:nvSpPr>
        <p:spPr>
          <a:xfrm>
            <a:off x="4213655" y="3669956"/>
            <a:ext cx="4930345" cy="951471"/>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9" name="TextBox 18"/>
          <p:cNvSpPr txBox="1"/>
          <p:nvPr/>
        </p:nvSpPr>
        <p:spPr>
          <a:xfrm>
            <a:off x="3929449" y="5096578"/>
            <a:ext cx="4658497" cy="847155"/>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mj-lt"/>
              </a:rPr>
              <a:t>It groups the underlying data based on the group expression, and then repeats itself once for each value.</a:t>
            </a:r>
          </a:p>
        </p:txBody>
      </p:sp>
      <p:sp>
        <p:nvSpPr>
          <p:cNvPr id="16" name="Freeform 15"/>
          <p:cNvSpPr/>
          <p:nvPr/>
        </p:nvSpPr>
        <p:spPr>
          <a:xfrm>
            <a:off x="0" y="2271208"/>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7" name="Freeform 16"/>
          <p:cNvSpPr/>
          <p:nvPr/>
        </p:nvSpPr>
        <p:spPr>
          <a:xfrm>
            <a:off x="160639" y="3272107"/>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0" name="TextBox 19"/>
          <p:cNvSpPr txBox="1"/>
          <p:nvPr/>
        </p:nvSpPr>
        <p:spPr>
          <a:xfrm rot="21389565">
            <a:off x="500353" y="4985919"/>
            <a:ext cx="2987934" cy="597856"/>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mj-lt"/>
              </a:rPr>
              <a:t>Territory has 2 values, so group occurs twice</a:t>
            </a:r>
          </a:p>
        </p:txBody>
      </p:sp>
      <p:graphicFrame>
        <p:nvGraphicFramePr>
          <p:cNvPr id="21" name="Table 20"/>
          <p:cNvGraphicFramePr>
            <a:graphicFrameLocks noGrp="1"/>
          </p:cNvGraphicFramePr>
          <p:nvPr/>
        </p:nvGraphicFramePr>
        <p:xfrm>
          <a:off x="511018" y="2070510"/>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Tree>
    <p:extLst>
      <p:ext uri="{BB962C8B-B14F-4D97-AF65-F5344CB8AC3E}">
        <p14:creationId xmlns="" xmlns:p14="http://schemas.microsoft.com/office/powerpoint/2010/main" val="931656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6" grpId="0" animBg="1"/>
      <p:bldP spid="17"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How to think about a tablix</a:t>
            </a:r>
            <a:endParaRPr lang="en-US" dirty="0"/>
          </a:p>
        </p:txBody>
      </p:sp>
      <p:sp>
        <p:nvSpPr>
          <p:cNvPr id="32" name="TextBox 31"/>
          <p:cNvSpPr txBox="1"/>
          <p:nvPr/>
        </p:nvSpPr>
        <p:spPr>
          <a:xfrm>
            <a:off x="3929449" y="1346887"/>
            <a:ext cx="4658497" cy="348557"/>
          </a:xfrm>
          <a:prstGeom prst="rect">
            <a:avLst/>
          </a:prstGeom>
          <a:noFill/>
        </p:spPr>
        <p:txBody>
          <a:bodyPr wrap="square" rtlCol="0">
            <a:spAutoFit/>
          </a:bodyPr>
          <a:lstStyle/>
          <a:p>
            <a:pPr marL="396875" indent="-396875">
              <a:lnSpc>
                <a:spcPct val="90000"/>
              </a:lnSpc>
              <a:spcBef>
                <a:spcPct val="20000"/>
              </a:spcBef>
              <a:buSzPct val="125000"/>
            </a:pPr>
            <a:r>
              <a:rPr lang="en-US" dirty="0">
                <a:solidFill>
                  <a:schemeClr val="bg2"/>
                </a:solidFill>
                <a:latin typeface="+mj-lt"/>
              </a:rPr>
              <a:t>Why does a “group” repeat?</a:t>
            </a:r>
          </a:p>
        </p:txBody>
      </p:sp>
      <p:grpSp>
        <p:nvGrpSpPr>
          <p:cNvPr id="4" name="Group 20"/>
          <p:cNvGrpSpPr/>
          <p:nvPr/>
        </p:nvGrpSpPr>
        <p:grpSpPr>
          <a:xfrm>
            <a:off x="358343" y="2730841"/>
            <a:ext cx="123566" cy="1519881"/>
            <a:chOff x="568412" y="2829697"/>
            <a:chExt cx="123566" cy="1519881"/>
          </a:xfrm>
          <a:effectLst>
            <a:outerShdw blurRad="50800" dist="38100" dir="2700000" algn="tl" rotWithShape="0">
              <a:prstClr val="black">
                <a:alpha val="40000"/>
              </a:prstClr>
            </a:outerShdw>
          </a:effectLst>
        </p:grpSpPr>
        <p:sp>
          <p:nvSpPr>
            <p:cNvPr id="22" name="Freeform 21"/>
            <p:cNvSpPr/>
            <p:nvPr/>
          </p:nvSpPr>
          <p:spPr>
            <a:xfrm>
              <a:off x="568412" y="282969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5" name="Freeform 24"/>
            <p:cNvSpPr/>
            <p:nvPr/>
          </p:nvSpPr>
          <p:spPr>
            <a:xfrm>
              <a:off x="568412" y="3163330"/>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8" name="Freeform 27"/>
            <p:cNvSpPr/>
            <p:nvPr/>
          </p:nvSpPr>
          <p:spPr>
            <a:xfrm>
              <a:off x="568412" y="378116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1" name="Freeform 30"/>
            <p:cNvSpPr/>
            <p:nvPr/>
          </p:nvSpPr>
          <p:spPr>
            <a:xfrm>
              <a:off x="568412" y="4090086"/>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5" name="Group 26"/>
          <p:cNvGrpSpPr/>
          <p:nvPr/>
        </p:nvGrpSpPr>
        <p:grpSpPr>
          <a:xfrm>
            <a:off x="172991" y="2446636"/>
            <a:ext cx="123567" cy="1804086"/>
            <a:chOff x="358346" y="2545492"/>
            <a:chExt cx="123567" cy="1804086"/>
          </a:xfrm>
          <a:effectLst>
            <a:outerShdw blurRad="50800" dist="38100" dir="2700000" algn="tl" rotWithShape="0">
              <a:prstClr val="black">
                <a:alpha val="40000"/>
              </a:prstClr>
            </a:outerShdw>
          </a:effectLst>
        </p:grpSpPr>
        <p:sp>
          <p:nvSpPr>
            <p:cNvPr id="34" name="Freeform 33"/>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7" name="Freeform 36"/>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19" name="TextBox 18"/>
          <p:cNvSpPr txBox="1"/>
          <p:nvPr/>
        </p:nvSpPr>
        <p:spPr>
          <a:xfrm>
            <a:off x="3929449" y="5009490"/>
            <a:ext cx="4658497" cy="1294713"/>
          </a:xfrm>
          <a:prstGeom prst="rect">
            <a:avLst/>
          </a:prstGeom>
          <a:noFill/>
        </p:spPr>
        <p:txBody>
          <a:bodyPr wrap="square" rtlCol="0">
            <a:spAutoFit/>
          </a:bodyPr>
          <a:lstStyle/>
          <a:p>
            <a:pPr>
              <a:lnSpc>
                <a:spcPct val="90000"/>
              </a:lnSpc>
              <a:spcBef>
                <a:spcPts val="1600"/>
              </a:spcBef>
              <a:buSzPct val="125000"/>
            </a:pPr>
            <a:r>
              <a:rPr lang="en-US" dirty="0">
                <a:solidFill>
                  <a:schemeClr val="bg2"/>
                </a:solidFill>
                <a:latin typeface="+mj-lt"/>
              </a:rPr>
              <a:t>If there is no group expression, the group repeats once for each row in the underlying data.</a:t>
            </a:r>
          </a:p>
          <a:p>
            <a:pPr>
              <a:lnSpc>
                <a:spcPct val="90000"/>
              </a:lnSpc>
              <a:spcBef>
                <a:spcPts val="1600"/>
              </a:spcBef>
              <a:buSzPct val="125000"/>
            </a:pPr>
            <a:r>
              <a:rPr lang="en-US" dirty="0">
                <a:solidFill>
                  <a:schemeClr val="bg2"/>
                </a:solidFill>
                <a:latin typeface="+mj-lt"/>
              </a:rPr>
              <a:t>This is called showing “detail” data.</a:t>
            </a:r>
          </a:p>
        </p:txBody>
      </p:sp>
      <p:pic>
        <p:nvPicPr>
          <p:cNvPr id="1026" name="Picture 2"/>
          <p:cNvPicPr>
            <a:picLocks noChangeAspect="1" noChangeArrowheads="1"/>
          </p:cNvPicPr>
          <p:nvPr/>
        </p:nvPicPr>
        <p:blipFill>
          <a:blip r:embed="rId3"/>
          <a:srcRect/>
          <a:stretch>
            <a:fillRect/>
          </a:stretch>
        </p:blipFill>
        <p:spPr bwMode="auto">
          <a:xfrm>
            <a:off x="3511378" y="1910794"/>
            <a:ext cx="5334000" cy="2962275"/>
          </a:xfrm>
          <a:prstGeom prst="rect">
            <a:avLst/>
          </a:prstGeom>
          <a:noFill/>
          <a:ln w="9525">
            <a:noFill/>
            <a:miter lim="800000"/>
            <a:headEnd/>
            <a:tailEnd/>
          </a:ln>
          <a:effectLst>
            <a:outerShdw blurRad="50800" dist="101600" dir="2700000" algn="tl" rotWithShape="0">
              <a:prstClr val="black">
                <a:alpha val="40000"/>
              </a:prstClr>
            </a:outerShdw>
          </a:effectLst>
        </p:spPr>
      </p:pic>
      <p:sp>
        <p:nvSpPr>
          <p:cNvPr id="26" name="TextBox 25"/>
          <p:cNvSpPr txBox="1"/>
          <p:nvPr/>
        </p:nvSpPr>
        <p:spPr>
          <a:xfrm>
            <a:off x="6091882" y="3880022"/>
            <a:ext cx="457199" cy="604781"/>
          </a:xfrm>
          <a:prstGeom prst="rect">
            <a:avLst/>
          </a:prstGeom>
          <a:noFill/>
        </p:spPr>
        <p:txBody>
          <a:bodyPr wrap="square" rtlCol="0">
            <a:spAutoFit/>
          </a:bodyPr>
          <a:lstStyle/>
          <a:p>
            <a:pPr marL="396875" indent="-396875">
              <a:lnSpc>
                <a:spcPct val="90000"/>
              </a:lnSpc>
              <a:spcBef>
                <a:spcPct val="20000"/>
              </a:spcBef>
              <a:buSzPct val="125000"/>
            </a:pPr>
            <a:r>
              <a:rPr lang="en-US" sz="3600" dirty="0" smtClean="0">
                <a:solidFill>
                  <a:srgbClr val="FF0000"/>
                </a:solidFill>
                <a:latin typeface="Segoe Print" pitchFamily="2" charset="0"/>
              </a:rPr>
              <a:t>X</a:t>
            </a:r>
          </a:p>
        </p:txBody>
      </p:sp>
      <p:graphicFrame>
        <p:nvGraphicFramePr>
          <p:cNvPr id="16" name="Table 15"/>
          <p:cNvGraphicFramePr>
            <a:graphicFrameLocks noGrp="1"/>
          </p:cNvGraphicFramePr>
          <p:nvPr/>
        </p:nvGraphicFramePr>
        <p:xfrm>
          <a:off x="511018" y="2070510"/>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Tree>
    <p:extLst>
      <p:ext uri="{BB962C8B-B14F-4D97-AF65-F5344CB8AC3E}">
        <p14:creationId xmlns="" xmlns:p14="http://schemas.microsoft.com/office/powerpoint/2010/main" val="357269560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 xmlns:p14="http://schemas.microsoft.com/office/powerpoint/2010/main" val="2143745427"/>
              </p:ext>
            </p:extLst>
          </p:nvPr>
        </p:nvGraphicFramePr>
        <p:xfrm>
          <a:off x="511018" y="2070510"/>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
        <p:nvSpPr>
          <p:cNvPr id="2" name="Title 1"/>
          <p:cNvSpPr>
            <a:spLocks noGrp="1"/>
          </p:cNvSpPr>
          <p:nvPr>
            <p:ph type="title"/>
          </p:nvPr>
        </p:nvSpPr>
        <p:spPr/>
        <p:txBody>
          <a:bodyPr/>
          <a:lstStyle/>
          <a:p>
            <a:r>
              <a:rPr smtClean="0"/>
              <a:t>How to think about a tablix</a:t>
            </a:r>
            <a:endParaRPr lang="en-US" dirty="0"/>
          </a:p>
        </p:txBody>
      </p:sp>
      <p:sp>
        <p:nvSpPr>
          <p:cNvPr id="32" name="TextBox 31"/>
          <p:cNvSpPr txBox="1"/>
          <p:nvPr/>
        </p:nvSpPr>
        <p:spPr>
          <a:xfrm>
            <a:off x="4040655" y="2310712"/>
            <a:ext cx="4300151" cy="348557"/>
          </a:xfrm>
          <a:prstGeom prst="rect">
            <a:avLst/>
          </a:prstGeom>
          <a:noFill/>
        </p:spPr>
        <p:txBody>
          <a:bodyPr wrap="square" rtlCol="0">
            <a:spAutoFit/>
          </a:bodyPr>
          <a:lstStyle/>
          <a:p>
            <a:pPr marL="396875" indent="-396875">
              <a:lnSpc>
                <a:spcPct val="90000"/>
              </a:lnSpc>
              <a:spcBef>
                <a:spcPct val="20000"/>
              </a:spcBef>
              <a:buSzPct val="125000"/>
            </a:pPr>
            <a:r>
              <a:rPr lang="en-US" dirty="0">
                <a:solidFill>
                  <a:schemeClr val="bg2"/>
                </a:solidFill>
                <a:latin typeface="+mj-lt"/>
              </a:rPr>
              <a:t>Some cells just have labels in them.</a:t>
            </a:r>
          </a:p>
        </p:txBody>
      </p:sp>
      <p:sp>
        <p:nvSpPr>
          <p:cNvPr id="34" name="Freeform 33"/>
          <p:cNvSpPr/>
          <p:nvPr/>
        </p:nvSpPr>
        <p:spPr>
          <a:xfrm>
            <a:off x="0" y="1912861"/>
            <a:ext cx="2205680" cy="694414"/>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8" name="Freeform 37"/>
          <p:cNvSpPr/>
          <p:nvPr/>
        </p:nvSpPr>
        <p:spPr>
          <a:xfrm>
            <a:off x="0" y="4124719"/>
            <a:ext cx="1748480" cy="793271"/>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9" name="TextBox 8"/>
          <p:cNvSpPr txBox="1"/>
          <p:nvPr/>
        </p:nvSpPr>
        <p:spPr>
          <a:xfrm>
            <a:off x="4040658" y="1643442"/>
            <a:ext cx="4028303" cy="348557"/>
          </a:xfrm>
          <a:prstGeom prst="rect">
            <a:avLst/>
          </a:prstGeom>
          <a:noFill/>
        </p:spPr>
        <p:txBody>
          <a:bodyPr wrap="square" rtlCol="0">
            <a:spAutoFit/>
          </a:bodyPr>
          <a:lstStyle/>
          <a:p>
            <a:pPr marL="396875" indent="-396875">
              <a:lnSpc>
                <a:spcPct val="90000"/>
              </a:lnSpc>
              <a:spcBef>
                <a:spcPct val="20000"/>
              </a:spcBef>
              <a:buSzPct val="125000"/>
            </a:pPr>
            <a:r>
              <a:rPr lang="en-US" dirty="0">
                <a:solidFill>
                  <a:schemeClr val="bg2"/>
                </a:solidFill>
                <a:latin typeface="+mj-lt"/>
              </a:rPr>
              <a:t>So, what about content?</a:t>
            </a:r>
          </a:p>
        </p:txBody>
      </p:sp>
      <p:sp>
        <p:nvSpPr>
          <p:cNvPr id="10" name="Freeform 9"/>
          <p:cNvSpPr/>
          <p:nvPr/>
        </p:nvSpPr>
        <p:spPr>
          <a:xfrm>
            <a:off x="2051221" y="1974645"/>
            <a:ext cx="1729946" cy="546132"/>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2135610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3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 xmlns:p14="http://schemas.microsoft.com/office/powerpoint/2010/main" val="2116057018"/>
              </p:ext>
            </p:extLst>
          </p:nvPr>
        </p:nvGraphicFramePr>
        <p:xfrm>
          <a:off x="511018" y="2070510"/>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
        <p:nvSpPr>
          <p:cNvPr id="2" name="Title 1"/>
          <p:cNvSpPr>
            <a:spLocks noGrp="1"/>
          </p:cNvSpPr>
          <p:nvPr>
            <p:ph type="title"/>
          </p:nvPr>
        </p:nvSpPr>
        <p:spPr/>
        <p:txBody>
          <a:bodyPr/>
          <a:lstStyle/>
          <a:p>
            <a:r>
              <a:rPr smtClean="0"/>
              <a:t>How to think about a tablix</a:t>
            </a:r>
            <a:endParaRPr lang="en-US" dirty="0"/>
          </a:p>
        </p:txBody>
      </p:sp>
      <p:sp>
        <p:nvSpPr>
          <p:cNvPr id="32" name="TextBox 31"/>
          <p:cNvSpPr txBox="1"/>
          <p:nvPr/>
        </p:nvSpPr>
        <p:spPr>
          <a:xfrm>
            <a:off x="4040659" y="2310714"/>
            <a:ext cx="4572000" cy="2419124"/>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mj-lt"/>
              </a:rPr>
              <a:t>Some cells show data.</a:t>
            </a:r>
          </a:p>
          <a:p>
            <a:pPr>
              <a:lnSpc>
                <a:spcPct val="90000"/>
              </a:lnSpc>
              <a:spcBef>
                <a:spcPct val="20000"/>
              </a:spcBef>
              <a:buSzPct val="125000"/>
            </a:pPr>
            <a:endParaRPr lang="en-US" dirty="0" smtClean="0">
              <a:solidFill>
                <a:srgbClr val="FF0000"/>
              </a:solidFill>
              <a:latin typeface="Segoe Print" pitchFamily="2" charset="0"/>
            </a:endParaRPr>
          </a:p>
          <a:p>
            <a:pPr>
              <a:lnSpc>
                <a:spcPct val="90000"/>
              </a:lnSpc>
              <a:spcBef>
                <a:spcPct val="20000"/>
              </a:spcBef>
              <a:buSzPct val="125000"/>
            </a:pPr>
            <a:r>
              <a:rPr lang="en-US" dirty="0">
                <a:solidFill>
                  <a:schemeClr val="bg2"/>
                </a:solidFill>
                <a:latin typeface="+mj-lt"/>
              </a:rPr>
              <a:t>They do this because the text box value is a field reference.</a:t>
            </a:r>
          </a:p>
          <a:p>
            <a:pPr>
              <a:lnSpc>
                <a:spcPct val="90000"/>
              </a:lnSpc>
              <a:spcBef>
                <a:spcPct val="20000"/>
              </a:spcBef>
              <a:buSzPct val="125000"/>
            </a:pPr>
            <a:endParaRPr lang="en-US" dirty="0" smtClean="0">
              <a:solidFill>
                <a:srgbClr val="FF0000"/>
              </a:solidFill>
              <a:latin typeface="Segoe Print" pitchFamily="2" charset="0"/>
            </a:endParaRPr>
          </a:p>
          <a:p>
            <a:pPr>
              <a:lnSpc>
                <a:spcPct val="90000"/>
              </a:lnSpc>
              <a:spcBef>
                <a:spcPct val="20000"/>
              </a:spcBef>
              <a:buSzPct val="125000"/>
            </a:pPr>
            <a:r>
              <a:rPr lang="en-US" dirty="0">
                <a:solidFill>
                  <a:schemeClr val="bg2"/>
                </a:solidFill>
                <a:latin typeface="+mj-lt"/>
              </a:rPr>
              <a:t>Examples:</a:t>
            </a:r>
          </a:p>
          <a:p>
            <a:pPr>
              <a:lnSpc>
                <a:spcPct val="90000"/>
              </a:lnSpc>
              <a:spcBef>
                <a:spcPct val="20000"/>
              </a:spcBef>
              <a:buSzPct val="125000"/>
            </a:pPr>
            <a:r>
              <a:rPr lang="en-US" dirty="0">
                <a:solidFill>
                  <a:schemeClr val="bg2"/>
                </a:solidFill>
                <a:latin typeface="+mj-lt"/>
              </a:rPr>
              <a:t>[Territory]</a:t>
            </a:r>
          </a:p>
          <a:p>
            <a:pPr>
              <a:lnSpc>
                <a:spcPct val="90000"/>
              </a:lnSpc>
              <a:spcBef>
                <a:spcPct val="20000"/>
              </a:spcBef>
              <a:buSzPct val="125000"/>
            </a:pPr>
            <a:r>
              <a:rPr lang="en-US" dirty="0">
                <a:solidFill>
                  <a:schemeClr val="bg2"/>
                </a:solidFill>
                <a:latin typeface="+mj-lt"/>
              </a:rPr>
              <a:t>[</a:t>
            </a:r>
            <a:r>
              <a:rPr lang="en-US" dirty="0" err="1">
                <a:solidFill>
                  <a:schemeClr val="bg2"/>
                </a:solidFill>
                <a:latin typeface="+mj-lt"/>
              </a:rPr>
              <a:t>SalesPerson</a:t>
            </a:r>
            <a:r>
              <a:rPr lang="en-US" dirty="0">
                <a:solidFill>
                  <a:schemeClr val="bg2"/>
                </a:solidFill>
                <a:latin typeface="+mj-lt"/>
              </a:rPr>
              <a:t>]</a:t>
            </a:r>
          </a:p>
        </p:txBody>
      </p:sp>
      <p:sp>
        <p:nvSpPr>
          <p:cNvPr id="11" name="Freeform 10"/>
          <p:cNvSpPr/>
          <p:nvPr/>
        </p:nvSpPr>
        <p:spPr>
          <a:xfrm>
            <a:off x="0" y="2271208"/>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2" name="Freeform 11"/>
          <p:cNvSpPr/>
          <p:nvPr/>
        </p:nvSpPr>
        <p:spPr>
          <a:xfrm>
            <a:off x="345989" y="2604841"/>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3" name="Freeform 12"/>
          <p:cNvSpPr/>
          <p:nvPr/>
        </p:nvSpPr>
        <p:spPr>
          <a:xfrm>
            <a:off x="160639" y="3272107"/>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5" name="Freeform 14"/>
          <p:cNvSpPr/>
          <p:nvPr/>
        </p:nvSpPr>
        <p:spPr>
          <a:xfrm>
            <a:off x="444843" y="2938474"/>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6" name="Freeform 15"/>
          <p:cNvSpPr/>
          <p:nvPr/>
        </p:nvSpPr>
        <p:spPr>
          <a:xfrm>
            <a:off x="2063578" y="2629555"/>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7" name="Freeform 16"/>
          <p:cNvSpPr/>
          <p:nvPr/>
        </p:nvSpPr>
        <p:spPr>
          <a:xfrm>
            <a:off x="2051222" y="2901404"/>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8" name="Freeform 17"/>
          <p:cNvSpPr/>
          <p:nvPr/>
        </p:nvSpPr>
        <p:spPr>
          <a:xfrm>
            <a:off x="296562" y="3556312"/>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9" name="Freeform 18"/>
          <p:cNvSpPr/>
          <p:nvPr/>
        </p:nvSpPr>
        <p:spPr>
          <a:xfrm>
            <a:off x="407773" y="3865231"/>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0" name="Freeform 19"/>
          <p:cNvSpPr/>
          <p:nvPr/>
        </p:nvSpPr>
        <p:spPr>
          <a:xfrm>
            <a:off x="2014152" y="3568669"/>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1" name="Freeform 20"/>
          <p:cNvSpPr/>
          <p:nvPr/>
        </p:nvSpPr>
        <p:spPr>
          <a:xfrm>
            <a:off x="1964725" y="3877589"/>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1666974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 xmlns:p14="http://schemas.microsoft.com/office/powerpoint/2010/main" val="2775405409"/>
              </p:ext>
            </p:extLst>
          </p:nvPr>
        </p:nvGraphicFramePr>
        <p:xfrm>
          <a:off x="511018" y="2070510"/>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
        <p:nvSpPr>
          <p:cNvPr id="2" name="Title 1"/>
          <p:cNvSpPr>
            <a:spLocks noGrp="1"/>
          </p:cNvSpPr>
          <p:nvPr>
            <p:ph type="title"/>
          </p:nvPr>
        </p:nvSpPr>
        <p:spPr/>
        <p:txBody>
          <a:bodyPr/>
          <a:lstStyle/>
          <a:p>
            <a:r>
              <a:rPr smtClean="0"/>
              <a:t>How to think about a tablix</a:t>
            </a:r>
            <a:endParaRPr lang="en-US" dirty="0"/>
          </a:p>
        </p:txBody>
      </p:sp>
      <p:sp>
        <p:nvSpPr>
          <p:cNvPr id="32" name="TextBox 31"/>
          <p:cNvSpPr txBox="1"/>
          <p:nvPr/>
        </p:nvSpPr>
        <p:spPr>
          <a:xfrm>
            <a:off x="4040659" y="2310714"/>
            <a:ext cx="4572000" cy="2203680"/>
          </a:xfrm>
          <a:prstGeom prst="rect">
            <a:avLst/>
          </a:prstGeom>
          <a:noFill/>
        </p:spPr>
        <p:txBody>
          <a:bodyPr wrap="square" rtlCol="0">
            <a:spAutoFit/>
          </a:bodyPr>
          <a:lstStyle/>
          <a:p>
            <a:pPr>
              <a:lnSpc>
                <a:spcPct val="90000"/>
              </a:lnSpc>
              <a:spcBef>
                <a:spcPts val="1600"/>
              </a:spcBef>
              <a:buSzPct val="125000"/>
            </a:pPr>
            <a:r>
              <a:rPr lang="en-US" dirty="0">
                <a:solidFill>
                  <a:schemeClr val="bg2"/>
                </a:solidFill>
                <a:latin typeface="+mj-lt"/>
              </a:rPr>
              <a:t>These are subtotals. Subtotals are calculated. </a:t>
            </a:r>
          </a:p>
          <a:p>
            <a:pPr>
              <a:lnSpc>
                <a:spcPct val="90000"/>
              </a:lnSpc>
              <a:spcBef>
                <a:spcPts val="1600"/>
              </a:spcBef>
              <a:buSzPct val="125000"/>
            </a:pPr>
            <a:r>
              <a:rPr lang="en-US" dirty="0">
                <a:solidFill>
                  <a:schemeClr val="bg2"/>
                </a:solidFill>
                <a:latin typeface="+mj-lt"/>
              </a:rPr>
              <a:t>How?</a:t>
            </a:r>
          </a:p>
          <a:p>
            <a:pPr>
              <a:lnSpc>
                <a:spcPct val="90000"/>
              </a:lnSpc>
              <a:spcBef>
                <a:spcPts val="1600"/>
              </a:spcBef>
              <a:buSzPct val="125000"/>
            </a:pPr>
            <a:r>
              <a:rPr lang="en-US" dirty="0">
                <a:solidFill>
                  <a:schemeClr val="bg2"/>
                </a:solidFill>
                <a:latin typeface="+mj-lt"/>
              </a:rPr>
              <a:t>Every group defines a scope. A scope is a subset of the underlying data.</a:t>
            </a:r>
          </a:p>
          <a:p>
            <a:pPr>
              <a:lnSpc>
                <a:spcPct val="90000"/>
              </a:lnSpc>
              <a:spcBef>
                <a:spcPts val="1600"/>
              </a:spcBef>
              <a:buSzPct val="125000"/>
            </a:pPr>
            <a:r>
              <a:rPr lang="en-US" dirty="0">
                <a:solidFill>
                  <a:schemeClr val="bg2"/>
                </a:solidFill>
                <a:latin typeface="+mj-lt"/>
              </a:rPr>
              <a:t>A subtotal adds all the values for a field within a particular scope.</a:t>
            </a:r>
          </a:p>
        </p:txBody>
      </p:sp>
      <p:sp>
        <p:nvSpPr>
          <p:cNvPr id="11" name="Freeform 10"/>
          <p:cNvSpPr/>
          <p:nvPr/>
        </p:nvSpPr>
        <p:spPr>
          <a:xfrm>
            <a:off x="2113006" y="2258851"/>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2" name="Freeform 11"/>
          <p:cNvSpPr/>
          <p:nvPr/>
        </p:nvSpPr>
        <p:spPr>
          <a:xfrm>
            <a:off x="2113006" y="3235035"/>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3" name="Freeform 12"/>
          <p:cNvSpPr/>
          <p:nvPr/>
        </p:nvSpPr>
        <p:spPr>
          <a:xfrm>
            <a:off x="2113006" y="4174149"/>
            <a:ext cx="1705232" cy="558490"/>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nvGrpSpPr>
          <p:cNvPr id="21" name="Group 26"/>
          <p:cNvGrpSpPr/>
          <p:nvPr/>
        </p:nvGrpSpPr>
        <p:grpSpPr>
          <a:xfrm>
            <a:off x="358346" y="2446636"/>
            <a:ext cx="123567" cy="1804086"/>
            <a:chOff x="358346" y="2545492"/>
            <a:chExt cx="123567" cy="1804086"/>
          </a:xfrm>
          <a:effectLst>
            <a:outerShdw blurRad="50800" dist="38100" dir="2700000" algn="tl" rotWithShape="0">
              <a:prstClr val="black">
                <a:alpha val="40000"/>
              </a:prstClr>
            </a:outerShdw>
          </a:effectLst>
        </p:grpSpPr>
        <p:sp>
          <p:nvSpPr>
            <p:cNvPr id="22" name="Freeform 21"/>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3" name="Freeform 22"/>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24" name="TextBox 23"/>
          <p:cNvSpPr txBox="1"/>
          <p:nvPr/>
        </p:nvSpPr>
        <p:spPr>
          <a:xfrm rot="21390606">
            <a:off x="3941804" y="1322171"/>
            <a:ext cx="4572000" cy="597856"/>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mj-lt"/>
              </a:rPr>
              <a:t>This is the SUM of all the Sales values where Territory = “Canada”</a:t>
            </a:r>
          </a:p>
        </p:txBody>
      </p:sp>
      <p:sp>
        <p:nvSpPr>
          <p:cNvPr id="25" name="Arc 24"/>
          <p:cNvSpPr/>
          <p:nvPr/>
        </p:nvSpPr>
        <p:spPr>
          <a:xfrm>
            <a:off x="3373395" y="1841155"/>
            <a:ext cx="1235675" cy="1235675"/>
          </a:xfrm>
          <a:prstGeom prst="arc">
            <a:avLst>
              <a:gd name="adj1" fmla="val 11837210"/>
              <a:gd name="adj2" fmla="val 16140728"/>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8" name="Freeform 37"/>
          <p:cNvSpPr/>
          <p:nvPr/>
        </p:nvSpPr>
        <p:spPr>
          <a:xfrm>
            <a:off x="2753072" y="2940549"/>
            <a:ext cx="495454" cy="68754"/>
          </a:xfrm>
          <a:custGeom>
            <a:avLst/>
            <a:gdLst>
              <a:gd name="connsiteX0" fmla="*/ 14851 w 262444"/>
              <a:gd name="connsiteY0" fmla="*/ 25068 h 74495"/>
              <a:gd name="connsiteX1" fmla="*/ 249629 w 262444"/>
              <a:gd name="connsiteY1" fmla="*/ 25068 h 74495"/>
              <a:gd name="connsiteX2" fmla="*/ 212559 w 262444"/>
              <a:gd name="connsiteY2" fmla="*/ 37425 h 74495"/>
              <a:gd name="connsiteX3" fmla="*/ 51921 w 262444"/>
              <a:gd name="connsiteY3" fmla="*/ 49782 h 74495"/>
              <a:gd name="connsiteX4" fmla="*/ 14851 w 262444"/>
              <a:gd name="connsiteY4" fmla="*/ 74495 h 74495"/>
              <a:gd name="connsiteX5" fmla="*/ 88991 w 262444"/>
              <a:gd name="connsiteY5" fmla="*/ 49782 h 74495"/>
              <a:gd name="connsiteX6" fmla="*/ 212559 w 262444"/>
              <a:gd name="connsiteY6" fmla="*/ 49782 h 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444" h="74495">
                <a:moveTo>
                  <a:pt x="14851" y="25068"/>
                </a:moveTo>
                <a:cubicBezTo>
                  <a:pt x="112953" y="5447"/>
                  <a:pt x="111758" y="0"/>
                  <a:pt x="249629" y="25068"/>
                </a:cubicBezTo>
                <a:cubicBezTo>
                  <a:pt x="262444" y="27398"/>
                  <a:pt x="225484" y="35809"/>
                  <a:pt x="212559" y="37425"/>
                </a:cubicBezTo>
                <a:cubicBezTo>
                  <a:pt x="159270" y="44086"/>
                  <a:pt x="105467" y="45663"/>
                  <a:pt x="51921" y="49782"/>
                </a:cubicBezTo>
                <a:cubicBezTo>
                  <a:pt x="39564" y="58020"/>
                  <a:pt x="0" y="74495"/>
                  <a:pt x="14851" y="74495"/>
                </a:cubicBezTo>
                <a:cubicBezTo>
                  <a:pt x="40901" y="74495"/>
                  <a:pt x="62941" y="49782"/>
                  <a:pt x="88991" y="49782"/>
                </a:cubicBezTo>
                <a:lnTo>
                  <a:pt x="212559" y="497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9" name="Freeform 38"/>
          <p:cNvSpPr/>
          <p:nvPr/>
        </p:nvSpPr>
        <p:spPr>
          <a:xfrm>
            <a:off x="2704946" y="3277433"/>
            <a:ext cx="495454" cy="68754"/>
          </a:xfrm>
          <a:custGeom>
            <a:avLst/>
            <a:gdLst>
              <a:gd name="connsiteX0" fmla="*/ 14851 w 262444"/>
              <a:gd name="connsiteY0" fmla="*/ 25068 h 74495"/>
              <a:gd name="connsiteX1" fmla="*/ 249629 w 262444"/>
              <a:gd name="connsiteY1" fmla="*/ 25068 h 74495"/>
              <a:gd name="connsiteX2" fmla="*/ 212559 w 262444"/>
              <a:gd name="connsiteY2" fmla="*/ 37425 h 74495"/>
              <a:gd name="connsiteX3" fmla="*/ 51921 w 262444"/>
              <a:gd name="connsiteY3" fmla="*/ 49782 h 74495"/>
              <a:gd name="connsiteX4" fmla="*/ 14851 w 262444"/>
              <a:gd name="connsiteY4" fmla="*/ 74495 h 74495"/>
              <a:gd name="connsiteX5" fmla="*/ 88991 w 262444"/>
              <a:gd name="connsiteY5" fmla="*/ 49782 h 74495"/>
              <a:gd name="connsiteX6" fmla="*/ 212559 w 262444"/>
              <a:gd name="connsiteY6" fmla="*/ 49782 h 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444" h="74495">
                <a:moveTo>
                  <a:pt x="14851" y="25068"/>
                </a:moveTo>
                <a:cubicBezTo>
                  <a:pt x="112953" y="5447"/>
                  <a:pt x="111758" y="0"/>
                  <a:pt x="249629" y="25068"/>
                </a:cubicBezTo>
                <a:cubicBezTo>
                  <a:pt x="262444" y="27398"/>
                  <a:pt x="225484" y="35809"/>
                  <a:pt x="212559" y="37425"/>
                </a:cubicBezTo>
                <a:cubicBezTo>
                  <a:pt x="159270" y="44086"/>
                  <a:pt x="105467" y="45663"/>
                  <a:pt x="51921" y="49782"/>
                </a:cubicBezTo>
                <a:cubicBezTo>
                  <a:pt x="39564" y="58020"/>
                  <a:pt x="0" y="74495"/>
                  <a:pt x="14851" y="74495"/>
                </a:cubicBezTo>
                <a:cubicBezTo>
                  <a:pt x="40901" y="74495"/>
                  <a:pt x="62941" y="49782"/>
                  <a:pt x="88991" y="49782"/>
                </a:cubicBezTo>
                <a:lnTo>
                  <a:pt x="212559" y="497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1224138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3" end="3"/>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10" presetClass="exit" presetSubtype="0" fill="hold" grpId="0"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4" grpId="0"/>
      <p:bldP spid="25" grpId="0" animBg="1"/>
      <p:bldP spid="38" grpId="0" animBg="1"/>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 xmlns:p14="http://schemas.microsoft.com/office/powerpoint/2010/main" val="2676043215"/>
              </p:ext>
            </p:extLst>
          </p:nvPr>
        </p:nvGraphicFramePr>
        <p:xfrm>
          <a:off x="511018" y="2070510"/>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
        <p:nvSpPr>
          <p:cNvPr id="2" name="Title 1"/>
          <p:cNvSpPr>
            <a:spLocks noGrp="1"/>
          </p:cNvSpPr>
          <p:nvPr>
            <p:ph type="title"/>
          </p:nvPr>
        </p:nvSpPr>
        <p:spPr/>
        <p:txBody>
          <a:bodyPr/>
          <a:lstStyle/>
          <a:p>
            <a:r>
              <a:rPr smtClean="0"/>
              <a:t>How to think about a tablix</a:t>
            </a:r>
            <a:endParaRPr lang="en-US" dirty="0"/>
          </a:p>
        </p:txBody>
      </p:sp>
      <p:sp>
        <p:nvSpPr>
          <p:cNvPr id="32" name="TextBox 31"/>
          <p:cNvSpPr txBox="1"/>
          <p:nvPr/>
        </p:nvSpPr>
        <p:spPr>
          <a:xfrm>
            <a:off x="4269259" y="2288942"/>
            <a:ext cx="4188941" cy="2951577"/>
          </a:xfrm>
          <a:prstGeom prst="rect">
            <a:avLst/>
          </a:prstGeom>
          <a:noFill/>
        </p:spPr>
        <p:txBody>
          <a:bodyPr wrap="square" rtlCol="0">
            <a:spAutoFit/>
          </a:bodyPr>
          <a:lstStyle/>
          <a:p>
            <a:pPr>
              <a:lnSpc>
                <a:spcPct val="90000"/>
              </a:lnSpc>
              <a:spcBef>
                <a:spcPts val="1600"/>
              </a:spcBef>
              <a:buSzPct val="125000"/>
            </a:pPr>
            <a:r>
              <a:rPr lang="en-US" dirty="0">
                <a:solidFill>
                  <a:schemeClr val="bg2"/>
                </a:solidFill>
                <a:latin typeface="+mj-lt"/>
              </a:rPr>
              <a:t>QUIZ: Is this number calculated by adding all the values in the column above it?</a:t>
            </a:r>
          </a:p>
          <a:p>
            <a:pPr>
              <a:lnSpc>
                <a:spcPct val="90000"/>
              </a:lnSpc>
              <a:spcBef>
                <a:spcPts val="1600"/>
              </a:spcBef>
              <a:buSzPct val="125000"/>
            </a:pPr>
            <a:r>
              <a:rPr lang="en-US" dirty="0">
                <a:solidFill>
                  <a:schemeClr val="bg2"/>
                </a:solidFill>
                <a:latin typeface="+mj-lt"/>
              </a:rPr>
              <a:t>ANSWER: No. It’s the sum of all the values in its scope.</a:t>
            </a:r>
          </a:p>
          <a:p>
            <a:pPr>
              <a:lnSpc>
                <a:spcPct val="90000"/>
              </a:lnSpc>
              <a:spcBef>
                <a:spcPts val="1600"/>
              </a:spcBef>
              <a:buSzPct val="125000"/>
            </a:pPr>
            <a:r>
              <a:rPr lang="en-US" dirty="0">
                <a:solidFill>
                  <a:schemeClr val="bg2"/>
                </a:solidFill>
                <a:latin typeface="+mj-lt"/>
              </a:rPr>
              <a:t>The sum is always calculated from the underlying data. It is independent of what may or may not be visible elsewhere in the </a:t>
            </a:r>
            <a:r>
              <a:rPr lang="en-US" dirty="0" err="1">
                <a:solidFill>
                  <a:schemeClr val="bg2"/>
                </a:solidFill>
                <a:latin typeface="+mj-lt"/>
              </a:rPr>
              <a:t>tablix</a:t>
            </a:r>
            <a:r>
              <a:rPr lang="en-US" dirty="0">
                <a:solidFill>
                  <a:schemeClr val="bg2"/>
                </a:solidFill>
                <a:latin typeface="+mj-lt"/>
              </a:rPr>
              <a:t>.</a:t>
            </a:r>
          </a:p>
          <a:p>
            <a:pPr>
              <a:lnSpc>
                <a:spcPct val="90000"/>
              </a:lnSpc>
              <a:spcBef>
                <a:spcPts val="1600"/>
              </a:spcBef>
              <a:buSzPct val="125000"/>
            </a:pPr>
            <a:r>
              <a:rPr lang="en-US" dirty="0">
                <a:solidFill>
                  <a:schemeClr val="bg2"/>
                </a:solidFill>
                <a:latin typeface="+mj-lt"/>
              </a:rPr>
              <a:t>We’ll see more of this later…</a:t>
            </a:r>
          </a:p>
        </p:txBody>
      </p:sp>
      <p:grpSp>
        <p:nvGrpSpPr>
          <p:cNvPr id="4" name="Group 26"/>
          <p:cNvGrpSpPr/>
          <p:nvPr/>
        </p:nvGrpSpPr>
        <p:grpSpPr>
          <a:xfrm>
            <a:off x="358346" y="2446636"/>
            <a:ext cx="123567" cy="1804086"/>
            <a:chOff x="358346" y="2545492"/>
            <a:chExt cx="123567" cy="1804086"/>
          </a:xfrm>
          <a:effectLst>
            <a:outerShdw blurRad="50800" dist="38100" dir="2700000" algn="tl" rotWithShape="0">
              <a:prstClr val="black">
                <a:alpha val="40000"/>
              </a:prstClr>
            </a:outerShdw>
          </a:effectLst>
        </p:grpSpPr>
        <p:sp>
          <p:nvSpPr>
            <p:cNvPr id="22" name="Freeform 21"/>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3" name="Freeform 22"/>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15" name="Rectangle 14"/>
          <p:cNvSpPr/>
          <p:nvPr/>
        </p:nvSpPr>
        <p:spPr bwMode="auto">
          <a:xfrm>
            <a:off x="2351314" y="2373086"/>
            <a:ext cx="936172" cy="1894114"/>
          </a:xfrm>
          <a:prstGeom prst="rect">
            <a:avLst/>
          </a:prstGeom>
          <a:noFill/>
          <a:ln cmpd="sng">
            <a:solidFill>
              <a:srgbClr val="FF0000"/>
            </a:solidFill>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cxnSp>
        <p:nvCxnSpPr>
          <p:cNvPr id="16" name="Straight Arrow Connector 15"/>
          <p:cNvCxnSpPr/>
          <p:nvPr/>
        </p:nvCxnSpPr>
        <p:spPr>
          <a:xfrm rot="10800000" flipV="1">
            <a:off x="3399877" y="4463146"/>
            <a:ext cx="747585" cy="364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80157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11018" y="2070510"/>
          <a:ext cx="3097155" cy="2528016"/>
        </p:xfrm>
        <a:graphic>
          <a:graphicData uri="http://schemas.openxmlformats.org/drawingml/2006/table">
            <a:tbl>
              <a:tblPr firstRow="1" bandRow="1">
                <a:tableStyleId>{5940675A-B579-460E-94D1-54222C63F5DA}</a:tableStyleId>
              </a:tblPr>
              <a:tblGrid>
                <a:gridCol w="1849123"/>
                <a:gridCol w="1248032"/>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b="0" dirty="0" smtClean="0">
                          <a:solidFill>
                            <a:schemeClr val="bg1"/>
                          </a:solidFill>
                          <a:latin typeface="Tahoma" pitchFamily="34" charset="0"/>
                          <a:ea typeface="Tahoma" pitchFamily="34" charset="0"/>
                          <a:cs typeface="Tahoma" pitchFamily="34" charset="0"/>
                        </a:rPr>
                        <a:t>[Territory]</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0" dirty="0" smtClean="0">
                          <a:solidFill>
                            <a:schemeClr val="bg1"/>
                          </a:solidFill>
                          <a:latin typeface="Tahoma" pitchFamily="34" charset="0"/>
                          <a:ea typeface="Tahoma" pitchFamily="34" charset="0"/>
                          <a:cs typeface="Tahoma" pitchFamily="34" charset="0"/>
                        </a:rPr>
                        <a:t>[SUM(Sales)]</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0" baseline="0" dirty="0" smtClean="0">
                          <a:solidFill>
                            <a:schemeClr val="bg1"/>
                          </a:solidFill>
                          <a:latin typeface="Tahoma" pitchFamily="34" charset="0"/>
                          <a:ea typeface="Tahoma" pitchFamily="34" charset="0"/>
                          <a:cs typeface="Tahoma" pitchFamily="34" charset="0"/>
                        </a:rPr>
                        <a:t>   </a:t>
                      </a:r>
                      <a:r>
                        <a:rPr lang="en-US" sz="1400" b="0" dirty="0" smtClean="0">
                          <a:solidFill>
                            <a:schemeClr val="bg1"/>
                          </a:solidFill>
                          <a:latin typeface="Tahoma" pitchFamily="34" charset="0"/>
                          <a:ea typeface="Tahoma" pitchFamily="34" charset="0"/>
                          <a:cs typeface="Tahoma" pitchFamily="34" charset="0"/>
                        </a:rPr>
                        <a:t>[</a:t>
                      </a:r>
                      <a:r>
                        <a:rPr lang="en-US" sz="1400" b="0" dirty="0" err="1" smtClean="0">
                          <a:solidFill>
                            <a:schemeClr val="bg1"/>
                          </a:solidFill>
                          <a:latin typeface="Tahoma" pitchFamily="34" charset="0"/>
                          <a:ea typeface="Tahoma" pitchFamily="34" charset="0"/>
                          <a:cs typeface="Tahoma" pitchFamily="34" charset="0"/>
                        </a:rPr>
                        <a:t>SalesPerson</a:t>
                      </a:r>
                      <a:r>
                        <a:rPr lang="en-US" sz="1400" b="0" dirty="0" smtClean="0">
                          <a:solidFill>
                            <a:schemeClr val="bg1"/>
                          </a:solidFill>
                          <a:latin typeface="Tahoma" pitchFamily="34" charset="0"/>
                          <a:ea typeface="Tahoma" pitchFamily="34" charset="0"/>
                          <a:cs typeface="Tahoma" pitchFamily="34" charset="0"/>
                        </a:rPr>
                        <a:t>]</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Tahoma" pitchFamily="34" charset="0"/>
                          <a:ea typeface="Tahoma" pitchFamily="34" charset="0"/>
                          <a:cs typeface="Tahoma" pitchFamily="34" charset="0"/>
                        </a:rPr>
                        <a:t>[SUM(Sales)]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0" baseline="0" dirty="0" smtClean="0">
                          <a:solidFill>
                            <a:schemeClr val="bg1"/>
                          </a:solidFill>
                          <a:latin typeface="Tahoma" pitchFamily="34" charset="0"/>
                          <a:ea typeface="Tahoma" pitchFamily="34" charset="0"/>
                          <a:cs typeface="Tahoma" pitchFamily="34" charset="0"/>
                        </a:rPr>
                        <a:t>   </a:t>
                      </a:r>
                      <a:r>
                        <a:rPr lang="en-US" sz="1400" b="0" dirty="0" smtClean="0">
                          <a:solidFill>
                            <a:schemeClr val="bg1"/>
                          </a:solidFill>
                          <a:latin typeface="Tahoma" pitchFamily="34" charset="0"/>
                          <a:ea typeface="Tahoma" pitchFamily="34" charset="0"/>
                          <a:cs typeface="Tahoma" pitchFamily="34" charset="0"/>
                        </a:rPr>
                        <a:t>[</a:t>
                      </a:r>
                      <a:r>
                        <a:rPr lang="en-US" sz="1400" b="0" dirty="0" err="1" smtClean="0">
                          <a:solidFill>
                            <a:schemeClr val="bg1"/>
                          </a:solidFill>
                          <a:latin typeface="Tahoma" pitchFamily="34" charset="0"/>
                          <a:ea typeface="Tahoma" pitchFamily="34" charset="0"/>
                          <a:cs typeface="Tahoma" pitchFamily="34" charset="0"/>
                        </a:rPr>
                        <a:t>SalesPerson</a:t>
                      </a:r>
                      <a:r>
                        <a:rPr lang="en-US" sz="1400" b="0" dirty="0" smtClean="0">
                          <a:solidFill>
                            <a:schemeClr val="bg1"/>
                          </a:solidFill>
                          <a:latin typeface="Tahoma" pitchFamily="34" charset="0"/>
                          <a:ea typeface="Tahoma" pitchFamily="34" charset="0"/>
                          <a:cs typeface="Tahoma" pitchFamily="34" charset="0"/>
                        </a:rPr>
                        <a:t>]</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b="0" dirty="0" smtClean="0">
                          <a:solidFill>
                            <a:schemeClr val="bg1"/>
                          </a:solidFill>
                          <a:latin typeface="Tahoma" pitchFamily="34" charset="0"/>
                          <a:ea typeface="Tahoma" pitchFamily="34" charset="0"/>
                          <a:cs typeface="Tahoma" pitchFamily="34" charset="0"/>
                        </a:rPr>
                        <a:t>[SUM(Sales)]</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Tahoma" pitchFamily="34" charset="0"/>
                          <a:ea typeface="Tahoma" pitchFamily="34" charset="0"/>
                          <a:cs typeface="Tahoma" pitchFamily="34" charset="0"/>
                        </a:rPr>
                        <a:t>[Territory]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0" dirty="0" smtClean="0">
                          <a:solidFill>
                            <a:schemeClr val="bg1"/>
                          </a:solidFill>
                          <a:latin typeface="Tahoma" pitchFamily="34" charset="0"/>
                          <a:ea typeface="Tahoma" pitchFamily="34" charset="0"/>
                          <a:cs typeface="Tahoma" pitchFamily="34" charset="0"/>
                        </a:rPr>
                        <a:t>[SUM(Sales)]</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b="0" dirty="0" smtClean="0">
                          <a:solidFill>
                            <a:schemeClr val="bg1"/>
                          </a:solidFill>
                          <a:latin typeface="Tahoma" pitchFamily="34" charset="0"/>
                          <a:ea typeface="Tahoma" pitchFamily="34" charset="0"/>
                          <a:cs typeface="Tahoma" pitchFamily="34" charset="0"/>
                        </a:rPr>
                        <a:t>   [</a:t>
                      </a:r>
                      <a:r>
                        <a:rPr lang="en-US" sz="1400" b="0" dirty="0" err="1" smtClean="0">
                          <a:solidFill>
                            <a:schemeClr val="bg1"/>
                          </a:solidFill>
                          <a:latin typeface="Tahoma" pitchFamily="34" charset="0"/>
                          <a:ea typeface="Tahoma" pitchFamily="34" charset="0"/>
                          <a:cs typeface="Tahoma" pitchFamily="34" charset="0"/>
                        </a:rPr>
                        <a:t>SalesPerson</a:t>
                      </a:r>
                      <a:r>
                        <a:rPr lang="en-US" sz="1400" b="0" dirty="0" smtClean="0">
                          <a:solidFill>
                            <a:schemeClr val="bg1"/>
                          </a:solidFill>
                          <a:latin typeface="Tahoma" pitchFamily="34" charset="0"/>
                          <a:ea typeface="Tahoma" pitchFamily="34" charset="0"/>
                          <a:cs typeface="Tahoma" pitchFamily="34" charset="0"/>
                        </a:rPr>
                        <a:t>]</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b="0" dirty="0" smtClean="0">
                          <a:solidFill>
                            <a:schemeClr val="bg1"/>
                          </a:solidFill>
                          <a:latin typeface="Tahoma" pitchFamily="34" charset="0"/>
                          <a:ea typeface="Tahoma" pitchFamily="34" charset="0"/>
                          <a:cs typeface="Tahoma" pitchFamily="34" charset="0"/>
                        </a:rPr>
                        <a:t>[SUM(Sales)]</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0" dirty="0" smtClean="0">
                          <a:solidFill>
                            <a:schemeClr val="bg1"/>
                          </a:solidFill>
                          <a:latin typeface="Tahoma" pitchFamily="34" charset="0"/>
                          <a:ea typeface="Tahoma" pitchFamily="34" charset="0"/>
                          <a:cs typeface="Tahoma" pitchFamily="34" charset="0"/>
                        </a:rPr>
                        <a:t>   [</a:t>
                      </a:r>
                      <a:r>
                        <a:rPr lang="en-US" sz="1400" b="0" dirty="0" err="1" smtClean="0">
                          <a:solidFill>
                            <a:schemeClr val="bg1"/>
                          </a:solidFill>
                          <a:latin typeface="Tahoma" pitchFamily="34" charset="0"/>
                          <a:ea typeface="Tahoma" pitchFamily="34" charset="0"/>
                          <a:cs typeface="Tahoma" pitchFamily="34" charset="0"/>
                        </a:rPr>
                        <a:t>SalesPerson</a:t>
                      </a:r>
                      <a:r>
                        <a:rPr lang="en-US" sz="1400" b="0" dirty="0" smtClean="0">
                          <a:solidFill>
                            <a:schemeClr val="bg1"/>
                          </a:solidFill>
                          <a:latin typeface="Tahoma" pitchFamily="34" charset="0"/>
                          <a:ea typeface="Tahoma" pitchFamily="34" charset="0"/>
                          <a:cs typeface="Tahoma" pitchFamily="34" charset="0"/>
                        </a:rPr>
                        <a:t>]</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b="0" dirty="0" smtClean="0">
                          <a:solidFill>
                            <a:schemeClr val="bg1"/>
                          </a:solidFill>
                          <a:latin typeface="Tahoma" pitchFamily="34" charset="0"/>
                          <a:ea typeface="Tahoma" pitchFamily="34" charset="0"/>
                          <a:cs typeface="Tahoma" pitchFamily="34" charset="0"/>
                        </a:rPr>
                        <a:t>[SUM(Sales)]</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dirty="0" smtClean="0">
                          <a:solidFill>
                            <a:schemeClr val="tx1"/>
                          </a:solidFill>
                          <a:latin typeface="Tahoma" pitchFamily="34" charset="0"/>
                          <a:ea typeface="Tahoma" pitchFamily="34" charset="0"/>
                          <a:cs typeface="Tahoma" pitchFamily="34" charset="0"/>
                        </a:rPr>
                        <a:t>[SUM(Sales)]</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
        <p:nvSpPr>
          <p:cNvPr id="2" name="Title 1"/>
          <p:cNvSpPr>
            <a:spLocks noGrp="1"/>
          </p:cNvSpPr>
          <p:nvPr>
            <p:ph type="title"/>
          </p:nvPr>
        </p:nvSpPr>
        <p:spPr/>
        <p:txBody>
          <a:bodyPr/>
          <a:lstStyle/>
          <a:p>
            <a:r>
              <a:rPr smtClean="0"/>
              <a:t>How to think about a tablix</a:t>
            </a:r>
            <a:endParaRPr lang="en-US" dirty="0"/>
          </a:p>
        </p:txBody>
      </p:sp>
      <p:sp>
        <p:nvSpPr>
          <p:cNvPr id="32" name="TextBox 31"/>
          <p:cNvSpPr txBox="1"/>
          <p:nvPr/>
        </p:nvSpPr>
        <p:spPr>
          <a:xfrm>
            <a:off x="4040659" y="2310714"/>
            <a:ext cx="4572000" cy="895630"/>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mj-lt"/>
              </a:rPr>
              <a:t>This view shows the actual field references and calculations</a:t>
            </a:r>
          </a:p>
          <a:p>
            <a:pPr>
              <a:lnSpc>
                <a:spcPct val="90000"/>
              </a:lnSpc>
              <a:spcBef>
                <a:spcPct val="20000"/>
              </a:spcBef>
              <a:buSzPct val="125000"/>
            </a:pPr>
            <a:endParaRPr lang="en-US" dirty="0" smtClean="0">
              <a:solidFill>
                <a:srgbClr val="FF0000"/>
              </a:solidFill>
              <a:latin typeface="Segoe Print" pitchFamily="2" charset="0"/>
            </a:endParaRPr>
          </a:p>
        </p:txBody>
      </p:sp>
    </p:spTree>
    <p:extLst>
      <p:ext uri="{BB962C8B-B14F-4D97-AF65-F5344CB8AC3E}">
        <p14:creationId xmlns="" xmlns:p14="http://schemas.microsoft.com/office/powerpoint/2010/main" val="162666246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510711" y="2074055"/>
          <a:ext cx="3097155" cy="948006"/>
        </p:xfrm>
        <a:graphic>
          <a:graphicData uri="http://schemas.openxmlformats.org/drawingml/2006/table">
            <a:tbl>
              <a:tblPr firstRow="1" bandRow="1">
                <a:tableStyleId>{5940675A-B579-460E-94D1-54222C63F5DA}</a:tableStyleId>
              </a:tblPr>
              <a:tblGrid>
                <a:gridCol w="1849123"/>
                <a:gridCol w="1248032"/>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b="0" dirty="0" smtClean="0">
                          <a:solidFill>
                            <a:schemeClr val="bg1"/>
                          </a:solidFill>
                          <a:latin typeface="Tahoma" pitchFamily="34" charset="0"/>
                          <a:ea typeface="Tahoma" pitchFamily="34" charset="0"/>
                          <a:cs typeface="Tahoma" pitchFamily="34" charset="0"/>
                        </a:rPr>
                        <a:t>[Territory]</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0" dirty="0" smtClean="0">
                          <a:solidFill>
                            <a:schemeClr val="bg1"/>
                          </a:solidFill>
                          <a:latin typeface="Tahoma" pitchFamily="34" charset="0"/>
                          <a:ea typeface="Tahoma" pitchFamily="34" charset="0"/>
                          <a:cs typeface="Tahoma" pitchFamily="34" charset="0"/>
                        </a:rPr>
                        <a:t>[SUM(Sales)]</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0" baseline="0" dirty="0" smtClean="0">
                          <a:solidFill>
                            <a:schemeClr val="bg1"/>
                          </a:solidFill>
                          <a:latin typeface="Tahoma" pitchFamily="34" charset="0"/>
                          <a:ea typeface="Tahoma" pitchFamily="34" charset="0"/>
                          <a:cs typeface="Tahoma" pitchFamily="34" charset="0"/>
                        </a:rPr>
                        <a:t>   </a:t>
                      </a:r>
                      <a:r>
                        <a:rPr lang="en-US" sz="1400" b="0" dirty="0" smtClean="0">
                          <a:solidFill>
                            <a:schemeClr val="bg1"/>
                          </a:solidFill>
                          <a:latin typeface="Tahoma" pitchFamily="34" charset="0"/>
                          <a:ea typeface="Tahoma" pitchFamily="34" charset="0"/>
                          <a:cs typeface="Tahoma" pitchFamily="34" charset="0"/>
                        </a:rPr>
                        <a:t>[</a:t>
                      </a:r>
                      <a:r>
                        <a:rPr lang="en-US" sz="1400" b="0" dirty="0" err="1" smtClean="0">
                          <a:solidFill>
                            <a:schemeClr val="bg1"/>
                          </a:solidFill>
                          <a:latin typeface="Tahoma" pitchFamily="34" charset="0"/>
                          <a:ea typeface="Tahoma" pitchFamily="34" charset="0"/>
                          <a:cs typeface="Tahoma" pitchFamily="34" charset="0"/>
                        </a:rPr>
                        <a:t>SalesPerson</a:t>
                      </a:r>
                      <a:r>
                        <a:rPr lang="en-US" sz="1400" b="0" dirty="0" smtClean="0">
                          <a:solidFill>
                            <a:schemeClr val="bg1"/>
                          </a:solidFill>
                          <a:latin typeface="Tahoma" pitchFamily="34" charset="0"/>
                          <a:ea typeface="Tahoma" pitchFamily="34" charset="0"/>
                          <a:cs typeface="Tahoma" pitchFamily="34" charset="0"/>
                        </a:rPr>
                        <a:t>]</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Tahoma" pitchFamily="34" charset="0"/>
                          <a:ea typeface="Tahoma" pitchFamily="34" charset="0"/>
                          <a:cs typeface="Tahoma" pitchFamily="34" charset="0"/>
                        </a:rPr>
                        <a:t>[SUM(Sales)]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bl>
          </a:graphicData>
        </a:graphic>
      </p:graphicFrame>
      <p:graphicFrame>
        <p:nvGraphicFramePr>
          <p:cNvPr id="11" name="Table 10"/>
          <p:cNvGraphicFramePr>
            <a:graphicFrameLocks noGrp="1"/>
          </p:cNvGraphicFramePr>
          <p:nvPr/>
        </p:nvGraphicFramePr>
        <p:xfrm>
          <a:off x="510711" y="4279496"/>
          <a:ext cx="3097155" cy="316002"/>
        </p:xfrm>
        <a:graphic>
          <a:graphicData uri="http://schemas.openxmlformats.org/drawingml/2006/table">
            <a:tbl>
              <a:tblPr firstRow="1" bandRow="1">
                <a:tableStyleId>{5940675A-B579-460E-94D1-54222C63F5DA}</a:tableStyleId>
              </a:tblPr>
              <a:tblGrid>
                <a:gridCol w="1849123"/>
                <a:gridCol w="1248032"/>
              </a:tblGrid>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dirty="0" smtClean="0">
                          <a:solidFill>
                            <a:schemeClr val="tx1"/>
                          </a:solidFill>
                          <a:latin typeface="Tahoma" pitchFamily="34" charset="0"/>
                          <a:ea typeface="Tahoma" pitchFamily="34" charset="0"/>
                          <a:cs typeface="Tahoma" pitchFamily="34" charset="0"/>
                        </a:rPr>
                        <a:t>[SUM(Sales)]</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
        <p:nvSpPr>
          <p:cNvPr id="2" name="Title 1"/>
          <p:cNvSpPr>
            <a:spLocks noGrp="1"/>
          </p:cNvSpPr>
          <p:nvPr>
            <p:ph type="title"/>
          </p:nvPr>
        </p:nvSpPr>
        <p:spPr/>
        <p:txBody>
          <a:bodyPr/>
          <a:lstStyle/>
          <a:p>
            <a:r>
              <a:rPr smtClean="0"/>
              <a:t>How to think about a tablix</a:t>
            </a:r>
            <a:endParaRPr lang="en-US" dirty="0"/>
          </a:p>
        </p:txBody>
      </p:sp>
      <p:sp>
        <p:nvSpPr>
          <p:cNvPr id="32" name="TextBox 31"/>
          <p:cNvSpPr txBox="1"/>
          <p:nvPr/>
        </p:nvSpPr>
        <p:spPr>
          <a:xfrm>
            <a:off x="506623" y="5004482"/>
            <a:ext cx="3286898" cy="348557"/>
          </a:xfrm>
          <a:prstGeom prst="rect">
            <a:avLst/>
          </a:prstGeom>
          <a:noFill/>
        </p:spPr>
        <p:txBody>
          <a:bodyPr wrap="square" rtlCol="0">
            <a:spAutoFit/>
          </a:bodyPr>
          <a:lstStyle/>
          <a:p>
            <a:pPr marL="396875" indent="-396875">
              <a:lnSpc>
                <a:spcPct val="90000"/>
              </a:lnSpc>
              <a:spcBef>
                <a:spcPct val="20000"/>
              </a:spcBef>
              <a:buSzPct val="125000"/>
            </a:pPr>
            <a:r>
              <a:rPr lang="en-US" dirty="0">
                <a:solidFill>
                  <a:schemeClr val="bg2"/>
                </a:solidFill>
                <a:latin typeface="+mj-lt"/>
              </a:rPr>
              <a:t>Let’s</a:t>
            </a:r>
            <a:r>
              <a:rPr lang="en-US" dirty="0" smtClean="0">
                <a:solidFill>
                  <a:srgbClr val="FF0000"/>
                </a:solidFill>
                <a:latin typeface="Segoe Print" pitchFamily="2" charset="0"/>
              </a:rPr>
              <a:t> </a:t>
            </a:r>
            <a:r>
              <a:rPr lang="en-US" dirty="0">
                <a:solidFill>
                  <a:schemeClr val="bg2"/>
                </a:solidFill>
                <a:latin typeface="+mj-lt"/>
              </a:rPr>
              <a:t>simplify…</a:t>
            </a:r>
          </a:p>
        </p:txBody>
      </p:sp>
      <p:graphicFrame>
        <p:nvGraphicFramePr>
          <p:cNvPr id="12" name="Table 11"/>
          <p:cNvGraphicFramePr>
            <a:graphicFrameLocks noGrp="1"/>
          </p:cNvGraphicFramePr>
          <p:nvPr/>
        </p:nvGraphicFramePr>
        <p:xfrm>
          <a:off x="510711" y="3332723"/>
          <a:ext cx="3097155" cy="632004"/>
        </p:xfrm>
        <a:graphic>
          <a:graphicData uri="http://schemas.openxmlformats.org/drawingml/2006/table">
            <a:tbl>
              <a:tblPr firstRow="1" bandRow="1">
                <a:tableStyleId>{5940675A-B579-460E-94D1-54222C63F5DA}</a:tableStyleId>
              </a:tblPr>
              <a:tblGrid>
                <a:gridCol w="1849123"/>
                <a:gridCol w="1248032"/>
              </a:tblGrid>
              <a:tr h="31600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Tahoma" pitchFamily="34" charset="0"/>
                          <a:ea typeface="Tahoma" pitchFamily="34" charset="0"/>
                          <a:cs typeface="Tahoma" pitchFamily="34" charset="0"/>
                        </a:rPr>
                        <a:t>[Territory]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0" dirty="0" smtClean="0">
                          <a:solidFill>
                            <a:schemeClr val="bg1"/>
                          </a:solidFill>
                          <a:latin typeface="Tahoma" pitchFamily="34" charset="0"/>
                          <a:ea typeface="Tahoma" pitchFamily="34" charset="0"/>
                          <a:cs typeface="Tahoma" pitchFamily="34" charset="0"/>
                        </a:rPr>
                        <a:t>[SUM(Sales)]</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b="0" dirty="0" smtClean="0">
                          <a:solidFill>
                            <a:schemeClr val="bg1"/>
                          </a:solidFill>
                          <a:latin typeface="Tahoma" pitchFamily="34" charset="0"/>
                          <a:ea typeface="Tahoma" pitchFamily="34" charset="0"/>
                          <a:cs typeface="Tahoma" pitchFamily="34" charset="0"/>
                        </a:rPr>
                        <a:t>   [</a:t>
                      </a:r>
                      <a:r>
                        <a:rPr lang="en-US" sz="1400" b="0" dirty="0" err="1" smtClean="0">
                          <a:solidFill>
                            <a:schemeClr val="bg1"/>
                          </a:solidFill>
                          <a:latin typeface="Tahoma" pitchFamily="34" charset="0"/>
                          <a:ea typeface="Tahoma" pitchFamily="34" charset="0"/>
                          <a:cs typeface="Tahoma" pitchFamily="34" charset="0"/>
                        </a:rPr>
                        <a:t>SalesPerson</a:t>
                      </a:r>
                      <a:r>
                        <a:rPr lang="en-US" sz="1400" b="0" dirty="0" smtClean="0">
                          <a:solidFill>
                            <a:schemeClr val="bg1"/>
                          </a:solidFill>
                          <a:latin typeface="Tahoma" pitchFamily="34" charset="0"/>
                          <a:ea typeface="Tahoma" pitchFamily="34" charset="0"/>
                          <a:cs typeface="Tahoma" pitchFamily="34" charset="0"/>
                        </a:rPr>
                        <a:t>]</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b="0" dirty="0" smtClean="0">
                          <a:solidFill>
                            <a:schemeClr val="bg1"/>
                          </a:solidFill>
                          <a:latin typeface="Tahoma" pitchFamily="34" charset="0"/>
                          <a:ea typeface="Tahoma" pitchFamily="34" charset="0"/>
                          <a:cs typeface="Tahoma" pitchFamily="34" charset="0"/>
                        </a:rPr>
                        <a:t>[SUM(Sales)]</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13" name="Table 12"/>
          <p:cNvGraphicFramePr>
            <a:graphicFrameLocks noGrp="1"/>
          </p:cNvGraphicFramePr>
          <p:nvPr/>
        </p:nvGraphicFramePr>
        <p:xfrm>
          <a:off x="510711" y="3014628"/>
          <a:ext cx="3097155" cy="316002"/>
        </p:xfrm>
        <a:graphic>
          <a:graphicData uri="http://schemas.openxmlformats.org/drawingml/2006/table">
            <a:tbl>
              <a:tblPr firstRow="1" bandRow="1">
                <a:tableStyleId>{5940675A-B579-460E-94D1-54222C63F5DA}</a:tableStyleId>
              </a:tblPr>
              <a:tblGrid>
                <a:gridCol w="1849123"/>
                <a:gridCol w="1248032"/>
              </a:tblGrid>
              <a:tr h="316002">
                <a:tc>
                  <a:txBody>
                    <a:bodyPr/>
                    <a:lstStyle/>
                    <a:p>
                      <a:r>
                        <a:rPr lang="en-US" sz="1400" b="0" baseline="0" dirty="0" smtClean="0">
                          <a:solidFill>
                            <a:schemeClr val="bg1"/>
                          </a:solidFill>
                          <a:latin typeface="Tahoma" pitchFamily="34" charset="0"/>
                          <a:ea typeface="Tahoma" pitchFamily="34" charset="0"/>
                          <a:cs typeface="Tahoma" pitchFamily="34" charset="0"/>
                        </a:rPr>
                        <a:t>   </a:t>
                      </a:r>
                      <a:r>
                        <a:rPr lang="en-US" sz="1400" b="0" dirty="0" smtClean="0">
                          <a:solidFill>
                            <a:schemeClr val="bg1"/>
                          </a:solidFill>
                          <a:latin typeface="Tahoma" pitchFamily="34" charset="0"/>
                          <a:ea typeface="Tahoma" pitchFamily="34" charset="0"/>
                          <a:cs typeface="Tahoma" pitchFamily="34" charset="0"/>
                        </a:rPr>
                        <a:t>[</a:t>
                      </a:r>
                      <a:r>
                        <a:rPr lang="en-US" sz="1400" b="0" dirty="0" err="1" smtClean="0">
                          <a:solidFill>
                            <a:schemeClr val="bg1"/>
                          </a:solidFill>
                          <a:latin typeface="Tahoma" pitchFamily="34" charset="0"/>
                          <a:ea typeface="Tahoma" pitchFamily="34" charset="0"/>
                          <a:cs typeface="Tahoma" pitchFamily="34" charset="0"/>
                        </a:rPr>
                        <a:t>SalesPerson</a:t>
                      </a:r>
                      <a:r>
                        <a:rPr lang="en-US" sz="1400" b="0" dirty="0" smtClean="0">
                          <a:solidFill>
                            <a:schemeClr val="bg1"/>
                          </a:solidFill>
                          <a:latin typeface="Tahoma" pitchFamily="34" charset="0"/>
                          <a:ea typeface="Tahoma" pitchFamily="34" charset="0"/>
                          <a:cs typeface="Tahoma" pitchFamily="34" charset="0"/>
                        </a:rPr>
                        <a:t>]</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b="0" dirty="0" smtClean="0">
                          <a:solidFill>
                            <a:schemeClr val="bg1"/>
                          </a:solidFill>
                          <a:latin typeface="Tahoma" pitchFamily="34" charset="0"/>
                          <a:ea typeface="Tahoma" pitchFamily="34" charset="0"/>
                          <a:cs typeface="Tahoma" pitchFamily="34" charset="0"/>
                        </a:rPr>
                        <a:t>[SUM(Sales)]</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bl>
          </a:graphicData>
        </a:graphic>
      </p:graphicFrame>
      <p:graphicFrame>
        <p:nvGraphicFramePr>
          <p:cNvPr id="14" name="Table 13"/>
          <p:cNvGraphicFramePr>
            <a:graphicFrameLocks noGrp="1"/>
          </p:cNvGraphicFramePr>
          <p:nvPr/>
        </p:nvGraphicFramePr>
        <p:xfrm>
          <a:off x="510711" y="3960907"/>
          <a:ext cx="3097155" cy="316002"/>
        </p:xfrm>
        <a:graphic>
          <a:graphicData uri="http://schemas.openxmlformats.org/drawingml/2006/table">
            <a:tbl>
              <a:tblPr firstRow="1" bandRow="1">
                <a:tableStyleId>{5940675A-B579-460E-94D1-54222C63F5DA}</a:tableStyleId>
              </a:tblPr>
              <a:tblGrid>
                <a:gridCol w="1849123"/>
                <a:gridCol w="1248032"/>
              </a:tblGrid>
              <a:tr h="316002">
                <a:tc>
                  <a:txBody>
                    <a:bodyPr/>
                    <a:lstStyle/>
                    <a:p>
                      <a:r>
                        <a:rPr lang="en-US" sz="1400" b="0" baseline="0" dirty="0" smtClean="0">
                          <a:solidFill>
                            <a:schemeClr val="bg1"/>
                          </a:solidFill>
                          <a:latin typeface="Tahoma" pitchFamily="34" charset="0"/>
                          <a:ea typeface="Tahoma" pitchFamily="34" charset="0"/>
                          <a:cs typeface="Tahoma" pitchFamily="34" charset="0"/>
                        </a:rPr>
                        <a:t>   </a:t>
                      </a:r>
                      <a:r>
                        <a:rPr lang="en-US" sz="1400" b="0" dirty="0" smtClean="0">
                          <a:solidFill>
                            <a:schemeClr val="bg1"/>
                          </a:solidFill>
                          <a:latin typeface="Tahoma" pitchFamily="34" charset="0"/>
                          <a:ea typeface="Tahoma" pitchFamily="34" charset="0"/>
                          <a:cs typeface="Tahoma" pitchFamily="34" charset="0"/>
                        </a:rPr>
                        <a:t>[</a:t>
                      </a:r>
                      <a:r>
                        <a:rPr lang="en-US" sz="1400" b="0" dirty="0" err="1" smtClean="0">
                          <a:solidFill>
                            <a:schemeClr val="bg1"/>
                          </a:solidFill>
                          <a:latin typeface="Tahoma" pitchFamily="34" charset="0"/>
                          <a:ea typeface="Tahoma" pitchFamily="34" charset="0"/>
                          <a:cs typeface="Tahoma" pitchFamily="34" charset="0"/>
                        </a:rPr>
                        <a:t>SalesPerson</a:t>
                      </a:r>
                      <a:r>
                        <a:rPr lang="en-US" sz="1400" b="0" dirty="0" smtClean="0">
                          <a:solidFill>
                            <a:schemeClr val="bg1"/>
                          </a:solidFill>
                          <a:latin typeface="Tahoma" pitchFamily="34" charset="0"/>
                          <a:ea typeface="Tahoma" pitchFamily="34" charset="0"/>
                          <a:cs typeface="Tahoma" pitchFamily="34" charset="0"/>
                        </a:rPr>
                        <a:t>]</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b="0" dirty="0" smtClean="0">
                          <a:solidFill>
                            <a:schemeClr val="bg1"/>
                          </a:solidFill>
                          <a:latin typeface="Tahoma" pitchFamily="34" charset="0"/>
                          <a:ea typeface="Tahoma" pitchFamily="34" charset="0"/>
                          <a:cs typeface="Tahoma" pitchFamily="34" charset="0"/>
                        </a:rPr>
                        <a:t>[SUM(Sales)]</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bl>
          </a:graphicData>
        </a:graphic>
      </p:graphicFrame>
      <p:sp>
        <p:nvSpPr>
          <p:cNvPr id="16" name="Freeform 15"/>
          <p:cNvSpPr/>
          <p:nvPr/>
        </p:nvSpPr>
        <p:spPr>
          <a:xfrm>
            <a:off x="383057" y="2730841"/>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1" name="Freeform 20"/>
          <p:cNvSpPr/>
          <p:nvPr/>
        </p:nvSpPr>
        <p:spPr>
          <a:xfrm>
            <a:off x="234776" y="2446636"/>
            <a:ext cx="111213" cy="543697"/>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8" name="TextBox 17"/>
          <p:cNvSpPr txBox="1"/>
          <p:nvPr/>
        </p:nvSpPr>
        <p:spPr>
          <a:xfrm>
            <a:off x="3727328" y="2187438"/>
            <a:ext cx="4737050" cy="348557"/>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mj-lt"/>
              </a:rPr>
              <a:t>This is the design-time view of a table.</a:t>
            </a:r>
          </a:p>
        </p:txBody>
      </p:sp>
    </p:spTree>
    <p:extLst>
      <p:ext uri="{BB962C8B-B14F-4D97-AF65-F5344CB8AC3E}">
        <p14:creationId xmlns="" xmlns:p14="http://schemas.microsoft.com/office/powerpoint/2010/main" val="102506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1000"/>
                                        <p:tgtEl>
                                          <p:spTgt spid="13"/>
                                        </p:tgtEl>
                                        <p:attrNameLst>
                                          <p:attrName>ppt_x</p:attrName>
                                        </p:attrNameLst>
                                      </p:cBhvr>
                                      <p:tavLst>
                                        <p:tav tm="0">
                                          <p:val>
                                            <p:strVal val="ppt_x"/>
                                          </p:val>
                                        </p:tav>
                                        <p:tav tm="100000">
                                          <p:val>
                                            <p:strVal val="1+ppt_w/2"/>
                                          </p:val>
                                        </p:tav>
                                      </p:tavLst>
                                    </p:anim>
                                    <p:anim calcmode="lin" valueType="num">
                                      <p:cBhvr additive="base">
                                        <p:cTn id="7" dur="1000"/>
                                        <p:tgtEl>
                                          <p:spTgt spid="13"/>
                                        </p:tgtEl>
                                        <p:attrNameLst>
                                          <p:attrName>ppt_y</p:attrName>
                                        </p:attrNameLst>
                                      </p:cBhvr>
                                      <p:tavLst>
                                        <p:tav tm="0">
                                          <p:val>
                                            <p:strVal val="ppt_y"/>
                                          </p:val>
                                        </p:tav>
                                        <p:tav tm="100000">
                                          <p:val>
                                            <p:strVal val="ppt_y"/>
                                          </p:val>
                                        </p:tav>
                                      </p:tavLst>
                                    </p:anim>
                                    <p:set>
                                      <p:cBhvr>
                                        <p:cTn id="8" dur="1" fill="hold">
                                          <p:stCondLst>
                                            <p:cond delay="999"/>
                                          </p:stCondLst>
                                        </p:cTn>
                                        <p:tgtEl>
                                          <p:spTgt spid="13"/>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1000"/>
                                        <p:tgtEl>
                                          <p:spTgt spid="14"/>
                                        </p:tgtEl>
                                        <p:attrNameLst>
                                          <p:attrName>ppt_x</p:attrName>
                                        </p:attrNameLst>
                                      </p:cBhvr>
                                      <p:tavLst>
                                        <p:tav tm="0">
                                          <p:val>
                                            <p:strVal val="ppt_x"/>
                                          </p:val>
                                        </p:tav>
                                        <p:tav tm="100000">
                                          <p:val>
                                            <p:strVal val="1+ppt_w/2"/>
                                          </p:val>
                                        </p:tav>
                                      </p:tavLst>
                                    </p:anim>
                                    <p:anim calcmode="lin" valueType="num">
                                      <p:cBhvr additive="base">
                                        <p:cTn id="11" dur="1000"/>
                                        <p:tgtEl>
                                          <p:spTgt spid="14"/>
                                        </p:tgtEl>
                                        <p:attrNameLst>
                                          <p:attrName>ppt_y</p:attrName>
                                        </p:attrNameLst>
                                      </p:cBhvr>
                                      <p:tavLst>
                                        <p:tav tm="0">
                                          <p:val>
                                            <p:strVal val="ppt_y"/>
                                          </p:val>
                                        </p:tav>
                                        <p:tav tm="100000">
                                          <p:val>
                                            <p:strVal val="ppt_y"/>
                                          </p:val>
                                        </p:tav>
                                      </p:tavLst>
                                    </p:anim>
                                    <p:set>
                                      <p:cBhvr>
                                        <p:cTn id="12" dur="1" fill="hold">
                                          <p:stCondLst>
                                            <p:cond delay="999"/>
                                          </p:stCondLst>
                                        </p:cTn>
                                        <p:tgtEl>
                                          <p:spTgt spid="1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1000"/>
                                        <p:tgtEl>
                                          <p:spTgt spid="12"/>
                                        </p:tgtEl>
                                        <p:attrNameLst>
                                          <p:attrName>ppt_x</p:attrName>
                                        </p:attrNameLst>
                                      </p:cBhvr>
                                      <p:tavLst>
                                        <p:tav tm="0">
                                          <p:val>
                                            <p:strVal val="ppt_x"/>
                                          </p:val>
                                        </p:tav>
                                        <p:tav tm="100000">
                                          <p:val>
                                            <p:strVal val="1+ppt_w/2"/>
                                          </p:val>
                                        </p:tav>
                                      </p:tavLst>
                                    </p:anim>
                                    <p:anim calcmode="lin" valueType="num">
                                      <p:cBhvr additive="base">
                                        <p:cTn id="23" dur="1000"/>
                                        <p:tgtEl>
                                          <p:spTgt spid="12"/>
                                        </p:tgtEl>
                                        <p:attrNameLst>
                                          <p:attrName>ppt_y</p:attrName>
                                        </p:attrNameLst>
                                      </p:cBhvr>
                                      <p:tavLst>
                                        <p:tav tm="0">
                                          <p:val>
                                            <p:strVal val="ppt_y"/>
                                          </p:val>
                                        </p:tav>
                                        <p:tav tm="100000">
                                          <p:val>
                                            <p:strVal val="ppt_y"/>
                                          </p:val>
                                        </p:tav>
                                      </p:tavLst>
                                    </p:anim>
                                    <p:set>
                                      <p:cBhvr>
                                        <p:cTn id="24" dur="1" fill="hold">
                                          <p:stCondLst>
                                            <p:cond delay="999"/>
                                          </p:stCondLst>
                                        </p:cTn>
                                        <p:tgtEl>
                                          <p:spTgt spid="1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nodeType="clickEffect">
                                  <p:stCondLst>
                                    <p:cond delay="0"/>
                                  </p:stCondLst>
                                  <p:childTnLst>
                                    <p:animMotion origin="layout" path="M -3.61111E-6 -3.64562E-6 L -3.61111E-6 -0.18459 " pathEditMode="relative" rAng="0" ptsTypes="AA">
                                      <p:cBhvr>
                                        <p:cTn id="31" dur="1000" fill="hold"/>
                                        <p:tgtEl>
                                          <p:spTgt spid="11"/>
                                        </p:tgtEl>
                                        <p:attrNameLst>
                                          <p:attrName>ppt_x</p:attrName>
                                          <p:attrName>ppt_y</p:attrName>
                                        </p:attrNameLst>
                                      </p:cBhvr>
                                      <p:rCtr x="0" y="-92"/>
                                    </p:animMotion>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510711" y="2074055"/>
          <a:ext cx="3097155" cy="1264008"/>
        </p:xfrm>
        <a:graphic>
          <a:graphicData uri="http://schemas.openxmlformats.org/drawingml/2006/table">
            <a:tbl>
              <a:tblPr firstRow="1" bandRow="1">
                <a:tableStyleId>{5940675A-B579-460E-94D1-54222C63F5DA}</a:tableStyleId>
              </a:tblPr>
              <a:tblGrid>
                <a:gridCol w="1849123"/>
                <a:gridCol w="1248032"/>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b="0" dirty="0" smtClean="0">
                          <a:solidFill>
                            <a:schemeClr val="bg1"/>
                          </a:solidFill>
                          <a:latin typeface="Tahoma" pitchFamily="34" charset="0"/>
                          <a:ea typeface="Tahoma" pitchFamily="34" charset="0"/>
                          <a:cs typeface="Tahoma" pitchFamily="34" charset="0"/>
                        </a:rPr>
                        <a:t>[Territory]</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0" dirty="0" smtClean="0">
                          <a:solidFill>
                            <a:schemeClr val="bg1"/>
                          </a:solidFill>
                          <a:latin typeface="Tahoma" pitchFamily="34" charset="0"/>
                          <a:ea typeface="Tahoma" pitchFamily="34" charset="0"/>
                          <a:cs typeface="Tahoma" pitchFamily="34" charset="0"/>
                        </a:rPr>
                        <a:t>[SUM(Sales)]</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0" baseline="0" dirty="0" smtClean="0">
                          <a:solidFill>
                            <a:schemeClr val="bg1"/>
                          </a:solidFill>
                          <a:latin typeface="Tahoma" pitchFamily="34" charset="0"/>
                          <a:ea typeface="Tahoma" pitchFamily="34" charset="0"/>
                          <a:cs typeface="Tahoma" pitchFamily="34" charset="0"/>
                        </a:rPr>
                        <a:t>   </a:t>
                      </a:r>
                      <a:r>
                        <a:rPr lang="en-US" sz="1400" b="0" dirty="0" smtClean="0">
                          <a:solidFill>
                            <a:schemeClr val="bg1"/>
                          </a:solidFill>
                          <a:latin typeface="Tahoma" pitchFamily="34" charset="0"/>
                          <a:ea typeface="Tahoma" pitchFamily="34" charset="0"/>
                          <a:cs typeface="Tahoma" pitchFamily="34" charset="0"/>
                        </a:rPr>
                        <a:t>[</a:t>
                      </a:r>
                      <a:r>
                        <a:rPr lang="en-US" sz="1400" b="0" dirty="0" err="1" smtClean="0">
                          <a:solidFill>
                            <a:schemeClr val="bg1"/>
                          </a:solidFill>
                          <a:latin typeface="Tahoma" pitchFamily="34" charset="0"/>
                          <a:ea typeface="Tahoma" pitchFamily="34" charset="0"/>
                          <a:cs typeface="Tahoma" pitchFamily="34" charset="0"/>
                        </a:rPr>
                        <a:t>SalesPerson</a:t>
                      </a:r>
                      <a:r>
                        <a:rPr lang="en-US" sz="1400" b="0" dirty="0" smtClean="0">
                          <a:solidFill>
                            <a:schemeClr val="bg1"/>
                          </a:solidFill>
                          <a:latin typeface="Tahoma" pitchFamily="34" charset="0"/>
                          <a:ea typeface="Tahoma" pitchFamily="34" charset="0"/>
                          <a:cs typeface="Tahoma" pitchFamily="34" charset="0"/>
                        </a:rPr>
                        <a:t>]</a:t>
                      </a:r>
                      <a:endParaRPr lang="en-US" sz="14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Tahoma" pitchFamily="34" charset="0"/>
                          <a:ea typeface="Tahoma" pitchFamily="34" charset="0"/>
                          <a:cs typeface="Tahoma" pitchFamily="34" charset="0"/>
                        </a:rPr>
                        <a:t>[SUM(Sales)]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dirty="0" smtClean="0">
                          <a:solidFill>
                            <a:schemeClr val="tx1"/>
                          </a:solidFill>
                          <a:latin typeface="Tahoma" pitchFamily="34" charset="0"/>
                          <a:ea typeface="Tahoma" pitchFamily="34" charset="0"/>
                          <a:cs typeface="Tahoma" pitchFamily="34" charset="0"/>
                        </a:rPr>
                        <a:t>[SUM(Sales)]</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
        <p:nvSpPr>
          <p:cNvPr id="2" name="Title 1"/>
          <p:cNvSpPr>
            <a:spLocks noGrp="1"/>
          </p:cNvSpPr>
          <p:nvPr>
            <p:ph type="title"/>
          </p:nvPr>
        </p:nvSpPr>
        <p:spPr/>
        <p:txBody>
          <a:bodyPr/>
          <a:lstStyle/>
          <a:p>
            <a:r>
              <a:rPr smtClean="0"/>
              <a:t>How to think about a tablix</a:t>
            </a:r>
            <a:endParaRPr lang="en-US" dirty="0"/>
          </a:p>
        </p:txBody>
      </p:sp>
      <p:sp>
        <p:nvSpPr>
          <p:cNvPr id="32" name="TextBox 31"/>
          <p:cNvSpPr txBox="1"/>
          <p:nvPr/>
        </p:nvSpPr>
        <p:spPr>
          <a:xfrm>
            <a:off x="516042" y="1719352"/>
            <a:ext cx="2183616" cy="348557"/>
          </a:xfrm>
          <a:prstGeom prst="rect">
            <a:avLst/>
          </a:prstGeom>
          <a:noFill/>
        </p:spPr>
        <p:txBody>
          <a:bodyPr wrap="square" rtlCol="0">
            <a:spAutoFit/>
          </a:bodyPr>
          <a:lstStyle/>
          <a:p>
            <a:pPr marL="396875" indent="-396875">
              <a:lnSpc>
                <a:spcPct val="90000"/>
              </a:lnSpc>
              <a:spcBef>
                <a:spcPct val="20000"/>
              </a:spcBef>
              <a:buSzPct val="125000"/>
            </a:pPr>
            <a:r>
              <a:rPr lang="en-US" dirty="0">
                <a:solidFill>
                  <a:schemeClr val="bg2"/>
                </a:solidFill>
                <a:latin typeface="+mj-lt"/>
              </a:rPr>
              <a:t>Layout</a:t>
            </a:r>
          </a:p>
        </p:txBody>
      </p:sp>
      <p:sp>
        <p:nvSpPr>
          <p:cNvPr id="16" name="Freeform 15"/>
          <p:cNvSpPr/>
          <p:nvPr/>
        </p:nvSpPr>
        <p:spPr>
          <a:xfrm>
            <a:off x="317741" y="2730841"/>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1" name="Freeform 20"/>
          <p:cNvSpPr/>
          <p:nvPr/>
        </p:nvSpPr>
        <p:spPr>
          <a:xfrm>
            <a:off x="147688" y="2446636"/>
            <a:ext cx="111213" cy="543697"/>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aphicFrame>
        <p:nvGraphicFramePr>
          <p:cNvPr id="24" name="Table 23"/>
          <p:cNvGraphicFramePr>
            <a:graphicFrameLocks noGrp="1"/>
          </p:cNvGraphicFramePr>
          <p:nvPr/>
        </p:nvGraphicFramePr>
        <p:xfrm>
          <a:off x="5760901" y="2537397"/>
          <a:ext cx="2940908" cy="2528016"/>
        </p:xfrm>
        <a:graphic>
          <a:graphicData uri="http://schemas.openxmlformats.org/drawingml/2006/table">
            <a:tbl>
              <a:tblPr firstRow="1" bandRow="1">
                <a:tableStyleId>{5940675A-B579-460E-94D1-54222C63F5DA}</a:tableStyleId>
              </a:tblPr>
              <a:tblGrid>
                <a:gridCol w="1945964"/>
                <a:gridCol w="994944"/>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
        <p:nvSpPr>
          <p:cNvPr id="25" name="Right Arrow 24"/>
          <p:cNvSpPr/>
          <p:nvPr/>
        </p:nvSpPr>
        <p:spPr bwMode="auto">
          <a:xfrm>
            <a:off x="4728411" y="3448884"/>
            <a:ext cx="504648" cy="56706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aphicFrame>
        <p:nvGraphicFramePr>
          <p:cNvPr id="15" name="Table 14"/>
          <p:cNvGraphicFramePr>
            <a:graphicFrameLocks noGrp="1"/>
          </p:cNvGraphicFramePr>
          <p:nvPr>
            <p:extLst>
              <p:ext uri="{D42A27DB-BD31-4B8C-83A1-F6EECF244321}">
                <p14:modId xmlns="" xmlns:p14="http://schemas.microsoft.com/office/powerpoint/2010/main" val="3310433590"/>
              </p:ext>
            </p:extLst>
          </p:nvPr>
        </p:nvGraphicFramePr>
        <p:xfrm>
          <a:off x="576026" y="4405650"/>
          <a:ext cx="2983603" cy="1219200"/>
        </p:xfrm>
        <a:graphic>
          <a:graphicData uri="http://schemas.openxmlformats.org/drawingml/2006/table">
            <a:tbl>
              <a:tblPr firstRow="1" bandRow="1">
                <a:tableStyleId>{5940675A-B579-460E-94D1-54222C63F5DA}</a:tableStyleId>
              </a:tblPr>
              <a:tblGrid>
                <a:gridCol w="860889"/>
                <a:gridCol w="1265758"/>
                <a:gridCol w="856956"/>
              </a:tblGrid>
              <a:tr h="210608">
                <a:tc>
                  <a:txBody>
                    <a:bodyPr/>
                    <a:lstStyle/>
                    <a:p>
                      <a:r>
                        <a:rPr lang="en-US" sz="1000" b="0" dirty="0" smtClean="0">
                          <a:solidFill>
                            <a:schemeClr val="bg1"/>
                          </a:solidFill>
                          <a:latin typeface="Tahoma" pitchFamily="34" charset="0"/>
                          <a:ea typeface="Tahoma" pitchFamily="34" charset="0"/>
                          <a:cs typeface="Tahoma" pitchFamily="34" charset="0"/>
                        </a:rPr>
                        <a:t>Territory</a:t>
                      </a:r>
                      <a:endParaRPr lang="en-US" sz="10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algn="l"/>
                      <a:r>
                        <a:rPr lang="en-US" sz="1000" b="0" dirty="0" smtClean="0">
                          <a:solidFill>
                            <a:schemeClr val="bg1"/>
                          </a:solidFill>
                          <a:latin typeface="Tahoma" pitchFamily="34" charset="0"/>
                          <a:ea typeface="Tahoma" pitchFamily="34" charset="0"/>
                          <a:cs typeface="Tahoma" pitchFamily="34" charset="0"/>
                        </a:rPr>
                        <a:t>Sales Person</a:t>
                      </a:r>
                      <a:endParaRPr lang="en-US" sz="10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algn="l"/>
                      <a:r>
                        <a:rPr lang="en-US" sz="1000" b="0" dirty="0" smtClean="0">
                          <a:solidFill>
                            <a:schemeClr val="bg1"/>
                          </a:solidFill>
                          <a:latin typeface="Tahoma" pitchFamily="34" charset="0"/>
                          <a:ea typeface="Tahoma" pitchFamily="34" charset="0"/>
                          <a:cs typeface="Tahoma" pitchFamily="34" charset="0"/>
                        </a:rPr>
                        <a:t>Sales</a:t>
                      </a:r>
                      <a:endParaRPr lang="en-US" sz="10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210608">
                <a:tc>
                  <a:txBody>
                    <a:bodyPr/>
                    <a:lstStyle/>
                    <a:p>
                      <a:r>
                        <a:rPr lang="en-US" sz="1000" b="0" dirty="0" smtClean="0">
                          <a:solidFill>
                            <a:schemeClr val="bg1"/>
                          </a:solidFill>
                          <a:latin typeface="Tahoma" pitchFamily="34" charset="0"/>
                          <a:ea typeface="Tahoma" pitchFamily="34" charset="0"/>
                          <a:cs typeface="Tahoma" pitchFamily="34" charset="0"/>
                        </a:rPr>
                        <a:t>Canada</a:t>
                      </a:r>
                      <a:endParaRPr lang="en-US" sz="10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l"/>
                      <a:r>
                        <a:rPr lang="en-US" sz="1000" baseline="0" dirty="0" err="1" smtClean="0">
                          <a:solidFill>
                            <a:schemeClr val="bg1"/>
                          </a:solidFill>
                          <a:latin typeface="Tahoma" pitchFamily="34" charset="0"/>
                          <a:ea typeface="Tahoma" pitchFamily="34" charset="0"/>
                          <a:cs typeface="Tahoma" pitchFamily="34" charset="0"/>
                        </a:rPr>
                        <a:t>Saraiva</a:t>
                      </a:r>
                      <a:r>
                        <a:rPr lang="en-US" sz="1000" baseline="0" dirty="0" smtClean="0">
                          <a:solidFill>
                            <a:schemeClr val="bg1"/>
                          </a:solidFill>
                          <a:latin typeface="Tahoma" pitchFamily="34" charset="0"/>
                          <a:ea typeface="Tahoma" pitchFamily="34" charset="0"/>
                          <a:cs typeface="Tahoma" pitchFamily="34" charset="0"/>
                        </a:rPr>
                        <a:t>, Jose</a:t>
                      </a:r>
                      <a:endParaRPr lang="en-US" sz="10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latin typeface="Tahoma" pitchFamily="34" charset="0"/>
                          <a:ea typeface="Tahoma" pitchFamily="34" charset="0"/>
                          <a:cs typeface="Tahoma" pitchFamily="34" charset="0"/>
                        </a:rPr>
                        <a:t>3,074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210608">
                <a:tc>
                  <a:txBody>
                    <a:bodyPr/>
                    <a:lstStyle/>
                    <a:p>
                      <a:pPr>
                        <a:tabLst>
                          <a:tab pos="339725" algn="l"/>
                        </a:tabLst>
                      </a:pPr>
                      <a:r>
                        <a:rPr lang="en-US" sz="1000" b="0" dirty="0" smtClean="0">
                          <a:solidFill>
                            <a:schemeClr val="bg1"/>
                          </a:solidFill>
                          <a:latin typeface="Tahoma" pitchFamily="34" charset="0"/>
                          <a:ea typeface="Tahoma" pitchFamily="34" charset="0"/>
                          <a:cs typeface="Tahoma" pitchFamily="34" charset="0"/>
                        </a:rPr>
                        <a:t>Canada</a:t>
                      </a:r>
                      <a:endParaRPr lang="en-US" sz="1000" b="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baseline="0" dirty="0" smtClean="0">
                          <a:solidFill>
                            <a:schemeClr val="bg1"/>
                          </a:solidFill>
                          <a:latin typeface="Tahoma" pitchFamily="34" charset="0"/>
                          <a:ea typeface="Tahoma" pitchFamily="34" charset="0"/>
                          <a:cs typeface="Tahoma" pitchFamily="34" charset="0"/>
                        </a:rPr>
                        <a:t>Vargas, Garrett</a:t>
                      </a:r>
                      <a:endParaRPr lang="en-US" sz="1000" b="0" dirty="0" smtClean="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000" smtClean="0">
                          <a:solidFill>
                            <a:schemeClr val="bg1"/>
                          </a:solidFill>
                          <a:latin typeface="Tahoma" pitchFamily="34" charset="0"/>
                          <a:ea typeface="Tahoma" pitchFamily="34" charset="0"/>
                          <a:cs typeface="Tahoma" pitchFamily="34" charset="0"/>
                        </a:rPr>
                        <a:t>1,949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210608">
                <a:tc>
                  <a:txBody>
                    <a:bodyPr/>
                    <a:lstStyle/>
                    <a:p>
                      <a:r>
                        <a:rPr lang="en-US" sz="1000" dirty="0" smtClean="0">
                          <a:solidFill>
                            <a:schemeClr val="bg1"/>
                          </a:solidFill>
                          <a:latin typeface="Tahoma" pitchFamily="34" charset="0"/>
                          <a:ea typeface="Tahoma" pitchFamily="34" charset="0"/>
                          <a:cs typeface="Tahoma" pitchFamily="34" charset="0"/>
                        </a:rPr>
                        <a:t>Southwest</a:t>
                      </a:r>
                      <a:endParaRPr lang="en-US" sz="1000" b="1"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kern="1200" dirty="0" smtClean="0">
                          <a:solidFill>
                            <a:schemeClr val="bg1"/>
                          </a:solidFill>
                          <a:latin typeface="Tahoma" pitchFamily="34" charset="0"/>
                          <a:ea typeface="Tahoma" pitchFamily="34" charset="0"/>
                          <a:cs typeface="Tahoma" pitchFamily="34" charset="0"/>
                        </a:rPr>
                        <a:t>Ito, </a:t>
                      </a:r>
                      <a:r>
                        <a:rPr lang="en-US" sz="1000" kern="1200" dirty="0" err="1" smtClean="0">
                          <a:solidFill>
                            <a:schemeClr val="bg1"/>
                          </a:solidFill>
                          <a:latin typeface="Tahoma" pitchFamily="34" charset="0"/>
                          <a:ea typeface="Tahoma" pitchFamily="34" charset="0"/>
                          <a:cs typeface="Tahoma" pitchFamily="34" charset="0"/>
                        </a:rPr>
                        <a:t>Shu</a:t>
                      </a:r>
                      <a:endParaRPr lang="en-US" sz="1000" kern="12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latin typeface="Tahoma" pitchFamily="34" charset="0"/>
                          <a:ea typeface="Tahoma" pitchFamily="34" charset="0"/>
                          <a:cs typeface="Tahoma" pitchFamily="34" charset="0"/>
                        </a:rPr>
                        <a:t>3,416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21060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latin typeface="Tahoma" pitchFamily="34" charset="0"/>
                          <a:ea typeface="Tahoma" pitchFamily="34" charset="0"/>
                          <a:cs typeface="Tahoma" pitchFamily="34" charset="0"/>
                        </a:rPr>
                        <a:t>Southwest</a:t>
                      </a:r>
                      <a:endParaRPr lang="en-US" sz="1000" b="1" dirty="0" smtClean="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kern="1200" dirty="0" smtClean="0">
                          <a:solidFill>
                            <a:schemeClr val="bg1"/>
                          </a:solidFill>
                          <a:latin typeface="Tahoma" pitchFamily="34" charset="0"/>
                          <a:ea typeface="Tahoma" pitchFamily="34" charset="0"/>
                          <a:cs typeface="Tahoma" pitchFamily="34" charset="0"/>
                        </a:rPr>
                        <a:t>Mitchell, Linda</a:t>
                      </a:r>
                      <a:endParaRPr lang="en-US" sz="1000" kern="12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latin typeface="Tahoma" pitchFamily="34" charset="0"/>
                          <a:ea typeface="Tahoma" pitchFamily="34" charset="0"/>
                          <a:cs typeface="Tahoma" pitchFamily="34" charset="0"/>
                        </a:rPr>
                        <a:t>5,988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sp>
        <p:nvSpPr>
          <p:cNvPr id="17" name="Cross 16"/>
          <p:cNvSpPr/>
          <p:nvPr/>
        </p:nvSpPr>
        <p:spPr bwMode="auto">
          <a:xfrm>
            <a:off x="1850572" y="3602287"/>
            <a:ext cx="449283" cy="413657"/>
          </a:xfrm>
          <a:prstGeom prst="plus">
            <a:avLst>
              <a:gd name="adj" fmla="val 3638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
        <p:nvSpPr>
          <p:cNvPr id="18" name="TextBox 17"/>
          <p:cNvSpPr txBox="1"/>
          <p:nvPr/>
        </p:nvSpPr>
        <p:spPr>
          <a:xfrm>
            <a:off x="570470" y="4050947"/>
            <a:ext cx="2183616" cy="348557"/>
          </a:xfrm>
          <a:prstGeom prst="rect">
            <a:avLst/>
          </a:prstGeom>
          <a:noFill/>
        </p:spPr>
        <p:txBody>
          <a:bodyPr wrap="square" rtlCol="0">
            <a:spAutoFit/>
          </a:bodyPr>
          <a:lstStyle/>
          <a:p>
            <a:pPr marL="396875" indent="-396875">
              <a:lnSpc>
                <a:spcPct val="90000"/>
              </a:lnSpc>
              <a:spcBef>
                <a:spcPct val="20000"/>
              </a:spcBef>
              <a:buSzPct val="125000"/>
            </a:pPr>
            <a:r>
              <a:rPr lang="en-US" dirty="0">
                <a:solidFill>
                  <a:schemeClr val="bg2"/>
                </a:solidFill>
                <a:latin typeface="+mj-lt"/>
              </a:rPr>
              <a:t>Data</a:t>
            </a:r>
          </a:p>
        </p:txBody>
      </p:sp>
      <p:sp>
        <p:nvSpPr>
          <p:cNvPr id="19" name="TextBox 18"/>
          <p:cNvSpPr txBox="1"/>
          <p:nvPr/>
        </p:nvSpPr>
        <p:spPr>
          <a:xfrm>
            <a:off x="6176617" y="2113857"/>
            <a:ext cx="2183616" cy="348557"/>
          </a:xfrm>
          <a:prstGeom prst="rect">
            <a:avLst/>
          </a:prstGeom>
          <a:noFill/>
        </p:spPr>
        <p:txBody>
          <a:bodyPr wrap="square" rtlCol="0">
            <a:spAutoFit/>
          </a:bodyPr>
          <a:lstStyle/>
          <a:p>
            <a:pPr marL="396875" indent="-396875">
              <a:lnSpc>
                <a:spcPct val="90000"/>
              </a:lnSpc>
              <a:spcBef>
                <a:spcPct val="20000"/>
              </a:spcBef>
              <a:buSzPct val="125000"/>
            </a:pPr>
            <a:r>
              <a:rPr lang="en-US" dirty="0">
                <a:solidFill>
                  <a:schemeClr val="bg2"/>
                </a:solidFill>
                <a:latin typeface="+mj-lt"/>
              </a:rPr>
              <a:t>Report!</a:t>
            </a:r>
          </a:p>
        </p:txBody>
      </p:sp>
      <p:grpSp>
        <p:nvGrpSpPr>
          <p:cNvPr id="1031" name="Group 7"/>
          <p:cNvGrpSpPr>
            <a:grpSpLocks noChangeAspect="1"/>
          </p:cNvGrpSpPr>
          <p:nvPr/>
        </p:nvGrpSpPr>
        <p:grpSpPr bwMode="auto">
          <a:xfrm>
            <a:off x="4074183" y="3667559"/>
            <a:ext cx="639330" cy="639330"/>
            <a:chOff x="2342" y="1622"/>
            <a:chExt cx="1076" cy="1076"/>
          </a:xfrm>
        </p:grpSpPr>
        <p:sp>
          <p:nvSpPr>
            <p:cNvPr id="1030" name="AutoShape 6"/>
            <p:cNvSpPr>
              <a:spLocks noChangeAspect="1" noChangeArrowheads="1" noTextEdit="1"/>
            </p:cNvSpPr>
            <p:nvPr/>
          </p:nvSpPr>
          <p:spPr bwMode="auto">
            <a:xfrm>
              <a:off x="2342" y="1622"/>
              <a:ext cx="1076" cy="1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3" name="Freeform 9"/>
            <p:cNvSpPr>
              <a:spLocks/>
            </p:cNvSpPr>
            <p:nvPr/>
          </p:nvSpPr>
          <p:spPr bwMode="auto">
            <a:xfrm>
              <a:off x="2376" y="1656"/>
              <a:ext cx="1008" cy="1008"/>
            </a:xfrm>
            <a:custGeom>
              <a:avLst/>
              <a:gdLst/>
              <a:ahLst/>
              <a:cxnLst>
                <a:cxn ang="0">
                  <a:pos x="438" y="0"/>
                </a:cxn>
                <a:cxn ang="0">
                  <a:pos x="428" y="104"/>
                </a:cxn>
                <a:cxn ang="0">
                  <a:pos x="398" y="112"/>
                </a:cxn>
                <a:cxn ang="0">
                  <a:pos x="368" y="120"/>
                </a:cxn>
                <a:cxn ang="0">
                  <a:pos x="194" y="102"/>
                </a:cxn>
                <a:cxn ang="0">
                  <a:pos x="238" y="198"/>
                </a:cxn>
                <a:cxn ang="0">
                  <a:pos x="216" y="218"/>
                </a:cxn>
                <a:cxn ang="0">
                  <a:pos x="196" y="238"/>
                </a:cxn>
                <a:cxn ang="0">
                  <a:pos x="34" y="308"/>
                </a:cxn>
                <a:cxn ang="0">
                  <a:pos x="120" y="370"/>
                </a:cxn>
                <a:cxn ang="0">
                  <a:pos x="112" y="400"/>
                </a:cxn>
                <a:cxn ang="0">
                  <a:pos x="104" y="428"/>
                </a:cxn>
                <a:cxn ang="0">
                  <a:pos x="0" y="570"/>
                </a:cxn>
                <a:cxn ang="0">
                  <a:pos x="104" y="580"/>
                </a:cxn>
                <a:cxn ang="0">
                  <a:pos x="112" y="610"/>
                </a:cxn>
                <a:cxn ang="0">
                  <a:pos x="120" y="640"/>
                </a:cxn>
                <a:cxn ang="0">
                  <a:pos x="102" y="816"/>
                </a:cxn>
                <a:cxn ang="0">
                  <a:pos x="198" y="772"/>
                </a:cxn>
                <a:cxn ang="0">
                  <a:pos x="216" y="792"/>
                </a:cxn>
                <a:cxn ang="0">
                  <a:pos x="238" y="812"/>
                </a:cxn>
                <a:cxn ang="0">
                  <a:pos x="308" y="974"/>
                </a:cxn>
                <a:cxn ang="0">
                  <a:pos x="370" y="888"/>
                </a:cxn>
                <a:cxn ang="0">
                  <a:pos x="398" y="898"/>
                </a:cxn>
                <a:cxn ang="0">
                  <a:pos x="428" y="904"/>
                </a:cxn>
                <a:cxn ang="0">
                  <a:pos x="570" y="1008"/>
                </a:cxn>
                <a:cxn ang="0">
                  <a:pos x="580" y="904"/>
                </a:cxn>
                <a:cxn ang="0">
                  <a:pos x="610" y="898"/>
                </a:cxn>
                <a:cxn ang="0">
                  <a:pos x="640" y="888"/>
                </a:cxn>
                <a:cxn ang="0">
                  <a:pos x="814" y="908"/>
                </a:cxn>
                <a:cxn ang="0">
                  <a:pos x="770" y="812"/>
                </a:cxn>
                <a:cxn ang="0">
                  <a:pos x="792" y="792"/>
                </a:cxn>
                <a:cxn ang="0">
                  <a:pos x="812" y="770"/>
                </a:cxn>
                <a:cxn ang="0">
                  <a:pos x="974" y="700"/>
                </a:cxn>
                <a:cxn ang="0">
                  <a:pos x="888" y="638"/>
                </a:cxn>
                <a:cxn ang="0">
                  <a:pos x="896" y="610"/>
                </a:cxn>
                <a:cxn ang="0">
                  <a:pos x="904" y="580"/>
                </a:cxn>
                <a:cxn ang="0">
                  <a:pos x="1008" y="438"/>
                </a:cxn>
                <a:cxn ang="0">
                  <a:pos x="904" y="428"/>
                </a:cxn>
                <a:cxn ang="0">
                  <a:pos x="896" y="398"/>
                </a:cxn>
                <a:cxn ang="0">
                  <a:pos x="888" y="370"/>
                </a:cxn>
                <a:cxn ang="0">
                  <a:pos x="906" y="194"/>
                </a:cxn>
                <a:cxn ang="0">
                  <a:pos x="810" y="238"/>
                </a:cxn>
                <a:cxn ang="0">
                  <a:pos x="792" y="216"/>
                </a:cxn>
                <a:cxn ang="0">
                  <a:pos x="770" y="196"/>
                </a:cxn>
                <a:cxn ang="0">
                  <a:pos x="700" y="34"/>
                </a:cxn>
                <a:cxn ang="0">
                  <a:pos x="638" y="120"/>
                </a:cxn>
                <a:cxn ang="0">
                  <a:pos x="610" y="112"/>
                </a:cxn>
                <a:cxn ang="0">
                  <a:pos x="580" y="104"/>
                </a:cxn>
                <a:cxn ang="0">
                  <a:pos x="558" y="0"/>
                </a:cxn>
              </a:cxnLst>
              <a:rect l="0" t="0" r="r" b="b"/>
              <a:pathLst>
                <a:path w="1008" h="1008">
                  <a:moveTo>
                    <a:pt x="558" y="0"/>
                  </a:moveTo>
                  <a:lnTo>
                    <a:pt x="438" y="0"/>
                  </a:lnTo>
                  <a:lnTo>
                    <a:pt x="438" y="0"/>
                  </a:lnTo>
                  <a:lnTo>
                    <a:pt x="428" y="104"/>
                  </a:lnTo>
                  <a:lnTo>
                    <a:pt x="428" y="104"/>
                  </a:lnTo>
                  <a:lnTo>
                    <a:pt x="398" y="112"/>
                  </a:lnTo>
                  <a:lnTo>
                    <a:pt x="368" y="120"/>
                  </a:lnTo>
                  <a:lnTo>
                    <a:pt x="368" y="120"/>
                  </a:lnTo>
                  <a:lnTo>
                    <a:pt x="308" y="36"/>
                  </a:lnTo>
                  <a:lnTo>
                    <a:pt x="194" y="102"/>
                  </a:lnTo>
                  <a:lnTo>
                    <a:pt x="194" y="102"/>
                  </a:lnTo>
                  <a:lnTo>
                    <a:pt x="238" y="198"/>
                  </a:lnTo>
                  <a:lnTo>
                    <a:pt x="238" y="198"/>
                  </a:lnTo>
                  <a:lnTo>
                    <a:pt x="216" y="218"/>
                  </a:lnTo>
                  <a:lnTo>
                    <a:pt x="196" y="238"/>
                  </a:lnTo>
                  <a:lnTo>
                    <a:pt x="196" y="238"/>
                  </a:lnTo>
                  <a:lnTo>
                    <a:pt x="100" y="194"/>
                  </a:lnTo>
                  <a:lnTo>
                    <a:pt x="34" y="308"/>
                  </a:lnTo>
                  <a:lnTo>
                    <a:pt x="34" y="308"/>
                  </a:lnTo>
                  <a:lnTo>
                    <a:pt x="120" y="370"/>
                  </a:lnTo>
                  <a:lnTo>
                    <a:pt x="120" y="370"/>
                  </a:lnTo>
                  <a:lnTo>
                    <a:pt x="112" y="400"/>
                  </a:lnTo>
                  <a:lnTo>
                    <a:pt x="104" y="428"/>
                  </a:lnTo>
                  <a:lnTo>
                    <a:pt x="104" y="428"/>
                  </a:lnTo>
                  <a:lnTo>
                    <a:pt x="0" y="438"/>
                  </a:lnTo>
                  <a:lnTo>
                    <a:pt x="0" y="570"/>
                  </a:lnTo>
                  <a:lnTo>
                    <a:pt x="0" y="570"/>
                  </a:lnTo>
                  <a:lnTo>
                    <a:pt x="104" y="580"/>
                  </a:lnTo>
                  <a:lnTo>
                    <a:pt x="104" y="580"/>
                  </a:lnTo>
                  <a:lnTo>
                    <a:pt x="112" y="610"/>
                  </a:lnTo>
                  <a:lnTo>
                    <a:pt x="120" y="640"/>
                  </a:lnTo>
                  <a:lnTo>
                    <a:pt x="120" y="640"/>
                  </a:lnTo>
                  <a:lnTo>
                    <a:pt x="36" y="702"/>
                  </a:lnTo>
                  <a:lnTo>
                    <a:pt x="102" y="816"/>
                  </a:lnTo>
                  <a:lnTo>
                    <a:pt x="102" y="816"/>
                  </a:lnTo>
                  <a:lnTo>
                    <a:pt x="198" y="772"/>
                  </a:lnTo>
                  <a:lnTo>
                    <a:pt x="198" y="772"/>
                  </a:lnTo>
                  <a:lnTo>
                    <a:pt x="216" y="792"/>
                  </a:lnTo>
                  <a:lnTo>
                    <a:pt x="238" y="812"/>
                  </a:lnTo>
                  <a:lnTo>
                    <a:pt x="238" y="812"/>
                  </a:lnTo>
                  <a:lnTo>
                    <a:pt x="194" y="908"/>
                  </a:lnTo>
                  <a:lnTo>
                    <a:pt x="308" y="974"/>
                  </a:lnTo>
                  <a:lnTo>
                    <a:pt x="308" y="974"/>
                  </a:lnTo>
                  <a:lnTo>
                    <a:pt x="370" y="888"/>
                  </a:lnTo>
                  <a:lnTo>
                    <a:pt x="370" y="888"/>
                  </a:lnTo>
                  <a:lnTo>
                    <a:pt x="398" y="898"/>
                  </a:lnTo>
                  <a:lnTo>
                    <a:pt x="428" y="904"/>
                  </a:lnTo>
                  <a:lnTo>
                    <a:pt x="428" y="904"/>
                  </a:lnTo>
                  <a:lnTo>
                    <a:pt x="438" y="1008"/>
                  </a:lnTo>
                  <a:lnTo>
                    <a:pt x="570" y="1008"/>
                  </a:lnTo>
                  <a:lnTo>
                    <a:pt x="570" y="1008"/>
                  </a:lnTo>
                  <a:lnTo>
                    <a:pt x="580" y="904"/>
                  </a:lnTo>
                  <a:lnTo>
                    <a:pt x="580" y="904"/>
                  </a:lnTo>
                  <a:lnTo>
                    <a:pt x="610" y="898"/>
                  </a:lnTo>
                  <a:lnTo>
                    <a:pt x="640" y="888"/>
                  </a:lnTo>
                  <a:lnTo>
                    <a:pt x="640" y="888"/>
                  </a:lnTo>
                  <a:lnTo>
                    <a:pt x="702" y="974"/>
                  </a:lnTo>
                  <a:lnTo>
                    <a:pt x="814" y="908"/>
                  </a:lnTo>
                  <a:lnTo>
                    <a:pt x="814" y="908"/>
                  </a:lnTo>
                  <a:lnTo>
                    <a:pt x="770" y="812"/>
                  </a:lnTo>
                  <a:lnTo>
                    <a:pt x="770" y="812"/>
                  </a:lnTo>
                  <a:lnTo>
                    <a:pt x="792" y="792"/>
                  </a:lnTo>
                  <a:lnTo>
                    <a:pt x="812" y="770"/>
                  </a:lnTo>
                  <a:lnTo>
                    <a:pt x="812" y="770"/>
                  </a:lnTo>
                  <a:lnTo>
                    <a:pt x="908" y="814"/>
                  </a:lnTo>
                  <a:lnTo>
                    <a:pt x="974" y="700"/>
                  </a:lnTo>
                  <a:lnTo>
                    <a:pt x="974" y="700"/>
                  </a:lnTo>
                  <a:lnTo>
                    <a:pt x="888" y="638"/>
                  </a:lnTo>
                  <a:lnTo>
                    <a:pt x="888" y="638"/>
                  </a:lnTo>
                  <a:lnTo>
                    <a:pt x="896" y="610"/>
                  </a:lnTo>
                  <a:lnTo>
                    <a:pt x="904" y="580"/>
                  </a:lnTo>
                  <a:lnTo>
                    <a:pt x="904" y="580"/>
                  </a:lnTo>
                  <a:lnTo>
                    <a:pt x="1008" y="570"/>
                  </a:lnTo>
                  <a:lnTo>
                    <a:pt x="1008" y="438"/>
                  </a:lnTo>
                  <a:lnTo>
                    <a:pt x="1008" y="438"/>
                  </a:lnTo>
                  <a:lnTo>
                    <a:pt x="904" y="428"/>
                  </a:lnTo>
                  <a:lnTo>
                    <a:pt x="904" y="428"/>
                  </a:lnTo>
                  <a:lnTo>
                    <a:pt x="896" y="398"/>
                  </a:lnTo>
                  <a:lnTo>
                    <a:pt x="888" y="370"/>
                  </a:lnTo>
                  <a:lnTo>
                    <a:pt x="888" y="370"/>
                  </a:lnTo>
                  <a:lnTo>
                    <a:pt x="972" y="308"/>
                  </a:lnTo>
                  <a:lnTo>
                    <a:pt x="906" y="194"/>
                  </a:lnTo>
                  <a:lnTo>
                    <a:pt x="906" y="194"/>
                  </a:lnTo>
                  <a:lnTo>
                    <a:pt x="810" y="238"/>
                  </a:lnTo>
                  <a:lnTo>
                    <a:pt x="810" y="238"/>
                  </a:lnTo>
                  <a:lnTo>
                    <a:pt x="792" y="216"/>
                  </a:lnTo>
                  <a:lnTo>
                    <a:pt x="770" y="196"/>
                  </a:lnTo>
                  <a:lnTo>
                    <a:pt x="770" y="196"/>
                  </a:lnTo>
                  <a:lnTo>
                    <a:pt x="814" y="100"/>
                  </a:lnTo>
                  <a:lnTo>
                    <a:pt x="700" y="34"/>
                  </a:lnTo>
                  <a:lnTo>
                    <a:pt x="700" y="34"/>
                  </a:lnTo>
                  <a:lnTo>
                    <a:pt x="638" y="120"/>
                  </a:lnTo>
                  <a:lnTo>
                    <a:pt x="638" y="120"/>
                  </a:lnTo>
                  <a:lnTo>
                    <a:pt x="610" y="112"/>
                  </a:lnTo>
                  <a:lnTo>
                    <a:pt x="580" y="104"/>
                  </a:lnTo>
                  <a:lnTo>
                    <a:pt x="580" y="104"/>
                  </a:lnTo>
                  <a:lnTo>
                    <a:pt x="570" y="0"/>
                  </a:lnTo>
                  <a:lnTo>
                    <a:pt x="55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4" name="Freeform 10"/>
            <p:cNvSpPr>
              <a:spLocks/>
            </p:cNvSpPr>
            <p:nvPr/>
          </p:nvSpPr>
          <p:spPr bwMode="auto">
            <a:xfrm>
              <a:off x="2402" y="1682"/>
              <a:ext cx="956" cy="956"/>
            </a:xfrm>
            <a:custGeom>
              <a:avLst/>
              <a:gdLst/>
              <a:ahLst/>
              <a:cxnLst>
                <a:cxn ang="0">
                  <a:pos x="530" y="100"/>
                </a:cxn>
                <a:cxn ang="0">
                  <a:pos x="576" y="110"/>
                </a:cxn>
                <a:cxn ang="0">
                  <a:pos x="622" y="126"/>
                </a:cxn>
                <a:cxn ang="0">
                  <a:pos x="754" y="86"/>
                </a:cxn>
                <a:cxn ang="0">
                  <a:pos x="716" y="182"/>
                </a:cxn>
                <a:cxn ang="0">
                  <a:pos x="774" y="240"/>
                </a:cxn>
                <a:cxn ang="0">
                  <a:pos x="870" y="202"/>
                </a:cxn>
                <a:cxn ang="0">
                  <a:pos x="912" y="274"/>
                </a:cxn>
                <a:cxn ang="0">
                  <a:pos x="832" y="338"/>
                </a:cxn>
                <a:cxn ang="0">
                  <a:pos x="856" y="420"/>
                </a:cxn>
                <a:cxn ang="0">
                  <a:pos x="956" y="436"/>
                </a:cxn>
                <a:cxn ang="0">
                  <a:pos x="956" y="520"/>
                </a:cxn>
                <a:cxn ang="0">
                  <a:pos x="856" y="536"/>
                </a:cxn>
                <a:cxn ang="0">
                  <a:pos x="832" y="622"/>
                </a:cxn>
                <a:cxn ang="0">
                  <a:pos x="914" y="682"/>
                </a:cxn>
                <a:cxn ang="0">
                  <a:pos x="778" y="712"/>
                </a:cxn>
                <a:cxn ang="0">
                  <a:pos x="748" y="748"/>
                </a:cxn>
                <a:cxn ang="0">
                  <a:pos x="714" y="778"/>
                </a:cxn>
                <a:cxn ang="0">
                  <a:pos x="682" y="914"/>
                </a:cxn>
                <a:cxn ang="0">
                  <a:pos x="618" y="834"/>
                </a:cxn>
                <a:cxn ang="0">
                  <a:pos x="578" y="846"/>
                </a:cxn>
                <a:cxn ang="0">
                  <a:pos x="530" y="856"/>
                </a:cxn>
                <a:cxn ang="0">
                  <a:pos x="520" y="956"/>
                </a:cxn>
                <a:cxn ang="0">
                  <a:pos x="426" y="856"/>
                </a:cxn>
                <a:cxn ang="0">
                  <a:pos x="380" y="846"/>
                </a:cxn>
                <a:cxn ang="0">
                  <a:pos x="334" y="832"/>
                </a:cxn>
                <a:cxn ang="0">
                  <a:pos x="202" y="872"/>
                </a:cxn>
                <a:cxn ang="0">
                  <a:pos x="240" y="776"/>
                </a:cxn>
                <a:cxn ang="0">
                  <a:pos x="182" y="718"/>
                </a:cxn>
                <a:cxn ang="0">
                  <a:pos x="86" y="756"/>
                </a:cxn>
                <a:cxn ang="0">
                  <a:pos x="44" y="682"/>
                </a:cxn>
                <a:cxn ang="0">
                  <a:pos x="124" y="618"/>
                </a:cxn>
                <a:cxn ang="0">
                  <a:pos x="102" y="536"/>
                </a:cxn>
                <a:cxn ang="0">
                  <a:pos x="0" y="520"/>
                </a:cxn>
                <a:cxn ang="0">
                  <a:pos x="0" y="436"/>
                </a:cxn>
                <a:cxn ang="0">
                  <a:pos x="102" y="420"/>
                </a:cxn>
                <a:cxn ang="0">
                  <a:pos x="124" y="334"/>
                </a:cxn>
                <a:cxn ang="0">
                  <a:pos x="42" y="276"/>
                </a:cxn>
                <a:cxn ang="0">
                  <a:pos x="178" y="244"/>
                </a:cxn>
                <a:cxn ang="0">
                  <a:pos x="208" y="210"/>
                </a:cxn>
                <a:cxn ang="0">
                  <a:pos x="242" y="178"/>
                </a:cxn>
                <a:cxn ang="0">
                  <a:pos x="274" y="44"/>
                </a:cxn>
                <a:cxn ang="0">
                  <a:pos x="338" y="124"/>
                </a:cxn>
                <a:cxn ang="0">
                  <a:pos x="400" y="106"/>
                </a:cxn>
                <a:cxn ang="0">
                  <a:pos x="426" y="100"/>
                </a:cxn>
                <a:cxn ang="0">
                  <a:pos x="520" y="0"/>
                </a:cxn>
              </a:cxnLst>
              <a:rect l="0" t="0" r="r" b="b"/>
              <a:pathLst>
                <a:path w="956" h="956">
                  <a:moveTo>
                    <a:pt x="520" y="0"/>
                  </a:moveTo>
                  <a:lnTo>
                    <a:pt x="520" y="0"/>
                  </a:lnTo>
                  <a:lnTo>
                    <a:pt x="530" y="100"/>
                  </a:lnTo>
                  <a:lnTo>
                    <a:pt x="536" y="102"/>
                  </a:lnTo>
                  <a:lnTo>
                    <a:pt x="536" y="102"/>
                  </a:lnTo>
                  <a:lnTo>
                    <a:pt x="576" y="110"/>
                  </a:lnTo>
                  <a:lnTo>
                    <a:pt x="616" y="124"/>
                  </a:lnTo>
                  <a:lnTo>
                    <a:pt x="622" y="126"/>
                  </a:lnTo>
                  <a:lnTo>
                    <a:pt x="622" y="126"/>
                  </a:lnTo>
                  <a:lnTo>
                    <a:pt x="682" y="44"/>
                  </a:lnTo>
                  <a:lnTo>
                    <a:pt x="682" y="44"/>
                  </a:lnTo>
                  <a:lnTo>
                    <a:pt x="754" y="86"/>
                  </a:lnTo>
                  <a:lnTo>
                    <a:pt x="754" y="86"/>
                  </a:lnTo>
                  <a:lnTo>
                    <a:pt x="712" y="178"/>
                  </a:lnTo>
                  <a:lnTo>
                    <a:pt x="716" y="182"/>
                  </a:lnTo>
                  <a:lnTo>
                    <a:pt x="716" y="182"/>
                  </a:lnTo>
                  <a:lnTo>
                    <a:pt x="748" y="208"/>
                  </a:lnTo>
                  <a:lnTo>
                    <a:pt x="774" y="240"/>
                  </a:lnTo>
                  <a:lnTo>
                    <a:pt x="778" y="244"/>
                  </a:lnTo>
                  <a:lnTo>
                    <a:pt x="778" y="244"/>
                  </a:lnTo>
                  <a:lnTo>
                    <a:pt x="870" y="202"/>
                  </a:lnTo>
                  <a:lnTo>
                    <a:pt x="870" y="202"/>
                  </a:lnTo>
                  <a:lnTo>
                    <a:pt x="912" y="274"/>
                  </a:lnTo>
                  <a:lnTo>
                    <a:pt x="912" y="274"/>
                  </a:lnTo>
                  <a:lnTo>
                    <a:pt x="830" y="334"/>
                  </a:lnTo>
                  <a:lnTo>
                    <a:pt x="832" y="338"/>
                  </a:lnTo>
                  <a:lnTo>
                    <a:pt x="832" y="338"/>
                  </a:lnTo>
                  <a:lnTo>
                    <a:pt x="846" y="380"/>
                  </a:lnTo>
                  <a:lnTo>
                    <a:pt x="852" y="400"/>
                  </a:lnTo>
                  <a:lnTo>
                    <a:pt x="856" y="420"/>
                  </a:lnTo>
                  <a:lnTo>
                    <a:pt x="856" y="426"/>
                  </a:lnTo>
                  <a:lnTo>
                    <a:pt x="856" y="426"/>
                  </a:lnTo>
                  <a:lnTo>
                    <a:pt x="956" y="436"/>
                  </a:lnTo>
                  <a:lnTo>
                    <a:pt x="956" y="436"/>
                  </a:lnTo>
                  <a:lnTo>
                    <a:pt x="956" y="520"/>
                  </a:lnTo>
                  <a:lnTo>
                    <a:pt x="956" y="520"/>
                  </a:lnTo>
                  <a:lnTo>
                    <a:pt x="856" y="530"/>
                  </a:lnTo>
                  <a:lnTo>
                    <a:pt x="856" y="536"/>
                  </a:lnTo>
                  <a:lnTo>
                    <a:pt x="856" y="536"/>
                  </a:lnTo>
                  <a:lnTo>
                    <a:pt x="846" y="578"/>
                  </a:lnTo>
                  <a:lnTo>
                    <a:pt x="834" y="618"/>
                  </a:lnTo>
                  <a:lnTo>
                    <a:pt x="832" y="622"/>
                  </a:lnTo>
                  <a:lnTo>
                    <a:pt x="832" y="622"/>
                  </a:lnTo>
                  <a:lnTo>
                    <a:pt x="914" y="682"/>
                  </a:lnTo>
                  <a:lnTo>
                    <a:pt x="914" y="682"/>
                  </a:lnTo>
                  <a:lnTo>
                    <a:pt x="870" y="754"/>
                  </a:lnTo>
                  <a:lnTo>
                    <a:pt x="870" y="754"/>
                  </a:lnTo>
                  <a:lnTo>
                    <a:pt x="778" y="712"/>
                  </a:lnTo>
                  <a:lnTo>
                    <a:pt x="776" y="718"/>
                  </a:lnTo>
                  <a:lnTo>
                    <a:pt x="776" y="718"/>
                  </a:lnTo>
                  <a:lnTo>
                    <a:pt x="748" y="748"/>
                  </a:lnTo>
                  <a:lnTo>
                    <a:pt x="718" y="776"/>
                  </a:lnTo>
                  <a:lnTo>
                    <a:pt x="714" y="778"/>
                  </a:lnTo>
                  <a:lnTo>
                    <a:pt x="714" y="778"/>
                  </a:lnTo>
                  <a:lnTo>
                    <a:pt x="756" y="870"/>
                  </a:lnTo>
                  <a:lnTo>
                    <a:pt x="756" y="870"/>
                  </a:lnTo>
                  <a:lnTo>
                    <a:pt x="682" y="914"/>
                  </a:lnTo>
                  <a:lnTo>
                    <a:pt x="682" y="914"/>
                  </a:lnTo>
                  <a:lnTo>
                    <a:pt x="622" y="832"/>
                  </a:lnTo>
                  <a:lnTo>
                    <a:pt x="618" y="834"/>
                  </a:lnTo>
                  <a:lnTo>
                    <a:pt x="618" y="834"/>
                  </a:lnTo>
                  <a:lnTo>
                    <a:pt x="598" y="840"/>
                  </a:lnTo>
                  <a:lnTo>
                    <a:pt x="578" y="846"/>
                  </a:lnTo>
                  <a:lnTo>
                    <a:pt x="556" y="852"/>
                  </a:lnTo>
                  <a:lnTo>
                    <a:pt x="536" y="856"/>
                  </a:lnTo>
                  <a:lnTo>
                    <a:pt x="530" y="856"/>
                  </a:lnTo>
                  <a:lnTo>
                    <a:pt x="530" y="856"/>
                  </a:lnTo>
                  <a:lnTo>
                    <a:pt x="520" y="956"/>
                  </a:lnTo>
                  <a:lnTo>
                    <a:pt x="520" y="956"/>
                  </a:lnTo>
                  <a:lnTo>
                    <a:pt x="436" y="956"/>
                  </a:lnTo>
                  <a:lnTo>
                    <a:pt x="436" y="956"/>
                  </a:lnTo>
                  <a:lnTo>
                    <a:pt x="426" y="856"/>
                  </a:lnTo>
                  <a:lnTo>
                    <a:pt x="420" y="856"/>
                  </a:lnTo>
                  <a:lnTo>
                    <a:pt x="420" y="856"/>
                  </a:lnTo>
                  <a:lnTo>
                    <a:pt x="380" y="846"/>
                  </a:lnTo>
                  <a:lnTo>
                    <a:pt x="340" y="834"/>
                  </a:lnTo>
                  <a:lnTo>
                    <a:pt x="334" y="832"/>
                  </a:lnTo>
                  <a:lnTo>
                    <a:pt x="334" y="832"/>
                  </a:lnTo>
                  <a:lnTo>
                    <a:pt x="274" y="914"/>
                  </a:lnTo>
                  <a:lnTo>
                    <a:pt x="274" y="914"/>
                  </a:lnTo>
                  <a:lnTo>
                    <a:pt x="202" y="872"/>
                  </a:lnTo>
                  <a:lnTo>
                    <a:pt x="202" y="872"/>
                  </a:lnTo>
                  <a:lnTo>
                    <a:pt x="244" y="780"/>
                  </a:lnTo>
                  <a:lnTo>
                    <a:pt x="240" y="776"/>
                  </a:lnTo>
                  <a:lnTo>
                    <a:pt x="240" y="776"/>
                  </a:lnTo>
                  <a:lnTo>
                    <a:pt x="208" y="748"/>
                  </a:lnTo>
                  <a:lnTo>
                    <a:pt x="182" y="718"/>
                  </a:lnTo>
                  <a:lnTo>
                    <a:pt x="178" y="714"/>
                  </a:lnTo>
                  <a:lnTo>
                    <a:pt x="178" y="714"/>
                  </a:lnTo>
                  <a:lnTo>
                    <a:pt x="86" y="756"/>
                  </a:lnTo>
                  <a:lnTo>
                    <a:pt x="86" y="756"/>
                  </a:lnTo>
                  <a:lnTo>
                    <a:pt x="44" y="682"/>
                  </a:lnTo>
                  <a:lnTo>
                    <a:pt x="44" y="682"/>
                  </a:lnTo>
                  <a:lnTo>
                    <a:pt x="126" y="624"/>
                  </a:lnTo>
                  <a:lnTo>
                    <a:pt x="124" y="618"/>
                  </a:lnTo>
                  <a:lnTo>
                    <a:pt x="124" y="618"/>
                  </a:lnTo>
                  <a:lnTo>
                    <a:pt x="110" y="578"/>
                  </a:lnTo>
                  <a:lnTo>
                    <a:pt x="104" y="556"/>
                  </a:lnTo>
                  <a:lnTo>
                    <a:pt x="102" y="536"/>
                  </a:lnTo>
                  <a:lnTo>
                    <a:pt x="100" y="530"/>
                  </a:lnTo>
                  <a:lnTo>
                    <a:pt x="100" y="530"/>
                  </a:lnTo>
                  <a:lnTo>
                    <a:pt x="0" y="520"/>
                  </a:lnTo>
                  <a:lnTo>
                    <a:pt x="0" y="520"/>
                  </a:lnTo>
                  <a:lnTo>
                    <a:pt x="0" y="436"/>
                  </a:lnTo>
                  <a:lnTo>
                    <a:pt x="0" y="436"/>
                  </a:lnTo>
                  <a:lnTo>
                    <a:pt x="100" y="426"/>
                  </a:lnTo>
                  <a:lnTo>
                    <a:pt x="102" y="420"/>
                  </a:lnTo>
                  <a:lnTo>
                    <a:pt x="102" y="420"/>
                  </a:lnTo>
                  <a:lnTo>
                    <a:pt x="110" y="380"/>
                  </a:lnTo>
                  <a:lnTo>
                    <a:pt x="122" y="340"/>
                  </a:lnTo>
                  <a:lnTo>
                    <a:pt x="124" y="334"/>
                  </a:lnTo>
                  <a:lnTo>
                    <a:pt x="124" y="334"/>
                  </a:lnTo>
                  <a:lnTo>
                    <a:pt x="42" y="276"/>
                  </a:lnTo>
                  <a:lnTo>
                    <a:pt x="42" y="276"/>
                  </a:lnTo>
                  <a:lnTo>
                    <a:pt x="86" y="202"/>
                  </a:lnTo>
                  <a:lnTo>
                    <a:pt x="86" y="202"/>
                  </a:lnTo>
                  <a:lnTo>
                    <a:pt x="178" y="244"/>
                  </a:lnTo>
                  <a:lnTo>
                    <a:pt x="180" y="240"/>
                  </a:lnTo>
                  <a:lnTo>
                    <a:pt x="180" y="240"/>
                  </a:lnTo>
                  <a:lnTo>
                    <a:pt x="208" y="210"/>
                  </a:lnTo>
                  <a:lnTo>
                    <a:pt x="238" y="182"/>
                  </a:lnTo>
                  <a:lnTo>
                    <a:pt x="242" y="178"/>
                  </a:lnTo>
                  <a:lnTo>
                    <a:pt x="242" y="178"/>
                  </a:lnTo>
                  <a:lnTo>
                    <a:pt x="200" y="86"/>
                  </a:lnTo>
                  <a:lnTo>
                    <a:pt x="200" y="86"/>
                  </a:lnTo>
                  <a:lnTo>
                    <a:pt x="274" y="44"/>
                  </a:lnTo>
                  <a:lnTo>
                    <a:pt x="274" y="44"/>
                  </a:lnTo>
                  <a:lnTo>
                    <a:pt x="334" y="126"/>
                  </a:lnTo>
                  <a:lnTo>
                    <a:pt x="338" y="124"/>
                  </a:lnTo>
                  <a:lnTo>
                    <a:pt x="338" y="124"/>
                  </a:lnTo>
                  <a:lnTo>
                    <a:pt x="378" y="110"/>
                  </a:lnTo>
                  <a:lnTo>
                    <a:pt x="400" y="106"/>
                  </a:lnTo>
                  <a:lnTo>
                    <a:pt x="420" y="102"/>
                  </a:lnTo>
                  <a:lnTo>
                    <a:pt x="426" y="100"/>
                  </a:lnTo>
                  <a:lnTo>
                    <a:pt x="426" y="100"/>
                  </a:lnTo>
                  <a:lnTo>
                    <a:pt x="436" y="0"/>
                  </a:lnTo>
                  <a:lnTo>
                    <a:pt x="436" y="0"/>
                  </a:lnTo>
                  <a:lnTo>
                    <a:pt x="520" y="0"/>
                  </a:lnTo>
                  <a:lnTo>
                    <a:pt x="520" y="0"/>
                  </a:lnTo>
                  <a:close/>
                </a:path>
              </a:pathLst>
            </a:custGeom>
            <a:solidFill>
              <a:srgbClr val="7A7A7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5" name="Freeform 11"/>
            <p:cNvSpPr>
              <a:spLocks noEditPoints="1"/>
            </p:cNvSpPr>
            <p:nvPr/>
          </p:nvSpPr>
          <p:spPr bwMode="auto">
            <a:xfrm>
              <a:off x="2388" y="1668"/>
              <a:ext cx="984" cy="984"/>
            </a:xfrm>
            <a:custGeom>
              <a:avLst/>
              <a:gdLst/>
              <a:ahLst/>
              <a:cxnLst>
                <a:cxn ang="0">
                  <a:pos x="550" y="116"/>
                </a:cxn>
                <a:cxn ang="0">
                  <a:pos x="636" y="140"/>
                </a:cxn>
                <a:cxn ang="0">
                  <a:pos x="768" y="100"/>
                </a:cxn>
                <a:cxn ang="0">
                  <a:pos x="730" y="196"/>
                </a:cxn>
                <a:cxn ang="0">
                  <a:pos x="792" y="258"/>
                </a:cxn>
                <a:cxn ang="0">
                  <a:pos x="926" y="288"/>
                </a:cxn>
                <a:cxn ang="0">
                  <a:pos x="860" y="394"/>
                </a:cxn>
                <a:cxn ang="0">
                  <a:pos x="870" y="440"/>
                </a:cxn>
                <a:cxn ang="0">
                  <a:pos x="970" y="534"/>
                </a:cxn>
                <a:cxn ang="0">
                  <a:pos x="860" y="592"/>
                </a:cxn>
                <a:cxn ang="0">
                  <a:pos x="928" y="696"/>
                </a:cxn>
                <a:cxn ang="0">
                  <a:pos x="792" y="726"/>
                </a:cxn>
                <a:cxn ang="0">
                  <a:pos x="732" y="790"/>
                </a:cxn>
                <a:cxn ang="0">
                  <a:pos x="770" y="884"/>
                </a:cxn>
                <a:cxn ang="0">
                  <a:pos x="632" y="848"/>
                </a:cxn>
                <a:cxn ang="0">
                  <a:pos x="570" y="866"/>
                </a:cxn>
                <a:cxn ang="0">
                  <a:pos x="534" y="970"/>
                </a:cxn>
                <a:cxn ang="0">
                  <a:pos x="440" y="870"/>
                </a:cxn>
                <a:cxn ang="0">
                  <a:pos x="354" y="848"/>
                </a:cxn>
                <a:cxn ang="0">
                  <a:pos x="288" y="928"/>
                </a:cxn>
                <a:cxn ang="0">
                  <a:pos x="254" y="790"/>
                </a:cxn>
                <a:cxn ang="0">
                  <a:pos x="192" y="728"/>
                </a:cxn>
                <a:cxn ang="0">
                  <a:pos x="58" y="696"/>
                </a:cxn>
                <a:cxn ang="0">
                  <a:pos x="138" y="632"/>
                </a:cxn>
                <a:cxn ang="0">
                  <a:pos x="114" y="544"/>
                </a:cxn>
                <a:cxn ang="0">
                  <a:pos x="14" y="450"/>
                </a:cxn>
                <a:cxn ang="0">
                  <a:pos x="116" y="434"/>
                </a:cxn>
                <a:cxn ang="0">
                  <a:pos x="138" y="348"/>
                </a:cxn>
                <a:cxn ang="0">
                  <a:pos x="100" y="216"/>
                </a:cxn>
                <a:cxn ang="0">
                  <a:pos x="222" y="224"/>
                </a:cxn>
                <a:cxn ang="0">
                  <a:pos x="214" y="100"/>
                </a:cxn>
                <a:cxn ang="0">
                  <a:pos x="348" y="140"/>
                </a:cxn>
                <a:cxn ang="0">
                  <a:pos x="414" y="120"/>
                </a:cxn>
                <a:cxn ang="0">
                  <a:pos x="450" y="14"/>
                </a:cxn>
                <a:cxn ang="0">
                  <a:pos x="540" y="0"/>
                </a:cxn>
                <a:cxn ang="0">
                  <a:pos x="426" y="102"/>
                </a:cxn>
                <a:cxn ang="0">
                  <a:pos x="292" y="40"/>
                </a:cxn>
                <a:cxn ang="0">
                  <a:pos x="240" y="188"/>
                </a:cxn>
                <a:cxn ang="0">
                  <a:pos x="94" y="198"/>
                </a:cxn>
                <a:cxn ang="0">
                  <a:pos x="122" y="354"/>
                </a:cxn>
                <a:cxn ang="0">
                  <a:pos x="0" y="438"/>
                </a:cxn>
                <a:cxn ang="0">
                  <a:pos x="102" y="558"/>
                </a:cxn>
                <a:cxn ang="0">
                  <a:pos x="38" y="692"/>
                </a:cxn>
                <a:cxn ang="0">
                  <a:pos x="188" y="744"/>
                </a:cxn>
                <a:cxn ang="0">
                  <a:pos x="198" y="892"/>
                </a:cxn>
                <a:cxn ang="0">
                  <a:pos x="354" y="862"/>
                </a:cxn>
                <a:cxn ang="0">
                  <a:pos x="438" y="984"/>
                </a:cxn>
                <a:cxn ang="0">
                  <a:pos x="558" y="882"/>
                </a:cxn>
                <a:cxn ang="0">
                  <a:pos x="692" y="946"/>
                </a:cxn>
                <a:cxn ang="0">
                  <a:pos x="744" y="796"/>
                </a:cxn>
                <a:cxn ang="0">
                  <a:pos x="890" y="786"/>
                </a:cxn>
                <a:cxn ang="0">
                  <a:pos x="862" y="632"/>
                </a:cxn>
                <a:cxn ang="0">
                  <a:pos x="984" y="548"/>
                </a:cxn>
                <a:cxn ang="0">
                  <a:pos x="882" y="428"/>
                </a:cxn>
                <a:cxn ang="0">
                  <a:pos x="946" y="292"/>
                </a:cxn>
                <a:cxn ang="0">
                  <a:pos x="796" y="240"/>
                </a:cxn>
                <a:cxn ang="0">
                  <a:pos x="786" y="94"/>
                </a:cxn>
                <a:cxn ang="0">
                  <a:pos x="630" y="122"/>
                </a:cxn>
                <a:cxn ang="0">
                  <a:pos x="546" y="0"/>
                </a:cxn>
              </a:cxnLst>
              <a:rect l="0" t="0" r="r" b="b"/>
              <a:pathLst>
                <a:path w="984" h="984">
                  <a:moveTo>
                    <a:pt x="534" y="14"/>
                  </a:moveTo>
                  <a:lnTo>
                    <a:pt x="534" y="14"/>
                  </a:lnTo>
                  <a:lnTo>
                    <a:pt x="544" y="114"/>
                  </a:lnTo>
                  <a:lnTo>
                    <a:pt x="550" y="116"/>
                  </a:lnTo>
                  <a:lnTo>
                    <a:pt x="550" y="116"/>
                  </a:lnTo>
                  <a:lnTo>
                    <a:pt x="590" y="124"/>
                  </a:lnTo>
                  <a:lnTo>
                    <a:pt x="630" y="138"/>
                  </a:lnTo>
                  <a:lnTo>
                    <a:pt x="636" y="140"/>
                  </a:lnTo>
                  <a:lnTo>
                    <a:pt x="636" y="140"/>
                  </a:lnTo>
                  <a:lnTo>
                    <a:pt x="696" y="58"/>
                  </a:lnTo>
                  <a:lnTo>
                    <a:pt x="696" y="58"/>
                  </a:lnTo>
                  <a:lnTo>
                    <a:pt x="768" y="100"/>
                  </a:lnTo>
                  <a:lnTo>
                    <a:pt x="768" y="100"/>
                  </a:lnTo>
                  <a:lnTo>
                    <a:pt x="726" y="192"/>
                  </a:lnTo>
                  <a:lnTo>
                    <a:pt x="730" y="196"/>
                  </a:lnTo>
                  <a:lnTo>
                    <a:pt x="730" y="196"/>
                  </a:lnTo>
                  <a:lnTo>
                    <a:pt x="762" y="222"/>
                  </a:lnTo>
                  <a:lnTo>
                    <a:pt x="788" y="254"/>
                  </a:lnTo>
                  <a:lnTo>
                    <a:pt x="792" y="258"/>
                  </a:lnTo>
                  <a:lnTo>
                    <a:pt x="792" y="258"/>
                  </a:lnTo>
                  <a:lnTo>
                    <a:pt x="884" y="216"/>
                  </a:lnTo>
                  <a:lnTo>
                    <a:pt x="884" y="216"/>
                  </a:lnTo>
                  <a:lnTo>
                    <a:pt x="926" y="288"/>
                  </a:lnTo>
                  <a:lnTo>
                    <a:pt x="926" y="288"/>
                  </a:lnTo>
                  <a:lnTo>
                    <a:pt x="844" y="348"/>
                  </a:lnTo>
                  <a:lnTo>
                    <a:pt x="846" y="352"/>
                  </a:lnTo>
                  <a:lnTo>
                    <a:pt x="846" y="352"/>
                  </a:lnTo>
                  <a:lnTo>
                    <a:pt x="860" y="394"/>
                  </a:lnTo>
                  <a:lnTo>
                    <a:pt x="866" y="414"/>
                  </a:lnTo>
                  <a:lnTo>
                    <a:pt x="870" y="434"/>
                  </a:lnTo>
                  <a:lnTo>
                    <a:pt x="870" y="440"/>
                  </a:lnTo>
                  <a:lnTo>
                    <a:pt x="870" y="440"/>
                  </a:lnTo>
                  <a:lnTo>
                    <a:pt x="970" y="450"/>
                  </a:lnTo>
                  <a:lnTo>
                    <a:pt x="970" y="450"/>
                  </a:lnTo>
                  <a:lnTo>
                    <a:pt x="970" y="534"/>
                  </a:lnTo>
                  <a:lnTo>
                    <a:pt x="970" y="534"/>
                  </a:lnTo>
                  <a:lnTo>
                    <a:pt x="870" y="544"/>
                  </a:lnTo>
                  <a:lnTo>
                    <a:pt x="870" y="550"/>
                  </a:lnTo>
                  <a:lnTo>
                    <a:pt x="870" y="550"/>
                  </a:lnTo>
                  <a:lnTo>
                    <a:pt x="860" y="592"/>
                  </a:lnTo>
                  <a:lnTo>
                    <a:pt x="848" y="632"/>
                  </a:lnTo>
                  <a:lnTo>
                    <a:pt x="846" y="636"/>
                  </a:lnTo>
                  <a:lnTo>
                    <a:pt x="846" y="636"/>
                  </a:lnTo>
                  <a:lnTo>
                    <a:pt x="928" y="696"/>
                  </a:lnTo>
                  <a:lnTo>
                    <a:pt x="928" y="696"/>
                  </a:lnTo>
                  <a:lnTo>
                    <a:pt x="884" y="768"/>
                  </a:lnTo>
                  <a:lnTo>
                    <a:pt x="884" y="768"/>
                  </a:lnTo>
                  <a:lnTo>
                    <a:pt x="792" y="726"/>
                  </a:lnTo>
                  <a:lnTo>
                    <a:pt x="790" y="732"/>
                  </a:lnTo>
                  <a:lnTo>
                    <a:pt x="790" y="732"/>
                  </a:lnTo>
                  <a:lnTo>
                    <a:pt x="762" y="762"/>
                  </a:lnTo>
                  <a:lnTo>
                    <a:pt x="732" y="790"/>
                  </a:lnTo>
                  <a:lnTo>
                    <a:pt x="728" y="792"/>
                  </a:lnTo>
                  <a:lnTo>
                    <a:pt x="728" y="792"/>
                  </a:lnTo>
                  <a:lnTo>
                    <a:pt x="770" y="884"/>
                  </a:lnTo>
                  <a:lnTo>
                    <a:pt x="770" y="884"/>
                  </a:lnTo>
                  <a:lnTo>
                    <a:pt x="696" y="928"/>
                  </a:lnTo>
                  <a:lnTo>
                    <a:pt x="696" y="928"/>
                  </a:lnTo>
                  <a:lnTo>
                    <a:pt x="636" y="846"/>
                  </a:lnTo>
                  <a:lnTo>
                    <a:pt x="632" y="848"/>
                  </a:lnTo>
                  <a:lnTo>
                    <a:pt x="632" y="848"/>
                  </a:lnTo>
                  <a:lnTo>
                    <a:pt x="612" y="854"/>
                  </a:lnTo>
                  <a:lnTo>
                    <a:pt x="592" y="860"/>
                  </a:lnTo>
                  <a:lnTo>
                    <a:pt x="570" y="866"/>
                  </a:lnTo>
                  <a:lnTo>
                    <a:pt x="550" y="870"/>
                  </a:lnTo>
                  <a:lnTo>
                    <a:pt x="544" y="870"/>
                  </a:lnTo>
                  <a:lnTo>
                    <a:pt x="544" y="870"/>
                  </a:lnTo>
                  <a:lnTo>
                    <a:pt x="534" y="970"/>
                  </a:lnTo>
                  <a:lnTo>
                    <a:pt x="534" y="970"/>
                  </a:lnTo>
                  <a:lnTo>
                    <a:pt x="450" y="970"/>
                  </a:lnTo>
                  <a:lnTo>
                    <a:pt x="450" y="970"/>
                  </a:lnTo>
                  <a:lnTo>
                    <a:pt x="440" y="870"/>
                  </a:lnTo>
                  <a:lnTo>
                    <a:pt x="434" y="870"/>
                  </a:lnTo>
                  <a:lnTo>
                    <a:pt x="434" y="870"/>
                  </a:lnTo>
                  <a:lnTo>
                    <a:pt x="394" y="860"/>
                  </a:lnTo>
                  <a:lnTo>
                    <a:pt x="354" y="848"/>
                  </a:lnTo>
                  <a:lnTo>
                    <a:pt x="348" y="846"/>
                  </a:lnTo>
                  <a:lnTo>
                    <a:pt x="348" y="846"/>
                  </a:lnTo>
                  <a:lnTo>
                    <a:pt x="288" y="928"/>
                  </a:lnTo>
                  <a:lnTo>
                    <a:pt x="288" y="928"/>
                  </a:lnTo>
                  <a:lnTo>
                    <a:pt x="216" y="886"/>
                  </a:lnTo>
                  <a:lnTo>
                    <a:pt x="216" y="886"/>
                  </a:lnTo>
                  <a:lnTo>
                    <a:pt x="258" y="794"/>
                  </a:lnTo>
                  <a:lnTo>
                    <a:pt x="254" y="790"/>
                  </a:lnTo>
                  <a:lnTo>
                    <a:pt x="254" y="790"/>
                  </a:lnTo>
                  <a:lnTo>
                    <a:pt x="222" y="762"/>
                  </a:lnTo>
                  <a:lnTo>
                    <a:pt x="196" y="732"/>
                  </a:lnTo>
                  <a:lnTo>
                    <a:pt x="192" y="728"/>
                  </a:lnTo>
                  <a:lnTo>
                    <a:pt x="192" y="728"/>
                  </a:lnTo>
                  <a:lnTo>
                    <a:pt x="100" y="770"/>
                  </a:lnTo>
                  <a:lnTo>
                    <a:pt x="100" y="770"/>
                  </a:lnTo>
                  <a:lnTo>
                    <a:pt x="58" y="696"/>
                  </a:lnTo>
                  <a:lnTo>
                    <a:pt x="58" y="696"/>
                  </a:lnTo>
                  <a:lnTo>
                    <a:pt x="140" y="638"/>
                  </a:lnTo>
                  <a:lnTo>
                    <a:pt x="138" y="632"/>
                  </a:lnTo>
                  <a:lnTo>
                    <a:pt x="138" y="632"/>
                  </a:lnTo>
                  <a:lnTo>
                    <a:pt x="124" y="592"/>
                  </a:lnTo>
                  <a:lnTo>
                    <a:pt x="118" y="570"/>
                  </a:lnTo>
                  <a:lnTo>
                    <a:pt x="116" y="550"/>
                  </a:lnTo>
                  <a:lnTo>
                    <a:pt x="114" y="544"/>
                  </a:lnTo>
                  <a:lnTo>
                    <a:pt x="114" y="544"/>
                  </a:lnTo>
                  <a:lnTo>
                    <a:pt x="14" y="534"/>
                  </a:lnTo>
                  <a:lnTo>
                    <a:pt x="14" y="534"/>
                  </a:lnTo>
                  <a:lnTo>
                    <a:pt x="14" y="450"/>
                  </a:lnTo>
                  <a:lnTo>
                    <a:pt x="14" y="450"/>
                  </a:lnTo>
                  <a:lnTo>
                    <a:pt x="114" y="440"/>
                  </a:lnTo>
                  <a:lnTo>
                    <a:pt x="116" y="434"/>
                  </a:lnTo>
                  <a:lnTo>
                    <a:pt x="116" y="434"/>
                  </a:lnTo>
                  <a:lnTo>
                    <a:pt x="124" y="394"/>
                  </a:lnTo>
                  <a:lnTo>
                    <a:pt x="136" y="354"/>
                  </a:lnTo>
                  <a:lnTo>
                    <a:pt x="138" y="348"/>
                  </a:lnTo>
                  <a:lnTo>
                    <a:pt x="138" y="348"/>
                  </a:lnTo>
                  <a:lnTo>
                    <a:pt x="56" y="290"/>
                  </a:lnTo>
                  <a:lnTo>
                    <a:pt x="56" y="290"/>
                  </a:lnTo>
                  <a:lnTo>
                    <a:pt x="100" y="216"/>
                  </a:lnTo>
                  <a:lnTo>
                    <a:pt x="100" y="216"/>
                  </a:lnTo>
                  <a:lnTo>
                    <a:pt x="192" y="258"/>
                  </a:lnTo>
                  <a:lnTo>
                    <a:pt x="194" y="254"/>
                  </a:lnTo>
                  <a:lnTo>
                    <a:pt x="194" y="254"/>
                  </a:lnTo>
                  <a:lnTo>
                    <a:pt x="222" y="224"/>
                  </a:lnTo>
                  <a:lnTo>
                    <a:pt x="252" y="196"/>
                  </a:lnTo>
                  <a:lnTo>
                    <a:pt x="256" y="192"/>
                  </a:lnTo>
                  <a:lnTo>
                    <a:pt x="256" y="192"/>
                  </a:lnTo>
                  <a:lnTo>
                    <a:pt x="214" y="100"/>
                  </a:lnTo>
                  <a:lnTo>
                    <a:pt x="214" y="100"/>
                  </a:lnTo>
                  <a:lnTo>
                    <a:pt x="288" y="58"/>
                  </a:lnTo>
                  <a:lnTo>
                    <a:pt x="288" y="58"/>
                  </a:lnTo>
                  <a:lnTo>
                    <a:pt x="348" y="140"/>
                  </a:lnTo>
                  <a:lnTo>
                    <a:pt x="352" y="138"/>
                  </a:lnTo>
                  <a:lnTo>
                    <a:pt x="352" y="138"/>
                  </a:lnTo>
                  <a:lnTo>
                    <a:pt x="392" y="124"/>
                  </a:lnTo>
                  <a:lnTo>
                    <a:pt x="414" y="120"/>
                  </a:lnTo>
                  <a:lnTo>
                    <a:pt x="434" y="116"/>
                  </a:lnTo>
                  <a:lnTo>
                    <a:pt x="440" y="114"/>
                  </a:lnTo>
                  <a:lnTo>
                    <a:pt x="440" y="114"/>
                  </a:lnTo>
                  <a:lnTo>
                    <a:pt x="450" y="14"/>
                  </a:lnTo>
                  <a:lnTo>
                    <a:pt x="450" y="14"/>
                  </a:lnTo>
                  <a:lnTo>
                    <a:pt x="534" y="14"/>
                  </a:lnTo>
                  <a:lnTo>
                    <a:pt x="534" y="14"/>
                  </a:lnTo>
                  <a:close/>
                  <a:moveTo>
                    <a:pt x="540" y="0"/>
                  </a:moveTo>
                  <a:lnTo>
                    <a:pt x="438" y="0"/>
                  </a:lnTo>
                  <a:lnTo>
                    <a:pt x="438" y="0"/>
                  </a:lnTo>
                  <a:lnTo>
                    <a:pt x="426" y="102"/>
                  </a:lnTo>
                  <a:lnTo>
                    <a:pt x="426" y="102"/>
                  </a:lnTo>
                  <a:lnTo>
                    <a:pt x="390" y="112"/>
                  </a:lnTo>
                  <a:lnTo>
                    <a:pt x="352" y="122"/>
                  </a:lnTo>
                  <a:lnTo>
                    <a:pt x="352" y="122"/>
                  </a:lnTo>
                  <a:lnTo>
                    <a:pt x="292" y="40"/>
                  </a:lnTo>
                  <a:lnTo>
                    <a:pt x="196" y="94"/>
                  </a:lnTo>
                  <a:lnTo>
                    <a:pt x="196" y="94"/>
                  </a:lnTo>
                  <a:lnTo>
                    <a:pt x="240" y="188"/>
                  </a:lnTo>
                  <a:lnTo>
                    <a:pt x="240" y="188"/>
                  </a:lnTo>
                  <a:lnTo>
                    <a:pt x="212" y="214"/>
                  </a:lnTo>
                  <a:lnTo>
                    <a:pt x="188" y="240"/>
                  </a:lnTo>
                  <a:lnTo>
                    <a:pt x="188" y="240"/>
                  </a:lnTo>
                  <a:lnTo>
                    <a:pt x="94" y="198"/>
                  </a:lnTo>
                  <a:lnTo>
                    <a:pt x="38" y="294"/>
                  </a:lnTo>
                  <a:lnTo>
                    <a:pt x="38" y="294"/>
                  </a:lnTo>
                  <a:lnTo>
                    <a:pt x="122" y="354"/>
                  </a:lnTo>
                  <a:lnTo>
                    <a:pt x="122" y="354"/>
                  </a:lnTo>
                  <a:lnTo>
                    <a:pt x="110" y="390"/>
                  </a:lnTo>
                  <a:lnTo>
                    <a:pt x="102" y="428"/>
                  </a:lnTo>
                  <a:lnTo>
                    <a:pt x="102" y="428"/>
                  </a:lnTo>
                  <a:lnTo>
                    <a:pt x="0" y="438"/>
                  </a:lnTo>
                  <a:lnTo>
                    <a:pt x="0" y="548"/>
                  </a:lnTo>
                  <a:lnTo>
                    <a:pt x="0" y="548"/>
                  </a:lnTo>
                  <a:lnTo>
                    <a:pt x="102" y="558"/>
                  </a:lnTo>
                  <a:lnTo>
                    <a:pt x="102" y="558"/>
                  </a:lnTo>
                  <a:lnTo>
                    <a:pt x="110" y="596"/>
                  </a:lnTo>
                  <a:lnTo>
                    <a:pt x="122" y="632"/>
                  </a:lnTo>
                  <a:lnTo>
                    <a:pt x="122" y="632"/>
                  </a:lnTo>
                  <a:lnTo>
                    <a:pt x="38" y="692"/>
                  </a:lnTo>
                  <a:lnTo>
                    <a:pt x="94" y="788"/>
                  </a:lnTo>
                  <a:lnTo>
                    <a:pt x="94" y="788"/>
                  </a:lnTo>
                  <a:lnTo>
                    <a:pt x="188" y="744"/>
                  </a:lnTo>
                  <a:lnTo>
                    <a:pt x="188" y="744"/>
                  </a:lnTo>
                  <a:lnTo>
                    <a:pt x="214" y="772"/>
                  </a:lnTo>
                  <a:lnTo>
                    <a:pt x="240" y="796"/>
                  </a:lnTo>
                  <a:lnTo>
                    <a:pt x="240" y="796"/>
                  </a:lnTo>
                  <a:lnTo>
                    <a:pt x="198" y="892"/>
                  </a:lnTo>
                  <a:lnTo>
                    <a:pt x="292" y="946"/>
                  </a:lnTo>
                  <a:lnTo>
                    <a:pt x="292" y="946"/>
                  </a:lnTo>
                  <a:lnTo>
                    <a:pt x="354" y="862"/>
                  </a:lnTo>
                  <a:lnTo>
                    <a:pt x="354" y="862"/>
                  </a:lnTo>
                  <a:lnTo>
                    <a:pt x="390" y="874"/>
                  </a:lnTo>
                  <a:lnTo>
                    <a:pt x="426" y="882"/>
                  </a:lnTo>
                  <a:lnTo>
                    <a:pt x="426" y="882"/>
                  </a:lnTo>
                  <a:lnTo>
                    <a:pt x="438" y="984"/>
                  </a:lnTo>
                  <a:lnTo>
                    <a:pt x="546" y="984"/>
                  </a:lnTo>
                  <a:lnTo>
                    <a:pt x="546" y="984"/>
                  </a:lnTo>
                  <a:lnTo>
                    <a:pt x="558" y="882"/>
                  </a:lnTo>
                  <a:lnTo>
                    <a:pt x="558" y="882"/>
                  </a:lnTo>
                  <a:lnTo>
                    <a:pt x="594" y="874"/>
                  </a:lnTo>
                  <a:lnTo>
                    <a:pt x="632" y="862"/>
                  </a:lnTo>
                  <a:lnTo>
                    <a:pt x="632" y="862"/>
                  </a:lnTo>
                  <a:lnTo>
                    <a:pt x="692" y="946"/>
                  </a:lnTo>
                  <a:lnTo>
                    <a:pt x="788" y="890"/>
                  </a:lnTo>
                  <a:lnTo>
                    <a:pt x="788" y="890"/>
                  </a:lnTo>
                  <a:lnTo>
                    <a:pt x="744" y="796"/>
                  </a:lnTo>
                  <a:lnTo>
                    <a:pt x="744" y="796"/>
                  </a:lnTo>
                  <a:lnTo>
                    <a:pt x="772" y="772"/>
                  </a:lnTo>
                  <a:lnTo>
                    <a:pt x="796" y="744"/>
                  </a:lnTo>
                  <a:lnTo>
                    <a:pt x="796" y="744"/>
                  </a:lnTo>
                  <a:lnTo>
                    <a:pt x="890" y="786"/>
                  </a:lnTo>
                  <a:lnTo>
                    <a:pt x="946" y="692"/>
                  </a:lnTo>
                  <a:lnTo>
                    <a:pt x="946" y="692"/>
                  </a:lnTo>
                  <a:lnTo>
                    <a:pt x="862" y="632"/>
                  </a:lnTo>
                  <a:lnTo>
                    <a:pt x="862" y="632"/>
                  </a:lnTo>
                  <a:lnTo>
                    <a:pt x="874" y="594"/>
                  </a:lnTo>
                  <a:lnTo>
                    <a:pt x="882" y="558"/>
                  </a:lnTo>
                  <a:lnTo>
                    <a:pt x="882" y="558"/>
                  </a:lnTo>
                  <a:lnTo>
                    <a:pt x="984" y="548"/>
                  </a:lnTo>
                  <a:lnTo>
                    <a:pt x="984" y="438"/>
                  </a:lnTo>
                  <a:lnTo>
                    <a:pt x="984" y="438"/>
                  </a:lnTo>
                  <a:lnTo>
                    <a:pt x="882" y="428"/>
                  </a:lnTo>
                  <a:lnTo>
                    <a:pt x="882" y="428"/>
                  </a:lnTo>
                  <a:lnTo>
                    <a:pt x="874" y="390"/>
                  </a:lnTo>
                  <a:lnTo>
                    <a:pt x="862" y="352"/>
                  </a:lnTo>
                  <a:lnTo>
                    <a:pt x="862" y="352"/>
                  </a:lnTo>
                  <a:lnTo>
                    <a:pt x="946" y="292"/>
                  </a:lnTo>
                  <a:lnTo>
                    <a:pt x="890" y="198"/>
                  </a:lnTo>
                  <a:lnTo>
                    <a:pt x="890" y="198"/>
                  </a:lnTo>
                  <a:lnTo>
                    <a:pt x="796" y="240"/>
                  </a:lnTo>
                  <a:lnTo>
                    <a:pt x="796" y="240"/>
                  </a:lnTo>
                  <a:lnTo>
                    <a:pt x="770" y="212"/>
                  </a:lnTo>
                  <a:lnTo>
                    <a:pt x="744" y="188"/>
                  </a:lnTo>
                  <a:lnTo>
                    <a:pt x="744" y="188"/>
                  </a:lnTo>
                  <a:lnTo>
                    <a:pt x="786" y="94"/>
                  </a:lnTo>
                  <a:lnTo>
                    <a:pt x="692" y="38"/>
                  </a:lnTo>
                  <a:lnTo>
                    <a:pt x="692" y="38"/>
                  </a:lnTo>
                  <a:lnTo>
                    <a:pt x="630" y="122"/>
                  </a:lnTo>
                  <a:lnTo>
                    <a:pt x="630" y="122"/>
                  </a:lnTo>
                  <a:lnTo>
                    <a:pt x="594" y="110"/>
                  </a:lnTo>
                  <a:lnTo>
                    <a:pt x="558" y="102"/>
                  </a:lnTo>
                  <a:lnTo>
                    <a:pt x="558" y="102"/>
                  </a:lnTo>
                  <a:lnTo>
                    <a:pt x="546" y="0"/>
                  </a:lnTo>
                  <a:lnTo>
                    <a:pt x="5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6" name="Freeform 12"/>
            <p:cNvSpPr>
              <a:spLocks/>
            </p:cNvSpPr>
            <p:nvPr/>
          </p:nvSpPr>
          <p:spPr bwMode="auto">
            <a:xfrm>
              <a:off x="2410" y="1690"/>
              <a:ext cx="940" cy="940"/>
            </a:xfrm>
            <a:custGeom>
              <a:avLst/>
              <a:gdLst/>
              <a:ahLst/>
              <a:cxnLst>
                <a:cxn ang="0">
                  <a:pos x="514" y="100"/>
                </a:cxn>
                <a:cxn ang="0">
                  <a:pos x="566" y="110"/>
                </a:cxn>
                <a:cxn ang="0">
                  <a:pos x="616" y="128"/>
                </a:cxn>
                <a:cxn ang="0">
                  <a:pos x="676" y="46"/>
                </a:cxn>
                <a:cxn ang="0">
                  <a:pos x="694" y="172"/>
                </a:cxn>
                <a:cxn ang="0">
                  <a:pos x="734" y="206"/>
                </a:cxn>
                <a:cxn ang="0">
                  <a:pos x="768" y="246"/>
                </a:cxn>
                <a:cxn ang="0">
                  <a:pos x="858" y="204"/>
                </a:cxn>
                <a:cxn ang="0">
                  <a:pos x="814" y="322"/>
                </a:cxn>
                <a:cxn ang="0">
                  <a:pos x="830" y="374"/>
                </a:cxn>
                <a:cxn ang="0">
                  <a:pos x="840" y="426"/>
                </a:cxn>
                <a:cxn ang="0">
                  <a:pos x="940" y="506"/>
                </a:cxn>
                <a:cxn ang="0">
                  <a:pos x="840" y="526"/>
                </a:cxn>
                <a:cxn ang="0">
                  <a:pos x="818" y="606"/>
                </a:cxn>
                <a:cxn ang="0">
                  <a:pos x="894" y="676"/>
                </a:cxn>
                <a:cxn ang="0">
                  <a:pos x="860" y="736"/>
                </a:cxn>
                <a:cxn ang="0">
                  <a:pos x="762" y="704"/>
                </a:cxn>
                <a:cxn ang="0">
                  <a:pos x="696" y="768"/>
                </a:cxn>
                <a:cxn ang="0">
                  <a:pos x="736" y="860"/>
                </a:cxn>
                <a:cxn ang="0">
                  <a:pos x="618" y="814"/>
                </a:cxn>
                <a:cxn ang="0">
                  <a:pos x="568" y="830"/>
                </a:cxn>
                <a:cxn ang="0">
                  <a:pos x="514" y="842"/>
                </a:cxn>
                <a:cxn ang="0">
                  <a:pos x="436" y="940"/>
                </a:cxn>
                <a:cxn ang="0">
                  <a:pos x="414" y="840"/>
                </a:cxn>
                <a:cxn ang="0">
                  <a:pos x="334" y="818"/>
                </a:cxn>
                <a:cxn ang="0">
                  <a:pos x="264" y="896"/>
                </a:cxn>
                <a:cxn ang="0">
                  <a:pos x="204" y="860"/>
                </a:cxn>
                <a:cxn ang="0">
                  <a:pos x="236" y="762"/>
                </a:cxn>
                <a:cxn ang="0">
                  <a:pos x="180" y="704"/>
                </a:cxn>
                <a:cxn ang="0">
                  <a:pos x="82" y="738"/>
                </a:cxn>
                <a:cxn ang="0">
                  <a:pos x="46" y="676"/>
                </a:cxn>
                <a:cxn ang="0">
                  <a:pos x="122" y="608"/>
                </a:cxn>
                <a:cxn ang="0">
                  <a:pos x="100" y="526"/>
                </a:cxn>
                <a:cxn ang="0">
                  <a:pos x="0" y="506"/>
                </a:cxn>
                <a:cxn ang="0">
                  <a:pos x="0" y="436"/>
                </a:cxn>
                <a:cxn ang="0">
                  <a:pos x="100" y="414"/>
                </a:cxn>
                <a:cxn ang="0">
                  <a:pos x="126" y="324"/>
                </a:cxn>
                <a:cxn ang="0">
                  <a:pos x="46" y="266"/>
                </a:cxn>
                <a:cxn ang="0">
                  <a:pos x="172" y="246"/>
                </a:cxn>
                <a:cxn ang="0">
                  <a:pos x="206" y="206"/>
                </a:cxn>
                <a:cxn ang="0">
                  <a:pos x="244" y="172"/>
                </a:cxn>
                <a:cxn ang="0">
                  <a:pos x="264" y="46"/>
                </a:cxn>
                <a:cxn ang="0">
                  <a:pos x="334" y="124"/>
                </a:cxn>
                <a:cxn ang="0">
                  <a:pos x="414" y="102"/>
                </a:cxn>
                <a:cxn ang="0">
                  <a:pos x="426" y="100"/>
                </a:cxn>
                <a:cxn ang="0">
                  <a:pos x="506" y="0"/>
                </a:cxn>
              </a:cxnLst>
              <a:rect l="0" t="0" r="r" b="b"/>
              <a:pathLst>
                <a:path w="940" h="940">
                  <a:moveTo>
                    <a:pt x="506" y="0"/>
                  </a:moveTo>
                  <a:lnTo>
                    <a:pt x="506" y="0"/>
                  </a:lnTo>
                  <a:lnTo>
                    <a:pt x="514" y="100"/>
                  </a:lnTo>
                  <a:lnTo>
                    <a:pt x="526" y="102"/>
                  </a:lnTo>
                  <a:lnTo>
                    <a:pt x="526" y="102"/>
                  </a:lnTo>
                  <a:lnTo>
                    <a:pt x="566" y="110"/>
                  </a:lnTo>
                  <a:lnTo>
                    <a:pt x="606" y="122"/>
                  </a:lnTo>
                  <a:lnTo>
                    <a:pt x="606" y="122"/>
                  </a:lnTo>
                  <a:lnTo>
                    <a:pt x="616" y="128"/>
                  </a:lnTo>
                  <a:lnTo>
                    <a:pt x="616" y="128"/>
                  </a:lnTo>
                  <a:lnTo>
                    <a:pt x="676" y="46"/>
                  </a:lnTo>
                  <a:lnTo>
                    <a:pt x="676" y="46"/>
                  </a:lnTo>
                  <a:lnTo>
                    <a:pt x="736" y="80"/>
                  </a:lnTo>
                  <a:lnTo>
                    <a:pt x="736" y="80"/>
                  </a:lnTo>
                  <a:lnTo>
                    <a:pt x="694" y="172"/>
                  </a:lnTo>
                  <a:lnTo>
                    <a:pt x="704" y="180"/>
                  </a:lnTo>
                  <a:lnTo>
                    <a:pt x="704" y="180"/>
                  </a:lnTo>
                  <a:lnTo>
                    <a:pt x="734" y="206"/>
                  </a:lnTo>
                  <a:lnTo>
                    <a:pt x="760" y="236"/>
                  </a:lnTo>
                  <a:lnTo>
                    <a:pt x="760" y="236"/>
                  </a:lnTo>
                  <a:lnTo>
                    <a:pt x="768" y="246"/>
                  </a:lnTo>
                  <a:lnTo>
                    <a:pt x="768" y="246"/>
                  </a:lnTo>
                  <a:lnTo>
                    <a:pt x="858" y="204"/>
                  </a:lnTo>
                  <a:lnTo>
                    <a:pt x="858" y="204"/>
                  </a:lnTo>
                  <a:lnTo>
                    <a:pt x="894" y="264"/>
                  </a:lnTo>
                  <a:lnTo>
                    <a:pt x="894" y="264"/>
                  </a:lnTo>
                  <a:lnTo>
                    <a:pt x="814" y="322"/>
                  </a:lnTo>
                  <a:lnTo>
                    <a:pt x="818" y="334"/>
                  </a:lnTo>
                  <a:lnTo>
                    <a:pt x="818" y="334"/>
                  </a:lnTo>
                  <a:lnTo>
                    <a:pt x="830" y="374"/>
                  </a:lnTo>
                  <a:lnTo>
                    <a:pt x="840" y="414"/>
                  </a:lnTo>
                  <a:lnTo>
                    <a:pt x="840" y="426"/>
                  </a:lnTo>
                  <a:lnTo>
                    <a:pt x="840" y="426"/>
                  </a:lnTo>
                  <a:lnTo>
                    <a:pt x="940" y="436"/>
                  </a:lnTo>
                  <a:lnTo>
                    <a:pt x="940" y="436"/>
                  </a:lnTo>
                  <a:lnTo>
                    <a:pt x="940" y="506"/>
                  </a:lnTo>
                  <a:lnTo>
                    <a:pt x="940" y="506"/>
                  </a:lnTo>
                  <a:lnTo>
                    <a:pt x="840" y="516"/>
                  </a:lnTo>
                  <a:lnTo>
                    <a:pt x="840" y="526"/>
                  </a:lnTo>
                  <a:lnTo>
                    <a:pt x="840" y="526"/>
                  </a:lnTo>
                  <a:lnTo>
                    <a:pt x="830" y="568"/>
                  </a:lnTo>
                  <a:lnTo>
                    <a:pt x="818" y="606"/>
                  </a:lnTo>
                  <a:lnTo>
                    <a:pt x="814" y="618"/>
                  </a:lnTo>
                  <a:lnTo>
                    <a:pt x="814" y="618"/>
                  </a:lnTo>
                  <a:lnTo>
                    <a:pt x="894" y="676"/>
                  </a:lnTo>
                  <a:lnTo>
                    <a:pt x="894" y="676"/>
                  </a:lnTo>
                  <a:lnTo>
                    <a:pt x="860" y="736"/>
                  </a:lnTo>
                  <a:lnTo>
                    <a:pt x="860" y="736"/>
                  </a:lnTo>
                  <a:lnTo>
                    <a:pt x="768" y="696"/>
                  </a:lnTo>
                  <a:lnTo>
                    <a:pt x="762" y="704"/>
                  </a:lnTo>
                  <a:lnTo>
                    <a:pt x="762" y="704"/>
                  </a:lnTo>
                  <a:lnTo>
                    <a:pt x="734" y="734"/>
                  </a:lnTo>
                  <a:lnTo>
                    <a:pt x="704" y="760"/>
                  </a:lnTo>
                  <a:lnTo>
                    <a:pt x="696" y="768"/>
                  </a:lnTo>
                  <a:lnTo>
                    <a:pt x="696" y="768"/>
                  </a:lnTo>
                  <a:lnTo>
                    <a:pt x="736" y="860"/>
                  </a:lnTo>
                  <a:lnTo>
                    <a:pt x="736" y="860"/>
                  </a:lnTo>
                  <a:lnTo>
                    <a:pt x="676" y="894"/>
                  </a:lnTo>
                  <a:lnTo>
                    <a:pt x="676" y="894"/>
                  </a:lnTo>
                  <a:lnTo>
                    <a:pt x="618" y="814"/>
                  </a:lnTo>
                  <a:lnTo>
                    <a:pt x="606" y="818"/>
                  </a:lnTo>
                  <a:lnTo>
                    <a:pt x="606" y="818"/>
                  </a:lnTo>
                  <a:lnTo>
                    <a:pt x="568" y="830"/>
                  </a:lnTo>
                  <a:lnTo>
                    <a:pt x="526" y="840"/>
                  </a:lnTo>
                  <a:lnTo>
                    <a:pt x="514" y="842"/>
                  </a:lnTo>
                  <a:lnTo>
                    <a:pt x="514" y="842"/>
                  </a:lnTo>
                  <a:lnTo>
                    <a:pt x="506" y="940"/>
                  </a:lnTo>
                  <a:lnTo>
                    <a:pt x="506" y="940"/>
                  </a:lnTo>
                  <a:lnTo>
                    <a:pt x="436" y="940"/>
                  </a:lnTo>
                  <a:lnTo>
                    <a:pt x="436" y="940"/>
                  </a:lnTo>
                  <a:lnTo>
                    <a:pt x="426" y="842"/>
                  </a:lnTo>
                  <a:lnTo>
                    <a:pt x="414" y="840"/>
                  </a:lnTo>
                  <a:lnTo>
                    <a:pt x="414" y="840"/>
                  </a:lnTo>
                  <a:lnTo>
                    <a:pt x="374" y="832"/>
                  </a:lnTo>
                  <a:lnTo>
                    <a:pt x="334" y="818"/>
                  </a:lnTo>
                  <a:lnTo>
                    <a:pt x="324" y="814"/>
                  </a:lnTo>
                  <a:lnTo>
                    <a:pt x="324" y="814"/>
                  </a:lnTo>
                  <a:lnTo>
                    <a:pt x="264" y="896"/>
                  </a:lnTo>
                  <a:lnTo>
                    <a:pt x="264" y="896"/>
                  </a:lnTo>
                  <a:lnTo>
                    <a:pt x="204" y="860"/>
                  </a:lnTo>
                  <a:lnTo>
                    <a:pt x="204" y="860"/>
                  </a:lnTo>
                  <a:lnTo>
                    <a:pt x="246" y="768"/>
                  </a:lnTo>
                  <a:lnTo>
                    <a:pt x="236" y="762"/>
                  </a:lnTo>
                  <a:lnTo>
                    <a:pt x="236" y="762"/>
                  </a:lnTo>
                  <a:lnTo>
                    <a:pt x="206" y="734"/>
                  </a:lnTo>
                  <a:lnTo>
                    <a:pt x="180" y="704"/>
                  </a:lnTo>
                  <a:lnTo>
                    <a:pt x="180" y="704"/>
                  </a:lnTo>
                  <a:lnTo>
                    <a:pt x="172" y="696"/>
                  </a:lnTo>
                  <a:lnTo>
                    <a:pt x="172" y="696"/>
                  </a:lnTo>
                  <a:lnTo>
                    <a:pt x="82" y="738"/>
                  </a:lnTo>
                  <a:lnTo>
                    <a:pt x="82" y="738"/>
                  </a:lnTo>
                  <a:lnTo>
                    <a:pt x="46" y="676"/>
                  </a:lnTo>
                  <a:lnTo>
                    <a:pt x="46" y="676"/>
                  </a:lnTo>
                  <a:lnTo>
                    <a:pt x="128" y="618"/>
                  </a:lnTo>
                  <a:lnTo>
                    <a:pt x="122" y="608"/>
                  </a:lnTo>
                  <a:lnTo>
                    <a:pt x="122" y="608"/>
                  </a:lnTo>
                  <a:lnTo>
                    <a:pt x="110" y="568"/>
                  </a:lnTo>
                  <a:lnTo>
                    <a:pt x="100" y="526"/>
                  </a:lnTo>
                  <a:lnTo>
                    <a:pt x="100" y="526"/>
                  </a:lnTo>
                  <a:lnTo>
                    <a:pt x="100" y="516"/>
                  </a:lnTo>
                  <a:lnTo>
                    <a:pt x="100" y="516"/>
                  </a:lnTo>
                  <a:lnTo>
                    <a:pt x="0" y="506"/>
                  </a:lnTo>
                  <a:lnTo>
                    <a:pt x="0" y="506"/>
                  </a:lnTo>
                  <a:lnTo>
                    <a:pt x="0" y="436"/>
                  </a:lnTo>
                  <a:lnTo>
                    <a:pt x="0" y="436"/>
                  </a:lnTo>
                  <a:lnTo>
                    <a:pt x="100" y="426"/>
                  </a:lnTo>
                  <a:lnTo>
                    <a:pt x="100" y="414"/>
                  </a:lnTo>
                  <a:lnTo>
                    <a:pt x="100" y="414"/>
                  </a:lnTo>
                  <a:lnTo>
                    <a:pt x="110" y="374"/>
                  </a:lnTo>
                  <a:lnTo>
                    <a:pt x="122" y="334"/>
                  </a:lnTo>
                  <a:lnTo>
                    <a:pt x="126" y="324"/>
                  </a:lnTo>
                  <a:lnTo>
                    <a:pt x="126" y="324"/>
                  </a:lnTo>
                  <a:lnTo>
                    <a:pt x="46" y="266"/>
                  </a:lnTo>
                  <a:lnTo>
                    <a:pt x="46" y="266"/>
                  </a:lnTo>
                  <a:lnTo>
                    <a:pt x="80" y="204"/>
                  </a:lnTo>
                  <a:lnTo>
                    <a:pt x="80" y="204"/>
                  </a:lnTo>
                  <a:lnTo>
                    <a:pt x="172" y="246"/>
                  </a:lnTo>
                  <a:lnTo>
                    <a:pt x="178" y="236"/>
                  </a:lnTo>
                  <a:lnTo>
                    <a:pt x="178" y="236"/>
                  </a:lnTo>
                  <a:lnTo>
                    <a:pt x="206" y="206"/>
                  </a:lnTo>
                  <a:lnTo>
                    <a:pt x="236" y="180"/>
                  </a:lnTo>
                  <a:lnTo>
                    <a:pt x="244" y="172"/>
                  </a:lnTo>
                  <a:lnTo>
                    <a:pt x="244" y="172"/>
                  </a:lnTo>
                  <a:lnTo>
                    <a:pt x="204" y="82"/>
                  </a:lnTo>
                  <a:lnTo>
                    <a:pt x="204" y="82"/>
                  </a:lnTo>
                  <a:lnTo>
                    <a:pt x="264" y="46"/>
                  </a:lnTo>
                  <a:lnTo>
                    <a:pt x="264" y="46"/>
                  </a:lnTo>
                  <a:lnTo>
                    <a:pt x="322" y="128"/>
                  </a:lnTo>
                  <a:lnTo>
                    <a:pt x="334" y="124"/>
                  </a:lnTo>
                  <a:lnTo>
                    <a:pt x="334" y="124"/>
                  </a:lnTo>
                  <a:lnTo>
                    <a:pt x="372" y="110"/>
                  </a:lnTo>
                  <a:lnTo>
                    <a:pt x="414" y="102"/>
                  </a:lnTo>
                  <a:lnTo>
                    <a:pt x="414" y="102"/>
                  </a:lnTo>
                  <a:lnTo>
                    <a:pt x="426" y="100"/>
                  </a:lnTo>
                  <a:lnTo>
                    <a:pt x="426" y="100"/>
                  </a:lnTo>
                  <a:lnTo>
                    <a:pt x="436" y="0"/>
                  </a:lnTo>
                  <a:lnTo>
                    <a:pt x="436" y="0"/>
                  </a:lnTo>
                  <a:lnTo>
                    <a:pt x="506" y="0"/>
                  </a:lnTo>
                  <a:lnTo>
                    <a:pt x="506"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7" name="Freeform 13"/>
            <p:cNvSpPr>
              <a:spLocks/>
            </p:cNvSpPr>
            <p:nvPr/>
          </p:nvSpPr>
          <p:spPr bwMode="auto">
            <a:xfrm>
              <a:off x="2410" y="2126"/>
              <a:ext cx="940" cy="504"/>
            </a:xfrm>
            <a:custGeom>
              <a:avLst/>
              <a:gdLst/>
              <a:ahLst/>
              <a:cxnLst>
                <a:cxn ang="0">
                  <a:pos x="418" y="96"/>
                </a:cxn>
                <a:cxn ang="0">
                  <a:pos x="374" y="92"/>
                </a:cxn>
                <a:cxn ang="0">
                  <a:pos x="334" y="84"/>
                </a:cxn>
                <a:cxn ang="0">
                  <a:pos x="298" y="68"/>
                </a:cxn>
                <a:cxn ang="0">
                  <a:pos x="260" y="46"/>
                </a:cxn>
                <a:cxn ang="0">
                  <a:pos x="242" y="34"/>
                </a:cxn>
                <a:cxn ang="0">
                  <a:pos x="204" y="18"/>
                </a:cxn>
                <a:cxn ang="0">
                  <a:pos x="162" y="10"/>
                </a:cxn>
                <a:cxn ang="0">
                  <a:pos x="118" y="12"/>
                </a:cxn>
                <a:cxn ang="0">
                  <a:pos x="98" y="18"/>
                </a:cxn>
                <a:cxn ang="0">
                  <a:pos x="0" y="44"/>
                </a:cxn>
                <a:cxn ang="0">
                  <a:pos x="0" y="70"/>
                </a:cxn>
                <a:cxn ang="0">
                  <a:pos x="100" y="80"/>
                </a:cxn>
                <a:cxn ang="0">
                  <a:pos x="100" y="90"/>
                </a:cxn>
                <a:cxn ang="0">
                  <a:pos x="110" y="132"/>
                </a:cxn>
                <a:cxn ang="0">
                  <a:pos x="128" y="182"/>
                </a:cxn>
                <a:cxn ang="0">
                  <a:pos x="46" y="240"/>
                </a:cxn>
                <a:cxn ang="0">
                  <a:pos x="82" y="302"/>
                </a:cxn>
                <a:cxn ang="0">
                  <a:pos x="172" y="260"/>
                </a:cxn>
                <a:cxn ang="0">
                  <a:pos x="180" y="268"/>
                </a:cxn>
                <a:cxn ang="0">
                  <a:pos x="206" y="298"/>
                </a:cxn>
                <a:cxn ang="0">
                  <a:pos x="246" y="332"/>
                </a:cxn>
                <a:cxn ang="0">
                  <a:pos x="204" y="424"/>
                </a:cxn>
                <a:cxn ang="0">
                  <a:pos x="264" y="460"/>
                </a:cxn>
                <a:cxn ang="0">
                  <a:pos x="324" y="378"/>
                </a:cxn>
                <a:cxn ang="0">
                  <a:pos x="334" y="382"/>
                </a:cxn>
                <a:cxn ang="0">
                  <a:pos x="414" y="404"/>
                </a:cxn>
                <a:cxn ang="0">
                  <a:pos x="426" y="406"/>
                </a:cxn>
                <a:cxn ang="0">
                  <a:pos x="436" y="504"/>
                </a:cxn>
                <a:cxn ang="0">
                  <a:pos x="506" y="504"/>
                </a:cxn>
                <a:cxn ang="0">
                  <a:pos x="526" y="404"/>
                </a:cxn>
                <a:cxn ang="0">
                  <a:pos x="568" y="394"/>
                </a:cxn>
                <a:cxn ang="0">
                  <a:pos x="618" y="378"/>
                </a:cxn>
                <a:cxn ang="0">
                  <a:pos x="676" y="458"/>
                </a:cxn>
                <a:cxn ang="0">
                  <a:pos x="736" y="424"/>
                </a:cxn>
                <a:cxn ang="0">
                  <a:pos x="696" y="332"/>
                </a:cxn>
                <a:cxn ang="0">
                  <a:pos x="704" y="324"/>
                </a:cxn>
                <a:cxn ang="0">
                  <a:pos x="762" y="268"/>
                </a:cxn>
                <a:cxn ang="0">
                  <a:pos x="768" y="260"/>
                </a:cxn>
                <a:cxn ang="0">
                  <a:pos x="860" y="300"/>
                </a:cxn>
                <a:cxn ang="0">
                  <a:pos x="894" y="240"/>
                </a:cxn>
                <a:cxn ang="0">
                  <a:pos x="818" y="170"/>
                </a:cxn>
                <a:cxn ang="0">
                  <a:pos x="830" y="132"/>
                </a:cxn>
                <a:cxn ang="0">
                  <a:pos x="840" y="80"/>
                </a:cxn>
                <a:cxn ang="0">
                  <a:pos x="940" y="70"/>
                </a:cxn>
                <a:cxn ang="0">
                  <a:pos x="940" y="0"/>
                </a:cxn>
                <a:cxn ang="0">
                  <a:pos x="908" y="4"/>
                </a:cxn>
                <a:cxn ang="0">
                  <a:pos x="810" y="28"/>
                </a:cxn>
                <a:cxn ang="0">
                  <a:pos x="682" y="66"/>
                </a:cxn>
                <a:cxn ang="0">
                  <a:pos x="616" y="80"/>
                </a:cxn>
                <a:cxn ang="0">
                  <a:pos x="484" y="94"/>
                </a:cxn>
                <a:cxn ang="0">
                  <a:pos x="418" y="96"/>
                </a:cxn>
              </a:cxnLst>
              <a:rect l="0" t="0" r="r" b="b"/>
              <a:pathLst>
                <a:path w="940" h="504">
                  <a:moveTo>
                    <a:pt x="418" y="96"/>
                  </a:moveTo>
                  <a:lnTo>
                    <a:pt x="418" y="96"/>
                  </a:lnTo>
                  <a:lnTo>
                    <a:pt x="396" y="94"/>
                  </a:lnTo>
                  <a:lnTo>
                    <a:pt x="374" y="92"/>
                  </a:lnTo>
                  <a:lnTo>
                    <a:pt x="354" y="88"/>
                  </a:lnTo>
                  <a:lnTo>
                    <a:pt x="334" y="84"/>
                  </a:lnTo>
                  <a:lnTo>
                    <a:pt x="316" y="76"/>
                  </a:lnTo>
                  <a:lnTo>
                    <a:pt x="298" y="68"/>
                  </a:lnTo>
                  <a:lnTo>
                    <a:pt x="278" y="58"/>
                  </a:lnTo>
                  <a:lnTo>
                    <a:pt x="260" y="46"/>
                  </a:lnTo>
                  <a:lnTo>
                    <a:pt x="260" y="46"/>
                  </a:lnTo>
                  <a:lnTo>
                    <a:pt x="242" y="34"/>
                  </a:lnTo>
                  <a:lnTo>
                    <a:pt x="224" y="24"/>
                  </a:lnTo>
                  <a:lnTo>
                    <a:pt x="204" y="18"/>
                  </a:lnTo>
                  <a:lnTo>
                    <a:pt x="182" y="12"/>
                  </a:lnTo>
                  <a:lnTo>
                    <a:pt x="162" y="10"/>
                  </a:lnTo>
                  <a:lnTo>
                    <a:pt x="140" y="10"/>
                  </a:lnTo>
                  <a:lnTo>
                    <a:pt x="118" y="12"/>
                  </a:lnTo>
                  <a:lnTo>
                    <a:pt x="98" y="18"/>
                  </a:lnTo>
                  <a:lnTo>
                    <a:pt x="98" y="18"/>
                  </a:lnTo>
                  <a:lnTo>
                    <a:pt x="48" y="30"/>
                  </a:lnTo>
                  <a:lnTo>
                    <a:pt x="0" y="44"/>
                  </a:lnTo>
                  <a:lnTo>
                    <a:pt x="0" y="44"/>
                  </a:lnTo>
                  <a:lnTo>
                    <a:pt x="0" y="70"/>
                  </a:lnTo>
                  <a:lnTo>
                    <a:pt x="0" y="70"/>
                  </a:lnTo>
                  <a:lnTo>
                    <a:pt x="100" y="80"/>
                  </a:lnTo>
                  <a:lnTo>
                    <a:pt x="100" y="80"/>
                  </a:lnTo>
                  <a:lnTo>
                    <a:pt x="100" y="90"/>
                  </a:lnTo>
                  <a:lnTo>
                    <a:pt x="100" y="90"/>
                  </a:lnTo>
                  <a:lnTo>
                    <a:pt x="110" y="132"/>
                  </a:lnTo>
                  <a:lnTo>
                    <a:pt x="122" y="172"/>
                  </a:lnTo>
                  <a:lnTo>
                    <a:pt x="128" y="182"/>
                  </a:lnTo>
                  <a:lnTo>
                    <a:pt x="128" y="182"/>
                  </a:lnTo>
                  <a:lnTo>
                    <a:pt x="46" y="240"/>
                  </a:lnTo>
                  <a:lnTo>
                    <a:pt x="46" y="240"/>
                  </a:lnTo>
                  <a:lnTo>
                    <a:pt x="82" y="302"/>
                  </a:lnTo>
                  <a:lnTo>
                    <a:pt x="82" y="302"/>
                  </a:lnTo>
                  <a:lnTo>
                    <a:pt x="172" y="260"/>
                  </a:lnTo>
                  <a:lnTo>
                    <a:pt x="172" y="260"/>
                  </a:lnTo>
                  <a:lnTo>
                    <a:pt x="180" y="268"/>
                  </a:lnTo>
                  <a:lnTo>
                    <a:pt x="180" y="268"/>
                  </a:lnTo>
                  <a:lnTo>
                    <a:pt x="206" y="298"/>
                  </a:lnTo>
                  <a:lnTo>
                    <a:pt x="236" y="326"/>
                  </a:lnTo>
                  <a:lnTo>
                    <a:pt x="246" y="332"/>
                  </a:lnTo>
                  <a:lnTo>
                    <a:pt x="246" y="332"/>
                  </a:lnTo>
                  <a:lnTo>
                    <a:pt x="204" y="424"/>
                  </a:lnTo>
                  <a:lnTo>
                    <a:pt x="204" y="424"/>
                  </a:lnTo>
                  <a:lnTo>
                    <a:pt x="264" y="460"/>
                  </a:lnTo>
                  <a:lnTo>
                    <a:pt x="264" y="460"/>
                  </a:lnTo>
                  <a:lnTo>
                    <a:pt x="324" y="378"/>
                  </a:lnTo>
                  <a:lnTo>
                    <a:pt x="334" y="382"/>
                  </a:lnTo>
                  <a:lnTo>
                    <a:pt x="334" y="382"/>
                  </a:lnTo>
                  <a:lnTo>
                    <a:pt x="374" y="396"/>
                  </a:lnTo>
                  <a:lnTo>
                    <a:pt x="414" y="404"/>
                  </a:lnTo>
                  <a:lnTo>
                    <a:pt x="426" y="406"/>
                  </a:lnTo>
                  <a:lnTo>
                    <a:pt x="426" y="406"/>
                  </a:lnTo>
                  <a:lnTo>
                    <a:pt x="436" y="504"/>
                  </a:lnTo>
                  <a:lnTo>
                    <a:pt x="436" y="504"/>
                  </a:lnTo>
                  <a:lnTo>
                    <a:pt x="506" y="504"/>
                  </a:lnTo>
                  <a:lnTo>
                    <a:pt x="506" y="504"/>
                  </a:lnTo>
                  <a:lnTo>
                    <a:pt x="514" y="406"/>
                  </a:lnTo>
                  <a:lnTo>
                    <a:pt x="526" y="404"/>
                  </a:lnTo>
                  <a:lnTo>
                    <a:pt x="526" y="404"/>
                  </a:lnTo>
                  <a:lnTo>
                    <a:pt x="568" y="394"/>
                  </a:lnTo>
                  <a:lnTo>
                    <a:pt x="606" y="382"/>
                  </a:lnTo>
                  <a:lnTo>
                    <a:pt x="618" y="378"/>
                  </a:lnTo>
                  <a:lnTo>
                    <a:pt x="618" y="378"/>
                  </a:lnTo>
                  <a:lnTo>
                    <a:pt x="676" y="458"/>
                  </a:lnTo>
                  <a:lnTo>
                    <a:pt x="676" y="458"/>
                  </a:lnTo>
                  <a:lnTo>
                    <a:pt x="736" y="424"/>
                  </a:lnTo>
                  <a:lnTo>
                    <a:pt x="736" y="424"/>
                  </a:lnTo>
                  <a:lnTo>
                    <a:pt x="696" y="332"/>
                  </a:lnTo>
                  <a:lnTo>
                    <a:pt x="704" y="324"/>
                  </a:lnTo>
                  <a:lnTo>
                    <a:pt x="704" y="324"/>
                  </a:lnTo>
                  <a:lnTo>
                    <a:pt x="734" y="298"/>
                  </a:lnTo>
                  <a:lnTo>
                    <a:pt x="762" y="268"/>
                  </a:lnTo>
                  <a:lnTo>
                    <a:pt x="768" y="260"/>
                  </a:lnTo>
                  <a:lnTo>
                    <a:pt x="768" y="260"/>
                  </a:lnTo>
                  <a:lnTo>
                    <a:pt x="860" y="300"/>
                  </a:lnTo>
                  <a:lnTo>
                    <a:pt x="860" y="300"/>
                  </a:lnTo>
                  <a:lnTo>
                    <a:pt x="894" y="240"/>
                  </a:lnTo>
                  <a:lnTo>
                    <a:pt x="894" y="240"/>
                  </a:lnTo>
                  <a:lnTo>
                    <a:pt x="814" y="182"/>
                  </a:lnTo>
                  <a:lnTo>
                    <a:pt x="818" y="170"/>
                  </a:lnTo>
                  <a:lnTo>
                    <a:pt x="818" y="170"/>
                  </a:lnTo>
                  <a:lnTo>
                    <a:pt x="830" y="132"/>
                  </a:lnTo>
                  <a:lnTo>
                    <a:pt x="840" y="90"/>
                  </a:lnTo>
                  <a:lnTo>
                    <a:pt x="840" y="80"/>
                  </a:lnTo>
                  <a:lnTo>
                    <a:pt x="840" y="80"/>
                  </a:lnTo>
                  <a:lnTo>
                    <a:pt x="940" y="70"/>
                  </a:lnTo>
                  <a:lnTo>
                    <a:pt x="940" y="70"/>
                  </a:lnTo>
                  <a:lnTo>
                    <a:pt x="940" y="0"/>
                  </a:lnTo>
                  <a:lnTo>
                    <a:pt x="940" y="0"/>
                  </a:lnTo>
                  <a:lnTo>
                    <a:pt x="908" y="4"/>
                  </a:lnTo>
                  <a:lnTo>
                    <a:pt x="874" y="12"/>
                  </a:lnTo>
                  <a:lnTo>
                    <a:pt x="810" y="28"/>
                  </a:lnTo>
                  <a:lnTo>
                    <a:pt x="746" y="48"/>
                  </a:lnTo>
                  <a:lnTo>
                    <a:pt x="682" y="66"/>
                  </a:lnTo>
                  <a:lnTo>
                    <a:pt x="682" y="66"/>
                  </a:lnTo>
                  <a:lnTo>
                    <a:pt x="616" y="80"/>
                  </a:lnTo>
                  <a:lnTo>
                    <a:pt x="550" y="88"/>
                  </a:lnTo>
                  <a:lnTo>
                    <a:pt x="484" y="94"/>
                  </a:lnTo>
                  <a:lnTo>
                    <a:pt x="418" y="96"/>
                  </a:lnTo>
                  <a:lnTo>
                    <a:pt x="418" y="96"/>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8" name="Freeform 14"/>
            <p:cNvSpPr>
              <a:spLocks noEditPoints="1"/>
            </p:cNvSpPr>
            <p:nvPr/>
          </p:nvSpPr>
          <p:spPr bwMode="auto">
            <a:xfrm>
              <a:off x="2610" y="1892"/>
              <a:ext cx="540" cy="538"/>
            </a:xfrm>
            <a:custGeom>
              <a:avLst/>
              <a:gdLst/>
              <a:ahLst/>
              <a:cxnLst>
                <a:cxn ang="0">
                  <a:pos x="16" y="242"/>
                </a:cxn>
                <a:cxn ang="0">
                  <a:pos x="36" y="170"/>
                </a:cxn>
                <a:cxn ang="0">
                  <a:pos x="74" y="106"/>
                </a:cxn>
                <a:cxn ang="0">
                  <a:pos x="128" y="56"/>
                </a:cxn>
                <a:cxn ang="0">
                  <a:pos x="194" y="24"/>
                </a:cxn>
                <a:cxn ang="0">
                  <a:pos x="270" y="14"/>
                </a:cxn>
                <a:cxn ang="0">
                  <a:pos x="322" y="18"/>
                </a:cxn>
                <a:cxn ang="0">
                  <a:pos x="392" y="44"/>
                </a:cxn>
                <a:cxn ang="0">
                  <a:pos x="450" y="88"/>
                </a:cxn>
                <a:cxn ang="0">
                  <a:pos x="494" y="146"/>
                </a:cxn>
                <a:cxn ang="0">
                  <a:pos x="520" y="218"/>
                </a:cxn>
                <a:cxn ang="0">
                  <a:pos x="526" y="268"/>
                </a:cxn>
                <a:cxn ang="0">
                  <a:pos x="514" y="344"/>
                </a:cxn>
                <a:cxn ang="0">
                  <a:pos x="482" y="410"/>
                </a:cxn>
                <a:cxn ang="0">
                  <a:pos x="432" y="466"/>
                </a:cxn>
                <a:cxn ang="0">
                  <a:pos x="370" y="504"/>
                </a:cxn>
                <a:cxn ang="0">
                  <a:pos x="296" y="522"/>
                </a:cxn>
                <a:cxn ang="0">
                  <a:pos x="244" y="522"/>
                </a:cxn>
                <a:cxn ang="0">
                  <a:pos x="170" y="504"/>
                </a:cxn>
                <a:cxn ang="0">
                  <a:pos x="108" y="466"/>
                </a:cxn>
                <a:cxn ang="0">
                  <a:pos x="58" y="410"/>
                </a:cxn>
                <a:cxn ang="0">
                  <a:pos x="26" y="344"/>
                </a:cxn>
                <a:cxn ang="0">
                  <a:pos x="14" y="268"/>
                </a:cxn>
                <a:cxn ang="0">
                  <a:pos x="0" y="268"/>
                </a:cxn>
                <a:cxn ang="0">
                  <a:pos x="14" y="348"/>
                </a:cxn>
                <a:cxn ang="0">
                  <a:pos x="46" y="418"/>
                </a:cxn>
                <a:cxn ang="0">
                  <a:pos x="98" y="476"/>
                </a:cxn>
                <a:cxn ang="0">
                  <a:pos x="166" y="516"/>
                </a:cxn>
                <a:cxn ang="0">
                  <a:pos x="242" y="536"/>
                </a:cxn>
                <a:cxn ang="0">
                  <a:pos x="298" y="536"/>
                </a:cxn>
                <a:cxn ang="0">
                  <a:pos x="374" y="516"/>
                </a:cxn>
                <a:cxn ang="0">
                  <a:pos x="442" y="476"/>
                </a:cxn>
                <a:cxn ang="0">
                  <a:pos x="494" y="418"/>
                </a:cxn>
                <a:cxn ang="0">
                  <a:pos x="528" y="348"/>
                </a:cxn>
                <a:cxn ang="0">
                  <a:pos x="540" y="268"/>
                </a:cxn>
                <a:cxn ang="0">
                  <a:pos x="534" y="214"/>
                </a:cxn>
                <a:cxn ang="0">
                  <a:pos x="506" y="140"/>
                </a:cxn>
                <a:cxn ang="0">
                  <a:pos x="460" y="78"/>
                </a:cxn>
                <a:cxn ang="0">
                  <a:pos x="398" y="32"/>
                </a:cxn>
                <a:cxn ang="0">
                  <a:pos x="324" y="4"/>
                </a:cxn>
                <a:cxn ang="0">
                  <a:pos x="270" y="0"/>
                </a:cxn>
                <a:cxn ang="0">
                  <a:pos x="190" y="12"/>
                </a:cxn>
                <a:cxn ang="0">
                  <a:pos x="120" y="46"/>
                </a:cxn>
                <a:cxn ang="0">
                  <a:pos x="62" y="98"/>
                </a:cxn>
                <a:cxn ang="0">
                  <a:pos x="22" y="164"/>
                </a:cxn>
                <a:cxn ang="0">
                  <a:pos x="2" y="240"/>
                </a:cxn>
              </a:cxnLst>
              <a:rect l="0" t="0" r="r" b="b"/>
              <a:pathLst>
                <a:path w="540" h="538">
                  <a:moveTo>
                    <a:pt x="14" y="268"/>
                  </a:moveTo>
                  <a:lnTo>
                    <a:pt x="14" y="268"/>
                  </a:lnTo>
                  <a:lnTo>
                    <a:pt x="16" y="242"/>
                  </a:lnTo>
                  <a:lnTo>
                    <a:pt x="20" y="218"/>
                  </a:lnTo>
                  <a:lnTo>
                    <a:pt x="26" y="192"/>
                  </a:lnTo>
                  <a:lnTo>
                    <a:pt x="36" y="170"/>
                  </a:lnTo>
                  <a:lnTo>
                    <a:pt x="46" y="146"/>
                  </a:lnTo>
                  <a:lnTo>
                    <a:pt x="58" y="126"/>
                  </a:lnTo>
                  <a:lnTo>
                    <a:pt x="74" y="106"/>
                  </a:lnTo>
                  <a:lnTo>
                    <a:pt x="90" y="88"/>
                  </a:lnTo>
                  <a:lnTo>
                    <a:pt x="108" y="72"/>
                  </a:lnTo>
                  <a:lnTo>
                    <a:pt x="128" y="56"/>
                  </a:lnTo>
                  <a:lnTo>
                    <a:pt x="148" y="44"/>
                  </a:lnTo>
                  <a:lnTo>
                    <a:pt x="170" y="34"/>
                  </a:lnTo>
                  <a:lnTo>
                    <a:pt x="194" y="24"/>
                  </a:lnTo>
                  <a:lnTo>
                    <a:pt x="218" y="18"/>
                  </a:lnTo>
                  <a:lnTo>
                    <a:pt x="244" y="14"/>
                  </a:lnTo>
                  <a:lnTo>
                    <a:pt x="270" y="14"/>
                  </a:lnTo>
                  <a:lnTo>
                    <a:pt x="270" y="14"/>
                  </a:lnTo>
                  <a:lnTo>
                    <a:pt x="296" y="14"/>
                  </a:lnTo>
                  <a:lnTo>
                    <a:pt x="322" y="18"/>
                  </a:lnTo>
                  <a:lnTo>
                    <a:pt x="346" y="24"/>
                  </a:lnTo>
                  <a:lnTo>
                    <a:pt x="370" y="34"/>
                  </a:lnTo>
                  <a:lnTo>
                    <a:pt x="392" y="44"/>
                  </a:lnTo>
                  <a:lnTo>
                    <a:pt x="412" y="56"/>
                  </a:lnTo>
                  <a:lnTo>
                    <a:pt x="432" y="72"/>
                  </a:lnTo>
                  <a:lnTo>
                    <a:pt x="450" y="88"/>
                  </a:lnTo>
                  <a:lnTo>
                    <a:pt x="466" y="106"/>
                  </a:lnTo>
                  <a:lnTo>
                    <a:pt x="482" y="126"/>
                  </a:lnTo>
                  <a:lnTo>
                    <a:pt x="494" y="146"/>
                  </a:lnTo>
                  <a:lnTo>
                    <a:pt x="506" y="170"/>
                  </a:lnTo>
                  <a:lnTo>
                    <a:pt x="514" y="192"/>
                  </a:lnTo>
                  <a:lnTo>
                    <a:pt x="520" y="218"/>
                  </a:lnTo>
                  <a:lnTo>
                    <a:pt x="524" y="242"/>
                  </a:lnTo>
                  <a:lnTo>
                    <a:pt x="526" y="268"/>
                  </a:lnTo>
                  <a:lnTo>
                    <a:pt x="526" y="268"/>
                  </a:lnTo>
                  <a:lnTo>
                    <a:pt x="524" y="294"/>
                  </a:lnTo>
                  <a:lnTo>
                    <a:pt x="520" y="320"/>
                  </a:lnTo>
                  <a:lnTo>
                    <a:pt x="514" y="344"/>
                  </a:lnTo>
                  <a:lnTo>
                    <a:pt x="506" y="368"/>
                  </a:lnTo>
                  <a:lnTo>
                    <a:pt x="494" y="390"/>
                  </a:lnTo>
                  <a:lnTo>
                    <a:pt x="482" y="410"/>
                  </a:lnTo>
                  <a:lnTo>
                    <a:pt x="466" y="430"/>
                  </a:lnTo>
                  <a:lnTo>
                    <a:pt x="450" y="448"/>
                  </a:lnTo>
                  <a:lnTo>
                    <a:pt x="432" y="466"/>
                  </a:lnTo>
                  <a:lnTo>
                    <a:pt x="412" y="480"/>
                  </a:lnTo>
                  <a:lnTo>
                    <a:pt x="392" y="492"/>
                  </a:lnTo>
                  <a:lnTo>
                    <a:pt x="370" y="504"/>
                  </a:lnTo>
                  <a:lnTo>
                    <a:pt x="346" y="512"/>
                  </a:lnTo>
                  <a:lnTo>
                    <a:pt x="322" y="518"/>
                  </a:lnTo>
                  <a:lnTo>
                    <a:pt x="296" y="522"/>
                  </a:lnTo>
                  <a:lnTo>
                    <a:pt x="270" y="524"/>
                  </a:lnTo>
                  <a:lnTo>
                    <a:pt x="270" y="524"/>
                  </a:lnTo>
                  <a:lnTo>
                    <a:pt x="244" y="522"/>
                  </a:lnTo>
                  <a:lnTo>
                    <a:pt x="218" y="518"/>
                  </a:lnTo>
                  <a:lnTo>
                    <a:pt x="194" y="512"/>
                  </a:lnTo>
                  <a:lnTo>
                    <a:pt x="170" y="504"/>
                  </a:lnTo>
                  <a:lnTo>
                    <a:pt x="148" y="492"/>
                  </a:lnTo>
                  <a:lnTo>
                    <a:pt x="128" y="480"/>
                  </a:lnTo>
                  <a:lnTo>
                    <a:pt x="108" y="466"/>
                  </a:lnTo>
                  <a:lnTo>
                    <a:pt x="90" y="448"/>
                  </a:lnTo>
                  <a:lnTo>
                    <a:pt x="74" y="430"/>
                  </a:lnTo>
                  <a:lnTo>
                    <a:pt x="58" y="410"/>
                  </a:lnTo>
                  <a:lnTo>
                    <a:pt x="46" y="390"/>
                  </a:lnTo>
                  <a:lnTo>
                    <a:pt x="36" y="368"/>
                  </a:lnTo>
                  <a:lnTo>
                    <a:pt x="26" y="344"/>
                  </a:lnTo>
                  <a:lnTo>
                    <a:pt x="20" y="320"/>
                  </a:lnTo>
                  <a:lnTo>
                    <a:pt x="16" y="294"/>
                  </a:lnTo>
                  <a:lnTo>
                    <a:pt x="14" y="268"/>
                  </a:lnTo>
                  <a:lnTo>
                    <a:pt x="14" y="268"/>
                  </a:lnTo>
                  <a:close/>
                  <a:moveTo>
                    <a:pt x="0" y="268"/>
                  </a:moveTo>
                  <a:lnTo>
                    <a:pt x="0" y="268"/>
                  </a:lnTo>
                  <a:lnTo>
                    <a:pt x="2" y="296"/>
                  </a:lnTo>
                  <a:lnTo>
                    <a:pt x="6" y="322"/>
                  </a:lnTo>
                  <a:lnTo>
                    <a:pt x="14" y="348"/>
                  </a:lnTo>
                  <a:lnTo>
                    <a:pt x="22" y="374"/>
                  </a:lnTo>
                  <a:lnTo>
                    <a:pt x="34" y="396"/>
                  </a:lnTo>
                  <a:lnTo>
                    <a:pt x="46" y="418"/>
                  </a:lnTo>
                  <a:lnTo>
                    <a:pt x="62" y="440"/>
                  </a:lnTo>
                  <a:lnTo>
                    <a:pt x="80" y="458"/>
                  </a:lnTo>
                  <a:lnTo>
                    <a:pt x="98" y="476"/>
                  </a:lnTo>
                  <a:lnTo>
                    <a:pt x="120" y="492"/>
                  </a:lnTo>
                  <a:lnTo>
                    <a:pt x="142" y="506"/>
                  </a:lnTo>
                  <a:lnTo>
                    <a:pt x="166" y="516"/>
                  </a:lnTo>
                  <a:lnTo>
                    <a:pt x="190" y="526"/>
                  </a:lnTo>
                  <a:lnTo>
                    <a:pt x="216" y="532"/>
                  </a:lnTo>
                  <a:lnTo>
                    <a:pt x="242" y="536"/>
                  </a:lnTo>
                  <a:lnTo>
                    <a:pt x="270" y="538"/>
                  </a:lnTo>
                  <a:lnTo>
                    <a:pt x="270" y="538"/>
                  </a:lnTo>
                  <a:lnTo>
                    <a:pt x="298" y="536"/>
                  </a:lnTo>
                  <a:lnTo>
                    <a:pt x="324" y="532"/>
                  </a:lnTo>
                  <a:lnTo>
                    <a:pt x="350" y="526"/>
                  </a:lnTo>
                  <a:lnTo>
                    <a:pt x="374" y="516"/>
                  </a:lnTo>
                  <a:lnTo>
                    <a:pt x="398" y="506"/>
                  </a:lnTo>
                  <a:lnTo>
                    <a:pt x="420" y="492"/>
                  </a:lnTo>
                  <a:lnTo>
                    <a:pt x="442" y="476"/>
                  </a:lnTo>
                  <a:lnTo>
                    <a:pt x="460" y="458"/>
                  </a:lnTo>
                  <a:lnTo>
                    <a:pt x="478" y="440"/>
                  </a:lnTo>
                  <a:lnTo>
                    <a:pt x="494" y="418"/>
                  </a:lnTo>
                  <a:lnTo>
                    <a:pt x="506" y="396"/>
                  </a:lnTo>
                  <a:lnTo>
                    <a:pt x="518" y="374"/>
                  </a:lnTo>
                  <a:lnTo>
                    <a:pt x="528" y="348"/>
                  </a:lnTo>
                  <a:lnTo>
                    <a:pt x="534" y="322"/>
                  </a:lnTo>
                  <a:lnTo>
                    <a:pt x="538" y="296"/>
                  </a:lnTo>
                  <a:lnTo>
                    <a:pt x="540" y="268"/>
                  </a:lnTo>
                  <a:lnTo>
                    <a:pt x="540" y="268"/>
                  </a:lnTo>
                  <a:lnTo>
                    <a:pt x="538" y="240"/>
                  </a:lnTo>
                  <a:lnTo>
                    <a:pt x="534" y="214"/>
                  </a:lnTo>
                  <a:lnTo>
                    <a:pt x="528" y="188"/>
                  </a:lnTo>
                  <a:lnTo>
                    <a:pt x="518" y="164"/>
                  </a:lnTo>
                  <a:lnTo>
                    <a:pt x="506" y="140"/>
                  </a:lnTo>
                  <a:lnTo>
                    <a:pt x="494" y="118"/>
                  </a:lnTo>
                  <a:lnTo>
                    <a:pt x="478" y="98"/>
                  </a:lnTo>
                  <a:lnTo>
                    <a:pt x="460" y="78"/>
                  </a:lnTo>
                  <a:lnTo>
                    <a:pt x="442" y="60"/>
                  </a:lnTo>
                  <a:lnTo>
                    <a:pt x="420" y="46"/>
                  </a:lnTo>
                  <a:lnTo>
                    <a:pt x="398" y="32"/>
                  </a:lnTo>
                  <a:lnTo>
                    <a:pt x="374" y="20"/>
                  </a:lnTo>
                  <a:lnTo>
                    <a:pt x="350" y="12"/>
                  </a:lnTo>
                  <a:lnTo>
                    <a:pt x="324" y="4"/>
                  </a:lnTo>
                  <a:lnTo>
                    <a:pt x="298" y="0"/>
                  </a:lnTo>
                  <a:lnTo>
                    <a:pt x="270" y="0"/>
                  </a:lnTo>
                  <a:lnTo>
                    <a:pt x="270" y="0"/>
                  </a:lnTo>
                  <a:lnTo>
                    <a:pt x="242" y="0"/>
                  </a:lnTo>
                  <a:lnTo>
                    <a:pt x="216" y="4"/>
                  </a:lnTo>
                  <a:lnTo>
                    <a:pt x="190" y="12"/>
                  </a:lnTo>
                  <a:lnTo>
                    <a:pt x="166" y="20"/>
                  </a:lnTo>
                  <a:lnTo>
                    <a:pt x="142" y="32"/>
                  </a:lnTo>
                  <a:lnTo>
                    <a:pt x="120" y="46"/>
                  </a:lnTo>
                  <a:lnTo>
                    <a:pt x="98" y="60"/>
                  </a:lnTo>
                  <a:lnTo>
                    <a:pt x="80" y="78"/>
                  </a:lnTo>
                  <a:lnTo>
                    <a:pt x="62" y="98"/>
                  </a:lnTo>
                  <a:lnTo>
                    <a:pt x="46" y="118"/>
                  </a:lnTo>
                  <a:lnTo>
                    <a:pt x="34" y="140"/>
                  </a:lnTo>
                  <a:lnTo>
                    <a:pt x="22" y="164"/>
                  </a:lnTo>
                  <a:lnTo>
                    <a:pt x="14" y="188"/>
                  </a:lnTo>
                  <a:lnTo>
                    <a:pt x="6" y="214"/>
                  </a:lnTo>
                  <a:lnTo>
                    <a:pt x="2" y="240"/>
                  </a:lnTo>
                  <a:lnTo>
                    <a:pt x="0" y="268"/>
                  </a:lnTo>
                  <a:lnTo>
                    <a:pt x="0" y="2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9" name="Freeform 15"/>
            <p:cNvSpPr>
              <a:spLocks/>
            </p:cNvSpPr>
            <p:nvPr/>
          </p:nvSpPr>
          <p:spPr bwMode="auto">
            <a:xfrm>
              <a:off x="2602" y="1882"/>
              <a:ext cx="556" cy="556"/>
            </a:xfrm>
            <a:custGeom>
              <a:avLst/>
              <a:gdLst/>
              <a:ahLst/>
              <a:cxnLst>
                <a:cxn ang="0">
                  <a:pos x="0" y="278"/>
                </a:cxn>
                <a:cxn ang="0">
                  <a:pos x="6" y="222"/>
                </a:cxn>
                <a:cxn ang="0">
                  <a:pos x="22" y="170"/>
                </a:cxn>
                <a:cxn ang="0">
                  <a:pos x="48" y="124"/>
                </a:cxn>
                <a:cxn ang="0">
                  <a:pos x="82" y="82"/>
                </a:cxn>
                <a:cxn ang="0">
                  <a:pos x="122" y="48"/>
                </a:cxn>
                <a:cxn ang="0">
                  <a:pos x="170" y="22"/>
                </a:cxn>
                <a:cxn ang="0">
                  <a:pos x="222" y="6"/>
                </a:cxn>
                <a:cxn ang="0">
                  <a:pos x="278" y="0"/>
                </a:cxn>
                <a:cxn ang="0">
                  <a:pos x="306" y="2"/>
                </a:cxn>
                <a:cxn ang="0">
                  <a:pos x="360" y="14"/>
                </a:cxn>
                <a:cxn ang="0">
                  <a:pos x="410" y="34"/>
                </a:cxn>
                <a:cxn ang="0">
                  <a:pos x="454" y="64"/>
                </a:cxn>
                <a:cxn ang="0">
                  <a:pos x="492" y="102"/>
                </a:cxn>
                <a:cxn ang="0">
                  <a:pos x="522" y="146"/>
                </a:cxn>
                <a:cxn ang="0">
                  <a:pos x="544" y="196"/>
                </a:cxn>
                <a:cxn ang="0">
                  <a:pos x="554" y="250"/>
                </a:cxn>
                <a:cxn ang="0">
                  <a:pos x="556" y="278"/>
                </a:cxn>
                <a:cxn ang="0">
                  <a:pos x="550" y="334"/>
                </a:cxn>
                <a:cxn ang="0">
                  <a:pos x="534" y="386"/>
                </a:cxn>
                <a:cxn ang="0">
                  <a:pos x="508" y="434"/>
                </a:cxn>
                <a:cxn ang="0">
                  <a:pos x="474" y="474"/>
                </a:cxn>
                <a:cxn ang="0">
                  <a:pos x="434" y="508"/>
                </a:cxn>
                <a:cxn ang="0">
                  <a:pos x="386" y="534"/>
                </a:cxn>
                <a:cxn ang="0">
                  <a:pos x="334" y="550"/>
                </a:cxn>
                <a:cxn ang="0">
                  <a:pos x="278" y="556"/>
                </a:cxn>
                <a:cxn ang="0">
                  <a:pos x="250" y="554"/>
                </a:cxn>
                <a:cxn ang="0">
                  <a:pos x="196" y="544"/>
                </a:cxn>
                <a:cxn ang="0">
                  <a:pos x="146" y="522"/>
                </a:cxn>
                <a:cxn ang="0">
                  <a:pos x="102" y="492"/>
                </a:cxn>
                <a:cxn ang="0">
                  <a:pos x="64" y="456"/>
                </a:cxn>
                <a:cxn ang="0">
                  <a:pos x="34" y="410"/>
                </a:cxn>
                <a:cxn ang="0">
                  <a:pos x="12" y="360"/>
                </a:cxn>
                <a:cxn ang="0">
                  <a:pos x="2" y="306"/>
                </a:cxn>
                <a:cxn ang="0">
                  <a:pos x="0" y="278"/>
                </a:cxn>
              </a:cxnLst>
              <a:rect l="0" t="0" r="r" b="b"/>
              <a:pathLst>
                <a:path w="556" h="556">
                  <a:moveTo>
                    <a:pt x="0" y="278"/>
                  </a:moveTo>
                  <a:lnTo>
                    <a:pt x="0" y="278"/>
                  </a:lnTo>
                  <a:lnTo>
                    <a:pt x="2" y="250"/>
                  </a:lnTo>
                  <a:lnTo>
                    <a:pt x="6" y="222"/>
                  </a:lnTo>
                  <a:lnTo>
                    <a:pt x="12" y="196"/>
                  </a:lnTo>
                  <a:lnTo>
                    <a:pt x="22" y="170"/>
                  </a:lnTo>
                  <a:lnTo>
                    <a:pt x="34" y="146"/>
                  </a:lnTo>
                  <a:lnTo>
                    <a:pt x="48" y="124"/>
                  </a:lnTo>
                  <a:lnTo>
                    <a:pt x="64" y="102"/>
                  </a:lnTo>
                  <a:lnTo>
                    <a:pt x="82" y="82"/>
                  </a:lnTo>
                  <a:lnTo>
                    <a:pt x="102" y="64"/>
                  </a:lnTo>
                  <a:lnTo>
                    <a:pt x="122" y="48"/>
                  </a:lnTo>
                  <a:lnTo>
                    <a:pt x="146" y="34"/>
                  </a:lnTo>
                  <a:lnTo>
                    <a:pt x="170" y="22"/>
                  </a:lnTo>
                  <a:lnTo>
                    <a:pt x="196" y="14"/>
                  </a:lnTo>
                  <a:lnTo>
                    <a:pt x="222" y="6"/>
                  </a:lnTo>
                  <a:lnTo>
                    <a:pt x="250" y="2"/>
                  </a:lnTo>
                  <a:lnTo>
                    <a:pt x="278" y="0"/>
                  </a:lnTo>
                  <a:lnTo>
                    <a:pt x="278" y="0"/>
                  </a:lnTo>
                  <a:lnTo>
                    <a:pt x="306" y="2"/>
                  </a:lnTo>
                  <a:lnTo>
                    <a:pt x="334" y="6"/>
                  </a:lnTo>
                  <a:lnTo>
                    <a:pt x="360" y="14"/>
                  </a:lnTo>
                  <a:lnTo>
                    <a:pt x="386" y="22"/>
                  </a:lnTo>
                  <a:lnTo>
                    <a:pt x="410" y="34"/>
                  </a:lnTo>
                  <a:lnTo>
                    <a:pt x="434" y="48"/>
                  </a:lnTo>
                  <a:lnTo>
                    <a:pt x="454" y="64"/>
                  </a:lnTo>
                  <a:lnTo>
                    <a:pt x="474" y="82"/>
                  </a:lnTo>
                  <a:lnTo>
                    <a:pt x="492" y="102"/>
                  </a:lnTo>
                  <a:lnTo>
                    <a:pt x="508" y="124"/>
                  </a:lnTo>
                  <a:lnTo>
                    <a:pt x="522" y="146"/>
                  </a:lnTo>
                  <a:lnTo>
                    <a:pt x="534" y="170"/>
                  </a:lnTo>
                  <a:lnTo>
                    <a:pt x="544" y="196"/>
                  </a:lnTo>
                  <a:lnTo>
                    <a:pt x="550" y="222"/>
                  </a:lnTo>
                  <a:lnTo>
                    <a:pt x="554" y="250"/>
                  </a:lnTo>
                  <a:lnTo>
                    <a:pt x="556" y="278"/>
                  </a:lnTo>
                  <a:lnTo>
                    <a:pt x="556" y="278"/>
                  </a:lnTo>
                  <a:lnTo>
                    <a:pt x="554" y="306"/>
                  </a:lnTo>
                  <a:lnTo>
                    <a:pt x="550" y="334"/>
                  </a:lnTo>
                  <a:lnTo>
                    <a:pt x="544" y="360"/>
                  </a:lnTo>
                  <a:lnTo>
                    <a:pt x="534" y="386"/>
                  </a:lnTo>
                  <a:lnTo>
                    <a:pt x="522" y="410"/>
                  </a:lnTo>
                  <a:lnTo>
                    <a:pt x="508" y="434"/>
                  </a:lnTo>
                  <a:lnTo>
                    <a:pt x="492" y="456"/>
                  </a:lnTo>
                  <a:lnTo>
                    <a:pt x="474" y="474"/>
                  </a:lnTo>
                  <a:lnTo>
                    <a:pt x="454" y="492"/>
                  </a:lnTo>
                  <a:lnTo>
                    <a:pt x="434" y="508"/>
                  </a:lnTo>
                  <a:lnTo>
                    <a:pt x="410" y="522"/>
                  </a:lnTo>
                  <a:lnTo>
                    <a:pt x="386" y="534"/>
                  </a:lnTo>
                  <a:lnTo>
                    <a:pt x="360" y="544"/>
                  </a:lnTo>
                  <a:lnTo>
                    <a:pt x="334" y="550"/>
                  </a:lnTo>
                  <a:lnTo>
                    <a:pt x="306" y="554"/>
                  </a:lnTo>
                  <a:lnTo>
                    <a:pt x="278" y="556"/>
                  </a:lnTo>
                  <a:lnTo>
                    <a:pt x="278" y="556"/>
                  </a:lnTo>
                  <a:lnTo>
                    <a:pt x="250" y="554"/>
                  </a:lnTo>
                  <a:lnTo>
                    <a:pt x="222" y="550"/>
                  </a:lnTo>
                  <a:lnTo>
                    <a:pt x="196" y="544"/>
                  </a:lnTo>
                  <a:lnTo>
                    <a:pt x="170" y="534"/>
                  </a:lnTo>
                  <a:lnTo>
                    <a:pt x="146" y="522"/>
                  </a:lnTo>
                  <a:lnTo>
                    <a:pt x="122" y="508"/>
                  </a:lnTo>
                  <a:lnTo>
                    <a:pt x="102" y="492"/>
                  </a:lnTo>
                  <a:lnTo>
                    <a:pt x="82" y="474"/>
                  </a:lnTo>
                  <a:lnTo>
                    <a:pt x="64" y="456"/>
                  </a:lnTo>
                  <a:lnTo>
                    <a:pt x="48" y="434"/>
                  </a:lnTo>
                  <a:lnTo>
                    <a:pt x="34" y="410"/>
                  </a:lnTo>
                  <a:lnTo>
                    <a:pt x="22" y="386"/>
                  </a:lnTo>
                  <a:lnTo>
                    <a:pt x="12" y="360"/>
                  </a:lnTo>
                  <a:lnTo>
                    <a:pt x="6" y="334"/>
                  </a:lnTo>
                  <a:lnTo>
                    <a:pt x="2" y="306"/>
                  </a:lnTo>
                  <a:lnTo>
                    <a:pt x="0" y="278"/>
                  </a:lnTo>
                  <a:lnTo>
                    <a:pt x="0" y="2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0" name="Freeform 16"/>
            <p:cNvSpPr>
              <a:spLocks/>
            </p:cNvSpPr>
            <p:nvPr/>
          </p:nvSpPr>
          <p:spPr bwMode="auto">
            <a:xfrm>
              <a:off x="2624" y="1906"/>
              <a:ext cx="512" cy="510"/>
            </a:xfrm>
            <a:custGeom>
              <a:avLst/>
              <a:gdLst/>
              <a:ahLst/>
              <a:cxnLst>
                <a:cxn ang="0">
                  <a:pos x="0" y="254"/>
                </a:cxn>
                <a:cxn ang="0">
                  <a:pos x="6" y="204"/>
                </a:cxn>
                <a:cxn ang="0">
                  <a:pos x="22" y="156"/>
                </a:cxn>
                <a:cxn ang="0">
                  <a:pos x="44" y="112"/>
                </a:cxn>
                <a:cxn ang="0">
                  <a:pos x="76" y="74"/>
                </a:cxn>
                <a:cxn ang="0">
                  <a:pos x="114" y="42"/>
                </a:cxn>
                <a:cxn ang="0">
                  <a:pos x="156" y="20"/>
                </a:cxn>
                <a:cxn ang="0">
                  <a:pos x="204" y="4"/>
                </a:cxn>
                <a:cxn ang="0">
                  <a:pos x="256" y="0"/>
                </a:cxn>
                <a:cxn ang="0">
                  <a:pos x="282" y="0"/>
                </a:cxn>
                <a:cxn ang="0">
                  <a:pos x="332" y="10"/>
                </a:cxn>
                <a:cxn ang="0">
                  <a:pos x="378" y="30"/>
                </a:cxn>
                <a:cxn ang="0">
                  <a:pos x="418" y="58"/>
                </a:cxn>
                <a:cxn ang="0">
                  <a:pos x="452" y="92"/>
                </a:cxn>
                <a:cxn ang="0">
                  <a:pos x="480" y="132"/>
                </a:cxn>
                <a:cxn ang="0">
                  <a:pos x="500" y="178"/>
                </a:cxn>
                <a:cxn ang="0">
                  <a:pos x="510" y="228"/>
                </a:cxn>
                <a:cxn ang="0">
                  <a:pos x="512" y="254"/>
                </a:cxn>
                <a:cxn ang="0">
                  <a:pos x="506" y="306"/>
                </a:cxn>
                <a:cxn ang="0">
                  <a:pos x="492" y="354"/>
                </a:cxn>
                <a:cxn ang="0">
                  <a:pos x="468" y="396"/>
                </a:cxn>
                <a:cxn ang="0">
                  <a:pos x="436" y="434"/>
                </a:cxn>
                <a:cxn ang="0">
                  <a:pos x="398" y="466"/>
                </a:cxn>
                <a:cxn ang="0">
                  <a:pos x="356" y="490"/>
                </a:cxn>
                <a:cxn ang="0">
                  <a:pos x="308" y="504"/>
                </a:cxn>
                <a:cxn ang="0">
                  <a:pos x="256" y="510"/>
                </a:cxn>
                <a:cxn ang="0">
                  <a:pos x="230" y="508"/>
                </a:cxn>
                <a:cxn ang="0">
                  <a:pos x="180" y="498"/>
                </a:cxn>
                <a:cxn ang="0">
                  <a:pos x="134" y="478"/>
                </a:cxn>
                <a:cxn ang="0">
                  <a:pos x="94" y="452"/>
                </a:cxn>
                <a:cxn ang="0">
                  <a:pos x="60" y="416"/>
                </a:cxn>
                <a:cxn ang="0">
                  <a:pos x="32" y="376"/>
                </a:cxn>
                <a:cxn ang="0">
                  <a:pos x="12" y="330"/>
                </a:cxn>
                <a:cxn ang="0">
                  <a:pos x="2" y="280"/>
                </a:cxn>
                <a:cxn ang="0">
                  <a:pos x="0" y="254"/>
                </a:cxn>
              </a:cxnLst>
              <a:rect l="0" t="0" r="r" b="b"/>
              <a:pathLst>
                <a:path w="512" h="510">
                  <a:moveTo>
                    <a:pt x="0" y="254"/>
                  </a:moveTo>
                  <a:lnTo>
                    <a:pt x="0" y="254"/>
                  </a:lnTo>
                  <a:lnTo>
                    <a:pt x="2" y="228"/>
                  </a:lnTo>
                  <a:lnTo>
                    <a:pt x="6" y="204"/>
                  </a:lnTo>
                  <a:lnTo>
                    <a:pt x="12" y="178"/>
                  </a:lnTo>
                  <a:lnTo>
                    <a:pt x="22" y="156"/>
                  </a:lnTo>
                  <a:lnTo>
                    <a:pt x="32" y="132"/>
                  </a:lnTo>
                  <a:lnTo>
                    <a:pt x="44" y="112"/>
                  </a:lnTo>
                  <a:lnTo>
                    <a:pt x="60" y="92"/>
                  </a:lnTo>
                  <a:lnTo>
                    <a:pt x="76" y="74"/>
                  </a:lnTo>
                  <a:lnTo>
                    <a:pt x="94" y="58"/>
                  </a:lnTo>
                  <a:lnTo>
                    <a:pt x="114" y="42"/>
                  </a:lnTo>
                  <a:lnTo>
                    <a:pt x="134" y="30"/>
                  </a:lnTo>
                  <a:lnTo>
                    <a:pt x="156" y="20"/>
                  </a:lnTo>
                  <a:lnTo>
                    <a:pt x="180" y="10"/>
                  </a:lnTo>
                  <a:lnTo>
                    <a:pt x="204" y="4"/>
                  </a:lnTo>
                  <a:lnTo>
                    <a:pt x="230" y="0"/>
                  </a:lnTo>
                  <a:lnTo>
                    <a:pt x="256" y="0"/>
                  </a:lnTo>
                  <a:lnTo>
                    <a:pt x="256" y="0"/>
                  </a:lnTo>
                  <a:lnTo>
                    <a:pt x="282" y="0"/>
                  </a:lnTo>
                  <a:lnTo>
                    <a:pt x="308" y="4"/>
                  </a:lnTo>
                  <a:lnTo>
                    <a:pt x="332" y="10"/>
                  </a:lnTo>
                  <a:lnTo>
                    <a:pt x="356" y="20"/>
                  </a:lnTo>
                  <a:lnTo>
                    <a:pt x="378" y="30"/>
                  </a:lnTo>
                  <a:lnTo>
                    <a:pt x="398" y="42"/>
                  </a:lnTo>
                  <a:lnTo>
                    <a:pt x="418" y="58"/>
                  </a:lnTo>
                  <a:lnTo>
                    <a:pt x="436" y="74"/>
                  </a:lnTo>
                  <a:lnTo>
                    <a:pt x="452" y="92"/>
                  </a:lnTo>
                  <a:lnTo>
                    <a:pt x="468" y="112"/>
                  </a:lnTo>
                  <a:lnTo>
                    <a:pt x="480" y="132"/>
                  </a:lnTo>
                  <a:lnTo>
                    <a:pt x="492" y="156"/>
                  </a:lnTo>
                  <a:lnTo>
                    <a:pt x="500" y="178"/>
                  </a:lnTo>
                  <a:lnTo>
                    <a:pt x="506" y="204"/>
                  </a:lnTo>
                  <a:lnTo>
                    <a:pt x="510" y="228"/>
                  </a:lnTo>
                  <a:lnTo>
                    <a:pt x="512" y="254"/>
                  </a:lnTo>
                  <a:lnTo>
                    <a:pt x="512" y="254"/>
                  </a:lnTo>
                  <a:lnTo>
                    <a:pt x="510" y="280"/>
                  </a:lnTo>
                  <a:lnTo>
                    <a:pt x="506" y="306"/>
                  </a:lnTo>
                  <a:lnTo>
                    <a:pt x="500" y="330"/>
                  </a:lnTo>
                  <a:lnTo>
                    <a:pt x="492" y="354"/>
                  </a:lnTo>
                  <a:lnTo>
                    <a:pt x="480" y="376"/>
                  </a:lnTo>
                  <a:lnTo>
                    <a:pt x="468" y="396"/>
                  </a:lnTo>
                  <a:lnTo>
                    <a:pt x="452" y="416"/>
                  </a:lnTo>
                  <a:lnTo>
                    <a:pt x="436" y="434"/>
                  </a:lnTo>
                  <a:lnTo>
                    <a:pt x="418" y="452"/>
                  </a:lnTo>
                  <a:lnTo>
                    <a:pt x="398" y="466"/>
                  </a:lnTo>
                  <a:lnTo>
                    <a:pt x="378" y="478"/>
                  </a:lnTo>
                  <a:lnTo>
                    <a:pt x="356" y="490"/>
                  </a:lnTo>
                  <a:lnTo>
                    <a:pt x="332" y="498"/>
                  </a:lnTo>
                  <a:lnTo>
                    <a:pt x="308" y="504"/>
                  </a:lnTo>
                  <a:lnTo>
                    <a:pt x="282" y="508"/>
                  </a:lnTo>
                  <a:lnTo>
                    <a:pt x="256" y="510"/>
                  </a:lnTo>
                  <a:lnTo>
                    <a:pt x="256" y="510"/>
                  </a:lnTo>
                  <a:lnTo>
                    <a:pt x="230" y="508"/>
                  </a:lnTo>
                  <a:lnTo>
                    <a:pt x="204" y="504"/>
                  </a:lnTo>
                  <a:lnTo>
                    <a:pt x="180" y="498"/>
                  </a:lnTo>
                  <a:lnTo>
                    <a:pt x="156" y="490"/>
                  </a:lnTo>
                  <a:lnTo>
                    <a:pt x="134" y="478"/>
                  </a:lnTo>
                  <a:lnTo>
                    <a:pt x="114" y="466"/>
                  </a:lnTo>
                  <a:lnTo>
                    <a:pt x="94" y="452"/>
                  </a:lnTo>
                  <a:lnTo>
                    <a:pt x="76" y="434"/>
                  </a:lnTo>
                  <a:lnTo>
                    <a:pt x="60" y="416"/>
                  </a:lnTo>
                  <a:lnTo>
                    <a:pt x="44" y="396"/>
                  </a:lnTo>
                  <a:lnTo>
                    <a:pt x="32" y="376"/>
                  </a:lnTo>
                  <a:lnTo>
                    <a:pt x="22" y="354"/>
                  </a:lnTo>
                  <a:lnTo>
                    <a:pt x="12" y="330"/>
                  </a:lnTo>
                  <a:lnTo>
                    <a:pt x="6" y="306"/>
                  </a:lnTo>
                  <a:lnTo>
                    <a:pt x="2" y="280"/>
                  </a:lnTo>
                  <a:lnTo>
                    <a:pt x="0" y="254"/>
                  </a:lnTo>
                  <a:lnTo>
                    <a:pt x="0" y="254"/>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1" name="Freeform 17"/>
            <p:cNvSpPr>
              <a:spLocks/>
            </p:cNvSpPr>
            <p:nvPr/>
          </p:nvSpPr>
          <p:spPr bwMode="auto">
            <a:xfrm>
              <a:off x="2638" y="1918"/>
              <a:ext cx="484" cy="484"/>
            </a:xfrm>
            <a:custGeom>
              <a:avLst/>
              <a:gdLst/>
              <a:ahLst/>
              <a:cxnLst>
                <a:cxn ang="0">
                  <a:pos x="0" y="242"/>
                </a:cxn>
                <a:cxn ang="0">
                  <a:pos x="4" y="194"/>
                </a:cxn>
                <a:cxn ang="0">
                  <a:pos x="18" y="148"/>
                </a:cxn>
                <a:cxn ang="0">
                  <a:pos x="42" y="108"/>
                </a:cxn>
                <a:cxn ang="0">
                  <a:pos x="70" y="72"/>
                </a:cxn>
                <a:cxn ang="0">
                  <a:pos x="106" y="42"/>
                </a:cxn>
                <a:cxn ang="0">
                  <a:pos x="148" y="20"/>
                </a:cxn>
                <a:cxn ang="0">
                  <a:pos x="194" y="6"/>
                </a:cxn>
                <a:cxn ang="0">
                  <a:pos x="242" y="0"/>
                </a:cxn>
                <a:cxn ang="0">
                  <a:pos x="266" y="2"/>
                </a:cxn>
                <a:cxn ang="0">
                  <a:pos x="314" y="12"/>
                </a:cxn>
                <a:cxn ang="0">
                  <a:pos x="358" y="30"/>
                </a:cxn>
                <a:cxn ang="0">
                  <a:pos x="396" y="56"/>
                </a:cxn>
                <a:cxn ang="0">
                  <a:pos x="428" y="88"/>
                </a:cxn>
                <a:cxn ang="0">
                  <a:pos x="456" y="128"/>
                </a:cxn>
                <a:cxn ang="0">
                  <a:pos x="474" y="170"/>
                </a:cxn>
                <a:cxn ang="0">
                  <a:pos x="484" y="218"/>
                </a:cxn>
                <a:cxn ang="0">
                  <a:pos x="484" y="242"/>
                </a:cxn>
                <a:cxn ang="0">
                  <a:pos x="480" y="292"/>
                </a:cxn>
                <a:cxn ang="0">
                  <a:pos x="466" y="336"/>
                </a:cxn>
                <a:cxn ang="0">
                  <a:pos x="442" y="378"/>
                </a:cxn>
                <a:cxn ang="0">
                  <a:pos x="414" y="414"/>
                </a:cxn>
                <a:cxn ang="0">
                  <a:pos x="378" y="444"/>
                </a:cxn>
                <a:cxn ang="0">
                  <a:pos x="336" y="466"/>
                </a:cxn>
                <a:cxn ang="0">
                  <a:pos x="290" y="480"/>
                </a:cxn>
                <a:cxn ang="0">
                  <a:pos x="242" y="484"/>
                </a:cxn>
                <a:cxn ang="0">
                  <a:pos x="218" y="484"/>
                </a:cxn>
                <a:cxn ang="0">
                  <a:pos x="170" y="474"/>
                </a:cxn>
                <a:cxn ang="0">
                  <a:pos x="126" y="456"/>
                </a:cxn>
                <a:cxn ang="0">
                  <a:pos x="88" y="430"/>
                </a:cxn>
                <a:cxn ang="0">
                  <a:pos x="56" y="396"/>
                </a:cxn>
                <a:cxn ang="0">
                  <a:pos x="28" y="358"/>
                </a:cxn>
                <a:cxn ang="0">
                  <a:pos x="10" y="314"/>
                </a:cxn>
                <a:cxn ang="0">
                  <a:pos x="0" y="268"/>
                </a:cxn>
                <a:cxn ang="0">
                  <a:pos x="0" y="242"/>
                </a:cxn>
              </a:cxnLst>
              <a:rect l="0" t="0" r="r" b="b"/>
              <a:pathLst>
                <a:path w="484" h="484">
                  <a:moveTo>
                    <a:pt x="0" y="242"/>
                  </a:moveTo>
                  <a:lnTo>
                    <a:pt x="0" y="242"/>
                  </a:lnTo>
                  <a:lnTo>
                    <a:pt x="0" y="218"/>
                  </a:lnTo>
                  <a:lnTo>
                    <a:pt x="4" y="194"/>
                  </a:lnTo>
                  <a:lnTo>
                    <a:pt x="10" y="170"/>
                  </a:lnTo>
                  <a:lnTo>
                    <a:pt x="18" y="148"/>
                  </a:lnTo>
                  <a:lnTo>
                    <a:pt x="28" y="128"/>
                  </a:lnTo>
                  <a:lnTo>
                    <a:pt x="42" y="108"/>
                  </a:lnTo>
                  <a:lnTo>
                    <a:pt x="56" y="88"/>
                  </a:lnTo>
                  <a:lnTo>
                    <a:pt x="70" y="72"/>
                  </a:lnTo>
                  <a:lnTo>
                    <a:pt x="88" y="56"/>
                  </a:lnTo>
                  <a:lnTo>
                    <a:pt x="106" y="42"/>
                  </a:lnTo>
                  <a:lnTo>
                    <a:pt x="126" y="30"/>
                  </a:lnTo>
                  <a:lnTo>
                    <a:pt x="148" y="20"/>
                  </a:lnTo>
                  <a:lnTo>
                    <a:pt x="170" y="12"/>
                  </a:lnTo>
                  <a:lnTo>
                    <a:pt x="194" y="6"/>
                  </a:lnTo>
                  <a:lnTo>
                    <a:pt x="218" y="2"/>
                  </a:lnTo>
                  <a:lnTo>
                    <a:pt x="242" y="0"/>
                  </a:lnTo>
                  <a:lnTo>
                    <a:pt x="242" y="0"/>
                  </a:lnTo>
                  <a:lnTo>
                    <a:pt x="266" y="2"/>
                  </a:lnTo>
                  <a:lnTo>
                    <a:pt x="290" y="6"/>
                  </a:lnTo>
                  <a:lnTo>
                    <a:pt x="314" y="12"/>
                  </a:lnTo>
                  <a:lnTo>
                    <a:pt x="336" y="20"/>
                  </a:lnTo>
                  <a:lnTo>
                    <a:pt x="358" y="30"/>
                  </a:lnTo>
                  <a:lnTo>
                    <a:pt x="378" y="42"/>
                  </a:lnTo>
                  <a:lnTo>
                    <a:pt x="396" y="56"/>
                  </a:lnTo>
                  <a:lnTo>
                    <a:pt x="414" y="72"/>
                  </a:lnTo>
                  <a:lnTo>
                    <a:pt x="428" y="88"/>
                  </a:lnTo>
                  <a:lnTo>
                    <a:pt x="442" y="108"/>
                  </a:lnTo>
                  <a:lnTo>
                    <a:pt x="456" y="128"/>
                  </a:lnTo>
                  <a:lnTo>
                    <a:pt x="466" y="148"/>
                  </a:lnTo>
                  <a:lnTo>
                    <a:pt x="474" y="170"/>
                  </a:lnTo>
                  <a:lnTo>
                    <a:pt x="480" y="194"/>
                  </a:lnTo>
                  <a:lnTo>
                    <a:pt x="484" y="218"/>
                  </a:lnTo>
                  <a:lnTo>
                    <a:pt x="484" y="242"/>
                  </a:lnTo>
                  <a:lnTo>
                    <a:pt x="484" y="242"/>
                  </a:lnTo>
                  <a:lnTo>
                    <a:pt x="484" y="268"/>
                  </a:lnTo>
                  <a:lnTo>
                    <a:pt x="480" y="292"/>
                  </a:lnTo>
                  <a:lnTo>
                    <a:pt x="474" y="314"/>
                  </a:lnTo>
                  <a:lnTo>
                    <a:pt x="466" y="336"/>
                  </a:lnTo>
                  <a:lnTo>
                    <a:pt x="456" y="358"/>
                  </a:lnTo>
                  <a:lnTo>
                    <a:pt x="442" y="378"/>
                  </a:lnTo>
                  <a:lnTo>
                    <a:pt x="428" y="396"/>
                  </a:lnTo>
                  <a:lnTo>
                    <a:pt x="414" y="414"/>
                  </a:lnTo>
                  <a:lnTo>
                    <a:pt x="396" y="430"/>
                  </a:lnTo>
                  <a:lnTo>
                    <a:pt x="378" y="444"/>
                  </a:lnTo>
                  <a:lnTo>
                    <a:pt x="358" y="456"/>
                  </a:lnTo>
                  <a:lnTo>
                    <a:pt x="336" y="466"/>
                  </a:lnTo>
                  <a:lnTo>
                    <a:pt x="314" y="474"/>
                  </a:lnTo>
                  <a:lnTo>
                    <a:pt x="290" y="480"/>
                  </a:lnTo>
                  <a:lnTo>
                    <a:pt x="266" y="484"/>
                  </a:lnTo>
                  <a:lnTo>
                    <a:pt x="242" y="484"/>
                  </a:lnTo>
                  <a:lnTo>
                    <a:pt x="242" y="484"/>
                  </a:lnTo>
                  <a:lnTo>
                    <a:pt x="218" y="484"/>
                  </a:lnTo>
                  <a:lnTo>
                    <a:pt x="194" y="480"/>
                  </a:lnTo>
                  <a:lnTo>
                    <a:pt x="170" y="474"/>
                  </a:lnTo>
                  <a:lnTo>
                    <a:pt x="148" y="466"/>
                  </a:lnTo>
                  <a:lnTo>
                    <a:pt x="126" y="456"/>
                  </a:lnTo>
                  <a:lnTo>
                    <a:pt x="106" y="444"/>
                  </a:lnTo>
                  <a:lnTo>
                    <a:pt x="88" y="430"/>
                  </a:lnTo>
                  <a:lnTo>
                    <a:pt x="70" y="414"/>
                  </a:lnTo>
                  <a:lnTo>
                    <a:pt x="56" y="396"/>
                  </a:lnTo>
                  <a:lnTo>
                    <a:pt x="42" y="378"/>
                  </a:lnTo>
                  <a:lnTo>
                    <a:pt x="28" y="358"/>
                  </a:lnTo>
                  <a:lnTo>
                    <a:pt x="18" y="336"/>
                  </a:lnTo>
                  <a:lnTo>
                    <a:pt x="10" y="314"/>
                  </a:lnTo>
                  <a:lnTo>
                    <a:pt x="4" y="292"/>
                  </a:lnTo>
                  <a:lnTo>
                    <a:pt x="0" y="268"/>
                  </a:lnTo>
                  <a:lnTo>
                    <a:pt x="0" y="242"/>
                  </a:lnTo>
                  <a:lnTo>
                    <a:pt x="0" y="242"/>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2" name="Freeform 18"/>
            <p:cNvSpPr>
              <a:spLocks noEditPoints="1"/>
            </p:cNvSpPr>
            <p:nvPr/>
          </p:nvSpPr>
          <p:spPr bwMode="auto">
            <a:xfrm>
              <a:off x="2654" y="1934"/>
              <a:ext cx="452" cy="454"/>
            </a:xfrm>
            <a:custGeom>
              <a:avLst/>
              <a:gdLst/>
              <a:ahLst/>
              <a:cxnLst>
                <a:cxn ang="0">
                  <a:pos x="8" y="204"/>
                </a:cxn>
                <a:cxn ang="0">
                  <a:pos x="24" y="142"/>
                </a:cxn>
                <a:cxn ang="0">
                  <a:pos x="58" y="88"/>
                </a:cxn>
                <a:cxn ang="0">
                  <a:pos x="104" y="46"/>
                </a:cxn>
                <a:cxn ang="0">
                  <a:pos x="162" y="18"/>
                </a:cxn>
                <a:cxn ang="0">
                  <a:pos x="226" y="8"/>
                </a:cxn>
                <a:cxn ang="0">
                  <a:pos x="270" y="12"/>
                </a:cxn>
                <a:cxn ang="0">
                  <a:pos x="330" y="34"/>
                </a:cxn>
                <a:cxn ang="0">
                  <a:pos x="380" y="72"/>
                </a:cxn>
                <a:cxn ang="0">
                  <a:pos x="418" y="122"/>
                </a:cxn>
                <a:cxn ang="0">
                  <a:pos x="440" y="182"/>
                </a:cxn>
                <a:cxn ang="0">
                  <a:pos x="444" y="226"/>
                </a:cxn>
                <a:cxn ang="0">
                  <a:pos x="434" y="292"/>
                </a:cxn>
                <a:cxn ang="0">
                  <a:pos x="408" y="348"/>
                </a:cxn>
                <a:cxn ang="0">
                  <a:pos x="366" y="396"/>
                </a:cxn>
                <a:cxn ang="0">
                  <a:pos x="312" y="428"/>
                </a:cxn>
                <a:cxn ang="0">
                  <a:pos x="248" y="444"/>
                </a:cxn>
                <a:cxn ang="0">
                  <a:pos x="204" y="444"/>
                </a:cxn>
                <a:cxn ang="0">
                  <a:pos x="140" y="428"/>
                </a:cxn>
                <a:cxn ang="0">
                  <a:pos x="86" y="396"/>
                </a:cxn>
                <a:cxn ang="0">
                  <a:pos x="44" y="348"/>
                </a:cxn>
                <a:cxn ang="0">
                  <a:pos x="18" y="292"/>
                </a:cxn>
                <a:cxn ang="0">
                  <a:pos x="8" y="226"/>
                </a:cxn>
                <a:cxn ang="0">
                  <a:pos x="0" y="226"/>
                </a:cxn>
                <a:cxn ang="0">
                  <a:pos x="10" y="294"/>
                </a:cxn>
                <a:cxn ang="0">
                  <a:pos x="38" y="354"/>
                </a:cxn>
                <a:cxn ang="0">
                  <a:pos x="82" y="402"/>
                </a:cxn>
                <a:cxn ang="0">
                  <a:pos x="138" y="436"/>
                </a:cxn>
                <a:cxn ang="0">
                  <a:pos x="202" y="452"/>
                </a:cxn>
                <a:cxn ang="0">
                  <a:pos x="250" y="452"/>
                </a:cxn>
                <a:cxn ang="0">
                  <a:pos x="314" y="436"/>
                </a:cxn>
                <a:cxn ang="0">
                  <a:pos x="370" y="402"/>
                </a:cxn>
                <a:cxn ang="0">
                  <a:pos x="414" y="354"/>
                </a:cxn>
                <a:cxn ang="0">
                  <a:pos x="442" y="294"/>
                </a:cxn>
                <a:cxn ang="0">
                  <a:pos x="452" y="226"/>
                </a:cxn>
                <a:cxn ang="0">
                  <a:pos x="448" y="180"/>
                </a:cxn>
                <a:cxn ang="0">
                  <a:pos x="426" y="118"/>
                </a:cxn>
                <a:cxn ang="0">
                  <a:pos x="386" y="66"/>
                </a:cxn>
                <a:cxn ang="0">
                  <a:pos x="334" y="28"/>
                </a:cxn>
                <a:cxn ang="0">
                  <a:pos x="272" y="4"/>
                </a:cxn>
                <a:cxn ang="0">
                  <a:pos x="226" y="0"/>
                </a:cxn>
                <a:cxn ang="0">
                  <a:pos x="158" y="10"/>
                </a:cxn>
                <a:cxn ang="0">
                  <a:pos x="100" y="38"/>
                </a:cxn>
                <a:cxn ang="0">
                  <a:pos x="52" y="82"/>
                </a:cxn>
                <a:cxn ang="0">
                  <a:pos x="18" y="138"/>
                </a:cxn>
                <a:cxn ang="0">
                  <a:pos x="0" y="204"/>
                </a:cxn>
              </a:cxnLst>
              <a:rect l="0" t="0" r="r" b="b"/>
              <a:pathLst>
                <a:path w="452" h="454">
                  <a:moveTo>
                    <a:pt x="8" y="226"/>
                  </a:moveTo>
                  <a:lnTo>
                    <a:pt x="8" y="226"/>
                  </a:lnTo>
                  <a:lnTo>
                    <a:pt x="8" y="204"/>
                  </a:lnTo>
                  <a:lnTo>
                    <a:pt x="12" y="182"/>
                  </a:lnTo>
                  <a:lnTo>
                    <a:pt x="18" y="162"/>
                  </a:lnTo>
                  <a:lnTo>
                    <a:pt x="24" y="142"/>
                  </a:lnTo>
                  <a:lnTo>
                    <a:pt x="34" y="122"/>
                  </a:lnTo>
                  <a:lnTo>
                    <a:pt x="44" y="104"/>
                  </a:lnTo>
                  <a:lnTo>
                    <a:pt x="58" y="88"/>
                  </a:lnTo>
                  <a:lnTo>
                    <a:pt x="72" y="72"/>
                  </a:lnTo>
                  <a:lnTo>
                    <a:pt x="86" y="58"/>
                  </a:lnTo>
                  <a:lnTo>
                    <a:pt x="104" y="46"/>
                  </a:lnTo>
                  <a:lnTo>
                    <a:pt x="122" y="34"/>
                  </a:lnTo>
                  <a:lnTo>
                    <a:pt x="140" y="24"/>
                  </a:lnTo>
                  <a:lnTo>
                    <a:pt x="162" y="18"/>
                  </a:lnTo>
                  <a:lnTo>
                    <a:pt x="182" y="12"/>
                  </a:lnTo>
                  <a:lnTo>
                    <a:pt x="204" y="8"/>
                  </a:lnTo>
                  <a:lnTo>
                    <a:pt x="226" y="8"/>
                  </a:lnTo>
                  <a:lnTo>
                    <a:pt x="226" y="8"/>
                  </a:lnTo>
                  <a:lnTo>
                    <a:pt x="248" y="8"/>
                  </a:lnTo>
                  <a:lnTo>
                    <a:pt x="270" y="12"/>
                  </a:lnTo>
                  <a:lnTo>
                    <a:pt x="292" y="18"/>
                  </a:lnTo>
                  <a:lnTo>
                    <a:pt x="312" y="24"/>
                  </a:lnTo>
                  <a:lnTo>
                    <a:pt x="330" y="34"/>
                  </a:lnTo>
                  <a:lnTo>
                    <a:pt x="348" y="46"/>
                  </a:lnTo>
                  <a:lnTo>
                    <a:pt x="366" y="58"/>
                  </a:lnTo>
                  <a:lnTo>
                    <a:pt x="380" y="72"/>
                  </a:lnTo>
                  <a:lnTo>
                    <a:pt x="394" y="88"/>
                  </a:lnTo>
                  <a:lnTo>
                    <a:pt x="408" y="104"/>
                  </a:lnTo>
                  <a:lnTo>
                    <a:pt x="418" y="122"/>
                  </a:lnTo>
                  <a:lnTo>
                    <a:pt x="428" y="142"/>
                  </a:lnTo>
                  <a:lnTo>
                    <a:pt x="434" y="162"/>
                  </a:lnTo>
                  <a:lnTo>
                    <a:pt x="440" y="182"/>
                  </a:lnTo>
                  <a:lnTo>
                    <a:pt x="444" y="204"/>
                  </a:lnTo>
                  <a:lnTo>
                    <a:pt x="444" y="226"/>
                  </a:lnTo>
                  <a:lnTo>
                    <a:pt x="444" y="226"/>
                  </a:lnTo>
                  <a:lnTo>
                    <a:pt x="444" y="248"/>
                  </a:lnTo>
                  <a:lnTo>
                    <a:pt x="440" y="270"/>
                  </a:lnTo>
                  <a:lnTo>
                    <a:pt x="434" y="292"/>
                  </a:lnTo>
                  <a:lnTo>
                    <a:pt x="428" y="312"/>
                  </a:lnTo>
                  <a:lnTo>
                    <a:pt x="418" y="330"/>
                  </a:lnTo>
                  <a:lnTo>
                    <a:pt x="408" y="348"/>
                  </a:lnTo>
                  <a:lnTo>
                    <a:pt x="394" y="366"/>
                  </a:lnTo>
                  <a:lnTo>
                    <a:pt x="380" y="382"/>
                  </a:lnTo>
                  <a:lnTo>
                    <a:pt x="366" y="396"/>
                  </a:lnTo>
                  <a:lnTo>
                    <a:pt x="348" y="408"/>
                  </a:lnTo>
                  <a:lnTo>
                    <a:pt x="330" y="418"/>
                  </a:lnTo>
                  <a:lnTo>
                    <a:pt x="312" y="428"/>
                  </a:lnTo>
                  <a:lnTo>
                    <a:pt x="292" y="436"/>
                  </a:lnTo>
                  <a:lnTo>
                    <a:pt x="270" y="440"/>
                  </a:lnTo>
                  <a:lnTo>
                    <a:pt x="248" y="444"/>
                  </a:lnTo>
                  <a:lnTo>
                    <a:pt x="226" y="446"/>
                  </a:lnTo>
                  <a:lnTo>
                    <a:pt x="226" y="446"/>
                  </a:lnTo>
                  <a:lnTo>
                    <a:pt x="204" y="444"/>
                  </a:lnTo>
                  <a:lnTo>
                    <a:pt x="182" y="440"/>
                  </a:lnTo>
                  <a:lnTo>
                    <a:pt x="162" y="436"/>
                  </a:lnTo>
                  <a:lnTo>
                    <a:pt x="140" y="428"/>
                  </a:lnTo>
                  <a:lnTo>
                    <a:pt x="122" y="418"/>
                  </a:lnTo>
                  <a:lnTo>
                    <a:pt x="104" y="408"/>
                  </a:lnTo>
                  <a:lnTo>
                    <a:pt x="86" y="396"/>
                  </a:lnTo>
                  <a:lnTo>
                    <a:pt x="72" y="382"/>
                  </a:lnTo>
                  <a:lnTo>
                    <a:pt x="58" y="366"/>
                  </a:lnTo>
                  <a:lnTo>
                    <a:pt x="44" y="348"/>
                  </a:lnTo>
                  <a:lnTo>
                    <a:pt x="34" y="330"/>
                  </a:lnTo>
                  <a:lnTo>
                    <a:pt x="24" y="312"/>
                  </a:lnTo>
                  <a:lnTo>
                    <a:pt x="18" y="292"/>
                  </a:lnTo>
                  <a:lnTo>
                    <a:pt x="12" y="270"/>
                  </a:lnTo>
                  <a:lnTo>
                    <a:pt x="8" y="248"/>
                  </a:lnTo>
                  <a:lnTo>
                    <a:pt x="8" y="226"/>
                  </a:lnTo>
                  <a:lnTo>
                    <a:pt x="8" y="226"/>
                  </a:lnTo>
                  <a:close/>
                  <a:moveTo>
                    <a:pt x="0" y="226"/>
                  </a:moveTo>
                  <a:lnTo>
                    <a:pt x="0" y="226"/>
                  </a:lnTo>
                  <a:lnTo>
                    <a:pt x="0" y="250"/>
                  </a:lnTo>
                  <a:lnTo>
                    <a:pt x="4" y="272"/>
                  </a:lnTo>
                  <a:lnTo>
                    <a:pt x="10" y="294"/>
                  </a:lnTo>
                  <a:lnTo>
                    <a:pt x="18" y="314"/>
                  </a:lnTo>
                  <a:lnTo>
                    <a:pt x="26" y="334"/>
                  </a:lnTo>
                  <a:lnTo>
                    <a:pt x="38" y="354"/>
                  </a:lnTo>
                  <a:lnTo>
                    <a:pt x="52" y="370"/>
                  </a:lnTo>
                  <a:lnTo>
                    <a:pt x="66" y="386"/>
                  </a:lnTo>
                  <a:lnTo>
                    <a:pt x="82" y="402"/>
                  </a:lnTo>
                  <a:lnTo>
                    <a:pt x="100" y="414"/>
                  </a:lnTo>
                  <a:lnTo>
                    <a:pt x="118" y="426"/>
                  </a:lnTo>
                  <a:lnTo>
                    <a:pt x="138" y="436"/>
                  </a:lnTo>
                  <a:lnTo>
                    <a:pt x="158" y="444"/>
                  </a:lnTo>
                  <a:lnTo>
                    <a:pt x="180" y="448"/>
                  </a:lnTo>
                  <a:lnTo>
                    <a:pt x="202" y="452"/>
                  </a:lnTo>
                  <a:lnTo>
                    <a:pt x="226" y="454"/>
                  </a:lnTo>
                  <a:lnTo>
                    <a:pt x="226" y="454"/>
                  </a:lnTo>
                  <a:lnTo>
                    <a:pt x="250" y="452"/>
                  </a:lnTo>
                  <a:lnTo>
                    <a:pt x="272" y="448"/>
                  </a:lnTo>
                  <a:lnTo>
                    <a:pt x="294" y="444"/>
                  </a:lnTo>
                  <a:lnTo>
                    <a:pt x="314" y="436"/>
                  </a:lnTo>
                  <a:lnTo>
                    <a:pt x="334" y="426"/>
                  </a:lnTo>
                  <a:lnTo>
                    <a:pt x="352" y="414"/>
                  </a:lnTo>
                  <a:lnTo>
                    <a:pt x="370" y="402"/>
                  </a:lnTo>
                  <a:lnTo>
                    <a:pt x="386" y="386"/>
                  </a:lnTo>
                  <a:lnTo>
                    <a:pt x="400" y="370"/>
                  </a:lnTo>
                  <a:lnTo>
                    <a:pt x="414" y="354"/>
                  </a:lnTo>
                  <a:lnTo>
                    <a:pt x="426" y="334"/>
                  </a:lnTo>
                  <a:lnTo>
                    <a:pt x="434" y="314"/>
                  </a:lnTo>
                  <a:lnTo>
                    <a:pt x="442" y="294"/>
                  </a:lnTo>
                  <a:lnTo>
                    <a:pt x="448" y="272"/>
                  </a:lnTo>
                  <a:lnTo>
                    <a:pt x="452" y="250"/>
                  </a:lnTo>
                  <a:lnTo>
                    <a:pt x="452" y="226"/>
                  </a:lnTo>
                  <a:lnTo>
                    <a:pt x="452" y="226"/>
                  </a:lnTo>
                  <a:lnTo>
                    <a:pt x="452" y="204"/>
                  </a:lnTo>
                  <a:lnTo>
                    <a:pt x="448" y="180"/>
                  </a:lnTo>
                  <a:lnTo>
                    <a:pt x="442" y="160"/>
                  </a:lnTo>
                  <a:lnTo>
                    <a:pt x="434" y="138"/>
                  </a:lnTo>
                  <a:lnTo>
                    <a:pt x="426" y="118"/>
                  </a:lnTo>
                  <a:lnTo>
                    <a:pt x="414" y="100"/>
                  </a:lnTo>
                  <a:lnTo>
                    <a:pt x="400" y="82"/>
                  </a:lnTo>
                  <a:lnTo>
                    <a:pt x="386" y="66"/>
                  </a:lnTo>
                  <a:lnTo>
                    <a:pt x="370" y="52"/>
                  </a:lnTo>
                  <a:lnTo>
                    <a:pt x="352" y="38"/>
                  </a:lnTo>
                  <a:lnTo>
                    <a:pt x="334" y="28"/>
                  </a:lnTo>
                  <a:lnTo>
                    <a:pt x="314" y="18"/>
                  </a:lnTo>
                  <a:lnTo>
                    <a:pt x="294" y="10"/>
                  </a:lnTo>
                  <a:lnTo>
                    <a:pt x="272" y="4"/>
                  </a:lnTo>
                  <a:lnTo>
                    <a:pt x="250" y="0"/>
                  </a:lnTo>
                  <a:lnTo>
                    <a:pt x="226" y="0"/>
                  </a:lnTo>
                  <a:lnTo>
                    <a:pt x="226" y="0"/>
                  </a:lnTo>
                  <a:lnTo>
                    <a:pt x="202" y="0"/>
                  </a:lnTo>
                  <a:lnTo>
                    <a:pt x="180" y="4"/>
                  </a:lnTo>
                  <a:lnTo>
                    <a:pt x="158" y="10"/>
                  </a:lnTo>
                  <a:lnTo>
                    <a:pt x="138" y="18"/>
                  </a:lnTo>
                  <a:lnTo>
                    <a:pt x="118" y="28"/>
                  </a:lnTo>
                  <a:lnTo>
                    <a:pt x="100" y="38"/>
                  </a:lnTo>
                  <a:lnTo>
                    <a:pt x="82" y="52"/>
                  </a:lnTo>
                  <a:lnTo>
                    <a:pt x="66" y="66"/>
                  </a:lnTo>
                  <a:lnTo>
                    <a:pt x="52" y="82"/>
                  </a:lnTo>
                  <a:lnTo>
                    <a:pt x="38" y="100"/>
                  </a:lnTo>
                  <a:lnTo>
                    <a:pt x="26" y="118"/>
                  </a:lnTo>
                  <a:lnTo>
                    <a:pt x="18" y="138"/>
                  </a:lnTo>
                  <a:lnTo>
                    <a:pt x="10" y="160"/>
                  </a:lnTo>
                  <a:lnTo>
                    <a:pt x="4" y="180"/>
                  </a:lnTo>
                  <a:lnTo>
                    <a:pt x="0" y="204"/>
                  </a:lnTo>
                  <a:lnTo>
                    <a:pt x="0" y="226"/>
                  </a:lnTo>
                  <a:lnTo>
                    <a:pt x="0" y="2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3" name="Freeform 19"/>
            <p:cNvSpPr>
              <a:spLocks/>
            </p:cNvSpPr>
            <p:nvPr/>
          </p:nvSpPr>
          <p:spPr bwMode="auto">
            <a:xfrm>
              <a:off x="2702" y="2010"/>
              <a:ext cx="396" cy="370"/>
            </a:xfrm>
            <a:custGeom>
              <a:avLst/>
              <a:gdLst/>
              <a:ahLst/>
              <a:cxnLst>
                <a:cxn ang="0">
                  <a:pos x="338" y="0"/>
                </a:cxn>
                <a:cxn ang="0">
                  <a:pos x="354" y="28"/>
                </a:cxn>
                <a:cxn ang="0">
                  <a:pos x="368" y="60"/>
                </a:cxn>
                <a:cxn ang="0">
                  <a:pos x="376" y="94"/>
                </a:cxn>
                <a:cxn ang="0">
                  <a:pos x="378" y="128"/>
                </a:cxn>
                <a:cxn ang="0">
                  <a:pos x="378" y="150"/>
                </a:cxn>
                <a:cxn ang="0">
                  <a:pos x="368" y="192"/>
                </a:cxn>
                <a:cxn ang="0">
                  <a:pos x="352" y="232"/>
                </a:cxn>
                <a:cxn ang="0">
                  <a:pos x="328" y="266"/>
                </a:cxn>
                <a:cxn ang="0">
                  <a:pos x="298" y="296"/>
                </a:cxn>
                <a:cxn ang="0">
                  <a:pos x="264" y="320"/>
                </a:cxn>
                <a:cxn ang="0">
                  <a:pos x="224" y="336"/>
                </a:cxn>
                <a:cxn ang="0">
                  <a:pos x="182" y="346"/>
                </a:cxn>
                <a:cxn ang="0">
                  <a:pos x="160" y="346"/>
                </a:cxn>
                <a:cxn ang="0">
                  <a:pos x="114" y="342"/>
                </a:cxn>
                <a:cxn ang="0">
                  <a:pos x="72" y="328"/>
                </a:cxn>
                <a:cxn ang="0">
                  <a:pos x="34" y="306"/>
                </a:cxn>
                <a:cxn ang="0">
                  <a:pos x="0" y="278"/>
                </a:cxn>
                <a:cxn ang="0">
                  <a:pos x="16" y="298"/>
                </a:cxn>
                <a:cxn ang="0">
                  <a:pos x="54" y="330"/>
                </a:cxn>
                <a:cxn ang="0">
                  <a:pos x="100" y="354"/>
                </a:cxn>
                <a:cxn ang="0">
                  <a:pos x="152" y="368"/>
                </a:cxn>
                <a:cxn ang="0">
                  <a:pos x="178" y="370"/>
                </a:cxn>
                <a:cxn ang="0">
                  <a:pos x="222" y="364"/>
                </a:cxn>
                <a:cxn ang="0">
                  <a:pos x="264" y="352"/>
                </a:cxn>
                <a:cxn ang="0">
                  <a:pos x="300" y="332"/>
                </a:cxn>
                <a:cxn ang="0">
                  <a:pos x="332" y="306"/>
                </a:cxn>
                <a:cxn ang="0">
                  <a:pos x="360" y="272"/>
                </a:cxn>
                <a:cxn ang="0">
                  <a:pos x="380" y="236"/>
                </a:cxn>
                <a:cxn ang="0">
                  <a:pos x="392" y="194"/>
                </a:cxn>
                <a:cxn ang="0">
                  <a:pos x="396" y="150"/>
                </a:cxn>
                <a:cxn ang="0">
                  <a:pos x="396" y="130"/>
                </a:cxn>
                <a:cxn ang="0">
                  <a:pos x="388" y="88"/>
                </a:cxn>
                <a:cxn ang="0">
                  <a:pos x="372" y="50"/>
                </a:cxn>
                <a:cxn ang="0">
                  <a:pos x="350" y="16"/>
                </a:cxn>
                <a:cxn ang="0">
                  <a:pos x="338" y="0"/>
                </a:cxn>
              </a:cxnLst>
              <a:rect l="0" t="0" r="r" b="b"/>
              <a:pathLst>
                <a:path w="396" h="370">
                  <a:moveTo>
                    <a:pt x="338" y="0"/>
                  </a:moveTo>
                  <a:lnTo>
                    <a:pt x="338" y="0"/>
                  </a:lnTo>
                  <a:lnTo>
                    <a:pt x="346" y="14"/>
                  </a:lnTo>
                  <a:lnTo>
                    <a:pt x="354" y="28"/>
                  </a:lnTo>
                  <a:lnTo>
                    <a:pt x="362" y="44"/>
                  </a:lnTo>
                  <a:lnTo>
                    <a:pt x="368" y="60"/>
                  </a:lnTo>
                  <a:lnTo>
                    <a:pt x="372" y="76"/>
                  </a:lnTo>
                  <a:lnTo>
                    <a:pt x="376" y="94"/>
                  </a:lnTo>
                  <a:lnTo>
                    <a:pt x="378" y="110"/>
                  </a:lnTo>
                  <a:lnTo>
                    <a:pt x="378" y="128"/>
                  </a:lnTo>
                  <a:lnTo>
                    <a:pt x="378" y="128"/>
                  </a:lnTo>
                  <a:lnTo>
                    <a:pt x="378" y="150"/>
                  </a:lnTo>
                  <a:lnTo>
                    <a:pt x="374" y="172"/>
                  </a:lnTo>
                  <a:lnTo>
                    <a:pt x="368" y="192"/>
                  </a:lnTo>
                  <a:lnTo>
                    <a:pt x="362" y="212"/>
                  </a:lnTo>
                  <a:lnTo>
                    <a:pt x="352" y="232"/>
                  </a:lnTo>
                  <a:lnTo>
                    <a:pt x="340" y="250"/>
                  </a:lnTo>
                  <a:lnTo>
                    <a:pt x="328" y="266"/>
                  </a:lnTo>
                  <a:lnTo>
                    <a:pt x="314" y="282"/>
                  </a:lnTo>
                  <a:lnTo>
                    <a:pt x="298" y="296"/>
                  </a:lnTo>
                  <a:lnTo>
                    <a:pt x="282" y="310"/>
                  </a:lnTo>
                  <a:lnTo>
                    <a:pt x="264" y="320"/>
                  </a:lnTo>
                  <a:lnTo>
                    <a:pt x="244" y="330"/>
                  </a:lnTo>
                  <a:lnTo>
                    <a:pt x="224" y="336"/>
                  </a:lnTo>
                  <a:lnTo>
                    <a:pt x="204" y="342"/>
                  </a:lnTo>
                  <a:lnTo>
                    <a:pt x="182" y="346"/>
                  </a:lnTo>
                  <a:lnTo>
                    <a:pt x="160" y="346"/>
                  </a:lnTo>
                  <a:lnTo>
                    <a:pt x="160" y="346"/>
                  </a:lnTo>
                  <a:lnTo>
                    <a:pt x="136" y="346"/>
                  </a:lnTo>
                  <a:lnTo>
                    <a:pt x="114" y="342"/>
                  </a:lnTo>
                  <a:lnTo>
                    <a:pt x="92" y="336"/>
                  </a:lnTo>
                  <a:lnTo>
                    <a:pt x="72" y="328"/>
                  </a:lnTo>
                  <a:lnTo>
                    <a:pt x="52" y="318"/>
                  </a:lnTo>
                  <a:lnTo>
                    <a:pt x="34" y="306"/>
                  </a:lnTo>
                  <a:lnTo>
                    <a:pt x="16" y="292"/>
                  </a:lnTo>
                  <a:lnTo>
                    <a:pt x="0" y="278"/>
                  </a:lnTo>
                  <a:lnTo>
                    <a:pt x="0" y="278"/>
                  </a:lnTo>
                  <a:lnTo>
                    <a:pt x="16" y="298"/>
                  </a:lnTo>
                  <a:lnTo>
                    <a:pt x="34" y="316"/>
                  </a:lnTo>
                  <a:lnTo>
                    <a:pt x="54" y="330"/>
                  </a:lnTo>
                  <a:lnTo>
                    <a:pt x="76" y="344"/>
                  </a:lnTo>
                  <a:lnTo>
                    <a:pt x="100" y="354"/>
                  </a:lnTo>
                  <a:lnTo>
                    <a:pt x="124" y="362"/>
                  </a:lnTo>
                  <a:lnTo>
                    <a:pt x="152" y="368"/>
                  </a:lnTo>
                  <a:lnTo>
                    <a:pt x="178" y="370"/>
                  </a:lnTo>
                  <a:lnTo>
                    <a:pt x="178" y="370"/>
                  </a:lnTo>
                  <a:lnTo>
                    <a:pt x="200" y="368"/>
                  </a:lnTo>
                  <a:lnTo>
                    <a:pt x="222" y="364"/>
                  </a:lnTo>
                  <a:lnTo>
                    <a:pt x="244" y="360"/>
                  </a:lnTo>
                  <a:lnTo>
                    <a:pt x="264" y="352"/>
                  </a:lnTo>
                  <a:lnTo>
                    <a:pt x="282" y="342"/>
                  </a:lnTo>
                  <a:lnTo>
                    <a:pt x="300" y="332"/>
                  </a:lnTo>
                  <a:lnTo>
                    <a:pt x="318" y="320"/>
                  </a:lnTo>
                  <a:lnTo>
                    <a:pt x="332" y="306"/>
                  </a:lnTo>
                  <a:lnTo>
                    <a:pt x="346" y="290"/>
                  </a:lnTo>
                  <a:lnTo>
                    <a:pt x="360" y="272"/>
                  </a:lnTo>
                  <a:lnTo>
                    <a:pt x="370" y="254"/>
                  </a:lnTo>
                  <a:lnTo>
                    <a:pt x="380" y="236"/>
                  </a:lnTo>
                  <a:lnTo>
                    <a:pt x="386" y="216"/>
                  </a:lnTo>
                  <a:lnTo>
                    <a:pt x="392" y="194"/>
                  </a:lnTo>
                  <a:lnTo>
                    <a:pt x="396" y="172"/>
                  </a:lnTo>
                  <a:lnTo>
                    <a:pt x="396" y="150"/>
                  </a:lnTo>
                  <a:lnTo>
                    <a:pt x="396" y="150"/>
                  </a:lnTo>
                  <a:lnTo>
                    <a:pt x="396" y="130"/>
                  </a:lnTo>
                  <a:lnTo>
                    <a:pt x="392" y="108"/>
                  </a:lnTo>
                  <a:lnTo>
                    <a:pt x="388" y="88"/>
                  </a:lnTo>
                  <a:lnTo>
                    <a:pt x="380" y="68"/>
                  </a:lnTo>
                  <a:lnTo>
                    <a:pt x="372" y="50"/>
                  </a:lnTo>
                  <a:lnTo>
                    <a:pt x="362" y="32"/>
                  </a:lnTo>
                  <a:lnTo>
                    <a:pt x="350" y="16"/>
                  </a:lnTo>
                  <a:lnTo>
                    <a:pt x="338" y="0"/>
                  </a:lnTo>
                  <a:lnTo>
                    <a:pt x="338" y="0"/>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4" name="Freeform 20"/>
            <p:cNvSpPr>
              <a:spLocks noEditPoints="1"/>
            </p:cNvSpPr>
            <p:nvPr/>
          </p:nvSpPr>
          <p:spPr bwMode="auto">
            <a:xfrm>
              <a:off x="2610" y="1892"/>
              <a:ext cx="540" cy="538"/>
            </a:xfrm>
            <a:custGeom>
              <a:avLst/>
              <a:gdLst/>
              <a:ahLst/>
              <a:cxnLst>
                <a:cxn ang="0">
                  <a:pos x="16" y="242"/>
                </a:cxn>
                <a:cxn ang="0">
                  <a:pos x="36" y="170"/>
                </a:cxn>
                <a:cxn ang="0">
                  <a:pos x="74" y="106"/>
                </a:cxn>
                <a:cxn ang="0">
                  <a:pos x="128" y="56"/>
                </a:cxn>
                <a:cxn ang="0">
                  <a:pos x="194" y="24"/>
                </a:cxn>
                <a:cxn ang="0">
                  <a:pos x="270" y="14"/>
                </a:cxn>
                <a:cxn ang="0">
                  <a:pos x="322" y="18"/>
                </a:cxn>
                <a:cxn ang="0">
                  <a:pos x="392" y="44"/>
                </a:cxn>
                <a:cxn ang="0">
                  <a:pos x="450" y="88"/>
                </a:cxn>
                <a:cxn ang="0">
                  <a:pos x="494" y="146"/>
                </a:cxn>
                <a:cxn ang="0">
                  <a:pos x="520" y="218"/>
                </a:cxn>
                <a:cxn ang="0">
                  <a:pos x="526" y="268"/>
                </a:cxn>
                <a:cxn ang="0">
                  <a:pos x="514" y="344"/>
                </a:cxn>
                <a:cxn ang="0">
                  <a:pos x="482" y="410"/>
                </a:cxn>
                <a:cxn ang="0">
                  <a:pos x="432" y="466"/>
                </a:cxn>
                <a:cxn ang="0">
                  <a:pos x="370" y="504"/>
                </a:cxn>
                <a:cxn ang="0">
                  <a:pos x="296" y="522"/>
                </a:cxn>
                <a:cxn ang="0">
                  <a:pos x="244" y="522"/>
                </a:cxn>
                <a:cxn ang="0">
                  <a:pos x="170" y="504"/>
                </a:cxn>
                <a:cxn ang="0">
                  <a:pos x="108" y="466"/>
                </a:cxn>
                <a:cxn ang="0">
                  <a:pos x="58" y="410"/>
                </a:cxn>
                <a:cxn ang="0">
                  <a:pos x="26" y="344"/>
                </a:cxn>
                <a:cxn ang="0">
                  <a:pos x="14" y="268"/>
                </a:cxn>
                <a:cxn ang="0">
                  <a:pos x="0" y="268"/>
                </a:cxn>
                <a:cxn ang="0">
                  <a:pos x="14" y="348"/>
                </a:cxn>
                <a:cxn ang="0">
                  <a:pos x="46" y="418"/>
                </a:cxn>
                <a:cxn ang="0">
                  <a:pos x="98" y="476"/>
                </a:cxn>
                <a:cxn ang="0">
                  <a:pos x="166" y="516"/>
                </a:cxn>
                <a:cxn ang="0">
                  <a:pos x="242" y="536"/>
                </a:cxn>
                <a:cxn ang="0">
                  <a:pos x="298" y="536"/>
                </a:cxn>
                <a:cxn ang="0">
                  <a:pos x="374" y="516"/>
                </a:cxn>
                <a:cxn ang="0">
                  <a:pos x="442" y="476"/>
                </a:cxn>
                <a:cxn ang="0">
                  <a:pos x="494" y="418"/>
                </a:cxn>
                <a:cxn ang="0">
                  <a:pos x="528" y="348"/>
                </a:cxn>
                <a:cxn ang="0">
                  <a:pos x="540" y="268"/>
                </a:cxn>
                <a:cxn ang="0">
                  <a:pos x="534" y="214"/>
                </a:cxn>
                <a:cxn ang="0">
                  <a:pos x="506" y="140"/>
                </a:cxn>
                <a:cxn ang="0">
                  <a:pos x="460" y="78"/>
                </a:cxn>
                <a:cxn ang="0">
                  <a:pos x="398" y="32"/>
                </a:cxn>
                <a:cxn ang="0">
                  <a:pos x="324" y="4"/>
                </a:cxn>
                <a:cxn ang="0">
                  <a:pos x="270" y="0"/>
                </a:cxn>
                <a:cxn ang="0">
                  <a:pos x="190" y="12"/>
                </a:cxn>
                <a:cxn ang="0">
                  <a:pos x="120" y="46"/>
                </a:cxn>
                <a:cxn ang="0">
                  <a:pos x="62" y="98"/>
                </a:cxn>
                <a:cxn ang="0">
                  <a:pos x="22" y="164"/>
                </a:cxn>
                <a:cxn ang="0">
                  <a:pos x="2" y="240"/>
                </a:cxn>
              </a:cxnLst>
              <a:rect l="0" t="0" r="r" b="b"/>
              <a:pathLst>
                <a:path w="540" h="538">
                  <a:moveTo>
                    <a:pt x="14" y="268"/>
                  </a:moveTo>
                  <a:lnTo>
                    <a:pt x="14" y="268"/>
                  </a:lnTo>
                  <a:lnTo>
                    <a:pt x="16" y="242"/>
                  </a:lnTo>
                  <a:lnTo>
                    <a:pt x="20" y="218"/>
                  </a:lnTo>
                  <a:lnTo>
                    <a:pt x="26" y="192"/>
                  </a:lnTo>
                  <a:lnTo>
                    <a:pt x="36" y="170"/>
                  </a:lnTo>
                  <a:lnTo>
                    <a:pt x="46" y="146"/>
                  </a:lnTo>
                  <a:lnTo>
                    <a:pt x="58" y="126"/>
                  </a:lnTo>
                  <a:lnTo>
                    <a:pt x="74" y="106"/>
                  </a:lnTo>
                  <a:lnTo>
                    <a:pt x="90" y="88"/>
                  </a:lnTo>
                  <a:lnTo>
                    <a:pt x="108" y="72"/>
                  </a:lnTo>
                  <a:lnTo>
                    <a:pt x="128" y="56"/>
                  </a:lnTo>
                  <a:lnTo>
                    <a:pt x="148" y="44"/>
                  </a:lnTo>
                  <a:lnTo>
                    <a:pt x="170" y="34"/>
                  </a:lnTo>
                  <a:lnTo>
                    <a:pt x="194" y="24"/>
                  </a:lnTo>
                  <a:lnTo>
                    <a:pt x="218" y="18"/>
                  </a:lnTo>
                  <a:lnTo>
                    <a:pt x="244" y="14"/>
                  </a:lnTo>
                  <a:lnTo>
                    <a:pt x="270" y="14"/>
                  </a:lnTo>
                  <a:lnTo>
                    <a:pt x="270" y="14"/>
                  </a:lnTo>
                  <a:lnTo>
                    <a:pt x="296" y="14"/>
                  </a:lnTo>
                  <a:lnTo>
                    <a:pt x="322" y="18"/>
                  </a:lnTo>
                  <a:lnTo>
                    <a:pt x="346" y="24"/>
                  </a:lnTo>
                  <a:lnTo>
                    <a:pt x="370" y="34"/>
                  </a:lnTo>
                  <a:lnTo>
                    <a:pt x="392" y="44"/>
                  </a:lnTo>
                  <a:lnTo>
                    <a:pt x="412" y="56"/>
                  </a:lnTo>
                  <a:lnTo>
                    <a:pt x="432" y="72"/>
                  </a:lnTo>
                  <a:lnTo>
                    <a:pt x="450" y="88"/>
                  </a:lnTo>
                  <a:lnTo>
                    <a:pt x="466" y="106"/>
                  </a:lnTo>
                  <a:lnTo>
                    <a:pt x="482" y="126"/>
                  </a:lnTo>
                  <a:lnTo>
                    <a:pt x="494" y="146"/>
                  </a:lnTo>
                  <a:lnTo>
                    <a:pt x="506" y="170"/>
                  </a:lnTo>
                  <a:lnTo>
                    <a:pt x="514" y="192"/>
                  </a:lnTo>
                  <a:lnTo>
                    <a:pt x="520" y="218"/>
                  </a:lnTo>
                  <a:lnTo>
                    <a:pt x="524" y="242"/>
                  </a:lnTo>
                  <a:lnTo>
                    <a:pt x="526" y="268"/>
                  </a:lnTo>
                  <a:lnTo>
                    <a:pt x="526" y="268"/>
                  </a:lnTo>
                  <a:lnTo>
                    <a:pt x="524" y="294"/>
                  </a:lnTo>
                  <a:lnTo>
                    <a:pt x="520" y="320"/>
                  </a:lnTo>
                  <a:lnTo>
                    <a:pt x="514" y="344"/>
                  </a:lnTo>
                  <a:lnTo>
                    <a:pt x="506" y="368"/>
                  </a:lnTo>
                  <a:lnTo>
                    <a:pt x="494" y="390"/>
                  </a:lnTo>
                  <a:lnTo>
                    <a:pt x="482" y="410"/>
                  </a:lnTo>
                  <a:lnTo>
                    <a:pt x="466" y="430"/>
                  </a:lnTo>
                  <a:lnTo>
                    <a:pt x="450" y="448"/>
                  </a:lnTo>
                  <a:lnTo>
                    <a:pt x="432" y="466"/>
                  </a:lnTo>
                  <a:lnTo>
                    <a:pt x="412" y="480"/>
                  </a:lnTo>
                  <a:lnTo>
                    <a:pt x="392" y="492"/>
                  </a:lnTo>
                  <a:lnTo>
                    <a:pt x="370" y="504"/>
                  </a:lnTo>
                  <a:lnTo>
                    <a:pt x="346" y="512"/>
                  </a:lnTo>
                  <a:lnTo>
                    <a:pt x="322" y="518"/>
                  </a:lnTo>
                  <a:lnTo>
                    <a:pt x="296" y="522"/>
                  </a:lnTo>
                  <a:lnTo>
                    <a:pt x="270" y="524"/>
                  </a:lnTo>
                  <a:lnTo>
                    <a:pt x="270" y="524"/>
                  </a:lnTo>
                  <a:lnTo>
                    <a:pt x="244" y="522"/>
                  </a:lnTo>
                  <a:lnTo>
                    <a:pt x="218" y="518"/>
                  </a:lnTo>
                  <a:lnTo>
                    <a:pt x="194" y="512"/>
                  </a:lnTo>
                  <a:lnTo>
                    <a:pt x="170" y="504"/>
                  </a:lnTo>
                  <a:lnTo>
                    <a:pt x="148" y="492"/>
                  </a:lnTo>
                  <a:lnTo>
                    <a:pt x="128" y="480"/>
                  </a:lnTo>
                  <a:lnTo>
                    <a:pt x="108" y="466"/>
                  </a:lnTo>
                  <a:lnTo>
                    <a:pt x="90" y="448"/>
                  </a:lnTo>
                  <a:lnTo>
                    <a:pt x="74" y="430"/>
                  </a:lnTo>
                  <a:lnTo>
                    <a:pt x="58" y="410"/>
                  </a:lnTo>
                  <a:lnTo>
                    <a:pt x="46" y="390"/>
                  </a:lnTo>
                  <a:lnTo>
                    <a:pt x="36" y="368"/>
                  </a:lnTo>
                  <a:lnTo>
                    <a:pt x="26" y="344"/>
                  </a:lnTo>
                  <a:lnTo>
                    <a:pt x="20" y="320"/>
                  </a:lnTo>
                  <a:lnTo>
                    <a:pt x="16" y="294"/>
                  </a:lnTo>
                  <a:lnTo>
                    <a:pt x="14" y="268"/>
                  </a:lnTo>
                  <a:lnTo>
                    <a:pt x="14" y="268"/>
                  </a:lnTo>
                  <a:close/>
                  <a:moveTo>
                    <a:pt x="0" y="268"/>
                  </a:moveTo>
                  <a:lnTo>
                    <a:pt x="0" y="268"/>
                  </a:lnTo>
                  <a:lnTo>
                    <a:pt x="2" y="296"/>
                  </a:lnTo>
                  <a:lnTo>
                    <a:pt x="6" y="322"/>
                  </a:lnTo>
                  <a:lnTo>
                    <a:pt x="14" y="348"/>
                  </a:lnTo>
                  <a:lnTo>
                    <a:pt x="22" y="374"/>
                  </a:lnTo>
                  <a:lnTo>
                    <a:pt x="34" y="396"/>
                  </a:lnTo>
                  <a:lnTo>
                    <a:pt x="46" y="418"/>
                  </a:lnTo>
                  <a:lnTo>
                    <a:pt x="62" y="440"/>
                  </a:lnTo>
                  <a:lnTo>
                    <a:pt x="80" y="458"/>
                  </a:lnTo>
                  <a:lnTo>
                    <a:pt x="98" y="476"/>
                  </a:lnTo>
                  <a:lnTo>
                    <a:pt x="120" y="492"/>
                  </a:lnTo>
                  <a:lnTo>
                    <a:pt x="142" y="506"/>
                  </a:lnTo>
                  <a:lnTo>
                    <a:pt x="166" y="516"/>
                  </a:lnTo>
                  <a:lnTo>
                    <a:pt x="190" y="526"/>
                  </a:lnTo>
                  <a:lnTo>
                    <a:pt x="216" y="532"/>
                  </a:lnTo>
                  <a:lnTo>
                    <a:pt x="242" y="536"/>
                  </a:lnTo>
                  <a:lnTo>
                    <a:pt x="270" y="538"/>
                  </a:lnTo>
                  <a:lnTo>
                    <a:pt x="270" y="538"/>
                  </a:lnTo>
                  <a:lnTo>
                    <a:pt x="298" y="536"/>
                  </a:lnTo>
                  <a:lnTo>
                    <a:pt x="324" y="532"/>
                  </a:lnTo>
                  <a:lnTo>
                    <a:pt x="350" y="526"/>
                  </a:lnTo>
                  <a:lnTo>
                    <a:pt x="374" y="516"/>
                  </a:lnTo>
                  <a:lnTo>
                    <a:pt x="398" y="506"/>
                  </a:lnTo>
                  <a:lnTo>
                    <a:pt x="420" y="492"/>
                  </a:lnTo>
                  <a:lnTo>
                    <a:pt x="442" y="476"/>
                  </a:lnTo>
                  <a:lnTo>
                    <a:pt x="460" y="458"/>
                  </a:lnTo>
                  <a:lnTo>
                    <a:pt x="478" y="440"/>
                  </a:lnTo>
                  <a:lnTo>
                    <a:pt x="494" y="418"/>
                  </a:lnTo>
                  <a:lnTo>
                    <a:pt x="506" y="396"/>
                  </a:lnTo>
                  <a:lnTo>
                    <a:pt x="518" y="374"/>
                  </a:lnTo>
                  <a:lnTo>
                    <a:pt x="528" y="348"/>
                  </a:lnTo>
                  <a:lnTo>
                    <a:pt x="534" y="322"/>
                  </a:lnTo>
                  <a:lnTo>
                    <a:pt x="538" y="296"/>
                  </a:lnTo>
                  <a:lnTo>
                    <a:pt x="540" y="268"/>
                  </a:lnTo>
                  <a:lnTo>
                    <a:pt x="540" y="268"/>
                  </a:lnTo>
                  <a:lnTo>
                    <a:pt x="538" y="240"/>
                  </a:lnTo>
                  <a:lnTo>
                    <a:pt x="534" y="214"/>
                  </a:lnTo>
                  <a:lnTo>
                    <a:pt x="528" y="188"/>
                  </a:lnTo>
                  <a:lnTo>
                    <a:pt x="518" y="164"/>
                  </a:lnTo>
                  <a:lnTo>
                    <a:pt x="506" y="140"/>
                  </a:lnTo>
                  <a:lnTo>
                    <a:pt x="494" y="118"/>
                  </a:lnTo>
                  <a:lnTo>
                    <a:pt x="478" y="98"/>
                  </a:lnTo>
                  <a:lnTo>
                    <a:pt x="460" y="78"/>
                  </a:lnTo>
                  <a:lnTo>
                    <a:pt x="442" y="60"/>
                  </a:lnTo>
                  <a:lnTo>
                    <a:pt x="420" y="46"/>
                  </a:lnTo>
                  <a:lnTo>
                    <a:pt x="398" y="32"/>
                  </a:lnTo>
                  <a:lnTo>
                    <a:pt x="374" y="20"/>
                  </a:lnTo>
                  <a:lnTo>
                    <a:pt x="350" y="12"/>
                  </a:lnTo>
                  <a:lnTo>
                    <a:pt x="324" y="4"/>
                  </a:lnTo>
                  <a:lnTo>
                    <a:pt x="298" y="0"/>
                  </a:lnTo>
                  <a:lnTo>
                    <a:pt x="270" y="0"/>
                  </a:lnTo>
                  <a:lnTo>
                    <a:pt x="270" y="0"/>
                  </a:lnTo>
                  <a:lnTo>
                    <a:pt x="242" y="0"/>
                  </a:lnTo>
                  <a:lnTo>
                    <a:pt x="216" y="4"/>
                  </a:lnTo>
                  <a:lnTo>
                    <a:pt x="190" y="12"/>
                  </a:lnTo>
                  <a:lnTo>
                    <a:pt x="166" y="20"/>
                  </a:lnTo>
                  <a:lnTo>
                    <a:pt x="142" y="32"/>
                  </a:lnTo>
                  <a:lnTo>
                    <a:pt x="120" y="46"/>
                  </a:lnTo>
                  <a:lnTo>
                    <a:pt x="98" y="60"/>
                  </a:lnTo>
                  <a:lnTo>
                    <a:pt x="80" y="78"/>
                  </a:lnTo>
                  <a:lnTo>
                    <a:pt x="62" y="98"/>
                  </a:lnTo>
                  <a:lnTo>
                    <a:pt x="46" y="118"/>
                  </a:lnTo>
                  <a:lnTo>
                    <a:pt x="34" y="140"/>
                  </a:lnTo>
                  <a:lnTo>
                    <a:pt x="22" y="164"/>
                  </a:lnTo>
                  <a:lnTo>
                    <a:pt x="14" y="188"/>
                  </a:lnTo>
                  <a:lnTo>
                    <a:pt x="6" y="214"/>
                  </a:lnTo>
                  <a:lnTo>
                    <a:pt x="2" y="240"/>
                  </a:lnTo>
                  <a:lnTo>
                    <a:pt x="0" y="268"/>
                  </a:lnTo>
                  <a:lnTo>
                    <a:pt x="0" y="2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5" name="Freeform 21"/>
            <p:cNvSpPr>
              <a:spLocks/>
            </p:cNvSpPr>
            <p:nvPr/>
          </p:nvSpPr>
          <p:spPr bwMode="auto">
            <a:xfrm>
              <a:off x="2752" y="2032"/>
              <a:ext cx="256" cy="256"/>
            </a:xfrm>
            <a:custGeom>
              <a:avLst/>
              <a:gdLst/>
              <a:ahLst/>
              <a:cxnLst>
                <a:cxn ang="0">
                  <a:pos x="0" y="128"/>
                </a:cxn>
                <a:cxn ang="0">
                  <a:pos x="0" y="128"/>
                </a:cxn>
                <a:cxn ang="0">
                  <a:pos x="0" y="116"/>
                </a:cxn>
                <a:cxn ang="0">
                  <a:pos x="2" y="102"/>
                </a:cxn>
                <a:cxn ang="0">
                  <a:pos x="6" y="90"/>
                </a:cxn>
                <a:cxn ang="0">
                  <a:pos x="10" y="78"/>
                </a:cxn>
                <a:cxn ang="0">
                  <a:pos x="16" y="68"/>
                </a:cxn>
                <a:cxn ang="0">
                  <a:pos x="22" y="58"/>
                </a:cxn>
                <a:cxn ang="0">
                  <a:pos x="38" y="38"/>
                </a:cxn>
                <a:cxn ang="0">
                  <a:pos x="56" y="22"/>
                </a:cxn>
                <a:cxn ang="0">
                  <a:pos x="68" y="16"/>
                </a:cxn>
                <a:cxn ang="0">
                  <a:pos x="78" y="10"/>
                </a:cxn>
                <a:cxn ang="0">
                  <a:pos x="90" y="6"/>
                </a:cxn>
                <a:cxn ang="0">
                  <a:pos x="102" y="4"/>
                </a:cxn>
                <a:cxn ang="0">
                  <a:pos x="114" y="2"/>
                </a:cxn>
                <a:cxn ang="0">
                  <a:pos x="128" y="0"/>
                </a:cxn>
                <a:cxn ang="0">
                  <a:pos x="128" y="0"/>
                </a:cxn>
                <a:cxn ang="0">
                  <a:pos x="142" y="2"/>
                </a:cxn>
                <a:cxn ang="0">
                  <a:pos x="154" y="4"/>
                </a:cxn>
                <a:cxn ang="0">
                  <a:pos x="166" y="6"/>
                </a:cxn>
                <a:cxn ang="0">
                  <a:pos x="178" y="10"/>
                </a:cxn>
                <a:cxn ang="0">
                  <a:pos x="188" y="16"/>
                </a:cxn>
                <a:cxn ang="0">
                  <a:pos x="200" y="22"/>
                </a:cxn>
                <a:cxn ang="0">
                  <a:pos x="218" y="38"/>
                </a:cxn>
                <a:cxn ang="0">
                  <a:pos x="234" y="58"/>
                </a:cxn>
                <a:cxn ang="0">
                  <a:pos x="240" y="68"/>
                </a:cxn>
                <a:cxn ang="0">
                  <a:pos x="246" y="78"/>
                </a:cxn>
                <a:cxn ang="0">
                  <a:pos x="250" y="90"/>
                </a:cxn>
                <a:cxn ang="0">
                  <a:pos x="254" y="102"/>
                </a:cxn>
                <a:cxn ang="0">
                  <a:pos x="256" y="116"/>
                </a:cxn>
                <a:cxn ang="0">
                  <a:pos x="256" y="128"/>
                </a:cxn>
                <a:cxn ang="0">
                  <a:pos x="256" y="128"/>
                </a:cxn>
                <a:cxn ang="0">
                  <a:pos x="256" y="142"/>
                </a:cxn>
                <a:cxn ang="0">
                  <a:pos x="254" y="154"/>
                </a:cxn>
                <a:cxn ang="0">
                  <a:pos x="250" y="166"/>
                </a:cxn>
                <a:cxn ang="0">
                  <a:pos x="246" y="178"/>
                </a:cxn>
                <a:cxn ang="0">
                  <a:pos x="240" y="190"/>
                </a:cxn>
                <a:cxn ang="0">
                  <a:pos x="234" y="200"/>
                </a:cxn>
                <a:cxn ang="0">
                  <a:pos x="218" y="218"/>
                </a:cxn>
                <a:cxn ang="0">
                  <a:pos x="200" y="234"/>
                </a:cxn>
                <a:cxn ang="0">
                  <a:pos x="188" y="240"/>
                </a:cxn>
                <a:cxn ang="0">
                  <a:pos x="178" y="246"/>
                </a:cxn>
                <a:cxn ang="0">
                  <a:pos x="166" y="250"/>
                </a:cxn>
                <a:cxn ang="0">
                  <a:pos x="154" y="254"/>
                </a:cxn>
                <a:cxn ang="0">
                  <a:pos x="142" y="256"/>
                </a:cxn>
                <a:cxn ang="0">
                  <a:pos x="128" y="256"/>
                </a:cxn>
                <a:cxn ang="0">
                  <a:pos x="128" y="256"/>
                </a:cxn>
                <a:cxn ang="0">
                  <a:pos x="114" y="256"/>
                </a:cxn>
                <a:cxn ang="0">
                  <a:pos x="102" y="254"/>
                </a:cxn>
                <a:cxn ang="0">
                  <a:pos x="90" y="250"/>
                </a:cxn>
                <a:cxn ang="0">
                  <a:pos x="78" y="246"/>
                </a:cxn>
                <a:cxn ang="0">
                  <a:pos x="68" y="240"/>
                </a:cxn>
                <a:cxn ang="0">
                  <a:pos x="56" y="234"/>
                </a:cxn>
                <a:cxn ang="0">
                  <a:pos x="38" y="218"/>
                </a:cxn>
                <a:cxn ang="0">
                  <a:pos x="22" y="200"/>
                </a:cxn>
                <a:cxn ang="0">
                  <a:pos x="16" y="190"/>
                </a:cxn>
                <a:cxn ang="0">
                  <a:pos x="10" y="178"/>
                </a:cxn>
                <a:cxn ang="0">
                  <a:pos x="6" y="166"/>
                </a:cxn>
                <a:cxn ang="0">
                  <a:pos x="2" y="154"/>
                </a:cxn>
                <a:cxn ang="0">
                  <a:pos x="0" y="142"/>
                </a:cxn>
                <a:cxn ang="0">
                  <a:pos x="0" y="128"/>
                </a:cxn>
                <a:cxn ang="0">
                  <a:pos x="0" y="128"/>
                </a:cxn>
              </a:cxnLst>
              <a:rect l="0" t="0" r="r" b="b"/>
              <a:pathLst>
                <a:path w="256" h="256">
                  <a:moveTo>
                    <a:pt x="0" y="128"/>
                  </a:moveTo>
                  <a:lnTo>
                    <a:pt x="0" y="128"/>
                  </a:lnTo>
                  <a:lnTo>
                    <a:pt x="0" y="116"/>
                  </a:lnTo>
                  <a:lnTo>
                    <a:pt x="2" y="102"/>
                  </a:lnTo>
                  <a:lnTo>
                    <a:pt x="6" y="90"/>
                  </a:lnTo>
                  <a:lnTo>
                    <a:pt x="10" y="78"/>
                  </a:lnTo>
                  <a:lnTo>
                    <a:pt x="16" y="68"/>
                  </a:lnTo>
                  <a:lnTo>
                    <a:pt x="22" y="58"/>
                  </a:lnTo>
                  <a:lnTo>
                    <a:pt x="38" y="38"/>
                  </a:lnTo>
                  <a:lnTo>
                    <a:pt x="56" y="22"/>
                  </a:lnTo>
                  <a:lnTo>
                    <a:pt x="68" y="16"/>
                  </a:lnTo>
                  <a:lnTo>
                    <a:pt x="78" y="10"/>
                  </a:lnTo>
                  <a:lnTo>
                    <a:pt x="90" y="6"/>
                  </a:lnTo>
                  <a:lnTo>
                    <a:pt x="102" y="4"/>
                  </a:lnTo>
                  <a:lnTo>
                    <a:pt x="114" y="2"/>
                  </a:lnTo>
                  <a:lnTo>
                    <a:pt x="128" y="0"/>
                  </a:lnTo>
                  <a:lnTo>
                    <a:pt x="128" y="0"/>
                  </a:lnTo>
                  <a:lnTo>
                    <a:pt x="142" y="2"/>
                  </a:lnTo>
                  <a:lnTo>
                    <a:pt x="154" y="4"/>
                  </a:lnTo>
                  <a:lnTo>
                    <a:pt x="166" y="6"/>
                  </a:lnTo>
                  <a:lnTo>
                    <a:pt x="178" y="10"/>
                  </a:lnTo>
                  <a:lnTo>
                    <a:pt x="188" y="16"/>
                  </a:lnTo>
                  <a:lnTo>
                    <a:pt x="200" y="22"/>
                  </a:lnTo>
                  <a:lnTo>
                    <a:pt x="218" y="38"/>
                  </a:lnTo>
                  <a:lnTo>
                    <a:pt x="234" y="58"/>
                  </a:lnTo>
                  <a:lnTo>
                    <a:pt x="240" y="68"/>
                  </a:lnTo>
                  <a:lnTo>
                    <a:pt x="246" y="78"/>
                  </a:lnTo>
                  <a:lnTo>
                    <a:pt x="250" y="90"/>
                  </a:lnTo>
                  <a:lnTo>
                    <a:pt x="254" y="102"/>
                  </a:lnTo>
                  <a:lnTo>
                    <a:pt x="256" y="116"/>
                  </a:lnTo>
                  <a:lnTo>
                    <a:pt x="256" y="128"/>
                  </a:lnTo>
                  <a:lnTo>
                    <a:pt x="256" y="128"/>
                  </a:lnTo>
                  <a:lnTo>
                    <a:pt x="256" y="142"/>
                  </a:lnTo>
                  <a:lnTo>
                    <a:pt x="254" y="154"/>
                  </a:lnTo>
                  <a:lnTo>
                    <a:pt x="250" y="166"/>
                  </a:lnTo>
                  <a:lnTo>
                    <a:pt x="246" y="178"/>
                  </a:lnTo>
                  <a:lnTo>
                    <a:pt x="240" y="190"/>
                  </a:lnTo>
                  <a:lnTo>
                    <a:pt x="234" y="200"/>
                  </a:lnTo>
                  <a:lnTo>
                    <a:pt x="218" y="218"/>
                  </a:lnTo>
                  <a:lnTo>
                    <a:pt x="200" y="234"/>
                  </a:lnTo>
                  <a:lnTo>
                    <a:pt x="188" y="240"/>
                  </a:lnTo>
                  <a:lnTo>
                    <a:pt x="178" y="246"/>
                  </a:lnTo>
                  <a:lnTo>
                    <a:pt x="166" y="250"/>
                  </a:lnTo>
                  <a:lnTo>
                    <a:pt x="154" y="254"/>
                  </a:lnTo>
                  <a:lnTo>
                    <a:pt x="142" y="256"/>
                  </a:lnTo>
                  <a:lnTo>
                    <a:pt x="128" y="256"/>
                  </a:lnTo>
                  <a:lnTo>
                    <a:pt x="128" y="256"/>
                  </a:lnTo>
                  <a:lnTo>
                    <a:pt x="114" y="256"/>
                  </a:lnTo>
                  <a:lnTo>
                    <a:pt x="102" y="254"/>
                  </a:lnTo>
                  <a:lnTo>
                    <a:pt x="90" y="250"/>
                  </a:lnTo>
                  <a:lnTo>
                    <a:pt x="78" y="246"/>
                  </a:lnTo>
                  <a:lnTo>
                    <a:pt x="68" y="240"/>
                  </a:lnTo>
                  <a:lnTo>
                    <a:pt x="56" y="234"/>
                  </a:lnTo>
                  <a:lnTo>
                    <a:pt x="38" y="218"/>
                  </a:lnTo>
                  <a:lnTo>
                    <a:pt x="22" y="200"/>
                  </a:lnTo>
                  <a:lnTo>
                    <a:pt x="16" y="190"/>
                  </a:lnTo>
                  <a:lnTo>
                    <a:pt x="10" y="178"/>
                  </a:lnTo>
                  <a:lnTo>
                    <a:pt x="6" y="166"/>
                  </a:lnTo>
                  <a:lnTo>
                    <a:pt x="2" y="154"/>
                  </a:lnTo>
                  <a:lnTo>
                    <a:pt x="0" y="142"/>
                  </a:lnTo>
                  <a:lnTo>
                    <a:pt x="0" y="128"/>
                  </a:lnTo>
                  <a:lnTo>
                    <a:pt x="0" y="128"/>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6" name="Freeform 22"/>
            <p:cNvSpPr>
              <a:spLocks/>
            </p:cNvSpPr>
            <p:nvPr/>
          </p:nvSpPr>
          <p:spPr bwMode="auto">
            <a:xfrm>
              <a:off x="2778" y="2058"/>
              <a:ext cx="204" cy="204"/>
            </a:xfrm>
            <a:custGeom>
              <a:avLst/>
              <a:gdLst/>
              <a:ahLst/>
              <a:cxnLst>
                <a:cxn ang="0">
                  <a:pos x="0" y="102"/>
                </a:cxn>
                <a:cxn ang="0">
                  <a:pos x="0" y="102"/>
                </a:cxn>
                <a:cxn ang="0">
                  <a:pos x="2" y="82"/>
                </a:cxn>
                <a:cxn ang="0">
                  <a:pos x="8" y="62"/>
                </a:cxn>
                <a:cxn ang="0">
                  <a:pos x="18" y="46"/>
                </a:cxn>
                <a:cxn ang="0">
                  <a:pos x="30" y="30"/>
                </a:cxn>
                <a:cxn ang="0">
                  <a:pos x="44" y="18"/>
                </a:cxn>
                <a:cxn ang="0">
                  <a:pos x="62" y="8"/>
                </a:cxn>
                <a:cxn ang="0">
                  <a:pos x="82" y="2"/>
                </a:cxn>
                <a:cxn ang="0">
                  <a:pos x="102" y="0"/>
                </a:cxn>
                <a:cxn ang="0">
                  <a:pos x="102" y="0"/>
                </a:cxn>
                <a:cxn ang="0">
                  <a:pos x="122" y="2"/>
                </a:cxn>
                <a:cxn ang="0">
                  <a:pos x="142" y="8"/>
                </a:cxn>
                <a:cxn ang="0">
                  <a:pos x="160" y="18"/>
                </a:cxn>
                <a:cxn ang="0">
                  <a:pos x="174" y="30"/>
                </a:cxn>
                <a:cxn ang="0">
                  <a:pos x="186" y="46"/>
                </a:cxn>
                <a:cxn ang="0">
                  <a:pos x="196" y="62"/>
                </a:cxn>
                <a:cxn ang="0">
                  <a:pos x="202" y="82"/>
                </a:cxn>
                <a:cxn ang="0">
                  <a:pos x="204" y="102"/>
                </a:cxn>
                <a:cxn ang="0">
                  <a:pos x="204" y="102"/>
                </a:cxn>
                <a:cxn ang="0">
                  <a:pos x="202" y="124"/>
                </a:cxn>
                <a:cxn ang="0">
                  <a:pos x="196" y="142"/>
                </a:cxn>
                <a:cxn ang="0">
                  <a:pos x="186" y="160"/>
                </a:cxn>
                <a:cxn ang="0">
                  <a:pos x="174" y="174"/>
                </a:cxn>
                <a:cxn ang="0">
                  <a:pos x="160" y="188"/>
                </a:cxn>
                <a:cxn ang="0">
                  <a:pos x="142" y="196"/>
                </a:cxn>
                <a:cxn ang="0">
                  <a:pos x="122" y="202"/>
                </a:cxn>
                <a:cxn ang="0">
                  <a:pos x="102" y="204"/>
                </a:cxn>
                <a:cxn ang="0">
                  <a:pos x="102" y="204"/>
                </a:cxn>
                <a:cxn ang="0">
                  <a:pos x="82" y="202"/>
                </a:cxn>
                <a:cxn ang="0">
                  <a:pos x="62" y="196"/>
                </a:cxn>
                <a:cxn ang="0">
                  <a:pos x="44" y="188"/>
                </a:cxn>
                <a:cxn ang="0">
                  <a:pos x="30" y="174"/>
                </a:cxn>
                <a:cxn ang="0">
                  <a:pos x="18" y="160"/>
                </a:cxn>
                <a:cxn ang="0">
                  <a:pos x="8" y="142"/>
                </a:cxn>
                <a:cxn ang="0">
                  <a:pos x="2" y="124"/>
                </a:cxn>
                <a:cxn ang="0">
                  <a:pos x="0" y="102"/>
                </a:cxn>
                <a:cxn ang="0">
                  <a:pos x="0" y="102"/>
                </a:cxn>
              </a:cxnLst>
              <a:rect l="0" t="0" r="r" b="b"/>
              <a:pathLst>
                <a:path w="204" h="204">
                  <a:moveTo>
                    <a:pt x="0" y="102"/>
                  </a:moveTo>
                  <a:lnTo>
                    <a:pt x="0" y="102"/>
                  </a:lnTo>
                  <a:lnTo>
                    <a:pt x="2" y="82"/>
                  </a:lnTo>
                  <a:lnTo>
                    <a:pt x="8" y="62"/>
                  </a:lnTo>
                  <a:lnTo>
                    <a:pt x="18" y="46"/>
                  </a:lnTo>
                  <a:lnTo>
                    <a:pt x="30" y="30"/>
                  </a:lnTo>
                  <a:lnTo>
                    <a:pt x="44" y="18"/>
                  </a:lnTo>
                  <a:lnTo>
                    <a:pt x="62" y="8"/>
                  </a:lnTo>
                  <a:lnTo>
                    <a:pt x="82" y="2"/>
                  </a:lnTo>
                  <a:lnTo>
                    <a:pt x="102" y="0"/>
                  </a:lnTo>
                  <a:lnTo>
                    <a:pt x="102" y="0"/>
                  </a:lnTo>
                  <a:lnTo>
                    <a:pt x="122" y="2"/>
                  </a:lnTo>
                  <a:lnTo>
                    <a:pt x="142" y="8"/>
                  </a:lnTo>
                  <a:lnTo>
                    <a:pt x="160" y="18"/>
                  </a:lnTo>
                  <a:lnTo>
                    <a:pt x="174" y="30"/>
                  </a:lnTo>
                  <a:lnTo>
                    <a:pt x="186" y="46"/>
                  </a:lnTo>
                  <a:lnTo>
                    <a:pt x="196" y="62"/>
                  </a:lnTo>
                  <a:lnTo>
                    <a:pt x="202" y="82"/>
                  </a:lnTo>
                  <a:lnTo>
                    <a:pt x="204" y="102"/>
                  </a:lnTo>
                  <a:lnTo>
                    <a:pt x="204" y="102"/>
                  </a:lnTo>
                  <a:lnTo>
                    <a:pt x="202" y="124"/>
                  </a:lnTo>
                  <a:lnTo>
                    <a:pt x="196" y="142"/>
                  </a:lnTo>
                  <a:lnTo>
                    <a:pt x="186" y="160"/>
                  </a:lnTo>
                  <a:lnTo>
                    <a:pt x="174" y="174"/>
                  </a:lnTo>
                  <a:lnTo>
                    <a:pt x="160" y="188"/>
                  </a:lnTo>
                  <a:lnTo>
                    <a:pt x="142" y="196"/>
                  </a:lnTo>
                  <a:lnTo>
                    <a:pt x="122" y="202"/>
                  </a:lnTo>
                  <a:lnTo>
                    <a:pt x="102" y="204"/>
                  </a:lnTo>
                  <a:lnTo>
                    <a:pt x="102" y="204"/>
                  </a:lnTo>
                  <a:lnTo>
                    <a:pt x="82" y="202"/>
                  </a:lnTo>
                  <a:lnTo>
                    <a:pt x="62" y="196"/>
                  </a:lnTo>
                  <a:lnTo>
                    <a:pt x="44" y="188"/>
                  </a:lnTo>
                  <a:lnTo>
                    <a:pt x="30" y="174"/>
                  </a:lnTo>
                  <a:lnTo>
                    <a:pt x="18" y="160"/>
                  </a:lnTo>
                  <a:lnTo>
                    <a:pt x="8" y="142"/>
                  </a:lnTo>
                  <a:lnTo>
                    <a:pt x="2" y="124"/>
                  </a:lnTo>
                  <a:lnTo>
                    <a:pt x="0" y="102"/>
                  </a:lnTo>
                  <a:lnTo>
                    <a:pt x="0" y="102"/>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7" name="Freeform 23"/>
            <p:cNvSpPr>
              <a:spLocks noEditPoints="1"/>
            </p:cNvSpPr>
            <p:nvPr/>
          </p:nvSpPr>
          <p:spPr bwMode="auto">
            <a:xfrm>
              <a:off x="2764" y="2044"/>
              <a:ext cx="232" cy="232"/>
            </a:xfrm>
            <a:custGeom>
              <a:avLst/>
              <a:gdLst/>
              <a:ahLst/>
              <a:cxnLst>
                <a:cxn ang="0">
                  <a:pos x="14" y="116"/>
                </a:cxn>
                <a:cxn ang="0">
                  <a:pos x="22" y="76"/>
                </a:cxn>
                <a:cxn ang="0">
                  <a:pos x="44" y="44"/>
                </a:cxn>
                <a:cxn ang="0">
                  <a:pos x="76" y="22"/>
                </a:cxn>
                <a:cxn ang="0">
                  <a:pos x="116" y="14"/>
                </a:cxn>
                <a:cxn ang="0">
                  <a:pos x="136" y="16"/>
                </a:cxn>
                <a:cxn ang="0">
                  <a:pos x="174" y="32"/>
                </a:cxn>
                <a:cxn ang="0">
                  <a:pos x="200" y="60"/>
                </a:cxn>
                <a:cxn ang="0">
                  <a:pos x="216" y="96"/>
                </a:cxn>
                <a:cxn ang="0">
                  <a:pos x="218" y="116"/>
                </a:cxn>
                <a:cxn ang="0">
                  <a:pos x="210" y="156"/>
                </a:cxn>
                <a:cxn ang="0">
                  <a:pos x="188" y="188"/>
                </a:cxn>
                <a:cxn ang="0">
                  <a:pos x="156" y="210"/>
                </a:cxn>
                <a:cxn ang="0">
                  <a:pos x="116" y="218"/>
                </a:cxn>
                <a:cxn ang="0">
                  <a:pos x="96" y="216"/>
                </a:cxn>
                <a:cxn ang="0">
                  <a:pos x="58" y="202"/>
                </a:cxn>
                <a:cxn ang="0">
                  <a:pos x="32" y="174"/>
                </a:cxn>
                <a:cxn ang="0">
                  <a:pos x="16" y="138"/>
                </a:cxn>
                <a:cxn ang="0">
                  <a:pos x="14" y="116"/>
                </a:cxn>
                <a:cxn ang="0">
                  <a:pos x="0" y="116"/>
                </a:cxn>
                <a:cxn ang="0">
                  <a:pos x="2" y="140"/>
                </a:cxn>
                <a:cxn ang="0">
                  <a:pos x="20" y="182"/>
                </a:cxn>
                <a:cxn ang="0">
                  <a:pos x="52" y="212"/>
                </a:cxn>
                <a:cxn ang="0">
                  <a:pos x="92" y="230"/>
                </a:cxn>
                <a:cxn ang="0">
                  <a:pos x="116" y="232"/>
                </a:cxn>
                <a:cxn ang="0">
                  <a:pos x="128" y="232"/>
                </a:cxn>
                <a:cxn ang="0">
                  <a:pos x="162" y="224"/>
                </a:cxn>
                <a:cxn ang="0">
                  <a:pos x="198" y="198"/>
                </a:cxn>
                <a:cxn ang="0">
                  <a:pos x="224" y="162"/>
                </a:cxn>
                <a:cxn ang="0">
                  <a:pos x="232" y="128"/>
                </a:cxn>
                <a:cxn ang="0">
                  <a:pos x="232" y="116"/>
                </a:cxn>
                <a:cxn ang="0">
                  <a:pos x="230" y="94"/>
                </a:cxn>
                <a:cxn ang="0">
                  <a:pos x="212" y="52"/>
                </a:cxn>
                <a:cxn ang="0">
                  <a:pos x="180" y="20"/>
                </a:cxn>
                <a:cxn ang="0">
                  <a:pos x="140" y="2"/>
                </a:cxn>
                <a:cxn ang="0">
                  <a:pos x="116" y="0"/>
                </a:cxn>
                <a:cxn ang="0">
                  <a:pos x="104" y="0"/>
                </a:cxn>
                <a:cxn ang="0">
                  <a:pos x="70" y="10"/>
                </a:cxn>
                <a:cxn ang="0">
                  <a:pos x="34" y="34"/>
                </a:cxn>
                <a:cxn ang="0">
                  <a:pos x="8" y="72"/>
                </a:cxn>
                <a:cxn ang="0">
                  <a:pos x="0" y="104"/>
                </a:cxn>
                <a:cxn ang="0">
                  <a:pos x="0" y="116"/>
                </a:cxn>
              </a:cxnLst>
              <a:rect l="0" t="0" r="r" b="b"/>
              <a:pathLst>
                <a:path w="232" h="232">
                  <a:moveTo>
                    <a:pt x="14" y="116"/>
                  </a:moveTo>
                  <a:lnTo>
                    <a:pt x="14" y="116"/>
                  </a:lnTo>
                  <a:lnTo>
                    <a:pt x="16" y="96"/>
                  </a:lnTo>
                  <a:lnTo>
                    <a:pt x="22" y="76"/>
                  </a:lnTo>
                  <a:lnTo>
                    <a:pt x="32" y="60"/>
                  </a:lnTo>
                  <a:lnTo>
                    <a:pt x="44" y="44"/>
                  </a:lnTo>
                  <a:lnTo>
                    <a:pt x="58" y="32"/>
                  </a:lnTo>
                  <a:lnTo>
                    <a:pt x="76" y="22"/>
                  </a:lnTo>
                  <a:lnTo>
                    <a:pt x="96" y="16"/>
                  </a:lnTo>
                  <a:lnTo>
                    <a:pt x="116" y="14"/>
                  </a:lnTo>
                  <a:lnTo>
                    <a:pt x="116" y="14"/>
                  </a:lnTo>
                  <a:lnTo>
                    <a:pt x="136" y="16"/>
                  </a:lnTo>
                  <a:lnTo>
                    <a:pt x="156" y="22"/>
                  </a:lnTo>
                  <a:lnTo>
                    <a:pt x="174" y="32"/>
                  </a:lnTo>
                  <a:lnTo>
                    <a:pt x="188" y="44"/>
                  </a:lnTo>
                  <a:lnTo>
                    <a:pt x="200" y="60"/>
                  </a:lnTo>
                  <a:lnTo>
                    <a:pt x="210" y="76"/>
                  </a:lnTo>
                  <a:lnTo>
                    <a:pt x="216" y="96"/>
                  </a:lnTo>
                  <a:lnTo>
                    <a:pt x="218" y="116"/>
                  </a:lnTo>
                  <a:lnTo>
                    <a:pt x="218" y="116"/>
                  </a:lnTo>
                  <a:lnTo>
                    <a:pt x="216" y="138"/>
                  </a:lnTo>
                  <a:lnTo>
                    <a:pt x="210" y="156"/>
                  </a:lnTo>
                  <a:lnTo>
                    <a:pt x="200" y="174"/>
                  </a:lnTo>
                  <a:lnTo>
                    <a:pt x="188" y="188"/>
                  </a:lnTo>
                  <a:lnTo>
                    <a:pt x="174" y="202"/>
                  </a:lnTo>
                  <a:lnTo>
                    <a:pt x="156" y="210"/>
                  </a:lnTo>
                  <a:lnTo>
                    <a:pt x="136" y="216"/>
                  </a:lnTo>
                  <a:lnTo>
                    <a:pt x="116" y="218"/>
                  </a:lnTo>
                  <a:lnTo>
                    <a:pt x="116" y="218"/>
                  </a:lnTo>
                  <a:lnTo>
                    <a:pt x="96" y="216"/>
                  </a:lnTo>
                  <a:lnTo>
                    <a:pt x="76" y="210"/>
                  </a:lnTo>
                  <a:lnTo>
                    <a:pt x="58" y="202"/>
                  </a:lnTo>
                  <a:lnTo>
                    <a:pt x="44" y="188"/>
                  </a:lnTo>
                  <a:lnTo>
                    <a:pt x="32" y="174"/>
                  </a:lnTo>
                  <a:lnTo>
                    <a:pt x="22" y="156"/>
                  </a:lnTo>
                  <a:lnTo>
                    <a:pt x="16" y="138"/>
                  </a:lnTo>
                  <a:lnTo>
                    <a:pt x="14" y="116"/>
                  </a:lnTo>
                  <a:lnTo>
                    <a:pt x="14" y="116"/>
                  </a:lnTo>
                  <a:close/>
                  <a:moveTo>
                    <a:pt x="0" y="116"/>
                  </a:moveTo>
                  <a:lnTo>
                    <a:pt x="0" y="116"/>
                  </a:lnTo>
                  <a:lnTo>
                    <a:pt x="0" y="128"/>
                  </a:lnTo>
                  <a:lnTo>
                    <a:pt x="2" y="140"/>
                  </a:lnTo>
                  <a:lnTo>
                    <a:pt x="8" y="162"/>
                  </a:lnTo>
                  <a:lnTo>
                    <a:pt x="20" y="182"/>
                  </a:lnTo>
                  <a:lnTo>
                    <a:pt x="34" y="198"/>
                  </a:lnTo>
                  <a:lnTo>
                    <a:pt x="52" y="212"/>
                  </a:lnTo>
                  <a:lnTo>
                    <a:pt x="70" y="224"/>
                  </a:lnTo>
                  <a:lnTo>
                    <a:pt x="92" y="230"/>
                  </a:lnTo>
                  <a:lnTo>
                    <a:pt x="104" y="232"/>
                  </a:lnTo>
                  <a:lnTo>
                    <a:pt x="116" y="232"/>
                  </a:lnTo>
                  <a:lnTo>
                    <a:pt x="116" y="232"/>
                  </a:lnTo>
                  <a:lnTo>
                    <a:pt x="128" y="232"/>
                  </a:lnTo>
                  <a:lnTo>
                    <a:pt x="140" y="230"/>
                  </a:lnTo>
                  <a:lnTo>
                    <a:pt x="162" y="224"/>
                  </a:lnTo>
                  <a:lnTo>
                    <a:pt x="180" y="212"/>
                  </a:lnTo>
                  <a:lnTo>
                    <a:pt x="198" y="198"/>
                  </a:lnTo>
                  <a:lnTo>
                    <a:pt x="212" y="182"/>
                  </a:lnTo>
                  <a:lnTo>
                    <a:pt x="224" y="162"/>
                  </a:lnTo>
                  <a:lnTo>
                    <a:pt x="230" y="140"/>
                  </a:lnTo>
                  <a:lnTo>
                    <a:pt x="232" y="128"/>
                  </a:lnTo>
                  <a:lnTo>
                    <a:pt x="232" y="116"/>
                  </a:lnTo>
                  <a:lnTo>
                    <a:pt x="232" y="116"/>
                  </a:lnTo>
                  <a:lnTo>
                    <a:pt x="232" y="104"/>
                  </a:lnTo>
                  <a:lnTo>
                    <a:pt x="230" y="94"/>
                  </a:lnTo>
                  <a:lnTo>
                    <a:pt x="224" y="72"/>
                  </a:lnTo>
                  <a:lnTo>
                    <a:pt x="212" y="52"/>
                  </a:lnTo>
                  <a:lnTo>
                    <a:pt x="198" y="34"/>
                  </a:lnTo>
                  <a:lnTo>
                    <a:pt x="180" y="20"/>
                  </a:lnTo>
                  <a:lnTo>
                    <a:pt x="162" y="10"/>
                  </a:lnTo>
                  <a:lnTo>
                    <a:pt x="140" y="2"/>
                  </a:lnTo>
                  <a:lnTo>
                    <a:pt x="128" y="0"/>
                  </a:lnTo>
                  <a:lnTo>
                    <a:pt x="116" y="0"/>
                  </a:lnTo>
                  <a:lnTo>
                    <a:pt x="116" y="0"/>
                  </a:lnTo>
                  <a:lnTo>
                    <a:pt x="104" y="0"/>
                  </a:lnTo>
                  <a:lnTo>
                    <a:pt x="92" y="2"/>
                  </a:lnTo>
                  <a:lnTo>
                    <a:pt x="70" y="10"/>
                  </a:lnTo>
                  <a:lnTo>
                    <a:pt x="52" y="20"/>
                  </a:lnTo>
                  <a:lnTo>
                    <a:pt x="34" y="34"/>
                  </a:lnTo>
                  <a:lnTo>
                    <a:pt x="20" y="52"/>
                  </a:lnTo>
                  <a:lnTo>
                    <a:pt x="8" y="72"/>
                  </a:lnTo>
                  <a:lnTo>
                    <a:pt x="2" y="94"/>
                  </a:lnTo>
                  <a:lnTo>
                    <a:pt x="0" y="104"/>
                  </a:lnTo>
                  <a:lnTo>
                    <a:pt x="0" y="116"/>
                  </a:lnTo>
                  <a:lnTo>
                    <a:pt x="0" y="1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8" name="Freeform 24"/>
            <p:cNvSpPr>
              <a:spLocks noEditPoints="1"/>
            </p:cNvSpPr>
            <p:nvPr/>
          </p:nvSpPr>
          <p:spPr bwMode="auto">
            <a:xfrm>
              <a:off x="2654" y="1934"/>
              <a:ext cx="452" cy="454"/>
            </a:xfrm>
            <a:custGeom>
              <a:avLst/>
              <a:gdLst/>
              <a:ahLst/>
              <a:cxnLst>
                <a:cxn ang="0">
                  <a:pos x="8" y="204"/>
                </a:cxn>
                <a:cxn ang="0">
                  <a:pos x="24" y="142"/>
                </a:cxn>
                <a:cxn ang="0">
                  <a:pos x="58" y="88"/>
                </a:cxn>
                <a:cxn ang="0">
                  <a:pos x="104" y="46"/>
                </a:cxn>
                <a:cxn ang="0">
                  <a:pos x="162" y="18"/>
                </a:cxn>
                <a:cxn ang="0">
                  <a:pos x="226" y="8"/>
                </a:cxn>
                <a:cxn ang="0">
                  <a:pos x="270" y="12"/>
                </a:cxn>
                <a:cxn ang="0">
                  <a:pos x="330" y="34"/>
                </a:cxn>
                <a:cxn ang="0">
                  <a:pos x="380" y="72"/>
                </a:cxn>
                <a:cxn ang="0">
                  <a:pos x="418" y="122"/>
                </a:cxn>
                <a:cxn ang="0">
                  <a:pos x="440" y="182"/>
                </a:cxn>
                <a:cxn ang="0">
                  <a:pos x="444" y="226"/>
                </a:cxn>
                <a:cxn ang="0">
                  <a:pos x="434" y="292"/>
                </a:cxn>
                <a:cxn ang="0">
                  <a:pos x="408" y="348"/>
                </a:cxn>
                <a:cxn ang="0">
                  <a:pos x="366" y="396"/>
                </a:cxn>
                <a:cxn ang="0">
                  <a:pos x="312" y="428"/>
                </a:cxn>
                <a:cxn ang="0">
                  <a:pos x="248" y="444"/>
                </a:cxn>
                <a:cxn ang="0">
                  <a:pos x="204" y="444"/>
                </a:cxn>
                <a:cxn ang="0">
                  <a:pos x="140" y="428"/>
                </a:cxn>
                <a:cxn ang="0">
                  <a:pos x="86" y="396"/>
                </a:cxn>
                <a:cxn ang="0">
                  <a:pos x="44" y="348"/>
                </a:cxn>
                <a:cxn ang="0">
                  <a:pos x="18" y="292"/>
                </a:cxn>
                <a:cxn ang="0">
                  <a:pos x="8" y="226"/>
                </a:cxn>
                <a:cxn ang="0">
                  <a:pos x="0" y="226"/>
                </a:cxn>
                <a:cxn ang="0">
                  <a:pos x="10" y="294"/>
                </a:cxn>
                <a:cxn ang="0">
                  <a:pos x="38" y="354"/>
                </a:cxn>
                <a:cxn ang="0">
                  <a:pos x="82" y="402"/>
                </a:cxn>
                <a:cxn ang="0">
                  <a:pos x="138" y="436"/>
                </a:cxn>
                <a:cxn ang="0">
                  <a:pos x="202" y="452"/>
                </a:cxn>
                <a:cxn ang="0">
                  <a:pos x="250" y="452"/>
                </a:cxn>
                <a:cxn ang="0">
                  <a:pos x="314" y="436"/>
                </a:cxn>
                <a:cxn ang="0">
                  <a:pos x="370" y="402"/>
                </a:cxn>
                <a:cxn ang="0">
                  <a:pos x="414" y="354"/>
                </a:cxn>
                <a:cxn ang="0">
                  <a:pos x="442" y="294"/>
                </a:cxn>
                <a:cxn ang="0">
                  <a:pos x="452" y="226"/>
                </a:cxn>
                <a:cxn ang="0">
                  <a:pos x="448" y="180"/>
                </a:cxn>
                <a:cxn ang="0">
                  <a:pos x="426" y="118"/>
                </a:cxn>
                <a:cxn ang="0">
                  <a:pos x="386" y="66"/>
                </a:cxn>
                <a:cxn ang="0">
                  <a:pos x="334" y="28"/>
                </a:cxn>
                <a:cxn ang="0">
                  <a:pos x="272" y="4"/>
                </a:cxn>
                <a:cxn ang="0">
                  <a:pos x="226" y="0"/>
                </a:cxn>
                <a:cxn ang="0">
                  <a:pos x="158" y="10"/>
                </a:cxn>
                <a:cxn ang="0">
                  <a:pos x="100" y="38"/>
                </a:cxn>
                <a:cxn ang="0">
                  <a:pos x="52" y="82"/>
                </a:cxn>
                <a:cxn ang="0">
                  <a:pos x="18" y="138"/>
                </a:cxn>
                <a:cxn ang="0">
                  <a:pos x="0" y="204"/>
                </a:cxn>
              </a:cxnLst>
              <a:rect l="0" t="0" r="r" b="b"/>
              <a:pathLst>
                <a:path w="452" h="454">
                  <a:moveTo>
                    <a:pt x="8" y="226"/>
                  </a:moveTo>
                  <a:lnTo>
                    <a:pt x="8" y="226"/>
                  </a:lnTo>
                  <a:lnTo>
                    <a:pt x="8" y="204"/>
                  </a:lnTo>
                  <a:lnTo>
                    <a:pt x="12" y="182"/>
                  </a:lnTo>
                  <a:lnTo>
                    <a:pt x="18" y="162"/>
                  </a:lnTo>
                  <a:lnTo>
                    <a:pt x="24" y="142"/>
                  </a:lnTo>
                  <a:lnTo>
                    <a:pt x="34" y="122"/>
                  </a:lnTo>
                  <a:lnTo>
                    <a:pt x="44" y="104"/>
                  </a:lnTo>
                  <a:lnTo>
                    <a:pt x="58" y="88"/>
                  </a:lnTo>
                  <a:lnTo>
                    <a:pt x="72" y="72"/>
                  </a:lnTo>
                  <a:lnTo>
                    <a:pt x="86" y="58"/>
                  </a:lnTo>
                  <a:lnTo>
                    <a:pt x="104" y="46"/>
                  </a:lnTo>
                  <a:lnTo>
                    <a:pt x="122" y="34"/>
                  </a:lnTo>
                  <a:lnTo>
                    <a:pt x="140" y="24"/>
                  </a:lnTo>
                  <a:lnTo>
                    <a:pt x="162" y="18"/>
                  </a:lnTo>
                  <a:lnTo>
                    <a:pt x="182" y="12"/>
                  </a:lnTo>
                  <a:lnTo>
                    <a:pt x="204" y="8"/>
                  </a:lnTo>
                  <a:lnTo>
                    <a:pt x="226" y="8"/>
                  </a:lnTo>
                  <a:lnTo>
                    <a:pt x="226" y="8"/>
                  </a:lnTo>
                  <a:lnTo>
                    <a:pt x="248" y="8"/>
                  </a:lnTo>
                  <a:lnTo>
                    <a:pt x="270" y="12"/>
                  </a:lnTo>
                  <a:lnTo>
                    <a:pt x="292" y="18"/>
                  </a:lnTo>
                  <a:lnTo>
                    <a:pt x="312" y="24"/>
                  </a:lnTo>
                  <a:lnTo>
                    <a:pt x="330" y="34"/>
                  </a:lnTo>
                  <a:lnTo>
                    <a:pt x="348" y="46"/>
                  </a:lnTo>
                  <a:lnTo>
                    <a:pt x="366" y="58"/>
                  </a:lnTo>
                  <a:lnTo>
                    <a:pt x="380" y="72"/>
                  </a:lnTo>
                  <a:lnTo>
                    <a:pt x="394" y="88"/>
                  </a:lnTo>
                  <a:lnTo>
                    <a:pt x="408" y="104"/>
                  </a:lnTo>
                  <a:lnTo>
                    <a:pt x="418" y="122"/>
                  </a:lnTo>
                  <a:lnTo>
                    <a:pt x="428" y="142"/>
                  </a:lnTo>
                  <a:lnTo>
                    <a:pt x="434" y="162"/>
                  </a:lnTo>
                  <a:lnTo>
                    <a:pt x="440" y="182"/>
                  </a:lnTo>
                  <a:lnTo>
                    <a:pt x="444" y="204"/>
                  </a:lnTo>
                  <a:lnTo>
                    <a:pt x="444" y="226"/>
                  </a:lnTo>
                  <a:lnTo>
                    <a:pt x="444" y="226"/>
                  </a:lnTo>
                  <a:lnTo>
                    <a:pt x="444" y="248"/>
                  </a:lnTo>
                  <a:lnTo>
                    <a:pt x="440" y="270"/>
                  </a:lnTo>
                  <a:lnTo>
                    <a:pt x="434" y="292"/>
                  </a:lnTo>
                  <a:lnTo>
                    <a:pt x="428" y="312"/>
                  </a:lnTo>
                  <a:lnTo>
                    <a:pt x="418" y="330"/>
                  </a:lnTo>
                  <a:lnTo>
                    <a:pt x="408" y="348"/>
                  </a:lnTo>
                  <a:lnTo>
                    <a:pt x="394" y="366"/>
                  </a:lnTo>
                  <a:lnTo>
                    <a:pt x="380" y="382"/>
                  </a:lnTo>
                  <a:lnTo>
                    <a:pt x="366" y="396"/>
                  </a:lnTo>
                  <a:lnTo>
                    <a:pt x="348" y="408"/>
                  </a:lnTo>
                  <a:lnTo>
                    <a:pt x="330" y="418"/>
                  </a:lnTo>
                  <a:lnTo>
                    <a:pt x="312" y="428"/>
                  </a:lnTo>
                  <a:lnTo>
                    <a:pt x="292" y="436"/>
                  </a:lnTo>
                  <a:lnTo>
                    <a:pt x="270" y="440"/>
                  </a:lnTo>
                  <a:lnTo>
                    <a:pt x="248" y="444"/>
                  </a:lnTo>
                  <a:lnTo>
                    <a:pt x="226" y="446"/>
                  </a:lnTo>
                  <a:lnTo>
                    <a:pt x="226" y="446"/>
                  </a:lnTo>
                  <a:lnTo>
                    <a:pt x="204" y="444"/>
                  </a:lnTo>
                  <a:lnTo>
                    <a:pt x="182" y="440"/>
                  </a:lnTo>
                  <a:lnTo>
                    <a:pt x="162" y="436"/>
                  </a:lnTo>
                  <a:lnTo>
                    <a:pt x="140" y="428"/>
                  </a:lnTo>
                  <a:lnTo>
                    <a:pt x="122" y="418"/>
                  </a:lnTo>
                  <a:lnTo>
                    <a:pt x="104" y="408"/>
                  </a:lnTo>
                  <a:lnTo>
                    <a:pt x="86" y="396"/>
                  </a:lnTo>
                  <a:lnTo>
                    <a:pt x="72" y="382"/>
                  </a:lnTo>
                  <a:lnTo>
                    <a:pt x="58" y="366"/>
                  </a:lnTo>
                  <a:lnTo>
                    <a:pt x="44" y="348"/>
                  </a:lnTo>
                  <a:lnTo>
                    <a:pt x="34" y="330"/>
                  </a:lnTo>
                  <a:lnTo>
                    <a:pt x="24" y="312"/>
                  </a:lnTo>
                  <a:lnTo>
                    <a:pt x="18" y="292"/>
                  </a:lnTo>
                  <a:lnTo>
                    <a:pt x="12" y="270"/>
                  </a:lnTo>
                  <a:lnTo>
                    <a:pt x="8" y="248"/>
                  </a:lnTo>
                  <a:lnTo>
                    <a:pt x="8" y="226"/>
                  </a:lnTo>
                  <a:lnTo>
                    <a:pt x="8" y="226"/>
                  </a:lnTo>
                  <a:close/>
                  <a:moveTo>
                    <a:pt x="0" y="226"/>
                  </a:moveTo>
                  <a:lnTo>
                    <a:pt x="0" y="226"/>
                  </a:lnTo>
                  <a:lnTo>
                    <a:pt x="0" y="250"/>
                  </a:lnTo>
                  <a:lnTo>
                    <a:pt x="4" y="272"/>
                  </a:lnTo>
                  <a:lnTo>
                    <a:pt x="10" y="294"/>
                  </a:lnTo>
                  <a:lnTo>
                    <a:pt x="18" y="314"/>
                  </a:lnTo>
                  <a:lnTo>
                    <a:pt x="26" y="334"/>
                  </a:lnTo>
                  <a:lnTo>
                    <a:pt x="38" y="354"/>
                  </a:lnTo>
                  <a:lnTo>
                    <a:pt x="52" y="370"/>
                  </a:lnTo>
                  <a:lnTo>
                    <a:pt x="66" y="386"/>
                  </a:lnTo>
                  <a:lnTo>
                    <a:pt x="82" y="402"/>
                  </a:lnTo>
                  <a:lnTo>
                    <a:pt x="100" y="414"/>
                  </a:lnTo>
                  <a:lnTo>
                    <a:pt x="118" y="426"/>
                  </a:lnTo>
                  <a:lnTo>
                    <a:pt x="138" y="436"/>
                  </a:lnTo>
                  <a:lnTo>
                    <a:pt x="158" y="444"/>
                  </a:lnTo>
                  <a:lnTo>
                    <a:pt x="180" y="448"/>
                  </a:lnTo>
                  <a:lnTo>
                    <a:pt x="202" y="452"/>
                  </a:lnTo>
                  <a:lnTo>
                    <a:pt x="226" y="454"/>
                  </a:lnTo>
                  <a:lnTo>
                    <a:pt x="226" y="454"/>
                  </a:lnTo>
                  <a:lnTo>
                    <a:pt x="250" y="452"/>
                  </a:lnTo>
                  <a:lnTo>
                    <a:pt x="272" y="448"/>
                  </a:lnTo>
                  <a:lnTo>
                    <a:pt x="294" y="444"/>
                  </a:lnTo>
                  <a:lnTo>
                    <a:pt x="314" y="436"/>
                  </a:lnTo>
                  <a:lnTo>
                    <a:pt x="334" y="426"/>
                  </a:lnTo>
                  <a:lnTo>
                    <a:pt x="352" y="414"/>
                  </a:lnTo>
                  <a:lnTo>
                    <a:pt x="370" y="402"/>
                  </a:lnTo>
                  <a:lnTo>
                    <a:pt x="386" y="386"/>
                  </a:lnTo>
                  <a:lnTo>
                    <a:pt x="400" y="370"/>
                  </a:lnTo>
                  <a:lnTo>
                    <a:pt x="414" y="354"/>
                  </a:lnTo>
                  <a:lnTo>
                    <a:pt x="426" y="334"/>
                  </a:lnTo>
                  <a:lnTo>
                    <a:pt x="434" y="314"/>
                  </a:lnTo>
                  <a:lnTo>
                    <a:pt x="442" y="294"/>
                  </a:lnTo>
                  <a:lnTo>
                    <a:pt x="448" y="272"/>
                  </a:lnTo>
                  <a:lnTo>
                    <a:pt x="452" y="250"/>
                  </a:lnTo>
                  <a:lnTo>
                    <a:pt x="452" y="226"/>
                  </a:lnTo>
                  <a:lnTo>
                    <a:pt x="452" y="226"/>
                  </a:lnTo>
                  <a:lnTo>
                    <a:pt x="452" y="204"/>
                  </a:lnTo>
                  <a:lnTo>
                    <a:pt x="448" y="180"/>
                  </a:lnTo>
                  <a:lnTo>
                    <a:pt x="442" y="160"/>
                  </a:lnTo>
                  <a:lnTo>
                    <a:pt x="434" y="138"/>
                  </a:lnTo>
                  <a:lnTo>
                    <a:pt x="426" y="118"/>
                  </a:lnTo>
                  <a:lnTo>
                    <a:pt x="414" y="100"/>
                  </a:lnTo>
                  <a:lnTo>
                    <a:pt x="400" y="82"/>
                  </a:lnTo>
                  <a:lnTo>
                    <a:pt x="386" y="66"/>
                  </a:lnTo>
                  <a:lnTo>
                    <a:pt x="370" y="52"/>
                  </a:lnTo>
                  <a:lnTo>
                    <a:pt x="352" y="38"/>
                  </a:lnTo>
                  <a:lnTo>
                    <a:pt x="334" y="28"/>
                  </a:lnTo>
                  <a:lnTo>
                    <a:pt x="314" y="18"/>
                  </a:lnTo>
                  <a:lnTo>
                    <a:pt x="294" y="10"/>
                  </a:lnTo>
                  <a:lnTo>
                    <a:pt x="272" y="4"/>
                  </a:lnTo>
                  <a:lnTo>
                    <a:pt x="250" y="0"/>
                  </a:lnTo>
                  <a:lnTo>
                    <a:pt x="226" y="0"/>
                  </a:lnTo>
                  <a:lnTo>
                    <a:pt x="226" y="0"/>
                  </a:lnTo>
                  <a:lnTo>
                    <a:pt x="202" y="0"/>
                  </a:lnTo>
                  <a:lnTo>
                    <a:pt x="180" y="4"/>
                  </a:lnTo>
                  <a:lnTo>
                    <a:pt x="158" y="10"/>
                  </a:lnTo>
                  <a:lnTo>
                    <a:pt x="138" y="18"/>
                  </a:lnTo>
                  <a:lnTo>
                    <a:pt x="118" y="28"/>
                  </a:lnTo>
                  <a:lnTo>
                    <a:pt x="100" y="38"/>
                  </a:lnTo>
                  <a:lnTo>
                    <a:pt x="82" y="52"/>
                  </a:lnTo>
                  <a:lnTo>
                    <a:pt x="66" y="66"/>
                  </a:lnTo>
                  <a:lnTo>
                    <a:pt x="52" y="82"/>
                  </a:lnTo>
                  <a:lnTo>
                    <a:pt x="38" y="100"/>
                  </a:lnTo>
                  <a:lnTo>
                    <a:pt x="26" y="118"/>
                  </a:lnTo>
                  <a:lnTo>
                    <a:pt x="18" y="138"/>
                  </a:lnTo>
                  <a:lnTo>
                    <a:pt x="10" y="160"/>
                  </a:lnTo>
                  <a:lnTo>
                    <a:pt x="4" y="180"/>
                  </a:lnTo>
                  <a:lnTo>
                    <a:pt x="0" y="204"/>
                  </a:lnTo>
                  <a:lnTo>
                    <a:pt x="0" y="226"/>
                  </a:lnTo>
                  <a:lnTo>
                    <a:pt x="0" y="2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9" name="Freeform 25"/>
            <p:cNvSpPr>
              <a:spLocks/>
            </p:cNvSpPr>
            <p:nvPr/>
          </p:nvSpPr>
          <p:spPr bwMode="auto">
            <a:xfrm>
              <a:off x="2784" y="2158"/>
              <a:ext cx="196" cy="104"/>
            </a:xfrm>
            <a:custGeom>
              <a:avLst/>
              <a:gdLst/>
              <a:ahLst/>
              <a:cxnLst>
                <a:cxn ang="0">
                  <a:pos x="78" y="2"/>
                </a:cxn>
                <a:cxn ang="0">
                  <a:pos x="78" y="2"/>
                </a:cxn>
                <a:cxn ang="0">
                  <a:pos x="60" y="10"/>
                </a:cxn>
                <a:cxn ang="0">
                  <a:pos x="44" y="18"/>
                </a:cxn>
                <a:cxn ang="0">
                  <a:pos x="28" y="28"/>
                </a:cxn>
                <a:cxn ang="0">
                  <a:pos x="10" y="34"/>
                </a:cxn>
                <a:cxn ang="0">
                  <a:pos x="10" y="34"/>
                </a:cxn>
                <a:cxn ang="0">
                  <a:pos x="0" y="38"/>
                </a:cxn>
                <a:cxn ang="0">
                  <a:pos x="0" y="38"/>
                </a:cxn>
                <a:cxn ang="0">
                  <a:pos x="6" y="52"/>
                </a:cxn>
                <a:cxn ang="0">
                  <a:pos x="16" y="64"/>
                </a:cxn>
                <a:cxn ang="0">
                  <a:pos x="26" y="76"/>
                </a:cxn>
                <a:cxn ang="0">
                  <a:pos x="38" y="86"/>
                </a:cxn>
                <a:cxn ang="0">
                  <a:pos x="50" y="94"/>
                </a:cxn>
                <a:cxn ang="0">
                  <a:pos x="64" y="100"/>
                </a:cxn>
                <a:cxn ang="0">
                  <a:pos x="80" y="104"/>
                </a:cxn>
                <a:cxn ang="0">
                  <a:pos x="96" y="104"/>
                </a:cxn>
                <a:cxn ang="0">
                  <a:pos x="96" y="104"/>
                </a:cxn>
                <a:cxn ang="0">
                  <a:pos x="114" y="104"/>
                </a:cxn>
                <a:cxn ang="0">
                  <a:pos x="132" y="98"/>
                </a:cxn>
                <a:cxn ang="0">
                  <a:pos x="148" y="90"/>
                </a:cxn>
                <a:cxn ang="0">
                  <a:pos x="162" y="80"/>
                </a:cxn>
                <a:cxn ang="0">
                  <a:pos x="174" y="68"/>
                </a:cxn>
                <a:cxn ang="0">
                  <a:pos x="184" y="54"/>
                </a:cxn>
                <a:cxn ang="0">
                  <a:pos x="192" y="38"/>
                </a:cxn>
                <a:cxn ang="0">
                  <a:pos x="196" y="20"/>
                </a:cxn>
                <a:cxn ang="0">
                  <a:pos x="196" y="20"/>
                </a:cxn>
                <a:cxn ang="0">
                  <a:pos x="154" y="10"/>
                </a:cxn>
                <a:cxn ang="0">
                  <a:pos x="154" y="10"/>
                </a:cxn>
                <a:cxn ang="0">
                  <a:pos x="134" y="4"/>
                </a:cxn>
                <a:cxn ang="0">
                  <a:pos x="116" y="0"/>
                </a:cxn>
                <a:cxn ang="0">
                  <a:pos x="96" y="0"/>
                </a:cxn>
                <a:cxn ang="0">
                  <a:pos x="88" y="0"/>
                </a:cxn>
                <a:cxn ang="0">
                  <a:pos x="78" y="2"/>
                </a:cxn>
                <a:cxn ang="0">
                  <a:pos x="78" y="2"/>
                </a:cxn>
              </a:cxnLst>
              <a:rect l="0" t="0" r="r" b="b"/>
              <a:pathLst>
                <a:path w="196" h="104">
                  <a:moveTo>
                    <a:pt x="78" y="2"/>
                  </a:moveTo>
                  <a:lnTo>
                    <a:pt x="78" y="2"/>
                  </a:lnTo>
                  <a:lnTo>
                    <a:pt x="60" y="10"/>
                  </a:lnTo>
                  <a:lnTo>
                    <a:pt x="44" y="18"/>
                  </a:lnTo>
                  <a:lnTo>
                    <a:pt x="28" y="28"/>
                  </a:lnTo>
                  <a:lnTo>
                    <a:pt x="10" y="34"/>
                  </a:lnTo>
                  <a:lnTo>
                    <a:pt x="10" y="34"/>
                  </a:lnTo>
                  <a:lnTo>
                    <a:pt x="0" y="38"/>
                  </a:lnTo>
                  <a:lnTo>
                    <a:pt x="0" y="38"/>
                  </a:lnTo>
                  <a:lnTo>
                    <a:pt x="6" y="52"/>
                  </a:lnTo>
                  <a:lnTo>
                    <a:pt x="16" y="64"/>
                  </a:lnTo>
                  <a:lnTo>
                    <a:pt x="26" y="76"/>
                  </a:lnTo>
                  <a:lnTo>
                    <a:pt x="38" y="86"/>
                  </a:lnTo>
                  <a:lnTo>
                    <a:pt x="50" y="94"/>
                  </a:lnTo>
                  <a:lnTo>
                    <a:pt x="64" y="100"/>
                  </a:lnTo>
                  <a:lnTo>
                    <a:pt x="80" y="104"/>
                  </a:lnTo>
                  <a:lnTo>
                    <a:pt x="96" y="104"/>
                  </a:lnTo>
                  <a:lnTo>
                    <a:pt x="96" y="104"/>
                  </a:lnTo>
                  <a:lnTo>
                    <a:pt x="114" y="104"/>
                  </a:lnTo>
                  <a:lnTo>
                    <a:pt x="132" y="98"/>
                  </a:lnTo>
                  <a:lnTo>
                    <a:pt x="148" y="90"/>
                  </a:lnTo>
                  <a:lnTo>
                    <a:pt x="162" y="80"/>
                  </a:lnTo>
                  <a:lnTo>
                    <a:pt x="174" y="68"/>
                  </a:lnTo>
                  <a:lnTo>
                    <a:pt x="184" y="54"/>
                  </a:lnTo>
                  <a:lnTo>
                    <a:pt x="192" y="38"/>
                  </a:lnTo>
                  <a:lnTo>
                    <a:pt x="196" y="20"/>
                  </a:lnTo>
                  <a:lnTo>
                    <a:pt x="196" y="20"/>
                  </a:lnTo>
                  <a:lnTo>
                    <a:pt x="154" y="10"/>
                  </a:lnTo>
                  <a:lnTo>
                    <a:pt x="154" y="10"/>
                  </a:lnTo>
                  <a:lnTo>
                    <a:pt x="134" y="4"/>
                  </a:lnTo>
                  <a:lnTo>
                    <a:pt x="116" y="0"/>
                  </a:lnTo>
                  <a:lnTo>
                    <a:pt x="96" y="0"/>
                  </a:lnTo>
                  <a:lnTo>
                    <a:pt x="88" y="0"/>
                  </a:lnTo>
                  <a:lnTo>
                    <a:pt x="78" y="2"/>
                  </a:lnTo>
                  <a:lnTo>
                    <a:pt x="78" y="2"/>
                  </a:lnTo>
                  <a:close/>
                </a:path>
              </a:pathLst>
            </a:custGeom>
            <a:solidFill>
              <a:srgbClr val="ABABA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0" name="Freeform 26"/>
            <p:cNvSpPr>
              <a:spLocks/>
            </p:cNvSpPr>
            <p:nvPr/>
          </p:nvSpPr>
          <p:spPr bwMode="auto">
            <a:xfrm>
              <a:off x="2830" y="2088"/>
              <a:ext cx="138" cy="154"/>
            </a:xfrm>
            <a:custGeom>
              <a:avLst/>
              <a:gdLst/>
              <a:ahLst/>
              <a:cxnLst>
                <a:cxn ang="0">
                  <a:pos x="90" y="0"/>
                </a:cxn>
                <a:cxn ang="0">
                  <a:pos x="90" y="0"/>
                </a:cxn>
                <a:cxn ang="0">
                  <a:pos x="102" y="12"/>
                </a:cxn>
                <a:cxn ang="0">
                  <a:pos x="112" y="28"/>
                </a:cxn>
                <a:cxn ang="0">
                  <a:pos x="118" y="44"/>
                </a:cxn>
                <a:cxn ang="0">
                  <a:pos x="120" y="62"/>
                </a:cxn>
                <a:cxn ang="0">
                  <a:pos x="120" y="62"/>
                </a:cxn>
                <a:cxn ang="0">
                  <a:pos x="118" y="80"/>
                </a:cxn>
                <a:cxn ang="0">
                  <a:pos x="114" y="94"/>
                </a:cxn>
                <a:cxn ang="0">
                  <a:pos x="106" y="108"/>
                </a:cxn>
                <a:cxn ang="0">
                  <a:pos x="96" y="120"/>
                </a:cxn>
                <a:cxn ang="0">
                  <a:pos x="82" y="130"/>
                </a:cxn>
                <a:cxn ang="0">
                  <a:pos x="68" y="138"/>
                </a:cxn>
                <a:cxn ang="0">
                  <a:pos x="52" y="142"/>
                </a:cxn>
                <a:cxn ang="0">
                  <a:pos x="36" y="144"/>
                </a:cxn>
                <a:cxn ang="0">
                  <a:pos x="36" y="144"/>
                </a:cxn>
                <a:cxn ang="0">
                  <a:pos x="18" y="142"/>
                </a:cxn>
                <a:cxn ang="0">
                  <a:pos x="0" y="136"/>
                </a:cxn>
                <a:cxn ang="0">
                  <a:pos x="0" y="136"/>
                </a:cxn>
                <a:cxn ang="0">
                  <a:pos x="12" y="144"/>
                </a:cxn>
                <a:cxn ang="0">
                  <a:pos x="24" y="150"/>
                </a:cxn>
                <a:cxn ang="0">
                  <a:pos x="38" y="154"/>
                </a:cxn>
                <a:cxn ang="0">
                  <a:pos x="54" y="154"/>
                </a:cxn>
                <a:cxn ang="0">
                  <a:pos x="54" y="154"/>
                </a:cxn>
                <a:cxn ang="0">
                  <a:pos x="70" y="152"/>
                </a:cxn>
                <a:cxn ang="0">
                  <a:pos x="86" y="148"/>
                </a:cxn>
                <a:cxn ang="0">
                  <a:pos x="100" y="140"/>
                </a:cxn>
                <a:cxn ang="0">
                  <a:pos x="112" y="130"/>
                </a:cxn>
                <a:cxn ang="0">
                  <a:pos x="124" y="118"/>
                </a:cxn>
                <a:cxn ang="0">
                  <a:pos x="130" y="104"/>
                </a:cxn>
                <a:cxn ang="0">
                  <a:pos x="136" y="90"/>
                </a:cxn>
                <a:cxn ang="0">
                  <a:pos x="138" y="74"/>
                </a:cxn>
                <a:cxn ang="0">
                  <a:pos x="138" y="74"/>
                </a:cxn>
                <a:cxn ang="0">
                  <a:pos x="136" y="62"/>
                </a:cxn>
                <a:cxn ang="0">
                  <a:pos x="134" y="50"/>
                </a:cxn>
                <a:cxn ang="0">
                  <a:pos x="130" y="40"/>
                </a:cxn>
                <a:cxn ang="0">
                  <a:pos x="124" y="30"/>
                </a:cxn>
                <a:cxn ang="0">
                  <a:pos x="116" y="20"/>
                </a:cxn>
                <a:cxn ang="0">
                  <a:pos x="108" y="12"/>
                </a:cxn>
                <a:cxn ang="0">
                  <a:pos x="100" y="6"/>
                </a:cxn>
                <a:cxn ang="0">
                  <a:pos x="90" y="0"/>
                </a:cxn>
                <a:cxn ang="0">
                  <a:pos x="90" y="0"/>
                </a:cxn>
              </a:cxnLst>
              <a:rect l="0" t="0" r="r" b="b"/>
              <a:pathLst>
                <a:path w="138" h="154">
                  <a:moveTo>
                    <a:pt x="90" y="0"/>
                  </a:moveTo>
                  <a:lnTo>
                    <a:pt x="90" y="0"/>
                  </a:lnTo>
                  <a:lnTo>
                    <a:pt x="102" y="12"/>
                  </a:lnTo>
                  <a:lnTo>
                    <a:pt x="112" y="28"/>
                  </a:lnTo>
                  <a:lnTo>
                    <a:pt x="118" y="44"/>
                  </a:lnTo>
                  <a:lnTo>
                    <a:pt x="120" y="62"/>
                  </a:lnTo>
                  <a:lnTo>
                    <a:pt x="120" y="62"/>
                  </a:lnTo>
                  <a:lnTo>
                    <a:pt x="118" y="80"/>
                  </a:lnTo>
                  <a:lnTo>
                    <a:pt x="114" y="94"/>
                  </a:lnTo>
                  <a:lnTo>
                    <a:pt x="106" y="108"/>
                  </a:lnTo>
                  <a:lnTo>
                    <a:pt x="96" y="120"/>
                  </a:lnTo>
                  <a:lnTo>
                    <a:pt x="82" y="130"/>
                  </a:lnTo>
                  <a:lnTo>
                    <a:pt x="68" y="138"/>
                  </a:lnTo>
                  <a:lnTo>
                    <a:pt x="52" y="142"/>
                  </a:lnTo>
                  <a:lnTo>
                    <a:pt x="36" y="144"/>
                  </a:lnTo>
                  <a:lnTo>
                    <a:pt x="36" y="144"/>
                  </a:lnTo>
                  <a:lnTo>
                    <a:pt x="18" y="142"/>
                  </a:lnTo>
                  <a:lnTo>
                    <a:pt x="0" y="136"/>
                  </a:lnTo>
                  <a:lnTo>
                    <a:pt x="0" y="136"/>
                  </a:lnTo>
                  <a:lnTo>
                    <a:pt x="12" y="144"/>
                  </a:lnTo>
                  <a:lnTo>
                    <a:pt x="24" y="150"/>
                  </a:lnTo>
                  <a:lnTo>
                    <a:pt x="38" y="154"/>
                  </a:lnTo>
                  <a:lnTo>
                    <a:pt x="54" y="154"/>
                  </a:lnTo>
                  <a:lnTo>
                    <a:pt x="54" y="154"/>
                  </a:lnTo>
                  <a:lnTo>
                    <a:pt x="70" y="152"/>
                  </a:lnTo>
                  <a:lnTo>
                    <a:pt x="86" y="148"/>
                  </a:lnTo>
                  <a:lnTo>
                    <a:pt x="100" y="140"/>
                  </a:lnTo>
                  <a:lnTo>
                    <a:pt x="112" y="130"/>
                  </a:lnTo>
                  <a:lnTo>
                    <a:pt x="124" y="118"/>
                  </a:lnTo>
                  <a:lnTo>
                    <a:pt x="130" y="104"/>
                  </a:lnTo>
                  <a:lnTo>
                    <a:pt x="136" y="90"/>
                  </a:lnTo>
                  <a:lnTo>
                    <a:pt x="138" y="74"/>
                  </a:lnTo>
                  <a:lnTo>
                    <a:pt x="138" y="74"/>
                  </a:lnTo>
                  <a:lnTo>
                    <a:pt x="136" y="62"/>
                  </a:lnTo>
                  <a:lnTo>
                    <a:pt x="134" y="50"/>
                  </a:lnTo>
                  <a:lnTo>
                    <a:pt x="130" y="40"/>
                  </a:lnTo>
                  <a:lnTo>
                    <a:pt x="124" y="30"/>
                  </a:lnTo>
                  <a:lnTo>
                    <a:pt x="116" y="20"/>
                  </a:lnTo>
                  <a:lnTo>
                    <a:pt x="108" y="12"/>
                  </a:lnTo>
                  <a:lnTo>
                    <a:pt x="100" y="6"/>
                  </a:lnTo>
                  <a:lnTo>
                    <a:pt x="90" y="0"/>
                  </a:lnTo>
                  <a:lnTo>
                    <a:pt x="90"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1" name="Freeform 27"/>
            <p:cNvSpPr>
              <a:spLocks/>
            </p:cNvSpPr>
            <p:nvPr/>
          </p:nvSpPr>
          <p:spPr bwMode="auto">
            <a:xfrm>
              <a:off x="2920" y="2088"/>
              <a:ext cx="48" cy="88"/>
            </a:xfrm>
            <a:custGeom>
              <a:avLst/>
              <a:gdLst/>
              <a:ahLst/>
              <a:cxnLst>
                <a:cxn ang="0">
                  <a:pos x="30" y="62"/>
                </a:cxn>
                <a:cxn ang="0">
                  <a:pos x="30" y="62"/>
                </a:cxn>
                <a:cxn ang="0">
                  <a:pos x="30" y="72"/>
                </a:cxn>
                <a:cxn ang="0">
                  <a:pos x="28" y="82"/>
                </a:cxn>
                <a:cxn ang="0">
                  <a:pos x="28" y="82"/>
                </a:cxn>
                <a:cxn ang="0">
                  <a:pos x="46" y="88"/>
                </a:cxn>
                <a:cxn ang="0">
                  <a:pos x="46" y="88"/>
                </a:cxn>
                <a:cxn ang="0">
                  <a:pos x="48" y="74"/>
                </a:cxn>
                <a:cxn ang="0">
                  <a:pos x="48" y="74"/>
                </a:cxn>
                <a:cxn ang="0">
                  <a:pos x="46" y="62"/>
                </a:cxn>
                <a:cxn ang="0">
                  <a:pos x="44" y="50"/>
                </a:cxn>
                <a:cxn ang="0">
                  <a:pos x="40" y="40"/>
                </a:cxn>
                <a:cxn ang="0">
                  <a:pos x="34" y="30"/>
                </a:cxn>
                <a:cxn ang="0">
                  <a:pos x="26" y="20"/>
                </a:cxn>
                <a:cxn ang="0">
                  <a:pos x="18" y="12"/>
                </a:cxn>
                <a:cxn ang="0">
                  <a:pos x="10" y="6"/>
                </a:cxn>
                <a:cxn ang="0">
                  <a:pos x="0" y="0"/>
                </a:cxn>
                <a:cxn ang="0">
                  <a:pos x="0" y="0"/>
                </a:cxn>
                <a:cxn ang="0">
                  <a:pos x="12" y="12"/>
                </a:cxn>
                <a:cxn ang="0">
                  <a:pos x="22" y="28"/>
                </a:cxn>
                <a:cxn ang="0">
                  <a:pos x="28" y="44"/>
                </a:cxn>
                <a:cxn ang="0">
                  <a:pos x="30" y="62"/>
                </a:cxn>
                <a:cxn ang="0">
                  <a:pos x="30" y="62"/>
                </a:cxn>
              </a:cxnLst>
              <a:rect l="0" t="0" r="r" b="b"/>
              <a:pathLst>
                <a:path w="48" h="88">
                  <a:moveTo>
                    <a:pt x="30" y="62"/>
                  </a:moveTo>
                  <a:lnTo>
                    <a:pt x="30" y="62"/>
                  </a:lnTo>
                  <a:lnTo>
                    <a:pt x="30" y="72"/>
                  </a:lnTo>
                  <a:lnTo>
                    <a:pt x="28" y="82"/>
                  </a:lnTo>
                  <a:lnTo>
                    <a:pt x="28" y="82"/>
                  </a:lnTo>
                  <a:lnTo>
                    <a:pt x="46" y="88"/>
                  </a:lnTo>
                  <a:lnTo>
                    <a:pt x="46" y="88"/>
                  </a:lnTo>
                  <a:lnTo>
                    <a:pt x="48" y="74"/>
                  </a:lnTo>
                  <a:lnTo>
                    <a:pt x="48" y="74"/>
                  </a:lnTo>
                  <a:lnTo>
                    <a:pt x="46" y="62"/>
                  </a:lnTo>
                  <a:lnTo>
                    <a:pt x="44" y="50"/>
                  </a:lnTo>
                  <a:lnTo>
                    <a:pt x="40" y="40"/>
                  </a:lnTo>
                  <a:lnTo>
                    <a:pt x="34" y="30"/>
                  </a:lnTo>
                  <a:lnTo>
                    <a:pt x="26" y="20"/>
                  </a:lnTo>
                  <a:lnTo>
                    <a:pt x="18" y="12"/>
                  </a:lnTo>
                  <a:lnTo>
                    <a:pt x="10" y="6"/>
                  </a:lnTo>
                  <a:lnTo>
                    <a:pt x="0" y="0"/>
                  </a:lnTo>
                  <a:lnTo>
                    <a:pt x="0" y="0"/>
                  </a:lnTo>
                  <a:lnTo>
                    <a:pt x="12" y="12"/>
                  </a:lnTo>
                  <a:lnTo>
                    <a:pt x="22" y="28"/>
                  </a:lnTo>
                  <a:lnTo>
                    <a:pt x="28" y="44"/>
                  </a:lnTo>
                  <a:lnTo>
                    <a:pt x="30" y="62"/>
                  </a:lnTo>
                  <a:lnTo>
                    <a:pt x="30" y="62"/>
                  </a:lnTo>
                  <a:close/>
                </a:path>
              </a:pathLst>
            </a:custGeom>
            <a:solidFill>
              <a:srgbClr val="EDEDED"/>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2" name="Freeform 28"/>
            <p:cNvSpPr>
              <a:spLocks/>
            </p:cNvSpPr>
            <p:nvPr/>
          </p:nvSpPr>
          <p:spPr bwMode="auto">
            <a:xfrm>
              <a:off x="2826" y="2090"/>
              <a:ext cx="28" cy="28"/>
            </a:xfrm>
            <a:custGeom>
              <a:avLst/>
              <a:gdLst/>
              <a:ahLst/>
              <a:cxnLst>
                <a:cxn ang="0">
                  <a:pos x="28" y="14"/>
                </a:cxn>
                <a:cxn ang="0">
                  <a:pos x="28" y="14"/>
                </a:cxn>
                <a:cxn ang="0">
                  <a:pos x="28" y="20"/>
                </a:cxn>
                <a:cxn ang="0">
                  <a:pos x="24" y="24"/>
                </a:cxn>
                <a:cxn ang="0">
                  <a:pos x="20" y="26"/>
                </a:cxn>
                <a:cxn ang="0">
                  <a:pos x="14" y="28"/>
                </a:cxn>
                <a:cxn ang="0">
                  <a:pos x="14" y="28"/>
                </a:cxn>
                <a:cxn ang="0">
                  <a:pos x="10" y="26"/>
                </a:cxn>
                <a:cxn ang="0">
                  <a:pos x="4" y="24"/>
                </a:cxn>
                <a:cxn ang="0">
                  <a:pos x="2" y="20"/>
                </a:cxn>
                <a:cxn ang="0">
                  <a:pos x="0" y="14"/>
                </a:cxn>
                <a:cxn ang="0">
                  <a:pos x="0" y="14"/>
                </a:cxn>
                <a:cxn ang="0">
                  <a:pos x="2" y="8"/>
                </a:cxn>
                <a:cxn ang="0">
                  <a:pos x="4" y="4"/>
                </a:cxn>
                <a:cxn ang="0">
                  <a:pos x="10" y="2"/>
                </a:cxn>
                <a:cxn ang="0">
                  <a:pos x="14" y="0"/>
                </a:cxn>
                <a:cxn ang="0">
                  <a:pos x="14" y="0"/>
                </a:cxn>
                <a:cxn ang="0">
                  <a:pos x="20" y="2"/>
                </a:cxn>
                <a:cxn ang="0">
                  <a:pos x="24" y="4"/>
                </a:cxn>
                <a:cxn ang="0">
                  <a:pos x="28" y="8"/>
                </a:cxn>
                <a:cxn ang="0">
                  <a:pos x="28" y="14"/>
                </a:cxn>
                <a:cxn ang="0">
                  <a:pos x="28" y="14"/>
                </a:cxn>
              </a:cxnLst>
              <a:rect l="0" t="0" r="r" b="b"/>
              <a:pathLst>
                <a:path w="28" h="28">
                  <a:moveTo>
                    <a:pt x="28" y="14"/>
                  </a:moveTo>
                  <a:lnTo>
                    <a:pt x="28" y="14"/>
                  </a:lnTo>
                  <a:lnTo>
                    <a:pt x="28" y="20"/>
                  </a:lnTo>
                  <a:lnTo>
                    <a:pt x="24" y="24"/>
                  </a:lnTo>
                  <a:lnTo>
                    <a:pt x="20" y="26"/>
                  </a:lnTo>
                  <a:lnTo>
                    <a:pt x="14" y="28"/>
                  </a:lnTo>
                  <a:lnTo>
                    <a:pt x="14" y="28"/>
                  </a:lnTo>
                  <a:lnTo>
                    <a:pt x="10" y="26"/>
                  </a:lnTo>
                  <a:lnTo>
                    <a:pt x="4" y="24"/>
                  </a:lnTo>
                  <a:lnTo>
                    <a:pt x="2" y="20"/>
                  </a:lnTo>
                  <a:lnTo>
                    <a:pt x="0" y="14"/>
                  </a:lnTo>
                  <a:lnTo>
                    <a:pt x="0" y="14"/>
                  </a:lnTo>
                  <a:lnTo>
                    <a:pt x="2" y="8"/>
                  </a:lnTo>
                  <a:lnTo>
                    <a:pt x="4" y="4"/>
                  </a:lnTo>
                  <a:lnTo>
                    <a:pt x="10" y="2"/>
                  </a:lnTo>
                  <a:lnTo>
                    <a:pt x="14" y="0"/>
                  </a:lnTo>
                  <a:lnTo>
                    <a:pt x="14" y="0"/>
                  </a:lnTo>
                  <a:lnTo>
                    <a:pt x="20" y="2"/>
                  </a:lnTo>
                  <a:lnTo>
                    <a:pt x="24" y="4"/>
                  </a:lnTo>
                  <a:lnTo>
                    <a:pt x="28" y="8"/>
                  </a:lnTo>
                  <a:lnTo>
                    <a:pt x="28" y="14"/>
                  </a:lnTo>
                  <a:lnTo>
                    <a:pt x="28"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3" name="Freeform 29"/>
            <p:cNvSpPr>
              <a:spLocks/>
            </p:cNvSpPr>
            <p:nvPr/>
          </p:nvSpPr>
          <p:spPr bwMode="auto">
            <a:xfrm>
              <a:off x="2810" y="2122"/>
              <a:ext cx="12" cy="14"/>
            </a:xfrm>
            <a:custGeom>
              <a:avLst/>
              <a:gdLst/>
              <a:ahLst/>
              <a:cxnLst>
                <a:cxn ang="0">
                  <a:pos x="12" y="6"/>
                </a:cxn>
                <a:cxn ang="0">
                  <a:pos x="12" y="6"/>
                </a:cxn>
                <a:cxn ang="0">
                  <a:pos x="10" y="12"/>
                </a:cxn>
                <a:cxn ang="0">
                  <a:pos x="6" y="14"/>
                </a:cxn>
                <a:cxn ang="0">
                  <a:pos x="6" y="14"/>
                </a:cxn>
                <a:cxn ang="0">
                  <a:pos x="2" y="12"/>
                </a:cxn>
                <a:cxn ang="0">
                  <a:pos x="0" y="6"/>
                </a:cxn>
                <a:cxn ang="0">
                  <a:pos x="0" y="6"/>
                </a:cxn>
                <a:cxn ang="0">
                  <a:pos x="2" y="2"/>
                </a:cxn>
                <a:cxn ang="0">
                  <a:pos x="6" y="0"/>
                </a:cxn>
                <a:cxn ang="0">
                  <a:pos x="6" y="0"/>
                </a:cxn>
                <a:cxn ang="0">
                  <a:pos x="10" y="2"/>
                </a:cxn>
                <a:cxn ang="0">
                  <a:pos x="12" y="6"/>
                </a:cxn>
                <a:cxn ang="0">
                  <a:pos x="12" y="6"/>
                </a:cxn>
              </a:cxnLst>
              <a:rect l="0" t="0" r="r" b="b"/>
              <a:pathLst>
                <a:path w="12" h="14">
                  <a:moveTo>
                    <a:pt x="12" y="6"/>
                  </a:moveTo>
                  <a:lnTo>
                    <a:pt x="12" y="6"/>
                  </a:lnTo>
                  <a:lnTo>
                    <a:pt x="10" y="12"/>
                  </a:lnTo>
                  <a:lnTo>
                    <a:pt x="6" y="14"/>
                  </a:lnTo>
                  <a:lnTo>
                    <a:pt x="6" y="14"/>
                  </a:lnTo>
                  <a:lnTo>
                    <a:pt x="2" y="12"/>
                  </a:lnTo>
                  <a:lnTo>
                    <a:pt x="0" y="6"/>
                  </a:lnTo>
                  <a:lnTo>
                    <a:pt x="0" y="6"/>
                  </a:lnTo>
                  <a:lnTo>
                    <a:pt x="2" y="2"/>
                  </a:lnTo>
                  <a:lnTo>
                    <a:pt x="6" y="0"/>
                  </a:lnTo>
                  <a:lnTo>
                    <a:pt x="6" y="0"/>
                  </a:lnTo>
                  <a:lnTo>
                    <a:pt x="10" y="2"/>
                  </a:lnTo>
                  <a:lnTo>
                    <a:pt x="12" y="6"/>
                  </a:lnTo>
                  <a:lnTo>
                    <a:pt x="12"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46" name="Group 7"/>
          <p:cNvGrpSpPr>
            <a:grpSpLocks noChangeAspect="1"/>
          </p:cNvGrpSpPr>
          <p:nvPr/>
        </p:nvGrpSpPr>
        <p:grpSpPr bwMode="auto">
          <a:xfrm>
            <a:off x="3866364" y="3154942"/>
            <a:ext cx="639330" cy="639330"/>
            <a:chOff x="2342" y="1622"/>
            <a:chExt cx="1076" cy="1076"/>
          </a:xfrm>
        </p:grpSpPr>
        <p:sp>
          <p:nvSpPr>
            <p:cNvPr id="47" name="AutoShape 6"/>
            <p:cNvSpPr>
              <a:spLocks noChangeAspect="1" noChangeArrowheads="1" noTextEdit="1"/>
            </p:cNvSpPr>
            <p:nvPr/>
          </p:nvSpPr>
          <p:spPr bwMode="auto">
            <a:xfrm>
              <a:off x="2342" y="1622"/>
              <a:ext cx="1076" cy="1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9"/>
            <p:cNvSpPr>
              <a:spLocks/>
            </p:cNvSpPr>
            <p:nvPr/>
          </p:nvSpPr>
          <p:spPr bwMode="auto">
            <a:xfrm>
              <a:off x="2376" y="1656"/>
              <a:ext cx="1008" cy="1008"/>
            </a:xfrm>
            <a:custGeom>
              <a:avLst/>
              <a:gdLst/>
              <a:ahLst/>
              <a:cxnLst>
                <a:cxn ang="0">
                  <a:pos x="438" y="0"/>
                </a:cxn>
                <a:cxn ang="0">
                  <a:pos x="428" y="104"/>
                </a:cxn>
                <a:cxn ang="0">
                  <a:pos x="398" y="112"/>
                </a:cxn>
                <a:cxn ang="0">
                  <a:pos x="368" y="120"/>
                </a:cxn>
                <a:cxn ang="0">
                  <a:pos x="194" y="102"/>
                </a:cxn>
                <a:cxn ang="0">
                  <a:pos x="238" y="198"/>
                </a:cxn>
                <a:cxn ang="0">
                  <a:pos x="216" y="218"/>
                </a:cxn>
                <a:cxn ang="0">
                  <a:pos x="196" y="238"/>
                </a:cxn>
                <a:cxn ang="0">
                  <a:pos x="34" y="308"/>
                </a:cxn>
                <a:cxn ang="0">
                  <a:pos x="120" y="370"/>
                </a:cxn>
                <a:cxn ang="0">
                  <a:pos x="112" y="400"/>
                </a:cxn>
                <a:cxn ang="0">
                  <a:pos x="104" y="428"/>
                </a:cxn>
                <a:cxn ang="0">
                  <a:pos x="0" y="570"/>
                </a:cxn>
                <a:cxn ang="0">
                  <a:pos x="104" y="580"/>
                </a:cxn>
                <a:cxn ang="0">
                  <a:pos x="112" y="610"/>
                </a:cxn>
                <a:cxn ang="0">
                  <a:pos x="120" y="640"/>
                </a:cxn>
                <a:cxn ang="0">
                  <a:pos x="102" y="816"/>
                </a:cxn>
                <a:cxn ang="0">
                  <a:pos x="198" y="772"/>
                </a:cxn>
                <a:cxn ang="0">
                  <a:pos x="216" y="792"/>
                </a:cxn>
                <a:cxn ang="0">
                  <a:pos x="238" y="812"/>
                </a:cxn>
                <a:cxn ang="0">
                  <a:pos x="308" y="974"/>
                </a:cxn>
                <a:cxn ang="0">
                  <a:pos x="370" y="888"/>
                </a:cxn>
                <a:cxn ang="0">
                  <a:pos x="398" y="898"/>
                </a:cxn>
                <a:cxn ang="0">
                  <a:pos x="428" y="904"/>
                </a:cxn>
                <a:cxn ang="0">
                  <a:pos x="570" y="1008"/>
                </a:cxn>
                <a:cxn ang="0">
                  <a:pos x="580" y="904"/>
                </a:cxn>
                <a:cxn ang="0">
                  <a:pos x="610" y="898"/>
                </a:cxn>
                <a:cxn ang="0">
                  <a:pos x="640" y="888"/>
                </a:cxn>
                <a:cxn ang="0">
                  <a:pos x="814" y="908"/>
                </a:cxn>
                <a:cxn ang="0">
                  <a:pos x="770" y="812"/>
                </a:cxn>
                <a:cxn ang="0">
                  <a:pos x="792" y="792"/>
                </a:cxn>
                <a:cxn ang="0">
                  <a:pos x="812" y="770"/>
                </a:cxn>
                <a:cxn ang="0">
                  <a:pos x="974" y="700"/>
                </a:cxn>
                <a:cxn ang="0">
                  <a:pos x="888" y="638"/>
                </a:cxn>
                <a:cxn ang="0">
                  <a:pos x="896" y="610"/>
                </a:cxn>
                <a:cxn ang="0">
                  <a:pos x="904" y="580"/>
                </a:cxn>
                <a:cxn ang="0">
                  <a:pos x="1008" y="438"/>
                </a:cxn>
                <a:cxn ang="0">
                  <a:pos x="904" y="428"/>
                </a:cxn>
                <a:cxn ang="0">
                  <a:pos x="896" y="398"/>
                </a:cxn>
                <a:cxn ang="0">
                  <a:pos x="888" y="370"/>
                </a:cxn>
                <a:cxn ang="0">
                  <a:pos x="906" y="194"/>
                </a:cxn>
                <a:cxn ang="0">
                  <a:pos x="810" y="238"/>
                </a:cxn>
                <a:cxn ang="0">
                  <a:pos x="792" y="216"/>
                </a:cxn>
                <a:cxn ang="0">
                  <a:pos x="770" y="196"/>
                </a:cxn>
                <a:cxn ang="0">
                  <a:pos x="700" y="34"/>
                </a:cxn>
                <a:cxn ang="0">
                  <a:pos x="638" y="120"/>
                </a:cxn>
                <a:cxn ang="0">
                  <a:pos x="610" y="112"/>
                </a:cxn>
                <a:cxn ang="0">
                  <a:pos x="580" y="104"/>
                </a:cxn>
                <a:cxn ang="0">
                  <a:pos x="558" y="0"/>
                </a:cxn>
              </a:cxnLst>
              <a:rect l="0" t="0" r="r" b="b"/>
              <a:pathLst>
                <a:path w="1008" h="1008">
                  <a:moveTo>
                    <a:pt x="558" y="0"/>
                  </a:moveTo>
                  <a:lnTo>
                    <a:pt x="438" y="0"/>
                  </a:lnTo>
                  <a:lnTo>
                    <a:pt x="438" y="0"/>
                  </a:lnTo>
                  <a:lnTo>
                    <a:pt x="428" y="104"/>
                  </a:lnTo>
                  <a:lnTo>
                    <a:pt x="428" y="104"/>
                  </a:lnTo>
                  <a:lnTo>
                    <a:pt x="398" y="112"/>
                  </a:lnTo>
                  <a:lnTo>
                    <a:pt x="368" y="120"/>
                  </a:lnTo>
                  <a:lnTo>
                    <a:pt x="368" y="120"/>
                  </a:lnTo>
                  <a:lnTo>
                    <a:pt x="308" y="36"/>
                  </a:lnTo>
                  <a:lnTo>
                    <a:pt x="194" y="102"/>
                  </a:lnTo>
                  <a:lnTo>
                    <a:pt x="194" y="102"/>
                  </a:lnTo>
                  <a:lnTo>
                    <a:pt x="238" y="198"/>
                  </a:lnTo>
                  <a:lnTo>
                    <a:pt x="238" y="198"/>
                  </a:lnTo>
                  <a:lnTo>
                    <a:pt x="216" y="218"/>
                  </a:lnTo>
                  <a:lnTo>
                    <a:pt x="196" y="238"/>
                  </a:lnTo>
                  <a:lnTo>
                    <a:pt x="196" y="238"/>
                  </a:lnTo>
                  <a:lnTo>
                    <a:pt x="100" y="194"/>
                  </a:lnTo>
                  <a:lnTo>
                    <a:pt x="34" y="308"/>
                  </a:lnTo>
                  <a:lnTo>
                    <a:pt x="34" y="308"/>
                  </a:lnTo>
                  <a:lnTo>
                    <a:pt x="120" y="370"/>
                  </a:lnTo>
                  <a:lnTo>
                    <a:pt x="120" y="370"/>
                  </a:lnTo>
                  <a:lnTo>
                    <a:pt x="112" y="400"/>
                  </a:lnTo>
                  <a:lnTo>
                    <a:pt x="104" y="428"/>
                  </a:lnTo>
                  <a:lnTo>
                    <a:pt x="104" y="428"/>
                  </a:lnTo>
                  <a:lnTo>
                    <a:pt x="0" y="438"/>
                  </a:lnTo>
                  <a:lnTo>
                    <a:pt x="0" y="570"/>
                  </a:lnTo>
                  <a:lnTo>
                    <a:pt x="0" y="570"/>
                  </a:lnTo>
                  <a:lnTo>
                    <a:pt x="104" y="580"/>
                  </a:lnTo>
                  <a:lnTo>
                    <a:pt x="104" y="580"/>
                  </a:lnTo>
                  <a:lnTo>
                    <a:pt x="112" y="610"/>
                  </a:lnTo>
                  <a:lnTo>
                    <a:pt x="120" y="640"/>
                  </a:lnTo>
                  <a:lnTo>
                    <a:pt x="120" y="640"/>
                  </a:lnTo>
                  <a:lnTo>
                    <a:pt x="36" y="702"/>
                  </a:lnTo>
                  <a:lnTo>
                    <a:pt x="102" y="816"/>
                  </a:lnTo>
                  <a:lnTo>
                    <a:pt x="102" y="816"/>
                  </a:lnTo>
                  <a:lnTo>
                    <a:pt x="198" y="772"/>
                  </a:lnTo>
                  <a:lnTo>
                    <a:pt x="198" y="772"/>
                  </a:lnTo>
                  <a:lnTo>
                    <a:pt x="216" y="792"/>
                  </a:lnTo>
                  <a:lnTo>
                    <a:pt x="238" y="812"/>
                  </a:lnTo>
                  <a:lnTo>
                    <a:pt x="238" y="812"/>
                  </a:lnTo>
                  <a:lnTo>
                    <a:pt x="194" y="908"/>
                  </a:lnTo>
                  <a:lnTo>
                    <a:pt x="308" y="974"/>
                  </a:lnTo>
                  <a:lnTo>
                    <a:pt x="308" y="974"/>
                  </a:lnTo>
                  <a:lnTo>
                    <a:pt x="370" y="888"/>
                  </a:lnTo>
                  <a:lnTo>
                    <a:pt x="370" y="888"/>
                  </a:lnTo>
                  <a:lnTo>
                    <a:pt x="398" y="898"/>
                  </a:lnTo>
                  <a:lnTo>
                    <a:pt x="428" y="904"/>
                  </a:lnTo>
                  <a:lnTo>
                    <a:pt x="428" y="904"/>
                  </a:lnTo>
                  <a:lnTo>
                    <a:pt x="438" y="1008"/>
                  </a:lnTo>
                  <a:lnTo>
                    <a:pt x="570" y="1008"/>
                  </a:lnTo>
                  <a:lnTo>
                    <a:pt x="570" y="1008"/>
                  </a:lnTo>
                  <a:lnTo>
                    <a:pt x="580" y="904"/>
                  </a:lnTo>
                  <a:lnTo>
                    <a:pt x="580" y="904"/>
                  </a:lnTo>
                  <a:lnTo>
                    <a:pt x="610" y="898"/>
                  </a:lnTo>
                  <a:lnTo>
                    <a:pt x="640" y="888"/>
                  </a:lnTo>
                  <a:lnTo>
                    <a:pt x="640" y="888"/>
                  </a:lnTo>
                  <a:lnTo>
                    <a:pt x="702" y="974"/>
                  </a:lnTo>
                  <a:lnTo>
                    <a:pt x="814" y="908"/>
                  </a:lnTo>
                  <a:lnTo>
                    <a:pt x="814" y="908"/>
                  </a:lnTo>
                  <a:lnTo>
                    <a:pt x="770" y="812"/>
                  </a:lnTo>
                  <a:lnTo>
                    <a:pt x="770" y="812"/>
                  </a:lnTo>
                  <a:lnTo>
                    <a:pt x="792" y="792"/>
                  </a:lnTo>
                  <a:lnTo>
                    <a:pt x="812" y="770"/>
                  </a:lnTo>
                  <a:lnTo>
                    <a:pt x="812" y="770"/>
                  </a:lnTo>
                  <a:lnTo>
                    <a:pt x="908" y="814"/>
                  </a:lnTo>
                  <a:lnTo>
                    <a:pt x="974" y="700"/>
                  </a:lnTo>
                  <a:lnTo>
                    <a:pt x="974" y="700"/>
                  </a:lnTo>
                  <a:lnTo>
                    <a:pt x="888" y="638"/>
                  </a:lnTo>
                  <a:lnTo>
                    <a:pt x="888" y="638"/>
                  </a:lnTo>
                  <a:lnTo>
                    <a:pt x="896" y="610"/>
                  </a:lnTo>
                  <a:lnTo>
                    <a:pt x="904" y="580"/>
                  </a:lnTo>
                  <a:lnTo>
                    <a:pt x="904" y="580"/>
                  </a:lnTo>
                  <a:lnTo>
                    <a:pt x="1008" y="570"/>
                  </a:lnTo>
                  <a:lnTo>
                    <a:pt x="1008" y="438"/>
                  </a:lnTo>
                  <a:lnTo>
                    <a:pt x="1008" y="438"/>
                  </a:lnTo>
                  <a:lnTo>
                    <a:pt x="904" y="428"/>
                  </a:lnTo>
                  <a:lnTo>
                    <a:pt x="904" y="428"/>
                  </a:lnTo>
                  <a:lnTo>
                    <a:pt x="896" y="398"/>
                  </a:lnTo>
                  <a:lnTo>
                    <a:pt x="888" y="370"/>
                  </a:lnTo>
                  <a:lnTo>
                    <a:pt x="888" y="370"/>
                  </a:lnTo>
                  <a:lnTo>
                    <a:pt x="972" y="308"/>
                  </a:lnTo>
                  <a:lnTo>
                    <a:pt x="906" y="194"/>
                  </a:lnTo>
                  <a:lnTo>
                    <a:pt x="906" y="194"/>
                  </a:lnTo>
                  <a:lnTo>
                    <a:pt x="810" y="238"/>
                  </a:lnTo>
                  <a:lnTo>
                    <a:pt x="810" y="238"/>
                  </a:lnTo>
                  <a:lnTo>
                    <a:pt x="792" y="216"/>
                  </a:lnTo>
                  <a:lnTo>
                    <a:pt x="770" y="196"/>
                  </a:lnTo>
                  <a:lnTo>
                    <a:pt x="770" y="196"/>
                  </a:lnTo>
                  <a:lnTo>
                    <a:pt x="814" y="100"/>
                  </a:lnTo>
                  <a:lnTo>
                    <a:pt x="700" y="34"/>
                  </a:lnTo>
                  <a:lnTo>
                    <a:pt x="700" y="34"/>
                  </a:lnTo>
                  <a:lnTo>
                    <a:pt x="638" y="120"/>
                  </a:lnTo>
                  <a:lnTo>
                    <a:pt x="638" y="120"/>
                  </a:lnTo>
                  <a:lnTo>
                    <a:pt x="610" y="112"/>
                  </a:lnTo>
                  <a:lnTo>
                    <a:pt x="580" y="104"/>
                  </a:lnTo>
                  <a:lnTo>
                    <a:pt x="580" y="104"/>
                  </a:lnTo>
                  <a:lnTo>
                    <a:pt x="570" y="0"/>
                  </a:lnTo>
                  <a:lnTo>
                    <a:pt x="55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10"/>
            <p:cNvSpPr>
              <a:spLocks/>
            </p:cNvSpPr>
            <p:nvPr/>
          </p:nvSpPr>
          <p:spPr bwMode="auto">
            <a:xfrm>
              <a:off x="2402" y="1682"/>
              <a:ext cx="956" cy="956"/>
            </a:xfrm>
            <a:custGeom>
              <a:avLst/>
              <a:gdLst/>
              <a:ahLst/>
              <a:cxnLst>
                <a:cxn ang="0">
                  <a:pos x="530" y="100"/>
                </a:cxn>
                <a:cxn ang="0">
                  <a:pos x="576" y="110"/>
                </a:cxn>
                <a:cxn ang="0">
                  <a:pos x="622" y="126"/>
                </a:cxn>
                <a:cxn ang="0">
                  <a:pos x="754" y="86"/>
                </a:cxn>
                <a:cxn ang="0">
                  <a:pos x="716" y="182"/>
                </a:cxn>
                <a:cxn ang="0">
                  <a:pos x="774" y="240"/>
                </a:cxn>
                <a:cxn ang="0">
                  <a:pos x="870" y="202"/>
                </a:cxn>
                <a:cxn ang="0">
                  <a:pos x="912" y="274"/>
                </a:cxn>
                <a:cxn ang="0">
                  <a:pos x="832" y="338"/>
                </a:cxn>
                <a:cxn ang="0">
                  <a:pos x="856" y="420"/>
                </a:cxn>
                <a:cxn ang="0">
                  <a:pos x="956" y="436"/>
                </a:cxn>
                <a:cxn ang="0">
                  <a:pos x="956" y="520"/>
                </a:cxn>
                <a:cxn ang="0">
                  <a:pos x="856" y="536"/>
                </a:cxn>
                <a:cxn ang="0">
                  <a:pos x="832" y="622"/>
                </a:cxn>
                <a:cxn ang="0">
                  <a:pos x="914" y="682"/>
                </a:cxn>
                <a:cxn ang="0">
                  <a:pos x="778" y="712"/>
                </a:cxn>
                <a:cxn ang="0">
                  <a:pos x="748" y="748"/>
                </a:cxn>
                <a:cxn ang="0">
                  <a:pos x="714" y="778"/>
                </a:cxn>
                <a:cxn ang="0">
                  <a:pos x="682" y="914"/>
                </a:cxn>
                <a:cxn ang="0">
                  <a:pos x="618" y="834"/>
                </a:cxn>
                <a:cxn ang="0">
                  <a:pos x="578" y="846"/>
                </a:cxn>
                <a:cxn ang="0">
                  <a:pos x="530" y="856"/>
                </a:cxn>
                <a:cxn ang="0">
                  <a:pos x="520" y="956"/>
                </a:cxn>
                <a:cxn ang="0">
                  <a:pos x="426" y="856"/>
                </a:cxn>
                <a:cxn ang="0">
                  <a:pos x="380" y="846"/>
                </a:cxn>
                <a:cxn ang="0">
                  <a:pos x="334" y="832"/>
                </a:cxn>
                <a:cxn ang="0">
                  <a:pos x="202" y="872"/>
                </a:cxn>
                <a:cxn ang="0">
                  <a:pos x="240" y="776"/>
                </a:cxn>
                <a:cxn ang="0">
                  <a:pos x="182" y="718"/>
                </a:cxn>
                <a:cxn ang="0">
                  <a:pos x="86" y="756"/>
                </a:cxn>
                <a:cxn ang="0">
                  <a:pos x="44" y="682"/>
                </a:cxn>
                <a:cxn ang="0">
                  <a:pos x="124" y="618"/>
                </a:cxn>
                <a:cxn ang="0">
                  <a:pos x="102" y="536"/>
                </a:cxn>
                <a:cxn ang="0">
                  <a:pos x="0" y="520"/>
                </a:cxn>
                <a:cxn ang="0">
                  <a:pos x="0" y="436"/>
                </a:cxn>
                <a:cxn ang="0">
                  <a:pos x="102" y="420"/>
                </a:cxn>
                <a:cxn ang="0">
                  <a:pos x="124" y="334"/>
                </a:cxn>
                <a:cxn ang="0">
                  <a:pos x="42" y="276"/>
                </a:cxn>
                <a:cxn ang="0">
                  <a:pos x="178" y="244"/>
                </a:cxn>
                <a:cxn ang="0">
                  <a:pos x="208" y="210"/>
                </a:cxn>
                <a:cxn ang="0">
                  <a:pos x="242" y="178"/>
                </a:cxn>
                <a:cxn ang="0">
                  <a:pos x="274" y="44"/>
                </a:cxn>
                <a:cxn ang="0">
                  <a:pos x="338" y="124"/>
                </a:cxn>
                <a:cxn ang="0">
                  <a:pos x="400" y="106"/>
                </a:cxn>
                <a:cxn ang="0">
                  <a:pos x="426" y="100"/>
                </a:cxn>
                <a:cxn ang="0">
                  <a:pos x="520" y="0"/>
                </a:cxn>
              </a:cxnLst>
              <a:rect l="0" t="0" r="r" b="b"/>
              <a:pathLst>
                <a:path w="956" h="956">
                  <a:moveTo>
                    <a:pt x="520" y="0"/>
                  </a:moveTo>
                  <a:lnTo>
                    <a:pt x="520" y="0"/>
                  </a:lnTo>
                  <a:lnTo>
                    <a:pt x="530" y="100"/>
                  </a:lnTo>
                  <a:lnTo>
                    <a:pt x="536" y="102"/>
                  </a:lnTo>
                  <a:lnTo>
                    <a:pt x="536" y="102"/>
                  </a:lnTo>
                  <a:lnTo>
                    <a:pt x="576" y="110"/>
                  </a:lnTo>
                  <a:lnTo>
                    <a:pt x="616" y="124"/>
                  </a:lnTo>
                  <a:lnTo>
                    <a:pt x="622" y="126"/>
                  </a:lnTo>
                  <a:lnTo>
                    <a:pt x="622" y="126"/>
                  </a:lnTo>
                  <a:lnTo>
                    <a:pt x="682" y="44"/>
                  </a:lnTo>
                  <a:lnTo>
                    <a:pt x="682" y="44"/>
                  </a:lnTo>
                  <a:lnTo>
                    <a:pt x="754" y="86"/>
                  </a:lnTo>
                  <a:lnTo>
                    <a:pt x="754" y="86"/>
                  </a:lnTo>
                  <a:lnTo>
                    <a:pt x="712" y="178"/>
                  </a:lnTo>
                  <a:lnTo>
                    <a:pt x="716" y="182"/>
                  </a:lnTo>
                  <a:lnTo>
                    <a:pt x="716" y="182"/>
                  </a:lnTo>
                  <a:lnTo>
                    <a:pt x="748" y="208"/>
                  </a:lnTo>
                  <a:lnTo>
                    <a:pt x="774" y="240"/>
                  </a:lnTo>
                  <a:lnTo>
                    <a:pt x="778" y="244"/>
                  </a:lnTo>
                  <a:lnTo>
                    <a:pt x="778" y="244"/>
                  </a:lnTo>
                  <a:lnTo>
                    <a:pt x="870" y="202"/>
                  </a:lnTo>
                  <a:lnTo>
                    <a:pt x="870" y="202"/>
                  </a:lnTo>
                  <a:lnTo>
                    <a:pt x="912" y="274"/>
                  </a:lnTo>
                  <a:lnTo>
                    <a:pt x="912" y="274"/>
                  </a:lnTo>
                  <a:lnTo>
                    <a:pt x="830" y="334"/>
                  </a:lnTo>
                  <a:lnTo>
                    <a:pt x="832" y="338"/>
                  </a:lnTo>
                  <a:lnTo>
                    <a:pt x="832" y="338"/>
                  </a:lnTo>
                  <a:lnTo>
                    <a:pt x="846" y="380"/>
                  </a:lnTo>
                  <a:lnTo>
                    <a:pt x="852" y="400"/>
                  </a:lnTo>
                  <a:lnTo>
                    <a:pt x="856" y="420"/>
                  </a:lnTo>
                  <a:lnTo>
                    <a:pt x="856" y="426"/>
                  </a:lnTo>
                  <a:lnTo>
                    <a:pt x="856" y="426"/>
                  </a:lnTo>
                  <a:lnTo>
                    <a:pt x="956" y="436"/>
                  </a:lnTo>
                  <a:lnTo>
                    <a:pt x="956" y="436"/>
                  </a:lnTo>
                  <a:lnTo>
                    <a:pt x="956" y="520"/>
                  </a:lnTo>
                  <a:lnTo>
                    <a:pt x="956" y="520"/>
                  </a:lnTo>
                  <a:lnTo>
                    <a:pt x="856" y="530"/>
                  </a:lnTo>
                  <a:lnTo>
                    <a:pt x="856" y="536"/>
                  </a:lnTo>
                  <a:lnTo>
                    <a:pt x="856" y="536"/>
                  </a:lnTo>
                  <a:lnTo>
                    <a:pt x="846" y="578"/>
                  </a:lnTo>
                  <a:lnTo>
                    <a:pt x="834" y="618"/>
                  </a:lnTo>
                  <a:lnTo>
                    <a:pt x="832" y="622"/>
                  </a:lnTo>
                  <a:lnTo>
                    <a:pt x="832" y="622"/>
                  </a:lnTo>
                  <a:lnTo>
                    <a:pt x="914" y="682"/>
                  </a:lnTo>
                  <a:lnTo>
                    <a:pt x="914" y="682"/>
                  </a:lnTo>
                  <a:lnTo>
                    <a:pt x="870" y="754"/>
                  </a:lnTo>
                  <a:lnTo>
                    <a:pt x="870" y="754"/>
                  </a:lnTo>
                  <a:lnTo>
                    <a:pt x="778" y="712"/>
                  </a:lnTo>
                  <a:lnTo>
                    <a:pt x="776" y="718"/>
                  </a:lnTo>
                  <a:lnTo>
                    <a:pt x="776" y="718"/>
                  </a:lnTo>
                  <a:lnTo>
                    <a:pt x="748" y="748"/>
                  </a:lnTo>
                  <a:lnTo>
                    <a:pt x="718" y="776"/>
                  </a:lnTo>
                  <a:lnTo>
                    <a:pt x="714" y="778"/>
                  </a:lnTo>
                  <a:lnTo>
                    <a:pt x="714" y="778"/>
                  </a:lnTo>
                  <a:lnTo>
                    <a:pt x="756" y="870"/>
                  </a:lnTo>
                  <a:lnTo>
                    <a:pt x="756" y="870"/>
                  </a:lnTo>
                  <a:lnTo>
                    <a:pt x="682" y="914"/>
                  </a:lnTo>
                  <a:lnTo>
                    <a:pt x="682" y="914"/>
                  </a:lnTo>
                  <a:lnTo>
                    <a:pt x="622" y="832"/>
                  </a:lnTo>
                  <a:lnTo>
                    <a:pt x="618" y="834"/>
                  </a:lnTo>
                  <a:lnTo>
                    <a:pt x="618" y="834"/>
                  </a:lnTo>
                  <a:lnTo>
                    <a:pt x="598" y="840"/>
                  </a:lnTo>
                  <a:lnTo>
                    <a:pt x="578" y="846"/>
                  </a:lnTo>
                  <a:lnTo>
                    <a:pt x="556" y="852"/>
                  </a:lnTo>
                  <a:lnTo>
                    <a:pt x="536" y="856"/>
                  </a:lnTo>
                  <a:lnTo>
                    <a:pt x="530" y="856"/>
                  </a:lnTo>
                  <a:lnTo>
                    <a:pt x="530" y="856"/>
                  </a:lnTo>
                  <a:lnTo>
                    <a:pt x="520" y="956"/>
                  </a:lnTo>
                  <a:lnTo>
                    <a:pt x="520" y="956"/>
                  </a:lnTo>
                  <a:lnTo>
                    <a:pt x="436" y="956"/>
                  </a:lnTo>
                  <a:lnTo>
                    <a:pt x="436" y="956"/>
                  </a:lnTo>
                  <a:lnTo>
                    <a:pt x="426" y="856"/>
                  </a:lnTo>
                  <a:lnTo>
                    <a:pt x="420" y="856"/>
                  </a:lnTo>
                  <a:lnTo>
                    <a:pt x="420" y="856"/>
                  </a:lnTo>
                  <a:lnTo>
                    <a:pt x="380" y="846"/>
                  </a:lnTo>
                  <a:lnTo>
                    <a:pt x="340" y="834"/>
                  </a:lnTo>
                  <a:lnTo>
                    <a:pt x="334" y="832"/>
                  </a:lnTo>
                  <a:lnTo>
                    <a:pt x="334" y="832"/>
                  </a:lnTo>
                  <a:lnTo>
                    <a:pt x="274" y="914"/>
                  </a:lnTo>
                  <a:lnTo>
                    <a:pt x="274" y="914"/>
                  </a:lnTo>
                  <a:lnTo>
                    <a:pt x="202" y="872"/>
                  </a:lnTo>
                  <a:lnTo>
                    <a:pt x="202" y="872"/>
                  </a:lnTo>
                  <a:lnTo>
                    <a:pt x="244" y="780"/>
                  </a:lnTo>
                  <a:lnTo>
                    <a:pt x="240" y="776"/>
                  </a:lnTo>
                  <a:lnTo>
                    <a:pt x="240" y="776"/>
                  </a:lnTo>
                  <a:lnTo>
                    <a:pt x="208" y="748"/>
                  </a:lnTo>
                  <a:lnTo>
                    <a:pt x="182" y="718"/>
                  </a:lnTo>
                  <a:lnTo>
                    <a:pt x="178" y="714"/>
                  </a:lnTo>
                  <a:lnTo>
                    <a:pt x="178" y="714"/>
                  </a:lnTo>
                  <a:lnTo>
                    <a:pt x="86" y="756"/>
                  </a:lnTo>
                  <a:lnTo>
                    <a:pt x="86" y="756"/>
                  </a:lnTo>
                  <a:lnTo>
                    <a:pt x="44" y="682"/>
                  </a:lnTo>
                  <a:lnTo>
                    <a:pt x="44" y="682"/>
                  </a:lnTo>
                  <a:lnTo>
                    <a:pt x="126" y="624"/>
                  </a:lnTo>
                  <a:lnTo>
                    <a:pt x="124" y="618"/>
                  </a:lnTo>
                  <a:lnTo>
                    <a:pt x="124" y="618"/>
                  </a:lnTo>
                  <a:lnTo>
                    <a:pt x="110" y="578"/>
                  </a:lnTo>
                  <a:lnTo>
                    <a:pt x="104" y="556"/>
                  </a:lnTo>
                  <a:lnTo>
                    <a:pt x="102" y="536"/>
                  </a:lnTo>
                  <a:lnTo>
                    <a:pt x="100" y="530"/>
                  </a:lnTo>
                  <a:lnTo>
                    <a:pt x="100" y="530"/>
                  </a:lnTo>
                  <a:lnTo>
                    <a:pt x="0" y="520"/>
                  </a:lnTo>
                  <a:lnTo>
                    <a:pt x="0" y="520"/>
                  </a:lnTo>
                  <a:lnTo>
                    <a:pt x="0" y="436"/>
                  </a:lnTo>
                  <a:lnTo>
                    <a:pt x="0" y="436"/>
                  </a:lnTo>
                  <a:lnTo>
                    <a:pt x="100" y="426"/>
                  </a:lnTo>
                  <a:lnTo>
                    <a:pt x="102" y="420"/>
                  </a:lnTo>
                  <a:lnTo>
                    <a:pt x="102" y="420"/>
                  </a:lnTo>
                  <a:lnTo>
                    <a:pt x="110" y="380"/>
                  </a:lnTo>
                  <a:lnTo>
                    <a:pt x="122" y="340"/>
                  </a:lnTo>
                  <a:lnTo>
                    <a:pt x="124" y="334"/>
                  </a:lnTo>
                  <a:lnTo>
                    <a:pt x="124" y="334"/>
                  </a:lnTo>
                  <a:lnTo>
                    <a:pt x="42" y="276"/>
                  </a:lnTo>
                  <a:lnTo>
                    <a:pt x="42" y="276"/>
                  </a:lnTo>
                  <a:lnTo>
                    <a:pt x="86" y="202"/>
                  </a:lnTo>
                  <a:lnTo>
                    <a:pt x="86" y="202"/>
                  </a:lnTo>
                  <a:lnTo>
                    <a:pt x="178" y="244"/>
                  </a:lnTo>
                  <a:lnTo>
                    <a:pt x="180" y="240"/>
                  </a:lnTo>
                  <a:lnTo>
                    <a:pt x="180" y="240"/>
                  </a:lnTo>
                  <a:lnTo>
                    <a:pt x="208" y="210"/>
                  </a:lnTo>
                  <a:lnTo>
                    <a:pt x="238" y="182"/>
                  </a:lnTo>
                  <a:lnTo>
                    <a:pt x="242" y="178"/>
                  </a:lnTo>
                  <a:lnTo>
                    <a:pt x="242" y="178"/>
                  </a:lnTo>
                  <a:lnTo>
                    <a:pt x="200" y="86"/>
                  </a:lnTo>
                  <a:lnTo>
                    <a:pt x="200" y="86"/>
                  </a:lnTo>
                  <a:lnTo>
                    <a:pt x="274" y="44"/>
                  </a:lnTo>
                  <a:lnTo>
                    <a:pt x="274" y="44"/>
                  </a:lnTo>
                  <a:lnTo>
                    <a:pt x="334" y="126"/>
                  </a:lnTo>
                  <a:lnTo>
                    <a:pt x="338" y="124"/>
                  </a:lnTo>
                  <a:lnTo>
                    <a:pt x="338" y="124"/>
                  </a:lnTo>
                  <a:lnTo>
                    <a:pt x="378" y="110"/>
                  </a:lnTo>
                  <a:lnTo>
                    <a:pt x="400" y="106"/>
                  </a:lnTo>
                  <a:lnTo>
                    <a:pt x="420" y="102"/>
                  </a:lnTo>
                  <a:lnTo>
                    <a:pt x="426" y="100"/>
                  </a:lnTo>
                  <a:lnTo>
                    <a:pt x="426" y="100"/>
                  </a:lnTo>
                  <a:lnTo>
                    <a:pt x="436" y="0"/>
                  </a:lnTo>
                  <a:lnTo>
                    <a:pt x="436" y="0"/>
                  </a:lnTo>
                  <a:lnTo>
                    <a:pt x="520" y="0"/>
                  </a:lnTo>
                  <a:lnTo>
                    <a:pt x="520" y="0"/>
                  </a:lnTo>
                  <a:close/>
                </a:path>
              </a:pathLst>
            </a:custGeom>
            <a:solidFill>
              <a:srgbClr val="7A7A7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11"/>
            <p:cNvSpPr>
              <a:spLocks noEditPoints="1"/>
            </p:cNvSpPr>
            <p:nvPr/>
          </p:nvSpPr>
          <p:spPr bwMode="auto">
            <a:xfrm>
              <a:off x="2388" y="1668"/>
              <a:ext cx="984" cy="984"/>
            </a:xfrm>
            <a:custGeom>
              <a:avLst/>
              <a:gdLst/>
              <a:ahLst/>
              <a:cxnLst>
                <a:cxn ang="0">
                  <a:pos x="550" y="116"/>
                </a:cxn>
                <a:cxn ang="0">
                  <a:pos x="636" y="140"/>
                </a:cxn>
                <a:cxn ang="0">
                  <a:pos x="768" y="100"/>
                </a:cxn>
                <a:cxn ang="0">
                  <a:pos x="730" y="196"/>
                </a:cxn>
                <a:cxn ang="0">
                  <a:pos x="792" y="258"/>
                </a:cxn>
                <a:cxn ang="0">
                  <a:pos x="926" y="288"/>
                </a:cxn>
                <a:cxn ang="0">
                  <a:pos x="860" y="394"/>
                </a:cxn>
                <a:cxn ang="0">
                  <a:pos x="870" y="440"/>
                </a:cxn>
                <a:cxn ang="0">
                  <a:pos x="970" y="534"/>
                </a:cxn>
                <a:cxn ang="0">
                  <a:pos x="860" y="592"/>
                </a:cxn>
                <a:cxn ang="0">
                  <a:pos x="928" y="696"/>
                </a:cxn>
                <a:cxn ang="0">
                  <a:pos x="792" y="726"/>
                </a:cxn>
                <a:cxn ang="0">
                  <a:pos x="732" y="790"/>
                </a:cxn>
                <a:cxn ang="0">
                  <a:pos x="770" y="884"/>
                </a:cxn>
                <a:cxn ang="0">
                  <a:pos x="632" y="848"/>
                </a:cxn>
                <a:cxn ang="0">
                  <a:pos x="570" y="866"/>
                </a:cxn>
                <a:cxn ang="0">
                  <a:pos x="534" y="970"/>
                </a:cxn>
                <a:cxn ang="0">
                  <a:pos x="440" y="870"/>
                </a:cxn>
                <a:cxn ang="0">
                  <a:pos x="354" y="848"/>
                </a:cxn>
                <a:cxn ang="0">
                  <a:pos x="288" y="928"/>
                </a:cxn>
                <a:cxn ang="0">
                  <a:pos x="254" y="790"/>
                </a:cxn>
                <a:cxn ang="0">
                  <a:pos x="192" y="728"/>
                </a:cxn>
                <a:cxn ang="0">
                  <a:pos x="58" y="696"/>
                </a:cxn>
                <a:cxn ang="0">
                  <a:pos x="138" y="632"/>
                </a:cxn>
                <a:cxn ang="0">
                  <a:pos x="114" y="544"/>
                </a:cxn>
                <a:cxn ang="0">
                  <a:pos x="14" y="450"/>
                </a:cxn>
                <a:cxn ang="0">
                  <a:pos x="116" y="434"/>
                </a:cxn>
                <a:cxn ang="0">
                  <a:pos x="138" y="348"/>
                </a:cxn>
                <a:cxn ang="0">
                  <a:pos x="100" y="216"/>
                </a:cxn>
                <a:cxn ang="0">
                  <a:pos x="222" y="224"/>
                </a:cxn>
                <a:cxn ang="0">
                  <a:pos x="214" y="100"/>
                </a:cxn>
                <a:cxn ang="0">
                  <a:pos x="348" y="140"/>
                </a:cxn>
                <a:cxn ang="0">
                  <a:pos x="414" y="120"/>
                </a:cxn>
                <a:cxn ang="0">
                  <a:pos x="450" y="14"/>
                </a:cxn>
                <a:cxn ang="0">
                  <a:pos x="540" y="0"/>
                </a:cxn>
                <a:cxn ang="0">
                  <a:pos x="426" y="102"/>
                </a:cxn>
                <a:cxn ang="0">
                  <a:pos x="292" y="40"/>
                </a:cxn>
                <a:cxn ang="0">
                  <a:pos x="240" y="188"/>
                </a:cxn>
                <a:cxn ang="0">
                  <a:pos x="94" y="198"/>
                </a:cxn>
                <a:cxn ang="0">
                  <a:pos x="122" y="354"/>
                </a:cxn>
                <a:cxn ang="0">
                  <a:pos x="0" y="438"/>
                </a:cxn>
                <a:cxn ang="0">
                  <a:pos x="102" y="558"/>
                </a:cxn>
                <a:cxn ang="0">
                  <a:pos x="38" y="692"/>
                </a:cxn>
                <a:cxn ang="0">
                  <a:pos x="188" y="744"/>
                </a:cxn>
                <a:cxn ang="0">
                  <a:pos x="198" y="892"/>
                </a:cxn>
                <a:cxn ang="0">
                  <a:pos x="354" y="862"/>
                </a:cxn>
                <a:cxn ang="0">
                  <a:pos x="438" y="984"/>
                </a:cxn>
                <a:cxn ang="0">
                  <a:pos x="558" y="882"/>
                </a:cxn>
                <a:cxn ang="0">
                  <a:pos x="692" y="946"/>
                </a:cxn>
                <a:cxn ang="0">
                  <a:pos x="744" y="796"/>
                </a:cxn>
                <a:cxn ang="0">
                  <a:pos x="890" y="786"/>
                </a:cxn>
                <a:cxn ang="0">
                  <a:pos x="862" y="632"/>
                </a:cxn>
                <a:cxn ang="0">
                  <a:pos x="984" y="548"/>
                </a:cxn>
                <a:cxn ang="0">
                  <a:pos x="882" y="428"/>
                </a:cxn>
                <a:cxn ang="0">
                  <a:pos x="946" y="292"/>
                </a:cxn>
                <a:cxn ang="0">
                  <a:pos x="796" y="240"/>
                </a:cxn>
                <a:cxn ang="0">
                  <a:pos x="786" y="94"/>
                </a:cxn>
                <a:cxn ang="0">
                  <a:pos x="630" y="122"/>
                </a:cxn>
                <a:cxn ang="0">
                  <a:pos x="546" y="0"/>
                </a:cxn>
              </a:cxnLst>
              <a:rect l="0" t="0" r="r" b="b"/>
              <a:pathLst>
                <a:path w="984" h="984">
                  <a:moveTo>
                    <a:pt x="534" y="14"/>
                  </a:moveTo>
                  <a:lnTo>
                    <a:pt x="534" y="14"/>
                  </a:lnTo>
                  <a:lnTo>
                    <a:pt x="544" y="114"/>
                  </a:lnTo>
                  <a:lnTo>
                    <a:pt x="550" y="116"/>
                  </a:lnTo>
                  <a:lnTo>
                    <a:pt x="550" y="116"/>
                  </a:lnTo>
                  <a:lnTo>
                    <a:pt x="590" y="124"/>
                  </a:lnTo>
                  <a:lnTo>
                    <a:pt x="630" y="138"/>
                  </a:lnTo>
                  <a:lnTo>
                    <a:pt x="636" y="140"/>
                  </a:lnTo>
                  <a:lnTo>
                    <a:pt x="636" y="140"/>
                  </a:lnTo>
                  <a:lnTo>
                    <a:pt x="696" y="58"/>
                  </a:lnTo>
                  <a:lnTo>
                    <a:pt x="696" y="58"/>
                  </a:lnTo>
                  <a:lnTo>
                    <a:pt x="768" y="100"/>
                  </a:lnTo>
                  <a:lnTo>
                    <a:pt x="768" y="100"/>
                  </a:lnTo>
                  <a:lnTo>
                    <a:pt x="726" y="192"/>
                  </a:lnTo>
                  <a:lnTo>
                    <a:pt x="730" y="196"/>
                  </a:lnTo>
                  <a:lnTo>
                    <a:pt x="730" y="196"/>
                  </a:lnTo>
                  <a:lnTo>
                    <a:pt x="762" y="222"/>
                  </a:lnTo>
                  <a:lnTo>
                    <a:pt x="788" y="254"/>
                  </a:lnTo>
                  <a:lnTo>
                    <a:pt x="792" y="258"/>
                  </a:lnTo>
                  <a:lnTo>
                    <a:pt x="792" y="258"/>
                  </a:lnTo>
                  <a:lnTo>
                    <a:pt x="884" y="216"/>
                  </a:lnTo>
                  <a:lnTo>
                    <a:pt x="884" y="216"/>
                  </a:lnTo>
                  <a:lnTo>
                    <a:pt x="926" y="288"/>
                  </a:lnTo>
                  <a:lnTo>
                    <a:pt x="926" y="288"/>
                  </a:lnTo>
                  <a:lnTo>
                    <a:pt x="844" y="348"/>
                  </a:lnTo>
                  <a:lnTo>
                    <a:pt x="846" y="352"/>
                  </a:lnTo>
                  <a:lnTo>
                    <a:pt x="846" y="352"/>
                  </a:lnTo>
                  <a:lnTo>
                    <a:pt x="860" y="394"/>
                  </a:lnTo>
                  <a:lnTo>
                    <a:pt x="866" y="414"/>
                  </a:lnTo>
                  <a:lnTo>
                    <a:pt x="870" y="434"/>
                  </a:lnTo>
                  <a:lnTo>
                    <a:pt x="870" y="440"/>
                  </a:lnTo>
                  <a:lnTo>
                    <a:pt x="870" y="440"/>
                  </a:lnTo>
                  <a:lnTo>
                    <a:pt x="970" y="450"/>
                  </a:lnTo>
                  <a:lnTo>
                    <a:pt x="970" y="450"/>
                  </a:lnTo>
                  <a:lnTo>
                    <a:pt x="970" y="534"/>
                  </a:lnTo>
                  <a:lnTo>
                    <a:pt x="970" y="534"/>
                  </a:lnTo>
                  <a:lnTo>
                    <a:pt x="870" y="544"/>
                  </a:lnTo>
                  <a:lnTo>
                    <a:pt x="870" y="550"/>
                  </a:lnTo>
                  <a:lnTo>
                    <a:pt x="870" y="550"/>
                  </a:lnTo>
                  <a:lnTo>
                    <a:pt x="860" y="592"/>
                  </a:lnTo>
                  <a:lnTo>
                    <a:pt x="848" y="632"/>
                  </a:lnTo>
                  <a:lnTo>
                    <a:pt x="846" y="636"/>
                  </a:lnTo>
                  <a:lnTo>
                    <a:pt x="846" y="636"/>
                  </a:lnTo>
                  <a:lnTo>
                    <a:pt x="928" y="696"/>
                  </a:lnTo>
                  <a:lnTo>
                    <a:pt x="928" y="696"/>
                  </a:lnTo>
                  <a:lnTo>
                    <a:pt x="884" y="768"/>
                  </a:lnTo>
                  <a:lnTo>
                    <a:pt x="884" y="768"/>
                  </a:lnTo>
                  <a:lnTo>
                    <a:pt x="792" y="726"/>
                  </a:lnTo>
                  <a:lnTo>
                    <a:pt x="790" y="732"/>
                  </a:lnTo>
                  <a:lnTo>
                    <a:pt x="790" y="732"/>
                  </a:lnTo>
                  <a:lnTo>
                    <a:pt x="762" y="762"/>
                  </a:lnTo>
                  <a:lnTo>
                    <a:pt x="732" y="790"/>
                  </a:lnTo>
                  <a:lnTo>
                    <a:pt x="728" y="792"/>
                  </a:lnTo>
                  <a:lnTo>
                    <a:pt x="728" y="792"/>
                  </a:lnTo>
                  <a:lnTo>
                    <a:pt x="770" y="884"/>
                  </a:lnTo>
                  <a:lnTo>
                    <a:pt x="770" y="884"/>
                  </a:lnTo>
                  <a:lnTo>
                    <a:pt x="696" y="928"/>
                  </a:lnTo>
                  <a:lnTo>
                    <a:pt x="696" y="928"/>
                  </a:lnTo>
                  <a:lnTo>
                    <a:pt x="636" y="846"/>
                  </a:lnTo>
                  <a:lnTo>
                    <a:pt x="632" y="848"/>
                  </a:lnTo>
                  <a:lnTo>
                    <a:pt x="632" y="848"/>
                  </a:lnTo>
                  <a:lnTo>
                    <a:pt x="612" y="854"/>
                  </a:lnTo>
                  <a:lnTo>
                    <a:pt x="592" y="860"/>
                  </a:lnTo>
                  <a:lnTo>
                    <a:pt x="570" y="866"/>
                  </a:lnTo>
                  <a:lnTo>
                    <a:pt x="550" y="870"/>
                  </a:lnTo>
                  <a:lnTo>
                    <a:pt x="544" y="870"/>
                  </a:lnTo>
                  <a:lnTo>
                    <a:pt x="544" y="870"/>
                  </a:lnTo>
                  <a:lnTo>
                    <a:pt x="534" y="970"/>
                  </a:lnTo>
                  <a:lnTo>
                    <a:pt x="534" y="970"/>
                  </a:lnTo>
                  <a:lnTo>
                    <a:pt x="450" y="970"/>
                  </a:lnTo>
                  <a:lnTo>
                    <a:pt x="450" y="970"/>
                  </a:lnTo>
                  <a:lnTo>
                    <a:pt x="440" y="870"/>
                  </a:lnTo>
                  <a:lnTo>
                    <a:pt x="434" y="870"/>
                  </a:lnTo>
                  <a:lnTo>
                    <a:pt x="434" y="870"/>
                  </a:lnTo>
                  <a:lnTo>
                    <a:pt x="394" y="860"/>
                  </a:lnTo>
                  <a:lnTo>
                    <a:pt x="354" y="848"/>
                  </a:lnTo>
                  <a:lnTo>
                    <a:pt x="348" y="846"/>
                  </a:lnTo>
                  <a:lnTo>
                    <a:pt x="348" y="846"/>
                  </a:lnTo>
                  <a:lnTo>
                    <a:pt x="288" y="928"/>
                  </a:lnTo>
                  <a:lnTo>
                    <a:pt x="288" y="928"/>
                  </a:lnTo>
                  <a:lnTo>
                    <a:pt x="216" y="886"/>
                  </a:lnTo>
                  <a:lnTo>
                    <a:pt x="216" y="886"/>
                  </a:lnTo>
                  <a:lnTo>
                    <a:pt x="258" y="794"/>
                  </a:lnTo>
                  <a:lnTo>
                    <a:pt x="254" y="790"/>
                  </a:lnTo>
                  <a:lnTo>
                    <a:pt x="254" y="790"/>
                  </a:lnTo>
                  <a:lnTo>
                    <a:pt x="222" y="762"/>
                  </a:lnTo>
                  <a:lnTo>
                    <a:pt x="196" y="732"/>
                  </a:lnTo>
                  <a:lnTo>
                    <a:pt x="192" y="728"/>
                  </a:lnTo>
                  <a:lnTo>
                    <a:pt x="192" y="728"/>
                  </a:lnTo>
                  <a:lnTo>
                    <a:pt x="100" y="770"/>
                  </a:lnTo>
                  <a:lnTo>
                    <a:pt x="100" y="770"/>
                  </a:lnTo>
                  <a:lnTo>
                    <a:pt x="58" y="696"/>
                  </a:lnTo>
                  <a:lnTo>
                    <a:pt x="58" y="696"/>
                  </a:lnTo>
                  <a:lnTo>
                    <a:pt x="140" y="638"/>
                  </a:lnTo>
                  <a:lnTo>
                    <a:pt x="138" y="632"/>
                  </a:lnTo>
                  <a:lnTo>
                    <a:pt x="138" y="632"/>
                  </a:lnTo>
                  <a:lnTo>
                    <a:pt x="124" y="592"/>
                  </a:lnTo>
                  <a:lnTo>
                    <a:pt x="118" y="570"/>
                  </a:lnTo>
                  <a:lnTo>
                    <a:pt x="116" y="550"/>
                  </a:lnTo>
                  <a:lnTo>
                    <a:pt x="114" y="544"/>
                  </a:lnTo>
                  <a:lnTo>
                    <a:pt x="114" y="544"/>
                  </a:lnTo>
                  <a:lnTo>
                    <a:pt x="14" y="534"/>
                  </a:lnTo>
                  <a:lnTo>
                    <a:pt x="14" y="534"/>
                  </a:lnTo>
                  <a:lnTo>
                    <a:pt x="14" y="450"/>
                  </a:lnTo>
                  <a:lnTo>
                    <a:pt x="14" y="450"/>
                  </a:lnTo>
                  <a:lnTo>
                    <a:pt x="114" y="440"/>
                  </a:lnTo>
                  <a:lnTo>
                    <a:pt x="116" y="434"/>
                  </a:lnTo>
                  <a:lnTo>
                    <a:pt x="116" y="434"/>
                  </a:lnTo>
                  <a:lnTo>
                    <a:pt x="124" y="394"/>
                  </a:lnTo>
                  <a:lnTo>
                    <a:pt x="136" y="354"/>
                  </a:lnTo>
                  <a:lnTo>
                    <a:pt x="138" y="348"/>
                  </a:lnTo>
                  <a:lnTo>
                    <a:pt x="138" y="348"/>
                  </a:lnTo>
                  <a:lnTo>
                    <a:pt x="56" y="290"/>
                  </a:lnTo>
                  <a:lnTo>
                    <a:pt x="56" y="290"/>
                  </a:lnTo>
                  <a:lnTo>
                    <a:pt x="100" y="216"/>
                  </a:lnTo>
                  <a:lnTo>
                    <a:pt x="100" y="216"/>
                  </a:lnTo>
                  <a:lnTo>
                    <a:pt x="192" y="258"/>
                  </a:lnTo>
                  <a:lnTo>
                    <a:pt x="194" y="254"/>
                  </a:lnTo>
                  <a:lnTo>
                    <a:pt x="194" y="254"/>
                  </a:lnTo>
                  <a:lnTo>
                    <a:pt x="222" y="224"/>
                  </a:lnTo>
                  <a:lnTo>
                    <a:pt x="252" y="196"/>
                  </a:lnTo>
                  <a:lnTo>
                    <a:pt x="256" y="192"/>
                  </a:lnTo>
                  <a:lnTo>
                    <a:pt x="256" y="192"/>
                  </a:lnTo>
                  <a:lnTo>
                    <a:pt x="214" y="100"/>
                  </a:lnTo>
                  <a:lnTo>
                    <a:pt x="214" y="100"/>
                  </a:lnTo>
                  <a:lnTo>
                    <a:pt x="288" y="58"/>
                  </a:lnTo>
                  <a:lnTo>
                    <a:pt x="288" y="58"/>
                  </a:lnTo>
                  <a:lnTo>
                    <a:pt x="348" y="140"/>
                  </a:lnTo>
                  <a:lnTo>
                    <a:pt x="352" y="138"/>
                  </a:lnTo>
                  <a:lnTo>
                    <a:pt x="352" y="138"/>
                  </a:lnTo>
                  <a:lnTo>
                    <a:pt x="392" y="124"/>
                  </a:lnTo>
                  <a:lnTo>
                    <a:pt x="414" y="120"/>
                  </a:lnTo>
                  <a:lnTo>
                    <a:pt x="434" y="116"/>
                  </a:lnTo>
                  <a:lnTo>
                    <a:pt x="440" y="114"/>
                  </a:lnTo>
                  <a:lnTo>
                    <a:pt x="440" y="114"/>
                  </a:lnTo>
                  <a:lnTo>
                    <a:pt x="450" y="14"/>
                  </a:lnTo>
                  <a:lnTo>
                    <a:pt x="450" y="14"/>
                  </a:lnTo>
                  <a:lnTo>
                    <a:pt x="534" y="14"/>
                  </a:lnTo>
                  <a:lnTo>
                    <a:pt x="534" y="14"/>
                  </a:lnTo>
                  <a:close/>
                  <a:moveTo>
                    <a:pt x="540" y="0"/>
                  </a:moveTo>
                  <a:lnTo>
                    <a:pt x="438" y="0"/>
                  </a:lnTo>
                  <a:lnTo>
                    <a:pt x="438" y="0"/>
                  </a:lnTo>
                  <a:lnTo>
                    <a:pt x="426" y="102"/>
                  </a:lnTo>
                  <a:lnTo>
                    <a:pt x="426" y="102"/>
                  </a:lnTo>
                  <a:lnTo>
                    <a:pt x="390" y="112"/>
                  </a:lnTo>
                  <a:lnTo>
                    <a:pt x="352" y="122"/>
                  </a:lnTo>
                  <a:lnTo>
                    <a:pt x="352" y="122"/>
                  </a:lnTo>
                  <a:lnTo>
                    <a:pt x="292" y="40"/>
                  </a:lnTo>
                  <a:lnTo>
                    <a:pt x="196" y="94"/>
                  </a:lnTo>
                  <a:lnTo>
                    <a:pt x="196" y="94"/>
                  </a:lnTo>
                  <a:lnTo>
                    <a:pt x="240" y="188"/>
                  </a:lnTo>
                  <a:lnTo>
                    <a:pt x="240" y="188"/>
                  </a:lnTo>
                  <a:lnTo>
                    <a:pt x="212" y="214"/>
                  </a:lnTo>
                  <a:lnTo>
                    <a:pt x="188" y="240"/>
                  </a:lnTo>
                  <a:lnTo>
                    <a:pt x="188" y="240"/>
                  </a:lnTo>
                  <a:lnTo>
                    <a:pt x="94" y="198"/>
                  </a:lnTo>
                  <a:lnTo>
                    <a:pt x="38" y="294"/>
                  </a:lnTo>
                  <a:lnTo>
                    <a:pt x="38" y="294"/>
                  </a:lnTo>
                  <a:lnTo>
                    <a:pt x="122" y="354"/>
                  </a:lnTo>
                  <a:lnTo>
                    <a:pt x="122" y="354"/>
                  </a:lnTo>
                  <a:lnTo>
                    <a:pt x="110" y="390"/>
                  </a:lnTo>
                  <a:lnTo>
                    <a:pt x="102" y="428"/>
                  </a:lnTo>
                  <a:lnTo>
                    <a:pt x="102" y="428"/>
                  </a:lnTo>
                  <a:lnTo>
                    <a:pt x="0" y="438"/>
                  </a:lnTo>
                  <a:lnTo>
                    <a:pt x="0" y="548"/>
                  </a:lnTo>
                  <a:lnTo>
                    <a:pt x="0" y="548"/>
                  </a:lnTo>
                  <a:lnTo>
                    <a:pt x="102" y="558"/>
                  </a:lnTo>
                  <a:lnTo>
                    <a:pt x="102" y="558"/>
                  </a:lnTo>
                  <a:lnTo>
                    <a:pt x="110" y="596"/>
                  </a:lnTo>
                  <a:lnTo>
                    <a:pt x="122" y="632"/>
                  </a:lnTo>
                  <a:lnTo>
                    <a:pt x="122" y="632"/>
                  </a:lnTo>
                  <a:lnTo>
                    <a:pt x="38" y="692"/>
                  </a:lnTo>
                  <a:lnTo>
                    <a:pt x="94" y="788"/>
                  </a:lnTo>
                  <a:lnTo>
                    <a:pt x="94" y="788"/>
                  </a:lnTo>
                  <a:lnTo>
                    <a:pt x="188" y="744"/>
                  </a:lnTo>
                  <a:lnTo>
                    <a:pt x="188" y="744"/>
                  </a:lnTo>
                  <a:lnTo>
                    <a:pt x="214" y="772"/>
                  </a:lnTo>
                  <a:lnTo>
                    <a:pt x="240" y="796"/>
                  </a:lnTo>
                  <a:lnTo>
                    <a:pt x="240" y="796"/>
                  </a:lnTo>
                  <a:lnTo>
                    <a:pt x="198" y="892"/>
                  </a:lnTo>
                  <a:lnTo>
                    <a:pt x="292" y="946"/>
                  </a:lnTo>
                  <a:lnTo>
                    <a:pt x="292" y="946"/>
                  </a:lnTo>
                  <a:lnTo>
                    <a:pt x="354" y="862"/>
                  </a:lnTo>
                  <a:lnTo>
                    <a:pt x="354" y="862"/>
                  </a:lnTo>
                  <a:lnTo>
                    <a:pt x="390" y="874"/>
                  </a:lnTo>
                  <a:lnTo>
                    <a:pt x="426" y="882"/>
                  </a:lnTo>
                  <a:lnTo>
                    <a:pt x="426" y="882"/>
                  </a:lnTo>
                  <a:lnTo>
                    <a:pt x="438" y="984"/>
                  </a:lnTo>
                  <a:lnTo>
                    <a:pt x="546" y="984"/>
                  </a:lnTo>
                  <a:lnTo>
                    <a:pt x="546" y="984"/>
                  </a:lnTo>
                  <a:lnTo>
                    <a:pt x="558" y="882"/>
                  </a:lnTo>
                  <a:lnTo>
                    <a:pt x="558" y="882"/>
                  </a:lnTo>
                  <a:lnTo>
                    <a:pt x="594" y="874"/>
                  </a:lnTo>
                  <a:lnTo>
                    <a:pt x="632" y="862"/>
                  </a:lnTo>
                  <a:lnTo>
                    <a:pt x="632" y="862"/>
                  </a:lnTo>
                  <a:lnTo>
                    <a:pt x="692" y="946"/>
                  </a:lnTo>
                  <a:lnTo>
                    <a:pt x="788" y="890"/>
                  </a:lnTo>
                  <a:lnTo>
                    <a:pt x="788" y="890"/>
                  </a:lnTo>
                  <a:lnTo>
                    <a:pt x="744" y="796"/>
                  </a:lnTo>
                  <a:lnTo>
                    <a:pt x="744" y="796"/>
                  </a:lnTo>
                  <a:lnTo>
                    <a:pt x="772" y="772"/>
                  </a:lnTo>
                  <a:lnTo>
                    <a:pt x="796" y="744"/>
                  </a:lnTo>
                  <a:lnTo>
                    <a:pt x="796" y="744"/>
                  </a:lnTo>
                  <a:lnTo>
                    <a:pt x="890" y="786"/>
                  </a:lnTo>
                  <a:lnTo>
                    <a:pt x="946" y="692"/>
                  </a:lnTo>
                  <a:lnTo>
                    <a:pt x="946" y="692"/>
                  </a:lnTo>
                  <a:lnTo>
                    <a:pt x="862" y="632"/>
                  </a:lnTo>
                  <a:lnTo>
                    <a:pt x="862" y="632"/>
                  </a:lnTo>
                  <a:lnTo>
                    <a:pt x="874" y="594"/>
                  </a:lnTo>
                  <a:lnTo>
                    <a:pt x="882" y="558"/>
                  </a:lnTo>
                  <a:lnTo>
                    <a:pt x="882" y="558"/>
                  </a:lnTo>
                  <a:lnTo>
                    <a:pt x="984" y="548"/>
                  </a:lnTo>
                  <a:lnTo>
                    <a:pt x="984" y="438"/>
                  </a:lnTo>
                  <a:lnTo>
                    <a:pt x="984" y="438"/>
                  </a:lnTo>
                  <a:lnTo>
                    <a:pt x="882" y="428"/>
                  </a:lnTo>
                  <a:lnTo>
                    <a:pt x="882" y="428"/>
                  </a:lnTo>
                  <a:lnTo>
                    <a:pt x="874" y="390"/>
                  </a:lnTo>
                  <a:lnTo>
                    <a:pt x="862" y="352"/>
                  </a:lnTo>
                  <a:lnTo>
                    <a:pt x="862" y="352"/>
                  </a:lnTo>
                  <a:lnTo>
                    <a:pt x="946" y="292"/>
                  </a:lnTo>
                  <a:lnTo>
                    <a:pt x="890" y="198"/>
                  </a:lnTo>
                  <a:lnTo>
                    <a:pt x="890" y="198"/>
                  </a:lnTo>
                  <a:lnTo>
                    <a:pt x="796" y="240"/>
                  </a:lnTo>
                  <a:lnTo>
                    <a:pt x="796" y="240"/>
                  </a:lnTo>
                  <a:lnTo>
                    <a:pt x="770" y="212"/>
                  </a:lnTo>
                  <a:lnTo>
                    <a:pt x="744" y="188"/>
                  </a:lnTo>
                  <a:lnTo>
                    <a:pt x="744" y="188"/>
                  </a:lnTo>
                  <a:lnTo>
                    <a:pt x="786" y="94"/>
                  </a:lnTo>
                  <a:lnTo>
                    <a:pt x="692" y="38"/>
                  </a:lnTo>
                  <a:lnTo>
                    <a:pt x="692" y="38"/>
                  </a:lnTo>
                  <a:lnTo>
                    <a:pt x="630" y="122"/>
                  </a:lnTo>
                  <a:lnTo>
                    <a:pt x="630" y="122"/>
                  </a:lnTo>
                  <a:lnTo>
                    <a:pt x="594" y="110"/>
                  </a:lnTo>
                  <a:lnTo>
                    <a:pt x="558" y="102"/>
                  </a:lnTo>
                  <a:lnTo>
                    <a:pt x="558" y="102"/>
                  </a:lnTo>
                  <a:lnTo>
                    <a:pt x="546" y="0"/>
                  </a:lnTo>
                  <a:lnTo>
                    <a:pt x="5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12"/>
            <p:cNvSpPr>
              <a:spLocks/>
            </p:cNvSpPr>
            <p:nvPr/>
          </p:nvSpPr>
          <p:spPr bwMode="auto">
            <a:xfrm>
              <a:off x="2410" y="1690"/>
              <a:ext cx="940" cy="940"/>
            </a:xfrm>
            <a:custGeom>
              <a:avLst/>
              <a:gdLst/>
              <a:ahLst/>
              <a:cxnLst>
                <a:cxn ang="0">
                  <a:pos x="514" y="100"/>
                </a:cxn>
                <a:cxn ang="0">
                  <a:pos x="566" y="110"/>
                </a:cxn>
                <a:cxn ang="0">
                  <a:pos x="616" y="128"/>
                </a:cxn>
                <a:cxn ang="0">
                  <a:pos x="676" y="46"/>
                </a:cxn>
                <a:cxn ang="0">
                  <a:pos x="694" y="172"/>
                </a:cxn>
                <a:cxn ang="0">
                  <a:pos x="734" y="206"/>
                </a:cxn>
                <a:cxn ang="0">
                  <a:pos x="768" y="246"/>
                </a:cxn>
                <a:cxn ang="0">
                  <a:pos x="858" y="204"/>
                </a:cxn>
                <a:cxn ang="0">
                  <a:pos x="814" y="322"/>
                </a:cxn>
                <a:cxn ang="0">
                  <a:pos x="830" y="374"/>
                </a:cxn>
                <a:cxn ang="0">
                  <a:pos x="840" y="426"/>
                </a:cxn>
                <a:cxn ang="0">
                  <a:pos x="940" y="506"/>
                </a:cxn>
                <a:cxn ang="0">
                  <a:pos x="840" y="526"/>
                </a:cxn>
                <a:cxn ang="0">
                  <a:pos x="818" y="606"/>
                </a:cxn>
                <a:cxn ang="0">
                  <a:pos x="894" y="676"/>
                </a:cxn>
                <a:cxn ang="0">
                  <a:pos x="860" y="736"/>
                </a:cxn>
                <a:cxn ang="0">
                  <a:pos x="762" y="704"/>
                </a:cxn>
                <a:cxn ang="0">
                  <a:pos x="696" y="768"/>
                </a:cxn>
                <a:cxn ang="0">
                  <a:pos x="736" y="860"/>
                </a:cxn>
                <a:cxn ang="0">
                  <a:pos x="618" y="814"/>
                </a:cxn>
                <a:cxn ang="0">
                  <a:pos x="568" y="830"/>
                </a:cxn>
                <a:cxn ang="0">
                  <a:pos x="514" y="842"/>
                </a:cxn>
                <a:cxn ang="0">
                  <a:pos x="436" y="940"/>
                </a:cxn>
                <a:cxn ang="0">
                  <a:pos x="414" y="840"/>
                </a:cxn>
                <a:cxn ang="0">
                  <a:pos x="334" y="818"/>
                </a:cxn>
                <a:cxn ang="0">
                  <a:pos x="264" y="896"/>
                </a:cxn>
                <a:cxn ang="0">
                  <a:pos x="204" y="860"/>
                </a:cxn>
                <a:cxn ang="0">
                  <a:pos x="236" y="762"/>
                </a:cxn>
                <a:cxn ang="0">
                  <a:pos x="180" y="704"/>
                </a:cxn>
                <a:cxn ang="0">
                  <a:pos x="82" y="738"/>
                </a:cxn>
                <a:cxn ang="0">
                  <a:pos x="46" y="676"/>
                </a:cxn>
                <a:cxn ang="0">
                  <a:pos x="122" y="608"/>
                </a:cxn>
                <a:cxn ang="0">
                  <a:pos x="100" y="526"/>
                </a:cxn>
                <a:cxn ang="0">
                  <a:pos x="0" y="506"/>
                </a:cxn>
                <a:cxn ang="0">
                  <a:pos x="0" y="436"/>
                </a:cxn>
                <a:cxn ang="0">
                  <a:pos x="100" y="414"/>
                </a:cxn>
                <a:cxn ang="0">
                  <a:pos x="126" y="324"/>
                </a:cxn>
                <a:cxn ang="0">
                  <a:pos x="46" y="266"/>
                </a:cxn>
                <a:cxn ang="0">
                  <a:pos x="172" y="246"/>
                </a:cxn>
                <a:cxn ang="0">
                  <a:pos x="206" y="206"/>
                </a:cxn>
                <a:cxn ang="0">
                  <a:pos x="244" y="172"/>
                </a:cxn>
                <a:cxn ang="0">
                  <a:pos x="264" y="46"/>
                </a:cxn>
                <a:cxn ang="0">
                  <a:pos x="334" y="124"/>
                </a:cxn>
                <a:cxn ang="0">
                  <a:pos x="414" y="102"/>
                </a:cxn>
                <a:cxn ang="0">
                  <a:pos x="426" y="100"/>
                </a:cxn>
                <a:cxn ang="0">
                  <a:pos x="506" y="0"/>
                </a:cxn>
              </a:cxnLst>
              <a:rect l="0" t="0" r="r" b="b"/>
              <a:pathLst>
                <a:path w="940" h="940">
                  <a:moveTo>
                    <a:pt x="506" y="0"/>
                  </a:moveTo>
                  <a:lnTo>
                    <a:pt x="506" y="0"/>
                  </a:lnTo>
                  <a:lnTo>
                    <a:pt x="514" y="100"/>
                  </a:lnTo>
                  <a:lnTo>
                    <a:pt x="526" y="102"/>
                  </a:lnTo>
                  <a:lnTo>
                    <a:pt x="526" y="102"/>
                  </a:lnTo>
                  <a:lnTo>
                    <a:pt x="566" y="110"/>
                  </a:lnTo>
                  <a:lnTo>
                    <a:pt x="606" y="122"/>
                  </a:lnTo>
                  <a:lnTo>
                    <a:pt x="606" y="122"/>
                  </a:lnTo>
                  <a:lnTo>
                    <a:pt x="616" y="128"/>
                  </a:lnTo>
                  <a:lnTo>
                    <a:pt x="616" y="128"/>
                  </a:lnTo>
                  <a:lnTo>
                    <a:pt x="676" y="46"/>
                  </a:lnTo>
                  <a:lnTo>
                    <a:pt x="676" y="46"/>
                  </a:lnTo>
                  <a:lnTo>
                    <a:pt x="736" y="80"/>
                  </a:lnTo>
                  <a:lnTo>
                    <a:pt x="736" y="80"/>
                  </a:lnTo>
                  <a:lnTo>
                    <a:pt x="694" y="172"/>
                  </a:lnTo>
                  <a:lnTo>
                    <a:pt x="704" y="180"/>
                  </a:lnTo>
                  <a:lnTo>
                    <a:pt x="704" y="180"/>
                  </a:lnTo>
                  <a:lnTo>
                    <a:pt x="734" y="206"/>
                  </a:lnTo>
                  <a:lnTo>
                    <a:pt x="760" y="236"/>
                  </a:lnTo>
                  <a:lnTo>
                    <a:pt x="760" y="236"/>
                  </a:lnTo>
                  <a:lnTo>
                    <a:pt x="768" y="246"/>
                  </a:lnTo>
                  <a:lnTo>
                    <a:pt x="768" y="246"/>
                  </a:lnTo>
                  <a:lnTo>
                    <a:pt x="858" y="204"/>
                  </a:lnTo>
                  <a:lnTo>
                    <a:pt x="858" y="204"/>
                  </a:lnTo>
                  <a:lnTo>
                    <a:pt x="894" y="264"/>
                  </a:lnTo>
                  <a:lnTo>
                    <a:pt x="894" y="264"/>
                  </a:lnTo>
                  <a:lnTo>
                    <a:pt x="814" y="322"/>
                  </a:lnTo>
                  <a:lnTo>
                    <a:pt x="818" y="334"/>
                  </a:lnTo>
                  <a:lnTo>
                    <a:pt x="818" y="334"/>
                  </a:lnTo>
                  <a:lnTo>
                    <a:pt x="830" y="374"/>
                  </a:lnTo>
                  <a:lnTo>
                    <a:pt x="840" y="414"/>
                  </a:lnTo>
                  <a:lnTo>
                    <a:pt x="840" y="426"/>
                  </a:lnTo>
                  <a:lnTo>
                    <a:pt x="840" y="426"/>
                  </a:lnTo>
                  <a:lnTo>
                    <a:pt x="940" y="436"/>
                  </a:lnTo>
                  <a:lnTo>
                    <a:pt x="940" y="436"/>
                  </a:lnTo>
                  <a:lnTo>
                    <a:pt x="940" y="506"/>
                  </a:lnTo>
                  <a:lnTo>
                    <a:pt x="940" y="506"/>
                  </a:lnTo>
                  <a:lnTo>
                    <a:pt x="840" y="516"/>
                  </a:lnTo>
                  <a:lnTo>
                    <a:pt x="840" y="526"/>
                  </a:lnTo>
                  <a:lnTo>
                    <a:pt x="840" y="526"/>
                  </a:lnTo>
                  <a:lnTo>
                    <a:pt x="830" y="568"/>
                  </a:lnTo>
                  <a:lnTo>
                    <a:pt x="818" y="606"/>
                  </a:lnTo>
                  <a:lnTo>
                    <a:pt x="814" y="618"/>
                  </a:lnTo>
                  <a:lnTo>
                    <a:pt x="814" y="618"/>
                  </a:lnTo>
                  <a:lnTo>
                    <a:pt x="894" y="676"/>
                  </a:lnTo>
                  <a:lnTo>
                    <a:pt x="894" y="676"/>
                  </a:lnTo>
                  <a:lnTo>
                    <a:pt x="860" y="736"/>
                  </a:lnTo>
                  <a:lnTo>
                    <a:pt x="860" y="736"/>
                  </a:lnTo>
                  <a:lnTo>
                    <a:pt x="768" y="696"/>
                  </a:lnTo>
                  <a:lnTo>
                    <a:pt x="762" y="704"/>
                  </a:lnTo>
                  <a:lnTo>
                    <a:pt x="762" y="704"/>
                  </a:lnTo>
                  <a:lnTo>
                    <a:pt x="734" y="734"/>
                  </a:lnTo>
                  <a:lnTo>
                    <a:pt x="704" y="760"/>
                  </a:lnTo>
                  <a:lnTo>
                    <a:pt x="696" y="768"/>
                  </a:lnTo>
                  <a:lnTo>
                    <a:pt x="696" y="768"/>
                  </a:lnTo>
                  <a:lnTo>
                    <a:pt x="736" y="860"/>
                  </a:lnTo>
                  <a:lnTo>
                    <a:pt x="736" y="860"/>
                  </a:lnTo>
                  <a:lnTo>
                    <a:pt x="676" y="894"/>
                  </a:lnTo>
                  <a:lnTo>
                    <a:pt x="676" y="894"/>
                  </a:lnTo>
                  <a:lnTo>
                    <a:pt x="618" y="814"/>
                  </a:lnTo>
                  <a:lnTo>
                    <a:pt x="606" y="818"/>
                  </a:lnTo>
                  <a:lnTo>
                    <a:pt x="606" y="818"/>
                  </a:lnTo>
                  <a:lnTo>
                    <a:pt x="568" y="830"/>
                  </a:lnTo>
                  <a:lnTo>
                    <a:pt x="526" y="840"/>
                  </a:lnTo>
                  <a:lnTo>
                    <a:pt x="514" y="842"/>
                  </a:lnTo>
                  <a:lnTo>
                    <a:pt x="514" y="842"/>
                  </a:lnTo>
                  <a:lnTo>
                    <a:pt x="506" y="940"/>
                  </a:lnTo>
                  <a:lnTo>
                    <a:pt x="506" y="940"/>
                  </a:lnTo>
                  <a:lnTo>
                    <a:pt x="436" y="940"/>
                  </a:lnTo>
                  <a:lnTo>
                    <a:pt x="436" y="940"/>
                  </a:lnTo>
                  <a:lnTo>
                    <a:pt x="426" y="842"/>
                  </a:lnTo>
                  <a:lnTo>
                    <a:pt x="414" y="840"/>
                  </a:lnTo>
                  <a:lnTo>
                    <a:pt x="414" y="840"/>
                  </a:lnTo>
                  <a:lnTo>
                    <a:pt x="374" y="832"/>
                  </a:lnTo>
                  <a:lnTo>
                    <a:pt x="334" y="818"/>
                  </a:lnTo>
                  <a:lnTo>
                    <a:pt x="324" y="814"/>
                  </a:lnTo>
                  <a:lnTo>
                    <a:pt x="324" y="814"/>
                  </a:lnTo>
                  <a:lnTo>
                    <a:pt x="264" y="896"/>
                  </a:lnTo>
                  <a:lnTo>
                    <a:pt x="264" y="896"/>
                  </a:lnTo>
                  <a:lnTo>
                    <a:pt x="204" y="860"/>
                  </a:lnTo>
                  <a:lnTo>
                    <a:pt x="204" y="860"/>
                  </a:lnTo>
                  <a:lnTo>
                    <a:pt x="246" y="768"/>
                  </a:lnTo>
                  <a:lnTo>
                    <a:pt x="236" y="762"/>
                  </a:lnTo>
                  <a:lnTo>
                    <a:pt x="236" y="762"/>
                  </a:lnTo>
                  <a:lnTo>
                    <a:pt x="206" y="734"/>
                  </a:lnTo>
                  <a:lnTo>
                    <a:pt x="180" y="704"/>
                  </a:lnTo>
                  <a:lnTo>
                    <a:pt x="180" y="704"/>
                  </a:lnTo>
                  <a:lnTo>
                    <a:pt x="172" y="696"/>
                  </a:lnTo>
                  <a:lnTo>
                    <a:pt x="172" y="696"/>
                  </a:lnTo>
                  <a:lnTo>
                    <a:pt x="82" y="738"/>
                  </a:lnTo>
                  <a:lnTo>
                    <a:pt x="82" y="738"/>
                  </a:lnTo>
                  <a:lnTo>
                    <a:pt x="46" y="676"/>
                  </a:lnTo>
                  <a:lnTo>
                    <a:pt x="46" y="676"/>
                  </a:lnTo>
                  <a:lnTo>
                    <a:pt x="128" y="618"/>
                  </a:lnTo>
                  <a:lnTo>
                    <a:pt x="122" y="608"/>
                  </a:lnTo>
                  <a:lnTo>
                    <a:pt x="122" y="608"/>
                  </a:lnTo>
                  <a:lnTo>
                    <a:pt x="110" y="568"/>
                  </a:lnTo>
                  <a:lnTo>
                    <a:pt x="100" y="526"/>
                  </a:lnTo>
                  <a:lnTo>
                    <a:pt x="100" y="526"/>
                  </a:lnTo>
                  <a:lnTo>
                    <a:pt x="100" y="516"/>
                  </a:lnTo>
                  <a:lnTo>
                    <a:pt x="100" y="516"/>
                  </a:lnTo>
                  <a:lnTo>
                    <a:pt x="0" y="506"/>
                  </a:lnTo>
                  <a:lnTo>
                    <a:pt x="0" y="506"/>
                  </a:lnTo>
                  <a:lnTo>
                    <a:pt x="0" y="436"/>
                  </a:lnTo>
                  <a:lnTo>
                    <a:pt x="0" y="436"/>
                  </a:lnTo>
                  <a:lnTo>
                    <a:pt x="100" y="426"/>
                  </a:lnTo>
                  <a:lnTo>
                    <a:pt x="100" y="414"/>
                  </a:lnTo>
                  <a:lnTo>
                    <a:pt x="100" y="414"/>
                  </a:lnTo>
                  <a:lnTo>
                    <a:pt x="110" y="374"/>
                  </a:lnTo>
                  <a:lnTo>
                    <a:pt x="122" y="334"/>
                  </a:lnTo>
                  <a:lnTo>
                    <a:pt x="126" y="324"/>
                  </a:lnTo>
                  <a:lnTo>
                    <a:pt x="126" y="324"/>
                  </a:lnTo>
                  <a:lnTo>
                    <a:pt x="46" y="266"/>
                  </a:lnTo>
                  <a:lnTo>
                    <a:pt x="46" y="266"/>
                  </a:lnTo>
                  <a:lnTo>
                    <a:pt x="80" y="204"/>
                  </a:lnTo>
                  <a:lnTo>
                    <a:pt x="80" y="204"/>
                  </a:lnTo>
                  <a:lnTo>
                    <a:pt x="172" y="246"/>
                  </a:lnTo>
                  <a:lnTo>
                    <a:pt x="178" y="236"/>
                  </a:lnTo>
                  <a:lnTo>
                    <a:pt x="178" y="236"/>
                  </a:lnTo>
                  <a:lnTo>
                    <a:pt x="206" y="206"/>
                  </a:lnTo>
                  <a:lnTo>
                    <a:pt x="236" y="180"/>
                  </a:lnTo>
                  <a:lnTo>
                    <a:pt x="244" y="172"/>
                  </a:lnTo>
                  <a:lnTo>
                    <a:pt x="244" y="172"/>
                  </a:lnTo>
                  <a:lnTo>
                    <a:pt x="204" y="82"/>
                  </a:lnTo>
                  <a:lnTo>
                    <a:pt x="204" y="82"/>
                  </a:lnTo>
                  <a:lnTo>
                    <a:pt x="264" y="46"/>
                  </a:lnTo>
                  <a:lnTo>
                    <a:pt x="264" y="46"/>
                  </a:lnTo>
                  <a:lnTo>
                    <a:pt x="322" y="128"/>
                  </a:lnTo>
                  <a:lnTo>
                    <a:pt x="334" y="124"/>
                  </a:lnTo>
                  <a:lnTo>
                    <a:pt x="334" y="124"/>
                  </a:lnTo>
                  <a:lnTo>
                    <a:pt x="372" y="110"/>
                  </a:lnTo>
                  <a:lnTo>
                    <a:pt x="414" y="102"/>
                  </a:lnTo>
                  <a:lnTo>
                    <a:pt x="414" y="102"/>
                  </a:lnTo>
                  <a:lnTo>
                    <a:pt x="426" y="100"/>
                  </a:lnTo>
                  <a:lnTo>
                    <a:pt x="426" y="100"/>
                  </a:lnTo>
                  <a:lnTo>
                    <a:pt x="436" y="0"/>
                  </a:lnTo>
                  <a:lnTo>
                    <a:pt x="436" y="0"/>
                  </a:lnTo>
                  <a:lnTo>
                    <a:pt x="506" y="0"/>
                  </a:lnTo>
                  <a:lnTo>
                    <a:pt x="506"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13"/>
            <p:cNvSpPr>
              <a:spLocks/>
            </p:cNvSpPr>
            <p:nvPr/>
          </p:nvSpPr>
          <p:spPr bwMode="auto">
            <a:xfrm>
              <a:off x="2410" y="2126"/>
              <a:ext cx="940" cy="504"/>
            </a:xfrm>
            <a:custGeom>
              <a:avLst/>
              <a:gdLst/>
              <a:ahLst/>
              <a:cxnLst>
                <a:cxn ang="0">
                  <a:pos x="418" y="96"/>
                </a:cxn>
                <a:cxn ang="0">
                  <a:pos x="374" y="92"/>
                </a:cxn>
                <a:cxn ang="0">
                  <a:pos x="334" y="84"/>
                </a:cxn>
                <a:cxn ang="0">
                  <a:pos x="298" y="68"/>
                </a:cxn>
                <a:cxn ang="0">
                  <a:pos x="260" y="46"/>
                </a:cxn>
                <a:cxn ang="0">
                  <a:pos x="242" y="34"/>
                </a:cxn>
                <a:cxn ang="0">
                  <a:pos x="204" y="18"/>
                </a:cxn>
                <a:cxn ang="0">
                  <a:pos x="162" y="10"/>
                </a:cxn>
                <a:cxn ang="0">
                  <a:pos x="118" y="12"/>
                </a:cxn>
                <a:cxn ang="0">
                  <a:pos x="98" y="18"/>
                </a:cxn>
                <a:cxn ang="0">
                  <a:pos x="0" y="44"/>
                </a:cxn>
                <a:cxn ang="0">
                  <a:pos x="0" y="70"/>
                </a:cxn>
                <a:cxn ang="0">
                  <a:pos x="100" y="80"/>
                </a:cxn>
                <a:cxn ang="0">
                  <a:pos x="100" y="90"/>
                </a:cxn>
                <a:cxn ang="0">
                  <a:pos x="110" y="132"/>
                </a:cxn>
                <a:cxn ang="0">
                  <a:pos x="128" y="182"/>
                </a:cxn>
                <a:cxn ang="0">
                  <a:pos x="46" y="240"/>
                </a:cxn>
                <a:cxn ang="0">
                  <a:pos x="82" y="302"/>
                </a:cxn>
                <a:cxn ang="0">
                  <a:pos x="172" y="260"/>
                </a:cxn>
                <a:cxn ang="0">
                  <a:pos x="180" y="268"/>
                </a:cxn>
                <a:cxn ang="0">
                  <a:pos x="206" y="298"/>
                </a:cxn>
                <a:cxn ang="0">
                  <a:pos x="246" y="332"/>
                </a:cxn>
                <a:cxn ang="0">
                  <a:pos x="204" y="424"/>
                </a:cxn>
                <a:cxn ang="0">
                  <a:pos x="264" y="460"/>
                </a:cxn>
                <a:cxn ang="0">
                  <a:pos x="324" y="378"/>
                </a:cxn>
                <a:cxn ang="0">
                  <a:pos x="334" y="382"/>
                </a:cxn>
                <a:cxn ang="0">
                  <a:pos x="414" y="404"/>
                </a:cxn>
                <a:cxn ang="0">
                  <a:pos x="426" y="406"/>
                </a:cxn>
                <a:cxn ang="0">
                  <a:pos x="436" y="504"/>
                </a:cxn>
                <a:cxn ang="0">
                  <a:pos x="506" y="504"/>
                </a:cxn>
                <a:cxn ang="0">
                  <a:pos x="526" y="404"/>
                </a:cxn>
                <a:cxn ang="0">
                  <a:pos x="568" y="394"/>
                </a:cxn>
                <a:cxn ang="0">
                  <a:pos x="618" y="378"/>
                </a:cxn>
                <a:cxn ang="0">
                  <a:pos x="676" y="458"/>
                </a:cxn>
                <a:cxn ang="0">
                  <a:pos x="736" y="424"/>
                </a:cxn>
                <a:cxn ang="0">
                  <a:pos x="696" y="332"/>
                </a:cxn>
                <a:cxn ang="0">
                  <a:pos x="704" y="324"/>
                </a:cxn>
                <a:cxn ang="0">
                  <a:pos x="762" y="268"/>
                </a:cxn>
                <a:cxn ang="0">
                  <a:pos x="768" y="260"/>
                </a:cxn>
                <a:cxn ang="0">
                  <a:pos x="860" y="300"/>
                </a:cxn>
                <a:cxn ang="0">
                  <a:pos x="894" y="240"/>
                </a:cxn>
                <a:cxn ang="0">
                  <a:pos x="818" y="170"/>
                </a:cxn>
                <a:cxn ang="0">
                  <a:pos x="830" y="132"/>
                </a:cxn>
                <a:cxn ang="0">
                  <a:pos x="840" y="80"/>
                </a:cxn>
                <a:cxn ang="0">
                  <a:pos x="940" y="70"/>
                </a:cxn>
                <a:cxn ang="0">
                  <a:pos x="940" y="0"/>
                </a:cxn>
                <a:cxn ang="0">
                  <a:pos x="908" y="4"/>
                </a:cxn>
                <a:cxn ang="0">
                  <a:pos x="810" y="28"/>
                </a:cxn>
                <a:cxn ang="0">
                  <a:pos x="682" y="66"/>
                </a:cxn>
                <a:cxn ang="0">
                  <a:pos x="616" y="80"/>
                </a:cxn>
                <a:cxn ang="0">
                  <a:pos x="484" y="94"/>
                </a:cxn>
                <a:cxn ang="0">
                  <a:pos x="418" y="96"/>
                </a:cxn>
              </a:cxnLst>
              <a:rect l="0" t="0" r="r" b="b"/>
              <a:pathLst>
                <a:path w="940" h="504">
                  <a:moveTo>
                    <a:pt x="418" y="96"/>
                  </a:moveTo>
                  <a:lnTo>
                    <a:pt x="418" y="96"/>
                  </a:lnTo>
                  <a:lnTo>
                    <a:pt x="396" y="94"/>
                  </a:lnTo>
                  <a:lnTo>
                    <a:pt x="374" y="92"/>
                  </a:lnTo>
                  <a:lnTo>
                    <a:pt x="354" y="88"/>
                  </a:lnTo>
                  <a:lnTo>
                    <a:pt x="334" y="84"/>
                  </a:lnTo>
                  <a:lnTo>
                    <a:pt x="316" y="76"/>
                  </a:lnTo>
                  <a:lnTo>
                    <a:pt x="298" y="68"/>
                  </a:lnTo>
                  <a:lnTo>
                    <a:pt x="278" y="58"/>
                  </a:lnTo>
                  <a:lnTo>
                    <a:pt x="260" y="46"/>
                  </a:lnTo>
                  <a:lnTo>
                    <a:pt x="260" y="46"/>
                  </a:lnTo>
                  <a:lnTo>
                    <a:pt x="242" y="34"/>
                  </a:lnTo>
                  <a:lnTo>
                    <a:pt x="224" y="24"/>
                  </a:lnTo>
                  <a:lnTo>
                    <a:pt x="204" y="18"/>
                  </a:lnTo>
                  <a:lnTo>
                    <a:pt x="182" y="12"/>
                  </a:lnTo>
                  <a:lnTo>
                    <a:pt x="162" y="10"/>
                  </a:lnTo>
                  <a:lnTo>
                    <a:pt x="140" y="10"/>
                  </a:lnTo>
                  <a:lnTo>
                    <a:pt x="118" y="12"/>
                  </a:lnTo>
                  <a:lnTo>
                    <a:pt x="98" y="18"/>
                  </a:lnTo>
                  <a:lnTo>
                    <a:pt x="98" y="18"/>
                  </a:lnTo>
                  <a:lnTo>
                    <a:pt x="48" y="30"/>
                  </a:lnTo>
                  <a:lnTo>
                    <a:pt x="0" y="44"/>
                  </a:lnTo>
                  <a:lnTo>
                    <a:pt x="0" y="44"/>
                  </a:lnTo>
                  <a:lnTo>
                    <a:pt x="0" y="70"/>
                  </a:lnTo>
                  <a:lnTo>
                    <a:pt x="0" y="70"/>
                  </a:lnTo>
                  <a:lnTo>
                    <a:pt x="100" y="80"/>
                  </a:lnTo>
                  <a:lnTo>
                    <a:pt x="100" y="80"/>
                  </a:lnTo>
                  <a:lnTo>
                    <a:pt x="100" y="90"/>
                  </a:lnTo>
                  <a:lnTo>
                    <a:pt x="100" y="90"/>
                  </a:lnTo>
                  <a:lnTo>
                    <a:pt x="110" y="132"/>
                  </a:lnTo>
                  <a:lnTo>
                    <a:pt x="122" y="172"/>
                  </a:lnTo>
                  <a:lnTo>
                    <a:pt x="128" y="182"/>
                  </a:lnTo>
                  <a:lnTo>
                    <a:pt x="128" y="182"/>
                  </a:lnTo>
                  <a:lnTo>
                    <a:pt x="46" y="240"/>
                  </a:lnTo>
                  <a:lnTo>
                    <a:pt x="46" y="240"/>
                  </a:lnTo>
                  <a:lnTo>
                    <a:pt x="82" y="302"/>
                  </a:lnTo>
                  <a:lnTo>
                    <a:pt x="82" y="302"/>
                  </a:lnTo>
                  <a:lnTo>
                    <a:pt x="172" y="260"/>
                  </a:lnTo>
                  <a:lnTo>
                    <a:pt x="172" y="260"/>
                  </a:lnTo>
                  <a:lnTo>
                    <a:pt x="180" y="268"/>
                  </a:lnTo>
                  <a:lnTo>
                    <a:pt x="180" y="268"/>
                  </a:lnTo>
                  <a:lnTo>
                    <a:pt x="206" y="298"/>
                  </a:lnTo>
                  <a:lnTo>
                    <a:pt x="236" y="326"/>
                  </a:lnTo>
                  <a:lnTo>
                    <a:pt x="246" y="332"/>
                  </a:lnTo>
                  <a:lnTo>
                    <a:pt x="246" y="332"/>
                  </a:lnTo>
                  <a:lnTo>
                    <a:pt x="204" y="424"/>
                  </a:lnTo>
                  <a:lnTo>
                    <a:pt x="204" y="424"/>
                  </a:lnTo>
                  <a:lnTo>
                    <a:pt x="264" y="460"/>
                  </a:lnTo>
                  <a:lnTo>
                    <a:pt x="264" y="460"/>
                  </a:lnTo>
                  <a:lnTo>
                    <a:pt x="324" y="378"/>
                  </a:lnTo>
                  <a:lnTo>
                    <a:pt x="334" y="382"/>
                  </a:lnTo>
                  <a:lnTo>
                    <a:pt x="334" y="382"/>
                  </a:lnTo>
                  <a:lnTo>
                    <a:pt x="374" y="396"/>
                  </a:lnTo>
                  <a:lnTo>
                    <a:pt x="414" y="404"/>
                  </a:lnTo>
                  <a:lnTo>
                    <a:pt x="426" y="406"/>
                  </a:lnTo>
                  <a:lnTo>
                    <a:pt x="426" y="406"/>
                  </a:lnTo>
                  <a:lnTo>
                    <a:pt x="436" y="504"/>
                  </a:lnTo>
                  <a:lnTo>
                    <a:pt x="436" y="504"/>
                  </a:lnTo>
                  <a:lnTo>
                    <a:pt x="506" y="504"/>
                  </a:lnTo>
                  <a:lnTo>
                    <a:pt x="506" y="504"/>
                  </a:lnTo>
                  <a:lnTo>
                    <a:pt x="514" y="406"/>
                  </a:lnTo>
                  <a:lnTo>
                    <a:pt x="526" y="404"/>
                  </a:lnTo>
                  <a:lnTo>
                    <a:pt x="526" y="404"/>
                  </a:lnTo>
                  <a:lnTo>
                    <a:pt x="568" y="394"/>
                  </a:lnTo>
                  <a:lnTo>
                    <a:pt x="606" y="382"/>
                  </a:lnTo>
                  <a:lnTo>
                    <a:pt x="618" y="378"/>
                  </a:lnTo>
                  <a:lnTo>
                    <a:pt x="618" y="378"/>
                  </a:lnTo>
                  <a:lnTo>
                    <a:pt x="676" y="458"/>
                  </a:lnTo>
                  <a:lnTo>
                    <a:pt x="676" y="458"/>
                  </a:lnTo>
                  <a:lnTo>
                    <a:pt x="736" y="424"/>
                  </a:lnTo>
                  <a:lnTo>
                    <a:pt x="736" y="424"/>
                  </a:lnTo>
                  <a:lnTo>
                    <a:pt x="696" y="332"/>
                  </a:lnTo>
                  <a:lnTo>
                    <a:pt x="704" y="324"/>
                  </a:lnTo>
                  <a:lnTo>
                    <a:pt x="704" y="324"/>
                  </a:lnTo>
                  <a:lnTo>
                    <a:pt x="734" y="298"/>
                  </a:lnTo>
                  <a:lnTo>
                    <a:pt x="762" y="268"/>
                  </a:lnTo>
                  <a:lnTo>
                    <a:pt x="768" y="260"/>
                  </a:lnTo>
                  <a:lnTo>
                    <a:pt x="768" y="260"/>
                  </a:lnTo>
                  <a:lnTo>
                    <a:pt x="860" y="300"/>
                  </a:lnTo>
                  <a:lnTo>
                    <a:pt x="860" y="300"/>
                  </a:lnTo>
                  <a:lnTo>
                    <a:pt x="894" y="240"/>
                  </a:lnTo>
                  <a:lnTo>
                    <a:pt x="894" y="240"/>
                  </a:lnTo>
                  <a:lnTo>
                    <a:pt x="814" y="182"/>
                  </a:lnTo>
                  <a:lnTo>
                    <a:pt x="818" y="170"/>
                  </a:lnTo>
                  <a:lnTo>
                    <a:pt x="818" y="170"/>
                  </a:lnTo>
                  <a:lnTo>
                    <a:pt x="830" y="132"/>
                  </a:lnTo>
                  <a:lnTo>
                    <a:pt x="840" y="90"/>
                  </a:lnTo>
                  <a:lnTo>
                    <a:pt x="840" y="80"/>
                  </a:lnTo>
                  <a:lnTo>
                    <a:pt x="840" y="80"/>
                  </a:lnTo>
                  <a:lnTo>
                    <a:pt x="940" y="70"/>
                  </a:lnTo>
                  <a:lnTo>
                    <a:pt x="940" y="70"/>
                  </a:lnTo>
                  <a:lnTo>
                    <a:pt x="940" y="0"/>
                  </a:lnTo>
                  <a:lnTo>
                    <a:pt x="940" y="0"/>
                  </a:lnTo>
                  <a:lnTo>
                    <a:pt x="908" y="4"/>
                  </a:lnTo>
                  <a:lnTo>
                    <a:pt x="874" y="12"/>
                  </a:lnTo>
                  <a:lnTo>
                    <a:pt x="810" y="28"/>
                  </a:lnTo>
                  <a:lnTo>
                    <a:pt x="746" y="48"/>
                  </a:lnTo>
                  <a:lnTo>
                    <a:pt x="682" y="66"/>
                  </a:lnTo>
                  <a:lnTo>
                    <a:pt x="682" y="66"/>
                  </a:lnTo>
                  <a:lnTo>
                    <a:pt x="616" y="80"/>
                  </a:lnTo>
                  <a:lnTo>
                    <a:pt x="550" y="88"/>
                  </a:lnTo>
                  <a:lnTo>
                    <a:pt x="484" y="94"/>
                  </a:lnTo>
                  <a:lnTo>
                    <a:pt x="418" y="96"/>
                  </a:lnTo>
                  <a:lnTo>
                    <a:pt x="418" y="96"/>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14"/>
            <p:cNvSpPr>
              <a:spLocks noEditPoints="1"/>
            </p:cNvSpPr>
            <p:nvPr/>
          </p:nvSpPr>
          <p:spPr bwMode="auto">
            <a:xfrm>
              <a:off x="2610" y="1892"/>
              <a:ext cx="540" cy="538"/>
            </a:xfrm>
            <a:custGeom>
              <a:avLst/>
              <a:gdLst/>
              <a:ahLst/>
              <a:cxnLst>
                <a:cxn ang="0">
                  <a:pos x="16" y="242"/>
                </a:cxn>
                <a:cxn ang="0">
                  <a:pos x="36" y="170"/>
                </a:cxn>
                <a:cxn ang="0">
                  <a:pos x="74" y="106"/>
                </a:cxn>
                <a:cxn ang="0">
                  <a:pos x="128" y="56"/>
                </a:cxn>
                <a:cxn ang="0">
                  <a:pos x="194" y="24"/>
                </a:cxn>
                <a:cxn ang="0">
                  <a:pos x="270" y="14"/>
                </a:cxn>
                <a:cxn ang="0">
                  <a:pos x="322" y="18"/>
                </a:cxn>
                <a:cxn ang="0">
                  <a:pos x="392" y="44"/>
                </a:cxn>
                <a:cxn ang="0">
                  <a:pos x="450" y="88"/>
                </a:cxn>
                <a:cxn ang="0">
                  <a:pos x="494" y="146"/>
                </a:cxn>
                <a:cxn ang="0">
                  <a:pos x="520" y="218"/>
                </a:cxn>
                <a:cxn ang="0">
                  <a:pos x="526" y="268"/>
                </a:cxn>
                <a:cxn ang="0">
                  <a:pos x="514" y="344"/>
                </a:cxn>
                <a:cxn ang="0">
                  <a:pos x="482" y="410"/>
                </a:cxn>
                <a:cxn ang="0">
                  <a:pos x="432" y="466"/>
                </a:cxn>
                <a:cxn ang="0">
                  <a:pos x="370" y="504"/>
                </a:cxn>
                <a:cxn ang="0">
                  <a:pos x="296" y="522"/>
                </a:cxn>
                <a:cxn ang="0">
                  <a:pos x="244" y="522"/>
                </a:cxn>
                <a:cxn ang="0">
                  <a:pos x="170" y="504"/>
                </a:cxn>
                <a:cxn ang="0">
                  <a:pos x="108" y="466"/>
                </a:cxn>
                <a:cxn ang="0">
                  <a:pos x="58" y="410"/>
                </a:cxn>
                <a:cxn ang="0">
                  <a:pos x="26" y="344"/>
                </a:cxn>
                <a:cxn ang="0">
                  <a:pos x="14" y="268"/>
                </a:cxn>
                <a:cxn ang="0">
                  <a:pos x="0" y="268"/>
                </a:cxn>
                <a:cxn ang="0">
                  <a:pos x="14" y="348"/>
                </a:cxn>
                <a:cxn ang="0">
                  <a:pos x="46" y="418"/>
                </a:cxn>
                <a:cxn ang="0">
                  <a:pos x="98" y="476"/>
                </a:cxn>
                <a:cxn ang="0">
                  <a:pos x="166" y="516"/>
                </a:cxn>
                <a:cxn ang="0">
                  <a:pos x="242" y="536"/>
                </a:cxn>
                <a:cxn ang="0">
                  <a:pos x="298" y="536"/>
                </a:cxn>
                <a:cxn ang="0">
                  <a:pos x="374" y="516"/>
                </a:cxn>
                <a:cxn ang="0">
                  <a:pos x="442" y="476"/>
                </a:cxn>
                <a:cxn ang="0">
                  <a:pos x="494" y="418"/>
                </a:cxn>
                <a:cxn ang="0">
                  <a:pos x="528" y="348"/>
                </a:cxn>
                <a:cxn ang="0">
                  <a:pos x="540" y="268"/>
                </a:cxn>
                <a:cxn ang="0">
                  <a:pos x="534" y="214"/>
                </a:cxn>
                <a:cxn ang="0">
                  <a:pos x="506" y="140"/>
                </a:cxn>
                <a:cxn ang="0">
                  <a:pos x="460" y="78"/>
                </a:cxn>
                <a:cxn ang="0">
                  <a:pos x="398" y="32"/>
                </a:cxn>
                <a:cxn ang="0">
                  <a:pos x="324" y="4"/>
                </a:cxn>
                <a:cxn ang="0">
                  <a:pos x="270" y="0"/>
                </a:cxn>
                <a:cxn ang="0">
                  <a:pos x="190" y="12"/>
                </a:cxn>
                <a:cxn ang="0">
                  <a:pos x="120" y="46"/>
                </a:cxn>
                <a:cxn ang="0">
                  <a:pos x="62" y="98"/>
                </a:cxn>
                <a:cxn ang="0">
                  <a:pos x="22" y="164"/>
                </a:cxn>
                <a:cxn ang="0">
                  <a:pos x="2" y="240"/>
                </a:cxn>
              </a:cxnLst>
              <a:rect l="0" t="0" r="r" b="b"/>
              <a:pathLst>
                <a:path w="540" h="538">
                  <a:moveTo>
                    <a:pt x="14" y="268"/>
                  </a:moveTo>
                  <a:lnTo>
                    <a:pt x="14" y="268"/>
                  </a:lnTo>
                  <a:lnTo>
                    <a:pt x="16" y="242"/>
                  </a:lnTo>
                  <a:lnTo>
                    <a:pt x="20" y="218"/>
                  </a:lnTo>
                  <a:lnTo>
                    <a:pt x="26" y="192"/>
                  </a:lnTo>
                  <a:lnTo>
                    <a:pt x="36" y="170"/>
                  </a:lnTo>
                  <a:lnTo>
                    <a:pt x="46" y="146"/>
                  </a:lnTo>
                  <a:lnTo>
                    <a:pt x="58" y="126"/>
                  </a:lnTo>
                  <a:lnTo>
                    <a:pt x="74" y="106"/>
                  </a:lnTo>
                  <a:lnTo>
                    <a:pt x="90" y="88"/>
                  </a:lnTo>
                  <a:lnTo>
                    <a:pt x="108" y="72"/>
                  </a:lnTo>
                  <a:lnTo>
                    <a:pt x="128" y="56"/>
                  </a:lnTo>
                  <a:lnTo>
                    <a:pt x="148" y="44"/>
                  </a:lnTo>
                  <a:lnTo>
                    <a:pt x="170" y="34"/>
                  </a:lnTo>
                  <a:lnTo>
                    <a:pt x="194" y="24"/>
                  </a:lnTo>
                  <a:lnTo>
                    <a:pt x="218" y="18"/>
                  </a:lnTo>
                  <a:lnTo>
                    <a:pt x="244" y="14"/>
                  </a:lnTo>
                  <a:lnTo>
                    <a:pt x="270" y="14"/>
                  </a:lnTo>
                  <a:lnTo>
                    <a:pt x="270" y="14"/>
                  </a:lnTo>
                  <a:lnTo>
                    <a:pt x="296" y="14"/>
                  </a:lnTo>
                  <a:lnTo>
                    <a:pt x="322" y="18"/>
                  </a:lnTo>
                  <a:lnTo>
                    <a:pt x="346" y="24"/>
                  </a:lnTo>
                  <a:lnTo>
                    <a:pt x="370" y="34"/>
                  </a:lnTo>
                  <a:lnTo>
                    <a:pt x="392" y="44"/>
                  </a:lnTo>
                  <a:lnTo>
                    <a:pt x="412" y="56"/>
                  </a:lnTo>
                  <a:lnTo>
                    <a:pt x="432" y="72"/>
                  </a:lnTo>
                  <a:lnTo>
                    <a:pt x="450" y="88"/>
                  </a:lnTo>
                  <a:lnTo>
                    <a:pt x="466" y="106"/>
                  </a:lnTo>
                  <a:lnTo>
                    <a:pt x="482" y="126"/>
                  </a:lnTo>
                  <a:lnTo>
                    <a:pt x="494" y="146"/>
                  </a:lnTo>
                  <a:lnTo>
                    <a:pt x="506" y="170"/>
                  </a:lnTo>
                  <a:lnTo>
                    <a:pt x="514" y="192"/>
                  </a:lnTo>
                  <a:lnTo>
                    <a:pt x="520" y="218"/>
                  </a:lnTo>
                  <a:lnTo>
                    <a:pt x="524" y="242"/>
                  </a:lnTo>
                  <a:lnTo>
                    <a:pt x="526" y="268"/>
                  </a:lnTo>
                  <a:lnTo>
                    <a:pt x="526" y="268"/>
                  </a:lnTo>
                  <a:lnTo>
                    <a:pt x="524" y="294"/>
                  </a:lnTo>
                  <a:lnTo>
                    <a:pt x="520" y="320"/>
                  </a:lnTo>
                  <a:lnTo>
                    <a:pt x="514" y="344"/>
                  </a:lnTo>
                  <a:lnTo>
                    <a:pt x="506" y="368"/>
                  </a:lnTo>
                  <a:lnTo>
                    <a:pt x="494" y="390"/>
                  </a:lnTo>
                  <a:lnTo>
                    <a:pt x="482" y="410"/>
                  </a:lnTo>
                  <a:lnTo>
                    <a:pt x="466" y="430"/>
                  </a:lnTo>
                  <a:lnTo>
                    <a:pt x="450" y="448"/>
                  </a:lnTo>
                  <a:lnTo>
                    <a:pt x="432" y="466"/>
                  </a:lnTo>
                  <a:lnTo>
                    <a:pt x="412" y="480"/>
                  </a:lnTo>
                  <a:lnTo>
                    <a:pt x="392" y="492"/>
                  </a:lnTo>
                  <a:lnTo>
                    <a:pt x="370" y="504"/>
                  </a:lnTo>
                  <a:lnTo>
                    <a:pt x="346" y="512"/>
                  </a:lnTo>
                  <a:lnTo>
                    <a:pt x="322" y="518"/>
                  </a:lnTo>
                  <a:lnTo>
                    <a:pt x="296" y="522"/>
                  </a:lnTo>
                  <a:lnTo>
                    <a:pt x="270" y="524"/>
                  </a:lnTo>
                  <a:lnTo>
                    <a:pt x="270" y="524"/>
                  </a:lnTo>
                  <a:lnTo>
                    <a:pt x="244" y="522"/>
                  </a:lnTo>
                  <a:lnTo>
                    <a:pt x="218" y="518"/>
                  </a:lnTo>
                  <a:lnTo>
                    <a:pt x="194" y="512"/>
                  </a:lnTo>
                  <a:lnTo>
                    <a:pt x="170" y="504"/>
                  </a:lnTo>
                  <a:lnTo>
                    <a:pt x="148" y="492"/>
                  </a:lnTo>
                  <a:lnTo>
                    <a:pt x="128" y="480"/>
                  </a:lnTo>
                  <a:lnTo>
                    <a:pt x="108" y="466"/>
                  </a:lnTo>
                  <a:lnTo>
                    <a:pt x="90" y="448"/>
                  </a:lnTo>
                  <a:lnTo>
                    <a:pt x="74" y="430"/>
                  </a:lnTo>
                  <a:lnTo>
                    <a:pt x="58" y="410"/>
                  </a:lnTo>
                  <a:lnTo>
                    <a:pt x="46" y="390"/>
                  </a:lnTo>
                  <a:lnTo>
                    <a:pt x="36" y="368"/>
                  </a:lnTo>
                  <a:lnTo>
                    <a:pt x="26" y="344"/>
                  </a:lnTo>
                  <a:lnTo>
                    <a:pt x="20" y="320"/>
                  </a:lnTo>
                  <a:lnTo>
                    <a:pt x="16" y="294"/>
                  </a:lnTo>
                  <a:lnTo>
                    <a:pt x="14" y="268"/>
                  </a:lnTo>
                  <a:lnTo>
                    <a:pt x="14" y="268"/>
                  </a:lnTo>
                  <a:close/>
                  <a:moveTo>
                    <a:pt x="0" y="268"/>
                  </a:moveTo>
                  <a:lnTo>
                    <a:pt x="0" y="268"/>
                  </a:lnTo>
                  <a:lnTo>
                    <a:pt x="2" y="296"/>
                  </a:lnTo>
                  <a:lnTo>
                    <a:pt x="6" y="322"/>
                  </a:lnTo>
                  <a:lnTo>
                    <a:pt x="14" y="348"/>
                  </a:lnTo>
                  <a:lnTo>
                    <a:pt x="22" y="374"/>
                  </a:lnTo>
                  <a:lnTo>
                    <a:pt x="34" y="396"/>
                  </a:lnTo>
                  <a:lnTo>
                    <a:pt x="46" y="418"/>
                  </a:lnTo>
                  <a:lnTo>
                    <a:pt x="62" y="440"/>
                  </a:lnTo>
                  <a:lnTo>
                    <a:pt x="80" y="458"/>
                  </a:lnTo>
                  <a:lnTo>
                    <a:pt x="98" y="476"/>
                  </a:lnTo>
                  <a:lnTo>
                    <a:pt x="120" y="492"/>
                  </a:lnTo>
                  <a:lnTo>
                    <a:pt x="142" y="506"/>
                  </a:lnTo>
                  <a:lnTo>
                    <a:pt x="166" y="516"/>
                  </a:lnTo>
                  <a:lnTo>
                    <a:pt x="190" y="526"/>
                  </a:lnTo>
                  <a:lnTo>
                    <a:pt x="216" y="532"/>
                  </a:lnTo>
                  <a:lnTo>
                    <a:pt x="242" y="536"/>
                  </a:lnTo>
                  <a:lnTo>
                    <a:pt x="270" y="538"/>
                  </a:lnTo>
                  <a:lnTo>
                    <a:pt x="270" y="538"/>
                  </a:lnTo>
                  <a:lnTo>
                    <a:pt x="298" y="536"/>
                  </a:lnTo>
                  <a:lnTo>
                    <a:pt x="324" y="532"/>
                  </a:lnTo>
                  <a:lnTo>
                    <a:pt x="350" y="526"/>
                  </a:lnTo>
                  <a:lnTo>
                    <a:pt x="374" y="516"/>
                  </a:lnTo>
                  <a:lnTo>
                    <a:pt x="398" y="506"/>
                  </a:lnTo>
                  <a:lnTo>
                    <a:pt x="420" y="492"/>
                  </a:lnTo>
                  <a:lnTo>
                    <a:pt x="442" y="476"/>
                  </a:lnTo>
                  <a:lnTo>
                    <a:pt x="460" y="458"/>
                  </a:lnTo>
                  <a:lnTo>
                    <a:pt x="478" y="440"/>
                  </a:lnTo>
                  <a:lnTo>
                    <a:pt x="494" y="418"/>
                  </a:lnTo>
                  <a:lnTo>
                    <a:pt x="506" y="396"/>
                  </a:lnTo>
                  <a:lnTo>
                    <a:pt x="518" y="374"/>
                  </a:lnTo>
                  <a:lnTo>
                    <a:pt x="528" y="348"/>
                  </a:lnTo>
                  <a:lnTo>
                    <a:pt x="534" y="322"/>
                  </a:lnTo>
                  <a:lnTo>
                    <a:pt x="538" y="296"/>
                  </a:lnTo>
                  <a:lnTo>
                    <a:pt x="540" y="268"/>
                  </a:lnTo>
                  <a:lnTo>
                    <a:pt x="540" y="268"/>
                  </a:lnTo>
                  <a:lnTo>
                    <a:pt x="538" y="240"/>
                  </a:lnTo>
                  <a:lnTo>
                    <a:pt x="534" y="214"/>
                  </a:lnTo>
                  <a:lnTo>
                    <a:pt x="528" y="188"/>
                  </a:lnTo>
                  <a:lnTo>
                    <a:pt x="518" y="164"/>
                  </a:lnTo>
                  <a:lnTo>
                    <a:pt x="506" y="140"/>
                  </a:lnTo>
                  <a:lnTo>
                    <a:pt x="494" y="118"/>
                  </a:lnTo>
                  <a:lnTo>
                    <a:pt x="478" y="98"/>
                  </a:lnTo>
                  <a:lnTo>
                    <a:pt x="460" y="78"/>
                  </a:lnTo>
                  <a:lnTo>
                    <a:pt x="442" y="60"/>
                  </a:lnTo>
                  <a:lnTo>
                    <a:pt x="420" y="46"/>
                  </a:lnTo>
                  <a:lnTo>
                    <a:pt x="398" y="32"/>
                  </a:lnTo>
                  <a:lnTo>
                    <a:pt x="374" y="20"/>
                  </a:lnTo>
                  <a:lnTo>
                    <a:pt x="350" y="12"/>
                  </a:lnTo>
                  <a:lnTo>
                    <a:pt x="324" y="4"/>
                  </a:lnTo>
                  <a:lnTo>
                    <a:pt x="298" y="0"/>
                  </a:lnTo>
                  <a:lnTo>
                    <a:pt x="270" y="0"/>
                  </a:lnTo>
                  <a:lnTo>
                    <a:pt x="270" y="0"/>
                  </a:lnTo>
                  <a:lnTo>
                    <a:pt x="242" y="0"/>
                  </a:lnTo>
                  <a:lnTo>
                    <a:pt x="216" y="4"/>
                  </a:lnTo>
                  <a:lnTo>
                    <a:pt x="190" y="12"/>
                  </a:lnTo>
                  <a:lnTo>
                    <a:pt x="166" y="20"/>
                  </a:lnTo>
                  <a:lnTo>
                    <a:pt x="142" y="32"/>
                  </a:lnTo>
                  <a:lnTo>
                    <a:pt x="120" y="46"/>
                  </a:lnTo>
                  <a:lnTo>
                    <a:pt x="98" y="60"/>
                  </a:lnTo>
                  <a:lnTo>
                    <a:pt x="80" y="78"/>
                  </a:lnTo>
                  <a:lnTo>
                    <a:pt x="62" y="98"/>
                  </a:lnTo>
                  <a:lnTo>
                    <a:pt x="46" y="118"/>
                  </a:lnTo>
                  <a:lnTo>
                    <a:pt x="34" y="140"/>
                  </a:lnTo>
                  <a:lnTo>
                    <a:pt x="22" y="164"/>
                  </a:lnTo>
                  <a:lnTo>
                    <a:pt x="14" y="188"/>
                  </a:lnTo>
                  <a:lnTo>
                    <a:pt x="6" y="214"/>
                  </a:lnTo>
                  <a:lnTo>
                    <a:pt x="2" y="240"/>
                  </a:lnTo>
                  <a:lnTo>
                    <a:pt x="0" y="268"/>
                  </a:lnTo>
                  <a:lnTo>
                    <a:pt x="0" y="2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15"/>
            <p:cNvSpPr>
              <a:spLocks/>
            </p:cNvSpPr>
            <p:nvPr/>
          </p:nvSpPr>
          <p:spPr bwMode="auto">
            <a:xfrm>
              <a:off x="2602" y="1882"/>
              <a:ext cx="556" cy="556"/>
            </a:xfrm>
            <a:custGeom>
              <a:avLst/>
              <a:gdLst/>
              <a:ahLst/>
              <a:cxnLst>
                <a:cxn ang="0">
                  <a:pos x="0" y="278"/>
                </a:cxn>
                <a:cxn ang="0">
                  <a:pos x="6" y="222"/>
                </a:cxn>
                <a:cxn ang="0">
                  <a:pos x="22" y="170"/>
                </a:cxn>
                <a:cxn ang="0">
                  <a:pos x="48" y="124"/>
                </a:cxn>
                <a:cxn ang="0">
                  <a:pos x="82" y="82"/>
                </a:cxn>
                <a:cxn ang="0">
                  <a:pos x="122" y="48"/>
                </a:cxn>
                <a:cxn ang="0">
                  <a:pos x="170" y="22"/>
                </a:cxn>
                <a:cxn ang="0">
                  <a:pos x="222" y="6"/>
                </a:cxn>
                <a:cxn ang="0">
                  <a:pos x="278" y="0"/>
                </a:cxn>
                <a:cxn ang="0">
                  <a:pos x="306" y="2"/>
                </a:cxn>
                <a:cxn ang="0">
                  <a:pos x="360" y="14"/>
                </a:cxn>
                <a:cxn ang="0">
                  <a:pos x="410" y="34"/>
                </a:cxn>
                <a:cxn ang="0">
                  <a:pos x="454" y="64"/>
                </a:cxn>
                <a:cxn ang="0">
                  <a:pos x="492" y="102"/>
                </a:cxn>
                <a:cxn ang="0">
                  <a:pos x="522" y="146"/>
                </a:cxn>
                <a:cxn ang="0">
                  <a:pos x="544" y="196"/>
                </a:cxn>
                <a:cxn ang="0">
                  <a:pos x="554" y="250"/>
                </a:cxn>
                <a:cxn ang="0">
                  <a:pos x="556" y="278"/>
                </a:cxn>
                <a:cxn ang="0">
                  <a:pos x="550" y="334"/>
                </a:cxn>
                <a:cxn ang="0">
                  <a:pos x="534" y="386"/>
                </a:cxn>
                <a:cxn ang="0">
                  <a:pos x="508" y="434"/>
                </a:cxn>
                <a:cxn ang="0">
                  <a:pos x="474" y="474"/>
                </a:cxn>
                <a:cxn ang="0">
                  <a:pos x="434" y="508"/>
                </a:cxn>
                <a:cxn ang="0">
                  <a:pos x="386" y="534"/>
                </a:cxn>
                <a:cxn ang="0">
                  <a:pos x="334" y="550"/>
                </a:cxn>
                <a:cxn ang="0">
                  <a:pos x="278" y="556"/>
                </a:cxn>
                <a:cxn ang="0">
                  <a:pos x="250" y="554"/>
                </a:cxn>
                <a:cxn ang="0">
                  <a:pos x="196" y="544"/>
                </a:cxn>
                <a:cxn ang="0">
                  <a:pos x="146" y="522"/>
                </a:cxn>
                <a:cxn ang="0">
                  <a:pos x="102" y="492"/>
                </a:cxn>
                <a:cxn ang="0">
                  <a:pos x="64" y="456"/>
                </a:cxn>
                <a:cxn ang="0">
                  <a:pos x="34" y="410"/>
                </a:cxn>
                <a:cxn ang="0">
                  <a:pos x="12" y="360"/>
                </a:cxn>
                <a:cxn ang="0">
                  <a:pos x="2" y="306"/>
                </a:cxn>
                <a:cxn ang="0">
                  <a:pos x="0" y="278"/>
                </a:cxn>
              </a:cxnLst>
              <a:rect l="0" t="0" r="r" b="b"/>
              <a:pathLst>
                <a:path w="556" h="556">
                  <a:moveTo>
                    <a:pt x="0" y="278"/>
                  </a:moveTo>
                  <a:lnTo>
                    <a:pt x="0" y="278"/>
                  </a:lnTo>
                  <a:lnTo>
                    <a:pt x="2" y="250"/>
                  </a:lnTo>
                  <a:lnTo>
                    <a:pt x="6" y="222"/>
                  </a:lnTo>
                  <a:lnTo>
                    <a:pt x="12" y="196"/>
                  </a:lnTo>
                  <a:lnTo>
                    <a:pt x="22" y="170"/>
                  </a:lnTo>
                  <a:lnTo>
                    <a:pt x="34" y="146"/>
                  </a:lnTo>
                  <a:lnTo>
                    <a:pt x="48" y="124"/>
                  </a:lnTo>
                  <a:lnTo>
                    <a:pt x="64" y="102"/>
                  </a:lnTo>
                  <a:lnTo>
                    <a:pt x="82" y="82"/>
                  </a:lnTo>
                  <a:lnTo>
                    <a:pt x="102" y="64"/>
                  </a:lnTo>
                  <a:lnTo>
                    <a:pt x="122" y="48"/>
                  </a:lnTo>
                  <a:lnTo>
                    <a:pt x="146" y="34"/>
                  </a:lnTo>
                  <a:lnTo>
                    <a:pt x="170" y="22"/>
                  </a:lnTo>
                  <a:lnTo>
                    <a:pt x="196" y="14"/>
                  </a:lnTo>
                  <a:lnTo>
                    <a:pt x="222" y="6"/>
                  </a:lnTo>
                  <a:lnTo>
                    <a:pt x="250" y="2"/>
                  </a:lnTo>
                  <a:lnTo>
                    <a:pt x="278" y="0"/>
                  </a:lnTo>
                  <a:lnTo>
                    <a:pt x="278" y="0"/>
                  </a:lnTo>
                  <a:lnTo>
                    <a:pt x="306" y="2"/>
                  </a:lnTo>
                  <a:lnTo>
                    <a:pt x="334" y="6"/>
                  </a:lnTo>
                  <a:lnTo>
                    <a:pt x="360" y="14"/>
                  </a:lnTo>
                  <a:lnTo>
                    <a:pt x="386" y="22"/>
                  </a:lnTo>
                  <a:lnTo>
                    <a:pt x="410" y="34"/>
                  </a:lnTo>
                  <a:lnTo>
                    <a:pt x="434" y="48"/>
                  </a:lnTo>
                  <a:lnTo>
                    <a:pt x="454" y="64"/>
                  </a:lnTo>
                  <a:lnTo>
                    <a:pt x="474" y="82"/>
                  </a:lnTo>
                  <a:lnTo>
                    <a:pt x="492" y="102"/>
                  </a:lnTo>
                  <a:lnTo>
                    <a:pt x="508" y="124"/>
                  </a:lnTo>
                  <a:lnTo>
                    <a:pt x="522" y="146"/>
                  </a:lnTo>
                  <a:lnTo>
                    <a:pt x="534" y="170"/>
                  </a:lnTo>
                  <a:lnTo>
                    <a:pt x="544" y="196"/>
                  </a:lnTo>
                  <a:lnTo>
                    <a:pt x="550" y="222"/>
                  </a:lnTo>
                  <a:lnTo>
                    <a:pt x="554" y="250"/>
                  </a:lnTo>
                  <a:lnTo>
                    <a:pt x="556" y="278"/>
                  </a:lnTo>
                  <a:lnTo>
                    <a:pt x="556" y="278"/>
                  </a:lnTo>
                  <a:lnTo>
                    <a:pt x="554" y="306"/>
                  </a:lnTo>
                  <a:lnTo>
                    <a:pt x="550" y="334"/>
                  </a:lnTo>
                  <a:lnTo>
                    <a:pt x="544" y="360"/>
                  </a:lnTo>
                  <a:lnTo>
                    <a:pt x="534" y="386"/>
                  </a:lnTo>
                  <a:lnTo>
                    <a:pt x="522" y="410"/>
                  </a:lnTo>
                  <a:lnTo>
                    <a:pt x="508" y="434"/>
                  </a:lnTo>
                  <a:lnTo>
                    <a:pt x="492" y="456"/>
                  </a:lnTo>
                  <a:lnTo>
                    <a:pt x="474" y="474"/>
                  </a:lnTo>
                  <a:lnTo>
                    <a:pt x="454" y="492"/>
                  </a:lnTo>
                  <a:lnTo>
                    <a:pt x="434" y="508"/>
                  </a:lnTo>
                  <a:lnTo>
                    <a:pt x="410" y="522"/>
                  </a:lnTo>
                  <a:lnTo>
                    <a:pt x="386" y="534"/>
                  </a:lnTo>
                  <a:lnTo>
                    <a:pt x="360" y="544"/>
                  </a:lnTo>
                  <a:lnTo>
                    <a:pt x="334" y="550"/>
                  </a:lnTo>
                  <a:lnTo>
                    <a:pt x="306" y="554"/>
                  </a:lnTo>
                  <a:lnTo>
                    <a:pt x="278" y="556"/>
                  </a:lnTo>
                  <a:lnTo>
                    <a:pt x="278" y="556"/>
                  </a:lnTo>
                  <a:lnTo>
                    <a:pt x="250" y="554"/>
                  </a:lnTo>
                  <a:lnTo>
                    <a:pt x="222" y="550"/>
                  </a:lnTo>
                  <a:lnTo>
                    <a:pt x="196" y="544"/>
                  </a:lnTo>
                  <a:lnTo>
                    <a:pt x="170" y="534"/>
                  </a:lnTo>
                  <a:lnTo>
                    <a:pt x="146" y="522"/>
                  </a:lnTo>
                  <a:lnTo>
                    <a:pt x="122" y="508"/>
                  </a:lnTo>
                  <a:lnTo>
                    <a:pt x="102" y="492"/>
                  </a:lnTo>
                  <a:lnTo>
                    <a:pt x="82" y="474"/>
                  </a:lnTo>
                  <a:lnTo>
                    <a:pt x="64" y="456"/>
                  </a:lnTo>
                  <a:lnTo>
                    <a:pt x="48" y="434"/>
                  </a:lnTo>
                  <a:lnTo>
                    <a:pt x="34" y="410"/>
                  </a:lnTo>
                  <a:lnTo>
                    <a:pt x="22" y="386"/>
                  </a:lnTo>
                  <a:lnTo>
                    <a:pt x="12" y="360"/>
                  </a:lnTo>
                  <a:lnTo>
                    <a:pt x="6" y="334"/>
                  </a:lnTo>
                  <a:lnTo>
                    <a:pt x="2" y="306"/>
                  </a:lnTo>
                  <a:lnTo>
                    <a:pt x="0" y="278"/>
                  </a:lnTo>
                  <a:lnTo>
                    <a:pt x="0" y="2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16"/>
            <p:cNvSpPr>
              <a:spLocks/>
            </p:cNvSpPr>
            <p:nvPr/>
          </p:nvSpPr>
          <p:spPr bwMode="auto">
            <a:xfrm>
              <a:off x="2624" y="1906"/>
              <a:ext cx="512" cy="510"/>
            </a:xfrm>
            <a:custGeom>
              <a:avLst/>
              <a:gdLst/>
              <a:ahLst/>
              <a:cxnLst>
                <a:cxn ang="0">
                  <a:pos x="0" y="254"/>
                </a:cxn>
                <a:cxn ang="0">
                  <a:pos x="6" y="204"/>
                </a:cxn>
                <a:cxn ang="0">
                  <a:pos x="22" y="156"/>
                </a:cxn>
                <a:cxn ang="0">
                  <a:pos x="44" y="112"/>
                </a:cxn>
                <a:cxn ang="0">
                  <a:pos x="76" y="74"/>
                </a:cxn>
                <a:cxn ang="0">
                  <a:pos x="114" y="42"/>
                </a:cxn>
                <a:cxn ang="0">
                  <a:pos x="156" y="20"/>
                </a:cxn>
                <a:cxn ang="0">
                  <a:pos x="204" y="4"/>
                </a:cxn>
                <a:cxn ang="0">
                  <a:pos x="256" y="0"/>
                </a:cxn>
                <a:cxn ang="0">
                  <a:pos x="282" y="0"/>
                </a:cxn>
                <a:cxn ang="0">
                  <a:pos x="332" y="10"/>
                </a:cxn>
                <a:cxn ang="0">
                  <a:pos x="378" y="30"/>
                </a:cxn>
                <a:cxn ang="0">
                  <a:pos x="418" y="58"/>
                </a:cxn>
                <a:cxn ang="0">
                  <a:pos x="452" y="92"/>
                </a:cxn>
                <a:cxn ang="0">
                  <a:pos x="480" y="132"/>
                </a:cxn>
                <a:cxn ang="0">
                  <a:pos x="500" y="178"/>
                </a:cxn>
                <a:cxn ang="0">
                  <a:pos x="510" y="228"/>
                </a:cxn>
                <a:cxn ang="0">
                  <a:pos x="512" y="254"/>
                </a:cxn>
                <a:cxn ang="0">
                  <a:pos x="506" y="306"/>
                </a:cxn>
                <a:cxn ang="0">
                  <a:pos x="492" y="354"/>
                </a:cxn>
                <a:cxn ang="0">
                  <a:pos x="468" y="396"/>
                </a:cxn>
                <a:cxn ang="0">
                  <a:pos x="436" y="434"/>
                </a:cxn>
                <a:cxn ang="0">
                  <a:pos x="398" y="466"/>
                </a:cxn>
                <a:cxn ang="0">
                  <a:pos x="356" y="490"/>
                </a:cxn>
                <a:cxn ang="0">
                  <a:pos x="308" y="504"/>
                </a:cxn>
                <a:cxn ang="0">
                  <a:pos x="256" y="510"/>
                </a:cxn>
                <a:cxn ang="0">
                  <a:pos x="230" y="508"/>
                </a:cxn>
                <a:cxn ang="0">
                  <a:pos x="180" y="498"/>
                </a:cxn>
                <a:cxn ang="0">
                  <a:pos x="134" y="478"/>
                </a:cxn>
                <a:cxn ang="0">
                  <a:pos x="94" y="452"/>
                </a:cxn>
                <a:cxn ang="0">
                  <a:pos x="60" y="416"/>
                </a:cxn>
                <a:cxn ang="0">
                  <a:pos x="32" y="376"/>
                </a:cxn>
                <a:cxn ang="0">
                  <a:pos x="12" y="330"/>
                </a:cxn>
                <a:cxn ang="0">
                  <a:pos x="2" y="280"/>
                </a:cxn>
                <a:cxn ang="0">
                  <a:pos x="0" y="254"/>
                </a:cxn>
              </a:cxnLst>
              <a:rect l="0" t="0" r="r" b="b"/>
              <a:pathLst>
                <a:path w="512" h="510">
                  <a:moveTo>
                    <a:pt x="0" y="254"/>
                  </a:moveTo>
                  <a:lnTo>
                    <a:pt x="0" y="254"/>
                  </a:lnTo>
                  <a:lnTo>
                    <a:pt x="2" y="228"/>
                  </a:lnTo>
                  <a:lnTo>
                    <a:pt x="6" y="204"/>
                  </a:lnTo>
                  <a:lnTo>
                    <a:pt x="12" y="178"/>
                  </a:lnTo>
                  <a:lnTo>
                    <a:pt x="22" y="156"/>
                  </a:lnTo>
                  <a:lnTo>
                    <a:pt x="32" y="132"/>
                  </a:lnTo>
                  <a:lnTo>
                    <a:pt x="44" y="112"/>
                  </a:lnTo>
                  <a:lnTo>
                    <a:pt x="60" y="92"/>
                  </a:lnTo>
                  <a:lnTo>
                    <a:pt x="76" y="74"/>
                  </a:lnTo>
                  <a:lnTo>
                    <a:pt x="94" y="58"/>
                  </a:lnTo>
                  <a:lnTo>
                    <a:pt x="114" y="42"/>
                  </a:lnTo>
                  <a:lnTo>
                    <a:pt x="134" y="30"/>
                  </a:lnTo>
                  <a:lnTo>
                    <a:pt x="156" y="20"/>
                  </a:lnTo>
                  <a:lnTo>
                    <a:pt x="180" y="10"/>
                  </a:lnTo>
                  <a:lnTo>
                    <a:pt x="204" y="4"/>
                  </a:lnTo>
                  <a:lnTo>
                    <a:pt x="230" y="0"/>
                  </a:lnTo>
                  <a:lnTo>
                    <a:pt x="256" y="0"/>
                  </a:lnTo>
                  <a:lnTo>
                    <a:pt x="256" y="0"/>
                  </a:lnTo>
                  <a:lnTo>
                    <a:pt x="282" y="0"/>
                  </a:lnTo>
                  <a:lnTo>
                    <a:pt x="308" y="4"/>
                  </a:lnTo>
                  <a:lnTo>
                    <a:pt x="332" y="10"/>
                  </a:lnTo>
                  <a:lnTo>
                    <a:pt x="356" y="20"/>
                  </a:lnTo>
                  <a:lnTo>
                    <a:pt x="378" y="30"/>
                  </a:lnTo>
                  <a:lnTo>
                    <a:pt x="398" y="42"/>
                  </a:lnTo>
                  <a:lnTo>
                    <a:pt x="418" y="58"/>
                  </a:lnTo>
                  <a:lnTo>
                    <a:pt x="436" y="74"/>
                  </a:lnTo>
                  <a:lnTo>
                    <a:pt x="452" y="92"/>
                  </a:lnTo>
                  <a:lnTo>
                    <a:pt x="468" y="112"/>
                  </a:lnTo>
                  <a:lnTo>
                    <a:pt x="480" y="132"/>
                  </a:lnTo>
                  <a:lnTo>
                    <a:pt x="492" y="156"/>
                  </a:lnTo>
                  <a:lnTo>
                    <a:pt x="500" y="178"/>
                  </a:lnTo>
                  <a:lnTo>
                    <a:pt x="506" y="204"/>
                  </a:lnTo>
                  <a:lnTo>
                    <a:pt x="510" y="228"/>
                  </a:lnTo>
                  <a:lnTo>
                    <a:pt x="512" y="254"/>
                  </a:lnTo>
                  <a:lnTo>
                    <a:pt x="512" y="254"/>
                  </a:lnTo>
                  <a:lnTo>
                    <a:pt x="510" y="280"/>
                  </a:lnTo>
                  <a:lnTo>
                    <a:pt x="506" y="306"/>
                  </a:lnTo>
                  <a:lnTo>
                    <a:pt x="500" y="330"/>
                  </a:lnTo>
                  <a:lnTo>
                    <a:pt x="492" y="354"/>
                  </a:lnTo>
                  <a:lnTo>
                    <a:pt x="480" y="376"/>
                  </a:lnTo>
                  <a:lnTo>
                    <a:pt x="468" y="396"/>
                  </a:lnTo>
                  <a:lnTo>
                    <a:pt x="452" y="416"/>
                  </a:lnTo>
                  <a:lnTo>
                    <a:pt x="436" y="434"/>
                  </a:lnTo>
                  <a:lnTo>
                    <a:pt x="418" y="452"/>
                  </a:lnTo>
                  <a:lnTo>
                    <a:pt x="398" y="466"/>
                  </a:lnTo>
                  <a:lnTo>
                    <a:pt x="378" y="478"/>
                  </a:lnTo>
                  <a:lnTo>
                    <a:pt x="356" y="490"/>
                  </a:lnTo>
                  <a:lnTo>
                    <a:pt x="332" y="498"/>
                  </a:lnTo>
                  <a:lnTo>
                    <a:pt x="308" y="504"/>
                  </a:lnTo>
                  <a:lnTo>
                    <a:pt x="282" y="508"/>
                  </a:lnTo>
                  <a:lnTo>
                    <a:pt x="256" y="510"/>
                  </a:lnTo>
                  <a:lnTo>
                    <a:pt x="256" y="510"/>
                  </a:lnTo>
                  <a:lnTo>
                    <a:pt x="230" y="508"/>
                  </a:lnTo>
                  <a:lnTo>
                    <a:pt x="204" y="504"/>
                  </a:lnTo>
                  <a:lnTo>
                    <a:pt x="180" y="498"/>
                  </a:lnTo>
                  <a:lnTo>
                    <a:pt x="156" y="490"/>
                  </a:lnTo>
                  <a:lnTo>
                    <a:pt x="134" y="478"/>
                  </a:lnTo>
                  <a:lnTo>
                    <a:pt x="114" y="466"/>
                  </a:lnTo>
                  <a:lnTo>
                    <a:pt x="94" y="452"/>
                  </a:lnTo>
                  <a:lnTo>
                    <a:pt x="76" y="434"/>
                  </a:lnTo>
                  <a:lnTo>
                    <a:pt x="60" y="416"/>
                  </a:lnTo>
                  <a:lnTo>
                    <a:pt x="44" y="396"/>
                  </a:lnTo>
                  <a:lnTo>
                    <a:pt x="32" y="376"/>
                  </a:lnTo>
                  <a:lnTo>
                    <a:pt x="22" y="354"/>
                  </a:lnTo>
                  <a:lnTo>
                    <a:pt x="12" y="330"/>
                  </a:lnTo>
                  <a:lnTo>
                    <a:pt x="6" y="306"/>
                  </a:lnTo>
                  <a:lnTo>
                    <a:pt x="2" y="280"/>
                  </a:lnTo>
                  <a:lnTo>
                    <a:pt x="0" y="254"/>
                  </a:lnTo>
                  <a:lnTo>
                    <a:pt x="0" y="254"/>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17"/>
            <p:cNvSpPr>
              <a:spLocks/>
            </p:cNvSpPr>
            <p:nvPr/>
          </p:nvSpPr>
          <p:spPr bwMode="auto">
            <a:xfrm>
              <a:off x="2638" y="1918"/>
              <a:ext cx="484" cy="484"/>
            </a:xfrm>
            <a:custGeom>
              <a:avLst/>
              <a:gdLst/>
              <a:ahLst/>
              <a:cxnLst>
                <a:cxn ang="0">
                  <a:pos x="0" y="242"/>
                </a:cxn>
                <a:cxn ang="0">
                  <a:pos x="4" y="194"/>
                </a:cxn>
                <a:cxn ang="0">
                  <a:pos x="18" y="148"/>
                </a:cxn>
                <a:cxn ang="0">
                  <a:pos x="42" y="108"/>
                </a:cxn>
                <a:cxn ang="0">
                  <a:pos x="70" y="72"/>
                </a:cxn>
                <a:cxn ang="0">
                  <a:pos x="106" y="42"/>
                </a:cxn>
                <a:cxn ang="0">
                  <a:pos x="148" y="20"/>
                </a:cxn>
                <a:cxn ang="0">
                  <a:pos x="194" y="6"/>
                </a:cxn>
                <a:cxn ang="0">
                  <a:pos x="242" y="0"/>
                </a:cxn>
                <a:cxn ang="0">
                  <a:pos x="266" y="2"/>
                </a:cxn>
                <a:cxn ang="0">
                  <a:pos x="314" y="12"/>
                </a:cxn>
                <a:cxn ang="0">
                  <a:pos x="358" y="30"/>
                </a:cxn>
                <a:cxn ang="0">
                  <a:pos x="396" y="56"/>
                </a:cxn>
                <a:cxn ang="0">
                  <a:pos x="428" y="88"/>
                </a:cxn>
                <a:cxn ang="0">
                  <a:pos x="456" y="128"/>
                </a:cxn>
                <a:cxn ang="0">
                  <a:pos x="474" y="170"/>
                </a:cxn>
                <a:cxn ang="0">
                  <a:pos x="484" y="218"/>
                </a:cxn>
                <a:cxn ang="0">
                  <a:pos x="484" y="242"/>
                </a:cxn>
                <a:cxn ang="0">
                  <a:pos x="480" y="292"/>
                </a:cxn>
                <a:cxn ang="0">
                  <a:pos x="466" y="336"/>
                </a:cxn>
                <a:cxn ang="0">
                  <a:pos x="442" y="378"/>
                </a:cxn>
                <a:cxn ang="0">
                  <a:pos x="414" y="414"/>
                </a:cxn>
                <a:cxn ang="0">
                  <a:pos x="378" y="444"/>
                </a:cxn>
                <a:cxn ang="0">
                  <a:pos x="336" y="466"/>
                </a:cxn>
                <a:cxn ang="0">
                  <a:pos x="290" y="480"/>
                </a:cxn>
                <a:cxn ang="0">
                  <a:pos x="242" y="484"/>
                </a:cxn>
                <a:cxn ang="0">
                  <a:pos x="218" y="484"/>
                </a:cxn>
                <a:cxn ang="0">
                  <a:pos x="170" y="474"/>
                </a:cxn>
                <a:cxn ang="0">
                  <a:pos x="126" y="456"/>
                </a:cxn>
                <a:cxn ang="0">
                  <a:pos x="88" y="430"/>
                </a:cxn>
                <a:cxn ang="0">
                  <a:pos x="56" y="396"/>
                </a:cxn>
                <a:cxn ang="0">
                  <a:pos x="28" y="358"/>
                </a:cxn>
                <a:cxn ang="0">
                  <a:pos x="10" y="314"/>
                </a:cxn>
                <a:cxn ang="0">
                  <a:pos x="0" y="268"/>
                </a:cxn>
                <a:cxn ang="0">
                  <a:pos x="0" y="242"/>
                </a:cxn>
              </a:cxnLst>
              <a:rect l="0" t="0" r="r" b="b"/>
              <a:pathLst>
                <a:path w="484" h="484">
                  <a:moveTo>
                    <a:pt x="0" y="242"/>
                  </a:moveTo>
                  <a:lnTo>
                    <a:pt x="0" y="242"/>
                  </a:lnTo>
                  <a:lnTo>
                    <a:pt x="0" y="218"/>
                  </a:lnTo>
                  <a:lnTo>
                    <a:pt x="4" y="194"/>
                  </a:lnTo>
                  <a:lnTo>
                    <a:pt x="10" y="170"/>
                  </a:lnTo>
                  <a:lnTo>
                    <a:pt x="18" y="148"/>
                  </a:lnTo>
                  <a:lnTo>
                    <a:pt x="28" y="128"/>
                  </a:lnTo>
                  <a:lnTo>
                    <a:pt x="42" y="108"/>
                  </a:lnTo>
                  <a:lnTo>
                    <a:pt x="56" y="88"/>
                  </a:lnTo>
                  <a:lnTo>
                    <a:pt x="70" y="72"/>
                  </a:lnTo>
                  <a:lnTo>
                    <a:pt x="88" y="56"/>
                  </a:lnTo>
                  <a:lnTo>
                    <a:pt x="106" y="42"/>
                  </a:lnTo>
                  <a:lnTo>
                    <a:pt x="126" y="30"/>
                  </a:lnTo>
                  <a:lnTo>
                    <a:pt x="148" y="20"/>
                  </a:lnTo>
                  <a:lnTo>
                    <a:pt x="170" y="12"/>
                  </a:lnTo>
                  <a:lnTo>
                    <a:pt x="194" y="6"/>
                  </a:lnTo>
                  <a:lnTo>
                    <a:pt x="218" y="2"/>
                  </a:lnTo>
                  <a:lnTo>
                    <a:pt x="242" y="0"/>
                  </a:lnTo>
                  <a:lnTo>
                    <a:pt x="242" y="0"/>
                  </a:lnTo>
                  <a:lnTo>
                    <a:pt x="266" y="2"/>
                  </a:lnTo>
                  <a:lnTo>
                    <a:pt x="290" y="6"/>
                  </a:lnTo>
                  <a:lnTo>
                    <a:pt x="314" y="12"/>
                  </a:lnTo>
                  <a:lnTo>
                    <a:pt x="336" y="20"/>
                  </a:lnTo>
                  <a:lnTo>
                    <a:pt x="358" y="30"/>
                  </a:lnTo>
                  <a:lnTo>
                    <a:pt x="378" y="42"/>
                  </a:lnTo>
                  <a:lnTo>
                    <a:pt x="396" y="56"/>
                  </a:lnTo>
                  <a:lnTo>
                    <a:pt x="414" y="72"/>
                  </a:lnTo>
                  <a:lnTo>
                    <a:pt x="428" y="88"/>
                  </a:lnTo>
                  <a:lnTo>
                    <a:pt x="442" y="108"/>
                  </a:lnTo>
                  <a:lnTo>
                    <a:pt x="456" y="128"/>
                  </a:lnTo>
                  <a:lnTo>
                    <a:pt x="466" y="148"/>
                  </a:lnTo>
                  <a:lnTo>
                    <a:pt x="474" y="170"/>
                  </a:lnTo>
                  <a:lnTo>
                    <a:pt x="480" y="194"/>
                  </a:lnTo>
                  <a:lnTo>
                    <a:pt x="484" y="218"/>
                  </a:lnTo>
                  <a:lnTo>
                    <a:pt x="484" y="242"/>
                  </a:lnTo>
                  <a:lnTo>
                    <a:pt x="484" y="242"/>
                  </a:lnTo>
                  <a:lnTo>
                    <a:pt x="484" y="268"/>
                  </a:lnTo>
                  <a:lnTo>
                    <a:pt x="480" y="292"/>
                  </a:lnTo>
                  <a:lnTo>
                    <a:pt x="474" y="314"/>
                  </a:lnTo>
                  <a:lnTo>
                    <a:pt x="466" y="336"/>
                  </a:lnTo>
                  <a:lnTo>
                    <a:pt x="456" y="358"/>
                  </a:lnTo>
                  <a:lnTo>
                    <a:pt x="442" y="378"/>
                  </a:lnTo>
                  <a:lnTo>
                    <a:pt x="428" y="396"/>
                  </a:lnTo>
                  <a:lnTo>
                    <a:pt x="414" y="414"/>
                  </a:lnTo>
                  <a:lnTo>
                    <a:pt x="396" y="430"/>
                  </a:lnTo>
                  <a:lnTo>
                    <a:pt x="378" y="444"/>
                  </a:lnTo>
                  <a:lnTo>
                    <a:pt x="358" y="456"/>
                  </a:lnTo>
                  <a:lnTo>
                    <a:pt x="336" y="466"/>
                  </a:lnTo>
                  <a:lnTo>
                    <a:pt x="314" y="474"/>
                  </a:lnTo>
                  <a:lnTo>
                    <a:pt x="290" y="480"/>
                  </a:lnTo>
                  <a:lnTo>
                    <a:pt x="266" y="484"/>
                  </a:lnTo>
                  <a:lnTo>
                    <a:pt x="242" y="484"/>
                  </a:lnTo>
                  <a:lnTo>
                    <a:pt x="242" y="484"/>
                  </a:lnTo>
                  <a:lnTo>
                    <a:pt x="218" y="484"/>
                  </a:lnTo>
                  <a:lnTo>
                    <a:pt x="194" y="480"/>
                  </a:lnTo>
                  <a:lnTo>
                    <a:pt x="170" y="474"/>
                  </a:lnTo>
                  <a:lnTo>
                    <a:pt x="148" y="466"/>
                  </a:lnTo>
                  <a:lnTo>
                    <a:pt x="126" y="456"/>
                  </a:lnTo>
                  <a:lnTo>
                    <a:pt x="106" y="444"/>
                  </a:lnTo>
                  <a:lnTo>
                    <a:pt x="88" y="430"/>
                  </a:lnTo>
                  <a:lnTo>
                    <a:pt x="70" y="414"/>
                  </a:lnTo>
                  <a:lnTo>
                    <a:pt x="56" y="396"/>
                  </a:lnTo>
                  <a:lnTo>
                    <a:pt x="42" y="378"/>
                  </a:lnTo>
                  <a:lnTo>
                    <a:pt x="28" y="358"/>
                  </a:lnTo>
                  <a:lnTo>
                    <a:pt x="18" y="336"/>
                  </a:lnTo>
                  <a:lnTo>
                    <a:pt x="10" y="314"/>
                  </a:lnTo>
                  <a:lnTo>
                    <a:pt x="4" y="292"/>
                  </a:lnTo>
                  <a:lnTo>
                    <a:pt x="0" y="268"/>
                  </a:lnTo>
                  <a:lnTo>
                    <a:pt x="0" y="242"/>
                  </a:lnTo>
                  <a:lnTo>
                    <a:pt x="0" y="242"/>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18"/>
            <p:cNvSpPr>
              <a:spLocks noEditPoints="1"/>
            </p:cNvSpPr>
            <p:nvPr/>
          </p:nvSpPr>
          <p:spPr bwMode="auto">
            <a:xfrm>
              <a:off x="2654" y="1934"/>
              <a:ext cx="452" cy="454"/>
            </a:xfrm>
            <a:custGeom>
              <a:avLst/>
              <a:gdLst/>
              <a:ahLst/>
              <a:cxnLst>
                <a:cxn ang="0">
                  <a:pos x="8" y="204"/>
                </a:cxn>
                <a:cxn ang="0">
                  <a:pos x="24" y="142"/>
                </a:cxn>
                <a:cxn ang="0">
                  <a:pos x="58" y="88"/>
                </a:cxn>
                <a:cxn ang="0">
                  <a:pos x="104" y="46"/>
                </a:cxn>
                <a:cxn ang="0">
                  <a:pos x="162" y="18"/>
                </a:cxn>
                <a:cxn ang="0">
                  <a:pos x="226" y="8"/>
                </a:cxn>
                <a:cxn ang="0">
                  <a:pos x="270" y="12"/>
                </a:cxn>
                <a:cxn ang="0">
                  <a:pos x="330" y="34"/>
                </a:cxn>
                <a:cxn ang="0">
                  <a:pos x="380" y="72"/>
                </a:cxn>
                <a:cxn ang="0">
                  <a:pos x="418" y="122"/>
                </a:cxn>
                <a:cxn ang="0">
                  <a:pos x="440" y="182"/>
                </a:cxn>
                <a:cxn ang="0">
                  <a:pos x="444" y="226"/>
                </a:cxn>
                <a:cxn ang="0">
                  <a:pos x="434" y="292"/>
                </a:cxn>
                <a:cxn ang="0">
                  <a:pos x="408" y="348"/>
                </a:cxn>
                <a:cxn ang="0">
                  <a:pos x="366" y="396"/>
                </a:cxn>
                <a:cxn ang="0">
                  <a:pos x="312" y="428"/>
                </a:cxn>
                <a:cxn ang="0">
                  <a:pos x="248" y="444"/>
                </a:cxn>
                <a:cxn ang="0">
                  <a:pos x="204" y="444"/>
                </a:cxn>
                <a:cxn ang="0">
                  <a:pos x="140" y="428"/>
                </a:cxn>
                <a:cxn ang="0">
                  <a:pos x="86" y="396"/>
                </a:cxn>
                <a:cxn ang="0">
                  <a:pos x="44" y="348"/>
                </a:cxn>
                <a:cxn ang="0">
                  <a:pos x="18" y="292"/>
                </a:cxn>
                <a:cxn ang="0">
                  <a:pos x="8" y="226"/>
                </a:cxn>
                <a:cxn ang="0">
                  <a:pos x="0" y="226"/>
                </a:cxn>
                <a:cxn ang="0">
                  <a:pos x="10" y="294"/>
                </a:cxn>
                <a:cxn ang="0">
                  <a:pos x="38" y="354"/>
                </a:cxn>
                <a:cxn ang="0">
                  <a:pos x="82" y="402"/>
                </a:cxn>
                <a:cxn ang="0">
                  <a:pos x="138" y="436"/>
                </a:cxn>
                <a:cxn ang="0">
                  <a:pos x="202" y="452"/>
                </a:cxn>
                <a:cxn ang="0">
                  <a:pos x="250" y="452"/>
                </a:cxn>
                <a:cxn ang="0">
                  <a:pos x="314" y="436"/>
                </a:cxn>
                <a:cxn ang="0">
                  <a:pos x="370" y="402"/>
                </a:cxn>
                <a:cxn ang="0">
                  <a:pos x="414" y="354"/>
                </a:cxn>
                <a:cxn ang="0">
                  <a:pos x="442" y="294"/>
                </a:cxn>
                <a:cxn ang="0">
                  <a:pos x="452" y="226"/>
                </a:cxn>
                <a:cxn ang="0">
                  <a:pos x="448" y="180"/>
                </a:cxn>
                <a:cxn ang="0">
                  <a:pos x="426" y="118"/>
                </a:cxn>
                <a:cxn ang="0">
                  <a:pos x="386" y="66"/>
                </a:cxn>
                <a:cxn ang="0">
                  <a:pos x="334" y="28"/>
                </a:cxn>
                <a:cxn ang="0">
                  <a:pos x="272" y="4"/>
                </a:cxn>
                <a:cxn ang="0">
                  <a:pos x="226" y="0"/>
                </a:cxn>
                <a:cxn ang="0">
                  <a:pos x="158" y="10"/>
                </a:cxn>
                <a:cxn ang="0">
                  <a:pos x="100" y="38"/>
                </a:cxn>
                <a:cxn ang="0">
                  <a:pos x="52" y="82"/>
                </a:cxn>
                <a:cxn ang="0">
                  <a:pos x="18" y="138"/>
                </a:cxn>
                <a:cxn ang="0">
                  <a:pos x="0" y="204"/>
                </a:cxn>
              </a:cxnLst>
              <a:rect l="0" t="0" r="r" b="b"/>
              <a:pathLst>
                <a:path w="452" h="454">
                  <a:moveTo>
                    <a:pt x="8" y="226"/>
                  </a:moveTo>
                  <a:lnTo>
                    <a:pt x="8" y="226"/>
                  </a:lnTo>
                  <a:lnTo>
                    <a:pt x="8" y="204"/>
                  </a:lnTo>
                  <a:lnTo>
                    <a:pt x="12" y="182"/>
                  </a:lnTo>
                  <a:lnTo>
                    <a:pt x="18" y="162"/>
                  </a:lnTo>
                  <a:lnTo>
                    <a:pt x="24" y="142"/>
                  </a:lnTo>
                  <a:lnTo>
                    <a:pt x="34" y="122"/>
                  </a:lnTo>
                  <a:lnTo>
                    <a:pt x="44" y="104"/>
                  </a:lnTo>
                  <a:lnTo>
                    <a:pt x="58" y="88"/>
                  </a:lnTo>
                  <a:lnTo>
                    <a:pt x="72" y="72"/>
                  </a:lnTo>
                  <a:lnTo>
                    <a:pt x="86" y="58"/>
                  </a:lnTo>
                  <a:lnTo>
                    <a:pt x="104" y="46"/>
                  </a:lnTo>
                  <a:lnTo>
                    <a:pt x="122" y="34"/>
                  </a:lnTo>
                  <a:lnTo>
                    <a:pt x="140" y="24"/>
                  </a:lnTo>
                  <a:lnTo>
                    <a:pt x="162" y="18"/>
                  </a:lnTo>
                  <a:lnTo>
                    <a:pt x="182" y="12"/>
                  </a:lnTo>
                  <a:lnTo>
                    <a:pt x="204" y="8"/>
                  </a:lnTo>
                  <a:lnTo>
                    <a:pt x="226" y="8"/>
                  </a:lnTo>
                  <a:lnTo>
                    <a:pt x="226" y="8"/>
                  </a:lnTo>
                  <a:lnTo>
                    <a:pt x="248" y="8"/>
                  </a:lnTo>
                  <a:lnTo>
                    <a:pt x="270" y="12"/>
                  </a:lnTo>
                  <a:lnTo>
                    <a:pt x="292" y="18"/>
                  </a:lnTo>
                  <a:lnTo>
                    <a:pt x="312" y="24"/>
                  </a:lnTo>
                  <a:lnTo>
                    <a:pt x="330" y="34"/>
                  </a:lnTo>
                  <a:lnTo>
                    <a:pt x="348" y="46"/>
                  </a:lnTo>
                  <a:lnTo>
                    <a:pt x="366" y="58"/>
                  </a:lnTo>
                  <a:lnTo>
                    <a:pt x="380" y="72"/>
                  </a:lnTo>
                  <a:lnTo>
                    <a:pt x="394" y="88"/>
                  </a:lnTo>
                  <a:lnTo>
                    <a:pt x="408" y="104"/>
                  </a:lnTo>
                  <a:lnTo>
                    <a:pt x="418" y="122"/>
                  </a:lnTo>
                  <a:lnTo>
                    <a:pt x="428" y="142"/>
                  </a:lnTo>
                  <a:lnTo>
                    <a:pt x="434" y="162"/>
                  </a:lnTo>
                  <a:lnTo>
                    <a:pt x="440" y="182"/>
                  </a:lnTo>
                  <a:lnTo>
                    <a:pt x="444" y="204"/>
                  </a:lnTo>
                  <a:lnTo>
                    <a:pt x="444" y="226"/>
                  </a:lnTo>
                  <a:lnTo>
                    <a:pt x="444" y="226"/>
                  </a:lnTo>
                  <a:lnTo>
                    <a:pt x="444" y="248"/>
                  </a:lnTo>
                  <a:lnTo>
                    <a:pt x="440" y="270"/>
                  </a:lnTo>
                  <a:lnTo>
                    <a:pt x="434" y="292"/>
                  </a:lnTo>
                  <a:lnTo>
                    <a:pt x="428" y="312"/>
                  </a:lnTo>
                  <a:lnTo>
                    <a:pt x="418" y="330"/>
                  </a:lnTo>
                  <a:lnTo>
                    <a:pt x="408" y="348"/>
                  </a:lnTo>
                  <a:lnTo>
                    <a:pt x="394" y="366"/>
                  </a:lnTo>
                  <a:lnTo>
                    <a:pt x="380" y="382"/>
                  </a:lnTo>
                  <a:lnTo>
                    <a:pt x="366" y="396"/>
                  </a:lnTo>
                  <a:lnTo>
                    <a:pt x="348" y="408"/>
                  </a:lnTo>
                  <a:lnTo>
                    <a:pt x="330" y="418"/>
                  </a:lnTo>
                  <a:lnTo>
                    <a:pt x="312" y="428"/>
                  </a:lnTo>
                  <a:lnTo>
                    <a:pt x="292" y="436"/>
                  </a:lnTo>
                  <a:lnTo>
                    <a:pt x="270" y="440"/>
                  </a:lnTo>
                  <a:lnTo>
                    <a:pt x="248" y="444"/>
                  </a:lnTo>
                  <a:lnTo>
                    <a:pt x="226" y="446"/>
                  </a:lnTo>
                  <a:lnTo>
                    <a:pt x="226" y="446"/>
                  </a:lnTo>
                  <a:lnTo>
                    <a:pt x="204" y="444"/>
                  </a:lnTo>
                  <a:lnTo>
                    <a:pt x="182" y="440"/>
                  </a:lnTo>
                  <a:lnTo>
                    <a:pt x="162" y="436"/>
                  </a:lnTo>
                  <a:lnTo>
                    <a:pt x="140" y="428"/>
                  </a:lnTo>
                  <a:lnTo>
                    <a:pt x="122" y="418"/>
                  </a:lnTo>
                  <a:lnTo>
                    <a:pt x="104" y="408"/>
                  </a:lnTo>
                  <a:lnTo>
                    <a:pt x="86" y="396"/>
                  </a:lnTo>
                  <a:lnTo>
                    <a:pt x="72" y="382"/>
                  </a:lnTo>
                  <a:lnTo>
                    <a:pt x="58" y="366"/>
                  </a:lnTo>
                  <a:lnTo>
                    <a:pt x="44" y="348"/>
                  </a:lnTo>
                  <a:lnTo>
                    <a:pt x="34" y="330"/>
                  </a:lnTo>
                  <a:lnTo>
                    <a:pt x="24" y="312"/>
                  </a:lnTo>
                  <a:lnTo>
                    <a:pt x="18" y="292"/>
                  </a:lnTo>
                  <a:lnTo>
                    <a:pt x="12" y="270"/>
                  </a:lnTo>
                  <a:lnTo>
                    <a:pt x="8" y="248"/>
                  </a:lnTo>
                  <a:lnTo>
                    <a:pt x="8" y="226"/>
                  </a:lnTo>
                  <a:lnTo>
                    <a:pt x="8" y="226"/>
                  </a:lnTo>
                  <a:close/>
                  <a:moveTo>
                    <a:pt x="0" y="226"/>
                  </a:moveTo>
                  <a:lnTo>
                    <a:pt x="0" y="226"/>
                  </a:lnTo>
                  <a:lnTo>
                    <a:pt x="0" y="250"/>
                  </a:lnTo>
                  <a:lnTo>
                    <a:pt x="4" y="272"/>
                  </a:lnTo>
                  <a:lnTo>
                    <a:pt x="10" y="294"/>
                  </a:lnTo>
                  <a:lnTo>
                    <a:pt x="18" y="314"/>
                  </a:lnTo>
                  <a:lnTo>
                    <a:pt x="26" y="334"/>
                  </a:lnTo>
                  <a:lnTo>
                    <a:pt x="38" y="354"/>
                  </a:lnTo>
                  <a:lnTo>
                    <a:pt x="52" y="370"/>
                  </a:lnTo>
                  <a:lnTo>
                    <a:pt x="66" y="386"/>
                  </a:lnTo>
                  <a:lnTo>
                    <a:pt x="82" y="402"/>
                  </a:lnTo>
                  <a:lnTo>
                    <a:pt x="100" y="414"/>
                  </a:lnTo>
                  <a:lnTo>
                    <a:pt x="118" y="426"/>
                  </a:lnTo>
                  <a:lnTo>
                    <a:pt x="138" y="436"/>
                  </a:lnTo>
                  <a:lnTo>
                    <a:pt x="158" y="444"/>
                  </a:lnTo>
                  <a:lnTo>
                    <a:pt x="180" y="448"/>
                  </a:lnTo>
                  <a:lnTo>
                    <a:pt x="202" y="452"/>
                  </a:lnTo>
                  <a:lnTo>
                    <a:pt x="226" y="454"/>
                  </a:lnTo>
                  <a:lnTo>
                    <a:pt x="226" y="454"/>
                  </a:lnTo>
                  <a:lnTo>
                    <a:pt x="250" y="452"/>
                  </a:lnTo>
                  <a:lnTo>
                    <a:pt x="272" y="448"/>
                  </a:lnTo>
                  <a:lnTo>
                    <a:pt x="294" y="444"/>
                  </a:lnTo>
                  <a:lnTo>
                    <a:pt x="314" y="436"/>
                  </a:lnTo>
                  <a:lnTo>
                    <a:pt x="334" y="426"/>
                  </a:lnTo>
                  <a:lnTo>
                    <a:pt x="352" y="414"/>
                  </a:lnTo>
                  <a:lnTo>
                    <a:pt x="370" y="402"/>
                  </a:lnTo>
                  <a:lnTo>
                    <a:pt x="386" y="386"/>
                  </a:lnTo>
                  <a:lnTo>
                    <a:pt x="400" y="370"/>
                  </a:lnTo>
                  <a:lnTo>
                    <a:pt x="414" y="354"/>
                  </a:lnTo>
                  <a:lnTo>
                    <a:pt x="426" y="334"/>
                  </a:lnTo>
                  <a:lnTo>
                    <a:pt x="434" y="314"/>
                  </a:lnTo>
                  <a:lnTo>
                    <a:pt x="442" y="294"/>
                  </a:lnTo>
                  <a:lnTo>
                    <a:pt x="448" y="272"/>
                  </a:lnTo>
                  <a:lnTo>
                    <a:pt x="452" y="250"/>
                  </a:lnTo>
                  <a:lnTo>
                    <a:pt x="452" y="226"/>
                  </a:lnTo>
                  <a:lnTo>
                    <a:pt x="452" y="226"/>
                  </a:lnTo>
                  <a:lnTo>
                    <a:pt x="452" y="204"/>
                  </a:lnTo>
                  <a:lnTo>
                    <a:pt x="448" y="180"/>
                  </a:lnTo>
                  <a:lnTo>
                    <a:pt x="442" y="160"/>
                  </a:lnTo>
                  <a:lnTo>
                    <a:pt x="434" y="138"/>
                  </a:lnTo>
                  <a:lnTo>
                    <a:pt x="426" y="118"/>
                  </a:lnTo>
                  <a:lnTo>
                    <a:pt x="414" y="100"/>
                  </a:lnTo>
                  <a:lnTo>
                    <a:pt x="400" y="82"/>
                  </a:lnTo>
                  <a:lnTo>
                    <a:pt x="386" y="66"/>
                  </a:lnTo>
                  <a:lnTo>
                    <a:pt x="370" y="52"/>
                  </a:lnTo>
                  <a:lnTo>
                    <a:pt x="352" y="38"/>
                  </a:lnTo>
                  <a:lnTo>
                    <a:pt x="334" y="28"/>
                  </a:lnTo>
                  <a:lnTo>
                    <a:pt x="314" y="18"/>
                  </a:lnTo>
                  <a:lnTo>
                    <a:pt x="294" y="10"/>
                  </a:lnTo>
                  <a:lnTo>
                    <a:pt x="272" y="4"/>
                  </a:lnTo>
                  <a:lnTo>
                    <a:pt x="250" y="0"/>
                  </a:lnTo>
                  <a:lnTo>
                    <a:pt x="226" y="0"/>
                  </a:lnTo>
                  <a:lnTo>
                    <a:pt x="226" y="0"/>
                  </a:lnTo>
                  <a:lnTo>
                    <a:pt x="202" y="0"/>
                  </a:lnTo>
                  <a:lnTo>
                    <a:pt x="180" y="4"/>
                  </a:lnTo>
                  <a:lnTo>
                    <a:pt x="158" y="10"/>
                  </a:lnTo>
                  <a:lnTo>
                    <a:pt x="138" y="18"/>
                  </a:lnTo>
                  <a:lnTo>
                    <a:pt x="118" y="28"/>
                  </a:lnTo>
                  <a:lnTo>
                    <a:pt x="100" y="38"/>
                  </a:lnTo>
                  <a:lnTo>
                    <a:pt x="82" y="52"/>
                  </a:lnTo>
                  <a:lnTo>
                    <a:pt x="66" y="66"/>
                  </a:lnTo>
                  <a:lnTo>
                    <a:pt x="52" y="82"/>
                  </a:lnTo>
                  <a:lnTo>
                    <a:pt x="38" y="100"/>
                  </a:lnTo>
                  <a:lnTo>
                    <a:pt x="26" y="118"/>
                  </a:lnTo>
                  <a:lnTo>
                    <a:pt x="18" y="138"/>
                  </a:lnTo>
                  <a:lnTo>
                    <a:pt x="10" y="160"/>
                  </a:lnTo>
                  <a:lnTo>
                    <a:pt x="4" y="180"/>
                  </a:lnTo>
                  <a:lnTo>
                    <a:pt x="0" y="204"/>
                  </a:lnTo>
                  <a:lnTo>
                    <a:pt x="0" y="226"/>
                  </a:lnTo>
                  <a:lnTo>
                    <a:pt x="0" y="2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19"/>
            <p:cNvSpPr>
              <a:spLocks/>
            </p:cNvSpPr>
            <p:nvPr/>
          </p:nvSpPr>
          <p:spPr bwMode="auto">
            <a:xfrm>
              <a:off x="2702" y="2010"/>
              <a:ext cx="396" cy="370"/>
            </a:xfrm>
            <a:custGeom>
              <a:avLst/>
              <a:gdLst/>
              <a:ahLst/>
              <a:cxnLst>
                <a:cxn ang="0">
                  <a:pos x="338" y="0"/>
                </a:cxn>
                <a:cxn ang="0">
                  <a:pos x="354" y="28"/>
                </a:cxn>
                <a:cxn ang="0">
                  <a:pos x="368" y="60"/>
                </a:cxn>
                <a:cxn ang="0">
                  <a:pos x="376" y="94"/>
                </a:cxn>
                <a:cxn ang="0">
                  <a:pos x="378" y="128"/>
                </a:cxn>
                <a:cxn ang="0">
                  <a:pos x="378" y="150"/>
                </a:cxn>
                <a:cxn ang="0">
                  <a:pos x="368" y="192"/>
                </a:cxn>
                <a:cxn ang="0">
                  <a:pos x="352" y="232"/>
                </a:cxn>
                <a:cxn ang="0">
                  <a:pos x="328" y="266"/>
                </a:cxn>
                <a:cxn ang="0">
                  <a:pos x="298" y="296"/>
                </a:cxn>
                <a:cxn ang="0">
                  <a:pos x="264" y="320"/>
                </a:cxn>
                <a:cxn ang="0">
                  <a:pos x="224" y="336"/>
                </a:cxn>
                <a:cxn ang="0">
                  <a:pos x="182" y="346"/>
                </a:cxn>
                <a:cxn ang="0">
                  <a:pos x="160" y="346"/>
                </a:cxn>
                <a:cxn ang="0">
                  <a:pos x="114" y="342"/>
                </a:cxn>
                <a:cxn ang="0">
                  <a:pos x="72" y="328"/>
                </a:cxn>
                <a:cxn ang="0">
                  <a:pos x="34" y="306"/>
                </a:cxn>
                <a:cxn ang="0">
                  <a:pos x="0" y="278"/>
                </a:cxn>
                <a:cxn ang="0">
                  <a:pos x="16" y="298"/>
                </a:cxn>
                <a:cxn ang="0">
                  <a:pos x="54" y="330"/>
                </a:cxn>
                <a:cxn ang="0">
                  <a:pos x="100" y="354"/>
                </a:cxn>
                <a:cxn ang="0">
                  <a:pos x="152" y="368"/>
                </a:cxn>
                <a:cxn ang="0">
                  <a:pos x="178" y="370"/>
                </a:cxn>
                <a:cxn ang="0">
                  <a:pos x="222" y="364"/>
                </a:cxn>
                <a:cxn ang="0">
                  <a:pos x="264" y="352"/>
                </a:cxn>
                <a:cxn ang="0">
                  <a:pos x="300" y="332"/>
                </a:cxn>
                <a:cxn ang="0">
                  <a:pos x="332" y="306"/>
                </a:cxn>
                <a:cxn ang="0">
                  <a:pos x="360" y="272"/>
                </a:cxn>
                <a:cxn ang="0">
                  <a:pos x="380" y="236"/>
                </a:cxn>
                <a:cxn ang="0">
                  <a:pos x="392" y="194"/>
                </a:cxn>
                <a:cxn ang="0">
                  <a:pos x="396" y="150"/>
                </a:cxn>
                <a:cxn ang="0">
                  <a:pos x="396" y="130"/>
                </a:cxn>
                <a:cxn ang="0">
                  <a:pos x="388" y="88"/>
                </a:cxn>
                <a:cxn ang="0">
                  <a:pos x="372" y="50"/>
                </a:cxn>
                <a:cxn ang="0">
                  <a:pos x="350" y="16"/>
                </a:cxn>
                <a:cxn ang="0">
                  <a:pos x="338" y="0"/>
                </a:cxn>
              </a:cxnLst>
              <a:rect l="0" t="0" r="r" b="b"/>
              <a:pathLst>
                <a:path w="396" h="370">
                  <a:moveTo>
                    <a:pt x="338" y="0"/>
                  </a:moveTo>
                  <a:lnTo>
                    <a:pt x="338" y="0"/>
                  </a:lnTo>
                  <a:lnTo>
                    <a:pt x="346" y="14"/>
                  </a:lnTo>
                  <a:lnTo>
                    <a:pt x="354" y="28"/>
                  </a:lnTo>
                  <a:lnTo>
                    <a:pt x="362" y="44"/>
                  </a:lnTo>
                  <a:lnTo>
                    <a:pt x="368" y="60"/>
                  </a:lnTo>
                  <a:lnTo>
                    <a:pt x="372" y="76"/>
                  </a:lnTo>
                  <a:lnTo>
                    <a:pt x="376" y="94"/>
                  </a:lnTo>
                  <a:lnTo>
                    <a:pt x="378" y="110"/>
                  </a:lnTo>
                  <a:lnTo>
                    <a:pt x="378" y="128"/>
                  </a:lnTo>
                  <a:lnTo>
                    <a:pt x="378" y="128"/>
                  </a:lnTo>
                  <a:lnTo>
                    <a:pt x="378" y="150"/>
                  </a:lnTo>
                  <a:lnTo>
                    <a:pt x="374" y="172"/>
                  </a:lnTo>
                  <a:lnTo>
                    <a:pt x="368" y="192"/>
                  </a:lnTo>
                  <a:lnTo>
                    <a:pt x="362" y="212"/>
                  </a:lnTo>
                  <a:lnTo>
                    <a:pt x="352" y="232"/>
                  </a:lnTo>
                  <a:lnTo>
                    <a:pt x="340" y="250"/>
                  </a:lnTo>
                  <a:lnTo>
                    <a:pt x="328" y="266"/>
                  </a:lnTo>
                  <a:lnTo>
                    <a:pt x="314" y="282"/>
                  </a:lnTo>
                  <a:lnTo>
                    <a:pt x="298" y="296"/>
                  </a:lnTo>
                  <a:lnTo>
                    <a:pt x="282" y="310"/>
                  </a:lnTo>
                  <a:lnTo>
                    <a:pt x="264" y="320"/>
                  </a:lnTo>
                  <a:lnTo>
                    <a:pt x="244" y="330"/>
                  </a:lnTo>
                  <a:lnTo>
                    <a:pt x="224" y="336"/>
                  </a:lnTo>
                  <a:lnTo>
                    <a:pt x="204" y="342"/>
                  </a:lnTo>
                  <a:lnTo>
                    <a:pt x="182" y="346"/>
                  </a:lnTo>
                  <a:lnTo>
                    <a:pt x="160" y="346"/>
                  </a:lnTo>
                  <a:lnTo>
                    <a:pt x="160" y="346"/>
                  </a:lnTo>
                  <a:lnTo>
                    <a:pt x="136" y="346"/>
                  </a:lnTo>
                  <a:lnTo>
                    <a:pt x="114" y="342"/>
                  </a:lnTo>
                  <a:lnTo>
                    <a:pt x="92" y="336"/>
                  </a:lnTo>
                  <a:lnTo>
                    <a:pt x="72" y="328"/>
                  </a:lnTo>
                  <a:lnTo>
                    <a:pt x="52" y="318"/>
                  </a:lnTo>
                  <a:lnTo>
                    <a:pt x="34" y="306"/>
                  </a:lnTo>
                  <a:lnTo>
                    <a:pt x="16" y="292"/>
                  </a:lnTo>
                  <a:lnTo>
                    <a:pt x="0" y="278"/>
                  </a:lnTo>
                  <a:lnTo>
                    <a:pt x="0" y="278"/>
                  </a:lnTo>
                  <a:lnTo>
                    <a:pt x="16" y="298"/>
                  </a:lnTo>
                  <a:lnTo>
                    <a:pt x="34" y="316"/>
                  </a:lnTo>
                  <a:lnTo>
                    <a:pt x="54" y="330"/>
                  </a:lnTo>
                  <a:lnTo>
                    <a:pt x="76" y="344"/>
                  </a:lnTo>
                  <a:lnTo>
                    <a:pt x="100" y="354"/>
                  </a:lnTo>
                  <a:lnTo>
                    <a:pt x="124" y="362"/>
                  </a:lnTo>
                  <a:lnTo>
                    <a:pt x="152" y="368"/>
                  </a:lnTo>
                  <a:lnTo>
                    <a:pt x="178" y="370"/>
                  </a:lnTo>
                  <a:lnTo>
                    <a:pt x="178" y="370"/>
                  </a:lnTo>
                  <a:lnTo>
                    <a:pt x="200" y="368"/>
                  </a:lnTo>
                  <a:lnTo>
                    <a:pt x="222" y="364"/>
                  </a:lnTo>
                  <a:lnTo>
                    <a:pt x="244" y="360"/>
                  </a:lnTo>
                  <a:lnTo>
                    <a:pt x="264" y="352"/>
                  </a:lnTo>
                  <a:lnTo>
                    <a:pt x="282" y="342"/>
                  </a:lnTo>
                  <a:lnTo>
                    <a:pt x="300" y="332"/>
                  </a:lnTo>
                  <a:lnTo>
                    <a:pt x="318" y="320"/>
                  </a:lnTo>
                  <a:lnTo>
                    <a:pt x="332" y="306"/>
                  </a:lnTo>
                  <a:lnTo>
                    <a:pt x="346" y="290"/>
                  </a:lnTo>
                  <a:lnTo>
                    <a:pt x="360" y="272"/>
                  </a:lnTo>
                  <a:lnTo>
                    <a:pt x="370" y="254"/>
                  </a:lnTo>
                  <a:lnTo>
                    <a:pt x="380" y="236"/>
                  </a:lnTo>
                  <a:lnTo>
                    <a:pt x="386" y="216"/>
                  </a:lnTo>
                  <a:lnTo>
                    <a:pt x="392" y="194"/>
                  </a:lnTo>
                  <a:lnTo>
                    <a:pt x="396" y="172"/>
                  </a:lnTo>
                  <a:lnTo>
                    <a:pt x="396" y="150"/>
                  </a:lnTo>
                  <a:lnTo>
                    <a:pt x="396" y="150"/>
                  </a:lnTo>
                  <a:lnTo>
                    <a:pt x="396" y="130"/>
                  </a:lnTo>
                  <a:lnTo>
                    <a:pt x="392" y="108"/>
                  </a:lnTo>
                  <a:lnTo>
                    <a:pt x="388" y="88"/>
                  </a:lnTo>
                  <a:lnTo>
                    <a:pt x="380" y="68"/>
                  </a:lnTo>
                  <a:lnTo>
                    <a:pt x="372" y="50"/>
                  </a:lnTo>
                  <a:lnTo>
                    <a:pt x="362" y="32"/>
                  </a:lnTo>
                  <a:lnTo>
                    <a:pt x="350" y="16"/>
                  </a:lnTo>
                  <a:lnTo>
                    <a:pt x="338" y="0"/>
                  </a:lnTo>
                  <a:lnTo>
                    <a:pt x="338" y="0"/>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20"/>
            <p:cNvSpPr>
              <a:spLocks noEditPoints="1"/>
            </p:cNvSpPr>
            <p:nvPr/>
          </p:nvSpPr>
          <p:spPr bwMode="auto">
            <a:xfrm>
              <a:off x="2610" y="1892"/>
              <a:ext cx="540" cy="538"/>
            </a:xfrm>
            <a:custGeom>
              <a:avLst/>
              <a:gdLst/>
              <a:ahLst/>
              <a:cxnLst>
                <a:cxn ang="0">
                  <a:pos x="16" y="242"/>
                </a:cxn>
                <a:cxn ang="0">
                  <a:pos x="36" y="170"/>
                </a:cxn>
                <a:cxn ang="0">
                  <a:pos x="74" y="106"/>
                </a:cxn>
                <a:cxn ang="0">
                  <a:pos x="128" y="56"/>
                </a:cxn>
                <a:cxn ang="0">
                  <a:pos x="194" y="24"/>
                </a:cxn>
                <a:cxn ang="0">
                  <a:pos x="270" y="14"/>
                </a:cxn>
                <a:cxn ang="0">
                  <a:pos x="322" y="18"/>
                </a:cxn>
                <a:cxn ang="0">
                  <a:pos x="392" y="44"/>
                </a:cxn>
                <a:cxn ang="0">
                  <a:pos x="450" y="88"/>
                </a:cxn>
                <a:cxn ang="0">
                  <a:pos x="494" y="146"/>
                </a:cxn>
                <a:cxn ang="0">
                  <a:pos x="520" y="218"/>
                </a:cxn>
                <a:cxn ang="0">
                  <a:pos x="526" y="268"/>
                </a:cxn>
                <a:cxn ang="0">
                  <a:pos x="514" y="344"/>
                </a:cxn>
                <a:cxn ang="0">
                  <a:pos x="482" y="410"/>
                </a:cxn>
                <a:cxn ang="0">
                  <a:pos x="432" y="466"/>
                </a:cxn>
                <a:cxn ang="0">
                  <a:pos x="370" y="504"/>
                </a:cxn>
                <a:cxn ang="0">
                  <a:pos x="296" y="522"/>
                </a:cxn>
                <a:cxn ang="0">
                  <a:pos x="244" y="522"/>
                </a:cxn>
                <a:cxn ang="0">
                  <a:pos x="170" y="504"/>
                </a:cxn>
                <a:cxn ang="0">
                  <a:pos x="108" y="466"/>
                </a:cxn>
                <a:cxn ang="0">
                  <a:pos x="58" y="410"/>
                </a:cxn>
                <a:cxn ang="0">
                  <a:pos x="26" y="344"/>
                </a:cxn>
                <a:cxn ang="0">
                  <a:pos x="14" y="268"/>
                </a:cxn>
                <a:cxn ang="0">
                  <a:pos x="0" y="268"/>
                </a:cxn>
                <a:cxn ang="0">
                  <a:pos x="14" y="348"/>
                </a:cxn>
                <a:cxn ang="0">
                  <a:pos x="46" y="418"/>
                </a:cxn>
                <a:cxn ang="0">
                  <a:pos x="98" y="476"/>
                </a:cxn>
                <a:cxn ang="0">
                  <a:pos x="166" y="516"/>
                </a:cxn>
                <a:cxn ang="0">
                  <a:pos x="242" y="536"/>
                </a:cxn>
                <a:cxn ang="0">
                  <a:pos x="298" y="536"/>
                </a:cxn>
                <a:cxn ang="0">
                  <a:pos x="374" y="516"/>
                </a:cxn>
                <a:cxn ang="0">
                  <a:pos x="442" y="476"/>
                </a:cxn>
                <a:cxn ang="0">
                  <a:pos x="494" y="418"/>
                </a:cxn>
                <a:cxn ang="0">
                  <a:pos x="528" y="348"/>
                </a:cxn>
                <a:cxn ang="0">
                  <a:pos x="540" y="268"/>
                </a:cxn>
                <a:cxn ang="0">
                  <a:pos x="534" y="214"/>
                </a:cxn>
                <a:cxn ang="0">
                  <a:pos x="506" y="140"/>
                </a:cxn>
                <a:cxn ang="0">
                  <a:pos x="460" y="78"/>
                </a:cxn>
                <a:cxn ang="0">
                  <a:pos x="398" y="32"/>
                </a:cxn>
                <a:cxn ang="0">
                  <a:pos x="324" y="4"/>
                </a:cxn>
                <a:cxn ang="0">
                  <a:pos x="270" y="0"/>
                </a:cxn>
                <a:cxn ang="0">
                  <a:pos x="190" y="12"/>
                </a:cxn>
                <a:cxn ang="0">
                  <a:pos x="120" y="46"/>
                </a:cxn>
                <a:cxn ang="0">
                  <a:pos x="62" y="98"/>
                </a:cxn>
                <a:cxn ang="0">
                  <a:pos x="22" y="164"/>
                </a:cxn>
                <a:cxn ang="0">
                  <a:pos x="2" y="240"/>
                </a:cxn>
              </a:cxnLst>
              <a:rect l="0" t="0" r="r" b="b"/>
              <a:pathLst>
                <a:path w="540" h="538">
                  <a:moveTo>
                    <a:pt x="14" y="268"/>
                  </a:moveTo>
                  <a:lnTo>
                    <a:pt x="14" y="268"/>
                  </a:lnTo>
                  <a:lnTo>
                    <a:pt x="16" y="242"/>
                  </a:lnTo>
                  <a:lnTo>
                    <a:pt x="20" y="218"/>
                  </a:lnTo>
                  <a:lnTo>
                    <a:pt x="26" y="192"/>
                  </a:lnTo>
                  <a:lnTo>
                    <a:pt x="36" y="170"/>
                  </a:lnTo>
                  <a:lnTo>
                    <a:pt x="46" y="146"/>
                  </a:lnTo>
                  <a:lnTo>
                    <a:pt x="58" y="126"/>
                  </a:lnTo>
                  <a:lnTo>
                    <a:pt x="74" y="106"/>
                  </a:lnTo>
                  <a:lnTo>
                    <a:pt x="90" y="88"/>
                  </a:lnTo>
                  <a:lnTo>
                    <a:pt x="108" y="72"/>
                  </a:lnTo>
                  <a:lnTo>
                    <a:pt x="128" y="56"/>
                  </a:lnTo>
                  <a:lnTo>
                    <a:pt x="148" y="44"/>
                  </a:lnTo>
                  <a:lnTo>
                    <a:pt x="170" y="34"/>
                  </a:lnTo>
                  <a:lnTo>
                    <a:pt x="194" y="24"/>
                  </a:lnTo>
                  <a:lnTo>
                    <a:pt x="218" y="18"/>
                  </a:lnTo>
                  <a:lnTo>
                    <a:pt x="244" y="14"/>
                  </a:lnTo>
                  <a:lnTo>
                    <a:pt x="270" y="14"/>
                  </a:lnTo>
                  <a:lnTo>
                    <a:pt x="270" y="14"/>
                  </a:lnTo>
                  <a:lnTo>
                    <a:pt x="296" y="14"/>
                  </a:lnTo>
                  <a:lnTo>
                    <a:pt x="322" y="18"/>
                  </a:lnTo>
                  <a:lnTo>
                    <a:pt x="346" y="24"/>
                  </a:lnTo>
                  <a:lnTo>
                    <a:pt x="370" y="34"/>
                  </a:lnTo>
                  <a:lnTo>
                    <a:pt x="392" y="44"/>
                  </a:lnTo>
                  <a:lnTo>
                    <a:pt x="412" y="56"/>
                  </a:lnTo>
                  <a:lnTo>
                    <a:pt x="432" y="72"/>
                  </a:lnTo>
                  <a:lnTo>
                    <a:pt x="450" y="88"/>
                  </a:lnTo>
                  <a:lnTo>
                    <a:pt x="466" y="106"/>
                  </a:lnTo>
                  <a:lnTo>
                    <a:pt x="482" y="126"/>
                  </a:lnTo>
                  <a:lnTo>
                    <a:pt x="494" y="146"/>
                  </a:lnTo>
                  <a:lnTo>
                    <a:pt x="506" y="170"/>
                  </a:lnTo>
                  <a:lnTo>
                    <a:pt x="514" y="192"/>
                  </a:lnTo>
                  <a:lnTo>
                    <a:pt x="520" y="218"/>
                  </a:lnTo>
                  <a:lnTo>
                    <a:pt x="524" y="242"/>
                  </a:lnTo>
                  <a:lnTo>
                    <a:pt x="526" y="268"/>
                  </a:lnTo>
                  <a:lnTo>
                    <a:pt x="526" y="268"/>
                  </a:lnTo>
                  <a:lnTo>
                    <a:pt x="524" y="294"/>
                  </a:lnTo>
                  <a:lnTo>
                    <a:pt x="520" y="320"/>
                  </a:lnTo>
                  <a:lnTo>
                    <a:pt x="514" y="344"/>
                  </a:lnTo>
                  <a:lnTo>
                    <a:pt x="506" y="368"/>
                  </a:lnTo>
                  <a:lnTo>
                    <a:pt x="494" y="390"/>
                  </a:lnTo>
                  <a:lnTo>
                    <a:pt x="482" y="410"/>
                  </a:lnTo>
                  <a:lnTo>
                    <a:pt x="466" y="430"/>
                  </a:lnTo>
                  <a:lnTo>
                    <a:pt x="450" y="448"/>
                  </a:lnTo>
                  <a:lnTo>
                    <a:pt x="432" y="466"/>
                  </a:lnTo>
                  <a:lnTo>
                    <a:pt x="412" y="480"/>
                  </a:lnTo>
                  <a:lnTo>
                    <a:pt x="392" y="492"/>
                  </a:lnTo>
                  <a:lnTo>
                    <a:pt x="370" y="504"/>
                  </a:lnTo>
                  <a:lnTo>
                    <a:pt x="346" y="512"/>
                  </a:lnTo>
                  <a:lnTo>
                    <a:pt x="322" y="518"/>
                  </a:lnTo>
                  <a:lnTo>
                    <a:pt x="296" y="522"/>
                  </a:lnTo>
                  <a:lnTo>
                    <a:pt x="270" y="524"/>
                  </a:lnTo>
                  <a:lnTo>
                    <a:pt x="270" y="524"/>
                  </a:lnTo>
                  <a:lnTo>
                    <a:pt x="244" y="522"/>
                  </a:lnTo>
                  <a:lnTo>
                    <a:pt x="218" y="518"/>
                  </a:lnTo>
                  <a:lnTo>
                    <a:pt x="194" y="512"/>
                  </a:lnTo>
                  <a:lnTo>
                    <a:pt x="170" y="504"/>
                  </a:lnTo>
                  <a:lnTo>
                    <a:pt x="148" y="492"/>
                  </a:lnTo>
                  <a:lnTo>
                    <a:pt x="128" y="480"/>
                  </a:lnTo>
                  <a:lnTo>
                    <a:pt x="108" y="466"/>
                  </a:lnTo>
                  <a:lnTo>
                    <a:pt x="90" y="448"/>
                  </a:lnTo>
                  <a:lnTo>
                    <a:pt x="74" y="430"/>
                  </a:lnTo>
                  <a:lnTo>
                    <a:pt x="58" y="410"/>
                  </a:lnTo>
                  <a:lnTo>
                    <a:pt x="46" y="390"/>
                  </a:lnTo>
                  <a:lnTo>
                    <a:pt x="36" y="368"/>
                  </a:lnTo>
                  <a:lnTo>
                    <a:pt x="26" y="344"/>
                  </a:lnTo>
                  <a:lnTo>
                    <a:pt x="20" y="320"/>
                  </a:lnTo>
                  <a:lnTo>
                    <a:pt x="16" y="294"/>
                  </a:lnTo>
                  <a:lnTo>
                    <a:pt x="14" y="268"/>
                  </a:lnTo>
                  <a:lnTo>
                    <a:pt x="14" y="268"/>
                  </a:lnTo>
                  <a:close/>
                  <a:moveTo>
                    <a:pt x="0" y="268"/>
                  </a:moveTo>
                  <a:lnTo>
                    <a:pt x="0" y="268"/>
                  </a:lnTo>
                  <a:lnTo>
                    <a:pt x="2" y="296"/>
                  </a:lnTo>
                  <a:lnTo>
                    <a:pt x="6" y="322"/>
                  </a:lnTo>
                  <a:lnTo>
                    <a:pt x="14" y="348"/>
                  </a:lnTo>
                  <a:lnTo>
                    <a:pt x="22" y="374"/>
                  </a:lnTo>
                  <a:lnTo>
                    <a:pt x="34" y="396"/>
                  </a:lnTo>
                  <a:lnTo>
                    <a:pt x="46" y="418"/>
                  </a:lnTo>
                  <a:lnTo>
                    <a:pt x="62" y="440"/>
                  </a:lnTo>
                  <a:lnTo>
                    <a:pt x="80" y="458"/>
                  </a:lnTo>
                  <a:lnTo>
                    <a:pt x="98" y="476"/>
                  </a:lnTo>
                  <a:lnTo>
                    <a:pt x="120" y="492"/>
                  </a:lnTo>
                  <a:lnTo>
                    <a:pt x="142" y="506"/>
                  </a:lnTo>
                  <a:lnTo>
                    <a:pt x="166" y="516"/>
                  </a:lnTo>
                  <a:lnTo>
                    <a:pt x="190" y="526"/>
                  </a:lnTo>
                  <a:lnTo>
                    <a:pt x="216" y="532"/>
                  </a:lnTo>
                  <a:lnTo>
                    <a:pt x="242" y="536"/>
                  </a:lnTo>
                  <a:lnTo>
                    <a:pt x="270" y="538"/>
                  </a:lnTo>
                  <a:lnTo>
                    <a:pt x="270" y="538"/>
                  </a:lnTo>
                  <a:lnTo>
                    <a:pt x="298" y="536"/>
                  </a:lnTo>
                  <a:lnTo>
                    <a:pt x="324" y="532"/>
                  </a:lnTo>
                  <a:lnTo>
                    <a:pt x="350" y="526"/>
                  </a:lnTo>
                  <a:lnTo>
                    <a:pt x="374" y="516"/>
                  </a:lnTo>
                  <a:lnTo>
                    <a:pt x="398" y="506"/>
                  </a:lnTo>
                  <a:lnTo>
                    <a:pt x="420" y="492"/>
                  </a:lnTo>
                  <a:lnTo>
                    <a:pt x="442" y="476"/>
                  </a:lnTo>
                  <a:lnTo>
                    <a:pt x="460" y="458"/>
                  </a:lnTo>
                  <a:lnTo>
                    <a:pt x="478" y="440"/>
                  </a:lnTo>
                  <a:lnTo>
                    <a:pt x="494" y="418"/>
                  </a:lnTo>
                  <a:lnTo>
                    <a:pt x="506" y="396"/>
                  </a:lnTo>
                  <a:lnTo>
                    <a:pt x="518" y="374"/>
                  </a:lnTo>
                  <a:lnTo>
                    <a:pt x="528" y="348"/>
                  </a:lnTo>
                  <a:lnTo>
                    <a:pt x="534" y="322"/>
                  </a:lnTo>
                  <a:lnTo>
                    <a:pt x="538" y="296"/>
                  </a:lnTo>
                  <a:lnTo>
                    <a:pt x="540" y="268"/>
                  </a:lnTo>
                  <a:lnTo>
                    <a:pt x="540" y="268"/>
                  </a:lnTo>
                  <a:lnTo>
                    <a:pt x="538" y="240"/>
                  </a:lnTo>
                  <a:lnTo>
                    <a:pt x="534" y="214"/>
                  </a:lnTo>
                  <a:lnTo>
                    <a:pt x="528" y="188"/>
                  </a:lnTo>
                  <a:lnTo>
                    <a:pt x="518" y="164"/>
                  </a:lnTo>
                  <a:lnTo>
                    <a:pt x="506" y="140"/>
                  </a:lnTo>
                  <a:lnTo>
                    <a:pt x="494" y="118"/>
                  </a:lnTo>
                  <a:lnTo>
                    <a:pt x="478" y="98"/>
                  </a:lnTo>
                  <a:lnTo>
                    <a:pt x="460" y="78"/>
                  </a:lnTo>
                  <a:lnTo>
                    <a:pt x="442" y="60"/>
                  </a:lnTo>
                  <a:lnTo>
                    <a:pt x="420" y="46"/>
                  </a:lnTo>
                  <a:lnTo>
                    <a:pt x="398" y="32"/>
                  </a:lnTo>
                  <a:lnTo>
                    <a:pt x="374" y="20"/>
                  </a:lnTo>
                  <a:lnTo>
                    <a:pt x="350" y="12"/>
                  </a:lnTo>
                  <a:lnTo>
                    <a:pt x="324" y="4"/>
                  </a:lnTo>
                  <a:lnTo>
                    <a:pt x="298" y="0"/>
                  </a:lnTo>
                  <a:lnTo>
                    <a:pt x="270" y="0"/>
                  </a:lnTo>
                  <a:lnTo>
                    <a:pt x="270" y="0"/>
                  </a:lnTo>
                  <a:lnTo>
                    <a:pt x="242" y="0"/>
                  </a:lnTo>
                  <a:lnTo>
                    <a:pt x="216" y="4"/>
                  </a:lnTo>
                  <a:lnTo>
                    <a:pt x="190" y="12"/>
                  </a:lnTo>
                  <a:lnTo>
                    <a:pt x="166" y="20"/>
                  </a:lnTo>
                  <a:lnTo>
                    <a:pt x="142" y="32"/>
                  </a:lnTo>
                  <a:lnTo>
                    <a:pt x="120" y="46"/>
                  </a:lnTo>
                  <a:lnTo>
                    <a:pt x="98" y="60"/>
                  </a:lnTo>
                  <a:lnTo>
                    <a:pt x="80" y="78"/>
                  </a:lnTo>
                  <a:lnTo>
                    <a:pt x="62" y="98"/>
                  </a:lnTo>
                  <a:lnTo>
                    <a:pt x="46" y="118"/>
                  </a:lnTo>
                  <a:lnTo>
                    <a:pt x="34" y="140"/>
                  </a:lnTo>
                  <a:lnTo>
                    <a:pt x="22" y="164"/>
                  </a:lnTo>
                  <a:lnTo>
                    <a:pt x="14" y="188"/>
                  </a:lnTo>
                  <a:lnTo>
                    <a:pt x="6" y="214"/>
                  </a:lnTo>
                  <a:lnTo>
                    <a:pt x="2" y="240"/>
                  </a:lnTo>
                  <a:lnTo>
                    <a:pt x="0" y="268"/>
                  </a:lnTo>
                  <a:lnTo>
                    <a:pt x="0" y="2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21"/>
            <p:cNvSpPr>
              <a:spLocks/>
            </p:cNvSpPr>
            <p:nvPr/>
          </p:nvSpPr>
          <p:spPr bwMode="auto">
            <a:xfrm>
              <a:off x="2752" y="2032"/>
              <a:ext cx="256" cy="256"/>
            </a:xfrm>
            <a:custGeom>
              <a:avLst/>
              <a:gdLst/>
              <a:ahLst/>
              <a:cxnLst>
                <a:cxn ang="0">
                  <a:pos x="0" y="128"/>
                </a:cxn>
                <a:cxn ang="0">
                  <a:pos x="0" y="128"/>
                </a:cxn>
                <a:cxn ang="0">
                  <a:pos x="0" y="116"/>
                </a:cxn>
                <a:cxn ang="0">
                  <a:pos x="2" y="102"/>
                </a:cxn>
                <a:cxn ang="0">
                  <a:pos x="6" y="90"/>
                </a:cxn>
                <a:cxn ang="0">
                  <a:pos x="10" y="78"/>
                </a:cxn>
                <a:cxn ang="0">
                  <a:pos x="16" y="68"/>
                </a:cxn>
                <a:cxn ang="0">
                  <a:pos x="22" y="58"/>
                </a:cxn>
                <a:cxn ang="0">
                  <a:pos x="38" y="38"/>
                </a:cxn>
                <a:cxn ang="0">
                  <a:pos x="56" y="22"/>
                </a:cxn>
                <a:cxn ang="0">
                  <a:pos x="68" y="16"/>
                </a:cxn>
                <a:cxn ang="0">
                  <a:pos x="78" y="10"/>
                </a:cxn>
                <a:cxn ang="0">
                  <a:pos x="90" y="6"/>
                </a:cxn>
                <a:cxn ang="0">
                  <a:pos x="102" y="4"/>
                </a:cxn>
                <a:cxn ang="0">
                  <a:pos x="114" y="2"/>
                </a:cxn>
                <a:cxn ang="0">
                  <a:pos x="128" y="0"/>
                </a:cxn>
                <a:cxn ang="0">
                  <a:pos x="128" y="0"/>
                </a:cxn>
                <a:cxn ang="0">
                  <a:pos x="142" y="2"/>
                </a:cxn>
                <a:cxn ang="0">
                  <a:pos x="154" y="4"/>
                </a:cxn>
                <a:cxn ang="0">
                  <a:pos x="166" y="6"/>
                </a:cxn>
                <a:cxn ang="0">
                  <a:pos x="178" y="10"/>
                </a:cxn>
                <a:cxn ang="0">
                  <a:pos x="188" y="16"/>
                </a:cxn>
                <a:cxn ang="0">
                  <a:pos x="200" y="22"/>
                </a:cxn>
                <a:cxn ang="0">
                  <a:pos x="218" y="38"/>
                </a:cxn>
                <a:cxn ang="0">
                  <a:pos x="234" y="58"/>
                </a:cxn>
                <a:cxn ang="0">
                  <a:pos x="240" y="68"/>
                </a:cxn>
                <a:cxn ang="0">
                  <a:pos x="246" y="78"/>
                </a:cxn>
                <a:cxn ang="0">
                  <a:pos x="250" y="90"/>
                </a:cxn>
                <a:cxn ang="0">
                  <a:pos x="254" y="102"/>
                </a:cxn>
                <a:cxn ang="0">
                  <a:pos x="256" y="116"/>
                </a:cxn>
                <a:cxn ang="0">
                  <a:pos x="256" y="128"/>
                </a:cxn>
                <a:cxn ang="0">
                  <a:pos x="256" y="128"/>
                </a:cxn>
                <a:cxn ang="0">
                  <a:pos x="256" y="142"/>
                </a:cxn>
                <a:cxn ang="0">
                  <a:pos x="254" y="154"/>
                </a:cxn>
                <a:cxn ang="0">
                  <a:pos x="250" y="166"/>
                </a:cxn>
                <a:cxn ang="0">
                  <a:pos x="246" y="178"/>
                </a:cxn>
                <a:cxn ang="0">
                  <a:pos x="240" y="190"/>
                </a:cxn>
                <a:cxn ang="0">
                  <a:pos x="234" y="200"/>
                </a:cxn>
                <a:cxn ang="0">
                  <a:pos x="218" y="218"/>
                </a:cxn>
                <a:cxn ang="0">
                  <a:pos x="200" y="234"/>
                </a:cxn>
                <a:cxn ang="0">
                  <a:pos x="188" y="240"/>
                </a:cxn>
                <a:cxn ang="0">
                  <a:pos x="178" y="246"/>
                </a:cxn>
                <a:cxn ang="0">
                  <a:pos x="166" y="250"/>
                </a:cxn>
                <a:cxn ang="0">
                  <a:pos x="154" y="254"/>
                </a:cxn>
                <a:cxn ang="0">
                  <a:pos x="142" y="256"/>
                </a:cxn>
                <a:cxn ang="0">
                  <a:pos x="128" y="256"/>
                </a:cxn>
                <a:cxn ang="0">
                  <a:pos x="128" y="256"/>
                </a:cxn>
                <a:cxn ang="0">
                  <a:pos x="114" y="256"/>
                </a:cxn>
                <a:cxn ang="0">
                  <a:pos x="102" y="254"/>
                </a:cxn>
                <a:cxn ang="0">
                  <a:pos x="90" y="250"/>
                </a:cxn>
                <a:cxn ang="0">
                  <a:pos x="78" y="246"/>
                </a:cxn>
                <a:cxn ang="0">
                  <a:pos x="68" y="240"/>
                </a:cxn>
                <a:cxn ang="0">
                  <a:pos x="56" y="234"/>
                </a:cxn>
                <a:cxn ang="0">
                  <a:pos x="38" y="218"/>
                </a:cxn>
                <a:cxn ang="0">
                  <a:pos x="22" y="200"/>
                </a:cxn>
                <a:cxn ang="0">
                  <a:pos x="16" y="190"/>
                </a:cxn>
                <a:cxn ang="0">
                  <a:pos x="10" y="178"/>
                </a:cxn>
                <a:cxn ang="0">
                  <a:pos x="6" y="166"/>
                </a:cxn>
                <a:cxn ang="0">
                  <a:pos x="2" y="154"/>
                </a:cxn>
                <a:cxn ang="0">
                  <a:pos x="0" y="142"/>
                </a:cxn>
                <a:cxn ang="0">
                  <a:pos x="0" y="128"/>
                </a:cxn>
                <a:cxn ang="0">
                  <a:pos x="0" y="128"/>
                </a:cxn>
              </a:cxnLst>
              <a:rect l="0" t="0" r="r" b="b"/>
              <a:pathLst>
                <a:path w="256" h="256">
                  <a:moveTo>
                    <a:pt x="0" y="128"/>
                  </a:moveTo>
                  <a:lnTo>
                    <a:pt x="0" y="128"/>
                  </a:lnTo>
                  <a:lnTo>
                    <a:pt x="0" y="116"/>
                  </a:lnTo>
                  <a:lnTo>
                    <a:pt x="2" y="102"/>
                  </a:lnTo>
                  <a:lnTo>
                    <a:pt x="6" y="90"/>
                  </a:lnTo>
                  <a:lnTo>
                    <a:pt x="10" y="78"/>
                  </a:lnTo>
                  <a:lnTo>
                    <a:pt x="16" y="68"/>
                  </a:lnTo>
                  <a:lnTo>
                    <a:pt x="22" y="58"/>
                  </a:lnTo>
                  <a:lnTo>
                    <a:pt x="38" y="38"/>
                  </a:lnTo>
                  <a:lnTo>
                    <a:pt x="56" y="22"/>
                  </a:lnTo>
                  <a:lnTo>
                    <a:pt x="68" y="16"/>
                  </a:lnTo>
                  <a:lnTo>
                    <a:pt x="78" y="10"/>
                  </a:lnTo>
                  <a:lnTo>
                    <a:pt x="90" y="6"/>
                  </a:lnTo>
                  <a:lnTo>
                    <a:pt x="102" y="4"/>
                  </a:lnTo>
                  <a:lnTo>
                    <a:pt x="114" y="2"/>
                  </a:lnTo>
                  <a:lnTo>
                    <a:pt x="128" y="0"/>
                  </a:lnTo>
                  <a:lnTo>
                    <a:pt x="128" y="0"/>
                  </a:lnTo>
                  <a:lnTo>
                    <a:pt x="142" y="2"/>
                  </a:lnTo>
                  <a:lnTo>
                    <a:pt x="154" y="4"/>
                  </a:lnTo>
                  <a:lnTo>
                    <a:pt x="166" y="6"/>
                  </a:lnTo>
                  <a:lnTo>
                    <a:pt x="178" y="10"/>
                  </a:lnTo>
                  <a:lnTo>
                    <a:pt x="188" y="16"/>
                  </a:lnTo>
                  <a:lnTo>
                    <a:pt x="200" y="22"/>
                  </a:lnTo>
                  <a:lnTo>
                    <a:pt x="218" y="38"/>
                  </a:lnTo>
                  <a:lnTo>
                    <a:pt x="234" y="58"/>
                  </a:lnTo>
                  <a:lnTo>
                    <a:pt x="240" y="68"/>
                  </a:lnTo>
                  <a:lnTo>
                    <a:pt x="246" y="78"/>
                  </a:lnTo>
                  <a:lnTo>
                    <a:pt x="250" y="90"/>
                  </a:lnTo>
                  <a:lnTo>
                    <a:pt x="254" y="102"/>
                  </a:lnTo>
                  <a:lnTo>
                    <a:pt x="256" y="116"/>
                  </a:lnTo>
                  <a:lnTo>
                    <a:pt x="256" y="128"/>
                  </a:lnTo>
                  <a:lnTo>
                    <a:pt x="256" y="128"/>
                  </a:lnTo>
                  <a:lnTo>
                    <a:pt x="256" y="142"/>
                  </a:lnTo>
                  <a:lnTo>
                    <a:pt x="254" y="154"/>
                  </a:lnTo>
                  <a:lnTo>
                    <a:pt x="250" y="166"/>
                  </a:lnTo>
                  <a:lnTo>
                    <a:pt x="246" y="178"/>
                  </a:lnTo>
                  <a:lnTo>
                    <a:pt x="240" y="190"/>
                  </a:lnTo>
                  <a:lnTo>
                    <a:pt x="234" y="200"/>
                  </a:lnTo>
                  <a:lnTo>
                    <a:pt x="218" y="218"/>
                  </a:lnTo>
                  <a:lnTo>
                    <a:pt x="200" y="234"/>
                  </a:lnTo>
                  <a:lnTo>
                    <a:pt x="188" y="240"/>
                  </a:lnTo>
                  <a:lnTo>
                    <a:pt x="178" y="246"/>
                  </a:lnTo>
                  <a:lnTo>
                    <a:pt x="166" y="250"/>
                  </a:lnTo>
                  <a:lnTo>
                    <a:pt x="154" y="254"/>
                  </a:lnTo>
                  <a:lnTo>
                    <a:pt x="142" y="256"/>
                  </a:lnTo>
                  <a:lnTo>
                    <a:pt x="128" y="256"/>
                  </a:lnTo>
                  <a:lnTo>
                    <a:pt x="128" y="256"/>
                  </a:lnTo>
                  <a:lnTo>
                    <a:pt x="114" y="256"/>
                  </a:lnTo>
                  <a:lnTo>
                    <a:pt x="102" y="254"/>
                  </a:lnTo>
                  <a:lnTo>
                    <a:pt x="90" y="250"/>
                  </a:lnTo>
                  <a:lnTo>
                    <a:pt x="78" y="246"/>
                  </a:lnTo>
                  <a:lnTo>
                    <a:pt x="68" y="240"/>
                  </a:lnTo>
                  <a:lnTo>
                    <a:pt x="56" y="234"/>
                  </a:lnTo>
                  <a:lnTo>
                    <a:pt x="38" y="218"/>
                  </a:lnTo>
                  <a:lnTo>
                    <a:pt x="22" y="200"/>
                  </a:lnTo>
                  <a:lnTo>
                    <a:pt x="16" y="190"/>
                  </a:lnTo>
                  <a:lnTo>
                    <a:pt x="10" y="178"/>
                  </a:lnTo>
                  <a:lnTo>
                    <a:pt x="6" y="166"/>
                  </a:lnTo>
                  <a:lnTo>
                    <a:pt x="2" y="154"/>
                  </a:lnTo>
                  <a:lnTo>
                    <a:pt x="0" y="142"/>
                  </a:lnTo>
                  <a:lnTo>
                    <a:pt x="0" y="128"/>
                  </a:lnTo>
                  <a:lnTo>
                    <a:pt x="0" y="128"/>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22"/>
            <p:cNvSpPr>
              <a:spLocks/>
            </p:cNvSpPr>
            <p:nvPr/>
          </p:nvSpPr>
          <p:spPr bwMode="auto">
            <a:xfrm>
              <a:off x="2778" y="2058"/>
              <a:ext cx="204" cy="204"/>
            </a:xfrm>
            <a:custGeom>
              <a:avLst/>
              <a:gdLst/>
              <a:ahLst/>
              <a:cxnLst>
                <a:cxn ang="0">
                  <a:pos x="0" y="102"/>
                </a:cxn>
                <a:cxn ang="0">
                  <a:pos x="0" y="102"/>
                </a:cxn>
                <a:cxn ang="0">
                  <a:pos x="2" y="82"/>
                </a:cxn>
                <a:cxn ang="0">
                  <a:pos x="8" y="62"/>
                </a:cxn>
                <a:cxn ang="0">
                  <a:pos x="18" y="46"/>
                </a:cxn>
                <a:cxn ang="0">
                  <a:pos x="30" y="30"/>
                </a:cxn>
                <a:cxn ang="0">
                  <a:pos x="44" y="18"/>
                </a:cxn>
                <a:cxn ang="0">
                  <a:pos x="62" y="8"/>
                </a:cxn>
                <a:cxn ang="0">
                  <a:pos x="82" y="2"/>
                </a:cxn>
                <a:cxn ang="0">
                  <a:pos x="102" y="0"/>
                </a:cxn>
                <a:cxn ang="0">
                  <a:pos x="102" y="0"/>
                </a:cxn>
                <a:cxn ang="0">
                  <a:pos x="122" y="2"/>
                </a:cxn>
                <a:cxn ang="0">
                  <a:pos x="142" y="8"/>
                </a:cxn>
                <a:cxn ang="0">
                  <a:pos x="160" y="18"/>
                </a:cxn>
                <a:cxn ang="0">
                  <a:pos x="174" y="30"/>
                </a:cxn>
                <a:cxn ang="0">
                  <a:pos x="186" y="46"/>
                </a:cxn>
                <a:cxn ang="0">
                  <a:pos x="196" y="62"/>
                </a:cxn>
                <a:cxn ang="0">
                  <a:pos x="202" y="82"/>
                </a:cxn>
                <a:cxn ang="0">
                  <a:pos x="204" y="102"/>
                </a:cxn>
                <a:cxn ang="0">
                  <a:pos x="204" y="102"/>
                </a:cxn>
                <a:cxn ang="0">
                  <a:pos x="202" y="124"/>
                </a:cxn>
                <a:cxn ang="0">
                  <a:pos x="196" y="142"/>
                </a:cxn>
                <a:cxn ang="0">
                  <a:pos x="186" y="160"/>
                </a:cxn>
                <a:cxn ang="0">
                  <a:pos x="174" y="174"/>
                </a:cxn>
                <a:cxn ang="0">
                  <a:pos x="160" y="188"/>
                </a:cxn>
                <a:cxn ang="0">
                  <a:pos x="142" y="196"/>
                </a:cxn>
                <a:cxn ang="0">
                  <a:pos x="122" y="202"/>
                </a:cxn>
                <a:cxn ang="0">
                  <a:pos x="102" y="204"/>
                </a:cxn>
                <a:cxn ang="0">
                  <a:pos x="102" y="204"/>
                </a:cxn>
                <a:cxn ang="0">
                  <a:pos x="82" y="202"/>
                </a:cxn>
                <a:cxn ang="0">
                  <a:pos x="62" y="196"/>
                </a:cxn>
                <a:cxn ang="0">
                  <a:pos x="44" y="188"/>
                </a:cxn>
                <a:cxn ang="0">
                  <a:pos x="30" y="174"/>
                </a:cxn>
                <a:cxn ang="0">
                  <a:pos x="18" y="160"/>
                </a:cxn>
                <a:cxn ang="0">
                  <a:pos x="8" y="142"/>
                </a:cxn>
                <a:cxn ang="0">
                  <a:pos x="2" y="124"/>
                </a:cxn>
                <a:cxn ang="0">
                  <a:pos x="0" y="102"/>
                </a:cxn>
                <a:cxn ang="0">
                  <a:pos x="0" y="102"/>
                </a:cxn>
              </a:cxnLst>
              <a:rect l="0" t="0" r="r" b="b"/>
              <a:pathLst>
                <a:path w="204" h="204">
                  <a:moveTo>
                    <a:pt x="0" y="102"/>
                  </a:moveTo>
                  <a:lnTo>
                    <a:pt x="0" y="102"/>
                  </a:lnTo>
                  <a:lnTo>
                    <a:pt x="2" y="82"/>
                  </a:lnTo>
                  <a:lnTo>
                    <a:pt x="8" y="62"/>
                  </a:lnTo>
                  <a:lnTo>
                    <a:pt x="18" y="46"/>
                  </a:lnTo>
                  <a:lnTo>
                    <a:pt x="30" y="30"/>
                  </a:lnTo>
                  <a:lnTo>
                    <a:pt x="44" y="18"/>
                  </a:lnTo>
                  <a:lnTo>
                    <a:pt x="62" y="8"/>
                  </a:lnTo>
                  <a:lnTo>
                    <a:pt x="82" y="2"/>
                  </a:lnTo>
                  <a:lnTo>
                    <a:pt x="102" y="0"/>
                  </a:lnTo>
                  <a:lnTo>
                    <a:pt x="102" y="0"/>
                  </a:lnTo>
                  <a:lnTo>
                    <a:pt x="122" y="2"/>
                  </a:lnTo>
                  <a:lnTo>
                    <a:pt x="142" y="8"/>
                  </a:lnTo>
                  <a:lnTo>
                    <a:pt x="160" y="18"/>
                  </a:lnTo>
                  <a:lnTo>
                    <a:pt x="174" y="30"/>
                  </a:lnTo>
                  <a:lnTo>
                    <a:pt x="186" y="46"/>
                  </a:lnTo>
                  <a:lnTo>
                    <a:pt x="196" y="62"/>
                  </a:lnTo>
                  <a:lnTo>
                    <a:pt x="202" y="82"/>
                  </a:lnTo>
                  <a:lnTo>
                    <a:pt x="204" y="102"/>
                  </a:lnTo>
                  <a:lnTo>
                    <a:pt x="204" y="102"/>
                  </a:lnTo>
                  <a:lnTo>
                    <a:pt x="202" y="124"/>
                  </a:lnTo>
                  <a:lnTo>
                    <a:pt x="196" y="142"/>
                  </a:lnTo>
                  <a:lnTo>
                    <a:pt x="186" y="160"/>
                  </a:lnTo>
                  <a:lnTo>
                    <a:pt x="174" y="174"/>
                  </a:lnTo>
                  <a:lnTo>
                    <a:pt x="160" y="188"/>
                  </a:lnTo>
                  <a:lnTo>
                    <a:pt x="142" y="196"/>
                  </a:lnTo>
                  <a:lnTo>
                    <a:pt x="122" y="202"/>
                  </a:lnTo>
                  <a:lnTo>
                    <a:pt x="102" y="204"/>
                  </a:lnTo>
                  <a:lnTo>
                    <a:pt x="102" y="204"/>
                  </a:lnTo>
                  <a:lnTo>
                    <a:pt x="82" y="202"/>
                  </a:lnTo>
                  <a:lnTo>
                    <a:pt x="62" y="196"/>
                  </a:lnTo>
                  <a:lnTo>
                    <a:pt x="44" y="188"/>
                  </a:lnTo>
                  <a:lnTo>
                    <a:pt x="30" y="174"/>
                  </a:lnTo>
                  <a:lnTo>
                    <a:pt x="18" y="160"/>
                  </a:lnTo>
                  <a:lnTo>
                    <a:pt x="8" y="142"/>
                  </a:lnTo>
                  <a:lnTo>
                    <a:pt x="2" y="124"/>
                  </a:lnTo>
                  <a:lnTo>
                    <a:pt x="0" y="102"/>
                  </a:lnTo>
                  <a:lnTo>
                    <a:pt x="0" y="102"/>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23"/>
            <p:cNvSpPr>
              <a:spLocks noEditPoints="1"/>
            </p:cNvSpPr>
            <p:nvPr/>
          </p:nvSpPr>
          <p:spPr bwMode="auto">
            <a:xfrm>
              <a:off x="2764" y="2044"/>
              <a:ext cx="232" cy="232"/>
            </a:xfrm>
            <a:custGeom>
              <a:avLst/>
              <a:gdLst/>
              <a:ahLst/>
              <a:cxnLst>
                <a:cxn ang="0">
                  <a:pos x="14" y="116"/>
                </a:cxn>
                <a:cxn ang="0">
                  <a:pos x="22" y="76"/>
                </a:cxn>
                <a:cxn ang="0">
                  <a:pos x="44" y="44"/>
                </a:cxn>
                <a:cxn ang="0">
                  <a:pos x="76" y="22"/>
                </a:cxn>
                <a:cxn ang="0">
                  <a:pos x="116" y="14"/>
                </a:cxn>
                <a:cxn ang="0">
                  <a:pos x="136" y="16"/>
                </a:cxn>
                <a:cxn ang="0">
                  <a:pos x="174" y="32"/>
                </a:cxn>
                <a:cxn ang="0">
                  <a:pos x="200" y="60"/>
                </a:cxn>
                <a:cxn ang="0">
                  <a:pos x="216" y="96"/>
                </a:cxn>
                <a:cxn ang="0">
                  <a:pos x="218" y="116"/>
                </a:cxn>
                <a:cxn ang="0">
                  <a:pos x="210" y="156"/>
                </a:cxn>
                <a:cxn ang="0">
                  <a:pos x="188" y="188"/>
                </a:cxn>
                <a:cxn ang="0">
                  <a:pos x="156" y="210"/>
                </a:cxn>
                <a:cxn ang="0">
                  <a:pos x="116" y="218"/>
                </a:cxn>
                <a:cxn ang="0">
                  <a:pos x="96" y="216"/>
                </a:cxn>
                <a:cxn ang="0">
                  <a:pos x="58" y="202"/>
                </a:cxn>
                <a:cxn ang="0">
                  <a:pos x="32" y="174"/>
                </a:cxn>
                <a:cxn ang="0">
                  <a:pos x="16" y="138"/>
                </a:cxn>
                <a:cxn ang="0">
                  <a:pos x="14" y="116"/>
                </a:cxn>
                <a:cxn ang="0">
                  <a:pos x="0" y="116"/>
                </a:cxn>
                <a:cxn ang="0">
                  <a:pos x="2" y="140"/>
                </a:cxn>
                <a:cxn ang="0">
                  <a:pos x="20" y="182"/>
                </a:cxn>
                <a:cxn ang="0">
                  <a:pos x="52" y="212"/>
                </a:cxn>
                <a:cxn ang="0">
                  <a:pos x="92" y="230"/>
                </a:cxn>
                <a:cxn ang="0">
                  <a:pos x="116" y="232"/>
                </a:cxn>
                <a:cxn ang="0">
                  <a:pos x="128" y="232"/>
                </a:cxn>
                <a:cxn ang="0">
                  <a:pos x="162" y="224"/>
                </a:cxn>
                <a:cxn ang="0">
                  <a:pos x="198" y="198"/>
                </a:cxn>
                <a:cxn ang="0">
                  <a:pos x="224" y="162"/>
                </a:cxn>
                <a:cxn ang="0">
                  <a:pos x="232" y="128"/>
                </a:cxn>
                <a:cxn ang="0">
                  <a:pos x="232" y="116"/>
                </a:cxn>
                <a:cxn ang="0">
                  <a:pos x="230" y="94"/>
                </a:cxn>
                <a:cxn ang="0">
                  <a:pos x="212" y="52"/>
                </a:cxn>
                <a:cxn ang="0">
                  <a:pos x="180" y="20"/>
                </a:cxn>
                <a:cxn ang="0">
                  <a:pos x="140" y="2"/>
                </a:cxn>
                <a:cxn ang="0">
                  <a:pos x="116" y="0"/>
                </a:cxn>
                <a:cxn ang="0">
                  <a:pos x="104" y="0"/>
                </a:cxn>
                <a:cxn ang="0">
                  <a:pos x="70" y="10"/>
                </a:cxn>
                <a:cxn ang="0">
                  <a:pos x="34" y="34"/>
                </a:cxn>
                <a:cxn ang="0">
                  <a:pos x="8" y="72"/>
                </a:cxn>
                <a:cxn ang="0">
                  <a:pos x="0" y="104"/>
                </a:cxn>
                <a:cxn ang="0">
                  <a:pos x="0" y="116"/>
                </a:cxn>
              </a:cxnLst>
              <a:rect l="0" t="0" r="r" b="b"/>
              <a:pathLst>
                <a:path w="232" h="232">
                  <a:moveTo>
                    <a:pt x="14" y="116"/>
                  </a:moveTo>
                  <a:lnTo>
                    <a:pt x="14" y="116"/>
                  </a:lnTo>
                  <a:lnTo>
                    <a:pt x="16" y="96"/>
                  </a:lnTo>
                  <a:lnTo>
                    <a:pt x="22" y="76"/>
                  </a:lnTo>
                  <a:lnTo>
                    <a:pt x="32" y="60"/>
                  </a:lnTo>
                  <a:lnTo>
                    <a:pt x="44" y="44"/>
                  </a:lnTo>
                  <a:lnTo>
                    <a:pt x="58" y="32"/>
                  </a:lnTo>
                  <a:lnTo>
                    <a:pt x="76" y="22"/>
                  </a:lnTo>
                  <a:lnTo>
                    <a:pt x="96" y="16"/>
                  </a:lnTo>
                  <a:lnTo>
                    <a:pt x="116" y="14"/>
                  </a:lnTo>
                  <a:lnTo>
                    <a:pt x="116" y="14"/>
                  </a:lnTo>
                  <a:lnTo>
                    <a:pt x="136" y="16"/>
                  </a:lnTo>
                  <a:lnTo>
                    <a:pt x="156" y="22"/>
                  </a:lnTo>
                  <a:lnTo>
                    <a:pt x="174" y="32"/>
                  </a:lnTo>
                  <a:lnTo>
                    <a:pt x="188" y="44"/>
                  </a:lnTo>
                  <a:lnTo>
                    <a:pt x="200" y="60"/>
                  </a:lnTo>
                  <a:lnTo>
                    <a:pt x="210" y="76"/>
                  </a:lnTo>
                  <a:lnTo>
                    <a:pt x="216" y="96"/>
                  </a:lnTo>
                  <a:lnTo>
                    <a:pt x="218" y="116"/>
                  </a:lnTo>
                  <a:lnTo>
                    <a:pt x="218" y="116"/>
                  </a:lnTo>
                  <a:lnTo>
                    <a:pt x="216" y="138"/>
                  </a:lnTo>
                  <a:lnTo>
                    <a:pt x="210" y="156"/>
                  </a:lnTo>
                  <a:lnTo>
                    <a:pt x="200" y="174"/>
                  </a:lnTo>
                  <a:lnTo>
                    <a:pt x="188" y="188"/>
                  </a:lnTo>
                  <a:lnTo>
                    <a:pt x="174" y="202"/>
                  </a:lnTo>
                  <a:lnTo>
                    <a:pt x="156" y="210"/>
                  </a:lnTo>
                  <a:lnTo>
                    <a:pt x="136" y="216"/>
                  </a:lnTo>
                  <a:lnTo>
                    <a:pt x="116" y="218"/>
                  </a:lnTo>
                  <a:lnTo>
                    <a:pt x="116" y="218"/>
                  </a:lnTo>
                  <a:lnTo>
                    <a:pt x="96" y="216"/>
                  </a:lnTo>
                  <a:lnTo>
                    <a:pt x="76" y="210"/>
                  </a:lnTo>
                  <a:lnTo>
                    <a:pt x="58" y="202"/>
                  </a:lnTo>
                  <a:lnTo>
                    <a:pt x="44" y="188"/>
                  </a:lnTo>
                  <a:lnTo>
                    <a:pt x="32" y="174"/>
                  </a:lnTo>
                  <a:lnTo>
                    <a:pt x="22" y="156"/>
                  </a:lnTo>
                  <a:lnTo>
                    <a:pt x="16" y="138"/>
                  </a:lnTo>
                  <a:lnTo>
                    <a:pt x="14" y="116"/>
                  </a:lnTo>
                  <a:lnTo>
                    <a:pt x="14" y="116"/>
                  </a:lnTo>
                  <a:close/>
                  <a:moveTo>
                    <a:pt x="0" y="116"/>
                  </a:moveTo>
                  <a:lnTo>
                    <a:pt x="0" y="116"/>
                  </a:lnTo>
                  <a:lnTo>
                    <a:pt x="0" y="128"/>
                  </a:lnTo>
                  <a:lnTo>
                    <a:pt x="2" y="140"/>
                  </a:lnTo>
                  <a:lnTo>
                    <a:pt x="8" y="162"/>
                  </a:lnTo>
                  <a:lnTo>
                    <a:pt x="20" y="182"/>
                  </a:lnTo>
                  <a:lnTo>
                    <a:pt x="34" y="198"/>
                  </a:lnTo>
                  <a:lnTo>
                    <a:pt x="52" y="212"/>
                  </a:lnTo>
                  <a:lnTo>
                    <a:pt x="70" y="224"/>
                  </a:lnTo>
                  <a:lnTo>
                    <a:pt x="92" y="230"/>
                  </a:lnTo>
                  <a:lnTo>
                    <a:pt x="104" y="232"/>
                  </a:lnTo>
                  <a:lnTo>
                    <a:pt x="116" y="232"/>
                  </a:lnTo>
                  <a:lnTo>
                    <a:pt x="116" y="232"/>
                  </a:lnTo>
                  <a:lnTo>
                    <a:pt x="128" y="232"/>
                  </a:lnTo>
                  <a:lnTo>
                    <a:pt x="140" y="230"/>
                  </a:lnTo>
                  <a:lnTo>
                    <a:pt x="162" y="224"/>
                  </a:lnTo>
                  <a:lnTo>
                    <a:pt x="180" y="212"/>
                  </a:lnTo>
                  <a:lnTo>
                    <a:pt x="198" y="198"/>
                  </a:lnTo>
                  <a:lnTo>
                    <a:pt x="212" y="182"/>
                  </a:lnTo>
                  <a:lnTo>
                    <a:pt x="224" y="162"/>
                  </a:lnTo>
                  <a:lnTo>
                    <a:pt x="230" y="140"/>
                  </a:lnTo>
                  <a:lnTo>
                    <a:pt x="232" y="128"/>
                  </a:lnTo>
                  <a:lnTo>
                    <a:pt x="232" y="116"/>
                  </a:lnTo>
                  <a:lnTo>
                    <a:pt x="232" y="116"/>
                  </a:lnTo>
                  <a:lnTo>
                    <a:pt x="232" y="104"/>
                  </a:lnTo>
                  <a:lnTo>
                    <a:pt x="230" y="94"/>
                  </a:lnTo>
                  <a:lnTo>
                    <a:pt x="224" y="72"/>
                  </a:lnTo>
                  <a:lnTo>
                    <a:pt x="212" y="52"/>
                  </a:lnTo>
                  <a:lnTo>
                    <a:pt x="198" y="34"/>
                  </a:lnTo>
                  <a:lnTo>
                    <a:pt x="180" y="20"/>
                  </a:lnTo>
                  <a:lnTo>
                    <a:pt x="162" y="10"/>
                  </a:lnTo>
                  <a:lnTo>
                    <a:pt x="140" y="2"/>
                  </a:lnTo>
                  <a:lnTo>
                    <a:pt x="128" y="0"/>
                  </a:lnTo>
                  <a:lnTo>
                    <a:pt x="116" y="0"/>
                  </a:lnTo>
                  <a:lnTo>
                    <a:pt x="116" y="0"/>
                  </a:lnTo>
                  <a:lnTo>
                    <a:pt x="104" y="0"/>
                  </a:lnTo>
                  <a:lnTo>
                    <a:pt x="92" y="2"/>
                  </a:lnTo>
                  <a:lnTo>
                    <a:pt x="70" y="10"/>
                  </a:lnTo>
                  <a:lnTo>
                    <a:pt x="52" y="20"/>
                  </a:lnTo>
                  <a:lnTo>
                    <a:pt x="34" y="34"/>
                  </a:lnTo>
                  <a:lnTo>
                    <a:pt x="20" y="52"/>
                  </a:lnTo>
                  <a:lnTo>
                    <a:pt x="8" y="72"/>
                  </a:lnTo>
                  <a:lnTo>
                    <a:pt x="2" y="94"/>
                  </a:lnTo>
                  <a:lnTo>
                    <a:pt x="0" y="104"/>
                  </a:lnTo>
                  <a:lnTo>
                    <a:pt x="0" y="116"/>
                  </a:lnTo>
                  <a:lnTo>
                    <a:pt x="0" y="1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24"/>
            <p:cNvSpPr>
              <a:spLocks noEditPoints="1"/>
            </p:cNvSpPr>
            <p:nvPr/>
          </p:nvSpPr>
          <p:spPr bwMode="auto">
            <a:xfrm>
              <a:off x="2654" y="1934"/>
              <a:ext cx="452" cy="454"/>
            </a:xfrm>
            <a:custGeom>
              <a:avLst/>
              <a:gdLst/>
              <a:ahLst/>
              <a:cxnLst>
                <a:cxn ang="0">
                  <a:pos x="8" y="204"/>
                </a:cxn>
                <a:cxn ang="0">
                  <a:pos x="24" y="142"/>
                </a:cxn>
                <a:cxn ang="0">
                  <a:pos x="58" y="88"/>
                </a:cxn>
                <a:cxn ang="0">
                  <a:pos x="104" y="46"/>
                </a:cxn>
                <a:cxn ang="0">
                  <a:pos x="162" y="18"/>
                </a:cxn>
                <a:cxn ang="0">
                  <a:pos x="226" y="8"/>
                </a:cxn>
                <a:cxn ang="0">
                  <a:pos x="270" y="12"/>
                </a:cxn>
                <a:cxn ang="0">
                  <a:pos x="330" y="34"/>
                </a:cxn>
                <a:cxn ang="0">
                  <a:pos x="380" y="72"/>
                </a:cxn>
                <a:cxn ang="0">
                  <a:pos x="418" y="122"/>
                </a:cxn>
                <a:cxn ang="0">
                  <a:pos x="440" y="182"/>
                </a:cxn>
                <a:cxn ang="0">
                  <a:pos x="444" y="226"/>
                </a:cxn>
                <a:cxn ang="0">
                  <a:pos x="434" y="292"/>
                </a:cxn>
                <a:cxn ang="0">
                  <a:pos x="408" y="348"/>
                </a:cxn>
                <a:cxn ang="0">
                  <a:pos x="366" y="396"/>
                </a:cxn>
                <a:cxn ang="0">
                  <a:pos x="312" y="428"/>
                </a:cxn>
                <a:cxn ang="0">
                  <a:pos x="248" y="444"/>
                </a:cxn>
                <a:cxn ang="0">
                  <a:pos x="204" y="444"/>
                </a:cxn>
                <a:cxn ang="0">
                  <a:pos x="140" y="428"/>
                </a:cxn>
                <a:cxn ang="0">
                  <a:pos x="86" y="396"/>
                </a:cxn>
                <a:cxn ang="0">
                  <a:pos x="44" y="348"/>
                </a:cxn>
                <a:cxn ang="0">
                  <a:pos x="18" y="292"/>
                </a:cxn>
                <a:cxn ang="0">
                  <a:pos x="8" y="226"/>
                </a:cxn>
                <a:cxn ang="0">
                  <a:pos x="0" y="226"/>
                </a:cxn>
                <a:cxn ang="0">
                  <a:pos x="10" y="294"/>
                </a:cxn>
                <a:cxn ang="0">
                  <a:pos x="38" y="354"/>
                </a:cxn>
                <a:cxn ang="0">
                  <a:pos x="82" y="402"/>
                </a:cxn>
                <a:cxn ang="0">
                  <a:pos x="138" y="436"/>
                </a:cxn>
                <a:cxn ang="0">
                  <a:pos x="202" y="452"/>
                </a:cxn>
                <a:cxn ang="0">
                  <a:pos x="250" y="452"/>
                </a:cxn>
                <a:cxn ang="0">
                  <a:pos x="314" y="436"/>
                </a:cxn>
                <a:cxn ang="0">
                  <a:pos x="370" y="402"/>
                </a:cxn>
                <a:cxn ang="0">
                  <a:pos x="414" y="354"/>
                </a:cxn>
                <a:cxn ang="0">
                  <a:pos x="442" y="294"/>
                </a:cxn>
                <a:cxn ang="0">
                  <a:pos x="452" y="226"/>
                </a:cxn>
                <a:cxn ang="0">
                  <a:pos x="448" y="180"/>
                </a:cxn>
                <a:cxn ang="0">
                  <a:pos x="426" y="118"/>
                </a:cxn>
                <a:cxn ang="0">
                  <a:pos x="386" y="66"/>
                </a:cxn>
                <a:cxn ang="0">
                  <a:pos x="334" y="28"/>
                </a:cxn>
                <a:cxn ang="0">
                  <a:pos x="272" y="4"/>
                </a:cxn>
                <a:cxn ang="0">
                  <a:pos x="226" y="0"/>
                </a:cxn>
                <a:cxn ang="0">
                  <a:pos x="158" y="10"/>
                </a:cxn>
                <a:cxn ang="0">
                  <a:pos x="100" y="38"/>
                </a:cxn>
                <a:cxn ang="0">
                  <a:pos x="52" y="82"/>
                </a:cxn>
                <a:cxn ang="0">
                  <a:pos x="18" y="138"/>
                </a:cxn>
                <a:cxn ang="0">
                  <a:pos x="0" y="204"/>
                </a:cxn>
              </a:cxnLst>
              <a:rect l="0" t="0" r="r" b="b"/>
              <a:pathLst>
                <a:path w="452" h="454">
                  <a:moveTo>
                    <a:pt x="8" y="226"/>
                  </a:moveTo>
                  <a:lnTo>
                    <a:pt x="8" y="226"/>
                  </a:lnTo>
                  <a:lnTo>
                    <a:pt x="8" y="204"/>
                  </a:lnTo>
                  <a:lnTo>
                    <a:pt x="12" y="182"/>
                  </a:lnTo>
                  <a:lnTo>
                    <a:pt x="18" y="162"/>
                  </a:lnTo>
                  <a:lnTo>
                    <a:pt x="24" y="142"/>
                  </a:lnTo>
                  <a:lnTo>
                    <a:pt x="34" y="122"/>
                  </a:lnTo>
                  <a:lnTo>
                    <a:pt x="44" y="104"/>
                  </a:lnTo>
                  <a:lnTo>
                    <a:pt x="58" y="88"/>
                  </a:lnTo>
                  <a:lnTo>
                    <a:pt x="72" y="72"/>
                  </a:lnTo>
                  <a:lnTo>
                    <a:pt x="86" y="58"/>
                  </a:lnTo>
                  <a:lnTo>
                    <a:pt x="104" y="46"/>
                  </a:lnTo>
                  <a:lnTo>
                    <a:pt x="122" y="34"/>
                  </a:lnTo>
                  <a:lnTo>
                    <a:pt x="140" y="24"/>
                  </a:lnTo>
                  <a:lnTo>
                    <a:pt x="162" y="18"/>
                  </a:lnTo>
                  <a:lnTo>
                    <a:pt x="182" y="12"/>
                  </a:lnTo>
                  <a:lnTo>
                    <a:pt x="204" y="8"/>
                  </a:lnTo>
                  <a:lnTo>
                    <a:pt x="226" y="8"/>
                  </a:lnTo>
                  <a:lnTo>
                    <a:pt x="226" y="8"/>
                  </a:lnTo>
                  <a:lnTo>
                    <a:pt x="248" y="8"/>
                  </a:lnTo>
                  <a:lnTo>
                    <a:pt x="270" y="12"/>
                  </a:lnTo>
                  <a:lnTo>
                    <a:pt x="292" y="18"/>
                  </a:lnTo>
                  <a:lnTo>
                    <a:pt x="312" y="24"/>
                  </a:lnTo>
                  <a:lnTo>
                    <a:pt x="330" y="34"/>
                  </a:lnTo>
                  <a:lnTo>
                    <a:pt x="348" y="46"/>
                  </a:lnTo>
                  <a:lnTo>
                    <a:pt x="366" y="58"/>
                  </a:lnTo>
                  <a:lnTo>
                    <a:pt x="380" y="72"/>
                  </a:lnTo>
                  <a:lnTo>
                    <a:pt x="394" y="88"/>
                  </a:lnTo>
                  <a:lnTo>
                    <a:pt x="408" y="104"/>
                  </a:lnTo>
                  <a:lnTo>
                    <a:pt x="418" y="122"/>
                  </a:lnTo>
                  <a:lnTo>
                    <a:pt x="428" y="142"/>
                  </a:lnTo>
                  <a:lnTo>
                    <a:pt x="434" y="162"/>
                  </a:lnTo>
                  <a:lnTo>
                    <a:pt x="440" y="182"/>
                  </a:lnTo>
                  <a:lnTo>
                    <a:pt x="444" y="204"/>
                  </a:lnTo>
                  <a:lnTo>
                    <a:pt x="444" y="226"/>
                  </a:lnTo>
                  <a:lnTo>
                    <a:pt x="444" y="226"/>
                  </a:lnTo>
                  <a:lnTo>
                    <a:pt x="444" y="248"/>
                  </a:lnTo>
                  <a:lnTo>
                    <a:pt x="440" y="270"/>
                  </a:lnTo>
                  <a:lnTo>
                    <a:pt x="434" y="292"/>
                  </a:lnTo>
                  <a:lnTo>
                    <a:pt x="428" y="312"/>
                  </a:lnTo>
                  <a:lnTo>
                    <a:pt x="418" y="330"/>
                  </a:lnTo>
                  <a:lnTo>
                    <a:pt x="408" y="348"/>
                  </a:lnTo>
                  <a:lnTo>
                    <a:pt x="394" y="366"/>
                  </a:lnTo>
                  <a:lnTo>
                    <a:pt x="380" y="382"/>
                  </a:lnTo>
                  <a:lnTo>
                    <a:pt x="366" y="396"/>
                  </a:lnTo>
                  <a:lnTo>
                    <a:pt x="348" y="408"/>
                  </a:lnTo>
                  <a:lnTo>
                    <a:pt x="330" y="418"/>
                  </a:lnTo>
                  <a:lnTo>
                    <a:pt x="312" y="428"/>
                  </a:lnTo>
                  <a:lnTo>
                    <a:pt x="292" y="436"/>
                  </a:lnTo>
                  <a:lnTo>
                    <a:pt x="270" y="440"/>
                  </a:lnTo>
                  <a:lnTo>
                    <a:pt x="248" y="444"/>
                  </a:lnTo>
                  <a:lnTo>
                    <a:pt x="226" y="446"/>
                  </a:lnTo>
                  <a:lnTo>
                    <a:pt x="226" y="446"/>
                  </a:lnTo>
                  <a:lnTo>
                    <a:pt x="204" y="444"/>
                  </a:lnTo>
                  <a:lnTo>
                    <a:pt x="182" y="440"/>
                  </a:lnTo>
                  <a:lnTo>
                    <a:pt x="162" y="436"/>
                  </a:lnTo>
                  <a:lnTo>
                    <a:pt x="140" y="428"/>
                  </a:lnTo>
                  <a:lnTo>
                    <a:pt x="122" y="418"/>
                  </a:lnTo>
                  <a:lnTo>
                    <a:pt x="104" y="408"/>
                  </a:lnTo>
                  <a:lnTo>
                    <a:pt x="86" y="396"/>
                  </a:lnTo>
                  <a:lnTo>
                    <a:pt x="72" y="382"/>
                  </a:lnTo>
                  <a:lnTo>
                    <a:pt x="58" y="366"/>
                  </a:lnTo>
                  <a:lnTo>
                    <a:pt x="44" y="348"/>
                  </a:lnTo>
                  <a:lnTo>
                    <a:pt x="34" y="330"/>
                  </a:lnTo>
                  <a:lnTo>
                    <a:pt x="24" y="312"/>
                  </a:lnTo>
                  <a:lnTo>
                    <a:pt x="18" y="292"/>
                  </a:lnTo>
                  <a:lnTo>
                    <a:pt x="12" y="270"/>
                  </a:lnTo>
                  <a:lnTo>
                    <a:pt x="8" y="248"/>
                  </a:lnTo>
                  <a:lnTo>
                    <a:pt x="8" y="226"/>
                  </a:lnTo>
                  <a:lnTo>
                    <a:pt x="8" y="226"/>
                  </a:lnTo>
                  <a:close/>
                  <a:moveTo>
                    <a:pt x="0" y="226"/>
                  </a:moveTo>
                  <a:lnTo>
                    <a:pt x="0" y="226"/>
                  </a:lnTo>
                  <a:lnTo>
                    <a:pt x="0" y="250"/>
                  </a:lnTo>
                  <a:lnTo>
                    <a:pt x="4" y="272"/>
                  </a:lnTo>
                  <a:lnTo>
                    <a:pt x="10" y="294"/>
                  </a:lnTo>
                  <a:lnTo>
                    <a:pt x="18" y="314"/>
                  </a:lnTo>
                  <a:lnTo>
                    <a:pt x="26" y="334"/>
                  </a:lnTo>
                  <a:lnTo>
                    <a:pt x="38" y="354"/>
                  </a:lnTo>
                  <a:lnTo>
                    <a:pt x="52" y="370"/>
                  </a:lnTo>
                  <a:lnTo>
                    <a:pt x="66" y="386"/>
                  </a:lnTo>
                  <a:lnTo>
                    <a:pt x="82" y="402"/>
                  </a:lnTo>
                  <a:lnTo>
                    <a:pt x="100" y="414"/>
                  </a:lnTo>
                  <a:lnTo>
                    <a:pt x="118" y="426"/>
                  </a:lnTo>
                  <a:lnTo>
                    <a:pt x="138" y="436"/>
                  </a:lnTo>
                  <a:lnTo>
                    <a:pt x="158" y="444"/>
                  </a:lnTo>
                  <a:lnTo>
                    <a:pt x="180" y="448"/>
                  </a:lnTo>
                  <a:lnTo>
                    <a:pt x="202" y="452"/>
                  </a:lnTo>
                  <a:lnTo>
                    <a:pt x="226" y="454"/>
                  </a:lnTo>
                  <a:lnTo>
                    <a:pt x="226" y="454"/>
                  </a:lnTo>
                  <a:lnTo>
                    <a:pt x="250" y="452"/>
                  </a:lnTo>
                  <a:lnTo>
                    <a:pt x="272" y="448"/>
                  </a:lnTo>
                  <a:lnTo>
                    <a:pt x="294" y="444"/>
                  </a:lnTo>
                  <a:lnTo>
                    <a:pt x="314" y="436"/>
                  </a:lnTo>
                  <a:lnTo>
                    <a:pt x="334" y="426"/>
                  </a:lnTo>
                  <a:lnTo>
                    <a:pt x="352" y="414"/>
                  </a:lnTo>
                  <a:lnTo>
                    <a:pt x="370" y="402"/>
                  </a:lnTo>
                  <a:lnTo>
                    <a:pt x="386" y="386"/>
                  </a:lnTo>
                  <a:lnTo>
                    <a:pt x="400" y="370"/>
                  </a:lnTo>
                  <a:lnTo>
                    <a:pt x="414" y="354"/>
                  </a:lnTo>
                  <a:lnTo>
                    <a:pt x="426" y="334"/>
                  </a:lnTo>
                  <a:lnTo>
                    <a:pt x="434" y="314"/>
                  </a:lnTo>
                  <a:lnTo>
                    <a:pt x="442" y="294"/>
                  </a:lnTo>
                  <a:lnTo>
                    <a:pt x="448" y="272"/>
                  </a:lnTo>
                  <a:lnTo>
                    <a:pt x="452" y="250"/>
                  </a:lnTo>
                  <a:lnTo>
                    <a:pt x="452" y="226"/>
                  </a:lnTo>
                  <a:lnTo>
                    <a:pt x="452" y="226"/>
                  </a:lnTo>
                  <a:lnTo>
                    <a:pt x="452" y="204"/>
                  </a:lnTo>
                  <a:lnTo>
                    <a:pt x="448" y="180"/>
                  </a:lnTo>
                  <a:lnTo>
                    <a:pt x="442" y="160"/>
                  </a:lnTo>
                  <a:lnTo>
                    <a:pt x="434" y="138"/>
                  </a:lnTo>
                  <a:lnTo>
                    <a:pt x="426" y="118"/>
                  </a:lnTo>
                  <a:lnTo>
                    <a:pt x="414" y="100"/>
                  </a:lnTo>
                  <a:lnTo>
                    <a:pt x="400" y="82"/>
                  </a:lnTo>
                  <a:lnTo>
                    <a:pt x="386" y="66"/>
                  </a:lnTo>
                  <a:lnTo>
                    <a:pt x="370" y="52"/>
                  </a:lnTo>
                  <a:lnTo>
                    <a:pt x="352" y="38"/>
                  </a:lnTo>
                  <a:lnTo>
                    <a:pt x="334" y="28"/>
                  </a:lnTo>
                  <a:lnTo>
                    <a:pt x="314" y="18"/>
                  </a:lnTo>
                  <a:lnTo>
                    <a:pt x="294" y="10"/>
                  </a:lnTo>
                  <a:lnTo>
                    <a:pt x="272" y="4"/>
                  </a:lnTo>
                  <a:lnTo>
                    <a:pt x="250" y="0"/>
                  </a:lnTo>
                  <a:lnTo>
                    <a:pt x="226" y="0"/>
                  </a:lnTo>
                  <a:lnTo>
                    <a:pt x="226" y="0"/>
                  </a:lnTo>
                  <a:lnTo>
                    <a:pt x="202" y="0"/>
                  </a:lnTo>
                  <a:lnTo>
                    <a:pt x="180" y="4"/>
                  </a:lnTo>
                  <a:lnTo>
                    <a:pt x="158" y="10"/>
                  </a:lnTo>
                  <a:lnTo>
                    <a:pt x="138" y="18"/>
                  </a:lnTo>
                  <a:lnTo>
                    <a:pt x="118" y="28"/>
                  </a:lnTo>
                  <a:lnTo>
                    <a:pt x="100" y="38"/>
                  </a:lnTo>
                  <a:lnTo>
                    <a:pt x="82" y="52"/>
                  </a:lnTo>
                  <a:lnTo>
                    <a:pt x="66" y="66"/>
                  </a:lnTo>
                  <a:lnTo>
                    <a:pt x="52" y="82"/>
                  </a:lnTo>
                  <a:lnTo>
                    <a:pt x="38" y="100"/>
                  </a:lnTo>
                  <a:lnTo>
                    <a:pt x="26" y="118"/>
                  </a:lnTo>
                  <a:lnTo>
                    <a:pt x="18" y="138"/>
                  </a:lnTo>
                  <a:lnTo>
                    <a:pt x="10" y="160"/>
                  </a:lnTo>
                  <a:lnTo>
                    <a:pt x="4" y="180"/>
                  </a:lnTo>
                  <a:lnTo>
                    <a:pt x="0" y="204"/>
                  </a:lnTo>
                  <a:lnTo>
                    <a:pt x="0" y="226"/>
                  </a:lnTo>
                  <a:lnTo>
                    <a:pt x="0" y="2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25"/>
            <p:cNvSpPr>
              <a:spLocks/>
            </p:cNvSpPr>
            <p:nvPr/>
          </p:nvSpPr>
          <p:spPr bwMode="auto">
            <a:xfrm>
              <a:off x="2784" y="2158"/>
              <a:ext cx="196" cy="104"/>
            </a:xfrm>
            <a:custGeom>
              <a:avLst/>
              <a:gdLst/>
              <a:ahLst/>
              <a:cxnLst>
                <a:cxn ang="0">
                  <a:pos x="78" y="2"/>
                </a:cxn>
                <a:cxn ang="0">
                  <a:pos x="78" y="2"/>
                </a:cxn>
                <a:cxn ang="0">
                  <a:pos x="60" y="10"/>
                </a:cxn>
                <a:cxn ang="0">
                  <a:pos x="44" y="18"/>
                </a:cxn>
                <a:cxn ang="0">
                  <a:pos x="28" y="28"/>
                </a:cxn>
                <a:cxn ang="0">
                  <a:pos x="10" y="34"/>
                </a:cxn>
                <a:cxn ang="0">
                  <a:pos x="10" y="34"/>
                </a:cxn>
                <a:cxn ang="0">
                  <a:pos x="0" y="38"/>
                </a:cxn>
                <a:cxn ang="0">
                  <a:pos x="0" y="38"/>
                </a:cxn>
                <a:cxn ang="0">
                  <a:pos x="6" y="52"/>
                </a:cxn>
                <a:cxn ang="0">
                  <a:pos x="16" y="64"/>
                </a:cxn>
                <a:cxn ang="0">
                  <a:pos x="26" y="76"/>
                </a:cxn>
                <a:cxn ang="0">
                  <a:pos x="38" y="86"/>
                </a:cxn>
                <a:cxn ang="0">
                  <a:pos x="50" y="94"/>
                </a:cxn>
                <a:cxn ang="0">
                  <a:pos x="64" y="100"/>
                </a:cxn>
                <a:cxn ang="0">
                  <a:pos x="80" y="104"/>
                </a:cxn>
                <a:cxn ang="0">
                  <a:pos x="96" y="104"/>
                </a:cxn>
                <a:cxn ang="0">
                  <a:pos x="96" y="104"/>
                </a:cxn>
                <a:cxn ang="0">
                  <a:pos x="114" y="104"/>
                </a:cxn>
                <a:cxn ang="0">
                  <a:pos x="132" y="98"/>
                </a:cxn>
                <a:cxn ang="0">
                  <a:pos x="148" y="90"/>
                </a:cxn>
                <a:cxn ang="0">
                  <a:pos x="162" y="80"/>
                </a:cxn>
                <a:cxn ang="0">
                  <a:pos x="174" y="68"/>
                </a:cxn>
                <a:cxn ang="0">
                  <a:pos x="184" y="54"/>
                </a:cxn>
                <a:cxn ang="0">
                  <a:pos x="192" y="38"/>
                </a:cxn>
                <a:cxn ang="0">
                  <a:pos x="196" y="20"/>
                </a:cxn>
                <a:cxn ang="0">
                  <a:pos x="196" y="20"/>
                </a:cxn>
                <a:cxn ang="0">
                  <a:pos x="154" y="10"/>
                </a:cxn>
                <a:cxn ang="0">
                  <a:pos x="154" y="10"/>
                </a:cxn>
                <a:cxn ang="0">
                  <a:pos x="134" y="4"/>
                </a:cxn>
                <a:cxn ang="0">
                  <a:pos x="116" y="0"/>
                </a:cxn>
                <a:cxn ang="0">
                  <a:pos x="96" y="0"/>
                </a:cxn>
                <a:cxn ang="0">
                  <a:pos x="88" y="0"/>
                </a:cxn>
                <a:cxn ang="0">
                  <a:pos x="78" y="2"/>
                </a:cxn>
                <a:cxn ang="0">
                  <a:pos x="78" y="2"/>
                </a:cxn>
              </a:cxnLst>
              <a:rect l="0" t="0" r="r" b="b"/>
              <a:pathLst>
                <a:path w="196" h="104">
                  <a:moveTo>
                    <a:pt x="78" y="2"/>
                  </a:moveTo>
                  <a:lnTo>
                    <a:pt x="78" y="2"/>
                  </a:lnTo>
                  <a:lnTo>
                    <a:pt x="60" y="10"/>
                  </a:lnTo>
                  <a:lnTo>
                    <a:pt x="44" y="18"/>
                  </a:lnTo>
                  <a:lnTo>
                    <a:pt x="28" y="28"/>
                  </a:lnTo>
                  <a:lnTo>
                    <a:pt x="10" y="34"/>
                  </a:lnTo>
                  <a:lnTo>
                    <a:pt x="10" y="34"/>
                  </a:lnTo>
                  <a:lnTo>
                    <a:pt x="0" y="38"/>
                  </a:lnTo>
                  <a:lnTo>
                    <a:pt x="0" y="38"/>
                  </a:lnTo>
                  <a:lnTo>
                    <a:pt x="6" y="52"/>
                  </a:lnTo>
                  <a:lnTo>
                    <a:pt x="16" y="64"/>
                  </a:lnTo>
                  <a:lnTo>
                    <a:pt x="26" y="76"/>
                  </a:lnTo>
                  <a:lnTo>
                    <a:pt x="38" y="86"/>
                  </a:lnTo>
                  <a:lnTo>
                    <a:pt x="50" y="94"/>
                  </a:lnTo>
                  <a:lnTo>
                    <a:pt x="64" y="100"/>
                  </a:lnTo>
                  <a:lnTo>
                    <a:pt x="80" y="104"/>
                  </a:lnTo>
                  <a:lnTo>
                    <a:pt x="96" y="104"/>
                  </a:lnTo>
                  <a:lnTo>
                    <a:pt x="96" y="104"/>
                  </a:lnTo>
                  <a:lnTo>
                    <a:pt x="114" y="104"/>
                  </a:lnTo>
                  <a:lnTo>
                    <a:pt x="132" y="98"/>
                  </a:lnTo>
                  <a:lnTo>
                    <a:pt x="148" y="90"/>
                  </a:lnTo>
                  <a:lnTo>
                    <a:pt x="162" y="80"/>
                  </a:lnTo>
                  <a:lnTo>
                    <a:pt x="174" y="68"/>
                  </a:lnTo>
                  <a:lnTo>
                    <a:pt x="184" y="54"/>
                  </a:lnTo>
                  <a:lnTo>
                    <a:pt x="192" y="38"/>
                  </a:lnTo>
                  <a:lnTo>
                    <a:pt x="196" y="20"/>
                  </a:lnTo>
                  <a:lnTo>
                    <a:pt x="196" y="20"/>
                  </a:lnTo>
                  <a:lnTo>
                    <a:pt x="154" y="10"/>
                  </a:lnTo>
                  <a:lnTo>
                    <a:pt x="154" y="10"/>
                  </a:lnTo>
                  <a:lnTo>
                    <a:pt x="134" y="4"/>
                  </a:lnTo>
                  <a:lnTo>
                    <a:pt x="116" y="0"/>
                  </a:lnTo>
                  <a:lnTo>
                    <a:pt x="96" y="0"/>
                  </a:lnTo>
                  <a:lnTo>
                    <a:pt x="88" y="0"/>
                  </a:lnTo>
                  <a:lnTo>
                    <a:pt x="78" y="2"/>
                  </a:lnTo>
                  <a:lnTo>
                    <a:pt x="78" y="2"/>
                  </a:lnTo>
                  <a:close/>
                </a:path>
              </a:pathLst>
            </a:custGeom>
            <a:solidFill>
              <a:srgbClr val="ABABA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26"/>
            <p:cNvSpPr>
              <a:spLocks/>
            </p:cNvSpPr>
            <p:nvPr/>
          </p:nvSpPr>
          <p:spPr bwMode="auto">
            <a:xfrm>
              <a:off x="2830" y="2088"/>
              <a:ext cx="138" cy="154"/>
            </a:xfrm>
            <a:custGeom>
              <a:avLst/>
              <a:gdLst/>
              <a:ahLst/>
              <a:cxnLst>
                <a:cxn ang="0">
                  <a:pos x="90" y="0"/>
                </a:cxn>
                <a:cxn ang="0">
                  <a:pos x="90" y="0"/>
                </a:cxn>
                <a:cxn ang="0">
                  <a:pos x="102" y="12"/>
                </a:cxn>
                <a:cxn ang="0">
                  <a:pos x="112" y="28"/>
                </a:cxn>
                <a:cxn ang="0">
                  <a:pos x="118" y="44"/>
                </a:cxn>
                <a:cxn ang="0">
                  <a:pos x="120" y="62"/>
                </a:cxn>
                <a:cxn ang="0">
                  <a:pos x="120" y="62"/>
                </a:cxn>
                <a:cxn ang="0">
                  <a:pos x="118" y="80"/>
                </a:cxn>
                <a:cxn ang="0">
                  <a:pos x="114" y="94"/>
                </a:cxn>
                <a:cxn ang="0">
                  <a:pos x="106" y="108"/>
                </a:cxn>
                <a:cxn ang="0">
                  <a:pos x="96" y="120"/>
                </a:cxn>
                <a:cxn ang="0">
                  <a:pos x="82" y="130"/>
                </a:cxn>
                <a:cxn ang="0">
                  <a:pos x="68" y="138"/>
                </a:cxn>
                <a:cxn ang="0">
                  <a:pos x="52" y="142"/>
                </a:cxn>
                <a:cxn ang="0">
                  <a:pos x="36" y="144"/>
                </a:cxn>
                <a:cxn ang="0">
                  <a:pos x="36" y="144"/>
                </a:cxn>
                <a:cxn ang="0">
                  <a:pos x="18" y="142"/>
                </a:cxn>
                <a:cxn ang="0">
                  <a:pos x="0" y="136"/>
                </a:cxn>
                <a:cxn ang="0">
                  <a:pos x="0" y="136"/>
                </a:cxn>
                <a:cxn ang="0">
                  <a:pos x="12" y="144"/>
                </a:cxn>
                <a:cxn ang="0">
                  <a:pos x="24" y="150"/>
                </a:cxn>
                <a:cxn ang="0">
                  <a:pos x="38" y="154"/>
                </a:cxn>
                <a:cxn ang="0">
                  <a:pos x="54" y="154"/>
                </a:cxn>
                <a:cxn ang="0">
                  <a:pos x="54" y="154"/>
                </a:cxn>
                <a:cxn ang="0">
                  <a:pos x="70" y="152"/>
                </a:cxn>
                <a:cxn ang="0">
                  <a:pos x="86" y="148"/>
                </a:cxn>
                <a:cxn ang="0">
                  <a:pos x="100" y="140"/>
                </a:cxn>
                <a:cxn ang="0">
                  <a:pos x="112" y="130"/>
                </a:cxn>
                <a:cxn ang="0">
                  <a:pos x="124" y="118"/>
                </a:cxn>
                <a:cxn ang="0">
                  <a:pos x="130" y="104"/>
                </a:cxn>
                <a:cxn ang="0">
                  <a:pos x="136" y="90"/>
                </a:cxn>
                <a:cxn ang="0">
                  <a:pos x="138" y="74"/>
                </a:cxn>
                <a:cxn ang="0">
                  <a:pos x="138" y="74"/>
                </a:cxn>
                <a:cxn ang="0">
                  <a:pos x="136" y="62"/>
                </a:cxn>
                <a:cxn ang="0">
                  <a:pos x="134" y="50"/>
                </a:cxn>
                <a:cxn ang="0">
                  <a:pos x="130" y="40"/>
                </a:cxn>
                <a:cxn ang="0">
                  <a:pos x="124" y="30"/>
                </a:cxn>
                <a:cxn ang="0">
                  <a:pos x="116" y="20"/>
                </a:cxn>
                <a:cxn ang="0">
                  <a:pos x="108" y="12"/>
                </a:cxn>
                <a:cxn ang="0">
                  <a:pos x="100" y="6"/>
                </a:cxn>
                <a:cxn ang="0">
                  <a:pos x="90" y="0"/>
                </a:cxn>
                <a:cxn ang="0">
                  <a:pos x="90" y="0"/>
                </a:cxn>
              </a:cxnLst>
              <a:rect l="0" t="0" r="r" b="b"/>
              <a:pathLst>
                <a:path w="138" h="154">
                  <a:moveTo>
                    <a:pt x="90" y="0"/>
                  </a:moveTo>
                  <a:lnTo>
                    <a:pt x="90" y="0"/>
                  </a:lnTo>
                  <a:lnTo>
                    <a:pt x="102" y="12"/>
                  </a:lnTo>
                  <a:lnTo>
                    <a:pt x="112" y="28"/>
                  </a:lnTo>
                  <a:lnTo>
                    <a:pt x="118" y="44"/>
                  </a:lnTo>
                  <a:lnTo>
                    <a:pt x="120" y="62"/>
                  </a:lnTo>
                  <a:lnTo>
                    <a:pt x="120" y="62"/>
                  </a:lnTo>
                  <a:lnTo>
                    <a:pt x="118" y="80"/>
                  </a:lnTo>
                  <a:lnTo>
                    <a:pt x="114" y="94"/>
                  </a:lnTo>
                  <a:lnTo>
                    <a:pt x="106" y="108"/>
                  </a:lnTo>
                  <a:lnTo>
                    <a:pt x="96" y="120"/>
                  </a:lnTo>
                  <a:lnTo>
                    <a:pt x="82" y="130"/>
                  </a:lnTo>
                  <a:lnTo>
                    <a:pt x="68" y="138"/>
                  </a:lnTo>
                  <a:lnTo>
                    <a:pt x="52" y="142"/>
                  </a:lnTo>
                  <a:lnTo>
                    <a:pt x="36" y="144"/>
                  </a:lnTo>
                  <a:lnTo>
                    <a:pt x="36" y="144"/>
                  </a:lnTo>
                  <a:lnTo>
                    <a:pt x="18" y="142"/>
                  </a:lnTo>
                  <a:lnTo>
                    <a:pt x="0" y="136"/>
                  </a:lnTo>
                  <a:lnTo>
                    <a:pt x="0" y="136"/>
                  </a:lnTo>
                  <a:lnTo>
                    <a:pt x="12" y="144"/>
                  </a:lnTo>
                  <a:lnTo>
                    <a:pt x="24" y="150"/>
                  </a:lnTo>
                  <a:lnTo>
                    <a:pt x="38" y="154"/>
                  </a:lnTo>
                  <a:lnTo>
                    <a:pt x="54" y="154"/>
                  </a:lnTo>
                  <a:lnTo>
                    <a:pt x="54" y="154"/>
                  </a:lnTo>
                  <a:lnTo>
                    <a:pt x="70" y="152"/>
                  </a:lnTo>
                  <a:lnTo>
                    <a:pt x="86" y="148"/>
                  </a:lnTo>
                  <a:lnTo>
                    <a:pt x="100" y="140"/>
                  </a:lnTo>
                  <a:lnTo>
                    <a:pt x="112" y="130"/>
                  </a:lnTo>
                  <a:lnTo>
                    <a:pt x="124" y="118"/>
                  </a:lnTo>
                  <a:lnTo>
                    <a:pt x="130" y="104"/>
                  </a:lnTo>
                  <a:lnTo>
                    <a:pt x="136" y="90"/>
                  </a:lnTo>
                  <a:lnTo>
                    <a:pt x="138" y="74"/>
                  </a:lnTo>
                  <a:lnTo>
                    <a:pt x="138" y="74"/>
                  </a:lnTo>
                  <a:lnTo>
                    <a:pt x="136" y="62"/>
                  </a:lnTo>
                  <a:lnTo>
                    <a:pt x="134" y="50"/>
                  </a:lnTo>
                  <a:lnTo>
                    <a:pt x="130" y="40"/>
                  </a:lnTo>
                  <a:lnTo>
                    <a:pt x="124" y="30"/>
                  </a:lnTo>
                  <a:lnTo>
                    <a:pt x="116" y="20"/>
                  </a:lnTo>
                  <a:lnTo>
                    <a:pt x="108" y="12"/>
                  </a:lnTo>
                  <a:lnTo>
                    <a:pt x="100" y="6"/>
                  </a:lnTo>
                  <a:lnTo>
                    <a:pt x="90" y="0"/>
                  </a:lnTo>
                  <a:lnTo>
                    <a:pt x="90"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27"/>
            <p:cNvSpPr>
              <a:spLocks/>
            </p:cNvSpPr>
            <p:nvPr/>
          </p:nvSpPr>
          <p:spPr bwMode="auto">
            <a:xfrm>
              <a:off x="2920" y="2088"/>
              <a:ext cx="48" cy="88"/>
            </a:xfrm>
            <a:custGeom>
              <a:avLst/>
              <a:gdLst/>
              <a:ahLst/>
              <a:cxnLst>
                <a:cxn ang="0">
                  <a:pos x="30" y="62"/>
                </a:cxn>
                <a:cxn ang="0">
                  <a:pos x="30" y="62"/>
                </a:cxn>
                <a:cxn ang="0">
                  <a:pos x="30" y="72"/>
                </a:cxn>
                <a:cxn ang="0">
                  <a:pos x="28" y="82"/>
                </a:cxn>
                <a:cxn ang="0">
                  <a:pos x="28" y="82"/>
                </a:cxn>
                <a:cxn ang="0">
                  <a:pos x="46" y="88"/>
                </a:cxn>
                <a:cxn ang="0">
                  <a:pos x="46" y="88"/>
                </a:cxn>
                <a:cxn ang="0">
                  <a:pos x="48" y="74"/>
                </a:cxn>
                <a:cxn ang="0">
                  <a:pos x="48" y="74"/>
                </a:cxn>
                <a:cxn ang="0">
                  <a:pos x="46" y="62"/>
                </a:cxn>
                <a:cxn ang="0">
                  <a:pos x="44" y="50"/>
                </a:cxn>
                <a:cxn ang="0">
                  <a:pos x="40" y="40"/>
                </a:cxn>
                <a:cxn ang="0">
                  <a:pos x="34" y="30"/>
                </a:cxn>
                <a:cxn ang="0">
                  <a:pos x="26" y="20"/>
                </a:cxn>
                <a:cxn ang="0">
                  <a:pos x="18" y="12"/>
                </a:cxn>
                <a:cxn ang="0">
                  <a:pos x="10" y="6"/>
                </a:cxn>
                <a:cxn ang="0">
                  <a:pos x="0" y="0"/>
                </a:cxn>
                <a:cxn ang="0">
                  <a:pos x="0" y="0"/>
                </a:cxn>
                <a:cxn ang="0">
                  <a:pos x="12" y="12"/>
                </a:cxn>
                <a:cxn ang="0">
                  <a:pos x="22" y="28"/>
                </a:cxn>
                <a:cxn ang="0">
                  <a:pos x="28" y="44"/>
                </a:cxn>
                <a:cxn ang="0">
                  <a:pos x="30" y="62"/>
                </a:cxn>
                <a:cxn ang="0">
                  <a:pos x="30" y="62"/>
                </a:cxn>
              </a:cxnLst>
              <a:rect l="0" t="0" r="r" b="b"/>
              <a:pathLst>
                <a:path w="48" h="88">
                  <a:moveTo>
                    <a:pt x="30" y="62"/>
                  </a:moveTo>
                  <a:lnTo>
                    <a:pt x="30" y="62"/>
                  </a:lnTo>
                  <a:lnTo>
                    <a:pt x="30" y="72"/>
                  </a:lnTo>
                  <a:lnTo>
                    <a:pt x="28" y="82"/>
                  </a:lnTo>
                  <a:lnTo>
                    <a:pt x="28" y="82"/>
                  </a:lnTo>
                  <a:lnTo>
                    <a:pt x="46" y="88"/>
                  </a:lnTo>
                  <a:lnTo>
                    <a:pt x="46" y="88"/>
                  </a:lnTo>
                  <a:lnTo>
                    <a:pt x="48" y="74"/>
                  </a:lnTo>
                  <a:lnTo>
                    <a:pt x="48" y="74"/>
                  </a:lnTo>
                  <a:lnTo>
                    <a:pt x="46" y="62"/>
                  </a:lnTo>
                  <a:lnTo>
                    <a:pt x="44" y="50"/>
                  </a:lnTo>
                  <a:lnTo>
                    <a:pt x="40" y="40"/>
                  </a:lnTo>
                  <a:lnTo>
                    <a:pt x="34" y="30"/>
                  </a:lnTo>
                  <a:lnTo>
                    <a:pt x="26" y="20"/>
                  </a:lnTo>
                  <a:lnTo>
                    <a:pt x="18" y="12"/>
                  </a:lnTo>
                  <a:lnTo>
                    <a:pt x="10" y="6"/>
                  </a:lnTo>
                  <a:lnTo>
                    <a:pt x="0" y="0"/>
                  </a:lnTo>
                  <a:lnTo>
                    <a:pt x="0" y="0"/>
                  </a:lnTo>
                  <a:lnTo>
                    <a:pt x="12" y="12"/>
                  </a:lnTo>
                  <a:lnTo>
                    <a:pt x="22" y="28"/>
                  </a:lnTo>
                  <a:lnTo>
                    <a:pt x="28" y="44"/>
                  </a:lnTo>
                  <a:lnTo>
                    <a:pt x="30" y="62"/>
                  </a:lnTo>
                  <a:lnTo>
                    <a:pt x="30" y="62"/>
                  </a:lnTo>
                  <a:close/>
                </a:path>
              </a:pathLst>
            </a:custGeom>
            <a:solidFill>
              <a:srgbClr val="EDEDED"/>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28"/>
            <p:cNvSpPr>
              <a:spLocks/>
            </p:cNvSpPr>
            <p:nvPr/>
          </p:nvSpPr>
          <p:spPr bwMode="auto">
            <a:xfrm>
              <a:off x="2826" y="2090"/>
              <a:ext cx="28" cy="28"/>
            </a:xfrm>
            <a:custGeom>
              <a:avLst/>
              <a:gdLst/>
              <a:ahLst/>
              <a:cxnLst>
                <a:cxn ang="0">
                  <a:pos x="28" y="14"/>
                </a:cxn>
                <a:cxn ang="0">
                  <a:pos x="28" y="14"/>
                </a:cxn>
                <a:cxn ang="0">
                  <a:pos x="28" y="20"/>
                </a:cxn>
                <a:cxn ang="0">
                  <a:pos x="24" y="24"/>
                </a:cxn>
                <a:cxn ang="0">
                  <a:pos x="20" y="26"/>
                </a:cxn>
                <a:cxn ang="0">
                  <a:pos x="14" y="28"/>
                </a:cxn>
                <a:cxn ang="0">
                  <a:pos x="14" y="28"/>
                </a:cxn>
                <a:cxn ang="0">
                  <a:pos x="10" y="26"/>
                </a:cxn>
                <a:cxn ang="0">
                  <a:pos x="4" y="24"/>
                </a:cxn>
                <a:cxn ang="0">
                  <a:pos x="2" y="20"/>
                </a:cxn>
                <a:cxn ang="0">
                  <a:pos x="0" y="14"/>
                </a:cxn>
                <a:cxn ang="0">
                  <a:pos x="0" y="14"/>
                </a:cxn>
                <a:cxn ang="0">
                  <a:pos x="2" y="8"/>
                </a:cxn>
                <a:cxn ang="0">
                  <a:pos x="4" y="4"/>
                </a:cxn>
                <a:cxn ang="0">
                  <a:pos x="10" y="2"/>
                </a:cxn>
                <a:cxn ang="0">
                  <a:pos x="14" y="0"/>
                </a:cxn>
                <a:cxn ang="0">
                  <a:pos x="14" y="0"/>
                </a:cxn>
                <a:cxn ang="0">
                  <a:pos x="20" y="2"/>
                </a:cxn>
                <a:cxn ang="0">
                  <a:pos x="24" y="4"/>
                </a:cxn>
                <a:cxn ang="0">
                  <a:pos x="28" y="8"/>
                </a:cxn>
                <a:cxn ang="0">
                  <a:pos x="28" y="14"/>
                </a:cxn>
                <a:cxn ang="0">
                  <a:pos x="28" y="14"/>
                </a:cxn>
              </a:cxnLst>
              <a:rect l="0" t="0" r="r" b="b"/>
              <a:pathLst>
                <a:path w="28" h="28">
                  <a:moveTo>
                    <a:pt x="28" y="14"/>
                  </a:moveTo>
                  <a:lnTo>
                    <a:pt x="28" y="14"/>
                  </a:lnTo>
                  <a:lnTo>
                    <a:pt x="28" y="20"/>
                  </a:lnTo>
                  <a:lnTo>
                    <a:pt x="24" y="24"/>
                  </a:lnTo>
                  <a:lnTo>
                    <a:pt x="20" y="26"/>
                  </a:lnTo>
                  <a:lnTo>
                    <a:pt x="14" y="28"/>
                  </a:lnTo>
                  <a:lnTo>
                    <a:pt x="14" y="28"/>
                  </a:lnTo>
                  <a:lnTo>
                    <a:pt x="10" y="26"/>
                  </a:lnTo>
                  <a:lnTo>
                    <a:pt x="4" y="24"/>
                  </a:lnTo>
                  <a:lnTo>
                    <a:pt x="2" y="20"/>
                  </a:lnTo>
                  <a:lnTo>
                    <a:pt x="0" y="14"/>
                  </a:lnTo>
                  <a:lnTo>
                    <a:pt x="0" y="14"/>
                  </a:lnTo>
                  <a:lnTo>
                    <a:pt x="2" y="8"/>
                  </a:lnTo>
                  <a:lnTo>
                    <a:pt x="4" y="4"/>
                  </a:lnTo>
                  <a:lnTo>
                    <a:pt x="10" y="2"/>
                  </a:lnTo>
                  <a:lnTo>
                    <a:pt x="14" y="0"/>
                  </a:lnTo>
                  <a:lnTo>
                    <a:pt x="14" y="0"/>
                  </a:lnTo>
                  <a:lnTo>
                    <a:pt x="20" y="2"/>
                  </a:lnTo>
                  <a:lnTo>
                    <a:pt x="24" y="4"/>
                  </a:lnTo>
                  <a:lnTo>
                    <a:pt x="28" y="8"/>
                  </a:lnTo>
                  <a:lnTo>
                    <a:pt x="28" y="14"/>
                  </a:lnTo>
                  <a:lnTo>
                    <a:pt x="28"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29"/>
            <p:cNvSpPr>
              <a:spLocks/>
            </p:cNvSpPr>
            <p:nvPr/>
          </p:nvSpPr>
          <p:spPr bwMode="auto">
            <a:xfrm>
              <a:off x="2810" y="2122"/>
              <a:ext cx="12" cy="14"/>
            </a:xfrm>
            <a:custGeom>
              <a:avLst/>
              <a:gdLst/>
              <a:ahLst/>
              <a:cxnLst>
                <a:cxn ang="0">
                  <a:pos x="12" y="6"/>
                </a:cxn>
                <a:cxn ang="0">
                  <a:pos x="12" y="6"/>
                </a:cxn>
                <a:cxn ang="0">
                  <a:pos x="10" y="12"/>
                </a:cxn>
                <a:cxn ang="0">
                  <a:pos x="6" y="14"/>
                </a:cxn>
                <a:cxn ang="0">
                  <a:pos x="6" y="14"/>
                </a:cxn>
                <a:cxn ang="0">
                  <a:pos x="2" y="12"/>
                </a:cxn>
                <a:cxn ang="0">
                  <a:pos x="0" y="6"/>
                </a:cxn>
                <a:cxn ang="0">
                  <a:pos x="0" y="6"/>
                </a:cxn>
                <a:cxn ang="0">
                  <a:pos x="2" y="2"/>
                </a:cxn>
                <a:cxn ang="0">
                  <a:pos x="6" y="0"/>
                </a:cxn>
                <a:cxn ang="0">
                  <a:pos x="6" y="0"/>
                </a:cxn>
                <a:cxn ang="0">
                  <a:pos x="10" y="2"/>
                </a:cxn>
                <a:cxn ang="0">
                  <a:pos x="12" y="6"/>
                </a:cxn>
                <a:cxn ang="0">
                  <a:pos x="12" y="6"/>
                </a:cxn>
              </a:cxnLst>
              <a:rect l="0" t="0" r="r" b="b"/>
              <a:pathLst>
                <a:path w="12" h="14">
                  <a:moveTo>
                    <a:pt x="12" y="6"/>
                  </a:moveTo>
                  <a:lnTo>
                    <a:pt x="12" y="6"/>
                  </a:lnTo>
                  <a:lnTo>
                    <a:pt x="10" y="12"/>
                  </a:lnTo>
                  <a:lnTo>
                    <a:pt x="6" y="14"/>
                  </a:lnTo>
                  <a:lnTo>
                    <a:pt x="6" y="14"/>
                  </a:lnTo>
                  <a:lnTo>
                    <a:pt x="2" y="12"/>
                  </a:lnTo>
                  <a:lnTo>
                    <a:pt x="0" y="6"/>
                  </a:lnTo>
                  <a:lnTo>
                    <a:pt x="0" y="6"/>
                  </a:lnTo>
                  <a:lnTo>
                    <a:pt x="2" y="2"/>
                  </a:lnTo>
                  <a:lnTo>
                    <a:pt x="6" y="0"/>
                  </a:lnTo>
                  <a:lnTo>
                    <a:pt x="6" y="0"/>
                  </a:lnTo>
                  <a:lnTo>
                    <a:pt x="10" y="2"/>
                  </a:lnTo>
                  <a:lnTo>
                    <a:pt x="12" y="6"/>
                  </a:lnTo>
                  <a:lnTo>
                    <a:pt x="12"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69" name="Group 20"/>
          <p:cNvGrpSpPr/>
          <p:nvPr/>
        </p:nvGrpSpPr>
        <p:grpSpPr>
          <a:xfrm>
            <a:off x="5561712" y="3182742"/>
            <a:ext cx="123566" cy="1519881"/>
            <a:chOff x="568412" y="2829697"/>
            <a:chExt cx="123566" cy="1519881"/>
          </a:xfrm>
          <a:effectLst>
            <a:outerShdw blurRad="50800" dist="38100" dir="2700000" algn="tl" rotWithShape="0">
              <a:prstClr val="black">
                <a:alpha val="40000"/>
              </a:prstClr>
            </a:outerShdw>
          </a:effectLst>
        </p:grpSpPr>
        <p:sp>
          <p:nvSpPr>
            <p:cNvPr id="70" name="Freeform 69"/>
            <p:cNvSpPr/>
            <p:nvPr/>
          </p:nvSpPr>
          <p:spPr>
            <a:xfrm>
              <a:off x="568412" y="282969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71" name="Freeform 70"/>
            <p:cNvSpPr/>
            <p:nvPr/>
          </p:nvSpPr>
          <p:spPr>
            <a:xfrm>
              <a:off x="568412" y="3163330"/>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72" name="Freeform 71"/>
            <p:cNvSpPr/>
            <p:nvPr/>
          </p:nvSpPr>
          <p:spPr>
            <a:xfrm>
              <a:off x="568412" y="378116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73" name="Freeform 72"/>
            <p:cNvSpPr/>
            <p:nvPr/>
          </p:nvSpPr>
          <p:spPr>
            <a:xfrm>
              <a:off x="568412" y="4090086"/>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74" name="Group 26"/>
          <p:cNvGrpSpPr/>
          <p:nvPr/>
        </p:nvGrpSpPr>
        <p:grpSpPr>
          <a:xfrm>
            <a:off x="5376360" y="2898537"/>
            <a:ext cx="123567" cy="1804086"/>
            <a:chOff x="358346" y="2545492"/>
            <a:chExt cx="123567" cy="1804086"/>
          </a:xfrm>
          <a:effectLst>
            <a:outerShdw blurRad="50800" dist="38100" dir="2700000" algn="tl" rotWithShape="0">
              <a:prstClr val="black">
                <a:alpha val="40000"/>
              </a:prstClr>
            </a:outerShdw>
          </a:effectLst>
        </p:grpSpPr>
        <p:sp>
          <p:nvSpPr>
            <p:cNvPr id="75" name="Freeform 74"/>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76" name="Freeform 75"/>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Tree>
    <p:extLst>
      <p:ext uri="{BB962C8B-B14F-4D97-AF65-F5344CB8AC3E}">
        <p14:creationId xmlns="" xmlns:p14="http://schemas.microsoft.com/office/powerpoint/2010/main" val="241564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childTnLst>
                          </p:cTn>
                        </p:par>
                        <p:par>
                          <p:cTn id="19" fill="hold">
                            <p:stCondLst>
                              <p:cond delay="500"/>
                            </p:stCondLst>
                            <p:childTnLst>
                              <p:par>
                                <p:cTn id="20" presetID="8" presetClass="emph" presetSubtype="0" fill="hold" nodeType="afterEffect">
                                  <p:stCondLst>
                                    <p:cond delay="0"/>
                                  </p:stCondLst>
                                  <p:childTnLst>
                                    <p:animRot by="21600000">
                                      <p:cBhvr>
                                        <p:cTn id="21" dur="1000" fill="hold"/>
                                        <p:tgtEl>
                                          <p:spTgt spid="1031"/>
                                        </p:tgtEl>
                                        <p:attrNameLst>
                                          <p:attrName>r</p:attrName>
                                        </p:attrNameLst>
                                      </p:cBhvr>
                                    </p:animRot>
                                  </p:childTnLst>
                                </p:cTn>
                              </p:par>
                              <p:par>
                                <p:cTn id="22" presetID="8" presetClass="emph" presetSubtype="0" fill="hold" nodeType="withEffect">
                                  <p:stCondLst>
                                    <p:cond delay="0"/>
                                  </p:stCondLst>
                                  <p:childTnLst>
                                    <p:animRot by="-21600000">
                                      <p:cBhvr>
                                        <p:cTn id="23" dur="1000" fill="hold"/>
                                        <p:tgtEl>
                                          <p:spTgt spid="46"/>
                                        </p:tgtEl>
                                        <p:attrNameLst>
                                          <p:attrName>r</p:attrName>
                                        </p:attrNameLst>
                                      </p:cBhvr>
                                    </p:animRo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6" grpId="0" animBg="1"/>
      <p:bldP spid="21" grpId="0" animBg="1"/>
      <p:bldP spid="25" grpId="0" animBg="1"/>
      <p:bldP spid="17" grpId="0" animBg="1"/>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Goals</a:t>
            </a:r>
            <a:endParaRPr lang="en-US" dirty="0"/>
          </a:p>
        </p:txBody>
      </p:sp>
      <p:sp>
        <p:nvSpPr>
          <p:cNvPr id="3" name="Content Placeholder 2"/>
          <p:cNvSpPr>
            <a:spLocks noGrp="1"/>
          </p:cNvSpPr>
          <p:nvPr>
            <p:ph idx="1"/>
          </p:nvPr>
        </p:nvSpPr>
        <p:spPr/>
        <p:txBody>
          <a:bodyPr/>
          <a:lstStyle/>
          <a:p>
            <a:r>
              <a:rPr lang="en-US" dirty="0" smtClean="0"/>
              <a:t>Present a broad view of the major areas of SQL Server 2008 Reporting Services</a:t>
            </a:r>
          </a:p>
          <a:p>
            <a:r>
              <a:rPr lang="en-US" dirty="0" smtClean="0"/>
              <a:t>Educate on the best practices and lessons learned for each area</a:t>
            </a:r>
          </a:p>
          <a:p>
            <a:r>
              <a:rPr lang="en-US" dirty="0" smtClean="0"/>
              <a:t>Provide information to enable you to do things better!</a:t>
            </a:r>
            <a:endParaRPr lang="en-US" dirty="0"/>
          </a:p>
        </p:txBody>
      </p:sp>
    </p:spTree>
    <p:extLst>
      <p:ext uri="{BB962C8B-B14F-4D97-AF65-F5344CB8AC3E}">
        <p14:creationId xmlns="" xmlns:p14="http://schemas.microsoft.com/office/powerpoint/2010/main" val="313212720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think about a tablix</a:t>
            </a:r>
            <a:endParaRPr lang="en-US" dirty="0"/>
          </a:p>
        </p:txBody>
      </p:sp>
      <p:sp>
        <p:nvSpPr>
          <p:cNvPr id="6" name="Text Placeholder 5"/>
          <p:cNvSpPr>
            <a:spLocks noGrp="1"/>
          </p:cNvSpPr>
          <p:nvPr>
            <p:ph type="body" sz="quarter" idx="10"/>
          </p:nvPr>
        </p:nvSpPr>
        <p:spPr>
          <a:xfrm>
            <a:off x="268862" y="1006130"/>
            <a:ext cx="8382000" cy="2210862"/>
          </a:xfrm>
        </p:spPr>
        <p:txBody>
          <a:bodyPr/>
          <a:lstStyle/>
          <a:p>
            <a:pPr>
              <a:buSzPct val="125000"/>
              <a:defRPr/>
            </a:pPr>
            <a:r>
              <a:rPr lang="en-US" dirty="0">
                <a:solidFill>
                  <a:schemeClr val="bg2"/>
                </a:solidFill>
                <a:latin typeface="Calibri" pitchFamily="34" charset="0"/>
                <a:cs typeface="Calibri" pitchFamily="34" charset="0"/>
              </a:rPr>
              <a:t>What did we learn?</a:t>
            </a:r>
          </a:p>
          <a:p>
            <a:pPr>
              <a:buSzPct val="125000"/>
              <a:buFont typeface="Arial" charset="0"/>
              <a:buChar char="•"/>
              <a:defRPr/>
            </a:pPr>
            <a:r>
              <a:rPr lang="en-US" sz="2800" dirty="0">
                <a:solidFill>
                  <a:schemeClr val="bg2"/>
                </a:solidFill>
                <a:latin typeface="Calibri" pitchFamily="34" charset="0"/>
                <a:cs typeface="Calibri" pitchFamily="34" charset="0"/>
              </a:rPr>
              <a:t>A </a:t>
            </a:r>
            <a:r>
              <a:rPr lang="en-US" sz="2800" dirty="0" err="1">
                <a:solidFill>
                  <a:schemeClr val="bg2"/>
                </a:solidFill>
                <a:latin typeface="Calibri" pitchFamily="34" charset="0"/>
                <a:cs typeface="Calibri" pitchFamily="34" charset="0"/>
              </a:rPr>
              <a:t>tablix</a:t>
            </a:r>
            <a:r>
              <a:rPr lang="en-US" sz="2800" dirty="0">
                <a:solidFill>
                  <a:schemeClr val="bg2"/>
                </a:solidFill>
                <a:latin typeface="Calibri" pitchFamily="34" charset="0"/>
                <a:cs typeface="Calibri" pitchFamily="34" charset="0"/>
              </a:rPr>
              <a:t> is a bunch of rows and columns.</a:t>
            </a:r>
          </a:p>
          <a:p>
            <a:pPr marL="344488" lvl="2">
              <a:buSzPct val="125000"/>
              <a:buFont typeface="Arial" charset="0"/>
              <a:buChar char="•"/>
              <a:defRPr/>
            </a:pPr>
            <a:r>
              <a:rPr lang="en-US" sz="2000" dirty="0">
                <a:solidFill>
                  <a:schemeClr val="bg2"/>
                </a:solidFill>
                <a:latin typeface="Calibri" pitchFamily="34" charset="0"/>
                <a:cs typeface="Calibri" pitchFamily="34" charset="0"/>
              </a:rPr>
              <a:t>Some belong to groups.</a:t>
            </a:r>
          </a:p>
          <a:p>
            <a:pPr marL="344488" lvl="2">
              <a:buSzPct val="125000"/>
              <a:buFont typeface="Arial" charset="0"/>
              <a:buChar char="•"/>
              <a:defRPr/>
            </a:pPr>
            <a:r>
              <a:rPr lang="en-US" sz="2000" dirty="0">
                <a:solidFill>
                  <a:schemeClr val="bg2"/>
                </a:solidFill>
                <a:latin typeface="Calibri" pitchFamily="34" charset="0"/>
                <a:cs typeface="Calibri" pitchFamily="34" charset="0"/>
              </a:rPr>
              <a:t>Some don’t.</a:t>
            </a:r>
          </a:p>
          <a:p>
            <a:pPr>
              <a:buSzPct val="125000"/>
              <a:buFont typeface="Arial" charset="0"/>
              <a:buChar char="•"/>
              <a:defRPr/>
            </a:pPr>
            <a:r>
              <a:rPr lang="en-US" sz="2800" dirty="0">
                <a:solidFill>
                  <a:schemeClr val="bg2"/>
                </a:solidFill>
                <a:latin typeface="Calibri" pitchFamily="34" charset="0"/>
                <a:cs typeface="Calibri" pitchFamily="34" charset="0"/>
              </a:rPr>
              <a:t>Groups can repeat…</a:t>
            </a:r>
          </a:p>
          <a:p>
            <a:pPr marL="344488" lvl="2">
              <a:buSzPct val="125000"/>
              <a:buFont typeface="Arial" charset="0"/>
              <a:buChar char="•"/>
              <a:defRPr/>
            </a:pPr>
            <a:r>
              <a:rPr lang="en-US" sz="2000" dirty="0">
                <a:solidFill>
                  <a:schemeClr val="bg2"/>
                </a:solidFill>
                <a:latin typeface="Calibri" pitchFamily="34" charset="0"/>
                <a:cs typeface="Calibri" pitchFamily="34" charset="0"/>
              </a:rPr>
              <a:t>Once for each value of the group expression, or</a:t>
            </a:r>
          </a:p>
          <a:p>
            <a:pPr marL="344488" lvl="2">
              <a:buSzPct val="125000"/>
              <a:buFont typeface="Arial" charset="0"/>
              <a:buChar char="•"/>
              <a:defRPr/>
            </a:pPr>
            <a:r>
              <a:rPr lang="en-US" sz="2000" dirty="0">
                <a:solidFill>
                  <a:schemeClr val="bg2"/>
                </a:solidFill>
                <a:latin typeface="Calibri" pitchFamily="34" charset="0"/>
                <a:cs typeface="Calibri" pitchFamily="34" charset="0"/>
              </a:rPr>
              <a:t>Once for each row in the underlying data</a:t>
            </a:r>
          </a:p>
          <a:p>
            <a:pPr>
              <a:buSzPct val="125000"/>
              <a:buFont typeface="Arial" charset="0"/>
              <a:buChar char="•"/>
              <a:defRPr/>
            </a:pPr>
            <a:r>
              <a:rPr lang="en-US" sz="2800" dirty="0">
                <a:solidFill>
                  <a:schemeClr val="bg2"/>
                </a:solidFill>
                <a:latin typeface="Calibri" pitchFamily="34" charset="0"/>
                <a:cs typeface="Calibri" pitchFamily="34" charset="0"/>
              </a:rPr>
              <a:t>Content can be labels, data, or calculations.</a:t>
            </a:r>
          </a:p>
          <a:p>
            <a:pPr>
              <a:buSzPct val="125000"/>
              <a:buFont typeface="Arial" charset="0"/>
              <a:buChar char="•"/>
              <a:defRPr/>
            </a:pPr>
            <a:r>
              <a:rPr lang="en-US" sz="2800" dirty="0">
                <a:solidFill>
                  <a:schemeClr val="bg2"/>
                </a:solidFill>
                <a:latin typeface="Calibri" pitchFamily="34" charset="0"/>
                <a:cs typeface="Calibri" pitchFamily="34" charset="0"/>
              </a:rPr>
              <a:t>A group defines a scope, or subset of the data.</a:t>
            </a:r>
          </a:p>
          <a:p>
            <a:pPr>
              <a:buSzPct val="125000"/>
              <a:buFont typeface="Arial" charset="0"/>
              <a:buChar char="•"/>
              <a:defRPr/>
            </a:pPr>
            <a:r>
              <a:rPr lang="en-US" sz="2800" dirty="0">
                <a:solidFill>
                  <a:schemeClr val="bg2"/>
                </a:solidFill>
                <a:latin typeface="Calibri" pitchFamily="34" charset="0"/>
                <a:cs typeface="Calibri" pitchFamily="34" charset="0"/>
              </a:rPr>
              <a:t>A subtotal is a calculation that adds all the values in a scope.</a:t>
            </a:r>
          </a:p>
          <a:p>
            <a:endParaRPr lang="en-US" sz="1800" dirty="0">
              <a:solidFill>
                <a:schemeClr val="bg2"/>
              </a:solidFill>
              <a:latin typeface="Calibri" pitchFamily="34" charset="0"/>
              <a:cs typeface="Calibri" pitchFamily="34" charset="0"/>
            </a:endParaRPr>
          </a:p>
        </p:txBody>
      </p:sp>
    </p:spTree>
    <p:extLst>
      <p:ext uri="{BB962C8B-B14F-4D97-AF65-F5344CB8AC3E}">
        <p14:creationId xmlns="" xmlns:p14="http://schemas.microsoft.com/office/powerpoint/2010/main" val="166077438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3558746" y="2058153"/>
          <a:ext cx="5078627" cy="2528016"/>
        </p:xfrm>
        <a:graphic>
          <a:graphicData uri="http://schemas.openxmlformats.org/drawingml/2006/table">
            <a:tbl>
              <a:tblPr firstRow="1" bandRow="1">
                <a:tableStyleId>{5940675A-B579-460E-94D1-54222C63F5DA}</a:tableStyleId>
              </a:tblPr>
              <a:tblGrid>
                <a:gridCol w="1054268"/>
                <a:gridCol w="1473708"/>
                <a:gridCol w="850217"/>
                <a:gridCol w="850217"/>
                <a:gridCol w="850217"/>
              </a:tblGrid>
              <a:tr h="316002">
                <a:tc>
                  <a:txBody>
                    <a:bodyPr/>
                    <a:lstStyle/>
                    <a:p>
                      <a:r>
                        <a:rPr lang="en-US" sz="1400" b="1" dirty="0" smtClean="0">
                          <a:solidFill>
                            <a:srgbClr val="FFFFFF"/>
                          </a:solidFill>
                          <a:latin typeface="Tahoma" pitchFamily="34" charset="0"/>
                          <a:ea typeface="Tahoma" pitchFamily="34" charset="0"/>
                          <a:cs typeface="Tahoma" pitchFamily="34" charset="0"/>
                        </a:rPr>
                        <a:t>Territory</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Tahoma" pitchFamily="34" charset="0"/>
                          <a:ea typeface="Tahoma" pitchFamily="34" charset="0"/>
                          <a:cs typeface="Tahoma" pitchFamily="34" charset="0"/>
                        </a:rPr>
                        <a:t>2003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Tahoma" pitchFamily="34" charset="0"/>
                          <a:ea typeface="Tahoma" pitchFamily="34" charset="0"/>
                          <a:cs typeface="Tahoma" pitchFamily="34" charset="0"/>
                        </a:rPr>
                        <a:t>2004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rowSpan="3">
                  <a:txBody>
                    <a:bodyPr/>
                    <a:lstStyle/>
                    <a:p>
                      <a:pPr marL="0" marR="0" indent="0" algn="l" defTabSz="914363" rtl="0" eaLnBrk="1" fontAlgn="auto" latinLnBrk="0" hangingPunct="1">
                        <a:lnSpc>
                          <a:spcPct val="100000"/>
                        </a:lnSpc>
                        <a:spcBef>
                          <a:spcPts val="0"/>
                        </a:spcBef>
                        <a:spcAft>
                          <a:spcPts val="0"/>
                        </a:spcAft>
                        <a:buClrTx/>
                        <a:buSzTx/>
                        <a:buFontTx/>
                        <a:buNone/>
                        <a:tabLst>
                          <a:tab pos="339725" algn="l"/>
                        </a:tabLst>
                        <a:defRPr/>
                      </a:pPr>
                      <a:r>
                        <a:rPr lang="en-US" sz="1400" dirty="0" smtClean="0">
                          <a:solidFill>
                            <a:schemeClr val="bg1"/>
                          </a:solidFill>
                          <a:latin typeface="Tahoma" pitchFamily="34" charset="0"/>
                          <a:ea typeface="Tahoma" pitchFamily="34" charset="0"/>
                          <a:cs typeface="Tahoma" pitchFamily="34" charset="0"/>
                        </a:rPr>
                        <a:t>Canada</a:t>
                      </a:r>
                    </a:p>
                    <a:p>
                      <a:pPr>
                        <a:tabLst>
                          <a:tab pos="339725" algn="l"/>
                        </a:tabLst>
                      </a:pP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tabLst>
                          <a:tab pos="339725" algn="l"/>
                        </a:tabLst>
                      </a:pP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1,838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1,236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b="1" dirty="0" smtClean="0">
                          <a:solidFill>
                            <a:schemeClr val="tx1"/>
                          </a:solidFill>
                          <a:latin typeface="Tahoma" pitchFamily="34" charset="0"/>
                          <a:ea typeface="Tahoma" pitchFamily="34" charset="0"/>
                          <a:cs typeface="Tahoma" pitchFamily="34" charset="0"/>
                        </a:rPr>
                        <a:t>3,074</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baseline="0" dirty="0" smtClean="0">
                          <a:solidFill>
                            <a:schemeClr val="bg1"/>
                          </a:solidFill>
                          <a:latin typeface="Tahoma" pitchFamily="34" charset="0"/>
                          <a:ea typeface="Tahoma" pitchFamily="34" charset="0"/>
                          <a:cs typeface="Tahoma" pitchFamily="34" charset="0"/>
                        </a:rPr>
                        <a:t>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1,378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570</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b="1" dirty="0" smtClean="0">
                          <a:solidFill>
                            <a:schemeClr val="tx1"/>
                          </a:solidFill>
                          <a:latin typeface="Tahoma" pitchFamily="34" charset="0"/>
                          <a:ea typeface="Tahoma" pitchFamily="34" charset="0"/>
                          <a:cs typeface="Tahoma" pitchFamily="34" charset="0"/>
                        </a:rPr>
                        <a:t>1,949</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dirty="0" smtClean="0">
                          <a:solidFill>
                            <a:schemeClr val="bg1"/>
                          </a:solidFill>
                          <a:latin typeface="Tahoma" pitchFamily="34" charset="0"/>
                          <a:ea typeface="Tahoma" pitchFamily="34" charset="0"/>
                          <a:cs typeface="Tahoma" pitchFamily="34" charset="0"/>
                        </a:rPr>
                        <a:t>Total</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3,216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1,807</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1" dirty="0" smtClean="0">
                          <a:solidFill>
                            <a:schemeClr val="bg1"/>
                          </a:solidFill>
                          <a:latin typeface="Tahoma" pitchFamily="34" charset="0"/>
                          <a:ea typeface="Tahoma" pitchFamily="34" charset="0"/>
                          <a:cs typeface="Tahoma" pitchFamily="34" charset="0"/>
                        </a:rPr>
                        <a:t>5,022</a:t>
                      </a:r>
                      <a:endParaRPr lang="en-US" sz="1400" b="1"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rowSpan="3">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Tahoma" pitchFamily="34" charset="0"/>
                          <a:ea typeface="Tahoma" pitchFamily="34" charset="0"/>
                          <a:cs typeface="Tahoma" pitchFamily="34" charset="0"/>
                        </a:rPr>
                        <a:t>Southwest</a:t>
                      </a:r>
                    </a:p>
                    <a:p>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baseline="0" dirty="0" smtClean="0">
                          <a:solidFill>
                            <a:schemeClr val="bg1"/>
                          </a:solidFill>
                          <a:latin typeface="Tahoma" pitchFamily="34" charset="0"/>
                          <a:ea typeface="Tahoma" pitchFamily="34" charset="0"/>
                          <a:cs typeface="Tahoma" pitchFamily="34" charset="0"/>
                        </a:rPr>
                        <a:t>Ito, </a:t>
                      </a:r>
                      <a:r>
                        <a:rPr lang="en-US" sz="1400" baseline="0" dirty="0" err="1" smtClean="0">
                          <a:solidFill>
                            <a:schemeClr val="bg1"/>
                          </a:solidFill>
                          <a:latin typeface="Tahoma" pitchFamily="34" charset="0"/>
                          <a:ea typeface="Tahoma" pitchFamily="34" charset="0"/>
                          <a:cs typeface="Tahoma" pitchFamily="34" charset="0"/>
                        </a:rPr>
                        <a:t>Shu</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2,339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1,076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b="1" dirty="0" smtClean="0">
                          <a:solidFill>
                            <a:schemeClr val="tx1"/>
                          </a:solidFill>
                          <a:latin typeface="Tahoma" pitchFamily="34" charset="0"/>
                          <a:ea typeface="Tahoma" pitchFamily="34" charset="0"/>
                          <a:cs typeface="Tahoma" pitchFamily="34" charset="0"/>
                        </a:rPr>
                        <a:t>3,416</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dirty="0" smtClean="0">
                          <a:solidFill>
                            <a:schemeClr val="bg1"/>
                          </a:solidFill>
                          <a:latin typeface="Tahoma" pitchFamily="34" charset="0"/>
                          <a:ea typeface="Tahoma" pitchFamily="34" charset="0"/>
                          <a:cs typeface="Tahoma" pitchFamily="34" charset="0"/>
                        </a:rPr>
                        <a:t>Mitchell,</a:t>
                      </a:r>
                      <a:r>
                        <a:rPr lang="en-US" sz="1400" baseline="0" dirty="0" smtClean="0">
                          <a:solidFill>
                            <a:schemeClr val="bg1"/>
                          </a:solidFill>
                          <a:latin typeface="Tahoma" pitchFamily="34" charset="0"/>
                          <a:ea typeface="Tahoma" pitchFamily="34" charset="0"/>
                          <a:cs typeface="Tahoma" pitchFamily="34" charset="0"/>
                        </a:rPr>
                        <a:t> Linda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4,102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1,886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b="1" dirty="0" smtClean="0">
                          <a:solidFill>
                            <a:schemeClr val="tx1"/>
                          </a:solidFill>
                          <a:latin typeface="Tahoma" pitchFamily="34" charset="0"/>
                          <a:ea typeface="Tahoma" pitchFamily="34" charset="0"/>
                          <a:cs typeface="Tahoma" pitchFamily="34" charset="0"/>
                        </a:rPr>
                        <a:t>5,988</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dirty="0" smtClean="0">
                          <a:solidFill>
                            <a:schemeClr val="bg1"/>
                          </a:solidFill>
                          <a:latin typeface="Tahoma" pitchFamily="34" charset="0"/>
                          <a:ea typeface="Tahoma" pitchFamily="34" charset="0"/>
                          <a:cs typeface="Tahoma" pitchFamily="34" charset="0"/>
                        </a:rPr>
                        <a:t>Total</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6,442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2,962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1" dirty="0" smtClean="0">
                          <a:solidFill>
                            <a:schemeClr val="bg1"/>
                          </a:solidFill>
                          <a:latin typeface="Tahoma" pitchFamily="34" charset="0"/>
                          <a:ea typeface="Tahoma" pitchFamily="34" charset="0"/>
                          <a:cs typeface="Tahoma" pitchFamily="34" charset="0"/>
                        </a:rPr>
                        <a:t>9,404</a:t>
                      </a:r>
                      <a:endParaRPr lang="en-US" sz="1400" b="1"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9,657</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4,769</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graphicFrame>
        <p:nvGraphicFramePr>
          <p:cNvPr id="13" name="Table 12"/>
          <p:cNvGraphicFramePr>
            <a:graphicFrameLocks noGrp="1"/>
          </p:cNvGraphicFramePr>
          <p:nvPr/>
        </p:nvGraphicFramePr>
        <p:xfrm>
          <a:off x="511018" y="2070510"/>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Shirts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Helmets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
        <p:nvSpPr>
          <p:cNvPr id="2" name="Title 1"/>
          <p:cNvSpPr>
            <a:spLocks noGrp="1"/>
          </p:cNvSpPr>
          <p:nvPr>
            <p:ph type="title"/>
          </p:nvPr>
        </p:nvSpPr>
        <p:spPr/>
        <p:txBody>
          <a:bodyPr/>
          <a:lstStyle/>
          <a:p>
            <a:r>
              <a:rPr smtClean="0"/>
              <a:t>How to think about a tablix</a:t>
            </a:r>
            <a:endParaRPr lang="en-US" dirty="0"/>
          </a:p>
        </p:txBody>
      </p:sp>
      <p:sp>
        <p:nvSpPr>
          <p:cNvPr id="4" name="Content Placeholder 3"/>
          <p:cNvSpPr txBox="1">
            <a:spLocks/>
          </p:cNvSpPr>
          <p:nvPr/>
        </p:nvSpPr>
        <p:spPr>
          <a:xfrm>
            <a:off x="494270" y="1449946"/>
            <a:ext cx="2792627" cy="341632"/>
          </a:xfrm>
          <a:prstGeom prst="rect">
            <a:avLst/>
          </a:prstGeom>
          <a:noFill/>
        </p:spPr>
        <p:txBody>
          <a:bodyPr vert="horz" wrap="square" lIns="0" tIns="0" rIns="0" bIns="0" rtlCol="0">
            <a:spAutoFit/>
          </a:bodyPr>
          <a:lstStyle/>
          <a:p>
            <a:pPr marL="396875" indent="-396875" algn="ctr">
              <a:lnSpc>
                <a:spcPct val="90000"/>
              </a:lnSpc>
              <a:spcBef>
                <a:spcPct val="20000"/>
              </a:spcBef>
              <a:buSzPct val="125000"/>
              <a:defRPr/>
            </a:pPr>
            <a:r>
              <a:rPr lang="en-US" sz="2400" dirty="0" smtClean="0">
                <a:solidFill>
                  <a:schemeClr val="bg2"/>
                </a:solidFill>
                <a:latin typeface="+mj-lt"/>
              </a:rPr>
              <a:t>Table</a:t>
            </a:r>
            <a:endParaRPr lang="en-US" dirty="0">
              <a:solidFill>
                <a:schemeClr val="bg2"/>
              </a:solidFill>
              <a:latin typeface="+mj-lt"/>
            </a:endParaRPr>
          </a:p>
        </p:txBody>
      </p:sp>
      <p:sp>
        <p:nvSpPr>
          <p:cNvPr id="5" name="Content Placeholder 3"/>
          <p:cNvSpPr txBox="1">
            <a:spLocks/>
          </p:cNvSpPr>
          <p:nvPr/>
        </p:nvSpPr>
        <p:spPr>
          <a:xfrm>
            <a:off x="4473146" y="1449946"/>
            <a:ext cx="2792627" cy="341632"/>
          </a:xfrm>
          <a:prstGeom prst="rect">
            <a:avLst/>
          </a:prstGeom>
        </p:spPr>
        <p:txBody>
          <a:bodyPr vert="horz" wrap="square" lIns="0" tIns="0" rIns="0" bIns="0" rtlCol="0">
            <a:spAutoFit/>
          </a:bodyPr>
          <a:lstStyle/>
          <a:p>
            <a:pPr marL="396875" indent="-396875" algn="ctr">
              <a:lnSpc>
                <a:spcPct val="90000"/>
              </a:lnSpc>
              <a:spcBef>
                <a:spcPct val="20000"/>
              </a:spcBef>
              <a:buSzPct val="125000"/>
              <a:defRPr/>
            </a:pPr>
            <a:r>
              <a:rPr lang="en-US" sz="2400" dirty="0" smtClean="0">
                <a:solidFill>
                  <a:schemeClr val="bg2"/>
                </a:solidFill>
                <a:latin typeface="+mj-lt"/>
              </a:rPr>
              <a:t>Matrix</a:t>
            </a:r>
            <a:endParaRPr lang="en-US" sz="2400" dirty="0">
              <a:solidFill>
                <a:schemeClr val="bg2"/>
              </a:solidFill>
              <a:latin typeface="+mj-lt"/>
            </a:endParaRPr>
          </a:p>
        </p:txBody>
      </p:sp>
      <p:grpSp>
        <p:nvGrpSpPr>
          <p:cNvPr id="14" name="Group 13"/>
          <p:cNvGrpSpPr/>
          <p:nvPr/>
        </p:nvGrpSpPr>
        <p:grpSpPr>
          <a:xfrm>
            <a:off x="407772" y="1266027"/>
            <a:ext cx="3113904" cy="3794063"/>
            <a:chOff x="383059" y="1710873"/>
            <a:chExt cx="3649862" cy="3794063"/>
          </a:xfrm>
        </p:grpSpPr>
        <p:sp>
          <p:nvSpPr>
            <p:cNvPr id="7" name="Freeform 6"/>
            <p:cNvSpPr/>
            <p:nvPr/>
          </p:nvSpPr>
          <p:spPr>
            <a:xfrm>
              <a:off x="383059" y="1767819"/>
              <a:ext cx="1273208" cy="3637461"/>
            </a:xfrm>
            <a:custGeom>
              <a:avLst/>
              <a:gdLst>
                <a:gd name="connsiteX0" fmla="*/ 0 w 1297460"/>
                <a:gd name="connsiteY0" fmla="*/ 3039762 h 3157151"/>
                <a:gd name="connsiteX1" fmla="*/ 234779 w 1297460"/>
                <a:gd name="connsiteY1" fmla="*/ 98854 h 3157151"/>
                <a:gd name="connsiteX2" fmla="*/ 358346 w 1297460"/>
                <a:gd name="connsiteY2" fmla="*/ 3002692 h 3157151"/>
                <a:gd name="connsiteX3" fmla="*/ 358346 w 1297460"/>
                <a:gd name="connsiteY3" fmla="*/ 3002692 h 3157151"/>
                <a:gd name="connsiteX4" fmla="*/ 679622 w 1297460"/>
                <a:gd name="connsiteY4" fmla="*/ 111211 h 3157151"/>
                <a:gd name="connsiteX5" fmla="*/ 729049 w 1297460"/>
                <a:gd name="connsiteY5" fmla="*/ 3138616 h 3157151"/>
                <a:gd name="connsiteX6" fmla="*/ 1297460 w 1297460"/>
                <a:gd name="connsiteY6" fmla="*/ 0 h 315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460" h="3157151">
                  <a:moveTo>
                    <a:pt x="0" y="3039762"/>
                  </a:moveTo>
                  <a:cubicBezTo>
                    <a:pt x="87527" y="1572397"/>
                    <a:pt x="175055" y="105032"/>
                    <a:pt x="234779" y="98854"/>
                  </a:cubicBezTo>
                  <a:cubicBezTo>
                    <a:pt x="294503" y="92676"/>
                    <a:pt x="358346" y="3002692"/>
                    <a:pt x="358346" y="3002692"/>
                  </a:cubicBezTo>
                  <a:lnTo>
                    <a:pt x="358346" y="3002692"/>
                  </a:lnTo>
                  <a:cubicBezTo>
                    <a:pt x="411892" y="2520779"/>
                    <a:pt x="617838" y="88557"/>
                    <a:pt x="679622" y="111211"/>
                  </a:cubicBezTo>
                  <a:cubicBezTo>
                    <a:pt x="741406" y="133865"/>
                    <a:pt x="626076" y="3157151"/>
                    <a:pt x="729049" y="3138616"/>
                  </a:cubicBezTo>
                  <a:cubicBezTo>
                    <a:pt x="832022" y="3120081"/>
                    <a:pt x="1110049" y="411892"/>
                    <a:pt x="1297460" y="0"/>
                  </a:cubicBezTo>
                </a:path>
              </a:pathLst>
            </a:cu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8" name="Freeform 7"/>
            <p:cNvSpPr/>
            <p:nvPr/>
          </p:nvSpPr>
          <p:spPr>
            <a:xfrm>
              <a:off x="1571386" y="1867475"/>
              <a:ext cx="1273208" cy="3637461"/>
            </a:xfrm>
            <a:custGeom>
              <a:avLst/>
              <a:gdLst>
                <a:gd name="connsiteX0" fmla="*/ 0 w 1297460"/>
                <a:gd name="connsiteY0" fmla="*/ 3039762 h 3157151"/>
                <a:gd name="connsiteX1" fmla="*/ 234779 w 1297460"/>
                <a:gd name="connsiteY1" fmla="*/ 98854 h 3157151"/>
                <a:gd name="connsiteX2" fmla="*/ 358346 w 1297460"/>
                <a:gd name="connsiteY2" fmla="*/ 3002692 h 3157151"/>
                <a:gd name="connsiteX3" fmla="*/ 358346 w 1297460"/>
                <a:gd name="connsiteY3" fmla="*/ 3002692 h 3157151"/>
                <a:gd name="connsiteX4" fmla="*/ 679622 w 1297460"/>
                <a:gd name="connsiteY4" fmla="*/ 111211 h 3157151"/>
                <a:gd name="connsiteX5" fmla="*/ 729049 w 1297460"/>
                <a:gd name="connsiteY5" fmla="*/ 3138616 h 3157151"/>
                <a:gd name="connsiteX6" fmla="*/ 1297460 w 1297460"/>
                <a:gd name="connsiteY6" fmla="*/ 0 h 315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460" h="3157151">
                  <a:moveTo>
                    <a:pt x="0" y="3039762"/>
                  </a:moveTo>
                  <a:cubicBezTo>
                    <a:pt x="87527" y="1572397"/>
                    <a:pt x="175055" y="105032"/>
                    <a:pt x="234779" y="98854"/>
                  </a:cubicBezTo>
                  <a:cubicBezTo>
                    <a:pt x="294503" y="92676"/>
                    <a:pt x="358346" y="3002692"/>
                    <a:pt x="358346" y="3002692"/>
                  </a:cubicBezTo>
                  <a:lnTo>
                    <a:pt x="358346" y="3002692"/>
                  </a:lnTo>
                  <a:cubicBezTo>
                    <a:pt x="411892" y="2520779"/>
                    <a:pt x="617838" y="88557"/>
                    <a:pt x="679622" y="111211"/>
                  </a:cubicBezTo>
                  <a:cubicBezTo>
                    <a:pt x="741406" y="133865"/>
                    <a:pt x="626076" y="3157151"/>
                    <a:pt x="729049" y="3138616"/>
                  </a:cubicBezTo>
                  <a:cubicBezTo>
                    <a:pt x="832022" y="3120081"/>
                    <a:pt x="1110049" y="411892"/>
                    <a:pt x="1297460" y="0"/>
                  </a:cubicBezTo>
                </a:path>
              </a:pathLst>
            </a:cu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9" name="Freeform 8"/>
            <p:cNvSpPr/>
            <p:nvPr/>
          </p:nvSpPr>
          <p:spPr>
            <a:xfrm>
              <a:off x="2759713" y="1710873"/>
              <a:ext cx="1273208" cy="3637461"/>
            </a:xfrm>
            <a:custGeom>
              <a:avLst/>
              <a:gdLst>
                <a:gd name="connsiteX0" fmla="*/ 0 w 1297460"/>
                <a:gd name="connsiteY0" fmla="*/ 3039762 h 3157151"/>
                <a:gd name="connsiteX1" fmla="*/ 234779 w 1297460"/>
                <a:gd name="connsiteY1" fmla="*/ 98854 h 3157151"/>
                <a:gd name="connsiteX2" fmla="*/ 358346 w 1297460"/>
                <a:gd name="connsiteY2" fmla="*/ 3002692 h 3157151"/>
                <a:gd name="connsiteX3" fmla="*/ 358346 w 1297460"/>
                <a:gd name="connsiteY3" fmla="*/ 3002692 h 3157151"/>
                <a:gd name="connsiteX4" fmla="*/ 679622 w 1297460"/>
                <a:gd name="connsiteY4" fmla="*/ 111211 h 3157151"/>
                <a:gd name="connsiteX5" fmla="*/ 729049 w 1297460"/>
                <a:gd name="connsiteY5" fmla="*/ 3138616 h 3157151"/>
                <a:gd name="connsiteX6" fmla="*/ 1297460 w 1297460"/>
                <a:gd name="connsiteY6" fmla="*/ 0 h 315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460" h="3157151">
                  <a:moveTo>
                    <a:pt x="0" y="3039762"/>
                  </a:moveTo>
                  <a:cubicBezTo>
                    <a:pt x="87527" y="1572397"/>
                    <a:pt x="175055" y="105032"/>
                    <a:pt x="234779" y="98854"/>
                  </a:cubicBezTo>
                  <a:cubicBezTo>
                    <a:pt x="294503" y="92676"/>
                    <a:pt x="358346" y="3002692"/>
                    <a:pt x="358346" y="3002692"/>
                  </a:cubicBezTo>
                  <a:lnTo>
                    <a:pt x="358346" y="3002692"/>
                  </a:lnTo>
                  <a:cubicBezTo>
                    <a:pt x="411892" y="2520779"/>
                    <a:pt x="617838" y="88557"/>
                    <a:pt x="679622" y="111211"/>
                  </a:cubicBezTo>
                  <a:cubicBezTo>
                    <a:pt x="741406" y="133865"/>
                    <a:pt x="626076" y="3157151"/>
                    <a:pt x="729049" y="3138616"/>
                  </a:cubicBezTo>
                  <a:cubicBezTo>
                    <a:pt x="832022" y="3120081"/>
                    <a:pt x="1110049" y="411892"/>
                    <a:pt x="1297460" y="0"/>
                  </a:cubicBezTo>
                </a:path>
              </a:pathLst>
            </a:cu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Tree>
    <p:extLst>
      <p:ext uri="{BB962C8B-B14F-4D97-AF65-F5344CB8AC3E}">
        <p14:creationId xmlns="" xmlns:p14="http://schemas.microsoft.com/office/powerpoint/2010/main" val="2018992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p:cNvGraphicFramePr>
            <a:graphicFrameLocks noGrp="1"/>
          </p:cNvGraphicFramePr>
          <p:nvPr/>
        </p:nvGraphicFramePr>
        <p:xfrm>
          <a:off x="511018" y="2070510"/>
          <a:ext cx="2775879" cy="2528016"/>
        </p:xfrm>
        <a:graphic>
          <a:graphicData uri="http://schemas.openxmlformats.org/drawingml/2006/table">
            <a:tbl>
              <a:tblPr firstRow="1" bandRow="1">
                <a:tableStyleId>{5940675A-B579-460E-94D1-54222C63F5DA}</a:tableStyleId>
              </a:tblPr>
              <a:tblGrid>
                <a:gridCol w="1836766"/>
                <a:gridCol w="939113"/>
              </a:tblGrid>
              <a:tr h="316002">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Sales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5695"/>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Canada</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5,022</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   </a:t>
                      </a:r>
                      <a:r>
                        <a:rPr lang="en-US" sz="1400" baseline="0" dirty="0" err="1" smtClean="0">
                          <a:solidFill>
                            <a:schemeClr val="bg1"/>
                          </a:solidFill>
                          <a:latin typeface="Tahoma" pitchFamily="34" charset="0"/>
                          <a:ea typeface="Tahoma" pitchFamily="34" charset="0"/>
                          <a:cs typeface="Tahoma" pitchFamily="34" charset="0"/>
                        </a:rPr>
                        <a:t>Saraiva</a:t>
                      </a:r>
                      <a:r>
                        <a:rPr lang="en-US" sz="1400" baseline="0" dirty="0" smtClean="0">
                          <a:solidFill>
                            <a:schemeClr val="bg1"/>
                          </a:solidFill>
                          <a:latin typeface="Tahoma" pitchFamily="34" charset="0"/>
                          <a:ea typeface="Tahoma" pitchFamily="34" charset="0"/>
                          <a:cs typeface="Tahoma" pitchFamily="34" charset="0"/>
                        </a:rPr>
                        <a:t>, Jose</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3,074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baseline="0" dirty="0" smtClean="0">
                          <a:solidFill>
                            <a:schemeClr val="bg1"/>
                          </a:solidFill>
                          <a:latin typeface="Tahoma" pitchFamily="34" charset="0"/>
                          <a:ea typeface="Tahoma" pitchFamily="34" charset="0"/>
                          <a:cs typeface="Tahoma" pitchFamily="34" charset="0"/>
                        </a:rPr>
                        <a:t>   Vargas, Garrett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1,949</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Southwest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9,404</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a:t>
                      </a:r>
                      <a:r>
                        <a:rPr lang="en-US" sz="1400" baseline="0" dirty="0" smtClean="0">
                          <a:solidFill>
                            <a:schemeClr val="bg1"/>
                          </a:solidFill>
                          <a:latin typeface="Tahoma" pitchFamily="34" charset="0"/>
                          <a:ea typeface="Tahoma" pitchFamily="34" charset="0"/>
                          <a:cs typeface="Tahoma" pitchFamily="34" charset="0"/>
                        </a:rPr>
                        <a:t>Shirts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3,416</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dirty="0" smtClean="0">
                          <a:solidFill>
                            <a:schemeClr val="bg1"/>
                          </a:solidFill>
                          <a:latin typeface="Tahoma" pitchFamily="34" charset="0"/>
                          <a:ea typeface="Tahoma" pitchFamily="34" charset="0"/>
                          <a:cs typeface="Tahoma" pitchFamily="34" charset="0"/>
                        </a:rPr>
                        <a:t>   Helmets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5,988</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14,426</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
        <p:nvSpPr>
          <p:cNvPr id="24" name="Rectangle 23"/>
          <p:cNvSpPr/>
          <p:nvPr/>
        </p:nvSpPr>
        <p:spPr bwMode="auto">
          <a:xfrm>
            <a:off x="358346" y="1964724"/>
            <a:ext cx="8365524" cy="2706127"/>
          </a:xfrm>
          <a:prstGeom prst="rect">
            <a:avLst/>
          </a:prstGeom>
          <a:solidFill>
            <a:srgbClr val="FFFFFF">
              <a:alpha val="85098"/>
            </a:srgb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smtClean="0"/>
              <a:t>How to think about a tablix</a:t>
            </a:r>
            <a:endParaRPr lang="en-US" dirty="0"/>
          </a:p>
        </p:txBody>
      </p:sp>
      <p:sp>
        <p:nvSpPr>
          <p:cNvPr id="8" name="TextBox 7"/>
          <p:cNvSpPr txBox="1"/>
          <p:nvPr/>
        </p:nvSpPr>
        <p:spPr>
          <a:xfrm>
            <a:off x="3966814" y="3069181"/>
            <a:ext cx="2314244" cy="653256"/>
          </a:xfrm>
          <a:prstGeom prst="rect">
            <a:avLst/>
          </a:prstGeom>
          <a:noFill/>
        </p:spPr>
        <p:txBody>
          <a:bodyPr wrap="square" rtlCol="0">
            <a:spAutoFit/>
          </a:bodyPr>
          <a:lstStyle/>
          <a:p>
            <a:pPr>
              <a:lnSpc>
                <a:spcPct val="90000"/>
              </a:lnSpc>
              <a:spcBef>
                <a:spcPct val="20000"/>
              </a:spcBef>
              <a:buSzPct val="125000"/>
            </a:pPr>
            <a:r>
              <a:rPr lang="en-US" dirty="0" smtClean="0">
                <a:solidFill>
                  <a:srgbClr val="FF0000"/>
                </a:solidFill>
                <a:latin typeface="Segoe Print" pitchFamily="2" charset="0"/>
              </a:rPr>
              <a:t>Row </a:t>
            </a:r>
          </a:p>
          <a:p>
            <a:pPr>
              <a:lnSpc>
                <a:spcPct val="90000"/>
              </a:lnSpc>
              <a:spcBef>
                <a:spcPct val="20000"/>
              </a:spcBef>
              <a:buSzPct val="125000"/>
            </a:pPr>
            <a:r>
              <a:rPr lang="en-US" dirty="0" smtClean="0">
                <a:solidFill>
                  <a:srgbClr val="FF0000"/>
                </a:solidFill>
                <a:latin typeface="Segoe Print" pitchFamily="2" charset="0"/>
              </a:rPr>
              <a:t>grouping area</a:t>
            </a:r>
          </a:p>
        </p:txBody>
      </p:sp>
      <p:grpSp>
        <p:nvGrpSpPr>
          <p:cNvPr id="35" name="Group 34"/>
          <p:cNvGrpSpPr/>
          <p:nvPr/>
        </p:nvGrpSpPr>
        <p:grpSpPr>
          <a:xfrm>
            <a:off x="3505199" y="2013766"/>
            <a:ext cx="5203372" cy="2677886"/>
            <a:chOff x="3505199" y="2112622"/>
            <a:chExt cx="5203372" cy="2677886"/>
          </a:xfrm>
        </p:grpSpPr>
        <p:grpSp>
          <p:nvGrpSpPr>
            <p:cNvPr id="20" name="Group 19"/>
            <p:cNvGrpSpPr/>
            <p:nvPr/>
          </p:nvGrpSpPr>
          <p:grpSpPr>
            <a:xfrm>
              <a:off x="6051663" y="2112622"/>
              <a:ext cx="66902" cy="2677886"/>
              <a:chOff x="6051663" y="2112622"/>
              <a:chExt cx="66902" cy="2677886"/>
            </a:xfrm>
          </p:grpSpPr>
          <p:cxnSp>
            <p:nvCxnSpPr>
              <p:cNvPr id="17" name="Straight Connector 16"/>
              <p:cNvCxnSpPr/>
              <p:nvPr/>
            </p:nvCxnSpPr>
            <p:spPr>
              <a:xfrm rot="5400000">
                <a:off x="4713514" y="3450771"/>
                <a:ext cx="2677885" cy="1588"/>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778828" y="3450772"/>
                <a:ext cx="2677885" cy="1588"/>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5400000">
              <a:off x="6074229" y="-130626"/>
              <a:ext cx="65312" cy="5203372"/>
              <a:chOff x="6051663" y="2112622"/>
              <a:chExt cx="66902" cy="2677886"/>
            </a:xfrm>
          </p:grpSpPr>
          <p:cxnSp>
            <p:nvCxnSpPr>
              <p:cNvPr id="22" name="Straight Connector 21"/>
              <p:cNvCxnSpPr/>
              <p:nvPr/>
            </p:nvCxnSpPr>
            <p:spPr>
              <a:xfrm rot="5400000">
                <a:off x="4713514" y="3450771"/>
                <a:ext cx="2677885" cy="1588"/>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778828" y="3450772"/>
                <a:ext cx="2677885" cy="1588"/>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28" name="TextBox 27"/>
          <p:cNvSpPr txBox="1"/>
          <p:nvPr/>
        </p:nvSpPr>
        <p:spPr>
          <a:xfrm>
            <a:off x="4260730" y="1887639"/>
            <a:ext cx="2314244" cy="348557"/>
          </a:xfrm>
          <a:prstGeom prst="rect">
            <a:avLst/>
          </a:prstGeom>
          <a:noFill/>
        </p:spPr>
        <p:txBody>
          <a:bodyPr wrap="square" rtlCol="0">
            <a:spAutoFit/>
          </a:bodyPr>
          <a:lstStyle/>
          <a:p>
            <a:pPr>
              <a:lnSpc>
                <a:spcPct val="90000"/>
              </a:lnSpc>
              <a:spcBef>
                <a:spcPct val="20000"/>
              </a:spcBef>
              <a:buSzPct val="125000"/>
            </a:pPr>
            <a:r>
              <a:rPr lang="en-US" dirty="0" smtClean="0">
                <a:solidFill>
                  <a:srgbClr val="FF0000"/>
                </a:solidFill>
                <a:latin typeface="Segoe Print" pitchFamily="2" charset="0"/>
              </a:rPr>
              <a:t>Corner</a:t>
            </a:r>
          </a:p>
        </p:txBody>
      </p:sp>
      <p:sp>
        <p:nvSpPr>
          <p:cNvPr id="30" name="TextBox 29"/>
          <p:cNvSpPr txBox="1"/>
          <p:nvPr/>
        </p:nvSpPr>
        <p:spPr>
          <a:xfrm>
            <a:off x="6444343" y="1675516"/>
            <a:ext cx="2068286" cy="597856"/>
          </a:xfrm>
          <a:prstGeom prst="rect">
            <a:avLst/>
          </a:prstGeom>
          <a:noFill/>
        </p:spPr>
        <p:txBody>
          <a:bodyPr wrap="square" rtlCol="0">
            <a:spAutoFit/>
          </a:bodyPr>
          <a:lstStyle/>
          <a:p>
            <a:pPr>
              <a:lnSpc>
                <a:spcPct val="90000"/>
              </a:lnSpc>
              <a:spcBef>
                <a:spcPct val="20000"/>
              </a:spcBef>
              <a:buSzPct val="125000"/>
            </a:pPr>
            <a:r>
              <a:rPr lang="en-US" dirty="0" smtClean="0">
                <a:solidFill>
                  <a:srgbClr val="FF0000"/>
                </a:solidFill>
                <a:latin typeface="Segoe Print" pitchFamily="2" charset="0"/>
              </a:rPr>
              <a:t>Column grouping area</a:t>
            </a:r>
          </a:p>
        </p:txBody>
      </p:sp>
      <p:sp>
        <p:nvSpPr>
          <p:cNvPr id="29" name="TextBox 28"/>
          <p:cNvSpPr txBox="1"/>
          <p:nvPr/>
        </p:nvSpPr>
        <p:spPr>
          <a:xfrm>
            <a:off x="6590271" y="3153618"/>
            <a:ext cx="1791728" cy="653256"/>
          </a:xfrm>
          <a:prstGeom prst="rect">
            <a:avLst/>
          </a:prstGeom>
          <a:noFill/>
          <a:effectLst/>
        </p:spPr>
        <p:txBody>
          <a:bodyPr wrap="square" rtlCol="0">
            <a:spAutoFit/>
          </a:bodyPr>
          <a:lstStyle/>
          <a:p>
            <a:pPr algn="ctr">
              <a:lnSpc>
                <a:spcPct val="90000"/>
              </a:lnSpc>
              <a:spcBef>
                <a:spcPct val="20000"/>
              </a:spcBef>
              <a:buSzPct val="125000"/>
            </a:pPr>
            <a:r>
              <a:rPr lang="en-US" dirty="0" smtClean="0">
                <a:solidFill>
                  <a:srgbClr val="FF0000"/>
                </a:solidFill>
                <a:latin typeface="Segoe Print" pitchFamily="2" charset="0"/>
              </a:rPr>
              <a:t>Body</a:t>
            </a:r>
          </a:p>
          <a:p>
            <a:pPr algn="ctr">
              <a:lnSpc>
                <a:spcPct val="90000"/>
              </a:lnSpc>
              <a:spcBef>
                <a:spcPct val="20000"/>
              </a:spcBef>
              <a:buSzPct val="125000"/>
            </a:pPr>
            <a:r>
              <a:rPr lang="en-US" dirty="0" smtClean="0">
                <a:solidFill>
                  <a:srgbClr val="FF0000"/>
                </a:solidFill>
                <a:latin typeface="Segoe Print" pitchFamily="2" charset="0"/>
              </a:rPr>
              <a:t>(required)</a:t>
            </a:r>
          </a:p>
        </p:txBody>
      </p:sp>
      <p:sp>
        <p:nvSpPr>
          <p:cNvPr id="36" name="TextBox 35"/>
          <p:cNvSpPr txBox="1"/>
          <p:nvPr/>
        </p:nvSpPr>
        <p:spPr>
          <a:xfrm>
            <a:off x="2068285" y="4897687"/>
            <a:ext cx="6651171" cy="653256"/>
          </a:xfrm>
          <a:prstGeom prst="rect">
            <a:avLst/>
          </a:prstGeom>
          <a:noFill/>
          <a:effectLst/>
        </p:spPr>
        <p:txBody>
          <a:bodyPr wrap="square" rtlCol="0">
            <a:spAutoFit/>
          </a:bodyPr>
          <a:lstStyle/>
          <a:p>
            <a:pPr>
              <a:lnSpc>
                <a:spcPct val="90000"/>
              </a:lnSpc>
              <a:spcBef>
                <a:spcPct val="20000"/>
              </a:spcBef>
              <a:buSzPct val="125000"/>
            </a:pPr>
            <a:r>
              <a:rPr lang="en-US" dirty="0">
                <a:solidFill>
                  <a:schemeClr val="bg2"/>
                </a:solidFill>
                <a:latin typeface="Calibri" pitchFamily="34" charset="0"/>
                <a:cs typeface="Calibri" pitchFamily="34" charset="0"/>
              </a:rPr>
              <a:t>QUIZ: Which </a:t>
            </a:r>
            <a:r>
              <a:rPr lang="en-US" dirty="0" err="1">
                <a:solidFill>
                  <a:schemeClr val="bg2"/>
                </a:solidFill>
                <a:latin typeface="Calibri" pitchFamily="34" charset="0"/>
                <a:cs typeface="Calibri" pitchFamily="34" charset="0"/>
              </a:rPr>
              <a:t>tablix</a:t>
            </a:r>
            <a:r>
              <a:rPr lang="en-US" dirty="0">
                <a:solidFill>
                  <a:schemeClr val="bg2"/>
                </a:solidFill>
                <a:latin typeface="Calibri" pitchFamily="34" charset="0"/>
                <a:cs typeface="Calibri" pitchFamily="34" charset="0"/>
              </a:rPr>
              <a:t> area(s) does a “table” use?</a:t>
            </a:r>
          </a:p>
          <a:p>
            <a:pPr>
              <a:lnSpc>
                <a:spcPct val="90000"/>
              </a:lnSpc>
              <a:spcBef>
                <a:spcPct val="20000"/>
              </a:spcBef>
              <a:buSzPct val="125000"/>
            </a:pPr>
            <a:r>
              <a:rPr lang="en-US" dirty="0">
                <a:solidFill>
                  <a:schemeClr val="bg2"/>
                </a:solidFill>
                <a:latin typeface="Calibri" pitchFamily="34" charset="0"/>
                <a:cs typeface="Calibri" pitchFamily="34" charset="0"/>
              </a:rPr>
              <a:t>ANSWER: Body (+ row grouping area sometimes)</a:t>
            </a:r>
          </a:p>
        </p:txBody>
      </p:sp>
      <p:grpSp>
        <p:nvGrpSpPr>
          <p:cNvPr id="45" name="Group 44"/>
          <p:cNvGrpSpPr/>
          <p:nvPr/>
        </p:nvGrpSpPr>
        <p:grpSpPr>
          <a:xfrm>
            <a:off x="386300" y="2013766"/>
            <a:ext cx="2971800" cy="2677886"/>
            <a:chOff x="386300" y="2112622"/>
            <a:chExt cx="2971800" cy="2677886"/>
          </a:xfrm>
        </p:grpSpPr>
        <p:grpSp>
          <p:nvGrpSpPr>
            <p:cNvPr id="39" name="Group 38"/>
            <p:cNvGrpSpPr/>
            <p:nvPr/>
          </p:nvGrpSpPr>
          <p:grpSpPr>
            <a:xfrm>
              <a:off x="466409" y="2112622"/>
              <a:ext cx="66902" cy="2677886"/>
              <a:chOff x="6051663" y="2112622"/>
              <a:chExt cx="66902" cy="2677886"/>
            </a:xfrm>
          </p:grpSpPr>
          <p:cxnSp>
            <p:nvCxnSpPr>
              <p:cNvPr id="43" name="Straight Connector 42"/>
              <p:cNvCxnSpPr/>
              <p:nvPr/>
            </p:nvCxnSpPr>
            <p:spPr>
              <a:xfrm rot="5400000">
                <a:off x="4713514" y="3450771"/>
                <a:ext cx="2677885" cy="1588"/>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778828" y="3450772"/>
                <a:ext cx="2677885" cy="1588"/>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rot="5400000">
              <a:off x="1839549" y="687591"/>
              <a:ext cx="65301" cy="2971800"/>
              <a:chOff x="6051663" y="2112622"/>
              <a:chExt cx="66902" cy="2677886"/>
            </a:xfrm>
          </p:grpSpPr>
          <p:cxnSp>
            <p:nvCxnSpPr>
              <p:cNvPr id="41" name="Straight Connector 40"/>
              <p:cNvCxnSpPr/>
              <p:nvPr/>
            </p:nvCxnSpPr>
            <p:spPr>
              <a:xfrm rot="5400000">
                <a:off x="4713514" y="3450771"/>
                <a:ext cx="2677885" cy="1588"/>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778828" y="3450772"/>
                <a:ext cx="2677885" cy="1588"/>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25" name="TextBox 24"/>
          <p:cNvSpPr txBox="1"/>
          <p:nvPr/>
        </p:nvSpPr>
        <p:spPr>
          <a:xfrm>
            <a:off x="740228" y="1504700"/>
            <a:ext cx="2220686" cy="348557"/>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Calibri" pitchFamily="34" charset="0"/>
                <a:cs typeface="Calibri" pitchFamily="34" charset="0"/>
              </a:rPr>
              <a:t>(no column area)</a:t>
            </a:r>
          </a:p>
        </p:txBody>
      </p:sp>
      <p:sp>
        <p:nvSpPr>
          <p:cNvPr id="26" name="TextBox 25"/>
          <p:cNvSpPr txBox="1"/>
          <p:nvPr/>
        </p:nvSpPr>
        <p:spPr>
          <a:xfrm>
            <a:off x="740228" y="3058002"/>
            <a:ext cx="2220686" cy="348557"/>
          </a:xfrm>
          <a:prstGeom prst="rect">
            <a:avLst/>
          </a:prstGeom>
          <a:noFill/>
        </p:spPr>
        <p:txBody>
          <a:bodyPr wrap="square" rtlCol="0">
            <a:spAutoFit/>
          </a:bodyPr>
          <a:lstStyle/>
          <a:p>
            <a:pPr algn="ctr">
              <a:lnSpc>
                <a:spcPct val="90000"/>
              </a:lnSpc>
              <a:spcBef>
                <a:spcPct val="20000"/>
              </a:spcBef>
              <a:buSzPct val="125000"/>
            </a:pPr>
            <a:r>
              <a:rPr lang="en-US" dirty="0" smtClean="0">
                <a:solidFill>
                  <a:srgbClr val="FF0000"/>
                </a:solidFill>
                <a:latin typeface="Segoe Print" pitchFamily="2" charset="0"/>
              </a:rPr>
              <a:t>Body</a:t>
            </a:r>
          </a:p>
        </p:txBody>
      </p:sp>
      <p:sp>
        <p:nvSpPr>
          <p:cNvPr id="27" name="Content Placeholder 3"/>
          <p:cNvSpPr txBox="1">
            <a:spLocks/>
          </p:cNvSpPr>
          <p:nvPr/>
        </p:nvSpPr>
        <p:spPr>
          <a:xfrm>
            <a:off x="4473146" y="1449946"/>
            <a:ext cx="2792627" cy="256224"/>
          </a:xfrm>
          <a:prstGeom prst="rect">
            <a:avLst/>
          </a:prstGeom>
        </p:spPr>
        <p:txBody>
          <a:bodyPr vert="horz" wrap="square" lIns="0" tIns="0" rIns="0" bIns="0" rtlCol="0">
            <a:spAutoFit/>
          </a:bodyPr>
          <a:lstStyle/>
          <a:p>
            <a:pPr marL="396875" indent="-396875" algn="ctr">
              <a:lnSpc>
                <a:spcPct val="90000"/>
              </a:lnSpc>
              <a:spcBef>
                <a:spcPct val="20000"/>
              </a:spcBef>
              <a:buSzPct val="125000"/>
              <a:defRPr/>
            </a:pPr>
            <a:r>
              <a:rPr lang="en-US" dirty="0">
                <a:solidFill>
                  <a:schemeClr val="bg2"/>
                </a:solidFill>
                <a:latin typeface="Calibri" pitchFamily="34" charset="0"/>
                <a:cs typeface="Calibri" pitchFamily="34" charset="0"/>
              </a:rPr>
              <a:t>Matrix</a:t>
            </a:r>
          </a:p>
        </p:txBody>
      </p:sp>
    </p:spTree>
    <p:extLst>
      <p:ext uri="{BB962C8B-B14F-4D97-AF65-F5344CB8AC3E}">
        <p14:creationId xmlns="" xmlns:p14="http://schemas.microsoft.com/office/powerpoint/2010/main" val="1469488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xEl>
                                              <p:pRg st="1" end="1"/>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p:bldP spid="30" grpId="0"/>
      <p:bldP spid="29" grpId="0"/>
      <p:bldP spid="25"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64306" y="2057573"/>
            <a:ext cx="5686425" cy="284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smtClean="0"/>
              <a:t>How to think about a tablix</a:t>
            </a:r>
            <a:endParaRPr lang="en-US" dirty="0"/>
          </a:p>
        </p:txBody>
      </p:sp>
      <p:grpSp>
        <p:nvGrpSpPr>
          <p:cNvPr id="5" name="Group 14"/>
          <p:cNvGrpSpPr/>
          <p:nvPr/>
        </p:nvGrpSpPr>
        <p:grpSpPr>
          <a:xfrm flipH="1">
            <a:off x="614937" y="2050533"/>
            <a:ext cx="2611690" cy="348557"/>
            <a:chOff x="289209" y="2149389"/>
            <a:chExt cx="2611690" cy="348557"/>
          </a:xfrm>
        </p:grpSpPr>
        <p:sp>
          <p:nvSpPr>
            <p:cNvPr id="13" name="Right Brace 12"/>
            <p:cNvSpPr/>
            <p:nvPr/>
          </p:nvSpPr>
          <p:spPr>
            <a:xfrm>
              <a:off x="289209" y="2197100"/>
              <a:ext cx="107778" cy="24850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4" name="TextBox 13"/>
            <p:cNvSpPr txBox="1"/>
            <p:nvPr/>
          </p:nvSpPr>
          <p:spPr>
            <a:xfrm>
              <a:off x="647553" y="2149389"/>
              <a:ext cx="2253346" cy="348557"/>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Calibri" pitchFamily="34" charset="0"/>
                  <a:cs typeface="Calibri" pitchFamily="34" charset="0"/>
                </a:rPr>
                <a:t>Header row</a:t>
              </a:r>
            </a:p>
          </p:txBody>
        </p:sp>
      </p:grpSp>
      <p:grpSp>
        <p:nvGrpSpPr>
          <p:cNvPr id="15" name="Group 14"/>
          <p:cNvGrpSpPr/>
          <p:nvPr/>
        </p:nvGrpSpPr>
        <p:grpSpPr>
          <a:xfrm>
            <a:off x="3505199" y="2013766"/>
            <a:ext cx="5203372" cy="2677886"/>
            <a:chOff x="3505199" y="2112622"/>
            <a:chExt cx="5203372" cy="2677886"/>
          </a:xfrm>
        </p:grpSpPr>
        <p:grpSp>
          <p:nvGrpSpPr>
            <p:cNvPr id="16" name="Group 19"/>
            <p:cNvGrpSpPr/>
            <p:nvPr/>
          </p:nvGrpSpPr>
          <p:grpSpPr>
            <a:xfrm>
              <a:off x="6051663" y="2112622"/>
              <a:ext cx="66902" cy="2677886"/>
              <a:chOff x="6051663" y="2112622"/>
              <a:chExt cx="66902" cy="2677886"/>
            </a:xfrm>
          </p:grpSpPr>
          <p:cxnSp>
            <p:nvCxnSpPr>
              <p:cNvPr id="20" name="Straight Connector 19"/>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oup 20"/>
            <p:cNvGrpSpPr/>
            <p:nvPr/>
          </p:nvGrpSpPr>
          <p:grpSpPr>
            <a:xfrm rot="5400000">
              <a:off x="6074234" y="-131627"/>
              <a:ext cx="65301" cy="5203372"/>
              <a:chOff x="6051663" y="2112622"/>
              <a:chExt cx="66902" cy="2677886"/>
            </a:xfrm>
          </p:grpSpPr>
          <p:cxnSp>
            <p:nvCxnSpPr>
              <p:cNvPr id="18" name="Straight Connector 17"/>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9" name="Group 14"/>
          <p:cNvGrpSpPr/>
          <p:nvPr/>
        </p:nvGrpSpPr>
        <p:grpSpPr>
          <a:xfrm flipH="1">
            <a:off x="614937" y="4249448"/>
            <a:ext cx="2611690" cy="348557"/>
            <a:chOff x="289209" y="2149389"/>
            <a:chExt cx="2611690" cy="348557"/>
          </a:xfrm>
        </p:grpSpPr>
        <p:sp>
          <p:nvSpPr>
            <p:cNvPr id="40" name="Right Brace 39"/>
            <p:cNvSpPr/>
            <p:nvPr/>
          </p:nvSpPr>
          <p:spPr>
            <a:xfrm>
              <a:off x="289209" y="2197100"/>
              <a:ext cx="107778" cy="24850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1" name="TextBox 40"/>
            <p:cNvSpPr txBox="1"/>
            <p:nvPr/>
          </p:nvSpPr>
          <p:spPr>
            <a:xfrm>
              <a:off x="647553" y="2149389"/>
              <a:ext cx="2253346" cy="348557"/>
            </a:xfrm>
            <a:prstGeom prst="rect">
              <a:avLst/>
            </a:prstGeom>
            <a:noFill/>
          </p:spPr>
          <p:txBody>
            <a:bodyPr wrap="square" rtlCol="0">
              <a:spAutoFit/>
            </a:bodyPr>
            <a:lstStyle/>
            <a:p>
              <a:pPr algn="r"/>
              <a:r>
                <a:rPr lang="en-US" dirty="0">
                  <a:solidFill>
                    <a:schemeClr val="bg2"/>
                  </a:solidFill>
                  <a:latin typeface="Calibri" pitchFamily="34" charset="0"/>
                  <a:cs typeface="Calibri" pitchFamily="34" charset="0"/>
                </a:rPr>
                <a:t>Footer</a:t>
              </a:r>
              <a:r>
                <a:rPr lang="en-US" dirty="0" smtClean="0">
                  <a:solidFill>
                    <a:srgbClr val="FF0000"/>
                  </a:solidFill>
                  <a:latin typeface="Segoe Print" pitchFamily="2" charset="0"/>
                </a:rPr>
                <a:t> </a:t>
              </a:r>
              <a:r>
                <a:rPr lang="en-US" dirty="0">
                  <a:solidFill>
                    <a:schemeClr val="bg2"/>
                  </a:solidFill>
                  <a:latin typeface="Calibri" pitchFamily="34" charset="0"/>
                  <a:cs typeface="Calibri" pitchFamily="34" charset="0"/>
                </a:rPr>
                <a:t>row</a:t>
              </a:r>
            </a:p>
          </p:txBody>
        </p:sp>
      </p:grpSp>
      <p:grpSp>
        <p:nvGrpSpPr>
          <p:cNvPr id="42" name="Group 14"/>
          <p:cNvGrpSpPr/>
          <p:nvPr/>
        </p:nvGrpSpPr>
        <p:grpSpPr>
          <a:xfrm rot="5400000" flipH="1">
            <a:off x="8011159" y="908074"/>
            <a:ext cx="772886" cy="1240971"/>
            <a:chOff x="413028" y="1680466"/>
            <a:chExt cx="772886" cy="1240971"/>
          </a:xfrm>
        </p:grpSpPr>
        <p:sp>
          <p:nvSpPr>
            <p:cNvPr id="43" name="Right Brace 42"/>
            <p:cNvSpPr/>
            <p:nvPr/>
          </p:nvSpPr>
          <p:spPr>
            <a:xfrm>
              <a:off x="413028" y="1898182"/>
              <a:ext cx="125474" cy="81642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4" name="TextBox 43"/>
            <p:cNvSpPr txBox="1"/>
            <p:nvPr/>
          </p:nvSpPr>
          <p:spPr>
            <a:xfrm rot="5400000">
              <a:off x="266500" y="2002024"/>
              <a:ext cx="1240971" cy="597856"/>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Calibri" pitchFamily="34" charset="0"/>
                  <a:cs typeface="Calibri" pitchFamily="34" charset="0"/>
                </a:rPr>
                <a:t>Footer</a:t>
              </a:r>
              <a:r>
                <a:rPr lang="en-US" dirty="0" smtClean="0">
                  <a:solidFill>
                    <a:srgbClr val="FF0000"/>
                  </a:solidFill>
                  <a:latin typeface="Segoe Print" pitchFamily="2" charset="0"/>
                </a:rPr>
                <a:t> </a:t>
              </a:r>
              <a:r>
                <a:rPr lang="en-US" dirty="0">
                  <a:solidFill>
                    <a:schemeClr val="bg2"/>
                  </a:solidFill>
                  <a:latin typeface="Calibri" pitchFamily="34" charset="0"/>
                  <a:cs typeface="Calibri" pitchFamily="34" charset="0"/>
                </a:rPr>
                <a:t>column?</a:t>
              </a:r>
            </a:p>
          </p:txBody>
        </p:sp>
      </p:grpSp>
      <p:grpSp>
        <p:nvGrpSpPr>
          <p:cNvPr id="29" name="Group 28"/>
          <p:cNvGrpSpPr/>
          <p:nvPr/>
        </p:nvGrpSpPr>
        <p:grpSpPr>
          <a:xfrm>
            <a:off x="553725" y="3077087"/>
            <a:ext cx="3806233" cy="348557"/>
            <a:chOff x="-827904" y="2174104"/>
            <a:chExt cx="3806233" cy="348557"/>
          </a:xfrm>
        </p:grpSpPr>
        <p:sp>
          <p:nvSpPr>
            <p:cNvPr id="30" name="Right Brace 29"/>
            <p:cNvSpPr/>
            <p:nvPr/>
          </p:nvSpPr>
          <p:spPr>
            <a:xfrm flipH="1">
              <a:off x="2869308" y="2234172"/>
              <a:ext cx="109021" cy="25638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1" name="TextBox 30"/>
            <p:cNvSpPr txBox="1"/>
            <p:nvPr/>
          </p:nvSpPr>
          <p:spPr>
            <a:xfrm flipH="1">
              <a:off x="-827904" y="2174104"/>
              <a:ext cx="2386953" cy="348557"/>
            </a:xfrm>
            <a:prstGeom prst="rect">
              <a:avLst/>
            </a:prstGeom>
            <a:noFill/>
          </p:spPr>
          <p:txBody>
            <a:bodyPr wrap="square" rtlCol="0">
              <a:spAutoFit/>
            </a:bodyPr>
            <a:lstStyle/>
            <a:p>
              <a:pPr algn="r"/>
              <a:r>
                <a:rPr lang="en-US" dirty="0">
                  <a:solidFill>
                    <a:schemeClr val="bg2"/>
                  </a:solidFill>
                  <a:latin typeface="Calibri" pitchFamily="34" charset="0"/>
                  <a:cs typeface="Calibri" pitchFamily="34" charset="0"/>
                </a:rPr>
                <a:t>Group</a:t>
              </a:r>
              <a:r>
                <a:rPr lang="en-US" dirty="0" smtClean="0">
                  <a:solidFill>
                    <a:srgbClr val="FF0000"/>
                  </a:solidFill>
                  <a:latin typeface="Segoe Print" pitchFamily="2" charset="0"/>
                </a:rPr>
                <a:t> </a:t>
              </a:r>
              <a:r>
                <a:rPr lang="en-US" dirty="0">
                  <a:solidFill>
                    <a:schemeClr val="bg2"/>
                  </a:solidFill>
                  <a:latin typeface="Calibri" pitchFamily="34" charset="0"/>
                  <a:cs typeface="Calibri" pitchFamily="34" charset="0"/>
                </a:rPr>
                <a:t>footer row</a:t>
              </a:r>
            </a:p>
          </p:txBody>
        </p:sp>
        <p:cxnSp>
          <p:nvCxnSpPr>
            <p:cNvPr id="32" name="Straight Arrow Connector 31"/>
            <p:cNvCxnSpPr>
              <a:stCxn id="30" idx="1"/>
            </p:cNvCxnSpPr>
            <p:nvPr/>
          </p:nvCxnSpPr>
          <p:spPr>
            <a:xfrm flipH="1">
              <a:off x="1709057" y="2362366"/>
              <a:ext cx="1160251" cy="1072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719466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64306" y="1790167"/>
            <a:ext cx="5686425" cy="284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smtClean="0"/>
              <a:t>How to think about a tablix</a:t>
            </a:r>
            <a:endParaRPr lang="en-US" dirty="0"/>
          </a:p>
        </p:txBody>
      </p:sp>
      <p:sp>
        <p:nvSpPr>
          <p:cNvPr id="8" name="TextBox 7"/>
          <p:cNvSpPr txBox="1"/>
          <p:nvPr/>
        </p:nvSpPr>
        <p:spPr>
          <a:xfrm>
            <a:off x="494271" y="2767911"/>
            <a:ext cx="2730843" cy="590931"/>
          </a:xfrm>
          <a:prstGeom prst="rect">
            <a:avLst/>
          </a:prstGeom>
          <a:noFill/>
        </p:spPr>
        <p:txBody>
          <a:bodyPr wrap="square" rtlCol="0">
            <a:spAutoFit/>
          </a:bodyPr>
          <a:lstStyle/>
          <a:p>
            <a:pPr>
              <a:lnSpc>
                <a:spcPct val="90000"/>
              </a:lnSpc>
              <a:spcBef>
                <a:spcPct val="20000"/>
              </a:spcBef>
              <a:buSzPct val="125000"/>
            </a:pPr>
            <a:r>
              <a:rPr lang="en-US" dirty="0" smtClean="0">
                <a:solidFill>
                  <a:schemeClr val="bg2"/>
                </a:solidFill>
                <a:latin typeface="Calibri" pitchFamily="34" charset="0"/>
                <a:cs typeface="Calibri" pitchFamily="34" charset="0"/>
              </a:rPr>
              <a:t>Now we have groups that repeat on </a:t>
            </a:r>
            <a:r>
              <a:rPr lang="en-US" b="1" dirty="0" smtClean="0">
                <a:solidFill>
                  <a:schemeClr val="bg2"/>
                </a:solidFill>
                <a:latin typeface="Calibri" pitchFamily="34" charset="0"/>
                <a:cs typeface="Calibri" pitchFamily="34" charset="0"/>
              </a:rPr>
              <a:t>BOTH </a:t>
            </a:r>
            <a:r>
              <a:rPr lang="en-US" dirty="0" smtClean="0">
                <a:solidFill>
                  <a:schemeClr val="bg2"/>
                </a:solidFill>
                <a:latin typeface="Calibri" pitchFamily="34" charset="0"/>
                <a:cs typeface="Calibri" pitchFamily="34" charset="0"/>
              </a:rPr>
              <a:t>axes</a:t>
            </a:r>
          </a:p>
        </p:txBody>
      </p:sp>
      <p:grpSp>
        <p:nvGrpSpPr>
          <p:cNvPr id="5" name="Group 14"/>
          <p:cNvGrpSpPr/>
          <p:nvPr/>
        </p:nvGrpSpPr>
        <p:grpSpPr>
          <a:xfrm>
            <a:off x="3505199" y="1746360"/>
            <a:ext cx="5203372" cy="2677886"/>
            <a:chOff x="3505199" y="2112622"/>
            <a:chExt cx="5203372" cy="2677886"/>
          </a:xfrm>
        </p:grpSpPr>
        <p:grpSp>
          <p:nvGrpSpPr>
            <p:cNvPr id="9" name="Group 19"/>
            <p:cNvGrpSpPr/>
            <p:nvPr/>
          </p:nvGrpSpPr>
          <p:grpSpPr>
            <a:xfrm>
              <a:off x="6051663" y="2112622"/>
              <a:ext cx="66902" cy="2677886"/>
              <a:chOff x="6051663" y="2112622"/>
              <a:chExt cx="66902" cy="2677886"/>
            </a:xfrm>
          </p:grpSpPr>
          <p:cxnSp>
            <p:nvCxnSpPr>
              <p:cNvPr id="20" name="Straight Connector 19"/>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Group 20"/>
            <p:cNvGrpSpPr/>
            <p:nvPr/>
          </p:nvGrpSpPr>
          <p:grpSpPr>
            <a:xfrm rot="5400000">
              <a:off x="6074234" y="-131627"/>
              <a:ext cx="65301" cy="5203372"/>
              <a:chOff x="6051663" y="2112622"/>
              <a:chExt cx="66902" cy="2677886"/>
            </a:xfrm>
          </p:grpSpPr>
          <p:cxnSp>
            <p:nvCxnSpPr>
              <p:cNvPr id="18" name="Straight Connector 17"/>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1" name="Group 21"/>
          <p:cNvGrpSpPr/>
          <p:nvPr/>
        </p:nvGrpSpPr>
        <p:grpSpPr>
          <a:xfrm>
            <a:off x="4336475" y="2263961"/>
            <a:ext cx="123566" cy="1519881"/>
            <a:chOff x="568412" y="2829697"/>
            <a:chExt cx="123566" cy="1519881"/>
          </a:xfrm>
          <a:effectLst>
            <a:outerShdw blurRad="50800" dist="38100" dir="2700000" algn="tl" rotWithShape="0">
              <a:prstClr val="black">
                <a:alpha val="40000"/>
              </a:prstClr>
            </a:outerShdw>
          </a:effectLst>
        </p:grpSpPr>
        <p:sp>
          <p:nvSpPr>
            <p:cNvPr id="23" name="Freeform 22"/>
            <p:cNvSpPr/>
            <p:nvPr/>
          </p:nvSpPr>
          <p:spPr>
            <a:xfrm>
              <a:off x="568412" y="282969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4" name="Freeform 23"/>
            <p:cNvSpPr/>
            <p:nvPr/>
          </p:nvSpPr>
          <p:spPr>
            <a:xfrm>
              <a:off x="568412" y="3163330"/>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5" name="Freeform 24"/>
            <p:cNvSpPr/>
            <p:nvPr/>
          </p:nvSpPr>
          <p:spPr>
            <a:xfrm>
              <a:off x="568412" y="378116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6" name="Freeform 25"/>
            <p:cNvSpPr/>
            <p:nvPr/>
          </p:nvSpPr>
          <p:spPr>
            <a:xfrm>
              <a:off x="568412" y="4090086"/>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12" name="Group 26"/>
          <p:cNvGrpSpPr/>
          <p:nvPr/>
        </p:nvGrpSpPr>
        <p:grpSpPr>
          <a:xfrm>
            <a:off x="3101547" y="2263961"/>
            <a:ext cx="123567" cy="1804086"/>
            <a:chOff x="358346" y="2545492"/>
            <a:chExt cx="123567" cy="1804086"/>
          </a:xfrm>
          <a:effectLst>
            <a:outerShdw blurRad="50800" dist="38100" dir="2700000" algn="tl" rotWithShape="0">
              <a:prstClr val="black">
                <a:alpha val="40000"/>
              </a:prstClr>
            </a:outerShdw>
          </a:effectLst>
        </p:grpSpPr>
        <p:sp>
          <p:nvSpPr>
            <p:cNvPr id="28" name="Freeform 27"/>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9" name="Freeform 28"/>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15" name="Group 29"/>
          <p:cNvGrpSpPr/>
          <p:nvPr/>
        </p:nvGrpSpPr>
        <p:grpSpPr>
          <a:xfrm rot="16200000" flipH="1">
            <a:off x="6968873" y="861086"/>
            <a:ext cx="134750" cy="1635799"/>
            <a:chOff x="358346" y="2545492"/>
            <a:chExt cx="123567" cy="1804086"/>
          </a:xfrm>
          <a:effectLst>
            <a:outerShdw blurRad="50800" dist="38100" dir="2700000" algn="tl" rotWithShape="0">
              <a:prstClr val="black">
                <a:alpha val="40000"/>
              </a:prstClr>
            </a:outerShdw>
          </a:effectLst>
        </p:grpSpPr>
        <p:sp>
          <p:nvSpPr>
            <p:cNvPr id="31" name="Freeform 30"/>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2" name="Freeform 31"/>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45" name="Rectangle 44"/>
          <p:cNvSpPr/>
          <p:nvPr/>
        </p:nvSpPr>
        <p:spPr bwMode="auto">
          <a:xfrm>
            <a:off x="6647936" y="4979774"/>
            <a:ext cx="2001794" cy="1223319"/>
          </a:xfrm>
          <a:prstGeom prst="rect">
            <a:avLst/>
          </a:prstGeom>
          <a:ln w="190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nvGrpSpPr>
          <p:cNvPr id="27" name="Group 45"/>
          <p:cNvGrpSpPr/>
          <p:nvPr/>
        </p:nvGrpSpPr>
        <p:grpSpPr>
          <a:xfrm>
            <a:off x="6685006" y="5004486"/>
            <a:ext cx="1927653" cy="308919"/>
            <a:chOff x="6363730" y="3694669"/>
            <a:chExt cx="2323069" cy="308919"/>
          </a:xfrm>
        </p:grpSpPr>
        <p:sp>
          <p:nvSpPr>
            <p:cNvPr id="47" name="Rounded Rectangle 46"/>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smtClean="0">
                  <a:solidFill>
                    <a:srgbClr val="000000"/>
                  </a:solidFill>
                  <a:latin typeface="Tahoma" pitchFamily="34" charset="0"/>
                  <a:ea typeface="Tahoma" pitchFamily="34" charset="0"/>
                  <a:cs typeface="Tahoma" pitchFamily="34" charset="0"/>
                </a:rPr>
                <a:t>Year</a:t>
              </a:r>
            </a:p>
          </p:txBody>
        </p:sp>
        <p:sp>
          <p:nvSpPr>
            <p:cNvPr id="48" name="Freeform 47"/>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52" name="Rectangle 51"/>
          <p:cNvSpPr/>
          <p:nvPr/>
        </p:nvSpPr>
        <p:spPr bwMode="auto">
          <a:xfrm>
            <a:off x="4473146" y="4979774"/>
            <a:ext cx="2001794" cy="1223319"/>
          </a:xfrm>
          <a:prstGeom prst="rect">
            <a:avLst/>
          </a:prstGeom>
          <a:ln w="190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nvGrpSpPr>
          <p:cNvPr id="30" name="Group 52"/>
          <p:cNvGrpSpPr/>
          <p:nvPr/>
        </p:nvGrpSpPr>
        <p:grpSpPr>
          <a:xfrm>
            <a:off x="4510216" y="5004486"/>
            <a:ext cx="1927653" cy="308919"/>
            <a:chOff x="6363730" y="3694669"/>
            <a:chExt cx="2323069" cy="308919"/>
          </a:xfrm>
        </p:grpSpPr>
        <p:sp>
          <p:nvSpPr>
            <p:cNvPr id="54" name="Rounded Rectangle 53"/>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smtClean="0">
                  <a:solidFill>
                    <a:srgbClr val="000000"/>
                  </a:solidFill>
                  <a:latin typeface="Tahoma" pitchFamily="34" charset="0"/>
                  <a:ea typeface="Tahoma" pitchFamily="34" charset="0"/>
                  <a:cs typeface="Tahoma" pitchFamily="34" charset="0"/>
                </a:rPr>
                <a:t>Territory</a:t>
              </a:r>
            </a:p>
          </p:txBody>
        </p:sp>
        <p:sp>
          <p:nvSpPr>
            <p:cNvPr id="55" name="Freeform 54"/>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33" name="Group 55"/>
          <p:cNvGrpSpPr/>
          <p:nvPr/>
        </p:nvGrpSpPr>
        <p:grpSpPr>
          <a:xfrm>
            <a:off x="4609070" y="5338125"/>
            <a:ext cx="1829572" cy="308919"/>
            <a:chOff x="6363730" y="3694669"/>
            <a:chExt cx="2323069" cy="308919"/>
          </a:xfrm>
        </p:grpSpPr>
        <p:sp>
          <p:nvSpPr>
            <p:cNvPr id="57" name="Rounded Rectangle 56"/>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err="1" smtClean="0">
                  <a:solidFill>
                    <a:srgbClr val="000000"/>
                  </a:solidFill>
                  <a:latin typeface="Tahoma" pitchFamily="34" charset="0"/>
                  <a:ea typeface="Tahoma" pitchFamily="34" charset="0"/>
                  <a:cs typeface="Tahoma" pitchFamily="34" charset="0"/>
                </a:rPr>
                <a:t>SalesPerson</a:t>
              </a:r>
              <a:endParaRPr lang="en-US" sz="1400" dirty="0" smtClean="0">
                <a:solidFill>
                  <a:srgbClr val="000000"/>
                </a:solidFill>
                <a:latin typeface="Tahoma" pitchFamily="34" charset="0"/>
                <a:ea typeface="Tahoma" pitchFamily="34" charset="0"/>
                <a:cs typeface="Tahoma" pitchFamily="34" charset="0"/>
              </a:endParaRPr>
            </a:p>
          </p:txBody>
        </p:sp>
        <p:sp>
          <p:nvSpPr>
            <p:cNvPr id="58" name="Freeform 57"/>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59" name="TextBox 58"/>
          <p:cNvSpPr txBox="1"/>
          <p:nvPr/>
        </p:nvSpPr>
        <p:spPr>
          <a:xfrm>
            <a:off x="6561437" y="4695565"/>
            <a:ext cx="1397242" cy="307777"/>
          </a:xfrm>
          <a:prstGeom prst="rect">
            <a:avLst/>
          </a:prstGeom>
          <a:noFill/>
        </p:spPr>
        <p:txBody>
          <a:bodyPr wrap="none" rtlCol="0">
            <a:spAutoFit/>
          </a:bodyPr>
          <a:lstStyle/>
          <a:p>
            <a:r>
              <a:rPr lang="en-US" sz="1400" dirty="0" smtClean="0">
                <a:solidFill>
                  <a:srgbClr val="FFFFFF"/>
                </a:solidFill>
                <a:latin typeface="Tahoma" pitchFamily="34" charset="0"/>
                <a:ea typeface="Tahoma" pitchFamily="34" charset="0"/>
                <a:cs typeface="Tahoma" pitchFamily="34" charset="0"/>
              </a:rPr>
              <a:t>Column Groups</a:t>
            </a:r>
          </a:p>
        </p:txBody>
      </p:sp>
      <p:sp>
        <p:nvSpPr>
          <p:cNvPr id="60" name="TextBox 59"/>
          <p:cNvSpPr txBox="1"/>
          <p:nvPr/>
        </p:nvSpPr>
        <p:spPr>
          <a:xfrm>
            <a:off x="4386646" y="4695565"/>
            <a:ext cx="1140697" cy="307777"/>
          </a:xfrm>
          <a:prstGeom prst="rect">
            <a:avLst/>
          </a:prstGeom>
          <a:noFill/>
        </p:spPr>
        <p:txBody>
          <a:bodyPr wrap="none" rtlCol="0">
            <a:spAutoFit/>
          </a:bodyPr>
          <a:lstStyle/>
          <a:p>
            <a:r>
              <a:rPr lang="en-US" sz="1400" dirty="0" smtClean="0">
                <a:solidFill>
                  <a:srgbClr val="FFFFFF"/>
                </a:solidFill>
                <a:latin typeface="Tahoma" pitchFamily="34" charset="0"/>
                <a:ea typeface="Tahoma" pitchFamily="34" charset="0"/>
                <a:cs typeface="Tahoma" pitchFamily="34" charset="0"/>
              </a:rPr>
              <a:t>Row Groups</a:t>
            </a:r>
          </a:p>
        </p:txBody>
      </p:sp>
    </p:spTree>
    <p:extLst>
      <p:ext uri="{BB962C8B-B14F-4D97-AF65-F5344CB8AC3E}">
        <p14:creationId xmlns="" xmlns:p14="http://schemas.microsoft.com/office/powerpoint/2010/main" val="2886977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2" presetClass="entr" presetSubtype="2"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1+#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2"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1+#ppt_w/2"/>
                                          </p:val>
                                        </p:tav>
                                        <p:tav tm="100000">
                                          <p:val>
                                            <p:strVal val="#ppt_x"/>
                                          </p:val>
                                        </p:tav>
                                      </p:tavLst>
                                    </p:anim>
                                    <p:anim calcmode="lin" valueType="num">
                                      <p:cBhvr additive="base">
                                        <p:cTn id="29"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2" grpId="0" animBg="1"/>
      <p:bldP spid="59" grpId="0"/>
      <p:bldP spid="6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64306" y="1816045"/>
            <a:ext cx="5686425" cy="284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smtClean="0"/>
              <a:t>How to think about a tablix</a:t>
            </a:r>
            <a:endParaRPr lang="en-US" dirty="0"/>
          </a:p>
        </p:txBody>
      </p:sp>
      <p:sp>
        <p:nvSpPr>
          <p:cNvPr id="8" name="TextBox 7"/>
          <p:cNvSpPr txBox="1"/>
          <p:nvPr/>
        </p:nvSpPr>
        <p:spPr>
          <a:xfrm>
            <a:off x="494271" y="2866767"/>
            <a:ext cx="2730843" cy="348557"/>
          </a:xfrm>
          <a:prstGeom prst="rect">
            <a:avLst/>
          </a:prstGeom>
          <a:noFill/>
        </p:spPr>
        <p:txBody>
          <a:bodyPr wrap="square" rtlCol="0">
            <a:spAutoFit/>
          </a:bodyPr>
          <a:lstStyle>
            <a:lvl1pPr>
              <a:lnSpc>
                <a:spcPct val="90000"/>
              </a:lnSpc>
              <a:spcBef>
                <a:spcPct val="20000"/>
              </a:spcBef>
              <a:buSzPct val="125000"/>
              <a:defRPr>
                <a:solidFill>
                  <a:schemeClr val="bg2"/>
                </a:solidFill>
                <a:latin typeface="Calibri" pitchFamily="34" charset="0"/>
                <a:cs typeface="Calibri" pitchFamily="34" charset="0"/>
              </a:defRPr>
            </a:lvl1pPr>
          </a:lstStyle>
          <a:p>
            <a:r>
              <a:rPr lang="en-US" dirty="0"/>
              <a:t>These don’t repeat</a:t>
            </a:r>
          </a:p>
        </p:txBody>
      </p:sp>
      <p:grpSp>
        <p:nvGrpSpPr>
          <p:cNvPr id="4" name="Group 14"/>
          <p:cNvGrpSpPr/>
          <p:nvPr/>
        </p:nvGrpSpPr>
        <p:grpSpPr>
          <a:xfrm>
            <a:off x="3505199" y="1772238"/>
            <a:ext cx="5203372" cy="2677886"/>
            <a:chOff x="3505199" y="2112622"/>
            <a:chExt cx="5203372" cy="2677886"/>
          </a:xfrm>
        </p:grpSpPr>
        <p:grpSp>
          <p:nvGrpSpPr>
            <p:cNvPr id="5" name="Group 19"/>
            <p:cNvGrpSpPr/>
            <p:nvPr/>
          </p:nvGrpSpPr>
          <p:grpSpPr>
            <a:xfrm>
              <a:off x="6051663" y="2112622"/>
              <a:ext cx="66902" cy="2677886"/>
              <a:chOff x="6051663" y="2112622"/>
              <a:chExt cx="66902" cy="2677886"/>
            </a:xfrm>
          </p:grpSpPr>
          <p:cxnSp>
            <p:nvCxnSpPr>
              <p:cNvPr id="20" name="Straight Connector 19"/>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Group 20"/>
            <p:cNvGrpSpPr/>
            <p:nvPr/>
          </p:nvGrpSpPr>
          <p:grpSpPr>
            <a:xfrm rot="5400000">
              <a:off x="6074234" y="-131627"/>
              <a:ext cx="65301" cy="5203372"/>
              <a:chOff x="6051663" y="2112622"/>
              <a:chExt cx="66902" cy="2677886"/>
            </a:xfrm>
          </p:grpSpPr>
          <p:cxnSp>
            <p:nvCxnSpPr>
              <p:cNvPr id="18" name="Straight Connector 17"/>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21"/>
          <p:cNvGrpSpPr/>
          <p:nvPr/>
        </p:nvGrpSpPr>
        <p:grpSpPr>
          <a:xfrm>
            <a:off x="4274242" y="2238116"/>
            <a:ext cx="123566" cy="1519881"/>
            <a:chOff x="568412" y="2829697"/>
            <a:chExt cx="123566" cy="1519881"/>
          </a:xfrm>
          <a:effectLst>
            <a:outerShdw blurRad="50800" dist="38100" dir="2700000" algn="tl" rotWithShape="0">
              <a:prstClr val="black">
                <a:alpha val="40000"/>
              </a:prstClr>
            </a:outerShdw>
          </a:effectLst>
        </p:grpSpPr>
        <p:sp>
          <p:nvSpPr>
            <p:cNvPr id="23" name="Freeform 22"/>
            <p:cNvSpPr/>
            <p:nvPr/>
          </p:nvSpPr>
          <p:spPr>
            <a:xfrm>
              <a:off x="568412" y="282969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4" name="Freeform 23"/>
            <p:cNvSpPr/>
            <p:nvPr/>
          </p:nvSpPr>
          <p:spPr>
            <a:xfrm>
              <a:off x="568412" y="3163330"/>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5" name="Freeform 24"/>
            <p:cNvSpPr/>
            <p:nvPr/>
          </p:nvSpPr>
          <p:spPr>
            <a:xfrm>
              <a:off x="568412" y="378116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6" name="Freeform 25"/>
            <p:cNvSpPr/>
            <p:nvPr/>
          </p:nvSpPr>
          <p:spPr>
            <a:xfrm>
              <a:off x="568412" y="4090086"/>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11" name="Group 26"/>
          <p:cNvGrpSpPr/>
          <p:nvPr/>
        </p:nvGrpSpPr>
        <p:grpSpPr>
          <a:xfrm>
            <a:off x="3099721" y="2215580"/>
            <a:ext cx="123567" cy="1804086"/>
            <a:chOff x="358346" y="2545492"/>
            <a:chExt cx="123567" cy="1804086"/>
          </a:xfrm>
          <a:effectLst>
            <a:outerShdw blurRad="50800" dist="38100" dir="2700000" algn="tl" rotWithShape="0">
              <a:prstClr val="black">
                <a:alpha val="40000"/>
              </a:prstClr>
            </a:outerShdw>
          </a:effectLst>
        </p:grpSpPr>
        <p:sp>
          <p:nvSpPr>
            <p:cNvPr id="28" name="Freeform 27"/>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9" name="Freeform 28"/>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12" name="Group 29"/>
          <p:cNvGrpSpPr/>
          <p:nvPr/>
        </p:nvGrpSpPr>
        <p:grpSpPr>
          <a:xfrm rot="16200000" flipH="1">
            <a:off x="6968867" y="933226"/>
            <a:ext cx="134750" cy="1635799"/>
            <a:chOff x="358346" y="2545492"/>
            <a:chExt cx="123567" cy="1804086"/>
          </a:xfrm>
          <a:effectLst>
            <a:outerShdw blurRad="50800" dist="38100" dir="2700000" algn="tl" rotWithShape="0">
              <a:prstClr val="black">
                <a:alpha val="40000"/>
              </a:prstClr>
            </a:outerShdw>
          </a:effectLst>
        </p:grpSpPr>
        <p:sp>
          <p:nvSpPr>
            <p:cNvPr id="31" name="Freeform 30"/>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2" name="Freeform 31"/>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45" name="Rectangle 44"/>
          <p:cNvSpPr/>
          <p:nvPr/>
        </p:nvSpPr>
        <p:spPr bwMode="auto">
          <a:xfrm>
            <a:off x="6647936" y="4979774"/>
            <a:ext cx="2001794" cy="1223319"/>
          </a:xfrm>
          <a:prstGeom prst="rect">
            <a:avLst/>
          </a:prstGeom>
          <a:ln w="190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nvGrpSpPr>
          <p:cNvPr id="13" name="Group 45"/>
          <p:cNvGrpSpPr/>
          <p:nvPr/>
        </p:nvGrpSpPr>
        <p:grpSpPr>
          <a:xfrm>
            <a:off x="6685006" y="5004486"/>
            <a:ext cx="1927653" cy="308919"/>
            <a:chOff x="6363730" y="3694669"/>
            <a:chExt cx="2323069" cy="308919"/>
          </a:xfrm>
        </p:grpSpPr>
        <p:sp>
          <p:nvSpPr>
            <p:cNvPr id="47" name="Rounded Rectangle 46"/>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smtClean="0">
                  <a:solidFill>
                    <a:srgbClr val="000000"/>
                  </a:solidFill>
                  <a:latin typeface="Tahoma" pitchFamily="34" charset="0"/>
                  <a:ea typeface="Tahoma" pitchFamily="34" charset="0"/>
                  <a:cs typeface="Tahoma" pitchFamily="34" charset="0"/>
                </a:rPr>
                <a:t>Year</a:t>
              </a:r>
            </a:p>
          </p:txBody>
        </p:sp>
        <p:sp>
          <p:nvSpPr>
            <p:cNvPr id="48" name="Freeform 47"/>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52" name="Rectangle 51"/>
          <p:cNvSpPr/>
          <p:nvPr/>
        </p:nvSpPr>
        <p:spPr bwMode="auto">
          <a:xfrm>
            <a:off x="4473146" y="4979774"/>
            <a:ext cx="2001794" cy="1223319"/>
          </a:xfrm>
          <a:prstGeom prst="rect">
            <a:avLst/>
          </a:prstGeom>
          <a:ln w="190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nvGrpSpPr>
          <p:cNvPr id="14" name="Group 52"/>
          <p:cNvGrpSpPr/>
          <p:nvPr/>
        </p:nvGrpSpPr>
        <p:grpSpPr>
          <a:xfrm>
            <a:off x="4510216" y="5004486"/>
            <a:ext cx="1927653" cy="308919"/>
            <a:chOff x="6363730" y="3694669"/>
            <a:chExt cx="2323069" cy="308919"/>
          </a:xfrm>
        </p:grpSpPr>
        <p:sp>
          <p:nvSpPr>
            <p:cNvPr id="54" name="Rounded Rectangle 53"/>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smtClean="0">
                  <a:solidFill>
                    <a:srgbClr val="000000"/>
                  </a:solidFill>
                  <a:latin typeface="Tahoma" pitchFamily="34" charset="0"/>
                  <a:ea typeface="Tahoma" pitchFamily="34" charset="0"/>
                  <a:cs typeface="Tahoma" pitchFamily="34" charset="0"/>
                </a:rPr>
                <a:t>Territory</a:t>
              </a:r>
            </a:p>
          </p:txBody>
        </p:sp>
        <p:sp>
          <p:nvSpPr>
            <p:cNvPr id="55" name="Freeform 54"/>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15" name="Group 55"/>
          <p:cNvGrpSpPr/>
          <p:nvPr/>
        </p:nvGrpSpPr>
        <p:grpSpPr>
          <a:xfrm>
            <a:off x="4609070" y="5338125"/>
            <a:ext cx="1829572" cy="308919"/>
            <a:chOff x="6363730" y="3694669"/>
            <a:chExt cx="2323069" cy="308919"/>
          </a:xfrm>
        </p:grpSpPr>
        <p:sp>
          <p:nvSpPr>
            <p:cNvPr id="57" name="Rounded Rectangle 56"/>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err="1" smtClean="0">
                  <a:solidFill>
                    <a:srgbClr val="000000"/>
                  </a:solidFill>
                  <a:latin typeface="Tahoma" pitchFamily="34" charset="0"/>
                  <a:ea typeface="Tahoma" pitchFamily="34" charset="0"/>
                  <a:cs typeface="Tahoma" pitchFamily="34" charset="0"/>
                </a:rPr>
                <a:t>SalesPerson</a:t>
              </a:r>
              <a:endParaRPr lang="en-US" sz="1400" dirty="0" smtClean="0">
                <a:solidFill>
                  <a:srgbClr val="000000"/>
                </a:solidFill>
                <a:latin typeface="Tahoma" pitchFamily="34" charset="0"/>
                <a:ea typeface="Tahoma" pitchFamily="34" charset="0"/>
                <a:cs typeface="Tahoma" pitchFamily="34" charset="0"/>
              </a:endParaRPr>
            </a:p>
          </p:txBody>
        </p:sp>
        <p:sp>
          <p:nvSpPr>
            <p:cNvPr id="58" name="Freeform 57"/>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59" name="TextBox 58"/>
          <p:cNvSpPr txBox="1"/>
          <p:nvPr/>
        </p:nvSpPr>
        <p:spPr>
          <a:xfrm>
            <a:off x="6561437" y="4695565"/>
            <a:ext cx="1397242" cy="307777"/>
          </a:xfrm>
          <a:prstGeom prst="rect">
            <a:avLst/>
          </a:prstGeom>
          <a:noFill/>
        </p:spPr>
        <p:txBody>
          <a:bodyPr wrap="none" rtlCol="0">
            <a:spAutoFit/>
          </a:bodyPr>
          <a:lstStyle/>
          <a:p>
            <a:r>
              <a:rPr lang="en-US" sz="1400" dirty="0" smtClean="0">
                <a:solidFill>
                  <a:srgbClr val="FFFFFF"/>
                </a:solidFill>
                <a:latin typeface="Tahoma" pitchFamily="34" charset="0"/>
                <a:ea typeface="Tahoma" pitchFamily="34" charset="0"/>
                <a:cs typeface="Tahoma" pitchFamily="34" charset="0"/>
              </a:rPr>
              <a:t>Column Groups</a:t>
            </a:r>
          </a:p>
        </p:txBody>
      </p:sp>
      <p:sp>
        <p:nvSpPr>
          <p:cNvPr id="60" name="TextBox 59"/>
          <p:cNvSpPr txBox="1"/>
          <p:nvPr/>
        </p:nvSpPr>
        <p:spPr>
          <a:xfrm>
            <a:off x="4386646" y="4695565"/>
            <a:ext cx="1140697" cy="307777"/>
          </a:xfrm>
          <a:prstGeom prst="rect">
            <a:avLst/>
          </a:prstGeom>
          <a:noFill/>
        </p:spPr>
        <p:txBody>
          <a:bodyPr wrap="none" rtlCol="0">
            <a:spAutoFit/>
          </a:bodyPr>
          <a:lstStyle/>
          <a:p>
            <a:r>
              <a:rPr lang="en-US" sz="1400" dirty="0" smtClean="0">
                <a:solidFill>
                  <a:srgbClr val="FFFFFF"/>
                </a:solidFill>
                <a:latin typeface="Tahoma" pitchFamily="34" charset="0"/>
                <a:ea typeface="Tahoma" pitchFamily="34" charset="0"/>
                <a:cs typeface="Tahoma" pitchFamily="34" charset="0"/>
              </a:rPr>
              <a:t>Row Groups</a:t>
            </a:r>
          </a:p>
        </p:txBody>
      </p:sp>
      <p:sp>
        <p:nvSpPr>
          <p:cNvPr id="38" name="TextBox 37"/>
          <p:cNvSpPr txBox="1"/>
          <p:nvPr/>
        </p:nvSpPr>
        <p:spPr>
          <a:xfrm>
            <a:off x="3179806" y="1850882"/>
            <a:ext cx="428368" cy="348557"/>
          </a:xfrm>
          <a:prstGeom prst="rect">
            <a:avLst/>
          </a:prstGeom>
          <a:noFill/>
        </p:spPr>
        <p:txBody>
          <a:bodyPr wrap="square" rtlCol="0">
            <a:spAutoFit/>
          </a:bodyPr>
          <a:lstStyle/>
          <a:p>
            <a:pPr marL="396875" indent="-396875">
              <a:lnSpc>
                <a:spcPct val="90000"/>
              </a:lnSpc>
              <a:spcBef>
                <a:spcPct val="20000"/>
              </a:spcBef>
              <a:buSzPct val="125000"/>
            </a:pPr>
            <a:r>
              <a:rPr lang="en-US" b="1" dirty="0" smtClean="0">
                <a:solidFill>
                  <a:srgbClr val="FF0000"/>
                </a:solidFill>
                <a:latin typeface="Segoe Print" pitchFamily="2" charset="0"/>
              </a:rPr>
              <a:t>X</a:t>
            </a:r>
          </a:p>
        </p:txBody>
      </p:sp>
      <p:sp>
        <p:nvSpPr>
          <p:cNvPr id="39" name="TextBox 38"/>
          <p:cNvSpPr txBox="1"/>
          <p:nvPr/>
        </p:nvSpPr>
        <p:spPr>
          <a:xfrm>
            <a:off x="3179806" y="4062742"/>
            <a:ext cx="428368" cy="348557"/>
          </a:xfrm>
          <a:prstGeom prst="rect">
            <a:avLst/>
          </a:prstGeom>
          <a:noFill/>
        </p:spPr>
        <p:txBody>
          <a:bodyPr wrap="square" rtlCol="0">
            <a:spAutoFit/>
          </a:bodyPr>
          <a:lstStyle/>
          <a:p>
            <a:pPr marL="396875" indent="-396875">
              <a:lnSpc>
                <a:spcPct val="90000"/>
              </a:lnSpc>
              <a:spcBef>
                <a:spcPct val="20000"/>
              </a:spcBef>
              <a:buSzPct val="125000"/>
            </a:pPr>
            <a:r>
              <a:rPr lang="en-US" b="1" dirty="0" smtClean="0">
                <a:solidFill>
                  <a:srgbClr val="FF0000"/>
                </a:solidFill>
                <a:latin typeface="Segoe Print" pitchFamily="2" charset="0"/>
              </a:rPr>
              <a:t>X</a:t>
            </a:r>
          </a:p>
        </p:txBody>
      </p:sp>
      <p:sp>
        <p:nvSpPr>
          <p:cNvPr id="40" name="TextBox 39"/>
          <p:cNvSpPr txBox="1"/>
          <p:nvPr/>
        </p:nvSpPr>
        <p:spPr>
          <a:xfrm>
            <a:off x="8011298" y="1504893"/>
            <a:ext cx="428368" cy="348557"/>
          </a:xfrm>
          <a:prstGeom prst="rect">
            <a:avLst/>
          </a:prstGeom>
          <a:noFill/>
        </p:spPr>
        <p:txBody>
          <a:bodyPr wrap="square" rtlCol="0">
            <a:spAutoFit/>
          </a:bodyPr>
          <a:lstStyle/>
          <a:p>
            <a:pPr marL="396875" indent="-396875">
              <a:lnSpc>
                <a:spcPct val="90000"/>
              </a:lnSpc>
              <a:spcBef>
                <a:spcPct val="20000"/>
              </a:spcBef>
              <a:buSzPct val="125000"/>
            </a:pPr>
            <a:r>
              <a:rPr lang="en-US" b="1" dirty="0" smtClean="0">
                <a:solidFill>
                  <a:srgbClr val="FF0000"/>
                </a:solidFill>
                <a:latin typeface="Segoe Print" pitchFamily="2" charset="0"/>
              </a:rPr>
              <a:t>X</a:t>
            </a:r>
          </a:p>
        </p:txBody>
      </p:sp>
    </p:spTree>
    <p:extLst>
      <p:ext uri="{BB962C8B-B14F-4D97-AF65-F5344CB8AC3E}">
        <p14:creationId xmlns="" xmlns:p14="http://schemas.microsoft.com/office/powerpoint/2010/main" val="323497381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64306" y="1859175"/>
            <a:ext cx="5686425" cy="284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smtClean="0"/>
              <a:t>How to think about a tablix</a:t>
            </a:r>
            <a:endParaRPr lang="en-US" dirty="0"/>
          </a:p>
        </p:txBody>
      </p:sp>
      <p:sp>
        <p:nvSpPr>
          <p:cNvPr id="8" name="TextBox 7"/>
          <p:cNvSpPr txBox="1"/>
          <p:nvPr/>
        </p:nvSpPr>
        <p:spPr>
          <a:xfrm>
            <a:off x="299594" y="2960897"/>
            <a:ext cx="2730843" cy="590931"/>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Calibri" pitchFamily="34" charset="0"/>
                <a:cs typeface="Calibri" pitchFamily="34" charset="0"/>
              </a:rPr>
              <a:t>These don’t repeat within the Territory group</a:t>
            </a:r>
          </a:p>
        </p:txBody>
      </p:sp>
      <p:grpSp>
        <p:nvGrpSpPr>
          <p:cNvPr id="4" name="Group 14"/>
          <p:cNvGrpSpPr/>
          <p:nvPr/>
        </p:nvGrpSpPr>
        <p:grpSpPr>
          <a:xfrm>
            <a:off x="3505199" y="1815368"/>
            <a:ext cx="5203372" cy="2677886"/>
            <a:chOff x="3505199" y="2112622"/>
            <a:chExt cx="5203372" cy="2677886"/>
          </a:xfrm>
        </p:grpSpPr>
        <p:grpSp>
          <p:nvGrpSpPr>
            <p:cNvPr id="5" name="Group 19"/>
            <p:cNvGrpSpPr/>
            <p:nvPr/>
          </p:nvGrpSpPr>
          <p:grpSpPr>
            <a:xfrm>
              <a:off x="6051663" y="2112622"/>
              <a:ext cx="66902" cy="2677886"/>
              <a:chOff x="6051663" y="2112622"/>
              <a:chExt cx="66902" cy="2677886"/>
            </a:xfrm>
          </p:grpSpPr>
          <p:cxnSp>
            <p:nvCxnSpPr>
              <p:cNvPr id="20" name="Straight Connector 19"/>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Group 20"/>
            <p:cNvGrpSpPr/>
            <p:nvPr/>
          </p:nvGrpSpPr>
          <p:grpSpPr>
            <a:xfrm rot="5400000">
              <a:off x="6074234" y="-131627"/>
              <a:ext cx="65301" cy="5203372"/>
              <a:chOff x="6051663" y="2112622"/>
              <a:chExt cx="66902" cy="2677886"/>
            </a:xfrm>
          </p:grpSpPr>
          <p:cxnSp>
            <p:nvCxnSpPr>
              <p:cNvPr id="18" name="Straight Connector 17"/>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21"/>
          <p:cNvGrpSpPr/>
          <p:nvPr/>
        </p:nvGrpSpPr>
        <p:grpSpPr>
          <a:xfrm>
            <a:off x="4300120" y="2281246"/>
            <a:ext cx="123566" cy="1519881"/>
            <a:chOff x="568412" y="2829697"/>
            <a:chExt cx="123566" cy="1519881"/>
          </a:xfrm>
          <a:effectLst>
            <a:outerShdw blurRad="50800" dist="38100" dir="2700000" algn="tl" rotWithShape="0">
              <a:prstClr val="black">
                <a:alpha val="40000"/>
              </a:prstClr>
            </a:outerShdw>
          </a:effectLst>
        </p:grpSpPr>
        <p:sp>
          <p:nvSpPr>
            <p:cNvPr id="23" name="Freeform 22"/>
            <p:cNvSpPr/>
            <p:nvPr/>
          </p:nvSpPr>
          <p:spPr>
            <a:xfrm>
              <a:off x="568412" y="282969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4" name="Freeform 23"/>
            <p:cNvSpPr/>
            <p:nvPr/>
          </p:nvSpPr>
          <p:spPr>
            <a:xfrm>
              <a:off x="568412" y="3163330"/>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5" name="Freeform 24"/>
            <p:cNvSpPr/>
            <p:nvPr/>
          </p:nvSpPr>
          <p:spPr>
            <a:xfrm>
              <a:off x="568412" y="378116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6" name="Freeform 25"/>
            <p:cNvSpPr/>
            <p:nvPr/>
          </p:nvSpPr>
          <p:spPr>
            <a:xfrm>
              <a:off x="568412" y="4090086"/>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11" name="Group 26"/>
          <p:cNvGrpSpPr/>
          <p:nvPr/>
        </p:nvGrpSpPr>
        <p:grpSpPr>
          <a:xfrm>
            <a:off x="3125599" y="2362222"/>
            <a:ext cx="123567" cy="1804086"/>
            <a:chOff x="358346" y="2545492"/>
            <a:chExt cx="123567" cy="1804086"/>
          </a:xfrm>
          <a:effectLst>
            <a:outerShdw blurRad="50800" dist="38100" dir="2700000" algn="tl" rotWithShape="0">
              <a:prstClr val="black">
                <a:alpha val="40000"/>
              </a:prstClr>
            </a:outerShdw>
          </a:effectLst>
        </p:grpSpPr>
        <p:sp>
          <p:nvSpPr>
            <p:cNvPr id="28" name="Freeform 27"/>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9" name="Freeform 28"/>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12" name="Group 29"/>
          <p:cNvGrpSpPr/>
          <p:nvPr/>
        </p:nvGrpSpPr>
        <p:grpSpPr>
          <a:xfrm rot="16200000" flipH="1">
            <a:off x="6960241" y="976356"/>
            <a:ext cx="134750" cy="1635799"/>
            <a:chOff x="358346" y="2545492"/>
            <a:chExt cx="123567" cy="1804086"/>
          </a:xfrm>
          <a:effectLst>
            <a:outerShdw blurRad="50800" dist="38100" dir="2700000" algn="tl" rotWithShape="0">
              <a:prstClr val="black">
                <a:alpha val="40000"/>
              </a:prstClr>
            </a:outerShdw>
          </a:effectLst>
        </p:grpSpPr>
        <p:sp>
          <p:nvSpPr>
            <p:cNvPr id="31" name="Freeform 30"/>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2" name="Freeform 31"/>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45" name="Rectangle 44"/>
          <p:cNvSpPr/>
          <p:nvPr/>
        </p:nvSpPr>
        <p:spPr bwMode="auto">
          <a:xfrm>
            <a:off x="6647936" y="4979774"/>
            <a:ext cx="2001794" cy="1223319"/>
          </a:xfrm>
          <a:prstGeom prst="rect">
            <a:avLst/>
          </a:prstGeom>
          <a:ln w="190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nvGrpSpPr>
          <p:cNvPr id="13" name="Group 45"/>
          <p:cNvGrpSpPr/>
          <p:nvPr/>
        </p:nvGrpSpPr>
        <p:grpSpPr>
          <a:xfrm>
            <a:off x="6685006" y="5004486"/>
            <a:ext cx="1927653" cy="308919"/>
            <a:chOff x="6363730" y="3694669"/>
            <a:chExt cx="2323069" cy="308919"/>
          </a:xfrm>
        </p:grpSpPr>
        <p:sp>
          <p:nvSpPr>
            <p:cNvPr id="47" name="Rounded Rectangle 46"/>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smtClean="0">
                  <a:solidFill>
                    <a:srgbClr val="000000"/>
                  </a:solidFill>
                  <a:latin typeface="Tahoma" pitchFamily="34" charset="0"/>
                  <a:ea typeface="Tahoma" pitchFamily="34" charset="0"/>
                  <a:cs typeface="Tahoma" pitchFamily="34" charset="0"/>
                </a:rPr>
                <a:t>Year</a:t>
              </a:r>
            </a:p>
          </p:txBody>
        </p:sp>
        <p:sp>
          <p:nvSpPr>
            <p:cNvPr id="48" name="Freeform 47"/>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52" name="Rectangle 51"/>
          <p:cNvSpPr/>
          <p:nvPr/>
        </p:nvSpPr>
        <p:spPr bwMode="auto">
          <a:xfrm>
            <a:off x="4473146" y="4979774"/>
            <a:ext cx="2001794" cy="1223319"/>
          </a:xfrm>
          <a:prstGeom prst="rect">
            <a:avLst/>
          </a:prstGeom>
          <a:ln w="190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nvGrpSpPr>
          <p:cNvPr id="14" name="Group 52"/>
          <p:cNvGrpSpPr/>
          <p:nvPr/>
        </p:nvGrpSpPr>
        <p:grpSpPr>
          <a:xfrm>
            <a:off x="4510216" y="5004486"/>
            <a:ext cx="1927653" cy="308919"/>
            <a:chOff x="6363730" y="3694669"/>
            <a:chExt cx="2323069" cy="308919"/>
          </a:xfrm>
        </p:grpSpPr>
        <p:sp>
          <p:nvSpPr>
            <p:cNvPr id="54" name="Rounded Rectangle 53"/>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smtClean="0">
                  <a:solidFill>
                    <a:srgbClr val="000000"/>
                  </a:solidFill>
                  <a:latin typeface="Tahoma" pitchFamily="34" charset="0"/>
                  <a:ea typeface="Tahoma" pitchFamily="34" charset="0"/>
                  <a:cs typeface="Tahoma" pitchFamily="34" charset="0"/>
                </a:rPr>
                <a:t>Territory</a:t>
              </a:r>
            </a:p>
          </p:txBody>
        </p:sp>
        <p:sp>
          <p:nvSpPr>
            <p:cNvPr id="55" name="Freeform 54"/>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15" name="Group 55"/>
          <p:cNvGrpSpPr/>
          <p:nvPr/>
        </p:nvGrpSpPr>
        <p:grpSpPr>
          <a:xfrm>
            <a:off x="4609070" y="5338125"/>
            <a:ext cx="1829572" cy="308919"/>
            <a:chOff x="6363730" y="3694669"/>
            <a:chExt cx="2323069" cy="308919"/>
          </a:xfrm>
        </p:grpSpPr>
        <p:sp>
          <p:nvSpPr>
            <p:cNvPr id="57" name="Rounded Rectangle 56"/>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err="1" smtClean="0">
                  <a:solidFill>
                    <a:srgbClr val="000000"/>
                  </a:solidFill>
                  <a:latin typeface="Tahoma" pitchFamily="34" charset="0"/>
                  <a:ea typeface="Tahoma" pitchFamily="34" charset="0"/>
                  <a:cs typeface="Tahoma" pitchFamily="34" charset="0"/>
                </a:rPr>
                <a:t>SalesPerson</a:t>
              </a:r>
              <a:endParaRPr lang="en-US" sz="1400" dirty="0" smtClean="0">
                <a:solidFill>
                  <a:srgbClr val="000000"/>
                </a:solidFill>
                <a:latin typeface="Tahoma" pitchFamily="34" charset="0"/>
                <a:ea typeface="Tahoma" pitchFamily="34" charset="0"/>
                <a:cs typeface="Tahoma" pitchFamily="34" charset="0"/>
              </a:endParaRPr>
            </a:p>
          </p:txBody>
        </p:sp>
        <p:sp>
          <p:nvSpPr>
            <p:cNvPr id="58" name="Freeform 57"/>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59" name="TextBox 58"/>
          <p:cNvSpPr txBox="1"/>
          <p:nvPr/>
        </p:nvSpPr>
        <p:spPr>
          <a:xfrm>
            <a:off x="6561437" y="4695565"/>
            <a:ext cx="1397242" cy="307777"/>
          </a:xfrm>
          <a:prstGeom prst="rect">
            <a:avLst/>
          </a:prstGeom>
          <a:noFill/>
        </p:spPr>
        <p:txBody>
          <a:bodyPr wrap="none" rtlCol="0">
            <a:spAutoFit/>
          </a:bodyPr>
          <a:lstStyle/>
          <a:p>
            <a:r>
              <a:rPr lang="en-US" sz="1400" dirty="0" smtClean="0">
                <a:solidFill>
                  <a:srgbClr val="FFFFFF"/>
                </a:solidFill>
                <a:latin typeface="Tahoma" pitchFamily="34" charset="0"/>
                <a:ea typeface="Tahoma" pitchFamily="34" charset="0"/>
                <a:cs typeface="Tahoma" pitchFamily="34" charset="0"/>
              </a:rPr>
              <a:t>Column Groups</a:t>
            </a:r>
          </a:p>
        </p:txBody>
      </p:sp>
      <p:sp>
        <p:nvSpPr>
          <p:cNvPr id="60" name="TextBox 59"/>
          <p:cNvSpPr txBox="1"/>
          <p:nvPr/>
        </p:nvSpPr>
        <p:spPr>
          <a:xfrm>
            <a:off x="4386646" y="4695565"/>
            <a:ext cx="1140697" cy="307777"/>
          </a:xfrm>
          <a:prstGeom prst="rect">
            <a:avLst/>
          </a:prstGeom>
          <a:noFill/>
        </p:spPr>
        <p:txBody>
          <a:bodyPr wrap="none" rtlCol="0">
            <a:spAutoFit/>
          </a:bodyPr>
          <a:lstStyle/>
          <a:p>
            <a:r>
              <a:rPr lang="en-US" sz="1400" dirty="0" smtClean="0">
                <a:solidFill>
                  <a:srgbClr val="FFFFFF"/>
                </a:solidFill>
                <a:latin typeface="Tahoma" pitchFamily="34" charset="0"/>
                <a:ea typeface="Tahoma" pitchFamily="34" charset="0"/>
                <a:cs typeface="Tahoma" pitchFamily="34" charset="0"/>
              </a:rPr>
              <a:t>Row Groups</a:t>
            </a:r>
          </a:p>
        </p:txBody>
      </p:sp>
      <p:sp>
        <p:nvSpPr>
          <p:cNvPr id="43" name="TextBox 42"/>
          <p:cNvSpPr txBox="1"/>
          <p:nvPr/>
        </p:nvSpPr>
        <p:spPr>
          <a:xfrm>
            <a:off x="4217774" y="2903298"/>
            <a:ext cx="428368" cy="348557"/>
          </a:xfrm>
          <a:prstGeom prst="rect">
            <a:avLst/>
          </a:prstGeom>
          <a:noFill/>
        </p:spPr>
        <p:txBody>
          <a:bodyPr wrap="square" rtlCol="0">
            <a:spAutoFit/>
          </a:bodyPr>
          <a:lstStyle/>
          <a:p>
            <a:pPr marL="396875" indent="-396875">
              <a:lnSpc>
                <a:spcPct val="90000"/>
              </a:lnSpc>
              <a:spcBef>
                <a:spcPct val="20000"/>
              </a:spcBef>
              <a:buSzPct val="125000"/>
            </a:pPr>
            <a:r>
              <a:rPr lang="en-US" b="1" dirty="0" smtClean="0">
                <a:solidFill>
                  <a:srgbClr val="FF0000"/>
                </a:solidFill>
                <a:latin typeface="Segoe Print" pitchFamily="2" charset="0"/>
              </a:rPr>
              <a:t>X</a:t>
            </a:r>
          </a:p>
        </p:txBody>
      </p:sp>
      <p:sp>
        <p:nvSpPr>
          <p:cNvPr id="44" name="TextBox 43"/>
          <p:cNvSpPr txBox="1"/>
          <p:nvPr/>
        </p:nvSpPr>
        <p:spPr>
          <a:xfrm>
            <a:off x="4230130" y="3963175"/>
            <a:ext cx="428368" cy="348557"/>
          </a:xfrm>
          <a:prstGeom prst="rect">
            <a:avLst/>
          </a:prstGeom>
          <a:noFill/>
        </p:spPr>
        <p:txBody>
          <a:bodyPr wrap="square" rtlCol="0">
            <a:spAutoFit/>
          </a:bodyPr>
          <a:lstStyle/>
          <a:p>
            <a:pPr marL="396875" indent="-396875">
              <a:lnSpc>
                <a:spcPct val="90000"/>
              </a:lnSpc>
              <a:spcBef>
                <a:spcPct val="20000"/>
              </a:spcBef>
              <a:buSzPct val="125000"/>
            </a:pPr>
            <a:r>
              <a:rPr lang="en-US" b="1" dirty="0" smtClean="0">
                <a:solidFill>
                  <a:srgbClr val="FF0000"/>
                </a:solidFill>
                <a:latin typeface="Segoe Print" pitchFamily="2" charset="0"/>
              </a:rPr>
              <a:t>X</a:t>
            </a:r>
          </a:p>
        </p:txBody>
      </p:sp>
    </p:spTree>
    <p:extLst>
      <p:ext uri="{BB962C8B-B14F-4D97-AF65-F5344CB8AC3E}">
        <p14:creationId xmlns="" xmlns:p14="http://schemas.microsoft.com/office/powerpoint/2010/main" val="402664736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64306" y="1859175"/>
            <a:ext cx="5686425" cy="284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9" name="Group 14"/>
          <p:cNvGrpSpPr/>
          <p:nvPr/>
        </p:nvGrpSpPr>
        <p:grpSpPr>
          <a:xfrm>
            <a:off x="3505199" y="1815368"/>
            <a:ext cx="5203372" cy="2677886"/>
            <a:chOff x="3505199" y="2112622"/>
            <a:chExt cx="5203372" cy="2677886"/>
          </a:xfrm>
        </p:grpSpPr>
        <p:grpSp>
          <p:nvGrpSpPr>
            <p:cNvPr id="70" name="Group 19"/>
            <p:cNvGrpSpPr/>
            <p:nvPr/>
          </p:nvGrpSpPr>
          <p:grpSpPr>
            <a:xfrm>
              <a:off x="6051663" y="2112622"/>
              <a:ext cx="66902" cy="2677886"/>
              <a:chOff x="6051663" y="2112622"/>
              <a:chExt cx="66902" cy="2677886"/>
            </a:xfrm>
          </p:grpSpPr>
          <p:cxnSp>
            <p:nvCxnSpPr>
              <p:cNvPr id="74" name="Straight Connector 73"/>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1" name="Group 20"/>
            <p:cNvGrpSpPr/>
            <p:nvPr/>
          </p:nvGrpSpPr>
          <p:grpSpPr>
            <a:xfrm rot="5400000">
              <a:off x="6074234" y="-131627"/>
              <a:ext cx="65301" cy="5203372"/>
              <a:chOff x="6051663" y="2112622"/>
              <a:chExt cx="66902" cy="2677886"/>
            </a:xfrm>
          </p:grpSpPr>
          <p:cxnSp>
            <p:nvCxnSpPr>
              <p:cNvPr id="72" name="Straight Connector 71"/>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p:txBody>
          <a:bodyPr/>
          <a:lstStyle/>
          <a:p>
            <a:r>
              <a:rPr smtClean="0"/>
              <a:t>How to think about a tablix</a:t>
            </a:r>
            <a:endParaRPr lang="en-US" dirty="0"/>
          </a:p>
        </p:txBody>
      </p:sp>
      <p:sp>
        <p:nvSpPr>
          <p:cNvPr id="25" name="TextBox 24"/>
          <p:cNvSpPr txBox="1"/>
          <p:nvPr/>
        </p:nvSpPr>
        <p:spPr>
          <a:xfrm>
            <a:off x="494271" y="2409565"/>
            <a:ext cx="2730843" cy="2564548"/>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Calibri" pitchFamily="34" charset="0"/>
                <a:cs typeface="Calibri" pitchFamily="34" charset="0"/>
              </a:rPr>
              <a:t>What’s special about the grouping areas?</a:t>
            </a:r>
          </a:p>
          <a:p>
            <a:pPr>
              <a:lnSpc>
                <a:spcPct val="90000"/>
              </a:lnSpc>
              <a:spcBef>
                <a:spcPct val="20000"/>
              </a:spcBef>
              <a:buSzPct val="125000"/>
            </a:pPr>
            <a:endParaRPr lang="en-US" dirty="0">
              <a:solidFill>
                <a:schemeClr val="bg2"/>
              </a:solidFill>
              <a:latin typeface="Calibri" pitchFamily="34" charset="0"/>
              <a:cs typeface="Calibri" pitchFamily="34" charset="0"/>
            </a:endParaRPr>
          </a:p>
          <a:p>
            <a:pPr>
              <a:lnSpc>
                <a:spcPct val="90000"/>
              </a:lnSpc>
              <a:spcBef>
                <a:spcPct val="20000"/>
              </a:spcBef>
              <a:buSzPct val="125000"/>
            </a:pPr>
            <a:r>
              <a:rPr lang="en-US" dirty="0">
                <a:solidFill>
                  <a:schemeClr val="bg2"/>
                </a:solidFill>
                <a:latin typeface="Calibri" pitchFamily="34" charset="0"/>
                <a:cs typeface="Calibri" pitchFamily="34" charset="0"/>
              </a:rPr>
              <a:t>Grouping cells that span the rows generated by a child group</a:t>
            </a:r>
          </a:p>
          <a:p>
            <a:pPr>
              <a:lnSpc>
                <a:spcPct val="90000"/>
              </a:lnSpc>
              <a:spcBef>
                <a:spcPct val="20000"/>
              </a:spcBef>
              <a:buSzPct val="125000"/>
            </a:pPr>
            <a:endParaRPr lang="en-US" dirty="0">
              <a:solidFill>
                <a:schemeClr val="bg2"/>
              </a:solidFill>
              <a:latin typeface="Calibri" pitchFamily="34" charset="0"/>
              <a:cs typeface="Calibri" pitchFamily="34" charset="0"/>
            </a:endParaRPr>
          </a:p>
          <a:p>
            <a:pPr>
              <a:lnSpc>
                <a:spcPct val="90000"/>
              </a:lnSpc>
              <a:spcBef>
                <a:spcPct val="20000"/>
              </a:spcBef>
              <a:buSzPct val="125000"/>
            </a:pPr>
            <a:r>
              <a:rPr lang="en-US" dirty="0">
                <a:solidFill>
                  <a:schemeClr val="bg2"/>
                </a:solidFill>
                <a:latin typeface="Calibri" pitchFamily="34" charset="0"/>
                <a:cs typeface="Calibri" pitchFamily="34" charset="0"/>
              </a:rPr>
              <a:t>* This is called the “blocked” look.</a:t>
            </a:r>
          </a:p>
        </p:txBody>
      </p:sp>
      <p:cxnSp>
        <p:nvCxnSpPr>
          <p:cNvPr id="27" name="Straight Connector 26"/>
          <p:cNvCxnSpPr/>
          <p:nvPr/>
        </p:nvCxnSpPr>
        <p:spPr>
          <a:xfrm rot="5400000">
            <a:off x="3620970" y="3748873"/>
            <a:ext cx="938323" cy="1507"/>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620970" y="2716039"/>
            <a:ext cx="938323" cy="1507"/>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0" name="Group 21"/>
          <p:cNvGrpSpPr/>
          <p:nvPr/>
        </p:nvGrpSpPr>
        <p:grpSpPr>
          <a:xfrm>
            <a:off x="4334624" y="2272620"/>
            <a:ext cx="123566" cy="1519881"/>
            <a:chOff x="568412" y="2829697"/>
            <a:chExt cx="123566" cy="1519881"/>
          </a:xfrm>
          <a:effectLst>
            <a:outerShdw blurRad="50800" dist="38100" dir="2700000" algn="tl" rotWithShape="0">
              <a:prstClr val="black">
                <a:alpha val="40000"/>
              </a:prstClr>
            </a:outerShdw>
          </a:effectLst>
        </p:grpSpPr>
        <p:sp>
          <p:nvSpPr>
            <p:cNvPr id="31" name="Freeform 30"/>
            <p:cNvSpPr/>
            <p:nvPr/>
          </p:nvSpPr>
          <p:spPr>
            <a:xfrm>
              <a:off x="568412" y="282969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2" name="Freeform 31"/>
            <p:cNvSpPr/>
            <p:nvPr/>
          </p:nvSpPr>
          <p:spPr>
            <a:xfrm>
              <a:off x="568412" y="3163330"/>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3" name="Freeform 32"/>
            <p:cNvSpPr/>
            <p:nvPr/>
          </p:nvSpPr>
          <p:spPr>
            <a:xfrm>
              <a:off x="568412" y="3781167"/>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4" name="Freeform 33"/>
            <p:cNvSpPr/>
            <p:nvPr/>
          </p:nvSpPr>
          <p:spPr>
            <a:xfrm>
              <a:off x="568412" y="4090086"/>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35" name="Group 26"/>
          <p:cNvGrpSpPr/>
          <p:nvPr/>
        </p:nvGrpSpPr>
        <p:grpSpPr>
          <a:xfrm>
            <a:off x="3082469" y="2370848"/>
            <a:ext cx="123567" cy="1804086"/>
            <a:chOff x="358346" y="2545492"/>
            <a:chExt cx="123567" cy="1804086"/>
          </a:xfrm>
          <a:effectLst>
            <a:outerShdw blurRad="50800" dist="38100" dir="2700000" algn="tl" rotWithShape="0">
              <a:prstClr val="black">
                <a:alpha val="40000"/>
              </a:prstClr>
            </a:outerShdw>
          </a:effectLst>
        </p:grpSpPr>
        <p:sp>
          <p:nvSpPr>
            <p:cNvPr id="36" name="Freeform 35"/>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9" name="Freeform 38"/>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42" name="Group 29"/>
          <p:cNvGrpSpPr/>
          <p:nvPr/>
        </p:nvGrpSpPr>
        <p:grpSpPr>
          <a:xfrm rot="16200000" flipH="1">
            <a:off x="6951615" y="924600"/>
            <a:ext cx="134750" cy="1635799"/>
            <a:chOff x="358346" y="2545492"/>
            <a:chExt cx="123567" cy="1804086"/>
          </a:xfrm>
          <a:effectLst>
            <a:outerShdw blurRad="50800" dist="38100" dir="2700000" algn="tl" rotWithShape="0">
              <a:prstClr val="black">
                <a:alpha val="40000"/>
              </a:prstClr>
            </a:outerShdw>
          </a:effectLst>
        </p:grpSpPr>
        <p:sp>
          <p:nvSpPr>
            <p:cNvPr id="45" name="Freeform 44"/>
            <p:cNvSpPr/>
            <p:nvPr/>
          </p:nvSpPr>
          <p:spPr>
            <a:xfrm>
              <a:off x="358346" y="2545492"/>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6" name="Freeform 45"/>
            <p:cNvSpPr/>
            <p:nvPr/>
          </p:nvSpPr>
          <p:spPr>
            <a:xfrm>
              <a:off x="358346" y="3472248"/>
              <a:ext cx="123567" cy="87733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47" name="Rectangle 46"/>
          <p:cNvSpPr/>
          <p:nvPr/>
        </p:nvSpPr>
        <p:spPr bwMode="auto">
          <a:xfrm>
            <a:off x="6647936" y="4979774"/>
            <a:ext cx="2001794" cy="1223319"/>
          </a:xfrm>
          <a:prstGeom prst="rect">
            <a:avLst/>
          </a:prstGeom>
          <a:ln w="190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nvGrpSpPr>
          <p:cNvPr id="48" name="Group 45"/>
          <p:cNvGrpSpPr/>
          <p:nvPr/>
        </p:nvGrpSpPr>
        <p:grpSpPr>
          <a:xfrm>
            <a:off x="6685006" y="5004486"/>
            <a:ext cx="1927653" cy="308919"/>
            <a:chOff x="6363730" y="3694669"/>
            <a:chExt cx="2323069" cy="308919"/>
          </a:xfrm>
        </p:grpSpPr>
        <p:sp>
          <p:nvSpPr>
            <p:cNvPr id="49" name="Rounded Rectangle 48"/>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smtClean="0">
                  <a:solidFill>
                    <a:srgbClr val="000000"/>
                  </a:solidFill>
                  <a:latin typeface="Tahoma" pitchFamily="34" charset="0"/>
                  <a:ea typeface="Tahoma" pitchFamily="34" charset="0"/>
                  <a:cs typeface="Tahoma" pitchFamily="34" charset="0"/>
                </a:rPr>
                <a:t>Year</a:t>
              </a:r>
            </a:p>
          </p:txBody>
        </p:sp>
        <p:sp>
          <p:nvSpPr>
            <p:cNvPr id="50" name="Freeform 49"/>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51" name="Rectangle 50"/>
          <p:cNvSpPr/>
          <p:nvPr/>
        </p:nvSpPr>
        <p:spPr bwMode="auto">
          <a:xfrm>
            <a:off x="4473146" y="4979774"/>
            <a:ext cx="2001794" cy="1223319"/>
          </a:xfrm>
          <a:prstGeom prst="rect">
            <a:avLst/>
          </a:prstGeom>
          <a:ln w="190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nvGrpSpPr>
          <p:cNvPr id="52" name="Group 52"/>
          <p:cNvGrpSpPr/>
          <p:nvPr/>
        </p:nvGrpSpPr>
        <p:grpSpPr>
          <a:xfrm>
            <a:off x="4510216" y="5004486"/>
            <a:ext cx="1927653" cy="308919"/>
            <a:chOff x="6363730" y="3694669"/>
            <a:chExt cx="2323069" cy="308919"/>
          </a:xfrm>
        </p:grpSpPr>
        <p:sp>
          <p:nvSpPr>
            <p:cNvPr id="53" name="Rounded Rectangle 52"/>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smtClean="0">
                  <a:solidFill>
                    <a:srgbClr val="000000"/>
                  </a:solidFill>
                  <a:latin typeface="Tahoma" pitchFamily="34" charset="0"/>
                  <a:ea typeface="Tahoma" pitchFamily="34" charset="0"/>
                  <a:cs typeface="Tahoma" pitchFamily="34" charset="0"/>
                </a:rPr>
                <a:t>Territory</a:t>
              </a:r>
            </a:p>
          </p:txBody>
        </p:sp>
        <p:sp>
          <p:nvSpPr>
            <p:cNvPr id="54" name="Freeform 53"/>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55" name="Group 55"/>
          <p:cNvGrpSpPr/>
          <p:nvPr/>
        </p:nvGrpSpPr>
        <p:grpSpPr>
          <a:xfrm>
            <a:off x="4609070" y="5338125"/>
            <a:ext cx="1829572" cy="308919"/>
            <a:chOff x="6363730" y="3694669"/>
            <a:chExt cx="2323069" cy="308919"/>
          </a:xfrm>
        </p:grpSpPr>
        <p:sp>
          <p:nvSpPr>
            <p:cNvPr id="56" name="Rounded Rectangle 55"/>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err="1" smtClean="0">
                  <a:solidFill>
                    <a:srgbClr val="000000"/>
                  </a:solidFill>
                  <a:latin typeface="Tahoma" pitchFamily="34" charset="0"/>
                  <a:ea typeface="Tahoma" pitchFamily="34" charset="0"/>
                  <a:cs typeface="Tahoma" pitchFamily="34" charset="0"/>
                </a:rPr>
                <a:t>SalesPerson</a:t>
              </a:r>
              <a:endParaRPr lang="en-US" sz="1400" dirty="0" smtClean="0">
                <a:solidFill>
                  <a:srgbClr val="000000"/>
                </a:solidFill>
                <a:latin typeface="Tahoma" pitchFamily="34" charset="0"/>
                <a:ea typeface="Tahoma" pitchFamily="34" charset="0"/>
                <a:cs typeface="Tahoma" pitchFamily="34" charset="0"/>
              </a:endParaRPr>
            </a:p>
          </p:txBody>
        </p:sp>
        <p:sp>
          <p:nvSpPr>
            <p:cNvPr id="57" name="Freeform 56"/>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58" name="TextBox 57"/>
          <p:cNvSpPr txBox="1"/>
          <p:nvPr/>
        </p:nvSpPr>
        <p:spPr>
          <a:xfrm>
            <a:off x="6561437" y="4695565"/>
            <a:ext cx="1397242" cy="307777"/>
          </a:xfrm>
          <a:prstGeom prst="rect">
            <a:avLst/>
          </a:prstGeom>
          <a:noFill/>
        </p:spPr>
        <p:txBody>
          <a:bodyPr wrap="none" rtlCol="0">
            <a:spAutoFit/>
          </a:bodyPr>
          <a:lstStyle/>
          <a:p>
            <a:r>
              <a:rPr lang="en-US" sz="1400" dirty="0" smtClean="0">
                <a:solidFill>
                  <a:srgbClr val="FFFFFF"/>
                </a:solidFill>
                <a:latin typeface="Tahoma" pitchFamily="34" charset="0"/>
                <a:ea typeface="Tahoma" pitchFamily="34" charset="0"/>
                <a:cs typeface="Tahoma" pitchFamily="34" charset="0"/>
              </a:rPr>
              <a:t>Column Groups</a:t>
            </a:r>
          </a:p>
        </p:txBody>
      </p:sp>
      <p:sp>
        <p:nvSpPr>
          <p:cNvPr id="59" name="TextBox 58"/>
          <p:cNvSpPr txBox="1"/>
          <p:nvPr/>
        </p:nvSpPr>
        <p:spPr>
          <a:xfrm>
            <a:off x="4386646" y="4695565"/>
            <a:ext cx="1140697" cy="307777"/>
          </a:xfrm>
          <a:prstGeom prst="rect">
            <a:avLst/>
          </a:prstGeom>
          <a:noFill/>
        </p:spPr>
        <p:txBody>
          <a:bodyPr wrap="none" rtlCol="0">
            <a:spAutoFit/>
          </a:bodyPr>
          <a:lstStyle/>
          <a:p>
            <a:r>
              <a:rPr lang="en-US" sz="1400" dirty="0" smtClean="0">
                <a:solidFill>
                  <a:srgbClr val="FFFFFF"/>
                </a:solidFill>
                <a:latin typeface="Tahoma" pitchFamily="34" charset="0"/>
                <a:ea typeface="Tahoma" pitchFamily="34" charset="0"/>
                <a:cs typeface="Tahoma" pitchFamily="34" charset="0"/>
              </a:rPr>
              <a:t>Row Groups</a:t>
            </a:r>
          </a:p>
        </p:txBody>
      </p:sp>
      <p:sp>
        <p:nvSpPr>
          <p:cNvPr id="67" name="Freeform 66"/>
          <p:cNvSpPr/>
          <p:nvPr/>
        </p:nvSpPr>
        <p:spPr>
          <a:xfrm>
            <a:off x="3159599" y="2096359"/>
            <a:ext cx="3052119" cy="2572639"/>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68" name="Freeform 67"/>
          <p:cNvSpPr/>
          <p:nvPr/>
        </p:nvSpPr>
        <p:spPr>
          <a:xfrm>
            <a:off x="5388021" y="1411019"/>
            <a:ext cx="3422821" cy="704334"/>
          </a:xfrm>
          <a:custGeom>
            <a:avLst/>
            <a:gdLst>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90135 w 2741140"/>
              <a:gd name="connsiteY0" fmla="*/ 160638 h 955588"/>
              <a:gd name="connsiteX1" fmla="*/ 451021 w 2741140"/>
              <a:gd name="connsiteY1" fmla="*/ 766119 h 955588"/>
              <a:gd name="connsiteX2" fmla="*/ 2613454 w 2741140"/>
              <a:gd name="connsiteY2" fmla="*/ 827902 h 955588"/>
              <a:gd name="connsiteX3" fmla="*/ 1217140 w 2741140"/>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143000 w 2494005"/>
              <a:gd name="connsiteY0" fmla="*/ 160638 h 955588"/>
              <a:gd name="connsiteX1" fmla="*/ 203886 w 2494005"/>
              <a:gd name="connsiteY1" fmla="*/ 766119 h 955588"/>
              <a:gd name="connsiteX2" fmla="*/ 2366319 w 2494005"/>
              <a:gd name="connsiteY2" fmla="*/ 827902 h 955588"/>
              <a:gd name="connsiteX3" fmla="*/ 970005 w 2494005"/>
              <a:gd name="connsiteY3" fmla="*/ 0 h 955588"/>
              <a:gd name="connsiteX0" fmla="*/ 1340708 w 2691713"/>
              <a:gd name="connsiteY0" fmla="*/ 160638 h 955588"/>
              <a:gd name="connsiteX1" fmla="*/ 401594 w 2691713"/>
              <a:gd name="connsiteY1" fmla="*/ 766119 h 955588"/>
              <a:gd name="connsiteX2" fmla="*/ 2564027 w 2691713"/>
              <a:gd name="connsiteY2" fmla="*/ 827902 h 955588"/>
              <a:gd name="connsiteX3" fmla="*/ 1167713 w 2691713"/>
              <a:gd name="connsiteY3" fmla="*/ 0 h 955588"/>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691713"/>
              <a:gd name="connsiteY0" fmla="*/ 160638 h 1149179"/>
              <a:gd name="connsiteX1" fmla="*/ 401594 w 2691713"/>
              <a:gd name="connsiteY1" fmla="*/ 766119 h 1149179"/>
              <a:gd name="connsiteX2" fmla="*/ 2564027 w 2691713"/>
              <a:gd name="connsiteY2" fmla="*/ 827902 h 1149179"/>
              <a:gd name="connsiteX3" fmla="*/ 1167713 w 2691713"/>
              <a:gd name="connsiteY3" fmla="*/ 0 h 1149179"/>
              <a:gd name="connsiteX0" fmla="*/ 1340708 w 2753497"/>
              <a:gd name="connsiteY0" fmla="*/ 160638 h 1149179"/>
              <a:gd name="connsiteX1" fmla="*/ 401594 w 2753497"/>
              <a:gd name="connsiteY1" fmla="*/ 766119 h 1149179"/>
              <a:gd name="connsiteX2" fmla="*/ 2564027 w 2753497"/>
              <a:gd name="connsiteY2" fmla="*/ 827902 h 1149179"/>
              <a:gd name="connsiteX3" fmla="*/ 1167713 w 2753497"/>
              <a:gd name="connsiteY3" fmla="*/ 0 h 1149179"/>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340708 w 2753497"/>
              <a:gd name="connsiteY0" fmla="*/ 160638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160639 h 1202723"/>
              <a:gd name="connsiteX1" fmla="*/ 401594 w 2753497"/>
              <a:gd name="connsiteY1" fmla="*/ 766119 h 1202723"/>
              <a:gd name="connsiteX2" fmla="*/ 2564027 w 2753497"/>
              <a:gd name="connsiteY2" fmla="*/ 827902 h 1202723"/>
              <a:gd name="connsiteX3" fmla="*/ 1167713 w 2753497"/>
              <a:gd name="connsiteY3" fmla="*/ 0 h 1202723"/>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 name="connsiteX0" fmla="*/ 1154167 w 2753497"/>
              <a:gd name="connsiteY0" fmla="*/ 74141 h 1205584"/>
              <a:gd name="connsiteX1" fmla="*/ 401594 w 2753497"/>
              <a:gd name="connsiteY1" fmla="*/ 768980 h 1205584"/>
              <a:gd name="connsiteX2" fmla="*/ 2564027 w 2753497"/>
              <a:gd name="connsiteY2" fmla="*/ 830763 h 1205584"/>
              <a:gd name="connsiteX3" fmla="*/ 1167713 w 2753497"/>
              <a:gd name="connsiteY3" fmla="*/ 2861 h 1205584"/>
            </a:gdLst>
            <a:ahLst/>
            <a:cxnLst>
              <a:cxn ang="0">
                <a:pos x="connsiteX0" y="connsiteY0"/>
              </a:cxn>
              <a:cxn ang="0">
                <a:pos x="connsiteX1" y="connsiteY1"/>
              </a:cxn>
              <a:cxn ang="0">
                <a:pos x="connsiteX2" y="connsiteY2"/>
              </a:cxn>
              <a:cxn ang="0">
                <a:pos x="connsiteX3" y="connsiteY3"/>
              </a:cxn>
            </a:cxnLst>
            <a:rect l="l" t="t" r="r" b="b"/>
            <a:pathLst>
              <a:path w="2753497" h="1205584">
                <a:moveTo>
                  <a:pt x="1154167" y="74141"/>
                </a:moveTo>
                <a:cubicBezTo>
                  <a:pt x="471456" y="0"/>
                  <a:pt x="0" y="361207"/>
                  <a:pt x="401594" y="768980"/>
                </a:cubicBezTo>
                <a:cubicBezTo>
                  <a:pt x="914399" y="1152040"/>
                  <a:pt x="2226276" y="1205584"/>
                  <a:pt x="2564027" y="830763"/>
                </a:cubicBezTo>
                <a:cubicBezTo>
                  <a:pt x="2753497" y="530082"/>
                  <a:pt x="2162432" y="56406"/>
                  <a:pt x="1167713" y="286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2401613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50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1" nodeType="withEffect">
                                  <p:stCondLst>
                                    <p:cond delay="50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xEl>
                                              <p:pRg st="2" end="2"/>
                                            </p:tx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hidden"/>
                                      </p:to>
                                    </p:set>
                                  </p:childTnLst>
                                </p:cTn>
                              </p:par>
                              <p:par>
                                <p:cTn id="17" presetID="23" presetClass="entr" presetSubtype="16"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P spid="6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How to think about a tablix</a:t>
            </a:r>
            <a:endParaRPr lang="en-US" dirty="0"/>
          </a:p>
        </p:txBody>
      </p:sp>
      <p:graphicFrame>
        <p:nvGraphicFramePr>
          <p:cNvPr id="6" name="Table 5"/>
          <p:cNvGraphicFramePr>
            <a:graphicFrameLocks noGrp="1"/>
          </p:cNvGraphicFramePr>
          <p:nvPr/>
        </p:nvGraphicFramePr>
        <p:xfrm>
          <a:off x="3558746" y="2058153"/>
          <a:ext cx="5078627" cy="2528016"/>
        </p:xfrm>
        <a:graphic>
          <a:graphicData uri="http://schemas.openxmlformats.org/drawingml/2006/table">
            <a:tbl>
              <a:tblPr firstRow="1" bandRow="1">
                <a:tableStyleId>{5940675A-B579-460E-94D1-54222C63F5DA}</a:tableStyleId>
              </a:tblPr>
              <a:tblGrid>
                <a:gridCol w="1054268"/>
                <a:gridCol w="1473708"/>
                <a:gridCol w="850217"/>
                <a:gridCol w="850217"/>
                <a:gridCol w="850217"/>
              </a:tblGrid>
              <a:tr h="316002">
                <a:tc>
                  <a:txBody>
                    <a:bodyPr/>
                    <a:lstStyle/>
                    <a:p>
                      <a:r>
                        <a:rPr lang="en-US" sz="1400" b="1" dirty="0" smtClean="0">
                          <a:solidFill>
                            <a:srgbClr val="FFFFFF"/>
                          </a:solidFill>
                          <a:latin typeface="Tahoma" pitchFamily="34" charset="0"/>
                          <a:ea typeface="Tahoma" pitchFamily="34" charset="0"/>
                          <a:cs typeface="Tahoma" pitchFamily="34" charset="0"/>
                        </a:rPr>
                        <a:t>Territory</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Tahoma" pitchFamily="34" charset="0"/>
                          <a:ea typeface="Tahoma" pitchFamily="34" charset="0"/>
                          <a:cs typeface="Tahoma" pitchFamily="34" charset="0"/>
                        </a:rPr>
                        <a:t>[Year]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Tahoma" pitchFamily="34" charset="0"/>
                          <a:ea typeface="Tahoma" pitchFamily="34" charset="0"/>
                          <a:cs typeface="Tahoma" pitchFamily="34" charset="0"/>
                        </a:rPr>
                        <a:t>[Year]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rowSpan="3">
                  <a:txBody>
                    <a:bodyPr/>
                    <a:lstStyle/>
                    <a:p>
                      <a:pPr marL="0" marR="0" indent="0" algn="l" defTabSz="914363" rtl="0" eaLnBrk="1" fontAlgn="auto" latinLnBrk="0" hangingPunct="1">
                        <a:lnSpc>
                          <a:spcPct val="100000"/>
                        </a:lnSpc>
                        <a:spcBef>
                          <a:spcPts val="0"/>
                        </a:spcBef>
                        <a:spcAft>
                          <a:spcPts val="0"/>
                        </a:spcAft>
                        <a:buClrTx/>
                        <a:buSzTx/>
                        <a:buFontTx/>
                        <a:buNone/>
                        <a:tabLst>
                          <a:tab pos="339725" algn="l"/>
                        </a:tabLst>
                        <a:defRPr/>
                      </a:pPr>
                      <a:r>
                        <a:rPr lang="en-US" sz="1400" dirty="0" smtClean="0">
                          <a:solidFill>
                            <a:schemeClr val="bg1"/>
                          </a:solidFill>
                          <a:latin typeface="Tahoma" pitchFamily="34" charset="0"/>
                          <a:ea typeface="Tahoma" pitchFamily="34" charset="0"/>
                          <a:cs typeface="Tahoma" pitchFamily="34" charset="0"/>
                        </a:rPr>
                        <a:t>[Territory]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a:t>
                      </a:r>
                      <a:r>
                        <a:rPr lang="en-US" sz="1400" baseline="0" dirty="0" err="1" smtClean="0">
                          <a:solidFill>
                            <a:schemeClr val="bg1"/>
                          </a:solidFill>
                          <a:latin typeface="Tahoma" pitchFamily="34" charset="0"/>
                          <a:ea typeface="Tahoma" pitchFamily="34" charset="0"/>
                          <a:cs typeface="Tahoma" pitchFamily="34" charset="0"/>
                        </a:rPr>
                        <a:t>SalesPerson</a:t>
                      </a:r>
                      <a:r>
                        <a:rPr lang="en-US" sz="1400" baseline="0" dirty="0" smtClean="0">
                          <a:solidFill>
                            <a:schemeClr val="bg1"/>
                          </a:solidFill>
                          <a:latin typeface="Tahoma" pitchFamily="34" charset="0"/>
                          <a:ea typeface="Tahoma" pitchFamily="34" charset="0"/>
                          <a:cs typeface="Tahoma" pitchFamily="34" charset="0"/>
                        </a:rPr>
                        <a: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baseline="0" dirty="0" smtClean="0">
                          <a:solidFill>
                            <a:schemeClr val="bg1"/>
                          </a:solidFill>
                          <a:latin typeface="Tahoma" pitchFamily="34" charset="0"/>
                          <a:ea typeface="Tahoma" pitchFamily="34" charset="0"/>
                          <a:cs typeface="Tahoma" pitchFamily="34" charset="0"/>
                        </a:rPr>
                        <a:t>[</a:t>
                      </a:r>
                      <a:r>
                        <a:rPr lang="en-US" sz="1400" baseline="0" dirty="0" err="1" smtClean="0">
                          <a:solidFill>
                            <a:schemeClr val="bg1"/>
                          </a:solidFill>
                          <a:latin typeface="Tahoma" pitchFamily="34" charset="0"/>
                          <a:ea typeface="Tahoma" pitchFamily="34" charset="0"/>
                          <a:cs typeface="Tahoma" pitchFamily="34" charset="0"/>
                        </a:rPr>
                        <a:t>SalesPerson</a:t>
                      </a:r>
                      <a:r>
                        <a:rPr lang="en-US" sz="1400" baseline="0" dirty="0" smtClean="0">
                          <a:solidFill>
                            <a:schemeClr val="bg1"/>
                          </a:solidFill>
                          <a:latin typeface="Tahoma" pitchFamily="34" charset="0"/>
                          <a:ea typeface="Tahoma" pitchFamily="34" charset="0"/>
                          <a:cs typeface="Tahoma" pitchFamily="34" charset="0"/>
                        </a:rPr>
                        <a: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dirty="0" smtClean="0">
                          <a:solidFill>
                            <a:schemeClr val="bg1"/>
                          </a:solidFill>
                          <a:latin typeface="Tahoma" pitchFamily="34" charset="0"/>
                          <a:ea typeface="Tahoma" pitchFamily="34" charset="0"/>
                          <a:cs typeface="Tahoma" pitchFamily="34" charset="0"/>
                        </a:rPr>
                        <a:t>Total</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rowSpan="3">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Tahoma" pitchFamily="34" charset="0"/>
                          <a:ea typeface="Tahoma" pitchFamily="34" charset="0"/>
                          <a:cs typeface="Tahoma" pitchFamily="34" charset="0"/>
                        </a:rPr>
                        <a:t>[Territory]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baseline="0" dirty="0" smtClean="0">
                          <a:solidFill>
                            <a:schemeClr val="bg1"/>
                          </a:solidFill>
                          <a:latin typeface="Tahoma" pitchFamily="34" charset="0"/>
                          <a:ea typeface="Tahoma" pitchFamily="34" charset="0"/>
                          <a:cs typeface="Tahoma" pitchFamily="34" charset="0"/>
                        </a:rPr>
                        <a:t>[</a:t>
                      </a:r>
                      <a:r>
                        <a:rPr lang="en-US" sz="1400" baseline="0" dirty="0" err="1" smtClean="0">
                          <a:solidFill>
                            <a:schemeClr val="bg1"/>
                          </a:solidFill>
                          <a:latin typeface="Tahoma" pitchFamily="34" charset="0"/>
                          <a:ea typeface="Tahoma" pitchFamily="34" charset="0"/>
                          <a:cs typeface="Tahoma" pitchFamily="34" charset="0"/>
                        </a:rPr>
                        <a:t>SalesPerson</a:t>
                      </a:r>
                      <a:r>
                        <a:rPr lang="en-US" sz="1400" baseline="0" dirty="0" smtClean="0">
                          <a:solidFill>
                            <a:schemeClr val="bg1"/>
                          </a:solidFill>
                          <a:latin typeface="Tahoma" pitchFamily="34" charset="0"/>
                          <a:ea typeface="Tahoma" pitchFamily="34" charset="0"/>
                          <a:cs typeface="Tahoma" pitchFamily="34" charset="0"/>
                        </a:rPr>
                        <a: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baseline="0" dirty="0" smtClean="0">
                          <a:solidFill>
                            <a:schemeClr val="bg1"/>
                          </a:solidFill>
                          <a:latin typeface="Tahoma" pitchFamily="34" charset="0"/>
                          <a:ea typeface="Tahoma" pitchFamily="34" charset="0"/>
                          <a:cs typeface="Tahoma" pitchFamily="34" charset="0"/>
                        </a:rPr>
                        <a:t>[</a:t>
                      </a:r>
                      <a:r>
                        <a:rPr lang="en-US" sz="1400" baseline="0" dirty="0" err="1" smtClean="0">
                          <a:solidFill>
                            <a:schemeClr val="bg1"/>
                          </a:solidFill>
                          <a:latin typeface="Tahoma" pitchFamily="34" charset="0"/>
                          <a:ea typeface="Tahoma" pitchFamily="34" charset="0"/>
                          <a:cs typeface="Tahoma" pitchFamily="34" charset="0"/>
                        </a:rPr>
                        <a:t>SalesPerson</a:t>
                      </a:r>
                      <a:r>
                        <a:rPr lang="en-US" sz="1400" baseline="0" dirty="0" smtClean="0">
                          <a:solidFill>
                            <a:schemeClr val="bg1"/>
                          </a:solidFill>
                          <a:latin typeface="Tahoma" pitchFamily="34" charset="0"/>
                          <a:ea typeface="Tahoma" pitchFamily="34" charset="0"/>
                          <a:cs typeface="Tahoma" pitchFamily="34" charset="0"/>
                        </a:rPr>
                        <a: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dirty="0" smtClean="0">
                          <a:solidFill>
                            <a:schemeClr val="bg1"/>
                          </a:solidFill>
                          <a:latin typeface="Tahoma" pitchFamily="34" charset="0"/>
                          <a:ea typeface="Tahoma" pitchFamily="34" charset="0"/>
                          <a:cs typeface="Tahoma" pitchFamily="34" charset="0"/>
                        </a:rPr>
                        <a:t>Total</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grpSp>
        <p:nvGrpSpPr>
          <p:cNvPr id="4" name="Group 14"/>
          <p:cNvGrpSpPr/>
          <p:nvPr/>
        </p:nvGrpSpPr>
        <p:grpSpPr>
          <a:xfrm>
            <a:off x="3505199" y="2013766"/>
            <a:ext cx="5203372" cy="2677886"/>
            <a:chOff x="3505199" y="2112622"/>
            <a:chExt cx="5203372" cy="2677886"/>
          </a:xfrm>
        </p:grpSpPr>
        <p:grpSp>
          <p:nvGrpSpPr>
            <p:cNvPr id="5" name="Group 19"/>
            <p:cNvGrpSpPr/>
            <p:nvPr/>
          </p:nvGrpSpPr>
          <p:grpSpPr>
            <a:xfrm>
              <a:off x="6051663" y="2112622"/>
              <a:ext cx="66902" cy="2677886"/>
              <a:chOff x="6051663" y="2112622"/>
              <a:chExt cx="66902" cy="2677886"/>
            </a:xfrm>
          </p:grpSpPr>
          <p:cxnSp>
            <p:nvCxnSpPr>
              <p:cNvPr id="20" name="Straight Connector 19"/>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Group 20"/>
            <p:cNvGrpSpPr/>
            <p:nvPr/>
          </p:nvGrpSpPr>
          <p:grpSpPr>
            <a:xfrm rot="5400000">
              <a:off x="6074234" y="-131627"/>
              <a:ext cx="65301" cy="5203372"/>
              <a:chOff x="6051663" y="2112622"/>
              <a:chExt cx="66902" cy="2677886"/>
            </a:xfrm>
          </p:grpSpPr>
          <p:cxnSp>
            <p:nvCxnSpPr>
              <p:cNvPr id="18" name="Straight Connector 17"/>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38" name="TextBox 37"/>
          <p:cNvSpPr txBox="1"/>
          <p:nvPr/>
        </p:nvSpPr>
        <p:spPr>
          <a:xfrm>
            <a:off x="494271" y="2866767"/>
            <a:ext cx="2730843" cy="597856"/>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Calibri" pitchFamily="34" charset="0"/>
                <a:cs typeface="Calibri" pitchFamily="34" charset="0"/>
              </a:rPr>
              <a:t>Field references and calculations</a:t>
            </a:r>
          </a:p>
        </p:txBody>
      </p:sp>
    </p:spTree>
    <p:extLst>
      <p:ext uri="{BB962C8B-B14F-4D97-AF65-F5344CB8AC3E}">
        <p14:creationId xmlns="" xmlns:p14="http://schemas.microsoft.com/office/powerpoint/2010/main" val="66136839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nvGraphicFramePr>
        <p:xfrm>
          <a:off x="6937672" y="2058152"/>
          <a:ext cx="850217" cy="2528016"/>
        </p:xfrm>
        <a:graphic>
          <a:graphicData uri="http://schemas.openxmlformats.org/drawingml/2006/table">
            <a:tbl>
              <a:tblPr firstRow="1" bandRow="1">
                <a:tableStyleId>{5940675A-B579-460E-94D1-54222C63F5DA}</a:tableStyleId>
              </a:tblPr>
              <a:tblGrid>
                <a:gridCol w="850217"/>
              </a:tblGrid>
              <a:tr h="316002">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Tahoma" pitchFamily="34" charset="0"/>
                          <a:ea typeface="Tahoma" pitchFamily="34" charset="0"/>
                          <a:cs typeface="Tahoma" pitchFamily="34" charset="0"/>
                        </a:rPr>
                        <a:t>[Year]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pPr algn="r"/>
                      <a:endParaRPr lang="en-US" sz="1400" dirty="0">
                        <a:solidFill>
                          <a:schemeClr val="bg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pPr algn="r"/>
                      <a:endParaRPr lang="en-US" sz="1400" dirty="0">
                        <a:solidFill>
                          <a:schemeClr val="bg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r>
              <a:tr h="316002">
                <a:tc>
                  <a:txBody>
                    <a:bodyPr/>
                    <a:lstStyle/>
                    <a:p>
                      <a:pPr algn="r"/>
                      <a:endParaRPr lang="en-US" sz="1400" dirty="0">
                        <a:solidFill>
                          <a:schemeClr val="bg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r>
              <a:tr h="316002">
                <a:tc>
                  <a:txBody>
                    <a:bodyPr/>
                    <a:lstStyle/>
                    <a:p>
                      <a:pPr algn="r"/>
                      <a:endParaRPr lang="en-US" sz="1400" dirty="0">
                        <a:solidFill>
                          <a:schemeClr val="bg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16002">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graphicFrame>
        <p:nvGraphicFramePr>
          <p:cNvPr id="30" name="Table 29"/>
          <p:cNvGraphicFramePr>
            <a:graphicFrameLocks noGrp="1"/>
          </p:cNvGraphicFramePr>
          <p:nvPr/>
        </p:nvGraphicFramePr>
        <p:xfrm>
          <a:off x="7790288" y="2058151"/>
          <a:ext cx="850217" cy="632004"/>
        </p:xfrm>
        <a:graphic>
          <a:graphicData uri="http://schemas.openxmlformats.org/drawingml/2006/table">
            <a:tbl>
              <a:tblPr firstRow="1" bandRow="1">
                <a:tableStyleId>{5940675A-B579-460E-94D1-54222C63F5DA}</a:tableStyleId>
              </a:tblPr>
              <a:tblGrid>
                <a:gridCol w="850217"/>
              </a:tblGrid>
              <a:tr h="316002">
                <a:tc>
                  <a:txBody>
                    <a:bodyPr/>
                    <a:lstStyle/>
                    <a:p>
                      <a:pPr algn="r"/>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graphicFrame>
        <p:nvGraphicFramePr>
          <p:cNvPr id="27" name="Table 26"/>
          <p:cNvGraphicFramePr>
            <a:graphicFrameLocks noGrp="1"/>
          </p:cNvGraphicFramePr>
          <p:nvPr/>
        </p:nvGraphicFramePr>
        <p:xfrm>
          <a:off x="3558744" y="4270010"/>
          <a:ext cx="3378193" cy="316002"/>
        </p:xfrm>
        <a:graphic>
          <a:graphicData uri="http://schemas.openxmlformats.org/drawingml/2006/table">
            <a:tbl>
              <a:tblPr firstRow="1" bandRow="1">
                <a:tableStyleId>{5940675A-B579-460E-94D1-54222C63F5DA}</a:tableStyleId>
              </a:tblPr>
              <a:tblGrid>
                <a:gridCol w="1054268"/>
                <a:gridCol w="1473708"/>
                <a:gridCol w="850217"/>
              </a:tblGrid>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graphicFrame>
        <p:nvGraphicFramePr>
          <p:cNvPr id="28" name="Table 27"/>
          <p:cNvGraphicFramePr>
            <a:graphicFrameLocks noGrp="1"/>
          </p:cNvGraphicFramePr>
          <p:nvPr/>
        </p:nvGraphicFramePr>
        <p:xfrm>
          <a:off x="3558744" y="2058151"/>
          <a:ext cx="3378193" cy="948006"/>
        </p:xfrm>
        <a:graphic>
          <a:graphicData uri="http://schemas.openxmlformats.org/drawingml/2006/table">
            <a:tbl>
              <a:tblPr firstRow="1" bandRow="1">
                <a:tableStyleId>{5940675A-B579-460E-94D1-54222C63F5DA}</a:tableStyleId>
              </a:tblPr>
              <a:tblGrid>
                <a:gridCol w="1054268"/>
                <a:gridCol w="1473708"/>
                <a:gridCol w="850217"/>
              </a:tblGrid>
              <a:tr h="316002">
                <a:tc>
                  <a:txBody>
                    <a:bodyPr/>
                    <a:lstStyle/>
                    <a:p>
                      <a:r>
                        <a:rPr lang="en-US" sz="1400" b="1" dirty="0" smtClean="0">
                          <a:solidFill>
                            <a:srgbClr val="FFFFFF"/>
                          </a:solidFill>
                          <a:latin typeface="Tahoma" pitchFamily="34" charset="0"/>
                          <a:ea typeface="Tahoma" pitchFamily="34" charset="0"/>
                          <a:cs typeface="Tahoma" pitchFamily="34" charset="0"/>
                        </a:rPr>
                        <a:t>Territory</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Tahoma" pitchFamily="34" charset="0"/>
                          <a:ea typeface="Tahoma" pitchFamily="34" charset="0"/>
                          <a:cs typeface="Tahoma" pitchFamily="34" charset="0"/>
                        </a:rPr>
                        <a:t>[Year]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rowSpan="2">
                  <a:txBody>
                    <a:bodyPr/>
                    <a:lstStyle/>
                    <a:p>
                      <a:pPr marL="0" marR="0" indent="0" algn="l" defTabSz="914363" rtl="0" eaLnBrk="1" fontAlgn="auto" latinLnBrk="0" hangingPunct="1">
                        <a:lnSpc>
                          <a:spcPct val="100000"/>
                        </a:lnSpc>
                        <a:spcBef>
                          <a:spcPts val="0"/>
                        </a:spcBef>
                        <a:spcAft>
                          <a:spcPts val="0"/>
                        </a:spcAft>
                        <a:buClrTx/>
                        <a:buSzTx/>
                        <a:buFontTx/>
                        <a:buNone/>
                        <a:tabLst>
                          <a:tab pos="339725" algn="l"/>
                        </a:tabLst>
                        <a:defRPr/>
                      </a:pPr>
                      <a:r>
                        <a:rPr lang="en-US" sz="1400" dirty="0" smtClean="0">
                          <a:solidFill>
                            <a:schemeClr val="bg1"/>
                          </a:solidFill>
                          <a:latin typeface="Tahoma" pitchFamily="34" charset="0"/>
                          <a:ea typeface="Tahoma" pitchFamily="34" charset="0"/>
                          <a:cs typeface="Tahoma" pitchFamily="34" charset="0"/>
                        </a:rPr>
                        <a:t>[Territory]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9FB8EF"/>
                    </a:solidFill>
                  </a:tcPr>
                </a:tc>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a:t>
                      </a:r>
                      <a:r>
                        <a:rPr lang="en-US" sz="1400" baseline="0" dirty="0" err="1" smtClean="0">
                          <a:solidFill>
                            <a:schemeClr val="bg1"/>
                          </a:solidFill>
                          <a:latin typeface="Tahoma" pitchFamily="34" charset="0"/>
                          <a:ea typeface="Tahoma" pitchFamily="34" charset="0"/>
                          <a:cs typeface="Tahoma" pitchFamily="34" charset="0"/>
                        </a:rPr>
                        <a:t>SalesPerson</a:t>
                      </a:r>
                      <a:r>
                        <a:rPr lang="en-US" sz="1400" baseline="0" dirty="0" smtClean="0">
                          <a:solidFill>
                            <a:schemeClr val="bg1"/>
                          </a:solidFill>
                          <a:latin typeface="Tahoma" pitchFamily="34" charset="0"/>
                          <a:ea typeface="Tahoma" pitchFamily="34" charset="0"/>
                          <a:cs typeface="Tahoma" pitchFamily="34" charset="0"/>
                        </a:rPr>
                        <a: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US" sz="1400" dirty="0">
                        <a:solidFill>
                          <a:schemeClr val="bg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1" name="Table 30"/>
          <p:cNvGraphicFramePr>
            <a:graphicFrameLocks noGrp="1"/>
          </p:cNvGraphicFramePr>
          <p:nvPr/>
        </p:nvGraphicFramePr>
        <p:xfrm>
          <a:off x="3558744" y="3009622"/>
          <a:ext cx="3378193" cy="316002"/>
        </p:xfrm>
        <a:graphic>
          <a:graphicData uri="http://schemas.openxmlformats.org/drawingml/2006/table">
            <a:tbl>
              <a:tblPr firstRow="1" bandRow="1">
                <a:tableStyleId>{5940675A-B579-460E-94D1-54222C63F5DA}</a:tableStyleId>
              </a:tblPr>
              <a:tblGrid>
                <a:gridCol w="1054268"/>
                <a:gridCol w="1473708"/>
                <a:gridCol w="850217"/>
              </a:tblGrid>
              <a:tr h="316002">
                <a:tc>
                  <a:txBody>
                    <a:bodyPr/>
                    <a:lstStyle/>
                    <a:p>
                      <a:pPr marL="0" marR="0" indent="0" algn="l" defTabSz="914363" rtl="0" eaLnBrk="1" fontAlgn="auto" latinLnBrk="0" hangingPunct="1">
                        <a:lnSpc>
                          <a:spcPct val="100000"/>
                        </a:lnSpc>
                        <a:spcBef>
                          <a:spcPts val="0"/>
                        </a:spcBef>
                        <a:spcAft>
                          <a:spcPts val="0"/>
                        </a:spcAft>
                        <a:buClrTx/>
                        <a:buSzTx/>
                        <a:buFontTx/>
                        <a:buNone/>
                        <a:tabLst>
                          <a:tab pos="339725" algn="l"/>
                        </a:tabLst>
                        <a:defRPr/>
                      </a:pPr>
                      <a:endParaRPr lang="en-US" sz="1400" dirty="0" smtClean="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9FB8E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dirty="0" smtClean="0">
                          <a:solidFill>
                            <a:schemeClr val="bg1"/>
                          </a:solidFill>
                          <a:latin typeface="Tahoma" pitchFamily="34" charset="0"/>
                          <a:ea typeface="Tahoma" pitchFamily="34" charset="0"/>
                          <a:cs typeface="Tahoma" pitchFamily="34" charset="0"/>
                        </a:rPr>
                        <a:t>Total</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bl>
          </a:graphicData>
        </a:graphic>
      </p:graphicFrame>
      <p:graphicFrame>
        <p:nvGraphicFramePr>
          <p:cNvPr id="33" name="Table 32"/>
          <p:cNvGraphicFramePr>
            <a:graphicFrameLocks noGrp="1"/>
          </p:cNvGraphicFramePr>
          <p:nvPr/>
        </p:nvGraphicFramePr>
        <p:xfrm>
          <a:off x="3558728" y="3318540"/>
          <a:ext cx="5078627" cy="948006"/>
        </p:xfrm>
        <a:graphic>
          <a:graphicData uri="http://schemas.openxmlformats.org/drawingml/2006/table">
            <a:tbl>
              <a:tblPr firstRow="1" bandRow="1">
                <a:tableStyleId>{5940675A-B579-460E-94D1-54222C63F5DA}</a:tableStyleId>
              </a:tblPr>
              <a:tblGrid>
                <a:gridCol w="1054268"/>
                <a:gridCol w="1473708"/>
                <a:gridCol w="850217"/>
                <a:gridCol w="850217"/>
                <a:gridCol w="850217"/>
              </a:tblGrid>
              <a:tr h="316002">
                <a:tc rowSpan="3">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Tahoma" pitchFamily="34" charset="0"/>
                          <a:ea typeface="Tahoma" pitchFamily="34" charset="0"/>
                          <a:cs typeface="Tahoma" pitchFamily="34" charset="0"/>
                        </a:rPr>
                        <a:t>[Territory]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baseline="0" dirty="0" smtClean="0">
                          <a:solidFill>
                            <a:schemeClr val="bg1"/>
                          </a:solidFill>
                          <a:latin typeface="Tahoma" pitchFamily="34" charset="0"/>
                          <a:ea typeface="Tahoma" pitchFamily="34" charset="0"/>
                          <a:cs typeface="Tahoma" pitchFamily="34" charset="0"/>
                        </a:rPr>
                        <a:t>[</a:t>
                      </a:r>
                      <a:r>
                        <a:rPr lang="en-US" sz="1400" baseline="0" dirty="0" err="1" smtClean="0">
                          <a:solidFill>
                            <a:schemeClr val="bg1"/>
                          </a:solidFill>
                          <a:latin typeface="Tahoma" pitchFamily="34" charset="0"/>
                          <a:ea typeface="Tahoma" pitchFamily="34" charset="0"/>
                          <a:cs typeface="Tahoma" pitchFamily="34" charset="0"/>
                        </a:rPr>
                        <a:t>SalesPerson</a:t>
                      </a:r>
                      <a:r>
                        <a:rPr lang="en-US" sz="1400" baseline="0" dirty="0" smtClean="0">
                          <a:solidFill>
                            <a:schemeClr val="bg1"/>
                          </a:solidFill>
                          <a:latin typeface="Tahoma" pitchFamily="34" charset="0"/>
                          <a:ea typeface="Tahoma" pitchFamily="34" charset="0"/>
                          <a:cs typeface="Tahoma" pitchFamily="34" charset="0"/>
                        </a:rPr>
                        <a: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endParaRPr lang="en-US" sz="1400" dirty="0" smtClean="0">
                        <a:solidFill>
                          <a:schemeClr val="bg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endParaRPr lang="en-US" sz="1400" dirty="0">
                        <a:solidFill>
                          <a:schemeClr val="bg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endParaRPr lang="en-US" sz="1400" b="1" dirty="0">
                        <a:solidFill>
                          <a:schemeClr val="tx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dirty="0" smtClean="0">
                          <a:solidFill>
                            <a:schemeClr val="bg1"/>
                          </a:solidFill>
                          <a:latin typeface="Tahoma" pitchFamily="34" charset="0"/>
                          <a:ea typeface="Tahoma" pitchFamily="34" charset="0"/>
                          <a:cs typeface="Tahoma" pitchFamily="34" charset="0"/>
                        </a:rPr>
                        <a:t>Total</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bl>
          </a:graphicData>
        </a:graphic>
      </p:graphicFrame>
      <p:graphicFrame>
        <p:nvGraphicFramePr>
          <p:cNvPr id="32" name="Table 31"/>
          <p:cNvGraphicFramePr>
            <a:graphicFrameLocks noGrp="1"/>
          </p:cNvGraphicFramePr>
          <p:nvPr/>
        </p:nvGraphicFramePr>
        <p:xfrm>
          <a:off x="4614601" y="2688346"/>
          <a:ext cx="4024359" cy="316002"/>
        </p:xfrm>
        <a:graphic>
          <a:graphicData uri="http://schemas.openxmlformats.org/drawingml/2006/table">
            <a:tbl>
              <a:tblPr firstRow="1" bandRow="1">
                <a:tableStyleId>{5940675A-B579-460E-94D1-54222C63F5DA}</a:tableStyleId>
              </a:tblPr>
              <a:tblGrid>
                <a:gridCol w="1473708"/>
                <a:gridCol w="850217"/>
                <a:gridCol w="850217"/>
                <a:gridCol w="850217"/>
              </a:tblGrid>
              <a:tr h="316002">
                <a:tc>
                  <a:txBody>
                    <a:bodyPr/>
                    <a:lstStyle/>
                    <a:p>
                      <a:r>
                        <a:rPr lang="en-US" sz="1400" baseline="0" dirty="0" smtClean="0">
                          <a:solidFill>
                            <a:schemeClr val="bg1"/>
                          </a:solidFill>
                          <a:latin typeface="Tahoma" pitchFamily="34" charset="0"/>
                          <a:ea typeface="Tahoma" pitchFamily="34" charset="0"/>
                          <a:cs typeface="Tahoma" pitchFamily="34" charset="0"/>
                        </a:rPr>
                        <a:t>[</a:t>
                      </a:r>
                      <a:r>
                        <a:rPr lang="en-US" sz="1400" baseline="0" dirty="0" err="1" smtClean="0">
                          <a:solidFill>
                            <a:schemeClr val="bg1"/>
                          </a:solidFill>
                          <a:latin typeface="Tahoma" pitchFamily="34" charset="0"/>
                          <a:ea typeface="Tahoma" pitchFamily="34" charset="0"/>
                          <a:cs typeface="Tahoma" pitchFamily="34" charset="0"/>
                        </a:rPr>
                        <a:t>SalesPerson</a:t>
                      </a:r>
                      <a:r>
                        <a:rPr lang="en-US" sz="1400" baseline="0" dirty="0" smtClean="0">
                          <a:solidFill>
                            <a:schemeClr val="bg1"/>
                          </a:solidFill>
                          <a:latin typeface="Tahoma" pitchFamily="34" charset="0"/>
                          <a:ea typeface="Tahoma" pitchFamily="34" charset="0"/>
                          <a:cs typeface="Tahoma" pitchFamily="34" charset="0"/>
                        </a:rPr>
                        <a: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graphicFrame>
        <p:nvGraphicFramePr>
          <p:cNvPr id="34" name="Table 33"/>
          <p:cNvGraphicFramePr>
            <a:graphicFrameLocks noGrp="1"/>
          </p:cNvGraphicFramePr>
          <p:nvPr/>
        </p:nvGraphicFramePr>
        <p:xfrm>
          <a:off x="4614601" y="3634283"/>
          <a:ext cx="4024359" cy="316002"/>
        </p:xfrm>
        <a:graphic>
          <a:graphicData uri="http://schemas.openxmlformats.org/drawingml/2006/table">
            <a:tbl>
              <a:tblPr firstRow="1" bandRow="1">
                <a:tableStyleId>{5940675A-B579-460E-94D1-54222C63F5DA}</a:tableStyleId>
              </a:tblPr>
              <a:tblGrid>
                <a:gridCol w="1473708"/>
                <a:gridCol w="850217"/>
                <a:gridCol w="850217"/>
                <a:gridCol w="850217"/>
              </a:tblGrid>
              <a:tr h="316002">
                <a:tc>
                  <a:txBody>
                    <a:bodyPr/>
                    <a:lstStyle/>
                    <a:p>
                      <a:r>
                        <a:rPr lang="en-US" sz="1400" baseline="0" dirty="0" smtClean="0">
                          <a:solidFill>
                            <a:schemeClr val="bg1"/>
                          </a:solidFill>
                          <a:latin typeface="Tahoma" pitchFamily="34" charset="0"/>
                          <a:ea typeface="Tahoma" pitchFamily="34" charset="0"/>
                          <a:cs typeface="Tahoma" pitchFamily="34" charset="0"/>
                        </a:rPr>
                        <a:t>[</a:t>
                      </a:r>
                      <a:r>
                        <a:rPr lang="en-US" sz="1400" baseline="0" dirty="0" err="1" smtClean="0">
                          <a:solidFill>
                            <a:schemeClr val="bg1"/>
                          </a:solidFill>
                          <a:latin typeface="Tahoma" pitchFamily="34" charset="0"/>
                          <a:ea typeface="Tahoma" pitchFamily="34" charset="0"/>
                          <a:cs typeface="Tahoma" pitchFamily="34" charset="0"/>
                        </a:rPr>
                        <a:t>SalesPerson</a:t>
                      </a:r>
                      <a:r>
                        <a:rPr lang="en-US" sz="1400" baseline="0" dirty="0" smtClean="0">
                          <a:solidFill>
                            <a:schemeClr val="bg1"/>
                          </a:solidFill>
                          <a:latin typeface="Tahoma" pitchFamily="34" charset="0"/>
                          <a:ea typeface="Tahoma" pitchFamily="34" charset="0"/>
                          <a:cs typeface="Tahoma" pitchFamily="34" charset="0"/>
                        </a:rPr>
                        <a: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sp>
        <p:nvSpPr>
          <p:cNvPr id="2" name="Title 1"/>
          <p:cNvSpPr>
            <a:spLocks noGrp="1"/>
          </p:cNvSpPr>
          <p:nvPr>
            <p:ph type="title"/>
          </p:nvPr>
        </p:nvSpPr>
        <p:spPr/>
        <p:txBody>
          <a:bodyPr/>
          <a:lstStyle/>
          <a:p>
            <a:r>
              <a:rPr smtClean="0"/>
              <a:t>How to think about a tablix</a:t>
            </a:r>
            <a:endParaRPr lang="en-US" dirty="0"/>
          </a:p>
        </p:txBody>
      </p:sp>
      <p:grpSp>
        <p:nvGrpSpPr>
          <p:cNvPr id="4" name="Group 14"/>
          <p:cNvGrpSpPr/>
          <p:nvPr/>
        </p:nvGrpSpPr>
        <p:grpSpPr>
          <a:xfrm>
            <a:off x="3505199" y="2013766"/>
            <a:ext cx="5203372" cy="2677886"/>
            <a:chOff x="3505199" y="2112622"/>
            <a:chExt cx="5203372" cy="2677886"/>
          </a:xfrm>
        </p:grpSpPr>
        <p:grpSp>
          <p:nvGrpSpPr>
            <p:cNvPr id="5" name="Group 19"/>
            <p:cNvGrpSpPr/>
            <p:nvPr/>
          </p:nvGrpSpPr>
          <p:grpSpPr>
            <a:xfrm>
              <a:off x="6051663" y="2112622"/>
              <a:ext cx="66902" cy="2677886"/>
              <a:chOff x="6051663" y="2112622"/>
              <a:chExt cx="66902" cy="2677886"/>
            </a:xfrm>
          </p:grpSpPr>
          <p:cxnSp>
            <p:nvCxnSpPr>
              <p:cNvPr id="20" name="Straight Connector 19"/>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 name="Group 20"/>
            <p:cNvGrpSpPr/>
            <p:nvPr/>
          </p:nvGrpSpPr>
          <p:grpSpPr>
            <a:xfrm rot="5400000">
              <a:off x="6074234" y="-131627"/>
              <a:ext cx="65301" cy="5203372"/>
              <a:chOff x="6051663" y="2112622"/>
              <a:chExt cx="66902" cy="2677886"/>
            </a:xfrm>
          </p:grpSpPr>
          <p:cxnSp>
            <p:nvCxnSpPr>
              <p:cNvPr id="18" name="Straight Connector 17"/>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38" name="TextBox 37"/>
          <p:cNvSpPr txBox="1"/>
          <p:nvPr/>
        </p:nvSpPr>
        <p:spPr>
          <a:xfrm>
            <a:off x="494271" y="2866767"/>
            <a:ext cx="2730843" cy="348557"/>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Calibri" pitchFamily="34" charset="0"/>
                <a:cs typeface="Calibri" pitchFamily="34" charset="0"/>
              </a:rPr>
              <a:t>Simplified…</a:t>
            </a:r>
          </a:p>
        </p:txBody>
      </p:sp>
      <p:graphicFrame>
        <p:nvGraphicFramePr>
          <p:cNvPr id="35" name="Table 34"/>
          <p:cNvGraphicFramePr>
            <a:graphicFrameLocks noGrp="1"/>
          </p:cNvGraphicFramePr>
          <p:nvPr/>
        </p:nvGraphicFramePr>
        <p:xfrm>
          <a:off x="7784755" y="4270012"/>
          <a:ext cx="850217" cy="316002"/>
        </p:xfrm>
        <a:graphic>
          <a:graphicData uri="http://schemas.openxmlformats.org/drawingml/2006/table">
            <a:tbl>
              <a:tblPr firstRow="1" bandRow="1">
                <a:tableStyleId>{5940675A-B579-460E-94D1-54222C63F5DA}</a:tableStyleId>
              </a:tblPr>
              <a:tblGrid>
                <a:gridCol w="850217"/>
              </a:tblGrid>
              <a:tr h="316002">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graphicFrame>
        <p:nvGraphicFramePr>
          <p:cNvPr id="36" name="Table 35"/>
          <p:cNvGraphicFramePr>
            <a:graphicFrameLocks noGrp="1"/>
          </p:cNvGraphicFramePr>
          <p:nvPr/>
        </p:nvGraphicFramePr>
        <p:xfrm>
          <a:off x="7790295" y="3004085"/>
          <a:ext cx="850217" cy="316002"/>
        </p:xfrm>
        <a:graphic>
          <a:graphicData uri="http://schemas.openxmlformats.org/drawingml/2006/table">
            <a:tbl>
              <a:tblPr firstRow="1" bandRow="1">
                <a:tableStyleId>{5940675A-B579-460E-94D1-54222C63F5DA}</a:tableStyleId>
              </a:tblPr>
              <a:tblGrid>
                <a:gridCol w="850217"/>
              </a:tblGrid>
              <a:tr h="316002">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bl>
          </a:graphicData>
        </a:graphic>
      </p:graphicFrame>
    </p:spTree>
    <p:extLst>
      <p:ext uri="{BB962C8B-B14F-4D97-AF65-F5344CB8AC3E}">
        <p14:creationId xmlns="" xmlns:p14="http://schemas.microsoft.com/office/powerpoint/2010/main" val="621186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1+ppt_w/2"/>
                                          </p:val>
                                        </p:tav>
                                      </p:tavLst>
                                    </p:anim>
                                    <p:anim calcmode="lin" valueType="num">
                                      <p:cBhvr additive="base">
                                        <p:cTn id="7" dur="500"/>
                                        <p:tgtEl>
                                          <p:spTgt spid="32"/>
                                        </p:tgtEl>
                                        <p:attrNameLst>
                                          <p:attrName>ppt_y</p:attrName>
                                        </p:attrNameLst>
                                      </p:cBhvr>
                                      <p:tavLst>
                                        <p:tav tm="0">
                                          <p:val>
                                            <p:strVal val="ppt_y"/>
                                          </p:val>
                                        </p:tav>
                                        <p:tav tm="100000">
                                          <p:val>
                                            <p:strVal val="ppt_y"/>
                                          </p:val>
                                        </p:tav>
                                      </p:tavLst>
                                    </p:anim>
                                    <p:set>
                                      <p:cBhvr>
                                        <p:cTn id="8" dur="1" fill="hold">
                                          <p:stCondLst>
                                            <p:cond delay="499"/>
                                          </p:stCondLst>
                                        </p:cTn>
                                        <p:tgtEl>
                                          <p:spTgt spid="32"/>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34"/>
                                        </p:tgtEl>
                                        <p:attrNameLst>
                                          <p:attrName>ppt_x</p:attrName>
                                        </p:attrNameLst>
                                      </p:cBhvr>
                                      <p:tavLst>
                                        <p:tav tm="0">
                                          <p:val>
                                            <p:strVal val="ppt_x"/>
                                          </p:val>
                                        </p:tav>
                                        <p:tav tm="100000">
                                          <p:val>
                                            <p:strVal val="1+ppt_w/2"/>
                                          </p:val>
                                        </p:tav>
                                      </p:tavLst>
                                    </p:anim>
                                    <p:anim calcmode="lin" valueType="num">
                                      <p:cBhvr additive="base">
                                        <p:cTn id="11" dur="500"/>
                                        <p:tgtEl>
                                          <p:spTgt spid="34"/>
                                        </p:tgtEl>
                                        <p:attrNameLst>
                                          <p:attrName>ppt_y</p:attrName>
                                        </p:attrNameLst>
                                      </p:cBhvr>
                                      <p:tavLst>
                                        <p:tav tm="0">
                                          <p:val>
                                            <p:strVal val="ppt_y"/>
                                          </p:val>
                                        </p:tav>
                                        <p:tav tm="100000">
                                          <p:val>
                                            <p:strVal val="ppt_y"/>
                                          </p:val>
                                        </p:tav>
                                      </p:tavLst>
                                    </p:anim>
                                    <p:set>
                                      <p:cBhvr>
                                        <p:cTn id="12" dur="1" fill="hold">
                                          <p:stCondLst>
                                            <p:cond delay="499"/>
                                          </p:stCondLst>
                                        </p:cTn>
                                        <p:tgtEl>
                                          <p:spTgt spid="3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32"/>
                                        </p:tgtEl>
                                      </p:cBhvr>
                                    </p:animEffect>
                                    <p:set>
                                      <p:cBhvr>
                                        <p:cTn id="15" dur="1" fill="hold">
                                          <p:stCondLst>
                                            <p:cond delay="499"/>
                                          </p:stCondLst>
                                        </p:cTn>
                                        <p:tgtEl>
                                          <p:spTgt spid="3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500"/>
                                        <p:tgtEl>
                                          <p:spTgt spid="33"/>
                                        </p:tgtEl>
                                        <p:attrNameLst>
                                          <p:attrName>ppt_x</p:attrName>
                                        </p:attrNameLst>
                                      </p:cBhvr>
                                      <p:tavLst>
                                        <p:tav tm="0">
                                          <p:val>
                                            <p:strVal val="ppt_x"/>
                                          </p:val>
                                        </p:tav>
                                        <p:tav tm="100000">
                                          <p:val>
                                            <p:strVal val="1+ppt_w/2"/>
                                          </p:val>
                                        </p:tav>
                                      </p:tavLst>
                                    </p:anim>
                                    <p:anim calcmode="lin" valueType="num">
                                      <p:cBhvr additive="base">
                                        <p:cTn id="23" dur="500"/>
                                        <p:tgtEl>
                                          <p:spTgt spid="33"/>
                                        </p:tgtEl>
                                        <p:attrNameLst>
                                          <p:attrName>ppt_y</p:attrName>
                                        </p:attrNameLst>
                                      </p:cBhvr>
                                      <p:tavLst>
                                        <p:tav tm="0">
                                          <p:val>
                                            <p:strVal val="ppt_y"/>
                                          </p:val>
                                        </p:tav>
                                        <p:tav tm="100000">
                                          <p:val>
                                            <p:strVal val="ppt_y"/>
                                          </p:val>
                                        </p:tav>
                                      </p:tavLst>
                                    </p:anim>
                                    <p:set>
                                      <p:cBhvr>
                                        <p:cTn id="24" dur="1" fill="hold">
                                          <p:stCondLst>
                                            <p:cond delay="499"/>
                                          </p:stCondLst>
                                        </p:cTn>
                                        <p:tgtEl>
                                          <p:spTgt spid="3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3"/>
                                        </p:tgtEl>
                                      </p:cBhvr>
                                    </p:animEffect>
                                    <p:set>
                                      <p:cBhvr>
                                        <p:cTn id="27" dur="1" fill="hold">
                                          <p:stCondLst>
                                            <p:cond delay="499"/>
                                          </p:stCondLst>
                                        </p:cTn>
                                        <p:tgtEl>
                                          <p:spTgt spid="3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29"/>
                                        </p:tgtEl>
                                        <p:attrNameLst>
                                          <p:attrName>ppt_x</p:attrName>
                                        </p:attrNameLst>
                                      </p:cBhvr>
                                      <p:tavLst>
                                        <p:tav tm="0">
                                          <p:val>
                                            <p:strVal val="ppt_x"/>
                                          </p:val>
                                        </p:tav>
                                        <p:tav tm="100000">
                                          <p:val>
                                            <p:strVal val="ppt_x"/>
                                          </p:val>
                                        </p:tav>
                                      </p:tavLst>
                                    </p:anim>
                                    <p:anim calcmode="lin" valueType="num">
                                      <p:cBhvr additive="base">
                                        <p:cTn id="32" dur="500"/>
                                        <p:tgtEl>
                                          <p:spTgt spid="29"/>
                                        </p:tgtEl>
                                        <p:attrNameLst>
                                          <p:attrName>ppt_y</p:attrName>
                                        </p:attrNameLst>
                                      </p:cBhvr>
                                      <p:tavLst>
                                        <p:tav tm="0">
                                          <p:val>
                                            <p:strVal val="ppt_y"/>
                                          </p:val>
                                        </p:tav>
                                        <p:tav tm="100000">
                                          <p:val>
                                            <p:strVal val="1+ppt_h/2"/>
                                          </p:val>
                                        </p:tav>
                                      </p:tavLst>
                                    </p:anim>
                                    <p:set>
                                      <p:cBhvr>
                                        <p:cTn id="33" dur="1" fill="hold">
                                          <p:stCondLst>
                                            <p:cond delay="499"/>
                                          </p:stCondLst>
                                        </p:cTn>
                                        <p:tgtEl>
                                          <p:spTgt spid="2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9"/>
                                        </p:tgtEl>
                                      </p:cBhvr>
                                    </p:animEffect>
                                    <p:set>
                                      <p:cBhvr>
                                        <p:cTn id="36" dur="1" fill="hold">
                                          <p:stCondLst>
                                            <p:cond delay="499"/>
                                          </p:stCondLst>
                                        </p:cTn>
                                        <p:tgtEl>
                                          <p:spTgt spid="29"/>
                                        </p:tgtEl>
                                        <p:attrNameLst>
                                          <p:attrName>style.visibility</p:attrName>
                                        </p:attrNameLst>
                                      </p:cBhvr>
                                      <p:to>
                                        <p:strVal val="hidden"/>
                                      </p:to>
                                    </p:set>
                                  </p:childTnLst>
                                </p:cTn>
                              </p:par>
                            </p:childTnLst>
                          </p:cTn>
                        </p:par>
                        <p:par>
                          <p:cTn id="37" fill="hold">
                            <p:stCondLst>
                              <p:cond delay="500"/>
                            </p:stCondLst>
                            <p:childTnLst>
                              <p:par>
                                <p:cTn id="38" presetID="64" presetClass="path" presetSubtype="0" fill="hold" nodeType="afterEffect">
                                  <p:stCondLst>
                                    <p:cond delay="0"/>
                                  </p:stCondLst>
                                  <p:childTnLst>
                                    <p:animMotion origin="layout" path="M 1.66667E-6 -0.00301 L 1.66667E-6 -0.0463 " pathEditMode="relative" rAng="0" ptsTypes="AA">
                                      <p:cBhvr>
                                        <p:cTn id="39" dur="500" fill="hold"/>
                                        <p:tgtEl>
                                          <p:spTgt spid="31"/>
                                        </p:tgtEl>
                                        <p:attrNameLst>
                                          <p:attrName>ppt_x</p:attrName>
                                          <p:attrName>ppt_y</p:attrName>
                                        </p:attrNameLst>
                                      </p:cBhvr>
                                      <p:rCtr x="0" y="-22"/>
                                    </p:animMotion>
                                  </p:childTnLst>
                                </p:cTn>
                              </p:par>
                              <p:par>
                                <p:cTn id="40" presetID="64" presetClass="path" presetSubtype="0" fill="hold" nodeType="withEffect">
                                  <p:stCondLst>
                                    <p:cond delay="0"/>
                                  </p:stCondLst>
                                  <p:childTnLst>
                                    <p:animMotion origin="layout" path="M 0.00139 -0.00185 L -0.09323 -0.04514 " pathEditMode="relative" rAng="0" ptsTypes="AA">
                                      <p:cBhvr>
                                        <p:cTn id="41" dur="2000" fill="hold"/>
                                        <p:tgtEl>
                                          <p:spTgt spid="36"/>
                                        </p:tgtEl>
                                        <p:attrNameLst>
                                          <p:attrName>ppt_x</p:attrName>
                                          <p:attrName>ppt_y</p:attrName>
                                        </p:attrNameLst>
                                      </p:cBhvr>
                                      <p:rCtr x="-47" y="-22"/>
                                    </p:animMotion>
                                  </p:childTnLst>
                                </p:cTn>
                              </p:par>
                              <p:par>
                                <p:cTn id="42" presetID="35" presetClass="path" presetSubtype="0" fill="hold" nodeType="withEffect">
                                  <p:stCondLst>
                                    <p:cond delay="0"/>
                                  </p:stCondLst>
                                  <p:childTnLst>
                                    <p:animMotion origin="layout" path="M -1.94444E-6 1.85185E-6 L -0.09323 1.85185E-6 " pathEditMode="relative" rAng="0" ptsTypes="AA">
                                      <p:cBhvr>
                                        <p:cTn id="43" dur="2000" fill="hold"/>
                                        <p:tgtEl>
                                          <p:spTgt spid="30"/>
                                        </p:tgtEl>
                                        <p:attrNameLst>
                                          <p:attrName>ppt_x</p:attrName>
                                          <p:attrName>ppt_y</p:attrName>
                                        </p:attrNameLst>
                                      </p:cBhvr>
                                      <p:rCtr x="-47" y="0"/>
                                    </p:animMotion>
                                  </p:childTnLst>
                                </p:cTn>
                              </p:par>
                              <p:par>
                                <p:cTn id="44" presetID="64" presetClass="path" presetSubtype="0" accel="50000" decel="50000" fill="hold" nodeType="withEffect">
                                  <p:stCondLst>
                                    <p:cond delay="0"/>
                                  </p:stCondLst>
                                  <p:childTnLst>
                                    <p:animMotion origin="layout" path="M 0.00139 0.00093 L 1.66667E-6 -0.18426 " pathEditMode="relative" rAng="0" ptsTypes="AA">
                                      <p:cBhvr>
                                        <p:cTn id="45" dur="2000" fill="hold"/>
                                        <p:tgtEl>
                                          <p:spTgt spid="27"/>
                                        </p:tgtEl>
                                        <p:attrNameLst>
                                          <p:attrName>ppt_x</p:attrName>
                                          <p:attrName>ppt_y</p:attrName>
                                        </p:attrNameLst>
                                      </p:cBhvr>
                                      <p:rCtr x="-1" y="-93"/>
                                    </p:animMotion>
                                  </p:childTnLst>
                                </p:cTn>
                              </p:par>
                              <p:par>
                                <p:cTn id="46" presetID="64" presetClass="path" presetSubtype="0" accel="50000" decel="50000" fill="hold" nodeType="withEffect">
                                  <p:stCondLst>
                                    <p:cond delay="0"/>
                                  </p:stCondLst>
                                  <p:childTnLst>
                                    <p:animMotion origin="layout" path="M -0.00069 -3.7037E-6 L -0.09253 -0.18379 " pathEditMode="relative" rAng="0" ptsTypes="AA">
                                      <p:cBhvr>
                                        <p:cTn id="47" dur="2000" fill="hold"/>
                                        <p:tgtEl>
                                          <p:spTgt spid="35"/>
                                        </p:tgtEl>
                                        <p:attrNameLst>
                                          <p:attrName>ppt_x</p:attrName>
                                          <p:attrName>ppt_y</p:attrName>
                                        </p:attrNameLst>
                                      </p:cBhvr>
                                      <p:rCtr x="-46" y="-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Reporting Services 2008 architecture</a:t>
            </a:r>
          </a:p>
          <a:p>
            <a:r>
              <a:rPr lang="en-US" dirty="0" smtClean="0"/>
              <a:t>Best practices</a:t>
            </a:r>
          </a:p>
          <a:p>
            <a:pPr lvl="1"/>
            <a:r>
              <a:rPr lang="en-US" dirty="0" smtClean="0"/>
              <a:t>Server deployment</a:t>
            </a:r>
          </a:p>
          <a:p>
            <a:pPr lvl="1"/>
            <a:r>
              <a:rPr lang="en-US" dirty="0" smtClean="0"/>
              <a:t>Report design and layout</a:t>
            </a:r>
          </a:p>
          <a:p>
            <a:pPr lvl="1"/>
            <a:r>
              <a:rPr lang="en-US" dirty="0" smtClean="0"/>
              <a:t>Data visualization</a:t>
            </a:r>
          </a:p>
          <a:p>
            <a:pPr marL="517525" lvl="1" indent="0">
              <a:buNone/>
            </a:pPr>
            <a:endParaRPr lang="en-US" dirty="0"/>
          </a:p>
        </p:txBody>
      </p:sp>
    </p:spTree>
    <p:extLst>
      <p:ext uri="{BB962C8B-B14F-4D97-AF65-F5344CB8AC3E}">
        <p14:creationId xmlns="" xmlns:p14="http://schemas.microsoft.com/office/powerpoint/2010/main" val="290521384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How to think about a tablix</a:t>
            </a:r>
            <a:endParaRPr lang="en-US" dirty="0"/>
          </a:p>
        </p:txBody>
      </p:sp>
      <p:graphicFrame>
        <p:nvGraphicFramePr>
          <p:cNvPr id="6" name="Table 5"/>
          <p:cNvGraphicFramePr>
            <a:graphicFrameLocks noGrp="1"/>
          </p:cNvGraphicFramePr>
          <p:nvPr/>
        </p:nvGraphicFramePr>
        <p:xfrm>
          <a:off x="3558746" y="2058153"/>
          <a:ext cx="4228410" cy="1264008"/>
        </p:xfrm>
        <a:graphic>
          <a:graphicData uri="http://schemas.openxmlformats.org/drawingml/2006/table">
            <a:tbl>
              <a:tblPr firstRow="1" bandRow="1">
                <a:tableStyleId>{5940675A-B579-460E-94D1-54222C63F5DA}</a:tableStyleId>
              </a:tblPr>
              <a:tblGrid>
                <a:gridCol w="1054268"/>
                <a:gridCol w="1473708"/>
                <a:gridCol w="850217"/>
                <a:gridCol w="850217"/>
              </a:tblGrid>
              <a:tr h="316002">
                <a:tc>
                  <a:txBody>
                    <a:bodyPr/>
                    <a:lstStyle/>
                    <a:p>
                      <a:r>
                        <a:rPr lang="en-US" sz="1400" b="1" dirty="0" smtClean="0">
                          <a:solidFill>
                            <a:srgbClr val="FFFFFF"/>
                          </a:solidFill>
                          <a:latin typeface="Tahoma" pitchFamily="34" charset="0"/>
                          <a:ea typeface="Tahoma" pitchFamily="34" charset="0"/>
                          <a:cs typeface="Tahoma" pitchFamily="34" charset="0"/>
                        </a:rPr>
                        <a:t>Territory</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r>
                        <a:rPr lang="en-US" sz="1400" b="1" dirty="0" smtClean="0">
                          <a:solidFill>
                            <a:srgbClr val="FFFFFF"/>
                          </a:solidFill>
                          <a:latin typeface="Tahoma" pitchFamily="34" charset="0"/>
                          <a:ea typeface="Tahoma" pitchFamily="34" charset="0"/>
                          <a:cs typeface="Tahoma" pitchFamily="34" charset="0"/>
                        </a:rPr>
                        <a:t>Sales Person</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5695"/>
                    </a:solidFill>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Tahoma" pitchFamily="34" charset="0"/>
                          <a:ea typeface="Tahoma" pitchFamily="34" charset="0"/>
                          <a:cs typeface="Tahoma" pitchFamily="34" charset="0"/>
                        </a:rPr>
                        <a:t>[Year]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rowSpan="2">
                  <a:txBody>
                    <a:bodyPr/>
                    <a:lstStyle/>
                    <a:p>
                      <a:pPr marL="0" marR="0" indent="0" algn="l" defTabSz="914363" rtl="0" eaLnBrk="1" fontAlgn="auto" latinLnBrk="0" hangingPunct="1">
                        <a:lnSpc>
                          <a:spcPct val="100000"/>
                        </a:lnSpc>
                        <a:spcBef>
                          <a:spcPts val="0"/>
                        </a:spcBef>
                        <a:spcAft>
                          <a:spcPts val="0"/>
                        </a:spcAft>
                        <a:buClrTx/>
                        <a:buSzTx/>
                        <a:buFontTx/>
                        <a:buNone/>
                        <a:tabLst>
                          <a:tab pos="339725" algn="l"/>
                        </a:tabLst>
                        <a:defRPr/>
                      </a:pPr>
                      <a:r>
                        <a:rPr lang="en-US" sz="1400" dirty="0" smtClean="0">
                          <a:solidFill>
                            <a:schemeClr val="bg1"/>
                          </a:solidFill>
                          <a:latin typeface="Tahoma" pitchFamily="34" charset="0"/>
                          <a:ea typeface="Tahoma" pitchFamily="34" charset="0"/>
                          <a:cs typeface="Tahoma" pitchFamily="34" charset="0"/>
                        </a:rPr>
                        <a:t>[Territory]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tabLst>
                          <a:tab pos="339725" algn="l"/>
                        </a:tabLst>
                      </a:pPr>
                      <a:r>
                        <a:rPr lang="en-US" sz="1400" baseline="0" dirty="0" smtClean="0">
                          <a:solidFill>
                            <a:schemeClr val="bg1"/>
                          </a:solidFill>
                          <a:latin typeface="Tahoma" pitchFamily="34" charset="0"/>
                          <a:ea typeface="Tahoma" pitchFamily="34" charset="0"/>
                          <a:cs typeface="Tahoma" pitchFamily="34" charset="0"/>
                        </a:rPr>
                        <a:t>[</a:t>
                      </a:r>
                      <a:r>
                        <a:rPr lang="en-US" sz="1400" baseline="0" dirty="0" err="1" smtClean="0">
                          <a:solidFill>
                            <a:schemeClr val="bg1"/>
                          </a:solidFill>
                          <a:latin typeface="Tahoma" pitchFamily="34" charset="0"/>
                          <a:ea typeface="Tahoma" pitchFamily="34" charset="0"/>
                          <a:cs typeface="Tahoma" pitchFamily="34" charset="0"/>
                        </a:rPr>
                        <a:t>SalesPerson</a:t>
                      </a:r>
                      <a:r>
                        <a:rPr lang="en-US" sz="1400" baseline="0" dirty="0" smtClean="0">
                          <a:solidFill>
                            <a:schemeClr val="bg1"/>
                          </a:solidFill>
                          <a:latin typeface="Tahoma" pitchFamily="34" charset="0"/>
                          <a:ea typeface="Tahoma" pitchFamily="34" charset="0"/>
                          <a:cs typeface="Tahoma" pitchFamily="34" charset="0"/>
                        </a:rPr>
                        <a:t>]</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FF8"/>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chemeClr val="tx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r h="316002">
                <a:tc vMerge="1">
                  <a:txBody>
                    <a:bodyPr/>
                    <a:lstStyle/>
                    <a:p>
                      <a:endParaRPr lang="en-US" sz="16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r>
                        <a:rPr lang="en-US" sz="1400" dirty="0" smtClean="0">
                          <a:solidFill>
                            <a:schemeClr val="bg1"/>
                          </a:solidFill>
                          <a:latin typeface="Tahoma" pitchFamily="34" charset="0"/>
                          <a:ea typeface="Tahoma" pitchFamily="34" charset="0"/>
                          <a:cs typeface="Tahoma" pitchFamily="34" charset="0"/>
                        </a:rPr>
                        <a:t>Total</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chemeClr val="bg1"/>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B8EF"/>
                    </a:solidFill>
                  </a:tcPr>
                </a:tc>
              </a:tr>
              <a:tr h="316002">
                <a:tc>
                  <a:txBody>
                    <a:bodyPr/>
                    <a:lstStyle/>
                    <a:p>
                      <a:r>
                        <a:rPr lang="en-US" sz="1400" b="1" dirty="0" smtClean="0">
                          <a:solidFill>
                            <a:srgbClr val="FFFFFF"/>
                          </a:solidFill>
                          <a:latin typeface="Tahoma" pitchFamily="34" charset="0"/>
                          <a:ea typeface="Tahoma" pitchFamily="34" charset="0"/>
                          <a:cs typeface="Tahoma" pitchFamily="34" charset="0"/>
                        </a:rPr>
                        <a:t>Total</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c>
                  <a:txBody>
                    <a:bodyPr/>
                    <a:lstStyle/>
                    <a:p>
                      <a:pPr algn="r"/>
                      <a:r>
                        <a:rPr lang="en-US" sz="1400" dirty="0" smtClean="0">
                          <a:solidFill>
                            <a:schemeClr val="bg1"/>
                          </a:solidFill>
                          <a:latin typeface="Tahoma" pitchFamily="34" charset="0"/>
                          <a:ea typeface="Tahoma" pitchFamily="34" charset="0"/>
                          <a:cs typeface="Tahoma" pitchFamily="34" charset="0"/>
                        </a:rPr>
                        <a:t>[SUM(S</a:t>
                      </a:r>
                      <a:endParaRPr lang="en-US" sz="1400" b="1" dirty="0">
                        <a:solidFill>
                          <a:srgbClr val="FFFFFF"/>
                        </a:solidFill>
                        <a:latin typeface="Tahoma" pitchFamily="34" charset="0"/>
                        <a:ea typeface="Tahoma" pitchFamily="34" charset="0"/>
                        <a:cs typeface="Taho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8ED1"/>
                    </a:solidFill>
                  </a:tcPr>
                </a:tc>
              </a:tr>
            </a:tbl>
          </a:graphicData>
        </a:graphic>
      </p:graphicFrame>
      <p:grpSp>
        <p:nvGrpSpPr>
          <p:cNvPr id="29" name="Group 28"/>
          <p:cNvGrpSpPr/>
          <p:nvPr/>
        </p:nvGrpSpPr>
        <p:grpSpPr>
          <a:xfrm>
            <a:off x="3505199" y="2013766"/>
            <a:ext cx="4335440" cy="1367557"/>
            <a:chOff x="3505199" y="2112622"/>
            <a:chExt cx="4335440" cy="1367557"/>
          </a:xfrm>
        </p:grpSpPr>
        <p:grpSp>
          <p:nvGrpSpPr>
            <p:cNvPr id="5" name="Group 19"/>
            <p:cNvGrpSpPr/>
            <p:nvPr/>
          </p:nvGrpSpPr>
          <p:grpSpPr>
            <a:xfrm>
              <a:off x="6051663" y="2112622"/>
              <a:ext cx="62534" cy="1367557"/>
              <a:chOff x="6051663" y="2112622"/>
              <a:chExt cx="66902" cy="2677886"/>
            </a:xfrm>
          </p:grpSpPr>
          <p:cxnSp>
            <p:nvCxnSpPr>
              <p:cNvPr id="20" name="Straight Connector 19"/>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 name="Group 20"/>
            <p:cNvGrpSpPr/>
            <p:nvPr/>
          </p:nvGrpSpPr>
          <p:grpSpPr>
            <a:xfrm rot="5400000">
              <a:off x="5639440" y="303168"/>
              <a:ext cx="66958" cy="4335440"/>
              <a:chOff x="6051663" y="2112622"/>
              <a:chExt cx="66902" cy="2677886"/>
            </a:xfrm>
          </p:grpSpPr>
          <p:cxnSp>
            <p:nvCxnSpPr>
              <p:cNvPr id="18" name="Straight Connector 17"/>
              <p:cNvCxnSpPr/>
              <p:nvPr/>
            </p:nvCxnSpPr>
            <p:spPr>
              <a:xfrm rot="5400000">
                <a:off x="4713514" y="3450771"/>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778828" y="3450772"/>
                <a:ext cx="2677885" cy="1588"/>
              </a:xfrm>
              <a:prstGeom prst="line">
                <a:avLst/>
              </a:prstGeom>
              <a:ln w="19050" cmpd="sng">
                <a:solidFill>
                  <a:schemeClr val="bg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45" name="Rectangle 44"/>
          <p:cNvSpPr/>
          <p:nvPr/>
        </p:nvSpPr>
        <p:spPr bwMode="auto">
          <a:xfrm>
            <a:off x="6647936" y="4979774"/>
            <a:ext cx="2001794" cy="1223319"/>
          </a:xfrm>
          <a:prstGeom prst="rect">
            <a:avLst/>
          </a:prstGeom>
          <a:ln w="190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nvGrpSpPr>
          <p:cNvPr id="9" name="Group 45"/>
          <p:cNvGrpSpPr/>
          <p:nvPr/>
        </p:nvGrpSpPr>
        <p:grpSpPr>
          <a:xfrm>
            <a:off x="6685006" y="5004486"/>
            <a:ext cx="1927653" cy="308919"/>
            <a:chOff x="6363730" y="3694669"/>
            <a:chExt cx="2323069" cy="308919"/>
          </a:xfrm>
        </p:grpSpPr>
        <p:sp>
          <p:nvSpPr>
            <p:cNvPr id="47" name="Rounded Rectangle 46"/>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smtClean="0">
                  <a:solidFill>
                    <a:srgbClr val="000000"/>
                  </a:solidFill>
                  <a:latin typeface="Tahoma" pitchFamily="34" charset="0"/>
                  <a:ea typeface="Tahoma" pitchFamily="34" charset="0"/>
                  <a:cs typeface="Tahoma" pitchFamily="34" charset="0"/>
                </a:rPr>
                <a:t>Year</a:t>
              </a:r>
            </a:p>
          </p:txBody>
        </p:sp>
        <p:sp>
          <p:nvSpPr>
            <p:cNvPr id="48" name="Freeform 47"/>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52" name="Rectangle 51"/>
          <p:cNvSpPr/>
          <p:nvPr/>
        </p:nvSpPr>
        <p:spPr bwMode="auto">
          <a:xfrm>
            <a:off x="4473146" y="4979774"/>
            <a:ext cx="2001794" cy="1223319"/>
          </a:xfrm>
          <a:prstGeom prst="rect">
            <a:avLst/>
          </a:prstGeom>
          <a:ln w="190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grpSp>
        <p:nvGrpSpPr>
          <p:cNvPr id="10" name="Group 52"/>
          <p:cNvGrpSpPr/>
          <p:nvPr/>
        </p:nvGrpSpPr>
        <p:grpSpPr>
          <a:xfrm>
            <a:off x="4510216" y="5004486"/>
            <a:ext cx="1927653" cy="308919"/>
            <a:chOff x="6363730" y="3694669"/>
            <a:chExt cx="2323069" cy="308919"/>
          </a:xfrm>
        </p:grpSpPr>
        <p:sp>
          <p:nvSpPr>
            <p:cNvPr id="54" name="Rounded Rectangle 53"/>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smtClean="0">
                  <a:solidFill>
                    <a:srgbClr val="000000"/>
                  </a:solidFill>
                  <a:latin typeface="Tahoma" pitchFamily="34" charset="0"/>
                  <a:ea typeface="Tahoma" pitchFamily="34" charset="0"/>
                  <a:cs typeface="Tahoma" pitchFamily="34" charset="0"/>
                </a:rPr>
                <a:t>Territory</a:t>
              </a:r>
            </a:p>
          </p:txBody>
        </p:sp>
        <p:sp>
          <p:nvSpPr>
            <p:cNvPr id="55" name="Freeform 54"/>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11" name="Group 55"/>
          <p:cNvGrpSpPr/>
          <p:nvPr/>
        </p:nvGrpSpPr>
        <p:grpSpPr>
          <a:xfrm>
            <a:off x="4609070" y="5338125"/>
            <a:ext cx="1829572" cy="308919"/>
            <a:chOff x="6363730" y="3694669"/>
            <a:chExt cx="2323069" cy="308919"/>
          </a:xfrm>
        </p:grpSpPr>
        <p:sp>
          <p:nvSpPr>
            <p:cNvPr id="57" name="Rounded Rectangle 56"/>
            <p:cNvSpPr/>
            <p:nvPr/>
          </p:nvSpPr>
          <p:spPr bwMode="auto">
            <a:xfrm>
              <a:off x="6363730" y="3694669"/>
              <a:ext cx="2323069" cy="30891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171450" defTabSz="914099" fontAlgn="base">
                <a:spcBef>
                  <a:spcPct val="0"/>
                </a:spcBef>
                <a:spcAft>
                  <a:spcPct val="0"/>
                </a:spcAft>
              </a:pPr>
              <a:r>
                <a:rPr lang="en-US" sz="1400" dirty="0" err="1" smtClean="0">
                  <a:solidFill>
                    <a:srgbClr val="000000"/>
                  </a:solidFill>
                  <a:latin typeface="Tahoma" pitchFamily="34" charset="0"/>
                  <a:ea typeface="Tahoma" pitchFamily="34" charset="0"/>
                  <a:cs typeface="Tahoma" pitchFamily="34" charset="0"/>
                </a:rPr>
                <a:t>SalesPerson</a:t>
              </a:r>
              <a:endParaRPr lang="en-US" sz="1400" dirty="0" smtClean="0">
                <a:solidFill>
                  <a:srgbClr val="000000"/>
                </a:solidFill>
                <a:latin typeface="Tahoma" pitchFamily="34" charset="0"/>
                <a:ea typeface="Tahoma" pitchFamily="34" charset="0"/>
                <a:cs typeface="Tahoma" pitchFamily="34" charset="0"/>
              </a:endParaRPr>
            </a:p>
          </p:txBody>
        </p:sp>
        <p:sp>
          <p:nvSpPr>
            <p:cNvPr id="58" name="Freeform 57"/>
            <p:cNvSpPr/>
            <p:nvPr/>
          </p:nvSpPr>
          <p:spPr>
            <a:xfrm>
              <a:off x="6454247" y="3776762"/>
              <a:ext cx="68014" cy="142534"/>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38100">
              <a:solidFill>
                <a:schemeClr val="tx1">
                  <a:lumMod val="6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59" name="TextBox 58"/>
          <p:cNvSpPr txBox="1"/>
          <p:nvPr/>
        </p:nvSpPr>
        <p:spPr>
          <a:xfrm>
            <a:off x="6561437" y="4695565"/>
            <a:ext cx="1397242" cy="307777"/>
          </a:xfrm>
          <a:prstGeom prst="rect">
            <a:avLst/>
          </a:prstGeom>
          <a:noFill/>
        </p:spPr>
        <p:txBody>
          <a:bodyPr wrap="none" rtlCol="0">
            <a:spAutoFit/>
          </a:bodyPr>
          <a:lstStyle/>
          <a:p>
            <a:r>
              <a:rPr lang="en-US" sz="1400" dirty="0" smtClean="0">
                <a:solidFill>
                  <a:srgbClr val="FFFFFF"/>
                </a:solidFill>
                <a:latin typeface="Tahoma" pitchFamily="34" charset="0"/>
                <a:ea typeface="Tahoma" pitchFamily="34" charset="0"/>
                <a:cs typeface="Tahoma" pitchFamily="34" charset="0"/>
              </a:rPr>
              <a:t>Column Groups</a:t>
            </a:r>
          </a:p>
        </p:txBody>
      </p:sp>
      <p:sp>
        <p:nvSpPr>
          <p:cNvPr id="60" name="TextBox 59"/>
          <p:cNvSpPr txBox="1"/>
          <p:nvPr/>
        </p:nvSpPr>
        <p:spPr>
          <a:xfrm>
            <a:off x="4386646" y="4695565"/>
            <a:ext cx="1140697" cy="307777"/>
          </a:xfrm>
          <a:prstGeom prst="rect">
            <a:avLst/>
          </a:prstGeom>
          <a:noFill/>
        </p:spPr>
        <p:txBody>
          <a:bodyPr wrap="none" rtlCol="0">
            <a:spAutoFit/>
          </a:bodyPr>
          <a:lstStyle/>
          <a:p>
            <a:r>
              <a:rPr lang="en-US" sz="1400" dirty="0" smtClean="0">
                <a:solidFill>
                  <a:srgbClr val="FFFFFF"/>
                </a:solidFill>
                <a:latin typeface="Tahoma" pitchFamily="34" charset="0"/>
                <a:ea typeface="Tahoma" pitchFamily="34" charset="0"/>
                <a:cs typeface="Tahoma" pitchFamily="34" charset="0"/>
              </a:rPr>
              <a:t>Row Groups</a:t>
            </a:r>
          </a:p>
        </p:txBody>
      </p:sp>
      <p:sp>
        <p:nvSpPr>
          <p:cNvPr id="38" name="TextBox 37"/>
          <p:cNvSpPr txBox="1"/>
          <p:nvPr/>
        </p:nvSpPr>
        <p:spPr>
          <a:xfrm>
            <a:off x="494271" y="2767911"/>
            <a:ext cx="2903837" cy="597856"/>
          </a:xfrm>
          <a:prstGeom prst="rect">
            <a:avLst/>
          </a:prstGeom>
          <a:noFill/>
        </p:spPr>
        <p:txBody>
          <a:bodyPr wrap="square" rtlCol="0">
            <a:spAutoFit/>
          </a:bodyPr>
          <a:lstStyle/>
          <a:p>
            <a:pPr>
              <a:lnSpc>
                <a:spcPct val="90000"/>
              </a:lnSpc>
              <a:spcBef>
                <a:spcPct val="20000"/>
              </a:spcBef>
              <a:buSzPct val="125000"/>
            </a:pPr>
            <a:r>
              <a:rPr lang="en-US" dirty="0">
                <a:solidFill>
                  <a:schemeClr val="bg2"/>
                </a:solidFill>
                <a:latin typeface="Calibri" pitchFamily="34" charset="0"/>
                <a:cs typeface="Calibri" pitchFamily="34" charset="0"/>
              </a:rPr>
              <a:t>This is the design-time view of a matrix</a:t>
            </a:r>
          </a:p>
        </p:txBody>
      </p:sp>
      <p:sp>
        <p:nvSpPr>
          <p:cNvPr id="28" name="Freeform 27"/>
          <p:cNvSpPr/>
          <p:nvPr/>
        </p:nvSpPr>
        <p:spPr>
          <a:xfrm>
            <a:off x="4653786" y="2393384"/>
            <a:ext cx="123566" cy="259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3" name="Freeform 32"/>
          <p:cNvSpPr/>
          <p:nvPr/>
        </p:nvSpPr>
        <p:spPr>
          <a:xfrm>
            <a:off x="3591403" y="2413978"/>
            <a:ext cx="123567" cy="547140"/>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6" name="Freeform 35"/>
          <p:cNvSpPr/>
          <p:nvPr/>
        </p:nvSpPr>
        <p:spPr>
          <a:xfrm rot="16200000" flipH="1">
            <a:off x="6445201" y="1758802"/>
            <a:ext cx="134750" cy="795492"/>
          </a:xfrm>
          <a:custGeom>
            <a:avLst/>
            <a:gdLst>
              <a:gd name="connsiteX0" fmla="*/ 296563 w 296563"/>
              <a:gd name="connsiteY0" fmla="*/ 0 h 1668162"/>
              <a:gd name="connsiteX1" fmla="*/ 0 w 296563"/>
              <a:gd name="connsiteY1" fmla="*/ 0 h 1668162"/>
              <a:gd name="connsiteX2" fmla="*/ 0 w 296563"/>
              <a:gd name="connsiteY2" fmla="*/ 1668162 h 1668162"/>
              <a:gd name="connsiteX3" fmla="*/ 271849 w 296563"/>
              <a:gd name="connsiteY3" fmla="*/ 1668162 h 1668162"/>
            </a:gdLst>
            <a:ahLst/>
            <a:cxnLst>
              <a:cxn ang="0">
                <a:pos x="connsiteX0" y="connsiteY0"/>
              </a:cxn>
              <a:cxn ang="0">
                <a:pos x="connsiteX1" y="connsiteY1"/>
              </a:cxn>
              <a:cxn ang="0">
                <a:pos x="connsiteX2" y="connsiteY2"/>
              </a:cxn>
              <a:cxn ang="0">
                <a:pos x="connsiteX3" y="connsiteY3"/>
              </a:cxn>
            </a:cxnLst>
            <a:rect l="l" t="t" r="r" b="b"/>
            <a:pathLst>
              <a:path w="296563" h="1668162">
                <a:moveTo>
                  <a:pt x="296563" y="0"/>
                </a:moveTo>
                <a:lnTo>
                  <a:pt x="0" y="0"/>
                </a:lnTo>
                <a:lnTo>
                  <a:pt x="0" y="1668162"/>
                </a:lnTo>
                <a:lnTo>
                  <a:pt x="271849" y="1668162"/>
                </a:lnTo>
              </a:path>
            </a:pathLst>
          </a:custGeom>
          <a:ln w="76200">
            <a:solidFill>
              <a:srgbClr val="FF9900"/>
            </a:solidFill>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389064120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think about a tablix</a:t>
            </a:r>
            <a:endParaRPr lang="en-US" dirty="0"/>
          </a:p>
        </p:txBody>
      </p:sp>
      <p:sp>
        <p:nvSpPr>
          <p:cNvPr id="6" name="Text Placeholder 5"/>
          <p:cNvSpPr>
            <a:spLocks noGrp="1"/>
          </p:cNvSpPr>
          <p:nvPr>
            <p:ph type="body" sz="quarter" idx="10"/>
          </p:nvPr>
        </p:nvSpPr>
        <p:spPr/>
        <p:txBody>
          <a:bodyPr/>
          <a:lstStyle/>
          <a:p>
            <a:r>
              <a:rPr lang="en-US" dirty="0" smtClean="0"/>
              <a:t>What did we learn?</a:t>
            </a:r>
          </a:p>
          <a:p>
            <a:r>
              <a:rPr lang="en-US" dirty="0" smtClean="0"/>
              <a:t>A “matrix” uses all four </a:t>
            </a:r>
            <a:r>
              <a:rPr lang="en-US" dirty="0" err="1" smtClean="0"/>
              <a:t>tablix</a:t>
            </a:r>
            <a:r>
              <a:rPr lang="en-US" dirty="0" smtClean="0"/>
              <a:t> areas: the body, the row and column grouping areas, and the corner.</a:t>
            </a:r>
          </a:p>
          <a:p>
            <a:r>
              <a:rPr lang="en-US" dirty="0" smtClean="0"/>
              <a:t>A </a:t>
            </a:r>
            <a:r>
              <a:rPr lang="en-US" dirty="0" err="1" smtClean="0"/>
              <a:t>tablix</a:t>
            </a:r>
            <a:r>
              <a:rPr lang="en-US" dirty="0" smtClean="0"/>
              <a:t> can have groups on both axes.</a:t>
            </a:r>
          </a:p>
          <a:p>
            <a:r>
              <a:rPr lang="en-US" dirty="0" smtClean="0"/>
              <a:t>Grouping cells span the rows generated by a child group.</a:t>
            </a:r>
          </a:p>
          <a:p>
            <a:endParaRPr lang="en-US" dirty="0"/>
          </a:p>
        </p:txBody>
      </p:sp>
    </p:spTree>
    <p:extLst>
      <p:ext uri="{BB962C8B-B14F-4D97-AF65-F5344CB8AC3E}">
        <p14:creationId xmlns="" xmlns:p14="http://schemas.microsoft.com/office/powerpoint/2010/main" val="375590362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Subreport Performance</a:t>
            </a:r>
            <a:endParaRPr/>
          </a:p>
        </p:txBody>
      </p:sp>
      <p:sp>
        <p:nvSpPr>
          <p:cNvPr id="3" name="Content Placeholder 2"/>
          <p:cNvSpPr>
            <a:spLocks noGrp="1"/>
          </p:cNvSpPr>
          <p:nvPr>
            <p:ph idx="1"/>
          </p:nvPr>
        </p:nvSpPr>
        <p:spPr>
          <a:xfrm>
            <a:off x="381000" y="1412875"/>
            <a:ext cx="8382000" cy="2973122"/>
          </a:xfrm>
        </p:spPr>
        <p:txBody>
          <a:bodyPr/>
          <a:lstStyle/>
          <a:p>
            <a:r>
              <a:rPr lang="en-US" sz="2800" dirty="0" smtClean="0"/>
              <a:t>Subreports are convenient for reuse, but bad for performance when there are many subreport instances at runtime</a:t>
            </a:r>
          </a:p>
          <a:p>
            <a:pPr>
              <a:buNone/>
            </a:pPr>
            <a:endParaRPr lang="en-US" sz="2800" dirty="0" smtClean="0"/>
          </a:p>
          <a:p>
            <a:pPr>
              <a:buNone/>
            </a:pPr>
            <a:r>
              <a:rPr lang="en-US" sz="2800" dirty="0" smtClean="0"/>
              <a:t>Performance:</a:t>
            </a:r>
          </a:p>
          <a:p>
            <a:r>
              <a:rPr lang="en-US" sz="2800" dirty="0" smtClean="0"/>
              <a:t>Avoid subreports, unless there is no other way to achieve join across different data sources</a:t>
            </a:r>
          </a:p>
        </p:txBody>
      </p:sp>
    </p:spTree>
    <p:extLst>
      <p:ext uri="{BB962C8B-B14F-4D97-AF65-F5344CB8AC3E}">
        <p14:creationId xmlns="" xmlns:p14="http://schemas.microsoft.com/office/powerpoint/2010/main" val="127486090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Subreport Redesign</a:t>
            </a:r>
            <a:endParaRPr lang="en-US" dirty="0"/>
          </a:p>
        </p:txBody>
      </p:sp>
      <p:sp>
        <p:nvSpPr>
          <p:cNvPr id="3" name="Content Placeholder 2"/>
          <p:cNvSpPr>
            <a:spLocks noGrp="1"/>
          </p:cNvSpPr>
          <p:nvPr>
            <p:ph idx="1"/>
          </p:nvPr>
        </p:nvSpPr>
        <p:spPr>
          <a:xfrm>
            <a:off x="381000" y="1394213"/>
            <a:ext cx="8382000" cy="4844403"/>
          </a:xfrm>
        </p:spPr>
        <p:txBody>
          <a:bodyPr/>
          <a:lstStyle/>
          <a:p>
            <a:r>
              <a:rPr lang="de-AT" sz="2800" dirty="0" smtClean="0"/>
              <a:t>Move subreport layout up into main report</a:t>
            </a:r>
          </a:p>
          <a:p>
            <a:r>
              <a:rPr lang="de-AT" sz="2800" dirty="0" smtClean="0"/>
              <a:t>Merge main report and sub report datasets</a:t>
            </a:r>
          </a:p>
          <a:p>
            <a:pPr lvl="1"/>
            <a:r>
              <a:rPr lang="de-AT" sz="2400" dirty="0" smtClean="0"/>
              <a:t>Easiest case: duplicate data already retrieved</a:t>
            </a:r>
          </a:p>
          <a:p>
            <a:pPr lvl="1"/>
            <a:r>
              <a:rPr lang="de-AT" sz="2400" dirty="0" smtClean="0"/>
              <a:t>Restructure queries or use stored procedure to merge data</a:t>
            </a:r>
          </a:p>
          <a:p>
            <a:pPr lvl="1"/>
            <a:r>
              <a:rPr lang="de-AT" sz="2400" dirty="0" smtClean="0"/>
              <a:t>Heterogeneous data source joins:</a:t>
            </a:r>
          </a:p>
          <a:p>
            <a:pPr lvl="2"/>
            <a:r>
              <a:rPr lang="de-AT" sz="2000" dirty="0" smtClean="0"/>
              <a:t>If on same SQL Server instance, use three-part name (catalog.schema.objectname) to execute queries in other databases</a:t>
            </a:r>
          </a:p>
          <a:p>
            <a:pPr lvl="2"/>
            <a:r>
              <a:rPr lang="de-AT" sz="2000" dirty="0" smtClean="0"/>
              <a:t>Consider </a:t>
            </a:r>
            <a:r>
              <a:rPr lang="de-AT" sz="2000" dirty="0" smtClean="0">
                <a:hlinkClick r:id="rId3"/>
              </a:rPr>
              <a:t>linked server</a:t>
            </a:r>
            <a:r>
              <a:rPr lang="de-AT" sz="2000" dirty="0" smtClean="0"/>
              <a:t> feature</a:t>
            </a:r>
          </a:p>
          <a:p>
            <a:pPr lvl="2"/>
            <a:r>
              <a:rPr lang="de-AT" sz="2000" dirty="0" smtClean="0"/>
              <a:t>Consider open row set functionality</a:t>
            </a:r>
          </a:p>
          <a:p>
            <a:r>
              <a:rPr lang="de-AT" sz="2800" dirty="0" smtClean="0"/>
              <a:t>Also consider Drillthrough Reports or Nesting of Data Regions if applicable</a:t>
            </a:r>
          </a:p>
        </p:txBody>
      </p:sp>
    </p:spTree>
    <p:extLst>
      <p:ext uri="{BB962C8B-B14F-4D97-AF65-F5344CB8AC3E}">
        <p14:creationId xmlns="" xmlns:p14="http://schemas.microsoft.com/office/powerpoint/2010/main" val="65650186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Large Drill-Down Reports</a:t>
            </a:r>
            <a:endParaRPr lang="en-US" dirty="0"/>
          </a:p>
        </p:txBody>
      </p:sp>
      <p:sp>
        <p:nvSpPr>
          <p:cNvPr id="3" name="Content Placeholder 2"/>
          <p:cNvSpPr>
            <a:spLocks noGrp="1"/>
          </p:cNvSpPr>
          <p:nvPr>
            <p:ph idx="1"/>
          </p:nvPr>
        </p:nvSpPr>
        <p:spPr>
          <a:xfrm>
            <a:off x="381000" y="3213674"/>
            <a:ext cx="8382000" cy="3059299"/>
          </a:xfrm>
        </p:spPr>
        <p:txBody>
          <a:bodyPr/>
          <a:lstStyle/>
          <a:p>
            <a:r>
              <a:rPr lang="de-AT" sz="2800" dirty="0" smtClean="0"/>
              <a:t>Very few users drill down in every hierarchy</a:t>
            </a:r>
          </a:p>
          <a:p>
            <a:r>
              <a:rPr lang="de-AT" sz="2800" dirty="0" smtClean="0"/>
              <a:t>Very few users drill down to the innermost level in more than one path</a:t>
            </a:r>
          </a:p>
          <a:p>
            <a:endParaRPr lang="de-AT" sz="2800" dirty="0" smtClean="0"/>
          </a:p>
          <a:p>
            <a:r>
              <a:rPr lang="de-AT" sz="2800" dirty="0" smtClean="0"/>
              <a:t>Underlying Dataset likely retrieves detail data with many rows</a:t>
            </a:r>
          </a:p>
          <a:p>
            <a:r>
              <a:rPr lang="de-AT" sz="2800" dirty="0" smtClean="0"/>
              <a:t>But most users view fraction of data space only</a:t>
            </a:r>
            <a:endParaRPr lang="en-US" sz="2800" dirty="0"/>
          </a:p>
        </p:txBody>
      </p:sp>
      <p:pic>
        <p:nvPicPr>
          <p:cNvPr id="1031" name="Picture 7"/>
          <p:cNvPicPr>
            <a:picLocks noChangeAspect="1" noChangeArrowheads="1"/>
          </p:cNvPicPr>
          <p:nvPr/>
        </p:nvPicPr>
        <p:blipFill>
          <a:blip r:embed="rId3"/>
          <a:srcRect/>
          <a:stretch>
            <a:fillRect/>
          </a:stretch>
        </p:blipFill>
        <p:spPr bwMode="auto">
          <a:xfrm>
            <a:off x="2371240" y="1445652"/>
            <a:ext cx="3990975" cy="1428750"/>
          </a:xfrm>
          <a:prstGeom prst="rect">
            <a:avLst/>
          </a:prstGeom>
          <a:noFill/>
          <a:ln w="9525">
            <a:noFill/>
            <a:miter lim="800000"/>
            <a:headEnd/>
            <a:tailEnd/>
          </a:ln>
          <a:effectLst/>
        </p:spPr>
      </p:pic>
    </p:spTree>
    <p:extLst>
      <p:ext uri="{BB962C8B-B14F-4D97-AF65-F5344CB8AC3E}">
        <p14:creationId xmlns="" xmlns:p14="http://schemas.microsoft.com/office/powerpoint/2010/main" val="341631910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Drill-Down Reports Redesign</a:t>
            </a:r>
            <a:endParaRPr lang="en-US" dirty="0"/>
          </a:p>
        </p:txBody>
      </p:sp>
      <p:sp>
        <p:nvSpPr>
          <p:cNvPr id="3" name="Content Placeholder 2"/>
          <p:cNvSpPr>
            <a:spLocks noGrp="1"/>
          </p:cNvSpPr>
          <p:nvPr>
            <p:ph idx="1"/>
          </p:nvPr>
        </p:nvSpPr>
        <p:spPr>
          <a:xfrm>
            <a:off x="381000" y="1412875"/>
            <a:ext cx="8382000" cy="4961358"/>
          </a:xfrm>
        </p:spPr>
        <p:txBody>
          <a:bodyPr/>
          <a:lstStyle/>
          <a:p>
            <a:r>
              <a:rPr lang="de-AT" sz="2800" dirty="0" smtClean="0"/>
              <a:t>Runtime analysis in ExecutionLog2</a:t>
            </a:r>
          </a:p>
          <a:p>
            <a:pPr lvl="1"/>
            <a:r>
              <a:rPr lang="de-AT" sz="2400" dirty="0" smtClean="0"/>
              <a:t>Identify reports with Toggle interactivity events</a:t>
            </a:r>
          </a:p>
          <a:p>
            <a:pPr lvl="1"/>
            <a:r>
              <a:rPr lang="de-AT" sz="2400" dirty="0" smtClean="0"/>
              <a:t>For those reports check RowCount and resource consumption</a:t>
            </a:r>
          </a:p>
          <a:p>
            <a:pPr lvl="1"/>
            <a:endParaRPr lang="de-AT" sz="2400" dirty="0" smtClean="0"/>
          </a:p>
          <a:p>
            <a:r>
              <a:rPr lang="de-AT" sz="2800" dirty="0" smtClean="0"/>
              <a:t>Redesign report:</a:t>
            </a:r>
          </a:p>
          <a:p>
            <a:pPr lvl="1"/>
            <a:r>
              <a:rPr lang="de-AT" sz="2400" dirty="0" smtClean="0"/>
              <a:t>Initial report should only retrieve pre-aggregated data for one or two levels of drill-down</a:t>
            </a:r>
          </a:p>
          <a:p>
            <a:pPr lvl="1"/>
            <a:r>
              <a:rPr lang="de-AT" sz="2400" dirty="0" smtClean="0"/>
              <a:t>Create </a:t>
            </a:r>
            <a:r>
              <a:rPr lang="de-AT" sz="2400" dirty="0" smtClean="0">
                <a:hlinkClick r:id="rId3"/>
              </a:rPr>
              <a:t>conditional, parameterized drillthrough</a:t>
            </a:r>
            <a:r>
              <a:rPr lang="de-AT" sz="2400" dirty="0" smtClean="0"/>
              <a:t> actions on innermost drill-down level of initial report</a:t>
            </a:r>
          </a:p>
          <a:p>
            <a:pPr lvl="1"/>
            <a:r>
              <a:rPr lang="de-AT" sz="2400" dirty="0" smtClean="0"/>
              <a:t>Drillthrough report has original detail data set, but now parameterized to only retrieve subset of data based on drilldown path (e.g. Time = 2008 Q2, Product = Bikes)</a:t>
            </a:r>
            <a:endParaRPr lang="en-US" sz="2400" dirty="0"/>
          </a:p>
        </p:txBody>
      </p:sp>
    </p:spTree>
    <p:extLst>
      <p:ext uri="{BB962C8B-B14F-4D97-AF65-F5344CB8AC3E}">
        <p14:creationId xmlns="" xmlns:p14="http://schemas.microsoft.com/office/powerpoint/2010/main" val="169917170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lang="de-AT" sz="4400" dirty="0" smtClean="0"/>
              <a:t>Report Optimization Tips &amp; Tricks</a:t>
            </a:r>
            <a:endParaRPr lang="en-US" sz="4400" dirty="0"/>
          </a:p>
        </p:txBody>
      </p:sp>
      <p:sp>
        <p:nvSpPr>
          <p:cNvPr id="3" name="Content Placeholder 2"/>
          <p:cNvSpPr>
            <a:spLocks noGrp="1"/>
          </p:cNvSpPr>
          <p:nvPr>
            <p:ph idx="1"/>
          </p:nvPr>
        </p:nvSpPr>
        <p:spPr>
          <a:xfrm>
            <a:off x="381000" y="1412875"/>
            <a:ext cx="8382000" cy="4579715"/>
          </a:xfrm>
        </p:spPr>
        <p:txBody>
          <a:bodyPr/>
          <a:lstStyle/>
          <a:p>
            <a:r>
              <a:rPr lang="de-AT" sz="2800" dirty="0" smtClean="0"/>
              <a:t>Recursive Hierarchies</a:t>
            </a:r>
          </a:p>
          <a:p>
            <a:pPr lvl="1"/>
            <a:r>
              <a:rPr lang="de-AT" sz="2400" dirty="0" smtClean="0"/>
              <a:t>Don‘t set Parent property</a:t>
            </a:r>
            <a:r>
              <a:rPr lang="en-US" sz="2400" dirty="0" smtClean="0"/>
              <a:t> on Group if you just want regular nested groupings!</a:t>
            </a:r>
            <a:endParaRPr lang="de-AT" sz="2400" dirty="0" smtClean="0"/>
          </a:p>
          <a:p>
            <a:pPr lvl="1"/>
            <a:r>
              <a:rPr lang="de-AT" sz="2400" dirty="0" smtClean="0"/>
              <a:t>More info on </a:t>
            </a:r>
            <a:r>
              <a:rPr lang="de-AT" sz="2400" dirty="0" smtClean="0">
                <a:hlinkClick r:id="rId3"/>
              </a:rPr>
              <a:t>how to use recursive hierarchies</a:t>
            </a:r>
            <a:endParaRPr lang="de-AT" sz="2400" dirty="0" smtClean="0"/>
          </a:p>
          <a:p>
            <a:endParaRPr lang="de-AT" sz="2800" dirty="0" smtClean="0"/>
          </a:p>
          <a:p>
            <a:r>
              <a:rPr lang="de-AT" sz="2800" dirty="0" smtClean="0"/>
              <a:t>Subreports, Drill-Down Reports</a:t>
            </a:r>
          </a:p>
          <a:p>
            <a:pPr lvl="1"/>
            <a:r>
              <a:rPr lang="de-AT" sz="2400" dirty="0" smtClean="0"/>
              <a:t>See earlier discussion</a:t>
            </a:r>
          </a:p>
          <a:p>
            <a:pPr lvl="1"/>
            <a:r>
              <a:rPr lang="de-AT" sz="2400" dirty="0" smtClean="0"/>
              <a:t>Keep number of subreport instances low</a:t>
            </a:r>
          </a:p>
          <a:p>
            <a:pPr lvl="1"/>
            <a:endParaRPr lang="de-AT" sz="2400" dirty="0" smtClean="0"/>
          </a:p>
          <a:p>
            <a:r>
              <a:rPr lang="de-AT" sz="2800" dirty="0" smtClean="0"/>
              <a:t>Images</a:t>
            </a:r>
          </a:p>
          <a:p>
            <a:pPr lvl="1"/>
            <a:r>
              <a:rPr lang="de-AT" sz="2400" dirty="0" smtClean="0"/>
              <a:t>Currently embedded images fastest</a:t>
            </a:r>
          </a:p>
        </p:txBody>
      </p:sp>
    </p:spTree>
    <p:extLst>
      <p:ext uri="{BB962C8B-B14F-4D97-AF65-F5344CB8AC3E}">
        <p14:creationId xmlns="" xmlns:p14="http://schemas.microsoft.com/office/powerpoint/2010/main" val="404704999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lang="de-AT" sz="4400" dirty="0" smtClean="0"/>
              <a:t>Report Optimization Tips &amp; Tricks </a:t>
            </a:r>
            <a:endParaRPr lang="en-US" sz="4400" dirty="0"/>
          </a:p>
        </p:txBody>
      </p:sp>
      <p:sp>
        <p:nvSpPr>
          <p:cNvPr id="3" name="Content Placeholder 2"/>
          <p:cNvSpPr>
            <a:spLocks noGrp="1"/>
          </p:cNvSpPr>
          <p:nvPr>
            <p:ph idx="1"/>
          </p:nvPr>
        </p:nvSpPr>
        <p:spPr>
          <a:xfrm>
            <a:off x="381000" y="1412875"/>
            <a:ext cx="8382000" cy="4438138"/>
          </a:xfrm>
        </p:spPr>
        <p:txBody>
          <a:bodyPr/>
          <a:lstStyle/>
          <a:p>
            <a:r>
              <a:rPr lang="de-AT" sz="2800" dirty="0" smtClean="0"/>
              <a:t>Dataset Sizes and Row Counts</a:t>
            </a:r>
          </a:p>
          <a:p>
            <a:pPr lvl="1"/>
            <a:r>
              <a:rPr lang="de-AT" sz="2400" dirty="0" smtClean="0"/>
              <a:t>Perform sorting / filtering / pre-aggregation already in database </a:t>
            </a:r>
          </a:p>
          <a:p>
            <a:pPr lvl="1"/>
            <a:r>
              <a:rPr lang="de-AT" sz="2400" dirty="0" smtClean="0"/>
              <a:t>Don‘t retrieve unneccessary data</a:t>
            </a:r>
          </a:p>
          <a:p>
            <a:endParaRPr lang="de-AT" sz="2800" dirty="0" smtClean="0"/>
          </a:p>
          <a:p>
            <a:r>
              <a:rPr lang="de-AT" sz="2800" dirty="0" smtClean="0"/>
              <a:t>Use default parallel dataset execution</a:t>
            </a:r>
          </a:p>
          <a:p>
            <a:pPr lvl="1"/>
            <a:r>
              <a:rPr lang="de-AT" sz="2400" dirty="0" smtClean="0"/>
              <a:t>Force sequential execution only if needed (e.g. limiting number of parallel connections to data source)</a:t>
            </a:r>
          </a:p>
          <a:p>
            <a:pPr lvl="1"/>
            <a:r>
              <a:rPr lang="de-AT" sz="2400" dirty="0" smtClean="0"/>
              <a:t>More info on </a:t>
            </a:r>
            <a:r>
              <a:rPr lang="de-AT" sz="2400" dirty="0" smtClean="0">
                <a:hlinkClick r:id="rId3"/>
              </a:rPr>
              <a:t>dataset execution order</a:t>
            </a:r>
            <a:endParaRPr lang="de-AT" sz="2400" dirty="0" smtClean="0"/>
          </a:p>
          <a:p>
            <a:pPr lvl="1"/>
            <a:endParaRPr lang="de-AT" sz="2400" dirty="0" smtClean="0"/>
          </a:p>
          <a:p>
            <a:endParaRPr lang="de-AT" sz="2400" dirty="0" smtClean="0"/>
          </a:p>
        </p:txBody>
      </p:sp>
    </p:spTree>
    <p:extLst>
      <p:ext uri="{BB962C8B-B14F-4D97-AF65-F5344CB8AC3E}">
        <p14:creationId xmlns="" xmlns:p14="http://schemas.microsoft.com/office/powerpoint/2010/main" val="75925773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lang="de-AT" sz="4400" dirty="0" smtClean="0"/>
              <a:t>Report Optimization Tips &amp; Tricks</a:t>
            </a:r>
            <a:endParaRPr lang="en-US" sz="4400" dirty="0"/>
          </a:p>
        </p:txBody>
      </p:sp>
      <p:sp>
        <p:nvSpPr>
          <p:cNvPr id="3" name="Content Placeholder 2"/>
          <p:cNvSpPr>
            <a:spLocks noGrp="1"/>
          </p:cNvSpPr>
          <p:nvPr>
            <p:ph idx="1"/>
          </p:nvPr>
        </p:nvSpPr>
        <p:spPr>
          <a:xfrm>
            <a:off x="381000" y="1412875"/>
            <a:ext cx="8382000" cy="5441490"/>
          </a:xfrm>
        </p:spPr>
        <p:txBody>
          <a:bodyPr/>
          <a:lstStyle/>
          <a:p>
            <a:r>
              <a:rPr lang="de-AT" sz="2800" dirty="0" smtClean="0"/>
              <a:t>Page Header/Footer</a:t>
            </a:r>
          </a:p>
          <a:p>
            <a:pPr lvl="1"/>
            <a:r>
              <a:rPr lang="de-AT" sz="2400" dirty="0" smtClean="0"/>
              <a:t>Referencing total page count or complex expressions requires full pagination to show first page</a:t>
            </a:r>
          </a:p>
          <a:p>
            <a:pPr lvl="1"/>
            <a:endParaRPr lang="de-AT" sz="2400" dirty="0" smtClean="0"/>
          </a:p>
          <a:p>
            <a:r>
              <a:rPr lang="de-AT" sz="2800" dirty="0" smtClean="0"/>
              <a:t>On-Demand Expression Evaluation</a:t>
            </a:r>
          </a:p>
          <a:p>
            <a:pPr lvl="1"/>
            <a:r>
              <a:rPr lang="de-AT" sz="2400" dirty="0" smtClean="0"/>
              <a:t>Textboxes, styles, etc. are evaluated at the time the page is rendered</a:t>
            </a:r>
          </a:p>
          <a:p>
            <a:pPr lvl="1"/>
            <a:r>
              <a:rPr lang="de-AT" sz="2400" dirty="0" smtClean="0"/>
              <a:t>Cache custom assembly or external values (e.g. Exchange rate retrieved via web service call) in report and group variables</a:t>
            </a:r>
          </a:p>
          <a:p>
            <a:pPr lvl="1"/>
            <a:r>
              <a:rPr lang="de-AT" sz="2400" dirty="0" smtClean="0"/>
              <a:t>More info:</a:t>
            </a:r>
          </a:p>
          <a:p>
            <a:pPr lvl="2"/>
            <a:r>
              <a:rPr lang="de-AT" sz="2000" dirty="0" smtClean="0">
                <a:hlinkClick r:id="rId3"/>
              </a:rPr>
              <a:t>On-Demand Processing</a:t>
            </a:r>
            <a:endParaRPr lang="de-AT" sz="2000" dirty="0" smtClean="0"/>
          </a:p>
          <a:p>
            <a:pPr lvl="2"/>
            <a:r>
              <a:rPr lang="de-AT" sz="2000" dirty="0" smtClean="0">
                <a:hlinkClick r:id="rId4"/>
              </a:rPr>
              <a:t>Group Variables</a:t>
            </a:r>
            <a:endParaRPr lang="de-AT" sz="2000" dirty="0" smtClean="0"/>
          </a:p>
          <a:p>
            <a:endParaRPr lang="de-AT" sz="2400" dirty="0" smtClean="0"/>
          </a:p>
        </p:txBody>
      </p:sp>
    </p:spTree>
    <p:extLst>
      <p:ext uri="{BB962C8B-B14F-4D97-AF65-F5344CB8AC3E}">
        <p14:creationId xmlns="" xmlns:p14="http://schemas.microsoft.com/office/powerpoint/2010/main" val="403582081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lang="de-AT" sz="4400" dirty="0" smtClean="0"/>
              <a:t>Report Optimization Tips &amp; Tricks</a:t>
            </a:r>
            <a:endParaRPr lang="en-US" sz="4400" dirty="0"/>
          </a:p>
        </p:txBody>
      </p:sp>
      <p:sp>
        <p:nvSpPr>
          <p:cNvPr id="3" name="Content Placeholder 2"/>
          <p:cNvSpPr>
            <a:spLocks noGrp="1"/>
          </p:cNvSpPr>
          <p:nvPr>
            <p:ph idx="1"/>
          </p:nvPr>
        </p:nvSpPr>
        <p:spPr>
          <a:xfrm>
            <a:off x="381000" y="1412875"/>
            <a:ext cx="8382000" cy="5792355"/>
          </a:xfrm>
        </p:spPr>
        <p:txBody>
          <a:bodyPr/>
          <a:lstStyle/>
          <a:p>
            <a:r>
              <a:rPr lang="de-AT" sz="2800" dirty="0" smtClean="0"/>
              <a:t>Post-Sort Aggregates</a:t>
            </a:r>
          </a:p>
          <a:p>
            <a:pPr lvl="1"/>
            <a:r>
              <a:rPr lang="de-AT" sz="2400" dirty="0" smtClean="0"/>
              <a:t>Ex: Previous, RunningValue, First, Last</a:t>
            </a:r>
          </a:p>
          <a:p>
            <a:pPr lvl="1"/>
            <a:r>
              <a:rPr lang="de-AT" sz="2400" dirty="0" smtClean="0"/>
              <a:t>More expensive to calculate than other aggregates</a:t>
            </a:r>
          </a:p>
          <a:p>
            <a:endParaRPr lang="de-AT" sz="2800" dirty="0" smtClean="0"/>
          </a:p>
          <a:p>
            <a:r>
              <a:rPr lang="de-AT" sz="2800" dirty="0" smtClean="0"/>
              <a:t>Interactive Sort</a:t>
            </a:r>
          </a:p>
          <a:p>
            <a:pPr lvl="1"/>
            <a:r>
              <a:rPr lang="de-AT" sz="2400" dirty="0" smtClean="0"/>
              <a:t>Has a performance impact, particularly when sorting many group instances or detail instances</a:t>
            </a:r>
          </a:p>
          <a:p>
            <a:endParaRPr lang="de-AT" sz="2800" dirty="0" smtClean="0"/>
          </a:p>
          <a:p>
            <a:r>
              <a:rPr lang="de-AT" sz="2800" dirty="0" smtClean="0"/>
              <a:t>Use default parallel dataset execution</a:t>
            </a:r>
          </a:p>
          <a:p>
            <a:pPr lvl="1"/>
            <a:r>
              <a:rPr lang="de-AT" sz="2400" dirty="0" smtClean="0"/>
              <a:t>Force sequential execution only if needed (e.g. limiting number of parallel connections to data source)</a:t>
            </a:r>
          </a:p>
          <a:p>
            <a:pPr lvl="1"/>
            <a:r>
              <a:rPr lang="de-AT" sz="2400" dirty="0" smtClean="0"/>
              <a:t>More info on </a:t>
            </a:r>
            <a:r>
              <a:rPr lang="de-AT" sz="2400" dirty="0" smtClean="0">
                <a:hlinkClick r:id="rId3"/>
              </a:rPr>
              <a:t>dataset execution order</a:t>
            </a:r>
            <a:endParaRPr lang="de-AT" sz="2400" dirty="0" smtClean="0"/>
          </a:p>
          <a:p>
            <a:pPr lvl="1"/>
            <a:endParaRPr lang="de-AT" sz="2400" dirty="0" smtClean="0"/>
          </a:p>
          <a:p>
            <a:endParaRPr lang="de-AT" sz="2400" dirty="0" smtClean="0"/>
          </a:p>
        </p:txBody>
      </p:sp>
    </p:spTree>
    <p:extLst>
      <p:ext uri="{BB962C8B-B14F-4D97-AF65-F5344CB8AC3E}">
        <p14:creationId xmlns="" xmlns:p14="http://schemas.microsoft.com/office/powerpoint/2010/main" val="80923647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1 Awareness\Events\Convergence\Graphics\Rectangle_LtBlue_small.png"/>
          <p:cNvPicPr>
            <a:picLocks noChangeAspect="1" noChangeArrowheads="1"/>
          </p:cNvPicPr>
          <p:nvPr/>
        </p:nvPicPr>
        <p:blipFill>
          <a:blip r:embed="rId3">
            <a:lum contrast="50000"/>
          </a:blip>
          <a:srcRect/>
          <a:stretch>
            <a:fillRect/>
          </a:stretch>
        </p:blipFill>
        <p:spPr bwMode="auto">
          <a:xfrm>
            <a:off x="2025650" y="3505200"/>
            <a:ext cx="4557713" cy="2886075"/>
          </a:xfrm>
          <a:prstGeom prst="rect">
            <a:avLst/>
          </a:prstGeom>
          <a:noFill/>
          <a:ln w="9525">
            <a:noFill/>
            <a:miter lim="800000"/>
            <a:headEnd/>
            <a:tailEnd/>
          </a:ln>
        </p:spPr>
      </p:pic>
      <p:pic>
        <p:nvPicPr>
          <p:cNvPr id="9219" name="Picture 3" descr="C:\1 Awareness\Events\Convergence\Graphics\Rectangle_LtBlue_small.png"/>
          <p:cNvPicPr>
            <a:picLocks noChangeAspect="1" noChangeArrowheads="1"/>
          </p:cNvPicPr>
          <p:nvPr/>
        </p:nvPicPr>
        <p:blipFill>
          <a:blip r:embed="rId3">
            <a:lum contrast="50000"/>
          </a:blip>
          <a:srcRect/>
          <a:stretch>
            <a:fillRect/>
          </a:stretch>
        </p:blipFill>
        <p:spPr bwMode="auto">
          <a:xfrm>
            <a:off x="2417763" y="3886200"/>
            <a:ext cx="3749675" cy="503238"/>
          </a:xfrm>
          <a:prstGeom prst="rect">
            <a:avLst/>
          </a:prstGeom>
          <a:noFill/>
          <a:ln w="25400">
            <a:noFill/>
            <a:miter lim="800000"/>
            <a:headEnd/>
            <a:tailEnd/>
          </a:ln>
        </p:spPr>
      </p:pic>
      <p:sp>
        <p:nvSpPr>
          <p:cNvPr id="784405" name="Rectangle 784404"/>
          <p:cNvSpPr>
            <a:spLocks noChangeArrowheads="1"/>
          </p:cNvSpPr>
          <p:nvPr/>
        </p:nvSpPr>
        <p:spPr bwMode="auto">
          <a:xfrm>
            <a:off x="2514600" y="4572001"/>
            <a:ext cx="1905000" cy="457200"/>
          </a:xfrm>
          <a:prstGeom prst="rect">
            <a:avLst/>
          </a:prstGeom>
          <a:noFill/>
          <a:ln w="9525" cap="flat" cmpd="sng" algn="ctr">
            <a:noFill/>
            <a:prstDash val="solid"/>
            <a:miter lim="800000"/>
            <a:headEnd type="none" w="med" len="med"/>
            <a:tailEnd type="none" w="med" len="med"/>
          </a:ln>
          <a:effectLst/>
        </p:spPr>
        <p:txBody>
          <a:bodyPr wrap="none" anchor="ctr"/>
          <a:lstStyle/>
          <a:p>
            <a:pPr algn="ctr">
              <a:defRPr/>
            </a:pPr>
            <a:endParaRPr lang="en-US" sz="1100" dirty="0">
              <a:effectLst>
                <a:outerShdw blurRad="38100" dist="38100" dir="2700000" algn="tl">
                  <a:srgbClr val="C0C0C0"/>
                </a:outerShdw>
              </a:effectLst>
              <a:latin typeface="+mn-lt"/>
            </a:endParaRPr>
          </a:p>
        </p:txBody>
      </p:sp>
      <p:sp>
        <p:nvSpPr>
          <p:cNvPr id="784414" name="Rectangle 784413"/>
          <p:cNvSpPr>
            <a:spLocks noChangeArrowheads="1"/>
          </p:cNvSpPr>
          <p:nvPr/>
        </p:nvSpPr>
        <p:spPr bwMode="auto">
          <a:xfrm>
            <a:off x="2555875" y="4114800"/>
            <a:ext cx="1905000" cy="457200"/>
          </a:xfrm>
          <a:prstGeom prst="rect">
            <a:avLst/>
          </a:prstGeom>
          <a:noFill/>
          <a:ln w="9525" cap="flat" cmpd="sng" algn="ctr">
            <a:noFill/>
            <a:prstDash val="solid"/>
            <a:miter lim="800000"/>
            <a:headEnd type="none" w="med" len="med"/>
            <a:tailEnd type="none" w="med" len="med"/>
          </a:ln>
          <a:effectLst/>
        </p:spPr>
        <p:txBody>
          <a:bodyPr wrap="none" anchor="ctr"/>
          <a:lstStyle/>
          <a:p>
            <a:pPr algn="ctr">
              <a:defRPr/>
            </a:pPr>
            <a:endParaRPr lang="en-US" sz="1100" dirty="0">
              <a:effectLst>
                <a:outerShdw blurRad="38100" dist="38100" dir="2700000" algn="tl">
                  <a:srgbClr val="C0C0C0"/>
                </a:outerShdw>
              </a:effectLst>
              <a:latin typeface="+mn-lt"/>
            </a:endParaRPr>
          </a:p>
        </p:txBody>
      </p:sp>
      <p:sp>
        <p:nvSpPr>
          <p:cNvPr id="784423" name="Rectangle 784422"/>
          <p:cNvSpPr>
            <a:spLocks noChangeArrowheads="1"/>
          </p:cNvSpPr>
          <p:nvPr/>
        </p:nvSpPr>
        <p:spPr bwMode="auto">
          <a:xfrm>
            <a:off x="4559300" y="4162425"/>
            <a:ext cx="1905000" cy="457200"/>
          </a:xfrm>
          <a:prstGeom prst="rect">
            <a:avLst/>
          </a:prstGeom>
          <a:noFill/>
          <a:ln w="9525" cap="flat" cmpd="sng" algn="ctr">
            <a:noFill/>
            <a:prstDash val="solid"/>
            <a:miter lim="800000"/>
            <a:headEnd type="none" w="med" len="med"/>
            <a:tailEnd type="none" w="med" len="med"/>
          </a:ln>
          <a:effectLst/>
        </p:spPr>
        <p:txBody>
          <a:bodyPr wrap="none" anchor="ctr"/>
          <a:lstStyle/>
          <a:p>
            <a:pPr algn="ctr">
              <a:defRPr/>
            </a:pPr>
            <a:endParaRPr lang="en-US" sz="1100" dirty="0">
              <a:effectLst>
                <a:outerShdw blurRad="38100" dist="38100" dir="2700000" algn="tl">
                  <a:srgbClr val="C0C0C0"/>
                </a:outerShdw>
              </a:effectLst>
              <a:latin typeface="+mn-lt"/>
            </a:endParaRPr>
          </a:p>
        </p:txBody>
      </p:sp>
      <p:sp>
        <p:nvSpPr>
          <p:cNvPr id="98" name="Rectangle 97"/>
          <p:cNvSpPr>
            <a:spLocks noChangeArrowheads="1"/>
          </p:cNvSpPr>
          <p:nvPr/>
        </p:nvSpPr>
        <p:spPr bwMode="auto">
          <a:xfrm>
            <a:off x="2438400" y="3581400"/>
            <a:ext cx="4125913" cy="317500"/>
          </a:xfrm>
          <a:prstGeom prst="rect">
            <a:avLst/>
          </a:prstGeom>
          <a:noFill/>
          <a:ln w="19050" cap="flat" cmpd="sng" algn="ctr">
            <a:noFill/>
            <a:prstDash val="solid"/>
            <a:miter lim="800000"/>
            <a:headEnd type="none" w="med" len="med"/>
            <a:tailEnd type="none" w="med" len="med"/>
          </a:ln>
          <a:effectLst/>
        </p:spPr>
        <p:txBody>
          <a:bodyPr wrap="none" lIns="91436" tIns="45718" rIns="91436" bIns="45718"/>
          <a:lstStyle/>
          <a:p>
            <a:pPr algn="ctr">
              <a:defRPr/>
            </a:pPr>
            <a:r>
              <a:rPr lang="en-US" sz="1700" dirty="0">
                <a:latin typeface="+mn-lt"/>
              </a:rPr>
              <a:t>Report Server</a:t>
            </a:r>
          </a:p>
        </p:txBody>
      </p:sp>
      <p:pic>
        <p:nvPicPr>
          <p:cNvPr id="9220" name="Picture 3" descr="C:\1 Awareness\Events\Convergence\Graphics\Rectangle_LtBlue_small.png"/>
          <p:cNvPicPr>
            <a:picLocks noChangeAspect="1" noChangeArrowheads="1"/>
          </p:cNvPicPr>
          <p:nvPr/>
        </p:nvPicPr>
        <p:blipFill>
          <a:blip r:embed="rId3">
            <a:lum contrast="50000"/>
          </a:blip>
          <a:srcRect/>
          <a:stretch>
            <a:fillRect/>
          </a:stretch>
        </p:blipFill>
        <p:spPr bwMode="auto">
          <a:xfrm>
            <a:off x="2073275" y="6045200"/>
            <a:ext cx="4527550" cy="533400"/>
          </a:xfrm>
          <a:prstGeom prst="rect">
            <a:avLst/>
          </a:prstGeom>
          <a:noFill/>
          <a:ln w="9525">
            <a:noFill/>
            <a:miter lim="800000"/>
            <a:headEnd/>
            <a:tailEnd/>
          </a:ln>
        </p:spPr>
      </p:pic>
      <p:sp>
        <p:nvSpPr>
          <p:cNvPr id="97" name="Rectangle 96"/>
          <p:cNvSpPr>
            <a:spLocks noChangeArrowheads="1"/>
          </p:cNvSpPr>
          <p:nvPr/>
        </p:nvSpPr>
        <p:spPr bwMode="auto">
          <a:xfrm>
            <a:off x="2384425" y="6057900"/>
            <a:ext cx="4235450" cy="381000"/>
          </a:xfrm>
          <a:prstGeom prst="rect">
            <a:avLst/>
          </a:prstGeom>
          <a:noFill/>
          <a:ln w="9525" cap="flat" cmpd="sng" algn="ctr">
            <a:noFill/>
            <a:prstDash val="solid"/>
            <a:miter lim="800000"/>
            <a:headEnd type="none" w="med" len="med"/>
            <a:tailEnd type="none" w="med" len="med"/>
          </a:ln>
          <a:effectLst/>
        </p:spPr>
        <p:txBody>
          <a:bodyPr wrap="none" lIns="91436" tIns="45718" rIns="91436" bIns="45718" anchor="ctr"/>
          <a:lstStyle/>
          <a:p>
            <a:pPr algn="ctr" eaLnBrk="0" hangingPunct="0">
              <a:defRPr/>
            </a:pPr>
            <a:r>
              <a:rPr lang="en-US" sz="1500" dirty="0">
                <a:latin typeface="+mn-lt"/>
              </a:rPr>
              <a:t>SQL Server Catalog</a:t>
            </a:r>
          </a:p>
        </p:txBody>
      </p:sp>
      <p:sp>
        <p:nvSpPr>
          <p:cNvPr id="100" name="Rectangle 99"/>
          <p:cNvSpPr>
            <a:spLocks noChangeArrowheads="1"/>
          </p:cNvSpPr>
          <p:nvPr/>
        </p:nvSpPr>
        <p:spPr bwMode="auto">
          <a:xfrm>
            <a:off x="2581275" y="3886200"/>
            <a:ext cx="3841750" cy="457200"/>
          </a:xfrm>
          <a:prstGeom prst="rect">
            <a:avLst/>
          </a:prstGeom>
          <a:noFill/>
          <a:ln w="9525" cap="flat" cmpd="sng" algn="ctr">
            <a:noFill/>
            <a:prstDash val="solid"/>
            <a:miter lim="800000"/>
            <a:headEnd type="none" w="med" len="med"/>
            <a:tailEnd type="none" w="med" len="med"/>
          </a:ln>
          <a:effectLst/>
        </p:spPr>
        <p:txBody>
          <a:bodyPr wrap="none" lIns="91436" tIns="45718" rIns="91436" bIns="45718" anchor="ctr"/>
          <a:lstStyle/>
          <a:p>
            <a:pPr algn="ctr">
              <a:defRPr/>
            </a:pPr>
            <a:r>
              <a:rPr lang="en-US" sz="1300" dirty="0">
                <a:latin typeface="+mn-lt"/>
              </a:rPr>
              <a:t>Report </a:t>
            </a:r>
            <a:r>
              <a:rPr lang="en-US" sz="1300" dirty="0" smtClean="0">
                <a:latin typeface="+mn-lt"/>
              </a:rPr>
              <a:t>Engine</a:t>
            </a:r>
            <a:endParaRPr lang="en-US" sz="1300" dirty="0">
              <a:latin typeface="+mn-lt"/>
            </a:endParaRPr>
          </a:p>
        </p:txBody>
      </p:sp>
      <p:grpSp>
        <p:nvGrpSpPr>
          <p:cNvPr id="2" name="Group 140"/>
          <p:cNvGrpSpPr/>
          <p:nvPr/>
        </p:nvGrpSpPr>
        <p:grpSpPr>
          <a:xfrm>
            <a:off x="2593975" y="4365625"/>
            <a:ext cx="4211638" cy="968375"/>
            <a:chOff x="2593975" y="4365625"/>
            <a:chExt cx="4211638" cy="968375"/>
          </a:xfrm>
        </p:grpSpPr>
        <p:sp>
          <p:nvSpPr>
            <p:cNvPr id="784397" name="Rectangle 784396"/>
            <p:cNvSpPr>
              <a:spLocks noChangeArrowheads="1"/>
            </p:cNvSpPr>
            <p:nvPr/>
          </p:nvSpPr>
          <p:spPr bwMode="auto">
            <a:xfrm>
              <a:off x="4279900" y="4522788"/>
              <a:ext cx="2525713" cy="457200"/>
            </a:xfrm>
            <a:prstGeom prst="rect">
              <a:avLst/>
            </a:prstGeom>
            <a:noFill/>
            <a:ln w="9525" cap="flat" cmpd="sng" algn="ctr">
              <a:noFill/>
              <a:prstDash val="solid"/>
              <a:miter lim="800000"/>
              <a:headEnd type="none" w="med" len="med"/>
              <a:tailEnd type="none" w="med" len="med"/>
            </a:ln>
            <a:effectLst/>
          </p:spPr>
          <p:txBody>
            <a:bodyPr wrap="none" anchor="ctr"/>
            <a:lstStyle/>
            <a:p>
              <a:pPr algn="ctr">
                <a:defRPr/>
              </a:pPr>
              <a:endParaRPr lang="en-US" sz="1100" dirty="0">
                <a:effectLst>
                  <a:outerShdw blurRad="38100" dist="38100" dir="2700000" algn="tl">
                    <a:srgbClr val="C0C0C0"/>
                  </a:outerShdw>
                </a:effectLst>
                <a:latin typeface="+mn-lt"/>
              </a:endParaRPr>
            </a:p>
          </p:txBody>
        </p:sp>
        <p:sp>
          <p:nvSpPr>
            <p:cNvPr id="88" name="Rounded Rectangle 87"/>
            <p:cNvSpPr/>
            <p:nvPr/>
          </p:nvSpPr>
          <p:spPr bwMode="auto">
            <a:xfrm>
              <a:off x="2669960" y="4393016"/>
              <a:ext cx="1844501" cy="431043"/>
            </a:xfrm>
            <a:prstGeom prst="roundRect">
              <a:avLst>
                <a:gd name="adj" fmla="val 19037"/>
              </a:avLst>
            </a:prstGeom>
            <a:gradFill>
              <a:gsLst>
                <a:gs pos="0">
                  <a:schemeClr val="accent1">
                    <a:lumMod val="75000"/>
                    <a:alpha val="18000"/>
                  </a:schemeClr>
                </a:gs>
                <a:gs pos="100000">
                  <a:srgbClr val="FF9C00">
                    <a:alpha val="90000"/>
                  </a:srgbClr>
                </a:gs>
              </a:gsLst>
              <a:lin ang="4500000" scaled="0"/>
            </a:gradFill>
            <a:ln w="22225">
              <a:gradFill flip="none" rotWithShape="1">
                <a:gsLst>
                  <a:gs pos="0">
                    <a:schemeClr val="tx1"/>
                  </a:gs>
                  <a:gs pos="100000">
                    <a:srgbClr val="FFB676"/>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sp>
          <p:nvSpPr>
            <p:cNvPr id="89" name="Rounded Rectangle 88"/>
            <p:cNvSpPr/>
            <p:nvPr/>
          </p:nvSpPr>
          <p:spPr bwMode="auto">
            <a:xfrm>
              <a:off x="4587510" y="4393016"/>
              <a:ext cx="1844501" cy="431043"/>
            </a:xfrm>
            <a:prstGeom prst="roundRect">
              <a:avLst>
                <a:gd name="adj" fmla="val 19037"/>
              </a:avLst>
            </a:prstGeom>
            <a:gradFill>
              <a:gsLst>
                <a:gs pos="0">
                  <a:schemeClr val="accent1">
                    <a:lumMod val="75000"/>
                    <a:alpha val="18000"/>
                  </a:schemeClr>
                </a:gs>
                <a:gs pos="100000">
                  <a:srgbClr val="FF9C00">
                    <a:alpha val="90000"/>
                  </a:srgbClr>
                </a:gs>
              </a:gsLst>
              <a:lin ang="4500000" scaled="0"/>
            </a:gradFill>
            <a:ln w="22225">
              <a:gradFill flip="none" rotWithShape="1">
                <a:gsLst>
                  <a:gs pos="0">
                    <a:schemeClr val="tx1"/>
                  </a:gs>
                  <a:gs pos="100000">
                    <a:srgbClr val="FFB676"/>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sp>
          <p:nvSpPr>
            <p:cNvPr id="90" name="Rounded Rectangle 89"/>
            <p:cNvSpPr/>
            <p:nvPr/>
          </p:nvSpPr>
          <p:spPr bwMode="auto">
            <a:xfrm>
              <a:off x="4587510" y="4886584"/>
              <a:ext cx="1844501" cy="431043"/>
            </a:xfrm>
            <a:prstGeom prst="roundRect">
              <a:avLst>
                <a:gd name="adj" fmla="val 19037"/>
              </a:avLst>
            </a:prstGeom>
            <a:gradFill>
              <a:gsLst>
                <a:gs pos="0">
                  <a:schemeClr val="accent1">
                    <a:lumMod val="75000"/>
                    <a:alpha val="18000"/>
                  </a:schemeClr>
                </a:gs>
                <a:gs pos="100000">
                  <a:srgbClr val="FF9C00">
                    <a:alpha val="90000"/>
                  </a:srgbClr>
                </a:gs>
              </a:gsLst>
              <a:lin ang="4500000" scaled="0"/>
            </a:gradFill>
            <a:ln w="22225">
              <a:gradFill flip="none" rotWithShape="1">
                <a:gsLst>
                  <a:gs pos="0">
                    <a:schemeClr val="tx1"/>
                  </a:gs>
                  <a:gs pos="100000">
                    <a:srgbClr val="FFB676"/>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sp>
          <p:nvSpPr>
            <p:cNvPr id="91" name="Rounded Rectangle 90"/>
            <p:cNvSpPr/>
            <p:nvPr/>
          </p:nvSpPr>
          <p:spPr bwMode="auto">
            <a:xfrm>
              <a:off x="2669960" y="4886584"/>
              <a:ext cx="1844501" cy="431043"/>
            </a:xfrm>
            <a:prstGeom prst="roundRect">
              <a:avLst>
                <a:gd name="adj" fmla="val 19037"/>
              </a:avLst>
            </a:prstGeom>
            <a:gradFill>
              <a:gsLst>
                <a:gs pos="0">
                  <a:schemeClr val="accent1">
                    <a:lumMod val="75000"/>
                    <a:alpha val="18000"/>
                  </a:schemeClr>
                </a:gs>
                <a:gs pos="100000">
                  <a:srgbClr val="FF9C00">
                    <a:alpha val="90000"/>
                  </a:srgbClr>
                </a:gs>
              </a:gsLst>
              <a:lin ang="4500000" scaled="0"/>
            </a:gradFill>
            <a:ln w="22225">
              <a:gradFill flip="none" rotWithShape="1">
                <a:gsLst>
                  <a:gs pos="0">
                    <a:schemeClr val="tx1"/>
                  </a:gs>
                  <a:gs pos="100000">
                    <a:srgbClr val="FFB676"/>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sp>
          <p:nvSpPr>
            <p:cNvPr id="101" name="Rectangle 100"/>
            <p:cNvSpPr>
              <a:spLocks noChangeArrowheads="1"/>
            </p:cNvSpPr>
            <p:nvPr/>
          </p:nvSpPr>
          <p:spPr bwMode="auto">
            <a:xfrm>
              <a:off x="4267200" y="4876800"/>
              <a:ext cx="2525712" cy="457200"/>
            </a:xfrm>
            <a:prstGeom prst="rect">
              <a:avLst/>
            </a:prstGeom>
            <a:noFill/>
            <a:ln w="9525" cap="flat" cmpd="sng" algn="ctr">
              <a:noFill/>
              <a:prstDash val="solid"/>
              <a:miter lim="800000"/>
              <a:headEnd type="none" w="med" len="med"/>
              <a:tailEnd type="none" w="med" len="med"/>
            </a:ln>
            <a:effectLst/>
          </p:spPr>
          <p:txBody>
            <a:bodyPr wrap="none" lIns="76197" tIns="38098" rIns="76197" bIns="38098" anchor="ctr"/>
            <a:lstStyle/>
            <a:p>
              <a:pPr algn="ctr">
                <a:defRPr/>
              </a:pPr>
              <a:r>
                <a:rPr lang="en-US" sz="1300" dirty="0">
                  <a:latin typeface="+mn-lt"/>
                </a:rPr>
                <a:t>Scheduling &amp; Delivery</a:t>
              </a:r>
            </a:p>
          </p:txBody>
        </p:sp>
        <p:sp>
          <p:nvSpPr>
            <p:cNvPr id="102" name="Rectangle 101"/>
            <p:cNvSpPr>
              <a:spLocks noChangeArrowheads="1"/>
            </p:cNvSpPr>
            <p:nvPr/>
          </p:nvSpPr>
          <p:spPr bwMode="auto">
            <a:xfrm>
              <a:off x="2666999" y="4876800"/>
              <a:ext cx="1755775" cy="457200"/>
            </a:xfrm>
            <a:prstGeom prst="rect">
              <a:avLst/>
            </a:prstGeom>
            <a:noFill/>
            <a:ln w="9525" cap="flat" cmpd="sng" algn="ctr">
              <a:noFill/>
              <a:prstDash val="solid"/>
              <a:miter lim="800000"/>
              <a:headEnd type="none" w="med" len="med"/>
              <a:tailEnd type="none" w="med" len="med"/>
            </a:ln>
            <a:effectLst/>
          </p:spPr>
          <p:txBody>
            <a:bodyPr wrap="none" lIns="76197" tIns="38098" rIns="76197" bIns="38098" anchor="ctr"/>
            <a:lstStyle/>
            <a:p>
              <a:pPr algn="ctr">
                <a:defRPr/>
              </a:pPr>
              <a:r>
                <a:rPr lang="en-US" sz="1300" dirty="0">
                  <a:latin typeface="+mn-lt"/>
                </a:rPr>
                <a:t>Rendering</a:t>
              </a:r>
            </a:p>
          </p:txBody>
        </p:sp>
        <p:sp>
          <p:nvSpPr>
            <p:cNvPr id="103" name="Rectangle 102"/>
            <p:cNvSpPr>
              <a:spLocks noChangeArrowheads="1"/>
            </p:cNvSpPr>
            <p:nvPr/>
          </p:nvSpPr>
          <p:spPr bwMode="auto">
            <a:xfrm>
              <a:off x="2593975" y="4365625"/>
              <a:ext cx="1905000" cy="457200"/>
            </a:xfrm>
            <a:prstGeom prst="rect">
              <a:avLst/>
            </a:prstGeom>
            <a:noFill/>
            <a:ln w="9525" cap="flat" cmpd="sng" algn="ctr">
              <a:noFill/>
              <a:prstDash val="solid"/>
              <a:miter lim="800000"/>
              <a:headEnd type="none" w="med" len="med"/>
              <a:tailEnd type="none" w="med" len="med"/>
            </a:ln>
            <a:effectLst/>
          </p:spPr>
          <p:txBody>
            <a:bodyPr wrap="none" lIns="76197" tIns="38098" rIns="76197" bIns="38098" anchor="ctr"/>
            <a:lstStyle/>
            <a:p>
              <a:pPr algn="ctr">
                <a:defRPr/>
              </a:pPr>
              <a:r>
                <a:rPr lang="en-US" sz="1300" dirty="0">
                  <a:latin typeface="+mn-lt"/>
                </a:rPr>
                <a:t>Data Processing</a:t>
              </a:r>
            </a:p>
          </p:txBody>
        </p:sp>
        <p:sp>
          <p:nvSpPr>
            <p:cNvPr id="104" name="Rectangle 103"/>
            <p:cNvSpPr>
              <a:spLocks noChangeArrowheads="1"/>
            </p:cNvSpPr>
            <p:nvPr/>
          </p:nvSpPr>
          <p:spPr bwMode="auto">
            <a:xfrm>
              <a:off x="4508500" y="4365625"/>
              <a:ext cx="1905000" cy="457200"/>
            </a:xfrm>
            <a:prstGeom prst="rect">
              <a:avLst/>
            </a:prstGeom>
            <a:noFill/>
            <a:ln w="9525" cap="flat" cmpd="sng" algn="ctr">
              <a:noFill/>
              <a:prstDash val="solid"/>
              <a:miter lim="800000"/>
              <a:headEnd type="none" w="med" len="med"/>
              <a:tailEnd type="none" w="med" len="med"/>
            </a:ln>
            <a:effectLst/>
          </p:spPr>
          <p:txBody>
            <a:bodyPr wrap="none" lIns="76197" tIns="38098" rIns="76197" bIns="38098" anchor="ctr"/>
            <a:lstStyle/>
            <a:p>
              <a:pPr algn="ctr">
                <a:defRPr/>
              </a:pPr>
              <a:r>
                <a:rPr lang="en-US" sz="1300" dirty="0">
                  <a:latin typeface="+mn-lt"/>
                </a:rPr>
                <a:t>Security</a:t>
              </a:r>
            </a:p>
          </p:txBody>
        </p:sp>
      </p:grpSp>
      <p:grpSp>
        <p:nvGrpSpPr>
          <p:cNvPr id="3" name="Group 128"/>
          <p:cNvGrpSpPr/>
          <p:nvPr/>
        </p:nvGrpSpPr>
        <p:grpSpPr>
          <a:xfrm>
            <a:off x="6661944" y="3446940"/>
            <a:ext cx="2482056" cy="2191860"/>
            <a:chOff x="6661944" y="3446940"/>
            <a:chExt cx="2482056" cy="2191860"/>
          </a:xfrm>
        </p:grpSpPr>
        <p:sp>
          <p:nvSpPr>
            <p:cNvPr id="12344" name="Rectangle 784398"/>
            <p:cNvSpPr>
              <a:spLocks noChangeArrowheads="1"/>
            </p:cNvSpPr>
            <p:nvPr/>
          </p:nvSpPr>
          <p:spPr bwMode="auto">
            <a:xfrm>
              <a:off x="7239000" y="4419600"/>
              <a:ext cx="1905000" cy="685800"/>
            </a:xfrm>
            <a:prstGeom prst="rect">
              <a:avLst/>
            </a:prstGeom>
            <a:noFill/>
            <a:ln w="9525">
              <a:noFill/>
              <a:miter lim="800000"/>
              <a:headEnd/>
              <a:tailEnd/>
            </a:ln>
          </p:spPr>
          <p:txBody>
            <a:bodyPr wrap="none" anchor="ctr"/>
            <a:lstStyle/>
            <a:p>
              <a:pPr algn="ctr">
                <a:defRPr/>
              </a:pPr>
              <a:r>
                <a:rPr lang="en-US" dirty="0">
                  <a:latin typeface="+mn-lt"/>
                </a:rPr>
                <a:t>Delivery Targets</a:t>
              </a:r>
            </a:p>
            <a:p>
              <a:pPr algn="ctr">
                <a:defRPr/>
              </a:pPr>
              <a:r>
                <a:rPr lang="en-US" sz="1200" dirty="0">
                  <a:latin typeface="+mn-lt"/>
                </a:rPr>
                <a:t>(E-mail, SharePoint, Custom)</a:t>
              </a:r>
            </a:p>
          </p:txBody>
        </p:sp>
        <p:pic>
          <p:nvPicPr>
            <p:cNvPr id="9315" name="Rectangle 784399"/>
            <p:cNvPicPr>
              <a:picLocks noChangeAspect="1" noChangeArrowheads="1"/>
            </p:cNvPicPr>
            <p:nvPr/>
          </p:nvPicPr>
          <p:blipFill>
            <a:blip r:embed="rId4" cstate="print"/>
            <a:srcRect/>
            <a:stretch>
              <a:fillRect/>
            </a:stretch>
          </p:blipFill>
          <p:spPr bwMode="auto">
            <a:xfrm>
              <a:off x="8079231" y="5044639"/>
              <a:ext cx="302769" cy="448547"/>
            </a:xfrm>
            <a:prstGeom prst="rect">
              <a:avLst/>
            </a:prstGeom>
            <a:noFill/>
            <a:ln w="9525">
              <a:noFill/>
              <a:miter lim="800000"/>
              <a:headEnd/>
              <a:tailEnd/>
            </a:ln>
          </p:spPr>
        </p:pic>
        <p:pic>
          <p:nvPicPr>
            <p:cNvPr id="9316" name="Rectangle 784400"/>
            <p:cNvPicPr>
              <a:picLocks noChangeAspect="1" noChangeArrowheads="1"/>
            </p:cNvPicPr>
            <p:nvPr/>
          </p:nvPicPr>
          <p:blipFill>
            <a:blip r:embed="rId5" cstate="print"/>
            <a:srcRect/>
            <a:stretch>
              <a:fillRect/>
            </a:stretch>
          </p:blipFill>
          <p:spPr bwMode="auto">
            <a:xfrm>
              <a:off x="7772400" y="5120839"/>
              <a:ext cx="349684" cy="517961"/>
            </a:xfrm>
            <a:prstGeom prst="rect">
              <a:avLst/>
            </a:prstGeom>
            <a:noFill/>
            <a:ln w="9525">
              <a:noFill/>
              <a:miter lim="800000"/>
              <a:headEnd/>
              <a:tailEnd/>
            </a:ln>
          </p:spPr>
        </p:pic>
        <p:sp>
          <p:nvSpPr>
            <p:cNvPr id="12323" name="Rectangle 784425"/>
            <p:cNvSpPr>
              <a:spLocks noChangeArrowheads="1"/>
            </p:cNvSpPr>
            <p:nvPr/>
          </p:nvSpPr>
          <p:spPr bwMode="auto">
            <a:xfrm>
              <a:off x="7239000" y="3446940"/>
              <a:ext cx="1905000" cy="685800"/>
            </a:xfrm>
            <a:prstGeom prst="rect">
              <a:avLst/>
            </a:prstGeom>
            <a:noFill/>
            <a:ln w="9525">
              <a:noFill/>
              <a:miter lim="800000"/>
              <a:headEnd/>
              <a:tailEnd/>
            </a:ln>
          </p:spPr>
          <p:txBody>
            <a:bodyPr wrap="none" anchor="ctr"/>
            <a:lstStyle/>
            <a:p>
              <a:pPr algn="ctr">
                <a:defRPr/>
              </a:pPr>
              <a:r>
                <a:rPr lang="en-US" dirty="0">
                  <a:latin typeface="+mn-lt"/>
                </a:rPr>
                <a:t>Security </a:t>
              </a:r>
              <a:r>
                <a:rPr lang="en-US" dirty="0" smtClean="0">
                  <a:latin typeface="+mn-lt"/>
                </a:rPr>
                <a:t>Services</a:t>
              </a:r>
              <a:endParaRPr lang="en-US" dirty="0">
                <a:latin typeface="+mn-lt"/>
              </a:endParaRPr>
            </a:p>
          </p:txBody>
        </p:sp>
        <p:pic>
          <p:nvPicPr>
            <p:cNvPr id="9303" name="Rectangle 784426"/>
            <p:cNvPicPr>
              <a:picLocks noChangeAspect="1" noChangeArrowheads="1"/>
            </p:cNvPicPr>
            <p:nvPr/>
          </p:nvPicPr>
          <p:blipFill>
            <a:blip r:embed="rId6" cstate="print"/>
            <a:srcRect/>
            <a:stretch>
              <a:fillRect/>
            </a:stretch>
          </p:blipFill>
          <p:spPr bwMode="auto">
            <a:xfrm>
              <a:off x="7924800" y="3980340"/>
              <a:ext cx="304800" cy="472542"/>
            </a:xfrm>
            <a:prstGeom prst="rect">
              <a:avLst/>
            </a:prstGeom>
            <a:noFill/>
            <a:ln w="9525">
              <a:noFill/>
              <a:miter lim="800000"/>
              <a:headEnd/>
              <a:tailEnd/>
            </a:ln>
          </p:spPr>
        </p:pic>
        <p:sp>
          <p:nvSpPr>
            <p:cNvPr id="105" name="Up-Down Arrow 104"/>
            <p:cNvSpPr>
              <a:spLocks noChangeArrowheads="1"/>
            </p:cNvSpPr>
            <p:nvPr/>
          </p:nvSpPr>
          <p:spPr bwMode="auto">
            <a:xfrm rot="14794580">
              <a:off x="6875463" y="3796770"/>
              <a:ext cx="325437" cy="752475"/>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sp>
          <p:nvSpPr>
            <p:cNvPr id="106" name="Up-Down Arrow 105"/>
            <p:cNvSpPr>
              <a:spLocks noChangeArrowheads="1"/>
            </p:cNvSpPr>
            <p:nvPr/>
          </p:nvSpPr>
          <p:spPr bwMode="auto">
            <a:xfrm rot="16200000">
              <a:off x="6825854" y="4736966"/>
              <a:ext cx="325437" cy="653257"/>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grpSp>
      <p:grpSp>
        <p:nvGrpSpPr>
          <p:cNvPr id="4" name="Group 127"/>
          <p:cNvGrpSpPr/>
          <p:nvPr/>
        </p:nvGrpSpPr>
        <p:grpSpPr>
          <a:xfrm>
            <a:off x="0" y="2736850"/>
            <a:ext cx="2382397" cy="2465387"/>
            <a:chOff x="0" y="2736850"/>
            <a:chExt cx="2382397" cy="2465387"/>
          </a:xfrm>
        </p:grpSpPr>
        <p:sp>
          <p:nvSpPr>
            <p:cNvPr id="12336" name="Rectangle 784406"/>
            <p:cNvSpPr>
              <a:spLocks noChangeArrowheads="1"/>
            </p:cNvSpPr>
            <p:nvPr/>
          </p:nvSpPr>
          <p:spPr bwMode="auto">
            <a:xfrm>
              <a:off x="0" y="4267200"/>
              <a:ext cx="2117725" cy="461963"/>
            </a:xfrm>
            <a:prstGeom prst="rect">
              <a:avLst/>
            </a:prstGeom>
            <a:noFill/>
            <a:ln w="9525">
              <a:noFill/>
              <a:miter lim="800000"/>
              <a:headEnd/>
              <a:tailEnd/>
            </a:ln>
          </p:spPr>
          <p:txBody>
            <a:bodyPr wrap="none" anchor="ctr"/>
            <a:lstStyle/>
            <a:p>
              <a:pPr algn="ctr">
                <a:defRPr/>
              </a:pPr>
              <a:r>
                <a:rPr lang="en-US" dirty="0">
                  <a:latin typeface="+mn-lt"/>
                </a:rPr>
                <a:t>Output Formats </a:t>
              </a:r>
            </a:p>
          </p:txBody>
        </p:sp>
        <p:pic>
          <p:nvPicPr>
            <p:cNvPr id="9309" name="Rectangle 784407"/>
            <p:cNvPicPr>
              <a:picLocks noChangeAspect="1" noChangeArrowheads="1"/>
            </p:cNvPicPr>
            <p:nvPr/>
          </p:nvPicPr>
          <p:blipFill>
            <a:blip r:embed="rId7"/>
            <a:srcRect/>
            <a:stretch>
              <a:fillRect/>
            </a:stretch>
          </p:blipFill>
          <p:spPr bwMode="auto">
            <a:xfrm>
              <a:off x="457200" y="4724400"/>
              <a:ext cx="415925" cy="415925"/>
            </a:xfrm>
            <a:prstGeom prst="rect">
              <a:avLst/>
            </a:prstGeom>
            <a:noFill/>
            <a:ln w="9525">
              <a:noFill/>
              <a:miter lim="800000"/>
              <a:headEnd/>
              <a:tailEnd/>
            </a:ln>
          </p:spPr>
        </p:pic>
        <p:pic>
          <p:nvPicPr>
            <p:cNvPr id="9310" name="Rectangle 784408"/>
            <p:cNvPicPr>
              <a:picLocks noChangeAspect="1" noChangeArrowheads="1"/>
            </p:cNvPicPr>
            <p:nvPr/>
          </p:nvPicPr>
          <p:blipFill>
            <a:blip r:embed="rId8"/>
            <a:srcRect/>
            <a:stretch>
              <a:fillRect/>
            </a:stretch>
          </p:blipFill>
          <p:spPr bwMode="auto">
            <a:xfrm>
              <a:off x="76200" y="4724400"/>
              <a:ext cx="423863" cy="404813"/>
            </a:xfrm>
            <a:prstGeom prst="rect">
              <a:avLst/>
            </a:prstGeom>
            <a:noFill/>
            <a:ln w="9525">
              <a:noFill/>
              <a:miter lim="800000"/>
              <a:headEnd/>
              <a:tailEnd/>
            </a:ln>
          </p:spPr>
        </p:pic>
        <p:pic>
          <p:nvPicPr>
            <p:cNvPr id="9311" name="Rectangle 784409"/>
            <p:cNvPicPr>
              <a:picLocks noChangeAspect="1" noChangeArrowheads="1"/>
            </p:cNvPicPr>
            <p:nvPr/>
          </p:nvPicPr>
          <p:blipFill>
            <a:blip r:embed="rId9"/>
            <a:srcRect/>
            <a:stretch>
              <a:fillRect/>
            </a:stretch>
          </p:blipFill>
          <p:spPr bwMode="auto">
            <a:xfrm>
              <a:off x="1219200" y="4724400"/>
              <a:ext cx="423863" cy="423863"/>
            </a:xfrm>
            <a:prstGeom prst="rect">
              <a:avLst/>
            </a:prstGeom>
            <a:noFill/>
            <a:ln w="9525">
              <a:noFill/>
              <a:miter lim="800000"/>
              <a:headEnd/>
              <a:tailEnd/>
            </a:ln>
          </p:spPr>
        </p:pic>
        <p:sp>
          <p:nvSpPr>
            <p:cNvPr id="12330" name="Rectangle 784416"/>
            <p:cNvSpPr>
              <a:spLocks noChangeArrowheads="1"/>
            </p:cNvSpPr>
            <p:nvPr/>
          </p:nvSpPr>
          <p:spPr bwMode="auto">
            <a:xfrm>
              <a:off x="152400" y="2736850"/>
              <a:ext cx="1752600" cy="685800"/>
            </a:xfrm>
            <a:prstGeom prst="rect">
              <a:avLst/>
            </a:prstGeom>
            <a:noFill/>
            <a:ln w="9525">
              <a:noFill/>
              <a:miter lim="800000"/>
              <a:headEnd/>
              <a:tailEnd/>
            </a:ln>
          </p:spPr>
          <p:txBody>
            <a:bodyPr wrap="none" anchor="ctr"/>
            <a:lstStyle/>
            <a:p>
              <a:pPr algn="ctr">
                <a:defRPr/>
              </a:pPr>
              <a:r>
                <a:rPr lang="en-US" dirty="0">
                  <a:latin typeface="+mn-lt"/>
                </a:rPr>
                <a:t>Data </a:t>
              </a:r>
              <a:r>
                <a:rPr lang="en-US" dirty="0" smtClean="0">
                  <a:latin typeface="+mn-lt"/>
                </a:rPr>
                <a:t>Sources</a:t>
              </a:r>
              <a:endParaRPr lang="en-US" dirty="0">
                <a:latin typeface="+mn-lt"/>
              </a:endParaRPr>
            </a:p>
          </p:txBody>
        </p:sp>
        <p:sp>
          <p:nvSpPr>
            <p:cNvPr id="107" name="Up-Down Arrow 106"/>
            <p:cNvSpPr>
              <a:spLocks noChangeArrowheads="1"/>
            </p:cNvSpPr>
            <p:nvPr/>
          </p:nvSpPr>
          <p:spPr bwMode="auto">
            <a:xfrm rot="18745068">
              <a:off x="1824996" y="3502872"/>
              <a:ext cx="325437" cy="752475"/>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sp>
          <p:nvSpPr>
            <p:cNvPr id="108" name="Up-Down Arrow 107"/>
            <p:cNvSpPr>
              <a:spLocks noChangeArrowheads="1"/>
            </p:cNvSpPr>
            <p:nvPr/>
          </p:nvSpPr>
          <p:spPr bwMode="auto">
            <a:xfrm rot="16200000">
              <a:off x="1942880" y="4762720"/>
              <a:ext cx="325437" cy="553597"/>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sp>
          <p:nvSpPr>
            <p:cNvPr id="109" name="Flowchart: Direct Access Storage 108"/>
            <p:cNvSpPr/>
            <p:nvPr/>
          </p:nvSpPr>
          <p:spPr bwMode="auto">
            <a:xfrm rot="16200000">
              <a:off x="419098" y="3314697"/>
              <a:ext cx="381000" cy="457204"/>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tx1"/>
                </a:solidFill>
              </a:endParaRPr>
            </a:p>
          </p:txBody>
        </p:sp>
        <p:sp>
          <p:nvSpPr>
            <p:cNvPr id="111" name="Flowchart: Direct Access Storage 110"/>
            <p:cNvSpPr/>
            <p:nvPr/>
          </p:nvSpPr>
          <p:spPr bwMode="auto">
            <a:xfrm rot="16200000">
              <a:off x="952501" y="3314698"/>
              <a:ext cx="381002" cy="457201"/>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tx1"/>
                </a:solidFill>
              </a:endParaRPr>
            </a:p>
          </p:txBody>
        </p:sp>
      </p:grpSp>
      <p:sp>
        <p:nvSpPr>
          <p:cNvPr id="95" name="Rounded Rectangle 94"/>
          <p:cNvSpPr/>
          <p:nvPr/>
        </p:nvSpPr>
        <p:spPr bwMode="auto">
          <a:xfrm>
            <a:off x="4572000" y="5410200"/>
            <a:ext cx="1844501" cy="431043"/>
          </a:xfrm>
          <a:prstGeom prst="roundRect">
            <a:avLst>
              <a:gd name="adj" fmla="val 19037"/>
            </a:avLst>
          </a:prstGeom>
          <a:gradFill>
            <a:gsLst>
              <a:gs pos="0">
                <a:schemeClr val="accent1">
                  <a:lumMod val="75000"/>
                  <a:alpha val="18000"/>
                </a:schemeClr>
              </a:gs>
              <a:gs pos="100000">
                <a:srgbClr val="FF9C00">
                  <a:alpha val="90000"/>
                </a:srgbClr>
              </a:gs>
            </a:gsLst>
            <a:lin ang="4500000" scaled="0"/>
          </a:gradFill>
          <a:ln w="22225">
            <a:gradFill flip="none" rotWithShape="1">
              <a:gsLst>
                <a:gs pos="0">
                  <a:schemeClr val="tx1"/>
                </a:gs>
                <a:gs pos="100000">
                  <a:srgbClr val="FFB676"/>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dirty="0" smtClean="0">
                <a:solidFill>
                  <a:schemeClr val="tx1"/>
                </a:solidFill>
              </a:rPr>
              <a:t>RDCE</a:t>
            </a:r>
            <a:endParaRPr lang="en-US" dirty="0">
              <a:solidFill>
                <a:schemeClr val="tx1"/>
              </a:solidFill>
            </a:endParaRPr>
          </a:p>
        </p:txBody>
      </p:sp>
      <p:sp>
        <p:nvSpPr>
          <p:cNvPr id="110" name="Rectangle 109"/>
          <p:cNvSpPr>
            <a:spLocks noChangeArrowheads="1"/>
          </p:cNvSpPr>
          <p:nvPr/>
        </p:nvSpPr>
        <p:spPr bwMode="auto">
          <a:xfrm>
            <a:off x="4227513" y="5410200"/>
            <a:ext cx="2525712" cy="457200"/>
          </a:xfrm>
          <a:prstGeom prst="rect">
            <a:avLst/>
          </a:prstGeom>
          <a:noFill/>
          <a:ln w="9525" cap="flat" cmpd="sng" algn="ctr">
            <a:noFill/>
            <a:prstDash val="solid"/>
            <a:miter lim="800000"/>
            <a:headEnd type="none" w="med" len="med"/>
            <a:tailEnd type="none" w="med" len="med"/>
          </a:ln>
          <a:effectLst/>
        </p:spPr>
        <p:txBody>
          <a:bodyPr wrap="none" lIns="76197" tIns="38098" rIns="76197" bIns="38098" anchor="ctr"/>
          <a:lstStyle/>
          <a:p>
            <a:pPr algn="ctr">
              <a:defRPr/>
            </a:pPr>
            <a:endParaRPr lang="en-US" sz="1300" dirty="0">
              <a:latin typeface="+mn-lt"/>
            </a:endParaRPr>
          </a:p>
        </p:txBody>
      </p:sp>
      <p:sp>
        <p:nvSpPr>
          <p:cNvPr id="118" name="Up-Down Arrow 117"/>
          <p:cNvSpPr>
            <a:spLocks noChangeArrowheads="1"/>
          </p:cNvSpPr>
          <p:nvPr/>
        </p:nvSpPr>
        <p:spPr bwMode="auto">
          <a:xfrm rot="17666744">
            <a:off x="6818834" y="5642593"/>
            <a:ext cx="325437" cy="752475"/>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sp>
        <p:nvSpPr>
          <p:cNvPr id="121" name="Rectangle 784398"/>
          <p:cNvSpPr>
            <a:spLocks noChangeArrowheads="1"/>
          </p:cNvSpPr>
          <p:nvPr/>
        </p:nvSpPr>
        <p:spPr bwMode="auto">
          <a:xfrm>
            <a:off x="7239000" y="5557547"/>
            <a:ext cx="1905000" cy="685800"/>
          </a:xfrm>
          <a:prstGeom prst="rect">
            <a:avLst/>
          </a:prstGeom>
          <a:noFill/>
          <a:ln w="9525">
            <a:noFill/>
            <a:miter lim="800000"/>
            <a:headEnd/>
            <a:tailEnd/>
          </a:ln>
        </p:spPr>
        <p:txBody>
          <a:bodyPr wrap="none" anchor="ctr"/>
          <a:lstStyle/>
          <a:p>
            <a:pPr algn="ctr">
              <a:defRPr/>
            </a:pPr>
            <a:r>
              <a:rPr lang="en-US" dirty="0" smtClean="0">
                <a:latin typeface="+mn-lt"/>
              </a:rPr>
              <a:t>Customized RDL</a:t>
            </a:r>
            <a:endParaRPr lang="en-US" dirty="0">
              <a:latin typeface="+mn-lt"/>
            </a:endParaRPr>
          </a:p>
        </p:txBody>
      </p:sp>
      <p:grpSp>
        <p:nvGrpSpPr>
          <p:cNvPr id="5" name="Group 130"/>
          <p:cNvGrpSpPr/>
          <p:nvPr/>
        </p:nvGrpSpPr>
        <p:grpSpPr>
          <a:xfrm>
            <a:off x="-228600" y="5410200"/>
            <a:ext cx="5105400" cy="656278"/>
            <a:chOff x="-228600" y="5410200"/>
            <a:chExt cx="5105400" cy="656278"/>
          </a:xfrm>
        </p:grpSpPr>
        <p:sp>
          <p:nvSpPr>
            <p:cNvPr id="94" name="Rounded Rectangle 93"/>
            <p:cNvSpPr/>
            <p:nvPr/>
          </p:nvSpPr>
          <p:spPr bwMode="auto">
            <a:xfrm>
              <a:off x="2667000" y="5410200"/>
              <a:ext cx="1844501" cy="431043"/>
            </a:xfrm>
            <a:prstGeom prst="roundRect">
              <a:avLst>
                <a:gd name="adj" fmla="val 19037"/>
              </a:avLst>
            </a:prstGeom>
            <a:gradFill>
              <a:gsLst>
                <a:gs pos="0">
                  <a:schemeClr val="accent1">
                    <a:lumMod val="75000"/>
                    <a:alpha val="18000"/>
                  </a:schemeClr>
                </a:gs>
                <a:gs pos="100000">
                  <a:srgbClr val="FF9C00">
                    <a:alpha val="90000"/>
                  </a:srgbClr>
                </a:gs>
              </a:gsLst>
              <a:lin ang="4500000" scaled="0"/>
            </a:gradFill>
            <a:ln w="22225">
              <a:gradFill flip="none" rotWithShape="1">
                <a:gsLst>
                  <a:gs pos="0">
                    <a:schemeClr val="tx1"/>
                  </a:gs>
                  <a:gs pos="100000">
                    <a:srgbClr val="FFB676"/>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sp>
          <p:nvSpPr>
            <p:cNvPr id="96" name="Rectangle 95"/>
            <p:cNvSpPr>
              <a:spLocks noChangeArrowheads="1"/>
            </p:cNvSpPr>
            <p:nvPr/>
          </p:nvSpPr>
          <p:spPr bwMode="auto">
            <a:xfrm>
              <a:off x="2351088" y="5410200"/>
              <a:ext cx="2525712" cy="457200"/>
            </a:xfrm>
            <a:prstGeom prst="rect">
              <a:avLst/>
            </a:prstGeom>
            <a:noFill/>
            <a:ln w="9525" cap="flat" cmpd="sng" algn="ctr">
              <a:noFill/>
              <a:prstDash val="solid"/>
              <a:miter lim="800000"/>
              <a:headEnd type="none" w="med" len="med"/>
              <a:tailEnd type="none" w="med" len="med"/>
            </a:ln>
            <a:effectLst/>
          </p:spPr>
          <p:txBody>
            <a:bodyPr wrap="none" lIns="76197" tIns="38098" rIns="76197" bIns="38098" anchor="ctr"/>
            <a:lstStyle/>
            <a:p>
              <a:pPr algn="ctr">
                <a:defRPr/>
              </a:pPr>
              <a:r>
                <a:rPr lang="en-US" sz="1300" dirty="0" smtClean="0"/>
                <a:t>Custom Report Item</a:t>
              </a:r>
              <a:endParaRPr lang="en-US" sz="1300" dirty="0"/>
            </a:p>
          </p:txBody>
        </p:sp>
        <p:sp>
          <p:nvSpPr>
            <p:cNvPr id="122" name="Rectangle 784406"/>
            <p:cNvSpPr>
              <a:spLocks noChangeArrowheads="1"/>
            </p:cNvSpPr>
            <p:nvPr/>
          </p:nvSpPr>
          <p:spPr bwMode="auto">
            <a:xfrm>
              <a:off x="-228600" y="5486400"/>
              <a:ext cx="2117725" cy="461963"/>
            </a:xfrm>
            <a:prstGeom prst="rect">
              <a:avLst/>
            </a:prstGeom>
            <a:noFill/>
            <a:ln w="9525">
              <a:noFill/>
              <a:miter lim="800000"/>
              <a:headEnd/>
              <a:tailEnd/>
            </a:ln>
          </p:spPr>
          <p:txBody>
            <a:bodyPr wrap="none" anchor="ctr"/>
            <a:lstStyle/>
            <a:p>
              <a:pPr algn="ctr">
                <a:defRPr/>
              </a:pPr>
              <a:r>
                <a:rPr lang="en-US" dirty="0" smtClean="0">
                  <a:latin typeface="+mn-lt"/>
                </a:rPr>
                <a:t>Custom </a:t>
              </a:r>
            </a:p>
            <a:p>
              <a:pPr algn="ctr">
                <a:defRPr/>
              </a:pPr>
              <a:r>
                <a:rPr lang="en-US" dirty="0" smtClean="0">
                  <a:latin typeface="+mn-lt"/>
                </a:rPr>
                <a:t>Visualization</a:t>
              </a:r>
              <a:endParaRPr lang="en-US" dirty="0">
                <a:latin typeface="+mn-lt"/>
              </a:endParaRPr>
            </a:p>
          </p:txBody>
        </p:sp>
        <p:sp>
          <p:nvSpPr>
            <p:cNvPr id="123" name="Up-Down Arrow 122"/>
            <p:cNvSpPr>
              <a:spLocks noChangeArrowheads="1"/>
            </p:cNvSpPr>
            <p:nvPr/>
          </p:nvSpPr>
          <p:spPr bwMode="auto">
            <a:xfrm rot="15187143">
              <a:off x="1768558" y="5527522"/>
              <a:ext cx="325437" cy="752475"/>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grpSp>
      <p:grpSp>
        <p:nvGrpSpPr>
          <p:cNvPr id="6" name="Group 141"/>
          <p:cNvGrpSpPr/>
          <p:nvPr/>
        </p:nvGrpSpPr>
        <p:grpSpPr>
          <a:xfrm>
            <a:off x="1371600" y="1066800"/>
            <a:ext cx="2925389" cy="1826172"/>
            <a:chOff x="1371600" y="1066800"/>
            <a:chExt cx="2925389" cy="1826172"/>
          </a:xfrm>
        </p:grpSpPr>
        <p:grpSp>
          <p:nvGrpSpPr>
            <p:cNvPr id="7" name="Group 117"/>
            <p:cNvGrpSpPr>
              <a:grpSpLocks/>
            </p:cNvGrpSpPr>
            <p:nvPr/>
          </p:nvGrpSpPr>
          <p:grpSpPr bwMode="auto">
            <a:xfrm>
              <a:off x="2438400" y="1066800"/>
              <a:ext cx="1858589" cy="744167"/>
              <a:chOff x="6588041" y="2019925"/>
              <a:chExt cx="1866121" cy="893076"/>
            </a:xfrm>
          </p:grpSpPr>
          <p:pic>
            <p:nvPicPr>
              <p:cNvPr id="9274" name="Picture 6" descr="C:\1 Awareness\Events\Convergence\Graphics\Rectangle_Green_small.png"/>
              <p:cNvPicPr>
                <a:picLocks noChangeAspect="1" noChangeArrowheads="1"/>
              </p:cNvPicPr>
              <p:nvPr/>
            </p:nvPicPr>
            <p:blipFill>
              <a:blip r:embed="rId10"/>
              <a:srcRect/>
              <a:stretch>
                <a:fillRect/>
              </a:stretch>
            </p:blipFill>
            <p:spPr bwMode="auto">
              <a:xfrm>
                <a:off x="6588041" y="2019925"/>
                <a:ext cx="1866121" cy="893076"/>
              </a:xfrm>
              <a:prstGeom prst="rect">
                <a:avLst/>
              </a:prstGeom>
              <a:noFill/>
              <a:ln w="9525">
                <a:noFill/>
                <a:miter lim="800000"/>
                <a:headEnd/>
                <a:tailEnd/>
              </a:ln>
            </p:spPr>
          </p:pic>
          <p:sp>
            <p:nvSpPr>
              <p:cNvPr id="13371" name="TextBox 119"/>
              <p:cNvSpPr txBox="1">
                <a:spLocks noChangeArrowheads="1"/>
              </p:cNvSpPr>
              <p:nvPr/>
            </p:nvSpPr>
            <p:spPr bwMode="auto">
              <a:xfrm>
                <a:off x="6812206" y="2053590"/>
                <a:ext cx="1567162" cy="369364"/>
              </a:xfrm>
              <a:prstGeom prst="rect">
                <a:avLst/>
              </a:prstGeom>
              <a:noFill/>
              <a:ln w="9525">
                <a:noFill/>
                <a:miter lim="800000"/>
                <a:headEnd/>
                <a:tailEnd/>
              </a:ln>
            </p:spPr>
            <p:txBody>
              <a:bodyPr>
                <a:spAutoFit/>
              </a:bodyPr>
              <a:lstStyle/>
              <a:p>
                <a:pPr algn="ctr">
                  <a:defRPr/>
                </a:pPr>
                <a:r>
                  <a:rPr lang="en-US" sz="1400" dirty="0" smtClean="0"/>
                  <a:t>SSMS</a:t>
                </a:r>
                <a:endParaRPr lang="en-US" sz="1400" dirty="0">
                  <a:latin typeface="+mn-lt"/>
                </a:endParaRPr>
              </a:p>
            </p:txBody>
          </p:sp>
        </p:grpSp>
        <p:grpSp>
          <p:nvGrpSpPr>
            <p:cNvPr id="8" name="Group 117"/>
            <p:cNvGrpSpPr>
              <a:grpSpLocks/>
            </p:cNvGrpSpPr>
            <p:nvPr/>
          </p:nvGrpSpPr>
          <p:grpSpPr bwMode="auto">
            <a:xfrm>
              <a:off x="1371600" y="1066800"/>
              <a:ext cx="1112257" cy="744167"/>
              <a:chOff x="6588041" y="2019925"/>
              <a:chExt cx="1866121" cy="893076"/>
            </a:xfrm>
          </p:grpSpPr>
          <p:pic>
            <p:nvPicPr>
              <p:cNvPr id="92" name="Picture 6" descr="C:\1 Awareness\Events\Convergence\Graphics\Rectangle_Green_small.png"/>
              <p:cNvPicPr>
                <a:picLocks noChangeAspect="1" noChangeArrowheads="1"/>
              </p:cNvPicPr>
              <p:nvPr/>
            </p:nvPicPr>
            <p:blipFill>
              <a:blip r:embed="rId10"/>
              <a:srcRect/>
              <a:stretch>
                <a:fillRect/>
              </a:stretch>
            </p:blipFill>
            <p:spPr bwMode="auto">
              <a:xfrm>
                <a:off x="6588041" y="2019925"/>
                <a:ext cx="1866121" cy="893076"/>
              </a:xfrm>
              <a:prstGeom prst="rect">
                <a:avLst/>
              </a:prstGeom>
              <a:noFill/>
              <a:ln w="9525">
                <a:noFill/>
                <a:miter lim="800000"/>
                <a:headEnd/>
                <a:tailEnd/>
              </a:ln>
            </p:spPr>
          </p:pic>
          <p:sp>
            <p:nvSpPr>
              <p:cNvPr id="93" name="TextBox 119"/>
              <p:cNvSpPr txBox="1">
                <a:spLocks noChangeArrowheads="1"/>
              </p:cNvSpPr>
              <p:nvPr/>
            </p:nvSpPr>
            <p:spPr bwMode="auto">
              <a:xfrm>
                <a:off x="6812206" y="2053590"/>
                <a:ext cx="1567163" cy="627917"/>
              </a:xfrm>
              <a:prstGeom prst="rect">
                <a:avLst/>
              </a:prstGeom>
              <a:noFill/>
              <a:ln w="9525">
                <a:noFill/>
                <a:miter lim="800000"/>
                <a:headEnd/>
                <a:tailEnd/>
              </a:ln>
            </p:spPr>
            <p:txBody>
              <a:bodyPr>
                <a:spAutoFit/>
              </a:bodyPr>
              <a:lstStyle/>
              <a:p>
                <a:pPr algn="ctr">
                  <a:defRPr/>
                </a:pPr>
                <a:r>
                  <a:rPr lang="en-US" sz="1400" dirty="0" smtClean="0">
                    <a:latin typeface="+mn-lt"/>
                  </a:rPr>
                  <a:t>Report Viewer</a:t>
                </a:r>
                <a:endParaRPr lang="en-US" sz="1400" dirty="0">
                  <a:latin typeface="+mn-lt"/>
                </a:endParaRPr>
              </a:p>
            </p:txBody>
          </p:sp>
        </p:grpSp>
        <p:sp>
          <p:nvSpPr>
            <p:cNvPr id="125" name="Up-Down Arrow 124"/>
            <p:cNvSpPr>
              <a:spLocks noChangeArrowheads="1"/>
            </p:cNvSpPr>
            <p:nvPr/>
          </p:nvSpPr>
          <p:spPr bwMode="auto">
            <a:xfrm rot="19553975">
              <a:off x="2251613" y="1828513"/>
              <a:ext cx="325437" cy="1064459"/>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sp>
          <p:nvSpPr>
            <p:cNvPr id="126" name="Up-Down Arrow 125"/>
            <p:cNvSpPr>
              <a:spLocks noChangeArrowheads="1"/>
            </p:cNvSpPr>
            <p:nvPr/>
          </p:nvSpPr>
          <p:spPr bwMode="auto">
            <a:xfrm rot="20843649">
              <a:off x="3430989" y="1937805"/>
              <a:ext cx="325437" cy="752475"/>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grpSp>
      <p:grpSp>
        <p:nvGrpSpPr>
          <p:cNvPr id="9" name="Group 129"/>
          <p:cNvGrpSpPr/>
          <p:nvPr/>
        </p:nvGrpSpPr>
        <p:grpSpPr>
          <a:xfrm>
            <a:off x="4267199" y="838200"/>
            <a:ext cx="2819401" cy="2148849"/>
            <a:chOff x="4267199" y="838200"/>
            <a:chExt cx="2819401" cy="2148849"/>
          </a:xfrm>
        </p:grpSpPr>
        <p:pic>
          <p:nvPicPr>
            <p:cNvPr id="119" name="Picture 4" descr="C:\1 Awareness\Events\Convergence\Graphics\Rectangle_LtBlue_small.png"/>
            <p:cNvPicPr>
              <a:picLocks noChangeAspect="1" noChangeArrowheads="1"/>
            </p:cNvPicPr>
            <p:nvPr/>
          </p:nvPicPr>
          <p:blipFill>
            <a:blip r:embed="rId3">
              <a:lum contrast="50000"/>
            </a:blip>
            <a:srcRect/>
            <a:stretch>
              <a:fillRect/>
            </a:stretch>
          </p:blipFill>
          <p:spPr bwMode="auto">
            <a:xfrm>
              <a:off x="4267199" y="838200"/>
              <a:ext cx="2743201" cy="1978333"/>
            </a:xfrm>
            <a:prstGeom prst="rect">
              <a:avLst/>
            </a:prstGeom>
            <a:noFill/>
            <a:ln w="9525">
              <a:noFill/>
              <a:miter lim="800000"/>
              <a:headEnd/>
              <a:tailEnd/>
            </a:ln>
          </p:spPr>
        </p:pic>
        <p:pic>
          <p:nvPicPr>
            <p:cNvPr id="112" name="Picture 3" descr="C:\1 Awareness\Events\Convergence\Graphics\Rectangle_LtBlue_small.png"/>
            <p:cNvPicPr>
              <a:picLocks noChangeAspect="1" noChangeArrowheads="1"/>
            </p:cNvPicPr>
            <p:nvPr/>
          </p:nvPicPr>
          <p:blipFill>
            <a:blip r:embed="rId11" cstate="print">
              <a:lum contrast="50000"/>
            </a:blip>
            <a:srcRect/>
            <a:stretch>
              <a:fillRect/>
            </a:stretch>
          </p:blipFill>
          <p:spPr bwMode="auto">
            <a:xfrm>
              <a:off x="4572000" y="1905000"/>
              <a:ext cx="2209800" cy="547687"/>
            </a:xfrm>
            <a:prstGeom prst="rect">
              <a:avLst/>
            </a:prstGeom>
            <a:noFill/>
            <a:ln w="9525">
              <a:noFill/>
              <a:miter lim="800000"/>
              <a:headEnd/>
              <a:tailEnd/>
            </a:ln>
          </p:spPr>
        </p:pic>
        <p:pic>
          <p:nvPicPr>
            <p:cNvPr id="9292" name="Picture 6" descr="C:\1 Awareness\Events\Convergence\Graphics\Rectangle_Green_small.png"/>
            <p:cNvPicPr>
              <a:picLocks noChangeAspect="1" noChangeArrowheads="1"/>
            </p:cNvPicPr>
            <p:nvPr/>
          </p:nvPicPr>
          <p:blipFill>
            <a:blip r:embed="rId10"/>
            <a:srcRect/>
            <a:stretch>
              <a:fillRect/>
            </a:stretch>
          </p:blipFill>
          <p:spPr bwMode="auto">
            <a:xfrm>
              <a:off x="4572000" y="1267682"/>
              <a:ext cx="2209800" cy="713518"/>
            </a:xfrm>
            <a:prstGeom prst="rect">
              <a:avLst/>
            </a:prstGeom>
            <a:noFill/>
            <a:ln w="9525">
              <a:noFill/>
              <a:miter lim="800000"/>
              <a:headEnd/>
              <a:tailEnd/>
            </a:ln>
          </p:spPr>
        </p:pic>
        <p:sp>
          <p:nvSpPr>
            <p:cNvPr id="113" name="Rectangle 112"/>
            <p:cNvSpPr>
              <a:spLocks noChangeArrowheads="1"/>
            </p:cNvSpPr>
            <p:nvPr/>
          </p:nvSpPr>
          <p:spPr bwMode="auto">
            <a:xfrm>
              <a:off x="4876800" y="1905000"/>
              <a:ext cx="1892300" cy="457200"/>
            </a:xfrm>
            <a:prstGeom prst="rect">
              <a:avLst/>
            </a:prstGeom>
            <a:noFill/>
            <a:ln w="9525" cap="flat" cmpd="sng" algn="ctr">
              <a:noFill/>
              <a:prstDash val="solid"/>
              <a:miter lim="800000"/>
              <a:headEnd type="none" w="med" len="med"/>
              <a:tailEnd type="none" w="med" len="med"/>
            </a:ln>
            <a:effectLst/>
          </p:spPr>
          <p:txBody>
            <a:bodyPr wrap="none" lIns="91436" tIns="45718" rIns="91436" bIns="45718" anchor="ctr"/>
            <a:lstStyle/>
            <a:p>
              <a:pPr algn="ctr">
                <a:defRPr/>
              </a:pPr>
              <a:r>
                <a:rPr lang="en-US" sz="1500" dirty="0" smtClean="0">
                  <a:latin typeface="+mn-lt"/>
                </a:rPr>
                <a:t>Web </a:t>
              </a:r>
              <a:r>
                <a:rPr lang="en-US" sz="1500" dirty="0">
                  <a:latin typeface="+mn-lt"/>
                </a:rPr>
                <a:t>Service </a:t>
              </a:r>
              <a:r>
                <a:rPr lang="en-US" sz="1500" dirty="0" smtClean="0">
                  <a:latin typeface="+mn-lt"/>
                </a:rPr>
                <a:t> Proxy</a:t>
              </a:r>
              <a:endParaRPr lang="en-US" sz="1500" dirty="0">
                <a:latin typeface="+mn-lt"/>
              </a:endParaRPr>
            </a:p>
          </p:txBody>
        </p:sp>
        <p:sp>
          <p:nvSpPr>
            <p:cNvPr id="13389" name="TextBox 109"/>
            <p:cNvSpPr txBox="1">
              <a:spLocks noChangeArrowheads="1"/>
            </p:cNvSpPr>
            <p:nvPr/>
          </p:nvSpPr>
          <p:spPr bwMode="auto">
            <a:xfrm>
              <a:off x="4885751" y="1295400"/>
              <a:ext cx="1896049" cy="523220"/>
            </a:xfrm>
            <a:prstGeom prst="rect">
              <a:avLst/>
            </a:prstGeom>
            <a:noFill/>
            <a:ln w="9525">
              <a:noFill/>
              <a:miter lim="800000"/>
              <a:headEnd/>
              <a:tailEnd/>
            </a:ln>
          </p:spPr>
          <p:txBody>
            <a:bodyPr>
              <a:spAutoFit/>
            </a:bodyPr>
            <a:lstStyle/>
            <a:p>
              <a:pPr algn="ctr">
                <a:defRPr/>
              </a:pPr>
              <a:r>
                <a:rPr lang="en-US" sz="1400" dirty="0" smtClean="0">
                  <a:latin typeface="+mn-lt"/>
                </a:rPr>
                <a:t>Report Viewer </a:t>
              </a:r>
            </a:p>
            <a:p>
              <a:pPr algn="ctr">
                <a:defRPr/>
              </a:pPr>
              <a:r>
                <a:rPr lang="en-US" sz="1400" dirty="0" smtClean="0">
                  <a:latin typeface="+mn-lt"/>
                </a:rPr>
                <a:t>Web Part</a:t>
              </a:r>
              <a:endParaRPr lang="en-US" sz="1400" dirty="0">
                <a:latin typeface="+mn-lt"/>
              </a:endParaRPr>
            </a:p>
          </p:txBody>
        </p:sp>
        <p:sp>
          <p:nvSpPr>
            <p:cNvPr id="120" name="Rectangle 119"/>
            <p:cNvSpPr>
              <a:spLocks noChangeArrowheads="1"/>
            </p:cNvSpPr>
            <p:nvPr/>
          </p:nvSpPr>
          <p:spPr bwMode="auto">
            <a:xfrm>
              <a:off x="4343400" y="914400"/>
              <a:ext cx="2743200" cy="317500"/>
            </a:xfrm>
            <a:prstGeom prst="rect">
              <a:avLst/>
            </a:prstGeom>
            <a:noFill/>
            <a:ln w="19050" cap="flat" cmpd="sng" algn="ctr">
              <a:noFill/>
              <a:prstDash val="solid"/>
              <a:miter lim="800000"/>
              <a:headEnd type="none" w="med" len="med"/>
              <a:tailEnd type="none" w="med" len="med"/>
            </a:ln>
            <a:effectLst/>
          </p:spPr>
          <p:txBody>
            <a:bodyPr wrap="none" lIns="91436" tIns="45718" rIns="91436" bIns="45718"/>
            <a:lstStyle/>
            <a:p>
              <a:pPr algn="ctr">
                <a:defRPr/>
              </a:pPr>
              <a:r>
                <a:rPr lang="en-US" sz="1700" dirty="0" smtClean="0">
                  <a:latin typeface="+mn-lt"/>
                </a:rPr>
                <a:t>SharePoint</a:t>
              </a:r>
              <a:endParaRPr lang="en-US" sz="1700" dirty="0">
                <a:latin typeface="+mn-lt"/>
              </a:endParaRPr>
            </a:p>
          </p:txBody>
        </p:sp>
        <p:sp>
          <p:nvSpPr>
            <p:cNvPr id="127" name="Up-Down Arrow 126"/>
            <p:cNvSpPr>
              <a:spLocks noChangeArrowheads="1"/>
            </p:cNvSpPr>
            <p:nvPr/>
          </p:nvSpPr>
          <p:spPr bwMode="auto">
            <a:xfrm rot="2121235">
              <a:off x="5064494" y="2234574"/>
              <a:ext cx="325437" cy="752475"/>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grpSp>
      <p:pic>
        <p:nvPicPr>
          <p:cNvPr id="9221" name="Picture 3" descr="C:\1 Awareness\Events\Convergence\Graphics\Rectangle_LtBlue_small.png"/>
          <p:cNvPicPr>
            <a:picLocks noChangeAspect="1" noChangeArrowheads="1"/>
          </p:cNvPicPr>
          <p:nvPr/>
        </p:nvPicPr>
        <p:blipFill>
          <a:blip r:embed="rId3">
            <a:lum contrast="50000"/>
          </a:blip>
          <a:srcRect/>
          <a:stretch>
            <a:fillRect/>
          </a:stretch>
        </p:blipFill>
        <p:spPr bwMode="auto">
          <a:xfrm>
            <a:off x="2025650" y="2971800"/>
            <a:ext cx="4527549" cy="547687"/>
          </a:xfrm>
          <a:prstGeom prst="rect">
            <a:avLst/>
          </a:prstGeom>
          <a:noFill/>
          <a:ln w="9525">
            <a:noFill/>
            <a:miter lim="800000"/>
            <a:headEnd/>
            <a:tailEnd/>
          </a:ln>
        </p:spPr>
      </p:pic>
      <p:sp>
        <p:nvSpPr>
          <p:cNvPr id="99" name="Rectangle 98"/>
          <p:cNvSpPr>
            <a:spLocks noChangeArrowheads="1"/>
          </p:cNvSpPr>
          <p:nvPr/>
        </p:nvSpPr>
        <p:spPr bwMode="auto">
          <a:xfrm>
            <a:off x="3352800" y="2992437"/>
            <a:ext cx="2209800" cy="457200"/>
          </a:xfrm>
          <a:prstGeom prst="rect">
            <a:avLst/>
          </a:prstGeom>
          <a:noFill/>
          <a:ln w="9525" cap="flat" cmpd="sng" algn="ctr">
            <a:noFill/>
            <a:prstDash val="solid"/>
            <a:miter lim="800000"/>
            <a:headEnd type="none" w="med" len="med"/>
            <a:tailEnd type="none" w="med" len="med"/>
          </a:ln>
          <a:effectLst/>
        </p:spPr>
        <p:txBody>
          <a:bodyPr wrap="none" lIns="91436" tIns="45718" rIns="91436" bIns="45718" anchor="ctr"/>
          <a:lstStyle/>
          <a:p>
            <a:pPr algn="ctr">
              <a:defRPr/>
            </a:pPr>
            <a:r>
              <a:rPr lang="en-US" sz="1500" dirty="0" smtClean="0">
                <a:latin typeface="+mn-lt"/>
              </a:rPr>
              <a:t> Web Services &amp; URL Access</a:t>
            </a:r>
            <a:endParaRPr lang="en-US" sz="1500" dirty="0">
              <a:latin typeface="+mn-lt"/>
            </a:endParaRPr>
          </a:p>
        </p:txBody>
      </p:sp>
      <p:pic>
        <p:nvPicPr>
          <p:cNvPr id="74" name="Picture 73" descr="Report.png"/>
          <p:cNvPicPr>
            <a:picLocks noChangeAspect="1"/>
          </p:cNvPicPr>
          <p:nvPr/>
        </p:nvPicPr>
        <p:blipFill>
          <a:blip r:embed="rId12"/>
          <a:stretch>
            <a:fillRect/>
          </a:stretch>
        </p:blipFill>
        <p:spPr>
          <a:xfrm>
            <a:off x="8001000" y="6051436"/>
            <a:ext cx="381000" cy="486833"/>
          </a:xfrm>
          <a:prstGeom prst="rect">
            <a:avLst/>
          </a:prstGeom>
        </p:spPr>
      </p:pic>
      <p:pic>
        <p:nvPicPr>
          <p:cNvPr id="77" name="Picture 76" descr="Word2.png"/>
          <p:cNvPicPr>
            <a:picLocks noChangeAspect="1"/>
          </p:cNvPicPr>
          <p:nvPr/>
        </p:nvPicPr>
        <p:blipFill>
          <a:blip r:embed="rId13"/>
          <a:stretch>
            <a:fillRect/>
          </a:stretch>
        </p:blipFill>
        <p:spPr>
          <a:xfrm>
            <a:off x="838200" y="4724400"/>
            <a:ext cx="400050" cy="409575"/>
          </a:xfrm>
          <a:prstGeom prst="rect">
            <a:avLst/>
          </a:prstGeom>
        </p:spPr>
      </p:pic>
      <p:sp>
        <p:nvSpPr>
          <p:cNvPr id="79" name="Title 78"/>
          <p:cNvSpPr>
            <a:spLocks noGrp="1"/>
          </p:cNvSpPr>
          <p:nvPr>
            <p:ph type="title"/>
          </p:nvPr>
        </p:nvSpPr>
        <p:spPr>
          <a:xfrm>
            <a:off x="381000" y="230188"/>
            <a:ext cx="8382000" cy="1329595"/>
          </a:xfrm>
        </p:spPr>
        <p:txBody>
          <a:bodyPr/>
          <a:lstStyle/>
          <a:p>
            <a:r>
              <a:rPr smtClean="0"/>
              <a:t>Reporting Services Architecture </a:t>
            </a:r>
            <a:br>
              <a:rPr smtClean="0"/>
            </a:br>
            <a:endParaRPr lang="en-US" dirty="0"/>
          </a:p>
        </p:txBody>
      </p:sp>
      <p:pic>
        <p:nvPicPr>
          <p:cNvPr id="80" name="Picture 79" descr="World.png"/>
          <p:cNvPicPr>
            <a:picLocks noChangeAspect="1"/>
          </p:cNvPicPr>
          <p:nvPr/>
        </p:nvPicPr>
        <p:blipFill>
          <a:blip r:embed="rId14"/>
          <a:stretch>
            <a:fillRect/>
          </a:stretch>
        </p:blipFill>
        <p:spPr>
          <a:xfrm>
            <a:off x="457200" y="5943600"/>
            <a:ext cx="771525" cy="590550"/>
          </a:xfrm>
          <a:prstGeom prst="rect">
            <a:avLst/>
          </a:prstGeom>
        </p:spPr>
      </p:pic>
      <p:grpSp>
        <p:nvGrpSpPr>
          <p:cNvPr id="73" name="Group 72"/>
          <p:cNvGrpSpPr/>
          <p:nvPr/>
        </p:nvGrpSpPr>
        <p:grpSpPr>
          <a:xfrm>
            <a:off x="7174856" y="2495774"/>
            <a:ext cx="1969144" cy="839643"/>
            <a:chOff x="7336220" y="1613647"/>
            <a:chExt cx="1969144" cy="839643"/>
          </a:xfrm>
        </p:grpSpPr>
        <p:pic>
          <p:nvPicPr>
            <p:cNvPr id="71" name="Picture 3" descr="C:\1 Awareness\Events\Convergence\Graphics\Rectangle_LtBlue_small.png"/>
            <p:cNvPicPr>
              <a:picLocks noChangeAspect="1" noChangeArrowheads="1"/>
            </p:cNvPicPr>
            <p:nvPr/>
          </p:nvPicPr>
          <p:blipFill>
            <a:blip r:embed="rId3">
              <a:lum contrast="50000"/>
            </a:blip>
            <a:srcRect/>
            <a:stretch>
              <a:fillRect/>
            </a:stretch>
          </p:blipFill>
          <p:spPr bwMode="auto">
            <a:xfrm>
              <a:off x="7336220" y="1613647"/>
              <a:ext cx="1807779" cy="839643"/>
            </a:xfrm>
            <a:prstGeom prst="rect">
              <a:avLst/>
            </a:prstGeom>
            <a:noFill/>
            <a:ln w="9525">
              <a:noFill/>
              <a:miter lim="800000"/>
              <a:headEnd/>
              <a:tailEnd/>
            </a:ln>
          </p:spPr>
        </p:pic>
        <p:sp>
          <p:nvSpPr>
            <p:cNvPr id="72" name="Rectangle 71"/>
            <p:cNvSpPr>
              <a:spLocks noChangeArrowheads="1"/>
            </p:cNvSpPr>
            <p:nvPr/>
          </p:nvSpPr>
          <p:spPr bwMode="auto">
            <a:xfrm>
              <a:off x="7408555" y="1650422"/>
              <a:ext cx="1896809" cy="673235"/>
            </a:xfrm>
            <a:prstGeom prst="rect">
              <a:avLst/>
            </a:prstGeom>
            <a:noFill/>
            <a:ln w="9525" cap="flat" cmpd="sng" algn="ctr">
              <a:noFill/>
              <a:prstDash val="solid"/>
              <a:miter lim="800000"/>
              <a:headEnd type="none" w="med" len="med"/>
              <a:tailEnd type="none" w="med" len="med"/>
            </a:ln>
            <a:effectLst/>
          </p:spPr>
          <p:txBody>
            <a:bodyPr wrap="none" lIns="91436" tIns="45718" rIns="91436" bIns="45718" anchor="ctr"/>
            <a:lstStyle/>
            <a:p>
              <a:pPr algn="ctr" eaLnBrk="0" hangingPunct="0">
                <a:defRPr/>
              </a:pPr>
              <a:r>
                <a:rPr lang="en-US" sz="1500" dirty="0" smtClean="0"/>
                <a:t>SharePoint </a:t>
              </a:r>
            </a:p>
            <a:p>
              <a:pPr algn="ctr" eaLnBrk="0" hangingPunct="0">
                <a:defRPr/>
              </a:pPr>
              <a:r>
                <a:rPr lang="en-US" sz="1500" dirty="0" smtClean="0"/>
                <a:t>Databases</a:t>
              </a:r>
              <a:endParaRPr lang="en-US" sz="1500" dirty="0">
                <a:latin typeface="+mn-lt"/>
              </a:endParaRPr>
            </a:p>
          </p:txBody>
        </p:sp>
      </p:grpSp>
      <p:sp>
        <p:nvSpPr>
          <p:cNvPr id="75" name="Up-Down Arrow 74"/>
          <p:cNvSpPr>
            <a:spLocks noChangeArrowheads="1"/>
          </p:cNvSpPr>
          <p:nvPr/>
        </p:nvSpPr>
        <p:spPr bwMode="auto">
          <a:xfrm rot="3232111">
            <a:off x="6820628" y="3116337"/>
            <a:ext cx="325437" cy="752475"/>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sp>
        <p:nvSpPr>
          <p:cNvPr id="76" name="Up-Down Arrow 75"/>
          <p:cNvSpPr>
            <a:spLocks noChangeArrowheads="1"/>
          </p:cNvSpPr>
          <p:nvPr/>
        </p:nvSpPr>
        <p:spPr bwMode="auto">
          <a:xfrm rot="7281842">
            <a:off x="7274244" y="1784185"/>
            <a:ext cx="325437" cy="752475"/>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endParaRPr>
          </a:p>
        </p:txBody>
      </p:sp>
    </p:spTree>
    <p:extLst>
      <p:ext uri="{BB962C8B-B14F-4D97-AF65-F5344CB8AC3E}">
        <p14:creationId xmlns="" xmlns:p14="http://schemas.microsoft.com/office/powerpoint/2010/main" val="103078170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Practices</a:t>
            </a:r>
            <a:endParaRPr lang="en-US" dirty="0"/>
          </a:p>
        </p:txBody>
      </p:sp>
      <p:sp>
        <p:nvSpPr>
          <p:cNvPr id="3" name="Subtitle 2"/>
          <p:cNvSpPr>
            <a:spLocks noGrp="1"/>
          </p:cNvSpPr>
          <p:nvPr>
            <p:ph type="subTitle" idx="1"/>
          </p:nvPr>
        </p:nvSpPr>
        <p:spPr>
          <a:xfrm>
            <a:off x="971788" y="5383956"/>
            <a:ext cx="6803209" cy="461665"/>
          </a:xfrm>
        </p:spPr>
        <p:txBody>
          <a:bodyPr/>
          <a:lstStyle/>
          <a:p>
            <a:endParaRPr lang="en-US" dirty="0" smtClean="0"/>
          </a:p>
          <a:p>
            <a:endParaRPr lang="en-US" dirty="0" smtClean="0"/>
          </a:p>
          <a:p>
            <a:endParaRPr lang="en-US" dirty="0"/>
          </a:p>
        </p:txBody>
      </p:sp>
      <p:sp>
        <p:nvSpPr>
          <p:cNvPr id="4" name="Text Placeholder 3"/>
          <p:cNvSpPr>
            <a:spLocks noGrp="1"/>
          </p:cNvSpPr>
          <p:nvPr>
            <p:ph type="body" sz="quarter" idx="10"/>
          </p:nvPr>
        </p:nvSpPr>
        <p:spPr/>
        <p:txBody>
          <a:bodyPr/>
          <a:lstStyle/>
          <a:p>
            <a:r>
              <a:rPr lang="en-US" sz="7200" dirty="0" smtClean="0"/>
              <a:t>Data Visualization</a:t>
            </a:r>
            <a:endParaRPr lang="en-US" sz="7200" dirty="0"/>
          </a:p>
        </p:txBody>
      </p:sp>
    </p:spTree>
    <p:extLst>
      <p:ext uri="{BB962C8B-B14F-4D97-AF65-F5344CB8AC3E}">
        <p14:creationId xmlns="" xmlns:p14="http://schemas.microsoft.com/office/powerpoint/2010/main" val="408317370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457200" y="1974852"/>
            <a:ext cx="8229600" cy="984885"/>
          </a:xfrm>
        </p:spPr>
        <p:txBody>
          <a:bodyPr/>
          <a:lstStyle/>
          <a:p>
            <a:endParaRPr lang="en-US" dirty="0" smtClean="0"/>
          </a:p>
          <a:p>
            <a:pPr>
              <a:buNone/>
            </a:pPr>
            <a:endParaRPr lang="fr-CA" dirty="0" smtClean="0"/>
          </a:p>
        </p:txBody>
      </p:sp>
      <p:pic>
        <p:nvPicPr>
          <p:cNvPr id="4" name="Picture 2"/>
          <p:cNvPicPr>
            <a:picLocks noChangeAspect="1" noChangeArrowheads="1"/>
          </p:cNvPicPr>
          <p:nvPr/>
        </p:nvPicPr>
        <p:blipFill>
          <a:blip r:embed="rId3"/>
          <a:srcRect/>
          <a:stretch>
            <a:fillRect/>
          </a:stretch>
        </p:blipFill>
        <p:spPr bwMode="auto">
          <a:xfrm>
            <a:off x="457200" y="1524002"/>
            <a:ext cx="8229600" cy="5279571"/>
          </a:xfrm>
          <a:prstGeom prst="rect">
            <a:avLst/>
          </a:prstGeom>
          <a:noFill/>
          <a:ln w="9525">
            <a:noFill/>
            <a:miter lim="800000"/>
            <a:headEnd/>
            <a:tailEnd/>
          </a:ln>
          <a:effectLst/>
        </p:spPr>
      </p:pic>
      <p:sp>
        <p:nvSpPr>
          <p:cNvPr id="5" name="Title 4"/>
          <p:cNvSpPr>
            <a:spLocks noGrp="1"/>
          </p:cNvSpPr>
          <p:nvPr>
            <p:ph type="title"/>
          </p:nvPr>
        </p:nvSpPr>
        <p:spPr/>
        <p:txBody>
          <a:bodyPr/>
          <a:lstStyle/>
          <a:p>
            <a:r>
              <a:rPr smtClean="0"/>
              <a:t>Examples of Poor Visualizations</a:t>
            </a:r>
            <a:endParaRPr lang="en-US" dirty="0"/>
          </a:p>
        </p:txBody>
      </p:sp>
    </p:spTree>
    <p:extLst>
      <p:ext uri="{BB962C8B-B14F-4D97-AF65-F5344CB8AC3E}">
        <p14:creationId xmlns="" xmlns:p14="http://schemas.microsoft.com/office/powerpoint/2010/main" val="244616845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457200" y="1974852"/>
            <a:ext cx="8229600" cy="984885"/>
          </a:xfrm>
        </p:spPr>
        <p:txBody>
          <a:bodyPr/>
          <a:lstStyle/>
          <a:p>
            <a:endParaRPr lang="en-US" dirty="0" smtClean="0"/>
          </a:p>
          <a:p>
            <a:pPr>
              <a:buNone/>
            </a:pPr>
            <a:endParaRPr lang="fr-CA" dirty="0" smtClean="0"/>
          </a:p>
        </p:txBody>
      </p:sp>
      <p:pic>
        <p:nvPicPr>
          <p:cNvPr id="5" name="Picture 2"/>
          <p:cNvPicPr>
            <a:picLocks noChangeAspect="1" noChangeArrowheads="1"/>
          </p:cNvPicPr>
          <p:nvPr/>
        </p:nvPicPr>
        <p:blipFill>
          <a:blip r:embed="rId3"/>
          <a:srcRect/>
          <a:stretch>
            <a:fillRect/>
          </a:stretch>
        </p:blipFill>
        <p:spPr bwMode="auto">
          <a:xfrm>
            <a:off x="1466911" y="1676400"/>
            <a:ext cx="6018770" cy="4506465"/>
          </a:xfrm>
          <a:prstGeom prst="rect">
            <a:avLst/>
          </a:prstGeom>
          <a:noFill/>
          <a:ln w="9525">
            <a:noFill/>
            <a:miter lim="800000"/>
            <a:headEnd/>
            <a:tailEnd/>
          </a:ln>
          <a:effectLst/>
        </p:spPr>
      </p:pic>
      <p:sp>
        <p:nvSpPr>
          <p:cNvPr id="6" name="Title 5"/>
          <p:cNvSpPr>
            <a:spLocks noGrp="1"/>
          </p:cNvSpPr>
          <p:nvPr>
            <p:ph type="title"/>
          </p:nvPr>
        </p:nvSpPr>
        <p:spPr/>
        <p:txBody>
          <a:bodyPr/>
          <a:lstStyle/>
          <a:p>
            <a:r>
              <a:rPr smtClean="0"/>
              <a:t>Examples of Poor Visualizations</a:t>
            </a:r>
            <a:endParaRPr lang="en-US" dirty="0"/>
          </a:p>
        </p:txBody>
      </p:sp>
    </p:spTree>
    <p:extLst>
      <p:ext uri="{BB962C8B-B14F-4D97-AF65-F5344CB8AC3E}">
        <p14:creationId xmlns="" xmlns:p14="http://schemas.microsoft.com/office/powerpoint/2010/main" val="259127185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457200" y="1974852"/>
            <a:ext cx="8229600" cy="4518160"/>
          </a:xfrm>
        </p:spPr>
        <p:txBody>
          <a:bodyPr/>
          <a:lstStyle/>
          <a:p>
            <a:r>
              <a:rPr lang="en-US" dirty="0" smtClean="0"/>
              <a:t>Good Data Visualization...</a:t>
            </a:r>
          </a:p>
          <a:p>
            <a:pPr lvl="1"/>
            <a:r>
              <a:rPr lang="en-US" dirty="0" smtClean="0"/>
              <a:t>Shows the data</a:t>
            </a:r>
          </a:p>
          <a:p>
            <a:pPr lvl="1"/>
            <a:r>
              <a:rPr lang="en-US" dirty="0" smtClean="0"/>
              <a:t>Represents large quantities of data coherently and efficiently</a:t>
            </a:r>
          </a:p>
          <a:p>
            <a:pPr lvl="1"/>
            <a:r>
              <a:rPr lang="en-US" dirty="0" smtClean="0"/>
              <a:t>Help the user to discern relationships in the data</a:t>
            </a:r>
          </a:p>
          <a:p>
            <a:pPr lvl="1"/>
            <a:r>
              <a:rPr lang="en-US" dirty="0" smtClean="0"/>
              <a:t>encourages the eye to compare different pieces of data</a:t>
            </a:r>
          </a:p>
          <a:p>
            <a:pPr lvl="1"/>
            <a:r>
              <a:rPr lang="en-US" dirty="0" smtClean="0"/>
              <a:t>does not distort what the data has to say</a:t>
            </a:r>
          </a:p>
          <a:p>
            <a:pPr>
              <a:buNone/>
            </a:pPr>
            <a:endParaRPr lang="fr-CA" dirty="0" smtClean="0"/>
          </a:p>
        </p:txBody>
      </p:sp>
      <p:sp>
        <p:nvSpPr>
          <p:cNvPr id="5" name="Title 4"/>
          <p:cNvSpPr>
            <a:spLocks noGrp="1"/>
          </p:cNvSpPr>
          <p:nvPr>
            <p:ph type="title"/>
          </p:nvPr>
        </p:nvSpPr>
        <p:spPr/>
        <p:txBody>
          <a:bodyPr/>
          <a:lstStyle/>
          <a:p>
            <a:r>
              <a:rPr smtClean="0"/>
              <a:t>The Value of Data Visualization</a:t>
            </a:r>
            <a:endParaRPr lang="en-US" dirty="0"/>
          </a:p>
        </p:txBody>
      </p:sp>
    </p:spTree>
    <p:extLst>
      <p:ext uri="{BB962C8B-B14F-4D97-AF65-F5344CB8AC3E}">
        <p14:creationId xmlns="" xmlns:p14="http://schemas.microsoft.com/office/powerpoint/2010/main" val="356491212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Data Visualization</a:t>
            </a:r>
            <a:endParaRPr lang="en-US" dirty="0"/>
          </a:p>
        </p:txBody>
      </p:sp>
      <p:pic>
        <p:nvPicPr>
          <p:cNvPr id="1027" name="Picture 3"/>
          <p:cNvPicPr>
            <a:picLocks noChangeAspect="1" noChangeArrowheads="1"/>
          </p:cNvPicPr>
          <p:nvPr/>
        </p:nvPicPr>
        <p:blipFill>
          <a:blip r:embed="rId3"/>
          <a:srcRect/>
          <a:stretch>
            <a:fillRect/>
          </a:stretch>
        </p:blipFill>
        <p:spPr bwMode="auto">
          <a:xfrm>
            <a:off x="255814" y="1634899"/>
            <a:ext cx="8471554" cy="4814887"/>
          </a:xfrm>
          <a:prstGeom prst="rect">
            <a:avLst/>
          </a:prstGeom>
          <a:noFill/>
          <a:ln w="9525">
            <a:noFill/>
            <a:miter lim="800000"/>
            <a:headEnd/>
            <a:tailEnd/>
          </a:ln>
          <a:effectLst/>
        </p:spPr>
      </p:pic>
    </p:spTree>
    <p:extLst>
      <p:ext uri="{BB962C8B-B14F-4D97-AF65-F5344CB8AC3E}">
        <p14:creationId xmlns="" xmlns:p14="http://schemas.microsoft.com/office/powerpoint/2010/main" val="358380830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Value of Data Visualization</a:t>
            </a:r>
            <a:endParaRPr lang="en-US" dirty="0"/>
          </a:p>
        </p:txBody>
      </p:sp>
      <p:pic>
        <p:nvPicPr>
          <p:cNvPr id="8194" name="Picture 2"/>
          <p:cNvPicPr>
            <a:picLocks noChangeAspect="1" noChangeArrowheads="1"/>
          </p:cNvPicPr>
          <p:nvPr/>
        </p:nvPicPr>
        <p:blipFill>
          <a:blip r:embed="rId3"/>
          <a:srcRect/>
          <a:stretch>
            <a:fillRect/>
          </a:stretch>
        </p:blipFill>
        <p:spPr bwMode="auto">
          <a:xfrm>
            <a:off x="411617" y="1414463"/>
            <a:ext cx="7866969" cy="5149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38008067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Building Blocks: Chart Features</a:t>
            </a:r>
            <a:endParaRPr lang="en-US" dirty="0"/>
          </a:p>
        </p:txBody>
      </p:sp>
      <p:pic>
        <p:nvPicPr>
          <p:cNvPr id="3076" name="Picture 4"/>
          <p:cNvPicPr>
            <a:picLocks noChangeAspect="1" noChangeArrowheads="1"/>
          </p:cNvPicPr>
          <p:nvPr/>
        </p:nvPicPr>
        <p:blipFill>
          <a:blip r:embed="rId3"/>
          <a:srcRect/>
          <a:stretch>
            <a:fillRect/>
          </a:stretch>
        </p:blipFill>
        <p:spPr bwMode="auto">
          <a:xfrm>
            <a:off x="326571" y="1034790"/>
            <a:ext cx="8458200" cy="5480310"/>
          </a:xfrm>
          <a:prstGeom prst="rect">
            <a:avLst/>
          </a:prstGeom>
          <a:noFill/>
          <a:ln w="9525">
            <a:noFill/>
            <a:miter lim="800000"/>
            <a:headEnd/>
            <a:tailEnd/>
          </a:ln>
          <a:effectLst/>
        </p:spPr>
      </p:pic>
      <p:grpSp>
        <p:nvGrpSpPr>
          <p:cNvPr id="3" name="Group 13"/>
          <p:cNvGrpSpPr/>
          <p:nvPr/>
        </p:nvGrpSpPr>
        <p:grpSpPr>
          <a:xfrm>
            <a:off x="4039900" y="3704237"/>
            <a:ext cx="1863188" cy="925881"/>
            <a:chOff x="4039900" y="3704237"/>
            <a:chExt cx="1863188" cy="925881"/>
          </a:xfrm>
        </p:grpSpPr>
        <p:sp>
          <p:nvSpPr>
            <p:cNvPr id="6" name="Rounded Rectangle 5"/>
            <p:cNvSpPr/>
            <p:nvPr/>
          </p:nvSpPr>
          <p:spPr bwMode="auto">
            <a:xfrm>
              <a:off x="4788567" y="3777787"/>
              <a:ext cx="1114521" cy="620594"/>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Multiple Chart Areas</a:t>
              </a:r>
            </a:p>
          </p:txBody>
        </p:sp>
        <p:pic>
          <p:nvPicPr>
            <p:cNvPr id="7" name="Picture 56" descr="D:\Pennie's documents\MS Image\NEWFeb15\Arrows Arrow\arrow-21.png"/>
            <p:cNvPicPr>
              <a:picLocks noChangeAspect="1" noChangeArrowheads="1"/>
            </p:cNvPicPr>
            <p:nvPr/>
          </p:nvPicPr>
          <p:blipFill>
            <a:blip r:embed="rId4"/>
            <a:srcRect/>
            <a:stretch>
              <a:fillRect/>
            </a:stretch>
          </p:blipFill>
          <p:spPr bwMode="auto">
            <a:xfrm rot="8448890">
              <a:off x="4039901" y="4294545"/>
              <a:ext cx="705476" cy="335573"/>
            </a:xfrm>
            <a:prstGeom prst="rect">
              <a:avLst/>
            </a:prstGeom>
            <a:noFill/>
          </p:spPr>
        </p:pic>
        <p:pic>
          <p:nvPicPr>
            <p:cNvPr id="8" name="Picture 56" descr="D:\Pennie's documents\MS Image\NEWFeb15\Arrows Arrow\arrow-21.png"/>
            <p:cNvPicPr>
              <a:picLocks noChangeAspect="1" noChangeArrowheads="1"/>
            </p:cNvPicPr>
            <p:nvPr/>
          </p:nvPicPr>
          <p:blipFill>
            <a:blip r:embed="rId4"/>
            <a:srcRect/>
            <a:stretch>
              <a:fillRect/>
            </a:stretch>
          </p:blipFill>
          <p:spPr bwMode="auto">
            <a:xfrm rot="12352443">
              <a:off x="4039900" y="3704237"/>
              <a:ext cx="705476" cy="335573"/>
            </a:xfrm>
            <a:prstGeom prst="rect">
              <a:avLst/>
            </a:prstGeom>
            <a:noFill/>
          </p:spPr>
        </p:pic>
      </p:grpSp>
      <p:grpSp>
        <p:nvGrpSpPr>
          <p:cNvPr id="4" name="Group 18"/>
          <p:cNvGrpSpPr/>
          <p:nvPr/>
        </p:nvGrpSpPr>
        <p:grpSpPr>
          <a:xfrm>
            <a:off x="6410847" y="2996737"/>
            <a:ext cx="2063750" cy="766965"/>
            <a:chOff x="6410847" y="2996737"/>
            <a:chExt cx="2063750" cy="766965"/>
          </a:xfrm>
        </p:grpSpPr>
        <p:sp>
          <p:nvSpPr>
            <p:cNvPr id="9" name="Rounded Rectangle 8"/>
            <p:cNvSpPr/>
            <p:nvPr/>
          </p:nvSpPr>
          <p:spPr bwMode="auto">
            <a:xfrm>
              <a:off x="7360076" y="3143108"/>
              <a:ext cx="1114521" cy="620594"/>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Calculated Series</a:t>
              </a:r>
            </a:p>
          </p:txBody>
        </p:sp>
        <p:pic>
          <p:nvPicPr>
            <p:cNvPr id="10" name="Picture 56" descr="D:\Pennie's documents\MS Image\NEWFeb15\Arrows Arrow\arrow-21.png"/>
            <p:cNvPicPr>
              <a:picLocks noChangeAspect="1" noChangeArrowheads="1"/>
            </p:cNvPicPr>
            <p:nvPr/>
          </p:nvPicPr>
          <p:blipFill>
            <a:blip r:embed="rId4"/>
            <a:srcRect/>
            <a:stretch>
              <a:fillRect/>
            </a:stretch>
          </p:blipFill>
          <p:spPr bwMode="auto">
            <a:xfrm rot="12352443">
              <a:off x="6410847" y="2996737"/>
              <a:ext cx="875764" cy="354296"/>
            </a:xfrm>
            <a:prstGeom prst="rect">
              <a:avLst/>
            </a:prstGeom>
            <a:noFill/>
          </p:spPr>
        </p:pic>
      </p:grpSp>
      <p:grpSp>
        <p:nvGrpSpPr>
          <p:cNvPr id="5" name="Group 12"/>
          <p:cNvGrpSpPr/>
          <p:nvPr/>
        </p:nvGrpSpPr>
        <p:grpSpPr>
          <a:xfrm>
            <a:off x="2107099" y="2668484"/>
            <a:ext cx="1114521" cy="1583284"/>
            <a:chOff x="2107099" y="2668484"/>
            <a:chExt cx="1114521" cy="1583284"/>
          </a:xfrm>
        </p:grpSpPr>
        <p:sp>
          <p:nvSpPr>
            <p:cNvPr id="11" name="Rounded Rectangle 10"/>
            <p:cNvSpPr/>
            <p:nvPr/>
          </p:nvSpPr>
          <p:spPr bwMode="auto">
            <a:xfrm>
              <a:off x="2107099" y="3631174"/>
              <a:ext cx="1114521" cy="620594"/>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Striplines</a:t>
              </a:r>
            </a:p>
          </p:txBody>
        </p:sp>
        <p:pic>
          <p:nvPicPr>
            <p:cNvPr id="12" name="Picture 56" descr="D:\Pennie's documents\MS Image\NEWFeb15\Arrows Arrow\arrow-21.png"/>
            <p:cNvPicPr>
              <a:picLocks noChangeAspect="1" noChangeArrowheads="1"/>
            </p:cNvPicPr>
            <p:nvPr/>
          </p:nvPicPr>
          <p:blipFill>
            <a:blip r:embed="rId4"/>
            <a:srcRect/>
            <a:stretch>
              <a:fillRect/>
            </a:stretch>
          </p:blipFill>
          <p:spPr bwMode="auto">
            <a:xfrm rot="14263489">
              <a:off x="1852351" y="2929218"/>
              <a:ext cx="875764" cy="354296"/>
            </a:xfrm>
            <a:prstGeom prst="rect">
              <a:avLst/>
            </a:prstGeom>
            <a:noFill/>
          </p:spPr>
        </p:pic>
      </p:grpSp>
      <p:grpSp>
        <p:nvGrpSpPr>
          <p:cNvPr id="13" name="Group 19"/>
          <p:cNvGrpSpPr/>
          <p:nvPr/>
        </p:nvGrpSpPr>
        <p:grpSpPr>
          <a:xfrm>
            <a:off x="2581154" y="1783325"/>
            <a:ext cx="2207253" cy="3348880"/>
            <a:chOff x="2581154" y="1783325"/>
            <a:chExt cx="2207253" cy="3348880"/>
          </a:xfrm>
        </p:grpSpPr>
        <p:sp>
          <p:nvSpPr>
            <p:cNvPr id="16" name="Rounded Rectangle 15"/>
            <p:cNvSpPr/>
            <p:nvPr/>
          </p:nvSpPr>
          <p:spPr bwMode="auto">
            <a:xfrm>
              <a:off x="2581154" y="2080166"/>
              <a:ext cx="1300223" cy="620594"/>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 Multiple Legends</a:t>
              </a:r>
            </a:p>
          </p:txBody>
        </p:sp>
        <p:pic>
          <p:nvPicPr>
            <p:cNvPr id="17" name="Picture 56" descr="D:\Pennie's documents\MS Image\NEWFeb15\Arrows Arrow\arrow-21.png"/>
            <p:cNvPicPr>
              <a:picLocks noChangeAspect="1" noChangeArrowheads="1"/>
            </p:cNvPicPr>
            <p:nvPr/>
          </p:nvPicPr>
          <p:blipFill>
            <a:blip r:embed="rId4"/>
            <a:srcRect/>
            <a:stretch>
              <a:fillRect/>
            </a:stretch>
          </p:blipFill>
          <p:spPr bwMode="auto">
            <a:xfrm rot="19556095">
              <a:off x="3912643" y="1783325"/>
              <a:ext cx="875764" cy="354296"/>
            </a:xfrm>
            <a:prstGeom prst="rect">
              <a:avLst/>
            </a:prstGeom>
            <a:noFill/>
          </p:spPr>
        </p:pic>
        <p:pic>
          <p:nvPicPr>
            <p:cNvPr id="18" name="Picture 56" descr="D:\Pennie's documents\MS Image\NEWFeb15\Arrows Arrow\arrow-21.png"/>
            <p:cNvPicPr>
              <a:picLocks noChangeAspect="1" noChangeArrowheads="1"/>
            </p:cNvPicPr>
            <p:nvPr/>
          </p:nvPicPr>
          <p:blipFill>
            <a:blip r:embed="rId4"/>
            <a:srcRect/>
            <a:stretch>
              <a:fillRect/>
            </a:stretch>
          </p:blipFill>
          <p:spPr bwMode="auto">
            <a:xfrm rot="6066237">
              <a:off x="1767218" y="3716502"/>
              <a:ext cx="2337794" cy="493611"/>
            </a:xfrm>
            <a:prstGeom prst="rect">
              <a:avLst/>
            </a:prstGeom>
            <a:noFill/>
          </p:spPr>
        </p:pic>
      </p:grpSp>
    </p:spTree>
    <p:extLst>
      <p:ext uri="{BB962C8B-B14F-4D97-AF65-F5344CB8AC3E}">
        <p14:creationId xmlns="" xmlns:p14="http://schemas.microsoft.com/office/powerpoint/2010/main" val="4194210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nodeType="clickEffect">
                                  <p:stCondLst>
                                    <p:cond delay="0"/>
                                  </p:stCondLst>
                                  <p:childTnLst>
                                    <p:animEffect transition="out" filter="box(in)">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98" y="228600"/>
            <a:ext cx="8382000" cy="664797"/>
          </a:xfrm>
        </p:spPr>
        <p:txBody>
          <a:bodyPr/>
          <a:lstStyle/>
          <a:p>
            <a:r>
              <a:rPr smtClean="0"/>
              <a:t>Building Blocks: Gauge Parts</a:t>
            </a:r>
            <a:endParaRPr lang="en-US" dirty="0"/>
          </a:p>
        </p:txBody>
      </p:sp>
      <p:pic>
        <p:nvPicPr>
          <p:cNvPr id="3074" name="Picture 2"/>
          <p:cNvPicPr>
            <a:picLocks noChangeAspect="1" noChangeArrowheads="1"/>
          </p:cNvPicPr>
          <p:nvPr/>
        </p:nvPicPr>
        <p:blipFill>
          <a:blip r:embed="rId3"/>
          <a:srcRect/>
          <a:stretch>
            <a:fillRect/>
          </a:stretch>
        </p:blipFill>
        <p:spPr bwMode="auto">
          <a:xfrm>
            <a:off x="1427931" y="1371600"/>
            <a:ext cx="6173808" cy="5106212"/>
          </a:xfrm>
          <a:prstGeom prst="rect">
            <a:avLst/>
          </a:prstGeom>
          <a:noFill/>
          <a:ln w="9525">
            <a:noFill/>
            <a:miter lim="800000"/>
            <a:headEnd/>
            <a:tailEnd/>
          </a:ln>
          <a:effectLst/>
        </p:spPr>
      </p:pic>
      <p:sp>
        <p:nvSpPr>
          <p:cNvPr id="19" name="Rounded Rectangle 18"/>
          <p:cNvSpPr/>
          <p:nvPr/>
        </p:nvSpPr>
        <p:spPr bwMode="auto">
          <a:xfrm>
            <a:off x="227468" y="1524001"/>
            <a:ext cx="1143298" cy="5333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36000">
                      <a:schemeClr val="tx1"/>
                    </a:gs>
                    <a:gs pos="86000">
                      <a:schemeClr val="tx1"/>
                    </a:gs>
                  </a:gsLst>
                  <a:lin ang="5400000" scaled="0"/>
                </a:gradFill>
              </a:rPr>
              <a:t>Gauge Panel</a:t>
            </a:r>
          </a:p>
        </p:txBody>
      </p:sp>
      <p:pic>
        <p:nvPicPr>
          <p:cNvPr id="20" name="Picture 56" descr="D:\Pennie's documents\MS Image\NEWFeb15\Arrows Arrow\arrow-21.png"/>
          <p:cNvPicPr>
            <a:picLocks noChangeAspect="1" noChangeArrowheads="1"/>
          </p:cNvPicPr>
          <p:nvPr/>
        </p:nvPicPr>
        <p:blipFill>
          <a:blip r:embed="rId4"/>
          <a:srcRect/>
          <a:stretch>
            <a:fillRect/>
          </a:stretch>
        </p:blipFill>
        <p:spPr bwMode="auto">
          <a:xfrm rot="1204182">
            <a:off x="883408" y="2168260"/>
            <a:ext cx="529245" cy="335573"/>
          </a:xfrm>
          <a:prstGeom prst="rect">
            <a:avLst/>
          </a:prstGeom>
          <a:noFill/>
        </p:spPr>
      </p:pic>
      <p:sp>
        <p:nvSpPr>
          <p:cNvPr id="21" name="Rounded Rectangle 20"/>
          <p:cNvSpPr/>
          <p:nvPr/>
        </p:nvSpPr>
        <p:spPr bwMode="auto">
          <a:xfrm>
            <a:off x="5600967" y="1533833"/>
            <a:ext cx="1360272" cy="752168"/>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36000">
                      <a:schemeClr val="tx1"/>
                    </a:gs>
                    <a:gs pos="86000">
                      <a:schemeClr val="tx1"/>
                    </a:gs>
                  </a:gsLst>
                  <a:lin ang="5400000" scaled="0"/>
                </a:gradFill>
              </a:rPr>
              <a:t>Panel BackFrame</a:t>
            </a:r>
          </a:p>
        </p:txBody>
      </p:sp>
      <p:pic>
        <p:nvPicPr>
          <p:cNvPr id="22" name="Picture 56" descr="D:\Pennie's documents\MS Image\NEWFeb15\Arrows Arrow\arrow-21.png"/>
          <p:cNvPicPr>
            <a:picLocks noChangeAspect="1" noChangeArrowheads="1"/>
          </p:cNvPicPr>
          <p:nvPr/>
        </p:nvPicPr>
        <p:blipFill>
          <a:blip r:embed="rId4"/>
          <a:srcRect/>
          <a:stretch>
            <a:fillRect/>
          </a:stretch>
        </p:blipFill>
        <p:spPr bwMode="auto">
          <a:xfrm rot="8771492">
            <a:off x="5397599" y="2453898"/>
            <a:ext cx="529245" cy="335573"/>
          </a:xfrm>
          <a:prstGeom prst="rect">
            <a:avLst/>
          </a:prstGeom>
          <a:noFill/>
        </p:spPr>
      </p:pic>
      <p:sp>
        <p:nvSpPr>
          <p:cNvPr id="23" name="Rounded Rectangle 22"/>
          <p:cNvSpPr/>
          <p:nvPr/>
        </p:nvSpPr>
        <p:spPr bwMode="auto">
          <a:xfrm>
            <a:off x="3828856" y="5638801"/>
            <a:ext cx="1143298" cy="5333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36000">
                      <a:schemeClr val="tx1"/>
                    </a:gs>
                    <a:gs pos="86000">
                      <a:schemeClr val="tx1"/>
                    </a:gs>
                  </a:gsLst>
                  <a:lin ang="5400000" scaled="0"/>
                </a:gradFill>
              </a:rPr>
              <a:t>Gauge</a:t>
            </a:r>
          </a:p>
        </p:txBody>
      </p:sp>
      <p:pic>
        <p:nvPicPr>
          <p:cNvPr id="24" name="Picture 56" descr="D:\Pennie's documents\MS Image\NEWFeb15\Arrows Arrow\arrow-21.png"/>
          <p:cNvPicPr>
            <a:picLocks noChangeAspect="1" noChangeArrowheads="1"/>
          </p:cNvPicPr>
          <p:nvPr/>
        </p:nvPicPr>
        <p:blipFill>
          <a:blip r:embed="rId4"/>
          <a:srcRect/>
          <a:stretch>
            <a:fillRect/>
          </a:stretch>
        </p:blipFill>
        <p:spPr bwMode="auto">
          <a:xfrm rot="19314466">
            <a:off x="4980108" y="5262594"/>
            <a:ext cx="654530" cy="335573"/>
          </a:xfrm>
          <a:prstGeom prst="rect">
            <a:avLst/>
          </a:prstGeom>
          <a:noFill/>
        </p:spPr>
      </p:pic>
      <p:sp>
        <p:nvSpPr>
          <p:cNvPr id="25" name="Rounded Rectangle 24"/>
          <p:cNvSpPr/>
          <p:nvPr/>
        </p:nvSpPr>
        <p:spPr bwMode="auto">
          <a:xfrm>
            <a:off x="6286946" y="2819401"/>
            <a:ext cx="1143298" cy="5333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36000">
                      <a:schemeClr val="tx1"/>
                    </a:gs>
                    <a:gs pos="86000">
                      <a:schemeClr val="tx1"/>
                    </a:gs>
                  </a:gsLst>
                  <a:lin ang="5400000" scaled="0"/>
                </a:gradFill>
              </a:rPr>
              <a:t>Scale</a:t>
            </a:r>
          </a:p>
        </p:txBody>
      </p:sp>
      <p:pic>
        <p:nvPicPr>
          <p:cNvPr id="26" name="Picture 56" descr="D:\Pennie's documents\MS Image\NEWFeb15\Arrows Arrow\arrow-21.png"/>
          <p:cNvPicPr>
            <a:picLocks noChangeAspect="1" noChangeArrowheads="1"/>
          </p:cNvPicPr>
          <p:nvPr/>
        </p:nvPicPr>
        <p:blipFill>
          <a:blip r:embed="rId4"/>
          <a:srcRect/>
          <a:stretch>
            <a:fillRect/>
          </a:stretch>
        </p:blipFill>
        <p:spPr bwMode="auto">
          <a:xfrm rot="7527636">
            <a:off x="5790098" y="3535378"/>
            <a:ext cx="705476" cy="251745"/>
          </a:xfrm>
          <a:prstGeom prst="rect">
            <a:avLst/>
          </a:prstGeom>
          <a:noFill/>
        </p:spPr>
      </p:pic>
      <p:sp>
        <p:nvSpPr>
          <p:cNvPr id="27" name="Rounded Rectangle 26"/>
          <p:cNvSpPr/>
          <p:nvPr/>
        </p:nvSpPr>
        <p:spPr bwMode="auto">
          <a:xfrm>
            <a:off x="7773233" y="4343401"/>
            <a:ext cx="1143298" cy="5333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36000">
                      <a:schemeClr val="tx1"/>
                    </a:gs>
                    <a:gs pos="86000">
                      <a:schemeClr val="tx1"/>
                    </a:gs>
                  </a:gsLst>
                  <a:lin ang="5400000" scaled="0"/>
                </a:gradFill>
              </a:rPr>
              <a:t>Ranges</a:t>
            </a:r>
          </a:p>
        </p:txBody>
      </p:sp>
      <p:pic>
        <p:nvPicPr>
          <p:cNvPr id="28" name="Picture 56" descr="D:\Pennie's documents\MS Image\NEWFeb15\Arrows Arrow\arrow-21.png"/>
          <p:cNvPicPr>
            <a:picLocks noChangeAspect="1" noChangeArrowheads="1"/>
          </p:cNvPicPr>
          <p:nvPr/>
        </p:nvPicPr>
        <p:blipFill>
          <a:blip r:embed="rId4"/>
          <a:srcRect/>
          <a:stretch>
            <a:fillRect/>
          </a:stretch>
        </p:blipFill>
        <p:spPr bwMode="auto">
          <a:xfrm rot="11255518">
            <a:off x="6972540" y="4593756"/>
            <a:ext cx="752828" cy="335573"/>
          </a:xfrm>
          <a:prstGeom prst="rect">
            <a:avLst/>
          </a:prstGeom>
          <a:noFill/>
        </p:spPr>
      </p:pic>
      <p:sp>
        <p:nvSpPr>
          <p:cNvPr id="29" name="Rounded Rectangle 28"/>
          <p:cNvSpPr/>
          <p:nvPr/>
        </p:nvSpPr>
        <p:spPr bwMode="auto">
          <a:xfrm>
            <a:off x="856282" y="4953001"/>
            <a:ext cx="1143298" cy="5333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36000">
                      <a:schemeClr val="tx1"/>
                    </a:gs>
                    <a:gs pos="86000">
                      <a:schemeClr val="tx1"/>
                    </a:gs>
                  </a:gsLst>
                  <a:lin ang="5400000" scaled="0"/>
                </a:gradFill>
              </a:rPr>
              <a:t>Pointer</a:t>
            </a:r>
          </a:p>
        </p:txBody>
      </p:sp>
      <p:pic>
        <p:nvPicPr>
          <p:cNvPr id="30" name="Picture 56" descr="D:\Pennie's documents\MS Image\NEWFeb15\Arrows Arrow\arrow-21.png"/>
          <p:cNvPicPr>
            <a:picLocks noChangeAspect="1" noChangeArrowheads="1"/>
          </p:cNvPicPr>
          <p:nvPr/>
        </p:nvPicPr>
        <p:blipFill>
          <a:blip r:embed="rId4"/>
          <a:srcRect/>
          <a:stretch>
            <a:fillRect/>
          </a:stretch>
        </p:blipFill>
        <p:spPr bwMode="auto">
          <a:xfrm rot="19314466">
            <a:off x="1950368" y="4652994"/>
            <a:ext cx="654530" cy="335573"/>
          </a:xfrm>
          <a:prstGeom prst="rect">
            <a:avLst/>
          </a:prstGeom>
          <a:noFill/>
        </p:spPr>
      </p:pic>
    </p:spTree>
    <p:extLst>
      <p:ext uri="{BB962C8B-B14F-4D97-AF65-F5344CB8AC3E}">
        <p14:creationId xmlns="" xmlns:p14="http://schemas.microsoft.com/office/powerpoint/2010/main" val="302434060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Building Blocks: Gauge Parts</a:t>
            </a:r>
            <a:endParaRPr lang="en-US" dirty="0"/>
          </a:p>
        </p:txBody>
      </p:sp>
      <p:pic>
        <p:nvPicPr>
          <p:cNvPr id="5" name="Picture 2"/>
          <p:cNvPicPr>
            <a:picLocks noChangeAspect="1" noChangeArrowheads="1"/>
          </p:cNvPicPr>
          <p:nvPr/>
        </p:nvPicPr>
        <p:blipFill>
          <a:blip r:embed="rId3"/>
          <a:srcRect/>
          <a:stretch>
            <a:fillRect/>
          </a:stretch>
        </p:blipFill>
        <p:spPr bwMode="auto">
          <a:xfrm>
            <a:off x="345038" y="1579212"/>
            <a:ext cx="8460839" cy="44874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ounded Rectangle 5"/>
          <p:cNvSpPr/>
          <p:nvPr/>
        </p:nvSpPr>
        <p:spPr bwMode="auto">
          <a:xfrm>
            <a:off x="341768" y="6166339"/>
            <a:ext cx="1143298" cy="5333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36000">
                      <a:schemeClr val="tx1"/>
                    </a:gs>
                    <a:gs pos="86000">
                      <a:schemeClr val="tx1"/>
                    </a:gs>
                  </a:gsLst>
                  <a:lin ang="5400000" scaled="0"/>
                </a:gradFill>
              </a:rPr>
              <a:t>Gauge Panel</a:t>
            </a:r>
          </a:p>
        </p:txBody>
      </p:sp>
      <p:pic>
        <p:nvPicPr>
          <p:cNvPr id="7" name="Picture 56" descr="D:\Pennie's documents\MS Image\NEWFeb15\Arrows Arrow\arrow-21.png"/>
          <p:cNvPicPr>
            <a:picLocks noChangeAspect="1" noChangeArrowheads="1"/>
          </p:cNvPicPr>
          <p:nvPr/>
        </p:nvPicPr>
        <p:blipFill>
          <a:blip r:embed="rId4"/>
          <a:srcRect/>
          <a:stretch>
            <a:fillRect/>
          </a:stretch>
        </p:blipFill>
        <p:spPr bwMode="auto">
          <a:xfrm rot="19453377">
            <a:off x="1454686" y="6115297"/>
            <a:ext cx="664748" cy="421490"/>
          </a:xfrm>
          <a:prstGeom prst="rect">
            <a:avLst/>
          </a:prstGeom>
          <a:noFill/>
        </p:spPr>
      </p:pic>
      <p:sp>
        <p:nvSpPr>
          <p:cNvPr id="10" name="Rounded Rectangle 9"/>
          <p:cNvSpPr/>
          <p:nvPr/>
        </p:nvSpPr>
        <p:spPr bwMode="auto">
          <a:xfrm>
            <a:off x="821886" y="5445371"/>
            <a:ext cx="1143298" cy="5333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36000">
                      <a:schemeClr val="tx1"/>
                    </a:gs>
                    <a:gs pos="86000">
                      <a:schemeClr val="tx1"/>
                    </a:gs>
                  </a:gsLst>
                  <a:lin ang="5400000" scaled="0"/>
                </a:gradFill>
              </a:rPr>
              <a:t>Gauge</a:t>
            </a:r>
          </a:p>
        </p:txBody>
      </p:sp>
      <p:pic>
        <p:nvPicPr>
          <p:cNvPr id="11" name="Picture 56" descr="D:\Pennie's documents\MS Image\NEWFeb15\Arrows Arrow\arrow-21.png"/>
          <p:cNvPicPr>
            <a:picLocks noChangeAspect="1" noChangeArrowheads="1"/>
          </p:cNvPicPr>
          <p:nvPr/>
        </p:nvPicPr>
        <p:blipFill>
          <a:blip r:embed="rId4"/>
          <a:srcRect/>
          <a:stretch>
            <a:fillRect/>
          </a:stretch>
        </p:blipFill>
        <p:spPr bwMode="auto">
          <a:xfrm rot="19314466">
            <a:off x="1981930" y="5350516"/>
            <a:ext cx="654530" cy="335573"/>
          </a:xfrm>
          <a:prstGeom prst="rect">
            <a:avLst/>
          </a:prstGeom>
          <a:noFill/>
        </p:spPr>
      </p:pic>
      <p:sp>
        <p:nvSpPr>
          <p:cNvPr id="12" name="Rounded Rectangle 11"/>
          <p:cNvSpPr/>
          <p:nvPr/>
        </p:nvSpPr>
        <p:spPr bwMode="auto">
          <a:xfrm>
            <a:off x="4308677" y="5940670"/>
            <a:ext cx="1143298" cy="5333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36000">
                      <a:schemeClr val="tx1"/>
                    </a:gs>
                    <a:gs pos="86000">
                      <a:schemeClr val="tx1"/>
                    </a:gs>
                  </a:gsLst>
                  <a:lin ang="5400000" scaled="0"/>
                </a:gradFill>
              </a:rPr>
              <a:t>Scale</a:t>
            </a:r>
          </a:p>
        </p:txBody>
      </p:sp>
      <p:pic>
        <p:nvPicPr>
          <p:cNvPr id="13" name="Picture 56" descr="D:\Pennie's documents\MS Image\NEWFeb15\Arrows Arrow\arrow-21.png"/>
          <p:cNvPicPr>
            <a:picLocks noChangeAspect="1" noChangeArrowheads="1"/>
          </p:cNvPicPr>
          <p:nvPr/>
        </p:nvPicPr>
        <p:blipFill>
          <a:blip r:embed="rId4"/>
          <a:srcRect/>
          <a:stretch>
            <a:fillRect/>
          </a:stretch>
        </p:blipFill>
        <p:spPr bwMode="auto">
          <a:xfrm rot="18144377">
            <a:off x="5359274" y="5935679"/>
            <a:ext cx="705476" cy="251745"/>
          </a:xfrm>
          <a:prstGeom prst="rect">
            <a:avLst/>
          </a:prstGeom>
          <a:noFill/>
        </p:spPr>
      </p:pic>
      <p:sp>
        <p:nvSpPr>
          <p:cNvPr id="14" name="Rounded Rectangle 13"/>
          <p:cNvSpPr/>
          <p:nvPr/>
        </p:nvSpPr>
        <p:spPr bwMode="auto">
          <a:xfrm>
            <a:off x="3711187" y="4413739"/>
            <a:ext cx="1143298" cy="5333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36000">
                      <a:schemeClr val="tx1"/>
                    </a:gs>
                    <a:gs pos="86000">
                      <a:schemeClr val="tx1"/>
                    </a:gs>
                  </a:gsLst>
                  <a:lin ang="5400000" scaled="0"/>
                </a:gradFill>
              </a:rPr>
              <a:t>Ranges</a:t>
            </a:r>
          </a:p>
        </p:txBody>
      </p:sp>
      <p:pic>
        <p:nvPicPr>
          <p:cNvPr id="15" name="Picture 56" descr="D:\Pennie's documents\MS Image\NEWFeb15\Arrows Arrow\arrow-21.png"/>
          <p:cNvPicPr>
            <a:picLocks noChangeAspect="1" noChangeArrowheads="1"/>
          </p:cNvPicPr>
          <p:nvPr/>
        </p:nvPicPr>
        <p:blipFill>
          <a:blip r:embed="rId4"/>
          <a:srcRect/>
          <a:stretch>
            <a:fillRect/>
          </a:stretch>
        </p:blipFill>
        <p:spPr bwMode="auto">
          <a:xfrm rot="2470015">
            <a:off x="4889246" y="4581976"/>
            <a:ext cx="502157" cy="335573"/>
          </a:xfrm>
          <a:prstGeom prst="rect">
            <a:avLst/>
          </a:prstGeom>
          <a:noFill/>
        </p:spPr>
      </p:pic>
      <p:sp>
        <p:nvSpPr>
          <p:cNvPr id="16" name="Rounded Rectangle 15"/>
          <p:cNvSpPr/>
          <p:nvPr/>
        </p:nvSpPr>
        <p:spPr bwMode="auto">
          <a:xfrm>
            <a:off x="2614743" y="2667002"/>
            <a:ext cx="1143298" cy="5333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36000">
                      <a:schemeClr val="tx1"/>
                    </a:gs>
                    <a:gs pos="86000">
                      <a:schemeClr val="tx1"/>
                    </a:gs>
                  </a:gsLst>
                  <a:lin ang="5400000" scaled="0"/>
                </a:gradFill>
              </a:rPr>
              <a:t>Pointer</a:t>
            </a:r>
          </a:p>
        </p:txBody>
      </p:sp>
      <p:pic>
        <p:nvPicPr>
          <p:cNvPr id="17" name="Picture 56" descr="D:\Pennie's documents\MS Image\NEWFeb15\Arrows Arrow\arrow-21.png"/>
          <p:cNvPicPr>
            <a:picLocks noChangeAspect="1" noChangeArrowheads="1"/>
          </p:cNvPicPr>
          <p:nvPr/>
        </p:nvPicPr>
        <p:blipFill>
          <a:blip r:embed="rId4"/>
          <a:srcRect/>
          <a:stretch>
            <a:fillRect/>
          </a:stretch>
        </p:blipFill>
        <p:spPr bwMode="auto">
          <a:xfrm rot="8352223">
            <a:off x="6284976" y="3369318"/>
            <a:ext cx="654530" cy="335573"/>
          </a:xfrm>
          <a:prstGeom prst="rect">
            <a:avLst/>
          </a:prstGeom>
          <a:noFill/>
        </p:spPr>
      </p:pic>
      <p:pic>
        <p:nvPicPr>
          <p:cNvPr id="18" name="Picture 56" descr="D:\Pennie's documents\MS Image\NEWFeb15\Arrows Arrow\arrow-21.png"/>
          <p:cNvPicPr>
            <a:picLocks noChangeAspect="1" noChangeArrowheads="1"/>
          </p:cNvPicPr>
          <p:nvPr/>
        </p:nvPicPr>
        <p:blipFill>
          <a:blip r:embed="rId4"/>
          <a:srcRect/>
          <a:stretch>
            <a:fillRect/>
          </a:stretch>
        </p:blipFill>
        <p:spPr bwMode="auto">
          <a:xfrm rot="7031524">
            <a:off x="3221638" y="4655245"/>
            <a:ext cx="502157" cy="335573"/>
          </a:xfrm>
          <a:prstGeom prst="rect">
            <a:avLst/>
          </a:prstGeom>
          <a:noFill/>
        </p:spPr>
      </p:pic>
      <p:sp>
        <p:nvSpPr>
          <p:cNvPr id="19" name="Rounded Rectangle 18"/>
          <p:cNvSpPr/>
          <p:nvPr/>
        </p:nvSpPr>
        <p:spPr bwMode="auto">
          <a:xfrm>
            <a:off x="6917113" y="2875084"/>
            <a:ext cx="1143298" cy="512885"/>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36000">
                      <a:schemeClr val="tx1"/>
                    </a:gs>
                    <a:gs pos="86000">
                      <a:schemeClr val="tx1"/>
                    </a:gs>
                  </a:gsLst>
                  <a:lin ang="5400000" scaled="0"/>
                </a:gradFill>
              </a:rPr>
              <a:t>Pointer</a:t>
            </a:r>
          </a:p>
        </p:txBody>
      </p:sp>
      <p:pic>
        <p:nvPicPr>
          <p:cNvPr id="20" name="Picture 56" descr="D:\Pennie's documents\MS Image\NEWFeb15\Arrows Arrow\arrow-21.png"/>
          <p:cNvPicPr>
            <a:picLocks noChangeAspect="1" noChangeArrowheads="1"/>
          </p:cNvPicPr>
          <p:nvPr/>
        </p:nvPicPr>
        <p:blipFill>
          <a:blip r:embed="rId4"/>
          <a:srcRect/>
          <a:stretch>
            <a:fillRect/>
          </a:stretch>
        </p:blipFill>
        <p:spPr bwMode="auto">
          <a:xfrm rot="5123351">
            <a:off x="3582891" y="3151509"/>
            <a:ext cx="654530" cy="357271"/>
          </a:xfrm>
          <a:prstGeom prst="rect">
            <a:avLst/>
          </a:prstGeom>
          <a:noFill/>
        </p:spPr>
      </p:pic>
    </p:spTree>
    <p:extLst>
      <p:ext uri="{BB962C8B-B14F-4D97-AF65-F5344CB8AC3E}">
        <p14:creationId xmlns="" xmlns:p14="http://schemas.microsoft.com/office/powerpoint/2010/main" val="101544706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Common Visualization Mistakes</a:t>
            </a:r>
            <a:endParaRPr lang="en-US" dirty="0"/>
          </a:p>
        </p:txBody>
      </p:sp>
      <p:sp>
        <p:nvSpPr>
          <p:cNvPr id="3" name="Footer Placeholder 2"/>
          <p:cNvSpPr>
            <a:spLocks noGrp="1"/>
          </p:cNvSpPr>
          <p:nvPr>
            <p:ph type="ftr" sz="quarter" idx="4294967295"/>
          </p:nvPr>
        </p:nvSpPr>
        <p:spPr>
          <a:xfrm>
            <a:off x="3124200" y="6446837"/>
            <a:ext cx="2895600" cy="365125"/>
          </a:xfrm>
          <a:prstGeom prst="rect">
            <a:avLst/>
          </a:prstGeom>
        </p:spPr>
        <p:txBody>
          <a:bodyPr/>
          <a:lstStyle/>
          <a:p>
            <a:endParaRPr lang="en-US" dirty="0"/>
          </a:p>
        </p:txBody>
      </p:sp>
      <p:sp>
        <p:nvSpPr>
          <p:cNvPr id="4" name="Content Placeholder 3"/>
          <p:cNvSpPr>
            <a:spLocks noGrp="1"/>
          </p:cNvSpPr>
          <p:nvPr>
            <p:ph idx="4294967295"/>
          </p:nvPr>
        </p:nvSpPr>
        <p:spPr>
          <a:xfrm>
            <a:off x="381000" y="1412875"/>
            <a:ext cx="8382000" cy="6112443"/>
          </a:xfrm>
          <a:prstGeom prst="rect">
            <a:avLst/>
          </a:prstGeom>
        </p:spPr>
        <p:txBody>
          <a:bodyPr/>
          <a:lstStyle/>
          <a:p>
            <a:r>
              <a:rPr lang="en-US" dirty="0" smtClean="0"/>
              <a:t>Inappropriate display media</a:t>
            </a:r>
          </a:p>
          <a:p>
            <a:pPr lvl="1"/>
            <a:r>
              <a:rPr lang="en-US" dirty="0" smtClean="0"/>
              <a:t>Pie charts, 3-D charts</a:t>
            </a:r>
          </a:p>
          <a:p>
            <a:r>
              <a:rPr lang="en-US" dirty="0" smtClean="0"/>
              <a:t>Poorly designed display media</a:t>
            </a:r>
          </a:p>
          <a:p>
            <a:pPr lvl="1"/>
            <a:r>
              <a:rPr lang="en-US" dirty="0" smtClean="0"/>
              <a:t>Using fill patterns, line styles, and fully saturated/bright colors.</a:t>
            </a:r>
          </a:p>
          <a:p>
            <a:r>
              <a:rPr lang="en-US" dirty="0" smtClean="0"/>
              <a:t>Encoding quantitative data inaccurately</a:t>
            </a:r>
          </a:p>
          <a:p>
            <a:r>
              <a:rPr lang="en-US" dirty="0" smtClean="0"/>
              <a:t>Crowded charts</a:t>
            </a:r>
          </a:p>
          <a:p>
            <a:r>
              <a:rPr lang="en-US" dirty="0" smtClean="0"/>
              <a:t>Variety for the sake of variety</a:t>
            </a:r>
          </a:p>
          <a:p>
            <a:r>
              <a:rPr lang="en-US" dirty="0" smtClean="0"/>
              <a:t>Adding visual flair</a:t>
            </a:r>
          </a:p>
          <a:p>
            <a:pPr>
              <a:buNone/>
            </a:pPr>
            <a:endParaRPr lang="en-US" dirty="0" smtClean="0"/>
          </a:p>
          <a:p>
            <a:endParaRPr lang="en-US" dirty="0" smtClean="0"/>
          </a:p>
          <a:p>
            <a:endParaRPr lang="en-US" dirty="0"/>
          </a:p>
        </p:txBody>
      </p:sp>
    </p:spTree>
    <p:extLst>
      <p:ext uri="{BB962C8B-B14F-4D97-AF65-F5344CB8AC3E}">
        <p14:creationId xmlns="" xmlns:p14="http://schemas.microsoft.com/office/powerpoint/2010/main" val="330565234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Practices</a:t>
            </a:r>
            <a:endParaRPr lang="en-US" dirty="0"/>
          </a:p>
        </p:txBody>
      </p:sp>
      <p:sp>
        <p:nvSpPr>
          <p:cNvPr id="3" name="Subtitle 2"/>
          <p:cNvSpPr>
            <a:spLocks noGrp="1"/>
          </p:cNvSpPr>
          <p:nvPr>
            <p:ph type="subTitle" idx="1"/>
          </p:nvPr>
        </p:nvSpPr>
        <p:spPr>
          <a:xfrm>
            <a:off x="971788" y="5383956"/>
            <a:ext cx="6803209" cy="461665"/>
          </a:xfrm>
        </p:spPr>
        <p:txBody>
          <a:bodyPr/>
          <a:lstStyle/>
          <a:p>
            <a:endParaRPr lang="en-US" dirty="0" smtClean="0"/>
          </a:p>
          <a:p>
            <a:endParaRPr lang="en-US" dirty="0" smtClean="0"/>
          </a:p>
          <a:p>
            <a:endParaRPr lang="en-US" dirty="0"/>
          </a:p>
        </p:txBody>
      </p:sp>
      <p:sp>
        <p:nvSpPr>
          <p:cNvPr id="4" name="Text Placeholder 3"/>
          <p:cNvSpPr>
            <a:spLocks noGrp="1"/>
          </p:cNvSpPr>
          <p:nvPr>
            <p:ph type="body" sz="quarter" idx="10"/>
          </p:nvPr>
        </p:nvSpPr>
        <p:spPr/>
        <p:txBody>
          <a:bodyPr/>
          <a:lstStyle/>
          <a:p>
            <a:r>
              <a:rPr lang="en-US" sz="7200" dirty="0" smtClean="0"/>
              <a:t>Server &amp; Deployment</a:t>
            </a:r>
            <a:endParaRPr lang="en-US" sz="7200"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smtClean="0"/>
              <a:t>Part to Whole Relationships</a:t>
            </a:r>
            <a:endParaRPr lang="en-US" dirty="0"/>
          </a:p>
        </p:txBody>
      </p:sp>
      <p:sp>
        <p:nvSpPr>
          <p:cNvPr id="4" name="Content Placeholder 3"/>
          <p:cNvSpPr>
            <a:spLocks noGrp="1"/>
          </p:cNvSpPr>
          <p:nvPr>
            <p:ph idx="4294967295"/>
          </p:nvPr>
        </p:nvSpPr>
        <p:spPr>
          <a:xfrm>
            <a:off x="381000" y="1412875"/>
            <a:ext cx="8382000" cy="886397"/>
          </a:xfrm>
          <a:prstGeom prst="rect">
            <a:avLst/>
          </a:prstGeom>
        </p:spPr>
        <p:txBody>
          <a:bodyPr/>
          <a:lstStyle/>
          <a:p>
            <a:r>
              <a:rPr lang="en-US" dirty="0" smtClean="0"/>
              <a:t>Use Bar or Column chart instead of a Pie chart</a:t>
            </a:r>
            <a:endParaRPr lang="en-US" dirty="0"/>
          </a:p>
        </p:txBody>
      </p:sp>
      <p:pic>
        <p:nvPicPr>
          <p:cNvPr id="3074" name="Picture 2"/>
          <p:cNvPicPr>
            <a:picLocks noChangeAspect="1" noChangeArrowheads="1"/>
          </p:cNvPicPr>
          <p:nvPr/>
        </p:nvPicPr>
        <p:blipFill>
          <a:blip r:embed="rId3"/>
          <a:srcRect/>
          <a:stretch>
            <a:fillRect/>
          </a:stretch>
        </p:blipFill>
        <p:spPr bwMode="auto">
          <a:xfrm>
            <a:off x="263627" y="2605549"/>
            <a:ext cx="4293625" cy="370676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4664484" y="2599865"/>
            <a:ext cx="4184547" cy="3712445"/>
          </a:xfrm>
          <a:prstGeom prst="rect">
            <a:avLst/>
          </a:prstGeom>
          <a:noFill/>
          <a:ln w="9525">
            <a:noFill/>
            <a:miter lim="800000"/>
            <a:headEnd/>
            <a:tailEnd/>
          </a:ln>
          <a:effectLst/>
        </p:spPr>
      </p:pic>
    </p:spTree>
    <p:extLst>
      <p:ext uri="{BB962C8B-B14F-4D97-AF65-F5344CB8AC3E}">
        <p14:creationId xmlns="" xmlns:p14="http://schemas.microsoft.com/office/powerpoint/2010/main" val="3820131170"/>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Part to Whole (Continued)</a:t>
            </a:r>
            <a:endParaRPr lang="en-US" dirty="0"/>
          </a:p>
        </p:txBody>
      </p:sp>
      <p:pic>
        <p:nvPicPr>
          <p:cNvPr id="4099" name="Picture 3"/>
          <p:cNvPicPr>
            <a:picLocks noChangeAspect="1" noChangeArrowheads="1"/>
          </p:cNvPicPr>
          <p:nvPr/>
        </p:nvPicPr>
        <p:blipFill>
          <a:blip r:embed="rId3"/>
          <a:srcRect/>
          <a:stretch>
            <a:fillRect/>
          </a:stretch>
        </p:blipFill>
        <p:spPr bwMode="auto">
          <a:xfrm>
            <a:off x="457200" y="1356851"/>
            <a:ext cx="7934632" cy="4793226"/>
          </a:xfrm>
          <a:prstGeom prst="rect">
            <a:avLst/>
          </a:prstGeom>
          <a:noFill/>
          <a:ln w="9525">
            <a:noFill/>
            <a:miter lim="800000"/>
            <a:headEnd/>
            <a:tailEnd/>
          </a:ln>
          <a:effectLst/>
        </p:spPr>
      </p:pic>
    </p:spTree>
    <p:extLst>
      <p:ext uri="{BB962C8B-B14F-4D97-AF65-F5344CB8AC3E}">
        <p14:creationId xmlns="" xmlns:p14="http://schemas.microsoft.com/office/powerpoint/2010/main" val="1518113597"/>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Line Charts: Best Practices</a:t>
            </a:r>
            <a:endParaRPr lang="en-US" dirty="0"/>
          </a:p>
        </p:txBody>
      </p:sp>
      <p:sp>
        <p:nvSpPr>
          <p:cNvPr id="3" name="Footer Placeholder 2"/>
          <p:cNvSpPr>
            <a:spLocks noGrp="1"/>
          </p:cNvSpPr>
          <p:nvPr>
            <p:ph type="ftr" sz="quarter" idx="4294967295"/>
          </p:nvPr>
        </p:nvSpPr>
        <p:spPr>
          <a:xfrm>
            <a:off x="3124200" y="6446837"/>
            <a:ext cx="2895600" cy="365125"/>
          </a:xfrm>
          <a:prstGeom prst="rect">
            <a:avLst/>
          </a:prstGeom>
        </p:spPr>
        <p:txBody>
          <a:bodyPr/>
          <a:lstStyle/>
          <a:p>
            <a:endParaRPr lang="en-US" dirty="0"/>
          </a:p>
        </p:txBody>
      </p:sp>
      <p:sp>
        <p:nvSpPr>
          <p:cNvPr id="4" name="Content Placeholder 3"/>
          <p:cNvSpPr>
            <a:spLocks noGrp="1"/>
          </p:cNvSpPr>
          <p:nvPr>
            <p:ph idx="4294967295"/>
          </p:nvPr>
        </p:nvSpPr>
        <p:spPr>
          <a:xfrm>
            <a:off x="381000" y="1412875"/>
            <a:ext cx="8382000" cy="3970318"/>
          </a:xfrm>
          <a:prstGeom prst="rect">
            <a:avLst/>
          </a:prstGeom>
        </p:spPr>
        <p:txBody>
          <a:bodyPr/>
          <a:lstStyle/>
          <a:p>
            <a:r>
              <a:rPr lang="en-US" dirty="0" smtClean="0"/>
              <a:t>Lines should </a:t>
            </a:r>
            <a:r>
              <a:rPr lang="en-US" i="1" dirty="0" smtClean="0"/>
              <a:t>mostly</a:t>
            </a:r>
            <a:r>
              <a:rPr lang="en-US" dirty="0" smtClean="0"/>
              <a:t> be used to connect values along an interval scale</a:t>
            </a:r>
          </a:p>
          <a:p>
            <a:pPr lvl="1"/>
            <a:r>
              <a:rPr lang="en-US" dirty="0" smtClean="0"/>
              <a:t>Couple of notable exceptions (Pareto)</a:t>
            </a:r>
          </a:p>
          <a:p>
            <a:r>
              <a:rPr lang="en-US" dirty="0" smtClean="0"/>
              <a:t>Intervals should be equal in size</a:t>
            </a:r>
          </a:p>
          <a:p>
            <a:r>
              <a:rPr lang="en-US" dirty="0" smtClean="0"/>
              <a:t>Lines should only directly connect values in adjacent intervals</a:t>
            </a:r>
          </a:p>
          <a:p>
            <a:pPr lvl="1"/>
            <a:r>
              <a:rPr lang="en-US" dirty="0" smtClean="0"/>
              <a:t>If the data is missing, indicate it’s missing.</a:t>
            </a:r>
          </a:p>
          <a:p>
            <a:endParaRPr lang="en-US" dirty="0"/>
          </a:p>
        </p:txBody>
      </p:sp>
    </p:spTree>
    <p:extLst>
      <p:ext uri="{BB962C8B-B14F-4D97-AF65-F5344CB8AC3E}">
        <p14:creationId xmlns="" xmlns:p14="http://schemas.microsoft.com/office/powerpoint/2010/main" val="3412277661"/>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smtClean="0"/>
              <a:t>Line Charts: Empty Points</a:t>
            </a:r>
            <a:endParaRPr lang="en-US" dirty="0"/>
          </a:p>
        </p:txBody>
      </p:sp>
      <p:sp>
        <p:nvSpPr>
          <p:cNvPr id="3" name="Text Placeholder 2"/>
          <p:cNvSpPr>
            <a:spLocks noGrp="1"/>
          </p:cNvSpPr>
          <p:nvPr>
            <p:ph type="body" sz="quarter" idx="4294967295"/>
          </p:nvPr>
        </p:nvSpPr>
        <p:spPr>
          <a:xfrm>
            <a:off x="381000" y="1411552"/>
            <a:ext cx="8382000" cy="3207032"/>
          </a:xfrm>
          <a:prstGeom prst="rect">
            <a:avLst/>
          </a:prstGeom>
        </p:spPr>
        <p:txBody>
          <a:bodyPr/>
          <a:lstStyle/>
          <a:p>
            <a:r>
              <a:rPr lang="en-US" dirty="0" smtClean="0"/>
              <a:t>When series are automatically generated based on the series field, the “column” group values are the union of all series.</a:t>
            </a:r>
          </a:p>
          <a:p>
            <a:r>
              <a:rPr lang="en-US" dirty="0" smtClean="0"/>
              <a:t>Property grid only</a:t>
            </a:r>
          </a:p>
          <a:p>
            <a:pPr lvl="1"/>
            <a:r>
              <a:rPr lang="en-US" dirty="0" smtClean="0"/>
              <a:t>Provides support for Empty Point formatting options</a:t>
            </a:r>
          </a:p>
          <a:p>
            <a:pPr lvl="1"/>
            <a:r>
              <a:rPr lang="en-US" dirty="0" smtClean="0"/>
              <a:t>Empty Point Value can be set to zero or average in custom attributes on the series.</a:t>
            </a:r>
            <a:endParaRPr lang="en-US" dirty="0"/>
          </a:p>
        </p:txBody>
      </p:sp>
    </p:spTree>
    <p:extLst>
      <p:ext uri="{BB962C8B-B14F-4D97-AF65-F5344CB8AC3E}">
        <p14:creationId xmlns="" xmlns:p14="http://schemas.microsoft.com/office/powerpoint/2010/main" val="4181579559"/>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Bar Charts: Best Practices </a:t>
            </a:r>
            <a:endParaRPr lang="en-US" dirty="0"/>
          </a:p>
        </p:txBody>
      </p:sp>
      <p:sp>
        <p:nvSpPr>
          <p:cNvPr id="3" name="Footer Placeholder 2"/>
          <p:cNvSpPr>
            <a:spLocks noGrp="1"/>
          </p:cNvSpPr>
          <p:nvPr>
            <p:ph type="ftr" sz="quarter" idx="4294967295"/>
          </p:nvPr>
        </p:nvSpPr>
        <p:spPr>
          <a:xfrm>
            <a:off x="3124200" y="6446837"/>
            <a:ext cx="2895600" cy="365125"/>
          </a:xfrm>
          <a:prstGeom prst="rect">
            <a:avLst/>
          </a:prstGeom>
        </p:spPr>
        <p:txBody>
          <a:bodyPr/>
          <a:lstStyle/>
          <a:p>
            <a:endParaRPr lang="en-US" dirty="0"/>
          </a:p>
        </p:txBody>
      </p:sp>
      <p:sp>
        <p:nvSpPr>
          <p:cNvPr id="4" name="Content Placeholder 3"/>
          <p:cNvSpPr>
            <a:spLocks noGrp="1"/>
          </p:cNvSpPr>
          <p:nvPr>
            <p:ph idx="4294967295"/>
          </p:nvPr>
        </p:nvSpPr>
        <p:spPr>
          <a:xfrm>
            <a:off x="381000" y="1412875"/>
            <a:ext cx="8382000" cy="7448193"/>
          </a:xfrm>
          <a:prstGeom prst="rect">
            <a:avLst/>
          </a:prstGeom>
        </p:spPr>
        <p:txBody>
          <a:bodyPr/>
          <a:lstStyle/>
          <a:p>
            <a:r>
              <a:rPr lang="en-US" dirty="0" smtClean="0"/>
              <a:t>Orientation</a:t>
            </a:r>
          </a:p>
          <a:p>
            <a:pPr lvl="1"/>
            <a:r>
              <a:rPr lang="en-US" dirty="0" smtClean="0"/>
              <a:t>Horizontal for ranking scenarios</a:t>
            </a:r>
          </a:p>
          <a:p>
            <a:r>
              <a:rPr lang="en-US" dirty="0" smtClean="0"/>
              <a:t>Proximity</a:t>
            </a:r>
          </a:p>
          <a:p>
            <a:pPr lvl="1"/>
            <a:r>
              <a:rPr lang="en-US" dirty="0" smtClean="0"/>
              <a:t>Set the width of white space separating contiguous bars equal to 100% the width of the bars, plus or minus 50%</a:t>
            </a:r>
          </a:p>
          <a:p>
            <a:pPr lvl="1"/>
            <a:r>
              <a:rPr lang="en-US" dirty="0" smtClean="0"/>
              <a:t>Do not overlap bars (unless bullet graph like)</a:t>
            </a:r>
          </a:p>
          <a:p>
            <a:r>
              <a:rPr lang="en-US" dirty="0" smtClean="0"/>
              <a:t>Fills</a:t>
            </a:r>
          </a:p>
          <a:p>
            <a:pPr lvl="1"/>
            <a:r>
              <a:rPr lang="en-US" dirty="0" smtClean="0"/>
              <a:t>Avoid pattern lines </a:t>
            </a:r>
          </a:p>
          <a:p>
            <a:pPr lvl="1"/>
            <a:r>
              <a:rPr lang="en-US" dirty="0" smtClean="0"/>
              <a:t>Use distinct, but soft colors </a:t>
            </a:r>
          </a:p>
          <a:p>
            <a:pPr lvl="2"/>
            <a:r>
              <a:rPr lang="en-US" dirty="0" smtClean="0"/>
              <a:t>Reserve intense colors for highlighting</a:t>
            </a:r>
          </a:p>
          <a:p>
            <a:pPr>
              <a:buNone/>
            </a:pPr>
            <a:endParaRPr lang="en-US" dirty="0" smtClean="0"/>
          </a:p>
          <a:p>
            <a:pPr lvl="2"/>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 xmlns:p14="http://schemas.microsoft.com/office/powerpoint/2010/main" val="272029620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Bar Charts: Best Practices</a:t>
            </a:r>
            <a:endParaRPr lang="en-US" dirty="0"/>
          </a:p>
        </p:txBody>
      </p:sp>
      <p:sp>
        <p:nvSpPr>
          <p:cNvPr id="3" name="Footer Placeholder 2"/>
          <p:cNvSpPr>
            <a:spLocks noGrp="1"/>
          </p:cNvSpPr>
          <p:nvPr>
            <p:ph type="ftr" sz="quarter" idx="4294967295"/>
          </p:nvPr>
        </p:nvSpPr>
        <p:spPr>
          <a:xfrm>
            <a:off x="3124200" y="6446837"/>
            <a:ext cx="2895600" cy="365125"/>
          </a:xfrm>
          <a:prstGeom prst="rect">
            <a:avLst/>
          </a:prstGeom>
        </p:spPr>
        <p:txBody>
          <a:bodyPr/>
          <a:lstStyle/>
          <a:p>
            <a:endParaRPr lang="en-US" dirty="0"/>
          </a:p>
        </p:txBody>
      </p:sp>
      <p:sp>
        <p:nvSpPr>
          <p:cNvPr id="4" name="Content Placeholder 3"/>
          <p:cNvSpPr>
            <a:spLocks noGrp="1"/>
          </p:cNvSpPr>
          <p:nvPr>
            <p:ph idx="4294967295"/>
          </p:nvPr>
        </p:nvSpPr>
        <p:spPr>
          <a:xfrm>
            <a:off x="381000" y="1412875"/>
            <a:ext cx="8382000" cy="2320635"/>
          </a:xfrm>
          <a:prstGeom prst="rect">
            <a:avLst/>
          </a:prstGeom>
        </p:spPr>
        <p:txBody>
          <a:bodyPr/>
          <a:lstStyle/>
          <a:p>
            <a:r>
              <a:rPr lang="en-US" dirty="0" smtClean="0"/>
              <a:t>Borders</a:t>
            </a:r>
          </a:p>
          <a:p>
            <a:pPr lvl="1"/>
            <a:r>
              <a:rPr lang="en-US" dirty="0" smtClean="0"/>
              <a:t>Avoid, except for highlights</a:t>
            </a:r>
          </a:p>
          <a:p>
            <a:r>
              <a:rPr lang="en-US" dirty="0" smtClean="0"/>
              <a:t>Bases</a:t>
            </a:r>
          </a:p>
          <a:p>
            <a:pPr lvl="1"/>
            <a:r>
              <a:rPr lang="en-US" dirty="0" smtClean="0"/>
              <a:t>Always start at the axis unless it’s a range bar chart.</a:t>
            </a:r>
            <a:endParaRPr lang="en-US" dirty="0"/>
          </a:p>
        </p:txBody>
      </p:sp>
    </p:spTree>
    <p:extLst>
      <p:ext uri="{BB962C8B-B14F-4D97-AF65-F5344CB8AC3E}">
        <p14:creationId xmlns="" xmlns:p14="http://schemas.microsoft.com/office/powerpoint/2010/main" val="730777160"/>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Disparate Values</a:t>
            </a:r>
            <a:endParaRPr lang="en-US" dirty="0"/>
          </a:p>
        </p:txBody>
      </p:sp>
      <p:sp>
        <p:nvSpPr>
          <p:cNvPr id="3" name="Footer Placeholder 2"/>
          <p:cNvSpPr>
            <a:spLocks noGrp="1"/>
          </p:cNvSpPr>
          <p:nvPr>
            <p:ph type="ftr" sz="quarter" idx="4294967295"/>
          </p:nvPr>
        </p:nvSpPr>
        <p:spPr>
          <a:xfrm>
            <a:off x="3124200" y="6446837"/>
            <a:ext cx="2895600" cy="365125"/>
          </a:xfrm>
          <a:prstGeom prst="rect">
            <a:avLst/>
          </a:prstGeom>
        </p:spPr>
        <p:txBody>
          <a:bodyPr/>
          <a:lstStyle/>
          <a:p>
            <a:endParaRPr lang="en-US" dirty="0"/>
          </a:p>
        </p:txBody>
      </p:sp>
      <p:sp>
        <p:nvSpPr>
          <p:cNvPr id="4" name="Content Placeholder 3"/>
          <p:cNvSpPr>
            <a:spLocks noGrp="1"/>
          </p:cNvSpPr>
          <p:nvPr>
            <p:ph idx="4294967295"/>
          </p:nvPr>
        </p:nvSpPr>
        <p:spPr>
          <a:xfrm>
            <a:off x="381000" y="1412875"/>
            <a:ext cx="8382000" cy="984885"/>
          </a:xfrm>
          <a:prstGeom prst="rect">
            <a:avLst/>
          </a:prstGeom>
        </p:spPr>
        <p:txBody>
          <a:bodyPr/>
          <a:lstStyle/>
          <a:p>
            <a:r>
              <a:rPr lang="en-US" dirty="0" smtClean="0"/>
              <a:t>Logarithmic Axis, or</a:t>
            </a:r>
          </a:p>
          <a:p>
            <a:r>
              <a:rPr lang="en-US" dirty="0" smtClean="0"/>
              <a:t>Scale breaks</a:t>
            </a:r>
            <a:endParaRPr lang="en-US" dirty="0"/>
          </a:p>
        </p:txBody>
      </p:sp>
      <p:pic>
        <p:nvPicPr>
          <p:cNvPr id="9218" name="Picture 2"/>
          <p:cNvPicPr>
            <a:picLocks noChangeAspect="1" noChangeArrowheads="1"/>
          </p:cNvPicPr>
          <p:nvPr/>
        </p:nvPicPr>
        <p:blipFill>
          <a:blip r:embed="rId3"/>
          <a:srcRect/>
          <a:stretch>
            <a:fillRect/>
          </a:stretch>
        </p:blipFill>
        <p:spPr bwMode="auto">
          <a:xfrm>
            <a:off x="223838" y="2563587"/>
            <a:ext cx="3972604" cy="3216728"/>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srcRect/>
          <a:stretch>
            <a:fillRect/>
          </a:stretch>
        </p:blipFill>
        <p:spPr bwMode="auto">
          <a:xfrm>
            <a:off x="4653643" y="791977"/>
            <a:ext cx="4263799" cy="3013942"/>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4345987" y="3886200"/>
            <a:ext cx="4798013" cy="2726871"/>
          </a:xfrm>
          <a:prstGeom prst="rect">
            <a:avLst/>
          </a:prstGeom>
          <a:noFill/>
          <a:ln w="9525">
            <a:noFill/>
            <a:miter lim="800000"/>
            <a:headEnd/>
            <a:tailEnd/>
          </a:ln>
          <a:effectLst/>
        </p:spPr>
      </p:pic>
    </p:spTree>
    <p:extLst>
      <p:ext uri="{BB962C8B-B14F-4D97-AF65-F5344CB8AC3E}">
        <p14:creationId xmlns="" xmlns:p14="http://schemas.microsoft.com/office/powerpoint/2010/main" val="2318342102"/>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Gridlines</a:t>
            </a:r>
            <a:endParaRPr lang="en-US" dirty="0"/>
          </a:p>
        </p:txBody>
      </p:sp>
      <p:sp>
        <p:nvSpPr>
          <p:cNvPr id="3" name="Footer Placeholder 2"/>
          <p:cNvSpPr>
            <a:spLocks noGrp="1"/>
          </p:cNvSpPr>
          <p:nvPr>
            <p:ph type="ftr" sz="quarter" idx="4294967295"/>
          </p:nvPr>
        </p:nvSpPr>
        <p:spPr>
          <a:xfrm>
            <a:off x="3124200" y="6446837"/>
            <a:ext cx="2895600" cy="365125"/>
          </a:xfrm>
          <a:prstGeom prst="rect">
            <a:avLst/>
          </a:prstGeom>
        </p:spPr>
        <p:txBody>
          <a:bodyPr/>
          <a:lstStyle/>
          <a:p>
            <a:endParaRPr lang="en-US" dirty="0"/>
          </a:p>
        </p:txBody>
      </p:sp>
      <p:sp>
        <p:nvSpPr>
          <p:cNvPr id="4" name="Content Placeholder 3"/>
          <p:cNvSpPr>
            <a:spLocks noGrp="1"/>
          </p:cNvSpPr>
          <p:nvPr>
            <p:ph idx="4294967295"/>
          </p:nvPr>
        </p:nvSpPr>
        <p:spPr>
          <a:xfrm>
            <a:off x="381000" y="1412875"/>
            <a:ext cx="8382000" cy="984885"/>
          </a:xfrm>
          <a:prstGeom prst="rect">
            <a:avLst/>
          </a:prstGeom>
        </p:spPr>
        <p:txBody>
          <a:bodyPr/>
          <a:lstStyle/>
          <a:p>
            <a:r>
              <a:rPr lang="en-US" dirty="0" smtClean="0"/>
              <a:t>Use for value look-up, perceive differences</a:t>
            </a:r>
          </a:p>
          <a:p>
            <a:r>
              <a:rPr lang="en-US" dirty="0" smtClean="0"/>
              <a:t>Subtle is best</a:t>
            </a:r>
          </a:p>
        </p:txBody>
      </p:sp>
      <p:pic>
        <p:nvPicPr>
          <p:cNvPr id="10243" name="Picture 3"/>
          <p:cNvPicPr>
            <a:picLocks noChangeAspect="1" noChangeArrowheads="1"/>
          </p:cNvPicPr>
          <p:nvPr/>
        </p:nvPicPr>
        <p:blipFill>
          <a:blip r:embed="rId3"/>
          <a:srcRect/>
          <a:stretch>
            <a:fillRect/>
          </a:stretch>
        </p:blipFill>
        <p:spPr bwMode="auto">
          <a:xfrm>
            <a:off x="288471" y="2779259"/>
            <a:ext cx="4191000" cy="3507241"/>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4634593" y="2756127"/>
            <a:ext cx="4152900" cy="3530373"/>
          </a:xfrm>
          <a:prstGeom prst="rect">
            <a:avLst/>
          </a:prstGeom>
          <a:noFill/>
          <a:ln w="9525">
            <a:noFill/>
            <a:miter lim="800000"/>
            <a:headEnd/>
            <a:tailEnd/>
          </a:ln>
          <a:effectLst/>
        </p:spPr>
      </p:pic>
    </p:spTree>
    <p:extLst>
      <p:ext uri="{BB962C8B-B14F-4D97-AF65-F5344CB8AC3E}">
        <p14:creationId xmlns="" xmlns:p14="http://schemas.microsoft.com/office/powerpoint/2010/main" val="402526989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sz="4400" smtClean="0"/>
              <a:t>Sparklines</a:t>
            </a:r>
            <a:endParaRPr lang="en-US" sz="4400" dirty="0"/>
          </a:p>
        </p:txBody>
      </p:sp>
      <p:sp>
        <p:nvSpPr>
          <p:cNvPr id="3" name="Text Placeholder 2"/>
          <p:cNvSpPr>
            <a:spLocks noGrp="1"/>
          </p:cNvSpPr>
          <p:nvPr>
            <p:ph type="body" sz="quarter" idx="4294967295"/>
          </p:nvPr>
        </p:nvSpPr>
        <p:spPr>
          <a:xfrm>
            <a:off x="275122" y="978416"/>
            <a:ext cx="4730015" cy="5509200"/>
          </a:xfrm>
          <a:prstGeom prst="rect">
            <a:avLst/>
          </a:prstGeom>
        </p:spPr>
        <p:txBody>
          <a:bodyPr/>
          <a:lstStyle/>
          <a:p>
            <a:r>
              <a:rPr lang="en-US" dirty="0" smtClean="0"/>
              <a:t>Definition:</a:t>
            </a:r>
          </a:p>
          <a:p>
            <a:pPr lvl="1"/>
            <a:r>
              <a:rPr lang="en-US" dirty="0" smtClean="0"/>
              <a:t>“Data-intense, design simple, word-size graphics”</a:t>
            </a:r>
          </a:p>
          <a:p>
            <a:pPr lvl="1"/>
            <a:r>
              <a:rPr lang="en-US" dirty="0" smtClean="0"/>
              <a:t>Provide quick sense of historical context</a:t>
            </a:r>
          </a:p>
          <a:p>
            <a:r>
              <a:rPr lang="en-US" dirty="0" smtClean="0"/>
              <a:t>Add a chart to main body of the report </a:t>
            </a:r>
          </a:p>
          <a:p>
            <a:r>
              <a:rPr lang="en-US" dirty="0" smtClean="0"/>
              <a:t>Remove and/or hide all visual elements except the series.</a:t>
            </a:r>
          </a:p>
          <a:p>
            <a:pPr>
              <a:buNone/>
            </a:pPr>
            <a:endParaRPr lang="en-US" dirty="0"/>
          </a:p>
        </p:txBody>
      </p:sp>
      <p:pic>
        <p:nvPicPr>
          <p:cNvPr id="1026" name="Picture 2"/>
          <p:cNvPicPr>
            <a:picLocks noChangeAspect="1" noChangeArrowheads="1"/>
          </p:cNvPicPr>
          <p:nvPr/>
        </p:nvPicPr>
        <p:blipFill>
          <a:blip r:embed="rId3"/>
          <a:srcRect/>
          <a:stretch>
            <a:fillRect/>
          </a:stretch>
        </p:blipFill>
        <p:spPr bwMode="auto">
          <a:xfrm>
            <a:off x="5119687" y="1511167"/>
            <a:ext cx="3658553" cy="49318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685154827"/>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Bullet Graphs</a:t>
            </a:r>
            <a:endParaRPr lang="en-US" dirty="0"/>
          </a:p>
        </p:txBody>
      </p:sp>
      <p:sp>
        <p:nvSpPr>
          <p:cNvPr id="3" name="Footer Placeholder 2"/>
          <p:cNvSpPr>
            <a:spLocks noGrp="1"/>
          </p:cNvSpPr>
          <p:nvPr>
            <p:ph type="ftr" sz="quarter" idx="4294967295"/>
          </p:nvPr>
        </p:nvSpPr>
        <p:spPr>
          <a:xfrm>
            <a:off x="3124200" y="6446837"/>
            <a:ext cx="2895600" cy="365125"/>
          </a:xfrm>
          <a:prstGeom prst="rect">
            <a:avLst/>
          </a:prstGeom>
        </p:spPr>
        <p:txBody>
          <a:bodyPr/>
          <a:lstStyle/>
          <a:p>
            <a:endParaRPr lang="en-US" dirty="0"/>
          </a:p>
        </p:txBody>
      </p:sp>
      <p:sp>
        <p:nvSpPr>
          <p:cNvPr id="4" name="Content Placeholder 3"/>
          <p:cNvSpPr>
            <a:spLocks noGrp="1"/>
          </p:cNvSpPr>
          <p:nvPr>
            <p:ph idx="4294967295"/>
          </p:nvPr>
        </p:nvSpPr>
        <p:spPr>
          <a:xfrm>
            <a:off x="336755" y="1058913"/>
            <a:ext cx="8382000" cy="4031873"/>
          </a:xfrm>
          <a:prstGeom prst="rect">
            <a:avLst/>
          </a:prstGeom>
        </p:spPr>
        <p:txBody>
          <a:bodyPr/>
          <a:lstStyle/>
          <a:p>
            <a:r>
              <a:rPr lang="en-US" dirty="0" smtClean="0"/>
              <a:t>Consist of…</a:t>
            </a:r>
          </a:p>
          <a:p>
            <a:pPr lvl="1"/>
            <a:r>
              <a:rPr lang="en-US" dirty="0" smtClean="0"/>
              <a:t>a key measure  (value)</a:t>
            </a:r>
          </a:p>
          <a:p>
            <a:pPr lvl="1"/>
            <a:r>
              <a:rPr lang="en-US" dirty="0" smtClean="0"/>
              <a:t>Comparative measure (goal) </a:t>
            </a:r>
          </a:p>
          <a:p>
            <a:pPr lvl="1"/>
            <a:r>
              <a:rPr lang="en-US" dirty="0" smtClean="0"/>
              <a:t>and qualitative ranges (good, bad, or exceed)</a:t>
            </a:r>
          </a:p>
          <a:p>
            <a:r>
              <a:rPr lang="en-US" dirty="0" smtClean="0"/>
              <a:t>Can be oriented horizontally or vertically</a:t>
            </a:r>
          </a:p>
          <a:p>
            <a:r>
              <a:rPr lang="en-US" dirty="0" smtClean="0"/>
              <a:t>Perfect for KPIs</a:t>
            </a:r>
          </a:p>
          <a:p>
            <a:endParaRPr lang="en-US" dirty="0" smtClean="0"/>
          </a:p>
          <a:p>
            <a:endParaRPr lang="en-US" dirty="0"/>
          </a:p>
        </p:txBody>
      </p:sp>
      <p:pic>
        <p:nvPicPr>
          <p:cNvPr id="2050" name="Picture 2"/>
          <p:cNvPicPr>
            <a:picLocks noChangeAspect="1" noChangeArrowheads="1"/>
          </p:cNvPicPr>
          <p:nvPr/>
        </p:nvPicPr>
        <p:blipFill>
          <a:blip r:embed="rId3"/>
          <a:srcRect/>
          <a:stretch>
            <a:fillRect/>
          </a:stretch>
        </p:blipFill>
        <p:spPr bwMode="auto">
          <a:xfrm>
            <a:off x="3738870" y="3583858"/>
            <a:ext cx="5021672" cy="26634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395476289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Backup/Restore</a:t>
            </a:r>
            <a:endParaRPr lang="en-US" dirty="0"/>
          </a:p>
        </p:txBody>
      </p:sp>
      <p:graphicFrame>
        <p:nvGraphicFramePr>
          <p:cNvPr id="4" name="Content Placeholder 3"/>
          <p:cNvGraphicFramePr>
            <a:graphicFrameLocks noGrp="1"/>
          </p:cNvGraphicFramePr>
          <p:nvPr>
            <p:ph idx="1"/>
          </p:nvPr>
        </p:nvGraphicFramePr>
        <p:xfrm>
          <a:off x="457200" y="914400"/>
          <a:ext cx="8382000" cy="3114040"/>
        </p:xfrm>
        <a:graphic>
          <a:graphicData uri="http://schemas.openxmlformats.org/drawingml/2006/table">
            <a:tbl>
              <a:tblPr firstRow="1" bandRow="1">
                <a:tableStyleId>{00A15C55-8517-42AA-B614-E9B94910E393}</a:tableStyleId>
              </a:tblPr>
              <a:tblGrid>
                <a:gridCol w="1981200"/>
                <a:gridCol w="6400800"/>
              </a:tblGrid>
              <a:tr h="370840">
                <a:tc>
                  <a:txBody>
                    <a:bodyPr/>
                    <a:lstStyle/>
                    <a:p>
                      <a:r>
                        <a:rPr lang="en-US" dirty="0" smtClean="0"/>
                        <a:t>Importance</a:t>
                      </a:r>
                      <a:endParaRPr lang="en-US" b="1" dirty="0"/>
                    </a:p>
                  </a:txBody>
                  <a:tcPr/>
                </a:tc>
                <a:tc>
                  <a:txBody>
                    <a:bodyPr/>
                    <a:lstStyle/>
                    <a:p>
                      <a:r>
                        <a:rPr lang="en-US" dirty="0" smtClean="0"/>
                        <a:t>Items to Backup</a:t>
                      </a:r>
                      <a:endParaRPr lang="en-US" b="1" dirty="0"/>
                    </a:p>
                  </a:txBody>
                  <a:tcPr/>
                </a:tc>
              </a:tr>
              <a:tr h="370840">
                <a:tc>
                  <a:txBody>
                    <a:bodyPr/>
                    <a:lstStyle/>
                    <a:p>
                      <a:r>
                        <a:rPr lang="en-US" dirty="0" smtClean="0"/>
                        <a:t>Critical</a:t>
                      </a:r>
                      <a:endParaRPr lang="en-US" dirty="0"/>
                    </a:p>
                  </a:txBody>
                  <a:tcPr/>
                </a:tc>
                <a:tc>
                  <a:txBody>
                    <a:bodyPr/>
                    <a:lstStyle/>
                    <a:p>
                      <a:pPr marL="223838" indent="-223838">
                        <a:buFont typeface="Arial" pitchFamily="34" charset="0"/>
                        <a:buChar char="•"/>
                      </a:pPr>
                      <a:r>
                        <a:rPr lang="en-US" dirty="0" smtClean="0"/>
                        <a:t>Report</a:t>
                      </a:r>
                      <a:r>
                        <a:rPr lang="en-US" baseline="0" dirty="0" smtClean="0"/>
                        <a:t> Server Databases</a:t>
                      </a:r>
                    </a:p>
                    <a:p>
                      <a:pPr marL="223838" indent="-223838">
                        <a:buFont typeface="Arial" pitchFamily="34" charset="0"/>
                        <a:buChar char="•"/>
                      </a:pPr>
                      <a:r>
                        <a:rPr lang="en-US" baseline="0" dirty="0" smtClean="0"/>
                        <a:t>Symmetric Key</a:t>
                      </a:r>
                    </a:p>
                    <a:p>
                      <a:pPr marL="223838" indent="-223838">
                        <a:buFont typeface="Arial" pitchFamily="34" charset="0"/>
                        <a:buChar char="•"/>
                      </a:pPr>
                      <a:r>
                        <a:rPr lang="en-US" baseline="0" dirty="0" smtClean="0"/>
                        <a:t>SharePoint Databases</a:t>
                      </a:r>
                    </a:p>
                    <a:p>
                      <a:pPr marL="223838" indent="-223838">
                        <a:buFont typeface="Arial" pitchFamily="34" charset="0"/>
                        <a:buChar char="•"/>
                      </a:pPr>
                      <a:r>
                        <a:rPr lang="en-US" baseline="0" dirty="0" smtClean="0"/>
                        <a:t>Custom Extensions</a:t>
                      </a:r>
                      <a:endParaRPr lang="en-US" dirty="0"/>
                    </a:p>
                  </a:txBody>
                  <a:tcPr/>
                </a:tc>
              </a:tr>
              <a:tr h="370840">
                <a:tc>
                  <a:txBody>
                    <a:bodyPr/>
                    <a:lstStyle/>
                    <a:p>
                      <a:r>
                        <a:rPr lang="en-US" dirty="0" smtClean="0"/>
                        <a:t>Important</a:t>
                      </a:r>
                      <a:r>
                        <a:rPr lang="en-US" baseline="0" dirty="0" smtClean="0"/>
                        <a:t> </a:t>
                      </a:r>
                      <a:endParaRPr lang="en-US" dirty="0"/>
                    </a:p>
                  </a:txBody>
                  <a:tcPr/>
                </a:tc>
                <a:tc>
                  <a:txBody>
                    <a:bodyPr/>
                    <a:lstStyle/>
                    <a:p>
                      <a:pPr marL="223838" marR="0" indent="-223838" algn="l" defTabSz="914363"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Configuration Files</a:t>
                      </a:r>
                    </a:p>
                    <a:p>
                      <a:pPr marL="223838" marR="0" indent="-223838" algn="l" defTabSz="914363" rtl="0" eaLnBrk="1" fontAlgn="auto" latinLnBrk="0" hangingPunct="1">
                        <a:lnSpc>
                          <a:spcPct val="100000"/>
                        </a:lnSpc>
                        <a:spcBef>
                          <a:spcPts val="0"/>
                        </a:spcBef>
                        <a:spcAft>
                          <a:spcPts val="0"/>
                        </a:spcAft>
                        <a:buClrTx/>
                        <a:buSzTx/>
                        <a:buFont typeface="Arial" pitchFamily="34" charset="0"/>
                        <a:buChar char="•"/>
                        <a:tabLst/>
                        <a:defRPr/>
                      </a:pPr>
                      <a:r>
                        <a:rPr lang="en-US" dirty="0" err="1" smtClean="0"/>
                        <a:t>RSTempDB</a:t>
                      </a:r>
                      <a:endParaRPr lang="en-US" baseline="0" dirty="0" smtClean="0"/>
                    </a:p>
                    <a:p>
                      <a:pPr marL="223838" indent="-223838">
                        <a:buFont typeface="Arial" pitchFamily="34" charset="0"/>
                        <a:buChar char="•"/>
                      </a:pPr>
                      <a:r>
                        <a:rPr lang="en-US" baseline="0" dirty="0" smtClean="0"/>
                        <a:t> IIS Settings for RS 2005</a:t>
                      </a:r>
                    </a:p>
                  </a:txBody>
                  <a:tcPr/>
                </a:tc>
              </a:tr>
              <a:tr h="370840">
                <a:tc>
                  <a:txBody>
                    <a:bodyPr/>
                    <a:lstStyle/>
                    <a:p>
                      <a:r>
                        <a:rPr lang="en-US" dirty="0" smtClean="0"/>
                        <a:t>Nice to Have</a:t>
                      </a:r>
                      <a:endParaRPr lang="en-US" dirty="0"/>
                    </a:p>
                  </a:txBody>
                  <a:tcPr/>
                </a:tc>
                <a:tc>
                  <a:txBody>
                    <a:bodyPr/>
                    <a:lstStyle/>
                    <a:p>
                      <a:pPr marL="223838" marR="0" indent="-223838" algn="l" defTabSz="914363" rtl="0" eaLnBrk="1" fontAlgn="auto" latinLnBrk="0" hangingPunct="1">
                        <a:lnSpc>
                          <a:spcPct val="100000"/>
                        </a:lnSpc>
                        <a:spcBef>
                          <a:spcPts val="0"/>
                        </a:spcBef>
                        <a:spcAft>
                          <a:spcPts val="0"/>
                        </a:spcAft>
                        <a:buClrTx/>
                        <a:buSzTx/>
                        <a:buFont typeface="Arial" pitchFamily="34" charset="0"/>
                        <a:buChar char="•"/>
                        <a:tabLst/>
                        <a:defRPr/>
                      </a:pPr>
                      <a:r>
                        <a:rPr lang="en-US" dirty="0" smtClean="0"/>
                        <a:t>RDLs</a:t>
                      </a:r>
                    </a:p>
                    <a:p>
                      <a:pPr marL="223838" indent="-223838">
                        <a:buFont typeface="Arial" pitchFamily="34" charset="0"/>
                        <a:buChar char="•"/>
                      </a:pPr>
                      <a:r>
                        <a:rPr lang="en-US" dirty="0" smtClean="0"/>
                        <a:t>SSL Certificates</a:t>
                      </a:r>
                    </a:p>
                  </a:txBody>
                  <a:tcPr/>
                </a:tc>
              </a:tr>
            </a:tbl>
          </a:graphicData>
        </a:graphic>
      </p:graphicFrame>
      <p:sp>
        <p:nvSpPr>
          <p:cNvPr id="6" name="Content Placeholder 2"/>
          <p:cNvSpPr txBox="1">
            <a:spLocks/>
          </p:cNvSpPr>
          <p:nvPr/>
        </p:nvSpPr>
        <p:spPr>
          <a:xfrm>
            <a:off x="381000" y="3913534"/>
            <a:ext cx="8382000" cy="2438400"/>
          </a:xfrm>
          <a:prstGeom prst="rect">
            <a:avLst/>
          </a:prstGeom>
        </p:spPr>
        <p:txBody>
          <a:bodyPr vert="horz" wrap="square" lIns="0" tIns="0" rIns="0" bIns="0" rtlCol="0">
            <a:normAutofit/>
          </a:bodyPr>
          <a:lstStyle/>
          <a:p>
            <a:pPr marL="460375" marR="0" lvl="0" indent="-460375" algn="l" defTabSz="914363" rtl="0" eaLnBrk="1" fontAlgn="auto" latinLnBrk="0" hangingPunct="1">
              <a:lnSpc>
                <a:spcPct val="150000"/>
              </a:lnSpc>
              <a:spcBef>
                <a:spcPct val="20000"/>
              </a:spcBef>
              <a:spcAft>
                <a:spcPts val="0"/>
              </a:spcAft>
              <a:buClrTx/>
              <a:buSzPct val="90000"/>
              <a:buFontTx/>
              <a:buBlip>
                <a:blip r:embed="rId3"/>
              </a:buBlip>
              <a:tabLst/>
              <a:defRPr/>
            </a:pPr>
            <a:r>
              <a:rPr lang="en-US" sz="2400" noProof="0" dirty="0" smtClean="0">
                <a:gradFill>
                  <a:gsLst>
                    <a:gs pos="36000">
                      <a:schemeClr val="tx1"/>
                    </a:gs>
                    <a:gs pos="86000">
                      <a:schemeClr val="tx1"/>
                    </a:gs>
                  </a:gsLst>
                  <a:lin ang="5400000" scaled="0"/>
                </a:gradFill>
              </a:rPr>
              <a:t>Report Server Databases</a:t>
            </a:r>
          </a:p>
          <a:p>
            <a:pPr marL="917557" lvl="1" indent="-460375">
              <a:spcBef>
                <a:spcPct val="20000"/>
              </a:spcBef>
              <a:buSzPct val="90000"/>
              <a:buBlip>
                <a:blip r:embed="rId3"/>
              </a:buBlip>
            </a:pPr>
            <a:r>
              <a:rPr lang="en-US" sz="2400" dirty="0" smtClean="0"/>
              <a:t>Standard backup/restore SQL database techniques</a:t>
            </a:r>
          </a:p>
          <a:p>
            <a:pPr marL="917557" lvl="1" indent="-460375">
              <a:spcBef>
                <a:spcPct val="20000"/>
              </a:spcBef>
              <a:buSzPct val="90000"/>
              <a:buFontTx/>
              <a:buBlip>
                <a:blip r:embed="rId3"/>
              </a:buBlip>
            </a:pPr>
            <a:r>
              <a:rPr lang="en-US" sz="2400" dirty="0" smtClean="0">
                <a:gradFill>
                  <a:gsLst>
                    <a:gs pos="36000">
                      <a:schemeClr val="tx1"/>
                    </a:gs>
                    <a:gs pos="86000">
                      <a:schemeClr val="tx1"/>
                    </a:gs>
                  </a:gsLst>
                  <a:lin ang="5400000" scaled="0"/>
                </a:gradFill>
              </a:rPr>
              <a:t>Do not need the content of </a:t>
            </a:r>
            <a:r>
              <a:rPr lang="en-US" sz="2400" noProof="0" dirty="0" err="1" smtClean="0">
                <a:gradFill>
                  <a:gsLst>
                    <a:gs pos="36000">
                      <a:schemeClr val="tx1"/>
                    </a:gs>
                    <a:gs pos="86000">
                      <a:schemeClr val="tx1"/>
                    </a:gs>
                  </a:gsLst>
                  <a:lin ang="5400000" scaled="0"/>
                </a:gradFill>
              </a:rPr>
              <a:t>RSTempDB</a:t>
            </a:r>
            <a:endParaRPr lang="en-US" sz="2400" noProof="0" dirty="0" smtClean="0">
              <a:gradFill>
                <a:gsLst>
                  <a:gs pos="36000">
                    <a:schemeClr val="tx1"/>
                  </a:gs>
                  <a:gs pos="86000">
                    <a:schemeClr val="tx1"/>
                  </a:gs>
                </a:gsLst>
                <a:lin ang="5400000" scaled="0"/>
              </a:gradFill>
            </a:endParaRPr>
          </a:p>
          <a:p>
            <a:pPr marL="917557" lvl="1" indent="-460375">
              <a:spcBef>
                <a:spcPct val="20000"/>
              </a:spcBef>
              <a:buSzPct val="90000"/>
              <a:buBlip>
                <a:blip r:embed="rId3"/>
              </a:buBlip>
            </a:pPr>
            <a:r>
              <a:rPr lang="en-US" sz="2400" dirty="0" smtClean="0"/>
              <a:t>Don’t forget to backup your SharePoint databases as well!</a:t>
            </a:r>
          </a:p>
          <a:p>
            <a:pPr marL="917557" lvl="1" indent="-460375">
              <a:spcBef>
                <a:spcPct val="20000"/>
              </a:spcBef>
              <a:buSzPct val="90000"/>
              <a:buFontTx/>
              <a:buBlip>
                <a:blip r:embed="rId3"/>
              </a:buBlip>
            </a:pPr>
            <a:r>
              <a:rPr lang="en-US" sz="2400" noProof="0" dirty="0" smtClean="0">
                <a:gradFill>
                  <a:gsLst>
                    <a:gs pos="36000">
                      <a:schemeClr val="tx1"/>
                    </a:gs>
                    <a:gs pos="86000">
                      <a:schemeClr val="tx1"/>
                    </a:gs>
                  </a:gsLst>
                  <a:lin ang="5400000" scaled="0"/>
                </a:gradFill>
              </a:rPr>
              <a:t>Ensure </a:t>
            </a:r>
            <a:r>
              <a:rPr lang="en-US" sz="2400" noProof="0" dirty="0" err="1" smtClean="0">
                <a:gradFill>
                  <a:gsLst>
                    <a:gs pos="36000">
                      <a:schemeClr val="tx1"/>
                    </a:gs>
                    <a:gs pos="86000">
                      <a:schemeClr val="tx1"/>
                    </a:gs>
                  </a:gsLst>
                  <a:lin ang="5400000" scaled="0"/>
                </a:gradFill>
              </a:rPr>
              <a:t>RSExec</a:t>
            </a:r>
            <a:r>
              <a:rPr lang="en-US" sz="2400" noProof="0" dirty="0" smtClean="0">
                <a:gradFill>
                  <a:gsLst>
                    <a:gs pos="36000">
                      <a:schemeClr val="tx1"/>
                    </a:gs>
                    <a:gs pos="86000">
                      <a:schemeClr val="tx1"/>
                    </a:gs>
                  </a:gsLst>
                  <a:lin ang="5400000" scaled="0"/>
                </a:gradFill>
              </a:rPr>
              <a:t> Role is created when restoring DBs</a:t>
            </a:r>
          </a:p>
        </p:txBody>
      </p:sp>
    </p:spTree>
    <p:extLst>
      <p:ext uri="{BB962C8B-B14F-4D97-AF65-F5344CB8AC3E}">
        <p14:creationId xmlns="" xmlns:p14="http://schemas.microsoft.com/office/powerpoint/2010/main" val="79108189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t>
            </a:r>
            <a:r>
              <a:rPr lang="en-US" dirty="0" smtClean="0"/>
              <a:t>m</a:t>
            </a:r>
            <a:r>
              <a:rPr smtClean="0"/>
              <a:t>all Multiples</a:t>
            </a:r>
            <a:endParaRPr lang="en-US" dirty="0"/>
          </a:p>
        </p:txBody>
      </p:sp>
      <p:sp>
        <p:nvSpPr>
          <p:cNvPr id="3" name="Footer Placeholder 2"/>
          <p:cNvSpPr>
            <a:spLocks noGrp="1"/>
          </p:cNvSpPr>
          <p:nvPr>
            <p:ph type="ftr" sz="quarter" idx="4294967295"/>
          </p:nvPr>
        </p:nvSpPr>
        <p:spPr>
          <a:xfrm>
            <a:off x="3124200" y="6446837"/>
            <a:ext cx="2895600" cy="365125"/>
          </a:xfrm>
          <a:prstGeom prst="rect">
            <a:avLst/>
          </a:prstGeom>
        </p:spPr>
        <p:txBody>
          <a:bodyPr/>
          <a:lstStyle/>
          <a:p>
            <a:endParaRPr lang="en-US" dirty="0"/>
          </a:p>
        </p:txBody>
      </p:sp>
      <p:sp>
        <p:nvSpPr>
          <p:cNvPr id="4" name="Content Placeholder 3"/>
          <p:cNvSpPr>
            <a:spLocks noGrp="1"/>
          </p:cNvSpPr>
          <p:nvPr>
            <p:ph idx="4294967295"/>
          </p:nvPr>
        </p:nvSpPr>
        <p:spPr>
          <a:xfrm>
            <a:off x="351503" y="970423"/>
            <a:ext cx="8382000" cy="2406813"/>
          </a:xfrm>
          <a:prstGeom prst="rect">
            <a:avLst/>
          </a:prstGeom>
        </p:spPr>
        <p:txBody>
          <a:bodyPr/>
          <a:lstStyle/>
          <a:p>
            <a:pPr>
              <a:buNone/>
            </a:pPr>
            <a:endParaRPr lang="en-US" dirty="0" smtClean="0"/>
          </a:p>
          <a:p>
            <a:r>
              <a:rPr lang="en-US" dirty="0" smtClean="0"/>
              <a:t>Small sets of charts arranged in</a:t>
            </a:r>
          </a:p>
          <a:p>
            <a:pPr lvl="1"/>
            <a:r>
              <a:rPr lang="en-US" dirty="0" smtClean="0"/>
              <a:t>Tables</a:t>
            </a:r>
          </a:p>
          <a:p>
            <a:pPr lvl="1"/>
            <a:r>
              <a:rPr lang="en-US" dirty="0" smtClean="0"/>
              <a:t>Matrices</a:t>
            </a:r>
          </a:p>
          <a:p>
            <a:pPr lvl="1"/>
            <a:endParaRPr lang="en-US" dirty="0"/>
          </a:p>
        </p:txBody>
      </p:sp>
      <p:pic>
        <p:nvPicPr>
          <p:cNvPr id="6147" name="Picture 3"/>
          <p:cNvPicPr>
            <a:picLocks noChangeAspect="1" noChangeArrowheads="1"/>
          </p:cNvPicPr>
          <p:nvPr/>
        </p:nvPicPr>
        <p:blipFill>
          <a:blip r:embed="rId3"/>
          <a:srcRect/>
          <a:stretch>
            <a:fillRect/>
          </a:stretch>
        </p:blipFill>
        <p:spPr bwMode="auto">
          <a:xfrm>
            <a:off x="242238" y="3065205"/>
            <a:ext cx="8718882" cy="3259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30972713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Pareto Charts</a:t>
            </a:r>
            <a:endParaRPr lang="en-US" dirty="0"/>
          </a:p>
        </p:txBody>
      </p:sp>
      <p:sp>
        <p:nvSpPr>
          <p:cNvPr id="3" name="Text Placeholder 2"/>
          <p:cNvSpPr>
            <a:spLocks noGrp="1"/>
          </p:cNvSpPr>
          <p:nvPr>
            <p:ph type="body" sz="quarter" idx="4294967295"/>
          </p:nvPr>
        </p:nvSpPr>
        <p:spPr>
          <a:xfrm>
            <a:off x="381000" y="1411553"/>
            <a:ext cx="4691514" cy="5262979"/>
          </a:xfrm>
          <a:prstGeom prst="rect">
            <a:avLst/>
          </a:prstGeom>
        </p:spPr>
        <p:txBody>
          <a:bodyPr/>
          <a:lstStyle/>
          <a:p>
            <a:r>
              <a:rPr lang="en-US" sz="2800" dirty="0" smtClean="0"/>
              <a:t>Commonly used in quality control scenarios.</a:t>
            </a:r>
          </a:p>
          <a:p>
            <a:r>
              <a:rPr lang="en-US" sz="2800" dirty="0" smtClean="0"/>
              <a:t>Set the Chart Type = Column</a:t>
            </a:r>
          </a:p>
          <a:p>
            <a:r>
              <a:rPr lang="en-US" sz="2800" dirty="0" smtClean="0"/>
              <a:t>Custom Attributes</a:t>
            </a:r>
          </a:p>
          <a:p>
            <a:pPr lvl="1"/>
            <a:r>
              <a:rPr lang="en-US" sz="2400" dirty="0" smtClean="0"/>
              <a:t>ShowColumnAs Property = “Pareto” </a:t>
            </a:r>
          </a:p>
          <a:p>
            <a:r>
              <a:rPr lang="en-US" sz="2800" dirty="0" smtClean="0"/>
              <a:t>Remove the Axis Title on the Secondary Axis by Selecting the Chart Area </a:t>
            </a:r>
            <a:r>
              <a:rPr lang="en-US" sz="2800" dirty="0" smtClean="0">
                <a:sym typeface="Wingdings" pitchFamily="2" charset="2"/>
              </a:rPr>
              <a:t> Value Axis in the Property Grid</a:t>
            </a:r>
            <a:endParaRPr lang="en-US" sz="2800" dirty="0" smtClean="0"/>
          </a:p>
        </p:txBody>
      </p:sp>
      <p:pic>
        <p:nvPicPr>
          <p:cNvPr id="6146" name="Picture 2"/>
          <p:cNvPicPr>
            <a:picLocks noChangeAspect="1" noChangeArrowheads="1"/>
          </p:cNvPicPr>
          <p:nvPr/>
        </p:nvPicPr>
        <p:blipFill>
          <a:blip r:embed="rId3"/>
          <a:srcRect/>
          <a:stretch>
            <a:fillRect/>
          </a:stretch>
        </p:blipFill>
        <p:spPr bwMode="auto">
          <a:xfrm>
            <a:off x="5149516" y="1219200"/>
            <a:ext cx="3824180" cy="3911065"/>
          </a:xfrm>
          <a:prstGeom prst="rect">
            <a:avLst/>
          </a:prstGeom>
          <a:noFill/>
          <a:ln w="9525">
            <a:noFill/>
            <a:miter lim="800000"/>
            <a:headEnd/>
            <a:tailEnd/>
          </a:ln>
          <a:effectLst/>
        </p:spPr>
      </p:pic>
    </p:spTree>
    <p:extLst>
      <p:ext uri="{BB962C8B-B14F-4D97-AF65-F5344CB8AC3E}">
        <p14:creationId xmlns="" xmlns:p14="http://schemas.microsoft.com/office/powerpoint/2010/main" val="683118751"/>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Histogram Charts</a:t>
            </a:r>
            <a:endParaRPr lang="en-US" dirty="0"/>
          </a:p>
        </p:txBody>
      </p:sp>
      <p:sp>
        <p:nvSpPr>
          <p:cNvPr id="3" name="Text Placeholder 2"/>
          <p:cNvSpPr>
            <a:spLocks noGrp="1"/>
          </p:cNvSpPr>
          <p:nvPr>
            <p:ph type="body" sz="quarter" idx="4294967295"/>
          </p:nvPr>
        </p:nvSpPr>
        <p:spPr>
          <a:xfrm>
            <a:off x="381000" y="1411553"/>
            <a:ext cx="4362494" cy="2954655"/>
          </a:xfrm>
          <a:prstGeom prst="rect">
            <a:avLst/>
          </a:prstGeom>
        </p:spPr>
        <p:txBody>
          <a:bodyPr/>
          <a:lstStyle/>
          <a:p>
            <a:r>
              <a:rPr lang="en-US" sz="2800" dirty="0" smtClean="0"/>
              <a:t>Set the series type = Column</a:t>
            </a:r>
          </a:p>
          <a:p>
            <a:r>
              <a:rPr lang="en-US" sz="2800" dirty="0" smtClean="0"/>
              <a:t>Custom Attributes</a:t>
            </a:r>
          </a:p>
          <a:p>
            <a:pPr lvl="1"/>
            <a:r>
              <a:rPr lang="en-US" sz="2400" dirty="0" smtClean="0"/>
              <a:t>HistogramSegmentIntervalNumber</a:t>
            </a:r>
          </a:p>
          <a:p>
            <a:pPr lvl="1"/>
            <a:r>
              <a:rPr lang="en-US" sz="2400" dirty="0" smtClean="0"/>
              <a:t>HistogramSegmentIntervalWidth</a:t>
            </a:r>
          </a:p>
          <a:p>
            <a:pPr lvl="1"/>
            <a:r>
              <a:rPr lang="en-US" sz="2400" dirty="0" smtClean="0"/>
              <a:t>HistogramShowPercentOnSecondaryAxis</a:t>
            </a:r>
          </a:p>
          <a:p>
            <a:endParaRPr lang="en-US" dirty="0"/>
          </a:p>
        </p:txBody>
      </p:sp>
      <p:pic>
        <p:nvPicPr>
          <p:cNvPr id="5122" name="Picture 2"/>
          <p:cNvPicPr>
            <a:picLocks noChangeAspect="1" noChangeArrowheads="1"/>
          </p:cNvPicPr>
          <p:nvPr/>
        </p:nvPicPr>
        <p:blipFill>
          <a:blip r:embed="rId3"/>
          <a:srcRect/>
          <a:stretch>
            <a:fillRect/>
          </a:stretch>
        </p:blipFill>
        <p:spPr bwMode="auto">
          <a:xfrm>
            <a:off x="4743495" y="1752601"/>
            <a:ext cx="4280221" cy="4010025"/>
          </a:xfrm>
          <a:prstGeom prst="rect">
            <a:avLst/>
          </a:prstGeom>
          <a:noFill/>
          <a:ln w="9525">
            <a:noFill/>
            <a:miter lim="800000"/>
            <a:headEnd/>
            <a:tailEnd/>
          </a:ln>
          <a:effectLst/>
        </p:spPr>
      </p:pic>
    </p:spTree>
    <p:extLst>
      <p:ext uri="{BB962C8B-B14F-4D97-AF65-F5344CB8AC3E}">
        <p14:creationId xmlns="" xmlns:p14="http://schemas.microsoft.com/office/powerpoint/2010/main" val="386601410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lvl="0"/>
            <a:r>
              <a:rPr lang="en-US" dirty="0" smtClean="0"/>
              <a:t>Backup/Restore</a:t>
            </a:r>
            <a:endParaRPr lang="en-US" dirty="0">
              <a:solidFill>
                <a:srgbClr val="F8F57B"/>
              </a:solidFill>
            </a:endParaRPr>
          </a:p>
        </p:txBody>
      </p:sp>
      <p:sp>
        <p:nvSpPr>
          <p:cNvPr id="3" name="Content Placeholder 2"/>
          <p:cNvSpPr>
            <a:spLocks noGrp="1"/>
          </p:cNvSpPr>
          <p:nvPr>
            <p:ph idx="1"/>
          </p:nvPr>
        </p:nvSpPr>
        <p:spPr>
          <a:xfrm>
            <a:off x="381000" y="1447800"/>
            <a:ext cx="8382000" cy="5181600"/>
          </a:xfrm>
        </p:spPr>
        <p:txBody>
          <a:bodyPr>
            <a:normAutofit lnSpcReduction="10000"/>
          </a:bodyPr>
          <a:lstStyle/>
          <a:p>
            <a:pPr lvl="0"/>
            <a:r>
              <a:rPr lang="en-US" dirty="0" smtClean="0"/>
              <a:t>Configuration files</a:t>
            </a:r>
          </a:p>
          <a:p>
            <a:pPr lvl="0">
              <a:buNone/>
            </a:pPr>
            <a:endParaRPr lang="en-US" dirty="0" smtClean="0"/>
          </a:p>
          <a:p>
            <a:pPr lvl="1"/>
            <a:endParaRPr lang="en-US" dirty="0" smtClean="0"/>
          </a:p>
          <a:p>
            <a:pPr lvl="1"/>
            <a:endParaRPr lang="en-US" dirty="0" smtClean="0"/>
          </a:p>
          <a:p>
            <a:pPr lvl="1"/>
            <a:r>
              <a:rPr lang="en-US" sz="2400" dirty="0" smtClean="0"/>
              <a:t>Recover by COPYING settings into default .</a:t>
            </a:r>
            <a:r>
              <a:rPr lang="en-US" sz="2400" dirty="0" err="1" smtClean="0"/>
              <a:t>config</a:t>
            </a:r>
            <a:r>
              <a:rPr lang="en-US" sz="2400" dirty="0" smtClean="0"/>
              <a:t> files</a:t>
            </a:r>
          </a:p>
          <a:p>
            <a:pPr lvl="1"/>
            <a:r>
              <a:rPr lang="en-US" sz="2400" dirty="0" smtClean="0"/>
              <a:t>Use RS Configuration Tool or WMI to recover:</a:t>
            </a:r>
          </a:p>
          <a:p>
            <a:pPr lvl="2"/>
            <a:r>
              <a:rPr lang="en-US" sz="2000" dirty="0" smtClean="0"/>
              <a:t>RSDB connection information (stored encrypted)</a:t>
            </a:r>
          </a:p>
          <a:p>
            <a:pPr lvl="2"/>
            <a:r>
              <a:rPr lang="en-US" sz="2000" dirty="0" smtClean="0"/>
              <a:t>URL &amp; SSL Settings (stored also in HTTP.SYS)</a:t>
            </a:r>
          </a:p>
          <a:p>
            <a:pPr lvl="0"/>
            <a:r>
              <a:rPr lang="en-US" sz="2800" dirty="0" smtClean="0"/>
              <a:t>Symmetric Key</a:t>
            </a:r>
          </a:p>
          <a:p>
            <a:pPr lvl="1"/>
            <a:r>
              <a:rPr lang="en-US" sz="2400" dirty="0" smtClean="0"/>
              <a:t>Encrypts report data source settings</a:t>
            </a:r>
          </a:p>
          <a:p>
            <a:pPr lvl="1"/>
            <a:r>
              <a:rPr lang="en-US" sz="2400" dirty="0" smtClean="0"/>
              <a:t>Use Report Services Configuration Tool or rskeymgmt.exe to backup/restore</a:t>
            </a:r>
          </a:p>
          <a:p>
            <a:pPr lvl="1"/>
            <a:r>
              <a:rPr lang="en-US" sz="2400" dirty="0" smtClean="0"/>
              <a:t>Keep backup in secure place and do not forget the password!</a:t>
            </a:r>
          </a:p>
          <a:p>
            <a:endParaRPr lang="en-US" dirty="0" smtClean="0"/>
          </a:p>
        </p:txBody>
      </p:sp>
      <p:graphicFrame>
        <p:nvGraphicFramePr>
          <p:cNvPr id="4" name="Table 3"/>
          <p:cNvGraphicFramePr>
            <a:graphicFrameLocks noGrp="1"/>
          </p:cNvGraphicFramePr>
          <p:nvPr/>
        </p:nvGraphicFramePr>
        <p:xfrm>
          <a:off x="1242849" y="1865586"/>
          <a:ext cx="7391400" cy="1188720"/>
        </p:xfrm>
        <a:graphic>
          <a:graphicData uri="http://schemas.openxmlformats.org/drawingml/2006/table">
            <a:tbl>
              <a:tblPr firstRow="1" bandRow="1">
                <a:tableStyleId>{5C22544A-7EE6-4342-B048-85BDC9FD1C3A}</a:tableStyleId>
              </a:tblPr>
              <a:tblGrid>
                <a:gridCol w="4343400"/>
                <a:gridCol w="3048000"/>
              </a:tblGrid>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t>Rsreportserver.config</a:t>
                      </a:r>
                      <a:endParaRPr lang="en-US" dirty="0" smtClean="0"/>
                    </a:p>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t>Rswebapplication.config</a:t>
                      </a:r>
                      <a:endParaRPr lang="en-US" dirty="0" smtClean="0"/>
                    </a:p>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t>Reportingservicesservice.exe.config</a:t>
                      </a:r>
                      <a:endParaRPr lang="en-US" dirty="0" smtClean="0"/>
                    </a:p>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t>Web.config</a:t>
                      </a:r>
                      <a:r>
                        <a:rPr lang="en-US" dirty="0" smtClean="0"/>
                        <a:t> (for RS &amp; RM)</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err="1" smtClean="0"/>
                        <a:t>Rssvrpolicy.config</a:t>
                      </a:r>
                      <a:endParaRPr lang="en-US" dirty="0" smtClean="0"/>
                    </a:p>
                    <a:p>
                      <a:r>
                        <a:rPr lang="en-US" dirty="0" err="1" smtClean="0"/>
                        <a:t>Rsmgrpolicy.config</a:t>
                      </a:r>
                      <a:r>
                        <a:rPr lang="en-US" dirty="0" smtClean="0"/>
                        <a:t> </a:t>
                      </a:r>
                    </a:p>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t>Machine.config</a:t>
                      </a:r>
                      <a:endParaRPr lang="en-US" dirty="0" smtClean="0"/>
                    </a:p>
                    <a:p>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6286913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pPr lvl="0"/>
            <a:r>
              <a:rPr lang="en-US" dirty="0" smtClean="0"/>
              <a:t>Security</a:t>
            </a:r>
            <a:br>
              <a:rPr lang="en-US" dirty="0" smtClean="0"/>
            </a:br>
            <a:r>
              <a:rPr sz="3600">
                <a:solidFill>
                  <a:srgbClr val="F6AE1E"/>
                </a:solidFill>
              </a:rPr>
              <a:t> </a:t>
            </a:r>
            <a:r>
              <a:rPr sz="3600">
                <a:solidFill>
                  <a:srgbClr val="F8F57B"/>
                </a:solidFill>
              </a:rPr>
              <a:t>Data </a:t>
            </a:r>
            <a:r>
              <a:rPr sz="3600" smtClean="0">
                <a:solidFill>
                  <a:srgbClr val="F8F57B"/>
                </a:solidFill>
              </a:rPr>
              <a:t>and Data Sources</a:t>
            </a:r>
            <a:endParaRPr lang="en-US" dirty="0">
              <a:solidFill>
                <a:srgbClr val="F8F57B"/>
              </a:solidFill>
            </a:endParaRPr>
          </a:p>
        </p:txBody>
      </p:sp>
      <p:sp>
        <p:nvSpPr>
          <p:cNvPr id="3" name="Content Placeholder 2"/>
          <p:cNvSpPr>
            <a:spLocks noGrp="1"/>
          </p:cNvSpPr>
          <p:nvPr>
            <p:ph type="body" sz="quarter" idx="4294967295"/>
          </p:nvPr>
        </p:nvSpPr>
        <p:spPr>
          <a:xfrm>
            <a:off x="381000" y="1411552"/>
            <a:ext cx="8382000" cy="5294048"/>
          </a:xfrm>
          <a:prstGeom prst="rect">
            <a:avLst/>
          </a:prstGeom>
        </p:spPr>
        <p:txBody>
          <a:bodyPr>
            <a:normAutofit fontScale="70000" lnSpcReduction="20000"/>
          </a:bodyPr>
          <a:lstStyle/>
          <a:p>
            <a:pPr>
              <a:lnSpc>
                <a:spcPct val="170000"/>
              </a:lnSpc>
            </a:pPr>
            <a:r>
              <a:rPr lang="en-US" dirty="0" smtClean="0"/>
              <a:t>Start with focusing on data security</a:t>
            </a:r>
          </a:p>
          <a:p>
            <a:pPr lvl="1"/>
            <a:r>
              <a:rPr lang="en-US" dirty="0" smtClean="0"/>
              <a:t>Do not expose sensitive data in data centers</a:t>
            </a:r>
          </a:p>
          <a:p>
            <a:pPr lvl="1"/>
            <a:r>
              <a:rPr lang="en-US" dirty="0" smtClean="0"/>
              <a:t>Expose the minimum set of data required</a:t>
            </a:r>
          </a:p>
          <a:p>
            <a:pPr lvl="1"/>
            <a:r>
              <a:rPr lang="en-US" dirty="0" smtClean="0"/>
              <a:t>Audit data access</a:t>
            </a:r>
          </a:p>
          <a:p>
            <a:pPr lvl="0">
              <a:lnSpc>
                <a:spcPct val="170000"/>
              </a:lnSpc>
            </a:pPr>
            <a:r>
              <a:rPr lang="en-US" baseline="0" dirty="0" smtClean="0"/>
              <a:t>Report data sources</a:t>
            </a:r>
          </a:p>
          <a:p>
            <a:pPr lvl="1"/>
            <a:r>
              <a:rPr lang="en-US" baseline="0" dirty="0" smtClean="0"/>
              <a:t>Be careful which credentials are stored in report data</a:t>
            </a:r>
            <a:r>
              <a:rPr lang="en-US" dirty="0" smtClean="0"/>
              <a:t> sources</a:t>
            </a:r>
          </a:p>
          <a:p>
            <a:pPr lvl="2"/>
            <a:r>
              <a:rPr lang="en-US" baseline="0" dirty="0" smtClean="0"/>
              <a:t>Use</a:t>
            </a:r>
            <a:r>
              <a:rPr lang="en-US" dirty="0" smtClean="0"/>
              <a:t> read-only accounts!</a:t>
            </a:r>
          </a:p>
          <a:p>
            <a:pPr lvl="2"/>
            <a:r>
              <a:rPr lang="en-US" dirty="0" smtClean="0"/>
              <a:t>We wary of unnecessary use of Windows Integrated</a:t>
            </a:r>
          </a:p>
          <a:p>
            <a:pPr lvl="2"/>
            <a:r>
              <a:rPr lang="en-US" baseline="0" dirty="0" smtClean="0"/>
              <a:t>Review credentials</a:t>
            </a:r>
            <a:r>
              <a:rPr lang="en-US" dirty="0" smtClean="0"/>
              <a:t> options to ensure report authors are not abusing user’s credentials</a:t>
            </a:r>
          </a:p>
          <a:p>
            <a:pPr lvl="1"/>
            <a:r>
              <a:rPr lang="en-US" baseline="0" dirty="0" smtClean="0"/>
              <a:t>Use Shared Data Sources</a:t>
            </a:r>
          </a:p>
          <a:p>
            <a:pPr lvl="2"/>
            <a:r>
              <a:rPr lang="en-US" dirty="0" smtClean="0"/>
              <a:t>Control connection strings &amp; credentials</a:t>
            </a:r>
          </a:p>
          <a:p>
            <a:pPr lvl="2"/>
            <a:r>
              <a:rPr lang="en-US" baseline="0" dirty="0" smtClean="0"/>
              <a:t>Minimize management overhead</a:t>
            </a:r>
          </a:p>
          <a:p>
            <a:pPr>
              <a:lnSpc>
                <a:spcPct val="170000"/>
              </a:lnSpc>
            </a:pPr>
            <a:r>
              <a:rPr lang="en-US" dirty="0" smtClean="0"/>
              <a:t>Data level security</a:t>
            </a:r>
          </a:p>
          <a:p>
            <a:pPr lvl="1"/>
            <a:r>
              <a:rPr lang="en-US" baseline="0" dirty="0" smtClean="0"/>
              <a:t>Use Kerberos delegation</a:t>
            </a:r>
            <a:r>
              <a:rPr lang="en-US" dirty="0" smtClean="0"/>
              <a:t> if you need end to end data security </a:t>
            </a:r>
            <a:endParaRPr lang="en-US" baseline="0" dirty="0" smtClean="0"/>
          </a:p>
          <a:p>
            <a:pPr lvl="1"/>
            <a:r>
              <a:rPr lang="en-US" baseline="0" dirty="0" smtClean="0"/>
              <a:t>Use</a:t>
            </a:r>
            <a:r>
              <a:rPr lang="en-US" dirty="0" smtClean="0"/>
              <a:t> </a:t>
            </a:r>
            <a:r>
              <a:rPr lang="en-US" dirty="0" err="1" smtClean="0"/>
              <a:t>User!UserId</a:t>
            </a:r>
            <a:r>
              <a:rPr lang="en-US" dirty="0" smtClean="0"/>
              <a:t> in reports to identify the user within a report</a:t>
            </a:r>
          </a:p>
          <a:p>
            <a:pPr lvl="1"/>
            <a:r>
              <a:rPr lang="en-US" dirty="0" smtClean="0"/>
              <a:t>Parameters are not a security mechanism!</a:t>
            </a:r>
            <a:endParaRPr lang="en-US" baseline="0" dirty="0" smtClean="0"/>
          </a:p>
        </p:txBody>
      </p:sp>
    </p:spTree>
    <p:extLst>
      <p:ext uri="{BB962C8B-B14F-4D97-AF65-F5344CB8AC3E}">
        <p14:creationId xmlns="" xmlns:p14="http://schemas.microsoft.com/office/powerpoint/2010/main" val="383318155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5-00500_TechReady8 Chalk Talk Template">
  <a:themeElements>
    <a:clrScheme name="Custom 2">
      <a:dk1>
        <a:srgbClr val="000000"/>
      </a:dk1>
      <a:lt1>
        <a:srgbClr val="FFFFFF"/>
      </a:lt1>
      <a:dk2>
        <a:srgbClr val="9C2828"/>
      </a:dk2>
      <a:lt2>
        <a:srgbClr val="FFFFFF"/>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rtlCol="0">
        <a:spAutoFit/>
      </a:bodyPr>
      <a:lstStyle>
        <a:defPPr>
          <a:defRPr sz="24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defRPr>
        </a:defPPr>
      </a:lstStyle>
    </a:txDef>
  </a:objectDefaults>
  <a:extraClrSchemeLst/>
</a:theme>
</file>

<file path=ppt/theme/theme3.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D2298BA8D24D45BCD02AF7AC9E90BE" ma:contentTypeVersion="3" ma:contentTypeDescription="Create a new document." ma:contentTypeScope="" ma:versionID="49fba170349f30b343ae4f2212f459dd">
  <xsd:schema xmlns:xsd="http://www.w3.org/2001/XMLSchema" xmlns:p="http://schemas.microsoft.com/office/2006/metadata/properties" targetNamespace="http://schemas.microsoft.com/office/2006/metadata/properties" ma:root="true" ma:fieldsID="070253ac055a66359f55781ff4230e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224D638-89F0-4A09-B19A-3689CBF4C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AAEE812-63B0-40F4-869D-DA1CA9963B7E}">
  <ds:schemaRefs>
    <ds:schemaRef ds:uri="http://schemas.microsoft.com/sharepoint/v3/contenttype/forms"/>
  </ds:schemaRefs>
</ds:datastoreItem>
</file>

<file path=customXml/itemProps3.xml><?xml version="1.0" encoding="utf-8"?>
<ds:datastoreItem xmlns:ds="http://schemas.openxmlformats.org/officeDocument/2006/customXml" ds:itemID="{3CE3D459-A03B-411F-95E0-EDA891E8F2E5}">
  <ds:schemaRefs>
    <ds:schemaRef ds:uri="http://purl.org/dc/elements/1.1/"/>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TechEd09_Europe</Template>
  <TotalTime>285</TotalTime>
  <Words>3556</Words>
  <Application>Microsoft Office PowerPoint</Application>
  <PresentationFormat>On-screen Show (4:3)</PresentationFormat>
  <Paragraphs>971</Paragraphs>
  <Slides>76</Slides>
  <Notes>75</Notes>
  <HiddenSlides>0</HiddenSlides>
  <MMClips>0</MMClips>
  <ScaleCrop>false</ScaleCrop>
  <HeadingPairs>
    <vt:vector size="4" baseType="variant">
      <vt:variant>
        <vt:lpstr>Theme</vt:lpstr>
      </vt:variant>
      <vt:variant>
        <vt:i4>3</vt:i4>
      </vt:variant>
      <vt:variant>
        <vt:lpstr>Slide Titles</vt:lpstr>
      </vt:variant>
      <vt:variant>
        <vt:i4>76</vt:i4>
      </vt:variant>
    </vt:vector>
  </HeadingPairs>
  <TitlesOfParts>
    <vt:vector size="79" baseType="lpstr">
      <vt:lpstr>TechEd09_Europe</vt:lpstr>
      <vt:lpstr>5-00500_TechReady8 Chalk Talk Template</vt:lpstr>
      <vt:lpstr>TechEd09_Europe template</vt:lpstr>
      <vt:lpstr>Slide 1</vt:lpstr>
      <vt:lpstr>Microsoft SQL Server 2008 Reporting Services Best Practices</vt:lpstr>
      <vt:lpstr>Session Goals</vt:lpstr>
      <vt:lpstr>Agenda</vt:lpstr>
      <vt:lpstr>Reporting Services Architecture  </vt:lpstr>
      <vt:lpstr>Best Practices</vt:lpstr>
      <vt:lpstr>Backup/Restore</vt:lpstr>
      <vt:lpstr>Backup/Restore</vt:lpstr>
      <vt:lpstr>Security  Data and Data Sources</vt:lpstr>
      <vt:lpstr>Monitoring &amp; Planning  Capacity Planning &amp; Optimization</vt:lpstr>
      <vt:lpstr>Monitoring &amp; Planning  Execution Log Reporting</vt:lpstr>
      <vt:lpstr>Deployment Topology Considerations</vt:lpstr>
      <vt:lpstr>Best Practices</vt:lpstr>
      <vt:lpstr>Agenda</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How to think about a tablix</vt:lpstr>
      <vt:lpstr>Subreport Performance</vt:lpstr>
      <vt:lpstr>Subreport Redesign</vt:lpstr>
      <vt:lpstr>Large Drill-Down Reports</vt:lpstr>
      <vt:lpstr>Drill-Down Reports Redesign</vt:lpstr>
      <vt:lpstr>Report Optimization Tips &amp; Tricks</vt:lpstr>
      <vt:lpstr>Report Optimization Tips &amp; Tricks </vt:lpstr>
      <vt:lpstr>Report Optimization Tips &amp; Tricks</vt:lpstr>
      <vt:lpstr>Report Optimization Tips &amp; Tricks</vt:lpstr>
      <vt:lpstr>Best Practices</vt:lpstr>
      <vt:lpstr>Examples of Poor Visualizations</vt:lpstr>
      <vt:lpstr>Examples of Poor Visualizations</vt:lpstr>
      <vt:lpstr>The Value of Data Visualization</vt:lpstr>
      <vt:lpstr>The Value of Data Visualization</vt:lpstr>
      <vt:lpstr>The Value of Data Visualization</vt:lpstr>
      <vt:lpstr>Building Blocks: Chart Features</vt:lpstr>
      <vt:lpstr>Building Blocks: Gauge Parts</vt:lpstr>
      <vt:lpstr>Building Blocks: Gauge Parts</vt:lpstr>
      <vt:lpstr>Common Visualization Mistakes</vt:lpstr>
      <vt:lpstr>Part to Whole Relationships</vt:lpstr>
      <vt:lpstr>Part to Whole (Continued)</vt:lpstr>
      <vt:lpstr>Line Charts: Best Practices</vt:lpstr>
      <vt:lpstr>Line Charts: Empty Points</vt:lpstr>
      <vt:lpstr>Bar Charts: Best Practices </vt:lpstr>
      <vt:lpstr>Bar Charts: Best Practices</vt:lpstr>
      <vt:lpstr>Disparate Values</vt:lpstr>
      <vt:lpstr>Gridlines</vt:lpstr>
      <vt:lpstr>Sparklines</vt:lpstr>
      <vt:lpstr>Bullet Graphs</vt:lpstr>
      <vt:lpstr>Small Multiples</vt:lpstr>
      <vt:lpstr>Pareto Charts</vt:lpstr>
      <vt:lpstr>Histogram Charts</vt:lpstr>
      <vt:lpstr>Slide 73</vt:lpstr>
      <vt:lpstr>Resources</vt:lpstr>
      <vt:lpstr>Slide 75</vt:lpstr>
      <vt:lpstr>Slide 76</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Europe</dc:subject>
  <dc:creator>Chris Baldwin</dc:creator>
  <dc:description>Tech·Ed Europe</dc:description>
  <cp:lastModifiedBy>cn_user</cp:lastModifiedBy>
  <cp:revision>19</cp:revision>
  <dcterms:created xsi:type="dcterms:W3CDTF">2009-11-04T21:00:59Z</dcterms:created>
  <dcterms:modified xsi:type="dcterms:W3CDTF">2009-11-08T19:53:14Z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0x0101003AD2298BA8D24D45BCD02AF7AC9E90BE</vt:lpwstr>
  </property>
</Properties>
</file>