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102"/>
  </p:notesMasterIdLst>
  <p:handoutMasterIdLst>
    <p:handoutMasterId r:id="rId103"/>
  </p:handoutMasterIdLst>
  <p:sldIdLst>
    <p:sldId id="257" r:id="rId2"/>
    <p:sldId id="301" r:id="rId3"/>
    <p:sldId id="297" r:id="rId4"/>
    <p:sldId id="461" r:id="rId5"/>
    <p:sldId id="359" r:id="rId6"/>
    <p:sldId id="527" r:id="rId7"/>
    <p:sldId id="510" r:id="rId8"/>
    <p:sldId id="511" r:id="rId9"/>
    <p:sldId id="512" r:id="rId10"/>
    <p:sldId id="513" r:id="rId11"/>
    <p:sldId id="514" r:id="rId12"/>
    <p:sldId id="515" r:id="rId13"/>
    <p:sldId id="516" r:id="rId14"/>
    <p:sldId id="517" r:id="rId15"/>
    <p:sldId id="518" r:id="rId16"/>
    <p:sldId id="519" r:id="rId17"/>
    <p:sldId id="520" r:id="rId18"/>
    <p:sldId id="521" r:id="rId19"/>
    <p:sldId id="522" r:id="rId20"/>
    <p:sldId id="523" r:id="rId21"/>
    <p:sldId id="524" r:id="rId22"/>
    <p:sldId id="525" r:id="rId23"/>
    <p:sldId id="526" r:id="rId24"/>
    <p:sldId id="453" r:id="rId25"/>
    <p:sldId id="365" r:id="rId26"/>
    <p:sldId id="437" r:id="rId27"/>
    <p:sldId id="454" r:id="rId28"/>
    <p:sldId id="435" r:id="rId29"/>
    <p:sldId id="532" r:id="rId30"/>
    <p:sldId id="436" r:id="rId31"/>
    <p:sldId id="463" r:id="rId32"/>
    <p:sldId id="264" r:id="rId33"/>
    <p:sldId id="438" r:id="rId34"/>
    <p:sldId id="464" r:id="rId35"/>
    <p:sldId id="339" r:id="rId36"/>
    <p:sldId id="340" r:id="rId37"/>
    <p:sldId id="465" r:id="rId38"/>
    <p:sldId id="334" r:id="rId39"/>
    <p:sldId id="335" r:id="rId40"/>
    <p:sldId id="336" r:id="rId41"/>
    <p:sldId id="337" r:id="rId42"/>
    <p:sldId id="366" r:id="rId43"/>
    <p:sldId id="466" r:id="rId44"/>
    <p:sldId id="341" r:id="rId45"/>
    <p:sldId id="343" r:id="rId46"/>
    <p:sldId id="456" r:id="rId47"/>
    <p:sldId id="313" r:id="rId48"/>
    <p:sldId id="439" r:id="rId49"/>
    <p:sldId id="536" r:id="rId50"/>
    <p:sldId id="537" r:id="rId51"/>
    <p:sldId id="538" r:id="rId52"/>
    <p:sldId id="539" r:id="rId53"/>
    <p:sldId id="540" r:id="rId54"/>
    <p:sldId id="541" r:id="rId55"/>
    <p:sldId id="542" r:id="rId56"/>
    <p:sldId id="543" r:id="rId57"/>
    <p:sldId id="544" r:id="rId58"/>
    <p:sldId id="545" r:id="rId59"/>
    <p:sldId id="546" r:id="rId60"/>
    <p:sldId id="547" r:id="rId61"/>
    <p:sldId id="548" r:id="rId62"/>
    <p:sldId id="549" r:id="rId63"/>
    <p:sldId id="550" r:id="rId64"/>
    <p:sldId id="551" r:id="rId65"/>
    <p:sldId id="552" r:id="rId66"/>
    <p:sldId id="553" r:id="rId67"/>
    <p:sldId id="554" r:id="rId68"/>
    <p:sldId id="555" r:id="rId69"/>
    <p:sldId id="556" r:id="rId70"/>
    <p:sldId id="557" r:id="rId71"/>
    <p:sldId id="558" r:id="rId72"/>
    <p:sldId id="559" r:id="rId73"/>
    <p:sldId id="560" r:id="rId74"/>
    <p:sldId id="561" r:id="rId75"/>
    <p:sldId id="562" r:id="rId76"/>
    <p:sldId id="563" r:id="rId77"/>
    <p:sldId id="564" r:id="rId78"/>
    <p:sldId id="565" r:id="rId79"/>
    <p:sldId id="566" r:id="rId80"/>
    <p:sldId id="567" r:id="rId81"/>
    <p:sldId id="568" r:id="rId82"/>
    <p:sldId id="569" r:id="rId83"/>
    <p:sldId id="570" r:id="rId84"/>
    <p:sldId id="571" r:id="rId85"/>
    <p:sldId id="572" r:id="rId86"/>
    <p:sldId id="573" r:id="rId87"/>
    <p:sldId id="574" r:id="rId88"/>
    <p:sldId id="575" r:id="rId89"/>
    <p:sldId id="576" r:id="rId90"/>
    <p:sldId id="577" r:id="rId91"/>
    <p:sldId id="578" r:id="rId92"/>
    <p:sldId id="579" r:id="rId93"/>
    <p:sldId id="460" r:id="rId94"/>
    <p:sldId id="299" r:id="rId95"/>
    <p:sldId id="530" r:id="rId96"/>
    <p:sldId id="458" r:id="rId97"/>
    <p:sldId id="298" r:id="rId98"/>
    <p:sldId id="533" r:id="rId99"/>
    <p:sldId id="534" r:id="rId100"/>
    <p:sldId id="535" r:id="rId101"/>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Simmonsen" initials="H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CCCCCC"/>
    <a:srgbClr val="99CC99"/>
    <a:srgbClr val="F6AE1E"/>
    <a:srgbClr val="FFFFFF"/>
    <a:srgbClr val="FF0066"/>
    <a:srgbClr val="000000"/>
    <a:srgbClr val="F3AF35"/>
    <a:srgbClr val="9C42E6"/>
    <a:srgbClr val="D1943B"/>
  </p:clrMru>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9404" autoAdjust="0"/>
    <p:restoredTop sz="96105" autoAdjust="0"/>
  </p:normalViewPr>
  <p:slideViewPr>
    <p:cSldViewPr snapToGrid="0">
      <p:cViewPr>
        <p:scale>
          <a:sx n="120" d="100"/>
          <a:sy n="120" d="100"/>
        </p:scale>
        <p:origin x="-954" y="-210"/>
      </p:cViewPr>
      <p:guideLst>
        <p:guide orient="horz" pos="144"/>
        <p:guide orient="horz" pos="895"/>
        <p:guide orient="horz" pos="1484"/>
        <p:guide orient="horz" pos="1200"/>
        <p:guide orient="horz" pos="2736"/>
        <p:guide orient="horz" pos="3897"/>
        <p:guide pos="2880"/>
        <p:guide pos="240"/>
        <p:guide pos="460"/>
        <p:guide pos="5520"/>
        <p:guide pos="863"/>
        <p:guide pos="5299"/>
      </p:guideLst>
    </p:cSldViewPr>
  </p:slideViewPr>
  <p:notesTextViewPr>
    <p:cViewPr>
      <p:scale>
        <a:sx n="100" d="100"/>
        <a:sy n="100" d="100"/>
      </p:scale>
      <p:origin x="0" y="0"/>
    </p:cViewPr>
  </p:notesTextViewPr>
  <p:sorterViewPr>
    <p:cViewPr>
      <p:scale>
        <a:sx n="70" d="100"/>
        <a:sy n="70" d="100"/>
      </p:scale>
      <p:origin x="0" y="3786"/>
    </p:cViewPr>
  </p:sorterViewPr>
  <p:notesViewPr>
    <p:cSldViewPr snapToGrid="0" showGuides="1">
      <p:cViewPr varScale="1">
        <p:scale>
          <a:sx n="64" d="100"/>
          <a:sy n="64" d="100"/>
        </p:scale>
        <p:origin x="-2814"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handoutMaster" Target="handoutMasters/handoutMaster1.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t>Tech·Ed</a:t>
            </a:r>
            <a:r>
              <a:rPr lang="en-US" dirty="0" smtClean="0"/>
              <a:t>  North America 2009</a:t>
            </a:r>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dirty="0" smtClean="0">
                <a:latin typeface="Trebuchet MS" pitchFamily="34" charset="0"/>
              </a:rPr>
              <a:t>May 11 – 15, 2009</a:t>
            </a:r>
            <a:endParaRPr lang="en-US" dirty="0">
              <a:latin typeface="Trebuchet MS"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Trebuchet MS"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Trebuchet MS" pitchFamily="34" charset="0"/>
              </a:rPr>
            </a:br>
            <a:r>
              <a:rPr lang="en-US" sz="500" dirty="0" smtClean="0">
                <a:solidFill>
                  <a:srgbClr val="000000"/>
                </a:solidFill>
                <a:latin typeface="Trebuchet MS"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Trebuchet MS" pitchFamily="34" charset="0"/>
              </a:rPr>
              <a:pPr/>
              <a:t>‹#›</a:t>
            </a:fld>
            <a:endParaRPr lang="en-US" dirty="0">
              <a:latin typeface="Trebuchet MS"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Tech·Ed</a:t>
            </a:r>
            <a:r>
              <a:rPr lang="en-US" dirty="0" smtClean="0"/>
              <a:t>  North America 2009</a:t>
            </a:r>
            <a:endParaRPr lang="en-US" dirty="0">
              <a:latin typeface="Trebuchet MS" pitchFamily="34" charset="0"/>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r>
              <a:rPr lang="en-US" dirty="0" smtClean="0"/>
              <a:t>May 11 – 15, 2009</a:t>
            </a:r>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400">
                <a:latin typeface="Segoe" pitchFamily="34" charset="0"/>
              </a:defRPr>
            </a:lvl1pPr>
          </a:lstStyle>
          <a:p>
            <a:r>
              <a:rPr lang="en-US" smtClean="0">
                <a:solidFill>
                  <a:srgbClr val="000000"/>
                </a:solidFill>
                <a:latin typeface="Trebuchet MS" pitchFamily="34" charset="0"/>
              </a:rPr>
              <a:t>© 2009 Microsoft Corporation. All rights reserved. Microsoft, Windows, Windows Vista and other product names are or may be registered trademarks and/or trademarks in the U.S. and/or other countries.</a:t>
            </a:r>
          </a:p>
          <a:p>
            <a:r>
              <a:rPr lang="en-US" sz="50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latin typeface="Trebuchet MS" pitchFamily="34" charset="0"/>
              </a:rPr>
            </a:br>
            <a:r>
              <a:rPr lang="en-US" sz="500" smtClean="0">
                <a:solidFill>
                  <a:srgbClr val="000000"/>
                </a:solidFill>
                <a:latin typeface="Trebuchet MS" pitchFamily="34" charset="0"/>
              </a:rPr>
              <a:t>MICROSOFT MAKES NO WARRANTIES, EXPRESS, IMPLIED OR STATUTORY, AS TO THE INFORMATION IN THIS PRESENTATION.</a:t>
            </a:r>
            <a:endParaRPr lang="en-US" sz="500" dirty="0" smtClean="0">
              <a:solidFill>
                <a:srgbClr val="000000"/>
              </a:solidFill>
              <a:latin typeface="Trebuchet MS" pitchFamily="34" charset="0"/>
            </a:endParaRP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Trebuchet MS" pitchFamily="34" charset="0"/>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Trebuchet MS"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r>
              <a:rPr lang="en-US" dirty="0" err="1" smtClean="0"/>
              <a:t>Tech·Ed</a:t>
            </a:r>
            <a:r>
              <a:rPr lang="en-US" dirty="0" smtClean="0"/>
              <a:t>  North America 2009</a:t>
            </a:r>
          </a:p>
        </p:txBody>
      </p:sp>
      <p:sp>
        <p:nvSpPr>
          <p:cNvPr id="5" name="Date Placeholder 4"/>
          <p:cNvSpPr>
            <a:spLocks noGrp="1"/>
          </p:cNvSpPr>
          <p:nvPr>
            <p:ph type="dt" idx="11"/>
          </p:nvPr>
        </p:nvSpPr>
        <p:spPr/>
        <p:txBody>
          <a:bodyPr/>
          <a:lstStyle/>
          <a:p>
            <a:fld id="{81331B57-0BE5-4F82-AA58-76F53EFF3ADA}" type="datetime8">
              <a:rPr lang="en-US" smtClean="0"/>
              <a:pPr/>
              <a:t>11/12/2009 10:49 AM</a:t>
            </a:fld>
            <a:endParaRPr lang="en-US" dirty="0"/>
          </a:p>
        </p:txBody>
      </p:sp>
      <p:sp>
        <p:nvSpPr>
          <p:cNvPr id="6" name="Footer Placeholder 5"/>
          <p:cNvSpPr>
            <a:spLocks noGrp="1"/>
          </p:cNvSpPr>
          <p:nvPr>
            <p:ph type="ftr" sz="quarter" idx="12"/>
          </p:nvPr>
        </p:nvSpPr>
        <p:spPr/>
        <p:txBody>
          <a:bodyPr/>
          <a:lstStyle/>
          <a:p>
            <a:r>
              <a:rPr lang="en-US" dirty="0" smtClean="0"/>
              <a:t>© 2009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Lower</a:t>
            </a:r>
            <a:r>
              <a:rPr lang="en-US" baseline="0" dirty="0" smtClean="0"/>
              <a:t> barrier to entry: Excel, share on dashboards</a:t>
            </a:r>
          </a:p>
          <a:p>
            <a:r>
              <a:rPr lang="en-US" baseline="0" dirty="0" smtClean="0"/>
              <a:t>RDL: Report Builder and BIDS</a:t>
            </a:r>
          </a:p>
        </p:txBody>
      </p:sp>
      <p:sp>
        <p:nvSpPr>
          <p:cNvPr id="4" name="Slide Number Placeholder 3"/>
          <p:cNvSpPr>
            <a:spLocks noGrp="1"/>
          </p:cNvSpPr>
          <p:nvPr>
            <p:ph type="sldNum" sz="quarter" idx="10"/>
          </p:nvPr>
        </p:nvSpPr>
        <p:spPr/>
        <p:txBody>
          <a:bodyPr/>
          <a:lstStyle/>
          <a:p>
            <a:fld id="{8B263312-38AA-4E1E-B2B5-0F8F122B24FE}" type="slidenum">
              <a:rPr lang="en-US" smtClean="0"/>
              <a:pPr/>
              <a:t>38</a:t>
            </a:fld>
            <a:endParaRPr lang="en-US" dirty="0"/>
          </a:p>
        </p:txBody>
      </p:sp>
    </p:spTree>
    <p:extLst>
      <p:ext uri="{BB962C8B-B14F-4D97-AF65-F5344CB8AC3E}">
        <p14:creationId xmlns:p14="http://schemas.microsoft.com/office/powerpoint/2010/main" xmlns="" val="1938760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39</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40</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41</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concept</a:t>
            </a:r>
            <a:r>
              <a:rPr lang="en-US" baseline="0" dirty="0" smtClean="0"/>
              <a:t> of TPC in 2010, z</a:t>
            </a:r>
            <a:r>
              <a:rPr lang="en-US" dirty="0" smtClean="0"/>
              <a:t>oom in</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44</a:t>
            </a:fld>
            <a:endParaRPr lang="en-US" dirty="0"/>
          </a:p>
        </p:txBody>
      </p:sp>
    </p:spTree>
    <p:extLst>
      <p:ext uri="{BB962C8B-B14F-4D97-AF65-F5344CB8AC3E}">
        <p14:creationId xmlns:p14="http://schemas.microsoft.com/office/powerpoint/2010/main" xmlns="" val="1795574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Schema</a:t>
            </a:r>
            <a:r>
              <a:rPr lang="en-US" baseline="0" dirty="0" smtClean="0"/>
              <a:t> merge</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45</a:t>
            </a:fld>
            <a:endParaRPr lang="en-US" dirty="0"/>
          </a:p>
        </p:txBody>
      </p:sp>
    </p:spTree>
    <p:extLst>
      <p:ext uri="{BB962C8B-B14F-4D97-AF65-F5344CB8AC3E}">
        <p14:creationId xmlns:p14="http://schemas.microsoft.com/office/powerpoint/2010/main" xmlns="" val="14409168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53</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54</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61</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11/12/2009 10:49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Calibri" pitchFamily="34" charset="0"/>
                <a:ea typeface="+mn-ea"/>
                <a:cs typeface="+mn-cs"/>
              </a:rPr>
              <a:t>If</a:t>
            </a:r>
            <a:r>
              <a:rPr lang="en-US" sz="900" kern="1200" baseline="0" dirty="0" smtClean="0">
                <a:solidFill>
                  <a:schemeClr val="tx1"/>
                </a:solidFill>
                <a:latin typeface="Calibri" pitchFamily="34" charset="0"/>
                <a:ea typeface="+mn-ea"/>
                <a:cs typeface="+mn-cs"/>
              </a:rPr>
              <a:t> you would like to host your demo on the Virtual Server, please use the </a:t>
            </a:r>
            <a:r>
              <a:rPr lang="en-US" sz="900" kern="1200" baseline="0" dirty="0" err="1" smtClean="0">
                <a:solidFill>
                  <a:schemeClr val="tx1"/>
                </a:solidFill>
                <a:latin typeface="Calibri" pitchFamily="34" charset="0"/>
                <a:ea typeface="+mn-ea"/>
                <a:cs typeface="+mn-cs"/>
              </a:rPr>
              <a:t>myVPC</a:t>
            </a:r>
            <a:r>
              <a:rPr lang="en-US" sz="900" kern="1200" baseline="0" dirty="0" smtClean="0">
                <a:solidFill>
                  <a:schemeClr val="tx1"/>
                </a:solidFill>
                <a:latin typeface="Calibri" pitchFamily="34" charset="0"/>
                <a:ea typeface="+mn-ea"/>
                <a:cs typeface="+mn-cs"/>
              </a:rPr>
              <a:t> demo slide, not this slide.</a:t>
            </a:r>
            <a:endParaRPr lang="en-US" sz="900" kern="1200" dirty="0" smtClean="0">
              <a:solidFill>
                <a:schemeClr val="tx1"/>
              </a:solidFill>
              <a:latin typeface="Calibri" pitchFamily="34" charset="0"/>
              <a:ea typeface="+mn-ea"/>
              <a:cs typeface="+mn-cs"/>
            </a:endParaRPr>
          </a:p>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63</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64</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65</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66</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67</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TFS takes care of the rest</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70</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71</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72</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73</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11/12/2009 10:49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Calibri" pitchFamily="34" charset="0"/>
                <a:ea typeface="+mn-ea"/>
                <a:cs typeface="+mn-cs"/>
              </a:rPr>
              <a:t>If</a:t>
            </a:r>
            <a:r>
              <a:rPr lang="en-US" sz="900" kern="1200" baseline="0" dirty="0" smtClean="0">
                <a:solidFill>
                  <a:schemeClr val="tx1"/>
                </a:solidFill>
                <a:latin typeface="Calibri" pitchFamily="34" charset="0"/>
                <a:ea typeface="+mn-ea"/>
                <a:cs typeface="+mn-cs"/>
              </a:rPr>
              <a:t> you would like to host your demo on the Virtual Server, please use the </a:t>
            </a:r>
            <a:r>
              <a:rPr lang="en-US" sz="900" kern="1200" baseline="0" dirty="0" err="1" smtClean="0">
                <a:solidFill>
                  <a:schemeClr val="tx1"/>
                </a:solidFill>
                <a:latin typeface="Calibri" pitchFamily="34" charset="0"/>
                <a:ea typeface="+mn-ea"/>
                <a:cs typeface="+mn-cs"/>
              </a:rPr>
              <a:t>myVPC</a:t>
            </a:r>
            <a:r>
              <a:rPr lang="en-US" sz="900" kern="1200" baseline="0" dirty="0" smtClean="0">
                <a:solidFill>
                  <a:schemeClr val="tx1"/>
                </a:solidFill>
                <a:latin typeface="Calibri" pitchFamily="34" charset="0"/>
                <a:ea typeface="+mn-ea"/>
                <a:cs typeface="+mn-cs"/>
              </a:rPr>
              <a:t> demo slide, not this slide.</a:t>
            </a:r>
            <a:endParaRPr lang="en-US" sz="900" kern="1200" dirty="0" smtClean="0">
              <a:solidFill>
                <a:schemeClr val="tx1"/>
              </a:solidFill>
              <a:latin typeface="Calibri" pitchFamily="34" charset="0"/>
              <a:ea typeface="+mn-ea"/>
              <a:cs typeface="+mn-cs"/>
            </a:endParaRPr>
          </a:p>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75</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76</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77</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79</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80</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81</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82</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83</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84</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11/12/2009 10:49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25</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Calibri" pitchFamily="34" charset="0"/>
                <a:ea typeface="+mn-ea"/>
                <a:cs typeface="+mn-cs"/>
              </a:rPr>
              <a:t>If</a:t>
            </a:r>
            <a:r>
              <a:rPr lang="en-US" sz="900" kern="1200" baseline="0" dirty="0" smtClean="0">
                <a:solidFill>
                  <a:schemeClr val="tx1"/>
                </a:solidFill>
                <a:latin typeface="Calibri" pitchFamily="34" charset="0"/>
                <a:ea typeface="+mn-ea"/>
                <a:cs typeface="+mn-cs"/>
              </a:rPr>
              <a:t> you would like to host your demo on the Virtual Server, please use the </a:t>
            </a:r>
            <a:r>
              <a:rPr lang="en-US" sz="900" kern="1200" baseline="0" dirty="0" err="1" smtClean="0">
                <a:solidFill>
                  <a:schemeClr val="tx1"/>
                </a:solidFill>
                <a:latin typeface="Calibri" pitchFamily="34" charset="0"/>
                <a:ea typeface="+mn-ea"/>
                <a:cs typeface="+mn-cs"/>
              </a:rPr>
              <a:t>myVPC</a:t>
            </a:r>
            <a:r>
              <a:rPr lang="en-US" sz="900" kern="1200" baseline="0" dirty="0" smtClean="0">
                <a:solidFill>
                  <a:schemeClr val="tx1"/>
                </a:solidFill>
                <a:latin typeface="Calibri" pitchFamily="34" charset="0"/>
                <a:ea typeface="+mn-ea"/>
                <a:cs typeface="+mn-cs"/>
              </a:rPr>
              <a:t> demo slide, not this slide.</a:t>
            </a:r>
            <a:endParaRPr lang="en-US" sz="900" kern="1200" dirty="0" smtClean="0">
              <a:solidFill>
                <a:schemeClr val="tx1"/>
              </a:solidFill>
              <a:latin typeface="Calibri" pitchFamily="34" charset="0"/>
              <a:ea typeface="+mn-ea"/>
              <a:cs typeface="+mn-cs"/>
            </a:endParaRPr>
          </a:p>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86</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87</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88</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89</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Web app level:</a:t>
            </a:r>
            <a:r>
              <a:rPr lang="en-US" baseline="0" dirty="0" smtClean="0"/>
              <a:t> stores mapping to TFS</a:t>
            </a:r>
          </a:p>
          <a:p>
            <a:endParaRPr lang="en-US" dirty="0" smtClean="0"/>
          </a:p>
          <a:p>
            <a:r>
              <a:rPr lang="en-US" dirty="0" smtClean="0"/>
              <a:t>Web service:</a:t>
            </a:r>
            <a:r>
              <a:rPr lang="en-US" baseline="0" dirty="0" smtClean="0"/>
              <a:t> used by TFS to create sites, activate features, checking permissions</a:t>
            </a:r>
          </a:p>
          <a:p>
            <a:endParaRPr lang="en-US" baseline="0" dirty="0" smtClean="0"/>
          </a:p>
          <a:p>
            <a:r>
              <a:rPr lang="en-US" baseline="0" dirty="0" smtClean="0"/>
              <a:t>Timer job: used by TFS to update </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91</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key points about this report:</a:t>
            </a:r>
          </a:p>
          <a:p>
            <a:r>
              <a:rPr lang="en-US" dirty="0" smtClean="0"/>
              <a:t>You</a:t>
            </a:r>
            <a:r>
              <a:rPr lang="en-US" baseline="0" dirty="0" smtClean="0"/>
              <a:t> can see progress roll-up on requirements/user stories – the cube does a roll-up of the remaining work and completed work</a:t>
            </a:r>
          </a:p>
          <a:p>
            <a:r>
              <a:rPr lang="en-US" baseline="0" dirty="0" smtClean="0"/>
              <a:t>You can see quality of the requirements because of the traceability from requirements to tests and because of the testing that is happening on the tests</a:t>
            </a:r>
          </a:p>
          <a:p>
            <a:r>
              <a:rPr lang="en-US" baseline="0" dirty="0" smtClean="0"/>
              <a:t>You can also see bugs linked to the requirements because of the requirements-test case-bug traceability</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100</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11/12/2009 10:49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28</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11/12/2009 10:49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32</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Calibri" pitchFamily="34" charset="0"/>
                <a:ea typeface="+mn-ea"/>
                <a:cs typeface="+mn-cs"/>
              </a:rPr>
              <a:t>If</a:t>
            </a:r>
            <a:r>
              <a:rPr lang="en-US" sz="900" kern="1200" baseline="0" dirty="0" smtClean="0">
                <a:solidFill>
                  <a:schemeClr val="tx1"/>
                </a:solidFill>
                <a:latin typeface="Calibri" pitchFamily="34" charset="0"/>
                <a:ea typeface="+mn-ea"/>
                <a:cs typeface="+mn-cs"/>
              </a:rPr>
              <a:t> you would like to host your demo on the Virtual Server, please use the </a:t>
            </a:r>
            <a:r>
              <a:rPr lang="en-US" sz="900" kern="1200" baseline="0" dirty="0" err="1" smtClean="0">
                <a:solidFill>
                  <a:schemeClr val="tx1"/>
                </a:solidFill>
                <a:latin typeface="Calibri" pitchFamily="34" charset="0"/>
                <a:ea typeface="+mn-ea"/>
                <a:cs typeface="+mn-cs"/>
              </a:rPr>
              <a:t>myVPC</a:t>
            </a:r>
            <a:r>
              <a:rPr lang="en-US" sz="900" kern="1200" baseline="0" dirty="0" smtClean="0">
                <a:solidFill>
                  <a:schemeClr val="tx1"/>
                </a:solidFill>
                <a:latin typeface="Calibri" pitchFamily="34" charset="0"/>
                <a:ea typeface="+mn-ea"/>
                <a:cs typeface="+mn-cs"/>
              </a:rPr>
              <a:t> demo slide, not this slide.</a:t>
            </a:r>
            <a:endParaRPr lang="en-US" sz="900" kern="1200" dirty="0" smtClean="0">
              <a:solidFill>
                <a:schemeClr val="tx1"/>
              </a:solidFill>
              <a:latin typeface="Calibri" pitchFamily="34" charset="0"/>
              <a:ea typeface="+mn-ea"/>
              <a:cs typeface="+mn-cs"/>
            </a:endParaRP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11/12/2009 10:49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33</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Calibri" pitchFamily="34" charset="0"/>
                <a:ea typeface="+mn-ea"/>
                <a:cs typeface="+mn-cs"/>
              </a:rPr>
              <a:t>If</a:t>
            </a:r>
            <a:r>
              <a:rPr lang="en-US" sz="900" kern="1200" baseline="0" dirty="0" smtClean="0">
                <a:solidFill>
                  <a:schemeClr val="tx1"/>
                </a:solidFill>
                <a:latin typeface="Calibri" pitchFamily="34" charset="0"/>
                <a:ea typeface="+mn-ea"/>
                <a:cs typeface="+mn-cs"/>
              </a:rPr>
              <a:t> you would like to host your demo on the Virtual Server, please use the </a:t>
            </a:r>
            <a:r>
              <a:rPr lang="en-US" sz="900" kern="1200" baseline="0" dirty="0" err="1" smtClean="0">
                <a:solidFill>
                  <a:schemeClr val="tx1"/>
                </a:solidFill>
                <a:latin typeface="Calibri" pitchFamily="34" charset="0"/>
                <a:ea typeface="+mn-ea"/>
                <a:cs typeface="+mn-cs"/>
              </a:rPr>
              <a:t>myVPC</a:t>
            </a:r>
            <a:r>
              <a:rPr lang="en-US" sz="900" kern="1200" baseline="0" dirty="0" smtClean="0">
                <a:solidFill>
                  <a:schemeClr val="tx1"/>
                </a:solidFill>
                <a:latin typeface="Calibri" pitchFamily="34" charset="0"/>
                <a:ea typeface="+mn-ea"/>
                <a:cs typeface="+mn-cs"/>
              </a:rPr>
              <a:t> demo slide, not this slide.</a:t>
            </a:r>
            <a:endParaRPr lang="en-US" sz="900" kern="1200" dirty="0" smtClean="0">
              <a:solidFill>
                <a:schemeClr val="tx1"/>
              </a:solidFill>
              <a:latin typeface="Calibri" pitchFamily="34" charset="0"/>
              <a:ea typeface="+mn-ea"/>
              <a:cs typeface="+mn-cs"/>
            </a:endParaRP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itchFamily="34" charset="0"/>
              <a:buNone/>
            </a:pP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11/12/2009 10:49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35</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itchFamily="34" charset="0"/>
              <a:buNone/>
            </a:pP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11/12/2009 10:49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490251" y="3929349"/>
            <a:ext cx="7921912" cy="1337595"/>
          </a:xfrm>
        </p:spPr>
        <p:txBody>
          <a:bodyPr>
            <a:noAutofit/>
          </a:bodyPr>
          <a:lstStyle>
            <a:lvl1pPr algn="l" defTabSz="914363" rtl="0" eaLnBrk="1" latinLnBrk="0" hangingPunct="1">
              <a:lnSpc>
                <a:spcPct val="90000"/>
              </a:lnSpc>
              <a:spcBef>
                <a:spcPct val="0"/>
              </a:spcBef>
              <a:buNone/>
              <a:defRPr lang="en-US" sz="6000" b="1" kern="1200" cap="none" spc="-15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4475221" y="5341785"/>
            <a:ext cx="3812443" cy="461665"/>
          </a:xfrm>
        </p:spPr>
        <p:txBody>
          <a:bodyPr>
            <a:noAutofit/>
          </a:bodyPr>
          <a:lstStyle>
            <a:lvl1pPr marL="0" indent="0" algn="l">
              <a:lnSpc>
                <a:spcPct val="90000"/>
              </a:lnSpc>
              <a:spcBef>
                <a:spcPts val="0"/>
              </a:spcBef>
              <a:buNone/>
              <a:defRPr sz="2400">
                <a:solidFill>
                  <a:schemeClr val="tx1"/>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100000"/>
              <a:buFontTx/>
              <a:buBlip>
                <a:blip r:embed="rId2"/>
              </a:buBlip>
              <a:defRPr/>
            </a:lvl1pPr>
            <a:lvl2pPr>
              <a:buClr>
                <a:schemeClr val="tx1"/>
              </a:buClr>
              <a:buSzPct val="90000"/>
              <a:buFontTx/>
              <a:buBlip>
                <a:blip r:embed="rId3"/>
              </a:buBlip>
              <a:defRPr/>
            </a:lvl2pPr>
            <a:lvl3pPr>
              <a:buClr>
                <a:schemeClr val="tx1"/>
              </a:buClr>
              <a:buSzPct val="90000"/>
              <a:buFontTx/>
              <a:buBlip>
                <a:blip r:embed="rId3"/>
              </a:buBlip>
              <a:defRPr/>
            </a:lvl3pPr>
            <a:lvl4pPr>
              <a:buClr>
                <a:schemeClr val="tx1"/>
              </a:buClr>
              <a:buSzPct val="90000"/>
              <a:buFontTx/>
              <a:buBlip>
                <a:blip r:embed="rId3"/>
              </a:buBlip>
              <a:defRPr/>
            </a:lvl4pPr>
            <a:lvl5pPr>
              <a:buClr>
                <a:schemeClr val="tx1"/>
              </a:buClr>
              <a:buSzPct val="9000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730249" y="4992403"/>
            <a:ext cx="7651245" cy="752822"/>
          </a:xfrm>
        </p:spPr>
        <p:txBody>
          <a:bodyPr vert="horz" wrap="square" lIns="0" tIns="0" rIns="0" bIns="0" rtlCol="0" anchor="t">
            <a:noAutofit/>
          </a:bodyPr>
          <a:lstStyle>
            <a:lvl1pPr algn="l" defTabSz="914363" rtl="0" eaLnBrk="1" latinLnBrk="0" hangingPunct="1">
              <a:lnSpc>
                <a:spcPct val="90000"/>
              </a:lnSpc>
              <a:spcBef>
                <a:spcPct val="0"/>
              </a:spcBef>
              <a:buNone/>
              <a:defRPr lang="en-US" sz="4000" b="0" kern="1200" cap="none" spc="-150" dirty="0">
                <a:ln w="3175">
                  <a:noFill/>
                </a:ln>
                <a:solidFill>
                  <a:schemeClr val="bg1"/>
                </a:solidFill>
                <a:effectLst/>
                <a:latin typeface="+mn-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730249" y="5746265"/>
            <a:ext cx="6803209" cy="461665"/>
          </a:xfrm>
        </p:spPr>
        <p:txBody>
          <a:bodyPr>
            <a:noAutofit/>
          </a:bodyPr>
          <a:lstStyle>
            <a:lvl1pPr marL="0" indent="0" algn="l">
              <a:lnSpc>
                <a:spcPct val="90000"/>
              </a:lnSpc>
              <a:spcBef>
                <a:spcPts val="0"/>
              </a:spcBef>
              <a:buNone/>
              <a:defRPr sz="2000">
                <a:solidFill>
                  <a:schemeClr val="tx1">
                    <a:tint val="75000"/>
                  </a:schemeClr>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bwMode="white">
          <a:xfrm>
            <a:off x="510793" y="3813437"/>
            <a:ext cx="7681913" cy="1059925"/>
          </a:xfrm>
        </p:spPr>
        <p:txBody>
          <a:bodyPr anchor="t" anchorCtr="0">
            <a:noAutofit/>
          </a:bodyPr>
          <a:lstStyle>
            <a:lvl1pPr marL="0" indent="0" algn="l">
              <a:buFont typeface="Arial" pitchFamily="34" charset="0"/>
              <a:buNone/>
              <a:defRPr kumimoji="0" lang="en-US" sz="8000" b="1" i="0" u="none" strike="noStrike" kern="1200" cap="none" spc="-56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atin typeface="+mn-lt"/>
              </a:defRPr>
            </a:lvl1pPr>
            <a:lvl2pPr>
              <a:lnSpc>
                <a:spcPct val="90000"/>
              </a:lnSpc>
              <a:defRPr>
                <a:latin typeface="+mn-lt"/>
              </a:defRPr>
            </a:lvl2pPr>
            <a:lvl3pPr>
              <a:lnSpc>
                <a:spcPct val="90000"/>
              </a:lnSpc>
              <a:defRPr>
                <a:latin typeface="+mn-lt"/>
              </a:defRPr>
            </a:lvl3pPr>
            <a:lvl4pPr>
              <a:lnSpc>
                <a:spcPct val="90000"/>
              </a:lnSpc>
              <a:defRPr>
                <a:latin typeface="+mn-lt"/>
              </a:defRPr>
            </a:lvl4pPr>
            <a:lvl5pPr>
              <a:lnSpc>
                <a:spcPct val="90000"/>
              </a:lnSpc>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4"/>
            <a:ext cx="8382000" cy="4561205"/>
          </a:xfrm>
        </p:spPr>
        <p:txBody>
          <a:bodyPr>
            <a:no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3"/>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14"/>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14"/>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4"/>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4"/>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4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6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6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7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7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8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8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0.png"/><Relationship Id="rId1" Type="http://schemas.openxmlformats.org/officeDocument/2006/relationships/slideLayout" Target="../slideLayouts/slideLayout3.xml"/><Relationship Id="rId6" Type="http://schemas.openxmlformats.org/officeDocument/2006/relationships/hyperlink" Target="http://blogs.msdn.com/teams_wit_tools/archive/2009/10/19/compatibility-matrix-for-2010-beta-2-team-foundation-server-to-team-explorer-2008-and-2005.aspx" TargetMode="External"/><Relationship Id="rId5" Type="http://schemas.openxmlformats.org/officeDocument/2006/relationships/hyperlink" Target="http://www.microsoft.com/downloads/details.aspx?displaylang=en&amp;FamilyID=cf13ea45-d17b-4edc-8e6c-6c5b208ec54d" TargetMode="External"/><Relationship Id="rId4" Type="http://schemas.openxmlformats.org/officeDocument/2006/relationships/image" Target="../media/image2.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hyperlink" Target="http://connect.microsoft.com/" TargetMode="External"/><Relationship Id="rId2" Type="http://schemas.openxmlformats.org/officeDocument/2006/relationships/hyperlink" Target="http://msdn.microsoft.com/en-us/vstudio/dd582936.aspx" TargetMode="External"/><Relationship Id="rId1" Type="http://schemas.openxmlformats.org/officeDocument/2006/relationships/slideLayout" Target="../slideLayouts/slideLayout3.xml"/><Relationship Id="rId4" Type="http://schemas.openxmlformats.org/officeDocument/2006/relationships/hyperlink" Target="http://social.msdn.microsoft.com/Forums/en-US/category/visualstudioprerelease" TargetMode="External"/></Relationships>
</file>

<file path=ppt/slides/_rels/slide9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400" dirty="0" smtClean="0"/>
              <a:t>Doing It Right</a:t>
            </a:r>
            <a:r>
              <a:rPr lang="en-US" sz="4000" dirty="0" smtClean="0"/>
              <a:t/>
            </a:r>
            <a:br>
              <a:rPr lang="en-US" sz="4000" dirty="0" smtClean="0"/>
            </a:br>
            <a:r>
              <a:rPr lang="en-US" sz="4800" dirty="0" smtClean="0"/>
              <a:t>Planning and Tracking Projects </a:t>
            </a:r>
            <a:br>
              <a:rPr lang="en-US" sz="4800" dirty="0" smtClean="0"/>
            </a:br>
            <a:r>
              <a:rPr lang="en-US" sz="4800" dirty="0" smtClean="0"/>
              <a:t>with TFS 2010</a:t>
            </a:r>
            <a:endParaRPr sz="1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mn-cs"/>
            </a:endParaRPr>
          </a:p>
        </p:txBody>
      </p:sp>
      <p:sp>
        <p:nvSpPr>
          <p:cNvPr id="3" name="Subtitle 2"/>
          <p:cNvSpPr>
            <a:spLocks noGrp="1"/>
          </p:cNvSpPr>
          <p:nvPr>
            <p:ph type="subTitle" idx="1"/>
          </p:nvPr>
        </p:nvSpPr>
        <p:spPr/>
        <p:txBody>
          <a:bodyPr/>
          <a:lstStyle/>
          <a:p>
            <a:r>
              <a:rPr lang="en-US" dirty="0" smtClean="0">
                <a:solidFill>
                  <a:schemeClr val="tx1"/>
                </a:solidFill>
              </a:rPr>
              <a:t>Stephanie </a:t>
            </a:r>
            <a:r>
              <a:rPr lang="en-US" dirty="0" err="1" smtClean="0">
                <a:solidFill>
                  <a:schemeClr val="tx1"/>
                </a:solidFill>
              </a:rPr>
              <a:t>Saad</a:t>
            </a:r>
            <a:r>
              <a:rPr lang="en-US" dirty="0" smtClean="0">
                <a:solidFill>
                  <a:schemeClr val="tx1"/>
                </a:solidFill>
              </a:rPr>
              <a:t> Cuthbertson</a:t>
            </a:r>
          </a:p>
          <a:p>
            <a:r>
              <a:rPr lang="en-US" dirty="0" smtClean="0">
                <a:solidFill>
                  <a:schemeClr val="tx1"/>
                </a:solidFill>
              </a:rPr>
              <a:t>Grou</a:t>
            </a:r>
            <a:r>
              <a:rPr lang="en-US" dirty="0" smtClean="0"/>
              <a:t>p Program Manager</a:t>
            </a:r>
            <a:endParaRPr lang="en-US" dirty="0" smtClean="0">
              <a:solidFill>
                <a:schemeClr val="tx1"/>
              </a:solidFill>
            </a:endParaRPr>
          </a:p>
          <a:p>
            <a:r>
              <a:rPr lang="en-US" dirty="0" smtClean="0">
                <a:solidFill>
                  <a:schemeClr val="tx1"/>
                </a:solidFill>
              </a:rPr>
              <a:t>Microsoft</a:t>
            </a:r>
          </a:p>
          <a:p>
            <a:r>
              <a:rPr lang="en-US" dirty="0" smtClean="0">
                <a:solidFill>
                  <a:schemeClr val="tx1"/>
                </a:solidFill>
              </a:rPr>
              <a:t>Session Code: DEV 202</a:t>
            </a:r>
            <a:endParaRPr lang="en-US"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1981200" y="990600"/>
            <a:ext cx="7132320" cy="5730723"/>
          </a:xfrm>
          <a:prstGeom prst="rect">
            <a:avLst/>
          </a:prstGeom>
          <a:ln>
            <a:noFill/>
          </a:ln>
          <a:effectLst>
            <a:outerShdw blurRad="190500" algn="tl" rotWithShape="0">
              <a:srgbClr val="000000">
                <a:alpha val="70000"/>
              </a:srgbClr>
            </a:outerShdw>
          </a:effectLst>
        </p:spPr>
      </p:pic>
      <p:pic>
        <p:nvPicPr>
          <p:cNvPr id="11" name="Picture 2"/>
          <p:cNvPicPr>
            <a:picLocks noChangeAspect="1" noChangeArrowheads="1"/>
          </p:cNvPicPr>
          <p:nvPr/>
        </p:nvPicPr>
        <p:blipFill>
          <a:blip r:embed="rId3"/>
          <a:srcRect/>
          <a:stretch>
            <a:fillRect/>
          </a:stretch>
        </p:blipFill>
        <p:spPr bwMode="auto">
          <a:xfrm>
            <a:off x="76200" y="990600"/>
            <a:ext cx="1795689" cy="2218204"/>
          </a:xfrm>
          <a:prstGeom prst="rect">
            <a:avLst/>
          </a:prstGeom>
          <a:ln>
            <a:noFill/>
          </a:ln>
          <a:effectLst>
            <a:outerShdw blurRad="190500" algn="tl" rotWithShape="0">
              <a:srgbClr val="000000">
                <a:alpha val="70000"/>
              </a:srgbClr>
            </a:outerShdw>
          </a:effectLst>
        </p:spPr>
      </p:pic>
      <p:sp>
        <p:nvSpPr>
          <p:cNvPr id="2" name="Title 1"/>
          <p:cNvSpPr>
            <a:spLocks noGrp="1"/>
          </p:cNvSpPr>
          <p:nvPr>
            <p:ph type="title"/>
          </p:nvPr>
        </p:nvSpPr>
        <p:spPr>
          <a:xfrm>
            <a:off x="381000" y="230188"/>
            <a:ext cx="8382000" cy="664797"/>
          </a:xfrm>
        </p:spPr>
        <p:txBody>
          <a:bodyPr/>
          <a:lstStyle/>
          <a:p>
            <a:r>
              <a:rPr lang="en-US" dirty="0" smtClean="0"/>
              <a:t>Updating Tasks</a:t>
            </a:r>
            <a:endParaRPr lang="en-US" dirty="0"/>
          </a:p>
        </p:txBody>
      </p:sp>
      <p:sp>
        <p:nvSpPr>
          <p:cNvPr id="6" name="Rounded Rectangular Callout 5"/>
          <p:cNvSpPr/>
          <p:nvPr/>
        </p:nvSpPr>
        <p:spPr bwMode="auto">
          <a:xfrm>
            <a:off x="3200400" y="2743200"/>
            <a:ext cx="2819400" cy="685800"/>
          </a:xfrm>
          <a:prstGeom prst="wedgeRoundRectCallout">
            <a:avLst>
              <a:gd name="adj1" fmla="val 64774"/>
              <a:gd name="adj2" fmla="val 55742"/>
              <a:gd name="adj3"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bg1"/>
                </a:solidFill>
                <a:latin typeface="Segoe" pitchFamily="34" charset="0"/>
              </a:rPr>
              <a:t>Team Project portal</a:t>
            </a:r>
          </a:p>
        </p:txBody>
      </p:sp>
      <p:sp>
        <p:nvSpPr>
          <p:cNvPr id="12" name="Oval 11"/>
          <p:cNvSpPr/>
          <p:nvPr/>
        </p:nvSpPr>
        <p:spPr bwMode="auto">
          <a:xfrm>
            <a:off x="6324600" y="3505200"/>
            <a:ext cx="1085850" cy="457200"/>
          </a:xfrm>
          <a:prstGeom prst="ellipse">
            <a:avLst/>
          </a:prstGeom>
          <a:noFill/>
          <a:ln w="25400" cmpd="sng">
            <a:solidFill>
              <a:srgbClr val="FF0066"/>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6858"/>
            <a:ext cx="9134856" cy="6851142"/>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pic>
      <p:sp>
        <p:nvSpPr>
          <p:cNvPr id="3" name="Rounded Rectangular Callout 2"/>
          <p:cNvSpPr/>
          <p:nvPr/>
        </p:nvSpPr>
        <p:spPr bwMode="auto">
          <a:xfrm>
            <a:off x="5546677" y="419667"/>
            <a:ext cx="2723865" cy="1832213"/>
          </a:xfrm>
          <a:prstGeom prst="wedgeRoundRectCallout">
            <a:avLst>
              <a:gd name="adj1" fmla="val -64031"/>
              <a:gd name="adj2" fmla="val 114293"/>
              <a:gd name="adj3"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Segoe" pitchFamily="34" charset="0"/>
              </a:rPr>
              <a:t>All the while, the team can see progress on requirements as well as the quality of the requirements!</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1981200" y="990600"/>
            <a:ext cx="7132320" cy="5730723"/>
          </a:xfrm>
          <a:prstGeom prst="rect">
            <a:avLst/>
          </a:prstGeom>
          <a:ln>
            <a:noFill/>
          </a:ln>
          <a:effectLst>
            <a:outerShdw blurRad="190500" algn="tl" rotWithShape="0">
              <a:srgbClr val="000000">
                <a:alpha val="70000"/>
              </a:srgbClr>
            </a:outerShdw>
          </a:effectLst>
        </p:spPr>
      </p:pic>
      <p:pic>
        <p:nvPicPr>
          <p:cNvPr id="11" name="Picture 2"/>
          <p:cNvPicPr>
            <a:picLocks noChangeAspect="1" noChangeArrowheads="1"/>
          </p:cNvPicPr>
          <p:nvPr/>
        </p:nvPicPr>
        <p:blipFill>
          <a:blip r:embed="rId3"/>
          <a:srcRect/>
          <a:stretch>
            <a:fillRect/>
          </a:stretch>
        </p:blipFill>
        <p:spPr bwMode="auto">
          <a:xfrm>
            <a:off x="76200" y="990600"/>
            <a:ext cx="1795689" cy="2218204"/>
          </a:xfrm>
          <a:prstGeom prst="rect">
            <a:avLst/>
          </a:prstGeom>
          <a:ln>
            <a:noFill/>
          </a:ln>
          <a:effectLst>
            <a:outerShdw blurRad="190500" algn="tl" rotWithShape="0">
              <a:srgbClr val="000000">
                <a:alpha val="70000"/>
              </a:srgbClr>
            </a:outerShdw>
          </a:effectLst>
        </p:spPr>
      </p:pic>
      <p:sp>
        <p:nvSpPr>
          <p:cNvPr id="2" name="Title 1"/>
          <p:cNvSpPr>
            <a:spLocks noGrp="1"/>
          </p:cNvSpPr>
          <p:nvPr>
            <p:ph type="title"/>
          </p:nvPr>
        </p:nvSpPr>
        <p:spPr>
          <a:xfrm>
            <a:off x="381000" y="230188"/>
            <a:ext cx="8382000" cy="664797"/>
          </a:xfrm>
        </p:spPr>
        <p:txBody>
          <a:bodyPr/>
          <a:lstStyle/>
          <a:p>
            <a:r>
              <a:rPr lang="en-US" dirty="0" smtClean="0"/>
              <a:t>Updating Tasks</a:t>
            </a:r>
            <a:endParaRPr lang="en-US" dirty="0"/>
          </a:p>
        </p:txBody>
      </p:sp>
      <p:pic>
        <p:nvPicPr>
          <p:cNvPr id="5123" name="Picture 3"/>
          <p:cNvPicPr>
            <a:picLocks noChangeAspect="1" noChangeArrowheads="1"/>
          </p:cNvPicPr>
          <p:nvPr/>
        </p:nvPicPr>
        <p:blipFill>
          <a:blip r:embed="rId4"/>
          <a:srcRect/>
          <a:stretch>
            <a:fillRect/>
          </a:stretch>
        </p:blipFill>
        <p:spPr bwMode="auto">
          <a:xfrm>
            <a:off x="3124200" y="2514600"/>
            <a:ext cx="5129213" cy="3621702"/>
          </a:xfrm>
          <a:prstGeom prst="rect">
            <a:avLst/>
          </a:prstGeom>
          <a:ln>
            <a:noFill/>
          </a:ln>
          <a:effectLst>
            <a:outerShdw blurRad="190500" algn="tl" rotWithShape="0">
              <a:srgbClr val="000000">
                <a:alpha val="70000"/>
              </a:srgbClr>
            </a:outerShdw>
          </a:effectLst>
        </p:spPr>
      </p:pic>
      <p:sp>
        <p:nvSpPr>
          <p:cNvPr id="12" name="Oval 11"/>
          <p:cNvSpPr/>
          <p:nvPr/>
        </p:nvSpPr>
        <p:spPr bwMode="auto">
          <a:xfrm>
            <a:off x="6934200" y="3886200"/>
            <a:ext cx="1238250" cy="533400"/>
          </a:xfrm>
          <a:prstGeom prst="ellipse">
            <a:avLst/>
          </a:prstGeom>
          <a:noFill/>
          <a:ln w="25400" cmpd="sng">
            <a:solidFill>
              <a:srgbClr val="FF0066"/>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a:srcRect/>
          <a:stretch>
            <a:fillRect/>
          </a:stretch>
        </p:blipFill>
        <p:spPr bwMode="auto">
          <a:xfrm>
            <a:off x="1981200" y="990600"/>
            <a:ext cx="7132320" cy="5730723"/>
          </a:xfrm>
          <a:prstGeom prst="rect">
            <a:avLst/>
          </a:prstGeom>
          <a:ln>
            <a:noFill/>
          </a:ln>
          <a:effectLst>
            <a:outerShdw blurRad="190500" algn="tl" rotWithShape="0">
              <a:srgbClr val="000000">
                <a:alpha val="70000"/>
              </a:srgbClr>
            </a:outerShdw>
          </a:effectLst>
        </p:spPr>
      </p:pic>
      <p:pic>
        <p:nvPicPr>
          <p:cNvPr id="11" name="Picture 2"/>
          <p:cNvPicPr>
            <a:picLocks noChangeAspect="1" noChangeArrowheads="1"/>
          </p:cNvPicPr>
          <p:nvPr/>
        </p:nvPicPr>
        <p:blipFill>
          <a:blip r:embed="rId3"/>
          <a:srcRect/>
          <a:stretch>
            <a:fillRect/>
          </a:stretch>
        </p:blipFill>
        <p:spPr bwMode="auto">
          <a:xfrm>
            <a:off x="76200" y="990600"/>
            <a:ext cx="1795689" cy="2218204"/>
          </a:xfrm>
          <a:prstGeom prst="rect">
            <a:avLst/>
          </a:prstGeom>
          <a:ln>
            <a:noFill/>
          </a:ln>
          <a:effectLst>
            <a:outerShdw blurRad="190500" algn="tl" rotWithShape="0">
              <a:srgbClr val="000000">
                <a:alpha val="70000"/>
              </a:srgbClr>
            </a:outerShdw>
          </a:effectLst>
        </p:spPr>
      </p:pic>
      <p:sp>
        <p:nvSpPr>
          <p:cNvPr id="2" name="Title 1"/>
          <p:cNvSpPr>
            <a:spLocks noGrp="1"/>
          </p:cNvSpPr>
          <p:nvPr>
            <p:ph type="title"/>
          </p:nvPr>
        </p:nvSpPr>
        <p:spPr>
          <a:xfrm>
            <a:off x="381000" y="230188"/>
            <a:ext cx="8382000" cy="664797"/>
          </a:xfrm>
        </p:spPr>
        <p:txBody>
          <a:bodyPr/>
          <a:lstStyle/>
          <a:p>
            <a:r>
              <a:rPr lang="en-US" dirty="0" smtClean="0"/>
              <a:t>Updating Tasks</a:t>
            </a:r>
            <a:endParaRPr lang="en-US" dirty="0"/>
          </a:p>
        </p:txBody>
      </p:sp>
      <p:sp>
        <p:nvSpPr>
          <p:cNvPr id="13" name="Oval 12"/>
          <p:cNvSpPr/>
          <p:nvPr/>
        </p:nvSpPr>
        <p:spPr bwMode="auto">
          <a:xfrm>
            <a:off x="6324600" y="3505200"/>
            <a:ext cx="1085850" cy="457200"/>
          </a:xfrm>
          <a:prstGeom prst="ellipse">
            <a:avLst/>
          </a:prstGeom>
          <a:noFill/>
          <a:ln w="25400" cmpd="sng">
            <a:solidFill>
              <a:srgbClr val="FF0066"/>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1981200" y="990600"/>
            <a:ext cx="7132320" cy="5730723"/>
          </a:xfrm>
          <a:prstGeom prst="rect">
            <a:avLst/>
          </a:prstGeom>
          <a:ln>
            <a:noFill/>
          </a:ln>
          <a:effectLst>
            <a:outerShdw blurRad="190500" algn="tl" rotWithShape="0">
              <a:srgbClr val="000000">
                <a:alpha val="70000"/>
              </a:srgbClr>
            </a:outerShdw>
          </a:effectLst>
        </p:spPr>
      </p:pic>
      <p:pic>
        <p:nvPicPr>
          <p:cNvPr id="11" name="Picture 2"/>
          <p:cNvPicPr>
            <a:picLocks noChangeAspect="1" noChangeArrowheads="1"/>
          </p:cNvPicPr>
          <p:nvPr/>
        </p:nvPicPr>
        <p:blipFill>
          <a:blip r:embed="rId3"/>
          <a:srcRect/>
          <a:stretch>
            <a:fillRect/>
          </a:stretch>
        </p:blipFill>
        <p:spPr bwMode="auto">
          <a:xfrm>
            <a:off x="76200" y="990600"/>
            <a:ext cx="1795689" cy="2218204"/>
          </a:xfrm>
          <a:prstGeom prst="rect">
            <a:avLst/>
          </a:prstGeom>
          <a:ln>
            <a:noFill/>
          </a:ln>
          <a:effectLst>
            <a:outerShdw blurRad="190500" algn="tl" rotWithShape="0">
              <a:srgbClr val="000000">
                <a:alpha val="70000"/>
              </a:srgbClr>
            </a:outerShdw>
          </a:effectLst>
        </p:spPr>
      </p:pic>
      <p:sp>
        <p:nvSpPr>
          <p:cNvPr id="2" name="Title 1"/>
          <p:cNvSpPr>
            <a:spLocks noGrp="1"/>
          </p:cNvSpPr>
          <p:nvPr>
            <p:ph type="title"/>
          </p:nvPr>
        </p:nvSpPr>
        <p:spPr>
          <a:xfrm>
            <a:off x="381000" y="230188"/>
            <a:ext cx="8382000" cy="664797"/>
          </a:xfrm>
        </p:spPr>
        <p:txBody>
          <a:bodyPr/>
          <a:lstStyle/>
          <a:p>
            <a:r>
              <a:rPr lang="en-US" dirty="0" smtClean="0"/>
              <a:t>Updating Tasks</a:t>
            </a:r>
            <a:endParaRPr lang="en-US" dirty="0"/>
          </a:p>
        </p:txBody>
      </p:sp>
      <p:sp>
        <p:nvSpPr>
          <p:cNvPr id="13" name="Oval 12"/>
          <p:cNvSpPr/>
          <p:nvPr/>
        </p:nvSpPr>
        <p:spPr bwMode="auto">
          <a:xfrm>
            <a:off x="4648200" y="3048000"/>
            <a:ext cx="1085850" cy="457200"/>
          </a:xfrm>
          <a:prstGeom prst="ellipse">
            <a:avLst/>
          </a:prstGeom>
          <a:noFill/>
          <a:ln w="25400" cmpd="sng">
            <a:solidFill>
              <a:srgbClr val="FF0066"/>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 name="Rounded Rectangular Callout 6"/>
          <p:cNvSpPr/>
          <p:nvPr/>
        </p:nvSpPr>
        <p:spPr bwMode="auto">
          <a:xfrm>
            <a:off x="5486400" y="3886200"/>
            <a:ext cx="3048000" cy="914400"/>
          </a:xfrm>
          <a:prstGeom prst="wedgeRoundRectCallout">
            <a:avLst>
              <a:gd name="adj1" fmla="val -45023"/>
              <a:gd name="adj2" fmla="val -82651"/>
              <a:gd name="adj3"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bg1"/>
                </a:solidFill>
                <a:latin typeface="Segoe" pitchFamily="34" charset="0"/>
              </a:rPr>
              <a:t>Team System Web Access</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srcRect/>
          <a:stretch>
            <a:fillRect/>
          </a:stretch>
        </p:blipFill>
        <p:spPr bwMode="auto">
          <a:xfrm>
            <a:off x="1981200" y="990600"/>
            <a:ext cx="7132320" cy="5758089"/>
          </a:xfrm>
          <a:prstGeom prst="rect">
            <a:avLst/>
          </a:prstGeom>
          <a:ln>
            <a:noFill/>
          </a:ln>
          <a:effectLst>
            <a:outerShdw blurRad="190500" algn="tl" rotWithShape="0">
              <a:srgbClr val="000000">
                <a:alpha val="70000"/>
              </a:srgbClr>
            </a:outerShdw>
          </a:effectLst>
        </p:spPr>
      </p:pic>
      <p:pic>
        <p:nvPicPr>
          <p:cNvPr id="11" name="Picture 2"/>
          <p:cNvPicPr>
            <a:picLocks noChangeAspect="1" noChangeArrowheads="1"/>
          </p:cNvPicPr>
          <p:nvPr/>
        </p:nvPicPr>
        <p:blipFill>
          <a:blip r:embed="rId3"/>
          <a:srcRect/>
          <a:stretch>
            <a:fillRect/>
          </a:stretch>
        </p:blipFill>
        <p:spPr bwMode="auto">
          <a:xfrm>
            <a:off x="76200" y="990600"/>
            <a:ext cx="1795689" cy="2218204"/>
          </a:xfrm>
          <a:prstGeom prst="rect">
            <a:avLst/>
          </a:prstGeom>
          <a:ln>
            <a:noFill/>
          </a:ln>
          <a:effectLst>
            <a:outerShdw blurRad="190500" algn="tl" rotWithShape="0">
              <a:srgbClr val="000000">
                <a:alpha val="70000"/>
              </a:srgbClr>
            </a:outerShdw>
          </a:effectLst>
        </p:spPr>
      </p:pic>
      <p:sp>
        <p:nvSpPr>
          <p:cNvPr id="2" name="Title 1"/>
          <p:cNvSpPr>
            <a:spLocks noGrp="1"/>
          </p:cNvSpPr>
          <p:nvPr>
            <p:ph type="title"/>
          </p:nvPr>
        </p:nvSpPr>
        <p:spPr>
          <a:xfrm>
            <a:off x="381000" y="230188"/>
            <a:ext cx="8382000" cy="664797"/>
          </a:xfrm>
        </p:spPr>
        <p:txBody>
          <a:bodyPr/>
          <a:lstStyle/>
          <a:p>
            <a:r>
              <a:rPr lang="en-US" dirty="0" smtClean="0"/>
              <a:t>Tracking Progress</a:t>
            </a:r>
            <a:endParaRPr lang="en-US" dirty="0"/>
          </a:p>
        </p:txBody>
      </p:sp>
      <p:sp>
        <p:nvSpPr>
          <p:cNvPr id="9" name="Rounded Rectangular Callout 8"/>
          <p:cNvSpPr/>
          <p:nvPr/>
        </p:nvSpPr>
        <p:spPr bwMode="auto">
          <a:xfrm>
            <a:off x="4800600" y="2895600"/>
            <a:ext cx="3048000" cy="1295400"/>
          </a:xfrm>
          <a:prstGeom prst="wedgeRoundRectCallout">
            <a:avLst>
              <a:gd name="adj1" fmla="val -75587"/>
              <a:gd name="adj2" fmla="val 54881"/>
              <a:gd name="adj3"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err="1" smtClean="0">
                <a:solidFill>
                  <a:schemeClr val="bg1"/>
                </a:solidFill>
                <a:latin typeface="Segoe" pitchFamily="34" charset="0"/>
              </a:rPr>
              <a:t>Burndown</a:t>
            </a:r>
            <a:r>
              <a:rPr lang="en-US" sz="2300" dirty="0" smtClean="0">
                <a:solidFill>
                  <a:schemeClr val="bg1"/>
                </a:solidFill>
                <a:latin typeface="Segoe" pitchFamily="34" charset="0"/>
              </a:rPr>
              <a:t> chart tracks remaining and completed work</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2"/>
          <a:srcRect/>
          <a:stretch>
            <a:fillRect/>
          </a:stretch>
        </p:blipFill>
        <p:spPr bwMode="auto">
          <a:xfrm>
            <a:off x="1981200" y="990600"/>
            <a:ext cx="7132320" cy="5758089"/>
          </a:xfrm>
          <a:prstGeom prst="rect">
            <a:avLst/>
          </a:prstGeom>
          <a:ln>
            <a:noFill/>
          </a:ln>
          <a:effectLst>
            <a:outerShdw blurRad="190500" algn="tl" rotWithShape="0">
              <a:srgbClr val="000000">
                <a:alpha val="70000"/>
              </a:srgbClr>
            </a:outerShdw>
          </a:effectLst>
        </p:spPr>
      </p:pic>
      <p:pic>
        <p:nvPicPr>
          <p:cNvPr id="11" name="Picture 2"/>
          <p:cNvPicPr>
            <a:picLocks noChangeAspect="1" noChangeArrowheads="1"/>
          </p:cNvPicPr>
          <p:nvPr/>
        </p:nvPicPr>
        <p:blipFill>
          <a:blip r:embed="rId3"/>
          <a:srcRect/>
          <a:stretch>
            <a:fillRect/>
          </a:stretch>
        </p:blipFill>
        <p:spPr bwMode="auto">
          <a:xfrm>
            <a:off x="76200" y="990600"/>
            <a:ext cx="1795689" cy="2218204"/>
          </a:xfrm>
          <a:prstGeom prst="rect">
            <a:avLst/>
          </a:prstGeom>
          <a:ln>
            <a:noFill/>
          </a:ln>
          <a:effectLst>
            <a:outerShdw blurRad="190500" algn="tl" rotWithShape="0">
              <a:srgbClr val="000000">
                <a:alpha val="70000"/>
              </a:srgbClr>
            </a:outerShdw>
          </a:effectLst>
        </p:spPr>
      </p:pic>
      <p:sp>
        <p:nvSpPr>
          <p:cNvPr id="2" name="Title 1"/>
          <p:cNvSpPr>
            <a:spLocks noGrp="1"/>
          </p:cNvSpPr>
          <p:nvPr>
            <p:ph type="title"/>
          </p:nvPr>
        </p:nvSpPr>
        <p:spPr>
          <a:xfrm>
            <a:off x="381000" y="230188"/>
            <a:ext cx="8382000" cy="664797"/>
          </a:xfrm>
        </p:spPr>
        <p:txBody>
          <a:bodyPr/>
          <a:lstStyle/>
          <a:p>
            <a:r>
              <a:rPr lang="en-US" dirty="0"/>
              <a:t>Tracking Progress</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srcRect/>
          <a:stretch>
            <a:fillRect/>
          </a:stretch>
        </p:blipFill>
        <p:spPr bwMode="auto">
          <a:xfrm>
            <a:off x="1981200" y="990600"/>
            <a:ext cx="7132320" cy="5758089"/>
          </a:xfrm>
          <a:prstGeom prst="rect">
            <a:avLst/>
          </a:prstGeom>
          <a:ln>
            <a:noFill/>
          </a:ln>
          <a:effectLst>
            <a:outerShdw blurRad="190500" algn="tl" rotWithShape="0">
              <a:srgbClr val="000000">
                <a:alpha val="70000"/>
              </a:srgbClr>
            </a:outerShdw>
          </a:effectLst>
        </p:spPr>
      </p:pic>
      <p:pic>
        <p:nvPicPr>
          <p:cNvPr id="11" name="Picture 2"/>
          <p:cNvPicPr>
            <a:picLocks noChangeAspect="1" noChangeArrowheads="1"/>
          </p:cNvPicPr>
          <p:nvPr/>
        </p:nvPicPr>
        <p:blipFill>
          <a:blip r:embed="rId3"/>
          <a:srcRect/>
          <a:stretch>
            <a:fillRect/>
          </a:stretch>
        </p:blipFill>
        <p:spPr bwMode="auto">
          <a:xfrm>
            <a:off x="76200" y="990600"/>
            <a:ext cx="1795689" cy="2218204"/>
          </a:xfrm>
          <a:prstGeom prst="rect">
            <a:avLst/>
          </a:prstGeom>
          <a:ln>
            <a:noFill/>
          </a:ln>
          <a:effectLst>
            <a:outerShdw blurRad="190500" algn="tl" rotWithShape="0">
              <a:srgbClr val="000000">
                <a:alpha val="70000"/>
              </a:srgbClr>
            </a:outerShdw>
          </a:effectLst>
        </p:spPr>
      </p:pic>
      <p:sp>
        <p:nvSpPr>
          <p:cNvPr id="2" name="Title 1"/>
          <p:cNvSpPr>
            <a:spLocks noGrp="1"/>
          </p:cNvSpPr>
          <p:nvPr>
            <p:ph type="title"/>
          </p:nvPr>
        </p:nvSpPr>
        <p:spPr>
          <a:xfrm>
            <a:off x="381000" y="230188"/>
            <a:ext cx="8382000" cy="664797"/>
          </a:xfrm>
        </p:spPr>
        <p:txBody>
          <a:bodyPr/>
          <a:lstStyle/>
          <a:p>
            <a:r>
              <a:rPr lang="en-US" dirty="0"/>
              <a:t>Tracking Progress</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1981200" y="990600"/>
            <a:ext cx="7132320" cy="5730723"/>
          </a:xfrm>
          <a:prstGeom prst="rect">
            <a:avLst/>
          </a:prstGeom>
          <a:ln>
            <a:noFill/>
          </a:ln>
          <a:effectLst>
            <a:outerShdw blurRad="190500" algn="tl" rotWithShape="0">
              <a:srgbClr val="000000">
                <a:alpha val="70000"/>
              </a:srgbClr>
            </a:outerShdw>
          </a:effectLst>
        </p:spPr>
      </p:pic>
      <p:sp>
        <p:nvSpPr>
          <p:cNvPr id="2" name="Title 1"/>
          <p:cNvSpPr>
            <a:spLocks noGrp="1"/>
          </p:cNvSpPr>
          <p:nvPr>
            <p:ph type="title"/>
          </p:nvPr>
        </p:nvSpPr>
        <p:spPr/>
        <p:txBody>
          <a:bodyPr/>
          <a:lstStyle/>
          <a:p>
            <a:r>
              <a:rPr lang="en-US" dirty="0"/>
              <a:t>Tracking Progress</a:t>
            </a:r>
          </a:p>
        </p:txBody>
      </p:sp>
      <p:sp>
        <p:nvSpPr>
          <p:cNvPr id="9" name="Rounded Rectangular Callout 8"/>
          <p:cNvSpPr/>
          <p:nvPr/>
        </p:nvSpPr>
        <p:spPr bwMode="auto">
          <a:xfrm>
            <a:off x="5334000" y="1219200"/>
            <a:ext cx="3657600" cy="1219200"/>
          </a:xfrm>
          <a:prstGeom prst="wedgeRoundRectCallout">
            <a:avLst>
              <a:gd name="adj1" fmla="val -40297"/>
              <a:gd name="adj2" fmla="val 75355"/>
              <a:gd name="adj3"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bg1"/>
                </a:solidFill>
                <a:latin typeface="Segoe" pitchFamily="34" charset="0"/>
              </a:rPr>
              <a:t>Detailed sprint progress is tracked on the project portal</a:t>
            </a:r>
          </a:p>
        </p:txBody>
      </p:sp>
      <p:sp>
        <p:nvSpPr>
          <p:cNvPr id="7" name="Oval 6"/>
          <p:cNvSpPr/>
          <p:nvPr/>
        </p:nvSpPr>
        <p:spPr bwMode="auto">
          <a:xfrm>
            <a:off x="4343400" y="3733800"/>
            <a:ext cx="609600" cy="381000"/>
          </a:xfrm>
          <a:prstGeom prst="ellipse">
            <a:avLst/>
          </a:prstGeom>
          <a:noFill/>
          <a:ln w="25400" cmpd="sng">
            <a:solidFill>
              <a:srgbClr val="FF0066"/>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 name="Oval 7"/>
          <p:cNvSpPr/>
          <p:nvPr/>
        </p:nvSpPr>
        <p:spPr bwMode="auto">
          <a:xfrm>
            <a:off x="4343400" y="4953000"/>
            <a:ext cx="838200" cy="609600"/>
          </a:xfrm>
          <a:prstGeom prst="ellipse">
            <a:avLst/>
          </a:prstGeom>
          <a:noFill/>
          <a:ln w="25400" cmpd="sng">
            <a:solidFill>
              <a:srgbClr val="FF0066"/>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4" name="Picture 2"/>
          <p:cNvPicPr>
            <a:picLocks noChangeAspect="1" noChangeArrowheads="1"/>
          </p:cNvPicPr>
          <p:nvPr/>
        </p:nvPicPr>
        <p:blipFill>
          <a:blip r:embed="rId3"/>
          <a:srcRect/>
          <a:stretch>
            <a:fillRect/>
          </a:stretch>
        </p:blipFill>
        <p:spPr bwMode="auto">
          <a:xfrm>
            <a:off x="76200" y="990600"/>
            <a:ext cx="1795689" cy="2218204"/>
          </a:xfrm>
          <a:prstGeom prst="rect">
            <a:avLst/>
          </a:prstGeom>
          <a:ln>
            <a:noFill/>
          </a:ln>
          <a:effectLst>
            <a:outerShdw blurRad="190500" algn="tl" rotWithShape="0">
              <a:srgbClr val="000000">
                <a:alpha val="70000"/>
              </a:srgbClr>
            </a:outerShdw>
          </a:effectLst>
        </p:spPr>
      </p:pic>
      <p:sp>
        <p:nvSpPr>
          <p:cNvPr id="10" name="Oval 9"/>
          <p:cNvSpPr/>
          <p:nvPr/>
        </p:nvSpPr>
        <p:spPr bwMode="auto">
          <a:xfrm>
            <a:off x="6629400" y="3581400"/>
            <a:ext cx="838200" cy="609600"/>
          </a:xfrm>
          <a:prstGeom prst="ellipse">
            <a:avLst/>
          </a:prstGeom>
          <a:noFill/>
          <a:ln w="25400" cmpd="sng">
            <a:solidFill>
              <a:srgbClr val="FF0066"/>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 name="Rounded Rectangular Callout 10"/>
          <p:cNvSpPr/>
          <p:nvPr/>
        </p:nvSpPr>
        <p:spPr bwMode="auto">
          <a:xfrm>
            <a:off x="2133600" y="4343400"/>
            <a:ext cx="2438400" cy="1295400"/>
          </a:xfrm>
          <a:prstGeom prst="wedgeRoundRectCallout">
            <a:avLst>
              <a:gd name="adj1" fmla="val 39298"/>
              <a:gd name="adj2" fmla="val -73061"/>
              <a:gd name="adj3"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bg1"/>
                </a:solidFill>
                <a:latin typeface="Segoe" pitchFamily="34" charset="0"/>
              </a:rPr>
              <a:t>The </a:t>
            </a:r>
            <a:r>
              <a:rPr lang="en-US" sz="2300" dirty="0" err="1" smtClean="0">
                <a:solidFill>
                  <a:schemeClr val="bg1"/>
                </a:solidFill>
                <a:latin typeface="Segoe" pitchFamily="34" charset="0"/>
              </a:rPr>
              <a:t>burndown</a:t>
            </a:r>
            <a:r>
              <a:rPr lang="en-US" sz="2300" dirty="0" smtClean="0">
                <a:solidFill>
                  <a:schemeClr val="bg1"/>
                </a:solidFill>
                <a:latin typeface="Segoe" pitchFamily="34" charset="0"/>
              </a:rPr>
              <a:t> shows the team on track…</a:t>
            </a:r>
          </a:p>
        </p:txBody>
      </p:sp>
      <p:sp>
        <p:nvSpPr>
          <p:cNvPr id="13" name="Rounded Rectangular Callout 12"/>
          <p:cNvSpPr/>
          <p:nvPr/>
        </p:nvSpPr>
        <p:spPr bwMode="auto">
          <a:xfrm>
            <a:off x="5334000" y="4648200"/>
            <a:ext cx="3352800" cy="914400"/>
          </a:xfrm>
          <a:prstGeom prst="wedgeRoundRectCallout">
            <a:avLst>
              <a:gd name="adj1" fmla="val -7898"/>
              <a:gd name="adj2" fmla="val -95365"/>
              <a:gd name="adj3"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bg1"/>
                </a:solidFill>
                <a:latin typeface="Segoe" pitchFamily="34" charset="0"/>
              </a:rPr>
              <a:t>And almost half of the tasks remain open</a:t>
            </a:r>
          </a:p>
        </p:txBody>
      </p:sp>
      <p:sp>
        <p:nvSpPr>
          <p:cNvPr id="12" name="Rounded Rectangular Callout 11"/>
          <p:cNvSpPr/>
          <p:nvPr/>
        </p:nvSpPr>
        <p:spPr bwMode="auto">
          <a:xfrm>
            <a:off x="5562600" y="5257800"/>
            <a:ext cx="2895600" cy="1295400"/>
          </a:xfrm>
          <a:prstGeom prst="wedgeRoundRectCallout">
            <a:avLst>
              <a:gd name="adj1" fmla="val -62100"/>
              <a:gd name="adj2" fmla="val -36296"/>
              <a:gd name="adj3"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bg1"/>
                </a:solidFill>
                <a:latin typeface="Segoe" pitchFamily="34" charset="0"/>
              </a:rPr>
              <a:t>But the team hasn’t closed any of the three stories…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7" grpId="0" animBg="1"/>
      <p:bldP spid="8" grpId="0" animBg="1"/>
      <p:bldP spid="10" grpId="0" animBg="1"/>
      <p:bldP spid="11" grpId="0" animBg="1"/>
      <p:bldP spid="11" grpId="1" animBg="1"/>
      <p:bldP spid="13" grpId="0" animBg="1"/>
      <p:bldP spid="12" grpId="0" animBg="1"/>
      <p:bldP spid="12"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1981200" y="990600"/>
            <a:ext cx="7132320" cy="5725071"/>
          </a:xfrm>
          <a:prstGeom prst="rect">
            <a:avLst/>
          </a:prstGeom>
          <a:ln>
            <a:noFill/>
          </a:ln>
          <a:effectLst>
            <a:outerShdw blurRad="190500" algn="tl" rotWithShape="0">
              <a:srgbClr val="000000">
                <a:alpha val="70000"/>
              </a:srgbClr>
            </a:outerShdw>
          </a:effectLst>
        </p:spPr>
      </p:pic>
      <p:sp>
        <p:nvSpPr>
          <p:cNvPr id="2" name="Title 1"/>
          <p:cNvSpPr>
            <a:spLocks noGrp="1"/>
          </p:cNvSpPr>
          <p:nvPr>
            <p:ph type="title"/>
          </p:nvPr>
        </p:nvSpPr>
        <p:spPr/>
        <p:txBody>
          <a:bodyPr/>
          <a:lstStyle/>
          <a:p>
            <a:r>
              <a:rPr lang="en-US" dirty="0"/>
              <a:t>Tracking Progress</a:t>
            </a:r>
          </a:p>
        </p:txBody>
      </p:sp>
      <p:pic>
        <p:nvPicPr>
          <p:cNvPr id="14" name="Picture 2"/>
          <p:cNvPicPr>
            <a:picLocks noChangeAspect="1" noChangeArrowheads="1"/>
          </p:cNvPicPr>
          <p:nvPr/>
        </p:nvPicPr>
        <p:blipFill>
          <a:blip r:embed="rId3"/>
          <a:srcRect/>
          <a:stretch>
            <a:fillRect/>
          </a:stretch>
        </p:blipFill>
        <p:spPr bwMode="auto">
          <a:xfrm>
            <a:off x="76200" y="990600"/>
            <a:ext cx="1795689" cy="2218204"/>
          </a:xfrm>
          <a:prstGeom prst="rect">
            <a:avLst/>
          </a:prstGeom>
          <a:ln>
            <a:noFill/>
          </a:ln>
          <a:effectLst>
            <a:outerShdw blurRad="190500" algn="tl" rotWithShape="0">
              <a:srgbClr val="000000">
                <a:alpha val="70000"/>
              </a:srgbClr>
            </a:outerShdw>
          </a:effectLst>
        </p:spPr>
      </p:pic>
      <p:sp>
        <p:nvSpPr>
          <p:cNvPr id="12" name="Rounded Rectangular Callout 11"/>
          <p:cNvSpPr/>
          <p:nvPr/>
        </p:nvSpPr>
        <p:spPr bwMode="auto">
          <a:xfrm>
            <a:off x="5410200" y="3276600"/>
            <a:ext cx="3200400" cy="1752600"/>
          </a:xfrm>
          <a:prstGeom prst="wedgeRoundRectCallout">
            <a:avLst>
              <a:gd name="adj1" fmla="val -62100"/>
              <a:gd name="adj2" fmla="val -36296"/>
              <a:gd name="adj3"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bg1"/>
                </a:solidFill>
                <a:latin typeface="Segoe" pitchFamily="34" charset="0"/>
              </a:rPr>
              <a:t>The </a:t>
            </a:r>
            <a:r>
              <a:rPr lang="en-US" sz="2300" dirty="0" err="1" smtClean="0">
                <a:solidFill>
                  <a:schemeClr val="bg1"/>
                </a:solidFill>
                <a:latin typeface="Segoe" pitchFamily="34" charset="0"/>
              </a:rPr>
              <a:t>Scrummaster</a:t>
            </a:r>
            <a:r>
              <a:rPr lang="en-US" sz="2300" dirty="0" smtClean="0">
                <a:solidFill>
                  <a:schemeClr val="bg1"/>
                </a:solidFill>
                <a:latin typeface="Segoe" pitchFamily="34" charset="0"/>
              </a:rPr>
              <a:t> opens an issue to track the problem the portal has identified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1981200" y="990600"/>
            <a:ext cx="7132320" cy="5725071"/>
          </a:xfrm>
          <a:prstGeom prst="rect">
            <a:avLst/>
          </a:prstGeom>
          <a:ln>
            <a:noFill/>
          </a:ln>
          <a:effectLst>
            <a:outerShdw blurRad="190500" algn="tl" rotWithShape="0">
              <a:srgbClr val="000000">
                <a:alpha val="70000"/>
              </a:srgbClr>
            </a:outerShdw>
          </a:effectLst>
        </p:spPr>
      </p:pic>
      <p:sp>
        <p:nvSpPr>
          <p:cNvPr id="2" name="Title 1"/>
          <p:cNvSpPr>
            <a:spLocks noGrp="1"/>
          </p:cNvSpPr>
          <p:nvPr>
            <p:ph type="title"/>
          </p:nvPr>
        </p:nvSpPr>
        <p:spPr/>
        <p:txBody>
          <a:bodyPr/>
          <a:lstStyle/>
          <a:p>
            <a:r>
              <a:rPr lang="en-US" dirty="0"/>
              <a:t>Tracking Progress</a:t>
            </a:r>
          </a:p>
        </p:txBody>
      </p:sp>
      <p:pic>
        <p:nvPicPr>
          <p:cNvPr id="14" name="Picture 2"/>
          <p:cNvPicPr>
            <a:picLocks noChangeAspect="1" noChangeArrowheads="1"/>
          </p:cNvPicPr>
          <p:nvPr/>
        </p:nvPicPr>
        <p:blipFill>
          <a:blip r:embed="rId3"/>
          <a:srcRect/>
          <a:stretch>
            <a:fillRect/>
          </a:stretch>
        </p:blipFill>
        <p:spPr bwMode="auto">
          <a:xfrm>
            <a:off x="76200" y="990600"/>
            <a:ext cx="1795689" cy="2218204"/>
          </a:xfrm>
          <a:prstGeom prst="rect">
            <a:avLst/>
          </a:prstGeom>
          <a:ln>
            <a:noFill/>
          </a:ln>
          <a:effectLst>
            <a:outerShdw blurRad="190500" algn="tl" rotWithShape="0">
              <a:srgbClr val="000000">
                <a:alpha val="70000"/>
              </a:srgbClr>
            </a:outerShdw>
          </a:effectLst>
        </p:spPr>
      </p:pic>
      <p:sp>
        <p:nvSpPr>
          <p:cNvPr id="12" name="Rounded Rectangular Callout 11"/>
          <p:cNvSpPr/>
          <p:nvPr/>
        </p:nvSpPr>
        <p:spPr bwMode="auto">
          <a:xfrm>
            <a:off x="5181600" y="3886200"/>
            <a:ext cx="3200400" cy="990600"/>
          </a:xfrm>
          <a:prstGeom prst="wedgeRoundRectCallout">
            <a:avLst>
              <a:gd name="adj1" fmla="val -40374"/>
              <a:gd name="adj2" fmla="val 90585"/>
              <a:gd name="adj3"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bg1"/>
                </a:solidFill>
                <a:latin typeface="Segoe" pitchFamily="34" charset="0"/>
              </a:rPr>
              <a:t>The issue is opened and tracked in TFS</a:t>
            </a:r>
          </a:p>
        </p:txBody>
      </p:sp>
      <p:sp>
        <p:nvSpPr>
          <p:cNvPr id="7" name="Oval 6"/>
          <p:cNvSpPr/>
          <p:nvPr/>
        </p:nvSpPr>
        <p:spPr bwMode="auto">
          <a:xfrm>
            <a:off x="3267075" y="5276850"/>
            <a:ext cx="2286000" cy="228600"/>
          </a:xfrm>
          <a:prstGeom prst="ellipse">
            <a:avLst/>
          </a:prstGeom>
          <a:noFill/>
          <a:ln w="25400" cmpd="sng">
            <a:solidFill>
              <a:srgbClr val="FF0066"/>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About Me</a:t>
            </a:r>
            <a:endParaRPr lang="en-US" dirty="0"/>
          </a:p>
        </p:txBody>
      </p:sp>
      <p:sp>
        <p:nvSpPr>
          <p:cNvPr id="6" name="Text Placeholder 5"/>
          <p:cNvSpPr>
            <a:spLocks noGrp="1"/>
          </p:cNvSpPr>
          <p:nvPr>
            <p:ph type="body" sz="quarter" idx="10"/>
          </p:nvPr>
        </p:nvSpPr>
        <p:spPr>
          <a:xfrm>
            <a:off x="380999" y="1411551"/>
            <a:ext cx="7534275" cy="4046273"/>
          </a:xfrm>
        </p:spPr>
        <p:txBody>
          <a:bodyPr/>
          <a:lstStyle/>
          <a:p>
            <a:r>
              <a:rPr lang="en-US" dirty="0" smtClean="0"/>
              <a:t>Group Program Manager, Microsoft</a:t>
            </a:r>
          </a:p>
          <a:p>
            <a:pPr lvl="1"/>
            <a:r>
              <a:rPr lang="en-US" dirty="0" smtClean="0"/>
              <a:t>Team Foundation Server</a:t>
            </a:r>
          </a:p>
          <a:p>
            <a:r>
              <a:rPr lang="en-US" dirty="0" smtClean="0"/>
              <a:t>6 Years Building Visual Studio</a:t>
            </a:r>
          </a:p>
          <a:p>
            <a:pPr lvl="1"/>
            <a:r>
              <a:rPr lang="en-US" dirty="0" smtClean="0"/>
              <a:t>Product Planner for VSTS 2010</a:t>
            </a:r>
          </a:p>
          <a:p>
            <a:pPr lvl="1"/>
            <a:r>
              <a:rPr lang="en-US" dirty="0" smtClean="0"/>
              <a:t>Product Planner for VSTS 2008</a:t>
            </a:r>
          </a:p>
          <a:p>
            <a:pPr lvl="1"/>
            <a:r>
              <a:rPr lang="en-US" dirty="0" smtClean="0"/>
              <a:t>Product Planner for </a:t>
            </a:r>
            <a:r>
              <a:rPr lang="en-US" dirty="0" err="1" smtClean="0"/>
              <a:t>TeamData</a:t>
            </a:r>
            <a:endParaRPr lang="en-US" dirty="0" smtClean="0"/>
          </a:p>
          <a:p>
            <a:pPr lvl="1"/>
            <a:r>
              <a:rPr lang="en-US" dirty="0" smtClean="0"/>
              <a:t>VS 2005 Core Project System</a:t>
            </a:r>
          </a:p>
          <a:p>
            <a:r>
              <a:rPr lang="en-US" dirty="0" smtClean="0"/>
              <a:t>2 Years on Systems Center</a:t>
            </a:r>
          </a:p>
          <a:p>
            <a:r>
              <a:rPr lang="en-US" dirty="0" smtClean="0"/>
              <a:t>Originally from </a:t>
            </a:r>
            <a:r>
              <a:rPr lang="en-US" dirty="0" err="1" smtClean="0"/>
              <a:t>Acquantive</a:t>
            </a:r>
            <a:endParaRPr lang="en-US" dirty="0" smtClean="0"/>
          </a:p>
          <a:p>
            <a:endParaRPr lang="en-US" dirty="0" smtClean="0"/>
          </a:p>
          <a:p>
            <a:pPr lvl="1"/>
            <a:endParaRPr lang="en-US" dirty="0" smtClean="0"/>
          </a:p>
          <a:p>
            <a:endParaRPr lang="en-US" dirty="0"/>
          </a:p>
        </p:txBody>
      </p:sp>
      <p:pic>
        <p:nvPicPr>
          <p:cNvPr id="2050" name="Picture 2" descr="... - Team Foundation Server"/>
          <p:cNvPicPr>
            <a:picLocks noChangeAspect="1" noChangeArrowheads="1"/>
          </p:cNvPicPr>
          <p:nvPr/>
        </p:nvPicPr>
        <p:blipFill>
          <a:blip r:embed="rId2"/>
          <a:srcRect/>
          <a:stretch>
            <a:fillRect/>
          </a:stretch>
        </p:blipFill>
        <p:spPr bwMode="auto">
          <a:xfrm>
            <a:off x="7509721" y="1761403"/>
            <a:ext cx="1166813" cy="1287518"/>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descr="NewspaperTest13.png"/>
          <p:cNvPicPr>
            <a:picLocks noChangeAspect="1"/>
          </p:cNvPicPr>
          <p:nvPr/>
        </p:nvPicPr>
        <p:blipFill>
          <a:blip r:embed="rId3"/>
          <a:stretch>
            <a:fillRect/>
          </a:stretch>
        </p:blipFill>
        <p:spPr>
          <a:xfrm>
            <a:off x="7369228" y="4442251"/>
            <a:ext cx="1447799" cy="1085850"/>
          </a:xfrm>
          <a:prstGeom prst="rect">
            <a:avLst/>
          </a:prstGeom>
          <a:ln w="88900" cap="sq" cmpd="thickThin">
            <a:solidFill>
              <a:srgbClr val="000000"/>
            </a:solidFill>
            <a:prstDash val="solid"/>
            <a:miter lim="800000"/>
          </a:ln>
          <a:effectLst>
            <a:innerShdw blurRad="76200">
              <a:srgbClr val="000000"/>
            </a:innerShdw>
          </a:effectLst>
        </p:spPr>
      </p:pic>
      <p:pic>
        <p:nvPicPr>
          <p:cNvPr id="2051" name="Picture 3"/>
          <p:cNvPicPr>
            <a:picLocks noChangeAspect="1" noChangeArrowheads="1"/>
          </p:cNvPicPr>
          <p:nvPr/>
        </p:nvPicPr>
        <p:blipFill>
          <a:blip r:embed="rId4"/>
          <a:srcRect/>
          <a:stretch>
            <a:fillRect/>
          </a:stretch>
        </p:blipFill>
        <p:spPr bwMode="auto">
          <a:xfrm>
            <a:off x="7387586" y="3170425"/>
            <a:ext cx="1411082" cy="1052511"/>
          </a:xfrm>
          <a:prstGeom prst="rect">
            <a:avLst/>
          </a:prstGeom>
          <a:ln w="88900" cap="sq" cmpd="thickThin">
            <a:solidFill>
              <a:srgbClr val="000000"/>
            </a:solidFill>
            <a:prstDash val="solid"/>
            <a:miter lim="800000"/>
          </a:ln>
          <a:effectLst>
            <a:innerShdw blurRad="76200">
              <a:srgbClr val="000000"/>
            </a:innerShdw>
          </a:effectLst>
        </p:spPr>
      </p:pic>
      <p:pic>
        <p:nvPicPr>
          <p:cNvPr id="2053" name="Picture 5" descr="Visual Studio - Register ..."/>
          <p:cNvPicPr>
            <a:picLocks noChangeAspect="1" noChangeArrowheads="1"/>
          </p:cNvPicPr>
          <p:nvPr/>
        </p:nvPicPr>
        <p:blipFill>
          <a:blip r:embed="rId5"/>
          <a:srcRect/>
          <a:stretch>
            <a:fillRect/>
          </a:stretch>
        </p:blipFill>
        <p:spPr bwMode="auto">
          <a:xfrm>
            <a:off x="7409708" y="282095"/>
            <a:ext cx="1366838" cy="134121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2"/>
          <a:srcRect/>
          <a:stretch>
            <a:fillRect/>
          </a:stretch>
        </p:blipFill>
        <p:spPr bwMode="auto">
          <a:xfrm>
            <a:off x="1981200" y="990600"/>
            <a:ext cx="7132320" cy="5730723"/>
          </a:xfrm>
          <a:prstGeom prst="rect">
            <a:avLst/>
          </a:prstGeom>
          <a:ln>
            <a:noFill/>
          </a:ln>
          <a:effectLst>
            <a:outerShdw blurRad="190500" algn="tl" rotWithShape="0">
              <a:srgbClr val="000000">
                <a:alpha val="70000"/>
              </a:srgbClr>
            </a:outerShdw>
          </a:effectLst>
        </p:spPr>
      </p:pic>
      <p:sp>
        <p:nvSpPr>
          <p:cNvPr id="2" name="Title 1"/>
          <p:cNvSpPr>
            <a:spLocks noGrp="1"/>
          </p:cNvSpPr>
          <p:nvPr>
            <p:ph type="title"/>
          </p:nvPr>
        </p:nvSpPr>
        <p:spPr/>
        <p:txBody>
          <a:bodyPr/>
          <a:lstStyle/>
          <a:p>
            <a:r>
              <a:rPr lang="en-US" dirty="0"/>
              <a:t>Tracking Progress</a:t>
            </a:r>
          </a:p>
        </p:txBody>
      </p:sp>
      <p:sp>
        <p:nvSpPr>
          <p:cNvPr id="7" name="Oval 6"/>
          <p:cNvSpPr/>
          <p:nvPr/>
        </p:nvSpPr>
        <p:spPr bwMode="auto">
          <a:xfrm>
            <a:off x="4648200" y="3276600"/>
            <a:ext cx="533400" cy="914400"/>
          </a:xfrm>
          <a:prstGeom prst="ellipse">
            <a:avLst/>
          </a:prstGeom>
          <a:noFill/>
          <a:ln w="25400" cmpd="sng">
            <a:solidFill>
              <a:srgbClr val="FF0066"/>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4" name="Picture 2"/>
          <p:cNvPicPr>
            <a:picLocks noChangeAspect="1" noChangeArrowheads="1"/>
          </p:cNvPicPr>
          <p:nvPr/>
        </p:nvPicPr>
        <p:blipFill>
          <a:blip r:embed="rId3"/>
          <a:srcRect/>
          <a:stretch>
            <a:fillRect/>
          </a:stretch>
        </p:blipFill>
        <p:spPr bwMode="auto">
          <a:xfrm>
            <a:off x="76200" y="990600"/>
            <a:ext cx="1795689" cy="2218204"/>
          </a:xfrm>
          <a:prstGeom prst="rect">
            <a:avLst/>
          </a:prstGeom>
          <a:ln>
            <a:noFill/>
          </a:ln>
          <a:effectLst>
            <a:outerShdw blurRad="190500" algn="tl" rotWithShape="0">
              <a:srgbClr val="000000">
                <a:alpha val="70000"/>
              </a:srgbClr>
            </a:outerShdw>
          </a:effectLst>
        </p:spPr>
      </p:pic>
      <p:sp>
        <p:nvSpPr>
          <p:cNvPr id="11" name="Rounded Rectangular Callout 10"/>
          <p:cNvSpPr/>
          <p:nvPr/>
        </p:nvSpPr>
        <p:spPr bwMode="auto">
          <a:xfrm>
            <a:off x="1905000" y="2590800"/>
            <a:ext cx="1981200" cy="914400"/>
          </a:xfrm>
          <a:prstGeom prst="wedgeRoundRectCallout">
            <a:avLst>
              <a:gd name="adj1" fmla="val 77970"/>
              <a:gd name="adj2" fmla="val 45321"/>
              <a:gd name="adj3"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bg1"/>
                </a:solidFill>
                <a:latin typeface="Segoe" pitchFamily="34" charset="0"/>
              </a:rPr>
              <a:t>Test are passing…</a:t>
            </a:r>
          </a:p>
        </p:txBody>
      </p:sp>
      <p:sp>
        <p:nvSpPr>
          <p:cNvPr id="12" name="Rounded Rectangular Callout 11"/>
          <p:cNvSpPr/>
          <p:nvPr/>
        </p:nvSpPr>
        <p:spPr bwMode="auto">
          <a:xfrm>
            <a:off x="5562600" y="5257800"/>
            <a:ext cx="2895600" cy="990600"/>
          </a:xfrm>
          <a:prstGeom prst="wedgeRoundRectCallout">
            <a:avLst>
              <a:gd name="adj1" fmla="val -62100"/>
              <a:gd name="adj2" fmla="val -36296"/>
              <a:gd name="adj3"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bg1"/>
                </a:solidFill>
                <a:latin typeface="Segoe" pitchFamily="34" charset="0"/>
              </a:rPr>
              <a:t>But bugs are climbing steadily</a:t>
            </a:r>
          </a:p>
        </p:txBody>
      </p:sp>
      <p:sp>
        <p:nvSpPr>
          <p:cNvPr id="16" name="Oval 15"/>
          <p:cNvSpPr/>
          <p:nvPr/>
        </p:nvSpPr>
        <p:spPr bwMode="auto">
          <a:xfrm>
            <a:off x="4648200" y="4953000"/>
            <a:ext cx="533400" cy="914400"/>
          </a:xfrm>
          <a:prstGeom prst="ellipse">
            <a:avLst/>
          </a:prstGeom>
          <a:noFill/>
          <a:ln w="25400" cmpd="sng">
            <a:solidFill>
              <a:srgbClr val="FF0066"/>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 name="Rounded Rectangular Callout 8"/>
          <p:cNvSpPr/>
          <p:nvPr/>
        </p:nvSpPr>
        <p:spPr bwMode="auto">
          <a:xfrm>
            <a:off x="5410200" y="762000"/>
            <a:ext cx="3429000" cy="1752600"/>
          </a:xfrm>
          <a:prstGeom prst="wedgeRoundRectCallout">
            <a:avLst>
              <a:gd name="adj1" fmla="val -39359"/>
              <a:gd name="adj2" fmla="val 71731"/>
              <a:gd name="adj3"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bg1"/>
                </a:solidFill>
                <a:latin typeface="Segoe" pitchFamily="34" charset="0"/>
              </a:rPr>
              <a:t>The portal brings data together so it can be analyzed to ensure success on a sprint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1"/>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12"/>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1" grpId="0" animBg="1"/>
      <p:bldP spid="11" grpId="1" animBg="1"/>
      <p:bldP spid="12" grpId="0" animBg="1"/>
      <p:bldP spid="12" grpId="1" animBg="1"/>
      <p:bldP spid="16" grpId="0" animBg="1"/>
      <p:bldP spid="16" grpId="1"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Tracking Progress</a:t>
            </a:r>
          </a:p>
        </p:txBody>
      </p:sp>
      <p:pic>
        <p:nvPicPr>
          <p:cNvPr id="14" name="Picture 2"/>
          <p:cNvPicPr>
            <a:picLocks noChangeAspect="1" noChangeArrowheads="1"/>
          </p:cNvPicPr>
          <p:nvPr/>
        </p:nvPicPr>
        <p:blipFill>
          <a:blip r:embed="rId2"/>
          <a:srcRect/>
          <a:stretch>
            <a:fillRect/>
          </a:stretch>
        </p:blipFill>
        <p:spPr bwMode="auto">
          <a:xfrm>
            <a:off x="76200" y="990600"/>
            <a:ext cx="1795689" cy="2218204"/>
          </a:xfrm>
          <a:prstGeom prst="rect">
            <a:avLst/>
          </a:prstGeom>
          <a:ln>
            <a:noFill/>
          </a:ln>
          <a:effectLst>
            <a:outerShdw blurRad="190500" algn="tl" rotWithShape="0">
              <a:srgbClr val="000000">
                <a:alpha val="70000"/>
              </a:srgbClr>
            </a:outerShdw>
          </a:effectLst>
        </p:spPr>
      </p:pic>
      <p:pic>
        <p:nvPicPr>
          <p:cNvPr id="13" name="Picture 4" descr="E:\ABjork\Documents\Presentations\Gates Foundation\Demo Report Screenshots\Stories Overview.JPG"/>
          <p:cNvPicPr>
            <a:picLocks noChangeAspect="1" noChangeArrowheads="1"/>
          </p:cNvPicPr>
          <p:nvPr/>
        </p:nvPicPr>
        <p:blipFill>
          <a:blip r:embed="rId3"/>
          <a:srcRect/>
          <a:stretch>
            <a:fillRect/>
          </a:stretch>
        </p:blipFill>
        <p:spPr bwMode="auto">
          <a:xfrm>
            <a:off x="2895600" y="856380"/>
            <a:ext cx="6035040" cy="3868020"/>
          </a:xfrm>
          <a:prstGeom prst="rect">
            <a:avLst/>
          </a:prstGeom>
          <a:ln>
            <a:noFill/>
          </a:ln>
          <a:effectLst>
            <a:outerShdw blurRad="190500" algn="tl" rotWithShape="0">
              <a:srgbClr val="000000">
                <a:alpha val="70000"/>
              </a:srgbClr>
            </a:outerShdw>
          </a:effectLst>
        </p:spPr>
      </p:pic>
      <p:pic>
        <p:nvPicPr>
          <p:cNvPr id="2050" name="Picture 2" descr="E:\ABjork\Pictures\Reports\Demo Report Screenshots\Test Case Readiness.JPG"/>
          <p:cNvPicPr>
            <a:picLocks noChangeAspect="1" noChangeArrowheads="1"/>
          </p:cNvPicPr>
          <p:nvPr/>
        </p:nvPicPr>
        <p:blipFill>
          <a:blip r:embed="rId4"/>
          <a:srcRect/>
          <a:stretch>
            <a:fillRect/>
          </a:stretch>
        </p:blipFill>
        <p:spPr bwMode="auto">
          <a:xfrm>
            <a:off x="1981200" y="2595562"/>
            <a:ext cx="4513391" cy="3652838"/>
          </a:xfrm>
          <a:prstGeom prst="rect">
            <a:avLst/>
          </a:prstGeom>
          <a:ln>
            <a:noFill/>
          </a:ln>
          <a:effectLst>
            <a:outerShdw blurRad="190500" algn="tl" rotWithShape="0">
              <a:srgbClr val="000000">
                <a:alpha val="70000"/>
              </a:srgbClr>
            </a:outerShdw>
          </a:effectLst>
        </p:spPr>
      </p:pic>
      <p:pic>
        <p:nvPicPr>
          <p:cNvPr id="10" name="Picture 2" descr="E:\ABjork\Documents\Presentations\Gates Foundation\Demo Report Screenshots\Bug Status.JPG"/>
          <p:cNvPicPr>
            <a:picLocks noChangeAspect="1" noChangeArrowheads="1"/>
          </p:cNvPicPr>
          <p:nvPr/>
        </p:nvPicPr>
        <p:blipFill>
          <a:blip r:embed="rId5"/>
          <a:srcRect/>
          <a:stretch>
            <a:fillRect/>
          </a:stretch>
        </p:blipFill>
        <p:spPr bwMode="auto">
          <a:xfrm>
            <a:off x="4419600" y="2955151"/>
            <a:ext cx="4389120" cy="4360049"/>
          </a:xfrm>
          <a:prstGeom prst="rect">
            <a:avLst/>
          </a:prstGeom>
          <a:ln>
            <a:noFill/>
          </a:ln>
          <a:effectLst>
            <a:outerShdw blurRad="190500" algn="tl" rotWithShape="0">
              <a:srgbClr val="000000">
                <a:alpha val="70000"/>
              </a:srgbClr>
            </a:outerShdw>
          </a:effectLst>
        </p:spPr>
      </p:pic>
      <p:sp>
        <p:nvSpPr>
          <p:cNvPr id="17" name="Rounded Rectangular Callout 16"/>
          <p:cNvSpPr/>
          <p:nvPr/>
        </p:nvSpPr>
        <p:spPr bwMode="auto">
          <a:xfrm>
            <a:off x="5562600" y="609600"/>
            <a:ext cx="3124200" cy="1143000"/>
          </a:xfrm>
          <a:prstGeom prst="wedgeRoundRectCallout">
            <a:avLst>
              <a:gd name="adj1" fmla="val -38303"/>
              <a:gd name="adj2" fmla="val 79904"/>
              <a:gd name="adj3"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bg1"/>
                </a:solidFill>
                <a:latin typeface="Segoe" pitchFamily="34" charset="0"/>
              </a:rPr>
              <a:t>Rich set of reports track progress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smtClean="0"/>
              <a:t>Retrospective</a:t>
            </a:r>
            <a:endParaRPr lang="en-US" dirty="0"/>
          </a:p>
        </p:txBody>
      </p:sp>
      <p:pic>
        <p:nvPicPr>
          <p:cNvPr id="6" name="Picture 2"/>
          <p:cNvPicPr>
            <a:picLocks noChangeAspect="1" noChangeArrowheads="1"/>
          </p:cNvPicPr>
          <p:nvPr/>
        </p:nvPicPr>
        <p:blipFill>
          <a:blip r:embed="rId2"/>
          <a:srcRect/>
          <a:stretch>
            <a:fillRect/>
          </a:stretch>
        </p:blipFill>
        <p:spPr bwMode="auto">
          <a:xfrm>
            <a:off x="76200" y="982196"/>
            <a:ext cx="1795689" cy="2218204"/>
          </a:xfrm>
          <a:prstGeom prst="rect">
            <a:avLst/>
          </a:prstGeom>
          <a:ln>
            <a:noFill/>
          </a:ln>
          <a:effectLst>
            <a:outerShdw blurRad="190500" algn="tl" rotWithShape="0">
              <a:srgbClr val="000000">
                <a:alpha val="70000"/>
              </a:srgbClr>
            </a:outerShdw>
          </a:effectLst>
        </p:spPr>
      </p:pic>
      <p:pic>
        <p:nvPicPr>
          <p:cNvPr id="3075" name="Picture 3"/>
          <p:cNvPicPr>
            <a:picLocks noChangeAspect="1" noChangeArrowheads="1"/>
          </p:cNvPicPr>
          <p:nvPr/>
        </p:nvPicPr>
        <p:blipFill>
          <a:blip r:embed="rId3"/>
          <a:srcRect/>
          <a:stretch>
            <a:fillRect/>
          </a:stretch>
        </p:blipFill>
        <p:spPr bwMode="auto">
          <a:xfrm>
            <a:off x="1981200" y="1066800"/>
            <a:ext cx="5486400" cy="4408248"/>
          </a:xfrm>
          <a:prstGeom prst="rect">
            <a:avLst/>
          </a:prstGeom>
          <a:ln>
            <a:noFill/>
          </a:ln>
          <a:effectLst>
            <a:outerShdw blurRad="190500" algn="tl" rotWithShape="0">
              <a:srgbClr val="000000">
                <a:alpha val="70000"/>
              </a:srgbClr>
            </a:outerShdw>
          </a:effectLst>
        </p:spPr>
      </p:pic>
      <p:pic>
        <p:nvPicPr>
          <p:cNvPr id="3074" name="Picture 2"/>
          <p:cNvPicPr>
            <a:picLocks noChangeAspect="1" noChangeArrowheads="1"/>
          </p:cNvPicPr>
          <p:nvPr/>
        </p:nvPicPr>
        <p:blipFill>
          <a:blip r:embed="rId4"/>
          <a:srcRect/>
          <a:stretch>
            <a:fillRect/>
          </a:stretch>
        </p:blipFill>
        <p:spPr bwMode="auto">
          <a:xfrm>
            <a:off x="3581400" y="2358210"/>
            <a:ext cx="5486400" cy="4423590"/>
          </a:xfrm>
          <a:prstGeom prst="rect">
            <a:avLst/>
          </a:prstGeom>
          <a:ln>
            <a:noFill/>
          </a:ln>
          <a:effectLst>
            <a:outerShdw blurRad="190500" algn="tl" rotWithShape="0">
              <a:srgbClr val="000000">
                <a:alpha val="70000"/>
              </a:srgbClr>
            </a:outerShdw>
          </a:effectLst>
        </p:spPr>
      </p:pic>
      <p:sp>
        <p:nvSpPr>
          <p:cNvPr id="11" name="Rounded Rectangular Callout 10"/>
          <p:cNvSpPr/>
          <p:nvPr/>
        </p:nvSpPr>
        <p:spPr bwMode="auto">
          <a:xfrm>
            <a:off x="4038600" y="533400"/>
            <a:ext cx="3429000" cy="1295400"/>
          </a:xfrm>
          <a:prstGeom prst="wedgeRoundRectCallout">
            <a:avLst>
              <a:gd name="adj1" fmla="val -38303"/>
              <a:gd name="adj2" fmla="val 79904"/>
              <a:gd name="adj3"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bg1"/>
                </a:solidFill>
                <a:latin typeface="Segoe" pitchFamily="34" charset="0"/>
              </a:rPr>
              <a:t>Capture retrospectives using the Team wiki on the Project Portal</a:t>
            </a:r>
          </a:p>
        </p:txBody>
      </p:sp>
      <p:sp>
        <p:nvSpPr>
          <p:cNvPr id="8" name="Rounded Rectangular Callout 7"/>
          <p:cNvSpPr/>
          <p:nvPr/>
        </p:nvSpPr>
        <p:spPr bwMode="auto">
          <a:xfrm>
            <a:off x="1524000" y="3733800"/>
            <a:ext cx="3505200" cy="1143000"/>
          </a:xfrm>
          <a:prstGeom prst="wedgeRoundRectCallout">
            <a:avLst>
              <a:gd name="adj1" fmla="val 38919"/>
              <a:gd name="adj2" fmla="val 76779"/>
              <a:gd name="adj3"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bg1"/>
                </a:solidFill>
                <a:latin typeface="Segoe" pitchFamily="34" charset="0"/>
              </a:rPr>
              <a:t>Sample documents are provided as a guide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Option</a:t>
            </a:r>
            <a:endParaRPr lang="en-US" dirty="0"/>
          </a:p>
        </p:txBody>
      </p:sp>
      <p:sp>
        <p:nvSpPr>
          <p:cNvPr id="3" name="Content Placeholder 2"/>
          <p:cNvSpPr>
            <a:spLocks noGrp="1"/>
          </p:cNvSpPr>
          <p:nvPr>
            <p:ph idx="1"/>
          </p:nvPr>
        </p:nvSpPr>
        <p:spPr>
          <a:xfrm>
            <a:off x="381000" y="1412874"/>
            <a:ext cx="4278464" cy="4561205"/>
          </a:xfrm>
        </p:spPr>
        <p:txBody>
          <a:bodyPr/>
          <a:lstStyle/>
          <a:p>
            <a:r>
              <a:rPr lang="en-US" sz="2800" dirty="0" smtClean="0"/>
              <a:t>EMC’s Scrum for Team System</a:t>
            </a:r>
          </a:p>
          <a:p>
            <a:r>
              <a:rPr lang="en-US" sz="2800" dirty="0" smtClean="0"/>
              <a:t>2010 Currently in Beta</a:t>
            </a:r>
          </a:p>
          <a:p>
            <a:r>
              <a:rPr lang="en-US" sz="2800" dirty="0" smtClean="0"/>
              <a:t>Includes Optional Scrum Board</a:t>
            </a:r>
          </a:p>
          <a:p>
            <a:r>
              <a:rPr lang="en-US" sz="2800" dirty="0" smtClean="0"/>
              <a:t>Integrated with Guidance by Ken </a:t>
            </a:r>
            <a:r>
              <a:rPr lang="en-US" sz="2800" dirty="0" err="1" smtClean="0"/>
              <a:t>Schwaber</a:t>
            </a:r>
            <a:endParaRPr lang="en-US" sz="2800" dirty="0" smtClean="0"/>
          </a:p>
          <a:p>
            <a:r>
              <a:rPr lang="en-US" sz="2800" dirty="0" smtClean="0"/>
              <a:t>Training Partnership with Ken </a:t>
            </a:r>
            <a:r>
              <a:rPr lang="en-US" sz="2800" dirty="0" err="1" smtClean="0"/>
              <a:t>Schwaber</a:t>
            </a:r>
            <a:endParaRPr lang="en-US" sz="2800" dirty="0" smtClean="0"/>
          </a:p>
        </p:txBody>
      </p:sp>
      <p:pic>
        <p:nvPicPr>
          <p:cNvPr id="1026" name="Picture 2"/>
          <p:cNvPicPr>
            <a:picLocks noChangeAspect="1" noChangeArrowheads="1"/>
          </p:cNvPicPr>
          <p:nvPr/>
        </p:nvPicPr>
        <p:blipFill>
          <a:blip r:embed="rId2"/>
          <a:srcRect/>
          <a:stretch>
            <a:fillRect/>
          </a:stretch>
        </p:blipFill>
        <p:spPr bwMode="auto">
          <a:xfrm>
            <a:off x="4780391" y="172049"/>
            <a:ext cx="4204583" cy="4318367"/>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a:xfrm>
            <a:off x="381000" y="1411552"/>
            <a:ext cx="8382000" cy="3560498"/>
          </a:xfrm>
        </p:spPr>
        <p:txBody>
          <a:bodyPr/>
          <a:lstStyle/>
          <a:p>
            <a:r>
              <a:rPr lang="en-US" dirty="0" smtClean="0"/>
              <a:t>Running Scrum Teams</a:t>
            </a:r>
          </a:p>
          <a:p>
            <a:r>
              <a:rPr lang="en-US" b="1" dirty="0" smtClean="0">
                <a:solidFill>
                  <a:schemeClr val="accent3">
                    <a:lumMod val="40000"/>
                    <a:lumOff val="60000"/>
                  </a:schemeClr>
                </a:solidFill>
              </a:rPr>
              <a:t>Running Formal Projects (MS Project)</a:t>
            </a:r>
          </a:p>
          <a:p>
            <a:r>
              <a:rPr lang="en-US" dirty="0" smtClean="0"/>
              <a:t>Customizing Project Templates</a:t>
            </a:r>
          </a:p>
          <a:p>
            <a:r>
              <a:rPr lang="en-US" dirty="0" smtClean="0"/>
              <a:t>Building Dashboards &amp; Reports</a:t>
            </a:r>
          </a:p>
          <a:p>
            <a:r>
              <a:rPr lang="en-US" dirty="0" smtClean="0"/>
              <a:t>New 2010 SharePoint Supported Configurations</a:t>
            </a:r>
          </a:p>
          <a:p>
            <a:r>
              <a:rPr lang="en-US" dirty="0" smtClean="0"/>
              <a:t>Using TFS 2010 w/Older Servers &amp; Clients</a:t>
            </a:r>
          </a:p>
          <a:p>
            <a:pPr>
              <a:buNone/>
            </a:pPr>
            <a:endParaRPr lang="en-US" dirty="0" smtClean="0"/>
          </a:p>
          <a:p>
            <a:endParaRPr lang="en-US" dirty="0"/>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Formal Planning with Project 14</a:t>
            </a:r>
            <a:endParaRPr lang="en-US" dirty="0"/>
          </a:p>
        </p:txBody>
      </p:sp>
      <p:sp>
        <p:nvSpPr>
          <p:cNvPr id="4" name="Text Placeholder 3"/>
          <p:cNvSpPr>
            <a:spLocks noGrp="1"/>
          </p:cNvSpPr>
          <p:nvPr>
            <p:ph type="body" sz="quarter" idx="10"/>
          </p:nvPr>
        </p:nvSpPr>
        <p:spPr/>
        <p:txBody>
          <a:bodyPr/>
          <a:lstStyle/>
          <a:p>
            <a:r>
              <a:rPr lang="en-US" dirty="0" smtClean="0"/>
              <a:t>demo</a:t>
            </a:r>
            <a:endParaRPr lang="en-US"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Office Support in TFS 2010</a:t>
            </a:r>
            <a:endParaRPr lang="en-US" dirty="0"/>
          </a:p>
        </p:txBody>
      </p:sp>
      <p:graphicFrame>
        <p:nvGraphicFramePr>
          <p:cNvPr id="7" name="Content Placeholder 3"/>
          <p:cNvGraphicFramePr>
            <a:graphicFrameLocks/>
          </p:cNvGraphicFramePr>
          <p:nvPr/>
        </p:nvGraphicFramePr>
        <p:xfrm>
          <a:off x="1650402" y="1262268"/>
          <a:ext cx="6191922" cy="4450042"/>
        </p:xfrm>
        <a:graphic>
          <a:graphicData uri="http://schemas.openxmlformats.org/drawingml/2006/table">
            <a:tbl>
              <a:tblPr firstRow="1" bandRow="1">
                <a:tableStyleId>{0E3FDE45-AF77-4B5C-9715-49D594BDF05E}</a:tableStyleId>
              </a:tblPr>
              <a:tblGrid>
                <a:gridCol w="2233109"/>
                <a:gridCol w="1894839"/>
                <a:gridCol w="2063974"/>
              </a:tblGrid>
              <a:tr h="629877">
                <a:tc gridSpan="3">
                  <a:txBody>
                    <a:bodyPr/>
                    <a:lstStyle/>
                    <a:p>
                      <a:pPr marL="0" algn="ctr" defTabSz="914099" rtl="0" eaLnBrk="1" fontAlgn="base" latinLnBrk="0" hangingPunct="1">
                        <a:spcBef>
                          <a:spcPct val="0"/>
                        </a:spcBef>
                        <a:spcAft>
                          <a:spcPct val="0"/>
                        </a:spcAft>
                      </a:pPr>
                      <a:r>
                        <a:rPr lang="en-US" sz="2800" kern="1200" dirty="0" smtClean="0">
                          <a:effectLst>
                            <a:outerShdw blurRad="38100" dist="38100" dir="2700000" algn="tl">
                              <a:srgbClr val="000000">
                                <a:alpha val="43137"/>
                              </a:srgbClr>
                            </a:outerShdw>
                          </a:effectLst>
                        </a:rPr>
                        <a:t>Table Title</a:t>
                      </a:r>
                      <a:endParaRPr lang="en-US" sz="2800" kern="1200" dirty="0" smtClean="0">
                        <a:solidFill>
                          <a:srgbClr val="FFFFFF"/>
                        </a:solidFill>
                        <a:effectLst>
                          <a:outerShdw blurRad="38100" dist="38100" dir="2700000" algn="tl">
                            <a:srgbClr val="000000">
                              <a:alpha val="43137"/>
                            </a:srgbClr>
                          </a:outerShdw>
                        </a:effectLst>
                        <a:latin typeface="Calibri" pitchFamily="34" charset="0"/>
                        <a:ea typeface="+mn-ea"/>
                        <a:cs typeface="+mn-cs"/>
                      </a:endParaRPr>
                    </a:p>
                  </a:txBody>
                  <a:tcPr anchor="ctr"/>
                </a:tc>
                <a:tc hMerge="1">
                  <a:txBody>
                    <a:bodyPr/>
                    <a:lstStyle/>
                    <a:p>
                      <a:pPr marL="0" algn="ctr" defTabSz="914099" rtl="0" eaLnBrk="1" fontAlgn="base" latinLnBrk="0" hangingPunct="1">
                        <a:spcBef>
                          <a:spcPct val="0"/>
                        </a:spcBef>
                        <a:spcAft>
                          <a:spcPct val="0"/>
                        </a:spcAft>
                      </a:pPr>
                      <a:endParaRPr lang="en-US" sz="2000" kern="1200" dirty="0" smtClean="0">
                        <a:solidFill>
                          <a:srgbClr val="FFFFFF"/>
                        </a:solidFill>
                        <a:effectLst>
                          <a:outerShdw blurRad="38100" dist="38100" dir="2700000" algn="tl">
                            <a:srgbClr val="000000">
                              <a:alpha val="43137"/>
                            </a:srgbClr>
                          </a:outerShdw>
                        </a:effectLst>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hMerge="1">
                  <a:txBody>
                    <a:bodyPr/>
                    <a:lstStyle/>
                    <a:p>
                      <a:pPr marL="0" algn="ctr" defTabSz="914099" rtl="0" eaLnBrk="1" fontAlgn="base" latinLnBrk="0" hangingPunct="1">
                        <a:spcBef>
                          <a:spcPct val="0"/>
                        </a:spcBef>
                        <a:spcAft>
                          <a:spcPct val="0"/>
                        </a:spcAft>
                      </a:pPr>
                      <a:endParaRPr lang="en-US" sz="2000" kern="1200" dirty="0" smtClean="0">
                        <a:solidFill>
                          <a:srgbClr val="FFFFFF"/>
                        </a:solidFill>
                        <a:effectLst>
                          <a:outerShdw blurRad="38100" dist="38100" dir="2700000" algn="tl">
                            <a:srgbClr val="000000">
                              <a:alpha val="43137"/>
                            </a:srgbClr>
                          </a:outerShdw>
                        </a:effectLst>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444619">
                <a:tc>
                  <a:txBody>
                    <a:bodyPr/>
                    <a:lstStyle/>
                    <a:p>
                      <a:pPr marL="0" algn="ctr" defTabSz="914099" rtl="0" eaLnBrk="1" fontAlgn="base" latinLnBrk="0" hangingPunct="1">
                        <a:spcBef>
                          <a:spcPct val="0"/>
                        </a:spcBef>
                        <a:spcAft>
                          <a:spcPct val="0"/>
                        </a:spcAft>
                        <a:defRPr/>
                      </a:pPr>
                      <a:endParaRPr lang="en-US" sz="18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algn="ctr" defTabSz="914099" rtl="0" eaLnBrk="1" fontAlgn="base" latinLnBrk="0" hangingPunct="1">
                        <a:spcBef>
                          <a:spcPct val="0"/>
                        </a:spcBef>
                        <a:spcAft>
                          <a:spcPct val="0"/>
                        </a:spcAft>
                        <a:defRPr/>
                      </a:pPr>
                      <a:r>
                        <a:rPr lang="en-US" sz="1800" b="1" kern="1200" dirty="0" smtClean="0">
                          <a:solidFill>
                            <a:schemeClr val="tx1"/>
                          </a:solidFill>
                          <a:effectLst>
                            <a:outerShdw blurRad="38100" dist="38100" dir="2700000" algn="tl">
                              <a:srgbClr val="000000">
                                <a:alpha val="43137"/>
                              </a:srgbClr>
                            </a:outerShdw>
                          </a:effectLst>
                          <a:latin typeface="+mn-lt"/>
                          <a:ea typeface="+mn-ea"/>
                          <a:cs typeface="+mn-cs"/>
                        </a:rPr>
                        <a:t>TFS</a:t>
                      </a:r>
                      <a:r>
                        <a:rPr lang="en-US" sz="1800" b="1" kern="1200" baseline="0" dirty="0" smtClean="0">
                          <a:solidFill>
                            <a:schemeClr val="tx1"/>
                          </a:solidFill>
                          <a:effectLst>
                            <a:outerShdw blurRad="38100" dist="38100" dir="2700000" algn="tl">
                              <a:srgbClr val="000000">
                                <a:alpha val="43137"/>
                              </a:srgbClr>
                            </a:outerShdw>
                          </a:effectLst>
                          <a:latin typeface="+mn-lt"/>
                          <a:ea typeface="+mn-ea"/>
                          <a:cs typeface="+mn-cs"/>
                        </a:rPr>
                        <a:t> 2008</a:t>
                      </a:r>
                      <a:endParaRPr lang="en-US" sz="1800" b="1"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algn="ctr" defTabSz="914099" rtl="0" eaLnBrk="1" fontAlgn="base" latinLnBrk="0" hangingPunct="1">
                        <a:spcBef>
                          <a:spcPct val="0"/>
                        </a:spcBef>
                        <a:spcAft>
                          <a:spcPct val="0"/>
                        </a:spcAft>
                        <a:defRPr/>
                      </a:pPr>
                      <a:r>
                        <a:rPr lang="en-US" sz="1800" b="1" kern="1200" dirty="0" smtClean="0">
                          <a:effectLst>
                            <a:outerShdw blurRad="38100" dist="38100" dir="2700000" algn="tl">
                              <a:srgbClr val="000000">
                                <a:alpha val="43137"/>
                              </a:srgbClr>
                            </a:outerShdw>
                          </a:effectLst>
                        </a:rPr>
                        <a:t>TFS 2010</a:t>
                      </a:r>
                      <a:endParaRPr lang="en-US" sz="1800" b="1"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r>
              <a:tr h="562591">
                <a:tc>
                  <a:txBody>
                    <a:bodyPr/>
                    <a:lstStyle/>
                    <a:p>
                      <a:pPr marL="0" algn="l" defTabSz="914099" rtl="0" eaLnBrk="1" fontAlgn="base" latinLnBrk="0" hangingPunct="1">
                        <a:spcBef>
                          <a:spcPct val="0"/>
                        </a:spcBef>
                        <a:spcAft>
                          <a:spcPct val="0"/>
                        </a:spcAft>
                        <a:defRPr/>
                      </a:pPr>
                      <a:r>
                        <a:rPr lang="en-US" sz="2400" kern="1200" dirty="0" smtClean="0">
                          <a:solidFill>
                            <a:srgbClr val="FFFFFF"/>
                          </a:solidFill>
                          <a:effectLst>
                            <a:outerShdw blurRad="38100" dist="38100" dir="2700000" algn="tl">
                              <a:srgbClr val="000000">
                                <a:alpha val="43137"/>
                              </a:srgbClr>
                            </a:outerShdw>
                          </a:effectLst>
                          <a:latin typeface="+mn-lt"/>
                          <a:ea typeface="+mn-ea"/>
                          <a:cs typeface="+mn-cs"/>
                        </a:rPr>
                        <a:t>Excel 12</a:t>
                      </a:r>
                    </a:p>
                  </a:txBody>
                  <a:tcPr anchor="ctr"/>
                </a:tc>
                <a:tc>
                  <a:txBody>
                    <a:bodyPr/>
                    <a:lstStyle/>
                    <a:p>
                      <a:pPr marL="0" algn="ctr" defTabSz="914099" rtl="0" eaLnBrk="1" fontAlgn="base" latinLnBrk="0" hangingPunct="1">
                        <a:spcBef>
                          <a:spcPct val="0"/>
                        </a:spcBef>
                        <a:spcAft>
                          <a:spcPct val="0"/>
                        </a:spcAft>
                        <a:defRPr/>
                      </a:pP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algn="ctr" defTabSz="914099" rtl="0" eaLnBrk="1" fontAlgn="base" latinLnBrk="0" hangingPunct="1">
                        <a:spcBef>
                          <a:spcPct val="0"/>
                        </a:spcBef>
                        <a:spcAft>
                          <a:spcPct val="0"/>
                        </a:spcAft>
                        <a:defRPr/>
                      </a:pP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r>
              <a:tr h="562591">
                <a:tc>
                  <a:txBody>
                    <a:bodyPr/>
                    <a:lstStyle/>
                    <a:p>
                      <a:pPr marL="0" algn="l" defTabSz="914099" rtl="0" eaLnBrk="1" fontAlgn="base" latinLnBrk="0" hangingPunct="1">
                        <a:spcBef>
                          <a:spcPct val="0"/>
                        </a:spcBef>
                        <a:spcAft>
                          <a:spcPct val="0"/>
                        </a:spcAft>
                        <a:defRPr/>
                      </a:pPr>
                      <a:r>
                        <a:rPr lang="en-US" sz="2400" kern="1200" dirty="0" smtClean="0">
                          <a:solidFill>
                            <a:srgbClr val="FFFFFF"/>
                          </a:solidFill>
                          <a:effectLst>
                            <a:outerShdw blurRad="38100" dist="38100" dir="2700000" algn="tl">
                              <a:srgbClr val="000000">
                                <a:alpha val="43137"/>
                              </a:srgbClr>
                            </a:outerShdw>
                          </a:effectLst>
                          <a:latin typeface="+mn-lt"/>
                          <a:ea typeface="+mn-ea"/>
                          <a:cs typeface="+mn-cs"/>
                        </a:rPr>
                        <a:t>Project 12</a:t>
                      </a:r>
                    </a:p>
                  </a:txBody>
                  <a:tcPr anchor="ctr"/>
                </a:tc>
                <a:tc>
                  <a:txBody>
                    <a:bodyPr/>
                    <a:lstStyle/>
                    <a:p>
                      <a:pPr marL="0" algn="ctr" defTabSz="914099" rtl="0" eaLnBrk="1" fontAlgn="base" latinLnBrk="0" hangingPunct="1">
                        <a:spcBef>
                          <a:spcPct val="0"/>
                        </a:spcBef>
                        <a:spcAft>
                          <a:spcPct val="0"/>
                        </a:spcAft>
                        <a:defRPr/>
                      </a:pP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algn="ctr" defTabSz="914099" rtl="0" eaLnBrk="1" fontAlgn="base" latinLnBrk="0" hangingPunct="1">
                        <a:spcBef>
                          <a:spcPct val="0"/>
                        </a:spcBef>
                        <a:spcAft>
                          <a:spcPct val="0"/>
                        </a:spcAft>
                        <a:defRPr/>
                      </a:pP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r>
              <a:tr h="562591">
                <a:tc>
                  <a:txBody>
                    <a:bodyPr/>
                    <a:lstStyle/>
                    <a:p>
                      <a:pPr marL="0" algn="l" defTabSz="914099" rtl="0" eaLnBrk="1" fontAlgn="base" latinLnBrk="0" hangingPunct="1">
                        <a:spcBef>
                          <a:spcPct val="0"/>
                        </a:spcBef>
                        <a:spcAft>
                          <a:spcPct val="0"/>
                        </a:spcAft>
                        <a:defRPr/>
                      </a:pPr>
                      <a:r>
                        <a:rPr lang="en-US" sz="2400" kern="1200" dirty="0" smtClean="0">
                          <a:solidFill>
                            <a:srgbClr val="FFFFFF"/>
                          </a:solidFill>
                          <a:effectLst>
                            <a:outerShdw blurRad="38100" dist="38100" dir="2700000" algn="tl">
                              <a:srgbClr val="000000">
                                <a:alpha val="43137"/>
                              </a:srgbClr>
                            </a:outerShdw>
                          </a:effectLst>
                          <a:latin typeface="+mn-lt"/>
                          <a:ea typeface="+mn-ea"/>
                          <a:cs typeface="+mn-cs"/>
                        </a:rPr>
                        <a:t>SharePoint 12</a:t>
                      </a:r>
                    </a:p>
                  </a:txBody>
                  <a:tcPr anchor="ctr"/>
                </a:tc>
                <a:tc>
                  <a:txBody>
                    <a:bodyPr/>
                    <a:lstStyle/>
                    <a:p>
                      <a:pPr marL="0" algn="ctr" defTabSz="914099" rtl="0" eaLnBrk="1" fontAlgn="base" latinLnBrk="0" hangingPunct="1">
                        <a:spcBef>
                          <a:spcPct val="0"/>
                        </a:spcBef>
                        <a:spcAft>
                          <a:spcPct val="0"/>
                        </a:spcAft>
                        <a:defRPr/>
                      </a:pP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algn="ctr" defTabSz="914099" rtl="0" eaLnBrk="1" fontAlgn="base" latinLnBrk="0" hangingPunct="1">
                        <a:spcBef>
                          <a:spcPct val="0"/>
                        </a:spcBef>
                        <a:spcAft>
                          <a:spcPct val="0"/>
                        </a:spcAft>
                        <a:defRPr/>
                      </a:pP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r>
              <a:tr h="562591">
                <a:tc>
                  <a:txBody>
                    <a:bodyPr/>
                    <a:lstStyle/>
                    <a:p>
                      <a:pPr marL="0" algn="l" defTabSz="914099" rtl="0" eaLnBrk="1" fontAlgn="base" latinLnBrk="0" hangingPunct="1">
                        <a:spcBef>
                          <a:spcPct val="0"/>
                        </a:spcBef>
                        <a:spcAft>
                          <a:spcPct val="0"/>
                        </a:spcAft>
                        <a:defRPr/>
                      </a:pPr>
                      <a:r>
                        <a:rPr lang="en-US" sz="2400" kern="1200" dirty="0" smtClean="0">
                          <a:solidFill>
                            <a:srgbClr val="FFFFFF"/>
                          </a:solidFill>
                          <a:effectLst>
                            <a:outerShdw blurRad="38100" dist="38100" dir="2700000" algn="tl">
                              <a:srgbClr val="000000">
                                <a:alpha val="43137"/>
                              </a:srgbClr>
                            </a:outerShdw>
                          </a:effectLst>
                          <a:latin typeface="+mn-lt"/>
                          <a:ea typeface="+mn-ea"/>
                          <a:cs typeface="+mn-cs"/>
                        </a:rPr>
                        <a:t>Excel 14 *</a:t>
                      </a:r>
                    </a:p>
                  </a:txBody>
                  <a:tcPr anchor="ctr"/>
                </a:tc>
                <a:tc>
                  <a:txBody>
                    <a:bodyPr/>
                    <a:lstStyle/>
                    <a:p>
                      <a:pPr marL="0" algn="ctr" defTabSz="914099" rtl="0" eaLnBrk="1" fontAlgn="base" latinLnBrk="0" hangingPunct="1">
                        <a:spcBef>
                          <a:spcPct val="0"/>
                        </a:spcBef>
                        <a:spcAft>
                          <a:spcPct val="0"/>
                        </a:spcAft>
                        <a:defRPr/>
                      </a:pP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algn="ctr" defTabSz="914099" rtl="0" eaLnBrk="1" fontAlgn="base" latinLnBrk="0" hangingPunct="1">
                        <a:spcBef>
                          <a:spcPct val="0"/>
                        </a:spcBef>
                        <a:spcAft>
                          <a:spcPct val="0"/>
                        </a:spcAft>
                        <a:defRPr/>
                      </a:pP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r>
              <a:tr h="562591">
                <a:tc>
                  <a:txBody>
                    <a:bodyPr/>
                    <a:lstStyle/>
                    <a:p>
                      <a:pPr marL="0" algn="l" defTabSz="914099" rtl="0" eaLnBrk="1" fontAlgn="base" latinLnBrk="0" hangingPunct="1">
                        <a:spcBef>
                          <a:spcPct val="0"/>
                        </a:spcBef>
                        <a:spcAft>
                          <a:spcPct val="0"/>
                        </a:spcAft>
                        <a:defRPr/>
                      </a:pPr>
                      <a:r>
                        <a:rPr lang="en-US" sz="2400" kern="1200" dirty="0" smtClean="0">
                          <a:solidFill>
                            <a:srgbClr val="FFFFFF"/>
                          </a:solidFill>
                          <a:effectLst>
                            <a:outerShdw blurRad="38100" dist="38100" dir="2700000" algn="tl">
                              <a:srgbClr val="000000">
                                <a:alpha val="43137"/>
                              </a:srgbClr>
                            </a:outerShdw>
                          </a:effectLst>
                          <a:latin typeface="+mn-lt"/>
                          <a:ea typeface="+mn-ea"/>
                          <a:cs typeface="+mn-cs"/>
                        </a:rPr>
                        <a:t>Project 14 *</a:t>
                      </a:r>
                    </a:p>
                  </a:txBody>
                  <a:tcPr anchor="ctr"/>
                </a:tc>
                <a:tc>
                  <a:txBody>
                    <a:bodyPr/>
                    <a:lstStyle/>
                    <a:p>
                      <a:pPr marL="0" algn="ctr" defTabSz="914099" rtl="0" eaLnBrk="1" fontAlgn="base" latinLnBrk="0" hangingPunct="1">
                        <a:spcBef>
                          <a:spcPct val="0"/>
                        </a:spcBef>
                        <a:spcAft>
                          <a:spcPct val="0"/>
                        </a:spcAft>
                        <a:defRPr/>
                      </a:pP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algn="ctr" defTabSz="914099" rtl="0" eaLnBrk="1" fontAlgn="base" latinLnBrk="0" hangingPunct="1">
                        <a:spcBef>
                          <a:spcPct val="0"/>
                        </a:spcBef>
                        <a:spcAft>
                          <a:spcPct val="0"/>
                        </a:spcAft>
                        <a:defRPr/>
                      </a:pP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r>
              <a:tr h="562591">
                <a:tc>
                  <a:txBody>
                    <a:bodyPr/>
                    <a:lstStyle/>
                    <a:p>
                      <a:pPr marL="0" algn="l" defTabSz="914099" rtl="0" eaLnBrk="1" fontAlgn="base" latinLnBrk="0" hangingPunct="1">
                        <a:spcBef>
                          <a:spcPct val="0"/>
                        </a:spcBef>
                        <a:spcAft>
                          <a:spcPct val="0"/>
                        </a:spcAft>
                        <a:defRPr/>
                      </a:pPr>
                      <a:r>
                        <a:rPr lang="en-US" sz="2400" kern="1200" dirty="0" smtClean="0">
                          <a:solidFill>
                            <a:srgbClr val="FFFFFF"/>
                          </a:solidFill>
                          <a:effectLst>
                            <a:outerShdw blurRad="38100" dist="38100" dir="2700000" algn="tl">
                              <a:srgbClr val="000000">
                                <a:alpha val="43137"/>
                              </a:srgbClr>
                            </a:outerShdw>
                          </a:effectLst>
                          <a:latin typeface="+mn-lt"/>
                          <a:ea typeface="+mn-ea"/>
                          <a:cs typeface="+mn-cs"/>
                        </a:rPr>
                        <a:t>SharePoint 14 *</a:t>
                      </a:r>
                    </a:p>
                  </a:txBody>
                  <a:tcPr anchor="ctr"/>
                </a:tc>
                <a:tc>
                  <a:txBody>
                    <a:bodyPr/>
                    <a:lstStyle/>
                    <a:p>
                      <a:pPr marL="0" algn="ctr" defTabSz="914099" rtl="0" eaLnBrk="1" fontAlgn="base" latinLnBrk="0" hangingPunct="1">
                        <a:spcBef>
                          <a:spcPct val="0"/>
                        </a:spcBef>
                        <a:spcAft>
                          <a:spcPct val="0"/>
                        </a:spcAft>
                        <a:defRPr/>
                      </a:pP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algn="ctr" defTabSz="914099" rtl="0" eaLnBrk="1" fontAlgn="base" latinLnBrk="0" hangingPunct="1">
                        <a:spcBef>
                          <a:spcPct val="0"/>
                        </a:spcBef>
                        <a:spcAft>
                          <a:spcPct val="0"/>
                        </a:spcAft>
                        <a:defRPr/>
                      </a:pP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r>
            </a:tbl>
          </a:graphicData>
        </a:graphic>
      </p:graphicFrame>
      <p:pic>
        <p:nvPicPr>
          <p:cNvPr id="1026" name="Picture 2" descr="C:\Users\ssaad\AppData\Local\Microsoft\Windows\Temporary Internet Files\Content.IE5\5UO288XB\MCj04413100000[1].png"/>
          <p:cNvPicPr>
            <a:picLocks noChangeAspect="1" noChangeArrowheads="1"/>
          </p:cNvPicPr>
          <p:nvPr/>
        </p:nvPicPr>
        <p:blipFill>
          <a:blip r:embed="rId2"/>
          <a:srcRect/>
          <a:stretch>
            <a:fillRect/>
          </a:stretch>
        </p:blipFill>
        <p:spPr bwMode="auto">
          <a:xfrm>
            <a:off x="4378363" y="2283315"/>
            <a:ext cx="704626" cy="704626"/>
          </a:xfrm>
          <a:prstGeom prst="rect">
            <a:avLst/>
          </a:prstGeom>
          <a:noFill/>
        </p:spPr>
      </p:pic>
      <p:pic>
        <p:nvPicPr>
          <p:cNvPr id="9" name="Picture 2" descr="C:\Users\ssaad\AppData\Local\Microsoft\Windows\Temporary Internet Files\Content.IE5\5UO288XB\MCj04413100000[1].png"/>
          <p:cNvPicPr>
            <a:picLocks noChangeAspect="1" noChangeArrowheads="1"/>
          </p:cNvPicPr>
          <p:nvPr/>
        </p:nvPicPr>
        <p:blipFill>
          <a:blip r:embed="rId2"/>
          <a:srcRect/>
          <a:stretch>
            <a:fillRect/>
          </a:stretch>
        </p:blipFill>
        <p:spPr bwMode="auto">
          <a:xfrm>
            <a:off x="4378363" y="2831955"/>
            <a:ext cx="704626" cy="704626"/>
          </a:xfrm>
          <a:prstGeom prst="rect">
            <a:avLst/>
          </a:prstGeom>
          <a:noFill/>
        </p:spPr>
      </p:pic>
      <p:pic>
        <p:nvPicPr>
          <p:cNvPr id="10" name="Picture 2" descr="C:\Users\ssaad\AppData\Local\Microsoft\Windows\Temporary Internet Files\Content.IE5\5UO288XB\MCj04413100000[1].png"/>
          <p:cNvPicPr>
            <a:picLocks noChangeAspect="1" noChangeArrowheads="1"/>
          </p:cNvPicPr>
          <p:nvPr/>
        </p:nvPicPr>
        <p:blipFill>
          <a:blip r:embed="rId2"/>
          <a:srcRect/>
          <a:stretch>
            <a:fillRect/>
          </a:stretch>
        </p:blipFill>
        <p:spPr bwMode="auto">
          <a:xfrm>
            <a:off x="4378363" y="3423626"/>
            <a:ext cx="704626" cy="704626"/>
          </a:xfrm>
          <a:prstGeom prst="rect">
            <a:avLst/>
          </a:prstGeom>
          <a:noFill/>
        </p:spPr>
      </p:pic>
      <p:pic>
        <p:nvPicPr>
          <p:cNvPr id="11" name="Picture 2" descr="C:\Users\ssaad\AppData\Local\Microsoft\Windows\Temporary Internet Files\Content.IE5\5UO288XB\MCj04413100000[1].png"/>
          <p:cNvPicPr>
            <a:picLocks noChangeAspect="1" noChangeArrowheads="1"/>
          </p:cNvPicPr>
          <p:nvPr/>
        </p:nvPicPr>
        <p:blipFill>
          <a:blip r:embed="rId2"/>
          <a:srcRect/>
          <a:stretch>
            <a:fillRect/>
          </a:stretch>
        </p:blipFill>
        <p:spPr bwMode="auto">
          <a:xfrm>
            <a:off x="6583681" y="2304831"/>
            <a:ext cx="704626" cy="704626"/>
          </a:xfrm>
          <a:prstGeom prst="rect">
            <a:avLst/>
          </a:prstGeom>
          <a:noFill/>
        </p:spPr>
      </p:pic>
      <p:pic>
        <p:nvPicPr>
          <p:cNvPr id="12" name="Picture 2" descr="C:\Users\ssaad\AppData\Local\Microsoft\Windows\Temporary Internet Files\Content.IE5\5UO288XB\MCj04413100000[1].png"/>
          <p:cNvPicPr>
            <a:picLocks noChangeAspect="1" noChangeArrowheads="1"/>
          </p:cNvPicPr>
          <p:nvPr/>
        </p:nvPicPr>
        <p:blipFill>
          <a:blip r:embed="rId2"/>
          <a:srcRect/>
          <a:stretch>
            <a:fillRect/>
          </a:stretch>
        </p:blipFill>
        <p:spPr bwMode="auto">
          <a:xfrm>
            <a:off x="6583681" y="2853471"/>
            <a:ext cx="704626" cy="704626"/>
          </a:xfrm>
          <a:prstGeom prst="rect">
            <a:avLst/>
          </a:prstGeom>
          <a:noFill/>
        </p:spPr>
      </p:pic>
      <p:pic>
        <p:nvPicPr>
          <p:cNvPr id="13" name="Picture 2" descr="C:\Users\ssaad\AppData\Local\Microsoft\Windows\Temporary Internet Files\Content.IE5\5UO288XB\MCj04413100000[1].png"/>
          <p:cNvPicPr>
            <a:picLocks noChangeAspect="1" noChangeArrowheads="1"/>
          </p:cNvPicPr>
          <p:nvPr/>
        </p:nvPicPr>
        <p:blipFill>
          <a:blip r:embed="rId2"/>
          <a:srcRect/>
          <a:stretch>
            <a:fillRect/>
          </a:stretch>
        </p:blipFill>
        <p:spPr bwMode="auto">
          <a:xfrm>
            <a:off x="6583681" y="3929236"/>
            <a:ext cx="704626" cy="704626"/>
          </a:xfrm>
          <a:prstGeom prst="rect">
            <a:avLst/>
          </a:prstGeom>
          <a:noFill/>
        </p:spPr>
      </p:pic>
      <p:pic>
        <p:nvPicPr>
          <p:cNvPr id="14" name="Picture 2" descr="C:\Users\ssaad\AppData\Local\Microsoft\Windows\Temporary Internet Files\Content.IE5\5UO288XB\MCj04413100000[1].png"/>
          <p:cNvPicPr>
            <a:picLocks noChangeAspect="1" noChangeArrowheads="1"/>
          </p:cNvPicPr>
          <p:nvPr/>
        </p:nvPicPr>
        <p:blipFill>
          <a:blip r:embed="rId2"/>
          <a:srcRect/>
          <a:stretch>
            <a:fillRect/>
          </a:stretch>
        </p:blipFill>
        <p:spPr bwMode="auto">
          <a:xfrm>
            <a:off x="6583681" y="4520906"/>
            <a:ext cx="704626" cy="704626"/>
          </a:xfrm>
          <a:prstGeom prst="rect">
            <a:avLst/>
          </a:prstGeom>
          <a:noFill/>
        </p:spPr>
      </p:pic>
      <p:pic>
        <p:nvPicPr>
          <p:cNvPr id="15" name="Picture 2" descr="C:\Users\ssaad\AppData\Local\Microsoft\Windows\Temporary Internet Files\Content.IE5\5UO288XB\MCj04413100000[1].png"/>
          <p:cNvPicPr>
            <a:picLocks noChangeAspect="1" noChangeArrowheads="1"/>
          </p:cNvPicPr>
          <p:nvPr/>
        </p:nvPicPr>
        <p:blipFill>
          <a:blip r:embed="rId2"/>
          <a:srcRect/>
          <a:stretch>
            <a:fillRect/>
          </a:stretch>
        </p:blipFill>
        <p:spPr bwMode="auto">
          <a:xfrm>
            <a:off x="6583681" y="5080304"/>
            <a:ext cx="704626" cy="704626"/>
          </a:xfrm>
          <a:prstGeom prst="rect">
            <a:avLst/>
          </a:prstGeom>
          <a:noFill/>
        </p:spPr>
      </p:pic>
      <p:pic>
        <p:nvPicPr>
          <p:cNvPr id="19" name="Picture 2" descr="C:\Users\ssaad\AppData\Local\Microsoft\Windows\Temporary Internet Files\Content.IE5\5UO288XB\MCj04413100000[1].png"/>
          <p:cNvPicPr>
            <a:picLocks noChangeAspect="1" noChangeArrowheads="1"/>
          </p:cNvPicPr>
          <p:nvPr/>
        </p:nvPicPr>
        <p:blipFill>
          <a:blip r:embed="rId2"/>
          <a:srcRect/>
          <a:stretch>
            <a:fillRect/>
          </a:stretch>
        </p:blipFill>
        <p:spPr bwMode="auto">
          <a:xfrm>
            <a:off x="6583681" y="3423626"/>
            <a:ext cx="704626" cy="704626"/>
          </a:xfrm>
          <a:prstGeom prst="rect">
            <a:avLst/>
          </a:prstGeom>
          <a:noFill/>
        </p:spPr>
      </p:pic>
      <p:sp>
        <p:nvSpPr>
          <p:cNvPr id="20" name="Rectangle 19"/>
          <p:cNvSpPr/>
          <p:nvPr/>
        </p:nvSpPr>
        <p:spPr>
          <a:xfrm>
            <a:off x="1646487" y="5740108"/>
            <a:ext cx="2161720" cy="369332"/>
          </a:xfrm>
          <a:prstGeom prst="rect">
            <a:avLst/>
          </a:prstGeom>
        </p:spPr>
        <p:txBody>
          <a:bodyPr wrap="square">
            <a:spAutoFit/>
          </a:bodyPr>
          <a:lstStyle/>
          <a:p>
            <a:r>
              <a:rPr lang="en-US" dirty="0" smtClean="0">
                <a:solidFill>
                  <a:srgbClr val="FFFFFF"/>
                </a:solidFill>
                <a:effectLst>
                  <a:outerShdw blurRad="38100" dist="38100" dir="2700000" algn="tl">
                    <a:srgbClr val="000000">
                      <a:alpha val="43137"/>
                    </a:srgbClr>
                  </a:outerShdw>
                </a:effectLst>
              </a:rPr>
              <a:t>* Currently in Beta</a:t>
            </a:r>
            <a:endParaRPr lang="en-US" dirty="0"/>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a:xfrm>
            <a:off x="381000" y="1411552"/>
            <a:ext cx="8382000" cy="3560498"/>
          </a:xfrm>
        </p:spPr>
        <p:txBody>
          <a:bodyPr/>
          <a:lstStyle/>
          <a:p>
            <a:r>
              <a:rPr lang="en-US" dirty="0" smtClean="0"/>
              <a:t>Running Scrum Teams</a:t>
            </a:r>
          </a:p>
          <a:p>
            <a:r>
              <a:rPr lang="en-US" dirty="0" smtClean="0"/>
              <a:t>Running Formal Projects (MS Project)</a:t>
            </a:r>
          </a:p>
          <a:p>
            <a:r>
              <a:rPr lang="en-US" b="1" dirty="0" smtClean="0">
                <a:solidFill>
                  <a:schemeClr val="accent3">
                    <a:lumMod val="40000"/>
                    <a:lumOff val="60000"/>
                  </a:schemeClr>
                </a:solidFill>
              </a:rPr>
              <a:t>Customizing Project Templates</a:t>
            </a:r>
          </a:p>
          <a:p>
            <a:r>
              <a:rPr lang="en-US" dirty="0" smtClean="0"/>
              <a:t>Building Dashboards &amp; Reports</a:t>
            </a:r>
          </a:p>
          <a:p>
            <a:r>
              <a:rPr lang="en-US" dirty="0" smtClean="0"/>
              <a:t>New 2010 SharePoint Supported Configurations</a:t>
            </a:r>
          </a:p>
          <a:p>
            <a:r>
              <a:rPr lang="en-US" dirty="0" smtClean="0"/>
              <a:t>Using TFS 2010 w/Older Servers &amp; Clients</a:t>
            </a:r>
          </a:p>
          <a:p>
            <a:endParaRPr lang="en-US" dirty="0"/>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Advanced Customization with the Process Template Editor for 2010</a:t>
            </a:r>
            <a:endParaRPr lang="en-US" dirty="0"/>
          </a:p>
        </p:txBody>
      </p:sp>
      <p:sp>
        <p:nvSpPr>
          <p:cNvPr id="4" name="Text Placeholder 3"/>
          <p:cNvSpPr>
            <a:spLocks noGrp="1"/>
          </p:cNvSpPr>
          <p:nvPr>
            <p:ph type="body" sz="quarter" idx="10"/>
          </p:nvPr>
        </p:nvSpPr>
        <p:spPr/>
        <p:txBody>
          <a:bodyPr/>
          <a:lstStyle/>
          <a:p>
            <a:r>
              <a:rPr lang="en-US" dirty="0" smtClean="0"/>
              <a:t>demo</a:t>
            </a:r>
            <a:endParaRPr lang="en-US"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Link Topology Types</a:t>
            </a:r>
            <a:endParaRPr lang="en-US" dirty="0"/>
          </a:p>
        </p:txBody>
      </p:sp>
      <p:pic>
        <p:nvPicPr>
          <p:cNvPr id="7" name="Picture 2" descr="Topology of Network Links"/>
          <p:cNvPicPr>
            <a:picLocks noChangeAspect="1" noChangeArrowheads="1"/>
          </p:cNvPicPr>
          <p:nvPr/>
        </p:nvPicPr>
        <p:blipFill>
          <a:blip r:embed="rId2" cstate="print"/>
          <a:srcRect/>
          <a:stretch>
            <a:fillRect/>
          </a:stretch>
        </p:blipFill>
        <p:spPr bwMode="auto">
          <a:xfrm>
            <a:off x="609600" y="1524000"/>
            <a:ext cx="3259219" cy="1752600"/>
          </a:xfrm>
          <a:prstGeom prst="rect">
            <a:avLst/>
          </a:prstGeom>
          <a:noFill/>
        </p:spPr>
      </p:pic>
      <p:pic>
        <p:nvPicPr>
          <p:cNvPr id="8" name="Picture 4" descr="Topology of Directed Network Links"/>
          <p:cNvPicPr>
            <a:picLocks noChangeAspect="1" noChangeArrowheads="1"/>
          </p:cNvPicPr>
          <p:nvPr/>
        </p:nvPicPr>
        <p:blipFill>
          <a:blip r:embed="rId3" cstate="print"/>
          <a:srcRect/>
          <a:stretch>
            <a:fillRect/>
          </a:stretch>
        </p:blipFill>
        <p:spPr bwMode="auto">
          <a:xfrm>
            <a:off x="4800600" y="1524000"/>
            <a:ext cx="3276600" cy="1752600"/>
          </a:xfrm>
          <a:prstGeom prst="rect">
            <a:avLst/>
          </a:prstGeom>
          <a:noFill/>
        </p:spPr>
      </p:pic>
      <p:sp>
        <p:nvSpPr>
          <p:cNvPr id="9" name="Textfeld 5"/>
          <p:cNvSpPr txBox="1"/>
          <p:nvPr/>
        </p:nvSpPr>
        <p:spPr>
          <a:xfrm>
            <a:off x="685800" y="3505200"/>
            <a:ext cx="1752600" cy="369332"/>
          </a:xfrm>
          <a:prstGeom prst="rect">
            <a:avLst/>
          </a:prstGeom>
          <a:noFill/>
        </p:spPr>
        <p:txBody>
          <a:bodyPr wrap="square" rtlCol="0">
            <a:spAutoFit/>
          </a:bodyPr>
          <a:lstStyle/>
          <a:p>
            <a:r>
              <a:rPr lang="en-US" dirty="0" smtClean="0"/>
              <a:t>Dependency</a:t>
            </a:r>
            <a:endParaRPr lang="en-US" dirty="0"/>
          </a:p>
        </p:txBody>
      </p:sp>
      <p:sp>
        <p:nvSpPr>
          <p:cNvPr id="10" name="Textfeld 6"/>
          <p:cNvSpPr txBox="1"/>
          <p:nvPr/>
        </p:nvSpPr>
        <p:spPr>
          <a:xfrm>
            <a:off x="609600" y="1143000"/>
            <a:ext cx="1371600" cy="369332"/>
          </a:xfrm>
          <a:prstGeom prst="rect">
            <a:avLst/>
          </a:prstGeom>
          <a:noFill/>
        </p:spPr>
        <p:txBody>
          <a:bodyPr wrap="square" rtlCol="0">
            <a:spAutoFit/>
          </a:bodyPr>
          <a:lstStyle/>
          <a:p>
            <a:r>
              <a:rPr lang="en-US" dirty="0" smtClean="0"/>
              <a:t>Network</a:t>
            </a:r>
            <a:endParaRPr lang="en-US" dirty="0"/>
          </a:p>
        </p:txBody>
      </p:sp>
      <p:sp>
        <p:nvSpPr>
          <p:cNvPr id="11" name="Textfeld 7"/>
          <p:cNvSpPr txBox="1"/>
          <p:nvPr/>
        </p:nvSpPr>
        <p:spPr>
          <a:xfrm>
            <a:off x="4800600" y="1143000"/>
            <a:ext cx="2286000" cy="369332"/>
          </a:xfrm>
          <a:prstGeom prst="rect">
            <a:avLst/>
          </a:prstGeom>
          <a:noFill/>
        </p:spPr>
        <p:txBody>
          <a:bodyPr wrap="square" rtlCol="0">
            <a:spAutoFit/>
          </a:bodyPr>
          <a:lstStyle/>
          <a:p>
            <a:r>
              <a:rPr lang="en-US" dirty="0" smtClean="0"/>
              <a:t>Directed Network</a:t>
            </a:r>
            <a:endParaRPr lang="en-US" dirty="0"/>
          </a:p>
        </p:txBody>
      </p:sp>
      <p:pic>
        <p:nvPicPr>
          <p:cNvPr id="12" name="Picture 6" descr="Topology of Dependency Links"/>
          <p:cNvPicPr>
            <a:picLocks noChangeAspect="1" noChangeArrowheads="1"/>
          </p:cNvPicPr>
          <p:nvPr/>
        </p:nvPicPr>
        <p:blipFill>
          <a:blip r:embed="rId4" cstate="print"/>
          <a:srcRect/>
          <a:stretch>
            <a:fillRect/>
          </a:stretch>
        </p:blipFill>
        <p:spPr bwMode="auto">
          <a:xfrm>
            <a:off x="609600" y="4038600"/>
            <a:ext cx="3276600" cy="2503926"/>
          </a:xfrm>
          <a:prstGeom prst="rect">
            <a:avLst/>
          </a:prstGeom>
          <a:noFill/>
        </p:spPr>
      </p:pic>
      <p:pic>
        <p:nvPicPr>
          <p:cNvPr id="13" name="Picture 8" descr="Topology of Tree Links"/>
          <p:cNvPicPr>
            <a:picLocks noChangeAspect="1" noChangeArrowheads="1"/>
          </p:cNvPicPr>
          <p:nvPr/>
        </p:nvPicPr>
        <p:blipFill>
          <a:blip r:embed="rId5" cstate="print"/>
          <a:srcRect/>
          <a:stretch>
            <a:fillRect/>
          </a:stretch>
        </p:blipFill>
        <p:spPr bwMode="auto">
          <a:xfrm>
            <a:off x="4800600" y="4038600"/>
            <a:ext cx="3276600" cy="2514600"/>
          </a:xfrm>
          <a:prstGeom prst="rect">
            <a:avLst/>
          </a:prstGeom>
          <a:noFill/>
        </p:spPr>
      </p:pic>
      <p:sp>
        <p:nvSpPr>
          <p:cNvPr id="14" name="Textfeld 11"/>
          <p:cNvSpPr txBox="1"/>
          <p:nvPr/>
        </p:nvSpPr>
        <p:spPr>
          <a:xfrm>
            <a:off x="4800600" y="3657600"/>
            <a:ext cx="1752600" cy="369332"/>
          </a:xfrm>
          <a:prstGeom prst="rect">
            <a:avLst/>
          </a:prstGeom>
          <a:noFill/>
        </p:spPr>
        <p:txBody>
          <a:bodyPr wrap="square" rtlCol="0">
            <a:spAutoFit/>
          </a:bodyPr>
          <a:lstStyle/>
          <a:p>
            <a:r>
              <a:rPr lang="en-US" dirty="0" smtClean="0"/>
              <a:t>Tree</a:t>
            </a:r>
            <a:endParaRPr lang="en-US" dirty="0"/>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a:xfrm>
            <a:off x="381000" y="1411552"/>
            <a:ext cx="8382000" cy="3560498"/>
          </a:xfrm>
        </p:spPr>
        <p:txBody>
          <a:bodyPr/>
          <a:lstStyle/>
          <a:p>
            <a:r>
              <a:rPr lang="en-US" dirty="0" smtClean="0"/>
              <a:t>Running Scrum Teams</a:t>
            </a:r>
          </a:p>
          <a:p>
            <a:r>
              <a:rPr lang="en-US" dirty="0" smtClean="0"/>
              <a:t>Running Formal Projects (MS Project)</a:t>
            </a:r>
          </a:p>
          <a:p>
            <a:r>
              <a:rPr lang="en-US" dirty="0" smtClean="0"/>
              <a:t>Customizing Project Templates</a:t>
            </a:r>
          </a:p>
          <a:p>
            <a:r>
              <a:rPr lang="en-US" dirty="0" smtClean="0"/>
              <a:t>Building Dashboards &amp; Reports</a:t>
            </a:r>
          </a:p>
          <a:p>
            <a:r>
              <a:rPr lang="en-US" dirty="0" smtClean="0"/>
              <a:t>New 2010 SharePoint Supported Configurations</a:t>
            </a:r>
          </a:p>
          <a:p>
            <a:r>
              <a:rPr lang="en-US" dirty="0" smtClean="0"/>
              <a:t>Using TFS 2010 w/Older Servers &amp; Clients</a:t>
            </a:r>
          </a:p>
          <a:p>
            <a:pPr>
              <a:buNone/>
            </a:pPr>
            <a:endParaRPr lang="en-US" dirty="0" smtClean="0"/>
          </a:p>
          <a:p>
            <a:endParaRPr lang="en-US" dirty="0"/>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Process Template Editor Power Tool</a:t>
            </a:r>
            <a:endParaRPr lang="en-US" dirty="0"/>
          </a:p>
        </p:txBody>
      </p:sp>
      <p:sp>
        <p:nvSpPr>
          <p:cNvPr id="6" name="Text Placeholder 5"/>
          <p:cNvSpPr>
            <a:spLocks noGrp="1"/>
          </p:cNvSpPr>
          <p:nvPr>
            <p:ph type="body" sz="quarter" idx="10"/>
          </p:nvPr>
        </p:nvSpPr>
        <p:spPr>
          <a:xfrm>
            <a:off x="381000" y="1411552"/>
            <a:ext cx="3776062" cy="2210862"/>
          </a:xfrm>
        </p:spPr>
        <p:txBody>
          <a:bodyPr/>
          <a:lstStyle/>
          <a:p>
            <a:r>
              <a:rPr lang="en-US" sz="2400" dirty="0" smtClean="0"/>
              <a:t>2010 Beta 2 Update</a:t>
            </a:r>
          </a:p>
          <a:p>
            <a:pPr lvl="1"/>
            <a:r>
              <a:rPr lang="en-US" sz="2000" dirty="0" smtClean="0"/>
              <a:t>Use </a:t>
            </a:r>
            <a:r>
              <a:rPr lang="en-US" sz="2000" dirty="0" err="1" smtClean="0"/>
              <a:t>SxS</a:t>
            </a:r>
            <a:r>
              <a:rPr lang="en-US" sz="2000" dirty="0" smtClean="0"/>
              <a:t> with PTE 2008</a:t>
            </a:r>
          </a:p>
          <a:p>
            <a:pPr lvl="1"/>
            <a:r>
              <a:rPr lang="en-US" sz="2000" dirty="0" smtClean="0"/>
              <a:t>Support 2010 Work Item features</a:t>
            </a:r>
          </a:p>
          <a:p>
            <a:pPr lvl="1"/>
            <a:r>
              <a:rPr lang="en-US" sz="2000" dirty="0" smtClean="0"/>
              <a:t>Quality: Fix data loss, crashing bugs</a:t>
            </a:r>
          </a:p>
          <a:p>
            <a:pPr lvl="1">
              <a:buNone/>
            </a:pPr>
            <a:endParaRPr lang="en-US" sz="2000" dirty="0" smtClean="0"/>
          </a:p>
          <a:p>
            <a:endParaRPr lang="en-US" sz="2400" dirty="0" smtClean="0"/>
          </a:p>
        </p:txBody>
      </p:sp>
      <p:graphicFrame>
        <p:nvGraphicFramePr>
          <p:cNvPr id="10" name="Table 9"/>
          <p:cNvGraphicFramePr>
            <a:graphicFrameLocks noGrp="1"/>
          </p:cNvGraphicFramePr>
          <p:nvPr/>
        </p:nvGraphicFramePr>
        <p:xfrm>
          <a:off x="4295375" y="1289423"/>
          <a:ext cx="4518211" cy="2699004"/>
        </p:xfrm>
        <a:graphic>
          <a:graphicData uri="http://schemas.openxmlformats.org/drawingml/2006/table">
            <a:tbl>
              <a:tblPr firstRow="1" bandRow="1">
                <a:tableStyleId>{5C22544A-7EE6-4342-B048-85BDC9FD1C3A}</a:tableStyleId>
              </a:tblPr>
              <a:tblGrid>
                <a:gridCol w="960594"/>
                <a:gridCol w="2915956"/>
                <a:gridCol w="641661"/>
              </a:tblGrid>
              <a:tr h="218376">
                <a:tc>
                  <a:txBody>
                    <a:bodyPr/>
                    <a:lstStyle/>
                    <a:p>
                      <a:pPr marL="0" marR="0" algn="ctr">
                        <a:lnSpc>
                          <a:spcPct val="115000"/>
                        </a:lnSpc>
                        <a:spcBef>
                          <a:spcPts val="0"/>
                        </a:spcBef>
                        <a:spcAft>
                          <a:spcPts val="0"/>
                        </a:spcAft>
                      </a:pPr>
                      <a:r>
                        <a:rPr lang="en-US" sz="1400" b="1" dirty="0">
                          <a:solidFill>
                            <a:schemeClr val="bg1"/>
                          </a:solidFill>
                          <a:latin typeface="Calibri"/>
                          <a:ea typeface="Calibri"/>
                          <a:cs typeface="Times New Roman"/>
                        </a:rPr>
                        <a:t>Stack</a:t>
                      </a:r>
                      <a:endParaRPr lang="en-US" sz="1400" dirty="0">
                        <a:solidFill>
                          <a:schemeClr val="bg1"/>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b="1" dirty="0">
                          <a:solidFill>
                            <a:schemeClr val="bg1"/>
                          </a:solidFill>
                          <a:latin typeface="Calibri"/>
                          <a:ea typeface="Calibri"/>
                          <a:cs typeface="Times New Roman"/>
                        </a:rPr>
                        <a:t>Description</a:t>
                      </a:r>
                      <a:endParaRPr lang="en-US" sz="1400" dirty="0">
                        <a:solidFill>
                          <a:schemeClr val="bg1"/>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1" dirty="0" smtClean="0">
                          <a:solidFill>
                            <a:schemeClr val="bg1"/>
                          </a:solidFill>
                          <a:latin typeface="Calibri"/>
                          <a:ea typeface="Calibri"/>
                          <a:cs typeface="Times New Roman"/>
                        </a:rPr>
                        <a:t>Pri</a:t>
                      </a:r>
                      <a:endParaRPr lang="en-US" sz="1400" dirty="0">
                        <a:solidFill>
                          <a:schemeClr val="bg1"/>
                        </a:solidFill>
                        <a:latin typeface="Calibri"/>
                        <a:ea typeface="Calibri"/>
                        <a:cs typeface="Times New Roman"/>
                      </a:endParaRPr>
                    </a:p>
                  </a:txBody>
                  <a:tcPr marL="68580" marR="68580" marT="0" marB="0"/>
                </a:tc>
              </a:tr>
              <a:tr h="218376">
                <a:tc>
                  <a:txBody>
                    <a:bodyPr/>
                    <a:lstStyle/>
                    <a:p>
                      <a:pPr marL="0" marR="0" algn="ctr">
                        <a:lnSpc>
                          <a:spcPct val="115000"/>
                        </a:lnSpc>
                        <a:spcBef>
                          <a:spcPts val="0"/>
                        </a:spcBef>
                        <a:spcAft>
                          <a:spcPts val="0"/>
                        </a:spcAft>
                      </a:pPr>
                      <a:r>
                        <a:rPr lang="en-US" sz="1400" b="0" dirty="0">
                          <a:solidFill>
                            <a:schemeClr val="bg1"/>
                          </a:solidFill>
                          <a:latin typeface="Calibri"/>
                          <a:ea typeface="Calibri"/>
                          <a:cs typeface="Times New Roman"/>
                        </a:rPr>
                        <a:t>1</a:t>
                      </a:r>
                    </a:p>
                  </a:txBody>
                  <a:tcPr marL="68580" marR="68580" marT="0" marB="0"/>
                </a:tc>
                <a:tc>
                  <a:txBody>
                    <a:bodyPr/>
                    <a:lstStyle/>
                    <a:p>
                      <a:pPr marL="0" marR="0">
                        <a:lnSpc>
                          <a:spcPct val="115000"/>
                        </a:lnSpc>
                        <a:spcBef>
                          <a:spcPts val="0"/>
                        </a:spcBef>
                        <a:spcAft>
                          <a:spcPts val="0"/>
                        </a:spcAft>
                      </a:pPr>
                      <a:r>
                        <a:rPr lang="en-US" sz="1400" b="0" dirty="0" smtClean="0">
                          <a:solidFill>
                            <a:schemeClr val="bg1"/>
                          </a:solidFill>
                          <a:latin typeface="Calibri"/>
                          <a:ea typeface="Calibri"/>
                          <a:cs typeface="Times New Roman"/>
                        </a:rPr>
                        <a:t>Create/edit link</a:t>
                      </a:r>
                      <a:r>
                        <a:rPr lang="en-US" sz="1400" b="0" baseline="0" dirty="0" smtClean="0">
                          <a:solidFill>
                            <a:schemeClr val="bg1"/>
                          </a:solidFill>
                          <a:latin typeface="Calibri"/>
                          <a:ea typeface="Calibri"/>
                          <a:cs typeface="Times New Roman"/>
                        </a:rPr>
                        <a:t> types</a:t>
                      </a:r>
                      <a:endParaRPr lang="en-US" sz="1400" b="0" dirty="0">
                        <a:solidFill>
                          <a:schemeClr val="bg1"/>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0" dirty="0" smtClean="0">
                          <a:solidFill>
                            <a:schemeClr val="bg1"/>
                          </a:solidFill>
                          <a:latin typeface="Calibri"/>
                          <a:ea typeface="Calibri"/>
                          <a:cs typeface="Times New Roman"/>
                        </a:rPr>
                        <a:t>1</a:t>
                      </a:r>
                      <a:endParaRPr lang="en-US" sz="1400" b="0" dirty="0">
                        <a:solidFill>
                          <a:schemeClr val="bg1"/>
                        </a:solidFill>
                        <a:latin typeface="Calibri"/>
                        <a:ea typeface="Calibri"/>
                        <a:cs typeface="Times New Roman"/>
                      </a:endParaRPr>
                    </a:p>
                  </a:txBody>
                  <a:tcPr marL="68580" marR="68580" marT="0" marB="0"/>
                </a:tc>
              </a:tr>
              <a:tr h="218376">
                <a:tc>
                  <a:txBody>
                    <a:bodyPr/>
                    <a:lstStyle/>
                    <a:p>
                      <a:pPr marL="0" marR="0" algn="ctr">
                        <a:lnSpc>
                          <a:spcPct val="115000"/>
                        </a:lnSpc>
                        <a:spcBef>
                          <a:spcPts val="0"/>
                        </a:spcBef>
                        <a:spcAft>
                          <a:spcPts val="0"/>
                        </a:spcAft>
                      </a:pPr>
                      <a:r>
                        <a:rPr lang="en-US" sz="1400" b="0">
                          <a:solidFill>
                            <a:schemeClr val="bg1"/>
                          </a:solidFill>
                          <a:latin typeface="Calibri"/>
                          <a:ea typeface="Calibri"/>
                          <a:cs typeface="Times New Roman"/>
                        </a:rPr>
                        <a:t>2</a:t>
                      </a:r>
                    </a:p>
                  </a:txBody>
                  <a:tcPr marL="68580" marR="68580" marT="0" marB="0"/>
                </a:tc>
                <a:tc>
                  <a:txBody>
                    <a:bodyPr/>
                    <a:lstStyle/>
                    <a:p>
                      <a:pPr marL="0" marR="0">
                        <a:lnSpc>
                          <a:spcPct val="115000"/>
                        </a:lnSpc>
                        <a:spcBef>
                          <a:spcPts val="0"/>
                        </a:spcBef>
                        <a:spcAft>
                          <a:spcPts val="0"/>
                        </a:spcAft>
                      </a:pPr>
                      <a:r>
                        <a:rPr lang="en-US" sz="1400" b="0" dirty="0" smtClean="0">
                          <a:solidFill>
                            <a:schemeClr val="bg1"/>
                          </a:solidFill>
                          <a:latin typeface="Calibri"/>
                          <a:ea typeface="Calibri"/>
                          <a:cs typeface="Times New Roman"/>
                        </a:rPr>
                        <a:t>Edit query folders</a:t>
                      </a:r>
                      <a:endParaRPr lang="en-US" sz="1400" b="0" dirty="0">
                        <a:solidFill>
                          <a:schemeClr val="bg1"/>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0" dirty="0" smtClean="0">
                          <a:solidFill>
                            <a:schemeClr val="bg1"/>
                          </a:solidFill>
                          <a:latin typeface="Calibri"/>
                          <a:ea typeface="Calibri"/>
                          <a:cs typeface="Times New Roman"/>
                        </a:rPr>
                        <a:t>1</a:t>
                      </a:r>
                      <a:endParaRPr lang="en-US" sz="1400" b="0" dirty="0">
                        <a:solidFill>
                          <a:schemeClr val="bg1"/>
                        </a:solidFill>
                        <a:latin typeface="Calibri"/>
                        <a:ea typeface="Calibri"/>
                        <a:cs typeface="Times New Roman"/>
                      </a:endParaRPr>
                    </a:p>
                  </a:txBody>
                  <a:tcPr marL="68580" marR="68580" marT="0" marB="0"/>
                </a:tc>
              </a:tr>
              <a:tr h="218376">
                <a:tc>
                  <a:txBody>
                    <a:bodyPr/>
                    <a:lstStyle/>
                    <a:p>
                      <a:pPr marL="0" marR="0" algn="ctr">
                        <a:lnSpc>
                          <a:spcPct val="115000"/>
                        </a:lnSpc>
                        <a:spcBef>
                          <a:spcPts val="0"/>
                        </a:spcBef>
                        <a:spcAft>
                          <a:spcPts val="0"/>
                        </a:spcAft>
                      </a:pPr>
                      <a:r>
                        <a:rPr lang="en-US" sz="1400" b="0" dirty="0">
                          <a:solidFill>
                            <a:schemeClr val="bg1"/>
                          </a:solidFill>
                          <a:latin typeface="Calibri"/>
                          <a:ea typeface="Calibri"/>
                          <a:cs typeface="Times New Roman"/>
                        </a:rPr>
                        <a:t>3</a:t>
                      </a:r>
                    </a:p>
                  </a:txBody>
                  <a:tcPr marL="68580" marR="68580" marT="0" marB="0"/>
                </a:tc>
                <a:tc>
                  <a:txBody>
                    <a:bodyPr/>
                    <a:lstStyle/>
                    <a:p>
                      <a:pPr marL="0" marR="0">
                        <a:lnSpc>
                          <a:spcPct val="115000"/>
                        </a:lnSpc>
                        <a:spcBef>
                          <a:spcPts val="0"/>
                        </a:spcBef>
                        <a:spcAft>
                          <a:spcPts val="0"/>
                        </a:spcAft>
                      </a:pPr>
                      <a:r>
                        <a:rPr lang="en-US" sz="1400" b="0" dirty="0" smtClean="0">
                          <a:solidFill>
                            <a:schemeClr val="bg1"/>
                          </a:solidFill>
                          <a:latin typeface="Calibri"/>
                          <a:ea typeface="Calibri"/>
                          <a:cs typeface="Times New Roman"/>
                        </a:rPr>
                        <a:t>Edit query permissions (RTM)</a:t>
                      </a:r>
                      <a:endParaRPr lang="en-US" sz="1400" b="0" dirty="0">
                        <a:solidFill>
                          <a:schemeClr val="bg1"/>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0" dirty="0" smtClean="0">
                          <a:solidFill>
                            <a:schemeClr val="bg1"/>
                          </a:solidFill>
                          <a:latin typeface="Calibri"/>
                          <a:ea typeface="Calibri"/>
                          <a:cs typeface="Times New Roman"/>
                        </a:rPr>
                        <a:t>1</a:t>
                      </a:r>
                      <a:endParaRPr lang="en-US" sz="1400" b="0" dirty="0">
                        <a:solidFill>
                          <a:schemeClr val="bg1"/>
                        </a:solidFill>
                        <a:latin typeface="Calibri"/>
                        <a:ea typeface="Calibri"/>
                        <a:cs typeface="Times New Roman"/>
                      </a:endParaRPr>
                    </a:p>
                  </a:txBody>
                  <a:tcPr marL="68580" marR="68580" marT="0" marB="0"/>
                </a:tc>
              </a:tr>
              <a:tr h="218376">
                <a:tc>
                  <a:txBody>
                    <a:bodyPr/>
                    <a:lstStyle/>
                    <a:p>
                      <a:pPr marL="0" marR="0" algn="ctr">
                        <a:lnSpc>
                          <a:spcPct val="115000"/>
                        </a:lnSpc>
                        <a:spcBef>
                          <a:spcPts val="0"/>
                        </a:spcBef>
                        <a:spcAft>
                          <a:spcPts val="0"/>
                        </a:spcAft>
                      </a:pPr>
                      <a:r>
                        <a:rPr lang="en-US" sz="1400" b="0">
                          <a:solidFill>
                            <a:schemeClr val="bg1"/>
                          </a:solidFill>
                          <a:latin typeface="Calibri"/>
                          <a:ea typeface="Calibri"/>
                          <a:cs typeface="Times New Roman"/>
                        </a:rPr>
                        <a:t>4</a:t>
                      </a:r>
                    </a:p>
                  </a:txBody>
                  <a:tcPr marL="68580" marR="68580" marT="0" marB="0"/>
                </a:tc>
                <a:tc>
                  <a:txBody>
                    <a:bodyPr/>
                    <a:lstStyle/>
                    <a:p>
                      <a:pPr marL="0" marR="0">
                        <a:lnSpc>
                          <a:spcPct val="115000"/>
                        </a:lnSpc>
                        <a:spcBef>
                          <a:spcPts val="0"/>
                        </a:spcBef>
                        <a:spcAft>
                          <a:spcPts val="0"/>
                        </a:spcAft>
                      </a:pPr>
                      <a:r>
                        <a:rPr lang="en-US" sz="1400" b="0" baseline="0" dirty="0" smtClean="0">
                          <a:solidFill>
                            <a:schemeClr val="bg1"/>
                          </a:solidFill>
                          <a:latin typeface="Calibri"/>
                          <a:ea typeface="Calibri"/>
                          <a:cs typeface="Times New Roman"/>
                        </a:rPr>
                        <a:t>Edit Link Control settings</a:t>
                      </a:r>
                      <a:endParaRPr lang="en-US" sz="1400" b="0" dirty="0">
                        <a:solidFill>
                          <a:schemeClr val="bg1"/>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0" dirty="0" smtClean="0">
                          <a:solidFill>
                            <a:schemeClr val="bg1"/>
                          </a:solidFill>
                          <a:latin typeface="Calibri"/>
                          <a:ea typeface="Calibri"/>
                          <a:cs typeface="Times New Roman"/>
                        </a:rPr>
                        <a:t>1</a:t>
                      </a:r>
                      <a:endParaRPr lang="en-US" sz="1400" b="0" dirty="0">
                        <a:solidFill>
                          <a:schemeClr val="bg1"/>
                        </a:solidFill>
                        <a:latin typeface="Calibri"/>
                        <a:ea typeface="Calibri"/>
                        <a:cs typeface="Times New Roman"/>
                      </a:endParaRPr>
                    </a:p>
                  </a:txBody>
                  <a:tcPr marL="68580" marR="68580" marT="0" marB="0"/>
                </a:tc>
              </a:tr>
              <a:tr h="218376">
                <a:tc>
                  <a:txBody>
                    <a:bodyPr/>
                    <a:lstStyle/>
                    <a:p>
                      <a:pPr marL="0" marR="0" algn="ctr">
                        <a:lnSpc>
                          <a:spcPct val="115000"/>
                        </a:lnSpc>
                        <a:spcBef>
                          <a:spcPts val="0"/>
                        </a:spcBef>
                        <a:spcAft>
                          <a:spcPts val="0"/>
                        </a:spcAft>
                      </a:pPr>
                      <a:r>
                        <a:rPr lang="en-US" sz="1400" b="0">
                          <a:solidFill>
                            <a:schemeClr val="bg1"/>
                          </a:solidFill>
                          <a:latin typeface="Calibri"/>
                          <a:ea typeface="Calibri"/>
                          <a:cs typeface="Times New Roman"/>
                        </a:rPr>
                        <a:t>5</a:t>
                      </a: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b="0" dirty="0" smtClean="0">
                          <a:solidFill>
                            <a:schemeClr val="bg1"/>
                          </a:solidFill>
                          <a:latin typeface="Calibri"/>
                          <a:ea typeface="Calibri"/>
                          <a:cs typeface="Times New Roman"/>
                        </a:rPr>
                        <a:t>Create/edit Webpage</a:t>
                      </a:r>
                      <a:r>
                        <a:rPr lang="en-US" sz="1400" b="0" baseline="0" dirty="0" smtClean="0">
                          <a:solidFill>
                            <a:schemeClr val="bg1"/>
                          </a:solidFill>
                          <a:latin typeface="Calibri"/>
                          <a:ea typeface="Calibri"/>
                          <a:cs typeface="Times New Roman"/>
                        </a:rPr>
                        <a:t> Control</a:t>
                      </a:r>
                      <a:endParaRPr lang="en-US" sz="1400" b="0" dirty="0" smtClean="0">
                        <a:solidFill>
                          <a:schemeClr val="bg1"/>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0" dirty="0" smtClean="0">
                          <a:solidFill>
                            <a:schemeClr val="bg1"/>
                          </a:solidFill>
                          <a:latin typeface="Calibri"/>
                          <a:ea typeface="Calibri"/>
                          <a:cs typeface="Times New Roman"/>
                        </a:rPr>
                        <a:t>1</a:t>
                      </a:r>
                      <a:endParaRPr lang="en-US" sz="1400" b="0" dirty="0">
                        <a:solidFill>
                          <a:schemeClr val="bg1"/>
                        </a:solidFill>
                        <a:latin typeface="Calibri"/>
                        <a:ea typeface="Calibri"/>
                        <a:cs typeface="Times New Roman"/>
                      </a:endParaRPr>
                    </a:p>
                  </a:txBody>
                  <a:tcPr marL="68580" marR="68580" marT="0" marB="0"/>
                </a:tc>
              </a:tr>
              <a:tr h="218376">
                <a:tc>
                  <a:txBody>
                    <a:bodyPr/>
                    <a:lstStyle/>
                    <a:p>
                      <a:pPr marL="0" marR="0" algn="ctr">
                        <a:lnSpc>
                          <a:spcPct val="115000"/>
                        </a:lnSpc>
                        <a:spcBef>
                          <a:spcPts val="0"/>
                        </a:spcBef>
                        <a:spcAft>
                          <a:spcPts val="0"/>
                        </a:spcAft>
                      </a:pPr>
                      <a:r>
                        <a:rPr lang="en-US" sz="1400" b="0" dirty="0">
                          <a:solidFill>
                            <a:schemeClr val="bg1"/>
                          </a:solidFill>
                          <a:latin typeface="Calibri"/>
                          <a:ea typeface="Calibri"/>
                          <a:cs typeface="Times New Roman"/>
                        </a:rPr>
                        <a:t>6</a:t>
                      </a:r>
                    </a:p>
                  </a:txBody>
                  <a:tcPr marL="68580" marR="68580" marT="0" marB="0"/>
                </a:tc>
                <a:tc>
                  <a:txBody>
                    <a:bodyPr/>
                    <a:lstStyle/>
                    <a:p>
                      <a:pPr marL="0" marR="0">
                        <a:lnSpc>
                          <a:spcPct val="115000"/>
                        </a:lnSpc>
                        <a:spcBef>
                          <a:spcPts val="0"/>
                        </a:spcBef>
                        <a:spcAft>
                          <a:spcPts val="0"/>
                        </a:spcAft>
                      </a:pPr>
                      <a:r>
                        <a:rPr lang="en-US" sz="1400" b="0" dirty="0" smtClean="0">
                          <a:solidFill>
                            <a:schemeClr val="bg1"/>
                          </a:solidFill>
                          <a:latin typeface="Calibri"/>
                          <a:ea typeface="Calibri"/>
                          <a:cs typeface="Times New Roman"/>
                        </a:rPr>
                        <a:t>Create/edit Label</a:t>
                      </a:r>
                      <a:r>
                        <a:rPr lang="en-US" sz="1400" b="0" baseline="0" dirty="0" smtClean="0">
                          <a:solidFill>
                            <a:schemeClr val="bg1"/>
                          </a:solidFill>
                          <a:latin typeface="Calibri"/>
                          <a:ea typeface="Calibri"/>
                          <a:cs typeface="Times New Roman"/>
                        </a:rPr>
                        <a:t> Links</a:t>
                      </a:r>
                      <a:endParaRPr lang="en-US" sz="1400" b="0" dirty="0" smtClean="0">
                        <a:solidFill>
                          <a:schemeClr val="bg1"/>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0" dirty="0" smtClean="0">
                          <a:solidFill>
                            <a:schemeClr val="bg1"/>
                          </a:solidFill>
                          <a:latin typeface="Calibri"/>
                          <a:ea typeface="Calibri"/>
                          <a:cs typeface="Times New Roman"/>
                        </a:rPr>
                        <a:t>1</a:t>
                      </a:r>
                      <a:endParaRPr lang="en-US" sz="1400" b="0" dirty="0">
                        <a:solidFill>
                          <a:schemeClr val="bg1"/>
                        </a:solidFill>
                        <a:latin typeface="Calibri"/>
                        <a:ea typeface="Calibri"/>
                        <a:cs typeface="Times New Roman"/>
                      </a:endParaRPr>
                    </a:p>
                  </a:txBody>
                  <a:tcPr marL="68580" marR="68580" marT="0" marB="0"/>
                </a:tc>
              </a:tr>
              <a:tr h="218376">
                <a:tc>
                  <a:txBody>
                    <a:bodyPr/>
                    <a:lstStyle/>
                    <a:p>
                      <a:pPr marL="0" marR="0" algn="ctr" rtl="0" eaLnBrk="1" latinLnBrk="0" hangingPunct="1">
                        <a:lnSpc>
                          <a:spcPct val="115000"/>
                        </a:lnSpc>
                        <a:spcBef>
                          <a:spcPts val="0"/>
                        </a:spcBef>
                        <a:spcAft>
                          <a:spcPts val="0"/>
                        </a:spcAft>
                      </a:pPr>
                      <a:r>
                        <a:rPr kumimoji="0" lang="en-US" sz="1400" b="0" kern="1200" dirty="0" smtClean="0">
                          <a:solidFill>
                            <a:schemeClr val="bg1"/>
                          </a:solidFill>
                          <a:latin typeface="Calibri"/>
                          <a:ea typeface="Calibri"/>
                          <a:cs typeface="Times New Roman"/>
                        </a:rPr>
                        <a:t>7</a:t>
                      </a:r>
                      <a:endParaRPr kumimoji="0" lang="en-US" sz="1400" b="0" kern="1200" dirty="0">
                        <a:solidFill>
                          <a:schemeClr val="bg1"/>
                        </a:solidFill>
                        <a:latin typeface="Calibri"/>
                        <a:ea typeface="Calibri"/>
                        <a:cs typeface="Times New Roman"/>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bg1"/>
                          </a:solidFill>
                          <a:latin typeface="Calibri"/>
                          <a:ea typeface="Calibri"/>
                          <a:cs typeface="Times New Roman"/>
                        </a:rPr>
                        <a:t>Create/edit</a:t>
                      </a:r>
                      <a:r>
                        <a:rPr lang="en-US" sz="1400" b="0" baseline="0" dirty="0" smtClean="0">
                          <a:solidFill>
                            <a:schemeClr val="bg1"/>
                          </a:solidFill>
                          <a:latin typeface="Calibri"/>
                          <a:ea typeface="Calibri"/>
                          <a:cs typeface="Times New Roman"/>
                        </a:rPr>
                        <a:t> Labels Controls</a:t>
                      </a:r>
                      <a:endParaRPr lang="en-US" sz="1400" b="0" dirty="0">
                        <a:solidFill>
                          <a:schemeClr val="bg1"/>
                        </a:solidFill>
                        <a:latin typeface="Calibri" pitchFamily="34" charset="0"/>
                        <a:cs typeface="Calibri" pitchFamily="34" charset="0"/>
                      </a:endParaRPr>
                    </a:p>
                  </a:txBody>
                  <a:tcPr marL="68580" marR="68580" marT="0" marB="0"/>
                </a:tc>
                <a:tc>
                  <a:txBody>
                    <a:bodyPr/>
                    <a:lstStyle/>
                    <a:p>
                      <a:pPr algn="ctr"/>
                      <a:r>
                        <a:rPr lang="en-US" sz="1400" b="0" dirty="0" smtClean="0">
                          <a:solidFill>
                            <a:schemeClr val="bg1"/>
                          </a:solidFill>
                          <a:latin typeface="Calibri" pitchFamily="34" charset="0"/>
                          <a:cs typeface="Calibri" pitchFamily="34" charset="0"/>
                        </a:rPr>
                        <a:t>1</a:t>
                      </a:r>
                      <a:endParaRPr lang="en-US" sz="1400" b="0" dirty="0">
                        <a:solidFill>
                          <a:schemeClr val="bg1"/>
                        </a:solidFill>
                        <a:latin typeface="Calibri" pitchFamily="34" charset="0"/>
                        <a:cs typeface="Calibri" pitchFamily="34" charset="0"/>
                      </a:endParaRPr>
                    </a:p>
                  </a:txBody>
                  <a:tcPr marL="68580" marR="68580" marT="0" marB="0"/>
                </a:tc>
              </a:tr>
              <a:tr h="218376">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kumimoji="0" lang="en-US" sz="1400" b="0" kern="1200" dirty="0" smtClean="0">
                          <a:solidFill>
                            <a:schemeClr val="bg1"/>
                          </a:solidFill>
                          <a:latin typeface="Calibri"/>
                          <a:ea typeface="Calibri"/>
                          <a:cs typeface="Times New Roman"/>
                        </a:rPr>
                        <a:t>8</a:t>
                      </a:r>
                    </a:p>
                  </a:txBody>
                  <a:tcPr marL="68580" marR="68580" marT="0" marB="0"/>
                </a:tc>
                <a:tc>
                  <a:txBody>
                    <a:bodyPr/>
                    <a:lstStyle/>
                    <a:p>
                      <a:pPr marL="0" marR="0">
                        <a:lnSpc>
                          <a:spcPct val="115000"/>
                        </a:lnSpc>
                        <a:spcBef>
                          <a:spcPts val="0"/>
                        </a:spcBef>
                        <a:spcAft>
                          <a:spcPts val="0"/>
                        </a:spcAft>
                      </a:pPr>
                      <a:r>
                        <a:rPr lang="en-US" sz="1400" b="0" dirty="0" smtClean="0">
                          <a:solidFill>
                            <a:schemeClr val="bg1"/>
                          </a:solidFill>
                          <a:latin typeface="Calibri" pitchFamily="34" charset="0"/>
                          <a:cs typeface="Calibri" pitchFamily="34" charset="0"/>
                        </a:rPr>
                        <a:t>Create/edit</a:t>
                      </a:r>
                      <a:r>
                        <a:rPr lang="en-US" sz="1400" b="0" baseline="0" dirty="0" smtClean="0">
                          <a:solidFill>
                            <a:schemeClr val="bg1"/>
                          </a:solidFill>
                          <a:latin typeface="Calibri" pitchFamily="34" charset="0"/>
                          <a:cs typeface="Calibri" pitchFamily="34" charset="0"/>
                        </a:rPr>
                        <a:t> </a:t>
                      </a:r>
                      <a:r>
                        <a:rPr lang="en-US" sz="1400" b="0" dirty="0" smtClean="0">
                          <a:solidFill>
                            <a:schemeClr val="bg1"/>
                          </a:solidFill>
                          <a:latin typeface="Calibri" pitchFamily="34" charset="0"/>
                          <a:cs typeface="Calibri" pitchFamily="34" charset="0"/>
                        </a:rPr>
                        <a:t>WIT Categories</a:t>
                      </a:r>
                      <a:endParaRPr lang="en-US" sz="1400" b="0" dirty="0">
                        <a:solidFill>
                          <a:schemeClr val="bg1"/>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b="0" dirty="0" smtClean="0">
                          <a:solidFill>
                            <a:schemeClr val="bg1"/>
                          </a:solidFill>
                          <a:latin typeface="Calibri"/>
                          <a:ea typeface="Calibri"/>
                          <a:cs typeface="Times New Roman"/>
                        </a:rPr>
                        <a:t>1</a:t>
                      </a:r>
                      <a:endParaRPr lang="en-US" sz="1400" b="0" dirty="0">
                        <a:solidFill>
                          <a:schemeClr val="bg1"/>
                        </a:solidFill>
                        <a:latin typeface="Calibri"/>
                        <a:ea typeface="Calibri"/>
                        <a:cs typeface="Times New Roman"/>
                      </a:endParaRPr>
                    </a:p>
                  </a:txBody>
                  <a:tcPr marL="68580" marR="68580" marT="0" marB="0"/>
                </a:tc>
              </a:tr>
              <a:tr h="218376">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kumimoji="0" lang="en-US" sz="1400" b="0" kern="1200" dirty="0" smtClean="0">
                          <a:solidFill>
                            <a:schemeClr val="bg1"/>
                          </a:solidFill>
                          <a:latin typeface="Calibri"/>
                          <a:ea typeface="Calibri"/>
                          <a:cs typeface="Times New Roman"/>
                        </a:rPr>
                        <a:t>9</a:t>
                      </a:r>
                    </a:p>
                  </a:txBody>
                  <a:tcPr marL="68580" marR="68580" marT="0" marB="0">
                    <a:solidFill>
                      <a:schemeClr val="accent6">
                        <a:lumMod val="20000"/>
                        <a:lumOff val="80000"/>
                      </a:schemeClr>
                    </a:solidFill>
                  </a:tcPr>
                </a:tc>
                <a:tc>
                  <a:txBody>
                    <a:bodyPr/>
                    <a:lstStyle/>
                    <a:p>
                      <a:pPr marL="0" marR="0">
                        <a:lnSpc>
                          <a:spcPct val="115000"/>
                        </a:lnSpc>
                        <a:spcBef>
                          <a:spcPts val="0"/>
                        </a:spcBef>
                        <a:spcAft>
                          <a:spcPts val="0"/>
                        </a:spcAft>
                      </a:pPr>
                      <a:r>
                        <a:rPr lang="en-US" sz="1400" b="0" dirty="0" smtClean="0">
                          <a:solidFill>
                            <a:schemeClr val="bg1"/>
                          </a:solidFill>
                          <a:latin typeface="Calibri"/>
                          <a:ea typeface="Calibri"/>
                          <a:cs typeface="Times New Roman"/>
                        </a:rPr>
                        <a:t>Edit query definitions using a query</a:t>
                      </a:r>
                      <a:r>
                        <a:rPr lang="en-US" sz="1400" b="0" baseline="0" dirty="0" smtClean="0">
                          <a:solidFill>
                            <a:schemeClr val="bg1"/>
                          </a:solidFill>
                          <a:latin typeface="Calibri"/>
                          <a:ea typeface="Calibri"/>
                          <a:cs typeface="Times New Roman"/>
                        </a:rPr>
                        <a:t> designer</a:t>
                      </a:r>
                      <a:endParaRPr lang="en-US" sz="1400" b="0" dirty="0">
                        <a:solidFill>
                          <a:schemeClr val="bg1"/>
                        </a:solidFill>
                        <a:latin typeface="Calibri"/>
                        <a:ea typeface="Calibri"/>
                        <a:cs typeface="Times New Roman"/>
                      </a:endParaRPr>
                    </a:p>
                  </a:txBody>
                  <a:tcPr marL="68580" marR="68580" marT="0" marB="0">
                    <a:solidFill>
                      <a:schemeClr val="accent6">
                        <a:lumMod val="20000"/>
                        <a:lumOff val="80000"/>
                      </a:schemeClr>
                    </a:solidFill>
                  </a:tcPr>
                </a:tc>
                <a:tc>
                  <a:txBody>
                    <a:bodyPr/>
                    <a:lstStyle/>
                    <a:p>
                      <a:pPr marL="0" marR="0" algn="ctr">
                        <a:lnSpc>
                          <a:spcPct val="115000"/>
                        </a:lnSpc>
                        <a:spcBef>
                          <a:spcPts val="0"/>
                        </a:spcBef>
                        <a:spcAft>
                          <a:spcPts val="0"/>
                        </a:spcAft>
                      </a:pPr>
                      <a:r>
                        <a:rPr lang="en-US" sz="1400" b="0" dirty="0" smtClean="0">
                          <a:solidFill>
                            <a:schemeClr val="bg1"/>
                          </a:solidFill>
                          <a:latin typeface="Calibri"/>
                          <a:ea typeface="Calibri"/>
                          <a:cs typeface="Times New Roman"/>
                        </a:rPr>
                        <a:t>3</a:t>
                      </a:r>
                      <a:endParaRPr lang="en-US" sz="1400" b="0" dirty="0">
                        <a:solidFill>
                          <a:schemeClr val="bg1"/>
                        </a:solidFill>
                        <a:latin typeface="Calibri"/>
                        <a:ea typeface="Calibri"/>
                        <a:cs typeface="Times New Roman"/>
                      </a:endParaRPr>
                    </a:p>
                  </a:txBody>
                  <a:tcPr marL="68580" marR="68580" marT="0" marB="0">
                    <a:solidFill>
                      <a:schemeClr val="accent6">
                        <a:lumMod val="20000"/>
                        <a:lumOff val="80000"/>
                      </a:schemeClr>
                    </a:solidFill>
                  </a:tcPr>
                </a:tc>
              </a:tr>
            </a:tbl>
          </a:graphicData>
        </a:graphic>
      </p:graphicFrame>
      <p:sp>
        <p:nvSpPr>
          <p:cNvPr id="11" name="Right Arrow 10"/>
          <p:cNvSpPr/>
          <p:nvPr/>
        </p:nvSpPr>
        <p:spPr bwMode="auto">
          <a:xfrm>
            <a:off x="3404026" y="2420471"/>
            <a:ext cx="791455" cy="284309"/>
          </a:xfrm>
          <a:prstGeom prst="right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2" name="Rectangle 11"/>
          <p:cNvSpPr/>
          <p:nvPr/>
        </p:nvSpPr>
        <p:spPr>
          <a:xfrm>
            <a:off x="380999" y="3926542"/>
            <a:ext cx="8478691" cy="2117503"/>
          </a:xfrm>
          <a:prstGeom prst="rect">
            <a:avLst/>
          </a:prstGeom>
        </p:spPr>
        <p:txBody>
          <a:bodyPr wrap="square">
            <a:spAutoFit/>
          </a:bodyPr>
          <a:lstStyle/>
          <a:p>
            <a:pPr marL="396875" lvl="0" indent="-396875">
              <a:lnSpc>
                <a:spcPct val="90000"/>
              </a:lnSpc>
              <a:spcBef>
                <a:spcPct val="20000"/>
              </a:spcBef>
              <a:buBlip>
                <a:blip r:embed="rId2"/>
              </a:buBlip>
            </a:pPr>
            <a:r>
              <a:rPr lang="en-US" sz="2400" dirty="0" smtClean="0">
                <a:solidFill>
                  <a:srgbClr val="99CC99"/>
                </a:solidFill>
              </a:rPr>
              <a:t>2010 RTM Release</a:t>
            </a:r>
          </a:p>
          <a:p>
            <a:pPr marL="914400" lvl="1" indent="-396875">
              <a:lnSpc>
                <a:spcPct val="90000"/>
              </a:lnSpc>
              <a:spcBef>
                <a:spcPct val="20000"/>
              </a:spcBef>
              <a:buSzPct val="90000"/>
              <a:buBlip>
                <a:blip r:embed="rId3"/>
              </a:buBlip>
            </a:pPr>
            <a:r>
              <a:rPr lang="en-US" sz="2000" dirty="0" smtClean="0">
                <a:solidFill>
                  <a:srgbClr val="99CC99"/>
                </a:solidFill>
              </a:rPr>
              <a:t>Visual editor for query permissions</a:t>
            </a:r>
          </a:p>
          <a:p>
            <a:pPr marL="914400" lvl="1" indent="-396875">
              <a:lnSpc>
                <a:spcPct val="90000"/>
              </a:lnSpc>
              <a:spcBef>
                <a:spcPct val="20000"/>
              </a:spcBef>
              <a:buSzPct val="90000"/>
              <a:buBlip>
                <a:blip r:embed="rId3"/>
              </a:buBlip>
            </a:pPr>
            <a:r>
              <a:rPr lang="en-US" sz="2000" dirty="0" smtClean="0">
                <a:solidFill>
                  <a:srgbClr val="99CC99"/>
                </a:solidFill>
              </a:rPr>
              <a:t>Add, configure, preview custom controls</a:t>
            </a:r>
          </a:p>
          <a:p>
            <a:pPr marL="914400" lvl="1" indent="-396875">
              <a:lnSpc>
                <a:spcPct val="90000"/>
              </a:lnSpc>
              <a:spcBef>
                <a:spcPct val="20000"/>
              </a:spcBef>
              <a:buSzPct val="90000"/>
              <a:buBlip>
                <a:blip r:embed="rId3"/>
              </a:buBlip>
            </a:pPr>
            <a:r>
              <a:rPr lang="en-US" sz="2000" dirty="0" smtClean="0">
                <a:solidFill>
                  <a:srgbClr val="99CC99"/>
                </a:solidFill>
              </a:rPr>
              <a:t>Configure default permissions for Lab, Test, VC</a:t>
            </a:r>
          </a:p>
          <a:p>
            <a:pPr marL="914400" lvl="1" indent="-396875">
              <a:lnSpc>
                <a:spcPct val="90000"/>
              </a:lnSpc>
              <a:spcBef>
                <a:spcPct val="20000"/>
              </a:spcBef>
              <a:buSzPct val="90000"/>
              <a:buBlip>
                <a:blip r:embed="rId3"/>
              </a:buBlip>
            </a:pPr>
            <a:r>
              <a:rPr lang="en-US" sz="2000" dirty="0" smtClean="0">
                <a:solidFill>
                  <a:srgbClr val="99CC99"/>
                </a:solidFill>
              </a:rPr>
              <a:t>Configure settings for VC</a:t>
            </a:r>
          </a:p>
          <a:p>
            <a:pPr marL="914400" lvl="1" indent="-396875">
              <a:lnSpc>
                <a:spcPct val="90000"/>
              </a:lnSpc>
              <a:spcBef>
                <a:spcPct val="20000"/>
              </a:spcBef>
              <a:buSzPct val="90000"/>
              <a:buBlip>
                <a:blip r:embed="rId3"/>
              </a:buBlip>
            </a:pPr>
            <a:r>
              <a:rPr lang="en-US" sz="2000" dirty="0" smtClean="0">
                <a:solidFill>
                  <a:srgbClr val="99CC99"/>
                </a:solidFill>
              </a:rPr>
              <a:t>Quality: Warn when user action will invalidate Process Template</a:t>
            </a:r>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a:xfrm>
            <a:off x="381000" y="1411552"/>
            <a:ext cx="8382000" cy="3560498"/>
          </a:xfrm>
        </p:spPr>
        <p:txBody>
          <a:bodyPr/>
          <a:lstStyle/>
          <a:p>
            <a:r>
              <a:rPr lang="en-US" dirty="0" smtClean="0"/>
              <a:t>…</a:t>
            </a:r>
          </a:p>
          <a:p>
            <a:r>
              <a:rPr lang="en-US" dirty="0" smtClean="0"/>
              <a:t>Building Dashboards &amp; Reports</a:t>
            </a:r>
          </a:p>
          <a:p>
            <a:pPr lvl="1"/>
            <a:r>
              <a:rPr lang="en-US" dirty="0" smtClean="0"/>
              <a:t>New MOSS Dashboards</a:t>
            </a:r>
          </a:p>
          <a:p>
            <a:pPr lvl="1"/>
            <a:r>
              <a:rPr lang="en-US" dirty="0" smtClean="0"/>
              <a:t>New Excel Reporting</a:t>
            </a:r>
          </a:p>
          <a:p>
            <a:pPr lvl="1"/>
            <a:r>
              <a:rPr lang="en-US" dirty="0" smtClean="0"/>
              <a:t>Ad-Hoc Reporting</a:t>
            </a:r>
          </a:p>
          <a:p>
            <a:pPr lvl="1"/>
            <a:r>
              <a:rPr lang="en-US" dirty="0" smtClean="0"/>
              <a:t>New Relational Reporting</a:t>
            </a:r>
          </a:p>
          <a:p>
            <a:pPr lvl="1"/>
            <a:r>
              <a:rPr lang="en-US" dirty="0" smtClean="0"/>
              <a:t>What to Use</a:t>
            </a:r>
          </a:p>
          <a:p>
            <a:pPr lvl="1"/>
            <a:r>
              <a:rPr lang="en-US" dirty="0" smtClean="0"/>
              <a:t>Under the Covers</a:t>
            </a:r>
          </a:p>
          <a:p>
            <a:r>
              <a:rPr lang="en-US" dirty="0" smtClean="0"/>
              <a:t>…</a:t>
            </a:r>
          </a:p>
          <a:p>
            <a:pPr>
              <a:buNone/>
            </a:pPr>
            <a:endParaRPr lang="en-US" dirty="0" smtClean="0"/>
          </a:p>
          <a:p>
            <a:endParaRPr lang="en-US" dirty="0"/>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TFS 2010 Dashboards</a:t>
            </a:r>
            <a:endParaRPr lang="en-US" dirty="0"/>
          </a:p>
        </p:txBody>
      </p:sp>
      <p:sp>
        <p:nvSpPr>
          <p:cNvPr id="4" name="Text Placeholder 3"/>
          <p:cNvSpPr>
            <a:spLocks noGrp="1"/>
          </p:cNvSpPr>
          <p:nvPr>
            <p:ph type="body" sz="quarter" idx="10"/>
          </p:nvPr>
        </p:nvSpPr>
        <p:spPr/>
        <p:txBody>
          <a:bodyPr/>
          <a:lstStyle/>
          <a:p>
            <a:r>
              <a:rPr lang="en-US" smtClean="0"/>
              <a:t>demo</a:t>
            </a:r>
            <a:endParaRPr lang="en-US"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TFS 2010 Excel Ad-Hoc Reporting</a:t>
            </a:r>
            <a:endParaRPr lang="en-US" dirty="0"/>
          </a:p>
        </p:txBody>
      </p:sp>
      <p:sp>
        <p:nvSpPr>
          <p:cNvPr id="4" name="Text Placeholder 3"/>
          <p:cNvSpPr>
            <a:spLocks noGrp="1"/>
          </p:cNvSpPr>
          <p:nvPr>
            <p:ph type="body" sz="quarter" idx="10"/>
          </p:nvPr>
        </p:nvSpPr>
        <p:spPr/>
        <p:txBody>
          <a:bodyPr/>
          <a:lstStyle/>
          <a:p>
            <a:r>
              <a:rPr lang="en-US" dirty="0" smtClean="0"/>
              <a:t>walkthrough</a:t>
            </a:r>
            <a:endParaRPr lang="en-US" dirty="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a:xfrm>
            <a:off x="381000" y="1411552"/>
            <a:ext cx="8382000" cy="3560498"/>
          </a:xfrm>
        </p:spPr>
        <p:txBody>
          <a:bodyPr/>
          <a:lstStyle/>
          <a:p>
            <a:r>
              <a:rPr lang="en-US" dirty="0" smtClean="0"/>
              <a:t>…</a:t>
            </a:r>
          </a:p>
          <a:p>
            <a:r>
              <a:rPr lang="en-US" dirty="0" smtClean="0"/>
              <a:t>Building Dashboards &amp; Reports</a:t>
            </a:r>
          </a:p>
          <a:p>
            <a:pPr lvl="1"/>
            <a:r>
              <a:rPr lang="en-US" dirty="0" smtClean="0"/>
              <a:t>New MOSS Dashboards</a:t>
            </a:r>
          </a:p>
          <a:p>
            <a:pPr lvl="1"/>
            <a:r>
              <a:rPr lang="en-US" dirty="0" smtClean="0"/>
              <a:t>New Excel Reporting</a:t>
            </a:r>
          </a:p>
          <a:p>
            <a:pPr lvl="1"/>
            <a:r>
              <a:rPr lang="en-US" dirty="0" smtClean="0"/>
              <a:t>Ad-Hoc Reporting</a:t>
            </a:r>
          </a:p>
          <a:p>
            <a:pPr lvl="1"/>
            <a:r>
              <a:rPr lang="en-US" b="1" dirty="0" smtClean="0">
                <a:solidFill>
                  <a:schemeClr val="accent3">
                    <a:lumMod val="40000"/>
                    <a:lumOff val="60000"/>
                  </a:schemeClr>
                </a:solidFill>
              </a:rPr>
              <a:t>New Relational Reporting</a:t>
            </a:r>
          </a:p>
          <a:p>
            <a:pPr lvl="1"/>
            <a:r>
              <a:rPr lang="en-US" dirty="0" smtClean="0"/>
              <a:t>What to Use</a:t>
            </a:r>
          </a:p>
          <a:p>
            <a:pPr lvl="1"/>
            <a:r>
              <a:rPr lang="en-US" dirty="0" smtClean="0"/>
              <a:t>Under the Covers</a:t>
            </a:r>
          </a:p>
          <a:p>
            <a:r>
              <a:rPr lang="en-US" dirty="0" smtClean="0"/>
              <a:t>…</a:t>
            </a:r>
          </a:p>
          <a:p>
            <a:pPr>
              <a:buNone/>
            </a:pPr>
            <a:endParaRPr lang="en-US" dirty="0" smtClean="0"/>
          </a:p>
          <a:p>
            <a:endParaRPr lang="en-US" dirty="0"/>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382000" cy="387798"/>
          </a:xfrm>
        </p:spPr>
        <p:txBody>
          <a:bodyPr/>
          <a:lstStyle/>
          <a:p>
            <a:r>
              <a:rPr lang="en-US" sz="2800" dirty="0" smtClean="0"/>
              <a:t>Relational Reporting</a:t>
            </a:r>
            <a:endParaRPr lang="en-US" sz="28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81000" y="685800"/>
            <a:ext cx="2609850" cy="55054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pic>
      <p:sp>
        <p:nvSpPr>
          <p:cNvPr id="10" name="Rounded Rectangular Callout 9"/>
          <p:cNvSpPr/>
          <p:nvPr/>
        </p:nvSpPr>
        <p:spPr bwMode="auto">
          <a:xfrm>
            <a:off x="3657600" y="609600"/>
            <a:ext cx="2514600" cy="1524000"/>
          </a:xfrm>
          <a:prstGeom prst="wedgeRoundRectCallout">
            <a:avLst>
              <a:gd name="adj1" fmla="val -123378"/>
              <a:gd name="adj2" fmla="val 62411"/>
              <a:gd name="adj3"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a:t>Reporting against relational warehouse is supported!</a:t>
            </a:r>
            <a:endParaRPr lang="en-US" i="1" dirty="0"/>
          </a:p>
        </p:txBody>
      </p:sp>
      <p:sp>
        <p:nvSpPr>
          <p:cNvPr id="8" name="Rectangle 7"/>
          <p:cNvSpPr/>
          <p:nvPr/>
        </p:nvSpPr>
        <p:spPr>
          <a:xfrm>
            <a:off x="3352800" y="962085"/>
            <a:ext cx="5486400" cy="4524315"/>
          </a:xfrm>
          <a:prstGeom prst="rect">
            <a:avLst/>
          </a:prstGeom>
        </p:spPr>
        <p:txBody>
          <a:bodyPr wrap="square">
            <a:spAutoFit/>
          </a:bodyPr>
          <a:lstStyle/>
          <a:p>
            <a:r>
              <a:rPr lang="en-US" sz="1200" dirty="0" smtClean="0"/>
              <a:t>-- MDX --</a:t>
            </a:r>
          </a:p>
          <a:p>
            <a:r>
              <a:rPr lang="en-US" sz="1200" dirty="0" smtClean="0"/>
              <a:t>SELECT</a:t>
            </a:r>
            <a:endParaRPr lang="en-US" sz="1200" dirty="0"/>
          </a:p>
          <a:p>
            <a:r>
              <a:rPr lang="en-US" sz="1200" dirty="0"/>
              <a:t>{</a:t>
            </a:r>
          </a:p>
          <a:p>
            <a:r>
              <a:rPr lang="en-US" sz="1200" dirty="0"/>
              <a:t>                [Measures].[</a:t>
            </a:r>
            <a:r>
              <a:rPr lang="en-US" sz="1200" dirty="0" err="1"/>
              <a:t>DateValue</a:t>
            </a:r>
            <a:r>
              <a:rPr lang="en-US" sz="1200" dirty="0"/>
              <a:t>],</a:t>
            </a:r>
          </a:p>
          <a:p>
            <a:r>
              <a:rPr lang="en-US" sz="1200" dirty="0"/>
              <a:t>                [Measures].[Work Item Count]</a:t>
            </a:r>
          </a:p>
          <a:p>
            <a:r>
              <a:rPr lang="en-US" sz="1200" dirty="0"/>
              <a:t>} ON COLUMNS,</a:t>
            </a:r>
          </a:p>
          <a:p>
            <a:r>
              <a:rPr lang="en-US" sz="1200" dirty="0"/>
              <a:t>{</a:t>
            </a:r>
          </a:p>
          <a:p>
            <a:r>
              <a:rPr lang="en-US" sz="1200" dirty="0"/>
              <a:t>                </a:t>
            </a:r>
            <a:r>
              <a:rPr lang="en-US" sz="1200" dirty="0" err="1"/>
              <a:t>CrossJoin</a:t>
            </a:r>
            <a:r>
              <a:rPr lang="en-US" sz="1200" dirty="0"/>
              <a:t>(</a:t>
            </a:r>
          </a:p>
          <a:p>
            <a:r>
              <a:rPr lang="en-US" sz="1200" dirty="0"/>
              <a:t>                                [Date Range],</a:t>
            </a:r>
          </a:p>
          <a:p>
            <a:r>
              <a:rPr lang="en-US" sz="1200" dirty="0"/>
              <a:t>                                [Work Item].[</a:t>
            </a:r>
            <a:r>
              <a:rPr lang="en-US" sz="1200" dirty="0" err="1"/>
              <a:t>System_State</a:t>
            </a:r>
            <a:r>
              <a:rPr lang="en-US" sz="1200" dirty="0"/>
              <a:t>].[</a:t>
            </a:r>
            <a:r>
              <a:rPr lang="en-US" sz="1200" dirty="0" err="1"/>
              <a:t>System_State</a:t>
            </a:r>
            <a:r>
              <a:rPr lang="en-US" sz="1200" dirty="0"/>
              <a:t>]</a:t>
            </a:r>
          </a:p>
          <a:p>
            <a:r>
              <a:rPr lang="en-US" sz="1200" dirty="0"/>
              <a:t>                )</a:t>
            </a:r>
          </a:p>
          <a:p>
            <a:r>
              <a:rPr lang="en-US" sz="1200" dirty="0"/>
              <a:t>} ON ROWS</a:t>
            </a:r>
          </a:p>
          <a:p>
            <a:r>
              <a:rPr lang="en-US" sz="1200" dirty="0"/>
              <a:t>FROM</a:t>
            </a:r>
          </a:p>
          <a:p>
            <a:r>
              <a:rPr lang="en-US" sz="1200" dirty="0"/>
              <a:t>(</a:t>
            </a:r>
          </a:p>
          <a:p>
            <a:r>
              <a:rPr lang="en-US" sz="1200" dirty="0"/>
              <a:t>SELECT</a:t>
            </a:r>
          </a:p>
          <a:p>
            <a:r>
              <a:rPr lang="en-US" sz="1200" dirty="0"/>
              <a:t>                </a:t>
            </a:r>
            <a:r>
              <a:rPr lang="en-US" sz="1200" dirty="0" err="1"/>
              <a:t>CrossJoin</a:t>
            </a:r>
            <a:r>
              <a:rPr lang="en-US" sz="1200" dirty="0"/>
              <a:t>(</a:t>
            </a:r>
          </a:p>
          <a:p>
            <a:r>
              <a:rPr lang="en-US" sz="1200" dirty="0"/>
              <a:t>                                                </a:t>
            </a:r>
            <a:r>
              <a:rPr lang="en-US" sz="1200" dirty="0" err="1"/>
              <a:t>StrToSet</a:t>
            </a:r>
            <a:r>
              <a:rPr lang="en-US" sz="1200" dirty="0"/>
              <a:t>(@</a:t>
            </a:r>
            <a:r>
              <a:rPr lang="en-US" sz="1200" dirty="0" err="1"/>
              <a:t>AreaParam</a:t>
            </a:r>
            <a:r>
              <a:rPr lang="en-US" sz="1200" dirty="0"/>
              <a:t>),</a:t>
            </a:r>
          </a:p>
          <a:p>
            <a:r>
              <a:rPr lang="en-US" sz="1200" dirty="0"/>
              <a:t>                                                </a:t>
            </a:r>
            <a:r>
              <a:rPr lang="en-US" sz="1200" dirty="0" err="1"/>
              <a:t>StrToSet</a:t>
            </a:r>
            <a:r>
              <a:rPr lang="en-US" sz="1200" dirty="0"/>
              <a:t>(@</a:t>
            </a:r>
            <a:r>
              <a:rPr lang="en-US" sz="1200" dirty="0" err="1"/>
              <a:t>IterationParam</a:t>
            </a:r>
            <a:r>
              <a:rPr lang="en-US" sz="1200" dirty="0"/>
              <a:t>),</a:t>
            </a:r>
          </a:p>
          <a:p>
            <a:r>
              <a:rPr lang="en-US" sz="1200" dirty="0"/>
              <a:t>                                                </a:t>
            </a:r>
            <a:r>
              <a:rPr lang="en-US" sz="1200" dirty="0" err="1"/>
              <a:t>StrToSet</a:t>
            </a:r>
            <a:r>
              <a:rPr lang="en-US" sz="1200" dirty="0"/>
              <a:t>(@</a:t>
            </a:r>
            <a:r>
              <a:rPr lang="en-US" sz="1200" dirty="0" err="1"/>
              <a:t>StateParam</a:t>
            </a:r>
            <a:r>
              <a:rPr lang="en-US" sz="1200" dirty="0"/>
              <a:t>),</a:t>
            </a:r>
          </a:p>
          <a:p>
            <a:r>
              <a:rPr lang="en-US" sz="1200" dirty="0"/>
              <a:t>                                                </a:t>
            </a:r>
            <a:r>
              <a:rPr lang="en-US" sz="1200" dirty="0" err="1"/>
              <a:t>StrToSet</a:t>
            </a:r>
            <a:r>
              <a:rPr lang="en-US" sz="1200" dirty="0"/>
              <a:t>(@</a:t>
            </a:r>
            <a:r>
              <a:rPr lang="en-US" sz="1200" dirty="0" err="1"/>
              <a:t>PriorityParam</a:t>
            </a:r>
            <a:r>
              <a:rPr lang="en-US" sz="1200" dirty="0"/>
              <a:t>),</a:t>
            </a:r>
          </a:p>
          <a:p>
            <a:r>
              <a:rPr lang="en-US" sz="1200" dirty="0"/>
              <a:t>                                                </a:t>
            </a:r>
            <a:r>
              <a:rPr lang="en-US" sz="1200" dirty="0" err="1"/>
              <a:t>StrToSet</a:t>
            </a:r>
            <a:r>
              <a:rPr lang="en-US" sz="1200" dirty="0"/>
              <a:t>(@</a:t>
            </a:r>
            <a:r>
              <a:rPr lang="en-US" sz="1200" dirty="0" err="1"/>
              <a:t>SeverityParam</a:t>
            </a:r>
            <a:r>
              <a:rPr lang="en-US" sz="1200" dirty="0"/>
              <a:t>)</a:t>
            </a:r>
          </a:p>
          <a:p>
            <a:r>
              <a:rPr lang="en-US" sz="1200" dirty="0"/>
              <a:t>                ) ON COLUMNS</a:t>
            </a:r>
          </a:p>
          <a:p>
            <a:r>
              <a:rPr lang="en-US" sz="1200" dirty="0"/>
              <a:t>                FROM [Team System]</a:t>
            </a:r>
          </a:p>
          <a:p>
            <a:r>
              <a:rPr lang="en-US" sz="1200" dirty="0"/>
              <a:t>)</a:t>
            </a:r>
          </a:p>
        </p:txBody>
      </p:sp>
      <p:sp>
        <p:nvSpPr>
          <p:cNvPr id="4" name="Rectangle 3"/>
          <p:cNvSpPr/>
          <p:nvPr/>
        </p:nvSpPr>
        <p:spPr>
          <a:xfrm>
            <a:off x="3352800" y="1828800"/>
            <a:ext cx="4572000" cy="1754326"/>
          </a:xfrm>
          <a:prstGeom prst="rect">
            <a:avLst/>
          </a:prstGeom>
        </p:spPr>
        <p:txBody>
          <a:bodyPr>
            <a:spAutoFit/>
          </a:bodyPr>
          <a:lstStyle/>
          <a:p>
            <a:r>
              <a:rPr lang="en-US" sz="1200" dirty="0" smtClean="0"/>
              <a:t>-- SQL--</a:t>
            </a:r>
          </a:p>
          <a:p>
            <a:r>
              <a:rPr lang="en-US" sz="1200" dirty="0" smtClean="0"/>
              <a:t>SELECT     </a:t>
            </a:r>
            <a:r>
              <a:rPr lang="en-US" sz="1200" dirty="0"/>
              <a:t>history.[</a:t>
            </a:r>
            <a:r>
              <a:rPr lang="en-US" sz="1200" dirty="0" err="1"/>
              <a:t>System_Id</a:t>
            </a:r>
            <a:r>
              <a:rPr lang="en-US" sz="1200" dirty="0"/>
              <a:t>] AS ID, MAX(history.[</a:t>
            </a:r>
            <a:r>
              <a:rPr lang="en-US" sz="1200" dirty="0" err="1"/>
              <a:t>System_ChangedDate</a:t>
            </a:r>
            <a:r>
              <a:rPr lang="en-US" sz="1200" dirty="0"/>
              <a:t>]) AS Latest</a:t>
            </a:r>
          </a:p>
          <a:p>
            <a:r>
              <a:rPr lang="en-US" sz="1200" dirty="0"/>
              <a:t>		FROM       @Hierarchy </a:t>
            </a:r>
            <a:r>
              <a:rPr lang="en-US" sz="1200" dirty="0" err="1"/>
              <a:t>hierarchy</a:t>
            </a:r>
            <a:r>
              <a:rPr lang="en-US" sz="1200" dirty="0"/>
              <a:t> INNER JOIN [</a:t>
            </a:r>
            <a:r>
              <a:rPr lang="en-US" sz="1200" dirty="0" err="1"/>
              <a:t>WorkItemHistoryView</a:t>
            </a:r>
            <a:r>
              <a:rPr lang="en-US" sz="1200" dirty="0"/>
              <a:t>] history ON hierarchy.ID = history.[</a:t>
            </a:r>
            <a:r>
              <a:rPr lang="en-US" sz="1200" dirty="0" err="1"/>
              <a:t>System_Id</a:t>
            </a:r>
            <a:r>
              <a:rPr lang="en-US" sz="1200" dirty="0"/>
              <a:t>]</a:t>
            </a:r>
          </a:p>
          <a:p>
            <a:r>
              <a:rPr lang="en-US" sz="1200" dirty="0"/>
              <a:t>		WHERE     (history.[</a:t>
            </a:r>
            <a:r>
              <a:rPr lang="en-US" sz="1200" dirty="0" err="1"/>
              <a:t>System_ChangedDate</a:t>
            </a:r>
            <a:r>
              <a:rPr lang="en-US" sz="1200" dirty="0"/>
              <a:t>]&amp;</a:t>
            </a:r>
            <a:r>
              <a:rPr lang="en-US" sz="1200" dirty="0" err="1"/>
              <a:t>lt</a:t>
            </a:r>
            <a:r>
              <a:rPr lang="en-US" sz="1200" dirty="0"/>
              <a:t>; @</a:t>
            </a:r>
            <a:r>
              <a:rPr lang="en-US" sz="1200" dirty="0" err="1"/>
              <a:t>ChangeDate</a:t>
            </a:r>
            <a:r>
              <a:rPr lang="en-US" sz="1200" dirty="0"/>
              <a:t>)</a:t>
            </a:r>
          </a:p>
          <a:p>
            <a:r>
              <a:rPr lang="en-US" sz="1200" dirty="0"/>
              <a:t>		GROUP BY history.[</a:t>
            </a:r>
            <a:r>
              <a:rPr lang="en-US" sz="1200" dirty="0" err="1"/>
              <a:t>System_Id</a:t>
            </a:r>
            <a:r>
              <a:rPr lang="en-US" sz="1200" dirty="0"/>
              <a:t>]</a:t>
            </a:r>
          </a:p>
        </p:txBody>
      </p:sp>
      <p:sp>
        <p:nvSpPr>
          <p:cNvPr id="11" name="Rounded Rectangular Callout 10"/>
          <p:cNvSpPr/>
          <p:nvPr/>
        </p:nvSpPr>
        <p:spPr bwMode="auto">
          <a:xfrm>
            <a:off x="381000" y="1905000"/>
            <a:ext cx="2514600" cy="1524000"/>
          </a:xfrm>
          <a:prstGeom prst="wedgeRoundRectCallout">
            <a:avLst>
              <a:gd name="adj1" fmla="val 69046"/>
              <a:gd name="adj2" fmla="val -5089"/>
              <a:gd name="adj3"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t>Write this…</a:t>
            </a:r>
            <a:endParaRPr lang="en-US" i="1" dirty="0"/>
          </a:p>
        </p:txBody>
      </p:sp>
      <p:sp>
        <p:nvSpPr>
          <p:cNvPr id="12" name="Rounded Rectangular Callout 11"/>
          <p:cNvSpPr/>
          <p:nvPr/>
        </p:nvSpPr>
        <p:spPr bwMode="auto">
          <a:xfrm>
            <a:off x="304800" y="838200"/>
            <a:ext cx="2514600" cy="1524000"/>
          </a:xfrm>
          <a:prstGeom prst="wedgeRoundRectCallout">
            <a:avLst>
              <a:gd name="adj1" fmla="val 69046"/>
              <a:gd name="adj2" fmla="val -5089"/>
              <a:gd name="adj3"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t>… instead of this</a:t>
            </a:r>
            <a:endParaRPr lang="en-US" i="1" dirty="0"/>
          </a:p>
        </p:txBody>
      </p:sp>
    </p:spTree>
    <p:extLst>
      <p:ext uri="{BB962C8B-B14F-4D97-AF65-F5344CB8AC3E}">
        <p14:creationId xmlns:p14="http://schemas.microsoft.com/office/powerpoint/2010/main" xmlns="" val="10100597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p:bldP spid="4" grpId="0"/>
      <p:bldP spid="11"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382000" cy="387798"/>
          </a:xfrm>
        </p:spPr>
        <p:txBody>
          <a:bodyPr/>
          <a:lstStyle/>
          <a:p>
            <a:r>
              <a:rPr lang="en-US" sz="2800" dirty="0" smtClean="0"/>
              <a:t>Relational Reporting</a:t>
            </a:r>
            <a:endParaRPr lang="en-US" sz="2800" dirty="0"/>
          </a:p>
        </p:txBody>
      </p:sp>
      <p:sp>
        <p:nvSpPr>
          <p:cNvPr id="3" name="Rectangle 2"/>
          <p:cNvSpPr/>
          <p:nvPr/>
        </p:nvSpPr>
        <p:spPr>
          <a:xfrm>
            <a:off x="2971800" y="685800"/>
            <a:ext cx="6019800" cy="2246769"/>
          </a:xfrm>
          <a:prstGeom prst="rect">
            <a:avLst/>
          </a:prstGeom>
        </p:spPr>
        <p:txBody>
          <a:bodyPr wrap="square">
            <a:spAutoFit/>
          </a:bodyPr>
          <a:lstStyle/>
          <a:p>
            <a:r>
              <a:rPr lang="en-US" sz="2000" dirty="0" smtClean="0"/>
              <a:t>What’s supported?</a:t>
            </a:r>
          </a:p>
          <a:p>
            <a:endParaRPr lang="en-US" sz="2000" dirty="0" smtClean="0"/>
          </a:p>
          <a:p>
            <a:pPr marL="285750" indent="-285750">
              <a:buFont typeface="Arial" pitchFamily="34" charset="0"/>
              <a:buChar char="•"/>
            </a:pPr>
            <a:r>
              <a:rPr lang="en-US" sz="2000" dirty="0" smtClean="0"/>
              <a:t>Tables </a:t>
            </a:r>
            <a:r>
              <a:rPr lang="en-US" sz="2000" dirty="0"/>
              <a:t>in the warehouse database that have names that don’t start with </a:t>
            </a:r>
            <a:r>
              <a:rPr lang="en-US" sz="2000" dirty="0" smtClean="0"/>
              <a:t>‘_’ E.g</a:t>
            </a:r>
            <a:r>
              <a:rPr lang="en-US" sz="2000" dirty="0"/>
              <a:t>. </a:t>
            </a:r>
            <a:r>
              <a:rPr lang="en-US" sz="2000" dirty="0" err="1"/>
              <a:t>DimWorkItem</a:t>
            </a:r>
            <a:r>
              <a:rPr lang="en-US" sz="2000" dirty="0"/>
              <a:t>.</a:t>
            </a:r>
          </a:p>
          <a:p>
            <a:pPr marL="285750" lvl="0" indent="-285750">
              <a:buFont typeface="Arial" pitchFamily="34" charset="0"/>
              <a:buChar char="•"/>
            </a:pPr>
            <a:r>
              <a:rPr lang="en-US" sz="2000" dirty="0" smtClean="0"/>
              <a:t>There </a:t>
            </a:r>
            <a:r>
              <a:rPr lang="en-US" sz="2000" dirty="0"/>
              <a:t>are a set of helper views – view names that don’t start with ‘v</a:t>
            </a:r>
            <a:r>
              <a:rPr lang="en-US" sz="2000" dirty="0" smtClean="0"/>
              <a:t>’ E.g</a:t>
            </a:r>
            <a:r>
              <a:rPr lang="en-US" sz="2000" dirty="0"/>
              <a:t>. </a:t>
            </a:r>
            <a:r>
              <a:rPr lang="en-US" sz="2000" dirty="0" err="1" smtClean="0"/>
              <a:t>CurrentWorkItemView</a:t>
            </a:r>
            <a:r>
              <a:rPr lang="en-US" sz="2000" dirty="0" smtClean="0"/>
              <a:t>.</a:t>
            </a:r>
          </a:p>
          <a:p>
            <a:pPr marL="285750" lvl="0" indent="-285750">
              <a:buFont typeface="Arial" pitchFamily="34" charset="0"/>
              <a:buChar char="•"/>
            </a:pPr>
            <a:r>
              <a:rPr lang="en-US" sz="2000" dirty="0" smtClean="0"/>
              <a:t>All Table-Valued Functions</a:t>
            </a:r>
          </a:p>
        </p:txBody>
      </p:sp>
      <p:sp>
        <p:nvSpPr>
          <p:cNvPr id="6" name="Rectangle 5"/>
          <p:cNvSpPr/>
          <p:nvPr/>
        </p:nvSpPr>
        <p:spPr>
          <a:xfrm>
            <a:off x="2971800" y="3245584"/>
            <a:ext cx="6019800" cy="1631216"/>
          </a:xfrm>
          <a:prstGeom prst="rect">
            <a:avLst/>
          </a:prstGeom>
        </p:spPr>
        <p:txBody>
          <a:bodyPr wrap="square">
            <a:spAutoFit/>
          </a:bodyPr>
          <a:lstStyle/>
          <a:p>
            <a:pPr lvl="0"/>
            <a:r>
              <a:rPr lang="en-US" sz="2000" dirty="0"/>
              <a:t>What’s not?</a:t>
            </a:r>
          </a:p>
          <a:p>
            <a:pPr lvl="0"/>
            <a:endParaRPr lang="en-US" sz="2000" dirty="0" smtClean="0"/>
          </a:p>
          <a:p>
            <a:pPr lvl="0"/>
            <a:r>
              <a:rPr lang="en-US" sz="2000" dirty="0" smtClean="0"/>
              <a:t>Tables </a:t>
            </a:r>
            <a:r>
              <a:rPr lang="en-US" sz="2000" dirty="0"/>
              <a:t>starting with </a:t>
            </a:r>
            <a:r>
              <a:rPr lang="en-US" sz="2000" dirty="0" smtClean="0"/>
              <a:t>‘_’ and views </a:t>
            </a:r>
            <a:r>
              <a:rPr lang="en-US" sz="2000" dirty="0"/>
              <a:t>starting with ‘</a:t>
            </a:r>
            <a:r>
              <a:rPr lang="en-US" sz="2000" dirty="0" smtClean="0"/>
              <a:t>v’ are only </a:t>
            </a:r>
            <a:r>
              <a:rPr lang="en-US" sz="2000" dirty="0"/>
              <a:t>for system use i.e. subject to change in future release</a:t>
            </a: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81000" y="685800"/>
            <a:ext cx="2609850" cy="55054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10/main" xmlns="" val="11033809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a:xfrm>
            <a:off x="381000" y="1411552"/>
            <a:ext cx="8382000" cy="3560498"/>
          </a:xfrm>
        </p:spPr>
        <p:txBody>
          <a:bodyPr/>
          <a:lstStyle/>
          <a:p>
            <a:r>
              <a:rPr lang="en-US" dirty="0" smtClean="0"/>
              <a:t>…</a:t>
            </a:r>
          </a:p>
          <a:p>
            <a:r>
              <a:rPr lang="en-US" dirty="0" smtClean="0"/>
              <a:t>Building Dashboards &amp; Reports</a:t>
            </a:r>
          </a:p>
          <a:p>
            <a:pPr lvl="1"/>
            <a:r>
              <a:rPr lang="en-US" dirty="0" smtClean="0"/>
              <a:t>New MOSS Dashboards</a:t>
            </a:r>
          </a:p>
          <a:p>
            <a:pPr lvl="1"/>
            <a:r>
              <a:rPr lang="en-US" dirty="0" smtClean="0"/>
              <a:t>New Excel Reporting</a:t>
            </a:r>
          </a:p>
          <a:p>
            <a:pPr lvl="1"/>
            <a:r>
              <a:rPr lang="en-US" dirty="0" smtClean="0"/>
              <a:t>Ad-Hoc Reporting</a:t>
            </a:r>
          </a:p>
          <a:p>
            <a:pPr lvl="1"/>
            <a:r>
              <a:rPr lang="en-US" dirty="0" smtClean="0"/>
              <a:t>New Relational Reporting</a:t>
            </a:r>
          </a:p>
          <a:p>
            <a:pPr lvl="1"/>
            <a:r>
              <a:rPr lang="en-US" b="1" dirty="0" smtClean="0">
                <a:solidFill>
                  <a:schemeClr val="accent3">
                    <a:lumMod val="40000"/>
                    <a:lumOff val="60000"/>
                  </a:schemeClr>
                </a:solidFill>
              </a:rPr>
              <a:t>What to Use</a:t>
            </a:r>
          </a:p>
          <a:p>
            <a:pPr lvl="1"/>
            <a:r>
              <a:rPr lang="en-US" dirty="0" smtClean="0"/>
              <a:t>Under the Covers</a:t>
            </a:r>
          </a:p>
          <a:p>
            <a:r>
              <a:rPr lang="en-US" dirty="0" smtClean="0"/>
              <a:t>…</a:t>
            </a:r>
          </a:p>
          <a:p>
            <a:pPr>
              <a:buNone/>
            </a:pPr>
            <a:endParaRPr lang="en-US" dirty="0" smtClean="0"/>
          </a:p>
          <a:p>
            <a:endParaRPr lang="en-US" dirty="0"/>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4797"/>
          </a:xfrm>
        </p:spPr>
        <p:txBody>
          <a:bodyPr/>
          <a:lstStyle/>
          <a:p>
            <a:r>
              <a:rPr lang="en-US" dirty="0" smtClean="0"/>
              <a:t>Tools and reports</a:t>
            </a:r>
            <a:endParaRPr lang="en-US" dirty="0"/>
          </a:p>
        </p:txBody>
      </p:sp>
      <p:cxnSp>
        <p:nvCxnSpPr>
          <p:cNvPr id="7" name="Straight Arrow Connector 6"/>
          <p:cNvCxnSpPr/>
          <p:nvPr/>
        </p:nvCxnSpPr>
        <p:spPr>
          <a:xfrm rot="16200000" flipV="1">
            <a:off x="-87078" y="2500401"/>
            <a:ext cx="1800400" cy="1"/>
          </a:xfrm>
          <a:prstGeom prst="straightConnector1">
            <a:avLst/>
          </a:prstGeom>
          <a:ln>
            <a:solidFill>
              <a:schemeClr val="tx1"/>
            </a:solidFill>
            <a:tailEnd type="arrow"/>
          </a:ln>
        </p:spPr>
        <p:style>
          <a:lnRef idx="3">
            <a:schemeClr val="accent1"/>
          </a:lnRef>
          <a:fillRef idx="0">
            <a:schemeClr val="accent1"/>
          </a:fillRef>
          <a:effectRef idx="2">
            <a:schemeClr val="accent1"/>
          </a:effectRef>
          <a:fontRef idx="minor">
            <a:schemeClr val="tx1"/>
          </a:fontRef>
        </p:style>
      </p:cxnSp>
      <p:cxnSp>
        <p:nvCxnSpPr>
          <p:cNvPr id="15" name="Straight Arrow Connector 14"/>
          <p:cNvCxnSpPr/>
          <p:nvPr/>
        </p:nvCxnSpPr>
        <p:spPr>
          <a:xfrm>
            <a:off x="5311303" y="6419211"/>
            <a:ext cx="2689697" cy="1588"/>
          </a:xfrm>
          <a:prstGeom prst="straightConnector1">
            <a:avLst/>
          </a:prstGeom>
          <a:ln>
            <a:solidFill>
              <a:schemeClr val="tx1"/>
            </a:solidFill>
            <a:tailEnd type="arrow"/>
          </a:ln>
        </p:spPr>
        <p:style>
          <a:lnRef idx="3">
            <a:schemeClr val="accent1"/>
          </a:lnRef>
          <a:fillRef idx="0">
            <a:schemeClr val="accent1"/>
          </a:fillRef>
          <a:effectRef idx="2">
            <a:schemeClr val="accent1"/>
          </a:effectRef>
          <a:fontRef idx="minor">
            <a:schemeClr val="tx1"/>
          </a:fontRef>
        </p:style>
      </p:cxnSp>
      <p:cxnSp>
        <p:nvCxnSpPr>
          <p:cNvPr id="17" name="Straight Connector 16"/>
          <p:cNvCxnSpPr/>
          <p:nvPr/>
        </p:nvCxnSpPr>
        <p:spPr>
          <a:xfrm rot="16200000" flipV="1">
            <a:off x="-84860" y="5133708"/>
            <a:ext cx="1824561" cy="2382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1219200" y="6419211"/>
            <a:ext cx="231518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663104" y="3348642"/>
            <a:ext cx="276999" cy="736169"/>
          </a:xfrm>
          <a:prstGeom prst="rect">
            <a:avLst/>
          </a:prstGeom>
          <a:noFill/>
        </p:spPr>
        <p:txBody>
          <a:bodyPr vert="vert270" wrap="square" lIns="0" tIns="0" rIns="0" bIns="0" rtlCol="0">
            <a:spAutoFit/>
          </a:bodyPr>
          <a:lstStyle/>
          <a:p>
            <a:r>
              <a:rPr lang="en-US" dirty="0" smtClean="0">
                <a:gradFill>
                  <a:gsLst>
                    <a:gs pos="0">
                      <a:schemeClr val="tx1"/>
                    </a:gs>
                    <a:gs pos="86000">
                      <a:schemeClr val="tx1"/>
                    </a:gs>
                  </a:gsLst>
                  <a:lin ang="5400000" scaled="0"/>
                </a:gradFill>
              </a:rPr>
              <a:t>Power</a:t>
            </a:r>
          </a:p>
        </p:txBody>
      </p:sp>
      <p:sp>
        <p:nvSpPr>
          <p:cNvPr id="21" name="TextBox 20"/>
          <p:cNvSpPr txBox="1"/>
          <p:nvPr/>
        </p:nvSpPr>
        <p:spPr>
          <a:xfrm>
            <a:off x="3711103" y="6276201"/>
            <a:ext cx="1546697" cy="276999"/>
          </a:xfrm>
          <a:prstGeom prst="rect">
            <a:avLst/>
          </a:prstGeom>
          <a:noFill/>
        </p:spPr>
        <p:txBody>
          <a:bodyPr wrap="square" lIns="0" tIns="0" rIns="0" bIns="0" rtlCol="0">
            <a:spAutoFit/>
          </a:bodyPr>
          <a:lstStyle/>
          <a:p>
            <a:r>
              <a:rPr lang="en-US" dirty="0" smtClean="0">
                <a:gradFill>
                  <a:gsLst>
                    <a:gs pos="0">
                      <a:schemeClr val="tx1"/>
                    </a:gs>
                    <a:gs pos="86000">
                      <a:schemeClr val="tx1"/>
                    </a:gs>
                  </a:gsLst>
                  <a:lin ang="5400000" scaled="0"/>
                </a:gradFill>
              </a:rPr>
              <a:t>Learning curve</a:t>
            </a:r>
          </a:p>
        </p:txBody>
      </p:sp>
      <p:cxnSp>
        <p:nvCxnSpPr>
          <p:cNvPr id="4" name="Straight Connector 3"/>
          <p:cNvCxnSpPr/>
          <p:nvPr/>
        </p:nvCxnSpPr>
        <p:spPr>
          <a:xfrm rot="5400000">
            <a:off x="-1004500" y="3823900"/>
            <a:ext cx="444740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219200" y="6047601"/>
            <a:ext cx="6781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bwMode="auto">
          <a:xfrm>
            <a:off x="6097621" y="1600200"/>
            <a:ext cx="1827179" cy="1162043"/>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tx1"/>
                </a:solidFill>
              </a:rPr>
              <a:t>Business Intelligence Development Studio (BIDS)</a:t>
            </a:r>
          </a:p>
        </p:txBody>
      </p:sp>
      <p:sp>
        <p:nvSpPr>
          <p:cNvPr id="24" name="Rectangle 23"/>
          <p:cNvSpPr/>
          <p:nvPr/>
        </p:nvSpPr>
        <p:spPr bwMode="auto">
          <a:xfrm>
            <a:off x="1371600" y="4752201"/>
            <a:ext cx="1828800" cy="1143000"/>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tx1"/>
                </a:solidFill>
              </a:rPr>
              <a:t>Excel</a:t>
            </a:r>
          </a:p>
        </p:txBody>
      </p:sp>
      <p:sp>
        <p:nvSpPr>
          <p:cNvPr id="25" name="Rectangle 24"/>
          <p:cNvSpPr/>
          <p:nvPr/>
        </p:nvSpPr>
        <p:spPr bwMode="auto">
          <a:xfrm>
            <a:off x="2362200" y="3456801"/>
            <a:ext cx="1828800" cy="1219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tx1"/>
                </a:solidFill>
              </a:rPr>
              <a:t>Report</a:t>
            </a:r>
          </a:p>
          <a:p>
            <a:pPr algn="ctr" defTabSz="914099"/>
            <a:r>
              <a:rPr lang="en-US" dirty="0" smtClean="0">
                <a:solidFill>
                  <a:schemeClr val="tx1"/>
                </a:solidFill>
              </a:rPr>
              <a:t>Builder</a:t>
            </a:r>
          </a:p>
        </p:txBody>
      </p:sp>
      <p:pic>
        <p:nvPicPr>
          <p:cNvPr id="29"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00200" y="5177820"/>
            <a:ext cx="348676" cy="310981"/>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pic>
      <p:pic>
        <p:nvPicPr>
          <p:cNvPr id="30"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514600" y="3787001"/>
            <a:ext cx="348676" cy="3581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pic>
      <p:pic>
        <p:nvPicPr>
          <p:cNvPr id="31"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173821" y="1634649"/>
            <a:ext cx="358099" cy="310981"/>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pic>
      <p:sp>
        <p:nvSpPr>
          <p:cNvPr id="40" name="Rectangle 39"/>
          <p:cNvSpPr/>
          <p:nvPr/>
        </p:nvSpPr>
        <p:spPr>
          <a:xfrm>
            <a:off x="3352800" y="4953000"/>
            <a:ext cx="4572000" cy="923330"/>
          </a:xfrm>
          <a:prstGeom prst="rect">
            <a:avLst/>
          </a:prstGeom>
        </p:spPr>
        <p:txBody>
          <a:bodyPr>
            <a:spAutoFit/>
          </a:bodyPr>
          <a:lstStyle/>
          <a:p>
            <a:pPr marL="285750" indent="-285750">
              <a:buFont typeface="Arial" pitchFamily="34" charset="0"/>
              <a:buChar char="•"/>
            </a:pPr>
            <a:r>
              <a:rPr lang="en-US" dirty="0"/>
              <a:t>Sharing chart in an email</a:t>
            </a:r>
          </a:p>
          <a:p>
            <a:pPr marL="285750" indent="-285750">
              <a:buFont typeface="Arial" pitchFamily="34" charset="0"/>
              <a:buChar char="•"/>
            </a:pPr>
            <a:r>
              <a:rPr lang="en-US" dirty="0"/>
              <a:t>Shared with team on SharePoint Server dashboard</a:t>
            </a:r>
          </a:p>
        </p:txBody>
      </p:sp>
      <p:sp>
        <p:nvSpPr>
          <p:cNvPr id="41" name="Rectangle 40"/>
          <p:cNvSpPr/>
          <p:nvPr/>
        </p:nvSpPr>
        <p:spPr>
          <a:xfrm>
            <a:off x="4343400" y="3505200"/>
            <a:ext cx="4572000" cy="1200329"/>
          </a:xfrm>
          <a:prstGeom prst="rect">
            <a:avLst/>
          </a:prstGeom>
        </p:spPr>
        <p:txBody>
          <a:bodyPr>
            <a:spAutoFit/>
          </a:bodyPr>
          <a:lstStyle/>
          <a:p>
            <a:pPr marL="285750" indent="-285750">
              <a:buFont typeface="Arial" pitchFamily="34" charset="0"/>
              <a:buChar char="•"/>
            </a:pPr>
            <a:r>
              <a:rPr lang="en-US" dirty="0"/>
              <a:t>RS report for sharing with team on SharePoint Foundation dashboard</a:t>
            </a:r>
          </a:p>
          <a:p>
            <a:pPr marL="285750" indent="-285750">
              <a:buFont typeface="Arial" pitchFamily="34" charset="0"/>
              <a:buChar char="•"/>
            </a:pPr>
            <a:r>
              <a:rPr lang="en-US" dirty="0"/>
              <a:t>Upload to team project reporting site that you can subscribe to</a:t>
            </a:r>
          </a:p>
        </p:txBody>
      </p:sp>
      <p:sp>
        <p:nvSpPr>
          <p:cNvPr id="42" name="Rectangle 41"/>
          <p:cNvSpPr/>
          <p:nvPr/>
        </p:nvSpPr>
        <p:spPr>
          <a:xfrm>
            <a:off x="3810000" y="2362200"/>
            <a:ext cx="2099101" cy="369332"/>
          </a:xfrm>
          <a:prstGeom prst="rect">
            <a:avLst/>
          </a:prstGeom>
        </p:spPr>
        <p:txBody>
          <a:bodyPr wrap="none">
            <a:spAutoFit/>
          </a:bodyPr>
          <a:lstStyle/>
          <a:p>
            <a:r>
              <a:rPr lang="en-US" dirty="0"/>
              <a:t>Complex RS report</a:t>
            </a:r>
          </a:p>
        </p:txBody>
      </p:sp>
    </p:spTree>
    <p:extLst>
      <p:ext uri="{BB962C8B-B14F-4D97-AF65-F5344CB8AC3E}">
        <p14:creationId xmlns:p14="http://schemas.microsoft.com/office/powerpoint/2010/main" xmlns="" val="25256676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subTnLst>
                                    <p:set>
                                      <p:cBhvr override="childStyle">
                                        <p:cTn dur="1" fill="hold" display="0" masterRel="nextClick" afterEffect="1"/>
                                        <p:tgtEl>
                                          <p:spTgt spid="40"/>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subTnLst>
                                    <p:set>
                                      <p:cBhvr override="childStyle">
                                        <p:cTn dur="1" fill="hold" display="0" masterRel="nextClick" afterEffect="1"/>
                                        <p:tgtEl>
                                          <p:spTgt spid="41"/>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40" grpId="0"/>
      <p:bldP spid="41" grpId="0"/>
      <p:bldP spid="4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218795"/>
          </a:xfrm>
        </p:spPr>
        <p:txBody>
          <a:bodyPr/>
          <a:lstStyle/>
          <a:p>
            <a:r>
              <a:rPr lang="en-US" sz="4400" dirty="0" smtClean="0"/>
              <a:t>What kind of reports can I build using these tools?</a:t>
            </a:r>
            <a:endParaRPr lang="en-US" sz="4400" dirty="0"/>
          </a:p>
        </p:txBody>
      </p:sp>
      <p:sp>
        <p:nvSpPr>
          <p:cNvPr id="5" name="Rectangle 4"/>
          <p:cNvSpPr/>
          <p:nvPr/>
        </p:nvSpPr>
        <p:spPr bwMode="auto">
          <a:xfrm>
            <a:off x="1371600" y="4800600"/>
            <a:ext cx="1828800" cy="1143000"/>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tx1"/>
                </a:solidFill>
              </a:rPr>
              <a:t>Excel</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00200" y="5226219"/>
            <a:ext cx="348676" cy="310981"/>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924425" y="3886200"/>
            <a:ext cx="3713458" cy="2362200"/>
          </a:xfrm>
          <a:prstGeom prst="rect">
            <a:avLst/>
          </a:prstGeom>
          <a:ln>
            <a:noFill/>
          </a:ln>
          <a:effectLst>
            <a:reflection blurRad="12700" stA="30000" endPos="30000" dist="5000" dir="5400000" sy="-100000" algn="bl" rotWithShape="0"/>
          </a:effectLst>
          <a:scene3d>
            <a:camera prst="perspectiveContrastingLeftFacing">
              <a:rot lat="300000" lon="2400000" rev="0"/>
            </a:camera>
            <a:lightRig rig="threePt" dir="t">
              <a:rot lat="0" lon="0" rev="2700000"/>
            </a:lightRig>
          </a:scene3d>
          <a:sp3d>
            <a:bevelT w="63500" h="508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352800" y="4038600"/>
            <a:ext cx="3476625" cy="2209800"/>
          </a:xfrm>
          <a:prstGeom prst="rect">
            <a:avLst/>
          </a:prstGeom>
          <a:ln>
            <a:noFill/>
          </a:ln>
          <a:effectLst>
            <a:reflection blurRad="12700" stA="30000" endPos="30000" dist="5000" dir="5400000" sy="-100000" algn="bl" rotWithShape="0"/>
          </a:effectLst>
          <a:scene3d>
            <a:camera prst="perspectiveContrastingLeftFacing">
              <a:rot lat="300000" lon="2400000" rev="0"/>
            </a:camera>
            <a:lightRig rig="threePt" dir="t">
              <a:rot lat="0" lon="0" rev="2700000"/>
            </a:lightRig>
          </a:scene3d>
          <a:sp3d>
            <a:bevelT w="63500" h="508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pic>
      <p:sp>
        <p:nvSpPr>
          <p:cNvPr id="8" name="Rounded Rectangular Callout 7"/>
          <p:cNvSpPr/>
          <p:nvPr/>
        </p:nvSpPr>
        <p:spPr bwMode="auto">
          <a:xfrm>
            <a:off x="5334000" y="1828800"/>
            <a:ext cx="2286000" cy="1447800"/>
          </a:xfrm>
          <a:prstGeom prst="wedgeRoundRectCallout">
            <a:avLst>
              <a:gd name="adj1" fmla="val -53197"/>
              <a:gd name="adj2" fmla="val 85398"/>
              <a:gd name="adj3"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t>Individual current or trend charts</a:t>
            </a:r>
            <a:endParaRPr lang="en-US" i="1" dirty="0"/>
          </a:p>
        </p:txBody>
      </p:sp>
    </p:spTree>
    <p:extLst>
      <p:ext uri="{BB962C8B-B14F-4D97-AF65-F5344CB8AC3E}">
        <p14:creationId xmlns:p14="http://schemas.microsoft.com/office/powerpoint/2010/main" xmlns="" val="18535064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a:xfrm>
            <a:off x="381000" y="1411552"/>
            <a:ext cx="8382000" cy="3560498"/>
          </a:xfrm>
        </p:spPr>
        <p:txBody>
          <a:bodyPr/>
          <a:lstStyle/>
          <a:p>
            <a:r>
              <a:rPr lang="en-US" b="1" dirty="0" smtClean="0">
                <a:solidFill>
                  <a:schemeClr val="accent3">
                    <a:lumMod val="40000"/>
                    <a:lumOff val="60000"/>
                  </a:schemeClr>
                </a:solidFill>
              </a:rPr>
              <a:t>Running Scrum Teams</a:t>
            </a:r>
          </a:p>
          <a:p>
            <a:r>
              <a:rPr lang="en-US" dirty="0" smtClean="0"/>
              <a:t>Running Formal Projects (MS Project)</a:t>
            </a:r>
          </a:p>
          <a:p>
            <a:r>
              <a:rPr lang="en-US" dirty="0" smtClean="0"/>
              <a:t>Customizing Project Templates</a:t>
            </a:r>
          </a:p>
          <a:p>
            <a:r>
              <a:rPr lang="en-US" dirty="0" smtClean="0"/>
              <a:t>Building Dashboards &amp; Reports</a:t>
            </a:r>
          </a:p>
          <a:p>
            <a:r>
              <a:rPr lang="en-US" dirty="0" smtClean="0"/>
              <a:t>New 2010 SharePoint Supported Configurations</a:t>
            </a:r>
          </a:p>
          <a:p>
            <a:r>
              <a:rPr lang="en-US" dirty="0" smtClean="0"/>
              <a:t>Using TFS 2010 w/Older Servers &amp; Clients</a:t>
            </a:r>
          </a:p>
          <a:p>
            <a:pPr>
              <a:buNone/>
            </a:pPr>
            <a:endParaRPr lang="en-US" dirty="0" smtClean="0"/>
          </a:p>
          <a:p>
            <a:endParaRPr lang="en-US" dirty="0"/>
          </a:p>
        </p:txBody>
      </p:sp>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218795"/>
          </a:xfrm>
        </p:spPr>
        <p:txBody>
          <a:bodyPr/>
          <a:lstStyle/>
          <a:p>
            <a:r>
              <a:rPr lang="en-US" sz="4400" dirty="0"/>
              <a:t>What kind of reports can I build using these tools?</a:t>
            </a:r>
          </a:p>
        </p:txBody>
      </p:sp>
      <p:sp>
        <p:nvSpPr>
          <p:cNvPr id="7" name="Rectangle 6"/>
          <p:cNvSpPr/>
          <p:nvPr/>
        </p:nvSpPr>
        <p:spPr bwMode="auto">
          <a:xfrm>
            <a:off x="2362200" y="3505200"/>
            <a:ext cx="1828800" cy="12192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tx1"/>
                </a:solidFill>
              </a:rPr>
              <a:t>Report</a:t>
            </a:r>
          </a:p>
          <a:p>
            <a:pPr algn="ctr" defTabSz="914099"/>
            <a:r>
              <a:rPr lang="en-US" dirty="0" smtClean="0">
                <a:solidFill>
                  <a:schemeClr val="tx1"/>
                </a:solidFill>
              </a:rPr>
              <a:t>Builder</a:t>
            </a:r>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14600" y="3835400"/>
            <a:ext cx="348676" cy="3581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191000" y="1424632"/>
            <a:ext cx="4724400" cy="4137968"/>
          </a:xfrm>
          <a:prstGeom prst="rect">
            <a:avLst/>
          </a:prstGeom>
          <a:ln>
            <a:noFill/>
          </a:ln>
          <a:effectLst>
            <a:reflection blurRad="12700" stA="30000" endPos="30000" dist="5000" dir="5400000" sy="-100000" algn="bl" rotWithShape="0"/>
          </a:effectLst>
          <a:scene3d>
            <a:camera prst="perspectiveContrastingLeftFacing">
              <a:rot lat="300000" lon="2400000" rev="0"/>
            </a:camera>
            <a:lightRig rig="threePt" dir="t">
              <a:rot lat="0" lon="0" rev="2700000"/>
            </a:lightRig>
          </a:scene3d>
          <a:sp3d>
            <a:bevelT w="63500" h="508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pic>
      <p:sp>
        <p:nvSpPr>
          <p:cNvPr id="8" name="Rounded Rectangular Callout 7"/>
          <p:cNvSpPr/>
          <p:nvPr/>
        </p:nvSpPr>
        <p:spPr bwMode="auto">
          <a:xfrm>
            <a:off x="1524000" y="1600200"/>
            <a:ext cx="2286000" cy="1447800"/>
          </a:xfrm>
          <a:prstGeom prst="wedgeRoundRectCallout">
            <a:avLst>
              <a:gd name="adj1" fmla="val 90692"/>
              <a:gd name="adj2" fmla="val 70486"/>
              <a:gd name="adj3"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t>Multiple charts showing data in a single RS report</a:t>
            </a:r>
            <a:endParaRPr lang="en-US" i="1" dirty="0"/>
          </a:p>
        </p:txBody>
      </p:sp>
    </p:spTree>
    <p:extLst>
      <p:ext uri="{BB962C8B-B14F-4D97-AF65-F5344CB8AC3E}">
        <p14:creationId xmlns:p14="http://schemas.microsoft.com/office/powerpoint/2010/main" xmlns="" val="9258295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200" y="2182749"/>
            <a:ext cx="6235700" cy="24447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990600" y="3478149"/>
            <a:ext cx="5668137" cy="223685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pic>
      <p:sp>
        <p:nvSpPr>
          <p:cNvPr id="2" name="Title 1"/>
          <p:cNvSpPr>
            <a:spLocks noGrp="1"/>
          </p:cNvSpPr>
          <p:nvPr>
            <p:ph type="title"/>
          </p:nvPr>
        </p:nvSpPr>
        <p:spPr>
          <a:xfrm>
            <a:off x="381000" y="230188"/>
            <a:ext cx="8382000" cy="1218795"/>
          </a:xfrm>
        </p:spPr>
        <p:txBody>
          <a:bodyPr/>
          <a:lstStyle/>
          <a:p>
            <a:r>
              <a:rPr lang="en-US" sz="4400" dirty="0"/>
              <a:t>What kind of reports can I build using these tools?</a:t>
            </a:r>
          </a:p>
        </p:txBody>
      </p:sp>
      <p:sp>
        <p:nvSpPr>
          <p:cNvPr id="8" name="Rectangle 7"/>
          <p:cNvSpPr/>
          <p:nvPr/>
        </p:nvSpPr>
        <p:spPr bwMode="auto">
          <a:xfrm>
            <a:off x="6096000" y="1581157"/>
            <a:ext cx="1827179" cy="1162043"/>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tx1"/>
                </a:solidFill>
              </a:rPr>
              <a:t>Business Intelligence Development Studio (BIDS)</a:t>
            </a:r>
          </a:p>
        </p:txBody>
      </p:sp>
      <p:pic>
        <p:nvPicPr>
          <p:cNvPr id="11"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172200" y="1615606"/>
            <a:ext cx="358099" cy="310981"/>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pic>
      <p:sp>
        <p:nvSpPr>
          <p:cNvPr id="9" name="Rounded Rectangular Callout 8"/>
          <p:cNvSpPr/>
          <p:nvPr/>
        </p:nvSpPr>
        <p:spPr bwMode="auto">
          <a:xfrm>
            <a:off x="6553200" y="3200400"/>
            <a:ext cx="2286000" cy="1447800"/>
          </a:xfrm>
          <a:prstGeom prst="wedgeRoundRectCallout">
            <a:avLst>
              <a:gd name="adj1" fmla="val -76530"/>
              <a:gd name="adj2" fmla="val 84521"/>
              <a:gd name="adj3"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t>Complex RS reports with custom visualization</a:t>
            </a:r>
            <a:endParaRPr lang="en-US" i="1" dirty="0"/>
          </a:p>
        </p:txBody>
      </p:sp>
    </p:spTree>
    <p:extLst>
      <p:ext uri="{BB962C8B-B14F-4D97-AF65-F5344CB8AC3E}">
        <p14:creationId xmlns:p14="http://schemas.microsoft.com/office/powerpoint/2010/main" xmlns="" val="9258295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dirty="0" smtClean="0"/>
              <a:t>Reporting Out of the Box - Summary</a:t>
            </a:r>
            <a:endParaRPr lang="en-US" sz="4400" dirty="0"/>
          </a:p>
        </p:txBody>
      </p:sp>
      <p:sp>
        <p:nvSpPr>
          <p:cNvPr id="3" name="Text Placeholder 2"/>
          <p:cNvSpPr>
            <a:spLocks noGrp="1"/>
          </p:cNvSpPr>
          <p:nvPr>
            <p:ph type="body" sz="quarter" idx="10"/>
          </p:nvPr>
        </p:nvSpPr>
        <p:spPr/>
        <p:txBody>
          <a:bodyPr/>
          <a:lstStyle/>
          <a:p>
            <a:r>
              <a:rPr lang="en-US" sz="2800" dirty="0" smtClean="0"/>
              <a:t>Dashboards</a:t>
            </a:r>
          </a:p>
          <a:p>
            <a:pPr lvl="1"/>
            <a:r>
              <a:rPr lang="en-US" sz="2400" dirty="0" err="1" smtClean="0"/>
              <a:t>Sharepoint</a:t>
            </a:r>
            <a:r>
              <a:rPr lang="en-US" sz="2400" dirty="0" smtClean="0"/>
              <a:t> WSS</a:t>
            </a:r>
          </a:p>
          <a:p>
            <a:pPr lvl="1"/>
            <a:r>
              <a:rPr lang="en-US" sz="2400" dirty="0" err="1" smtClean="0"/>
              <a:t>Sharepoint</a:t>
            </a:r>
            <a:r>
              <a:rPr lang="en-US" sz="2400" dirty="0" smtClean="0"/>
              <a:t> Office Server System</a:t>
            </a:r>
          </a:p>
          <a:p>
            <a:r>
              <a:rPr lang="en-US" sz="2800" dirty="0" smtClean="0"/>
              <a:t>Reports</a:t>
            </a:r>
          </a:p>
          <a:p>
            <a:pPr lvl="1"/>
            <a:r>
              <a:rPr lang="en-US" sz="2400" dirty="0" smtClean="0"/>
              <a:t>Create Excel Report from Query</a:t>
            </a:r>
          </a:p>
          <a:p>
            <a:pPr lvl="1"/>
            <a:r>
              <a:rPr lang="en-US" sz="2400" dirty="0" smtClean="0"/>
              <a:t>Ad-Hoc Excel Reporting</a:t>
            </a:r>
          </a:p>
          <a:p>
            <a:pPr lvl="1"/>
            <a:r>
              <a:rPr lang="en-US" sz="2400" dirty="0" smtClean="0"/>
              <a:t>SQL Report Designer</a:t>
            </a:r>
          </a:p>
          <a:p>
            <a:pPr lvl="1"/>
            <a:r>
              <a:rPr lang="en-US" sz="2400" dirty="0" smtClean="0"/>
              <a:t>SQL BI Studio</a:t>
            </a:r>
          </a:p>
          <a:p>
            <a:r>
              <a:rPr lang="en-US" sz="2800" dirty="0" smtClean="0"/>
              <a:t>Data Availability</a:t>
            </a:r>
          </a:p>
          <a:p>
            <a:pPr lvl="1"/>
            <a:r>
              <a:rPr lang="en-US" sz="2400" dirty="0" smtClean="0"/>
              <a:t>Data Warehouse (MDX, Excel Reporting)</a:t>
            </a:r>
          </a:p>
          <a:p>
            <a:pPr lvl="1"/>
            <a:r>
              <a:rPr lang="en-US" sz="2400" dirty="0" smtClean="0"/>
              <a:t>Relational Warehouse (SQL)</a:t>
            </a:r>
          </a:p>
          <a:p>
            <a:pPr lvl="1"/>
            <a:r>
              <a:rPr lang="en-US" sz="2400" dirty="0" smtClean="0"/>
              <a:t>Extensibility Layer to Import External Data into Warehouse</a:t>
            </a:r>
          </a:p>
          <a:p>
            <a:pPr lvl="1"/>
            <a:endParaRPr lang="en-US" sz="2400" dirty="0"/>
          </a:p>
        </p:txBody>
      </p:sp>
    </p:spTree>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a:xfrm>
            <a:off x="381000" y="1411552"/>
            <a:ext cx="8382000" cy="3560498"/>
          </a:xfrm>
        </p:spPr>
        <p:txBody>
          <a:bodyPr/>
          <a:lstStyle/>
          <a:p>
            <a:r>
              <a:rPr lang="en-US" dirty="0" smtClean="0"/>
              <a:t>…</a:t>
            </a:r>
          </a:p>
          <a:p>
            <a:r>
              <a:rPr lang="en-US" dirty="0" smtClean="0"/>
              <a:t>Building Dashboards &amp; Reports</a:t>
            </a:r>
          </a:p>
          <a:p>
            <a:pPr lvl="1"/>
            <a:r>
              <a:rPr lang="en-US" dirty="0" smtClean="0"/>
              <a:t>New MOSS Dashboards</a:t>
            </a:r>
          </a:p>
          <a:p>
            <a:pPr lvl="1"/>
            <a:r>
              <a:rPr lang="en-US" dirty="0" smtClean="0"/>
              <a:t>New Excel Reporting</a:t>
            </a:r>
          </a:p>
          <a:p>
            <a:pPr lvl="1"/>
            <a:r>
              <a:rPr lang="en-US" dirty="0" smtClean="0"/>
              <a:t>Ad-Hoc Reporting</a:t>
            </a:r>
          </a:p>
          <a:p>
            <a:pPr lvl="1"/>
            <a:r>
              <a:rPr lang="en-US" dirty="0" smtClean="0"/>
              <a:t>New Relational Reporting</a:t>
            </a:r>
          </a:p>
          <a:p>
            <a:pPr lvl="1"/>
            <a:r>
              <a:rPr lang="en-US" dirty="0" smtClean="0"/>
              <a:t>What to Use</a:t>
            </a:r>
          </a:p>
          <a:p>
            <a:pPr lvl="1"/>
            <a:r>
              <a:rPr lang="en-US" b="1" dirty="0" smtClean="0">
                <a:solidFill>
                  <a:schemeClr val="accent3">
                    <a:lumMod val="40000"/>
                    <a:lumOff val="60000"/>
                  </a:schemeClr>
                </a:solidFill>
              </a:rPr>
              <a:t>Under the Covers</a:t>
            </a:r>
          </a:p>
          <a:p>
            <a:r>
              <a:rPr lang="en-US" dirty="0" smtClean="0"/>
              <a:t>…</a:t>
            </a:r>
          </a:p>
          <a:p>
            <a:pPr>
              <a:buNone/>
            </a:pPr>
            <a:endParaRPr lang="en-US" dirty="0" smtClean="0"/>
          </a:p>
          <a:p>
            <a:endParaRPr lang="en-US" dirty="0"/>
          </a:p>
        </p:txBody>
      </p:sp>
    </p:spTree>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a:t>
            </a:r>
            <a:r>
              <a:rPr lang="en-US" dirty="0"/>
              <a:t>d</a:t>
            </a:r>
            <a:r>
              <a:rPr lang="en-US" dirty="0" smtClean="0"/>
              <a:t>ata moves through TFS</a:t>
            </a:r>
            <a:endParaRPr lang="en-US" dirty="0"/>
          </a:p>
        </p:txBody>
      </p:sp>
      <p:grpSp>
        <p:nvGrpSpPr>
          <p:cNvPr id="3" name="Group 53"/>
          <p:cNvGrpSpPr/>
          <p:nvPr/>
        </p:nvGrpSpPr>
        <p:grpSpPr>
          <a:xfrm>
            <a:off x="2514600" y="1447800"/>
            <a:ext cx="2209800" cy="4724400"/>
            <a:chOff x="457200" y="1278147"/>
            <a:chExt cx="2438400" cy="5046453"/>
          </a:xfrm>
        </p:grpSpPr>
        <p:sp>
          <p:nvSpPr>
            <p:cNvPr id="8" name="Rounded Rectangle 7"/>
            <p:cNvSpPr/>
            <p:nvPr/>
          </p:nvSpPr>
          <p:spPr>
            <a:xfrm>
              <a:off x="533400" y="1752600"/>
              <a:ext cx="2362200" cy="4572000"/>
            </a:xfrm>
            <a:prstGeom prst="roundRect">
              <a:avLst>
                <a:gd name="adj" fmla="val 8775"/>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57200" y="1278147"/>
              <a:ext cx="2079800" cy="369332"/>
            </a:xfrm>
            <a:prstGeom prst="rect">
              <a:avLst/>
            </a:prstGeom>
            <a:noFill/>
          </p:spPr>
          <p:txBody>
            <a:bodyPr wrap="none" rtlCol="0">
              <a:spAutoFit/>
            </a:bodyPr>
            <a:lstStyle/>
            <a:p>
              <a:r>
                <a:rPr lang="en-US" dirty="0" smtClean="0"/>
                <a:t>Application Tier (AT)</a:t>
              </a:r>
              <a:endParaRPr lang="en-US" dirty="0"/>
            </a:p>
          </p:txBody>
        </p:sp>
      </p:grpSp>
      <p:grpSp>
        <p:nvGrpSpPr>
          <p:cNvPr id="4" name="Group 54"/>
          <p:cNvGrpSpPr/>
          <p:nvPr/>
        </p:nvGrpSpPr>
        <p:grpSpPr>
          <a:xfrm>
            <a:off x="4876800" y="1447800"/>
            <a:ext cx="3124200" cy="4724400"/>
            <a:chOff x="3048000" y="1278147"/>
            <a:chExt cx="3581400" cy="5046453"/>
          </a:xfrm>
        </p:grpSpPr>
        <p:sp>
          <p:nvSpPr>
            <p:cNvPr id="11" name="Rounded Rectangle 10"/>
            <p:cNvSpPr/>
            <p:nvPr/>
          </p:nvSpPr>
          <p:spPr>
            <a:xfrm>
              <a:off x="3124200" y="1752600"/>
              <a:ext cx="3505200" cy="4572000"/>
            </a:xfrm>
            <a:prstGeom prst="roundRect">
              <a:avLst>
                <a:gd name="adj" fmla="val 9322"/>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048000" y="1278147"/>
              <a:ext cx="1480405" cy="369332"/>
            </a:xfrm>
            <a:prstGeom prst="rect">
              <a:avLst/>
            </a:prstGeom>
            <a:noFill/>
          </p:spPr>
          <p:txBody>
            <a:bodyPr wrap="none" rtlCol="0">
              <a:spAutoFit/>
            </a:bodyPr>
            <a:lstStyle/>
            <a:p>
              <a:r>
                <a:rPr lang="en-US" dirty="0" smtClean="0"/>
                <a:t>Data Tier (DT)</a:t>
              </a:r>
              <a:endParaRPr lang="en-US" dirty="0"/>
            </a:p>
          </p:txBody>
        </p:sp>
      </p:grpSp>
      <p:sp>
        <p:nvSpPr>
          <p:cNvPr id="13" name="Circular Arrow 12"/>
          <p:cNvSpPr/>
          <p:nvPr/>
        </p:nvSpPr>
        <p:spPr>
          <a:xfrm rot="16200000" flipH="1">
            <a:off x="4610099" y="1181100"/>
            <a:ext cx="1905000" cy="4724401"/>
          </a:xfrm>
          <a:prstGeom prst="circularArrow">
            <a:avLst>
              <a:gd name="adj1" fmla="val 8106"/>
              <a:gd name="adj2" fmla="val 948154"/>
              <a:gd name="adj3" fmla="val 20424773"/>
              <a:gd name="adj4" fmla="val 10850772"/>
              <a:gd name="adj5" fmla="val 9573"/>
            </a:avLst>
          </a:prstGeom>
          <a:ln>
            <a:solidFill>
              <a:schemeClr val="tx1"/>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14" name="Rounded Rectangle 14"/>
          <p:cNvSpPr/>
          <p:nvPr/>
        </p:nvSpPr>
        <p:spPr>
          <a:xfrm>
            <a:off x="2667000" y="2895601"/>
            <a:ext cx="1676400" cy="380999"/>
          </a:xfrm>
          <a:prstGeom prst="roundRect">
            <a:avLst/>
          </a:prstGeom>
          <a:ln w="19050">
            <a:solidFill>
              <a:schemeClr val="tx1"/>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dirty="0" smtClean="0"/>
              <a:t>Common Store</a:t>
            </a:r>
            <a:endParaRPr lang="en-US" sz="1600" dirty="0"/>
          </a:p>
        </p:txBody>
      </p:sp>
      <p:sp>
        <p:nvSpPr>
          <p:cNvPr id="15" name="TextBox 14"/>
          <p:cNvSpPr txBox="1"/>
          <p:nvPr/>
        </p:nvSpPr>
        <p:spPr>
          <a:xfrm>
            <a:off x="2590800" y="2590800"/>
            <a:ext cx="1026756" cy="338554"/>
          </a:xfrm>
          <a:prstGeom prst="rect">
            <a:avLst/>
          </a:prstGeom>
          <a:noFill/>
        </p:spPr>
        <p:txBody>
          <a:bodyPr wrap="square" rtlCol="0">
            <a:spAutoFit/>
          </a:bodyPr>
          <a:lstStyle/>
          <a:p>
            <a:r>
              <a:rPr lang="en-US" sz="1600" dirty="0" smtClean="0"/>
              <a:t>Adapters</a:t>
            </a:r>
            <a:endParaRPr lang="en-US" sz="1600" dirty="0"/>
          </a:p>
        </p:txBody>
      </p:sp>
      <p:grpSp>
        <p:nvGrpSpPr>
          <p:cNvPr id="5" name="Group 55"/>
          <p:cNvGrpSpPr/>
          <p:nvPr/>
        </p:nvGrpSpPr>
        <p:grpSpPr>
          <a:xfrm>
            <a:off x="2438400" y="990600"/>
            <a:ext cx="5715000" cy="5334000"/>
            <a:chOff x="533400" y="1440392"/>
            <a:chExt cx="2362200" cy="4884208"/>
          </a:xfrm>
        </p:grpSpPr>
        <p:sp>
          <p:nvSpPr>
            <p:cNvPr id="17" name="Rounded Rectangle 16"/>
            <p:cNvSpPr/>
            <p:nvPr/>
          </p:nvSpPr>
          <p:spPr>
            <a:xfrm>
              <a:off x="533400" y="1752600"/>
              <a:ext cx="2362200" cy="4572000"/>
            </a:xfrm>
            <a:prstGeom prst="roundRect">
              <a:avLst>
                <a:gd name="adj" fmla="val 3344"/>
              </a:avLst>
            </a:prstGeom>
            <a:noFill/>
            <a:ln w="28575">
              <a:solidFill>
                <a:schemeClr val="tx1">
                  <a:lumMod val="9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33400" y="1440392"/>
              <a:ext cx="1046986" cy="338188"/>
            </a:xfrm>
            <a:prstGeom prst="rect">
              <a:avLst/>
            </a:prstGeom>
            <a:noFill/>
          </p:spPr>
          <p:txBody>
            <a:bodyPr wrap="none" rtlCol="0">
              <a:spAutoFit/>
            </a:bodyPr>
            <a:lstStyle/>
            <a:p>
              <a:r>
                <a:rPr lang="en-US" dirty="0" smtClean="0"/>
                <a:t>Team Foundation Server</a:t>
              </a:r>
              <a:endParaRPr lang="en-US" dirty="0"/>
            </a:p>
          </p:txBody>
        </p:sp>
      </p:grpSp>
      <p:grpSp>
        <p:nvGrpSpPr>
          <p:cNvPr id="7" name="Group 62"/>
          <p:cNvGrpSpPr/>
          <p:nvPr/>
        </p:nvGrpSpPr>
        <p:grpSpPr>
          <a:xfrm>
            <a:off x="5638800" y="2209800"/>
            <a:ext cx="2362200" cy="838200"/>
            <a:chOff x="4267200" y="1828800"/>
            <a:chExt cx="2519680" cy="914400"/>
          </a:xfrm>
        </p:grpSpPr>
        <p:sp>
          <p:nvSpPr>
            <p:cNvPr id="20" name="Can 7"/>
            <p:cNvSpPr/>
            <p:nvPr/>
          </p:nvSpPr>
          <p:spPr>
            <a:xfrm>
              <a:off x="4267200" y="1828800"/>
              <a:ext cx="762000" cy="914400"/>
            </a:xfrm>
            <a:prstGeom prst="can">
              <a:avLst/>
            </a:prstGeom>
            <a:ln w="19050">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600"/>
            </a:p>
          </p:txBody>
        </p:sp>
        <p:sp>
          <p:nvSpPr>
            <p:cNvPr id="21" name="TextBox 20"/>
            <p:cNvSpPr txBox="1"/>
            <p:nvPr/>
          </p:nvSpPr>
          <p:spPr>
            <a:xfrm>
              <a:off x="5186679" y="1905000"/>
              <a:ext cx="1600201" cy="637936"/>
            </a:xfrm>
            <a:prstGeom prst="rect">
              <a:avLst/>
            </a:prstGeom>
            <a:noFill/>
          </p:spPr>
          <p:txBody>
            <a:bodyPr wrap="square" rtlCol="0">
              <a:spAutoFit/>
            </a:bodyPr>
            <a:lstStyle/>
            <a:p>
              <a:r>
                <a:rPr lang="en-US" sz="1600" dirty="0" smtClean="0"/>
                <a:t>Team Project Collection DBs</a:t>
              </a:r>
              <a:endParaRPr lang="en-US" sz="1600" dirty="0"/>
            </a:p>
          </p:txBody>
        </p:sp>
      </p:grpSp>
      <p:grpSp>
        <p:nvGrpSpPr>
          <p:cNvPr id="10" name="Group 63"/>
          <p:cNvGrpSpPr/>
          <p:nvPr/>
        </p:nvGrpSpPr>
        <p:grpSpPr>
          <a:xfrm>
            <a:off x="5599613" y="3810000"/>
            <a:ext cx="2248987" cy="762000"/>
            <a:chOff x="4114801" y="3124200"/>
            <a:chExt cx="2315135" cy="1143000"/>
          </a:xfrm>
          <a:solidFill>
            <a:schemeClr val="accent6"/>
          </a:solidFill>
        </p:grpSpPr>
        <p:sp>
          <p:nvSpPr>
            <p:cNvPr id="23" name="Can 8"/>
            <p:cNvSpPr/>
            <p:nvPr/>
          </p:nvSpPr>
          <p:spPr>
            <a:xfrm>
              <a:off x="4114801" y="3124200"/>
              <a:ext cx="941294" cy="1143000"/>
            </a:xfrm>
            <a:prstGeom prst="can">
              <a:avLst/>
            </a:prstGeom>
            <a:ln w="19050">
              <a:solidFill>
                <a:schemeClr val="tx1"/>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1600"/>
            </a:p>
          </p:txBody>
        </p:sp>
        <p:sp>
          <p:nvSpPr>
            <p:cNvPr id="24" name="TextBox 23"/>
            <p:cNvSpPr txBox="1"/>
            <p:nvPr/>
          </p:nvSpPr>
          <p:spPr>
            <a:xfrm>
              <a:off x="5134535" y="3429000"/>
              <a:ext cx="1295401" cy="507831"/>
            </a:xfrm>
            <a:prstGeom prst="rect">
              <a:avLst/>
            </a:prstGeom>
            <a:noFill/>
          </p:spPr>
          <p:txBody>
            <a:bodyPr wrap="square" rtlCol="0">
              <a:spAutoFit/>
            </a:bodyPr>
            <a:lstStyle/>
            <a:p>
              <a:r>
                <a:rPr lang="en-US" sz="1600" dirty="0" smtClean="0"/>
                <a:t>Warehouse</a:t>
              </a:r>
            </a:p>
          </p:txBody>
        </p:sp>
      </p:grpSp>
      <p:grpSp>
        <p:nvGrpSpPr>
          <p:cNvPr id="16" name="Group 64"/>
          <p:cNvGrpSpPr/>
          <p:nvPr/>
        </p:nvGrpSpPr>
        <p:grpSpPr>
          <a:xfrm>
            <a:off x="5486401" y="5181600"/>
            <a:ext cx="1342769" cy="838200"/>
            <a:chOff x="4038600" y="5216771"/>
            <a:chExt cx="1461248" cy="1031631"/>
          </a:xfrm>
          <a:solidFill>
            <a:schemeClr val="accent2">
              <a:lumMod val="50000"/>
            </a:schemeClr>
          </a:solidFill>
        </p:grpSpPr>
        <p:sp>
          <p:nvSpPr>
            <p:cNvPr id="26" name="Cube 11"/>
            <p:cNvSpPr/>
            <p:nvPr/>
          </p:nvSpPr>
          <p:spPr>
            <a:xfrm>
              <a:off x="4038600" y="5216771"/>
              <a:ext cx="1356930" cy="1031631"/>
            </a:xfrm>
            <a:prstGeom prst="cube">
              <a:avLst/>
            </a:prstGeom>
            <a:ln w="19050">
              <a:solidFill>
                <a:schemeClr val="tx1"/>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7" name="TextBox 26"/>
            <p:cNvSpPr txBox="1"/>
            <p:nvPr/>
          </p:nvSpPr>
          <p:spPr>
            <a:xfrm>
              <a:off x="4204446" y="5685694"/>
              <a:ext cx="1295402" cy="416682"/>
            </a:xfrm>
            <a:prstGeom prst="rect">
              <a:avLst/>
            </a:prstGeom>
            <a:noFill/>
          </p:spPr>
          <p:txBody>
            <a:bodyPr wrap="square" rtlCol="0">
              <a:spAutoFit/>
            </a:bodyPr>
            <a:lstStyle/>
            <a:p>
              <a:r>
                <a:rPr lang="en-US" sz="1600" dirty="0" smtClean="0"/>
                <a:t>Cube</a:t>
              </a:r>
            </a:p>
          </p:txBody>
        </p:sp>
      </p:grpSp>
      <p:sp>
        <p:nvSpPr>
          <p:cNvPr id="28" name="Down Arrow 20"/>
          <p:cNvSpPr/>
          <p:nvPr/>
        </p:nvSpPr>
        <p:spPr>
          <a:xfrm>
            <a:off x="5918201" y="4648200"/>
            <a:ext cx="302490" cy="454851"/>
          </a:xfrm>
          <a:prstGeom prst="downArrow">
            <a:avLst/>
          </a:prstGeom>
          <a:ln w="19050">
            <a:solidFill>
              <a:schemeClr val="tx1"/>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grpSp>
        <p:nvGrpSpPr>
          <p:cNvPr id="19" name="Group 2"/>
          <p:cNvGrpSpPr>
            <a:grpSpLocks/>
          </p:cNvGrpSpPr>
          <p:nvPr/>
        </p:nvGrpSpPr>
        <p:grpSpPr bwMode="auto">
          <a:xfrm>
            <a:off x="5029200" y="4966790"/>
            <a:ext cx="581891" cy="443410"/>
            <a:chOff x="1632" y="27"/>
            <a:chExt cx="2682" cy="2286"/>
          </a:xfrm>
        </p:grpSpPr>
        <p:sp>
          <p:nvSpPr>
            <p:cNvPr id="30" name="Gear"/>
            <p:cNvSpPr>
              <a:spLocks noEditPoints="1" noChangeArrowheads="1"/>
            </p:cNvSpPr>
            <p:nvPr/>
          </p:nvSpPr>
          <p:spPr bwMode="auto">
            <a:xfrm>
              <a:off x="3119" y="27"/>
              <a:ext cx="1195" cy="1048"/>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p:spPr>
          <p:txBody>
            <a:bodyPr vert="horz" wrap="square" lIns="91440" tIns="45720" rIns="91440" bIns="45720" numCol="1" anchor="t" anchorCtr="0" compatLnSpc="1">
              <a:prstTxWarp prst="textNoShape">
                <a:avLst/>
              </a:prstTxWarp>
              <a:flatTx/>
            </a:bodyPr>
            <a:lstStyle/>
            <a:p>
              <a:endParaRPr lang="en-US"/>
            </a:p>
          </p:txBody>
        </p:sp>
        <p:sp>
          <p:nvSpPr>
            <p:cNvPr id="31" name="AutoShape 4"/>
            <p:cNvSpPr>
              <a:spLocks noEditPoints="1" noChangeArrowheads="1"/>
            </p:cNvSpPr>
            <p:nvPr/>
          </p:nvSpPr>
          <p:spPr bwMode="auto">
            <a:xfrm>
              <a:off x="1632" y="459"/>
              <a:ext cx="1429" cy="1253"/>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p:spPr>
          <p:txBody>
            <a:bodyPr vert="horz" wrap="square" lIns="91440" tIns="45720" rIns="91440" bIns="45720" numCol="1" anchor="t" anchorCtr="0" compatLnSpc="1">
              <a:prstTxWarp prst="textNoShape">
                <a:avLst/>
              </a:prstTxWarp>
              <a:flatTx/>
            </a:bodyPr>
            <a:lstStyle/>
            <a:p>
              <a:endParaRPr lang="en-US"/>
            </a:p>
          </p:txBody>
        </p:sp>
        <p:sp>
          <p:nvSpPr>
            <p:cNvPr id="32" name="AutoShape 5"/>
            <p:cNvSpPr>
              <a:spLocks noEditPoints="1" noChangeArrowheads="1"/>
            </p:cNvSpPr>
            <p:nvPr/>
          </p:nvSpPr>
          <p:spPr bwMode="auto">
            <a:xfrm>
              <a:off x="2559" y="921"/>
              <a:ext cx="1588" cy="1392"/>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p:spPr>
          <p:txBody>
            <a:bodyPr vert="horz" wrap="square" lIns="91440" tIns="45720" rIns="91440" bIns="45720" numCol="1" anchor="t" anchorCtr="0" compatLnSpc="1">
              <a:prstTxWarp prst="textNoShape">
                <a:avLst/>
              </a:prstTxWarp>
              <a:flatTx/>
            </a:bodyPr>
            <a:lstStyle/>
            <a:p>
              <a:endParaRPr lang="en-US"/>
            </a:p>
          </p:txBody>
        </p:sp>
      </p:grpSp>
      <p:sp>
        <p:nvSpPr>
          <p:cNvPr id="33" name="Rounded Rectangle 14"/>
          <p:cNvSpPr/>
          <p:nvPr/>
        </p:nvSpPr>
        <p:spPr>
          <a:xfrm>
            <a:off x="2743200" y="3200401"/>
            <a:ext cx="1676400" cy="380999"/>
          </a:xfrm>
          <a:prstGeom prst="roundRect">
            <a:avLst/>
          </a:prstGeom>
          <a:ln w="19050">
            <a:solidFill>
              <a:schemeClr val="tx1"/>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dirty="0" smtClean="0"/>
              <a:t>Test</a:t>
            </a:r>
            <a:endParaRPr lang="en-US" sz="1600" dirty="0"/>
          </a:p>
        </p:txBody>
      </p:sp>
      <p:sp>
        <p:nvSpPr>
          <p:cNvPr id="34" name="Rounded Rectangle 14"/>
          <p:cNvSpPr/>
          <p:nvPr/>
        </p:nvSpPr>
        <p:spPr>
          <a:xfrm>
            <a:off x="2819400" y="3505201"/>
            <a:ext cx="1676400" cy="380999"/>
          </a:xfrm>
          <a:prstGeom prst="roundRect">
            <a:avLst/>
          </a:prstGeom>
          <a:ln w="19050">
            <a:solidFill>
              <a:schemeClr val="tx1"/>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dirty="0" smtClean="0"/>
              <a:t>Build</a:t>
            </a:r>
            <a:endParaRPr lang="en-US" sz="1600" dirty="0"/>
          </a:p>
        </p:txBody>
      </p:sp>
      <p:sp>
        <p:nvSpPr>
          <p:cNvPr id="35" name="Rounded Rectangle 14"/>
          <p:cNvSpPr/>
          <p:nvPr/>
        </p:nvSpPr>
        <p:spPr>
          <a:xfrm>
            <a:off x="2895600" y="3810002"/>
            <a:ext cx="1676400" cy="380999"/>
          </a:xfrm>
          <a:prstGeom prst="roundRect">
            <a:avLst/>
          </a:prstGeom>
          <a:ln w="19050">
            <a:solidFill>
              <a:schemeClr val="tx1"/>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dirty="0" smtClean="0"/>
              <a:t>Version Control</a:t>
            </a:r>
            <a:endParaRPr lang="en-US" sz="1600" dirty="0"/>
          </a:p>
        </p:txBody>
      </p:sp>
      <p:sp>
        <p:nvSpPr>
          <p:cNvPr id="36" name="Rounded Rectangle 14"/>
          <p:cNvSpPr/>
          <p:nvPr/>
        </p:nvSpPr>
        <p:spPr>
          <a:xfrm>
            <a:off x="2971800" y="4114801"/>
            <a:ext cx="1676400" cy="380999"/>
          </a:xfrm>
          <a:prstGeom prst="roundRect">
            <a:avLst/>
          </a:prstGeom>
          <a:ln w="19050">
            <a:solidFill>
              <a:schemeClr val="tx1"/>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dirty="0" smtClean="0"/>
              <a:t>WIT</a:t>
            </a:r>
            <a:endParaRPr lang="en-US" sz="1600" dirty="0"/>
          </a:p>
        </p:txBody>
      </p:sp>
      <p:sp>
        <p:nvSpPr>
          <p:cNvPr id="37" name="Can 7"/>
          <p:cNvSpPr/>
          <p:nvPr/>
        </p:nvSpPr>
        <p:spPr>
          <a:xfrm>
            <a:off x="5791200" y="2362200"/>
            <a:ext cx="714375" cy="838200"/>
          </a:xfrm>
          <a:prstGeom prst="can">
            <a:avLst/>
          </a:prstGeom>
          <a:ln w="19050">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38" name="Picture 3" descr="C:\Users\LoriL.REDMOND\AppData\Local\Microsoft\Windows\Temporary Internet Files\Content.IE5\DTJMYQOK\MCj04357140000[1].wmf"/>
          <p:cNvPicPr>
            <a:picLocks noChangeAspect="1" noChangeArrowheads="1"/>
          </p:cNvPicPr>
          <p:nvPr/>
        </p:nvPicPr>
        <p:blipFill>
          <a:blip r:embed="rId3"/>
          <a:srcRect/>
          <a:stretch>
            <a:fillRect/>
          </a:stretch>
        </p:blipFill>
        <p:spPr bwMode="auto">
          <a:xfrm>
            <a:off x="381000" y="1066800"/>
            <a:ext cx="709656" cy="1225550"/>
          </a:xfrm>
          <a:prstGeom prst="rect">
            <a:avLst/>
          </a:prstGeom>
          <a:noFill/>
        </p:spPr>
      </p:pic>
      <p:sp>
        <p:nvSpPr>
          <p:cNvPr id="6" name="Freeform 5"/>
          <p:cNvSpPr/>
          <p:nvPr/>
        </p:nvSpPr>
        <p:spPr bwMode="auto">
          <a:xfrm>
            <a:off x="1066800" y="1600200"/>
            <a:ext cx="4495800" cy="838200"/>
          </a:xfrm>
          <a:custGeom>
            <a:avLst/>
            <a:gdLst>
              <a:gd name="connsiteX0" fmla="*/ 0 w 3708971"/>
              <a:gd name="connsiteY0" fmla="*/ 0 h 554804"/>
              <a:gd name="connsiteX1" fmla="*/ 1715784 w 3708971"/>
              <a:gd name="connsiteY1" fmla="*/ 431514 h 554804"/>
              <a:gd name="connsiteX2" fmla="*/ 3708971 w 3708971"/>
              <a:gd name="connsiteY2" fmla="*/ 554804 h 554804"/>
              <a:gd name="connsiteX3" fmla="*/ 3708971 w 3708971"/>
              <a:gd name="connsiteY3" fmla="*/ 554804 h 554804"/>
            </a:gdLst>
            <a:ahLst/>
            <a:cxnLst>
              <a:cxn ang="0">
                <a:pos x="connsiteX0" y="connsiteY0"/>
              </a:cxn>
              <a:cxn ang="0">
                <a:pos x="connsiteX1" y="connsiteY1"/>
              </a:cxn>
              <a:cxn ang="0">
                <a:pos x="connsiteX2" y="connsiteY2"/>
              </a:cxn>
              <a:cxn ang="0">
                <a:pos x="connsiteX3" y="connsiteY3"/>
              </a:cxn>
            </a:cxnLst>
            <a:rect l="l" t="t" r="r" b="b"/>
            <a:pathLst>
              <a:path w="3708971" h="554804">
                <a:moveTo>
                  <a:pt x="0" y="0"/>
                </a:moveTo>
                <a:cubicBezTo>
                  <a:pt x="548811" y="169523"/>
                  <a:pt x="1097622" y="339047"/>
                  <a:pt x="1715784" y="431514"/>
                </a:cubicBezTo>
                <a:cubicBezTo>
                  <a:pt x="2333946" y="523981"/>
                  <a:pt x="3708971" y="554804"/>
                  <a:pt x="3708971" y="554804"/>
                </a:cubicBezTo>
                <a:lnTo>
                  <a:pt x="3708971" y="554804"/>
                </a:lnTo>
              </a:path>
            </a:pathLst>
          </a:custGeom>
          <a:ln>
            <a:tailEnd type="triangle" w="lg" len="lg"/>
          </a:ln>
          <a:extLst>
            <a:ext uri="{53640926-AAD7-44D8-BBD7-CCE9431645EC}">
              <a14:shadowObscured xmlns:a14="http://schemas.microsoft.com/office/drawing/2010/main" xmlns=""/>
            </a:ext>
          </a:extLst>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41" name="TextBox 40"/>
          <p:cNvSpPr txBox="1"/>
          <p:nvPr/>
        </p:nvSpPr>
        <p:spPr>
          <a:xfrm>
            <a:off x="-76200" y="2221468"/>
            <a:ext cx="2064924" cy="307777"/>
          </a:xfrm>
          <a:prstGeom prst="rect">
            <a:avLst/>
          </a:prstGeom>
          <a:noFill/>
        </p:spPr>
        <p:txBody>
          <a:bodyPr wrap="none" rtlCol="0">
            <a:spAutoFit/>
          </a:bodyPr>
          <a:lstStyle/>
          <a:p>
            <a:r>
              <a:rPr lang="en-US" sz="1400" dirty="0" smtClean="0"/>
              <a:t>Developer / Tester / PM</a:t>
            </a:r>
            <a:endParaRPr lang="en-US" sz="1400" dirty="0"/>
          </a:p>
        </p:txBody>
      </p:sp>
    </p:spTree>
    <p:extLst>
      <p:ext uri="{BB962C8B-B14F-4D97-AF65-F5344CB8AC3E}">
        <p14:creationId xmlns:p14="http://schemas.microsoft.com/office/powerpoint/2010/main" xmlns="" val="16024092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P spid="28" grpId="0" animBg="1"/>
      <p:bldP spid="33" grpId="0" animBg="1"/>
      <p:bldP spid="34" grpId="0" animBg="1"/>
      <p:bldP spid="35" grpId="0" animBg="1"/>
      <p:bldP spid="36" grpId="0" animBg="1"/>
      <p:bldP spid="37" grpId="0" animBg="1"/>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Cross collection reporting</a:t>
            </a:r>
            <a:endParaRPr lang="en-US" dirty="0"/>
          </a:p>
        </p:txBody>
      </p:sp>
      <p:grpSp>
        <p:nvGrpSpPr>
          <p:cNvPr id="3" name="Group 53"/>
          <p:cNvGrpSpPr/>
          <p:nvPr/>
        </p:nvGrpSpPr>
        <p:grpSpPr>
          <a:xfrm>
            <a:off x="-76200" y="1447800"/>
            <a:ext cx="2133600" cy="5562600"/>
            <a:chOff x="-2317526" y="1278147"/>
            <a:chExt cx="2354312" cy="6918524"/>
          </a:xfrm>
        </p:grpSpPr>
        <p:sp>
          <p:nvSpPr>
            <p:cNvPr id="8" name="Rounded Rectangle 7"/>
            <p:cNvSpPr/>
            <p:nvPr/>
          </p:nvSpPr>
          <p:spPr>
            <a:xfrm>
              <a:off x="-2317526" y="1766512"/>
              <a:ext cx="2354312" cy="6430159"/>
            </a:xfrm>
            <a:prstGeom prst="roundRect">
              <a:avLst>
                <a:gd name="adj" fmla="val 8775"/>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211184" y="1278147"/>
              <a:ext cx="2079804" cy="369332"/>
            </a:xfrm>
            <a:prstGeom prst="rect">
              <a:avLst/>
            </a:prstGeom>
            <a:noFill/>
          </p:spPr>
          <p:txBody>
            <a:bodyPr wrap="none" rtlCol="0">
              <a:spAutoFit/>
            </a:bodyPr>
            <a:lstStyle/>
            <a:p>
              <a:r>
                <a:rPr lang="en-US" dirty="0" smtClean="0"/>
                <a:t>Application Tier (AT)</a:t>
              </a:r>
              <a:endParaRPr lang="en-US" dirty="0"/>
            </a:p>
          </p:txBody>
        </p:sp>
      </p:grpSp>
      <p:grpSp>
        <p:nvGrpSpPr>
          <p:cNvPr id="5" name="Group 54"/>
          <p:cNvGrpSpPr/>
          <p:nvPr/>
        </p:nvGrpSpPr>
        <p:grpSpPr>
          <a:xfrm>
            <a:off x="2438400" y="1447801"/>
            <a:ext cx="5715000" cy="5562600"/>
            <a:chOff x="252761" y="1278147"/>
            <a:chExt cx="6376639" cy="6348764"/>
          </a:xfrm>
        </p:grpSpPr>
        <p:sp>
          <p:nvSpPr>
            <p:cNvPr id="11" name="Rounded Rectangle 10"/>
            <p:cNvSpPr/>
            <p:nvPr/>
          </p:nvSpPr>
          <p:spPr>
            <a:xfrm>
              <a:off x="252761" y="1752601"/>
              <a:ext cx="6376639" cy="5874310"/>
            </a:xfrm>
            <a:prstGeom prst="roundRect">
              <a:avLst>
                <a:gd name="adj" fmla="val 9322"/>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048000" y="1278147"/>
              <a:ext cx="1480405" cy="369332"/>
            </a:xfrm>
            <a:prstGeom prst="rect">
              <a:avLst/>
            </a:prstGeom>
            <a:noFill/>
          </p:spPr>
          <p:txBody>
            <a:bodyPr wrap="none" rtlCol="0">
              <a:spAutoFit/>
            </a:bodyPr>
            <a:lstStyle/>
            <a:p>
              <a:r>
                <a:rPr lang="en-US" dirty="0" smtClean="0"/>
                <a:t>Data Tier (DT)</a:t>
              </a:r>
              <a:endParaRPr lang="en-US" dirty="0"/>
            </a:p>
          </p:txBody>
        </p:sp>
      </p:grpSp>
      <p:grpSp>
        <p:nvGrpSpPr>
          <p:cNvPr id="6" name="Group 55"/>
          <p:cNvGrpSpPr/>
          <p:nvPr/>
        </p:nvGrpSpPr>
        <p:grpSpPr>
          <a:xfrm>
            <a:off x="-228600" y="990600"/>
            <a:ext cx="8534400" cy="6172200"/>
            <a:chOff x="812400" y="1440392"/>
            <a:chExt cx="2083200" cy="4884208"/>
          </a:xfrm>
        </p:grpSpPr>
        <p:sp>
          <p:nvSpPr>
            <p:cNvPr id="17" name="Rounded Rectangle 16"/>
            <p:cNvSpPr/>
            <p:nvPr/>
          </p:nvSpPr>
          <p:spPr>
            <a:xfrm>
              <a:off x="812400" y="1752600"/>
              <a:ext cx="2083200" cy="4572000"/>
            </a:xfrm>
            <a:prstGeom prst="roundRect">
              <a:avLst>
                <a:gd name="adj" fmla="val 3344"/>
              </a:avLst>
            </a:prstGeom>
            <a:noFill/>
            <a:ln w="28575">
              <a:solidFill>
                <a:schemeClr val="tx1">
                  <a:lumMod val="9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62814" y="1440392"/>
              <a:ext cx="1046986" cy="338188"/>
            </a:xfrm>
            <a:prstGeom prst="rect">
              <a:avLst/>
            </a:prstGeom>
            <a:noFill/>
          </p:spPr>
          <p:txBody>
            <a:bodyPr wrap="none" rtlCol="0">
              <a:spAutoFit/>
            </a:bodyPr>
            <a:lstStyle/>
            <a:p>
              <a:r>
                <a:rPr lang="en-US" dirty="0" smtClean="0"/>
                <a:t>Team Foundation Server</a:t>
              </a:r>
              <a:endParaRPr lang="en-US" dirty="0"/>
            </a:p>
          </p:txBody>
        </p:sp>
      </p:grpSp>
      <p:grpSp>
        <p:nvGrpSpPr>
          <p:cNvPr id="7" name="Group 62"/>
          <p:cNvGrpSpPr/>
          <p:nvPr/>
        </p:nvGrpSpPr>
        <p:grpSpPr>
          <a:xfrm>
            <a:off x="4419600" y="2057400"/>
            <a:ext cx="3810000" cy="1371600"/>
            <a:chOff x="2966720" y="1828800"/>
            <a:chExt cx="4064000" cy="1496291"/>
          </a:xfrm>
        </p:grpSpPr>
        <p:sp>
          <p:nvSpPr>
            <p:cNvPr id="20" name="Can 7"/>
            <p:cNvSpPr/>
            <p:nvPr/>
          </p:nvSpPr>
          <p:spPr>
            <a:xfrm>
              <a:off x="2966720" y="1828800"/>
              <a:ext cx="2438400" cy="1496291"/>
            </a:xfrm>
            <a:prstGeom prst="can">
              <a:avLst/>
            </a:prstGeom>
            <a:ln w="19050">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600" dirty="0"/>
            </a:p>
          </p:txBody>
        </p:sp>
        <p:sp>
          <p:nvSpPr>
            <p:cNvPr id="21" name="TextBox 20"/>
            <p:cNvSpPr txBox="1"/>
            <p:nvPr/>
          </p:nvSpPr>
          <p:spPr>
            <a:xfrm>
              <a:off x="5430519" y="1905000"/>
              <a:ext cx="1600201" cy="637936"/>
            </a:xfrm>
            <a:prstGeom prst="rect">
              <a:avLst/>
            </a:prstGeom>
            <a:noFill/>
          </p:spPr>
          <p:txBody>
            <a:bodyPr wrap="square" rtlCol="0">
              <a:spAutoFit/>
            </a:bodyPr>
            <a:lstStyle/>
            <a:p>
              <a:r>
                <a:rPr lang="en-US" sz="1600" dirty="0" smtClean="0"/>
                <a:t>Team Project Collection DBs</a:t>
              </a:r>
              <a:endParaRPr lang="en-US" sz="1600" dirty="0"/>
            </a:p>
          </p:txBody>
        </p:sp>
      </p:grpSp>
      <p:sp>
        <p:nvSpPr>
          <p:cNvPr id="37" name="Can 7"/>
          <p:cNvSpPr/>
          <p:nvPr/>
        </p:nvSpPr>
        <p:spPr>
          <a:xfrm>
            <a:off x="4572000" y="3295650"/>
            <a:ext cx="2286000" cy="1447800"/>
          </a:xfrm>
          <a:prstGeom prst="can">
            <a:avLst/>
          </a:prstGeom>
          <a:ln w="19050">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4" name="Rectangle 3"/>
          <p:cNvSpPr/>
          <p:nvPr/>
        </p:nvSpPr>
        <p:spPr>
          <a:xfrm>
            <a:off x="4572000" y="2398694"/>
            <a:ext cx="2133600" cy="954107"/>
          </a:xfrm>
          <a:prstGeom prst="rect">
            <a:avLst/>
          </a:prstGeom>
        </p:spPr>
        <p:txBody>
          <a:bodyPr wrap="square">
            <a:spAutoFit/>
          </a:bodyPr>
          <a:lstStyle/>
          <a:p>
            <a:pPr algn="ctr"/>
            <a:r>
              <a:rPr lang="en-US" sz="1400" dirty="0"/>
              <a:t>FIELD name=“Priority" </a:t>
            </a:r>
            <a:r>
              <a:rPr lang="en-US" sz="1400" dirty="0" err="1"/>
              <a:t>refname</a:t>
            </a:r>
            <a:r>
              <a:rPr lang="en-US" sz="1400" dirty="0"/>
              <a:t>=“</a:t>
            </a:r>
            <a:r>
              <a:rPr lang="en-US" sz="1400" dirty="0" err="1"/>
              <a:t>Acme.Priority</a:t>
            </a:r>
            <a:r>
              <a:rPr lang="en-US" sz="1400" dirty="0"/>
              <a:t>" type="String“ reportable=“dimension”</a:t>
            </a:r>
          </a:p>
        </p:txBody>
      </p:sp>
      <p:sp>
        <p:nvSpPr>
          <p:cNvPr id="23" name="Rectangle 22"/>
          <p:cNvSpPr/>
          <p:nvPr/>
        </p:nvSpPr>
        <p:spPr>
          <a:xfrm>
            <a:off x="4724400" y="3657601"/>
            <a:ext cx="2133600" cy="954107"/>
          </a:xfrm>
          <a:prstGeom prst="rect">
            <a:avLst/>
          </a:prstGeom>
        </p:spPr>
        <p:txBody>
          <a:bodyPr wrap="square">
            <a:spAutoFit/>
          </a:bodyPr>
          <a:lstStyle/>
          <a:p>
            <a:pPr algn="ctr"/>
            <a:r>
              <a:rPr lang="en-US" sz="1400" dirty="0"/>
              <a:t>FIELD name=“Priority" </a:t>
            </a:r>
            <a:r>
              <a:rPr lang="en-US" sz="1400" dirty="0" err="1"/>
              <a:t>refname</a:t>
            </a:r>
            <a:r>
              <a:rPr lang="en-US" sz="1400" dirty="0"/>
              <a:t>=“</a:t>
            </a:r>
            <a:r>
              <a:rPr lang="en-US" sz="1400" dirty="0" err="1"/>
              <a:t>Acme.Priority</a:t>
            </a:r>
            <a:r>
              <a:rPr lang="en-US" sz="1400" dirty="0"/>
              <a:t>" type="String“ reportable=“dimension”</a:t>
            </a:r>
          </a:p>
        </p:txBody>
      </p:sp>
      <p:grpSp>
        <p:nvGrpSpPr>
          <p:cNvPr id="10" name="Group 63"/>
          <p:cNvGrpSpPr/>
          <p:nvPr/>
        </p:nvGrpSpPr>
        <p:grpSpPr>
          <a:xfrm>
            <a:off x="4419600" y="4876800"/>
            <a:ext cx="3772988" cy="1600200"/>
            <a:chOff x="4114801" y="3124200"/>
            <a:chExt cx="1518021" cy="1143000"/>
          </a:xfrm>
          <a:solidFill>
            <a:schemeClr val="accent6"/>
          </a:solidFill>
        </p:grpSpPr>
        <p:sp>
          <p:nvSpPr>
            <p:cNvPr id="25" name="Can 8"/>
            <p:cNvSpPr/>
            <p:nvPr/>
          </p:nvSpPr>
          <p:spPr>
            <a:xfrm>
              <a:off x="4114801" y="3124200"/>
              <a:ext cx="941294" cy="1143000"/>
            </a:xfrm>
            <a:prstGeom prst="can">
              <a:avLst/>
            </a:prstGeom>
            <a:ln w="19050">
              <a:solidFill>
                <a:schemeClr val="tx1"/>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600"/>
            </a:p>
          </p:txBody>
        </p:sp>
        <p:sp>
          <p:nvSpPr>
            <p:cNvPr id="26" name="TextBox 25"/>
            <p:cNvSpPr txBox="1"/>
            <p:nvPr/>
          </p:nvSpPr>
          <p:spPr>
            <a:xfrm>
              <a:off x="5134535" y="3429000"/>
              <a:ext cx="498287" cy="241824"/>
            </a:xfrm>
            <a:prstGeom prst="rect">
              <a:avLst/>
            </a:prstGeom>
            <a:noFill/>
          </p:spPr>
          <p:txBody>
            <a:bodyPr wrap="square" rtlCol="0">
              <a:spAutoFit/>
            </a:bodyPr>
            <a:lstStyle/>
            <a:p>
              <a:r>
                <a:rPr lang="en-US" sz="1600" dirty="0" smtClean="0"/>
                <a:t>Warehouse</a:t>
              </a:r>
            </a:p>
          </p:txBody>
        </p:sp>
      </p:grpSp>
      <p:sp>
        <p:nvSpPr>
          <p:cNvPr id="27" name="Rectangle 26"/>
          <p:cNvSpPr/>
          <p:nvPr/>
        </p:nvSpPr>
        <p:spPr>
          <a:xfrm>
            <a:off x="4534987" y="5370493"/>
            <a:ext cx="2133600" cy="954107"/>
          </a:xfrm>
          <a:prstGeom prst="rect">
            <a:avLst/>
          </a:prstGeom>
        </p:spPr>
        <p:txBody>
          <a:bodyPr wrap="square">
            <a:spAutoFit/>
          </a:bodyPr>
          <a:lstStyle/>
          <a:p>
            <a:pPr algn="ctr"/>
            <a:r>
              <a:rPr lang="en-US" sz="1400" dirty="0"/>
              <a:t>FIELD name=“Priority" </a:t>
            </a:r>
            <a:r>
              <a:rPr lang="en-US" sz="1400" dirty="0" err="1"/>
              <a:t>refname</a:t>
            </a:r>
            <a:r>
              <a:rPr lang="en-US" sz="1400" dirty="0"/>
              <a:t>=“</a:t>
            </a:r>
            <a:r>
              <a:rPr lang="en-US" sz="1400" dirty="0" err="1"/>
              <a:t>Acme.Priority</a:t>
            </a:r>
            <a:r>
              <a:rPr lang="en-US" sz="1400" dirty="0"/>
              <a:t>" type="String“ reportable=“dimension”</a:t>
            </a:r>
          </a:p>
        </p:txBody>
      </p:sp>
      <p:sp>
        <p:nvSpPr>
          <p:cNvPr id="29" name="Circular Arrow 28"/>
          <p:cNvSpPr/>
          <p:nvPr/>
        </p:nvSpPr>
        <p:spPr>
          <a:xfrm rot="16200000" flipH="1">
            <a:off x="3019427" y="952499"/>
            <a:ext cx="2209798" cy="7010402"/>
          </a:xfrm>
          <a:prstGeom prst="circularArrow">
            <a:avLst>
              <a:gd name="adj1" fmla="val 8106"/>
              <a:gd name="adj2" fmla="val 948154"/>
              <a:gd name="adj3" fmla="val 20424773"/>
              <a:gd name="adj4" fmla="val 9817770"/>
              <a:gd name="adj5" fmla="val 8448"/>
            </a:avLst>
          </a:prstGeom>
          <a:ln w="19050">
            <a:solidFill>
              <a:schemeClr val="tx1"/>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28" name="Circular Arrow 27"/>
          <p:cNvSpPr/>
          <p:nvPr/>
        </p:nvSpPr>
        <p:spPr>
          <a:xfrm rot="16200000" flipH="1">
            <a:off x="2700337" y="452439"/>
            <a:ext cx="2981326" cy="7543800"/>
          </a:xfrm>
          <a:prstGeom prst="circularArrow">
            <a:avLst>
              <a:gd name="adj1" fmla="val 8106"/>
              <a:gd name="adj2" fmla="val 1059715"/>
              <a:gd name="adj3" fmla="val 20424773"/>
              <a:gd name="adj4" fmla="val 10596774"/>
              <a:gd name="adj5" fmla="val 9720"/>
            </a:avLst>
          </a:prstGeom>
          <a:ln w="19050">
            <a:solidFill>
              <a:schemeClr val="tx1"/>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22" name="Rounded Rectangle 14"/>
          <p:cNvSpPr/>
          <p:nvPr/>
        </p:nvSpPr>
        <p:spPr>
          <a:xfrm>
            <a:off x="152400" y="3962400"/>
            <a:ext cx="1676400" cy="380999"/>
          </a:xfrm>
          <a:prstGeom prst="roundRect">
            <a:avLst/>
          </a:prstGeom>
          <a:ln w="19050">
            <a:solidFill>
              <a:schemeClr val="tx1"/>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dirty="0" smtClean="0"/>
              <a:t>WIT Adapter</a:t>
            </a:r>
            <a:endParaRPr lang="en-US" sz="1600" dirty="0"/>
          </a:p>
        </p:txBody>
      </p:sp>
    </p:spTree>
    <p:extLst>
      <p:ext uri="{BB962C8B-B14F-4D97-AF65-F5344CB8AC3E}">
        <p14:creationId xmlns:p14="http://schemas.microsoft.com/office/powerpoint/2010/main" xmlns="" val="39552009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up)">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a:xfrm>
            <a:off x="381000" y="1411552"/>
            <a:ext cx="8382000" cy="3560498"/>
          </a:xfrm>
        </p:spPr>
        <p:txBody>
          <a:bodyPr/>
          <a:lstStyle/>
          <a:p>
            <a:r>
              <a:rPr lang="en-US" dirty="0" smtClean="0"/>
              <a:t>Running Scrum Teams</a:t>
            </a:r>
          </a:p>
          <a:p>
            <a:r>
              <a:rPr lang="en-US" dirty="0" smtClean="0"/>
              <a:t>Running Formal Projects (MS Project)</a:t>
            </a:r>
          </a:p>
          <a:p>
            <a:r>
              <a:rPr lang="en-US" dirty="0" smtClean="0"/>
              <a:t>Customizing Project Templates</a:t>
            </a:r>
          </a:p>
          <a:p>
            <a:r>
              <a:rPr lang="en-US" dirty="0" smtClean="0"/>
              <a:t>Building Dashboards &amp; Reports</a:t>
            </a:r>
          </a:p>
          <a:p>
            <a:r>
              <a:rPr lang="en-US" b="1" dirty="0" smtClean="0">
                <a:solidFill>
                  <a:schemeClr val="accent3">
                    <a:lumMod val="40000"/>
                    <a:lumOff val="60000"/>
                  </a:schemeClr>
                </a:solidFill>
              </a:rPr>
              <a:t>New 2010 SharePoint Supported Configurations</a:t>
            </a:r>
          </a:p>
          <a:p>
            <a:r>
              <a:rPr lang="en-US" dirty="0" smtClean="0"/>
              <a:t>Using TFS 2010 w/Older Servers &amp; Clients</a:t>
            </a:r>
          </a:p>
          <a:p>
            <a:endParaRPr lang="en-US" dirty="0"/>
          </a:p>
        </p:txBody>
      </p:sp>
    </p:spTree>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SharePoint Integration</a:t>
            </a:r>
            <a:endParaRPr lang="en-US" dirty="0"/>
          </a:p>
        </p:txBody>
      </p:sp>
      <p:sp>
        <p:nvSpPr>
          <p:cNvPr id="3" name="Text Placeholder 2"/>
          <p:cNvSpPr>
            <a:spLocks noGrp="1"/>
          </p:cNvSpPr>
          <p:nvPr>
            <p:ph type="body" sz="quarter" idx="10"/>
          </p:nvPr>
        </p:nvSpPr>
        <p:spPr>
          <a:xfrm>
            <a:off x="381000" y="1411552"/>
            <a:ext cx="8382000" cy="3748719"/>
          </a:xfrm>
        </p:spPr>
        <p:txBody>
          <a:bodyPr/>
          <a:lstStyle/>
          <a:p>
            <a:r>
              <a:rPr lang="en-US" dirty="0" smtClean="0"/>
              <a:t>Team Foundation Server 2010 supports integration with:</a:t>
            </a:r>
          </a:p>
          <a:p>
            <a:pPr lvl="1"/>
            <a:r>
              <a:rPr lang="en-US" dirty="0" smtClean="0"/>
              <a:t>Windows SharePoint Services (WSS) 3.0 and 4.0</a:t>
            </a:r>
          </a:p>
          <a:p>
            <a:pPr lvl="1"/>
            <a:r>
              <a:rPr lang="en-US" dirty="0" smtClean="0"/>
              <a:t>Microsoft Office SharePoint Server (MOSS) 2007 and 2010</a:t>
            </a:r>
          </a:p>
          <a:p>
            <a:endParaRPr lang="en-US" dirty="0" smtClean="0"/>
          </a:p>
          <a:p>
            <a:r>
              <a:rPr lang="en-US" dirty="0" smtClean="0"/>
              <a:t>MOSS provides easy and powerful reporting with Excel services</a:t>
            </a:r>
            <a:endParaRPr lang="en-US" dirty="0"/>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Topologies</a:t>
            </a:r>
            <a:endParaRPr lang="en-US" dirty="0"/>
          </a:p>
        </p:txBody>
      </p:sp>
      <p:sp>
        <p:nvSpPr>
          <p:cNvPr id="6" name="Text Placeholder 5"/>
          <p:cNvSpPr>
            <a:spLocks noGrp="1"/>
          </p:cNvSpPr>
          <p:nvPr>
            <p:ph type="body" idx="1"/>
          </p:nvPr>
        </p:nvSpPr>
        <p:spPr>
          <a:xfrm>
            <a:off x="838200" y="1752600"/>
            <a:ext cx="2362200" cy="346249"/>
          </a:xfrm>
        </p:spPr>
        <p:txBody>
          <a:bodyPr/>
          <a:lstStyle/>
          <a:p>
            <a:pPr algn="ctr"/>
            <a:r>
              <a:rPr lang="en-US" b="0" dirty="0" smtClean="0"/>
              <a:t>Single Server</a:t>
            </a:r>
            <a:endParaRPr lang="en-US" b="0" dirty="0"/>
          </a:p>
        </p:txBody>
      </p:sp>
      <p:sp>
        <p:nvSpPr>
          <p:cNvPr id="18" name="Text Placeholder 17"/>
          <p:cNvSpPr>
            <a:spLocks noGrp="1"/>
          </p:cNvSpPr>
          <p:nvPr>
            <p:ph type="body" sz="quarter" idx="3"/>
          </p:nvPr>
        </p:nvSpPr>
        <p:spPr>
          <a:xfrm>
            <a:off x="5334000" y="1752600"/>
            <a:ext cx="2516819" cy="346249"/>
          </a:xfrm>
        </p:spPr>
        <p:txBody>
          <a:bodyPr/>
          <a:lstStyle/>
          <a:p>
            <a:pPr algn="ctr"/>
            <a:r>
              <a:rPr lang="en-US" b="0" dirty="0" smtClean="0"/>
              <a:t>Separate Servers</a:t>
            </a:r>
            <a:endParaRPr lang="en-US" b="0" dirty="0"/>
          </a:p>
        </p:txBody>
      </p:sp>
      <p:sp>
        <p:nvSpPr>
          <p:cNvPr id="921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21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216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216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217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217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217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 name="Group 21"/>
          <p:cNvGrpSpPr/>
          <p:nvPr/>
        </p:nvGrpSpPr>
        <p:grpSpPr>
          <a:xfrm>
            <a:off x="381000" y="2286000"/>
            <a:ext cx="3124200" cy="2475131"/>
            <a:chOff x="381000" y="2286000"/>
            <a:chExt cx="3124200" cy="2475131"/>
          </a:xfrm>
        </p:grpSpPr>
        <p:pic>
          <p:nvPicPr>
            <p:cNvPr id="14" name="Picture 6" descr="C:\Users\Jon\AppData\Local\Microsoft\Windows\Temporary Internet Files\Content.IE5\Z8IHWCGQ\MCj04352420000[1].png"/>
            <p:cNvPicPr>
              <a:picLocks noChangeAspect="1" noChangeArrowheads="1"/>
            </p:cNvPicPr>
            <p:nvPr/>
          </p:nvPicPr>
          <p:blipFill>
            <a:blip r:embed="rId2"/>
            <a:srcRect/>
            <a:stretch>
              <a:fillRect/>
            </a:stretch>
          </p:blipFill>
          <p:spPr bwMode="auto">
            <a:xfrm flipH="1">
              <a:off x="1447800" y="2286000"/>
              <a:ext cx="1155379" cy="2286000"/>
            </a:xfrm>
            <a:prstGeom prst="rect">
              <a:avLst/>
            </a:prstGeom>
            <a:noFill/>
          </p:spPr>
        </p:pic>
        <p:sp>
          <p:nvSpPr>
            <p:cNvPr id="17" name="TextBox 16"/>
            <p:cNvSpPr txBox="1"/>
            <p:nvPr/>
          </p:nvSpPr>
          <p:spPr>
            <a:xfrm>
              <a:off x="381000" y="4114800"/>
              <a:ext cx="3124200" cy="646331"/>
            </a:xfrm>
            <a:prstGeom prst="rect">
              <a:avLst/>
            </a:prstGeom>
            <a:noFill/>
          </p:spPr>
          <p:txBody>
            <a:bodyPr wrap="square" rtlCol="0">
              <a:spAutoFit/>
            </a:bodyPr>
            <a:lstStyle/>
            <a:p>
              <a:pPr algn="ctr"/>
              <a:r>
                <a:rPr lang="en-US" dirty="0" smtClean="0"/>
                <a:t>SharePoint</a:t>
              </a:r>
            </a:p>
            <a:p>
              <a:pPr algn="ctr"/>
              <a:r>
                <a:rPr lang="en-US" dirty="0" smtClean="0"/>
                <a:t>Team Foundation Server</a:t>
              </a:r>
            </a:p>
          </p:txBody>
        </p:sp>
      </p:grpSp>
      <p:grpSp>
        <p:nvGrpSpPr>
          <p:cNvPr id="3" name="Group 20"/>
          <p:cNvGrpSpPr/>
          <p:nvPr/>
        </p:nvGrpSpPr>
        <p:grpSpPr>
          <a:xfrm>
            <a:off x="4114800" y="2286000"/>
            <a:ext cx="4495800" cy="2286000"/>
            <a:chOff x="4114800" y="2286000"/>
            <a:chExt cx="4495800" cy="2286000"/>
          </a:xfrm>
        </p:grpSpPr>
        <p:pic>
          <p:nvPicPr>
            <p:cNvPr id="15" name="Picture 6" descr="C:\Users\Jon\AppData\Local\Microsoft\Windows\Temporary Internet Files\Content.IE5\Z8IHWCGQ\MCj04352420000[1].png"/>
            <p:cNvPicPr>
              <a:picLocks noChangeAspect="1" noChangeArrowheads="1"/>
            </p:cNvPicPr>
            <p:nvPr/>
          </p:nvPicPr>
          <p:blipFill>
            <a:blip r:embed="rId2"/>
            <a:srcRect/>
            <a:stretch>
              <a:fillRect/>
            </a:stretch>
          </p:blipFill>
          <p:spPr bwMode="auto">
            <a:xfrm flipH="1">
              <a:off x="4876800" y="2286000"/>
              <a:ext cx="1155379" cy="2286000"/>
            </a:xfrm>
            <a:prstGeom prst="rect">
              <a:avLst/>
            </a:prstGeom>
            <a:noFill/>
          </p:spPr>
        </p:pic>
        <p:pic>
          <p:nvPicPr>
            <p:cNvPr id="16" name="Picture 6" descr="C:\Users\Jon\AppData\Local\Microsoft\Windows\Temporary Internet Files\Content.IE5\Z8IHWCGQ\MCj04352420000[1].png"/>
            <p:cNvPicPr>
              <a:picLocks noChangeAspect="1" noChangeArrowheads="1"/>
            </p:cNvPicPr>
            <p:nvPr/>
          </p:nvPicPr>
          <p:blipFill>
            <a:blip r:embed="rId2"/>
            <a:srcRect/>
            <a:stretch>
              <a:fillRect/>
            </a:stretch>
          </p:blipFill>
          <p:spPr bwMode="auto">
            <a:xfrm flipH="1">
              <a:off x="7315200" y="2286000"/>
              <a:ext cx="1155379" cy="2286000"/>
            </a:xfrm>
            <a:prstGeom prst="rect">
              <a:avLst/>
            </a:prstGeom>
            <a:noFill/>
          </p:spPr>
        </p:pic>
        <p:sp>
          <p:nvSpPr>
            <p:cNvPr id="19" name="TextBox 18"/>
            <p:cNvSpPr txBox="1"/>
            <p:nvPr/>
          </p:nvSpPr>
          <p:spPr>
            <a:xfrm>
              <a:off x="7162800" y="4191000"/>
              <a:ext cx="1447800" cy="369332"/>
            </a:xfrm>
            <a:prstGeom prst="rect">
              <a:avLst/>
            </a:prstGeom>
            <a:noFill/>
          </p:spPr>
          <p:txBody>
            <a:bodyPr wrap="square" rtlCol="0">
              <a:spAutoFit/>
            </a:bodyPr>
            <a:lstStyle/>
            <a:p>
              <a:pPr algn="ctr"/>
              <a:r>
                <a:rPr lang="en-US" dirty="0" smtClean="0"/>
                <a:t>SharePoint</a:t>
              </a:r>
            </a:p>
          </p:txBody>
        </p:sp>
        <p:sp>
          <p:nvSpPr>
            <p:cNvPr id="20" name="TextBox 19"/>
            <p:cNvSpPr txBox="1"/>
            <p:nvPr/>
          </p:nvSpPr>
          <p:spPr>
            <a:xfrm>
              <a:off x="4114800" y="4191000"/>
              <a:ext cx="2819400" cy="369332"/>
            </a:xfrm>
            <a:prstGeom prst="rect">
              <a:avLst/>
            </a:prstGeom>
            <a:noFill/>
          </p:spPr>
          <p:txBody>
            <a:bodyPr wrap="square" rtlCol="0">
              <a:spAutoFit/>
            </a:bodyPr>
            <a:lstStyle/>
            <a:p>
              <a:pPr algn="ctr"/>
              <a:r>
                <a:rPr lang="en-US" dirty="0" smtClean="0"/>
                <a:t>Team Foundation Server</a:t>
              </a:r>
            </a:p>
          </p:txBody>
        </p:sp>
      </p:gr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Text Placeholder 2"/>
          <p:cNvSpPr>
            <a:spLocks noGrp="1"/>
          </p:cNvSpPr>
          <p:nvPr>
            <p:ph type="body" sz="quarter" idx="10"/>
          </p:nvPr>
        </p:nvSpPr>
        <p:spPr>
          <a:xfrm>
            <a:off x="381000" y="1411552"/>
            <a:ext cx="8382000" cy="3748719"/>
          </a:xfrm>
        </p:spPr>
        <p:txBody>
          <a:bodyPr/>
          <a:lstStyle/>
          <a:p>
            <a:r>
              <a:rPr lang="en-US" dirty="0" smtClean="0"/>
              <a:t>Team Foundation Server 2010 supports integration with:</a:t>
            </a:r>
          </a:p>
          <a:p>
            <a:pPr lvl="1"/>
            <a:r>
              <a:rPr lang="en-US" dirty="0" smtClean="0"/>
              <a:t>Windows SharePoint Services (WSS) 3.0 and 4.0</a:t>
            </a:r>
          </a:p>
          <a:p>
            <a:pPr lvl="1"/>
            <a:r>
              <a:rPr lang="en-US" dirty="0" smtClean="0"/>
              <a:t>Microsoft Office SharePoint Server (MOSS) 2007 and 2010</a:t>
            </a:r>
          </a:p>
          <a:p>
            <a:endParaRPr lang="en-US" dirty="0" smtClean="0"/>
          </a:p>
          <a:p>
            <a:r>
              <a:rPr lang="en-US" dirty="0" smtClean="0"/>
              <a:t>MOSS provides easy and powerful reporting with Excel services</a:t>
            </a:r>
            <a:endParaRPr 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Scrum Planning with TFS 2010</a:t>
            </a:r>
            <a:endParaRPr lang="en-US" dirty="0"/>
          </a:p>
        </p:txBody>
      </p:sp>
      <p:sp>
        <p:nvSpPr>
          <p:cNvPr id="4" name="Text Placeholder 3"/>
          <p:cNvSpPr>
            <a:spLocks noGrp="1"/>
          </p:cNvSpPr>
          <p:nvPr>
            <p:ph type="body" sz="quarter" idx="10"/>
          </p:nvPr>
        </p:nvSpPr>
        <p:spPr/>
        <p:txBody>
          <a:bodyPr/>
          <a:lstStyle/>
          <a:p>
            <a:r>
              <a:rPr lang="en-US" smtClean="0"/>
              <a:t>demo</a:t>
            </a:r>
            <a:endParaRPr lang="en-US" dirty="0"/>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 SharePoint</a:t>
            </a:r>
            <a:endParaRPr lang="en-US" dirty="0"/>
          </a:p>
        </p:txBody>
      </p:sp>
      <p:sp>
        <p:nvSpPr>
          <p:cNvPr id="19" name="Rounded Rectangle 18"/>
          <p:cNvSpPr/>
          <p:nvPr/>
        </p:nvSpPr>
        <p:spPr bwMode="auto">
          <a:xfrm>
            <a:off x="5181600" y="3200400"/>
            <a:ext cx="3124200" cy="4572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Site</a:t>
            </a:r>
          </a:p>
        </p:txBody>
      </p:sp>
      <p:sp>
        <p:nvSpPr>
          <p:cNvPr id="16" name="Rounded Rectangular Callout 15"/>
          <p:cNvSpPr/>
          <p:nvPr/>
        </p:nvSpPr>
        <p:spPr bwMode="auto">
          <a:xfrm>
            <a:off x="1143000" y="1371600"/>
            <a:ext cx="4267200" cy="1600200"/>
          </a:xfrm>
          <a:prstGeom prst="wedgeRoundRectCallout">
            <a:avLst>
              <a:gd name="adj1" fmla="val 47770"/>
              <a:gd name="adj2" fmla="val 73508"/>
              <a:gd name="adj3"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bg1"/>
                </a:solidFill>
                <a:latin typeface="Segoe" pitchFamily="34" charset="0"/>
              </a:rPr>
              <a:t>A SharePoint site serves as a central point of collaboration for a group of people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Concepts: SharePoint</a:t>
            </a:r>
          </a:p>
        </p:txBody>
      </p:sp>
      <p:sp>
        <p:nvSpPr>
          <p:cNvPr id="18" name="Rectangle 17"/>
          <p:cNvSpPr/>
          <p:nvPr/>
        </p:nvSpPr>
        <p:spPr bwMode="auto">
          <a:xfrm>
            <a:off x="5029200" y="2819400"/>
            <a:ext cx="3429000" cy="15240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Segoe" pitchFamily="34" charset="0"/>
              </a:rPr>
              <a:t>Site Collection</a:t>
            </a:r>
          </a:p>
        </p:txBody>
      </p:sp>
      <p:sp>
        <p:nvSpPr>
          <p:cNvPr id="19" name="Rounded Rectangle 18"/>
          <p:cNvSpPr/>
          <p:nvPr/>
        </p:nvSpPr>
        <p:spPr bwMode="auto">
          <a:xfrm>
            <a:off x="5181600" y="3200400"/>
            <a:ext cx="3124200" cy="4572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Site</a:t>
            </a:r>
          </a:p>
        </p:txBody>
      </p:sp>
      <p:sp>
        <p:nvSpPr>
          <p:cNvPr id="20" name="Rounded Rectangle 19"/>
          <p:cNvSpPr/>
          <p:nvPr/>
        </p:nvSpPr>
        <p:spPr bwMode="auto">
          <a:xfrm>
            <a:off x="5181600" y="3733800"/>
            <a:ext cx="3124200" cy="4572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Site</a:t>
            </a:r>
          </a:p>
        </p:txBody>
      </p:sp>
      <p:sp>
        <p:nvSpPr>
          <p:cNvPr id="16" name="Rounded Rectangular Callout 15"/>
          <p:cNvSpPr/>
          <p:nvPr/>
        </p:nvSpPr>
        <p:spPr bwMode="auto">
          <a:xfrm>
            <a:off x="304800" y="1752600"/>
            <a:ext cx="4267200" cy="1600200"/>
          </a:xfrm>
          <a:prstGeom prst="wedgeRoundRectCallout">
            <a:avLst>
              <a:gd name="adj1" fmla="val 62711"/>
              <a:gd name="adj2" fmla="val 28801"/>
              <a:gd name="adj3"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bg1"/>
                </a:solidFill>
                <a:latin typeface="Segoe" pitchFamily="34" charset="0"/>
              </a:rPr>
              <a:t>A SharePoint site collection (or “top-level site”) serves as a container for sub-sites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1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Concepts: SharePoint</a:t>
            </a:r>
          </a:p>
        </p:txBody>
      </p:sp>
      <p:sp>
        <p:nvSpPr>
          <p:cNvPr id="17" name="Snip Single Corner Rectangle 16"/>
          <p:cNvSpPr/>
          <p:nvPr/>
        </p:nvSpPr>
        <p:spPr bwMode="auto">
          <a:xfrm>
            <a:off x="4876800" y="2286000"/>
            <a:ext cx="3733800" cy="3352800"/>
          </a:xfrm>
          <a:prstGeom prst="snip1Rect">
            <a:avLst>
              <a:gd name="adj" fmla="val 5952"/>
            </a:avLst>
          </a:prstGeom>
          <a:solidFill>
            <a:schemeClr val="accent2"/>
          </a:solidFill>
          <a:ln>
            <a:solidFill>
              <a:schemeClr val="bg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Web Application</a:t>
            </a:r>
          </a:p>
        </p:txBody>
      </p:sp>
      <p:sp>
        <p:nvSpPr>
          <p:cNvPr id="18" name="Rectangle 17"/>
          <p:cNvSpPr/>
          <p:nvPr/>
        </p:nvSpPr>
        <p:spPr bwMode="auto">
          <a:xfrm>
            <a:off x="5029200" y="2819400"/>
            <a:ext cx="3429000" cy="15240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Segoe" pitchFamily="34" charset="0"/>
              </a:rPr>
              <a:t>Site Collection</a:t>
            </a:r>
          </a:p>
        </p:txBody>
      </p:sp>
      <p:sp>
        <p:nvSpPr>
          <p:cNvPr id="19" name="Rounded Rectangle 18"/>
          <p:cNvSpPr/>
          <p:nvPr/>
        </p:nvSpPr>
        <p:spPr bwMode="auto">
          <a:xfrm>
            <a:off x="5181600" y="3200400"/>
            <a:ext cx="3124200" cy="4572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Site</a:t>
            </a:r>
          </a:p>
        </p:txBody>
      </p:sp>
      <p:sp>
        <p:nvSpPr>
          <p:cNvPr id="20" name="Rounded Rectangle 19"/>
          <p:cNvSpPr/>
          <p:nvPr/>
        </p:nvSpPr>
        <p:spPr bwMode="auto">
          <a:xfrm>
            <a:off x="5181600" y="3733800"/>
            <a:ext cx="3124200" cy="4572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Site</a:t>
            </a:r>
          </a:p>
        </p:txBody>
      </p:sp>
      <p:sp>
        <p:nvSpPr>
          <p:cNvPr id="21" name="Rectangle 20"/>
          <p:cNvSpPr/>
          <p:nvPr/>
        </p:nvSpPr>
        <p:spPr bwMode="auto">
          <a:xfrm>
            <a:off x="5029200" y="4495800"/>
            <a:ext cx="3429000" cy="9906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Segoe" pitchFamily="34" charset="0"/>
              </a:rPr>
              <a:t>Site Collection</a:t>
            </a:r>
          </a:p>
        </p:txBody>
      </p:sp>
      <p:sp>
        <p:nvSpPr>
          <p:cNvPr id="22" name="Rounded Rectangle 21"/>
          <p:cNvSpPr/>
          <p:nvPr/>
        </p:nvSpPr>
        <p:spPr bwMode="auto">
          <a:xfrm>
            <a:off x="5181600" y="4876800"/>
            <a:ext cx="3124200" cy="4572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Site</a:t>
            </a:r>
          </a:p>
        </p:txBody>
      </p:sp>
      <p:sp>
        <p:nvSpPr>
          <p:cNvPr id="16" name="Rounded Rectangular Callout 15"/>
          <p:cNvSpPr/>
          <p:nvPr/>
        </p:nvSpPr>
        <p:spPr bwMode="auto">
          <a:xfrm>
            <a:off x="304800" y="1066800"/>
            <a:ext cx="4724400" cy="1600200"/>
          </a:xfrm>
          <a:prstGeom prst="wedgeRoundRectCallout">
            <a:avLst>
              <a:gd name="adj1" fmla="val 55971"/>
              <a:gd name="adj2" fmla="val 46659"/>
              <a:gd name="adj3"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bg1"/>
                </a:solidFill>
                <a:latin typeface="Segoe" pitchFamily="34" charset="0"/>
              </a:rPr>
              <a:t>A SharePoint web application can hold multiple site collections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P spid="22" grpId="0" animBg="1"/>
      <p:bldP spid="1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smtClean="0"/>
              <a:t>Key Concepts: TFS</a:t>
            </a:r>
            <a:endParaRPr lang="en-US" dirty="0"/>
          </a:p>
        </p:txBody>
      </p:sp>
      <p:sp>
        <p:nvSpPr>
          <p:cNvPr id="24" name="Rounded Rectangle 23"/>
          <p:cNvSpPr/>
          <p:nvPr/>
        </p:nvSpPr>
        <p:spPr bwMode="auto">
          <a:xfrm>
            <a:off x="685800" y="3200400"/>
            <a:ext cx="3124200" cy="4572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Team Project</a:t>
            </a:r>
          </a:p>
        </p:txBody>
      </p:sp>
      <p:sp>
        <p:nvSpPr>
          <p:cNvPr id="26" name="Rounded Rectangular Callout 25"/>
          <p:cNvSpPr/>
          <p:nvPr/>
        </p:nvSpPr>
        <p:spPr bwMode="auto">
          <a:xfrm>
            <a:off x="3048000" y="1524000"/>
            <a:ext cx="5029200" cy="1295400"/>
          </a:xfrm>
          <a:prstGeom prst="wedgeRoundRectCallout">
            <a:avLst>
              <a:gd name="adj1" fmla="val -38750"/>
              <a:gd name="adj2" fmla="val 91406"/>
              <a:gd name="adj3"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bg1"/>
                </a:solidFill>
                <a:latin typeface="Segoe" pitchFamily="34" charset="0"/>
              </a:rPr>
              <a:t>A team project serves as a central point of collaboration for team members on a software project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533400" y="2819400"/>
            <a:ext cx="3429000" cy="15240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Segoe" pitchFamily="34" charset="0"/>
              </a:rPr>
              <a:t>Team Project Collection</a:t>
            </a:r>
          </a:p>
        </p:txBody>
      </p:sp>
      <p:sp>
        <p:nvSpPr>
          <p:cNvPr id="6" name="Rounded Rectangle 5"/>
          <p:cNvSpPr/>
          <p:nvPr/>
        </p:nvSpPr>
        <p:spPr bwMode="auto">
          <a:xfrm>
            <a:off x="685800" y="3733800"/>
            <a:ext cx="3124200" cy="4572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Team Project</a:t>
            </a:r>
          </a:p>
        </p:txBody>
      </p:sp>
      <p:sp>
        <p:nvSpPr>
          <p:cNvPr id="3" name="Title 1"/>
          <p:cNvSpPr>
            <a:spLocks noGrp="1"/>
          </p:cNvSpPr>
          <p:nvPr>
            <p:ph type="title"/>
          </p:nvPr>
        </p:nvSpPr>
        <p:spPr/>
        <p:txBody>
          <a:bodyPr/>
          <a:lstStyle/>
          <a:p>
            <a:r>
              <a:rPr lang="en-US" dirty="0"/>
              <a:t>Key Concepts: TFS</a:t>
            </a:r>
          </a:p>
        </p:txBody>
      </p:sp>
      <p:sp>
        <p:nvSpPr>
          <p:cNvPr id="24" name="Rounded Rectangle 23"/>
          <p:cNvSpPr/>
          <p:nvPr/>
        </p:nvSpPr>
        <p:spPr bwMode="auto">
          <a:xfrm>
            <a:off x="685800" y="3200400"/>
            <a:ext cx="3124200" cy="4572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Team Project</a:t>
            </a:r>
          </a:p>
        </p:txBody>
      </p:sp>
      <p:sp>
        <p:nvSpPr>
          <p:cNvPr id="26" name="Rounded Rectangular Callout 25"/>
          <p:cNvSpPr/>
          <p:nvPr/>
        </p:nvSpPr>
        <p:spPr bwMode="auto">
          <a:xfrm>
            <a:off x="2971800" y="1219200"/>
            <a:ext cx="5029200" cy="1295400"/>
          </a:xfrm>
          <a:prstGeom prst="wedgeRoundRectCallout">
            <a:avLst>
              <a:gd name="adj1" fmla="val -38750"/>
              <a:gd name="adj2" fmla="val 91406"/>
              <a:gd name="adj3"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bg1"/>
                </a:solidFill>
                <a:latin typeface="Segoe" pitchFamily="34" charset="0"/>
              </a:rPr>
              <a:t>A team project collection is a logical container that holds multiple team projects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Concepts: TFS</a:t>
            </a:r>
          </a:p>
        </p:txBody>
      </p:sp>
      <p:sp>
        <p:nvSpPr>
          <p:cNvPr id="3" name="Snip Single Corner Rectangle 2"/>
          <p:cNvSpPr/>
          <p:nvPr/>
        </p:nvSpPr>
        <p:spPr bwMode="auto">
          <a:xfrm>
            <a:off x="381000" y="2286000"/>
            <a:ext cx="3733800" cy="3352800"/>
          </a:xfrm>
          <a:prstGeom prst="snip1Rect">
            <a:avLst>
              <a:gd name="adj" fmla="val 5952"/>
            </a:avLst>
          </a:prstGeom>
          <a:solidFill>
            <a:schemeClr val="accent2"/>
          </a:solidFill>
          <a:ln>
            <a:solidFill>
              <a:schemeClr val="bg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Team Foundation Server</a:t>
            </a:r>
          </a:p>
        </p:txBody>
      </p:sp>
      <p:sp>
        <p:nvSpPr>
          <p:cNvPr id="4" name="Rectangle 3"/>
          <p:cNvSpPr/>
          <p:nvPr/>
        </p:nvSpPr>
        <p:spPr bwMode="auto">
          <a:xfrm>
            <a:off x="533400" y="2819400"/>
            <a:ext cx="3429000" cy="15240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Segoe" pitchFamily="34" charset="0"/>
              </a:rPr>
              <a:t>Team Project Collection</a:t>
            </a:r>
          </a:p>
        </p:txBody>
      </p:sp>
      <p:sp>
        <p:nvSpPr>
          <p:cNvPr id="5" name="Rounded Rectangle 4"/>
          <p:cNvSpPr/>
          <p:nvPr/>
        </p:nvSpPr>
        <p:spPr bwMode="auto">
          <a:xfrm>
            <a:off x="685800" y="3200400"/>
            <a:ext cx="3124200" cy="4572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Team Project</a:t>
            </a:r>
          </a:p>
        </p:txBody>
      </p:sp>
      <p:sp>
        <p:nvSpPr>
          <p:cNvPr id="6" name="Rounded Rectangle 5"/>
          <p:cNvSpPr/>
          <p:nvPr/>
        </p:nvSpPr>
        <p:spPr bwMode="auto">
          <a:xfrm>
            <a:off x="685800" y="3733800"/>
            <a:ext cx="3124200" cy="4572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Team Project</a:t>
            </a:r>
          </a:p>
        </p:txBody>
      </p:sp>
      <p:sp>
        <p:nvSpPr>
          <p:cNvPr id="7" name="Rectangle 6"/>
          <p:cNvSpPr/>
          <p:nvPr/>
        </p:nvSpPr>
        <p:spPr bwMode="auto">
          <a:xfrm>
            <a:off x="533400" y="4495800"/>
            <a:ext cx="3429000" cy="9906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Segoe" pitchFamily="34" charset="0"/>
              </a:rPr>
              <a:t>Team Project Collection</a:t>
            </a:r>
          </a:p>
        </p:txBody>
      </p:sp>
      <p:sp>
        <p:nvSpPr>
          <p:cNvPr id="8" name="Rounded Rectangle 7"/>
          <p:cNvSpPr/>
          <p:nvPr/>
        </p:nvSpPr>
        <p:spPr bwMode="auto">
          <a:xfrm>
            <a:off x="685800" y="4876800"/>
            <a:ext cx="3124200" cy="4572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Team Project</a:t>
            </a:r>
          </a:p>
        </p:txBody>
      </p:sp>
      <p:sp>
        <p:nvSpPr>
          <p:cNvPr id="9" name="Rounded Rectangular Callout 8"/>
          <p:cNvSpPr/>
          <p:nvPr/>
        </p:nvSpPr>
        <p:spPr bwMode="auto">
          <a:xfrm>
            <a:off x="4114800" y="1295400"/>
            <a:ext cx="4267200" cy="1600200"/>
          </a:xfrm>
          <a:prstGeom prst="wedgeRoundRectCallout">
            <a:avLst>
              <a:gd name="adj1" fmla="val -56932"/>
              <a:gd name="adj2" fmla="val 37730"/>
              <a:gd name="adj3"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bg1"/>
                </a:solidFill>
                <a:latin typeface="Segoe" pitchFamily="34" charset="0"/>
              </a:rPr>
              <a:t>A Team Foundation Server holds multiple team project collections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 Mappings</a:t>
            </a:r>
            <a:endParaRPr lang="en-US" dirty="0"/>
          </a:p>
        </p:txBody>
      </p:sp>
      <p:sp>
        <p:nvSpPr>
          <p:cNvPr id="19" name="Rounded Rectangle 18"/>
          <p:cNvSpPr/>
          <p:nvPr/>
        </p:nvSpPr>
        <p:spPr bwMode="auto">
          <a:xfrm>
            <a:off x="5181600" y="3200400"/>
            <a:ext cx="3124200" cy="4572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Site</a:t>
            </a:r>
          </a:p>
        </p:txBody>
      </p:sp>
      <p:sp>
        <p:nvSpPr>
          <p:cNvPr id="20" name="Rounded Rectangle 19"/>
          <p:cNvSpPr/>
          <p:nvPr/>
        </p:nvSpPr>
        <p:spPr bwMode="auto">
          <a:xfrm>
            <a:off x="5181600" y="3733800"/>
            <a:ext cx="3124200" cy="4572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Site</a:t>
            </a:r>
          </a:p>
        </p:txBody>
      </p:sp>
      <p:sp>
        <p:nvSpPr>
          <p:cNvPr id="22" name="Rounded Rectangle 21"/>
          <p:cNvSpPr/>
          <p:nvPr/>
        </p:nvSpPr>
        <p:spPr bwMode="auto">
          <a:xfrm>
            <a:off x="5181600" y="4876800"/>
            <a:ext cx="3124200" cy="4572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Site</a:t>
            </a:r>
          </a:p>
        </p:txBody>
      </p:sp>
      <p:sp>
        <p:nvSpPr>
          <p:cNvPr id="10" name="Snip Single Corner Rectangle 9"/>
          <p:cNvSpPr/>
          <p:nvPr/>
        </p:nvSpPr>
        <p:spPr bwMode="auto">
          <a:xfrm>
            <a:off x="381000" y="2286000"/>
            <a:ext cx="3733800" cy="3352800"/>
          </a:xfrm>
          <a:prstGeom prst="snip1Rect">
            <a:avLst>
              <a:gd name="adj" fmla="val 5952"/>
            </a:avLst>
          </a:prstGeom>
          <a:solidFill>
            <a:schemeClr val="accent2"/>
          </a:solidFill>
          <a:ln>
            <a:solidFill>
              <a:schemeClr val="bg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Team Foundation Server</a:t>
            </a:r>
          </a:p>
        </p:txBody>
      </p:sp>
      <p:sp>
        <p:nvSpPr>
          <p:cNvPr id="11" name="Rectangle 10"/>
          <p:cNvSpPr/>
          <p:nvPr/>
        </p:nvSpPr>
        <p:spPr bwMode="auto">
          <a:xfrm>
            <a:off x="533400" y="2819400"/>
            <a:ext cx="3429000" cy="15240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Segoe" pitchFamily="34" charset="0"/>
              </a:rPr>
              <a:t>Team Project Collection</a:t>
            </a:r>
          </a:p>
        </p:txBody>
      </p:sp>
      <p:sp>
        <p:nvSpPr>
          <p:cNvPr id="12" name="Rounded Rectangle 11"/>
          <p:cNvSpPr/>
          <p:nvPr/>
        </p:nvSpPr>
        <p:spPr bwMode="auto">
          <a:xfrm>
            <a:off x="685800" y="3200400"/>
            <a:ext cx="3124200" cy="4572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Team Project</a:t>
            </a:r>
          </a:p>
        </p:txBody>
      </p:sp>
      <p:sp>
        <p:nvSpPr>
          <p:cNvPr id="13" name="Rounded Rectangle 12"/>
          <p:cNvSpPr/>
          <p:nvPr/>
        </p:nvSpPr>
        <p:spPr bwMode="auto">
          <a:xfrm>
            <a:off x="685800" y="3733800"/>
            <a:ext cx="3124200" cy="4572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Team Project</a:t>
            </a:r>
          </a:p>
        </p:txBody>
      </p:sp>
      <p:sp>
        <p:nvSpPr>
          <p:cNvPr id="14" name="Rectangle 13"/>
          <p:cNvSpPr/>
          <p:nvPr/>
        </p:nvSpPr>
        <p:spPr bwMode="auto">
          <a:xfrm>
            <a:off x="533400" y="4495800"/>
            <a:ext cx="3429000" cy="9906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Segoe" pitchFamily="34" charset="0"/>
              </a:rPr>
              <a:t>Team Project Collection</a:t>
            </a:r>
          </a:p>
        </p:txBody>
      </p:sp>
      <p:sp>
        <p:nvSpPr>
          <p:cNvPr id="15" name="Rounded Rectangle 14"/>
          <p:cNvSpPr/>
          <p:nvPr/>
        </p:nvSpPr>
        <p:spPr bwMode="auto">
          <a:xfrm>
            <a:off x="685800" y="4876800"/>
            <a:ext cx="3124200" cy="4572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Team Project</a:t>
            </a:r>
          </a:p>
        </p:txBody>
      </p:sp>
      <p:sp>
        <p:nvSpPr>
          <p:cNvPr id="23" name="Left-Right Arrow 22"/>
          <p:cNvSpPr/>
          <p:nvPr/>
        </p:nvSpPr>
        <p:spPr bwMode="auto">
          <a:xfrm>
            <a:off x="3810000" y="3352800"/>
            <a:ext cx="1371600" cy="152400"/>
          </a:xfrm>
          <a:prstGeom prst="lef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4" name="Left-Right Arrow 23"/>
          <p:cNvSpPr/>
          <p:nvPr/>
        </p:nvSpPr>
        <p:spPr bwMode="auto">
          <a:xfrm>
            <a:off x="3810000" y="3886200"/>
            <a:ext cx="1371600" cy="152400"/>
          </a:xfrm>
          <a:prstGeom prst="lef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5" name="Left-Right Arrow 24"/>
          <p:cNvSpPr/>
          <p:nvPr/>
        </p:nvSpPr>
        <p:spPr bwMode="auto">
          <a:xfrm>
            <a:off x="3810000" y="5029200"/>
            <a:ext cx="1371600" cy="152400"/>
          </a:xfrm>
          <a:prstGeom prst="lef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6" name="Rounded Rectangular Callout 15"/>
          <p:cNvSpPr/>
          <p:nvPr/>
        </p:nvSpPr>
        <p:spPr bwMode="auto">
          <a:xfrm>
            <a:off x="4267200" y="1219200"/>
            <a:ext cx="4724400" cy="1752600"/>
          </a:xfrm>
          <a:prstGeom prst="wedgeRoundRectCallout">
            <a:avLst>
              <a:gd name="adj1" fmla="val -44231"/>
              <a:gd name="adj2" fmla="val 71865"/>
              <a:gd name="adj3"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bg1"/>
                </a:solidFill>
                <a:latin typeface="Segoe" pitchFamily="34" charset="0"/>
              </a:rPr>
              <a:t>A TFS team project associates with a SharePoint site as its “portal” for rich integration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9" presetClass="emph" presetSubtype="0" grpId="0" nodeType="withEffect">
                                  <p:stCondLst>
                                    <p:cond delay="0"/>
                                  </p:stCondLst>
                                  <p:childTnLst>
                                    <p:set>
                                      <p:cBhvr rctx="PPT">
                                        <p:cTn id="15" dur="indefinite"/>
                                        <p:tgtEl>
                                          <p:spTgt spid="11"/>
                                        </p:tgtEl>
                                        <p:attrNameLst>
                                          <p:attrName>style.opacity</p:attrName>
                                        </p:attrNameLst>
                                      </p:cBhvr>
                                      <p:to>
                                        <p:strVal val="0.5"/>
                                      </p:to>
                                    </p:set>
                                    <p:animEffect filter="image" prLst="opacity: 0.5">
                                      <p:cBhvr rctx="IE">
                                        <p:cTn id="16" dur="indefinite"/>
                                        <p:tgtEl>
                                          <p:spTgt spid="11"/>
                                        </p:tgtEl>
                                      </p:cBhvr>
                                    </p:animEffect>
                                  </p:childTnLst>
                                </p:cTn>
                              </p:par>
                              <p:par>
                                <p:cTn id="17" presetID="9" presetClass="emph" presetSubtype="0" grpId="0" nodeType="withEffect">
                                  <p:stCondLst>
                                    <p:cond delay="0"/>
                                  </p:stCondLst>
                                  <p:childTnLst>
                                    <p:set>
                                      <p:cBhvr rctx="PPT">
                                        <p:cTn id="18" dur="indefinite"/>
                                        <p:tgtEl>
                                          <p:spTgt spid="10"/>
                                        </p:tgtEl>
                                        <p:attrNameLst>
                                          <p:attrName>style.opacity</p:attrName>
                                        </p:attrNameLst>
                                      </p:cBhvr>
                                      <p:to>
                                        <p:strVal val="0.5"/>
                                      </p:to>
                                    </p:set>
                                    <p:animEffect filter="image" prLst="opacity: 0.5">
                                      <p:cBhvr rctx="IE">
                                        <p:cTn id="19" dur="indefinite"/>
                                        <p:tgtEl>
                                          <p:spTgt spid="10"/>
                                        </p:tgtEl>
                                      </p:cBhvr>
                                    </p:animEffect>
                                  </p:childTnLst>
                                </p:cTn>
                              </p:par>
                              <p:par>
                                <p:cTn id="20" presetID="9" presetClass="emph" presetSubtype="0" grpId="0" nodeType="withEffect">
                                  <p:stCondLst>
                                    <p:cond delay="0"/>
                                  </p:stCondLst>
                                  <p:childTnLst>
                                    <p:set>
                                      <p:cBhvr rctx="PPT">
                                        <p:cTn id="21" dur="indefinite"/>
                                        <p:tgtEl>
                                          <p:spTgt spid="14"/>
                                        </p:tgtEl>
                                        <p:attrNameLst>
                                          <p:attrName>style.opacity</p:attrName>
                                        </p:attrNameLst>
                                      </p:cBhvr>
                                      <p:to>
                                        <p:strVal val="0.5"/>
                                      </p:to>
                                    </p:set>
                                    <p:animEffect filter="image" prLst="opacity: 0.5">
                                      <p:cBhvr rctx="IE">
                                        <p:cTn id="22" dur="indefinite"/>
                                        <p:tgtEl>
                                          <p:spTgt spid="14"/>
                                        </p:tgtEl>
                                      </p:cBhvr>
                                    </p:animEffect>
                                  </p:childTnLst>
                                </p:cTn>
                              </p:par>
                              <p:par>
                                <p:cTn id="23" presetID="10"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par>
                                <p:cTn id="32" presetID="10" presetClass="entr" presetSubtype="0"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animBg="1"/>
      <p:bldP spid="1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bwMode="auto">
          <a:xfrm>
            <a:off x="5029200" y="2819400"/>
            <a:ext cx="3429000" cy="15240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Segoe" pitchFamily="34" charset="0"/>
              </a:rPr>
              <a:t>Site Collection</a:t>
            </a:r>
          </a:p>
        </p:txBody>
      </p:sp>
      <p:sp>
        <p:nvSpPr>
          <p:cNvPr id="18" name="Rectangle 17"/>
          <p:cNvSpPr/>
          <p:nvPr/>
        </p:nvSpPr>
        <p:spPr bwMode="auto">
          <a:xfrm>
            <a:off x="5029200" y="4495800"/>
            <a:ext cx="3429000" cy="9906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Segoe" pitchFamily="34" charset="0"/>
              </a:rPr>
              <a:t>Site Collection</a:t>
            </a:r>
          </a:p>
        </p:txBody>
      </p:sp>
      <p:sp>
        <p:nvSpPr>
          <p:cNvPr id="2" name="Title 1"/>
          <p:cNvSpPr>
            <a:spLocks noGrp="1"/>
          </p:cNvSpPr>
          <p:nvPr>
            <p:ph type="title"/>
          </p:nvPr>
        </p:nvSpPr>
        <p:spPr/>
        <p:txBody>
          <a:bodyPr/>
          <a:lstStyle/>
          <a:p>
            <a:r>
              <a:rPr lang="en-US" dirty="0" smtClean="0"/>
              <a:t>Key Concepts: Mappings</a:t>
            </a:r>
            <a:endParaRPr lang="en-US" dirty="0"/>
          </a:p>
        </p:txBody>
      </p:sp>
      <p:sp>
        <p:nvSpPr>
          <p:cNvPr id="19" name="Rounded Rectangle 18"/>
          <p:cNvSpPr/>
          <p:nvPr/>
        </p:nvSpPr>
        <p:spPr bwMode="auto">
          <a:xfrm>
            <a:off x="5181600" y="3200400"/>
            <a:ext cx="3124200" cy="4572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Site</a:t>
            </a:r>
          </a:p>
        </p:txBody>
      </p:sp>
      <p:sp>
        <p:nvSpPr>
          <p:cNvPr id="20" name="Rounded Rectangle 19"/>
          <p:cNvSpPr/>
          <p:nvPr/>
        </p:nvSpPr>
        <p:spPr bwMode="auto">
          <a:xfrm>
            <a:off x="5181600" y="3733800"/>
            <a:ext cx="3124200" cy="4572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Site</a:t>
            </a:r>
          </a:p>
        </p:txBody>
      </p:sp>
      <p:sp>
        <p:nvSpPr>
          <p:cNvPr id="22" name="Rounded Rectangle 21"/>
          <p:cNvSpPr/>
          <p:nvPr/>
        </p:nvSpPr>
        <p:spPr bwMode="auto">
          <a:xfrm>
            <a:off x="5181600" y="4876800"/>
            <a:ext cx="3124200" cy="4572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Site</a:t>
            </a:r>
          </a:p>
        </p:txBody>
      </p:sp>
      <p:sp>
        <p:nvSpPr>
          <p:cNvPr id="10" name="Snip Single Corner Rectangle 9"/>
          <p:cNvSpPr/>
          <p:nvPr/>
        </p:nvSpPr>
        <p:spPr bwMode="auto">
          <a:xfrm>
            <a:off x="381000" y="2286000"/>
            <a:ext cx="3733800" cy="3352800"/>
          </a:xfrm>
          <a:prstGeom prst="snip1Rect">
            <a:avLst>
              <a:gd name="adj" fmla="val 5952"/>
            </a:avLst>
          </a:prstGeom>
          <a:solidFill>
            <a:schemeClr val="accent2"/>
          </a:solidFill>
          <a:ln>
            <a:solidFill>
              <a:schemeClr val="bg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Team Foundation Server</a:t>
            </a:r>
          </a:p>
        </p:txBody>
      </p:sp>
      <p:sp>
        <p:nvSpPr>
          <p:cNvPr id="11" name="Rectangle 10"/>
          <p:cNvSpPr/>
          <p:nvPr/>
        </p:nvSpPr>
        <p:spPr bwMode="auto">
          <a:xfrm>
            <a:off x="533400" y="2819400"/>
            <a:ext cx="3429000" cy="15240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Segoe" pitchFamily="34" charset="0"/>
              </a:rPr>
              <a:t>Team Project Collection</a:t>
            </a:r>
          </a:p>
        </p:txBody>
      </p:sp>
      <p:sp>
        <p:nvSpPr>
          <p:cNvPr id="12" name="Rounded Rectangle 11"/>
          <p:cNvSpPr/>
          <p:nvPr/>
        </p:nvSpPr>
        <p:spPr bwMode="auto">
          <a:xfrm>
            <a:off x="685800" y="3200400"/>
            <a:ext cx="3124200" cy="4572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Team Project</a:t>
            </a:r>
          </a:p>
        </p:txBody>
      </p:sp>
      <p:sp>
        <p:nvSpPr>
          <p:cNvPr id="13" name="Rounded Rectangle 12"/>
          <p:cNvSpPr/>
          <p:nvPr/>
        </p:nvSpPr>
        <p:spPr bwMode="auto">
          <a:xfrm>
            <a:off x="685800" y="3733800"/>
            <a:ext cx="3124200" cy="4572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Team Project</a:t>
            </a:r>
          </a:p>
        </p:txBody>
      </p:sp>
      <p:sp>
        <p:nvSpPr>
          <p:cNvPr id="14" name="Rectangle 13"/>
          <p:cNvSpPr/>
          <p:nvPr/>
        </p:nvSpPr>
        <p:spPr bwMode="auto">
          <a:xfrm>
            <a:off x="533400" y="4495800"/>
            <a:ext cx="3429000" cy="9906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Segoe" pitchFamily="34" charset="0"/>
              </a:rPr>
              <a:t>Team Project Collection</a:t>
            </a:r>
          </a:p>
        </p:txBody>
      </p:sp>
      <p:sp>
        <p:nvSpPr>
          <p:cNvPr id="15" name="Rounded Rectangle 14"/>
          <p:cNvSpPr/>
          <p:nvPr/>
        </p:nvSpPr>
        <p:spPr bwMode="auto">
          <a:xfrm>
            <a:off x="685800" y="4876800"/>
            <a:ext cx="3124200" cy="4572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Team Project</a:t>
            </a:r>
          </a:p>
        </p:txBody>
      </p:sp>
      <p:sp>
        <p:nvSpPr>
          <p:cNvPr id="23" name="Left-Right Arrow 22"/>
          <p:cNvSpPr/>
          <p:nvPr/>
        </p:nvSpPr>
        <p:spPr bwMode="auto">
          <a:xfrm>
            <a:off x="3810000" y="3352800"/>
            <a:ext cx="1371600" cy="152400"/>
          </a:xfrm>
          <a:prstGeom prst="lef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4" name="Left-Right Arrow 23"/>
          <p:cNvSpPr/>
          <p:nvPr/>
        </p:nvSpPr>
        <p:spPr bwMode="auto">
          <a:xfrm>
            <a:off x="3810000" y="3886200"/>
            <a:ext cx="1371600" cy="152400"/>
          </a:xfrm>
          <a:prstGeom prst="lef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5" name="Left-Right Arrow 24"/>
          <p:cNvSpPr/>
          <p:nvPr/>
        </p:nvSpPr>
        <p:spPr bwMode="auto">
          <a:xfrm>
            <a:off x="3810000" y="5029200"/>
            <a:ext cx="1371600" cy="152400"/>
          </a:xfrm>
          <a:prstGeom prst="lef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1" name="Left-Right Arrow 20"/>
          <p:cNvSpPr/>
          <p:nvPr/>
        </p:nvSpPr>
        <p:spPr bwMode="auto">
          <a:xfrm>
            <a:off x="3962400" y="2895600"/>
            <a:ext cx="1066800" cy="152400"/>
          </a:xfrm>
          <a:prstGeom prst="lef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6" name="Left-Right Arrow 25"/>
          <p:cNvSpPr/>
          <p:nvPr/>
        </p:nvSpPr>
        <p:spPr bwMode="auto">
          <a:xfrm>
            <a:off x="3962400" y="4495800"/>
            <a:ext cx="1066800" cy="152400"/>
          </a:xfrm>
          <a:prstGeom prst="lef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6" name="Rounded Rectangular Callout 15"/>
          <p:cNvSpPr/>
          <p:nvPr/>
        </p:nvSpPr>
        <p:spPr bwMode="auto">
          <a:xfrm>
            <a:off x="3733800" y="990600"/>
            <a:ext cx="5029200" cy="1524000"/>
          </a:xfrm>
          <a:prstGeom prst="wedgeRoundRectCallout">
            <a:avLst>
              <a:gd name="adj1" fmla="val -34764"/>
              <a:gd name="adj2" fmla="val 78519"/>
              <a:gd name="adj3"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bg1"/>
                </a:solidFill>
                <a:latin typeface="Segoe" pitchFamily="34" charset="0"/>
              </a:rPr>
              <a:t>A TFS team project collection maps to a SharePoint site collection, simplifying back up and restore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9" presetClass="emph" presetSubtype="0" grpId="0" nodeType="withEffect">
                                  <p:stCondLst>
                                    <p:cond delay="0"/>
                                  </p:stCondLst>
                                  <p:childTnLst>
                                    <p:set>
                                      <p:cBhvr rctx="PPT">
                                        <p:cTn id="15" dur="indefinite"/>
                                        <p:tgtEl>
                                          <p:spTgt spid="19"/>
                                        </p:tgtEl>
                                        <p:attrNameLst>
                                          <p:attrName>style.opacity</p:attrName>
                                        </p:attrNameLst>
                                      </p:cBhvr>
                                      <p:to>
                                        <p:strVal val="0.5"/>
                                      </p:to>
                                    </p:set>
                                    <p:animEffect filter="image" prLst="opacity: 0.5">
                                      <p:cBhvr rctx="IE">
                                        <p:cTn id="16" dur="indefinite"/>
                                        <p:tgtEl>
                                          <p:spTgt spid="19"/>
                                        </p:tgtEl>
                                      </p:cBhvr>
                                    </p:animEffect>
                                  </p:childTnLst>
                                </p:cTn>
                              </p:par>
                              <p:par>
                                <p:cTn id="17" presetID="9" presetClass="emph" presetSubtype="0" grpId="0" nodeType="withEffect">
                                  <p:stCondLst>
                                    <p:cond delay="0"/>
                                  </p:stCondLst>
                                  <p:childTnLst>
                                    <p:set>
                                      <p:cBhvr rctx="PPT">
                                        <p:cTn id="18" dur="indefinite"/>
                                        <p:tgtEl>
                                          <p:spTgt spid="20"/>
                                        </p:tgtEl>
                                        <p:attrNameLst>
                                          <p:attrName>style.opacity</p:attrName>
                                        </p:attrNameLst>
                                      </p:cBhvr>
                                      <p:to>
                                        <p:strVal val="0.5"/>
                                      </p:to>
                                    </p:set>
                                    <p:animEffect filter="image" prLst="opacity: 0.5">
                                      <p:cBhvr rctx="IE">
                                        <p:cTn id="19" dur="indefinite"/>
                                        <p:tgtEl>
                                          <p:spTgt spid="20"/>
                                        </p:tgtEl>
                                      </p:cBhvr>
                                    </p:animEffect>
                                  </p:childTnLst>
                                </p:cTn>
                              </p:par>
                              <p:par>
                                <p:cTn id="20" presetID="9" presetClass="emph" presetSubtype="0" grpId="0" nodeType="withEffect">
                                  <p:stCondLst>
                                    <p:cond delay="0"/>
                                  </p:stCondLst>
                                  <p:childTnLst>
                                    <p:set>
                                      <p:cBhvr rctx="PPT">
                                        <p:cTn id="21" dur="indefinite"/>
                                        <p:tgtEl>
                                          <p:spTgt spid="24"/>
                                        </p:tgtEl>
                                        <p:attrNameLst>
                                          <p:attrName>style.opacity</p:attrName>
                                        </p:attrNameLst>
                                      </p:cBhvr>
                                      <p:to>
                                        <p:strVal val="0.5"/>
                                      </p:to>
                                    </p:set>
                                    <p:animEffect filter="image" prLst="opacity: 0.5">
                                      <p:cBhvr rctx="IE">
                                        <p:cTn id="22" dur="indefinite"/>
                                        <p:tgtEl>
                                          <p:spTgt spid="24"/>
                                        </p:tgtEl>
                                      </p:cBhvr>
                                    </p:animEffect>
                                  </p:childTnLst>
                                </p:cTn>
                              </p:par>
                              <p:par>
                                <p:cTn id="23" presetID="9" presetClass="emph" presetSubtype="0" grpId="0" nodeType="withEffect">
                                  <p:stCondLst>
                                    <p:cond delay="0"/>
                                  </p:stCondLst>
                                  <p:childTnLst>
                                    <p:set>
                                      <p:cBhvr rctx="PPT">
                                        <p:cTn id="24" dur="indefinite"/>
                                        <p:tgtEl>
                                          <p:spTgt spid="23"/>
                                        </p:tgtEl>
                                        <p:attrNameLst>
                                          <p:attrName>style.opacity</p:attrName>
                                        </p:attrNameLst>
                                      </p:cBhvr>
                                      <p:to>
                                        <p:strVal val="0.5"/>
                                      </p:to>
                                    </p:set>
                                    <p:animEffect filter="image" prLst="opacity: 0.5">
                                      <p:cBhvr rctx="IE">
                                        <p:cTn id="25" dur="indefinite"/>
                                        <p:tgtEl>
                                          <p:spTgt spid="23"/>
                                        </p:tgtEl>
                                      </p:cBhvr>
                                    </p:animEffect>
                                  </p:childTnLst>
                                </p:cTn>
                              </p:par>
                              <p:par>
                                <p:cTn id="26" presetID="9" presetClass="emph" presetSubtype="0" grpId="0" nodeType="withEffect">
                                  <p:stCondLst>
                                    <p:cond delay="0"/>
                                  </p:stCondLst>
                                  <p:childTnLst>
                                    <p:set>
                                      <p:cBhvr rctx="PPT">
                                        <p:cTn id="27" dur="indefinite"/>
                                        <p:tgtEl>
                                          <p:spTgt spid="12"/>
                                        </p:tgtEl>
                                        <p:attrNameLst>
                                          <p:attrName>style.opacity</p:attrName>
                                        </p:attrNameLst>
                                      </p:cBhvr>
                                      <p:to>
                                        <p:strVal val="0.5"/>
                                      </p:to>
                                    </p:set>
                                    <p:animEffect filter="image" prLst="opacity: 0.5">
                                      <p:cBhvr rctx="IE">
                                        <p:cTn id="28" dur="indefinite"/>
                                        <p:tgtEl>
                                          <p:spTgt spid="12"/>
                                        </p:tgtEl>
                                      </p:cBhvr>
                                    </p:animEffect>
                                  </p:childTnLst>
                                </p:cTn>
                              </p:par>
                              <p:par>
                                <p:cTn id="29" presetID="9" presetClass="emph" presetSubtype="0" grpId="0" nodeType="withEffect">
                                  <p:stCondLst>
                                    <p:cond delay="0"/>
                                  </p:stCondLst>
                                  <p:childTnLst>
                                    <p:set>
                                      <p:cBhvr rctx="PPT">
                                        <p:cTn id="30" dur="indefinite"/>
                                        <p:tgtEl>
                                          <p:spTgt spid="13"/>
                                        </p:tgtEl>
                                        <p:attrNameLst>
                                          <p:attrName>style.opacity</p:attrName>
                                        </p:attrNameLst>
                                      </p:cBhvr>
                                      <p:to>
                                        <p:strVal val="0.5"/>
                                      </p:to>
                                    </p:set>
                                    <p:animEffect filter="image" prLst="opacity: 0.5">
                                      <p:cBhvr rctx="IE">
                                        <p:cTn id="31" dur="indefinite"/>
                                        <p:tgtEl>
                                          <p:spTgt spid="13"/>
                                        </p:tgtEl>
                                      </p:cBhvr>
                                    </p:animEffect>
                                  </p:childTnLst>
                                </p:cTn>
                              </p:par>
                              <p:par>
                                <p:cTn id="32" presetID="9" presetClass="emph" presetSubtype="0" grpId="0" nodeType="withEffect">
                                  <p:stCondLst>
                                    <p:cond delay="0"/>
                                  </p:stCondLst>
                                  <p:childTnLst>
                                    <p:set>
                                      <p:cBhvr rctx="PPT">
                                        <p:cTn id="33" dur="indefinite"/>
                                        <p:tgtEl>
                                          <p:spTgt spid="10"/>
                                        </p:tgtEl>
                                        <p:attrNameLst>
                                          <p:attrName>style.opacity</p:attrName>
                                        </p:attrNameLst>
                                      </p:cBhvr>
                                      <p:to>
                                        <p:strVal val="0.5"/>
                                      </p:to>
                                    </p:set>
                                    <p:animEffect filter="image" prLst="opacity: 0.5">
                                      <p:cBhvr rctx="IE">
                                        <p:cTn id="34" dur="indefinite"/>
                                        <p:tgtEl>
                                          <p:spTgt spid="10"/>
                                        </p:tgtEl>
                                      </p:cBhvr>
                                    </p:animEffect>
                                  </p:childTnLst>
                                </p:cTn>
                              </p:par>
                              <p:par>
                                <p:cTn id="35" presetID="9" presetClass="emph" presetSubtype="0" grpId="0" nodeType="withEffect">
                                  <p:stCondLst>
                                    <p:cond delay="0"/>
                                  </p:stCondLst>
                                  <p:childTnLst>
                                    <p:set>
                                      <p:cBhvr rctx="PPT">
                                        <p:cTn id="36" dur="indefinite"/>
                                        <p:tgtEl>
                                          <p:spTgt spid="15"/>
                                        </p:tgtEl>
                                        <p:attrNameLst>
                                          <p:attrName>style.opacity</p:attrName>
                                        </p:attrNameLst>
                                      </p:cBhvr>
                                      <p:to>
                                        <p:strVal val="0.5"/>
                                      </p:to>
                                    </p:set>
                                    <p:animEffect filter="image" prLst="opacity: 0.5">
                                      <p:cBhvr rctx="IE">
                                        <p:cTn id="37" dur="indefinite"/>
                                        <p:tgtEl>
                                          <p:spTgt spid="15"/>
                                        </p:tgtEl>
                                      </p:cBhvr>
                                    </p:animEffect>
                                  </p:childTnLst>
                                </p:cTn>
                              </p:par>
                              <p:par>
                                <p:cTn id="38" presetID="9" presetClass="emph" presetSubtype="0" grpId="0" nodeType="withEffect">
                                  <p:stCondLst>
                                    <p:cond delay="0"/>
                                  </p:stCondLst>
                                  <p:childTnLst>
                                    <p:set>
                                      <p:cBhvr rctx="PPT">
                                        <p:cTn id="39" dur="indefinite"/>
                                        <p:tgtEl>
                                          <p:spTgt spid="25"/>
                                        </p:tgtEl>
                                        <p:attrNameLst>
                                          <p:attrName>style.opacity</p:attrName>
                                        </p:attrNameLst>
                                      </p:cBhvr>
                                      <p:to>
                                        <p:strVal val="0.5"/>
                                      </p:to>
                                    </p:set>
                                    <p:animEffect filter="image" prLst="opacity: 0.5">
                                      <p:cBhvr rctx="IE">
                                        <p:cTn id="40" dur="indefinite"/>
                                        <p:tgtEl>
                                          <p:spTgt spid="25"/>
                                        </p:tgtEl>
                                      </p:cBhvr>
                                    </p:animEffect>
                                  </p:childTnLst>
                                </p:cTn>
                              </p:par>
                              <p:par>
                                <p:cTn id="41" presetID="9" presetClass="emph" presetSubtype="0" grpId="0" nodeType="withEffect">
                                  <p:stCondLst>
                                    <p:cond delay="0"/>
                                  </p:stCondLst>
                                  <p:childTnLst>
                                    <p:set>
                                      <p:cBhvr rctx="PPT">
                                        <p:cTn id="42" dur="indefinite"/>
                                        <p:tgtEl>
                                          <p:spTgt spid="22"/>
                                        </p:tgtEl>
                                        <p:attrNameLst>
                                          <p:attrName>style.opacity</p:attrName>
                                        </p:attrNameLst>
                                      </p:cBhvr>
                                      <p:to>
                                        <p:strVal val="0.5"/>
                                      </p:to>
                                    </p:set>
                                    <p:animEffect filter="image" prLst="opacity: 0.5">
                                      <p:cBhvr rctx="IE">
                                        <p:cTn id="43" dur="indefinite"/>
                                        <p:tgtEl>
                                          <p:spTgt spid="2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2" grpId="0" animBg="1"/>
      <p:bldP spid="10" grpId="0" animBg="1"/>
      <p:bldP spid="12" grpId="0" animBg="1"/>
      <p:bldP spid="13" grpId="0" animBg="1"/>
      <p:bldP spid="15" grpId="0" animBg="1"/>
      <p:bldP spid="23" grpId="0" animBg="1"/>
      <p:bldP spid="24" grpId="0" animBg="1"/>
      <p:bldP spid="25" grpId="0" animBg="1"/>
      <p:bldP spid="21" grpId="0" animBg="1"/>
      <p:bldP spid="26" grpId="0" animBg="1"/>
      <p:bldP spid="1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nip Single Corner Rectangle 26"/>
          <p:cNvSpPr/>
          <p:nvPr/>
        </p:nvSpPr>
        <p:spPr bwMode="auto">
          <a:xfrm>
            <a:off x="4876800" y="2286000"/>
            <a:ext cx="3733800" cy="3352800"/>
          </a:xfrm>
          <a:prstGeom prst="snip1Rect">
            <a:avLst>
              <a:gd name="adj" fmla="val 5952"/>
            </a:avLst>
          </a:prstGeom>
          <a:solidFill>
            <a:schemeClr val="accent2"/>
          </a:solidFill>
          <a:ln>
            <a:solidFill>
              <a:schemeClr val="bg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Web Application</a:t>
            </a:r>
          </a:p>
        </p:txBody>
      </p:sp>
      <p:sp>
        <p:nvSpPr>
          <p:cNvPr id="17" name="Rectangle 16"/>
          <p:cNvSpPr/>
          <p:nvPr/>
        </p:nvSpPr>
        <p:spPr bwMode="auto">
          <a:xfrm>
            <a:off x="5029200" y="2819400"/>
            <a:ext cx="3429000" cy="15240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Segoe" pitchFamily="34" charset="0"/>
              </a:rPr>
              <a:t>Site Collection</a:t>
            </a:r>
          </a:p>
        </p:txBody>
      </p:sp>
      <p:sp>
        <p:nvSpPr>
          <p:cNvPr id="18" name="Rectangle 17"/>
          <p:cNvSpPr/>
          <p:nvPr/>
        </p:nvSpPr>
        <p:spPr bwMode="auto">
          <a:xfrm>
            <a:off x="5029200" y="4495800"/>
            <a:ext cx="3429000" cy="9906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Segoe" pitchFamily="34" charset="0"/>
              </a:rPr>
              <a:t>Site Collection</a:t>
            </a:r>
          </a:p>
        </p:txBody>
      </p:sp>
      <p:sp>
        <p:nvSpPr>
          <p:cNvPr id="2" name="Title 1"/>
          <p:cNvSpPr>
            <a:spLocks noGrp="1"/>
          </p:cNvSpPr>
          <p:nvPr>
            <p:ph type="title"/>
          </p:nvPr>
        </p:nvSpPr>
        <p:spPr/>
        <p:txBody>
          <a:bodyPr/>
          <a:lstStyle/>
          <a:p>
            <a:r>
              <a:rPr lang="en-US" dirty="0" smtClean="0"/>
              <a:t>Key Concepts: Mappings</a:t>
            </a:r>
            <a:endParaRPr lang="en-US" dirty="0"/>
          </a:p>
        </p:txBody>
      </p:sp>
      <p:sp>
        <p:nvSpPr>
          <p:cNvPr id="19" name="Rounded Rectangle 18"/>
          <p:cNvSpPr/>
          <p:nvPr/>
        </p:nvSpPr>
        <p:spPr bwMode="auto">
          <a:xfrm>
            <a:off x="5181600" y="3200400"/>
            <a:ext cx="3124200" cy="4572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Site</a:t>
            </a:r>
          </a:p>
        </p:txBody>
      </p:sp>
      <p:sp>
        <p:nvSpPr>
          <p:cNvPr id="20" name="Rounded Rectangle 19"/>
          <p:cNvSpPr/>
          <p:nvPr/>
        </p:nvSpPr>
        <p:spPr bwMode="auto">
          <a:xfrm>
            <a:off x="5181600" y="3733800"/>
            <a:ext cx="3124200" cy="4572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Site</a:t>
            </a:r>
          </a:p>
        </p:txBody>
      </p:sp>
      <p:sp>
        <p:nvSpPr>
          <p:cNvPr id="22" name="Rounded Rectangle 21"/>
          <p:cNvSpPr/>
          <p:nvPr/>
        </p:nvSpPr>
        <p:spPr bwMode="auto">
          <a:xfrm>
            <a:off x="5181600" y="4876800"/>
            <a:ext cx="3124200" cy="4572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Site</a:t>
            </a:r>
          </a:p>
        </p:txBody>
      </p:sp>
      <p:sp>
        <p:nvSpPr>
          <p:cNvPr id="10" name="Snip Single Corner Rectangle 9"/>
          <p:cNvSpPr/>
          <p:nvPr/>
        </p:nvSpPr>
        <p:spPr bwMode="auto">
          <a:xfrm>
            <a:off x="381000" y="2286000"/>
            <a:ext cx="3733800" cy="3352800"/>
          </a:xfrm>
          <a:prstGeom prst="snip1Rect">
            <a:avLst>
              <a:gd name="adj" fmla="val 5952"/>
            </a:avLst>
          </a:prstGeom>
          <a:solidFill>
            <a:schemeClr val="accent2"/>
          </a:solidFill>
          <a:ln>
            <a:solidFill>
              <a:schemeClr val="bg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Team Foundation Server</a:t>
            </a:r>
          </a:p>
        </p:txBody>
      </p:sp>
      <p:sp>
        <p:nvSpPr>
          <p:cNvPr id="11" name="Rectangle 10"/>
          <p:cNvSpPr/>
          <p:nvPr/>
        </p:nvSpPr>
        <p:spPr bwMode="auto">
          <a:xfrm>
            <a:off x="533400" y="2819400"/>
            <a:ext cx="3429000" cy="15240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Segoe" pitchFamily="34" charset="0"/>
              </a:rPr>
              <a:t>Team Project Collection</a:t>
            </a:r>
          </a:p>
        </p:txBody>
      </p:sp>
      <p:sp>
        <p:nvSpPr>
          <p:cNvPr id="12" name="Rounded Rectangle 11"/>
          <p:cNvSpPr/>
          <p:nvPr/>
        </p:nvSpPr>
        <p:spPr bwMode="auto">
          <a:xfrm>
            <a:off x="685800" y="3200400"/>
            <a:ext cx="3124200" cy="4572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Team Project</a:t>
            </a:r>
          </a:p>
        </p:txBody>
      </p:sp>
      <p:sp>
        <p:nvSpPr>
          <p:cNvPr id="13" name="Rounded Rectangle 12"/>
          <p:cNvSpPr/>
          <p:nvPr/>
        </p:nvSpPr>
        <p:spPr bwMode="auto">
          <a:xfrm>
            <a:off x="685800" y="3733800"/>
            <a:ext cx="3124200" cy="4572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Team Project</a:t>
            </a:r>
          </a:p>
        </p:txBody>
      </p:sp>
      <p:sp>
        <p:nvSpPr>
          <p:cNvPr id="14" name="Rectangle 13"/>
          <p:cNvSpPr/>
          <p:nvPr/>
        </p:nvSpPr>
        <p:spPr bwMode="auto">
          <a:xfrm>
            <a:off x="533400" y="4495800"/>
            <a:ext cx="3429000" cy="9906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Segoe" pitchFamily="34" charset="0"/>
              </a:rPr>
              <a:t>Team Project Collection</a:t>
            </a:r>
          </a:p>
        </p:txBody>
      </p:sp>
      <p:sp>
        <p:nvSpPr>
          <p:cNvPr id="15" name="Rounded Rectangle 14"/>
          <p:cNvSpPr/>
          <p:nvPr/>
        </p:nvSpPr>
        <p:spPr bwMode="auto">
          <a:xfrm>
            <a:off x="685800" y="4876800"/>
            <a:ext cx="3124200" cy="4572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Team Project</a:t>
            </a:r>
          </a:p>
        </p:txBody>
      </p:sp>
      <p:sp>
        <p:nvSpPr>
          <p:cNvPr id="23" name="Left-Right Arrow 22"/>
          <p:cNvSpPr/>
          <p:nvPr/>
        </p:nvSpPr>
        <p:spPr bwMode="auto">
          <a:xfrm>
            <a:off x="3810000" y="3352800"/>
            <a:ext cx="1371600" cy="152400"/>
          </a:xfrm>
          <a:prstGeom prst="lef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4" name="Left-Right Arrow 23"/>
          <p:cNvSpPr/>
          <p:nvPr/>
        </p:nvSpPr>
        <p:spPr bwMode="auto">
          <a:xfrm>
            <a:off x="3810000" y="3886200"/>
            <a:ext cx="1371600" cy="152400"/>
          </a:xfrm>
          <a:prstGeom prst="lef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5" name="Left-Right Arrow 24"/>
          <p:cNvSpPr/>
          <p:nvPr/>
        </p:nvSpPr>
        <p:spPr bwMode="auto">
          <a:xfrm>
            <a:off x="3810000" y="5029200"/>
            <a:ext cx="1371600" cy="152400"/>
          </a:xfrm>
          <a:prstGeom prst="lef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1" name="Left-Right Arrow 20"/>
          <p:cNvSpPr/>
          <p:nvPr/>
        </p:nvSpPr>
        <p:spPr bwMode="auto">
          <a:xfrm>
            <a:off x="3962400" y="2895600"/>
            <a:ext cx="1066800" cy="152400"/>
          </a:xfrm>
          <a:prstGeom prst="lef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6" name="Left-Right Arrow 25"/>
          <p:cNvSpPr/>
          <p:nvPr/>
        </p:nvSpPr>
        <p:spPr bwMode="auto">
          <a:xfrm>
            <a:off x="3962400" y="4495800"/>
            <a:ext cx="1066800" cy="152400"/>
          </a:xfrm>
          <a:prstGeom prst="lef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6" name="Rounded Rectangular Callout 15"/>
          <p:cNvSpPr/>
          <p:nvPr/>
        </p:nvSpPr>
        <p:spPr bwMode="auto">
          <a:xfrm>
            <a:off x="3733800" y="1066800"/>
            <a:ext cx="5029200" cy="1143000"/>
          </a:xfrm>
          <a:prstGeom prst="wedgeRoundRectCallout">
            <a:avLst>
              <a:gd name="adj1" fmla="val -34764"/>
              <a:gd name="adj2" fmla="val 83519"/>
              <a:gd name="adj3"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bg1"/>
                </a:solidFill>
                <a:latin typeface="Segoe" pitchFamily="34" charset="0"/>
              </a:rPr>
              <a:t>A Team Foundation Server maps to one or more web applications</a:t>
            </a:r>
          </a:p>
        </p:txBody>
      </p:sp>
      <p:sp>
        <p:nvSpPr>
          <p:cNvPr id="28" name="Left-Right Arrow 27"/>
          <p:cNvSpPr/>
          <p:nvPr/>
        </p:nvSpPr>
        <p:spPr bwMode="auto">
          <a:xfrm>
            <a:off x="4114800" y="2590800"/>
            <a:ext cx="762000" cy="152400"/>
          </a:xfrm>
          <a:prstGeom prst="leftRightArrow">
            <a:avLst/>
          </a:prstGeom>
          <a:solidFill>
            <a:schemeClr val="accent2"/>
          </a:solidFill>
          <a:ln>
            <a:solidFill>
              <a:schemeClr val="bg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9" presetClass="emph" presetSubtype="0" grpId="0" nodeType="withEffect">
                                  <p:stCondLst>
                                    <p:cond delay="0"/>
                                  </p:stCondLst>
                                  <p:childTnLst>
                                    <p:set>
                                      <p:cBhvr rctx="PPT">
                                        <p:cTn id="9" dur="indefinite"/>
                                        <p:tgtEl>
                                          <p:spTgt spid="19"/>
                                        </p:tgtEl>
                                        <p:attrNameLst>
                                          <p:attrName>style.opacity</p:attrName>
                                        </p:attrNameLst>
                                      </p:cBhvr>
                                      <p:to>
                                        <p:strVal val="0.5"/>
                                      </p:to>
                                    </p:set>
                                    <p:animEffect filter="image" prLst="opacity: 0.5">
                                      <p:cBhvr rctx="IE">
                                        <p:cTn id="10" dur="indefinite"/>
                                        <p:tgtEl>
                                          <p:spTgt spid="19"/>
                                        </p:tgtEl>
                                      </p:cBhvr>
                                    </p:animEffect>
                                  </p:childTnLst>
                                </p:cTn>
                              </p:par>
                              <p:par>
                                <p:cTn id="11" presetID="9" presetClass="emph" presetSubtype="0" grpId="0" nodeType="withEffect">
                                  <p:stCondLst>
                                    <p:cond delay="0"/>
                                  </p:stCondLst>
                                  <p:childTnLst>
                                    <p:set>
                                      <p:cBhvr rctx="PPT">
                                        <p:cTn id="12" dur="indefinite"/>
                                        <p:tgtEl>
                                          <p:spTgt spid="20"/>
                                        </p:tgtEl>
                                        <p:attrNameLst>
                                          <p:attrName>style.opacity</p:attrName>
                                        </p:attrNameLst>
                                      </p:cBhvr>
                                      <p:to>
                                        <p:strVal val="0.5"/>
                                      </p:to>
                                    </p:set>
                                    <p:animEffect filter="image" prLst="opacity: 0.5">
                                      <p:cBhvr rctx="IE">
                                        <p:cTn id="13" dur="indefinite"/>
                                        <p:tgtEl>
                                          <p:spTgt spid="20"/>
                                        </p:tgtEl>
                                      </p:cBhvr>
                                    </p:animEffect>
                                  </p:childTnLst>
                                </p:cTn>
                              </p:par>
                              <p:par>
                                <p:cTn id="14" presetID="9" presetClass="emph" presetSubtype="0" grpId="0" nodeType="withEffect">
                                  <p:stCondLst>
                                    <p:cond delay="0"/>
                                  </p:stCondLst>
                                  <p:childTnLst>
                                    <p:set>
                                      <p:cBhvr rctx="PPT">
                                        <p:cTn id="15" dur="indefinite"/>
                                        <p:tgtEl>
                                          <p:spTgt spid="24"/>
                                        </p:tgtEl>
                                        <p:attrNameLst>
                                          <p:attrName>style.opacity</p:attrName>
                                        </p:attrNameLst>
                                      </p:cBhvr>
                                      <p:to>
                                        <p:strVal val="0.5"/>
                                      </p:to>
                                    </p:set>
                                    <p:animEffect filter="image" prLst="opacity: 0.5">
                                      <p:cBhvr rctx="IE">
                                        <p:cTn id="16" dur="indefinite"/>
                                        <p:tgtEl>
                                          <p:spTgt spid="24"/>
                                        </p:tgtEl>
                                      </p:cBhvr>
                                    </p:animEffect>
                                  </p:childTnLst>
                                </p:cTn>
                              </p:par>
                              <p:par>
                                <p:cTn id="17" presetID="9" presetClass="emph" presetSubtype="0" grpId="0" nodeType="withEffect">
                                  <p:stCondLst>
                                    <p:cond delay="0"/>
                                  </p:stCondLst>
                                  <p:childTnLst>
                                    <p:set>
                                      <p:cBhvr rctx="PPT">
                                        <p:cTn id="18" dur="indefinite"/>
                                        <p:tgtEl>
                                          <p:spTgt spid="23"/>
                                        </p:tgtEl>
                                        <p:attrNameLst>
                                          <p:attrName>style.opacity</p:attrName>
                                        </p:attrNameLst>
                                      </p:cBhvr>
                                      <p:to>
                                        <p:strVal val="0.5"/>
                                      </p:to>
                                    </p:set>
                                    <p:animEffect filter="image" prLst="opacity: 0.5">
                                      <p:cBhvr rctx="IE">
                                        <p:cTn id="19" dur="indefinite"/>
                                        <p:tgtEl>
                                          <p:spTgt spid="23"/>
                                        </p:tgtEl>
                                      </p:cBhvr>
                                    </p:animEffect>
                                  </p:childTnLst>
                                </p:cTn>
                              </p:par>
                              <p:par>
                                <p:cTn id="20" presetID="9" presetClass="emph" presetSubtype="0" grpId="0" nodeType="withEffect">
                                  <p:stCondLst>
                                    <p:cond delay="0"/>
                                  </p:stCondLst>
                                  <p:childTnLst>
                                    <p:set>
                                      <p:cBhvr rctx="PPT">
                                        <p:cTn id="21" dur="indefinite"/>
                                        <p:tgtEl>
                                          <p:spTgt spid="12"/>
                                        </p:tgtEl>
                                        <p:attrNameLst>
                                          <p:attrName>style.opacity</p:attrName>
                                        </p:attrNameLst>
                                      </p:cBhvr>
                                      <p:to>
                                        <p:strVal val="0.5"/>
                                      </p:to>
                                    </p:set>
                                    <p:animEffect filter="image" prLst="opacity: 0.5">
                                      <p:cBhvr rctx="IE">
                                        <p:cTn id="22" dur="indefinite"/>
                                        <p:tgtEl>
                                          <p:spTgt spid="12"/>
                                        </p:tgtEl>
                                      </p:cBhvr>
                                    </p:animEffect>
                                  </p:childTnLst>
                                </p:cTn>
                              </p:par>
                              <p:par>
                                <p:cTn id="23" presetID="9" presetClass="emph" presetSubtype="0" grpId="0" nodeType="withEffect">
                                  <p:stCondLst>
                                    <p:cond delay="0"/>
                                  </p:stCondLst>
                                  <p:childTnLst>
                                    <p:set>
                                      <p:cBhvr rctx="PPT">
                                        <p:cTn id="24" dur="indefinite"/>
                                        <p:tgtEl>
                                          <p:spTgt spid="13"/>
                                        </p:tgtEl>
                                        <p:attrNameLst>
                                          <p:attrName>style.opacity</p:attrName>
                                        </p:attrNameLst>
                                      </p:cBhvr>
                                      <p:to>
                                        <p:strVal val="0.5"/>
                                      </p:to>
                                    </p:set>
                                    <p:animEffect filter="image" prLst="opacity: 0.5">
                                      <p:cBhvr rctx="IE">
                                        <p:cTn id="25" dur="indefinite"/>
                                        <p:tgtEl>
                                          <p:spTgt spid="13"/>
                                        </p:tgtEl>
                                      </p:cBhvr>
                                    </p:animEffect>
                                  </p:childTnLst>
                                </p:cTn>
                              </p:par>
                              <p:par>
                                <p:cTn id="26" presetID="9" presetClass="emph" presetSubtype="0" grpId="0" nodeType="withEffect">
                                  <p:stCondLst>
                                    <p:cond delay="0"/>
                                  </p:stCondLst>
                                  <p:childTnLst>
                                    <p:set>
                                      <p:cBhvr rctx="PPT">
                                        <p:cTn id="27" dur="indefinite"/>
                                        <p:tgtEl>
                                          <p:spTgt spid="15"/>
                                        </p:tgtEl>
                                        <p:attrNameLst>
                                          <p:attrName>style.opacity</p:attrName>
                                        </p:attrNameLst>
                                      </p:cBhvr>
                                      <p:to>
                                        <p:strVal val="0.5"/>
                                      </p:to>
                                    </p:set>
                                    <p:animEffect filter="image" prLst="opacity: 0.5">
                                      <p:cBhvr rctx="IE">
                                        <p:cTn id="28" dur="indefinite"/>
                                        <p:tgtEl>
                                          <p:spTgt spid="15"/>
                                        </p:tgtEl>
                                      </p:cBhvr>
                                    </p:animEffect>
                                  </p:childTnLst>
                                </p:cTn>
                              </p:par>
                              <p:par>
                                <p:cTn id="29" presetID="9" presetClass="emph" presetSubtype="0" grpId="0" nodeType="withEffect">
                                  <p:stCondLst>
                                    <p:cond delay="0"/>
                                  </p:stCondLst>
                                  <p:childTnLst>
                                    <p:set>
                                      <p:cBhvr rctx="PPT">
                                        <p:cTn id="30" dur="indefinite"/>
                                        <p:tgtEl>
                                          <p:spTgt spid="25"/>
                                        </p:tgtEl>
                                        <p:attrNameLst>
                                          <p:attrName>style.opacity</p:attrName>
                                        </p:attrNameLst>
                                      </p:cBhvr>
                                      <p:to>
                                        <p:strVal val="0.5"/>
                                      </p:to>
                                    </p:set>
                                    <p:animEffect filter="image" prLst="opacity: 0.5">
                                      <p:cBhvr rctx="IE">
                                        <p:cTn id="31" dur="indefinite"/>
                                        <p:tgtEl>
                                          <p:spTgt spid="25"/>
                                        </p:tgtEl>
                                      </p:cBhvr>
                                    </p:animEffect>
                                  </p:childTnLst>
                                </p:cTn>
                              </p:par>
                              <p:par>
                                <p:cTn id="32" presetID="9" presetClass="emph" presetSubtype="0" grpId="0" nodeType="withEffect">
                                  <p:stCondLst>
                                    <p:cond delay="0"/>
                                  </p:stCondLst>
                                  <p:childTnLst>
                                    <p:set>
                                      <p:cBhvr rctx="PPT">
                                        <p:cTn id="33" dur="indefinite"/>
                                        <p:tgtEl>
                                          <p:spTgt spid="22"/>
                                        </p:tgtEl>
                                        <p:attrNameLst>
                                          <p:attrName>style.opacity</p:attrName>
                                        </p:attrNameLst>
                                      </p:cBhvr>
                                      <p:to>
                                        <p:strVal val="0.5"/>
                                      </p:to>
                                    </p:set>
                                    <p:animEffect filter="image" prLst="opacity: 0.5">
                                      <p:cBhvr rctx="IE">
                                        <p:cTn id="34" dur="indefinite"/>
                                        <p:tgtEl>
                                          <p:spTgt spid="22"/>
                                        </p:tgtEl>
                                      </p:cBhvr>
                                    </p:animEffect>
                                  </p:childTnLst>
                                </p:cTn>
                              </p:par>
                              <p:par>
                                <p:cTn id="35" presetID="9" presetClass="emph" presetSubtype="0" grpId="0" nodeType="withEffect">
                                  <p:stCondLst>
                                    <p:cond delay="0"/>
                                  </p:stCondLst>
                                  <p:childTnLst>
                                    <p:set>
                                      <p:cBhvr rctx="PPT">
                                        <p:cTn id="36" dur="indefinite"/>
                                        <p:tgtEl>
                                          <p:spTgt spid="11"/>
                                        </p:tgtEl>
                                        <p:attrNameLst>
                                          <p:attrName>style.opacity</p:attrName>
                                        </p:attrNameLst>
                                      </p:cBhvr>
                                      <p:to>
                                        <p:strVal val="0.5"/>
                                      </p:to>
                                    </p:set>
                                    <p:animEffect filter="image" prLst="opacity: 0.5">
                                      <p:cBhvr rctx="IE">
                                        <p:cTn id="37" dur="indefinite"/>
                                        <p:tgtEl>
                                          <p:spTgt spid="11"/>
                                        </p:tgtEl>
                                      </p:cBhvr>
                                    </p:animEffect>
                                  </p:childTnLst>
                                </p:cTn>
                              </p:par>
                              <p:par>
                                <p:cTn id="38" presetID="9" presetClass="emph" presetSubtype="0" grpId="0" nodeType="withEffect">
                                  <p:stCondLst>
                                    <p:cond delay="0"/>
                                  </p:stCondLst>
                                  <p:childTnLst>
                                    <p:set>
                                      <p:cBhvr rctx="PPT">
                                        <p:cTn id="39" dur="indefinite"/>
                                        <p:tgtEl>
                                          <p:spTgt spid="21"/>
                                        </p:tgtEl>
                                        <p:attrNameLst>
                                          <p:attrName>style.opacity</p:attrName>
                                        </p:attrNameLst>
                                      </p:cBhvr>
                                      <p:to>
                                        <p:strVal val="0.5"/>
                                      </p:to>
                                    </p:set>
                                    <p:animEffect filter="image" prLst="opacity: 0.5">
                                      <p:cBhvr rctx="IE">
                                        <p:cTn id="40" dur="indefinite"/>
                                        <p:tgtEl>
                                          <p:spTgt spid="21"/>
                                        </p:tgtEl>
                                      </p:cBhvr>
                                    </p:animEffect>
                                  </p:childTnLst>
                                </p:cTn>
                              </p:par>
                              <p:par>
                                <p:cTn id="41" presetID="9" presetClass="emph" presetSubtype="0" grpId="0" nodeType="withEffect">
                                  <p:stCondLst>
                                    <p:cond delay="0"/>
                                  </p:stCondLst>
                                  <p:childTnLst>
                                    <p:set>
                                      <p:cBhvr rctx="PPT">
                                        <p:cTn id="42" dur="indefinite"/>
                                        <p:tgtEl>
                                          <p:spTgt spid="17"/>
                                        </p:tgtEl>
                                        <p:attrNameLst>
                                          <p:attrName>style.opacity</p:attrName>
                                        </p:attrNameLst>
                                      </p:cBhvr>
                                      <p:to>
                                        <p:strVal val="0.5"/>
                                      </p:to>
                                    </p:set>
                                    <p:animEffect filter="image" prLst="opacity: 0.5">
                                      <p:cBhvr rctx="IE">
                                        <p:cTn id="43" dur="indefinite"/>
                                        <p:tgtEl>
                                          <p:spTgt spid="17"/>
                                        </p:tgtEl>
                                      </p:cBhvr>
                                    </p:animEffect>
                                  </p:childTnLst>
                                </p:cTn>
                              </p:par>
                              <p:par>
                                <p:cTn id="44" presetID="9" presetClass="emph" presetSubtype="0" grpId="0" nodeType="withEffect">
                                  <p:stCondLst>
                                    <p:cond delay="0"/>
                                  </p:stCondLst>
                                  <p:childTnLst>
                                    <p:set>
                                      <p:cBhvr rctx="PPT">
                                        <p:cTn id="45" dur="indefinite"/>
                                        <p:tgtEl>
                                          <p:spTgt spid="18"/>
                                        </p:tgtEl>
                                        <p:attrNameLst>
                                          <p:attrName>style.opacity</p:attrName>
                                        </p:attrNameLst>
                                      </p:cBhvr>
                                      <p:to>
                                        <p:strVal val="0.5"/>
                                      </p:to>
                                    </p:set>
                                    <p:animEffect filter="image" prLst="opacity: 0.5">
                                      <p:cBhvr rctx="IE">
                                        <p:cTn id="46" dur="indefinite"/>
                                        <p:tgtEl>
                                          <p:spTgt spid="18"/>
                                        </p:tgtEl>
                                      </p:cBhvr>
                                    </p:animEffect>
                                  </p:childTnLst>
                                </p:cTn>
                              </p:par>
                              <p:par>
                                <p:cTn id="47" presetID="9" presetClass="emph" presetSubtype="0" grpId="0" nodeType="withEffect">
                                  <p:stCondLst>
                                    <p:cond delay="0"/>
                                  </p:stCondLst>
                                  <p:childTnLst>
                                    <p:set>
                                      <p:cBhvr rctx="PPT">
                                        <p:cTn id="48" dur="indefinite"/>
                                        <p:tgtEl>
                                          <p:spTgt spid="26"/>
                                        </p:tgtEl>
                                        <p:attrNameLst>
                                          <p:attrName>style.opacity</p:attrName>
                                        </p:attrNameLst>
                                      </p:cBhvr>
                                      <p:to>
                                        <p:strVal val="0.5"/>
                                      </p:to>
                                    </p:set>
                                    <p:animEffect filter="image" prLst="opacity: 0.5">
                                      <p:cBhvr rctx="IE">
                                        <p:cTn id="49" dur="indefinite"/>
                                        <p:tgtEl>
                                          <p:spTgt spid="26"/>
                                        </p:tgtEl>
                                      </p:cBhvr>
                                    </p:animEffect>
                                  </p:childTnLst>
                                </p:cTn>
                              </p:par>
                              <p:par>
                                <p:cTn id="50" presetID="9" presetClass="emph" presetSubtype="0" grpId="0" nodeType="withEffect">
                                  <p:stCondLst>
                                    <p:cond delay="0"/>
                                  </p:stCondLst>
                                  <p:childTnLst>
                                    <p:set>
                                      <p:cBhvr rctx="PPT">
                                        <p:cTn id="51" dur="indefinite"/>
                                        <p:tgtEl>
                                          <p:spTgt spid="14"/>
                                        </p:tgtEl>
                                        <p:attrNameLst>
                                          <p:attrName>style.opacity</p:attrName>
                                        </p:attrNameLst>
                                      </p:cBhvr>
                                      <p:to>
                                        <p:strVal val="0.5"/>
                                      </p:to>
                                    </p:set>
                                    <p:animEffect filter="image" prLst="opacity: 0.5">
                                      <p:cBhvr rctx="IE">
                                        <p:cTn id="52" dur="indefinite"/>
                                        <p:tgtEl>
                                          <p:spTgt spid="1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7" grpId="0" animBg="1"/>
      <p:bldP spid="18" grpId="0" animBg="1"/>
      <p:bldP spid="19" grpId="0" animBg="1"/>
      <p:bldP spid="20" grpId="0" animBg="1"/>
      <p:bldP spid="22" grpId="0" animBg="1"/>
      <p:bldP spid="11" grpId="0" animBg="1"/>
      <p:bldP spid="12" grpId="0" animBg="1"/>
      <p:bldP spid="13" grpId="0" animBg="1"/>
      <p:bldP spid="14" grpId="0" animBg="1"/>
      <p:bldP spid="15" grpId="0" animBg="1"/>
      <p:bldP spid="23" grpId="0" animBg="1"/>
      <p:bldP spid="24" grpId="0" animBg="1"/>
      <p:bldP spid="25" grpId="0" animBg="1"/>
      <p:bldP spid="21" grpId="0" animBg="1"/>
      <p:bldP spid="26" grpId="0" animBg="1"/>
      <p:bldP spid="16" grpId="0" animBg="1"/>
      <p:bldP spid="2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nip Single Corner Rectangle 26"/>
          <p:cNvSpPr/>
          <p:nvPr/>
        </p:nvSpPr>
        <p:spPr bwMode="auto">
          <a:xfrm>
            <a:off x="4876800" y="2286000"/>
            <a:ext cx="3733800" cy="3352800"/>
          </a:xfrm>
          <a:prstGeom prst="snip1Rect">
            <a:avLst>
              <a:gd name="adj" fmla="val 5952"/>
            </a:avLst>
          </a:prstGeom>
          <a:solidFill>
            <a:schemeClr val="accent2"/>
          </a:solidFill>
          <a:ln>
            <a:solidFill>
              <a:schemeClr val="bg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Web Application</a:t>
            </a:r>
          </a:p>
        </p:txBody>
      </p:sp>
      <p:sp>
        <p:nvSpPr>
          <p:cNvPr id="17" name="Rectangle 16"/>
          <p:cNvSpPr/>
          <p:nvPr/>
        </p:nvSpPr>
        <p:spPr bwMode="auto">
          <a:xfrm>
            <a:off x="5029200" y="2819400"/>
            <a:ext cx="3429000" cy="15240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Segoe" pitchFamily="34" charset="0"/>
              </a:rPr>
              <a:t>Site Collection</a:t>
            </a:r>
          </a:p>
        </p:txBody>
      </p:sp>
      <p:sp>
        <p:nvSpPr>
          <p:cNvPr id="18" name="Rectangle 17"/>
          <p:cNvSpPr/>
          <p:nvPr/>
        </p:nvSpPr>
        <p:spPr bwMode="auto">
          <a:xfrm>
            <a:off x="5029200" y="4495800"/>
            <a:ext cx="3429000" cy="9906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Segoe" pitchFamily="34" charset="0"/>
              </a:rPr>
              <a:t>Site Collection</a:t>
            </a:r>
          </a:p>
        </p:txBody>
      </p:sp>
      <p:sp>
        <p:nvSpPr>
          <p:cNvPr id="2" name="Title 1"/>
          <p:cNvSpPr>
            <a:spLocks noGrp="1"/>
          </p:cNvSpPr>
          <p:nvPr>
            <p:ph type="title"/>
          </p:nvPr>
        </p:nvSpPr>
        <p:spPr/>
        <p:txBody>
          <a:bodyPr/>
          <a:lstStyle/>
          <a:p>
            <a:r>
              <a:rPr lang="en-US" dirty="0" smtClean="0"/>
              <a:t>Key Concepts: Mappings</a:t>
            </a:r>
            <a:endParaRPr lang="en-US" dirty="0"/>
          </a:p>
        </p:txBody>
      </p:sp>
      <p:sp>
        <p:nvSpPr>
          <p:cNvPr id="19" name="Rounded Rectangle 18"/>
          <p:cNvSpPr/>
          <p:nvPr/>
        </p:nvSpPr>
        <p:spPr bwMode="auto">
          <a:xfrm>
            <a:off x="5181600" y="3200400"/>
            <a:ext cx="3124200" cy="4572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Site</a:t>
            </a:r>
          </a:p>
        </p:txBody>
      </p:sp>
      <p:sp>
        <p:nvSpPr>
          <p:cNvPr id="20" name="Rounded Rectangle 19"/>
          <p:cNvSpPr/>
          <p:nvPr/>
        </p:nvSpPr>
        <p:spPr bwMode="auto">
          <a:xfrm>
            <a:off x="5181600" y="3733800"/>
            <a:ext cx="3124200" cy="4572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Site</a:t>
            </a:r>
          </a:p>
        </p:txBody>
      </p:sp>
      <p:sp>
        <p:nvSpPr>
          <p:cNvPr id="22" name="Rounded Rectangle 21"/>
          <p:cNvSpPr/>
          <p:nvPr/>
        </p:nvSpPr>
        <p:spPr bwMode="auto">
          <a:xfrm>
            <a:off x="5181600" y="4876800"/>
            <a:ext cx="3124200" cy="4572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Site</a:t>
            </a:r>
          </a:p>
        </p:txBody>
      </p:sp>
      <p:sp>
        <p:nvSpPr>
          <p:cNvPr id="10" name="Snip Single Corner Rectangle 9"/>
          <p:cNvSpPr/>
          <p:nvPr/>
        </p:nvSpPr>
        <p:spPr bwMode="auto">
          <a:xfrm>
            <a:off x="381000" y="2286000"/>
            <a:ext cx="3733800" cy="3352800"/>
          </a:xfrm>
          <a:prstGeom prst="snip1Rect">
            <a:avLst>
              <a:gd name="adj" fmla="val 5952"/>
            </a:avLst>
          </a:prstGeom>
          <a:solidFill>
            <a:schemeClr val="accent2"/>
          </a:solidFill>
          <a:ln>
            <a:solidFill>
              <a:schemeClr val="bg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Team Foundation Server</a:t>
            </a:r>
          </a:p>
        </p:txBody>
      </p:sp>
      <p:sp>
        <p:nvSpPr>
          <p:cNvPr id="11" name="Rectangle 10"/>
          <p:cNvSpPr/>
          <p:nvPr/>
        </p:nvSpPr>
        <p:spPr bwMode="auto">
          <a:xfrm>
            <a:off x="533400" y="2819400"/>
            <a:ext cx="3429000" cy="15240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Segoe" pitchFamily="34" charset="0"/>
              </a:rPr>
              <a:t>Team Project Collection</a:t>
            </a:r>
          </a:p>
        </p:txBody>
      </p:sp>
      <p:sp>
        <p:nvSpPr>
          <p:cNvPr id="12" name="Rounded Rectangle 11"/>
          <p:cNvSpPr/>
          <p:nvPr/>
        </p:nvSpPr>
        <p:spPr bwMode="auto">
          <a:xfrm>
            <a:off x="685800" y="3200400"/>
            <a:ext cx="3124200" cy="4572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Team Project</a:t>
            </a:r>
          </a:p>
        </p:txBody>
      </p:sp>
      <p:sp>
        <p:nvSpPr>
          <p:cNvPr id="13" name="Rounded Rectangle 12"/>
          <p:cNvSpPr/>
          <p:nvPr/>
        </p:nvSpPr>
        <p:spPr bwMode="auto">
          <a:xfrm>
            <a:off x="685800" y="3733800"/>
            <a:ext cx="3124200" cy="4572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Team Project</a:t>
            </a:r>
          </a:p>
        </p:txBody>
      </p:sp>
      <p:sp>
        <p:nvSpPr>
          <p:cNvPr id="14" name="Rectangle 13"/>
          <p:cNvSpPr/>
          <p:nvPr/>
        </p:nvSpPr>
        <p:spPr bwMode="auto">
          <a:xfrm>
            <a:off x="533400" y="4495800"/>
            <a:ext cx="3429000" cy="9906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Segoe" pitchFamily="34" charset="0"/>
              </a:rPr>
              <a:t>Team Project Collection</a:t>
            </a:r>
          </a:p>
        </p:txBody>
      </p:sp>
      <p:sp>
        <p:nvSpPr>
          <p:cNvPr id="15" name="Rounded Rectangle 14"/>
          <p:cNvSpPr/>
          <p:nvPr/>
        </p:nvSpPr>
        <p:spPr bwMode="auto">
          <a:xfrm>
            <a:off x="685800" y="4876800"/>
            <a:ext cx="3124200" cy="4572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Team Project</a:t>
            </a:r>
          </a:p>
        </p:txBody>
      </p:sp>
      <p:sp>
        <p:nvSpPr>
          <p:cNvPr id="23" name="Left-Right Arrow 22"/>
          <p:cNvSpPr/>
          <p:nvPr/>
        </p:nvSpPr>
        <p:spPr bwMode="auto">
          <a:xfrm>
            <a:off x="3810000" y="3352800"/>
            <a:ext cx="1371600" cy="152400"/>
          </a:xfrm>
          <a:prstGeom prst="lef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4" name="Left-Right Arrow 23"/>
          <p:cNvSpPr/>
          <p:nvPr/>
        </p:nvSpPr>
        <p:spPr bwMode="auto">
          <a:xfrm>
            <a:off x="3810000" y="3886200"/>
            <a:ext cx="1371600" cy="152400"/>
          </a:xfrm>
          <a:prstGeom prst="lef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5" name="Left-Right Arrow 24"/>
          <p:cNvSpPr/>
          <p:nvPr/>
        </p:nvSpPr>
        <p:spPr bwMode="auto">
          <a:xfrm>
            <a:off x="3810000" y="5029200"/>
            <a:ext cx="1371600" cy="152400"/>
          </a:xfrm>
          <a:prstGeom prst="lef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1" name="Left-Right Arrow 20"/>
          <p:cNvSpPr/>
          <p:nvPr/>
        </p:nvSpPr>
        <p:spPr bwMode="auto">
          <a:xfrm>
            <a:off x="3962400" y="2895600"/>
            <a:ext cx="1066800" cy="152400"/>
          </a:xfrm>
          <a:prstGeom prst="lef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6" name="Left-Right Arrow 25"/>
          <p:cNvSpPr/>
          <p:nvPr/>
        </p:nvSpPr>
        <p:spPr bwMode="auto">
          <a:xfrm>
            <a:off x="3962400" y="4495800"/>
            <a:ext cx="1066800" cy="152400"/>
          </a:xfrm>
          <a:prstGeom prst="lef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8" name="Left-Right Arrow 27"/>
          <p:cNvSpPr/>
          <p:nvPr/>
        </p:nvSpPr>
        <p:spPr bwMode="auto">
          <a:xfrm>
            <a:off x="4114800" y="2590800"/>
            <a:ext cx="762000" cy="152400"/>
          </a:xfrm>
          <a:prstGeom prst="leftRightArrow">
            <a:avLst/>
          </a:prstGeom>
          <a:solidFill>
            <a:schemeClr val="accent2"/>
          </a:solidFill>
          <a:ln>
            <a:solidFill>
              <a:schemeClr val="bg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Agile Guidance in TFS 2010</a:t>
            </a:r>
            <a:endParaRPr lang="en-US" dirty="0"/>
          </a:p>
        </p:txBody>
      </p:sp>
      <p:sp>
        <p:nvSpPr>
          <p:cNvPr id="4" name="Text Placeholder 3"/>
          <p:cNvSpPr>
            <a:spLocks noGrp="1"/>
          </p:cNvSpPr>
          <p:nvPr>
            <p:ph type="body" sz="quarter" idx="10"/>
          </p:nvPr>
        </p:nvSpPr>
        <p:spPr/>
        <p:txBody>
          <a:bodyPr/>
          <a:lstStyle/>
          <a:p>
            <a:r>
              <a:rPr lang="en-US" smtClean="0"/>
              <a:t>demo</a:t>
            </a:r>
            <a:endParaRPr lang="en-US" dirty="0"/>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Scenarios</a:t>
            </a:r>
            <a:endParaRPr lang="en-US" dirty="0"/>
          </a:p>
        </p:txBody>
      </p:sp>
      <p:sp>
        <p:nvSpPr>
          <p:cNvPr id="3" name="Text Placeholder 2"/>
          <p:cNvSpPr>
            <a:spLocks noGrp="1"/>
          </p:cNvSpPr>
          <p:nvPr>
            <p:ph type="body" idx="1"/>
          </p:nvPr>
        </p:nvSpPr>
        <p:spPr>
          <a:xfrm>
            <a:off x="381000" y="1660853"/>
            <a:ext cx="4114800" cy="443198"/>
          </a:xfrm>
        </p:spPr>
        <p:txBody>
          <a:bodyPr/>
          <a:lstStyle/>
          <a:p>
            <a:r>
              <a:rPr lang="en-US" sz="3200" b="0" dirty="0" smtClean="0">
                <a:effectLst>
                  <a:outerShdw blurRad="38100" dist="38100" dir="2700000" algn="tl">
                    <a:srgbClr val="000000">
                      <a:alpha val="43137"/>
                    </a:srgbClr>
                  </a:outerShdw>
                </a:effectLst>
              </a:rPr>
              <a:t>Single Server</a:t>
            </a:r>
            <a:endParaRPr lang="en-US" sz="3200" b="0" dirty="0">
              <a:effectLst>
                <a:outerShdw blurRad="38100" dist="38100" dir="2700000" algn="tl">
                  <a:srgbClr val="000000">
                    <a:alpha val="43137"/>
                  </a:srgbClr>
                </a:outerShdw>
              </a:effectLst>
            </a:endParaRPr>
          </a:p>
        </p:txBody>
      </p:sp>
      <p:sp>
        <p:nvSpPr>
          <p:cNvPr id="4" name="Content Placeholder 3"/>
          <p:cNvSpPr>
            <a:spLocks noGrp="1"/>
          </p:cNvSpPr>
          <p:nvPr>
            <p:ph sz="half" idx="2"/>
          </p:nvPr>
        </p:nvSpPr>
        <p:spPr>
          <a:xfrm>
            <a:off x="380999" y="2174875"/>
            <a:ext cx="4114800" cy="1663532"/>
          </a:xfrm>
        </p:spPr>
        <p:txBody>
          <a:bodyPr/>
          <a:lstStyle/>
          <a:p>
            <a:r>
              <a:rPr lang="en-US" dirty="0" smtClean="0"/>
              <a:t>TFS can install WSS 3.0 for you</a:t>
            </a:r>
          </a:p>
          <a:p>
            <a:r>
              <a:rPr lang="en-US" dirty="0" smtClean="0"/>
              <a:t>You can integrate with an existing SharePoint products installation</a:t>
            </a:r>
            <a:endParaRPr lang="en-US" dirty="0"/>
          </a:p>
        </p:txBody>
      </p:sp>
      <p:sp>
        <p:nvSpPr>
          <p:cNvPr id="5" name="Text Placeholder 4"/>
          <p:cNvSpPr>
            <a:spLocks noGrp="1"/>
          </p:cNvSpPr>
          <p:nvPr>
            <p:ph type="body" sz="quarter" idx="3"/>
          </p:nvPr>
        </p:nvSpPr>
        <p:spPr>
          <a:xfrm>
            <a:off x="4645981" y="1660853"/>
            <a:ext cx="4117019" cy="443198"/>
          </a:xfrm>
        </p:spPr>
        <p:txBody>
          <a:bodyPr/>
          <a:lstStyle/>
          <a:p>
            <a:r>
              <a:rPr lang="en-US" sz="3200" b="0" dirty="0" smtClean="0">
                <a:effectLst>
                  <a:outerShdw blurRad="38100" dist="38100" dir="2700000" algn="tl">
                    <a:srgbClr val="000000">
                      <a:alpha val="43137"/>
                    </a:srgbClr>
                  </a:outerShdw>
                </a:effectLst>
              </a:rPr>
              <a:t>Separate Servers</a:t>
            </a:r>
            <a:endParaRPr lang="en-US" sz="3200" b="0" dirty="0">
              <a:effectLst>
                <a:outerShdw blurRad="38100" dist="38100" dir="2700000" algn="tl">
                  <a:srgbClr val="000000">
                    <a:alpha val="43137"/>
                  </a:srgbClr>
                </a:outerShdw>
              </a:effectLst>
            </a:endParaRPr>
          </a:p>
        </p:txBody>
      </p:sp>
      <p:sp>
        <p:nvSpPr>
          <p:cNvPr id="6" name="Content Placeholder 5"/>
          <p:cNvSpPr>
            <a:spLocks noGrp="1"/>
          </p:cNvSpPr>
          <p:nvPr>
            <p:ph sz="quarter" idx="4"/>
          </p:nvPr>
        </p:nvSpPr>
        <p:spPr>
          <a:xfrm>
            <a:off x="4645026" y="2174875"/>
            <a:ext cx="4117974" cy="1663532"/>
          </a:xfrm>
        </p:spPr>
        <p:txBody>
          <a:bodyPr/>
          <a:lstStyle/>
          <a:p>
            <a:r>
              <a:rPr lang="en-US" dirty="0" smtClean="0"/>
              <a:t>As a TFS administrator, you are in charge of SharePoint</a:t>
            </a:r>
          </a:p>
          <a:p>
            <a:r>
              <a:rPr lang="en-US" dirty="0" smtClean="0"/>
              <a:t>As a TFS administrator, you are </a:t>
            </a:r>
            <a:r>
              <a:rPr lang="en-US" i="1" dirty="0" smtClean="0"/>
              <a:t>not</a:t>
            </a:r>
            <a:r>
              <a:rPr lang="en-US" dirty="0" smtClean="0"/>
              <a:t> in charge of SharePoint</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mph" presetSubtype="0" grpId="1" nodeType="clickEffect">
                                  <p:stCondLst>
                                    <p:cond delay="0"/>
                                  </p:stCondLst>
                                  <p:childTnLst>
                                    <p:set>
                                      <p:cBhvr rctx="PPT">
                                        <p:cTn id="26" dur="indefinite"/>
                                        <p:tgtEl>
                                          <p:spTgt spid="4">
                                            <p:txEl>
                                              <p:pRg st="1" end="1"/>
                                            </p:txEl>
                                          </p:spTgt>
                                        </p:tgtEl>
                                        <p:attrNameLst>
                                          <p:attrName>style.opacity</p:attrName>
                                        </p:attrNameLst>
                                      </p:cBhvr>
                                      <p:to>
                                        <p:strVal val="0.5"/>
                                      </p:to>
                                    </p:set>
                                    <p:animEffect filter="image" prLst="opacity: 0.5">
                                      <p:cBhvr rctx="IE">
                                        <p:cTn id="27" dur="indefinite"/>
                                        <p:tgtEl>
                                          <p:spTgt spid="4">
                                            <p:txEl>
                                              <p:pRg st="1" end="1"/>
                                            </p:txEl>
                                          </p:spTgt>
                                        </p:tgtEl>
                                      </p:cBhvr>
                                    </p:animEffect>
                                  </p:childTnLst>
                                </p:cTn>
                              </p:par>
                              <p:par>
                                <p:cTn id="28" presetID="9" presetClass="emph" presetSubtype="0" grpId="0" nodeType="withEffect">
                                  <p:stCondLst>
                                    <p:cond delay="0"/>
                                  </p:stCondLst>
                                  <p:childTnLst>
                                    <p:set>
                                      <p:cBhvr rctx="PPT">
                                        <p:cTn id="29" dur="indefinite"/>
                                        <p:tgtEl>
                                          <p:spTgt spid="3">
                                            <p:txEl>
                                              <p:pRg st="0" end="0"/>
                                            </p:txEl>
                                          </p:spTgt>
                                        </p:tgtEl>
                                        <p:attrNameLst>
                                          <p:attrName>style.opacity</p:attrName>
                                        </p:attrNameLst>
                                      </p:cBhvr>
                                      <p:to>
                                        <p:strVal val="0.5"/>
                                      </p:to>
                                    </p:set>
                                    <p:animEffect filter="image" prLst="opacity: 0.5">
                                      <p:cBhvr rctx="IE">
                                        <p:cTn id="30" dur="indefinite"/>
                                        <p:tgtEl>
                                          <p:spTgt spid="3">
                                            <p:txEl>
                                              <p:pRg st="0" end="0"/>
                                            </p:txEl>
                                          </p:spTgt>
                                        </p:tgtEl>
                                      </p:cBhvr>
                                    </p:animEffect>
                                  </p:childTnLst>
                                </p:cTn>
                              </p:par>
                              <p:par>
                                <p:cTn id="31" presetID="9" presetClass="emph" presetSubtype="0" grpId="0" nodeType="withEffect">
                                  <p:stCondLst>
                                    <p:cond delay="0"/>
                                  </p:stCondLst>
                                  <p:childTnLst>
                                    <p:set>
                                      <p:cBhvr rctx="PPT">
                                        <p:cTn id="32" dur="indefinite"/>
                                        <p:tgtEl>
                                          <p:spTgt spid="5">
                                            <p:txEl>
                                              <p:pRg st="0" end="0"/>
                                            </p:txEl>
                                          </p:spTgt>
                                        </p:tgtEl>
                                        <p:attrNameLst>
                                          <p:attrName>style.opacity</p:attrName>
                                        </p:attrNameLst>
                                      </p:cBhvr>
                                      <p:to>
                                        <p:strVal val="0.5"/>
                                      </p:to>
                                    </p:set>
                                    <p:animEffect filter="image" prLst="opacity: 0.5">
                                      <p:cBhvr rctx="IE">
                                        <p:cTn id="33" dur="indefinite"/>
                                        <p:tgtEl>
                                          <p:spTgt spid="5">
                                            <p:txEl>
                                              <p:pRg st="0" end="0"/>
                                            </p:txEl>
                                          </p:spTgt>
                                        </p:tgtEl>
                                      </p:cBhvr>
                                    </p:animEffect>
                                  </p:childTnLst>
                                </p:cTn>
                              </p:par>
                              <p:par>
                                <p:cTn id="34" presetID="9" presetClass="emph" presetSubtype="0" grpId="1" nodeType="withEffect">
                                  <p:stCondLst>
                                    <p:cond delay="0"/>
                                  </p:stCondLst>
                                  <p:childTnLst>
                                    <p:set>
                                      <p:cBhvr rctx="PPT">
                                        <p:cTn id="35" dur="indefinite"/>
                                        <p:tgtEl>
                                          <p:spTgt spid="6">
                                            <p:txEl>
                                              <p:pRg st="0" end="0"/>
                                            </p:txEl>
                                          </p:spTgt>
                                        </p:tgtEl>
                                        <p:attrNameLst>
                                          <p:attrName>style.opacity</p:attrName>
                                        </p:attrNameLst>
                                      </p:cBhvr>
                                      <p:to>
                                        <p:strVal val="0.5"/>
                                      </p:to>
                                    </p:set>
                                    <p:animEffect filter="image" prLst="opacity: 0.5">
                                      <p:cBhvr rctx="IE">
                                        <p:cTn id="36" dur="indefinite"/>
                                        <p:tgtEl>
                                          <p:spTgt spid="6">
                                            <p:txEl>
                                              <p:pRg st="0" end="0"/>
                                            </p:txEl>
                                          </p:spTgt>
                                        </p:tgtEl>
                                      </p:cBhvr>
                                    </p:animEffect>
                                  </p:childTnLst>
                                </p:cTn>
                              </p:par>
                              <p:par>
                                <p:cTn id="37" presetID="9" presetClass="emph" presetSubtype="0" grpId="1" nodeType="withEffect">
                                  <p:stCondLst>
                                    <p:cond delay="0"/>
                                  </p:stCondLst>
                                  <p:childTnLst>
                                    <p:set>
                                      <p:cBhvr rctx="PPT">
                                        <p:cTn id="38" dur="indefinite"/>
                                        <p:tgtEl>
                                          <p:spTgt spid="6">
                                            <p:txEl>
                                              <p:pRg st="1" end="1"/>
                                            </p:txEl>
                                          </p:spTgt>
                                        </p:tgtEl>
                                        <p:attrNameLst>
                                          <p:attrName>style.opacity</p:attrName>
                                        </p:attrNameLst>
                                      </p:cBhvr>
                                      <p:to>
                                        <p:strVal val="0.5"/>
                                      </p:to>
                                    </p:set>
                                    <p:animEffect filter="image" prLst="opacity: 0.5">
                                      <p:cBhvr rctx="IE">
                                        <p:cTn id="39" dur="indefinite"/>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4" grpId="1" build="p"/>
      <p:bldP spid="5" grpId="0" build="p"/>
      <p:bldP spid="6" grpId="0" build="p"/>
      <p:bldP spid="6" grpId="1"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bwMode="auto">
          <a:xfrm>
            <a:off x="152400" y="1524000"/>
            <a:ext cx="8839200" cy="4114801"/>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1" name="Rounded Rectangle 40"/>
          <p:cNvSpPr/>
          <p:nvPr/>
        </p:nvSpPr>
        <p:spPr bwMode="auto">
          <a:xfrm>
            <a:off x="4724400" y="1752600"/>
            <a:ext cx="4038600" cy="2971800"/>
          </a:xfrm>
          <a:prstGeom prst="roundRect">
            <a:avLst>
              <a:gd name="adj" fmla="val 4167"/>
            </a:avLst>
          </a:prstGeom>
          <a:solidFill>
            <a:schemeClr val="tx1">
              <a:lumMod val="9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Segoe" pitchFamily="34" charset="0"/>
              </a:rPr>
              <a:t>Windows SharePoint Services 3.0</a:t>
            </a:r>
          </a:p>
        </p:txBody>
      </p:sp>
      <p:sp>
        <p:nvSpPr>
          <p:cNvPr id="47" name="Snip Single Corner Rectangle 46"/>
          <p:cNvSpPr/>
          <p:nvPr/>
        </p:nvSpPr>
        <p:spPr bwMode="auto">
          <a:xfrm>
            <a:off x="381000" y="2209800"/>
            <a:ext cx="3733800" cy="2286000"/>
          </a:xfrm>
          <a:prstGeom prst="snip1Rect">
            <a:avLst>
              <a:gd name="adj" fmla="val 5952"/>
            </a:avLst>
          </a:prstGeom>
          <a:solidFill>
            <a:schemeClr val="accent2"/>
          </a:solidFill>
          <a:ln>
            <a:solidFill>
              <a:schemeClr val="bg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Team Foundation Server</a:t>
            </a:r>
          </a:p>
        </p:txBody>
      </p:sp>
      <p:sp>
        <p:nvSpPr>
          <p:cNvPr id="3" name="Title 1"/>
          <p:cNvSpPr>
            <a:spLocks noGrp="1"/>
          </p:cNvSpPr>
          <p:nvPr>
            <p:ph type="title"/>
          </p:nvPr>
        </p:nvSpPr>
        <p:spPr/>
        <p:txBody>
          <a:bodyPr/>
          <a:lstStyle/>
          <a:p>
            <a:r>
              <a:rPr lang="en-US" dirty="0" smtClean="0"/>
              <a:t>TFS Installs WSS 3.0</a:t>
            </a:r>
            <a:endParaRPr lang="en-US" dirty="0"/>
          </a:p>
        </p:txBody>
      </p:sp>
      <p:sp>
        <p:nvSpPr>
          <p:cNvPr id="27" name="Rounded Rectangular Callout 26"/>
          <p:cNvSpPr/>
          <p:nvPr/>
        </p:nvSpPr>
        <p:spPr bwMode="auto">
          <a:xfrm>
            <a:off x="228600" y="3200400"/>
            <a:ext cx="5181600" cy="1752600"/>
          </a:xfrm>
          <a:prstGeom prst="wedgeRoundRectCallout">
            <a:avLst>
              <a:gd name="adj1" fmla="val 63750"/>
              <a:gd name="adj2" fmla="val -28125"/>
              <a:gd name="adj3"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bg1"/>
                </a:solidFill>
                <a:latin typeface="Segoe" pitchFamily="34" charset="0"/>
              </a:rPr>
              <a:t>TFS installs </a:t>
            </a:r>
            <a:br>
              <a:rPr lang="en-US" sz="2400" dirty="0" smtClean="0">
                <a:solidFill>
                  <a:schemeClr val="bg1"/>
                </a:solidFill>
                <a:latin typeface="Segoe" pitchFamily="34" charset="0"/>
              </a:rPr>
            </a:br>
            <a:r>
              <a:rPr lang="en-US" sz="2400" dirty="0" smtClean="0">
                <a:solidFill>
                  <a:schemeClr val="bg1"/>
                </a:solidFill>
                <a:latin typeface="Segoe" pitchFamily="34" charset="0"/>
              </a:rPr>
              <a:t>Windows SharePoint Services 3.0</a:t>
            </a:r>
          </a:p>
        </p:txBody>
      </p:sp>
      <p:sp>
        <p:nvSpPr>
          <p:cNvPr id="40" name="TextBox 39"/>
          <p:cNvSpPr txBox="1"/>
          <p:nvPr/>
        </p:nvSpPr>
        <p:spPr>
          <a:xfrm>
            <a:off x="152400" y="1524000"/>
            <a:ext cx="1676400" cy="276999"/>
          </a:xfrm>
          <a:prstGeom prst="rect">
            <a:avLst/>
          </a:prstGeom>
          <a:noFill/>
        </p:spPr>
        <p:txBody>
          <a:bodyPr wrap="square" rtlCol="0">
            <a:spAutoFit/>
          </a:bodyPr>
          <a:lstStyle/>
          <a:p>
            <a:r>
              <a:rPr lang="en-US" sz="1200" dirty="0" smtClean="0">
                <a:solidFill>
                  <a:schemeClr val="bg2">
                    <a:lumMod val="75000"/>
                  </a:schemeClr>
                </a:solidFill>
              </a:rPr>
              <a:t>Your Server</a:t>
            </a:r>
          </a:p>
        </p:txBody>
      </p:sp>
      <p:grpSp>
        <p:nvGrpSpPr>
          <p:cNvPr id="2" name="Group 8"/>
          <p:cNvGrpSpPr/>
          <p:nvPr/>
        </p:nvGrpSpPr>
        <p:grpSpPr>
          <a:xfrm>
            <a:off x="7467600" y="152400"/>
            <a:ext cx="1676400" cy="1115122"/>
            <a:chOff x="68580" y="2435666"/>
            <a:chExt cx="3436620" cy="2286001"/>
          </a:xfrm>
        </p:grpSpPr>
        <p:pic>
          <p:nvPicPr>
            <p:cNvPr id="10" name="Picture 6" descr="C:\Users\Jon\AppData\Local\Microsoft\Windows\Temporary Internet Files\Content.IE5\Z8IHWCGQ\MCj04352420000[1].png"/>
            <p:cNvPicPr>
              <a:picLocks noChangeAspect="1" noChangeArrowheads="1"/>
            </p:cNvPicPr>
            <p:nvPr/>
          </p:nvPicPr>
          <p:blipFill>
            <a:blip r:embed="rId3"/>
            <a:srcRect/>
            <a:stretch>
              <a:fillRect/>
            </a:stretch>
          </p:blipFill>
          <p:spPr bwMode="auto">
            <a:xfrm flipH="1">
              <a:off x="1162050" y="2435666"/>
              <a:ext cx="1155380" cy="2286001"/>
            </a:xfrm>
            <a:prstGeom prst="rect">
              <a:avLst/>
            </a:prstGeom>
            <a:noFill/>
          </p:spPr>
        </p:pic>
        <p:sp>
          <p:nvSpPr>
            <p:cNvPr id="11" name="TextBox 10"/>
            <p:cNvSpPr txBox="1"/>
            <p:nvPr/>
          </p:nvSpPr>
          <p:spPr>
            <a:xfrm>
              <a:off x="68580" y="4114801"/>
              <a:ext cx="3436620" cy="504753"/>
            </a:xfrm>
            <a:prstGeom prst="rect">
              <a:avLst/>
            </a:prstGeom>
            <a:noFill/>
          </p:spPr>
          <p:txBody>
            <a:bodyPr wrap="square" rtlCol="0">
              <a:spAutoFit/>
            </a:bodyPr>
            <a:lstStyle/>
            <a:p>
              <a:pPr algn="ctr"/>
              <a:r>
                <a:rPr lang="en-US" sz="1000" dirty="0" smtClean="0"/>
                <a:t>Single Server</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9" presetClass="emph" presetSubtype="0" grpId="0" nodeType="withEffect">
                                  <p:stCondLst>
                                    <p:cond delay="0"/>
                                  </p:stCondLst>
                                  <p:childTnLst>
                                    <p:set>
                                      <p:cBhvr rctx="PPT">
                                        <p:cTn id="12" dur="indefinite"/>
                                        <p:tgtEl>
                                          <p:spTgt spid="47"/>
                                        </p:tgtEl>
                                        <p:attrNameLst>
                                          <p:attrName>style.opacity</p:attrName>
                                        </p:attrNameLst>
                                      </p:cBhvr>
                                      <p:to>
                                        <p:strVal val="0.5"/>
                                      </p:to>
                                    </p:set>
                                    <p:animEffect filter="image" prLst="opacity: 0.5">
                                      <p:cBhvr rctx="IE">
                                        <p:cTn id="13" dur="indefinite"/>
                                        <p:tgtEl>
                                          <p:spTgt spid="47"/>
                                        </p:tgtEl>
                                      </p:cBhvr>
                                    </p:animEffect>
                                  </p:childTnLst>
                                </p:cTn>
                              </p:par>
                              <p:par>
                                <p:cTn id="14" presetID="9" presetClass="emph" presetSubtype="0" grpId="0" nodeType="withEffect">
                                  <p:stCondLst>
                                    <p:cond delay="0"/>
                                  </p:stCondLst>
                                  <p:childTnLst>
                                    <p:set>
                                      <p:cBhvr rctx="PPT">
                                        <p:cTn id="15" dur="indefinite"/>
                                        <p:tgtEl>
                                          <p:spTgt spid="28"/>
                                        </p:tgtEl>
                                        <p:attrNameLst>
                                          <p:attrName>style.opacity</p:attrName>
                                        </p:attrNameLst>
                                      </p:cBhvr>
                                      <p:to>
                                        <p:strVal val="0.5"/>
                                      </p:to>
                                    </p:set>
                                    <p:animEffect filter="image" prLst="opacity: 0.5">
                                      <p:cBhvr rctx="IE">
                                        <p:cTn id="16" dur="indefinite"/>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1" grpId="0" animBg="1"/>
      <p:bldP spid="47" grpId="0" animBg="1"/>
      <p:bldP spid="2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152400" y="1524000"/>
            <a:ext cx="8839200" cy="4114801"/>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 name="Rounded Rectangle 12"/>
          <p:cNvSpPr/>
          <p:nvPr/>
        </p:nvSpPr>
        <p:spPr bwMode="auto">
          <a:xfrm>
            <a:off x="4724400" y="1752600"/>
            <a:ext cx="4038600" cy="2971800"/>
          </a:xfrm>
          <a:prstGeom prst="roundRect">
            <a:avLst>
              <a:gd name="adj" fmla="val 4167"/>
            </a:avLst>
          </a:prstGeom>
          <a:solidFill>
            <a:schemeClr val="tx1">
              <a:lumMod val="9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Segoe" pitchFamily="34" charset="0"/>
              </a:rPr>
              <a:t>Windows SharePoint Services 3.0</a:t>
            </a:r>
          </a:p>
        </p:txBody>
      </p:sp>
      <p:sp>
        <p:nvSpPr>
          <p:cNvPr id="14" name="Snip Single Corner Rectangle 13"/>
          <p:cNvSpPr/>
          <p:nvPr/>
        </p:nvSpPr>
        <p:spPr bwMode="auto">
          <a:xfrm>
            <a:off x="381000" y="2209800"/>
            <a:ext cx="3733800" cy="2286000"/>
          </a:xfrm>
          <a:prstGeom prst="snip1Rect">
            <a:avLst>
              <a:gd name="adj" fmla="val 5952"/>
            </a:avLst>
          </a:prstGeom>
          <a:solidFill>
            <a:schemeClr val="accent2"/>
          </a:solidFill>
          <a:ln>
            <a:solidFill>
              <a:schemeClr val="bg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Team Foundation Server</a:t>
            </a:r>
          </a:p>
        </p:txBody>
      </p:sp>
      <p:sp>
        <p:nvSpPr>
          <p:cNvPr id="15" name="Snip Single Corner Rectangle 14"/>
          <p:cNvSpPr/>
          <p:nvPr/>
        </p:nvSpPr>
        <p:spPr bwMode="auto">
          <a:xfrm>
            <a:off x="4876800" y="2209800"/>
            <a:ext cx="3733800" cy="2286000"/>
          </a:xfrm>
          <a:prstGeom prst="snip1Rect">
            <a:avLst>
              <a:gd name="adj" fmla="val 5952"/>
            </a:avLst>
          </a:prstGeom>
          <a:solidFill>
            <a:schemeClr val="accent2"/>
          </a:solidFill>
          <a:ln>
            <a:solidFill>
              <a:schemeClr val="bg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Web Application</a:t>
            </a:r>
          </a:p>
        </p:txBody>
      </p:sp>
      <p:sp>
        <p:nvSpPr>
          <p:cNvPr id="40" name="TextBox 39"/>
          <p:cNvSpPr txBox="1"/>
          <p:nvPr/>
        </p:nvSpPr>
        <p:spPr>
          <a:xfrm>
            <a:off x="152400" y="1524000"/>
            <a:ext cx="1676400" cy="276999"/>
          </a:xfrm>
          <a:prstGeom prst="rect">
            <a:avLst/>
          </a:prstGeom>
          <a:noFill/>
        </p:spPr>
        <p:txBody>
          <a:bodyPr wrap="square" rtlCol="0">
            <a:spAutoFit/>
          </a:bodyPr>
          <a:lstStyle/>
          <a:p>
            <a:r>
              <a:rPr lang="en-US" sz="1200" dirty="0" smtClean="0">
                <a:solidFill>
                  <a:schemeClr val="bg2">
                    <a:lumMod val="75000"/>
                  </a:schemeClr>
                </a:solidFill>
              </a:rPr>
              <a:t>Your Server</a:t>
            </a:r>
          </a:p>
        </p:txBody>
      </p:sp>
      <p:sp>
        <p:nvSpPr>
          <p:cNvPr id="10" name="Rounded Rectangular Callout 9"/>
          <p:cNvSpPr/>
          <p:nvPr/>
        </p:nvSpPr>
        <p:spPr bwMode="auto">
          <a:xfrm>
            <a:off x="1905000" y="3200400"/>
            <a:ext cx="3505200" cy="1752600"/>
          </a:xfrm>
          <a:prstGeom prst="wedgeRoundRectCallout">
            <a:avLst>
              <a:gd name="adj1" fmla="val 63750"/>
              <a:gd name="adj2" fmla="val -28125"/>
              <a:gd name="adj3"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bg1"/>
                </a:solidFill>
                <a:latin typeface="Segoe" pitchFamily="34" charset="0"/>
              </a:rPr>
              <a:t>TFS creates a SharePoint web application</a:t>
            </a:r>
          </a:p>
        </p:txBody>
      </p:sp>
      <p:sp>
        <p:nvSpPr>
          <p:cNvPr id="20" name="Title 1"/>
          <p:cNvSpPr>
            <a:spLocks noGrp="1"/>
          </p:cNvSpPr>
          <p:nvPr>
            <p:ph type="title"/>
          </p:nvPr>
        </p:nvSpPr>
        <p:spPr/>
        <p:txBody>
          <a:bodyPr/>
          <a:lstStyle/>
          <a:p>
            <a:r>
              <a:rPr lang="en-US" dirty="0" smtClean="0"/>
              <a:t>TFS Installs WSS 3.0</a:t>
            </a:r>
            <a:endParaRPr lang="en-US" dirty="0"/>
          </a:p>
        </p:txBody>
      </p:sp>
      <p:grpSp>
        <p:nvGrpSpPr>
          <p:cNvPr id="2" name="Group 20"/>
          <p:cNvGrpSpPr/>
          <p:nvPr/>
        </p:nvGrpSpPr>
        <p:grpSpPr>
          <a:xfrm>
            <a:off x="7467600" y="152400"/>
            <a:ext cx="1676400" cy="1115122"/>
            <a:chOff x="68580" y="2435666"/>
            <a:chExt cx="3436620" cy="2286001"/>
          </a:xfrm>
        </p:grpSpPr>
        <p:pic>
          <p:nvPicPr>
            <p:cNvPr id="22" name="Picture 6" descr="C:\Users\Jon\AppData\Local\Microsoft\Windows\Temporary Internet Files\Content.IE5\Z8IHWCGQ\MCj04352420000[1].png"/>
            <p:cNvPicPr>
              <a:picLocks noChangeAspect="1" noChangeArrowheads="1"/>
            </p:cNvPicPr>
            <p:nvPr/>
          </p:nvPicPr>
          <p:blipFill>
            <a:blip r:embed="rId3"/>
            <a:srcRect/>
            <a:stretch>
              <a:fillRect/>
            </a:stretch>
          </p:blipFill>
          <p:spPr bwMode="auto">
            <a:xfrm flipH="1">
              <a:off x="1162050" y="2435666"/>
              <a:ext cx="1155380" cy="2286001"/>
            </a:xfrm>
            <a:prstGeom prst="rect">
              <a:avLst/>
            </a:prstGeom>
            <a:noFill/>
          </p:spPr>
        </p:pic>
        <p:sp>
          <p:nvSpPr>
            <p:cNvPr id="23" name="TextBox 22"/>
            <p:cNvSpPr txBox="1"/>
            <p:nvPr/>
          </p:nvSpPr>
          <p:spPr>
            <a:xfrm>
              <a:off x="68580" y="4114801"/>
              <a:ext cx="3436620" cy="504753"/>
            </a:xfrm>
            <a:prstGeom prst="rect">
              <a:avLst/>
            </a:prstGeom>
            <a:noFill/>
          </p:spPr>
          <p:txBody>
            <a:bodyPr wrap="square" rtlCol="0">
              <a:spAutoFit/>
            </a:bodyPr>
            <a:lstStyle/>
            <a:p>
              <a:pPr algn="ctr"/>
              <a:r>
                <a:rPr lang="en-US" sz="1000" dirty="0" smtClean="0"/>
                <a:t>Single Server</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9" presetClass="emph" presetSubtype="0" grpId="0" nodeType="withEffect">
                                  <p:stCondLst>
                                    <p:cond delay="0"/>
                                  </p:stCondLst>
                                  <p:childTnLst>
                                    <p:set>
                                      <p:cBhvr rctx="PPT">
                                        <p:cTn id="12" dur="indefinite"/>
                                        <p:tgtEl>
                                          <p:spTgt spid="13"/>
                                        </p:tgtEl>
                                        <p:attrNameLst>
                                          <p:attrName>style.opacity</p:attrName>
                                        </p:attrNameLst>
                                      </p:cBhvr>
                                      <p:to>
                                        <p:strVal val="0.5"/>
                                      </p:to>
                                    </p:set>
                                    <p:animEffect filter="image" prLst="opacity: 0.5">
                                      <p:cBhvr rctx="IE">
                                        <p:cTn id="13" dur="indefinite"/>
                                        <p:tgtEl>
                                          <p:spTgt spid="13"/>
                                        </p:tgtEl>
                                      </p:cBhvr>
                                    </p:animEffect>
                                  </p:childTnLst>
                                </p:cTn>
                              </p:par>
                              <p:par>
                                <p:cTn id="14" presetID="9" presetClass="emph" presetSubtype="0" grpId="0" nodeType="withEffect">
                                  <p:stCondLst>
                                    <p:cond delay="0"/>
                                  </p:stCondLst>
                                  <p:childTnLst>
                                    <p:set>
                                      <p:cBhvr rctx="PPT">
                                        <p:cTn id="15" dur="indefinite"/>
                                        <p:tgtEl>
                                          <p:spTgt spid="14"/>
                                        </p:tgtEl>
                                        <p:attrNameLst>
                                          <p:attrName>style.opacity</p:attrName>
                                        </p:attrNameLst>
                                      </p:cBhvr>
                                      <p:to>
                                        <p:strVal val="0.5"/>
                                      </p:to>
                                    </p:set>
                                    <p:animEffect filter="image" prLst="opacity: 0.5">
                                      <p:cBhvr rctx="IE">
                                        <p:cTn id="16" dur="indefinite"/>
                                        <p:tgtEl>
                                          <p:spTgt spid="14"/>
                                        </p:tgtEl>
                                      </p:cBhvr>
                                    </p:animEffect>
                                  </p:childTnLst>
                                </p:cTn>
                              </p:par>
                              <p:par>
                                <p:cTn id="17" presetID="9" presetClass="emph" presetSubtype="0" grpId="0" nodeType="withEffect">
                                  <p:stCondLst>
                                    <p:cond delay="0"/>
                                  </p:stCondLst>
                                  <p:childTnLst>
                                    <p:set>
                                      <p:cBhvr rctx="PPT">
                                        <p:cTn id="18" dur="indefinite"/>
                                        <p:tgtEl>
                                          <p:spTgt spid="12"/>
                                        </p:tgtEl>
                                        <p:attrNameLst>
                                          <p:attrName>style.opacity</p:attrName>
                                        </p:attrNameLst>
                                      </p:cBhvr>
                                      <p:to>
                                        <p:strVal val="0.5"/>
                                      </p:to>
                                    </p:set>
                                    <p:animEffect filter="image" prLst="opacity: 0.5">
                                      <p:cBhvr rctx="IE">
                                        <p:cTn id="19" dur="indefinite"/>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0"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bwMode="auto">
          <a:xfrm>
            <a:off x="152400" y="1524000"/>
            <a:ext cx="8839200" cy="4114801"/>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 name="Title 1"/>
          <p:cNvSpPr>
            <a:spLocks noGrp="1"/>
          </p:cNvSpPr>
          <p:nvPr>
            <p:ph type="title"/>
          </p:nvPr>
        </p:nvSpPr>
        <p:spPr/>
        <p:txBody>
          <a:bodyPr/>
          <a:lstStyle/>
          <a:p>
            <a:r>
              <a:rPr lang="en-US" dirty="0"/>
              <a:t>TFS Installs WSS 3.0</a:t>
            </a:r>
          </a:p>
        </p:txBody>
      </p:sp>
      <p:sp>
        <p:nvSpPr>
          <p:cNvPr id="40" name="TextBox 39"/>
          <p:cNvSpPr txBox="1"/>
          <p:nvPr/>
        </p:nvSpPr>
        <p:spPr>
          <a:xfrm>
            <a:off x="152400" y="1524000"/>
            <a:ext cx="1676400" cy="276999"/>
          </a:xfrm>
          <a:prstGeom prst="rect">
            <a:avLst/>
          </a:prstGeom>
          <a:noFill/>
        </p:spPr>
        <p:txBody>
          <a:bodyPr wrap="square" rtlCol="0">
            <a:spAutoFit/>
          </a:bodyPr>
          <a:lstStyle/>
          <a:p>
            <a:r>
              <a:rPr lang="en-US" sz="1200" dirty="0" smtClean="0">
                <a:solidFill>
                  <a:schemeClr val="bg2">
                    <a:lumMod val="75000"/>
                  </a:schemeClr>
                </a:solidFill>
              </a:rPr>
              <a:t>Your Server</a:t>
            </a:r>
          </a:p>
        </p:txBody>
      </p:sp>
      <p:sp>
        <p:nvSpPr>
          <p:cNvPr id="15" name="Snip Single Corner Rectangle 14"/>
          <p:cNvSpPr/>
          <p:nvPr/>
        </p:nvSpPr>
        <p:spPr bwMode="auto">
          <a:xfrm>
            <a:off x="381000" y="2209800"/>
            <a:ext cx="3733800" cy="2286000"/>
          </a:xfrm>
          <a:prstGeom prst="snip1Rect">
            <a:avLst>
              <a:gd name="adj" fmla="val 5952"/>
            </a:avLst>
          </a:prstGeom>
          <a:solidFill>
            <a:schemeClr val="accent2"/>
          </a:solidFill>
          <a:ln>
            <a:solidFill>
              <a:schemeClr val="bg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Team Foundation Server</a:t>
            </a:r>
          </a:p>
        </p:txBody>
      </p:sp>
      <p:sp>
        <p:nvSpPr>
          <p:cNvPr id="18" name="Rounded Rectangle 17"/>
          <p:cNvSpPr/>
          <p:nvPr/>
        </p:nvSpPr>
        <p:spPr bwMode="auto">
          <a:xfrm>
            <a:off x="4724400" y="4724400"/>
            <a:ext cx="4038600" cy="457200"/>
          </a:xfrm>
          <a:prstGeom prst="roundRect">
            <a:avLst>
              <a:gd name="adj" fmla="val 15625"/>
            </a:avLst>
          </a:prstGeom>
          <a:solidFill>
            <a:schemeClr val="tx1">
              <a:lumMod val="9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Segoe" pitchFamily="34" charset="0"/>
              </a:rPr>
              <a:t>Team Foundation Extensions</a:t>
            </a:r>
          </a:p>
        </p:txBody>
      </p:sp>
      <p:sp>
        <p:nvSpPr>
          <p:cNvPr id="12" name="Rounded Rectangular Callout 11"/>
          <p:cNvSpPr/>
          <p:nvPr/>
        </p:nvSpPr>
        <p:spPr bwMode="auto">
          <a:xfrm>
            <a:off x="152400" y="3352800"/>
            <a:ext cx="4267200" cy="1981200"/>
          </a:xfrm>
          <a:prstGeom prst="wedgeRoundRectCallout">
            <a:avLst>
              <a:gd name="adj1" fmla="val 63080"/>
              <a:gd name="adj2" fmla="val 34375"/>
              <a:gd name="adj3"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bg1"/>
                </a:solidFill>
                <a:latin typeface="Segoe" pitchFamily="34" charset="0"/>
              </a:rPr>
              <a:t>TFS installs an “Extensions” footprint, which extends the SharePoint installation to enable integration</a:t>
            </a:r>
          </a:p>
        </p:txBody>
      </p:sp>
      <p:sp>
        <p:nvSpPr>
          <p:cNvPr id="14" name="Rounded Rectangle 13"/>
          <p:cNvSpPr/>
          <p:nvPr/>
        </p:nvSpPr>
        <p:spPr bwMode="auto">
          <a:xfrm>
            <a:off x="4724400" y="1752600"/>
            <a:ext cx="4038600" cy="2971800"/>
          </a:xfrm>
          <a:prstGeom prst="roundRect">
            <a:avLst>
              <a:gd name="adj" fmla="val 4167"/>
            </a:avLst>
          </a:prstGeom>
          <a:solidFill>
            <a:schemeClr val="tx1">
              <a:lumMod val="9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Segoe" pitchFamily="34" charset="0"/>
              </a:rPr>
              <a:t>Windows SharePoint Services 3.0</a:t>
            </a:r>
          </a:p>
        </p:txBody>
      </p:sp>
      <p:sp>
        <p:nvSpPr>
          <p:cNvPr id="16" name="Snip Single Corner Rectangle 15"/>
          <p:cNvSpPr/>
          <p:nvPr/>
        </p:nvSpPr>
        <p:spPr bwMode="auto">
          <a:xfrm>
            <a:off x="4876800" y="2209800"/>
            <a:ext cx="3733800" cy="2286000"/>
          </a:xfrm>
          <a:prstGeom prst="snip1Rect">
            <a:avLst>
              <a:gd name="adj" fmla="val 5952"/>
            </a:avLst>
          </a:prstGeom>
          <a:solidFill>
            <a:schemeClr val="accent2"/>
          </a:solidFill>
          <a:ln>
            <a:solidFill>
              <a:schemeClr val="bg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Web Application</a:t>
            </a:r>
          </a:p>
        </p:txBody>
      </p:sp>
      <p:grpSp>
        <p:nvGrpSpPr>
          <p:cNvPr id="2" name="Group 20"/>
          <p:cNvGrpSpPr/>
          <p:nvPr/>
        </p:nvGrpSpPr>
        <p:grpSpPr>
          <a:xfrm>
            <a:off x="7467600" y="152400"/>
            <a:ext cx="1676400" cy="1115122"/>
            <a:chOff x="68580" y="2435666"/>
            <a:chExt cx="3436620" cy="2286001"/>
          </a:xfrm>
        </p:grpSpPr>
        <p:pic>
          <p:nvPicPr>
            <p:cNvPr id="22" name="Picture 6" descr="C:\Users\Jon\AppData\Local\Microsoft\Windows\Temporary Internet Files\Content.IE5\Z8IHWCGQ\MCj04352420000[1].png"/>
            <p:cNvPicPr>
              <a:picLocks noChangeAspect="1" noChangeArrowheads="1"/>
            </p:cNvPicPr>
            <p:nvPr/>
          </p:nvPicPr>
          <p:blipFill>
            <a:blip r:embed="rId3"/>
            <a:srcRect/>
            <a:stretch>
              <a:fillRect/>
            </a:stretch>
          </p:blipFill>
          <p:spPr bwMode="auto">
            <a:xfrm flipH="1">
              <a:off x="1162050" y="2435666"/>
              <a:ext cx="1155380" cy="2286001"/>
            </a:xfrm>
            <a:prstGeom prst="rect">
              <a:avLst/>
            </a:prstGeom>
            <a:noFill/>
          </p:spPr>
        </p:pic>
        <p:sp>
          <p:nvSpPr>
            <p:cNvPr id="23" name="TextBox 22"/>
            <p:cNvSpPr txBox="1"/>
            <p:nvPr/>
          </p:nvSpPr>
          <p:spPr>
            <a:xfrm>
              <a:off x="68580" y="4114801"/>
              <a:ext cx="3436620" cy="504753"/>
            </a:xfrm>
            <a:prstGeom prst="rect">
              <a:avLst/>
            </a:prstGeom>
            <a:noFill/>
          </p:spPr>
          <p:txBody>
            <a:bodyPr wrap="square" rtlCol="0">
              <a:spAutoFit/>
            </a:bodyPr>
            <a:lstStyle/>
            <a:p>
              <a:pPr algn="ctr"/>
              <a:r>
                <a:rPr lang="en-US" sz="1000" dirty="0" smtClean="0"/>
                <a:t>Single Server</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9" presetClass="emph" presetSubtype="0" grpId="0" nodeType="withEffect">
                                  <p:stCondLst>
                                    <p:cond delay="0"/>
                                  </p:stCondLst>
                                  <p:childTnLst>
                                    <p:set>
                                      <p:cBhvr rctx="PPT">
                                        <p:cTn id="9" dur="indefinite"/>
                                        <p:tgtEl>
                                          <p:spTgt spid="15"/>
                                        </p:tgtEl>
                                        <p:attrNameLst>
                                          <p:attrName>style.opacity</p:attrName>
                                        </p:attrNameLst>
                                      </p:cBhvr>
                                      <p:to>
                                        <p:strVal val="0.5"/>
                                      </p:to>
                                    </p:set>
                                    <p:animEffect filter="image" prLst="opacity: 0.5">
                                      <p:cBhvr rctx="IE">
                                        <p:cTn id="10" dur="indefinite"/>
                                        <p:tgtEl>
                                          <p:spTgt spid="15"/>
                                        </p:tgtEl>
                                      </p:cBhvr>
                                    </p:animEffect>
                                  </p:childTnLst>
                                </p:cTn>
                              </p:par>
                              <p:par>
                                <p:cTn id="11" presetID="9" presetClass="emph" presetSubtype="0" grpId="0" nodeType="withEffect">
                                  <p:stCondLst>
                                    <p:cond delay="0"/>
                                  </p:stCondLst>
                                  <p:childTnLst>
                                    <p:set>
                                      <p:cBhvr rctx="PPT">
                                        <p:cTn id="12" dur="indefinite"/>
                                        <p:tgtEl>
                                          <p:spTgt spid="16"/>
                                        </p:tgtEl>
                                        <p:attrNameLst>
                                          <p:attrName>style.opacity</p:attrName>
                                        </p:attrNameLst>
                                      </p:cBhvr>
                                      <p:to>
                                        <p:strVal val="0.5"/>
                                      </p:to>
                                    </p:set>
                                    <p:animEffect filter="image" prLst="opacity: 0.5">
                                      <p:cBhvr rctx="IE">
                                        <p:cTn id="13" dur="indefinite"/>
                                        <p:tgtEl>
                                          <p:spTgt spid="16"/>
                                        </p:tgtEl>
                                      </p:cBhvr>
                                    </p:animEffect>
                                  </p:childTnLst>
                                </p:cTn>
                              </p:par>
                              <p:par>
                                <p:cTn id="14" presetID="9" presetClass="emph" presetSubtype="0" grpId="0" nodeType="withEffect">
                                  <p:stCondLst>
                                    <p:cond delay="0"/>
                                  </p:stCondLst>
                                  <p:childTnLst>
                                    <p:set>
                                      <p:cBhvr rctx="PPT">
                                        <p:cTn id="15" dur="indefinite"/>
                                        <p:tgtEl>
                                          <p:spTgt spid="17"/>
                                        </p:tgtEl>
                                        <p:attrNameLst>
                                          <p:attrName>style.opacity</p:attrName>
                                        </p:attrNameLst>
                                      </p:cBhvr>
                                      <p:to>
                                        <p:strVal val="0.5"/>
                                      </p:to>
                                    </p:set>
                                    <p:animEffect filter="image" prLst="opacity: 0.5">
                                      <p:cBhvr rctx="IE">
                                        <p:cTn id="16" dur="indefinite"/>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5" grpId="0" animBg="1"/>
      <p:bldP spid="18" grpId="0" animBg="1"/>
      <p:bldP spid="12" grpId="0" animBg="1"/>
      <p:bldP spid="1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bwMode="auto">
          <a:xfrm>
            <a:off x="152400" y="1524000"/>
            <a:ext cx="8839200" cy="4114801"/>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 name="Title 1"/>
          <p:cNvSpPr>
            <a:spLocks noGrp="1"/>
          </p:cNvSpPr>
          <p:nvPr>
            <p:ph type="title"/>
          </p:nvPr>
        </p:nvSpPr>
        <p:spPr/>
        <p:txBody>
          <a:bodyPr/>
          <a:lstStyle/>
          <a:p>
            <a:r>
              <a:rPr lang="en-US" dirty="0"/>
              <a:t>TFS Installs WSS 3.0</a:t>
            </a:r>
          </a:p>
        </p:txBody>
      </p:sp>
      <p:sp>
        <p:nvSpPr>
          <p:cNvPr id="40" name="TextBox 39"/>
          <p:cNvSpPr txBox="1"/>
          <p:nvPr/>
        </p:nvSpPr>
        <p:spPr>
          <a:xfrm>
            <a:off x="152400" y="1524000"/>
            <a:ext cx="1676400" cy="276999"/>
          </a:xfrm>
          <a:prstGeom prst="rect">
            <a:avLst/>
          </a:prstGeom>
          <a:noFill/>
        </p:spPr>
        <p:txBody>
          <a:bodyPr wrap="square" rtlCol="0">
            <a:spAutoFit/>
          </a:bodyPr>
          <a:lstStyle/>
          <a:p>
            <a:r>
              <a:rPr lang="en-US" sz="1200" dirty="0" smtClean="0">
                <a:solidFill>
                  <a:schemeClr val="bg2">
                    <a:lumMod val="75000"/>
                  </a:schemeClr>
                </a:solidFill>
              </a:rPr>
              <a:t>Your Server</a:t>
            </a:r>
          </a:p>
        </p:txBody>
      </p:sp>
      <p:sp>
        <p:nvSpPr>
          <p:cNvPr id="17" name="Snip Single Corner Rectangle 16"/>
          <p:cNvSpPr/>
          <p:nvPr/>
        </p:nvSpPr>
        <p:spPr bwMode="auto">
          <a:xfrm>
            <a:off x="381000" y="2209800"/>
            <a:ext cx="3733800" cy="2286000"/>
          </a:xfrm>
          <a:prstGeom prst="snip1Rect">
            <a:avLst>
              <a:gd name="adj" fmla="val 5952"/>
            </a:avLst>
          </a:prstGeom>
          <a:solidFill>
            <a:schemeClr val="accent2"/>
          </a:solidFill>
          <a:ln>
            <a:solidFill>
              <a:schemeClr val="bg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Team Foundation Server</a:t>
            </a:r>
          </a:p>
        </p:txBody>
      </p:sp>
      <p:sp>
        <p:nvSpPr>
          <p:cNvPr id="20" name="Rounded Rectangle 19"/>
          <p:cNvSpPr/>
          <p:nvPr/>
        </p:nvSpPr>
        <p:spPr bwMode="auto">
          <a:xfrm>
            <a:off x="4724400" y="4724400"/>
            <a:ext cx="4038600" cy="457200"/>
          </a:xfrm>
          <a:prstGeom prst="roundRect">
            <a:avLst>
              <a:gd name="adj" fmla="val 15625"/>
            </a:avLst>
          </a:prstGeom>
          <a:solidFill>
            <a:schemeClr val="tx1">
              <a:lumMod val="9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Segoe" pitchFamily="34" charset="0"/>
              </a:rPr>
              <a:t>Team Foundation Extensions</a:t>
            </a:r>
          </a:p>
        </p:txBody>
      </p:sp>
      <p:sp>
        <p:nvSpPr>
          <p:cNvPr id="16" name="Rounded Rectangle 15"/>
          <p:cNvSpPr/>
          <p:nvPr/>
        </p:nvSpPr>
        <p:spPr bwMode="auto">
          <a:xfrm>
            <a:off x="4724400" y="1752600"/>
            <a:ext cx="4038600" cy="2971800"/>
          </a:xfrm>
          <a:prstGeom prst="roundRect">
            <a:avLst>
              <a:gd name="adj" fmla="val 4167"/>
            </a:avLst>
          </a:prstGeom>
          <a:solidFill>
            <a:schemeClr val="tx1">
              <a:lumMod val="9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Segoe" pitchFamily="34" charset="0"/>
              </a:rPr>
              <a:t>Windows SharePoint Services 3.0</a:t>
            </a:r>
          </a:p>
        </p:txBody>
      </p:sp>
      <p:sp>
        <p:nvSpPr>
          <p:cNvPr id="18" name="Snip Single Corner Rectangle 17"/>
          <p:cNvSpPr/>
          <p:nvPr/>
        </p:nvSpPr>
        <p:spPr bwMode="auto">
          <a:xfrm>
            <a:off x="4876800" y="2209800"/>
            <a:ext cx="3733800" cy="2286000"/>
          </a:xfrm>
          <a:prstGeom prst="snip1Rect">
            <a:avLst>
              <a:gd name="adj" fmla="val 5952"/>
            </a:avLst>
          </a:prstGeom>
          <a:solidFill>
            <a:schemeClr val="accent2"/>
          </a:solidFill>
          <a:ln>
            <a:solidFill>
              <a:schemeClr val="bg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Web Application</a:t>
            </a:r>
          </a:p>
        </p:txBody>
      </p:sp>
      <p:sp>
        <p:nvSpPr>
          <p:cNvPr id="12" name="Rounded Rectangular Callout 11"/>
          <p:cNvSpPr/>
          <p:nvPr/>
        </p:nvSpPr>
        <p:spPr bwMode="auto">
          <a:xfrm>
            <a:off x="457200" y="3124200"/>
            <a:ext cx="4800600" cy="1752600"/>
          </a:xfrm>
          <a:prstGeom prst="wedgeRoundRectCallout">
            <a:avLst>
              <a:gd name="adj1" fmla="val 34956"/>
              <a:gd name="adj2" fmla="val -72874"/>
              <a:gd name="adj3"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bg1"/>
                </a:solidFill>
                <a:latin typeface="Segoe" pitchFamily="34" charset="0"/>
              </a:rPr>
              <a:t>TFS creates a mapping between itself and a web application to enable integration</a:t>
            </a:r>
          </a:p>
        </p:txBody>
      </p:sp>
      <p:sp>
        <p:nvSpPr>
          <p:cNvPr id="11" name="Left-Right Arrow 10"/>
          <p:cNvSpPr/>
          <p:nvPr/>
        </p:nvSpPr>
        <p:spPr bwMode="auto">
          <a:xfrm>
            <a:off x="4114800" y="2590800"/>
            <a:ext cx="762000" cy="152400"/>
          </a:xfrm>
          <a:prstGeom prst="leftRightArrow">
            <a:avLst/>
          </a:prstGeom>
          <a:solidFill>
            <a:schemeClr val="accent2"/>
          </a:solidFill>
          <a:ln>
            <a:solidFill>
              <a:schemeClr val="bg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65220" name="Picture 4" descr="C:\Users\jontsao\AppData\Local\Microsoft\Windows\Temporary Internet Files\Content.IE5\ZM5XQ0EC\MCj04403790000[1].png"/>
          <p:cNvPicPr>
            <a:picLocks noChangeAspect="1" noChangeArrowheads="1"/>
          </p:cNvPicPr>
          <p:nvPr/>
        </p:nvPicPr>
        <p:blipFill>
          <a:blip r:embed="rId3"/>
          <a:srcRect/>
          <a:stretch>
            <a:fillRect/>
          </a:stretch>
        </p:blipFill>
        <p:spPr bwMode="auto">
          <a:xfrm>
            <a:off x="3505200" y="4724400"/>
            <a:ext cx="2133600" cy="2133600"/>
          </a:xfrm>
          <a:prstGeom prst="rect">
            <a:avLst/>
          </a:prstGeom>
          <a:noFill/>
        </p:spPr>
      </p:pic>
      <p:grpSp>
        <p:nvGrpSpPr>
          <p:cNvPr id="2" name="Group 20"/>
          <p:cNvGrpSpPr/>
          <p:nvPr/>
        </p:nvGrpSpPr>
        <p:grpSpPr>
          <a:xfrm>
            <a:off x="7467600" y="152400"/>
            <a:ext cx="1676400" cy="1115122"/>
            <a:chOff x="68580" y="2435666"/>
            <a:chExt cx="3436620" cy="2286001"/>
          </a:xfrm>
        </p:grpSpPr>
        <p:pic>
          <p:nvPicPr>
            <p:cNvPr id="22" name="Picture 6" descr="C:\Users\Jon\AppData\Local\Microsoft\Windows\Temporary Internet Files\Content.IE5\Z8IHWCGQ\MCj04352420000[1].png"/>
            <p:cNvPicPr>
              <a:picLocks noChangeAspect="1" noChangeArrowheads="1"/>
            </p:cNvPicPr>
            <p:nvPr/>
          </p:nvPicPr>
          <p:blipFill>
            <a:blip r:embed="rId4"/>
            <a:srcRect/>
            <a:stretch>
              <a:fillRect/>
            </a:stretch>
          </p:blipFill>
          <p:spPr bwMode="auto">
            <a:xfrm flipH="1">
              <a:off x="1162050" y="2435666"/>
              <a:ext cx="1155380" cy="2286001"/>
            </a:xfrm>
            <a:prstGeom prst="rect">
              <a:avLst/>
            </a:prstGeom>
            <a:noFill/>
          </p:spPr>
        </p:pic>
        <p:sp>
          <p:nvSpPr>
            <p:cNvPr id="23" name="TextBox 22"/>
            <p:cNvSpPr txBox="1"/>
            <p:nvPr/>
          </p:nvSpPr>
          <p:spPr>
            <a:xfrm>
              <a:off x="68580" y="4114801"/>
              <a:ext cx="3436620" cy="504753"/>
            </a:xfrm>
            <a:prstGeom prst="rect">
              <a:avLst/>
            </a:prstGeom>
            <a:noFill/>
          </p:spPr>
          <p:txBody>
            <a:bodyPr wrap="square" rtlCol="0">
              <a:spAutoFit/>
            </a:bodyPr>
            <a:lstStyle/>
            <a:p>
              <a:pPr algn="ctr"/>
              <a:r>
                <a:rPr lang="en-US" sz="1000" dirty="0" smtClean="0"/>
                <a:t>Single Server</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9" presetClass="emph" presetSubtype="0" grpId="0" nodeType="withEffect">
                                  <p:stCondLst>
                                    <p:cond delay="0"/>
                                  </p:stCondLst>
                                  <p:childTnLst>
                                    <p:set>
                                      <p:cBhvr rctx="PPT">
                                        <p:cTn id="12" dur="indefinite"/>
                                        <p:tgtEl>
                                          <p:spTgt spid="19"/>
                                        </p:tgtEl>
                                        <p:attrNameLst>
                                          <p:attrName>style.opacity</p:attrName>
                                        </p:attrNameLst>
                                      </p:cBhvr>
                                      <p:to>
                                        <p:strVal val="0.5"/>
                                      </p:to>
                                    </p:set>
                                    <p:animEffect filter="image" prLst="opacity: 0.5">
                                      <p:cBhvr rctx="IE">
                                        <p:cTn id="13" dur="indefinite"/>
                                        <p:tgtEl>
                                          <p:spTgt spid="19"/>
                                        </p:tgtEl>
                                      </p:cBhvr>
                                    </p:animEffect>
                                  </p:childTnLst>
                                </p:cTn>
                              </p:par>
                              <p:par>
                                <p:cTn id="14" presetID="9" presetClass="emph" presetSubtype="0" grpId="0" nodeType="withEffect">
                                  <p:stCondLst>
                                    <p:cond delay="0"/>
                                  </p:stCondLst>
                                  <p:iterate type="lt">
                                    <p:tmAbs val="0"/>
                                  </p:iterate>
                                  <p:childTnLst>
                                    <p:set>
                                      <p:cBhvr rctx="PPT">
                                        <p:cTn id="15" dur="indefinite"/>
                                        <p:tgtEl>
                                          <p:spTgt spid="16"/>
                                        </p:tgtEl>
                                        <p:attrNameLst>
                                          <p:attrName>style.opacity</p:attrName>
                                        </p:attrNameLst>
                                      </p:cBhvr>
                                      <p:to>
                                        <p:strVal val="0.5"/>
                                      </p:to>
                                    </p:set>
                                    <p:animEffect filter="image" prLst="opacity: 0.5">
                                      <p:cBhvr rctx="IE">
                                        <p:cTn id="16" dur="indefinite"/>
                                        <p:tgtEl>
                                          <p:spTgt spid="16"/>
                                        </p:tgtEl>
                                      </p:cBhvr>
                                    </p:animEffect>
                                  </p:childTnLst>
                                </p:cTn>
                              </p:par>
                              <p:par>
                                <p:cTn id="17" presetID="9" presetClass="emph" presetSubtype="0" grpId="0" nodeType="withEffect">
                                  <p:stCondLst>
                                    <p:cond delay="0"/>
                                  </p:stCondLst>
                                  <p:iterate type="lt">
                                    <p:tmAbs val="0"/>
                                  </p:iterate>
                                  <p:childTnLst>
                                    <p:set>
                                      <p:cBhvr rctx="PPT">
                                        <p:cTn id="18" dur="indefinite"/>
                                        <p:tgtEl>
                                          <p:spTgt spid="20"/>
                                        </p:tgtEl>
                                        <p:attrNameLst>
                                          <p:attrName>style.opacity</p:attrName>
                                        </p:attrNameLst>
                                      </p:cBhvr>
                                      <p:to>
                                        <p:strVal val="0.5"/>
                                      </p:to>
                                    </p:set>
                                    <p:animEffect filter="image" prLst="opacity: 0.5">
                                      <p:cBhvr rctx="IE">
                                        <p:cTn id="19" dur="indefinite"/>
                                        <p:tgtEl>
                                          <p:spTgt spid="20"/>
                                        </p:tgtEl>
                                      </p:cBhvr>
                                    </p:animEffect>
                                  </p:childTnLst>
                                </p:cTn>
                              </p:par>
                              <p:par>
                                <p:cTn id="20" presetID="10" presetClass="entr" presetSubtype="0" fill="hold" nodeType="withEffect">
                                  <p:stCondLst>
                                    <p:cond delay="0"/>
                                  </p:stCondLst>
                                  <p:childTnLst>
                                    <p:set>
                                      <p:cBhvr>
                                        <p:cTn id="21" dur="1" fill="hold">
                                          <p:stCondLst>
                                            <p:cond delay="0"/>
                                          </p:stCondLst>
                                        </p:cTn>
                                        <p:tgtEl>
                                          <p:spTgt spid="265220"/>
                                        </p:tgtEl>
                                        <p:attrNameLst>
                                          <p:attrName>style.visibility</p:attrName>
                                        </p:attrNameLst>
                                      </p:cBhvr>
                                      <p:to>
                                        <p:strVal val="visible"/>
                                      </p:to>
                                    </p:set>
                                    <p:animEffect transition="in" filter="fade">
                                      <p:cBhvr>
                                        <p:cTn id="22" dur="500"/>
                                        <p:tgtEl>
                                          <p:spTgt spid="265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16" grpId="0" animBg="1"/>
      <p:bldP spid="12" grpId="0" animBg="1"/>
      <p:bldP spid="11"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bwMode="auto">
          <a:xfrm>
            <a:off x="152400" y="1524000"/>
            <a:ext cx="8839200" cy="4114801"/>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8" name="Rounded Rectangle 17"/>
          <p:cNvSpPr/>
          <p:nvPr/>
        </p:nvSpPr>
        <p:spPr bwMode="auto">
          <a:xfrm>
            <a:off x="4724400" y="4724400"/>
            <a:ext cx="4038600" cy="457200"/>
          </a:xfrm>
          <a:prstGeom prst="roundRect">
            <a:avLst>
              <a:gd name="adj" fmla="val 15625"/>
            </a:avLst>
          </a:prstGeom>
          <a:solidFill>
            <a:schemeClr val="tx1">
              <a:lumMod val="9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Segoe" pitchFamily="34" charset="0"/>
              </a:rPr>
              <a:t>Team Foundation Extensions</a:t>
            </a:r>
          </a:p>
        </p:txBody>
      </p:sp>
      <p:sp>
        <p:nvSpPr>
          <p:cNvPr id="53" name="Rounded Rectangle 52"/>
          <p:cNvSpPr/>
          <p:nvPr/>
        </p:nvSpPr>
        <p:spPr bwMode="auto">
          <a:xfrm>
            <a:off x="4724400" y="1752600"/>
            <a:ext cx="4038600" cy="2971800"/>
          </a:xfrm>
          <a:prstGeom prst="roundRect">
            <a:avLst>
              <a:gd name="adj" fmla="val 4167"/>
            </a:avLst>
          </a:prstGeom>
          <a:solidFill>
            <a:schemeClr val="tx1">
              <a:lumMod val="9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Segoe" pitchFamily="34" charset="0"/>
              </a:rPr>
              <a:t>Windows SharePoint Services 3.0</a:t>
            </a:r>
          </a:p>
        </p:txBody>
      </p:sp>
      <p:sp>
        <p:nvSpPr>
          <p:cNvPr id="46" name="Snip Single Corner Rectangle 45"/>
          <p:cNvSpPr/>
          <p:nvPr/>
        </p:nvSpPr>
        <p:spPr bwMode="auto">
          <a:xfrm>
            <a:off x="381000" y="2209800"/>
            <a:ext cx="3733800" cy="2286000"/>
          </a:xfrm>
          <a:prstGeom prst="snip1Rect">
            <a:avLst>
              <a:gd name="adj" fmla="val 5952"/>
            </a:avLst>
          </a:prstGeom>
          <a:solidFill>
            <a:schemeClr val="accent2"/>
          </a:solidFill>
          <a:ln>
            <a:solidFill>
              <a:schemeClr val="bg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Team Foundation Server</a:t>
            </a:r>
          </a:p>
        </p:txBody>
      </p:sp>
      <p:sp>
        <p:nvSpPr>
          <p:cNvPr id="3" name="Title 1"/>
          <p:cNvSpPr>
            <a:spLocks noGrp="1"/>
          </p:cNvSpPr>
          <p:nvPr>
            <p:ph type="title"/>
          </p:nvPr>
        </p:nvSpPr>
        <p:spPr/>
        <p:txBody>
          <a:bodyPr/>
          <a:lstStyle/>
          <a:p>
            <a:r>
              <a:rPr lang="en-US" dirty="0"/>
              <a:t>TFS Installs WSS 3.0</a:t>
            </a:r>
          </a:p>
        </p:txBody>
      </p:sp>
      <p:sp>
        <p:nvSpPr>
          <p:cNvPr id="40" name="TextBox 39"/>
          <p:cNvSpPr txBox="1"/>
          <p:nvPr/>
        </p:nvSpPr>
        <p:spPr>
          <a:xfrm>
            <a:off x="152400" y="1524000"/>
            <a:ext cx="1676400" cy="276999"/>
          </a:xfrm>
          <a:prstGeom prst="rect">
            <a:avLst/>
          </a:prstGeom>
          <a:noFill/>
        </p:spPr>
        <p:txBody>
          <a:bodyPr wrap="square" rtlCol="0">
            <a:spAutoFit/>
          </a:bodyPr>
          <a:lstStyle/>
          <a:p>
            <a:r>
              <a:rPr lang="en-US" sz="1200" dirty="0" smtClean="0">
                <a:solidFill>
                  <a:schemeClr val="bg2">
                    <a:lumMod val="75000"/>
                  </a:schemeClr>
                </a:solidFill>
              </a:rPr>
              <a:t>Your Server</a:t>
            </a:r>
          </a:p>
        </p:txBody>
      </p:sp>
      <p:sp>
        <p:nvSpPr>
          <p:cNvPr id="9" name="Snip Single Corner Rectangle 8"/>
          <p:cNvSpPr/>
          <p:nvPr/>
        </p:nvSpPr>
        <p:spPr bwMode="auto">
          <a:xfrm>
            <a:off x="4876800" y="2209800"/>
            <a:ext cx="3733800" cy="2286000"/>
          </a:xfrm>
          <a:prstGeom prst="snip1Rect">
            <a:avLst>
              <a:gd name="adj" fmla="val 5952"/>
            </a:avLst>
          </a:prstGeom>
          <a:solidFill>
            <a:schemeClr val="accent2"/>
          </a:solidFill>
          <a:ln>
            <a:solidFill>
              <a:schemeClr val="bg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Web Application</a:t>
            </a:r>
          </a:p>
        </p:txBody>
      </p:sp>
      <p:sp>
        <p:nvSpPr>
          <p:cNvPr id="11" name="Left-Right Arrow 10"/>
          <p:cNvSpPr/>
          <p:nvPr/>
        </p:nvSpPr>
        <p:spPr bwMode="auto">
          <a:xfrm>
            <a:off x="4114800" y="2590800"/>
            <a:ext cx="762000" cy="152400"/>
          </a:xfrm>
          <a:prstGeom prst="leftRightArrow">
            <a:avLst/>
          </a:prstGeom>
          <a:solidFill>
            <a:schemeClr val="accent2"/>
          </a:solidFill>
          <a:ln>
            <a:solidFill>
              <a:schemeClr val="bg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Rectangle 13"/>
          <p:cNvSpPr/>
          <p:nvPr/>
        </p:nvSpPr>
        <p:spPr bwMode="auto">
          <a:xfrm>
            <a:off x="533400" y="2743200"/>
            <a:ext cx="3429000" cy="1524000"/>
          </a:xfrm>
          <a:prstGeom prst="rect">
            <a:avLst/>
          </a:prstGeom>
          <a:ln>
            <a:solidFill>
              <a:schemeClr val="accent2"/>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Segoe" pitchFamily="34" charset="0"/>
              </a:rPr>
              <a:t>Team Project Collection 1</a:t>
            </a:r>
          </a:p>
        </p:txBody>
      </p:sp>
      <p:sp>
        <p:nvSpPr>
          <p:cNvPr id="15" name="Rectangle 14"/>
          <p:cNvSpPr/>
          <p:nvPr/>
        </p:nvSpPr>
        <p:spPr bwMode="auto">
          <a:xfrm>
            <a:off x="5029200" y="2743200"/>
            <a:ext cx="3429000" cy="1524000"/>
          </a:xfrm>
          <a:prstGeom prst="rect">
            <a:avLst/>
          </a:prstGeom>
          <a:ln>
            <a:solidFill>
              <a:schemeClr val="accent2"/>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Segoe" pitchFamily="34" charset="0"/>
              </a:rPr>
              <a:t>Site Collection 1</a:t>
            </a:r>
          </a:p>
        </p:txBody>
      </p:sp>
      <p:sp>
        <p:nvSpPr>
          <p:cNvPr id="16" name="Left-Right Arrow 15"/>
          <p:cNvSpPr/>
          <p:nvPr/>
        </p:nvSpPr>
        <p:spPr bwMode="auto">
          <a:xfrm>
            <a:off x="3962400" y="2895600"/>
            <a:ext cx="1066800" cy="152400"/>
          </a:xfrm>
          <a:prstGeom prst="leftRightArrow">
            <a:avLst/>
          </a:prstGeom>
          <a:ln>
            <a:solidFill>
              <a:schemeClr val="accent2"/>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 name="Rounded Rectangular Callout 11"/>
          <p:cNvSpPr/>
          <p:nvPr/>
        </p:nvSpPr>
        <p:spPr bwMode="auto">
          <a:xfrm>
            <a:off x="838200" y="3352800"/>
            <a:ext cx="4495800" cy="1981200"/>
          </a:xfrm>
          <a:prstGeom prst="wedgeRoundRectCallout">
            <a:avLst>
              <a:gd name="adj1" fmla="val 36294"/>
              <a:gd name="adj2" fmla="val -65578"/>
              <a:gd name="adj3"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bg1"/>
                </a:solidFill>
                <a:latin typeface="Segoe" pitchFamily="34" charset="0"/>
              </a:rPr>
              <a:t>When creating a team project collection, TFS automatically creates a corresponding site collection</a:t>
            </a:r>
          </a:p>
        </p:txBody>
      </p:sp>
      <p:grpSp>
        <p:nvGrpSpPr>
          <p:cNvPr id="2" name="Group 20"/>
          <p:cNvGrpSpPr/>
          <p:nvPr/>
        </p:nvGrpSpPr>
        <p:grpSpPr>
          <a:xfrm>
            <a:off x="7467600" y="152400"/>
            <a:ext cx="1676400" cy="1115122"/>
            <a:chOff x="68580" y="2435666"/>
            <a:chExt cx="3436620" cy="2286001"/>
          </a:xfrm>
        </p:grpSpPr>
        <p:pic>
          <p:nvPicPr>
            <p:cNvPr id="22" name="Picture 6" descr="C:\Users\Jon\AppData\Local\Microsoft\Windows\Temporary Internet Files\Content.IE5\Z8IHWCGQ\MCj04352420000[1].png"/>
            <p:cNvPicPr>
              <a:picLocks noChangeAspect="1" noChangeArrowheads="1"/>
            </p:cNvPicPr>
            <p:nvPr/>
          </p:nvPicPr>
          <p:blipFill>
            <a:blip r:embed="rId3"/>
            <a:srcRect/>
            <a:stretch>
              <a:fillRect/>
            </a:stretch>
          </p:blipFill>
          <p:spPr bwMode="auto">
            <a:xfrm flipH="1">
              <a:off x="1162050" y="2435666"/>
              <a:ext cx="1155380" cy="2286001"/>
            </a:xfrm>
            <a:prstGeom prst="rect">
              <a:avLst/>
            </a:prstGeom>
            <a:noFill/>
          </p:spPr>
        </p:pic>
        <p:sp>
          <p:nvSpPr>
            <p:cNvPr id="23" name="TextBox 22"/>
            <p:cNvSpPr txBox="1"/>
            <p:nvPr/>
          </p:nvSpPr>
          <p:spPr>
            <a:xfrm>
              <a:off x="68580" y="4114801"/>
              <a:ext cx="3436620" cy="504753"/>
            </a:xfrm>
            <a:prstGeom prst="rect">
              <a:avLst/>
            </a:prstGeom>
            <a:noFill/>
          </p:spPr>
          <p:txBody>
            <a:bodyPr wrap="square" rtlCol="0">
              <a:spAutoFit/>
            </a:bodyPr>
            <a:lstStyle/>
            <a:p>
              <a:pPr algn="ctr"/>
              <a:r>
                <a:rPr lang="en-US" sz="1000" dirty="0" smtClean="0"/>
                <a:t>Single Server</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9" presetClass="emph" presetSubtype="0" grpId="0" nodeType="withEffect">
                                  <p:stCondLst>
                                    <p:cond delay="0"/>
                                  </p:stCondLst>
                                  <p:childTnLst>
                                    <p:set>
                                      <p:cBhvr rctx="PPT">
                                        <p:cTn id="18" dur="indefinite"/>
                                        <p:tgtEl>
                                          <p:spTgt spid="46"/>
                                        </p:tgtEl>
                                        <p:attrNameLst>
                                          <p:attrName>style.opacity</p:attrName>
                                        </p:attrNameLst>
                                      </p:cBhvr>
                                      <p:to>
                                        <p:strVal val="0.5"/>
                                      </p:to>
                                    </p:set>
                                    <p:animEffect filter="image" prLst="opacity: 0.5">
                                      <p:cBhvr rctx="IE">
                                        <p:cTn id="19" dur="indefinite"/>
                                        <p:tgtEl>
                                          <p:spTgt spid="46"/>
                                        </p:tgtEl>
                                      </p:cBhvr>
                                    </p:animEffect>
                                  </p:childTnLst>
                                </p:cTn>
                              </p:par>
                              <p:par>
                                <p:cTn id="20" presetID="9" presetClass="emph" presetSubtype="0" grpId="0" nodeType="withEffect">
                                  <p:stCondLst>
                                    <p:cond delay="0"/>
                                  </p:stCondLst>
                                  <p:childTnLst>
                                    <p:set>
                                      <p:cBhvr rctx="PPT">
                                        <p:cTn id="21" dur="indefinite"/>
                                        <p:tgtEl>
                                          <p:spTgt spid="26"/>
                                        </p:tgtEl>
                                        <p:attrNameLst>
                                          <p:attrName>style.opacity</p:attrName>
                                        </p:attrNameLst>
                                      </p:cBhvr>
                                      <p:to>
                                        <p:strVal val="0.5"/>
                                      </p:to>
                                    </p:set>
                                    <p:animEffect filter="image" prLst="opacity: 0.5">
                                      <p:cBhvr rctx="IE">
                                        <p:cTn id="22" dur="indefinite"/>
                                        <p:tgtEl>
                                          <p:spTgt spid="26"/>
                                        </p:tgtEl>
                                      </p:cBhvr>
                                    </p:animEffect>
                                  </p:childTnLst>
                                </p:cTn>
                              </p:par>
                              <p:par>
                                <p:cTn id="23" presetID="9" presetClass="emph" presetSubtype="0" grpId="0" nodeType="withEffect">
                                  <p:stCondLst>
                                    <p:cond delay="0"/>
                                  </p:stCondLst>
                                  <p:childTnLst>
                                    <p:set>
                                      <p:cBhvr rctx="PPT">
                                        <p:cTn id="24" dur="indefinite"/>
                                        <p:tgtEl>
                                          <p:spTgt spid="11"/>
                                        </p:tgtEl>
                                        <p:attrNameLst>
                                          <p:attrName>style.opacity</p:attrName>
                                        </p:attrNameLst>
                                      </p:cBhvr>
                                      <p:to>
                                        <p:strVal val="0.5"/>
                                      </p:to>
                                    </p:set>
                                    <p:animEffect filter="image" prLst="opacity: 0.5">
                                      <p:cBhvr rctx="IE">
                                        <p:cTn id="25" dur="indefinite"/>
                                        <p:tgtEl>
                                          <p:spTgt spid="11"/>
                                        </p:tgtEl>
                                      </p:cBhvr>
                                    </p:animEffect>
                                  </p:childTnLst>
                                </p:cTn>
                              </p:par>
                              <p:par>
                                <p:cTn id="26" presetID="9" presetClass="emph" presetSubtype="0" grpId="0" nodeType="withEffect">
                                  <p:stCondLst>
                                    <p:cond delay="0"/>
                                  </p:stCondLst>
                                  <p:childTnLst>
                                    <p:set>
                                      <p:cBhvr rctx="PPT">
                                        <p:cTn id="27" dur="indefinite"/>
                                        <p:tgtEl>
                                          <p:spTgt spid="9"/>
                                        </p:tgtEl>
                                        <p:attrNameLst>
                                          <p:attrName>style.opacity</p:attrName>
                                        </p:attrNameLst>
                                      </p:cBhvr>
                                      <p:to>
                                        <p:strVal val="0.5"/>
                                      </p:to>
                                    </p:set>
                                    <p:animEffect filter="image" prLst="opacity: 0.5">
                                      <p:cBhvr rctx="IE">
                                        <p:cTn id="28" dur="indefinite"/>
                                        <p:tgtEl>
                                          <p:spTgt spid="9"/>
                                        </p:tgtEl>
                                      </p:cBhvr>
                                    </p:animEffect>
                                  </p:childTnLst>
                                </p:cTn>
                              </p:par>
                              <p:par>
                                <p:cTn id="29" presetID="9" presetClass="emph" presetSubtype="0" grpId="0" nodeType="withEffect">
                                  <p:stCondLst>
                                    <p:cond delay="0"/>
                                  </p:stCondLst>
                                  <p:childTnLst>
                                    <p:set>
                                      <p:cBhvr rctx="PPT">
                                        <p:cTn id="30" dur="indefinite"/>
                                        <p:tgtEl>
                                          <p:spTgt spid="53"/>
                                        </p:tgtEl>
                                        <p:attrNameLst>
                                          <p:attrName>style.opacity</p:attrName>
                                        </p:attrNameLst>
                                      </p:cBhvr>
                                      <p:to>
                                        <p:strVal val="0.5"/>
                                      </p:to>
                                    </p:set>
                                    <p:animEffect filter="image" prLst="opacity: 0.5">
                                      <p:cBhvr rctx="IE">
                                        <p:cTn id="31" dur="indefinite"/>
                                        <p:tgtEl>
                                          <p:spTgt spid="53"/>
                                        </p:tgtEl>
                                      </p:cBhvr>
                                    </p:animEffect>
                                  </p:childTnLst>
                                </p:cTn>
                              </p:par>
                              <p:par>
                                <p:cTn id="32" presetID="9" presetClass="emph" presetSubtype="0" grpId="0" nodeType="withEffect">
                                  <p:stCondLst>
                                    <p:cond delay="0"/>
                                  </p:stCondLst>
                                  <p:iterate type="lt">
                                    <p:tmAbs val="0"/>
                                  </p:iterate>
                                  <p:childTnLst>
                                    <p:set>
                                      <p:cBhvr rctx="PPT">
                                        <p:cTn id="33" dur="indefinite"/>
                                        <p:tgtEl>
                                          <p:spTgt spid="18"/>
                                        </p:tgtEl>
                                        <p:attrNameLst>
                                          <p:attrName>style.opacity</p:attrName>
                                        </p:attrNameLst>
                                      </p:cBhvr>
                                      <p:to>
                                        <p:strVal val="0.5"/>
                                      </p:to>
                                    </p:set>
                                    <p:animEffect filter="image" prLst="opacity: 0.5">
                                      <p:cBhvr rctx="IE">
                                        <p:cTn id="34" dur="indefinite"/>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8" grpId="0" animBg="1"/>
      <p:bldP spid="53" grpId="0" animBg="1"/>
      <p:bldP spid="46" grpId="0" animBg="1"/>
      <p:bldP spid="9" grpId="0" animBg="1"/>
      <p:bldP spid="11" grpId="0" animBg="1"/>
      <p:bldP spid="14" grpId="0" animBg="1"/>
      <p:bldP spid="15" grpId="0" animBg="1"/>
      <p:bldP spid="16" grpId="0" animBg="1"/>
      <p:bldP spid="12"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bwMode="auto">
          <a:xfrm>
            <a:off x="152400" y="1524000"/>
            <a:ext cx="8839200" cy="4114801"/>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2" name="Rounded Rectangle 41"/>
          <p:cNvSpPr/>
          <p:nvPr/>
        </p:nvSpPr>
        <p:spPr bwMode="auto">
          <a:xfrm>
            <a:off x="4724400" y="4724400"/>
            <a:ext cx="4038600" cy="457200"/>
          </a:xfrm>
          <a:prstGeom prst="roundRect">
            <a:avLst>
              <a:gd name="adj" fmla="val 15625"/>
            </a:avLst>
          </a:prstGeom>
          <a:solidFill>
            <a:schemeClr val="tx1">
              <a:lumMod val="9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Segoe" pitchFamily="34" charset="0"/>
              </a:rPr>
              <a:t>Team Foundation Extensions</a:t>
            </a:r>
          </a:p>
        </p:txBody>
      </p:sp>
      <p:sp>
        <p:nvSpPr>
          <p:cNvPr id="53" name="Rounded Rectangle 52"/>
          <p:cNvSpPr/>
          <p:nvPr/>
        </p:nvSpPr>
        <p:spPr bwMode="auto">
          <a:xfrm>
            <a:off x="4724400" y="1752600"/>
            <a:ext cx="4038600" cy="2971800"/>
          </a:xfrm>
          <a:prstGeom prst="roundRect">
            <a:avLst>
              <a:gd name="adj" fmla="val 4167"/>
            </a:avLst>
          </a:prstGeom>
          <a:solidFill>
            <a:schemeClr val="tx1">
              <a:lumMod val="9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Segoe" pitchFamily="34" charset="0"/>
              </a:rPr>
              <a:t>Windows SharePoint Services 3.0</a:t>
            </a:r>
          </a:p>
        </p:txBody>
      </p:sp>
      <p:sp>
        <p:nvSpPr>
          <p:cNvPr id="46" name="Snip Single Corner Rectangle 45"/>
          <p:cNvSpPr/>
          <p:nvPr/>
        </p:nvSpPr>
        <p:spPr bwMode="auto">
          <a:xfrm>
            <a:off x="381000" y="2209800"/>
            <a:ext cx="3733800" cy="2286000"/>
          </a:xfrm>
          <a:prstGeom prst="snip1Rect">
            <a:avLst>
              <a:gd name="adj" fmla="val 5952"/>
            </a:avLst>
          </a:prstGeom>
          <a:solidFill>
            <a:schemeClr val="accent2"/>
          </a:solidFill>
          <a:ln>
            <a:solidFill>
              <a:schemeClr val="bg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Team Foundation Server</a:t>
            </a:r>
          </a:p>
        </p:txBody>
      </p:sp>
      <p:sp>
        <p:nvSpPr>
          <p:cNvPr id="3" name="Title 1"/>
          <p:cNvSpPr>
            <a:spLocks noGrp="1"/>
          </p:cNvSpPr>
          <p:nvPr>
            <p:ph type="title"/>
          </p:nvPr>
        </p:nvSpPr>
        <p:spPr/>
        <p:txBody>
          <a:bodyPr/>
          <a:lstStyle/>
          <a:p>
            <a:r>
              <a:rPr lang="en-US" dirty="0"/>
              <a:t>TFS Installs WSS 3.0</a:t>
            </a:r>
          </a:p>
        </p:txBody>
      </p:sp>
      <p:sp>
        <p:nvSpPr>
          <p:cNvPr id="40" name="TextBox 39"/>
          <p:cNvSpPr txBox="1"/>
          <p:nvPr/>
        </p:nvSpPr>
        <p:spPr>
          <a:xfrm>
            <a:off x="152400" y="1524000"/>
            <a:ext cx="1676400" cy="276999"/>
          </a:xfrm>
          <a:prstGeom prst="rect">
            <a:avLst/>
          </a:prstGeom>
          <a:noFill/>
        </p:spPr>
        <p:txBody>
          <a:bodyPr wrap="square" rtlCol="0">
            <a:spAutoFit/>
          </a:bodyPr>
          <a:lstStyle/>
          <a:p>
            <a:r>
              <a:rPr lang="en-US" sz="1200" dirty="0" smtClean="0">
                <a:solidFill>
                  <a:schemeClr val="bg2">
                    <a:lumMod val="75000"/>
                  </a:schemeClr>
                </a:solidFill>
              </a:rPr>
              <a:t>Your Server</a:t>
            </a:r>
          </a:p>
        </p:txBody>
      </p:sp>
      <p:sp>
        <p:nvSpPr>
          <p:cNvPr id="9" name="Snip Single Corner Rectangle 8"/>
          <p:cNvSpPr/>
          <p:nvPr/>
        </p:nvSpPr>
        <p:spPr bwMode="auto">
          <a:xfrm>
            <a:off x="4876800" y="2209800"/>
            <a:ext cx="3733800" cy="2286000"/>
          </a:xfrm>
          <a:prstGeom prst="snip1Rect">
            <a:avLst>
              <a:gd name="adj" fmla="val 5952"/>
            </a:avLst>
          </a:prstGeom>
          <a:solidFill>
            <a:schemeClr val="accent2"/>
          </a:solidFill>
          <a:ln>
            <a:solidFill>
              <a:schemeClr val="bg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Web Application</a:t>
            </a:r>
          </a:p>
        </p:txBody>
      </p:sp>
      <p:sp>
        <p:nvSpPr>
          <p:cNvPr id="11" name="Left-Right Arrow 10"/>
          <p:cNvSpPr/>
          <p:nvPr/>
        </p:nvSpPr>
        <p:spPr bwMode="auto">
          <a:xfrm>
            <a:off x="4114800" y="2590800"/>
            <a:ext cx="762000" cy="152400"/>
          </a:xfrm>
          <a:prstGeom prst="leftRightArrow">
            <a:avLst/>
          </a:prstGeom>
          <a:solidFill>
            <a:schemeClr val="accent2"/>
          </a:solidFill>
          <a:ln>
            <a:solidFill>
              <a:schemeClr val="bg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Rectangle 13"/>
          <p:cNvSpPr/>
          <p:nvPr/>
        </p:nvSpPr>
        <p:spPr bwMode="auto">
          <a:xfrm>
            <a:off x="533400" y="2743200"/>
            <a:ext cx="3429000" cy="1600200"/>
          </a:xfrm>
          <a:prstGeom prst="rect">
            <a:avLst/>
          </a:prstGeom>
          <a:ln>
            <a:solidFill>
              <a:schemeClr val="accent2"/>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Segoe" pitchFamily="34" charset="0"/>
              </a:rPr>
              <a:t>Team Project Collection 1</a:t>
            </a:r>
          </a:p>
        </p:txBody>
      </p:sp>
      <p:sp>
        <p:nvSpPr>
          <p:cNvPr id="15" name="Rectangle 14"/>
          <p:cNvSpPr/>
          <p:nvPr/>
        </p:nvSpPr>
        <p:spPr bwMode="auto">
          <a:xfrm>
            <a:off x="5029200" y="2743200"/>
            <a:ext cx="3429000" cy="1600200"/>
          </a:xfrm>
          <a:prstGeom prst="rect">
            <a:avLst/>
          </a:prstGeom>
          <a:ln>
            <a:solidFill>
              <a:schemeClr val="accent2"/>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Segoe" pitchFamily="34" charset="0"/>
              </a:rPr>
              <a:t>Site Collection 1</a:t>
            </a:r>
          </a:p>
        </p:txBody>
      </p:sp>
      <p:sp>
        <p:nvSpPr>
          <p:cNvPr id="16" name="Left-Right Arrow 15"/>
          <p:cNvSpPr/>
          <p:nvPr/>
        </p:nvSpPr>
        <p:spPr bwMode="auto">
          <a:xfrm>
            <a:off x="3962400" y="2895600"/>
            <a:ext cx="1066800" cy="152400"/>
          </a:xfrm>
          <a:prstGeom prst="leftRightArrow">
            <a:avLst/>
          </a:prstGeom>
          <a:ln>
            <a:solidFill>
              <a:schemeClr val="accent2"/>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7" name="Rounded Rectangle 16"/>
          <p:cNvSpPr/>
          <p:nvPr/>
        </p:nvSpPr>
        <p:spPr bwMode="auto">
          <a:xfrm>
            <a:off x="685800" y="3200400"/>
            <a:ext cx="3124200" cy="4572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Team Project 1</a:t>
            </a:r>
          </a:p>
        </p:txBody>
      </p:sp>
      <p:sp>
        <p:nvSpPr>
          <p:cNvPr id="18" name="Rounded Rectangle 17"/>
          <p:cNvSpPr/>
          <p:nvPr/>
        </p:nvSpPr>
        <p:spPr bwMode="auto">
          <a:xfrm>
            <a:off x="685800" y="3733800"/>
            <a:ext cx="3124200" cy="4572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Team Project 2</a:t>
            </a:r>
          </a:p>
        </p:txBody>
      </p:sp>
      <p:sp>
        <p:nvSpPr>
          <p:cNvPr id="19" name="Rounded Rectangle 18"/>
          <p:cNvSpPr/>
          <p:nvPr/>
        </p:nvSpPr>
        <p:spPr bwMode="auto">
          <a:xfrm>
            <a:off x="5181600" y="3200400"/>
            <a:ext cx="3124200" cy="4572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Site1</a:t>
            </a:r>
          </a:p>
        </p:txBody>
      </p:sp>
      <p:sp>
        <p:nvSpPr>
          <p:cNvPr id="20" name="Rounded Rectangle 19"/>
          <p:cNvSpPr/>
          <p:nvPr/>
        </p:nvSpPr>
        <p:spPr bwMode="auto">
          <a:xfrm>
            <a:off x="5181600" y="3733800"/>
            <a:ext cx="3124200" cy="4572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Site 2</a:t>
            </a:r>
          </a:p>
        </p:txBody>
      </p:sp>
      <p:sp>
        <p:nvSpPr>
          <p:cNvPr id="21" name="Left-Right Arrow 20"/>
          <p:cNvSpPr/>
          <p:nvPr/>
        </p:nvSpPr>
        <p:spPr bwMode="auto">
          <a:xfrm>
            <a:off x="3810000" y="3352800"/>
            <a:ext cx="1371600" cy="152400"/>
          </a:xfrm>
          <a:prstGeom prst="lef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2" name="Left-Right Arrow 21"/>
          <p:cNvSpPr/>
          <p:nvPr/>
        </p:nvSpPr>
        <p:spPr bwMode="auto">
          <a:xfrm>
            <a:off x="3810000" y="3886200"/>
            <a:ext cx="1371600" cy="152400"/>
          </a:xfrm>
          <a:prstGeom prst="lef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 name="Rounded Rectangular Callout 11"/>
          <p:cNvSpPr/>
          <p:nvPr/>
        </p:nvSpPr>
        <p:spPr bwMode="auto">
          <a:xfrm>
            <a:off x="685800" y="4267200"/>
            <a:ext cx="4495800" cy="1905000"/>
          </a:xfrm>
          <a:prstGeom prst="wedgeRoundRectCallout">
            <a:avLst>
              <a:gd name="adj1" fmla="val 36294"/>
              <a:gd name="adj2" fmla="val -65578"/>
              <a:gd name="adj3"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bg1"/>
                </a:solidFill>
                <a:latin typeface="Segoe" pitchFamily="34" charset="0"/>
              </a:rPr>
              <a:t>When creating a team project, TFS automatically creates a corresponding site</a:t>
            </a:r>
          </a:p>
        </p:txBody>
      </p:sp>
      <p:grpSp>
        <p:nvGrpSpPr>
          <p:cNvPr id="2" name="Group 26"/>
          <p:cNvGrpSpPr/>
          <p:nvPr/>
        </p:nvGrpSpPr>
        <p:grpSpPr>
          <a:xfrm>
            <a:off x="7467600" y="152400"/>
            <a:ext cx="1676400" cy="1115122"/>
            <a:chOff x="68580" y="2435666"/>
            <a:chExt cx="3436620" cy="2286001"/>
          </a:xfrm>
        </p:grpSpPr>
        <p:pic>
          <p:nvPicPr>
            <p:cNvPr id="28" name="Picture 6" descr="C:\Users\Jon\AppData\Local\Microsoft\Windows\Temporary Internet Files\Content.IE5\Z8IHWCGQ\MCj04352420000[1].png"/>
            <p:cNvPicPr>
              <a:picLocks noChangeAspect="1" noChangeArrowheads="1"/>
            </p:cNvPicPr>
            <p:nvPr/>
          </p:nvPicPr>
          <p:blipFill>
            <a:blip r:embed="rId3"/>
            <a:srcRect/>
            <a:stretch>
              <a:fillRect/>
            </a:stretch>
          </p:blipFill>
          <p:spPr bwMode="auto">
            <a:xfrm flipH="1">
              <a:off x="1162050" y="2435666"/>
              <a:ext cx="1155380" cy="2286001"/>
            </a:xfrm>
            <a:prstGeom prst="rect">
              <a:avLst/>
            </a:prstGeom>
            <a:noFill/>
          </p:spPr>
        </p:pic>
        <p:sp>
          <p:nvSpPr>
            <p:cNvPr id="29" name="TextBox 28"/>
            <p:cNvSpPr txBox="1"/>
            <p:nvPr/>
          </p:nvSpPr>
          <p:spPr>
            <a:xfrm>
              <a:off x="68580" y="4114801"/>
              <a:ext cx="3436620" cy="504753"/>
            </a:xfrm>
            <a:prstGeom prst="rect">
              <a:avLst/>
            </a:prstGeom>
            <a:noFill/>
          </p:spPr>
          <p:txBody>
            <a:bodyPr wrap="square" rtlCol="0">
              <a:spAutoFit/>
            </a:bodyPr>
            <a:lstStyle/>
            <a:p>
              <a:pPr algn="ctr"/>
              <a:r>
                <a:rPr lang="en-US" sz="1000" dirty="0" smtClean="0"/>
                <a:t>Single Server</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9" presetClass="emph" presetSubtype="0" grpId="0" nodeType="withEffect">
                                  <p:stCondLst>
                                    <p:cond delay="0"/>
                                  </p:stCondLst>
                                  <p:childTnLst>
                                    <p:set>
                                      <p:cBhvr rctx="PPT">
                                        <p:cTn id="27" dur="indefinite"/>
                                        <p:tgtEl>
                                          <p:spTgt spid="14"/>
                                        </p:tgtEl>
                                        <p:attrNameLst>
                                          <p:attrName>style.opacity</p:attrName>
                                        </p:attrNameLst>
                                      </p:cBhvr>
                                      <p:to>
                                        <p:strVal val="0.5"/>
                                      </p:to>
                                    </p:set>
                                    <p:animEffect filter="image" prLst="opacity: 0.5">
                                      <p:cBhvr rctx="IE">
                                        <p:cTn id="28" dur="indefinite"/>
                                        <p:tgtEl>
                                          <p:spTgt spid="14"/>
                                        </p:tgtEl>
                                      </p:cBhvr>
                                    </p:animEffect>
                                  </p:childTnLst>
                                </p:cTn>
                              </p:par>
                              <p:par>
                                <p:cTn id="29" presetID="9" presetClass="emph" presetSubtype="0" grpId="0" nodeType="withEffect">
                                  <p:stCondLst>
                                    <p:cond delay="0"/>
                                  </p:stCondLst>
                                  <p:childTnLst>
                                    <p:set>
                                      <p:cBhvr rctx="PPT">
                                        <p:cTn id="30" dur="indefinite"/>
                                        <p:tgtEl>
                                          <p:spTgt spid="16"/>
                                        </p:tgtEl>
                                        <p:attrNameLst>
                                          <p:attrName>style.opacity</p:attrName>
                                        </p:attrNameLst>
                                      </p:cBhvr>
                                      <p:to>
                                        <p:strVal val="0.5"/>
                                      </p:to>
                                    </p:set>
                                    <p:animEffect filter="image" prLst="opacity: 0.5">
                                      <p:cBhvr rctx="IE">
                                        <p:cTn id="31" dur="indefinite"/>
                                        <p:tgtEl>
                                          <p:spTgt spid="16"/>
                                        </p:tgtEl>
                                      </p:cBhvr>
                                    </p:animEffect>
                                  </p:childTnLst>
                                </p:cTn>
                              </p:par>
                              <p:par>
                                <p:cTn id="32" presetID="9" presetClass="emph" presetSubtype="0" grpId="0" nodeType="withEffect">
                                  <p:stCondLst>
                                    <p:cond delay="0"/>
                                  </p:stCondLst>
                                  <p:childTnLst>
                                    <p:set>
                                      <p:cBhvr rctx="PPT">
                                        <p:cTn id="33" dur="indefinite"/>
                                        <p:tgtEl>
                                          <p:spTgt spid="11"/>
                                        </p:tgtEl>
                                        <p:attrNameLst>
                                          <p:attrName>style.opacity</p:attrName>
                                        </p:attrNameLst>
                                      </p:cBhvr>
                                      <p:to>
                                        <p:strVal val="0.5"/>
                                      </p:to>
                                    </p:set>
                                    <p:animEffect filter="image" prLst="opacity: 0.5">
                                      <p:cBhvr rctx="IE">
                                        <p:cTn id="34" dur="indefinite"/>
                                        <p:tgtEl>
                                          <p:spTgt spid="11"/>
                                        </p:tgtEl>
                                      </p:cBhvr>
                                    </p:animEffect>
                                  </p:childTnLst>
                                </p:cTn>
                              </p:par>
                              <p:par>
                                <p:cTn id="35" presetID="9" presetClass="emph" presetSubtype="0" grpId="0" nodeType="withEffect">
                                  <p:stCondLst>
                                    <p:cond delay="0"/>
                                  </p:stCondLst>
                                  <p:childTnLst>
                                    <p:set>
                                      <p:cBhvr rctx="PPT">
                                        <p:cTn id="36" dur="indefinite"/>
                                        <p:tgtEl>
                                          <p:spTgt spid="15"/>
                                        </p:tgtEl>
                                        <p:attrNameLst>
                                          <p:attrName>style.opacity</p:attrName>
                                        </p:attrNameLst>
                                      </p:cBhvr>
                                      <p:to>
                                        <p:strVal val="0.5"/>
                                      </p:to>
                                    </p:set>
                                    <p:animEffect filter="image" prLst="opacity: 0.5">
                                      <p:cBhvr rctx="IE">
                                        <p:cTn id="37" dur="indefinite"/>
                                        <p:tgtEl>
                                          <p:spTgt spid="15"/>
                                        </p:tgtEl>
                                      </p:cBhvr>
                                    </p:animEffect>
                                  </p:childTnLst>
                                </p:cTn>
                              </p:par>
                              <p:par>
                                <p:cTn id="38" presetID="9" presetClass="emph" presetSubtype="0" grpId="0" nodeType="withEffect">
                                  <p:stCondLst>
                                    <p:cond delay="0"/>
                                  </p:stCondLst>
                                  <p:childTnLst>
                                    <p:set>
                                      <p:cBhvr rctx="PPT">
                                        <p:cTn id="39" dur="indefinite"/>
                                        <p:tgtEl>
                                          <p:spTgt spid="9"/>
                                        </p:tgtEl>
                                        <p:attrNameLst>
                                          <p:attrName>style.opacity</p:attrName>
                                        </p:attrNameLst>
                                      </p:cBhvr>
                                      <p:to>
                                        <p:strVal val="0.5"/>
                                      </p:to>
                                    </p:set>
                                    <p:animEffect filter="image" prLst="opacity: 0.5">
                                      <p:cBhvr rctx="IE">
                                        <p:cTn id="40" dur="indefinite"/>
                                        <p:tgtEl>
                                          <p:spTgt spid="9"/>
                                        </p:tgtEl>
                                      </p:cBhvr>
                                    </p:animEffect>
                                  </p:childTnLst>
                                </p:cTn>
                              </p:par>
                              <p:par>
                                <p:cTn id="41" presetID="9" presetClass="emph" presetSubtype="0" grpId="0" nodeType="withEffect">
                                  <p:stCondLst>
                                    <p:cond delay="0"/>
                                  </p:stCondLst>
                                  <p:childTnLst>
                                    <p:set>
                                      <p:cBhvr rctx="PPT">
                                        <p:cTn id="42" dur="indefinite"/>
                                        <p:tgtEl>
                                          <p:spTgt spid="53"/>
                                        </p:tgtEl>
                                        <p:attrNameLst>
                                          <p:attrName>style.opacity</p:attrName>
                                        </p:attrNameLst>
                                      </p:cBhvr>
                                      <p:to>
                                        <p:strVal val="0.5"/>
                                      </p:to>
                                    </p:set>
                                    <p:animEffect filter="image" prLst="opacity: 0.5">
                                      <p:cBhvr rctx="IE">
                                        <p:cTn id="43" dur="indefinite"/>
                                        <p:tgtEl>
                                          <p:spTgt spid="53"/>
                                        </p:tgtEl>
                                      </p:cBhvr>
                                    </p:animEffect>
                                  </p:childTnLst>
                                </p:cTn>
                              </p:par>
                              <p:par>
                                <p:cTn id="44" presetID="9" presetClass="emph" presetSubtype="0" grpId="0" nodeType="withEffect">
                                  <p:stCondLst>
                                    <p:cond delay="0"/>
                                  </p:stCondLst>
                                  <p:childTnLst>
                                    <p:set>
                                      <p:cBhvr rctx="PPT">
                                        <p:cTn id="45" dur="indefinite"/>
                                        <p:tgtEl>
                                          <p:spTgt spid="46"/>
                                        </p:tgtEl>
                                        <p:attrNameLst>
                                          <p:attrName>style.opacity</p:attrName>
                                        </p:attrNameLst>
                                      </p:cBhvr>
                                      <p:to>
                                        <p:strVal val="0.5"/>
                                      </p:to>
                                    </p:set>
                                    <p:animEffect filter="image" prLst="opacity: 0.5">
                                      <p:cBhvr rctx="IE">
                                        <p:cTn id="46" dur="indefinite"/>
                                        <p:tgtEl>
                                          <p:spTgt spid="46"/>
                                        </p:tgtEl>
                                      </p:cBhvr>
                                    </p:animEffect>
                                  </p:childTnLst>
                                </p:cTn>
                              </p:par>
                              <p:par>
                                <p:cTn id="47" presetID="9" presetClass="emph" presetSubtype="0" grpId="0" nodeType="withEffect">
                                  <p:stCondLst>
                                    <p:cond delay="0"/>
                                  </p:stCondLst>
                                  <p:childTnLst>
                                    <p:set>
                                      <p:cBhvr rctx="PPT">
                                        <p:cTn id="48" dur="indefinite"/>
                                        <p:tgtEl>
                                          <p:spTgt spid="26"/>
                                        </p:tgtEl>
                                        <p:attrNameLst>
                                          <p:attrName>style.opacity</p:attrName>
                                        </p:attrNameLst>
                                      </p:cBhvr>
                                      <p:to>
                                        <p:strVal val="0.5"/>
                                      </p:to>
                                    </p:set>
                                    <p:animEffect filter="image" prLst="opacity: 0.5">
                                      <p:cBhvr rctx="IE">
                                        <p:cTn id="49" dur="indefinite"/>
                                        <p:tgtEl>
                                          <p:spTgt spid="26"/>
                                        </p:tgtEl>
                                      </p:cBhvr>
                                    </p:animEffect>
                                  </p:childTnLst>
                                </p:cTn>
                              </p:par>
                              <p:par>
                                <p:cTn id="50" presetID="9" presetClass="emph" presetSubtype="0" grpId="0" nodeType="withEffect">
                                  <p:stCondLst>
                                    <p:cond delay="0"/>
                                  </p:stCondLst>
                                  <p:iterate type="lt">
                                    <p:tmAbs val="0"/>
                                  </p:iterate>
                                  <p:childTnLst>
                                    <p:set>
                                      <p:cBhvr rctx="PPT">
                                        <p:cTn id="51" dur="indefinite"/>
                                        <p:tgtEl>
                                          <p:spTgt spid="42"/>
                                        </p:tgtEl>
                                        <p:attrNameLst>
                                          <p:attrName>style.opacity</p:attrName>
                                        </p:attrNameLst>
                                      </p:cBhvr>
                                      <p:to>
                                        <p:strVal val="0.5"/>
                                      </p:to>
                                    </p:set>
                                    <p:animEffect filter="image" prLst="opacity: 0.5">
                                      <p:cBhvr rctx="IE">
                                        <p:cTn id="52" dur="indefinite"/>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2" grpId="0" animBg="1"/>
      <p:bldP spid="53" grpId="0" animBg="1"/>
      <p:bldP spid="46" grpId="0" animBg="1"/>
      <p:bldP spid="9" grpId="0" animBg="1"/>
      <p:bldP spid="11" grpId="0" animBg="1"/>
      <p:bldP spid="14" grpId="0" animBg="1"/>
      <p:bldP spid="15" grpId="0" animBg="1"/>
      <p:bldP spid="16" grpId="0" animBg="1"/>
      <p:bldP spid="17" grpId="0" animBg="1"/>
      <p:bldP spid="18" grpId="0" animBg="1"/>
      <p:bldP spid="19" grpId="0" animBg="1"/>
      <p:bldP spid="20" grpId="0" animBg="1"/>
      <p:bldP spid="21" grpId="0" animBg="1"/>
      <p:bldP spid="22" grpId="0" animBg="1"/>
      <p:bldP spid="1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bwMode="auto">
          <a:xfrm>
            <a:off x="152400" y="1524000"/>
            <a:ext cx="8839200" cy="4114801"/>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3" name="Rounded Rectangle 52"/>
          <p:cNvSpPr/>
          <p:nvPr/>
        </p:nvSpPr>
        <p:spPr bwMode="auto">
          <a:xfrm>
            <a:off x="4724400" y="1752600"/>
            <a:ext cx="4038600" cy="2971800"/>
          </a:xfrm>
          <a:prstGeom prst="roundRect">
            <a:avLst>
              <a:gd name="adj" fmla="val 4167"/>
            </a:avLst>
          </a:prstGeom>
          <a:solidFill>
            <a:schemeClr val="tx1">
              <a:lumMod val="9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Segoe" pitchFamily="34" charset="0"/>
              </a:rPr>
              <a:t>Windows SharePoint Services 3.0</a:t>
            </a:r>
          </a:p>
        </p:txBody>
      </p:sp>
      <p:sp>
        <p:nvSpPr>
          <p:cNvPr id="46" name="Snip Single Corner Rectangle 45"/>
          <p:cNvSpPr/>
          <p:nvPr/>
        </p:nvSpPr>
        <p:spPr bwMode="auto">
          <a:xfrm>
            <a:off x="381000" y="2209800"/>
            <a:ext cx="3733800" cy="2286000"/>
          </a:xfrm>
          <a:prstGeom prst="snip1Rect">
            <a:avLst>
              <a:gd name="adj" fmla="val 5952"/>
            </a:avLst>
          </a:prstGeom>
          <a:solidFill>
            <a:schemeClr val="accent2"/>
          </a:solidFill>
          <a:ln>
            <a:solidFill>
              <a:schemeClr val="bg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Team Foundation Server</a:t>
            </a:r>
          </a:p>
        </p:txBody>
      </p:sp>
      <p:sp>
        <p:nvSpPr>
          <p:cNvPr id="3" name="Title 1"/>
          <p:cNvSpPr>
            <a:spLocks noGrp="1"/>
          </p:cNvSpPr>
          <p:nvPr>
            <p:ph type="title"/>
          </p:nvPr>
        </p:nvSpPr>
        <p:spPr/>
        <p:txBody>
          <a:bodyPr/>
          <a:lstStyle/>
          <a:p>
            <a:r>
              <a:rPr lang="en-US" dirty="0"/>
              <a:t>TFS Installs WSS 3.0</a:t>
            </a:r>
          </a:p>
        </p:txBody>
      </p:sp>
      <p:sp>
        <p:nvSpPr>
          <p:cNvPr id="40" name="TextBox 39"/>
          <p:cNvSpPr txBox="1"/>
          <p:nvPr/>
        </p:nvSpPr>
        <p:spPr>
          <a:xfrm>
            <a:off x="152400" y="1524000"/>
            <a:ext cx="1676400" cy="276999"/>
          </a:xfrm>
          <a:prstGeom prst="rect">
            <a:avLst/>
          </a:prstGeom>
          <a:noFill/>
        </p:spPr>
        <p:txBody>
          <a:bodyPr wrap="square" rtlCol="0">
            <a:spAutoFit/>
          </a:bodyPr>
          <a:lstStyle/>
          <a:p>
            <a:r>
              <a:rPr lang="en-US" sz="1200" dirty="0" smtClean="0">
                <a:solidFill>
                  <a:schemeClr val="bg2">
                    <a:lumMod val="75000"/>
                  </a:schemeClr>
                </a:solidFill>
              </a:rPr>
              <a:t>Your Server</a:t>
            </a:r>
          </a:p>
        </p:txBody>
      </p:sp>
      <p:sp>
        <p:nvSpPr>
          <p:cNvPr id="9" name="Snip Single Corner Rectangle 8"/>
          <p:cNvSpPr/>
          <p:nvPr/>
        </p:nvSpPr>
        <p:spPr bwMode="auto">
          <a:xfrm>
            <a:off x="4876800" y="2209800"/>
            <a:ext cx="3733800" cy="2286000"/>
          </a:xfrm>
          <a:prstGeom prst="snip1Rect">
            <a:avLst>
              <a:gd name="adj" fmla="val 5952"/>
            </a:avLst>
          </a:prstGeom>
          <a:solidFill>
            <a:schemeClr val="accent2"/>
          </a:solidFill>
          <a:ln>
            <a:solidFill>
              <a:schemeClr val="bg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Web Application</a:t>
            </a:r>
          </a:p>
        </p:txBody>
      </p:sp>
      <p:sp>
        <p:nvSpPr>
          <p:cNvPr id="11" name="Left-Right Arrow 10"/>
          <p:cNvSpPr/>
          <p:nvPr/>
        </p:nvSpPr>
        <p:spPr bwMode="auto">
          <a:xfrm>
            <a:off x="4114800" y="2590800"/>
            <a:ext cx="762000" cy="152400"/>
          </a:xfrm>
          <a:prstGeom prst="leftRightArrow">
            <a:avLst/>
          </a:prstGeom>
          <a:solidFill>
            <a:schemeClr val="accent2"/>
          </a:solidFill>
          <a:ln>
            <a:solidFill>
              <a:schemeClr val="bg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Rectangle 13"/>
          <p:cNvSpPr/>
          <p:nvPr/>
        </p:nvSpPr>
        <p:spPr bwMode="auto">
          <a:xfrm>
            <a:off x="533400" y="2743200"/>
            <a:ext cx="3429000" cy="1600200"/>
          </a:xfrm>
          <a:prstGeom prst="rect">
            <a:avLst/>
          </a:prstGeom>
          <a:ln>
            <a:solidFill>
              <a:schemeClr val="accent2"/>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Segoe" pitchFamily="34" charset="0"/>
              </a:rPr>
              <a:t>Team Project Collection 1</a:t>
            </a:r>
          </a:p>
        </p:txBody>
      </p:sp>
      <p:sp>
        <p:nvSpPr>
          <p:cNvPr id="15" name="Rectangle 14"/>
          <p:cNvSpPr/>
          <p:nvPr/>
        </p:nvSpPr>
        <p:spPr bwMode="auto">
          <a:xfrm>
            <a:off x="5029200" y="2743200"/>
            <a:ext cx="3429000" cy="1600200"/>
          </a:xfrm>
          <a:prstGeom prst="rect">
            <a:avLst/>
          </a:prstGeom>
          <a:ln>
            <a:solidFill>
              <a:schemeClr val="accent2"/>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Segoe" pitchFamily="34" charset="0"/>
              </a:rPr>
              <a:t>Site Collection 1</a:t>
            </a:r>
          </a:p>
        </p:txBody>
      </p:sp>
      <p:sp>
        <p:nvSpPr>
          <p:cNvPr id="16" name="Left-Right Arrow 15"/>
          <p:cNvSpPr/>
          <p:nvPr/>
        </p:nvSpPr>
        <p:spPr bwMode="auto">
          <a:xfrm>
            <a:off x="3962400" y="2895600"/>
            <a:ext cx="1066800" cy="152400"/>
          </a:xfrm>
          <a:prstGeom prst="leftRightArrow">
            <a:avLst/>
          </a:prstGeom>
          <a:ln>
            <a:solidFill>
              <a:schemeClr val="accent2"/>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7" name="Rounded Rectangle 16"/>
          <p:cNvSpPr/>
          <p:nvPr/>
        </p:nvSpPr>
        <p:spPr bwMode="auto">
          <a:xfrm>
            <a:off x="685800" y="3200400"/>
            <a:ext cx="3124200" cy="4572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Team Project 1</a:t>
            </a:r>
          </a:p>
        </p:txBody>
      </p:sp>
      <p:sp>
        <p:nvSpPr>
          <p:cNvPr id="18" name="Rounded Rectangle 17"/>
          <p:cNvSpPr/>
          <p:nvPr/>
        </p:nvSpPr>
        <p:spPr bwMode="auto">
          <a:xfrm>
            <a:off x="685800" y="3733800"/>
            <a:ext cx="3124200" cy="4572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Team Project 2</a:t>
            </a:r>
          </a:p>
        </p:txBody>
      </p:sp>
      <p:sp>
        <p:nvSpPr>
          <p:cNvPr id="19" name="Rounded Rectangle 18"/>
          <p:cNvSpPr/>
          <p:nvPr/>
        </p:nvSpPr>
        <p:spPr bwMode="auto">
          <a:xfrm>
            <a:off x="5181600" y="3200400"/>
            <a:ext cx="3124200" cy="4572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Site1</a:t>
            </a:r>
          </a:p>
        </p:txBody>
      </p:sp>
      <p:sp>
        <p:nvSpPr>
          <p:cNvPr id="20" name="Rounded Rectangle 19"/>
          <p:cNvSpPr/>
          <p:nvPr/>
        </p:nvSpPr>
        <p:spPr bwMode="auto">
          <a:xfrm>
            <a:off x="5181600" y="3733800"/>
            <a:ext cx="3124200" cy="4572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Site 2</a:t>
            </a:r>
          </a:p>
        </p:txBody>
      </p:sp>
      <p:sp>
        <p:nvSpPr>
          <p:cNvPr id="21" name="Left-Right Arrow 20"/>
          <p:cNvSpPr/>
          <p:nvPr/>
        </p:nvSpPr>
        <p:spPr bwMode="auto">
          <a:xfrm>
            <a:off x="3810000" y="3352800"/>
            <a:ext cx="1371600" cy="152400"/>
          </a:xfrm>
          <a:prstGeom prst="lef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2" name="Left-Right Arrow 21"/>
          <p:cNvSpPr/>
          <p:nvPr/>
        </p:nvSpPr>
        <p:spPr bwMode="auto">
          <a:xfrm>
            <a:off x="3810000" y="3886200"/>
            <a:ext cx="1371600" cy="152400"/>
          </a:xfrm>
          <a:prstGeom prst="lef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3" name="Rounded Rectangle 22"/>
          <p:cNvSpPr/>
          <p:nvPr/>
        </p:nvSpPr>
        <p:spPr bwMode="auto">
          <a:xfrm>
            <a:off x="4724400" y="4724400"/>
            <a:ext cx="4038600" cy="457200"/>
          </a:xfrm>
          <a:prstGeom prst="roundRect">
            <a:avLst>
              <a:gd name="adj" fmla="val 15625"/>
            </a:avLst>
          </a:prstGeom>
          <a:solidFill>
            <a:schemeClr val="tx1">
              <a:lumMod val="9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Segoe" pitchFamily="34" charset="0"/>
              </a:rPr>
              <a:t>Team Foundation Extensions</a:t>
            </a:r>
          </a:p>
        </p:txBody>
      </p:sp>
      <p:pic>
        <p:nvPicPr>
          <p:cNvPr id="328707" name="Picture 3" descr="C:\Users\Jon\AppData\Local\Microsoft\Windows\Temporary Internet Files\Content.IE5\KZAXTSU3\MCj04421390000[1].png"/>
          <p:cNvPicPr>
            <a:picLocks noChangeAspect="1" noChangeArrowheads="1"/>
          </p:cNvPicPr>
          <p:nvPr/>
        </p:nvPicPr>
        <p:blipFill>
          <a:blip r:embed="rId3"/>
          <a:srcRect/>
          <a:stretch>
            <a:fillRect/>
          </a:stretch>
        </p:blipFill>
        <p:spPr bwMode="auto">
          <a:xfrm>
            <a:off x="0" y="5743575"/>
            <a:ext cx="1091987" cy="1114425"/>
          </a:xfrm>
          <a:prstGeom prst="rect">
            <a:avLst/>
          </a:prstGeom>
          <a:noFill/>
        </p:spPr>
      </p:pic>
      <p:grpSp>
        <p:nvGrpSpPr>
          <p:cNvPr id="2" name="Group 27"/>
          <p:cNvGrpSpPr/>
          <p:nvPr/>
        </p:nvGrpSpPr>
        <p:grpSpPr>
          <a:xfrm>
            <a:off x="7467600" y="152400"/>
            <a:ext cx="1676400" cy="1115122"/>
            <a:chOff x="68580" y="2435666"/>
            <a:chExt cx="3436620" cy="2286001"/>
          </a:xfrm>
        </p:grpSpPr>
        <p:pic>
          <p:nvPicPr>
            <p:cNvPr id="29" name="Picture 6" descr="C:\Users\Jon\AppData\Local\Microsoft\Windows\Temporary Internet Files\Content.IE5\Z8IHWCGQ\MCj04352420000[1].png"/>
            <p:cNvPicPr>
              <a:picLocks noChangeAspect="1" noChangeArrowheads="1"/>
            </p:cNvPicPr>
            <p:nvPr/>
          </p:nvPicPr>
          <p:blipFill>
            <a:blip r:embed="rId4"/>
            <a:srcRect/>
            <a:stretch>
              <a:fillRect/>
            </a:stretch>
          </p:blipFill>
          <p:spPr bwMode="auto">
            <a:xfrm flipH="1">
              <a:off x="1162050" y="2435666"/>
              <a:ext cx="1155380" cy="2286001"/>
            </a:xfrm>
            <a:prstGeom prst="rect">
              <a:avLst/>
            </a:prstGeom>
            <a:noFill/>
          </p:spPr>
        </p:pic>
        <p:sp>
          <p:nvSpPr>
            <p:cNvPr id="30" name="TextBox 29"/>
            <p:cNvSpPr txBox="1"/>
            <p:nvPr/>
          </p:nvSpPr>
          <p:spPr>
            <a:xfrm>
              <a:off x="68580" y="4114801"/>
              <a:ext cx="3436620" cy="504753"/>
            </a:xfrm>
            <a:prstGeom prst="rect">
              <a:avLst/>
            </a:prstGeom>
            <a:noFill/>
          </p:spPr>
          <p:txBody>
            <a:bodyPr wrap="square" rtlCol="0">
              <a:spAutoFit/>
            </a:bodyPr>
            <a:lstStyle/>
            <a:p>
              <a:pPr algn="ctr"/>
              <a:r>
                <a:rPr lang="en-US" sz="1000" dirty="0" smtClean="0"/>
                <a:t>Single Server</a:t>
              </a:r>
            </a:p>
          </p:txBody>
        </p:sp>
      </p:gr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Scenarios</a:t>
            </a:r>
            <a:endParaRPr lang="en-US" dirty="0"/>
          </a:p>
        </p:txBody>
      </p:sp>
      <p:sp>
        <p:nvSpPr>
          <p:cNvPr id="3" name="Text Placeholder 2"/>
          <p:cNvSpPr>
            <a:spLocks noGrp="1"/>
          </p:cNvSpPr>
          <p:nvPr>
            <p:ph type="body" idx="1"/>
          </p:nvPr>
        </p:nvSpPr>
        <p:spPr>
          <a:xfrm>
            <a:off x="381000" y="1660853"/>
            <a:ext cx="4114800" cy="443198"/>
          </a:xfrm>
        </p:spPr>
        <p:txBody>
          <a:bodyPr/>
          <a:lstStyle/>
          <a:p>
            <a:r>
              <a:rPr lang="en-US" sz="3200" b="0" dirty="0" smtClean="0">
                <a:effectLst>
                  <a:outerShdw blurRad="38100" dist="38100" dir="2700000" algn="tl">
                    <a:srgbClr val="000000">
                      <a:alpha val="43137"/>
                    </a:srgbClr>
                  </a:outerShdw>
                </a:effectLst>
              </a:rPr>
              <a:t>Single Server</a:t>
            </a:r>
            <a:endParaRPr lang="en-US" sz="3200" b="0" dirty="0">
              <a:effectLst>
                <a:outerShdw blurRad="38100" dist="38100" dir="2700000" algn="tl">
                  <a:srgbClr val="000000">
                    <a:alpha val="43137"/>
                  </a:srgbClr>
                </a:outerShdw>
              </a:effectLst>
            </a:endParaRPr>
          </a:p>
        </p:txBody>
      </p:sp>
      <p:sp>
        <p:nvSpPr>
          <p:cNvPr id="4" name="Content Placeholder 3"/>
          <p:cNvSpPr>
            <a:spLocks noGrp="1"/>
          </p:cNvSpPr>
          <p:nvPr>
            <p:ph sz="half" idx="2"/>
          </p:nvPr>
        </p:nvSpPr>
        <p:spPr>
          <a:xfrm>
            <a:off x="380999" y="2174875"/>
            <a:ext cx="4114800" cy="1663532"/>
          </a:xfrm>
        </p:spPr>
        <p:txBody>
          <a:bodyPr/>
          <a:lstStyle/>
          <a:p>
            <a:r>
              <a:rPr lang="en-US" dirty="0" smtClean="0"/>
              <a:t>TFS can install WSS 3.0 for you</a:t>
            </a:r>
          </a:p>
          <a:p>
            <a:r>
              <a:rPr lang="en-US" dirty="0" smtClean="0"/>
              <a:t>You can integrate with an existing SharePoint products installation</a:t>
            </a:r>
            <a:endParaRPr lang="en-US" dirty="0"/>
          </a:p>
        </p:txBody>
      </p:sp>
      <p:sp>
        <p:nvSpPr>
          <p:cNvPr id="5" name="Text Placeholder 4"/>
          <p:cNvSpPr>
            <a:spLocks noGrp="1"/>
          </p:cNvSpPr>
          <p:nvPr>
            <p:ph type="body" sz="quarter" idx="3"/>
          </p:nvPr>
        </p:nvSpPr>
        <p:spPr>
          <a:xfrm>
            <a:off x="4645981" y="1660853"/>
            <a:ext cx="4117019" cy="443198"/>
          </a:xfrm>
        </p:spPr>
        <p:txBody>
          <a:bodyPr/>
          <a:lstStyle/>
          <a:p>
            <a:r>
              <a:rPr lang="en-US" sz="3200" b="0" dirty="0" smtClean="0">
                <a:effectLst>
                  <a:outerShdw blurRad="38100" dist="38100" dir="2700000" algn="tl">
                    <a:srgbClr val="000000">
                      <a:alpha val="43137"/>
                    </a:srgbClr>
                  </a:outerShdw>
                </a:effectLst>
              </a:rPr>
              <a:t>Separate Servers</a:t>
            </a:r>
            <a:endParaRPr lang="en-US" sz="3200" b="0" dirty="0">
              <a:effectLst>
                <a:outerShdw blurRad="38100" dist="38100" dir="2700000" algn="tl">
                  <a:srgbClr val="000000">
                    <a:alpha val="43137"/>
                  </a:srgbClr>
                </a:outerShdw>
              </a:effectLst>
            </a:endParaRPr>
          </a:p>
        </p:txBody>
      </p:sp>
      <p:sp>
        <p:nvSpPr>
          <p:cNvPr id="6" name="Content Placeholder 5"/>
          <p:cNvSpPr>
            <a:spLocks noGrp="1"/>
          </p:cNvSpPr>
          <p:nvPr>
            <p:ph sz="quarter" idx="4"/>
          </p:nvPr>
        </p:nvSpPr>
        <p:spPr>
          <a:xfrm>
            <a:off x="4645026" y="2174875"/>
            <a:ext cx="4117974" cy="1663532"/>
          </a:xfrm>
        </p:spPr>
        <p:txBody>
          <a:bodyPr/>
          <a:lstStyle/>
          <a:p>
            <a:r>
              <a:rPr lang="en-US" dirty="0" smtClean="0"/>
              <a:t>As a TFS administrator, you are in charge of SharePoint</a:t>
            </a:r>
          </a:p>
          <a:p>
            <a:r>
              <a:rPr lang="en-US" dirty="0" smtClean="0"/>
              <a:t>As a TFS administrator, you are </a:t>
            </a:r>
            <a:r>
              <a:rPr lang="en-US" i="1" dirty="0" smtClean="0"/>
              <a:t>not</a:t>
            </a:r>
            <a:r>
              <a:rPr lang="en-US" dirty="0" smtClean="0"/>
              <a:t> in charge of SharePoint</a:t>
            </a:r>
            <a:endParaRPr lang="en-US" dirty="0"/>
          </a:p>
        </p:txBody>
      </p:sp>
      <p:pic>
        <p:nvPicPr>
          <p:cNvPr id="7" name="Picture 3" descr="C:\Users\Jon\AppData\Local\Microsoft\Windows\Temporary Internet Files\Content.IE5\KZAXTSU3\MCj04421390000[1].png"/>
          <p:cNvPicPr>
            <a:picLocks noChangeAspect="1" noChangeArrowheads="1"/>
          </p:cNvPicPr>
          <p:nvPr/>
        </p:nvPicPr>
        <p:blipFill>
          <a:blip r:embed="rId2"/>
          <a:srcRect/>
          <a:stretch>
            <a:fillRect/>
          </a:stretch>
        </p:blipFill>
        <p:spPr bwMode="auto">
          <a:xfrm>
            <a:off x="381000" y="2209800"/>
            <a:ext cx="176372" cy="179996"/>
          </a:xfrm>
          <a:prstGeom prst="rect">
            <a:avLst/>
          </a:prstGeom>
          <a:noFill/>
        </p:spPr>
      </p:pic>
      <p:pic>
        <p:nvPicPr>
          <p:cNvPr id="8" name="Picture 3" descr="C:\Users\Jon\AppData\Local\Microsoft\Windows\Temporary Internet Files\Content.IE5\KZAXTSU3\MCj04421390000[1].png"/>
          <p:cNvPicPr>
            <a:picLocks noChangeAspect="1" noChangeArrowheads="1"/>
          </p:cNvPicPr>
          <p:nvPr/>
        </p:nvPicPr>
        <p:blipFill>
          <a:blip r:embed="rId2"/>
          <a:srcRect/>
          <a:stretch>
            <a:fillRect/>
          </a:stretch>
        </p:blipFill>
        <p:spPr bwMode="auto">
          <a:xfrm>
            <a:off x="381000" y="2895600"/>
            <a:ext cx="176372" cy="179996"/>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3">
                                            <p:txEl>
                                              <p:pRg st="0" end="0"/>
                                            </p:txEl>
                                          </p:spTgt>
                                        </p:tgtEl>
                                        <p:attrNameLst>
                                          <p:attrName>style.opacity</p:attrName>
                                        </p:attrNameLst>
                                      </p:cBhvr>
                                      <p:to>
                                        <p:strVal val="0.5"/>
                                      </p:to>
                                    </p:set>
                                    <p:animEffect filter="image" prLst="opacity: 0.5">
                                      <p:cBhvr rctx="IE">
                                        <p:cTn id="7" dur="indefinite"/>
                                        <p:tgtEl>
                                          <p:spTgt spid="3">
                                            <p:txEl>
                                              <p:pRg st="0" end="0"/>
                                            </p:txEl>
                                          </p:spTgt>
                                        </p:tgtEl>
                                      </p:cBhvr>
                                    </p:animEffect>
                                  </p:childTnLst>
                                </p:cTn>
                              </p:par>
                              <p:par>
                                <p:cTn id="8" presetID="9" presetClass="emph" presetSubtype="0" grpId="0" nodeType="withEffect">
                                  <p:stCondLst>
                                    <p:cond delay="0"/>
                                  </p:stCondLst>
                                  <p:childTnLst>
                                    <p:set>
                                      <p:cBhvr rctx="PPT">
                                        <p:cTn id="9" dur="indefinite"/>
                                        <p:tgtEl>
                                          <p:spTgt spid="4">
                                            <p:txEl>
                                              <p:pRg st="0" end="0"/>
                                            </p:txEl>
                                          </p:spTgt>
                                        </p:tgtEl>
                                        <p:attrNameLst>
                                          <p:attrName>style.opacity</p:attrName>
                                        </p:attrNameLst>
                                      </p:cBhvr>
                                      <p:to>
                                        <p:strVal val="0.5"/>
                                      </p:to>
                                    </p:set>
                                    <p:animEffect filter="image" prLst="opacity: 0.5">
                                      <p:cBhvr rctx="IE">
                                        <p:cTn id="10" dur="indefinite"/>
                                        <p:tgtEl>
                                          <p:spTgt spid="4">
                                            <p:txEl>
                                              <p:pRg st="0" end="0"/>
                                            </p:txEl>
                                          </p:spTgt>
                                        </p:tgtEl>
                                      </p:cBhvr>
                                    </p:animEffect>
                                  </p:childTnLst>
                                </p:cTn>
                              </p:par>
                              <p:par>
                                <p:cTn id="11" presetID="9" presetClass="emph" presetSubtype="0" nodeType="withEffect">
                                  <p:stCondLst>
                                    <p:cond delay="0"/>
                                  </p:stCondLst>
                                  <p:childTnLst>
                                    <p:set>
                                      <p:cBhvr rctx="PPT">
                                        <p:cTn id="12" dur="indefinite"/>
                                        <p:tgtEl>
                                          <p:spTgt spid="7"/>
                                        </p:tgtEl>
                                        <p:attrNameLst>
                                          <p:attrName>style.opacity</p:attrName>
                                        </p:attrNameLst>
                                      </p:cBhvr>
                                      <p:to>
                                        <p:strVal val="0.5"/>
                                      </p:to>
                                    </p:set>
                                    <p:animEffect filter="image" prLst="opacity: 0.5">
                                      <p:cBhvr rctx="IE">
                                        <p:cTn id="13" dur="indefinite"/>
                                        <p:tgtEl>
                                          <p:spTgt spid="7"/>
                                        </p:tgtEl>
                                      </p:cBhvr>
                                    </p:animEffect>
                                  </p:childTnLst>
                                </p:cTn>
                              </p:par>
                              <p:par>
                                <p:cTn id="14" presetID="9" presetClass="emph" presetSubtype="0" grpId="0" nodeType="withEffect">
                                  <p:stCondLst>
                                    <p:cond delay="0"/>
                                  </p:stCondLst>
                                  <p:childTnLst>
                                    <p:set>
                                      <p:cBhvr rctx="PPT">
                                        <p:cTn id="15" dur="indefinite"/>
                                        <p:tgtEl>
                                          <p:spTgt spid="5">
                                            <p:txEl>
                                              <p:pRg st="0" end="0"/>
                                            </p:txEl>
                                          </p:spTgt>
                                        </p:tgtEl>
                                        <p:attrNameLst>
                                          <p:attrName>style.opacity</p:attrName>
                                        </p:attrNameLst>
                                      </p:cBhvr>
                                      <p:to>
                                        <p:strVal val="0.5"/>
                                      </p:to>
                                    </p:set>
                                    <p:animEffect filter="image" prLst="opacity: 0.5">
                                      <p:cBhvr rctx="IE">
                                        <p:cTn id="16" dur="indefinite"/>
                                        <p:tgtEl>
                                          <p:spTgt spid="5">
                                            <p:txEl>
                                              <p:pRg st="0" end="0"/>
                                            </p:txEl>
                                          </p:spTgt>
                                        </p:tgtEl>
                                      </p:cBhvr>
                                    </p:animEffect>
                                  </p:childTnLst>
                                </p:cTn>
                              </p:par>
                              <p:par>
                                <p:cTn id="17" presetID="9" presetClass="emph" presetSubtype="0" grpId="0" nodeType="withEffect">
                                  <p:stCondLst>
                                    <p:cond delay="0"/>
                                  </p:stCondLst>
                                  <p:childTnLst>
                                    <p:set>
                                      <p:cBhvr rctx="PPT">
                                        <p:cTn id="18" dur="indefinite"/>
                                        <p:tgtEl>
                                          <p:spTgt spid="6">
                                            <p:txEl>
                                              <p:pRg st="0" end="0"/>
                                            </p:txEl>
                                          </p:spTgt>
                                        </p:tgtEl>
                                        <p:attrNameLst>
                                          <p:attrName>style.opacity</p:attrName>
                                        </p:attrNameLst>
                                      </p:cBhvr>
                                      <p:to>
                                        <p:strVal val="0.5"/>
                                      </p:to>
                                    </p:set>
                                    <p:animEffect filter="image" prLst="opacity: 0.5">
                                      <p:cBhvr rctx="IE">
                                        <p:cTn id="19" dur="indefinite"/>
                                        <p:tgtEl>
                                          <p:spTgt spid="6">
                                            <p:txEl>
                                              <p:pRg st="0" end="0"/>
                                            </p:txEl>
                                          </p:spTgt>
                                        </p:tgtEl>
                                      </p:cBhvr>
                                    </p:animEffect>
                                  </p:childTnLst>
                                </p:cTn>
                              </p:par>
                              <p:par>
                                <p:cTn id="20" presetID="9" presetClass="emph" presetSubtype="0" grpId="0" nodeType="withEffect">
                                  <p:stCondLst>
                                    <p:cond delay="0"/>
                                  </p:stCondLst>
                                  <p:childTnLst>
                                    <p:set>
                                      <p:cBhvr rctx="PPT">
                                        <p:cTn id="21" dur="indefinite"/>
                                        <p:tgtEl>
                                          <p:spTgt spid="6">
                                            <p:txEl>
                                              <p:pRg st="1" end="1"/>
                                            </p:txEl>
                                          </p:spTgt>
                                        </p:tgtEl>
                                        <p:attrNameLst>
                                          <p:attrName>style.opacity</p:attrName>
                                        </p:attrNameLst>
                                      </p:cBhvr>
                                      <p:to>
                                        <p:strVal val="0.5"/>
                                      </p:to>
                                    </p:set>
                                    <p:animEffect filter="image" prLst="opacity: 0.5">
                                      <p:cBhvr rctx="IE">
                                        <p:cTn id="22" dur="indefinite"/>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6"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Scenarios</a:t>
            </a:r>
            <a:endParaRPr lang="en-US" dirty="0"/>
          </a:p>
        </p:txBody>
      </p:sp>
      <p:sp>
        <p:nvSpPr>
          <p:cNvPr id="3" name="Text Placeholder 2"/>
          <p:cNvSpPr>
            <a:spLocks noGrp="1"/>
          </p:cNvSpPr>
          <p:nvPr>
            <p:ph type="body" idx="1"/>
          </p:nvPr>
        </p:nvSpPr>
        <p:spPr>
          <a:xfrm>
            <a:off x="381000" y="1660853"/>
            <a:ext cx="4114800" cy="443198"/>
          </a:xfrm>
        </p:spPr>
        <p:txBody>
          <a:bodyPr/>
          <a:lstStyle/>
          <a:p>
            <a:r>
              <a:rPr lang="en-US" sz="3200" b="0" dirty="0" smtClean="0">
                <a:effectLst>
                  <a:outerShdw blurRad="38100" dist="38100" dir="2700000" algn="tl">
                    <a:srgbClr val="000000">
                      <a:alpha val="43137"/>
                    </a:srgbClr>
                  </a:outerShdw>
                </a:effectLst>
              </a:rPr>
              <a:t>Single Server</a:t>
            </a:r>
            <a:endParaRPr lang="en-US" sz="3200" b="0" dirty="0">
              <a:effectLst>
                <a:outerShdw blurRad="38100" dist="38100" dir="2700000" algn="tl">
                  <a:srgbClr val="000000">
                    <a:alpha val="43137"/>
                  </a:srgbClr>
                </a:outerShdw>
              </a:effectLst>
            </a:endParaRPr>
          </a:p>
        </p:txBody>
      </p:sp>
      <p:sp>
        <p:nvSpPr>
          <p:cNvPr id="4" name="Content Placeholder 3"/>
          <p:cNvSpPr>
            <a:spLocks noGrp="1"/>
          </p:cNvSpPr>
          <p:nvPr>
            <p:ph sz="half" idx="2"/>
          </p:nvPr>
        </p:nvSpPr>
        <p:spPr>
          <a:xfrm>
            <a:off x="380999" y="2174875"/>
            <a:ext cx="4114800" cy="1663532"/>
          </a:xfrm>
        </p:spPr>
        <p:txBody>
          <a:bodyPr/>
          <a:lstStyle/>
          <a:p>
            <a:r>
              <a:rPr lang="en-US" dirty="0" smtClean="0"/>
              <a:t>TFS can install WSS 3.0 for you</a:t>
            </a:r>
          </a:p>
          <a:p>
            <a:r>
              <a:rPr lang="en-US" dirty="0" smtClean="0"/>
              <a:t>You can integrate with an existing SharePoint products installation</a:t>
            </a:r>
            <a:endParaRPr lang="en-US" dirty="0"/>
          </a:p>
        </p:txBody>
      </p:sp>
      <p:sp>
        <p:nvSpPr>
          <p:cNvPr id="5" name="Text Placeholder 4"/>
          <p:cNvSpPr>
            <a:spLocks noGrp="1"/>
          </p:cNvSpPr>
          <p:nvPr>
            <p:ph type="body" sz="quarter" idx="3"/>
          </p:nvPr>
        </p:nvSpPr>
        <p:spPr>
          <a:xfrm>
            <a:off x="4645981" y="1660853"/>
            <a:ext cx="4117019" cy="443198"/>
          </a:xfrm>
        </p:spPr>
        <p:txBody>
          <a:bodyPr/>
          <a:lstStyle/>
          <a:p>
            <a:r>
              <a:rPr lang="en-US" sz="3200" b="0" dirty="0" smtClean="0">
                <a:effectLst>
                  <a:outerShdw blurRad="38100" dist="38100" dir="2700000" algn="tl">
                    <a:srgbClr val="000000">
                      <a:alpha val="43137"/>
                    </a:srgbClr>
                  </a:outerShdw>
                </a:effectLst>
              </a:rPr>
              <a:t>Separate Servers</a:t>
            </a:r>
            <a:endParaRPr lang="en-US" sz="3200" b="0" dirty="0">
              <a:effectLst>
                <a:outerShdw blurRad="38100" dist="38100" dir="2700000" algn="tl">
                  <a:srgbClr val="000000">
                    <a:alpha val="43137"/>
                  </a:srgbClr>
                </a:outerShdw>
              </a:effectLst>
            </a:endParaRPr>
          </a:p>
        </p:txBody>
      </p:sp>
      <p:sp>
        <p:nvSpPr>
          <p:cNvPr id="6" name="Content Placeholder 5"/>
          <p:cNvSpPr>
            <a:spLocks noGrp="1"/>
          </p:cNvSpPr>
          <p:nvPr>
            <p:ph sz="quarter" idx="4"/>
          </p:nvPr>
        </p:nvSpPr>
        <p:spPr>
          <a:xfrm>
            <a:off x="4645026" y="2174875"/>
            <a:ext cx="4117974" cy="1663532"/>
          </a:xfrm>
        </p:spPr>
        <p:txBody>
          <a:bodyPr/>
          <a:lstStyle/>
          <a:p>
            <a:r>
              <a:rPr lang="en-US" dirty="0" smtClean="0"/>
              <a:t>As a TFS administrator, you are in charge of SharePoint</a:t>
            </a:r>
          </a:p>
          <a:p>
            <a:r>
              <a:rPr lang="en-US" dirty="0" smtClean="0"/>
              <a:t>As a TFS administrator, you are </a:t>
            </a:r>
            <a:r>
              <a:rPr lang="en-US" i="1" dirty="0" smtClean="0"/>
              <a:t>not</a:t>
            </a:r>
            <a:r>
              <a:rPr lang="en-US" dirty="0" smtClean="0"/>
              <a:t> in charge of SharePoint</a:t>
            </a:r>
            <a:endParaRPr lang="en-US" dirty="0"/>
          </a:p>
        </p:txBody>
      </p:sp>
      <p:pic>
        <p:nvPicPr>
          <p:cNvPr id="7" name="Picture 3" descr="C:\Users\Jon\AppData\Local\Microsoft\Windows\Temporary Internet Files\Content.IE5\KZAXTSU3\MCj04421390000[1].png"/>
          <p:cNvPicPr>
            <a:picLocks noChangeAspect="1" noChangeArrowheads="1"/>
          </p:cNvPicPr>
          <p:nvPr/>
        </p:nvPicPr>
        <p:blipFill>
          <a:blip r:embed="rId2"/>
          <a:srcRect/>
          <a:stretch>
            <a:fillRect/>
          </a:stretch>
        </p:blipFill>
        <p:spPr bwMode="auto">
          <a:xfrm>
            <a:off x="381000" y="2209800"/>
            <a:ext cx="176372" cy="179996"/>
          </a:xfrm>
          <a:prstGeom prst="rect">
            <a:avLst/>
          </a:prstGeom>
          <a:noFill/>
        </p:spPr>
      </p:pic>
      <p:pic>
        <p:nvPicPr>
          <p:cNvPr id="8" name="Picture 3" descr="C:\Users\Jon\AppData\Local\Microsoft\Windows\Temporary Internet Files\Content.IE5\KZAXTSU3\MCj04421390000[1].png"/>
          <p:cNvPicPr>
            <a:picLocks noChangeAspect="1" noChangeArrowheads="1"/>
          </p:cNvPicPr>
          <p:nvPr/>
        </p:nvPicPr>
        <p:blipFill>
          <a:blip r:embed="rId2"/>
          <a:srcRect/>
          <a:stretch>
            <a:fillRect/>
          </a:stretch>
        </p:blipFill>
        <p:spPr bwMode="auto">
          <a:xfrm>
            <a:off x="381000" y="2895600"/>
            <a:ext cx="176372" cy="179996"/>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3">
                                            <p:txEl>
                                              <p:pRg st="0" end="0"/>
                                            </p:txEl>
                                          </p:spTgt>
                                        </p:tgtEl>
                                        <p:attrNameLst>
                                          <p:attrName>style.opacity</p:attrName>
                                        </p:attrNameLst>
                                      </p:cBhvr>
                                      <p:to>
                                        <p:strVal val="0.5"/>
                                      </p:to>
                                    </p:set>
                                    <p:animEffect filter="image" prLst="opacity: 0.5">
                                      <p:cBhvr rctx="IE">
                                        <p:cTn id="7" dur="indefinite"/>
                                        <p:tgtEl>
                                          <p:spTgt spid="3">
                                            <p:txEl>
                                              <p:pRg st="0" end="0"/>
                                            </p:txEl>
                                          </p:spTgt>
                                        </p:tgtEl>
                                      </p:cBhvr>
                                    </p:animEffect>
                                  </p:childTnLst>
                                </p:cTn>
                              </p:par>
                              <p:par>
                                <p:cTn id="8" presetID="9" presetClass="emph" presetSubtype="0" grpId="0" nodeType="withEffect">
                                  <p:stCondLst>
                                    <p:cond delay="0"/>
                                  </p:stCondLst>
                                  <p:childTnLst>
                                    <p:set>
                                      <p:cBhvr rctx="PPT">
                                        <p:cTn id="9" dur="indefinite"/>
                                        <p:tgtEl>
                                          <p:spTgt spid="4">
                                            <p:txEl>
                                              <p:pRg st="0" end="0"/>
                                            </p:txEl>
                                          </p:spTgt>
                                        </p:tgtEl>
                                        <p:attrNameLst>
                                          <p:attrName>style.opacity</p:attrName>
                                        </p:attrNameLst>
                                      </p:cBhvr>
                                      <p:to>
                                        <p:strVal val="0.5"/>
                                      </p:to>
                                    </p:set>
                                    <p:animEffect filter="image" prLst="opacity: 0.5">
                                      <p:cBhvr rctx="IE">
                                        <p:cTn id="10" dur="indefinite"/>
                                        <p:tgtEl>
                                          <p:spTgt spid="4">
                                            <p:txEl>
                                              <p:pRg st="0" end="0"/>
                                            </p:txEl>
                                          </p:spTgt>
                                        </p:tgtEl>
                                      </p:cBhvr>
                                    </p:animEffect>
                                  </p:childTnLst>
                                </p:cTn>
                              </p:par>
                              <p:par>
                                <p:cTn id="11" presetID="9" presetClass="emph" presetSubtype="0" grpId="0" nodeType="withEffect">
                                  <p:stCondLst>
                                    <p:cond delay="0"/>
                                  </p:stCondLst>
                                  <p:childTnLst>
                                    <p:set>
                                      <p:cBhvr rctx="PPT">
                                        <p:cTn id="12" dur="indefinite"/>
                                        <p:tgtEl>
                                          <p:spTgt spid="4">
                                            <p:txEl>
                                              <p:pRg st="1" end="1"/>
                                            </p:txEl>
                                          </p:spTgt>
                                        </p:tgtEl>
                                        <p:attrNameLst>
                                          <p:attrName>style.opacity</p:attrName>
                                        </p:attrNameLst>
                                      </p:cBhvr>
                                      <p:to>
                                        <p:strVal val="0.5"/>
                                      </p:to>
                                    </p:set>
                                    <p:animEffect filter="image" prLst="opacity: 0.5">
                                      <p:cBhvr rctx="IE">
                                        <p:cTn id="13" dur="indefinite"/>
                                        <p:tgtEl>
                                          <p:spTgt spid="4">
                                            <p:txEl>
                                              <p:pRg st="1" end="1"/>
                                            </p:txEl>
                                          </p:spTgt>
                                        </p:tgtEl>
                                      </p:cBhvr>
                                    </p:animEffect>
                                  </p:childTnLst>
                                </p:cTn>
                              </p:par>
                              <p:par>
                                <p:cTn id="14" presetID="9" presetClass="emph" presetSubtype="0" nodeType="withEffect">
                                  <p:stCondLst>
                                    <p:cond delay="0"/>
                                  </p:stCondLst>
                                  <p:childTnLst>
                                    <p:set>
                                      <p:cBhvr rctx="PPT">
                                        <p:cTn id="15" dur="indefinite"/>
                                        <p:tgtEl>
                                          <p:spTgt spid="8"/>
                                        </p:tgtEl>
                                        <p:attrNameLst>
                                          <p:attrName>style.opacity</p:attrName>
                                        </p:attrNameLst>
                                      </p:cBhvr>
                                      <p:to>
                                        <p:strVal val="0.5"/>
                                      </p:to>
                                    </p:set>
                                    <p:animEffect filter="image" prLst="opacity: 0.5">
                                      <p:cBhvr rctx="IE">
                                        <p:cTn id="16" dur="indefinite"/>
                                        <p:tgtEl>
                                          <p:spTgt spid="8"/>
                                        </p:tgtEl>
                                      </p:cBhvr>
                                    </p:animEffect>
                                  </p:childTnLst>
                                </p:cTn>
                              </p:par>
                              <p:par>
                                <p:cTn id="17" presetID="9" presetClass="emph" presetSubtype="0" nodeType="withEffect">
                                  <p:stCondLst>
                                    <p:cond delay="0"/>
                                  </p:stCondLst>
                                  <p:childTnLst>
                                    <p:set>
                                      <p:cBhvr rctx="PPT">
                                        <p:cTn id="18" dur="indefinite"/>
                                        <p:tgtEl>
                                          <p:spTgt spid="7"/>
                                        </p:tgtEl>
                                        <p:attrNameLst>
                                          <p:attrName>style.opacity</p:attrName>
                                        </p:attrNameLst>
                                      </p:cBhvr>
                                      <p:to>
                                        <p:strVal val="0.5"/>
                                      </p:to>
                                    </p:set>
                                    <p:animEffect filter="image" prLst="opacity: 0.5">
                                      <p:cBhvr rctx="IE">
                                        <p:cTn id="19" dur="indefinite"/>
                                        <p:tgtEl>
                                          <p:spTgt spid="7"/>
                                        </p:tgtEl>
                                      </p:cBhvr>
                                    </p:animEffect>
                                  </p:childTnLst>
                                </p:cTn>
                              </p:par>
                              <p:par>
                                <p:cTn id="20" presetID="9" presetClass="emph" presetSubtype="0" grpId="0" nodeType="withEffect">
                                  <p:stCondLst>
                                    <p:cond delay="0"/>
                                  </p:stCondLst>
                                  <p:childTnLst>
                                    <p:set>
                                      <p:cBhvr rctx="PPT">
                                        <p:cTn id="21" dur="indefinite"/>
                                        <p:tgtEl>
                                          <p:spTgt spid="6">
                                            <p:txEl>
                                              <p:pRg st="1" end="1"/>
                                            </p:txEl>
                                          </p:spTgt>
                                        </p:tgtEl>
                                        <p:attrNameLst>
                                          <p:attrName>style.opacity</p:attrName>
                                        </p:attrNameLst>
                                      </p:cBhvr>
                                      <p:to>
                                        <p:strVal val="0.5"/>
                                      </p:to>
                                    </p:set>
                                    <p:animEffect filter="image" prLst="opacity: 0.5">
                                      <p:cBhvr rctx="IE">
                                        <p:cTn id="22" dur="indefinite"/>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srcRect/>
          <a:stretch>
            <a:fillRect/>
          </a:stretch>
        </p:blipFill>
        <p:spPr bwMode="auto">
          <a:xfrm>
            <a:off x="1981200" y="990600"/>
            <a:ext cx="4572000" cy="3691086"/>
          </a:xfrm>
          <a:prstGeom prst="rect">
            <a:avLst/>
          </a:prstGeom>
          <a:noFill/>
          <a:ln w="9525">
            <a:noFill/>
            <a:miter lim="800000"/>
            <a:headEnd/>
            <a:tailEnd/>
          </a:ln>
          <a:effectLst/>
        </p:spPr>
      </p:pic>
      <p:pic>
        <p:nvPicPr>
          <p:cNvPr id="11" name="Picture 2"/>
          <p:cNvPicPr>
            <a:picLocks noChangeAspect="1" noChangeArrowheads="1"/>
          </p:cNvPicPr>
          <p:nvPr/>
        </p:nvPicPr>
        <p:blipFill>
          <a:blip r:embed="rId3"/>
          <a:srcRect/>
          <a:stretch>
            <a:fillRect/>
          </a:stretch>
        </p:blipFill>
        <p:spPr bwMode="auto">
          <a:xfrm>
            <a:off x="76200" y="990600"/>
            <a:ext cx="1795689" cy="2218204"/>
          </a:xfrm>
          <a:prstGeom prst="rect">
            <a:avLst/>
          </a:prstGeom>
          <a:ln>
            <a:noFill/>
          </a:ln>
          <a:effectLst>
            <a:outerShdw blurRad="190500" algn="tl" rotWithShape="0">
              <a:srgbClr val="000000">
                <a:alpha val="70000"/>
              </a:srgbClr>
            </a:outerShdw>
          </a:effectLst>
        </p:spPr>
      </p:pic>
      <p:sp>
        <p:nvSpPr>
          <p:cNvPr id="2" name="Title 1"/>
          <p:cNvSpPr>
            <a:spLocks noGrp="1"/>
          </p:cNvSpPr>
          <p:nvPr>
            <p:ph type="title"/>
          </p:nvPr>
        </p:nvSpPr>
        <p:spPr>
          <a:xfrm>
            <a:off x="381000" y="230188"/>
            <a:ext cx="8382000" cy="664797"/>
          </a:xfrm>
        </p:spPr>
        <p:txBody>
          <a:bodyPr/>
          <a:lstStyle/>
          <a:p>
            <a:r>
              <a:rPr lang="en-US" dirty="0" smtClean="0"/>
              <a:t>Updating Tasks</a:t>
            </a:r>
            <a:endParaRPr lang="en-US" dirty="0"/>
          </a:p>
        </p:txBody>
      </p:sp>
      <p:pic>
        <p:nvPicPr>
          <p:cNvPr id="6" name="Picture 2"/>
          <p:cNvPicPr>
            <a:picLocks noChangeAspect="1" noChangeArrowheads="1"/>
          </p:cNvPicPr>
          <p:nvPr/>
        </p:nvPicPr>
        <p:blipFill>
          <a:blip r:embed="rId4"/>
          <a:srcRect/>
          <a:stretch>
            <a:fillRect/>
          </a:stretch>
        </p:blipFill>
        <p:spPr bwMode="auto">
          <a:xfrm>
            <a:off x="2514600" y="1524000"/>
            <a:ext cx="4572000" cy="3673542"/>
          </a:xfrm>
          <a:prstGeom prst="rect">
            <a:avLst/>
          </a:prstGeom>
          <a:ln>
            <a:noFill/>
          </a:ln>
          <a:effectLst>
            <a:outerShdw blurRad="190500" algn="tl" rotWithShape="0">
              <a:srgbClr val="000000">
                <a:alpha val="70000"/>
              </a:srgbClr>
            </a:outerShdw>
          </a:effectLst>
        </p:spPr>
      </p:pic>
      <p:pic>
        <p:nvPicPr>
          <p:cNvPr id="5124" name="Picture 4"/>
          <p:cNvPicPr>
            <a:picLocks noChangeAspect="1" noChangeArrowheads="1"/>
          </p:cNvPicPr>
          <p:nvPr/>
        </p:nvPicPr>
        <p:blipFill>
          <a:blip r:embed="rId5"/>
          <a:srcRect/>
          <a:stretch>
            <a:fillRect/>
          </a:stretch>
        </p:blipFill>
        <p:spPr bwMode="auto">
          <a:xfrm>
            <a:off x="3048000" y="1981200"/>
            <a:ext cx="4572000" cy="3673540"/>
          </a:xfrm>
          <a:prstGeom prst="rect">
            <a:avLst/>
          </a:prstGeom>
          <a:ln>
            <a:noFill/>
          </a:ln>
          <a:effectLst>
            <a:outerShdw blurRad="190500" algn="tl" rotWithShape="0">
              <a:srgbClr val="000000">
                <a:alpha val="70000"/>
              </a:srgbClr>
            </a:outerShdw>
          </a:effectLst>
        </p:spPr>
      </p:pic>
      <p:pic>
        <p:nvPicPr>
          <p:cNvPr id="8" name="Picture 3"/>
          <p:cNvPicPr>
            <a:picLocks noChangeAspect="1" noChangeArrowheads="1"/>
          </p:cNvPicPr>
          <p:nvPr/>
        </p:nvPicPr>
        <p:blipFill>
          <a:blip r:embed="rId6"/>
          <a:srcRect/>
          <a:stretch>
            <a:fillRect/>
          </a:stretch>
        </p:blipFill>
        <p:spPr bwMode="auto">
          <a:xfrm>
            <a:off x="3733800" y="2514600"/>
            <a:ext cx="4572000" cy="3719394"/>
          </a:xfrm>
          <a:prstGeom prst="rect">
            <a:avLst/>
          </a:prstGeom>
          <a:ln>
            <a:noFill/>
          </a:ln>
          <a:effectLst>
            <a:outerShdw blurRad="190500" algn="tl" rotWithShape="0">
              <a:srgbClr val="000000">
                <a:alpha val="70000"/>
              </a:srgbClr>
            </a:outerShdw>
          </a:effectLst>
        </p:spPr>
      </p:pic>
      <p:sp>
        <p:nvSpPr>
          <p:cNvPr id="9" name="Rounded Rectangular Callout 8"/>
          <p:cNvSpPr/>
          <p:nvPr/>
        </p:nvSpPr>
        <p:spPr bwMode="auto">
          <a:xfrm>
            <a:off x="1143000" y="4038600"/>
            <a:ext cx="3276600" cy="1066800"/>
          </a:xfrm>
          <a:prstGeom prst="wedgeRoundRectCallout">
            <a:avLst>
              <a:gd name="adj1" fmla="val 44166"/>
              <a:gd name="adj2" fmla="val -98036"/>
              <a:gd name="adj3"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bg1"/>
                </a:solidFill>
                <a:latin typeface="Segoe" pitchFamily="34" charset="0"/>
              </a:rPr>
              <a:t>Multiple interfaces for updating work items</a:t>
            </a:r>
          </a:p>
        </p:txBody>
      </p:sp>
    </p:spTree>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4648200" y="1524000"/>
            <a:ext cx="4343400" cy="39624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6" name="Rectangle 25"/>
          <p:cNvSpPr/>
          <p:nvPr/>
        </p:nvSpPr>
        <p:spPr bwMode="auto">
          <a:xfrm>
            <a:off x="152400" y="1524000"/>
            <a:ext cx="4038600" cy="39624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3" name="Rounded Rectangle 52"/>
          <p:cNvSpPr/>
          <p:nvPr/>
        </p:nvSpPr>
        <p:spPr bwMode="auto">
          <a:xfrm>
            <a:off x="4800600" y="1905000"/>
            <a:ext cx="4038600" cy="2895600"/>
          </a:xfrm>
          <a:prstGeom prst="roundRect">
            <a:avLst>
              <a:gd name="adj" fmla="val 4167"/>
            </a:avLst>
          </a:prstGeom>
          <a:solidFill>
            <a:schemeClr val="tx1">
              <a:lumMod val="9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Segoe" pitchFamily="34" charset="0"/>
              </a:rPr>
              <a:t>SharePoint Products</a:t>
            </a:r>
          </a:p>
        </p:txBody>
      </p:sp>
      <p:sp>
        <p:nvSpPr>
          <p:cNvPr id="3" name="Title 1"/>
          <p:cNvSpPr>
            <a:spLocks noGrp="1"/>
          </p:cNvSpPr>
          <p:nvPr>
            <p:ph type="title"/>
          </p:nvPr>
        </p:nvSpPr>
        <p:spPr/>
        <p:txBody>
          <a:bodyPr/>
          <a:lstStyle/>
          <a:p>
            <a:r>
              <a:rPr lang="en-US" dirty="0" smtClean="0"/>
              <a:t>In Charge of SharePoint</a:t>
            </a:r>
            <a:endParaRPr lang="en-US" dirty="0"/>
          </a:p>
        </p:txBody>
      </p:sp>
      <p:sp>
        <p:nvSpPr>
          <p:cNvPr id="40" name="TextBox 39"/>
          <p:cNvSpPr txBox="1"/>
          <p:nvPr/>
        </p:nvSpPr>
        <p:spPr>
          <a:xfrm>
            <a:off x="152400" y="1524000"/>
            <a:ext cx="1676400" cy="276999"/>
          </a:xfrm>
          <a:prstGeom prst="rect">
            <a:avLst/>
          </a:prstGeom>
          <a:noFill/>
        </p:spPr>
        <p:txBody>
          <a:bodyPr wrap="square" rtlCol="0">
            <a:spAutoFit/>
          </a:bodyPr>
          <a:lstStyle/>
          <a:p>
            <a:r>
              <a:rPr lang="en-US" sz="1200" dirty="0" smtClean="0">
                <a:solidFill>
                  <a:schemeClr val="bg2">
                    <a:lumMod val="75000"/>
                  </a:schemeClr>
                </a:solidFill>
              </a:rPr>
              <a:t>Server A</a:t>
            </a:r>
          </a:p>
        </p:txBody>
      </p:sp>
      <p:sp>
        <p:nvSpPr>
          <p:cNvPr id="9" name="Snip Single Corner Rectangle 8"/>
          <p:cNvSpPr/>
          <p:nvPr/>
        </p:nvSpPr>
        <p:spPr bwMode="auto">
          <a:xfrm>
            <a:off x="4953000" y="2362200"/>
            <a:ext cx="3733800" cy="2286000"/>
          </a:xfrm>
          <a:prstGeom prst="snip1Rect">
            <a:avLst>
              <a:gd name="adj" fmla="val 5952"/>
            </a:avLst>
          </a:prstGeom>
          <a:solidFill>
            <a:schemeClr val="accent2"/>
          </a:solidFill>
          <a:ln>
            <a:solidFill>
              <a:schemeClr val="bg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Web Application</a:t>
            </a:r>
          </a:p>
        </p:txBody>
      </p:sp>
      <p:sp>
        <p:nvSpPr>
          <p:cNvPr id="25" name="TextBox 24"/>
          <p:cNvSpPr txBox="1"/>
          <p:nvPr/>
        </p:nvSpPr>
        <p:spPr>
          <a:xfrm>
            <a:off x="4648200" y="1524000"/>
            <a:ext cx="1676400" cy="276999"/>
          </a:xfrm>
          <a:prstGeom prst="rect">
            <a:avLst/>
          </a:prstGeom>
          <a:noFill/>
        </p:spPr>
        <p:txBody>
          <a:bodyPr wrap="square" rtlCol="0">
            <a:spAutoFit/>
          </a:bodyPr>
          <a:lstStyle/>
          <a:p>
            <a:r>
              <a:rPr lang="en-US" sz="1200" dirty="0" smtClean="0">
                <a:solidFill>
                  <a:schemeClr val="bg2">
                    <a:lumMod val="75000"/>
                  </a:schemeClr>
                </a:solidFill>
              </a:rPr>
              <a:t>Server B</a:t>
            </a:r>
          </a:p>
        </p:txBody>
      </p:sp>
      <p:grpSp>
        <p:nvGrpSpPr>
          <p:cNvPr id="2" name="Group 9"/>
          <p:cNvGrpSpPr/>
          <p:nvPr/>
        </p:nvGrpSpPr>
        <p:grpSpPr>
          <a:xfrm>
            <a:off x="7010400" y="75178"/>
            <a:ext cx="2133600" cy="1260240"/>
            <a:chOff x="4738576" y="2286000"/>
            <a:chExt cx="3870223" cy="2286000"/>
          </a:xfrm>
        </p:grpSpPr>
        <p:pic>
          <p:nvPicPr>
            <p:cNvPr id="11" name="Picture 6" descr="C:\Users\Jon\AppData\Local\Microsoft\Windows\Temporary Internet Files\Content.IE5\Z8IHWCGQ\MCj04352420000[1].png"/>
            <p:cNvPicPr>
              <a:picLocks noChangeAspect="1" noChangeArrowheads="1"/>
            </p:cNvPicPr>
            <p:nvPr/>
          </p:nvPicPr>
          <p:blipFill>
            <a:blip r:embed="rId3"/>
            <a:srcRect/>
            <a:stretch>
              <a:fillRect/>
            </a:stretch>
          </p:blipFill>
          <p:spPr bwMode="auto">
            <a:xfrm flipH="1">
              <a:off x="4876800" y="2286000"/>
              <a:ext cx="1155379" cy="2286000"/>
            </a:xfrm>
            <a:prstGeom prst="rect">
              <a:avLst/>
            </a:prstGeom>
            <a:noFill/>
          </p:spPr>
        </p:pic>
        <p:pic>
          <p:nvPicPr>
            <p:cNvPr id="12" name="Picture 11" descr="C:\Users\Jon\AppData\Local\Microsoft\Windows\Temporary Internet Files\Content.IE5\Z8IHWCGQ\MCj04352420000[1].png"/>
            <p:cNvPicPr>
              <a:picLocks noChangeAspect="1" noChangeArrowheads="1"/>
            </p:cNvPicPr>
            <p:nvPr/>
          </p:nvPicPr>
          <p:blipFill>
            <a:blip r:embed="rId3"/>
            <a:srcRect/>
            <a:stretch>
              <a:fillRect/>
            </a:stretch>
          </p:blipFill>
          <p:spPr bwMode="auto">
            <a:xfrm flipH="1">
              <a:off x="7315200" y="2286000"/>
              <a:ext cx="1155379" cy="2286000"/>
            </a:xfrm>
            <a:prstGeom prst="rect">
              <a:avLst/>
            </a:prstGeom>
            <a:noFill/>
          </p:spPr>
        </p:pic>
        <p:sp>
          <p:nvSpPr>
            <p:cNvPr id="13" name="TextBox 12"/>
            <p:cNvSpPr txBox="1"/>
            <p:nvPr/>
          </p:nvSpPr>
          <p:spPr>
            <a:xfrm>
              <a:off x="4738576" y="3946521"/>
              <a:ext cx="3870223" cy="446630"/>
            </a:xfrm>
            <a:prstGeom prst="rect">
              <a:avLst/>
            </a:prstGeom>
            <a:noFill/>
          </p:spPr>
          <p:txBody>
            <a:bodyPr wrap="square" rtlCol="0">
              <a:spAutoFit/>
            </a:bodyPr>
            <a:lstStyle/>
            <a:p>
              <a:pPr algn="ctr"/>
              <a:r>
                <a:rPr lang="en-US" sz="1000" dirty="0" smtClean="0"/>
                <a:t>Separate Servers</a:t>
              </a:r>
            </a:p>
          </p:txBody>
        </p:sp>
      </p:gr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4648200" y="1524000"/>
            <a:ext cx="4343400" cy="39624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6" name="Rectangle 25"/>
          <p:cNvSpPr/>
          <p:nvPr/>
        </p:nvSpPr>
        <p:spPr bwMode="auto">
          <a:xfrm>
            <a:off x="152400" y="1524000"/>
            <a:ext cx="4038600" cy="39624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3" name="Rounded Rectangle 52"/>
          <p:cNvSpPr/>
          <p:nvPr/>
        </p:nvSpPr>
        <p:spPr bwMode="auto">
          <a:xfrm>
            <a:off x="4800600" y="1905000"/>
            <a:ext cx="4038600" cy="2895600"/>
          </a:xfrm>
          <a:prstGeom prst="roundRect">
            <a:avLst>
              <a:gd name="adj" fmla="val 4167"/>
            </a:avLst>
          </a:prstGeom>
          <a:solidFill>
            <a:schemeClr val="tx1">
              <a:lumMod val="9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Segoe" pitchFamily="34" charset="0"/>
              </a:rPr>
              <a:t>SharePoint Products</a:t>
            </a:r>
          </a:p>
        </p:txBody>
      </p:sp>
      <p:sp>
        <p:nvSpPr>
          <p:cNvPr id="3" name="Title 1"/>
          <p:cNvSpPr>
            <a:spLocks noGrp="1"/>
          </p:cNvSpPr>
          <p:nvPr>
            <p:ph type="title"/>
          </p:nvPr>
        </p:nvSpPr>
        <p:spPr/>
        <p:txBody>
          <a:bodyPr/>
          <a:lstStyle/>
          <a:p>
            <a:r>
              <a:rPr lang="en-US" dirty="0"/>
              <a:t>In Charge of SharePoint</a:t>
            </a:r>
          </a:p>
        </p:txBody>
      </p:sp>
      <p:sp>
        <p:nvSpPr>
          <p:cNvPr id="40" name="TextBox 39"/>
          <p:cNvSpPr txBox="1"/>
          <p:nvPr/>
        </p:nvSpPr>
        <p:spPr>
          <a:xfrm>
            <a:off x="152400" y="1524000"/>
            <a:ext cx="1676400" cy="276999"/>
          </a:xfrm>
          <a:prstGeom prst="rect">
            <a:avLst/>
          </a:prstGeom>
          <a:noFill/>
        </p:spPr>
        <p:txBody>
          <a:bodyPr wrap="square" rtlCol="0">
            <a:spAutoFit/>
          </a:bodyPr>
          <a:lstStyle/>
          <a:p>
            <a:r>
              <a:rPr lang="en-US" sz="1200" dirty="0" smtClean="0">
                <a:solidFill>
                  <a:schemeClr val="bg2">
                    <a:lumMod val="75000"/>
                  </a:schemeClr>
                </a:solidFill>
              </a:rPr>
              <a:t>Server A</a:t>
            </a:r>
          </a:p>
        </p:txBody>
      </p:sp>
      <p:sp>
        <p:nvSpPr>
          <p:cNvPr id="9" name="Snip Single Corner Rectangle 8"/>
          <p:cNvSpPr/>
          <p:nvPr/>
        </p:nvSpPr>
        <p:spPr bwMode="auto">
          <a:xfrm>
            <a:off x="4953000" y="2362200"/>
            <a:ext cx="3733800" cy="2286000"/>
          </a:xfrm>
          <a:prstGeom prst="snip1Rect">
            <a:avLst>
              <a:gd name="adj" fmla="val 5952"/>
            </a:avLst>
          </a:prstGeom>
          <a:solidFill>
            <a:schemeClr val="accent2"/>
          </a:solidFill>
          <a:ln>
            <a:solidFill>
              <a:schemeClr val="bg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Web Application</a:t>
            </a:r>
          </a:p>
        </p:txBody>
      </p:sp>
      <p:sp>
        <p:nvSpPr>
          <p:cNvPr id="25" name="TextBox 24"/>
          <p:cNvSpPr txBox="1"/>
          <p:nvPr/>
        </p:nvSpPr>
        <p:spPr>
          <a:xfrm>
            <a:off x="4648200" y="1524000"/>
            <a:ext cx="1676400" cy="276999"/>
          </a:xfrm>
          <a:prstGeom prst="rect">
            <a:avLst/>
          </a:prstGeom>
          <a:noFill/>
        </p:spPr>
        <p:txBody>
          <a:bodyPr wrap="square" rtlCol="0">
            <a:spAutoFit/>
          </a:bodyPr>
          <a:lstStyle/>
          <a:p>
            <a:r>
              <a:rPr lang="en-US" sz="1200" dirty="0" smtClean="0">
                <a:solidFill>
                  <a:schemeClr val="bg2">
                    <a:lumMod val="75000"/>
                  </a:schemeClr>
                </a:solidFill>
              </a:rPr>
              <a:t>Server B</a:t>
            </a:r>
          </a:p>
        </p:txBody>
      </p:sp>
      <p:sp>
        <p:nvSpPr>
          <p:cNvPr id="10" name="Rectangle 9"/>
          <p:cNvSpPr/>
          <p:nvPr/>
        </p:nvSpPr>
        <p:spPr bwMode="auto">
          <a:xfrm>
            <a:off x="5181600" y="2971800"/>
            <a:ext cx="3276600" cy="14478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Farm Administrators:</a:t>
            </a:r>
          </a:p>
          <a:p>
            <a:pPr defTabSz="914099" fontAlgn="base">
              <a:spcBef>
                <a:spcPct val="0"/>
              </a:spcBef>
              <a:spcAft>
                <a:spcPct val="0"/>
              </a:spcAft>
              <a:buFont typeface="Arial" pitchFamily="34" charset="0"/>
              <a:buChar char="•"/>
            </a:pPr>
            <a:r>
              <a:rPr lang="en-US" dirty="0" smtClean="0">
                <a:solidFill>
                  <a:srgbClr val="FFFFFF"/>
                </a:solidFill>
                <a:effectLst>
                  <a:outerShdw blurRad="38100" dist="38100" dir="2700000" algn="tl">
                    <a:srgbClr val="000000">
                      <a:alpha val="43137"/>
                    </a:srgbClr>
                  </a:outerShdw>
                </a:effectLst>
                <a:latin typeface="Segoe" pitchFamily="34" charset="0"/>
              </a:rPr>
              <a:t> TFS service account</a:t>
            </a:r>
          </a:p>
          <a:p>
            <a:pPr defTabSz="914099" fontAlgn="base">
              <a:spcBef>
                <a:spcPct val="0"/>
              </a:spcBef>
              <a:spcAft>
                <a:spcPct val="0"/>
              </a:spcAft>
              <a:buFont typeface="Arial" pitchFamily="34" charset="0"/>
              <a:buChar char="•"/>
            </a:pPr>
            <a:r>
              <a:rPr lang="en-US" dirty="0" smtClean="0">
                <a:solidFill>
                  <a:srgbClr val="FFFFFF"/>
                </a:solidFill>
                <a:effectLst>
                  <a:outerShdw blurRad="38100" dist="38100" dir="2700000" algn="tl">
                    <a:srgbClr val="000000">
                      <a:alpha val="43137"/>
                    </a:srgbClr>
                  </a:outerShdw>
                </a:effectLst>
                <a:latin typeface="Segoe" pitchFamily="34" charset="0"/>
              </a:rPr>
              <a:t> User that is configuring TFS</a:t>
            </a:r>
          </a:p>
        </p:txBody>
      </p:sp>
      <p:sp>
        <p:nvSpPr>
          <p:cNvPr id="11" name="Rounded Rectangular Callout 10"/>
          <p:cNvSpPr/>
          <p:nvPr/>
        </p:nvSpPr>
        <p:spPr bwMode="auto">
          <a:xfrm>
            <a:off x="1295400" y="3505200"/>
            <a:ext cx="3505200" cy="1371600"/>
          </a:xfrm>
          <a:prstGeom prst="wedgeRoundRectCallout">
            <a:avLst>
              <a:gd name="adj1" fmla="val 63750"/>
              <a:gd name="adj2" fmla="val -28125"/>
              <a:gd name="adj3"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bg1"/>
                </a:solidFill>
                <a:latin typeface="Segoe" pitchFamily="34" charset="0"/>
              </a:rPr>
              <a:t>Add these accounts as farm administrators </a:t>
            </a:r>
          </a:p>
        </p:txBody>
      </p:sp>
      <p:grpSp>
        <p:nvGrpSpPr>
          <p:cNvPr id="2" name="Group 11"/>
          <p:cNvGrpSpPr/>
          <p:nvPr/>
        </p:nvGrpSpPr>
        <p:grpSpPr>
          <a:xfrm>
            <a:off x="7010400" y="75178"/>
            <a:ext cx="2133600" cy="1260240"/>
            <a:chOff x="4738576" y="2286000"/>
            <a:chExt cx="3870223" cy="2286000"/>
          </a:xfrm>
        </p:grpSpPr>
        <p:pic>
          <p:nvPicPr>
            <p:cNvPr id="13" name="Picture 6" descr="C:\Users\Jon\AppData\Local\Microsoft\Windows\Temporary Internet Files\Content.IE5\Z8IHWCGQ\MCj04352420000[1].png"/>
            <p:cNvPicPr>
              <a:picLocks noChangeAspect="1" noChangeArrowheads="1"/>
            </p:cNvPicPr>
            <p:nvPr/>
          </p:nvPicPr>
          <p:blipFill>
            <a:blip r:embed="rId3"/>
            <a:srcRect/>
            <a:stretch>
              <a:fillRect/>
            </a:stretch>
          </p:blipFill>
          <p:spPr bwMode="auto">
            <a:xfrm flipH="1">
              <a:off x="4876800" y="2286000"/>
              <a:ext cx="1155379" cy="2286000"/>
            </a:xfrm>
            <a:prstGeom prst="rect">
              <a:avLst/>
            </a:prstGeom>
            <a:noFill/>
          </p:spPr>
        </p:pic>
        <p:pic>
          <p:nvPicPr>
            <p:cNvPr id="14" name="Picture 13" descr="C:\Users\Jon\AppData\Local\Microsoft\Windows\Temporary Internet Files\Content.IE5\Z8IHWCGQ\MCj04352420000[1].png"/>
            <p:cNvPicPr>
              <a:picLocks noChangeAspect="1" noChangeArrowheads="1"/>
            </p:cNvPicPr>
            <p:nvPr/>
          </p:nvPicPr>
          <p:blipFill>
            <a:blip r:embed="rId3"/>
            <a:srcRect/>
            <a:stretch>
              <a:fillRect/>
            </a:stretch>
          </p:blipFill>
          <p:spPr bwMode="auto">
            <a:xfrm flipH="1">
              <a:off x="7315200" y="2286000"/>
              <a:ext cx="1155379" cy="2286000"/>
            </a:xfrm>
            <a:prstGeom prst="rect">
              <a:avLst/>
            </a:prstGeom>
            <a:noFill/>
          </p:spPr>
        </p:pic>
        <p:sp>
          <p:nvSpPr>
            <p:cNvPr id="15" name="TextBox 14"/>
            <p:cNvSpPr txBox="1"/>
            <p:nvPr/>
          </p:nvSpPr>
          <p:spPr>
            <a:xfrm>
              <a:off x="4738576" y="3946521"/>
              <a:ext cx="3870223" cy="446630"/>
            </a:xfrm>
            <a:prstGeom prst="rect">
              <a:avLst/>
            </a:prstGeom>
            <a:noFill/>
          </p:spPr>
          <p:txBody>
            <a:bodyPr wrap="square" rtlCol="0">
              <a:spAutoFit/>
            </a:bodyPr>
            <a:lstStyle/>
            <a:p>
              <a:pPr algn="ctr"/>
              <a:r>
                <a:rPr lang="en-US" sz="1000" dirty="0" smtClean="0"/>
                <a:t>Separate Servers</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9" presetClass="emph" presetSubtype="0" grpId="0" nodeType="withEffect">
                                  <p:stCondLst>
                                    <p:cond delay="0"/>
                                  </p:stCondLst>
                                  <p:childTnLst>
                                    <p:set>
                                      <p:cBhvr rctx="PPT">
                                        <p:cTn id="12" dur="indefinite"/>
                                        <p:tgtEl>
                                          <p:spTgt spid="53"/>
                                        </p:tgtEl>
                                        <p:attrNameLst>
                                          <p:attrName>style.opacity</p:attrName>
                                        </p:attrNameLst>
                                      </p:cBhvr>
                                      <p:to>
                                        <p:strVal val="0.5"/>
                                      </p:to>
                                    </p:set>
                                    <p:animEffect filter="image" prLst="opacity: 0.5">
                                      <p:cBhvr rctx="IE">
                                        <p:cTn id="13" dur="indefinite"/>
                                        <p:tgtEl>
                                          <p:spTgt spid="53"/>
                                        </p:tgtEl>
                                      </p:cBhvr>
                                    </p:animEffect>
                                  </p:childTnLst>
                                </p:cTn>
                              </p:par>
                              <p:par>
                                <p:cTn id="14" presetID="9" presetClass="emph" presetSubtype="0" grpId="0" nodeType="withEffect">
                                  <p:stCondLst>
                                    <p:cond delay="0"/>
                                  </p:stCondLst>
                                  <p:childTnLst>
                                    <p:set>
                                      <p:cBhvr rctx="PPT">
                                        <p:cTn id="15" dur="indefinite"/>
                                        <p:tgtEl>
                                          <p:spTgt spid="23"/>
                                        </p:tgtEl>
                                        <p:attrNameLst>
                                          <p:attrName>style.opacity</p:attrName>
                                        </p:attrNameLst>
                                      </p:cBhvr>
                                      <p:to>
                                        <p:strVal val="0.5"/>
                                      </p:to>
                                    </p:set>
                                    <p:animEffect filter="image" prLst="opacity: 0.5">
                                      <p:cBhvr rctx="IE">
                                        <p:cTn id="16" dur="indefinite"/>
                                        <p:tgtEl>
                                          <p:spTgt spid="23"/>
                                        </p:tgtEl>
                                      </p:cBhvr>
                                    </p:animEffect>
                                  </p:childTnLst>
                                </p:cTn>
                              </p:par>
                              <p:par>
                                <p:cTn id="17" presetID="9" presetClass="emph" presetSubtype="0" grpId="0" nodeType="withEffect">
                                  <p:stCondLst>
                                    <p:cond delay="0"/>
                                  </p:stCondLst>
                                  <p:childTnLst>
                                    <p:set>
                                      <p:cBhvr rctx="PPT">
                                        <p:cTn id="18" dur="indefinite"/>
                                        <p:tgtEl>
                                          <p:spTgt spid="26"/>
                                        </p:tgtEl>
                                        <p:attrNameLst>
                                          <p:attrName>style.opacity</p:attrName>
                                        </p:attrNameLst>
                                      </p:cBhvr>
                                      <p:to>
                                        <p:strVal val="0.5"/>
                                      </p:to>
                                    </p:set>
                                    <p:animEffect filter="image" prLst="opacity: 0.5">
                                      <p:cBhvr rctx="IE">
                                        <p:cTn id="19" dur="indefinite"/>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animBg="1"/>
      <p:bldP spid="53" grpId="0" animBg="1"/>
      <p:bldP spid="10" grpId="0" animBg="1"/>
      <p:bldP spid="11"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4648200" y="1524000"/>
            <a:ext cx="4343400" cy="39624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6" name="Rectangle 25"/>
          <p:cNvSpPr/>
          <p:nvPr/>
        </p:nvSpPr>
        <p:spPr bwMode="auto">
          <a:xfrm>
            <a:off x="152400" y="1524000"/>
            <a:ext cx="4038600" cy="39624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3" name="Rounded Rectangle 52"/>
          <p:cNvSpPr/>
          <p:nvPr/>
        </p:nvSpPr>
        <p:spPr bwMode="auto">
          <a:xfrm>
            <a:off x="4800600" y="1905000"/>
            <a:ext cx="4038600" cy="2895600"/>
          </a:xfrm>
          <a:prstGeom prst="roundRect">
            <a:avLst>
              <a:gd name="adj" fmla="val 4167"/>
            </a:avLst>
          </a:prstGeom>
          <a:solidFill>
            <a:schemeClr val="tx1">
              <a:lumMod val="9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Segoe" pitchFamily="34" charset="0"/>
              </a:rPr>
              <a:t>SharePoint Products</a:t>
            </a:r>
          </a:p>
        </p:txBody>
      </p:sp>
      <p:sp>
        <p:nvSpPr>
          <p:cNvPr id="3" name="Title 1"/>
          <p:cNvSpPr>
            <a:spLocks noGrp="1"/>
          </p:cNvSpPr>
          <p:nvPr>
            <p:ph type="title"/>
          </p:nvPr>
        </p:nvSpPr>
        <p:spPr/>
        <p:txBody>
          <a:bodyPr/>
          <a:lstStyle/>
          <a:p>
            <a:r>
              <a:rPr lang="en-US" dirty="0"/>
              <a:t>In Charge of SharePoint</a:t>
            </a:r>
          </a:p>
        </p:txBody>
      </p:sp>
      <p:sp>
        <p:nvSpPr>
          <p:cNvPr id="40" name="TextBox 39"/>
          <p:cNvSpPr txBox="1"/>
          <p:nvPr/>
        </p:nvSpPr>
        <p:spPr>
          <a:xfrm>
            <a:off x="152400" y="1524000"/>
            <a:ext cx="1676400" cy="276999"/>
          </a:xfrm>
          <a:prstGeom prst="rect">
            <a:avLst/>
          </a:prstGeom>
          <a:noFill/>
        </p:spPr>
        <p:txBody>
          <a:bodyPr wrap="square" rtlCol="0">
            <a:spAutoFit/>
          </a:bodyPr>
          <a:lstStyle/>
          <a:p>
            <a:r>
              <a:rPr lang="en-US" sz="1200" dirty="0" smtClean="0">
                <a:solidFill>
                  <a:schemeClr val="bg2">
                    <a:lumMod val="75000"/>
                  </a:schemeClr>
                </a:solidFill>
              </a:rPr>
              <a:t>Server A</a:t>
            </a:r>
          </a:p>
        </p:txBody>
      </p:sp>
      <p:sp>
        <p:nvSpPr>
          <p:cNvPr id="9" name="Snip Single Corner Rectangle 8"/>
          <p:cNvSpPr/>
          <p:nvPr/>
        </p:nvSpPr>
        <p:spPr bwMode="auto">
          <a:xfrm>
            <a:off x="4953000" y="2362200"/>
            <a:ext cx="3733800" cy="2286000"/>
          </a:xfrm>
          <a:prstGeom prst="snip1Rect">
            <a:avLst>
              <a:gd name="adj" fmla="val 5952"/>
            </a:avLst>
          </a:prstGeom>
          <a:solidFill>
            <a:schemeClr val="accent2"/>
          </a:solidFill>
          <a:ln>
            <a:solidFill>
              <a:schemeClr val="bg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Web Application</a:t>
            </a:r>
          </a:p>
        </p:txBody>
      </p:sp>
      <p:sp>
        <p:nvSpPr>
          <p:cNvPr id="25" name="TextBox 24"/>
          <p:cNvSpPr txBox="1"/>
          <p:nvPr/>
        </p:nvSpPr>
        <p:spPr>
          <a:xfrm>
            <a:off x="4648200" y="1524000"/>
            <a:ext cx="1676400" cy="276999"/>
          </a:xfrm>
          <a:prstGeom prst="rect">
            <a:avLst/>
          </a:prstGeom>
          <a:noFill/>
        </p:spPr>
        <p:txBody>
          <a:bodyPr wrap="square" rtlCol="0">
            <a:spAutoFit/>
          </a:bodyPr>
          <a:lstStyle/>
          <a:p>
            <a:r>
              <a:rPr lang="en-US" sz="1200" dirty="0" smtClean="0">
                <a:solidFill>
                  <a:schemeClr val="bg2">
                    <a:lumMod val="75000"/>
                  </a:schemeClr>
                </a:solidFill>
              </a:rPr>
              <a:t>Server B</a:t>
            </a:r>
          </a:p>
        </p:txBody>
      </p:sp>
      <p:sp>
        <p:nvSpPr>
          <p:cNvPr id="12" name="Rounded Rectangle 11"/>
          <p:cNvSpPr/>
          <p:nvPr/>
        </p:nvSpPr>
        <p:spPr bwMode="auto">
          <a:xfrm>
            <a:off x="4800600" y="4800600"/>
            <a:ext cx="4038600" cy="457200"/>
          </a:xfrm>
          <a:prstGeom prst="roundRect">
            <a:avLst>
              <a:gd name="adj" fmla="val 15625"/>
            </a:avLst>
          </a:prstGeom>
          <a:solidFill>
            <a:schemeClr val="tx1">
              <a:lumMod val="9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Segoe" pitchFamily="34" charset="0"/>
              </a:rPr>
              <a:t>Team Foundation Extensions</a:t>
            </a:r>
          </a:p>
        </p:txBody>
      </p:sp>
      <p:sp>
        <p:nvSpPr>
          <p:cNvPr id="11" name="Rounded Rectangular Callout 10"/>
          <p:cNvSpPr/>
          <p:nvPr/>
        </p:nvSpPr>
        <p:spPr bwMode="auto">
          <a:xfrm>
            <a:off x="990600" y="4724400"/>
            <a:ext cx="3505200" cy="1371600"/>
          </a:xfrm>
          <a:prstGeom prst="wedgeRoundRectCallout">
            <a:avLst>
              <a:gd name="adj1" fmla="val 63750"/>
              <a:gd name="adj2" fmla="val -28125"/>
              <a:gd name="adj3"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bg1"/>
                </a:solidFill>
                <a:latin typeface="Segoe" pitchFamily="34" charset="0"/>
              </a:rPr>
              <a:t>Install extensions</a:t>
            </a:r>
          </a:p>
        </p:txBody>
      </p:sp>
      <p:grpSp>
        <p:nvGrpSpPr>
          <p:cNvPr id="2" name="Group 12"/>
          <p:cNvGrpSpPr/>
          <p:nvPr/>
        </p:nvGrpSpPr>
        <p:grpSpPr>
          <a:xfrm>
            <a:off x="7010400" y="75178"/>
            <a:ext cx="2133600" cy="1260240"/>
            <a:chOff x="4738576" y="2286000"/>
            <a:chExt cx="3870223" cy="2286000"/>
          </a:xfrm>
        </p:grpSpPr>
        <p:pic>
          <p:nvPicPr>
            <p:cNvPr id="14" name="Picture 6" descr="C:\Users\Jon\AppData\Local\Microsoft\Windows\Temporary Internet Files\Content.IE5\Z8IHWCGQ\MCj04352420000[1].png"/>
            <p:cNvPicPr>
              <a:picLocks noChangeAspect="1" noChangeArrowheads="1"/>
            </p:cNvPicPr>
            <p:nvPr/>
          </p:nvPicPr>
          <p:blipFill>
            <a:blip r:embed="rId3"/>
            <a:srcRect/>
            <a:stretch>
              <a:fillRect/>
            </a:stretch>
          </p:blipFill>
          <p:spPr bwMode="auto">
            <a:xfrm flipH="1">
              <a:off x="4876800" y="2286000"/>
              <a:ext cx="1155379" cy="2286000"/>
            </a:xfrm>
            <a:prstGeom prst="rect">
              <a:avLst/>
            </a:prstGeom>
            <a:noFill/>
          </p:spPr>
        </p:pic>
        <p:pic>
          <p:nvPicPr>
            <p:cNvPr id="15" name="Picture 14" descr="C:\Users\Jon\AppData\Local\Microsoft\Windows\Temporary Internet Files\Content.IE5\Z8IHWCGQ\MCj04352420000[1].png"/>
            <p:cNvPicPr>
              <a:picLocks noChangeAspect="1" noChangeArrowheads="1"/>
            </p:cNvPicPr>
            <p:nvPr/>
          </p:nvPicPr>
          <p:blipFill>
            <a:blip r:embed="rId3"/>
            <a:srcRect/>
            <a:stretch>
              <a:fillRect/>
            </a:stretch>
          </p:blipFill>
          <p:spPr bwMode="auto">
            <a:xfrm flipH="1">
              <a:off x="7315200" y="2286000"/>
              <a:ext cx="1155379" cy="2286000"/>
            </a:xfrm>
            <a:prstGeom prst="rect">
              <a:avLst/>
            </a:prstGeom>
            <a:noFill/>
          </p:spPr>
        </p:pic>
        <p:sp>
          <p:nvSpPr>
            <p:cNvPr id="16" name="TextBox 15"/>
            <p:cNvSpPr txBox="1"/>
            <p:nvPr/>
          </p:nvSpPr>
          <p:spPr>
            <a:xfrm>
              <a:off x="4738576" y="3946521"/>
              <a:ext cx="3870223" cy="446630"/>
            </a:xfrm>
            <a:prstGeom prst="rect">
              <a:avLst/>
            </a:prstGeom>
            <a:noFill/>
          </p:spPr>
          <p:txBody>
            <a:bodyPr wrap="square" rtlCol="0">
              <a:spAutoFit/>
            </a:bodyPr>
            <a:lstStyle/>
            <a:p>
              <a:pPr algn="ctr"/>
              <a:r>
                <a:rPr lang="en-US" sz="1000" dirty="0" smtClean="0"/>
                <a:t>Separate Servers</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9" presetClass="emph" presetSubtype="0" grpId="0" nodeType="withEffect">
                                  <p:stCondLst>
                                    <p:cond delay="0"/>
                                  </p:stCondLst>
                                  <p:childTnLst>
                                    <p:set>
                                      <p:cBhvr rctx="PPT">
                                        <p:cTn id="9" dur="indefinite"/>
                                        <p:tgtEl>
                                          <p:spTgt spid="53"/>
                                        </p:tgtEl>
                                        <p:attrNameLst>
                                          <p:attrName>style.opacity</p:attrName>
                                        </p:attrNameLst>
                                      </p:cBhvr>
                                      <p:to>
                                        <p:strVal val="0.5"/>
                                      </p:to>
                                    </p:set>
                                    <p:animEffect filter="image" prLst="opacity: 0.5">
                                      <p:cBhvr rctx="IE">
                                        <p:cTn id="10" dur="indefinite"/>
                                        <p:tgtEl>
                                          <p:spTgt spid="53"/>
                                        </p:tgtEl>
                                      </p:cBhvr>
                                    </p:animEffect>
                                  </p:childTnLst>
                                </p:cTn>
                              </p:par>
                              <p:par>
                                <p:cTn id="11" presetID="9" presetClass="emph" presetSubtype="0" grpId="0" nodeType="withEffect">
                                  <p:stCondLst>
                                    <p:cond delay="0"/>
                                  </p:stCondLst>
                                  <p:childTnLst>
                                    <p:set>
                                      <p:cBhvr rctx="PPT">
                                        <p:cTn id="12" dur="indefinite"/>
                                        <p:tgtEl>
                                          <p:spTgt spid="23"/>
                                        </p:tgtEl>
                                        <p:attrNameLst>
                                          <p:attrName>style.opacity</p:attrName>
                                        </p:attrNameLst>
                                      </p:cBhvr>
                                      <p:to>
                                        <p:strVal val="0.5"/>
                                      </p:to>
                                    </p:set>
                                    <p:animEffect filter="image" prLst="opacity: 0.5">
                                      <p:cBhvr rctx="IE">
                                        <p:cTn id="13" dur="indefinite"/>
                                        <p:tgtEl>
                                          <p:spTgt spid="23"/>
                                        </p:tgtEl>
                                      </p:cBhvr>
                                    </p:animEffect>
                                  </p:childTnLst>
                                </p:cTn>
                              </p:par>
                              <p:par>
                                <p:cTn id="14" presetID="9" presetClass="emph" presetSubtype="0" grpId="0" nodeType="withEffect">
                                  <p:stCondLst>
                                    <p:cond delay="0"/>
                                  </p:stCondLst>
                                  <p:childTnLst>
                                    <p:set>
                                      <p:cBhvr rctx="PPT">
                                        <p:cTn id="15" dur="indefinite"/>
                                        <p:tgtEl>
                                          <p:spTgt spid="26"/>
                                        </p:tgtEl>
                                        <p:attrNameLst>
                                          <p:attrName>style.opacity</p:attrName>
                                        </p:attrNameLst>
                                      </p:cBhvr>
                                      <p:to>
                                        <p:strVal val="0.5"/>
                                      </p:to>
                                    </p:set>
                                    <p:animEffect filter="image" prLst="opacity: 0.5">
                                      <p:cBhvr rctx="IE">
                                        <p:cTn id="16" dur="indefinite"/>
                                        <p:tgtEl>
                                          <p:spTgt spid="26"/>
                                        </p:tgtEl>
                                      </p:cBhvr>
                                    </p:animEffect>
                                  </p:childTnLst>
                                </p:cTn>
                              </p:par>
                              <p:par>
                                <p:cTn id="17" presetID="9" presetClass="emph" presetSubtype="0" grpId="0" nodeType="withEffect">
                                  <p:stCondLst>
                                    <p:cond delay="0"/>
                                  </p:stCondLst>
                                  <p:childTnLst>
                                    <p:set>
                                      <p:cBhvr rctx="PPT">
                                        <p:cTn id="18" dur="indefinite"/>
                                        <p:tgtEl>
                                          <p:spTgt spid="9"/>
                                        </p:tgtEl>
                                        <p:attrNameLst>
                                          <p:attrName>style.opacity</p:attrName>
                                        </p:attrNameLst>
                                      </p:cBhvr>
                                      <p:to>
                                        <p:strVal val="0.5"/>
                                      </p:to>
                                    </p:set>
                                    <p:animEffect filter="image" prLst="opacity: 0.5">
                                      <p:cBhvr rctx="IE">
                                        <p:cTn id="19" dur="indefinite"/>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animBg="1"/>
      <p:bldP spid="53" grpId="0" animBg="1"/>
      <p:bldP spid="9" grpId="0" animBg="1"/>
      <p:bldP spid="12" grpId="0" animBg="1"/>
      <p:bldP spid="11"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4648200" y="1524000"/>
            <a:ext cx="4343400" cy="39624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6" name="Rectangle 25"/>
          <p:cNvSpPr/>
          <p:nvPr/>
        </p:nvSpPr>
        <p:spPr bwMode="auto">
          <a:xfrm>
            <a:off x="152400" y="1524000"/>
            <a:ext cx="4038600" cy="39624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3" name="Rounded Rectangle 52"/>
          <p:cNvSpPr/>
          <p:nvPr/>
        </p:nvSpPr>
        <p:spPr bwMode="auto">
          <a:xfrm>
            <a:off x="4800600" y="1905000"/>
            <a:ext cx="4038600" cy="2895600"/>
          </a:xfrm>
          <a:prstGeom prst="roundRect">
            <a:avLst>
              <a:gd name="adj" fmla="val 4167"/>
            </a:avLst>
          </a:prstGeom>
          <a:solidFill>
            <a:schemeClr val="tx1">
              <a:lumMod val="9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Segoe" pitchFamily="34" charset="0"/>
              </a:rPr>
              <a:t>SharePoint Products</a:t>
            </a:r>
          </a:p>
        </p:txBody>
      </p:sp>
      <p:sp>
        <p:nvSpPr>
          <p:cNvPr id="3" name="Title 1"/>
          <p:cNvSpPr>
            <a:spLocks noGrp="1"/>
          </p:cNvSpPr>
          <p:nvPr>
            <p:ph type="title"/>
          </p:nvPr>
        </p:nvSpPr>
        <p:spPr/>
        <p:txBody>
          <a:bodyPr/>
          <a:lstStyle/>
          <a:p>
            <a:r>
              <a:rPr lang="en-US" dirty="0"/>
              <a:t>In Charge of SharePoint</a:t>
            </a:r>
          </a:p>
        </p:txBody>
      </p:sp>
      <p:sp>
        <p:nvSpPr>
          <p:cNvPr id="40" name="TextBox 39"/>
          <p:cNvSpPr txBox="1"/>
          <p:nvPr/>
        </p:nvSpPr>
        <p:spPr>
          <a:xfrm>
            <a:off x="152400" y="1524000"/>
            <a:ext cx="1676400" cy="276999"/>
          </a:xfrm>
          <a:prstGeom prst="rect">
            <a:avLst/>
          </a:prstGeom>
          <a:noFill/>
        </p:spPr>
        <p:txBody>
          <a:bodyPr wrap="square" rtlCol="0">
            <a:spAutoFit/>
          </a:bodyPr>
          <a:lstStyle/>
          <a:p>
            <a:r>
              <a:rPr lang="en-US" sz="1200" dirty="0" smtClean="0">
                <a:solidFill>
                  <a:schemeClr val="bg2">
                    <a:lumMod val="75000"/>
                  </a:schemeClr>
                </a:solidFill>
              </a:rPr>
              <a:t>Server A</a:t>
            </a:r>
          </a:p>
        </p:txBody>
      </p:sp>
      <p:sp>
        <p:nvSpPr>
          <p:cNvPr id="9" name="Snip Single Corner Rectangle 8"/>
          <p:cNvSpPr/>
          <p:nvPr/>
        </p:nvSpPr>
        <p:spPr bwMode="auto">
          <a:xfrm>
            <a:off x="4953000" y="2362200"/>
            <a:ext cx="3733800" cy="2286000"/>
          </a:xfrm>
          <a:prstGeom prst="snip1Rect">
            <a:avLst>
              <a:gd name="adj" fmla="val 5952"/>
            </a:avLst>
          </a:prstGeom>
          <a:solidFill>
            <a:schemeClr val="accent2"/>
          </a:solidFill>
          <a:ln>
            <a:solidFill>
              <a:schemeClr val="bg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Web Application</a:t>
            </a:r>
          </a:p>
        </p:txBody>
      </p:sp>
      <p:sp>
        <p:nvSpPr>
          <p:cNvPr id="25" name="TextBox 24"/>
          <p:cNvSpPr txBox="1"/>
          <p:nvPr/>
        </p:nvSpPr>
        <p:spPr>
          <a:xfrm>
            <a:off x="4648200" y="1524000"/>
            <a:ext cx="1676400" cy="276999"/>
          </a:xfrm>
          <a:prstGeom prst="rect">
            <a:avLst/>
          </a:prstGeom>
          <a:noFill/>
        </p:spPr>
        <p:txBody>
          <a:bodyPr wrap="square" rtlCol="0">
            <a:spAutoFit/>
          </a:bodyPr>
          <a:lstStyle/>
          <a:p>
            <a:r>
              <a:rPr lang="en-US" sz="1200" dirty="0" smtClean="0">
                <a:solidFill>
                  <a:schemeClr val="bg2">
                    <a:lumMod val="75000"/>
                  </a:schemeClr>
                </a:solidFill>
              </a:rPr>
              <a:t>Server B</a:t>
            </a:r>
          </a:p>
        </p:txBody>
      </p:sp>
      <p:sp>
        <p:nvSpPr>
          <p:cNvPr id="12" name="Rounded Rectangle 11"/>
          <p:cNvSpPr/>
          <p:nvPr/>
        </p:nvSpPr>
        <p:spPr bwMode="auto">
          <a:xfrm>
            <a:off x="4800600" y="4800600"/>
            <a:ext cx="4038600" cy="457200"/>
          </a:xfrm>
          <a:prstGeom prst="roundRect">
            <a:avLst>
              <a:gd name="adj" fmla="val 15625"/>
            </a:avLst>
          </a:prstGeom>
          <a:solidFill>
            <a:schemeClr val="tx1">
              <a:lumMod val="9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Segoe" pitchFamily="34" charset="0"/>
              </a:rPr>
              <a:t>Team Foundation Extensions</a:t>
            </a:r>
          </a:p>
        </p:txBody>
      </p:sp>
      <p:sp>
        <p:nvSpPr>
          <p:cNvPr id="13" name="Snip Single Corner Rectangle 12"/>
          <p:cNvSpPr/>
          <p:nvPr/>
        </p:nvSpPr>
        <p:spPr bwMode="auto">
          <a:xfrm>
            <a:off x="304800" y="2362200"/>
            <a:ext cx="3733800" cy="2286000"/>
          </a:xfrm>
          <a:prstGeom prst="snip1Rect">
            <a:avLst>
              <a:gd name="adj" fmla="val 5952"/>
            </a:avLst>
          </a:prstGeom>
          <a:solidFill>
            <a:schemeClr val="accent2"/>
          </a:solidFill>
          <a:ln>
            <a:solidFill>
              <a:schemeClr val="bg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Team Foundation Server</a:t>
            </a:r>
          </a:p>
        </p:txBody>
      </p:sp>
      <p:sp>
        <p:nvSpPr>
          <p:cNvPr id="11" name="Rounded Rectangular Callout 10"/>
          <p:cNvSpPr/>
          <p:nvPr/>
        </p:nvSpPr>
        <p:spPr bwMode="auto">
          <a:xfrm>
            <a:off x="990600" y="4724400"/>
            <a:ext cx="3505200" cy="1371600"/>
          </a:xfrm>
          <a:prstGeom prst="wedgeRoundRectCallout">
            <a:avLst>
              <a:gd name="adj1" fmla="val -20670"/>
              <a:gd name="adj2" fmla="val -91088"/>
              <a:gd name="adj3"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bg1"/>
                </a:solidFill>
                <a:latin typeface="Segoe" pitchFamily="34" charset="0"/>
              </a:rPr>
              <a:t>Install TFS</a:t>
            </a:r>
          </a:p>
        </p:txBody>
      </p:sp>
      <p:grpSp>
        <p:nvGrpSpPr>
          <p:cNvPr id="2" name="Group 13"/>
          <p:cNvGrpSpPr/>
          <p:nvPr/>
        </p:nvGrpSpPr>
        <p:grpSpPr>
          <a:xfrm>
            <a:off x="7010400" y="75178"/>
            <a:ext cx="2133600" cy="1260240"/>
            <a:chOff x="4738576" y="2286000"/>
            <a:chExt cx="3870223" cy="2286000"/>
          </a:xfrm>
        </p:grpSpPr>
        <p:pic>
          <p:nvPicPr>
            <p:cNvPr id="15" name="Picture 6" descr="C:\Users\Jon\AppData\Local\Microsoft\Windows\Temporary Internet Files\Content.IE5\Z8IHWCGQ\MCj04352420000[1].png"/>
            <p:cNvPicPr>
              <a:picLocks noChangeAspect="1" noChangeArrowheads="1"/>
            </p:cNvPicPr>
            <p:nvPr/>
          </p:nvPicPr>
          <p:blipFill>
            <a:blip r:embed="rId3"/>
            <a:srcRect/>
            <a:stretch>
              <a:fillRect/>
            </a:stretch>
          </p:blipFill>
          <p:spPr bwMode="auto">
            <a:xfrm flipH="1">
              <a:off x="4876800" y="2286000"/>
              <a:ext cx="1155379" cy="2286000"/>
            </a:xfrm>
            <a:prstGeom prst="rect">
              <a:avLst/>
            </a:prstGeom>
            <a:noFill/>
          </p:spPr>
        </p:pic>
        <p:pic>
          <p:nvPicPr>
            <p:cNvPr id="16" name="Picture 15" descr="C:\Users\Jon\AppData\Local\Microsoft\Windows\Temporary Internet Files\Content.IE5\Z8IHWCGQ\MCj04352420000[1].png"/>
            <p:cNvPicPr>
              <a:picLocks noChangeAspect="1" noChangeArrowheads="1"/>
            </p:cNvPicPr>
            <p:nvPr/>
          </p:nvPicPr>
          <p:blipFill>
            <a:blip r:embed="rId3"/>
            <a:srcRect/>
            <a:stretch>
              <a:fillRect/>
            </a:stretch>
          </p:blipFill>
          <p:spPr bwMode="auto">
            <a:xfrm flipH="1">
              <a:off x="7315200" y="2286000"/>
              <a:ext cx="1155379" cy="2286000"/>
            </a:xfrm>
            <a:prstGeom prst="rect">
              <a:avLst/>
            </a:prstGeom>
            <a:noFill/>
          </p:spPr>
        </p:pic>
        <p:sp>
          <p:nvSpPr>
            <p:cNvPr id="17" name="TextBox 16"/>
            <p:cNvSpPr txBox="1"/>
            <p:nvPr/>
          </p:nvSpPr>
          <p:spPr>
            <a:xfrm>
              <a:off x="4738576" y="3946521"/>
              <a:ext cx="3870223" cy="446630"/>
            </a:xfrm>
            <a:prstGeom prst="rect">
              <a:avLst/>
            </a:prstGeom>
            <a:noFill/>
          </p:spPr>
          <p:txBody>
            <a:bodyPr wrap="square" rtlCol="0">
              <a:spAutoFit/>
            </a:bodyPr>
            <a:lstStyle/>
            <a:p>
              <a:pPr algn="ctr"/>
              <a:r>
                <a:rPr lang="en-US" sz="1000" dirty="0" smtClean="0"/>
                <a:t>Separate Servers</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9" presetClass="emph" presetSubtype="0" grpId="0" nodeType="withEffect">
                                  <p:stCondLst>
                                    <p:cond delay="0"/>
                                  </p:stCondLst>
                                  <p:childTnLst>
                                    <p:set>
                                      <p:cBhvr rctx="PPT">
                                        <p:cTn id="9" dur="indefinite"/>
                                        <p:tgtEl>
                                          <p:spTgt spid="53"/>
                                        </p:tgtEl>
                                        <p:attrNameLst>
                                          <p:attrName>style.opacity</p:attrName>
                                        </p:attrNameLst>
                                      </p:cBhvr>
                                      <p:to>
                                        <p:strVal val="0.5"/>
                                      </p:to>
                                    </p:set>
                                    <p:animEffect filter="image" prLst="opacity: 0.5">
                                      <p:cBhvr rctx="IE">
                                        <p:cTn id="10" dur="indefinite"/>
                                        <p:tgtEl>
                                          <p:spTgt spid="53"/>
                                        </p:tgtEl>
                                      </p:cBhvr>
                                    </p:animEffect>
                                  </p:childTnLst>
                                </p:cTn>
                              </p:par>
                              <p:par>
                                <p:cTn id="11" presetID="9" presetClass="emph" presetSubtype="0" grpId="0" nodeType="withEffect">
                                  <p:stCondLst>
                                    <p:cond delay="0"/>
                                  </p:stCondLst>
                                  <p:childTnLst>
                                    <p:set>
                                      <p:cBhvr rctx="PPT">
                                        <p:cTn id="12" dur="indefinite"/>
                                        <p:tgtEl>
                                          <p:spTgt spid="23"/>
                                        </p:tgtEl>
                                        <p:attrNameLst>
                                          <p:attrName>style.opacity</p:attrName>
                                        </p:attrNameLst>
                                      </p:cBhvr>
                                      <p:to>
                                        <p:strVal val="0.5"/>
                                      </p:to>
                                    </p:set>
                                    <p:animEffect filter="image" prLst="opacity: 0.5">
                                      <p:cBhvr rctx="IE">
                                        <p:cTn id="13" dur="indefinite"/>
                                        <p:tgtEl>
                                          <p:spTgt spid="23"/>
                                        </p:tgtEl>
                                      </p:cBhvr>
                                    </p:animEffect>
                                  </p:childTnLst>
                                </p:cTn>
                              </p:par>
                              <p:par>
                                <p:cTn id="14" presetID="9" presetClass="emph" presetSubtype="0" grpId="0" nodeType="withEffect">
                                  <p:stCondLst>
                                    <p:cond delay="0"/>
                                  </p:stCondLst>
                                  <p:childTnLst>
                                    <p:set>
                                      <p:cBhvr rctx="PPT">
                                        <p:cTn id="15" dur="indefinite"/>
                                        <p:tgtEl>
                                          <p:spTgt spid="26"/>
                                        </p:tgtEl>
                                        <p:attrNameLst>
                                          <p:attrName>style.opacity</p:attrName>
                                        </p:attrNameLst>
                                      </p:cBhvr>
                                      <p:to>
                                        <p:strVal val="0.5"/>
                                      </p:to>
                                    </p:set>
                                    <p:animEffect filter="image" prLst="opacity: 0.5">
                                      <p:cBhvr rctx="IE">
                                        <p:cTn id="16" dur="indefinite"/>
                                        <p:tgtEl>
                                          <p:spTgt spid="26"/>
                                        </p:tgtEl>
                                      </p:cBhvr>
                                    </p:animEffect>
                                  </p:childTnLst>
                                </p:cTn>
                              </p:par>
                              <p:par>
                                <p:cTn id="17" presetID="9" presetClass="emph" presetSubtype="0" grpId="0" nodeType="withEffect">
                                  <p:stCondLst>
                                    <p:cond delay="0"/>
                                  </p:stCondLst>
                                  <p:childTnLst>
                                    <p:set>
                                      <p:cBhvr rctx="PPT">
                                        <p:cTn id="18" dur="indefinite"/>
                                        <p:tgtEl>
                                          <p:spTgt spid="9"/>
                                        </p:tgtEl>
                                        <p:attrNameLst>
                                          <p:attrName>style.opacity</p:attrName>
                                        </p:attrNameLst>
                                      </p:cBhvr>
                                      <p:to>
                                        <p:strVal val="0.5"/>
                                      </p:to>
                                    </p:set>
                                    <p:animEffect filter="image" prLst="opacity: 0.5">
                                      <p:cBhvr rctx="IE">
                                        <p:cTn id="19" dur="indefinite"/>
                                        <p:tgtEl>
                                          <p:spTgt spid="9"/>
                                        </p:tgtEl>
                                      </p:cBhvr>
                                    </p:animEffect>
                                  </p:childTnLst>
                                </p:cTn>
                              </p:par>
                              <p:par>
                                <p:cTn id="20" presetID="9" presetClass="emph" presetSubtype="0" grpId="0" nodeType="withEffect">
                                  <p:stCondLst>
                                    <p:cond delay="0"/>
                                  </p:stCondLst>
                                  <p:childTnLst>
                                    <p:set>
                                      <p:cBhvr rctx="PPT">
                                        <p:cTn id="21" dur="indefinite"/>
                                        <p:tgtEl>
                                          <p:spTgt spid="12"/>
                                        </p:tgtEl>
                                        <p:attrNameLst>
                                          <p:attrName>style.opacity</p:attrName>
                                        </p:attrNameLst>
                                      </p:cBhvr>
                                      <p:to>
                                        <p:strVal val="0.5"/>
                                      </p:to>
                                    </p:set>
                                    <p:animEffect filter="image" prLst="opacity: 0.5">
                                      <p:cBhvr rctx="IE">
                                        <p:cTn id="22" dur="indefinite"/>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animBg="1"/>
      <p:bldP spid="53" grpId="0" animBg="1"/>
      <p:bldP spid="9" grpId="0" animBg="1"/>
      <p:bldP spid="12" grpId="0" animBg="1"/>
      <p:bldP spid="13" grpId="0" animBg="1"/>
      <p:bldP spid="11"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4648200" y="1524000"/>
            <a:ext cx="4343400" cy="39624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6" name="Rectangle 25"/>
          <p:cNvSpPr/>
          <p:nvPr/>
        </p:nvSpPr>
        <p:spPr bwMode="auto">
          <a:xfrm>
            <a:off x="152400" y="1524000"/>
            <a:ext cx="4038600" cy="39624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3" name="Rounded Rectangle 52"/>
          <p:cNvSpPr/>
          <p:nvPr/>
        </p:nvSpPr>
        <p:spPr bwMode="auto">
          <a:xfrm>
            <a:off x="4800600" y="1905000"/>
            <a:ext cx="4038600" cy="2895600"/>
          </a:xfrm>
          <a:prstGeom prst="roundRect">
            <a:avLst>
              <a:gd name="adj" fmla="val 4167"/>
            </a:avLst>
          </a:prstGeom>
          <a:solidFill>
            <a:schemeClr val="tx1">
              <a:lumMod val="9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Segoe" pitchFamily="34" charset="0"/>
              </a:rPr>
              <a:t>SharePoint Products</a:t>
            </a:r>
          </a:p>
        </p:txBody>
      </p:sp>
      <p:sp>
        <p:nvSpPr>
          <p:cNvPr id="3" name="Title 1"/>
          <p:cNvSpPr>
            <a:spLocks noGrp="1"/>
          </p:cNvSpPr>
          <p:nvPr>
            <p:ph type="title"/>
          </p:nvPr>
        </p:nvSpPr>
        <p:spPr/>
        <p:txBody>
          <a:bodyPr/>
          <a:lstStyle/>
          <a:p>
            <a:r>
              <a:rPr lang="en-US" dirty="0"/>
              <a:t>In Charge of SharePoint</a:t>
            </a:r>
          </a:p>
        </p:txBody>
      </p:sp>
      <p:sp>
        <p:nvSpPr>
          <p:cNvPr id="40" name="TextBox 39"/>
          <p:cNvSpPr txBox="1"/>
          <p:nvPr/>
        </p:nvSpPr>
        <p:spPr>
          <a:xfrm>
            <a:off x="152400" y="1524000"/>
            <a:ext cx="1676400" cy="276999"/>
          </a:xfrm>
          <a:prstGeom prst="rect">
            <a:avLst/>
          </a:prstGeom>
          <a:noFill/>
        </p:spPr>
        <p:txBody>
          <a:bodyPr wrap="square" rtlCol="0">
            <a:spAutoFit/>
          </a:bodyPr>
          <a:lstStyle/>
          <a:p>
            <a:r>
              <a:rPr lang="en-US" sz="1200" dirty="0" smtClean="0">
                <a:solidFill>
                  <a:schemeClr val="bg2">
                    <a:lumMod val="75000"/>
                  </a:schemeClr>
                </a:solidFill>
              </a:rPr>
              <a:t>Server A</a:t>
            </a:r>
          </a:p>
        </p:txBody>
      </p:sp>
      <p:sp>
        <p:nvSpPr>
          <p:cNvPr id="9" name="Snip Single Corner Rectangle 8"/>
          <p:cNvSpPr/>
          <p:nvPr/>
        </p:nvSpPr>
        <p:spPr bwMode="auto">
          <a:xfrm>
            <a:off x="4953000" y="2362200"/>
            <a:ext cx="3733800" cy="2286000"/>
          </a:xfrm>
          <a:prstGeom prst="snip1Rect">
            <a:avLst>
              <a:gd name="adj" fmla="val 5952"/>
            </a:avLst>
          </a:prstGeom>
          <a:solidFill>
            <a:schemeClr val="accent2"/>
          </a:solidFill>
          <a:ln>
            <a:solidFill>
              <a:schemeClr val="bg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Web Application</a:t>
            </a:r>
          </a:p>
        </p:txBody>
      </p:sp>
      <p:sp>
        <p:nvSpPr>
          <p:cNvPr id="25" name="TextBox 24"/>
          <p:cNvSpPr txBox="1"/>
          <p:nvPr/>
        </p:nvSpPr>
        <p:spPr>
          <a:xfrm>
            <a:off x="4648200" y="1524000"/>
            <a:ext cx="1676400" cy="276999"/>
          </a:xfrm>
          <a:prstGeom prst="rect">
            <a:avLst/>
          </a:prstGeom>
          <a:noFill/>
        </p:spPr>
        <p:txBody>
          <a:bodyPr wrap="square" rtlCol="0">
            <a:spAutoFit/>
          </a:bodyPr>
          <a:lstStyle/>
          <a:p>
            <a:r>
              <a:rPr lang="en-US" sz="1200" dirty="0" smtClean="0">
                <a:solidFill>
                  <a:schemeClr val="bg2">
                    <a:lumMod val="75000"/>
                  </a:schemeClr>
                </a:solidFill>
              </a:rPr>
              <a:t>Server B</a:t>
            </a:r>
          </a:p>
        </p:txBody>
      </p:sp>
      <p:sp>
        <p:nvSpPr>
          <p:cNvPr id="12" name="Rounded Rectangle 11"/>
          <p:cNvSpPr/>
          <p:nvPr/>
        </p:nvSpPr>
        <p:spPr bwMode="auto">
          <a:xfrm>
            <a:off x="4800600" y="4800600"/>
            <a:ext cx="4038600" cy="457200"/>
          </a:xfrm>
          <a:prstGeom prst="roundRect">
            <a:avLst>
              <a:gd name="adj" fmla="val 15625"/>
            </a:avLst>
          </a:prstGeom>
          <a:solidFill>
            <a:schemeClr val="tx1">
              <a:lumMod val="9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Segoe" pitchFamily="34" charset="0"/>
              </a:rPr>
              <a:t>Team Foundation Extensions</a:t>
            </a:r>
          </a:p>
        </p:txBody>
      </p:sp>
      <p:sp>
        <p:nvSpPr>
          <p:cNvPr id="13" name="Snip Single Corner Rectangle 12"/>
          <p:cNvSpPr/>
          <p:nvPr/>
        </p:nvSpPr>
        <p:spPr bwMode="auto">
          <a:xfrm>
            <a:off x="304800" y="2362200"/>
            <a:ext cx="3733800" cy="2286000"/>
          </a:xfrm>
          <a:prstGeom prst="snip1Rect">
            <a:avLst>
              <a:gd name="adj" fmla="val 5952"/>
            </a:avLst>
          </a:prstGeom>
          <a:solidFill>
            <a:schemeClr val="accent2"/>
          </a:solidFill>
          <a:ln>
            <a:solidFill>
              <a:schemeClr val="bg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Team Foundation Server</a:t>
            </a:r>
          </a:p>
        </p:txBody>
      </p:sp>
      <p:sp>
        <p:nvSpPr>
          <p:cNvPr id="14" name="Left-Right Arrow 13"/>
          <p:cNvSpPr/>
          <p:nvPr/>
        </p:nvSpPr>
        <p:spPr bwMode="auto">
          <a:xfrm>
            <a:off x="4038600" y="2743200"/>
            <a:ext cx="914400" cy="152400"/>
          </a:xfrm>
          <a:prstGeom prst="leftRightArrow">
            <a:avLst/>
          </a:prstGeom>
          <a:solidFill>
            <a:schemeClr val="accent2"/>
          </a:solidFill>
          <a:ln>
            <a:solidFill>
              <a:schemeClr val="bg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 name="Rounded Rectangular Callout 10"/>
          <p:cNvSpPr/>
          <p:nvPr/>
        </p:nvSpPr>
        <p:spPr bwMode="auto">
          <a:xfrm>
            <a:off x="228600" y="3581400"/>
            <a:ext cx="4724400" cy="1447800"/>
          </a:xfrm>
          <a:prstGeom prst="wedgeRoundRectCallout">
            <a:avLst>
              <a:gd name="adj1" fmla="val 38739"/>
              <a:gd name="adj2" fmla="val -99860"/>
              <a:gd name="adj3"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bg1"/>
                </a:solidFill>
                <a:latin typeface="Segoe" pitchFamily="34" charset="0"/>
              </a:rPr>
              <a:t>Run the configuration wizard to create the mapping</a:t>
            </a:r>
          </a:p>
        </p:txBody>
      </p:sp>
      <p:pic>
        <p:nvPicPr>
          <p:cNvPr id="15" name="Picture 4" descr="C:\Users\jontsao\AppData\Local\Microsoft\Windows\Temporary Internet Files\Content.IE5\ZM5XQ0EC\MCj04403790000[1].png"/>
          <p:cNvPicPr>
            <a:picLocks noChangeAspect="1" noChangeArrowheads="1"/>
          </p:cNvPicPr>
          <p:nvPr/>
        </p:nvPicPr>
        <p:blipFill>
          <a:blip r:embed="rId3"/>
          <a:srcRect/>
          <a:stretch>
            <a:fillRect/>
          </a:stretch>
        </p:blipFill>
        <p:spPr bwMode="auto">
          <a:xfrm>
            <a:off x="3505200" y="4724400"/>
            <a:ext cx="2133600" cy="2133600"/>
          </a:xfrm>
          <a:prstGeom prst="rect">
            <a:avLst/>
          </a:prstGeom>
          <a:noFill/>
        </p:spPr>
      </p:pic>
      <p:grpSp>
        <p:nvGrpSpPr>
          <p:cNvPr id="2" name="Group 15"/>
          <p:cNvGrpSpPr/>
          <p:nvPr/>
        </p:nvGrpSpPr>
        <p:grpSpPr>
          <a:xfrm>
            <a:off x="7010400" y="75178"/>
            <a:ext cx="2133600" cy="1260240"/>
            <a:chOff x="4738576" y="2286000"/>
            <a:chExt cx="3870223" cy="2286000"/>
          </a:xfrm>
        </p:grpSpPr>
        <p:pic>
          <p:nvPicPr>
            <p:cNvPr id="17" name="Picture 6" descr="C:\Users\Jon\AppData\Local\Microsoft\Windows\Temporary Internet Files\Content.IE5\Z8IHWCGQ\MCj04352420000[1].png"/>
            <p:cNvPicPr>
              <a:picLocks noChangeAspect="1" noChangeArrowheads="1"/>
            </p:cNvPicPr>
            <p:nvPr/>
          </p:nvPicPr>
          <p:blipFill>
            <a:blip r:embed="rId4"/>
            <a:srcRect/>
            <a:stretch>
              <a:fillRect/>
            </a:stretch>
          </p:blipFill>
          <p:spPr bwMode="auto">
            <a:xfrm flipH="1">
              <a:off x="4876800" y="2286000"/>
              <a:ext cx="1155379" cy="2286000"/>
            </a:xfrm>
            <a:prstGeom prst="rect">
              <a:avLst/>
            </a:prstGeom>
            <a:noFill/>
          </p:spPr>
        </p:pic>
        <p:pic>
          <p:nvPicPr>
            <p:cNvPr id="18" name="Picture 17" descr="C:\Users\Jon\AppData\Local\Microsoft\Windows\Temporary Internet Files\Content.IE5\Z8IHWCGQ\MCj04352420000[1].png"/>
            <p:cNvPicPr>
              <a:picLocks noChangeAspect="1" noChangeArrowheads="1"/>
            </p:cNvPicPr>
            <p:nvPr/>
          </p:nvPicPr>
          <p:blipFill>
            <a:blip r:embed="rId4"/>
            <a:srcRect/>
            <a:stretch>
              <a:fillRect/>
            </a:stretch>
          </p:blipFill>
          <p:spPr bwMode="auto">
            <a:xfrm flipH="1">
              <a:off x="7315200" y="2286000"/>
              <a:ext cx="1155379" cy="2286000"/>
            </a:xfrm>
            <a:prstGeom prst="rect">
              <a:avLst/>
            </a:prstGeom>
            <a:noFill/>
          </p:spPr>
        </p:pic>
        <p:sp>
          <p:nvSpPr>
            <p:cNvPr id="19" name="TextBox 18"/>
            <p:cNvSpPr txBox="1"/>
            <p:nvPr/>
          </p:nvSpPr>
          <p:spPr>
            <a:xfrm>
              <a:off x="4738576" y="3946521"/>
              <a:ext cx="3870223" cy="446630"/>
            </a:xfrm>
            <a:prstGeom prst="rect">
              <a:avLst/>
            </a:prstGeom>
            <a:noFill/>
          </p:spPr>
          <p:txBody>
            <a:bodyPr wrap="square" rtlCol="0">
              <a:spAutoFit/>
            </a:bodyPr>
            <a:lstStyle/>
            <a:p>
              <a:pPr algn="ctr"/>
              <a:r>
                <a:rPr lang="en-US" sz="1000" dirty="0" smtClean="0"/>
                <a:t>Separate Servers</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9" presetClass="emph" presetSubtype="0" grpId="0" nodeType="withEffect">
                                  <p:stCondLst>
                                    <p:cond delay="0"/>
                                  </p:stCondLst>
                                  <p:childTnLst>
                                    <p:set>
                                      <p:cBhvr rctx="PPT">
                                        <p:cTn id="9" dur="indefinite"/>
                                        <p:tgtEl>
                                          <p:spTgt spid="53"/>
                                        </p:tgtEl>
                                        <p:attrNameLst>
                                          <p:attrName>style.opacity</p:attrName>
                                        </p:attrNameLst>
                                      </p:cBhvr>
                                      <p:to>
                                        <p:strVal val="0.5"/>
                                      </p:to>
                                    </p:set>
                                    <p:animEffect filter="image" prLst="opacity: 0.5">
                                      <p:cBhvr rctx="IE">
                                        <p:cTn id="10" dur="indefinite"/>
                                        <p:tgtEl>
                                          <p:spTgt spid="53"/>
                                        </p:tgtEl>
                                      </p:cBhvr>
                                    </p:animEffect>
                                  </p:childTnLst>
                                </p:cTn>
                              </p:par>
                              <p:par>
                                <p:cTn id="11" presetID="9" presetClass="emph" presetSubtype="0" grpId="0" nodeType="withEffect">
                                  <p:stCondLst>
                                    <p:cond delay="0"/>
                                  </p:stCondLst>
                                  <p:childTnLst>
                                    <p:set>
                                      <p:cBhvr rctx="PPT">
                                        <p:cTn id="12" dur="indefinite"/>
                                        <p:tgtEl>
                                          <p:spTgt spid="23"/>
                                        </p:tgtEl>
                                        <p:attrNameLst>
                                          <p:attrName>style.opacity</p:attrName>
                                        </p:attrNameLst>
                                      </p:cBhvr>
                                      <p:to>
                                        <p:strVal val="0.5"/>
                                      </p:to>
                                    </p:set>
                                    <p:animEffect filter="image" prLst="opacity: 0.5">
                                      <p:cBhvr rctx="IE">
                                        <p:cTn id="13" dur="indefinite"/>
                                        <p:tgtEl>
                                          <p:spTgt spid="23"/>
                                        </p:tgtEl>
                                      </p:cBhvr>
                                    </p:animEffect>
                                  </p:childTnLst>
                                </p:cTn>
                              </p:par>
                              <p:par>
                                <p:cTn id="14" presetID="9" presetClass="emph" presetSubtype="0" grpId="0" nodeType="withEffect">
                                  <p:stCondLst>
                                    <p:cond delay="0"/>
                                  </p:stCondLst>
                                  <p:childTnLst>
                                    <p:set>
                                      <p:cBhvr rctx="PPT">
                                        <p:cTn id="15" dur="indefinite"/>
                                        <p:tgtEl>
                                          <p:spTgt spid="26"/>
                                        </p:tgtEl>
                                        <p:attrNameLst>
                                          <p:attrName>style.opacity</p:attrName>
                                        </p:attrNameLst>
                                      </p:cBhvr>
                                      <p:to>
                                        <p:strVal val="0.5"/>
                                      </p:to>
                                    </p:set>
                                    <p:animEffect filter="image" prLst="opacity: 0.5">
                                      <p:cBhvr rctx="IE">
                                        <p:cTn id="16" dur="indefinite"/>
                                        <p:tgtEl>
                                          <p:spTgt spid="26"/>
                                        </p:tgtEl>
                                      </p:cBhvr>
                                    </p:animEffect>
                                  </p:childTnLst>
                                </p:cTn>
                              </p:par>
                              <p:par>
                                <p:cTn id="17" presetID="9" presetClass="emph" presetSubtype="0" grpId="0" nodeType="withEffect">
                                  <p:stCondLst>
                                    <p:cond delay="0"/>
                                  </p:stCondLst>
                                  <p:childTnLst>
                                    <p:set>
                                      <p:cBhvr rctx="PPT">
                                        <p:cTn id="18" dur="indefinite"/>
                                        <p:tgtEl>
                                          <p:spTgt spid="12"/>
                                        </p:tgtEl>
                                        <p:attrNameLst>
                                          <p:attrName>style.opacity</p:attrName>
                                        </p:attrNameLst>
                                      </p:cBhvr>
                                      <p:to>
                                        <p:strVal val="0.5"/>
                                      </p:to>
                                    </p:set>
                                    <p:animEffect filter="image" prLst="opacity: 0.5">
                                      <p:cBhvr rctx="IE">
                                        <p:cTn id="19" dur="indefinite"/>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animBg="1"/>
      <p:bldP spid="53" grpId="0" animBg="1"/>
      <p:bldP spid="12" grpId="0" animBg="1"/>
      <p:bldP spid="14" grpId="0" animBg="1"/>
      <p:bldP spid="11"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4648200" y="1524000"/>
            <a:ext cx="4343400" cy="39624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6" name="Rectangle 25"/>
          <p:cNvSpPr/>
          <p:nvPr/>
        </p:nvSpPr>
        <p:spPr bwMode="auto">
          <a:xfrm>
            <a:off x="152400" y="1524000"/>
            <a:ext cx="4038600" cy="39624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3" name="Rounded Rectangle 52"/>
          <p:cNvSpPr/>
          <p:nvPr/>
        </p:nvSpPr>
        <p:spPr bwMode="auto">
          <a:xfrm>
            <a:off x="4800600" y="1905000"/>
            <a:ext cx="4038600" cy="2895600"/>
          </a:xfrm>
          <a:prstGeom prst="roundRect">
            <a:avLst>
              <a:gd name="adj" fmla="val 4167"/>
            </a:avLst>
          </a:prstGeom>
          <a:solidFill>
            <a:schemeClr val="tx1">
              <a:lumMod val="9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Segoe" pitchFamily="34" charset="0"/>
              </a:rPr>
              <a:t>SharePoint Products</a:t>
            </a:r>
          </a:p>
        </p:txBody>
      </p:sp>
      <p:sp>
        <p:nvSpPr>
          <p:cNvPr id="3" name="Title 1"/>
          <p:cNvSpPr>
            <a:spLocks noGrp="1"/>
          </p:cNvSpPr>
          <p:nvPr>
            <p:ph type="title"/>
          </p:nvPr>
        </p:nvSpPr>
        <p:spPr/>
        <p:txBody>
          <a:bodyPr/>
          <a:lstStyle/>
          <a:p>
            <a:r>
              <a:rPr lang="en-US" dirty="0"/>
              <a:t>In Charge of SharePoint</a:t>
            </a:r>
          </a:p>
        </p:txBody>
      </p:sp>
      <p:sp>
        <p:nvSpPr>
          <p:cNvPr id="40" name="TextBox 39"/>
          <p:cNvSpPr txBox="1"/>
          <p:nvPr/>
        </p:nvSpPr>
        <p:spPr>
          <a:xfrm>
            <a:off x="152400" y="1524000"/>
            <a:ext cx="1676400" cy="276999"/>
          </a:xfrm>
          <a:prstGeom prst="rect">
            <a:avLst/>
          </a:prstGeom>
          <a:noFill/>
        </p:spPr>
        <p:txBody>
          <a:bodyPr wrap="square" rtlCol="0">
            <a:spAutoFit/>
          </a:bodyPr>
          <a:lstStyle/>
          <a:p>
            <a:r>
              <a:rPr lang="en-US" sz="1200" dirty="0" smtClean="0">
                <a:solidFill>
                  <a:schemeClr val="bg2">
                    <a:lumMod val="75000"/>
                  </a:schemeClr>
                </a:solidFill>
              </a:rPr>
              <a:t>Server A</a:t>
            </a:r>
          </a:p>
        </p:txBody>
      </p:sp>
      <p:sp>
        <p:nvSpPr>
          <p:cNvPr id="9" name="Snip Single Corner Rectangle 8"/>
          <p:cNvSpPr/>
          <p:nvPr/>
        </p:nvSpPr>
        <p:spPr bwMode="auto">
          <a:xfrm>
            <a:off x="4953000" y="2362200"/>
            <a:ext cx="3733800" cy="2286000"/>
          </a:xfrm>
          <a:prstGeom prst="snip1Rect">
            <a:avLst>
              <a:gd name="adj" fmla="val 5952"/>
            </a:avLst>
          </a:prstGeom>
          <a:solidFill>
            <a:schemeClr val="accent2"/>
          </a:solidFill>
          <a:ln>
            <a:solidFill>
              <a:schemeClr val="bg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Web Application</a:t>
            </a:r>
          </a:p>
        </p:txBody>
      </p:sp>
      <p:sp>
        <p:nvSpPr>
          <p:cNvPr id="25" name="TextBox 24"/>
          <p:cNvSpPr txBox="1"/>
          <p:nvPr/>
        </p:nvSpPr>
        <p:spPr>
          <a:xfrm>
            <a:off x="4648200" y="1524000"/>
            <a:ext cx="1676400" cy="276999"/>
          </a:xfrm>
          <a:prstGeom prst="rect">
            <a:avLst/>
          </a:prstGeom>
          <a:noFill/>
        </p:spPr>
        <p:txBody>
          <a:bodyPr wrap="square" rtlCol="0">
            <a:spAutoFit/>
          </a:bodyPr>
          <a:lstStyle/>
          <a:p>
            <a:r>
              <a:rPr lang="en-US" sz="1200" dirty="0" smtClean="0">
                <a:solidFill>
                  <a:schemeClr val="bg2">
                    <a:lumMod val="75000"/>
                  </a:schemeClr>
                </a:solidFill>
              </a:rPr>
              <a:t>Server B</a:t>
            </a:r>
          </a:p>
        </p:txBody>
      </p:sp>
      <p:sp>
        <p:nvSpPr>
          <p:cNvPr id="12" name="Rounded Rectangle 11"/>
          <p:cNvSpPr/>
          <p:nvPr/>
        </p:nvSpPr>
        <p:spPr bwMode="auto">
          <a:xfrm>
            <a:off x="4800600" y="4800600"/>
            <a:ext cx="4038600" cy="457200"/>
          </a:xfrm>
          <a:prstGeom prst="roundRect">
            <a:avLst>
              <a:gd name="adj" fmla="val 15625"/>
            </a:avLst>
          </a:prstGeom>
          <a:solidFill>
            <a:schemeClr val="tx1">
              <a:lumMod val="9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Segoe" pitchFamily="34" charset="0"/>
              </a:rPr>
              <a:t>Team Foundation Extensions</a:t>
            </a:r>
          </a:p>
        </p:txBody>
      </p:sp>
      <p:sp>
        <p:nvSpPr>
          <p:cNvPr id="13" name="Snip Single Corner Rectangle 12"/>
          <p:cNvSpPr/>
          <p:nvPr/>
        </p:nvSpPr>
        <p:spPr bwMode="auto">
          <a:xfrm>
            <a:off x="304800" y="2362200"/>
            <a:ext cx="3733800" cy="2286000"/>
          </a:xfrm>
          <a:prstGeom prst="snip1Rect">
            <a:avLst>
              <a:gd name="adj" fmla="val 5952"/>
            </a:avLst>
          </a:prstGeom>
          <a:solidFill>
            <a:schemeClr val="accent2"/>
          </a:solidFill>
          <a:ln>
            <a:solidFill>
              <a:schemeClr val="bg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Team Foundation Server</a:t>
            </a:r>
          </a:p>
        </p:txBody>
      </p:sp>
      <p:sp>
        <p:nvSpPr>
          <p:cNvPr id="14" name="Left-Right Arrow 13"/>
          <p:cNvSpPr/>
          <p:nvPr/>
        </p:nvSpPr>
        <p:spPr bwMode="auto">
          <a:xfrm>
            <a:off x="4038600" y="2743200"/>
            <a:ext cx="914400" cy="152400"/>
          </a:xfrm>
          <a:prstGeom prst="leftRightArrow">
            <a:avLst/>
          </a:prstGeom>
          <a:solidFill>
            <a:schemeClr val="accent2"/>
          </a:solidFill>
          <a:ln>
            <a:solidFill>
              <a:schemeClr val="bg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6" name="Rectangle 15"/>
          <p:cNvSpPr/>
          <p:nvPr/>
        </p:nvSpPr>
        <p:spPr bwMode="auto">
          <a:xfrm>
            <a:off x="457200" y="2895600"/>
            <a:ext cx="3429000" cy="1600200"/>
          </a:xfrm>
          <a:prstGeom prst="rect">
            <a:avLst/>
          </a:prstGeom>
          <a:ln>
            <a:solidFill>
              <a:schemeClr val="accent2"/>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Segoe" pitchFamily="34" charset="0"/>
              </a:rPr>
              <a:t>Team Project Collection 1</a:t>
            </a:r>
          </a:p>
        </p:txBody>
      </p:sp>
      <p:sp>
        <p:nvSpPr>
          <p:cNvPr id="17" name="Rectangle 16"/>
          <p:cNvSpPr/>
          <p:nvPr/>
        </p:nvSpPr>
        <p:spPr bwMode="auto">
          <a:xfrm>
            <a:off x="5105400" y="2895600"/>
            <a:ext cx="3429000" cy="1600200"/>
          </a:xfrm>
          <a:prstGeom prst="rect">
            <a:avLst/>
          </a:prstGeom>
          <a:ln>
            <a:solidFill>
              <a:schemeClr val="accent2"/>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Segoe" pitchFamily="34" charset="0"/>
              </a:rPr>
              <a:t>Site Collection 1</a:t>
            </a:r>
          </a:p>
        </p:txBody>
      </p:sp>
      <p:sp>
        <p:nvSpPr>
          <p:cNvPr id="18" name="Left-Right Arrow 17"/>
          <p:cNvSpPr/>
          <p:nvPr/>
        </p:nvSpPr>
        <p:spPr bwMode="auto">
          <a:xfrm>
            <a:off x="3886200" y="3048000"/>
            <a:ext cx="1219200" cy="152400"/>
          </a:xfrm>
          <a:prstGeom prst="leftRightArrow">
            <a:avLst/>
          </a:prstGeom>
          <a:ln>
            <a:solidFill>
              <a:schemeClr val="accent2"/>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 name="Rounded Rectangular Callout 10"/>
          <p:cNvSpPr/>
          <p:nvPr/>
        </p:nvSpPr>
        <p:spPr bwMode="auto">
          <a:xfrm>
            <a:off x="76200" y="3873500"/>
            <a:ext cx="5181600" cy="1447800"/>
          </a:xfrm>
          <a:prstGeom prst="wedgeRoundRectCallout">
            <a:avLst>
              <a:gd name="adj1" fmla="val 38739"/>
              <a:gd name="adj2" fmla="val -99860"/>
              <a:gd name="adj3"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bg1"/>
                </a:solidFill>
                <a:latin typeface="Segoe" pitchFamily="34" charset="0"/>
              </a:rPr>
              <a:t>TFS can now automatically create corresponding site collections…</a:t>
            </a:r>
          </a:p>
        </p:txBody>
      </p:sp>
      <p:grpSp>
        <p:nvGrpSpPr>
          <p:cNvPr id="2" name="Group 18"/>
          <p:cNvGrpSpPr/>
          <p:nvPr/>
        </p:nvGrpSpPr>
        <p:grpSpPr>
          <a:xfrm>
            <a:off x="7010400" y="75178"/>
            <a:ext cx="2133600" cy="1260240"/>
            <a:chOff x="4738576" y="2286000"/>
            <a:chExt cx="3870223" cy="2286000"/>
          </a:xfrm>
        </p:grpSpPr>
        <p:pic>
          <p:nvPicPr>
            <p:cNvPr id="20" name="Picture 6" descr="C:\Users\Jon\AppData\Local\Microsoft\Windows\Temporary Internet Files\Content.IE5\Z8IHWCGQ\MCj04352420000[1].png"/>
            <p:cNvPicPr>
              <a:picLocks noChangeAspect="1" noChangeArrowheads="1"/>
            </p:cNvPicPr>
            <p:nvPr/>
          </p:nvPicPr>
          <p:blipFill>
            <a:blip r:embed="rId3"/>
            <a:srcRect/>
            <a:stretch>
              <a:fillRect/>
            </a:stretch>
          </p:blipFill>
          <p:spPr bwMode="auto">
            <a:xfrm flipH="1">
              <a:off x="4876800" y="2286000"/>
              <a:ext cx="1155379" cy="2286000"/>
            </a:xfrm>
            <a:prstGeom prst="rect">
              <a:avLst/>
            </a:prstGeom>
            <a:noFill/>
          </p:spPr>
        </p:pic>
        <p:pic>
          <p:nvPicPr>
            <p:cNvPr id="21" name="Picture 20" descr="C:\Users\Jon\AppData\Local\Microsoft\Windows\Temporary Internet Files\Content.IE5\Z8IHWCGQ\MCj04352420000[1].png"/>
            <p:cNvPicPr>
              <a:picLocks noChangeAspect="1" noChangeArrowheads="1"/>
            </p:cNvPicPr>
            <p:nvPr/>
          </p:nvPicPr>
          <p:blipFill>
            <a:blip r:embed="rId3"/>
            <a:srcRect/>
            <a:stretch>
              <a:fillRect/>
            </a:stretch>
          </p:blipFill>
          <p:spPr bwMode="auto">
            <a:xfrm flipH="1">
              <a:off x="7315200" y="2286000"/>
              <a:ext cx="1155379" cy="2286000"/>
            </a:xfrm>
            <a:prstGeom prst="rect">
              <a:avLst/>
            </a:prstGeom>
            <a:noFill/>
          </p:spPr>
        </p:pic>
        <p:sp>
          <p:nvSpPr>
            <p:cNvPr id="22" name="TextBox 21"/>
            <p:cNvSpPr txBox="1"/>
            <p:nvPr/>
          </p:nvSpPr>
          <p:spPr>
            <a:xfrm>
              <a:off x="4738576" y="3946521"/>
              <a:ext cx="3870223" cy="446630"/>
            </a:xfrm>
            <a:prstGeom prst="rect">
              <a:avLst/>
            </a:prstGeom>
            <a:noFill/>
          </p:spPr>
          <p:txBody>
            <a:bodyPr wrap="square" rtlCol="0">
              <a:spAutoFit/>
            </a:bodyPr>
            <a:lstStyle/>
            <a:p>
              <a:pPr algn="ctr"/>
              <a:r>
                <a:rPr lang="en-US" sz="1000" dirty="0" smtClean="0"/>
                <a:t>Separate Servers</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9" presetClass="emph" presetSubtype="0" grpId="0" nodeType="withEffect">
                                  <p:stCondLst>
                                    <p:cond delay="0"/>
                                  </p:stCondLst>
                                  <p:childTnLst>
                                    <p:set>
                                      <p:cBhvr rctx="PPT">
                                        <p:cTn id="9" dur="indefinite"/>
                                        <p:tgtEl>
                                          <p:spTgt spid="53"/>
                                        </p:tgtEl>
                                        <p:attrNameLst>
                                          <p:attrName>style.opacity</p:attrName>
                                        </p:attrNameLst>
                                      </p:cBhvr>
                                      <p:to>
                                        <p:strVal val="0.5"/>
                                      </p:to>
                                    </p:set>
                                    <p:animEffect filter="image" prLst="opacity: 0.5">
                                      <p:cBhvr rctx="IE">
                                        <p:cTn id="10" dur="indefinite"/>
                                        <p:tgtEl>
                                          <p:spTgt spid="53"/>
                                        </p:tgtEl>
                                      </p:cBhvr>
                                    </p:animEffect>
                                  </p:childTnLst>
                                </p:cTn>
                              </p:par>
                              <p:par>
                                <p:cTn id="11" presetID="9" presetClass="emph" presetSubtype="0" grpId="0" nodeType="withEffect">
                                  <p:stCondLst>
                                    <p:cond delay="0"/>
                                  </p:stCondLst>
                                  <p:childTnLst>
                                    <p:set>
                                      <p:cBhvr rctx="PPT">
                                        <p:cTn id="12" dur="indefinite"/>
                                        <p:tgtEl>
                                          <p:spTgt spid="23"/>
                                        </p:tgtEl>
                                        <p:attrNameLst>
                                          <p:attrName>style.opacity</p:attrName>
                                        </p:attrNameLst>
                                      </p:cBhvr>
                                      <p:to>
                                        <p:strVal val="0.5"/>
                                      </p:to>
                                    </p:set>
                                    <p:animEffect filter="image" prLst="opacity: 0.5">
                                      <p:cBhvr rctx="IE">
                                        <p:cTn id="13" dur="indefinite"/>
                                        <p:tgtEl>
                                          <p:spTgt spid="23"/>
                                        </p:tgtEl>
                                      </p:cBhvr>
                                    </p:animEffect>
                                  </p:childTnLst>
                                </p:cTn>
                              </p:par>
                              <p:par>
                                <p:cTn id="14" presetID="9" presetClass="emph" presetSubtype="0" grpId="0" nodeType="withEffect">
                                  <p:stCondLst>
                                    <p:cond delay="0"/>
                                  </p:stCondLst>
                                  <p:childTnLst>
                                    <p:set>
                                      <p:cBhvr rctx="PPT">
                                        <p:cTn id="15" dur="indefinite"/>
                                        <p:tgtEl>
                                          <p:spTgt spid="26"/>
                                        </p:tgtEl>
                                        <p:attrNameLst>
                                          <p:attrName>style.opacity</p:attrName>
                                        </p:attrNameLst>
                                      </p:cBhvr>
                                      <p:to>
                                        <p:strVal val="0.5"/>
                                      </p:to>
                                    </p:set>
                                    <p:animEffect filter="image" prLst="opacity: 0.5">
                                      <p:cBhvr rctx="IE">
                                        <p:cTn id="16" dur="indefinite"/>
                                        <p:tgtEl>
                                          <p:spTgt spid="26"/>
                                        </p:tgtEl>
                                      </p:cBhvr>
                                    </p:animEffect>
                                  </p:childTnLst>
                                </p:cTn>
                              </p:par>
                              <p:par>
                                <p:cTn id="17" presetID="9" presetClass="emph" presetSubtype="0" grpId="0" nodeType="withEffect">
                                  <p:stCondLst>
                                    <p:cond delay="0"/>
                                  </p:stCondLst>
                                  <p:childTnLst>
                                    <p:set>
                                      <p:cBhvr rctx="PPT">
                                        <p:cTn id="18" dur="indefinite"/>
                                        <p:tgtEl>
                                          <p:spTgt spid="12"/>
                                        </p:tgtEl>
                                        <p:attrNameLst>
                                          <p:attrName>style.opacity</p:attrName>
                                        </p:attrNameLst>
                                      </p:cBhvr>
                                      <p:to>
                                        <p:strVal val="0.5"/>
                                      </p:to>
                                    </p:set>
                                    <p:animEffect filter="image" prLst="opacity: 0.5">
                                      <p:cBhvr rctx="IE">
                                        <p:cTn id="19" dur="indefinite"/>
                                        <p:tgtEl>
                                          <p:spTgt spid="12"/>
                                        </p:tgtEl>
                                      </p:cBhvr>
                                    </p:animEffect>
                                  </p:childTnLst>
                                </p:cTn>
                              </p:par>
                              <p:par>
                                <p:cTn id="20" presetID="9" presetClass="emph" presetSubtype="0" grpId="0" nodeType="withEffect">
                                  <p:stCondLst>
                                    <p:cond delay="0"/>
                                  </p:stCondLst>
                                  <p:childTnLst>
                                    <p:set>
                                      <p:cBhvr rctx="PPT">
                                        <p:cTn id="21" dur="indefinite"/>
                                        <p:tgtEl>
                                          <p:spTgt spid="14"/>
                                        </p:tgtEl>
                                        <p:attrNameLst>
                                          <p:attrName>style.opacity</p:attrName>
                                        </p:attrNameLst>
                                      </p:cBhvr>
                                      <p:to>
                                        <p:strVal val="0.5"/>
                                      </p:to>
                                    </p:set>
                                    <p:animEffect filter="image" prLst="opacity: 0.5">
                                      <p:cBhvr rctx="IE">
                                        <p:cTn id="22" dur="indefinite"/>
                                        <p:tgtEl>
                                          <p:spTgt spid="14"/>
                                        </p:tgtEl>
                                      </p:cBhvr>
                                    </p:animEffect>
                                  </p:childTnLst>
                                </p:cTn>
                              </p:par>
                              <p:par>
                                <p:cTn id="23" presetID="9" presetClass="emph" presetSubtype="0" grpId="0" nodeType="withEffect">
                                  <p:stCondLst>
                                    <p:cond delay="0"/>
                                  </p:stCondLst>
                                  <p:childTnLst>
                                    <p:set>
                                      <p:cBhvr rctx="PPT">
                                        <p:cTn id="24" dur="indefinite"/>
                                        <p:tgtEl>
                                          <p:spTgt spid="13"/>
                                        </p:tgtEl>
                                        <p:attrNameLst>
                                          <p:attrName>style.opacity</p:attrName>
                                        </p:attrNameLst>
                                      </p:cBhvr>
                                      <p:to>
                                        <p:strVal val="0.5"/>
                                      </p:to>
                                    </p:set>
                                    <p:animEffect filter="image" prLst="opacity: 0.5">
                                      <p:cBhvr rctx="IE">
                                        <p:cTn id="25" dur="indefinite"/>
                                        <p:tgtEl>
                                          <p:spTgt spid="13"/>
                                        </p:tgtEl>
                                      </p:cBhvr>
                                    </p:animEffect>
                                  </p:childTnLst>
                                </p:cTn>
                              </p:par>
                              <p:par>
                                <p:cTn id="26" presetID="9" presetClass="emph" presetSubtype="0" grpId="0" nodeType="withEffect">
                                  <p:stCondLst>
                                    <p:cond delay="0"/>
                                  </p:stCondLst>
                                  <p:childTnLst>
                                    <p:set>
                                      <p:cBhvr rctx="PPT">
                                        <p:cTn id="27" dur="indefinite"/>
                                        <p:tgtEl>
                                          <p:spTgt spid="9"/>
                                        </p:tgtEl>
                                        <p:attrNameLst>
                                          <p:attrName>style.opacity</p:attrName>
                                        </p:attrNameLst>
                                      </p:cBhvr>
                                      <p:to>
                                        <p:strVal val="0.5"/>
                                      </p:to>
                                    </p:set>
                                    <p:animEffect filter="image" prLst="opacity: 0.5">
                                      <p:cBhvr rctx="IE">
                                        <p:cTn id="28" dur="indefinite"/>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animBg="1"/>
      <p:bldP spid="53" grpId="0" animBg="1"/>
      <p:bldP spid="9" grpId="0" animBg="1"/>
      <p:bldP spid="12" grpId="0" animBg="1"/>
      <p:bldP spid="13" grpId="0" animBg="1"/>
      <p:bldP spid="14" grpId="0" animBg="1"/>
      <p:bldP spid="16" grpId="0" animBg="1"/>
      <p:bldP spid="17" grpId="0" animBg="1"/>
      <p:bldP spid="18" grpId="0" animBg="1"/>
      <p:bldP spid="11"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4648200" y="1524000"/>
            <a:ext cx="4343400" cy="39624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6" name="Rectangle 25"/>
          <p:cNvSpPr/>
          <p:nvPr/>
        </p:nvSpPr>
        <p:spPr bwMode="auto">
          <a:xfrm>
            <a:off x="152400" y="1524000"/>
            <a:ext cx="4038600" cy="39624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3" name="Rounded Rectangle 52"/>
          <p:cNvSpPr/>
          <p:nvPr/>
        </p:nvSpPr>
        <p:spPr bwMode="auto">
          <a:xfrm>
            <a:off x="4800600" y="1905000"/>
            <a:ext cx="4038600" cy="2895600"/>
          </a:xfrm>
          <a:prstGeom prst="roundRect">
            <a:avLst>
              <a:gd name="adj" fmla="val 4167"/>
            </a:avLst>
          </a:prstGeom>
          <a:solidFill>
            <a:schemeClr val="tx1">
              <a:lumMod val="9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Segoe" pitchFamily="34" charset="0"/>
              </a:rPr>
              <a:t>SharePoint Products</a:t>
            </a:r>
          </a:p>
        </p:txBody>
      </p:sp>
      <p:sp>
        <p:nvSpPr>
          <p:cNvPr id="3" name="Title 1"/>
          <p:cNvSpPr>
            <a:spLocks noGrp="1"/>
          </p:cNvSpPr>
          <p:nvPr>
            <p:ph type="title"/>
          </p:nvPr>
        </p:nvSpPr>
        <p:spPr/>
        <p:txBody>
          <a:bodyPr/>
          <a:lstStyle/>
          <a:p>
            <a:r>
              <a:rPr lang="en-US" dirty="0"/>
              <a:t>In Charge of SharePoint</a:t>
            </a:r>
          </a:p>
        </p:txBody>
      </p:sp>
      <p:sp>
        <p:nvSpPr>
          <p:cNvPr id="40" name="TextBox 39"/>
          <p:cNvSpPr txBox="1"/>
          <p:nvPr/>
        </p:nvSpPr>
        <p:spPr>
          <a:xfrm>
            <a:off x="152400" y="1524000"/>
            <a:ext cx="1676400" cy="276999"/>
          </a:xfrm>
          <a:prstGeom prst="rect">
            <a:avLst/>
          </a:prstGeom>
          <a:noFill/>
        </p:spPr>
        <p:txBody>
          <a:bodyPr wrap="square" rtlCol="0">
            <a:spAutoFit/>
          </a:bodyPr>
          <a:lstStyle/>
          <a:p>
            <a:r>
              <a:rPr lang="en-US" sz="1200" dirty="0" smtClean="0">
                <a:solidFill>
                  <a:schemeClr val="bg2">
                    <a:lumMod val="75000"/>
                  </a:schemeClr>
                </a:solidFill>
              </a:rPr>
              <a:t>Server A</a:t>
            </a:r>
          </a:p>
        </p:txBody>
      </p:sp>
      <p:sp>
        <p:nvSpPr>
          <p:cNvPr id="9" name="Snip Single Corner Rectangle 8"/>
          <p:cNvSpPr/>
          <p:nvPr/>
        </p:nvSpPr>
        <p:spPr bwMode="auto">
          <a:xfrm>
            <a:off x="4953000" y="2362200"/>
            <a:ext cx="3733800" cy="2286000"/>
          </a:xfrm>
          <a:prstGeom prst="snip1Rect">
            <a:avLst>
              <a:gd name="adj" fmla="val 5952"/>
            </a:avLst>
          </a:prstGeom>
          <a:solidFill>
            <a:schemeClr val="accent2"/>
          </a:solidFill>
          <a:ln>
            <a:solidFill>
              <a:schemeClr val="bg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Web Application</a:t>
            </a:r>
          </a:p>
        </p:txBody>
      </p:sp>
      <p:sp>
        <p:nvSpPr>
          <p:cNvPr id="25" name="TextBox 24"/>
          <p:cNvSpPr txBox="1"/>
          <p:nvPr/>
        </p:nvSpPr>
        <p:spPr>
          <a:xfrm>
            <a:off x="4648200" y="1524000"/>
            <a:ext cx="1676400" cy="276999"/>
          </a:xfrm>
          <a:prstGeom prst="rect">
            <a:avLst/>
          </a:prstGeom>
          <a:noFill/>
        </p:spPr>
        <p:txBody>
          <a:bodyPr wrap="square" rtlCol="0">
            <a:spAutoFit/>
          </a:bodyPr>
          <a:lstStyle/>
          <a:p>
            <a:r>
              <a:rPr lang="en-US" sz="1200" dirty="0" smtClean="0">
                <a:solidFill>
                  <a:schemeClr val="bg2">
                    <a:lumMod val="75000"/>
                  </a:schemeClr>
                </a:solidFill>
              </a:rPr>
              <a:t>Server B</a:t>
            </a:r>
          </a:p>
        </p:txBody>
      </p:sp>
      <p:sp>
        <p:nvSpPr>
          <p:cNvPr id="12" name="Rounded Rectangle 11"/>
          <p:cNvSpPr/>
          <p:nvPr/>
        </p:nvSpPr>
        <p:spPr bwMode="auto">
          <a:xfrm>
            <a:off x="4800600" y="4800600"/>
            <a:ext cx="4038600" cy="457200"/>
          </a:xfrm>
          <a:prstGeom prst="roundRect">
            <a:avLst>
              <a:gd name="adj" fmla="val 15625"/>
            </a:avLst>
          </a:prstGeom>
          <a:solidFill>
            <a:schemeClr val="tx1">
              <a:lumMod val="9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Segoe" pitchFamily="34" charset="0"/>
              </a:rPr>
              <a:t>Team Foundation Extensions</a:t>
            </a:r>
          </a:p>
        </p:txBody>
      </p:sp>
      <p:sp>
        <p:nvSpPr>
          <p:cNvPr id="13" name="Snip Single Corner Rectangle 12"/>
          <p:cNvSpPr/>
          <p:nvPr/>
        </p:nvSpPr>
        <p:spPr bwMode="auto">
          <a:xfrm>
            <a:off x="304800" y="2362200"/>
            <a:ext cx="3733800" cy="2286000"/>
          </a:xfrm>
          <a:prstGeom prst="snip1Rect">
            <a:avLst>
              <a:gd name="adj" fmla="val 5952"/>
            </a:avLst>
          </a:prstGeom>
          <a:solidFill>
            <a:schemeClr val="accent2"/>
          </a:solidFill>
          <a:ln>
            <a:solidFill>
              <a:schemeClr val="bg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Team Foundation Server</a:t>
            </a:r>
          </a:p>
        </p:txBody>
      </p:sp>
      <p:sp>
        <p:nvSpPr>
          <p:cNvPr id="14" name="Left-Right Arrow 13"/>
          <p:cNvSpPr/>
          <p:nvPr/>
        </p:nvSpPr>
        <p:spPr bwMode="auto">
          <a:xfrm>
            <a:off x="4038600" y="2743200"/>
            <a:ext cx="914400" cy="152400"/>
          </a:xfrm>
          <a:prstGeom prst="leftRightArrow">
            <a:avLst/>
          </a:prstGeom>
          <a:solidFill>
            <a:schemeClr val="accent2"/>
          </a:solidFill>
          <a:ln>
            <a:solidFill>
              <a:schemeClr val="bg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6" name="Rectangle 15"/>
          <p:cNvSpPr/>
          <p:nvPr/>
        </p:nvSpPr>
        <p:spPr bwMode="auto">
          <a:xfrm>
            <a:off x="457200" y="2895600"/>
            <a:ext cx="3429000" cy="1600200"/>
          </a:xfrm>
          <a:prstGeom prst="rect">
            <a:avLst/>
          </a:prstGeom>
          <a:ln>
            <a:solidFill>
              <a:schemeClr val="accent2"/>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Segoe" pitchFamily="34" charset="0"/>
              </a:rPr>
              <a:t>Team Project Collection 1</a:t>
            </a:r>
          </a:p>
        </p:txBody>
      </p:sp>
      <p:sp>
        <p:nvSpPr>
          <p:cNvPr id="17" name="Rectangle 16"/>
          <p:cNvSpPr/>
          <p:nvPr/>
        </p:nvSpPr>
        <p:spPr bwMode="auto">
          <a:xfrm>
            <a:off x="5105400" y="2895600"/>
            <a:ext cx="3429000" cy="1600200"/>
          </a:xfrm>
          <a:prstGeom prst="rect">
            <a:avLst/>
          </a:prstGeom>
          <a:ln>
            <a:solidFill>
              <a:schemeClr val="accent2"/>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Segoe" pitchFamily="34" charset="0"/>
              </a:rPr>
              <a:t>Site Collection 1</a:t>
            </a:r>
          </a:p>
        </p:txBody>
      </p:sp>
      <p:sp>
        <p:nvSpPr>
          <p:cNvPr id="18" name="Left-Right Arrow 17"/>
          <p:cNvSpPr/>
          <p:nvPr/>
        </p:nvSpPr>
        <p:spPr bwMode="auto">
          <a:xfrm>
            <a:off x="3886200" y="3048000"/>
            <a:ext cx="1219200" cy="152400"/>
          </a:xfrm>
          <a:prstGeom prst="leftRightArrow">
            <a:avLst/>
          </a:prstGeom>
          <a:ln>
            <a:solidFill>
              <a:schemeClr val="accent2"/>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 name="Rounded Rectangular Callout 10"/>
          <p:cNvSpPr/>
          <p:nvPr/>
        </p:nvSpPr>
        <p:spPr bwMode="auto">
          <a:xfrm>
            <a:off x="2057400" y="4572000"/>
            <a:ext cx="2743200" cy="838200"/>
          </a:xfrm>
          <a:prstGeom prst="wedgeRoundRectCallout">
            <a:avLst>
              <a:gd name="adj1" fmla="val 36887"/>
              <a:gd name="adj2" fmla="val -102890"/>
              <a:gd name="adj3"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bg1"/>
                </a:solidFill>
                <a:latin typeface="Segoe" pitchFamily="34" charset="0"/>
              </a:rPr>
              <a:t>...and sites</a:t>
            </a:r>
          </a:p>
        </p:txBody>
      </p:sp>
      <p:sp>
        <p:nvSpPr>
          <p:cNvPr id="19" name="Rounded Rectangle 18"/>
          <p:cNvSpPr/>
          <p:nvPr/>
        </p:nvSpPr>
        <p:spPr bwMode="auto">
          <a:xfrm>
            <a:off x="609600" y="3352800"/>
            <a:ext cx="3124200" cy="4572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Team Project 1</a:t>
            </a:r>
          </a:p>
        </p:txBody>
      </p:sp>
      <p:sp>
        <p:nvSpPr>
          <p:cNvPr id="20" name="Rounded Rectangle 19"/>
          <p:cNvSpPr/>
          <p:nvPr/>
        </p:nvSpPr>
        <p:spPr bwMode="auto">
          <a:xfrm>
            <a:off x="609600" y="3886200"/>
            <a:ext cx="3124200" cy="4572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Team Project 2</a:t>
            </a:r>
          </a:p>
        </p:txBody>
      </p:sp>
      <p:sp>
        <p:nvSpPr>
          <p:cNvPr id="21" name="Rounded Rectangle 20"/>
          <p:cNvSpPr/>
          <p:nvPr/>
        </p:nvSpPr>
        <p:spPr bwMode="auto">
          <a:xfrm>
            <a:off x="5257800" y="3352800"/>
            <a:ext cx="3124200" cy="4572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Site1</a:t>
            </a:r>
          </a:p>
        </p:txBody>
      </p:sp>
      <p:sp>
        <p:nvSpPr>
          <p:cNvPr id="22" name="Rounded Rectangle 21"/>
          <p:cNvSpPr/>
          <p:nvPr/>
        </p:nvSpPr>
        <p:spPr bwMode="auto">
          <a:xfrm>
            <a:off x="5257800" y="3886200"/>
            <a:ext cx="3124200" cy="4572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Site 2</a:t>
            </a:r>
          </a:p>
        </p:txBody>
      </p:sp>
      <p:sp>
        <p:nvSpPr>
          <p:cNvPr id="24" name="Left-Right Arrow 23"/>
          <p:cNvSpPr/>
          <p:nvPr/>
        </p:nvSpPr>
        <p:spPr bwMode="auto">
          <a:xfrm>
            <a:off x="3733800" y="3505200"/>
            <a:ext cx="1524000" cy="152400"/>
          </a:xfrm>
          <a:prstGeom prst="lef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7" name="Left-Right Arrow 26"/>
          <p:cNvSpPr/>
          <p:nvPr/>
        </p:nvSpPr>
        <p:spPr bwMode="auto">
          <a:xfrm>
            <a:off x="3733800" y="4038600"/>
            <a:ext cx="1524000" cy="152400"/>
          </a:xfrm>
          <a:prstGeom prst="lef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2" name="Group 27"/>
          <p:cNvGrpSpPr/>
          <p:nvPr/>
        </p:nvGrpSpPr>
        <p:grpSpPr>
          <a:xfrm>
            <a:off x="7010400" y="75178"/>
            <a:ext cx="2133600" cy="1260240"/>
            <a:chOff x="4738576" y="2286000"/>
            <a:chExt cx="3870223" cy="2286000"/>
          </a:xfrm>
        </p:grpSpPr>
        <p:pic>
          <p:nvPicPr>
            <p:cNvPr id="29" name="Picture 6" descr="C:\Users\Jon\AppData\Local\Microsoft\Windows\Temporary Internet Files\Content.IE5\Z8IHWCGQ\MCj04352420000[1].png"/>
            <p:cNvPicPr>
              <a:picLocks noChangeAspect="1" noChangeArrowheads="1"/>
            </p:cNvPicPr>
            <p:nvPr/>
          </p:nvPicPr>
          <p:blipFill>
            <a:blip r:embed="rId3"/>
            <a:srcRect/>
            <a:stretch>
              <a:fillRect/>
            </a:stretch>
          </p:blipFill>
          <p:spPr bwMode="auto">
            <a:xfrm flipH="1">
              <a:off x="4876800" y="2286000"/>
              <a:ext cx="1155379" cy="2286000"/>
            </a:xfrm>
            <a:prstGeom prst="rect">
              <a:avLst/>
            </a:prstGeom>
            <a:noFill/>
          </p:spPr>
        </p:pic>
        <p:pic>
          <p:nvPicPr>
            <p:cNvPr id="30" name="Picture 29" descr="C:\Users\Jon\AppData\Local\Microsoft\Windows\Temporary Internet Files\Content.IE5\Z8IHWCGQ\MCj04352420000[1].png"/>
            <p:cNvPicPr>
              <a:picLocks noChangeAspect="1" noChangeArrowheads="1"/>
            </p:cNvPicPr>
            <p:nvPr/>
          </p:nvPicPr>
          <p:blipFill>
            <a:blip r:embed="rId3"/>
            <a:srcRect/>
            <a:stretch>
              <a:fillRect/>
            </a:stretch>
          </p:blipFill>
          <p:spPr bwMode="auto">
            <a:xfrm flipH="1">
              <a:off x="7315200" y="2286000"/>
              <a:ext cx="1155379" cy="2286000"/>
            </a:xfrm>
            <a:prstGeom prst="rect">
              <a:avLst/>
            </a:prstGeom>
            <a:noFill/>
          </p:spPr>
        </p:pic>
        <p:sp>
          <p:nvSpPr>
            <p:cNvPr id="31" name="TextBox 30"/>
            <p:cNvSpPr txBox="1"/>
            <p:nvPr/>
          </p:nvSpPr>
          <p:spPr>
            <a:xfrm>
              <a:off x="4738576" y="3946521"/>
              <a:ext cx="3870223" cy="446630"/>
            </a:xfrm>
            <a:prstGeom prst="rect">
              <a:avLst/>
            </a:prstGeom>
            <a:noFill/>
          </p:spPr>
          <p:txBody>
            <a:bodyPr wrap="square" rtlCol="0">
              <a:spAutoFit/>
            </a:bodyPr>
            <a:lstStyle/>
            <a:p>
              <a:pPr algn="ctr"/>
              <a:r>
                <a:rPr lang="en-US" sz="1000" dirty="0" smtClean="0"/>
                <a:t>Separate Servers</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9" presetClass="emph" presetSubtype="0" grpId="0" nodeType="withEffect">
                                  <p:stCondLst>
                                    <p:cond delay="0"/>
                                  </p:stCondLst>
                                  <p:childTnLst>
                                    <p:set>
                                      <p:cBhvr rctx="PPT">
                                        <p:cTn id="9" dur="indefinite"/>
                                        <p:tgtEl>
                                          <p:spTgt spid="53"/>
                                        </p:tgtEl>
                                        <p:attrNameLst>
                                          <p:attrName>style.opacity</p:attrName>
                                        </p:attrNameLst>
                                      </p:cBhvr>
                                      <p:to>
                                        <p:strVal val="0.5"/>
                                      </p:to>
                                    </p:set>
                                    <p:animEffect filter="image" prLst="opacity: 0.5">
                                      <p:cBhvr rctx="IE">
                                        <p:cTn id="10" dur="indefinite"/>
                                        <p:tgtEl>
                                          <p:spTgt spid="53"/>
                                        </p:tgtEl>
                                      </p:cBhvr>
                                    </p:animEffect>
                                  </p:childTnLst>
                                </p:cTn>
                              </p:par>
                              <p:par>
                                <p:cTn id="11" presetID="9" presetClass="emph" presetSubtype="0" grpId="0" nodeType="withEffect">
                                  <p:stCondLst>
                                    <p:cond delay="0"/>
                                  </p:stCondLst>
                                  <p:childTnLst>
                                    <p:set>
                                      <p:cBhvr rctx="PPT">
                                        <p:cTn id="12" dur="indefinite"/>
                                        <p:tgtEl>
                                          <p:spTgt spid="23"/>
                                        </p:tgtEl>
                                        <p:attrNameLst>
                                          <p:attrName>style.opacity</p:attrName>
                                        </p:attrNameLst>
                                      </p:cBhvr>
                                      <p:to>
                                        <p:strVal val="0.5"/>
                                      </p:to>
                                    </p:set>
                                    <p:animEffect filter="image" prLst="opacity: 0.5">
                                      <p:cBhvr rctx="IE">
                                        <p:cTn id="13" dur="indefinite"/>
                                        <p:tgtEl>
                                          <p:spTgt spid="23"/>
                                        </p:tgtEl>
                                      </p:cBhvr>
                                    </p:animEffect>
                                  </p:childTnLst>
                                </p:cTn>
                              </p:par>
                              <p:par>
                                <p:cTn id="14" presetID="9" presetClass="emph" presetSubtype="0" grpId="0" nodeType="withEffect">
                                  <p:stCondLst>
                                    <p:cond delay="0"/>
                                  </p:stCondLst>
                                  <p:childTnLst>
                                    <p:set>
                                      <p:cBhvr rctx="PPT">
                                        <p:cTn id="15" dur="indefinite"/>
                                        <p:tgtEl>
                                          <p:spTgt spid="26"/>
                                        </p:tgtEl>
                                        <p:attrNameLst>
                                          <p:attrName>style.opacity</p:attrName>
                                        </p:attrNameLst>
                                      </p:cBhvr>
                                      <p:to>
                                        <p:strVal val="0.5"/>
                                      </p:to>
                                    </p:set>
                                    <p:animEffect filter="image" prLst="opacity: 0.5">
                                      <p:cBhvr rctx="IE">
                                        <p:cTn id="16" dur="indefinite"/>
                                        <p:tgtEl>
                                          <p:spTgt spid="26"/>
                                        </p:tgtEl>
                                      </p:cBhvr>
                                    </p:animEffect>
                                  </p:childTnLst>
                                </p:cTn>
                              </p:par>
                              <p:par>
                                <p:cTn id="17" presetID="9" presetClass="emph" presetSubtype="0" grpId="0" nodeType="withEffect">
                                  <p:stCondLst>
                                    <p:cond delay="0"/>
                                  </p:stCondLst>
                                  <p:childTnLst>
                                    <p:set>
                                      <p:cBhvr rctx="PPT">
                                        <p:cTn id="18" dur="indefinite"/>
                                        <p:tgtEl>
                                          <p:spTgt spid="12"/>
                                        </p:tgtEl>
                                        <p:attrNameLst>
                                          <p:attrName>style.opacity</p:attrName>
                                        </p:attrNameLst>
                                      </p:cBhvr>
                                      <p:to>
                                        <p:strVal val="0.5"/>
                                      </p:to>
                                    </p:set>
                                    <p:animEffect filter="image" prLst="opacity: 0.5">
                                      <p:cBhvr rctx="IE">
                                        <p:cTn id="19" dur="indefinite"/>
                                        <p:tgtEl>
                                          <p:spTgt spid="12"/>
                                        </p:tgtEl>
                                      </p:cBhvr>
                                    </p:animEffect>
                                  </p:childTnLst>
                                </p:cTn>
                              </p:par>
                              <p:par>
                                <p:cTn id="20" presetID="9" presetClass="emph" presetSubtype="0" grpId="0" nodeType="withEffect">
                                  <p:stCondLst>
                                    <p:cond delay="0"/>
                                  </p:stCondLst>
                                  <p:childTnLst>
                                    <p:set>
                                      <p:cBhvr rctx="PPT">
                                        <p:cTn id="21" dur="indefinite"/>
                                        <p:tgtEl>
                                          <p:spTgt spid="14"/>
                                        </p:tgtEl>
                                        <p:attrNameLst>
                                          <p:attrName>style.opacity</p:attrName>
                                        </p:attrNameLst>
                                      </p:cBhvr>
                                      <p:to>
                                        <p:strVal val="0.5"/>
                                      </p:to>
                                    </p:set>
                                    <p:animEffect filter="image" prLst="opacity: 0.5">
                                      <p:cBhvr rctx="IE">
                                        <p:cTn id="22" dur="indefinite"/>
                                        <p:tgtEl>
                                          <p:spTgt spid="14"/>
                                        </p:tgtEl>
                                      </p:cBhvr>
                                    </p:animEffect>
                                  </p:childTnLst>
                                </p:cTn>
                              </p:par>
                              <p:par>
                                <p:cTn id="23" presetID="9" presetClass="emph" presetSubtype="0" grpId="0" nodeType="withEffect">
                                  <p:stCondLst>
                                    <p:cond delay="0"/>
                                  </p:stCondLst>
                                  <p:childTnLst>
                                    <p:set>
                                      <p:cBhvr rctx="PPT">
                                        <p:cTn id="24" dur="indefinite"/>
                                        <p:tgtEl>
                                          <p:spTgt spid="13"/>
                                        </p:tgtEl>
                                        <p:attrNameLst>
                                          <p:attrName>style.opacity</p:attrName>
                                        </p:attrNameLst>
                                      </p:cBhvr>
                                      <p:to>
                                        <p:strVal val="0.5"/>
                                      </p:to>
                                    </p:set>
                                    <p:animEffect filter="image" prLst="opacity: 0.5">
                                      <p:cBhvr rctx="IE">
                                        <p:cTn id="25" dur="indefinite"/>
                                        <p:tgtEl>
                                          <p:spTgt spid="13"/>
                                        </p:tgtEl>
                                      </p:cBhvr>
                                    </p:animEffect>
                                  </p:childTnLst>
                                </p:cTn>
                              </p:par>
                              <p:par>
                                <p:cTn id="26" presetID="9" presetClass="emph" presetSubtype="0" grpId="0" nodeType="withEffect">
                                  <p:stCondLst>
                                    <p:cond delay="0"/>
                                  </p:stCondLst>
                                  <p:childTnLst>
                                    <p:set>
                                      <p:cBhvr rctx="PPT">
                                        <p:cTn id="27" dur="indefinite"/>
                                        <p:tgtEl>
                                          <p:spTgt spid="9"/>
                                        </p:tgtEl>
                                        <p:attrNameLst>
                                          <p:attrName>style.opacity</p:attrName>
                                        </p:attrNameLst>
                                      </p:cBhvr>
                                      <p:to>
                                        <p:strVal val="0.5"/>
                                      </p:to>
                                    </p:set>
                                    <p:animEffect filter="image" prLst="opacity: 0.5">
                                      <p:cBhvr rctx="IE">
                                        <p:cTn id="28" dur="indefinite"/>
                                        <p:tgtEl>
                                          <p:spTgt spid="9"/>
                                        </p:tgtEl>
                                      </p:cBhvr>
                                    </p:animEffect>
                                  </p:childTnLst>
                                </p:cTn>
                              </p:par>
                              <p:par>
                                <p:cTn id="29" presetID="9" presetClass="emph" presetSubtype="0" grpId="0" nodeType="withEffect">
                                  <p:stCondLst>
                                    <p:cond delay="0"/>
                                  </p:stCondLst>
                                  <p:childTnLst>
                                    <p:set>
                                      <p:cBhvr rctx="PPT">
                                        <p:cTn id="30" dur="indefinite"/>
                                        <p:tgtEl>
                                          <p:spTgt spid="16"/>
                                        </p:tgtEl>
                                        <p:attrNameLst>
                                          <p:attrName>style.opacity</p:attrName>
                                        </p:attrNameLst>
                                      </p:cBhvr>
                                      <p:to>
                                        <p:strVal val="0.5"/>
                                      </p:to>
                                    </p:set>
                                    <p:animEffect filter="image" prLst="opacity: 0.5">
                                      <p:cBhvr rctx="IE">
                                        <p:cTn id="31" dur="indefinite"/>
                                        <p:tgtEl>
                                          <p:spTgt spid="16"/>
                                        </p:tgtEl>
                                      </p:cBhvr>
                                    </p:animEffect>
                                  </p:childTnLst>
                                </p:cTn>
                              </p:par>
                              <p:par>
                                <p:cTn id="32" presetID="9" presetClass="emph" presetSubtype="0" grpId="0" nodeType="withEffect">
                                  <p:stCondLst>
                                    <p:cond delay="0"/>
                                  </p:stCondLst>
                                  <p:childTnLst>
                                    <p:set>
                                      <p:cBhvr rctx="PPT">
                                        <p:cTn id="33" dur="indefinite"/>
                                        <p:tgtEl>
                                          <p:spTgt spid="18"/>
                                        </p:tgtEl>
                                        <p:attrNameLst>
                                          <p:attrName>style.opacity</p:attrName>
                                        </p:attrNameLst>
                                      </p:cBhvr>
                                      <p:to>
                                        <p:strVal val="0.5"/>
                                      </p:to>
                                    </p:set>
                                    <p:animEffect filter="image" prLst="opacity: 0.5">
                                      <p:cBhvr rctx="IE">
                                        <p:cTn id="34" dur="indefinite"/>
                                        <p:tgtEl>
                                          <p:spTgt spid="18"/>
                                        </p:tgtEl>
                                      </p:cBhvr>
                                    </p:animEffect>
                                  </p:childTnLst>
                                </p:cTn>
                              </p:par>
                              <p:par>
                                <p:cTn id="35" presetID="9" presetClass="emph" presetSubtype="0" grpId="0" nodeType="withEffect">
                                  <p:stCondLst>
                                    <p:cond delay="0"/>
                                  </p:stCondLst>
                                  <p:childTnLst>
                                    <p:set>
                                      <p:cBhvr rctx="PPT">
                                        <p:cTn id="36" dur="indefinite"/>
                                        <p:tgtEl>
                                          <p:spTgt spid="17"/>
                                        </p:tgtEl>
                                        <p:attrNameLst>
                                          <p:attrName>style.opacity</p:attrName>
                                        </p:attrNameLst>
                                      </p:cBhvr>
                                      <p:to>
                                        <p:strVal val="0.5"/>
                                      </p:to>
                                    </p:set>
                                    <p:animEffect filter="image" prLst="opacity: 0.5">
                                      <p:cBhvr rctx="IE">
                                        <p:cTn id="37" dur="indefinite"/>
                                        <p:tgtEl>
                                          <p:spTgt spid="1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animBg="1"/>
      <p:bldP spid="53" grpId="0" animBg="1"/>
      <p:bldP spid="9" grpId="0" animBg="1"/>
      <p:bldP spid="12" grpId="0" animBg="1"/>
      <p:bldP spid="13" grpId="0" animBg="1"/>
      <p:bldP spid="14" grpId="0" animBg="1"/>
      <p:bldP spid="16" grpId="0" animBg="1"/>
      <p:bldP spid="17" grpId="0" animBg="1"/>
      <p:bldP spid="18" grpId="0" animBg="1"/>
      <p:bldP spid="11" grpId="0" animBg="1"/>
      <p:bldP spid="19" grpId="0" animBg="1"/>
      <p:bldP spid="20" grpId="0" animBg="1"/>
      <p:bldP spid="21" grpId="0" animBg="1"/>
      <p:bldP spid="22" grpId="0" animBg="1"/>
      <p:bldP spid="24" grpId="0" animBg="1"/>
      <p:bldP spid="27"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4648200" y="1524000"/>
            <a:ext cx="4343400" cy="39624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6" name="Rectangle 25"/>
          <p:cNvSpPr/>
          <p:nvPr/>
        </p:nvSpPr>
        <p:spPr bwMode="auto">
          <a:xfrm>
            <a:off x="152400" y="1524000"/>
            <a:ext cx="4038600" cy="39624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3" name="Rounded Rectangle 52"/>
          <p:cNvSpPr/>
          <p:nvPr/>
        </p:nvSpPr>
        <p:spPr bwMode="auto">
          <a:xfrm>
            <a:off x="4800600" y="1905000"/>
            <a:ext cx="4038600" cy="2895600"/>
          </a:xfrm>
          <a:prstGeom prst="roundRect">
            <a:avLst>
              <a:gd name="adj" fmla="val 4167"/>
            </a:avLst>
          </a:prstGeom>
          <a:solidFill>
            <a:schemeClr val="tx1">
              <a:lumMod val="9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Segoe" pitchFamily="34" charset="0"/>
              </a:rPr>
              <a:t>SharePoint Products</a:t>
            </a:r>
          </a:p>
        </p:txBody>
      </p:sp>
      <p:sp>
        <p:nvSpPr>
          <p:cNvPr id="46" name="Snip Single Corner Rectangle 45"/>
          <p:cNvSpPr/>
          <p:nvPr/>
        </p:nvSpPr>
        <p:spPr bwMode="auto">
          <a:xfrm>
            <a:off x="304800" y="2362200"/>
            <a:ext cx="3733800" cy="2286000"/>
          </a:xfrm>
          <a:prstGeom prst="snip1Rect">
            <a:avLst>
              <a:gd name="adj" fmla="val 5952"/>
            </a:avLst>
          </a:prstGeom>
          <a:solidFill>
            <a:schemeClr val="accent2"/>
          </a:solidFill>
          <a:ln>
            <a:solidFill>
              <a:schemeClr val="bg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Team Foundation Server</a:t>
            </a:r>
          </a:p>
        </p:txBody>
      </p:sp>
      <p:sp>
        <p:nvSpPr>
          <p:cNvPr id="3" name="Title 1"/>
          <p:cNvSpPr>
            <a:spLocks noGrp="1"/>
          </p:cNvSpPr>
          <p:nvPr>
            <p:ph type="title"/>
          </p:nvPr>
        </p:nvSpPr>
        <p:spPr/>
        <p:txBody>
          <a:bodyPr/>
          <a:lstStyle/>
          <a:p>
            <a:r>
              <a:rPr lang="en-US" dirty="0"/>
              <a:t>In Charge of SharePoint</a:t>
            </a:r>
          </a:p>
        </p:txBody>
      </p:sp>
      <p:sp>
        <p:nvSpPr>
          <p:cNvPr id="40" name="TextBox 39"/>
          <p:cNvSpPr txBox="1"/>
          <p:nvPr/>
        </p:nvSpPr>
        <p:spPr>
          <a:xfrm>
            <a:off x="152400" y="1524000"/>
            <a:ext cx="1676400" cy="276999"/>
          </a:xfrm>
          <a:prstGeom prst="rect">
            <a:avLst/>
          </a:prstGeom>
          <a:noFill/>
        </p:spPr>
        <p:txBody>
          <a:bodyPr wrap="square" rtlCol="0">
            <a:spAutoFit/>
          </a:bodyPr>
          <a:lstStyle/>
          <a:p>
            <a:r>
              <a:rPr lang="en-US" sz="1200" dirty="0" smtClean="0">
                <a:solidFill>
                  <a:schemeClr val="bg2">
                    <a:lumMod val="75000"/>
                  </a:schemeClr>
                </a:solidFill>
              </a:rPr>
              <a:t>Server A</a:t>
            </a:r>
          </a:p>
        </p:txBody>
      </p:sp>
      <p:sp>
        <p:nvSpPr>
          <p:cNvPr id="9" name="Snip Single Corner Rectangle 8"/>
          <p:cNvSpPr/>
          <p:nvPr/>
        </p:nvSpPr>
        <p:spPr bwMode="auto">
          <a:xfrm>
            <a:off x="4953000" y="2362200"/>
            <a:ext cx="3733800" cy="2286000"/>
          </a:xfrm>
          <a:prstGeom prst="snip1Rect">
            <a:avLst>
              <a:gd name="adj" fmla="val 5952"/>
            </a:avLst>
          </a:prstGeom>
          <a:solidFill>
            <a:schemeClr val="accent2"/>
          </a:solidFill>
          <a:ln>
            <a:solidFill>
              <a:schemeClr val="bg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Web Application</a:t>
            </a:r>
          </a:p>
        </p:txBody>
      </p:sp>
      <p:sp>
        <p:nvSpPr>
          <p:cNvPr id="11" name="Left-Right Arrow 10"/>
          <p:cNvSpPr/>
          <p:nvPr/>
        </p:nvSpPr>
        <p:spPr bwMode="auto">
          <a:xfrm>
            <a:off x="4038600" y="2743200"/>
            <a:ext cx="914400" cy="152400"/>
          </a:xfrm>
          <a:prstGeom prst="leftRightArrow">
            <a:avLst/>
          </a:prstGeom>
          <a:solidFill>
            <a:schemeClr val="accent2"/>
          </a:solidFill>
          <a:ln>
            <a:solidFill>
              <a:schemeClr val="bg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Rectangle 13"/>
          <p:cNvSpPr/>
          <p:nvPr/>
        </p:nvSpPr>
        <p:spPr bwMode="auto">
          <a:xfrm>
            <a:off x="457200" y="2895600"/>
            <a:ext cx="3429000" cy="1600200"/>
          </a:xfrm>
          <a:prstGeom prst="rect">
            <a:avLst/>
          </a:prstGeom>
          <a:ln>
            <a:solidFill>
              <a:schemeClr val="accent2"/>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Segoe" pitchFamily="34" charset="0"/>
              </a:rPr>
              <a:t>Team Project Collection 1</a:t>
            </a:r>
          </a:p>
        </p:txBody>
      </p:sp>
      <p:sp>
        <p:nvSpPr>
          <p:cNvPr id="15" name="Rectangle 14"/>
          <p:cNvSpPr/>
          <p:nvPr/>
        </p:nvSpPr>
        <p:spPr bwMode="auto">
          <a:xfrm>
            <a:off x="5105400" y="2895600"/>
            <a:ext cx="3429000" cy="1600200"/>
          </a:xfrm>
          <a:prstGeom prst="rect">
            <a:avLst/>
          </a:prstGeom>
          <a:ln>
            <a:solidFill>
              <a:schemeClr val="accent2"/>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Segoe" pitchFamily="34" charset="0"/>
              </a:rPr>
              <a:t>Site Collection 1</a:t>
            </a:r>
          </a:p>
        </p:txBody>
      </p:sp>
      <p:sp>
        <p:nvSpPr>
          <p:cNvPr id="16" name="Left-Right Arrow 15"/>
          <p:cNvSpPr/>
          <p:nvPr/>
        </p:nvSpPr>
        <p:spPr bwMode="auto">
          <a:xfrm>
            <a:off x="3886200" y="3048000"/>
            <a:ext cx="1219200" cy="152400"/>
          </a:xfrm>
          <a:prstGeom prst="leftRightArrow">
            <a:avLst/>
          </a:prstGeom>
          <a:ln>
            <a:solidFill>
              <a:schemeClr val="accent2"/>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7" name="Rounded Rectangle 16"/>
          <p:cNvSpPr/>
          <p:nvPr/>
        </p:nvSpPr>
        <p:spPr bwMode="auto">
          <a:xfrm>
            <a:off x="609600" y="3352800"/>
            <a:ext cx="3124200" cy="4572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Team Project 1</a:t>
            </a:r>
          </a:p>
        </p:txBody>
      </p:sp>
      <p:sp>
        <p:nvSpPr>
          <p:cNvPr id="18" name="Rounded Rectangle 17"/>
          <p:cNvSpPr/>
          <p:nvPr/>
        </p:nvSpPr>
        <p:spPr bwMode="auto">
          <a:xfrm>
            <a:off x="609600" y="3886200"/>
            <a:ext cx="3124200" cy="4572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Team Project 2</a:t>
            </a:r>
          </a:p>
        </p:txBody>
      </p:sp>
      <p:sp>
        <p:nvSpPr>
          <p:cNvPr id="19" name="Rounded Rectangle 18"/>
          <p:cNvSpPr/>
          <p:nvPr/>
        </p:nvSpPr>
        <p:spPr bwMode="auto">
          <a:xfrm>
            <a:off x="5257800" y="3352800"/>
            <a:ext cx="3124200" cy="4572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Site1</a:t>
            </a:r>
          </a:p>
        </p:txBody>
      </p:sp>
      <p:sp>
        <p:nvSpPr>
          <p:cNvPr id="20" name="Rounded Rectangle 19"/>
          <p:cNvSpPr/>
          <p:nvPr/>
        </p:nvSpPr>
        <p:spPr bwMode="auto">
          <a:xfrm>
            <a:off x="5257800" y="3886200"/>
            <a:ext cx="3124200" cy="4572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Site 2</a:t>
            </a:r>
          </a:p>
        </p:txBody>
      </p:sp>
      <p:sp>
        <p:nvSpPr>
          <p:cNvPr id="21" name="Left-Right Arrow 20"/>
          <p:cNvSpPr/>
          <p:nvPr/>
        </p:nvSpPr>
        <p:spPr bwMode="auto">
          <a:xfrm>
            <a:off x="3733800" y="3505200"/>
            <a:ext cx="1524000" cy="152400"/>
          </a:xfrm>
          <a:prstGeom prst="lef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2" name="Left-Right Arrow 21"/>
          <p:cNvSpPr/>
          <p:nvPr/>
        </p:nvSpPr>
        <p:spPr bwMode="auto">
          <a:xfrm>
            <a:off x="3733800" y="4038600"/>
            <a:ext cx="1524000" cy="152400"/>
          </a:xfrm>
          <a:prstGeom prst="lef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4" name="Rounded Rectangle 23"/>
          <p:cNvSpPr/>
          <p:nvPr/>
        </p:nvSpPr>
        <p:spPr bwMode="auto">
          <a:xfrm>
            <a:off x="4800600" y="4800600"/>
            <a:ext cx="4038600" cy="457200"/>
          </a:xfrm>
          <a:prstGeom prst="roundRect">
            <a:avLst>
              <a:gd name="adj" fmla="val 15625"/>
            </a:avLst>
          </a:prstGeom>
          <a:solidFill>
            <a:schemeClr val="tx1">
              <a:lumMod val="9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Segoe" pitchFamily="34" charset="0"/>
              </a:rPr>
              <a:t>Team Foundation Extensions</a:t>
            </a:r>
          </a:p>
        </p:txBody>
      </p:sp>
      <p:sp>
        <p:nvSpPr>
          <p:cNvPr id="25" name="TextBox 24"/>
          <p:cNvSpPr txBox="1"/>
          <p:nvPr/>
        </p:nvSpPr>
        <p:spPr>
          <a:xfrm>
            <a:off x="4648200" y="1524000"/>
            <a:ext cx="1676400" cy="276999"/>
          </a:xfrm>
          <a:prstGeom prst="rect">
            <a:avLst/>
          </a:prstGeom>
          <a:noFill/>
        </p:spPr>
        <p:txBody>
          <a:bodyPr wrap="square" rtlCol="0">
            <a:spAutoFit/>
          </a:bodyPr>
          <a:lstStyle/>
          <a:p>
            <a:r>
              <a:rPr lang="en-US" sz="1200" dirty="0" smtClean="0">
                <a:solidFill>
                  <a:schemeClr val="bg2">
                    <a:lumMod val="75000"/>
                  </a:schemeClr>
                </a:solidFill>
              </a:rPr>
              <a:t>Server B</a:t>
            </a:r>
          </a:p>
        </p:txBody>
      </p:sp>
      <p:pic>
        <p:nvPicPr>
          <p:cNvPr id="27" name="Picture 3" descr="C:\Users\Jon\AppData\Local\Microsoft\Windows\Temporary Internet Files\Content.IE5\KZAXTSU3\MCj04421390000[1].png"/>
          <p:cNvPicPr>
            <a:picLocks noChangeAspect="1" noChangeArrowheads="1"/>
          </p:cNvPicPr>
          <p:nvPr/>
        </p:nvPicPr>
        <p:blipFill>
          <a:blip r:embed="rId3"/>
          <a:srcRect/>
          <a:stretch>
            <a:fillRect/>
          </a:stretch>
        </p:blipFill>
        <p:spPr bwMode="auto">
          <a:xfrm>
            <a:off x="0" y="5743575"/>
            <a:ext cx="1091987" cy="1114425"/>
          </a:xfrm>
          <a:prstGeom prst="rect">
            <a:avLst/>
          </a:prstGeom>
          <a:noFill/>
        </p:spPr>
      </p:pic>
      <p:grpSp>
        <p:nvGrpSpPr>
          <p:cNvPr id="2" name="Group 27"/>
          <p:cNvGrpSpPr/>
          <p:nvPr/>
        </p:nvGrpSpPr>
        <p:grpSpPr>
          <a:xfrm>
            <a:off x="7010400" y="75178"/>
            <a:ext cx="2133600" cy="1260240"/>
            <a:chOff x="4738576" y="2286000"/>
            <a:chExt cx="3870223" cy="2286000"/>
          </a:xfrm>
        </p:grpSpPr>
        <p:pic>
          <p:nvPicPr>
            <p:cNvPr id="29" name="Picture 6" descr="C:\Users\Jon\AppData\Local\Microsoft\Windows\Temporary Internet Files\Content.IE5\Z8IHWCGQ\MCj04352420000[1].png"/>
            <p:cNvPicPr>
              <a:picLocks noChangeAspect="1" noChangeArrowheads="1"/>
            </p:cNvPicPr>
            <p:nvPr/>
          </p:nvPicPr>
          <p:blipFill>
            <a:blip r:embed="rId4"/>
            <a:srcRect/>
            <a:stretch>
              <a:fillRect/>
            </a:stretch>
          </p:blipFill>
          <p:spPr bwMode="auto">
            <a:xfrm flipH="1">
              <a:off x="4876800" y="2286000"/>
              <a:ext cx="1155379" cy="2286000"/>
            </a:xfrm>
            <a:prstGeom prst="rect">
              <a:avLst/>
            </a:prstGeom>
            <a:noFill/>
          </p:spPr>
        </p:pic>
        <p:pic>
          <p:nvPicPr>
            <p:cNvPr id="30" name="Picture 29" descr="C:\Users\Jon\AppData\Local\Microsoft\Windows\Temporary Internet Files\Content.IE5\Z8IHWCGQ\MCj04352420000[1].png"/>
            <p:cNvPicPr>
              <a:picLocks noChangeAspect="1" noChangeArrowheads="1"/>
            </p:cNvPicPr>
            <p:nvPr/>
          </p:nvPicPr>
          <p:blipFill>
            <a:blip r:embed="rId4"/>
            <a:srcRect/>
            <a:stretch>
              <a:fillRect/>
            </a:stretch>
          </p:blipFill>
          <p:spPr bwMode="auto">
            <a:xfrm flipH="1">
              <a:off x="7315200" y="2286000"/>
              <a:ext cx="1155379" cy="2286000"/>
            </a:xfrm>
            <a:prstGeom prst="rect">
              <a:avLst/>
            </a:prstGeom>
            <a:noFill/>
          </p:spPr>
        </p:pic>
        <p:sp>
          <p:nvSpPr>
            <p:cNvPr id="31" name="TextBox 30"/>
            <p:cNvSpPr txBox="1"/>
            <p:nvPr/>
          </p:nvSpPr>
          <p:spPr>
            <a:xfrm>
              <a:off x="4738576" y="3946521"/>
              <a:ext cx="3870223" cy="446630"/>
            </a:xfrm>
            <a:prstGeom prst="rect">
              <a:avLst/>
            </a:prstGeom>
            <a:noFill/>
          </p:spPr>
          <p:txBody>
            <a:bodyPr wrap="square" rtlCol="0">
              <a:spAutoFit/>
            </a:bodyPr>
            <a:lstStyle/>
            <a:p>
              <a:pPr algn="ctr"/>
              <a:r>
                <a:rPr lang="en-US" sz="1000" dirty="0" smtClean="0"/>
                <a:t>Separate Servers</a:t>
              </a:r>
            </a:p>
          </p:txBody>
        </p:sp>
      </p:gr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Scenarios</a:t>
            </a:r>
            <a:endParaRPr lang="en-US" dirty="0"/>
          </a:p>
        </p:txBody>
      </p:sp>
      <p:sp>
        <p:nvSpPr>
          <p:cNvPr id="3" name="Text Placeholder 2"/>
          <p:cNvSpPr>
            <a:spLocks noGrp="1"/>
          </p:cNvSpPr>
          <p:nvPr>
            <p:ph type="body" idx="1"/>
          </p:nvPr>
        </p:nvSpPr>
        <p:spPr>
          <a:xfrm>
            <a:off x="381000" y="1660853"/>
            <a:ext cx="4114800" cy="443198"/>
          </a:xfrm>
        </p:spPr>
        <p:txBody>
          <a:bodyPr/>
          <a:lstStyle/>
          <a:p>
            <a:r>
              <a:rPr lang="en-US" sz="3200" b="0" dirty="0" smtClean="0">
                <a:effectLst>
                  <a:outerShdw blurRad="38100" dist="38100" dir="2700000" algn="tl">
                    <a:srgbClr val="000000">
                      <a:alpha val="43137"/>
                    </a:srgbClr>
                  </a:outerShdw>
                </a:effectLst>
              </a:rPr>
              <a:t>Single Server</a:t>
            </a:r>
            <a:endParaRPr lang="en-US" sz="3200" b="0" dirty="0">
              <a:effectLst>
                <a:outerShdw blurRad="38100" dist="38100" dir="2700000" algn="tl">
                  <a:srgbClr val="000000">
                    <a:alpha val="43137"/>
                  </a:srgbClr>
                </a:outerShdw>
              </a:effectLst>
            </a:endParaRPr>
          </a:p>
        </p:txBody>
      </p:sp>
      <p:sp>
        <p:nvSpPr>
          <p:cNvPr id="4" name="Content Placeholder 3"/>
          <p:cNvSpPr>
            <a:spLocks noGrp="1"/>
          </p:cNvSpPr>
          <p:nvPr>
            <p:ph sz="half" idx="2"/>
          </p:nvPr>
        </p:nvSpPr>
        <p:spPr>
          <a:xfrm>
            <a:off x="380999" y="2174875"/>
            <a:ext cx="4114800" cy="1663532"/>
          </a:xfrm>
        </p:spPr>
        <p:txBody>
          <a:bodyPr/>
          <a:lstStyle/>
          <a:p>
            <a:r>
              <a:rPr lang="en-US" dirty="0" smtClean="0"/>
              <a:t>TFS can install WSS 3.0 for you</a:t>
            </a:r>
          </a:p>
          <a:p>
            <a:r>
              <a:rPr lang="en-US" dirty="0" smtClean="0"/>
              <a:t>You can integrate with an existing SharePoint products installation</a:t>
            </a:r>
            <a:endParaRPr lang="en-US" dirty="0"/>
          </a:p>
        </p:txBody>
      </p:sp>
      <p:sp>
        <p:nvSpPr>
          <p:cNvPr id="5" name="Text Placeholder 4"/>
          <p:cNvSpPr>
            <a:spLocks noGrp="1"/>
          </p:cNvSpPr>
          <p:nvPr>
            <p:ph type="body" sz="quarter" idx="3"/>
          </p:nvPr>
        </p:nvSpPr>
        <p:spPr>
          <a:xfrm>
            <a:off x="4645981" y="1660853"/>
            <a:ext cx="4117019" cy="443198"/>
          </a:xfrm>
        </p:spPr>
        <p:txBody>
          <a:bodyPr/>
          <a:lstStyle/>
          <a:p>
            <a:r>
              <a:rPr lang="en-US" sz="3200" b="0" dirty="0" smtClean="0">
                <a:effectLst>
                  <a:outerShdw blurRad="38100" dist="38100" dir="2700000" algn="tl">
                    <a:srgbClr val="000000">
                      <a:alpha val="43137"/>
                    </a:srgbClr>
                  </a:outerShdw>
                </a:effectLst>
              </a:rPr>
              <a:t>Separate Servers</a:t>
            </a:r>
            <a:endParaRPr lang="en-US" sz="3200" b="0" dirty="0">
              <a:effectLst>
                <a:outerShdw blurRad="38100" dist="38100" dir="2700000" algn="tl">
                  <a:srgbClr val="000000">
                    <a:alpha val="43137"/>
                  </a:srgbClr>
                </a:outerShdw>
              </a:effectLst>
            </a:endParaRPr>
          </a:p>
        </p:txBody>
      </p:sp>
      <p:sp>
        <p:nvSpPr>
          <p:cNvPr id="6" name="Content Placeholder 5"/>
          <p:cNvSpPr>
            <a:spLocks noGrp="1"/>
          </p:cNvSpPr>
          <p:nvPr>
            <p:ph sz="quarter" idx="4"/>
          </p:nvPr>
        </p:nvSpPr>
        <p:spPr>
          <a:xfrm>
            <a:off x="4645026" y="2174875"/>
            <a:ext cx="4117974" cy="1663532"/>
          </a:xfrm>
        </p:spPr>
        <p:txBody>
          <a:bodyPr/>
          <a:lstStyle/>
          <a:p>
            <a:r>
              <a:rPr lang="en-US" dirty="0" smtClean="0"/>
              <a:t>As a TFS administrator, you are in charge of SharePoint</a:t>
            </a:r>
          </a:p>
          <a:p>
            <a:r>
              <a:rPr lang="en-US" dirty="0" smtClean="0"/>
              <a:t>As a TFS administrator, you are </a:t>
            </a:r>
            <a:r>
              <a:rPr lang="en-US" i="1" dirty="0" smtClean="0"/>
              <a:t>not</a:t>
            </a:r>
            <a:r>
              <a:rPr lang="en-US" dirty="0" smtClean="0"/>
              <a:t> in charge of SharePoint</a:t>
            </a:r>
            <a:endParaRPr lang="en-US" dirty="0"/>
          </a:p>
        </p:txBody>
      </p:sp>
      <p:pic>
        <p:nvPicPr>
          <p:cNvPr id="7" name="Picture 3" descr="C:\Users\Jon\AppData\Local\Microsoft\Windows\Temporary Internet Files\Content.IE5\KZAXTSU3\MCj04421390000[1].png"/>
          <p:cNvPicPr>
            <a:picLocks noChangeAspect="1" noChangeArrowheads="1"/>
          </p:cNvPicPr>
          <p:nvPr/>
        </p:nvPicPr>
        <p:blipFill>
          <a:blip r:embed="rId2"/>
          <a:srcRect/>
          <a:stretch>
            <a:fillRect/>
          </a:stretch>
        </p:blipFill>
        <p:spPr bwMode="auto">
          <a:xfrm>
            <a:off x="381000" y="2209800"/>
            <a:ext cx="176372" cy="179996"/>
          </a:xfrm>
          <a:prstGeom prst="rect">
            <a:avLst/>
          </a:prstGeom>
          <a:noFill/>
        </p:spPr>
      </p:pic>
      <p:pic>
        <p:nvPicPr>
          <p:cNvPr id="8" name="Picture 3" descr="C:\Users\Jon\AppData\Local\Microsoft\Windows\Temporary Internet Files\Content.IE5\KZAXTSU3\MCj04421390000[1].png"/>
          <p:cNvPicPr>
            <a:picLocks noChangeAspect="1" noChangeArrowheads="1"/>
          </p:cNvPicPr>
          <p:nvPr/>
        </p:nvPicPr>
        <p:blipFill>
          <a:blip r:embed="rId2"/>
          <a:srcRect/>
          <a:stretch>
            <a:fillRect/>
          </a:stretch>
        </p:blipFill>
        <p:spPr bwMode="auto">
          <a:xfrm>
            <a:off x="381000" y="2895600"/>
            <a:ext cx="176372" cy="179996"/>
          </a:xfrm>
          <a:prstGeom prst="rect">
            <a:avLst/>
          </a:prstGeom>
          <a:noFill/>
        </p:spPr>
      </p:pic>
      <p:pic>
        <p:nvPicPr>
          <p:cNvPr id="9" name="Picture 3" descr="C:\Users\Jon\AppData\Local\Microsoft\Windows\Temporary Internet Files\Content.IE5\KZAXTSU3\MCj04421390000[1].png"/>
          <p:cNvPicPr>
            <a:picLocks noChangeAspect="1" noChangeArrowheads="1"/>
          </p:cNvPicPr>
          <p:nvPr/>
        </p:nvPicPr>
        <p:blipFill>
          <a:blip r:embed="rId2"/>
          <a:srcRect/>
          <a:stretch>
            <a:fillRect/>
          </a:stretch>
        </p:blipFill>
        <p:spPr bwMode="auto">
          <a:xfrm>
            <a:off x="4648200" y="2209800"/>
            <a:ext cx="176372" cy="179996"/>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3">
                                            <p:txEl>
                                              <p:pRg st="0" end="0"/>
                                            </p:txEl>
                                          </p:spTgt>
                                        </p:tgtEl>
                                        <p:attrNameLst>
                                          <p:attrName>style.opacity</p:attrName>
                                        </p:attrNameLst>
                                      </p:cBhvr>
                                      <p:to>
                                        <p:strVal val="0.5"/>
                                      </p:to>
                                    </p:set>
                                    <p:animEffect filter="image" prLst="opacity: 0.5">
                                      <p:cBhvr rctx="IE">
                                        <p:cTn id="7" dur="indefinite"/>
                                        <p:tgtEl>
                                          <p:spTgt spid="3">
                                            <p:txEl>
                                              <p:pRg st="0" end="0"/>
                                            </p:txEl>
                                          </p:spTgt>
                                        </p:tgtEl>
                                      </p:cBhvr>
                                    </p:animEffect>
                                  </p:childTnLst>
                                </p:cTn>
                              </p:par>
                              <p:par>
                                <p:cTn id="8" presetID="9" presetClass="emph" presetSubtype="0" grpId="0" nodeType="withEffect">
                                  <p:stCondLst>
                                    <p:cond delay="0"/>
                                  </p:stCondLst>
                                  <p:childTnLst>
                                    <p:set>
                                      <p:cBhvr rctx="PPT">
                                        <p:cTn id="9" dur="indefinite"/>
                                        <p:tgtEl>
                                          <p:spTgt spid="4">
                                            <p:txEl>
                                              <p:pRg st="0" end="0"/>
                                            </p:txEl>
                                          </p:spTgt>
                                        </p:tgtEl>
                                        <p:attrNameLst>
                                          <p:attrName>style.opacity</p:attrName>
                                        </p:attrNameLst>
                                      </p:cBhvr>
                                      <p:to>
                                        <p:strVal val="0.5"/>
                                      </p:to>
                                    </p:set>
                                    <p:animEffect filter="image" prLst="opacity: 0.5">
                                      <p:cBhvr rctx="IE">
                                        <p:cTn id="10" dur="indefinite"/>
                                        <p:tgtEl>
                                          <p:spTgt spid="4">
                                            <p:txEl>
                                              <p:pRg st="0" end="0"/>
                                            </p:txEl>
                                          </p:spTgt>
                                        </p:tgtEl>
                                      </p:cBhvr>
                                    </p:animEffect>
                                  </p:childTnLst>
                                </p:cTn>
                              </p:par>
                              <p:par>
                                <p:cTn id="11" presetID="9" presetClass="emph" presetSubtype="0" grpId="0" nodeType="withEffect">
                                  <p:stCondLst>
                                    <p:cond delay="0"/>
                                  </p:stCondLst>
                                  <p:childTnLst>
                                    <p:set>
                                      <p:cBhvr rctx="PPT">
                                        <p:cTn id="12" dur="indefinite"/>
                                        <p:tgtEl>
                                          <p:spTgt spid="4">
                                            <p:txEl>
                                              <p:pRg st="1" end="1"/>
                                            </p:txEl>
                                          </p:spTgt>
                                        </p:tgtEl>
                                        <p:attrNameLst>
                                          <p:attrName>style.opacity</p:attrName>
                                        </p:attrNameLst>
                                      </p:cBhvr>
                                      <p:to>
                                        <p:strVal val="0.5"/>
                                      </p:to>
                                    </p:set>
                                    <p:animEffect filter="image" prLst="opacity: 0.5">
                                      <p:cBhvr rctx="IE">
                                        <p:cTn id="13" dur="indefinite"/>
                                        <p:tgtEl>
                                          <p:spTgt spid="4">
                                            <p:txEl>
                                              <p:pRg st="1" end="1"/>
                                            </p:txEl>
                                          </p:spTgt>
                                        </p:tgtEl>
                                      </p:cBhvr>
                                    </p:animEffect>
                                  </p:childTnLst>
                                </p:cTn>
                              </p:par>
                              <p:par>
                                <p:cTn id="14" presetID="9" presetClass="emph" presetSubtype="0" nodeType="withEffect">
                                  <p:stCondLst>
                                    <p:cond delay="0"/>
                                  </p:stCondLst>
                                  <p:childTnLst>
                                    <p:set>
                                      <p:cBhvr rctx="PPT">
                                        <p:cTn id="15" dur="indefinite"/>
                                        <p:tgtEl>
                                          <p:spTgt spid="8"/>
                                        </p:tgtEl>
                                        <p:attrNameLst>
                                          <p:attrName>style.opacity</p:attrName>
                                        </p:attrNameLst>
                                      </p:cBhvr>
                                      <p:to>
                                        <p:strVal val="0.5"/>
                                      </p:to>
                                    </p:set>
                                    <p:animEffect filter="image" prLst="opacity: 0.5">
                                      <p:cBhvr rctx="IE">
                                        <p:cTn id="16" dur="indefinite"/>
                                        <p:tgtEl>
                                          <p:spTgt spid="8"/>
                                        </p:tgtEl>
                                      </p:cBhvr>
                                    </p:animEffect>
                                  </p:childTnLst>
                                </p:cTn>
                              </p:par>
                              <p:par>
                                <p:cTn id="17" presetID="9" presetClass="emph" presetSubtype="0" nodeType="withEffect">
                                  <p:stCondLst>
                                    <p:cond delay="0"/>
                                  </p:stCondLst>
                                  <p:childTnLst>
                                    <p:set>
                                      <p:cBhvr rctx="PPT">
                                        <p:cTn id="18" dur="indefinite"/>
                                        <p:tgtEl>
                                          <p:spTgt spid="7"/>
                                        </p:tgtEl>
                                        <p:attrNameLst>
                                          <p:attrName>style.opacity</p:attrName>
                                        </p:attrNameLst>
                                      </p:cBhvr>
                                      <p:to>
                                        <p:strVal val="0.5"/>
                                      </p:to>
                                    </p:set>
                                    <p:animEffect filter="image" prLst="opacity: 0.5">
                                      <p:cBhvr rctx="IE">
                                        <p:cTn id="19" dur="indefinite"/>
                                        <p:tgtEl>
                                          <p:spTgt spid="7"/>
                                        </p:tgtEl>
                                      </p:cBhvr>
                                    </p:animEffect>
                                  </p:childTnLst>
                                </p:cTn>
                              </p:par>
                              <p:par>
                                <p:cTn id="20" presetID="9" presetClass="emph" presetSubtype="0" grpId="0" nodeType="withEffect">
                                  <p:stCondLst>
                                    <p:cond delay="0"/>
                                  </p:stCondLst>
                                  <p:endCondLst>
                                    <p:cond evt="onNext" delay="0">
                                      <p:tgtEl>
                                        <p:sldTgt/>
                                      </p:tgtEl>
                                    </p:cond>
                                  </p:endCondLst>
                                  <p:childTnLst>
                                    <p:set>
                                      <p:cBhvr rctx="PPT">
                                        <p:cTn id="21" dur="indefinite"/>
                                        <p:tgtEl>
                                          <p:spTgt spid="6">
                                            <p:txEl>
                                              <p:pRg st="1" end="1"/>
                                            </p:txEl>
                                          </p:spTgt>
                                        </p:tgtEl>
                                        <p:attrNameLst>
                                          <p:attrName>style.opacity</p:attrName>
                                        </p:attrNameLst>
                                      </p:cBhvr>
                                      <p:to>
                                        <p:strVal val="0.5"/>
                                      </p:to>
                                    </p:set>
                                    <p:animEffect filter="image" prLst="opacity: 0.5">
                                      <p:cBhvr rctx="IE">
                                        <p:cTn id="22" dur="indefinite"/>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mph" presetSubtype="0" nodeType="clickEffect">
                                  <p:stCondLst>
                                    <p:cond delay="0"/>
                                  </p:stCondLst>
                                  <p:childTnLst>
                                    <p:set>
                                      <p:cBhvr rctx="PPT">
                                        <p:cTn id="26" dur="indefinite"/>
                                        <p:tgtEl>
                                          <p:spTgt spid="9"/>
                                        </p:tgtEl>
                                        <p:attrNameLst>
                                          <p:attrName>style.opacity</p:attrName>
                                        </p:attrNameLst>
                                      </p:cBhvr>
                                      <p:to>
                                        <p:strVal val="0.5"/>
                                      </p:to>
                                    </p:set>
                                    <p:animEffect filter="image" prLst="opacity: 0.5">
                                      <p:cBhvr rctx="IE">
                                        <p:cTn id="27" dur="indefinite"/>
                                        <p:tgtEl>
                                          <p:spTgt spid="9"/>
                                        </p:tgtEl>
                                      </p:cBhvr>
                                    </p:animEffect>
                                  </p:childTnLst>
                                </p:cTn>
                              </p:par>
                              <p:par>
                                <p:cTn id="28" presetID="9" presetClass="emph" presetSubtype="0" grpId="1" nodeType="withEffect">
                                  <p:stCondLst>
                                    <p:cond delay="0"/>
                                  </p:stCondLst>
                                  <p:childTnLst>
                                    <p:set>
                                      <p:cBhvr rctx="PPT">
                                        <p:cTn id="29" dur="indefinite"/>
                                        <p:tgtEl>
                                          <p:spTgt spid="6">
                                            <p:txEl>
                                              <p:pRg st="0" end="0"/>
                                            </p:txEl>
                                          </p:spTgt>
                                        </p:tgtEl>
                                        <p:attrNameLst>
                                          <p:attrName>style.opacity</p:attrName>
                                        </p:attrNameLst>
                                      </p:cBhvr>
                                      <p:to>
                                        <p:strVal val="0.5"/>
                                      </p:to>
                                    </p:set>
                                    <p:animEffect filter="image" prLst="opacity: 0.5">
                                      <p:cBhvr rctx="IE">
                                        <p:cTn id="30" dur="indefinite"/>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6" grpId="0" build="p"/>
      <p:bldP spid="6" grpId="1"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4648200" y="1524000"/>
            <a:ext cx="4343400" cy="39624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6" name="Rectangle 25"/>
          <p:cNvSpPr/>
          <p:nvPr/>
        </p:nvSpPr>
        <p:spPr bwMode="auto">
          <a:xfrm>
            <a:off x="152400" y="1524000"/>
            <a:ext cx="4038600" cy="39624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3" name="Rounded Rectangle 52"/>
          <p:cNvSpPr/>
          <p:nvPr/>
        </p:nvSpPr>
        <p:spPr bwMode="auto">
          <a:xfrm>
            <a:off x="4800600" y="1905000"/>
            <a:ext cx="4038600" cy="2895600"/>
          </a:xfrm>
          <a:prstGeom prst="roundRect">
            <a:avLst>
              <a:gd name="adj" fmla="val 4167"/>
            </a:avLst>
          </a:prstGeom>
          <a:solidFill>
            <a:schemeClr val="tx1">
              <a:lumMod val="9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Segoe" pitchFamily="34" charset="0"/>
              </a:rPr>
              <a:t>SharePoint Products</a:t>
            </a:r>
          </a:p>
        </p:txBody>
      </p:sp>
      <p:sp>
        <p:nvSpPr>
          <p:cNvPr id="3" name="Title 1"/>
          <p:cNvSpPr>
            <a:spLocks noGrp="1"/>
          </p:cNvSpPr>
          <p:nvPr>
            <p:ph type="title"/>
          </p:nvPr>
        </p:nvSpPr>
        <p:spPr>
          <a:xfrm>
            <a:off x="381000" y="230188"/>
            <a:ext cx="8382000" cy="553998"/>
          </a:xfrm>
        </p:spPr>
        <p:txBody>
          <a:bodyPr/>
          <a:lstStyle/>
          <a:p>
            <a:r>
              <a:rPr lang="en-US" sz="4000" dirty="0" smtClean="0"/>
              <a:t>Not in Charge of SharePoint</a:t>
            </a:r>
            <a:endParaRPr lang="en-US" sz="4000" dirty="0"/>
          </a:p>
        </p:txBody>
      </p:sp>
      <p:sp>
        <p:nvSpPr>
          <p:cNvPr id="40" name="TextBox 39"/>
          <p:cNvSpPr txBox="1"/>
          <p:nvPr/>
        </p:nvSpPr>
        <p:spPr>
          <a:xfrm>
            <a:off x="152400" y="1524000"/>
            <a:ext cx="1676400" cy="276999"/>
          </a:xfrm>
          <a:prstGeom prst="rect">
            <a:avLst/>
          </a:prstGeom>
          <a:noFill/>
        </p:spPr>
        <p:txBody>
          <a:bodyPr wrap="square" rtlCol="0">
            <a:spAutoFit/>
          </a:bodyPr>
          <a:lstStyle/>
          <a:p>
            <a:r>
              <a:rPr lang="en-US" sz="1200" dirty="0" smtClean="0">
                <a:solidFill>
                  <a:schemeClr val="bg2">
                    <a:lumMod val="75000"/>
                  </a:schemeClr>
                </a:solidFill>
              </a:rPr>
              <a:t>Server A</a:t>
            </a:r>
          </a:p>
        </p:txBody>
      </p:sp>
      <p:sp>
        <p:nvSpPr>
          <p:cNvPr id="25" name="TextBox 24"/>
          <p:cNvSpPr txBox="1"/>
          <p:nvPr/>
        </p:nvSpPr>
        <p:spPr>
          <a:xfrm>
            <a:off x="4648200" y="1524000"/>
            <a:ext cx="1676400" cy="276999"/>
          </a:xfrm>
          <a:prstGeom prst="rect">
            <a:avLst/>
          </a:prstGeom>
          <a:noFill/>
        </p:spPr>
        <p:txBody>
          <a:bodyPr wrap="square" rtlCol="0">
            <a:spAutoFit/>
          </a:bodyPr>
          <a:lstStyle/>
          <a:p>
            <a:r>
              <a:rPr lang="en-US" sz="1200" dirty="0" smtClean="0">
                <a:solidFill>
                  <a:schemeClr val="bg2">
                    <a:lumMod val="75000"/>
                  </a:schemeClr>
                </a:solidFill>
              </a:rPr>
              <a:t>Server B</a:t>
            </a:r>
          </a:p>
        </p:txBody>
      </p:sp>
      <p:grpSp>
        <p:nvGrpSpPr>
          <p:cNvPr id="2" name="Group 8"/>
          <p:cNvGrpSpPr/>
          <p:nvPr/>
        </p:nvGrpSpPr>
        <p:grpSpPr>
          <a:xfrm>
            <a:off x="7010400" y="75178"/>
            <a:ext cx="2133600" cy="1260240"/>
            <a:chOff x="4738576" y="2286000"/>
            <a:chExt cx="3870223" cy="2286000"/>
          </a:xfrm>
        </p:grpSpPr>
        <p:pic>
          <p:nvPicPr>
            <p:cNvPr id="10" name="Picture 6" descr="C:\Users\Jon\AppData\Local\Microsoft\Windows\Temporary Internet Files\Content.IE5\Z8IHWCGQ\MCj04352420000[1].png"/>
            <p:cNvPicPr>
              <a:picLocks noChangeAspect="1" noChangeArrowheads="1"/>
            </p:cNvPicPr>
            <p:nvPr/>
          </p:nvPicPr>
          <p:blipFill>
            <a:blip r:embed="rId3"/>
            <a:srcRect/>
            <a:stretch>
              <a:fillRect/>
            </a:stretch>
          </p:blipFill>
          <p:spPr bwMode="auto">
            <a:xfrm flipH="1">
              <a:off x="4876800" y="2286000"/>
              <a:ext cx="1155379" cy="2286000"/>
            </a:xfrm>
            <a:prstGeom prst="rect">
              <a:avLst/>
            </a:prstGeom>
            <a:noFill/>
          </p:spPr>
        </p:pic>
        <p:pic>
          <p:nvPicPr>
            <p:cNvPr id="11" name="Picture 10" descr="C:\Users\Jon\AppData\Local\Microsoft\Windows\Temporary Internet Files\Content.IE5\Z8IHWCGQ\MCj04352420000[1].png"/>
            <p:cNvPicPr>
              <a:picLocks noChangeAspect="1" noChangeArrowheads="1"/>
            </p:cNvPicPr>
            <p:nvPr/>
          </p:nvPicPr>
          <p:blipFill>
            <a:blip r:embed="rId3"/>
            <a:srcRect/>
            <a:stretch>
              <a:fillRect/>
            </a:stretch>
          </p:blipFill>
          <p:spPr bwMode="auto">
            <a:xfrm flipH="1">
              <a:off x="7315200" y="2286000"/>
              <a:ext cx="1155379" cy="2286000"/>
            </a:xfrm>
            <a:prstGeom prst="rect">
              <a:avLst/>
            </a:prstGeom>
            <a:noFill/>
          </p:spPr>
        </p:pic>
        <p:sp>
          <p:nvSpPr>
            <p:cNvPr id="12" name="TextBox 11"/>
            <p:cNvSpPr txBox="1"/>
            <p:nvPr/>
          </p:nvSpPr>
          <p:spPr>
            <a:xfrm>
              <a:off x="4738576" y="3946521"/>
              <a:ext cx="3870223" cy="446630"/>
            </a:xfrm>
            <a:prstGeom prst="rect">
              <a:avLst/>
            </a:prstGeom>
            <a:noFill/>
          </p:spPr>
          <p:txBody>
            <a:bodyPr wrap="square" rtlCol="0">
              <a:spAutoFit/>
            </a:bodyPr>
            <a:lstStyle/>
            <a:p>
              <a:pPr algn="ctr"/>
              <a:r>
                <a:rPr lang="en-US" sz="1000" dirty="0" smtClean="0"/>
                <a:t>Separate Servers</a:t>
              </a:r>
            </a:p>
          </p:txBody>
        </p:sp>
      </p:gr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srcRect/>
          <a:stretch>
            <a:fillRect/>
          </a:stretch>
        </p:blipFill>
        <p:spPr bwMode="auto">
          <a:xfrm>
            <a:off x="1981200" y="990600"/>
            <a:ext cx="7132320" cy="5802255"/>
          </a:xfrm>
          <a:prstGeom prst="rect">
            <a:avLst/>
          </a:prstGeom>
          <a:ln>
            <a:noFill/>
          </a:ln>
          <a:effectLst>
            <a:outerShdw blurRad="190500" algn="tl" rotWithShape="0">
              <a:srgbClr val="000000">
                <a:alpha val="70000"/>
              </a:srgbClr>
            </a:outerShdw>
          </a:effectLst>
        </p:spPr>
      </p:pic>
      <p:pic>
        <p:nvPicPr>
          <p:cNvPr id="11" name="Picture 2"/>
          <p:cNvPicPr>
            <a:picLocks noChangeAspect="1" noChangeArrowheads="1"/>
          </p:cNvPicPr>
          <p:nvPr/>
        </p:nvPicPr>
        <p:blipFill>
          <a:blip r:embed="rId3"/>
          <a:srcRect/>
          <a:stretch>
            <a:fillRect/>
          </a:stretch>
        </p:blipFill>
        <p:spPr bwMode="auto">
          <a:xfrm>
            <a:off x="76200" y="990600"/>
            <a:ext cx="1795689" cy="2218204"/>
          </a:xfrm>
          <a:prstGeom prst="rect">
            <a:avLst/>
          </a:prstGeom>
          <a:ln>
            <a:noFill/>
          </a:ln>
          <a:effectLst>
            <a:outerShdw blurRad="190500" algn="tl" rotWithShape="0">
              <a:srgbClr val="000000">
                <a:alpha val="70000"/>
              </a:srgbClr>
            </a:outerShdw>
          </a:effectLst>
        </p:spPr>
      </p:pic>
      <p:sp>
        <p:nvSpPr>
          <p:cNvPr id="2" name="Title 1"/>
          <p:cNvSpPr>
            <a:spLocks noGrp="1"/>
          </p:cNvSpPr>
          <p:nvPr>
            <p:ph type="title"/>
          </p:nvPr>
        </p:nvSpPr>
        <p:spPr/>
        <p:txBody>
          <a:bodyPr/>
          <a:lstStyle/>
          <a:p>
            <a:r>
              <a:rPr lang="en-US" dirty="0" smtClean="0"/>
              <a:t>Updating Tasks</a:t>
            </a:r>
            <a:endParaRPr lang="en-US" dirty="0"/>
          </a:p>
        </p:txBody>
      </p:sp>
      <p:sp>
        <p:nvSpPr>
          <p:cNvPr id="9" name="Rounded Rectangular Callout 8"/>
          <p:cNvSpPr/>
          <p:nvPr/>
        </p:nvSpPr>
        <p:spPr bwMode="auto">
          <a:xfrm>
            <a:off x="2743200" y="3733800"/>
            <a:ext cx="2514600" cy="609600"/>
          </a:xfrm>
          <a:prstGeom prst="wedgeRoundRectCallout">
            <a:avLst>
              <a:gd name="adj1" fmla="val 64050"/>
              <a:gd name="adj2" fmla="val 49080"/>
              <a:gd name="adj3"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bg1"/>
                </a:solidFill>
                <a:latin typeface="Segoe" pitchFamily="34" charset="0"/>
              </a:rPr>
              <a:t>Team Explorer</a:t>
            </a:r>
          </a:p>
        </p:txBody>
      </p:sp>
      <p:sp>
        <p:nvSpPr>
          <p:cNvPr id="8" name="Oval 7"/>
          <p:cNvSpPr/>
          <p:nvPr/>
        </p:nvSpPr>
        <p:spPr bwMode="auto">
          <a:xfrm>
            <a:off x="5257800" y="4419600"/>
            <a:ext cx="2057400" cy="533400"/>
          </a:xfrm>
          <a:prstGeom prst="ellipse">
            <a:avLst/>
          </a:prstGeom>
          <a:noFill/>
          <a:ln w="25400" cmpd="sng">
            <a:solidFill>
              <a:srgbClr val="FF0066"/>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4648200" y="1524000"/>
            <a:ext cx="4343400" cy="39624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6" name="Rectangle 25"/>
          <p:cNvSpPr/>
          <p:nvPr/>
        </p:nvSpPr>
        <p:spPr bwMode="auto">
          <a:xfrm>
            <a:off x="152400" y="1524000"/>
            <a:ext cx="4038600" cy="39624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3" name="Rounded Rectangle 52"/>
          <p:cNvSpPr/>
          <p:nvPr/>
        </p:nvSpPr>
        <p:spPr bwMode="auto">
          <a:xfrm>
            <a:off x="4800600" y="1905000"/>
            <a:ext cx="4038600" cy="2895600"/>
          </a:xfrm>
          <a:prstGeom prst="roundRect">
            <a:avLst>
              <a:gd name="adj" fmla="val 4167"/>
            </a:avLst>
          </a:prstGeom>
          <a:solidFill>
            <a:schemeClr val="tx1">
              <a:lumMod val="9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Segoe" pitchFamily="34" charset="0"/>
              </a:rPr>
              <a:t>SharePoint Products</a:t>
            </a:r>
          </a:p>
        </p:txBody>
      </p:sp>
      <p:sp>
        <p:nvSpPr>
          <p:cNvPr id="3" name="Title 1"/>
          <p:cNvSpPr>
            <a:spLocks noGrp="1"/>
          </p:cNvSpPr>
          <p:nvPr>
            <p:ph type="title"/>
          </p:nvPr>
        </p:nvSpPr>
        <p:spPr>
          <a:xfrm>
            <a:off x="381000" y="230188"/>
            <a:ext cx="8382000" cy="553998"/>
          </a:xfrm>
        </p:spPr>
        <p:txBody>
          <a:bodyPr/>
          <a:lstStyle/>
          <a:p>
            <a:r>
              <a:rPr lang="en-US" sz="4000" dirty="0"/>
              <a:t>Not in Charge of SharePoint</a:t>
            </a:r>
          </a:p>
        </p:txBody>
      </p:sp>
      <p:sp>
        <p:nvSpPr>
          <p:cNvPr id="40" name="TextBox 39"/>
          <p:cNvSpPr txBox="1"/>
          <p:nvPr/>
        </p:nvSpPr>
        <p:spPr>
          <a:xfrm>
            <a:off x="152400" y="1524000"/>
            <a:ext cx="1676400" cy="276999"/>
          </a:xfrm>
          <a:prstGeom prst="rect">
            <a:avLst/>
          </a:prstGeom>
          <a:noFill/>
        </p:spPr>
        <p:txBody>
          <a:bodyPr wrap="square" rtlCol="0">
            <a:spAutoFit/>
          </a:bodyPr>
          <a:lstStyle/>
          <a:p>
            <a:r>
              <a:rPr lang="en-US" sz="1200" dirty="0" smtClean="0">
                <a:solidFill>
                  <a:schemeClr val="bg2">
                    <a:lumMod val="75000"/>
                  </a:schemeClr>
                </a:solidFill>
              </a:rPr>
              <a:t>Server A</a:t>
            </a:r>
          </a:p>
        </p:txBody>
      </p:sp>
      <p:sp>
        <p:nvSpPr>
          <p:cNvPr id="9" name="Snip Single Corner Rectangle 8"/>
          <p:cNvSpPr/>
          <p:nvPr/>
        </p:nvSpPr>
        <p:spPr bwMode="auto">
          <a:xfrm>
            <a:off x="4953000" y="2362200"/>
            <a:ext cx="3733800" cy="2286000"/>
          </a:xfrm>
          <a:prstGeom prst="snip1Rect">
            <a:avLst>
              <a:gd name="adj" fmla="val 5952"/>
            </a:avLst>
          </a:prstGeom>
          <a:solidFill>
            <a:schemeClr val="accent2"/>
          </a:solidFill>
          <a:ln>
            <a:solidFill>
              <a:schemeClr val="bg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Web Application</a:t>
            </a:r>
          </a:p>
        </p:txBody>
      </p:sp>
      <p:sp>
        <p:nvSpPr>
          <p:cNvPr id="25" name="TextBox 24"/>
          <p:cNvSpPr txBox="1"/>
          <p:nvPr/>
        </p:nvSpPr>
        <p:spPr>
          <a:xfrm>
            <a:off x="4648200" y="1524000"/>
            <a:ext cx="1676400" cy="276999"/>
          </a:xfrm>
          <a:prstGeom prst="rect">
            <a:avLst/>
          </a:prstGeom>
          <a:noFill/>
        </p:spPr>
        <p:txBody>
          <a:bodyPr wrap="square" rtlCol="0">
            <a:spAutoFit/>
          </a:bodyPr>
          <a:lstStyle/>
          <a:p>
            <a:r>
              <a:rPr lang="en-US" sz="1200" dirty="0" smtClean="0">
                <a:solidFill>
                  <a:schemeClr val="bg2">
                    <a:lumMod val="75000"/>
                  </a:schemeClr>
                </a:solidFill>
              </a:rPr>
              <a:t>Server B</a:t>
            </a:r>
          </a:p>
        </p:txBody>
      </p:sp>
      <p:sp>
        <p:nvSpPr>
          <p:cNvPr id="11" name="Rounded Rectangular Callout 10"/>
          <p:cNvSpPr/>
          <p:nvPr/>
        </p:nvSpPr>
        <p:spPr bwMode="auto">
          <a:xfrm>
            <a:off x="533400" y="3505200"/>
            <a:ext cx="4267200" cy="1371600"/>
          </a:xfrm>
          <a:prstGeom prst="wedgeRoundRectCallout">
            <a:avLst>
              <a:gd name="adj1" fmla="val 63750"/>
              <a:gd name="adj2" fmla="val -28125"/>
              <a:gd name="adj3"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bg1"/>
                </a:solidFill>
                <a:latin typeface="Segoe" pitchFamily="34" charset="0"/>
              </a:rPr>
              <a:t>SharePoint administrator creates a web application for use with TFS</a:t>
            </a:r>
          </a:p>
        </p:txBody>
      </p:sp>
      <p:grpSp>
        <p:nvGrpSpPr>
          <p:cNvPr id="2" name="Group 11"/>
          <p:cNvGrpSpPr/>
          <p:nvPr/>
        </p:nvGrpSpPr>
        <p:grpSpPr>
          <a:xfrm>
            <a:off x="7010400" y="75178"/>
            <a:ext cx="2133600" cy="1260240"/>
            <a:chOff x="4738576" y="2286000"/>
            <a:chExt cx="3870223" cy="2286000"/>
          </a:xfrm>
        </p:grpSpPr>
        <p:pic>
          <p:nvPicPr>
            <p:cNvPr id="13" name="Picture 6" descr="C:\Users\Jon\AppData\Local\Microsoft\Windows\Temporary Internet Files\Content.IE5\Z8IHWCGQ\MCj04352420000[1].png"/>
            <p:cNvPicPr>
              <a:picLocks noChangeAspect="1" noChangeArrowheads="1"/>
            </p:cNvPicPr>
            <p:nvPr/>
          </p:nvPicPr>
          <p:blipFill>
            <a:blip r:embed="rId3"/>
            <a:srcRect/>
            <a:stretch>
              <a:fillRect/>
            </a:stretch>
          </p:blipFill>
          <p:spPr bwMode="auto">
            <a:xfrm flipH="1">
              <a:off x="4876800" y="2286000"/>
              <a:ext cx="1155379" cy="2286000"/>
            </a:xfrm>
            <a:prstGeom prst="rect">
              <a:avLst/>
            </a:prstGeom>
            <a:noFill/>
          </p:spPr>
        </p:pic>
        <p:pic>
          <p:nvPicPr>
            <p:cNvPr id="14" name="Picture 13" descr="C:\Users\Jon\AppData\Local\Microsoft\Windows\Temporary Internet Files\Content.IE5\Z8IHWCGQ\MCj04352420000[1].png"/>
            <p:cNvPicPr>
              <a:picLocks noChangeAspect="1" noChangeArrowheads="1"/>
            </p:cNvPicPr>
            <p:nvPr/>
          </p:nvPicPr>
          <p:blipFill>
            <a:blip r:embed="rId3"/>
            <a:srcRect/>
            <a:stretch>
              <a:fillRect/>
            </a:stretch>
          </p:blipFill>
          <p:spPr bwMode="auto">
            <a:xfrm flipH="1">
              <a:off x="7315200" y="2286000"/>
              <a:ext cx="1155379" cy="2286000"/>
            </a:xfrm>
            <a:prstGeom prst="rect">
              <a:avLst/>
            </a:prstGeom>
            <a:noFill/>
          </p:spPr>
        </p:pic>
        <p:sp>
          <p:nvSpPr>
            <p:cNvPr id="15" name="TextBox 14"/>
            <p:cNvSpPr txBox="1"/>
            <p:nvPr/>
          </p:nvSpPr>
          <p:spPr>
            <a:xfrm>
              <a:off x="4738576" y="3946521"/>
              <a:ext cx="3870223" cy="446630"/>
            </a:xfrm>
            <a:prstGeom prst="rect">
              <a:avLst/>
            </a:prstGeom>
            <a:noFill/>
          </p:spPr>
          <p:txBody>
            <a:bodyPr wrap="square" rtlCol="0">
              <a:spAutoFit/>
            </a:bodyPr>
            <a:lstStyle/>
            <a:p>
              <a:pPr algn="ctr"/>
              <a:r>
                <a:rPr lang="en-US" sz="1000" dirty="0" smtClean="0"/>
                <a:t>Separate Servers</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9" presetClass="emph" presetSubtype="0" grpId="0" nodeType="withEffect">
                                  <p:stCondLst>
                                    <p:cond delay="0"/>
                                  </p:stCondLst>
                                  <p:childTnLst>
                                    <p:set>
                                      <p:cBhvr rctx="PPT">
                                        <p:cTn id="9" dur="indefinite"/>
                                        <p:tgtEl>
                                          <p:spTgt spid="53"/>
                                        </p:tgtEl>
                                        <p:attrNameLst>
                                          <p:attrName>style.opacity</p:attrName>
                                        </p:attrNameLst>
                                      </p:cBhvr>
                                      <p:to>
                                        <p:strVal val="0.5"/>
                                      </p:to>
                                    </p:set>
                                    <p:animEffect filter="image" prLst="opacity: 0.5">
                                      <p:cBhvr rctx="IE">
                                        <p:cTn id="10" dur="indefinite"/>
                                        <p:tgtEl>
                                          <p:spTgt spid="53"/>
                                        </p:tgtEl>
                                      </p:cBhvr>
                                    </p:animEffect>
                                  </p:childTnLst>
                                </p:cTn>
                              </p:par>
                              <p:par>
                                <p:cTn id="11" presetID="9" presetClass="emph" presetSubtype="0" grpId="0" nodeType="withEffect">
                                  <p:stCondLst>
                                    <p:cond delay="0"/>
                                  </p:stCondLst>
                                  <p:childTnLst>
                                    <p:set>
                                      <p:cBhvr rctx="PPT">
                                        <p:cTn id="12" dur="indefinite"/>
                                        <p:tgtEl>
                                          <p:spTgt spid="23"/>
                                        </p:tgtEl>
                                        <p:attrNameLst>
                                          <p:attrName>style.opacity</p:attrName>
                                        </p:attrNameLst>
                                      </p:cBhvr>
                                      <p:to>
                                        <p:strVal val="0.5"/>
                                      </p:to>
                                    </p:set>
                                    <p:animEffect filter="image" prLst="opacity: 0.5">
                                      <p:cBhvr rctx="IE">
                                        <p:cTn id="13" dur="indefinite"/>
                                        <p:tgtEl>
                                          <p:spTgt spid="23"/>
                                        </p:tgtEl>
                                      </p:cBhvr>
                                    </p:animEffect>
                                  </p:childTnLst>
                                </p:cTn>
                              </p:par>
                              <p:par>
                                <p:cTn id="14" presetID="9" presetClass="emph" presetSubtype="0" grpId="0" nodeType="withEffect">
                                  <p:stCondLst>
                                    <p:cond delay="0"/>
                                  </p:stCondLst>
                                  <p:childTnLst>
                                    <p:set>
                                      <p:cBhvr rctx="PPT">
                                        <p:cTn id="15" dur="indefinite"/>
                                        <p:tgtEl>
                                          <p:spTgt spid="26"/>
                                        </p:tgtEl>
                                        <p:attrNameLst>
                                          <p:attrName>style.opacity</p:attrName>
                                        </p:attrNameLst>
                                      </p:cBhvr>
                                      <p:to>
                                        <p:strVal val="0.5"/>
                                      </p:to>
                                    </p:set>
                                    <p:animEffect filter="image" prLst="opacity: 0.5">
                                      <p:cBhvr rctx="IE">
                                        <p:cTn id="16" dur="indefinite"/>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animBg="1"/>
      <p:bldP spid="53" grpId="0" animBg="1"/>
      <p:bldP spid="9" grpId="0" animBg="1"/>
      <p:bldP spid="11"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4648200" y="1524000"/>
            <a:ext cx="4343400" cy="39624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6" name="Rectangle 25"/>
          <p:cNvSpPr/>
          <p:nvPr/>
        </p:nvSpPr>
        <p:spPr bwMode="auto">
          <a:xfrm>
            <a:off x="152400" y="1524000"/>
            <a:ext cx="4038600" cy="39624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3" name="Rounded Rectangle 52"/>
          <p:cNvSpPr/>
          <p:nvPr/>
        </p:nvSpPr>
        <p:spPr bwMode="auto">
          <a:xfrm>
            <a:off x="4800600" y="1905000"/>
            <a:ext cx="4038600" cy="2895600"/>
          </a:xfrm>
          <a:prstGeom prst="roundRect">
            <a:avLst>
              <a:gd name="adj" fmla="val 4167"/>
            </a:avLst>
          </a:prstGeom>
          <a:solidFill>
            <a:schemeClr val="tx1">
              <a:lumMod val="9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Segoe" pitchFamily="34" charset="0"/>
              </a:rPr>
              <a:t>SharePoint Products</a:t>
            </a:r>
          </a:p>
        </p:txBody>
      </p:sp>
      <p:sp>
        <p:nvSpPr>
          <p:cNvPr id="40" name="TextBox 39"/>
          <p:cNvSpPr txBox="1"/>
          <p:nvPr/>
        </p:nvSpPr>
        <p:spPr>
          <a:xfrm>
            <a:off x="152400" y="1524000"/>
            <a:ext cx="1676400" cy="276999"/>
          </a:xfrm>
          <a:prstGeom prst="rect">
            <a:avLst/>
          </a:prstGeom>
          <a:noFill/>
        </p:spPr>
        <p:txBody>
          <a:bodyPr wrap="square" rtlCol="0">
            <a:spAutoFit/>
          </a:bodyPr>
          <a:lstStyle/>
          <a:p>
            <a:r>
              <a:rPr lang="en-US" sz="1200" dirty="0" smtClean="0">
                <a:solidFill>
                  <a:schemeClr val="bg2">
                    <a:lumMod val="75000"/>
                  </a:schemeClr>
                </a:solidFill>
              </a:rPr>
              <a:t>Server A</a:t>
            </a:r>
          </a:p>
        </p:txBody>
      </p:sp>
      <p:sp>
        <p:nvSpPr>
          <p:cNvPr id="9" name="Snip Single Corner Rectangle 8"/>
          <p:cNvSpPr/>
          <p:nvPr/>
        </p:nvSpPr>
        <p:spPr bwMode="auto">
          <a:xfrm>
            <a:off x="4953000" y="2362200"/>
            <a:ext cx="3733800" cy="2286000"/>
          </a:xfrm>
          <a:prstGeom prst="snip1Rect">
            <a:avLst>
              <a:gd name="adj" fmla="val 5952"/>
            </a:avLst>
          </a:prstGeom>
          <a:solidFill>
            <a:schemeClr val="accent2"/>
          </a:solidFill>
          <a:ln>
            <a:solidFill>
              <a:schemeClr val="bg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Web Application</a:t>
            </a:r>
          </a:p>
        </p:txBody>
      </p:sp>
      <p:sp>
        <p:nvSpPr>
          <p:cNvPr id="25" name="TextBox 24"/>
          <p:cNvSpPr txBox="1"/>
          <p:nvPr/>
        </p:nvSpPr>
        <p:spPr>
          <a:xfrm>
            <a:off x="4648200" y="1524000"/>
            <a:ext cx="1676400" cy="276999"/>
          </a:xfrm>
          <a:prstGeom prst="rect">
            <a:avLst/>
          </a:prstGeom>
          <a:noFill/>
        </p:spPr>
        <p:txBody>
          <a:bodyPr wrap="square" rtlCol="0">
            <a:spAutoFit/>
          </a:bodyPr>
          <a:lstStyle/>
          <a:p>
            <a:r>
              <a:rPr lang="en-US" sz="1200" dirty="0" smtClean="0">
                <a:solidFill>
                  <a:schemeClr val="bg2">
                    <a:lumMod val="75000"/>
                  </a:schemeClr>
                </a:solidFill>
              </a:rPr>
              <a:t>Server B</a:t>
            </a:r>
          </a:p>
        </p:txBody>
      </p:sp>
      <p:sp>
        <p:nvSpPr>
          <p:cNvPr id="10" name="Rectangle 9"/>
          <p:cNvSpPr/>
          <p:nvPr/>
        </p:nvSpPr>
        <p:spPr bwMode="auto">
          <a:xfrm>
            <a:off x="5181600" y="2971800"/>
            <a:ext cx="3276600" cy="144780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Enable self-service site creation</a:t>
            </a:r>
          </a:p>
        </p:txBody>
      </p:sp>
      <p:sp>
        <p:nvSpPr>
          <p:cNvPr id="11" name="Rounded Rectangular Callout 10"/>
          <p:cNvSpPr/>
          <p:nvPr/>
        </p:nvSpPr>
        <p:spPr bwMode="auto">
          <a:xfrm>
            <a:off x="533400" y="3505200"/>
            <a:ext cx="4267200" cy="1371600"/>
          </a:xfrm>
          <a:prstGeom prst="wedgeRoundRectCallout">
            <a:avLst>
              <a:gd name="adj1" fmla="val 63750"/>
              <a:gd name="adj2" fmla="val -28125"/>
              <a:gd name="adj3"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bg1"/>
                </a:solidFill>
                <a:latin typeface="Segoe" pitchFamily="34" charset="0"/>
              </a:rPr>
              <a:t>SharePoint administrator enables self-service site creation</a:t>
            </a:r>
          </a:p>
        </p:txBody>
      </p:sp>
      <p:sp>
        <p:nvSpPr>
          <p:cNvPr id="13" name="Title 1"/>
          <p:cNvSpPr>
            <a:spLocks noGrp="1"/>
          </p:cNvSpPr>
          <p:nvPr>
            <p:ph type="title"/>
          </p:nvPr>
        </p:nvSpPr>
        <p:spPr>
          <a:xfrm>
            <a:off x="381000" y="230188"/>
            <a:ext cx="8382000" cy="553998"/>
          </a:xfrm>
        </p:spPr>
        <p:txBody>
          <a:bodyPr/>
          <a:lstStyle/>
          <a:p>
            <a:r>
              <a:rPr lang="en-US" sz="4000" dirty="0"/>
              <a:t>Not in Charge of SharePoint</a:t>
            </a:r>
          </a:p>
        </p:txBody>
      </p:sp>
      <p:grpSp>
        <p:nvGrpSpPr>
          <p:cNvPr id="2" name="Group 13"/>
          <p:cNvGrpSpPr/>
          <p:nvPr/>
        </p:nvGrpSpPr>
        <p:grpSpPr>
          <a:xfrm>
            <a:off x="7010400" y="75178"/>
            <a:ext cx="2133600" cy="1260240"/>
            <a:chOff x="4738576" y="2286000"/>
            <a:chExt cx="3870223" cy="2286000"/>
          </a:xfrm>
        </p:grpSpPr>
        <p:pic>
          <p:nvPicPr>
            <p:cNvPr id="15" name="Picture 6" descr="C:\Users\Jon\AppData\Local\Microsoft\Windows\Temporary Internet Files\Content.IE5\Z8IHWCGQ\MCj04352420000[1].png"/>
            <p:cNvPicPr>
              <a:picLocks noChangeAspect="1" noChangeArrowheads="1"/>
            </p:cNvPicPr>
            <p:nvPr/>
          </p:nvPicPr>
          <p:blipFill>
            <a:blip r:embed="rId3"/>
            <a:srcRect/>
            <a:stretch>
              <a:fillRect/>
            </a:stretch>
          </p:blipFill>
          <p:spPr bwMode="auto">
            <a:xfrm flipH="1">
              <a:off x="4876800" y="2286000"/>
              <a:ext cx="1155379" cy="2286000"/>
            </a:xfrm>
            <a:prstGeom prst="rect">
              <a:avLst/>
            </a:prstGeom>
            <a:noFill/>
          </p:spPr>
        </p:pic>
        <p:pic>
          <p:nvPicPr>
            <p:cNvPr id="16" name="Picture 15" descr="C:\Users\Jon\AppData\Local\Microsoft\Windows\Temporary Internet Files\Content.IE5\Z8IHWCGQ\MCj04352420000[1].png"/>
            <p:cNvPicPr>
              <a:picLocks noChangeAspect="1" noChangeArrowheads="1"/>
            </p:cNvPicPr>
            <p:nvPr/>
          </p:nvPicPr>
          <p:blipFill>
            <a:blip r:embed="rId3"/>
            <a:srcRect/>
            <a:stretch>
              <a:fillRect/>
            </a:stretch>
          </p:blipFill>
          <p:spPr bwMode="auto">
            <a:xfrm flipH="1">
              <a:off x="7315200" y="2286000"/>
              <a:ext cx="1155379" cy="2286000"/>
            </a:xfrm>
            <a:prstGeom prst="rect">
              <a:avLst/>
            </a:prstGeom>
            <a:noFill/>
          </p:spPr>
        </p:pic>
        <p:sp>
          <p:nvSpPr>
            <p:cNvPr id="17" name="TextBox 16"/>
            <p:cNvSpPr txBox="1"/>
            <p:nvPr/>
          </p:nvSpPr>
          <p:spPr>
            <a:xfrm>
              <a:off x="4738576" y="3946521"/>
              <a:ext cx="3870223" cy="446630"/>
            </a:xfrm>
            <a:prstGeom prst="rect">
              <a:avLst/>
            </a:prstGeom>
            <a:noFill/>
          </p:spPr>
          <p:txBody>
            <a:bodyPr wrap="square" rtlCol="0">
              <a:spAutoFit/>
            </a:bodyPr>
            <a:lstStyle/>
            <a:p>
              <a:pPr algn="ctr"/>
              <a:r>
                <a:rPr lang="en-US" sz="1000" dirty="0" smtClean="0"/>
                <a:t>Separate Servers</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9" presetClass="emph" presetSubtype="0" grpId="0" nodeType="withEffect">
                                  <p:stCondLst>
                                    <p:cond delay="0"/>
                                  </p:stCondLst>
                                  <p:childTnLst>
                                    <p:set>
                                      <p:cBhvr rctx="PPT">
                                        <p:cTn id="12" dur="indefinite"/>
                                        <p:tgtEl>
                                          <p:spTgt spid="53"/>
                                        </p:tgtEl>
                                        <p:attrNameLst>
                                          <p:attrName>style.opacity</p:attrName>
                                        </p:attrNameLst>
                                      </p:cBhvr>
                                      <p:to>
                                        <p:strVal val="0.5"/>
                                      </p:to>
                                    </p:set>
                                    <p:animEffect filter="image" prLst="opacity: 0.5">
                                      <p:cBhvr rctx="IE">
                                        <p:cTn id="13" dur="indefinite"/>
                                        <p:tgtEl>
                                          <p:spTgt spid="53"/>
                                        </p:tgtEl>
                                      </p:cBhvr>
                                    </p:animEffect>
                                  </p:childTnLst>
                                </p:cTn>
                              </p:par>
                              <p:par>
                                <p:cTn id="14" presetID="9" presetClass="emph" presetSubtype="0" grpId="0" nodeType="withEffect">
                                  <p:stCondLst>
                                    <p:cond delay="0"/>
                                  </p:stCondLst>
                                  <p:childTnLst>
                                    <p:set>
                                      <p:cBhvr rctx="PPT">
                                        <p:cTn id="15" dur="indefinite"/>
                                        <p:tgtEl>
                                          <p:spTgt spid="23"/>
                                        </p:tgtEl>
                                        <p:attrNameLst>
                                          <p:attrName>style.opacity</p:attrName>
                                        </p:attrNameLst>
                                      </p:cBhvr>
                                      <p:to>
                                        <p:strVal val="0.5"/>
                                      </p:to>
                                    </p:set>
                                    <p:animEffect filter="image" prLst="opacity: 0.5">
                                      <p:cBhvr rctx="IE">
                                        <p:cTn id="16" dur="indefinite"/>
                                        <p:tgtEl>
                                          <p:spTgt spid="23"/>
                                        </p:tgtEl>
                                      </p:cBhvr>
                                    </p:animEffect>
                                  </p:childTnLst>
                                </p:cTn>
                              </p:par>
                              <p:par>
                                <p:cTn id="17" presetID="9" presetClass="emph" presetSubtype="0" grpId="0" nodeType="withEffect">
                                  <p:stCondLst>
                                    <p:cond delay="0"/>
                                  </p:stCondLst>
                                  <p:childTnLst>
                                    <p:set>
                                      <p:cBhvr rctx="PPT">
                                        <p:cTn id="18" dur="indefinite"/>
                                        <p:tgtEl>
                                          <p:spTgt spid="26"/>
                                        </p:tgtEl>
                                        <p:attrNameLst>
                                          <p:attrName>style.opacity</p:attrName>
                                        </p:attrNameLst>
                                      </p:cBhvr>
                                      <p:to>
                                        <p:strVal val="0.5"/>
                                      </p:to>
                                    </p:set>
                                    <p:animEffect filter="image" prLst="opacity: 0.5">
                                      <p:cBhvr rctx="IE">
                                        <p:cTn id="19" dur="indefinite"/>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animBg="1"/>
      <p:bldP spid="53" grpId="0" animBg="1"/>
      <p:bldP spid="10" grpId="0" animBg="1"/>
      <p:bldP spid="11"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4648200" y="1524000"/>
            <a:ext cx="4343400" cy="39624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6" name="Rectangle 25"/>
          <p:cNvSpPr/>
          <p:nvPr/>
        </p:nvSpPr>
        <p:spPr bwMode="auto">
          <a:xfrm>
            <a:off x="152400" y="1524000"/>
            <a:ext cx="4038600" cy="39624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3" name="Rounded Rectangle 52"/>
          <p:cNvSpPr/>
          <p:nvPr/>
        </p:nvSpPr>
        <p:spPr bwMode="auto">
          <a:xfrm>
            <a:off x="4800600" y="1905000"/>
            <a:ext cx="4038600" cy="2895600"/>
          </a:xfrm>
          <a:prstGeom prst="roundRect">
            <a:avLst>
              <a:gd name="adj" fmla="val 4167"/>
            </a:avLst>
          </a:prstGeom>
          <a:solidFill>
            <a:schemeClr val="tx1">
              <a:lumMod val="9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Segoe" pitchFamily="34" charset="0"/>
              </a:rPr>
              <a:t>SharePoint Products</a:t>
            </a:r>
          </a:p>
        </p:txBody>
      </p:sp>
      <p:sp>
        <p:nvSpPr>
          <p:cNvPr id="40" name="TextBox 39"/>
          <p:cNvSpPr txBox="1"/>
          <p:nvPr/>
        </p:nvSpPr>
        <p:spPr>
          <a:xfrm>
            <a:off x="152400" y="1524000"/>
            <a:ext cx="1676400" cy="276999"/>
          </a:xfrm>
          <a:prstGeom prst="rect">
            <a:avLst/>
          </a:prstGeom>
          <a:noFill/>
        </p:spPr>
        <p:txBody>
          <a:bodyPr wrap="square" rtlCol="0">
            <a:spAutoFit/>
          </a:bodyPr>
          <a:lstStyle/>
          <a:p>
            <a:r>
              <a:rPr lang="en-US" sz="1200" dirty="0" smtClean="0">
                <a:solidFill>
                  <a:schemeClr val="bg2">
                    <a:lumMod val="75000"/>
                  </a:schemeClr>
                </a:solidFill>
              </a:rPr>
              <a:t>Server A</a:t>
            </a:r>
          </a:p>
        </p:txBody>
      </p:sp>
      <p:sp>
        <p:nvSpPr>
          <p:cNvPr id="9" name="Snip Single Corner Rectangle 8"/>
          <p:cNvSpPr/>
          <p:nvPr/>
        </p:nvSpPr>
        <p:spPr bwMode="auto">
          <a:xfrm>
            <a:off x="4953000" y="2362200"/>
            <a:ext cx="3733800" cy="2286000"/>
          </a:xfrm>
          <a:prstGeom prst="snip1Rect">
            <a:avLst>
              <a:gd name="adj" fmla="val 5952"/>
            </a:avLst>
          </a:prstGeom>
          <a:solidFill>
            <a:schemeClr val="accent2"/>
          </a:solidFill>
          <a:ln>
            <a:solidFill>
              <a:schemeClr val="bg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Web Application</a:t>
            </a:r>
          </a:p>
        </p:txBody>
      </p:sp>
      <p:sp>
        <p:nvSpPr>
          <p:cNvPr id="25" name="TextBox 24"/>
          <p:cNvSpPr txBox="1"/>
          <p:nvPr/>
        </p:nvSpPr>
        <p:spPr>
          <a:xfrm>
            <a:off x="4648200" y="1524000"/>
            <a:ext cx="1676400" cy="276999"/>
          </a:xfrm>
          <a:prstGeom prst="rect">
            <a:avLst/>
          </a:prstGeom>
          <a:noFill/>
        </p:spPr>
        <p:txBody>
          <a:bodyPr wrap="square" rtlCol="0">
            <a:spAutoFit/>
          </a:bodyPr>
          <a:lstStyle/>
          <a:p>
            <a:r>
              <a:rPr lang="en-US" sz="1200" dirty="0" smtClean="0">
                <a:solidFill>
                  <a:schemeClr val="bg2">
                    <a:lumMod val="75000"/>
                  </a:schemeClr>
                </a:solidFill>
              </a:rPr>
              <a:t>Server B</a:t>
            </a:r>
          </a:p>
        </p:txBody>
      </p:sp>
      <p:sp>
        <p:nvSpPr>
          <p:cNvPr id="12" name="Rounded Rectangle 11"/>
          <p:cNvSpPr/>
          <p:nvPr/>
        </p:nvSpPr>
        <p:spPr bwMode="auto">
          <a:xfrm>
            <a:off x="4800600" y="4800600"/>
            <a:ext cx="4038600" cy="457200"/>
          </a:xfrm>
          <a:prstGeom prst="roundRect">
            <a:avLst>
              <a:gd name="adj" fmla="val 15625"/>
            </a:avLst>
          </a:prstGeom>
          <a:solidFill>
            <a:schemeClr val="tx1">
              <a:lumMod val="9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Segoe" pitchFamily="34" charset="0"/>
              </a:rPr>
              <a:t>Team Foundation Extensions</a:t>
            </a:r>
          </a:p>
        </p:txBody>
      </p:sp>
      <p:sp>
        <p:nvSpPr>
          <p:cNvPr id="11" name="Rounded Rectangular Callout 10"/>
          <p:cNvSpPr/>
          <p:nvPr/>
        </p:nvSpPr>
        <p:spPr bwMode="auto">
          <a:xfrm>
            <a:off x="990600" y="4724400"/>
            <a:ext cx="3505200" cy="1371600"/>
          </a:xfrm>
          <a:prstGeom prst="wedgeRoundRectCallout">
            <a:avLst>
              <a:gd name="adj1" fmla="val 63750"/>
              <a:gd name="adj2" fmla="val -28125"/>
              <a:gd name="adj3"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bg1"/>
                </a:solidFill>
                <a:latin typeface="Segoe" pitchFamily="34" charset="0"/>
              </a:rPr>
              <a:t>SharePoint administrator installs the extensions</a:t>
            </a:r>
          </a:p>
        </p:txBody>
      </p:sp>
      <p:sp>
        <p:nvSpPr>
          <p:cNvPr id="14" name="Title 1"/>
          <p:cNvSpPr>
            <a:spLocks noGrp="1"/>
          </p:cNvSpPr>
          <p:nvPr>
            <p:ph type="title"/>
          </p:nvPr>
        </p:nvSpPr>
        <p:spPr>
          <a:xfrm>
            <a:off x="381000" y="230188"/>
            <a:ext cx="8382000" cy="553998"/>
          </a:xfrm>
        </p:spPr>
        <p:txBody>
          <a:bodyPr/>
          <a:lstStyle/>
          <a:p>
            <a:r>
              <a:rPr lang="en-US" sz="4000" dirty="0"/>
              <a:t>Not in Charge of SharePoint</a:t>
            </a:r>
          </a:p>
        </p:txBody>
      </p:sp>
      <p:grpSp>
        <p:nvGrpSpPr>
          <p:cNvPr id="2" name="Group 14"/>
          <p:cNvGrpSpPr/>
          <p:nvPr/>
        </p:nvGrpSpPr>
        <p:grpSpPr>
          <a:xfrm>
            <a:off x="7010400" y="75178"/>
            <a:ext cx="2133600" cy="1260240"/>
            <a:chOff x="4738576" y="2286000"/>
            <a:chExt cx="3870223" cy="2286000"/>
          </a:xfrm>
        </p:grpSpPr>
        <p:pic>
          <p:nvPicPr>
            <p:cNvPr id="16" name="Picture 6" descr="C:\Users\Jon\AppData\Local\Microsoft\Windows\Temporary Internet Files\Content.IE5\Z8IHWCGQ\MCj04352420000[1].png"/>
            <p:cNvPicPr>
              <a:picLocks noChangeAspect="1" noChangeArrowheads="1"/>
            </p:cNvPicPr>
            <p:nvPr/>
          </p:nvPicPr>
          <p:blipFill>
            <a:blip r:embed="rId3"/>
            <a:srcRect/>
            <a:stretch>
              <a:fillRect/>
            </a:stretch>
          </p:blipFill>
          <p:spPr bwMode="auto">
            <a:xfrm flipH="1">
              <a:off x="4876800" y="2286000"/>
              <a:ext cx="1155379" cy="2286000"/>
            </a:xfrm>
            <a:prstGeom prst="rect">
              <a:avLst/>
            </a:prstGeom>
            <a:noFill/>
          </p:spPr>
        </p:pic>
        <p:pic>
          <p:nvPicPr>
            <p:cNvPr id="17" name="Picture 16" descr="C:\Users\Jon\AppData\Local\Microsoft\Windows\Temporary Internet Files\Content.IE5\Z8IHWCGQ\MCj04352420000[1].png"/>
            <p:cNvPicPr>
              <a:picLocks noChangeAspect="1" noChangeArrowheads="1"/>
            </p:cNvPicPr>
            <p:nvPr/>
          </p:nvPicPr>
          <p:blipFill>
            <a:blip r:embed="rId3"/>
            <a:srcRect/>
            <a:stretch>
              <a:fillRect/>
            </a:stretch>
          </p:blipFill>
          <p:spPr bwMode="auto">
            <a:xfrm flipH="1">
              <a:off x="7315200" y="2286000"/>
              <a:ext cx="1155379" cy="2286000"/>
            </a:xfrm>
            <a:prstGeom prst="rect">
              <a:avLst/>
            </a:prstGeom>
            <a:noFill/>
          </p:spPr>
        </p:pic>
        <p:sp>
          <p:nvSpPr>
            <p:cNvPr id="18" name="TextBox 17"/>
            <p:cNvSpPr txBox="1"/>
            <p:nvPr/>
          </p:nvSpPr>
          <p:spPr>
            <a:xfrm>
              <a:off x="4738576" y="3946521"/>
              <a:ext cx="3870223" cy="446630"/>
            </a:xfrm>
            <a:prstGeom prst="rect">
              <a:avLst/>
            </a:prstGeom>
            <a:noFill/>
          </p:spPr>
          <p:txBody>
            <a:bodyPr wrap="square" rtlCol="0">
              <a:spAutoFit/>
            </a:bodyPr>
            <a:lstStyle/>
            <a:p>
              <a:pPr algn="ctr"/>
              <a:r>
                <a:rPr lang="en-US" sz="1000" dirty="0" smtClean="0"/>
                <a:t>Separate Servers</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9" presetClass="emph" presetSubtype="0" grpId="0" nodeType="withEffect">
                                  <p:stCondLst>
                                    <p:cond delay="0"/>
                                  </p:stCondLst>
                                  <p:childTnLst>
                                    <p:set>
                                      <p:cBhvr rctx="PPT">
                                        <p:cTn id="9" dur="indefinite"/>
                                        <p:tgtEl>
                                          <p:spTgt spid="53"/>
                                        </p:tgtEl>
                                        <p:attrNameLst>
                                          <p:attrName>style.opacity</p:attrName>
                                        </p:attrNameLst>
                                      </p:cBhvr>
                                      <p:to>
                                        <p:strVal val="0.5"/>
                                      </p:to>
                                    </p:set>
                                    <p:animEffect filter="image" prLst="opacity: 0.5">
                                      <p:cBhvr rctx="IE">
                                        <p:cTn id="10" dur="indefinite"/>
                                        <p:tgtEl>
                                          <p:spTgt spid="53"/>
                                        </p:tgtEl>
                                      </p:cBhvr>
                                    </p:animEffect>
                                  </p:childTnLst>
                                </p:cTn>
                              </p:par>
                              <p:par>
                                <p:cTn id="11" presetID="9" presetClass="emph" presetSubtype="0" grpId="0" nodeType="withEffect">
                                  <p:stCondLst>
                                    <p:cond delay="0"/>
                                  </p:stCondLst>
                                  <p:childTnLst>
                                    <p:set>
                                      <p:cBhvr rctx="PPT">
                                        <p:cTn id="12" dur="indefinite"/>
                                        <p:tgtEl>
                                          <p:spTgt spid="23"/>
                                        </p:tgtEl>
                                        <p:attrNameLst>
                                          <p:attrName>style.opacity</p:attrName>
                                        </p:attrNameLst>
                                      </p:cBhvr>
                                      <p:to>
                                        <p:strVal val="0.5"/>
                                      </p:to>
                                    </p:set>
                                    <p:animEffect filter="image" prLst="opacity: 0.5">
                                      <p:cBhvr rctx="IE">
                                        <p:cTn id="13" dur="indefinite"/>
                                        <p:tgtEl>
                                          <p:spTgt spid="23"/>
                                        </p:tgtEl>
                                      </p:cBhvr>
                                    </p:animEffect>
                                  </p:childTnLst>
                                </p:cTn>
                              </p:par>
                              <p:par>
                                <p:cTn id="14" presetID="9" presetClass="emph" presetSubtype="0" grpId="0" nodeType="withEffect">
                                  <p:stCondLst>
                                    <p:cond delay="0"/>
                                  </p:stCondLst>
                                  <p:childTnLst>
                                    <p:set>
                                      <p:cBhvr rctx="PPT">
                                        <p:cTn id="15" dur="indefinite"/>
                                        <p:tgtEl>
                                          <p:spTgt spid="26"/>
                                        </p:tgtEl>
                                        <p:attrNameLst>
                                          <p:attrName>style.opacity</p:attrName>
                                        </p:attrNameLst>
                                      </p:cBhvr>
                                      <p:to>
                                        <p:strVal val="0.5"/>
                                      </p:to>
                                    </p:set>
                                    <p:animEffect filter="image" prLst="opacity: 0.5">
                                      <p:cBhvr rctx="IE">
                                        <p:cTn id="16" dur="indefinite"/>
                                        <p:tgtEl>
                                          <p:spTgt spid="26"/>
                                        </p:tgtEl>
                                      </p:cBhvr>
                                    </p:animEffect>
                                  </p:childTnLst>
                                </p:cTn>
                              </p:par>
                              <p:par>
                                <p:cTn id="17" presetID="9" presetClass="emph" presetSubtype="0" grpId="0" nodeType="withEffect">
                                  <p:stCondLst>
                                    <p:cond delay="0"/>
                                  </p:stCondLst>
                                  <p:childTnLst>
                                    <p:set>
                                      <p:cBhvr rctx="PPT">
                                        <p:cTn id="18" dur="indefinite"/>
                                        <p:tgtEl>
                                          <p:spTgt spid="9"/>
                                        </p:tgtEl>
                                        <p:attrNameLst>
                                          <p:attrName>style.opacity</p:attrName>
                                        </p:attrNameLst>
                                      </p:cBhvr>
                                      <p:to>
                                        <p:strVal val="0.5"/>
                                      </p:to>
                                    </p:set>
                                    <p:animEffect filter="image" prLst="opacity: 0.5">
                                      <p:cBhvr rctx="IE">
                                        <p:cTn id="19" dur="indefinite"/>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animBg="1"/>
      <p:bldP spid="53" grpId="0" animBg="1"/>
      <p:bldP spid="9" grpId="0" animBg="1"/>
      <p:bldP spid="12" grpId="0" animBg="1"/>
      <p:bldP spid="11"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4648200" y="1524000"/>
            <a:ext cx="4343400" cy="39624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6" name="Rectangle 25"/>
          <p:cNvSpPr/>
          <p:nvPr/>
        </p:nvSpPr>
        <p:spPr bwMode="auto">
          <a:xfrm>
            <a:off x="152400" y="1524000"/>
            <a:ext cx="4038600" cy="39624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3" name="Rounded Rectangle 52"/>
          <p:cNvSpPr/>
          <p:nvPr/>
        </p:nvSpPr>
        <p:spPr bwMode="auto">
          <a:xfrm>
            <a:off x="4800600" y="1905000"/>
            <a:ext cx="4038600" cy="2895600"/>
          </a:xfrm>
          <a:prstGeom prst="roundRect">
            <a:avLst>
              <a:gd name="adj" fmla="val 4167"/>
            </a:avLst>
          </a:prstGeom>
          <a:solidFill>
            <a:schemeClr val="tx1">
              <a:lumMod val="9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Segoe" pitchFamily="34" charset="0"/>
              </a:rPr>
              <a:t>SharePoint Products</a:t>
            </a:r>
          </a:p>
        </p:txBody>
      </p:sp>
      <p:sp>
        <p:nvSpPr>
          <p:cNvPr id="40" name="TextBox 39"/>
          <p:cNvSpPr txBox="1"/>
          <p:nvPr/>
        </p:nvSpPr>
        <p:spPr>
          <a:xfrm>
            <a:off x="152400" y="1524000"/>
            <a:ext cx="1676400" cy="276999"/>
          </a:xfrm>
          <a:prstGeom prst="rect">
            <a:avLst/>
          </a:prstGeom>
          <a:noFill/>
        </p:spPr>
        <p:txBody>
          <a:bodyPr wrap="square" rtlCol="0">
            <a:spAutoFit/>
          </a:bodyPr>
          <a:lstStyle/>
          <a:p>
            <a:r>
              <a:rPr lang="en-US" sz="1200" dirty="0" smtClean="0">
                <a:solidFill>
                  <a:schemeClr val="bg2">
                    <a:lumMod val="75000"/>
                  </a:schemeClr>
                </a:solidFill>
              </a:rPr>
              <a:t>Server A</a:t>
            </a:r>
          </a:p>
        </p:txBody>
      </p:sp>
      <p:sp>
        <p:nvSpPr>
          <p:cNvPr id="9" name="Snip Single Corner Rectangle 8"/>
          <p:cNvSpPr/>
          <p:nvPr/>
        </p:nvSpPr>
        <p:spPr bwMode="auto">
          <a:xfrm>
            <a:off x="4953000" y="2362200"/>
            <a:ext cx="3733800" cy="2286000"/>
          </a:xfrm>
          <a:prstGeom prst="snip1Rect">
            <a:avLst>
              <a:gd name="adj" fmla="val 5952"/>
            </a:avLst>
          </a:prstGeom>
          <a:solidFill>
            <a:schemeClr val="accent2"/>
          </a:solidFill>
          <a:ln>
            <a:solidFill>
              <a:schemeClr val="bg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Web Application</a:t>
            </a:r>
          </a:p>
        </p:txBody>
      </p:sp>
      <p:sp>
        <p:nvSpPr>
          <p:cNvPr id="25" name="TextBox 24"/>
          <p:cNvSpPr txBox="1"/>
          <p:nvPr/>
        </p:nvSpPr>
        <p:spPr>
          <a:xfrm>
            <a:off x="4648200" y="1524000"/>
            <a:ext cx="1676400" cy="276999"/>
          </a:xfrm>
          <a:prstGeom prst="rect">
            <a:avLst/>
          </a:prstGeom>
          <a:noFill/>
        </p:spPr>
        <p:txBody>
          <a:bodyPr wrap="square" rtlCol="0">
            <a:spAutoFit/>
          </a:bodyPr>
          <a:lstStyle/>
          <a:p>
            <a:r>
              <a:rPr lang="en-US" sz="1200" dirty="0" smtClean="0">
                <a:solidFill>
                  <a:schemeClr val="bg2">
                    <a:lumMod val="75000"/>
                  </a:schemeClr>
                </a:solidFill>
              </a:rPr>
              <a:t>Server B</a:t>
            </a:r>
          </a:p>
        </p:txBody>
      </p:sp>
      <p:sp>
        <p:nvSpPr>
          <p:cNvPr id="12" name="Rounded Rectangle 11"/>
          <p:cNvSpPr/>
          <p:nvPr/>
        </p:nvSpPr>
        <p:spPr bwMode="auto">
          <a:xfrm>
            <a:off x="4800600" y="4800600"/>
            <a:ext cx="4038600" cy="457200"/>
          </a:xfrm>
          <a:prstGeom prst="roundRect">
            <a:avLst>
              <a:gd name="adj" fmla="val 15625"/>
            </a:avLst>
          </a:prstGeom>
          <a:solidFill>
            <a:schemeClr val="tx1">
              <a:lumMod val="9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Segoe" pitchFamily="34" charset="0"/>
              </a:rPr>
              <a:t>Team Foundation Extensions</a:t>
            </a:r>
          </a:p>
        </p:txBody>
      </p:sp>
      <p:sp>
        <p:nvSpPr>
          <p:cNvPr id="13" name="Snip Single Corner Rectangle 12"/>
          <p:cNvSpPr/>
          <p:nvPr/>
        </p:nvSpPr>
        <p:spPr bwMode="auto">
          <a:xfrm>
            <a:off x="304800" y="2362200"/>
            <a:ext cx="3733800" cy="2286000"/>
          </a:xfrm>
          <a:prstGeom prst="snip1Rect">
            <a:avLst>
              <a:gd name="adj" fmla="val 5952"/>
            </a:avLst>
          </a:prstGeom>
          <a:solidFill>
            <a:schemeClr val="accent2"/>
          </a:solidFill>
          <a:ln>
            <a:solidFill>
              <a:schemeClr val="bg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Team Foundation Server</a:t>
            </a:r>
          </a:p>
        </p:txBody>
      </p:sp>
      <p:sp>
        <p:nvSpPr>
          <p:cNvPr id="11" name="Rounded Rectangular Callout 10"/>
          <p:cNvSpPr/>
          <p:nvPr/>
        </p:nvSpPr>
        <p:spPr bwMode="auto">
          <a:xfrm>
            <a:off x="990600" y="4724400"/>
            <a:ext cx="3505200" cy="1371600"/>
          </a:xfrm>
          <a:prstGeom prst="wedgeRoundRectCallout">
            <a:avLst>
              <a:gd name="adj1" fmla="val -20670"/>
              <a:gd name="adj2" fmla="val -91088"/>
              <a:gd name="adj3"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bg1"/>
                </a:solidFill>
                <a:latin typeface="Segoe" pitchFamily="34" charset="0"/>
              </a:rPr>
              <a:t>TFS administrator installs TFS</a:t>
            </a:r>
          </a:p>
        </p:txBody>
      </p:sp>
      <p:sp>
        <p:nvSpPr>
          <p:cNvPr id="15" name="Title 1"/>
          <p:cNvSpPr>
            <a:spLocks noGrp="1"/>
          </p:cNvSpPr>
          <p:nvPr>
            <p:ph type="title"/>
          </p:nvPr>
        </p:nvSpPr>
        <p:spPr>
          <a:xfrm>
            <a:off x="381000" y="230188"/>
            <a:ext cx="8382000" cy="553998"/>
          </a:xfrm>
        </p:spPr>
        <p:txBody>
          <a:bodyPr/>
          <a:lstStyle/>
          <a:p>
            <a:r>
              <a:rPr lang="en-US" sz="4000" dirty="0"/>
              <a:t>Not in Charge of SharePoint</a:t>
            </a:r>
          </a:p>
        </p:txBody>
      </p:sp>
      <p:grpSp>
        <p:nvGrpSpPr>
          <p:cNvPr id="2" name="Group 15"/>
          <p:cNvGrpSpPr/>
          <p:nvPr/>
        </p:nvGrpSpPr>
        <p:grpSpPr>
          <a:xfrm>
            <a:off x="7010400" y="75178"/>
            <a:ext cx="2133600" cy="1260240"/>
            <a:chOff x="4738576" y="2286000"/>
            <a:chExt cx="3870223" cy="2286000"/>
          </a:xfrm>
        </p:grpSpPr>
        <p:pic>
          <p:nvPicPr>
            <p:cNvPr id="17" name="Picture 6" descr="C:\Users\Jon\AppData\Local\Microsoft\Windows\Temporary Internet Files\Content.IE5\Z8IHWCGQ\MCj04352420000[1].png"/>
            <p:cNvPicPr>
              <a:picLocks noChangeAspect="1" noChangeArrowheads="1"/>
            </p:cNvPicPr>
            <p:nvPr/>
          </p:nvPicPr>
          <p:blipFill>
            <a:blip r:embed="rId3"/>
            <a:srcRect/>
            <a:stretch>
              <a:fillRect/>
            </a:stretch>
          </p:blipFill>
          <p:spPr bwMode="auto">
            <a:xfrm flipH="1">
              <a:off x="4876800" y="2286000"/>
              <a:ext cx="1155379" cy="2286000"/>
            </a:xfrm>
            <a:prstGeom prst="rect">
              <a:avLst/>
            </a:prstGeom>
            <a:noFill/>
          </p:spPr>
        </p:pic>
        <p:pic>
          <p:nvPicPr>
            <p:cNvPr id="18" name="Picture 17" descr="C:\Users\Jon\AppData\Local\Microsoft\Windows\Temporary Internet Files\Content.IE5\Z8IHWCGQ\MCj04352420000[1].png"/>
            <p:cNvPicPr>
              <a:picLocks noChangeAspect="1" noChangeArrowheads="1"/>
            </p:cNvPicPr>
            <p:nvPr/>
          </p:nvPicPr>
          <p:blipFill>
            <a:blip r:embed="rId3"/>
            <a:srcRect/>
            <a:stretch>
              <a:fillRect/>
            </a:stretch>
          </p:blipFill>
          <p:spPr bwMode="auto">
            <a:xfrm flipH="1">
              <a:off x="7315200" y="2286000"/>
              <a:ext cx="1155379" cy="2286000"/>
            </a:xfrm>
            <a:prstGeom prst="rect">
              <a:avLst/>
            </a:prstGeom>
            <a:noFill/>
          </p:spPr>
        </p:pic>
        <p:sp>
          <p:nvSpPr>
            <p:cNvPr id="19" name="TextBox 18"/>
            <p:cNvSpPr txBox="1"/>
            <p:nvPr/>
          </p:nvSpPr>
          <p:spPr>
            <a:xfrm>
              <a:off x="4738576" y="3946521"/>
              <a:ext cx="3870223" cy="446630"/>
            </a:xfrm>
            <a:prstGeom prst="rect">
              <a:avLst/>
            </a:prstGeom>
            <a:noFill/>
          </p:spPr>
          <p:txBody>
            <a:bodyPr wrap="square" rtlCol="0">
              <a:spAutoFit/>
            </a:bodyPr>
            <a:lstStyle/>
            <a:p>
              <a:pPr algn="ctr"/>
              <a:r>
                <a:rPr lang="en-US" sz="1000" dirty="0" smtClean="0"/>
                <a:t>Separate Servers</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9" presetClass="emph" presetSubtype="0" grpId="0" nodeType="withEffect">
                                  <p:stCondLst>
                                    <p:cond delay="0"/>
                                  </p:stCondLst>
                                  <p:childTnLst>
                                    <p:set>
                                      <p:cBhvr rctx="PPT">
                                        <p:cTn id="9" dur="indefinite"/>
                                        <p:tgtEl>
                                          <p:spTgt spid="53"/>
                                        </p:tgtEl>
                                        <p:attrNameLst>
                                          <p:attrName>style.opacity</p:attrName>
                                        </p:attrNameLst>
                                      </p:cBhvr>
                                      <p:to>
                                        <p:strVal val="0.5"/>
                                      </p:to>
                                    </p:set>
                                    <p:animEffect filter="image" prLst="opacity: 0.5">
                                      <p:cBhvr rctx="IE">
                                        <p:cTn id="10" dur="indefinite"/>
                                        <p:tgtEl>
                                          <p:spTgt spid="53"/>
                                        </p:tgtEl>
                                      </p:cBhvr>
                                    </p:animEffect>
                                  </p:childTnLst>
                                </p:cTn>
                              </p:par>
                              <p:par>
                                <p:cTn id="11" presetID="9" presetClass="emph" presetSubtype="0" grpId="0" nodeType="withEffect">
                                  <p:stCondLst>
                                    <p:cond delay="0"/>
                                  </p:stCondLst>
                                  <p:childTnLst>
                                    <p:set>
                                      <p:cBhvr rctx="PPT">
                                        <p:cTn id="12" dur="indefinite"/>
                                        <p:tgtEl>
                                          <p:spTgt spid="23"/>
                                        </p:tgtEl>
                                        <p:attrNameLst>
                                          <p:attrName>style.opacity</p:attrName>
                                        </p:attrNameLst>
                                      </p:cBhvr>
                                      <p:to>
                                        <p:strVal val="0.5"/>
                                      </p:to>
                                    </p:set>
                                    <p:animEffect filter="image" prLst="opacity: 0.5">
                                      <p:cBhvr rctx="IE">
                                        <p:cTn id="13" dur="indefinite"/>
                                        <p:tgtEl>
                                          <p:spTgt spid="23"/>
                                        </p:tgtEl>
                                      </p:cBhvr>
                                    </p:animEffect>
                                  </p:childTnLst>
                                </p:cTn>
                              </p:par>
                              <p:par>
                                <p:cTn id="14" presetID="9" presetClass="emph" presetSubtype="0" grpId="0" nodeType="withEffect">
                                  <p:stCondLst>
                                    <p:cond delay="0"/>
                                  </p:stCondLst>
                                  <p:childTnLst>
                                    <p:set>
                                      <p:cBhvr rctx="PPT">
                                        <p:cTn id="15" dur="indefinite"/>
                                        <p:tgtEl>
                                          <p:spTgt spid="26"/>
                                        </p:tgtEl>
                                        <p:attrNameLst>
                                          <p:attrName>style.opacity</p:attrName>
                                        </p:attrNameLst>
                                      </p:cBhvr>
                                      <p:to>
                                        <p:strVal val="0.5"/>
                                      </p:to>
                                    </p:set>
                                    <p:animEffect filter="image" prLst="opacity: 0.5">
                                      <p:cBhvr rctx="IE">
                                        <p:cTn id="16" dur="indefinite"/>
                                        <p:tgtEl>
                                          <p:spTgt spid="26"/>
                                        </p:tgtEl>
                                      </p:cBhvr>
                                    </p:animEffect>
                                  </p:childTnLst>
                                </p:cTn>
                              </p:par>
                              <p:par>
                                <p:cTn id="17" presetID="9" presetClass="emph" presetSubtype="0" grpId="0" nodeType="withEffect">
                                  <p:stCondLst>
                                    <p:cond delay="0"/>
                                  </p:stCondLst>
                                  <p:childTnLst>
                                    <p:set>
                                      <p:cBhvr rctx="PPT">
                                        <p:cTn id="18" dur="indefinite"/>
                                        <p:tgtEl>
                                          <p:spTgt spid="9"/>
                                        </p:tgtEl>
                                        <p:attrNameLst>
                                          <p:attrName>style.opacity</p:attrName>
                                        </p:attrNameLst>
                                      </p:cBhvr>
                                      <p:to>
                                        <p:strVal val="0.5"/>
                                      </p:to>
                                    </p:set>
                                    <p:animEffect filter="image" prLst="opacity: 0.5">
                                      <p:cBhvr rctx="IE">
                                        <p:cTn id="19" dur="indefinite"/>
                                        <p:tgtEl>
                                          <p:spTgt spid="9"/>
                                        </p:tgtEl>
                                      </p:cBhvr>
                                    </p:animEffect>
                                  </p:childTnLst>
                                </p:cTn>
                              </p:par>
                              <p:par>
                                <p:cTn id="20" presetID="9" presetClass="emph" presetSubtype="0" grpId="0" nodeType="withEffect">
                                  <p:stCondLst>
                                    <p:cond delay="0"/>
                                  </p:stCondLst>
                                  <p:childTnLst>
                                    <p:set>
                                      <p:cBhvr rctx="PPT">
                                        <p:cTn id="21" dur="indefinite"/>
                                        <p:tgtEl>
                                          <p:spTgt spid="12"/>
                                        </p:tgtEl>
                                        <p:attrNameLst>
                                          <p:attrName>style.opacity</p:attrName>
                                        </p:attrNameLst>
                                      </p:cBhvr>
                                      <p:to>
                                        <p:strVal val="0.5"/>
                                      </p:to>
                                    </p:set>
                                    <p:animEffect filter="image" prLst="opacity: 0.5">
                                      <p:cBhvr rctx="IE">
                                        <p:cTn id="22" dur="indefinite"/>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animBg="1"/>
      <p:bldP spid="53" grpId="0" animBg="1"/>
      <p:bldP spid="9" grpId="0" animBg="1"/>
      <p:bldP spid="12" grpId="0" animBg="1"/>
      <p:bldP spid="13" grpId="0" animBg="1"/>
      <p:bldP spid="11"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4648200" y="1524000"/>
            <a:ext cx="4343400" cy="39624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6" name="Rectangle 25"/>
          <p:cNvSpPr/>
          <p:nvPr/>
        </p:nvSpPr>
        <p:spPr bwMode="auto">
          <a:xfrm>
            <a:off x="152400" y="1524000"/>
            <a:ext cx="4038600" cy="39624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3" name="Rounded Rectangle 52"/>
          <p:cNvSpPr/>
          <p:nvPr/>
        </p:nvSpPr>
        <p:spPr bwMode="auto">
          <a:xfrm>
            <a:off x="4800600" y="1905000"/>
            <a:ext cx="4038600" cy="2895600"/>
          </a:xfrm>
          <a:prstGeom prst="roundRect">
            <a:avLst>
              <a:gd name="adj" fmla="val 4167"/>
            </a:avLst>
          </a:prstGeom>
          <a:solidFill>
            <a:schemeClr val="tx1">
              <a:lumMod val="9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Segoe" pitchFamily="34" charset="0"/>
              </a:rPr>
              <a:t>SharePoint Products</a:t>
            </a:r>
          </a:p>
        </p:txBody>
      </p:sp>
      <p:sp>
        <p:nvSpPr>
          <p:cNvPr id="40" name="TextBox 39"/>
          <p:cNvSpPr txBox="1"/>
          <p:nvPr/>
        </p:nvSpPr>
        <p:spPr>
          <a:xfrm>
            <a:off x="152400" y="1524000"/>
            <a:ext cx="1676400" cy="276999"/>
          </a:xfrm>
          <a:prstGeom prst="rect">
            <a:avLst/>
          </a:prstGeom>
          <a:noFill/>
        </p:spPr>
        <p:txBody>
          <a:bodyPr wrap="square" rtlCol="0">
            <a:spAutoFit/>
          </a:bodyPr>
          <a:lstStyle/>
          <a:p>
            <a:r>
              <a:rPr lang="en-US" sz="1200" dirty="0" smtClean="0">
                <a:solidFill>
                  <a:schemeClr val="bg2">
                    <a:lumMod val="75000"/>
                  </a:schemeClr>
                </a:solidFill>
              </a:rPr>
              <a:t>Server A</a:t>
            </a:r>
          </a:p>
        </p:txBody>
      </p:sp>
      <p:sp>
        <p:nvSpPr>
          <p:cNvPr id="9" name="Snip Single Corner Rectangle 8"/>
          <p:cNvSpPr/>
          <p:nvPr/>
        </p:nvSpPr>
        <p:spPr bwMode="auto">
          <a:xfrm>
            <a:off x="4953000" y="2362200"/>
            <a:ext cx="3733800" cy="2286000"/>
          </a:xfrm>
          <a:prstGeom prst="snip1Rect">
            <a:avLst>
              <a:gd name="adj" fmla="val 5952"/>
            </a:avLst>
          </a:prstGeom>
          <a:solidFill>
            <a:schemeClr val="accent2"/>
          </a:solidFill>
          <a:ln>
            <a:solidFill>
              <a:schemeClr val="bg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Web Application</a:t>
            </a:r>
          </a:p>
        </p:txBody>
      </p:sp>
      <p:sp>
        <p:nvSpPr>
          <p:cNvPr id="25" name="TextBox 24"/>
          <p:cNvSpPr txBox="1"/>
          <p:nvPr/>
        </p:nvSpPr>
        <p:spPr>
          <a:xfrm>
            <a:off x="4648200" y="1524000"/>
            <a:ext cx="1676400" cy="276999"/>
          </a:xfrm>
          <a:prstGeom prst="rect">
            <a:avLst/>
          </a:prstGeom>
          <a:noFill/>
        </p:spPr>
        <p:txBody>
          <a:bodyPr wrap="square" rtlCol="0">
            <a:spAutoFit/>
          </a:bodyPr>
          <a:lstStyle/>
          <a:p>
            <a:r>
              <a:rPr lang="en-US" sz="1200" dirty="0" smtClean="0">
                <a:solidFill>
                  <a:schemeClr val="bg2">
                    <a:lumMod val="75000"/>
                  </a:schemeClr>
                </a:solidFill>
              </a:rPr>
              <a:t>Server B</a:t>
            </a:r>
          </a:p>
        </p:txBody>
      </p:sp>
      <p:sp>
        <p:nvSpPr>
          <p:cNvPr id="12" name="Rounded Rectangle 11"/>
          <p:cNvSpPr/>
          <p:nvPr/>
        </p:nvSpPr>
        <p:spPr bwMode="auto">
          <a:xfrm>
            <a:off x="4800600" y="4800600"/>
            <a:ext cx="4038600" cy="457200"/>
          </a:xfrm>
          <a:prstGeom prst="roundRect">
            <a:avLst>
              <a:gd name="adj" fmla="val 15625"/>
            </a:avLst>
          </a:prstGeom>
          <a:solidFill>
            <a:schemeClr val="tx1">
              <a:lumMod val="9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Segoe" pitchFamily="34" charset="0"/>
              </a:rPr>
              <a:t>Team Foundation Extensions</a:t>
            </a:r>
          </a:p>
        </p:txBody>
      </p:sp>
      <p:sp>
        <p:nvSpPr>
          <p:cNvPr id="13" name="Snip Single Corner Rectangle 12"/>
          <p:cNvSpPr/>
          <p:nvPr/>
        </p:nvSpPr>
        <p:spPr bwMode="auto">
          <a:xfrm>
            <a:off x="304800" y="2362200"/>
            <a:ext cx="3733800" cy="2286000"/>
          </a:xfrm>
          <a:prstGeom prst="snip1Rect">
            <a:avLst>
              <a:gd name="adj" fmla="val 5952"/>
            </a:avLst>
          </a:prstGeom>
          <a:solidFill>
            <a:schemeClr val="accent2"/>
          </a:solidFill>
          <a:ln>
            <a:solidFill>
              <a:schemeClr val="bg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Team Foundation Server</a:t>
            </a:r>
          </a:p>
        </p:txBody>
      </p:sp>
      <p:sp>
        <p:nvSpPr>
          <p:cNvPr id="14" name="Right Arrow 13"/>
          <p:cNvSpPr/>
          <p:nvPr/>
        </p:nvSpPr>
        <p:spPr bwMode="auto">
          <a:xfrm>
            <a:off x="4038600" y="2743200"/>
            <a:ext cx="914400" cy="152400"/>
          </a:xfrm>
          <a:prstGeom prst="rightArrow">
            <a:avLst/>
          </a:prstGeom>
          <a:solidFill>
            <a:schemeClr val="accent2"/>
          </a:solidFill>
          <a:ln>
            <a:solidFill>
              <a:schemeClr val="bg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 name="Rounded Rectangular Callout 10"/>
          <p:cNvSpPr/>
          <p:nvPr/>
        </p:nvSpPr>
        <p:spPr bwMode="auto">
          <a:xfrm>
            <a:off x="228600" y="3581400"/>
            <a:ext cx="4724400" cy="1447800"/>
          </a:xfrm>
          <a:prstGeom prst="wedgeRoundRectCallout">
            <a:avLst>
              <a:gd name="adj1" fmla="val 38739"/>
              <a:gd name="adj2" fmla="val -99860"/>
              <a:gd name="adj3"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bg1"/>
                </a:solidFill>
                <a:latin typeface="Segoe" pitchFamily="34" charset="0"/>
              </a:rPr>
              <a:t>The SharePoint administrator grants access to TFS</a:t>
            </a:r>
          </a:p>
        </p:txBody>
      </p:sp>
      <p:pic>
        <p:nvPicPr>
          <p:cNvPr id="15" name="Picture 4" descr="C:\Users\jontsao\AppData\Local\Microsoft\Windows\Temporary Internet Files\Content.IE5\ZM5XQ0EC\MCj04403790000[1].png"/>
          <p:cNvPicPr>
            <a:picLocks noChangeAspect="1" noChangeArrowheads="1"/>
          </p:cNvPicPr>
          <p:nvPr/>
        </p:nvPicPr>
        <p:blipFill>
          <a:blip r:embed="rId3"/>
          <a:srcRect/>
          <a:stretch>
            <a:fillRect/>
          </a:stretch>
        </p:blipFill>
        <p:spPr bwMode="auto">
          <a:xfrm>
            <a:off x="3505200" y="4724400"/>
            <a:ext cx="2133600" cy="2133600"/>
          </a:xfrm>
          <a:prstGeom prst="rect">
            <a:avLst/>
          </a:prstGeom>
          <a:noFill/>
        </p:spPr>
      </p:pic>
      <p:sp>
        <p:nvSpPr>
          <p:cNvPr id="17" name="Title 1"/>
          <p:cNvSpPr>
            <a:spLocks noGrp="1"/>
          </p:cNvSpPr>
          <p:nvPr>
            <p:ph type="title"/>
          </p:nvPr>
        </p:nvSpPr>
        <p:spPr>
          <a:xfrm>
            <a:off x="381000" y="230188"/>
            <a:ext cx="8382000" cy="553998"/>
          </a:xfrm>
        </p:spPr>
        <p:txBody>
          <a:bodyPr/>
          <a:lstStyle/>
          <a:p>
            <a:r>
              <a:rPr lang="en-US" sz="4000" dirty="0"/>
              <a:t>Not in Charge of SharePoint</a:t>
            </a:r>
          </a:p>
        </p:txBody>
      </p:sp>
      <p:grpSp>
        <p:nvGrpSpPr>
          <p:cNvPr id="2" name="Group 17"/>
          <p:cNvGrpSpPr/>
          <p:nvPr/>
        </p:nvGrpSpPr>
        <p:grpSpPr>
          <a:xfrm>
            <a:off x="7010400" y="75178"/>
            <a:ext cx="2133600" cy="1260240"/>
            <a:chOff x="4738576" y="2286000"/>
            <a:chExt cx="3870223" cy="2286000"/>
          </a:xfrm>
        </p:grpSpPr>
        <p:pic>
          <p:nvPicPr>
            <p:cNvPr id="19" name="Picture 6" descr="C:\Users\Jon\AppData\Local\Microsoft\Windows\Temporary Internet Files\Content.IE5\Z8IHWCGQ\MCj04352420000[1].png"/>
            <p:cNvPicPr>
              <a:picLocks noChangeAspect="1" noChangeArrowheads="1"/>
            </p:cNvPicPr>
            <p:nvPr/>
          </p:nvPicPr>
          <p:blipFill>
            <a:blip r:embed="rId4"/>
            <a:srcRect/>
            <a:stretch>
              <a:fillRect/>
            </a:stretch>
          </p:blipFill>
          <p:spPr bwMode="auto">
            <a:xfrm flipH="1">
              <a:off x="4876800" y="2286000"/>
              <a:ext cx="1155379" cy="2286000"/>
            </a:xfrm>
            <a:prstGeom prst="rect">
              <a:avLst/>
            </a:prstGeom>
            <a:noFill/>
          </p:spPr>
        </p:pic>
        <p:pic>
          <p:nvPicPr>
            <p:cNvPr id="20" name="Picture 19" descr="C:\Users\Jon\AppData\Local\Microsoft\Windows\Temporary Internet Files\Content.IE5\Z8IHWCGQ\MCj04352420000[1].png"/>
            <p:cNvPicPr>
              <a:picLocks noChangeAspect="1" noChangeArrowheads="1"/>
            </p:cNvPicPr>
            <p:nvPr/>
          </p:nvPicPr>
          <p:blipFill>
            <a:blip r:embed="rId4"/>
            <a:srcRect/>
            <a:stretch>
              <a:fillRect/>
            </a:stretch>
          </p:blipFill>
          <p:spPr bwMode="auto">
            <a:xfrm flipH="1">
              <a:off x="7315200" y="2286000"/>
              <a:ext cx="1155379" cy="2286000"/>
            </a:xfrm>
            <a:prstGeom prst="rect">
              <a:avLst/>
            </a:prstGeom>
            <a:noFill/>
          </p:spPr>
        </p:pic>
        <p:sp>
          <p:nvSpPr>
            <p:cNvPr id="21" name="TextBox 20"/>
            <p:cNvSpPr txBox="1"/>
            <p:nvPr/>
          </p:nvSpPr>
          <p:spPr>
            <a:xfrm>
              <a:off x="4738576" y="3946521"/>
              <a:ext cx="3870223" cy="446630"/>
            </a:xfrm>
            <a:prstGeom prst="rect">
              <a:avLst/>
            </a:prstGeom>
            <a:noFill/>
          </p:spPr>
          <p:txBody>
            <a:bodyPr wrap="square" rtlCol="0">
              <a:spAutoFit/>
            </a:bodyPr>
            <a:lstStyle/>
            <a:p>
              <a:pPr algn="ctr"/>
              <a:r>
                <a:rPr lang="en-US" sz="1000" dirty="0" smtClean="0"/>
                <a:t>Separate Servers</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9" presetClass="emph" presetSubtype="0" grpId="0" nodeType="withEffect">
                                  <p:stCondLst>
                                    <p:cond delay="0"/>
                                  </p:stCondLst>
                                  <p:childTnLst>
                                    <p:set>
                                      <p:cBhvr rctx="PPT">
                                        <p:cTn id="9" dur="indefinite"/>
                                        <p:tgtEl>
                                          <p:spTgt spid="53"/>
                                        </p:tgtEl>
                                        <p:attrNameLst>
                                          <p:attrName>style.opacity</p:attrName>
                                        </p:attrNameLst>
                                      </p:cBhvr>
                                      <p:to>
                                        <p:strVal val="0.5"/>
                                      </p:to>
                                    </p:set>
                                    <p:animEffect filter="image" prLst="opacity: 0.5">
                                      <p:cBhvr rctx="IE">
                                        <p:cTn id="10" dur="indefinite"/>
                                        <p:tgtEl>
                                          <p:spTgt spid="53"/>
                                        </p:tgtEl>
                                      </p:cBhvr>
                                    </p:animEffect>
                                  </p:childTnLst>
                                </p:cTn>
                              </p:par>
                              <p:par>
                                <p:cTn id="11" presetID="9" presetClass="emph" presetSubtype="0" grpId="0" nodeType="withEffect">
                                  <p:stCondLst>
                                    <p:cond delay="0"/>
                                  </p:stCondLst>
                                  <p:childTnLst>
                                    <p:set>
                                      <p:cBhvr rctx="PPT">
                                        <p:cTn id="12" dur="indefinite"/>
                                        <p:tgtEl>
                                          <p:spTgt spid="23"/>
                                        </p:tgtEl>
                                        <p:attrNameLst>
                                          <p:attrName>style.opacity</p:attrName>
                                        </p:attrNameLst>
                                      </p:cBhvr>
                                      <p:to>
                                        <p:strVal val="0.5"/>
                                      </p:to>
                                    </p:set>
                                    <p:animEffect filter="image" prLst="opacity: 0.5">
                                      <p:cBhvr rctx="IE">
                                        <p:cTn id="13" dur="indefinite"/>
                                        <p:tgtEl>
                                          <p:spTgt spid="23"/>
                                        </p:tgtEl>
                                      </p:cBhvr>
                                    </p:animEffect>
                                  </p:childTnLst>
                                </p:cTn>
                              </p:par>
                              <p:par>
                                <p:cTn id="14" presetID="9" presetClass="emph" presetSubtype="0" grpId="0" nodeType="withEffect">
                                  <p:stCondLst>
                                    <p:cond delay="0"/>
                                  </p:stCondLst>
                                  <p:childTnLst>
                                    <p:set>
                                      <p:cBhvr rctx="PPT">
                                        <p:cTn id="15" dur="indefinite"/>
                                        <p:tgtEl>
                                          <p:spTgt spid="26"/>
                                        </p:tgtEl>
                                        <p:attrNameLst>
                                          <p:attrName>style.opacity</p:attrName>
                                        </p:attrNameLst>
                                      </p:cBhvr>
                                      <p:to>
                                        <p:strVal val="0.5"/>
                                      </p:to>
                                    </p:set>
                                    <p:animEffect filter="image" prLst="opacity: 0.5">
                                      <p:cBhvr rctx="IE">
                                        <p:cTn id="16" dur="indefinite"/>
                                        <p:tgtEl>
                                          <p:spTgt spid="26"/>
                                        </p:tgtEl>
                                      </p:cBhvr>
                                    </p:animEffect>
                                  </p:childTnLst>
                                </p:cTn>
                              </p:par>
                              <p:par>
                                <p:cTn id="17" presetID="9" presetClass="emph" presetSubtype="0" grpId="0" nodeType="withEffect">
                                  <p:stCondLst>
                                    <p:cond delay="0"/>
                                  </p:stCondLst>
                                  <p:childTnLst>
                                    <p:set>
                                      <p:cBhvr rctx="PPT">
                                        <p:cTn id="18" dur="indefinite"/>
                                        <p:tgtEl>
                                          <p:spTgt spid="12"/>
                                        </p:tgtEl>
                                        <p:attrNameLst>
                                          <p:attrName>style.opacity</p:attrName>
                                        </p:attrNameLst>
                                      </p:cBhvr>
                                      <p:to>
                                        <p:strVal val="0.5"/>
                                      </p:to>
                                    </p:set>
                                    <p:animEffect filter="image" prLst="opacity: 0.5">
                                      <p:cBhvr rctx="IE">
                                        <p:cTn id="19" dur="indefinite"/>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animBg="1"/>
      <p:bldP spid="53" grpId="0" animBg="1"/>
      <p:bldP spid="12" grpId="0" animBg="1"/>
      <p:bldP spid="14" grpId="0" animBg="1"/>
      <p:bldP spid="11"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4648200" y="1524000"/>
            <a:ext cx="4343400" cy="39624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6" name="Rectangle 25"/>
          <p:cNvSpPr/>
          <p:nvPr/>
        </p:nvSpPr>
        <p:spPr bwMode="auto">
          <a:xfrm>
            <a:off x="152400" y="1524000"/>
            <a:ext cx="4038600" cy="39624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3" name="Rounded Rectangle 52"/>
          <p:cNvSpPr/>
          <p:nvPr/>
        </p:nvSpPr>
        <p:spPr bwMode="auto">
          <a:xfrm>
            <a:off x="4800600" y="1905000"/>
            <a:ext cx="4038600" cy="2895600"/>
          </a:xfrm>
          <a:prstGeom prst="roundRect">
            <a:avLst>
              <a:gd name="adj" fmla="val 4167"/>
            </a:avLst>
          </a:prstGeom>
          <a:solidFill>
            <a:schemeClr val="tx1">
              <a:lumMod val="9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Segoe" pitchFamily="34" charset="0"/>
              </a:rPr>
              <a:t>SharePoint Products</a:t>
            </a:r>
          </a:p>
        </p:txBody>
      </p:sp>
      <p:sp>
        <p:nvSpPr>
          <p:cNvPr id="40" name="TextBox 39"/>
          <p:cNvSpPr txBox="1"/>
          <p:nvPr/>
        </p:nvSpPr>
        <p:spPr>
          <a:xfrm>
            <a:off x="152400" y="1524000"/>
            <a:ext cx="1676400" cy="276999"/>
          </a:xfrm>
          <a:prstGeom prst="rect">
            <a:avLst/>
          </a:prstGeom>
          <a:noFill/>
        </p:spPr>
        <p:txBody>
          <a:bodyPr wrap="square" rtlCol="0">
            <a:spAutoFit/>
          </a:bodyPr>
          <a:lstStyle/>
          <a:p>
            <a:r>
              <a:rPr lang="en-US" sz="1200" dirty="0" smtClean="0">
                <a:solidFill>
                  <a:schemeClr val="bg2">
                    <a:lumMod val="75000"/>
                  </a:schemeClr>
                </a:solidFill>
              </a:rPr>
              <a:t>Server A</a:t>
            </a:r>
          </a:p>
        </p:txBody>
      </p:sp>
      <p:sp>
        <p:nvSpPr>
          <p:cNvPr id="9" name="Snip Single Corner Rectangle 8"/>
          <p:cNvSpPr/>
          <p:nvPr/>
        </p:nvSpPr>
        <p:spPr bwMode="auto">
          <a:xfrm>
            <a:off x="4953000" y="2362200"/>
            <a:ext cx="3733800" cy="2286000"/>
          </a:xfrm>
          <a:prstGeom prst="snip1Rect">
            <a:avLst>
              <a:gd name="adj" fmla="val 5952"/>
            </a:avLst>
          </a:prstGeom>
          <a:solidFill>
            <a:schemeClr val="accent2"/>
          </a:solidFill>
          <a:ln>
            <a:solidFill>
              <a:schemeClr val="bg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Web Application</a:t>
            </a:r>
          </a:p>
        </p:txBody>
      </p:sp>
      <p:sp>
        <p:nvSpPr>
          <p:cNvPr id="25" name="TextBox 24"/>
          <p:cNvSpPr txBox="1"/>
          <p:nvPr/>
        </p:nvSpPr>
        <p:spPr>
          <a:xfrm>
            <a:off x="4648200" y="1524000"/>
            <a:ext cx="1676400" cy="276999"/>
          </a:xfrm>
          <a:prstGeom prst="rect">
            <a:avLst/>
          </a:prstGeom>
          <a:noFill/>
        </p:spPr>
        <p:txBody>
          <a:bodyPr wrap="square" rtlCol="0">
            <a:spAutoFit/>
          </a:bodyPr>
          <a:lstStyle/>
          <a:p>
            <a:r>
              <a:rPr lang="en-US" sz="1200" dirty="0" smtClean="0">
                <a:solidFill>
                  <a:schemeClr val="bg2">
                    <a:lumMod val="75000"/>
                  </a:schemeClr>
                </a:solidFill>
              </a:rPr>
              <a:t>Server B</a:t>
            </a:r>
          </a:p>
        </p:txBody>
      </p:sp>
      <p:sp>
        <p:nvSpPr>
          <p:cNvPr id="12" name="Rounded Rectangle 11"/>
          <p:cNvSpPr/>
          <p:nvPr/>
        </p:nvSpPr>
        <p:spPr bwMode="auto">
          <a:xfrm>
            <a:off x="4800600" y="4800600"/>
            <a:ext cx="4038600" cy="457200"/>
          </a:xfrm>
          <a:prstGeom prst="roundRect">
            <a:avLst>
              <a:gd name="adj" fmla="val 15625"/>
            </a:avLst>
          </a:prstGeom>
          <a:solidFill>
            <a:schemeClr val="tx1">
              <a:lumMod val="9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Segoe" pitchFamily="34" charset="0"/>
              </a:rPr>
              <a:t>Team Foundation Extensions</a:t>
            </a:r>
          </a:p>
        </p:txBody>
      </p:sp>
      <p:sp>
        <p:nvSpPr>
          <p:cNvPr id="13" name="Snip Single Corner Rectangle 12"/>
          <p:cNvSpPr/>
          <p:nvPr/>
        </p:nvSpPr>
        <p:spPr bwMode="auto">
          <a:xfrm>
            <a:off x="304800" y="2362200"/>
            <a:ext cx="3733800" cy="2286000"/>
          </a:xfrm>
          <a:prstGeom prst="snip1Rect">
            <a:avLst>
              <a:gd name="adj" fmla="val 5952"/>
            </a:avLst>
          </a:prstGeom>
          <a:solidFill>
            <a:schemeClr val="accent2"/>
          </a:solidFill>
          <a:ln>
            <a:solidFill>
              <a:schemeClr val="bg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Team Foundation Server</a:t>
            </a:r>
          </a:p>
        </p:txBody>
      </p:sp>
      <p:sp>
        <p:nvSpPr>
          <p:cNvPr id="14" name="Right Arrow 13"/>
          <p:cNvSpPr/>
          <p:nvPr/>
        </p:nvSpPr>
        <p:spPr bwMode="auto">
          <a:xfrm>
            <a:off x="4038600" y="2743200"/>
            <a:ext cx="914400" cy="152400"/>
          </a:xfrm>
          <a:prstGeom prst="rightArrow">
            <a:avLst/>
          </a:prstGeom>
          <a:solidFill>
            <a:schemeClr val="accent2"/>
          </a:solidFill>
          <a:ln>
            <a:solidFill>
              <a:schemeClr val="bg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5" name="Picture 4" descr="C:\Users\jontsao\AppData\Local\Microsoft\Windows\Temporary Internet Files\Content.IE5\ZM5XQ0EC\MCj04403790000[1].png"/>
          <p:cNvPicPr>
            <a:picLocks noChangeAspect="1" noChangeArrowheads="1"/>
          </p:cNvPicPr>
          <p:nvPr/>
        </p:nvPicPr>
        <p:blipFill>
          <a:blip r:embed="rId3"/>
          <a:srcRect/>
          <a:stretch>
            <a:fillRect/>
          </a:stretch>
        </p:blipFill>
        <p:spPr bwMode="auto">
          <a:xfrm>
            <a:off x="3505200" y="4724400"/>
            <a:ext cx="2133600" cy="2133600"/>
          </a:xfrm>
          <a:prstGeom prst="rect">
            <a:avLst/>
          </a:prstGeom>
          <a:noFill/>
        </p:spPr>
      </p:pic>
      <p:sp>
        <p:nvSpPr>
          <p:cNvPr id="16" name="Left Arrow 15"/>
          <p:cNvSpPr/>
          <p:nvPr/>
        </p:nvSpPr>
        <p:spPr bwMode="auto">
          <a:xfrm>
            <a:off x="4038600" y="2971800"/>
            <a:ext cx="914400" cy="152400"/>
          </a:xfrm>
          <a:prstGeom prst="leftArrow">
            <a:avLst/>
          </a:prstGeom>
          <a:solidFill>
            <a:schemeClr val="accent2"/>
          </a:solidFill>
          <a:ln>
            <a:solidFill>
              <a:schemeClr val="bg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 name="Rounded Rectangular Callout 10"/>
          <p:cNvSpPr/>
          <p:nvPr/>
        </p:nvSpPr>
        <p:spPr bwMode="auto">
          <a:xfrm>
            <a:off x="228600" y="3733800"/>
            <a:ext cx="4724400" cy="1447800"/>
          </a:xfrm>
          <a:prstGeom prst="wedgeRoundRectCallout">
            <a:avLst>
              <a:gd name="adj1" fmla="val 38739"/>
              <a:gd name="adj2" fmla="val -96351"/>
              <a:gd name="adj3"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bg1"/>
                </a:solidFill>
                <a:latin typeface="Segoe" pitchFamily="34" charset="0"/>
              </a:rPr>
              <a:t>The TFS administrator grants access to SharePoint</a:t>
            </a:r>
          </a:p>
        </p:txBody>
      </p:sp>
      <p:sp>
        <p:nvSpPr>
          <p:cNvPr id="24" name="Title 1"/>
          <p:cNvSpPr>
            <a:spLocks noGrp="1"/>
          </p:cNvSpPr>
          <p:nvPr>
            <p:ph type="title"/>
          </p:nvPr>
        </p:nvSpPr>
        <p:spPr>
          <a:xfrm>
            <a:off x="381000" y="230188"/>
            <a:ext cx="8382000" cy="553998"/>
          </a:xfrm>
        </p:spPr>
        <p:txBody>
          <a:bodyPr/>
          <a:lstStyle/>
          <a:p>
            <a:r>
              <a:rPr lang="en-US" sz="4000" dirty="0"/>
              <a:t>Not in Charge of SharePoint</a:t>
            </a:r>
          </a:p>
        </p:txBody>
      </p:sp>
      <p:grpSp>
        <p:nvGrpSpPr>
          <p:cNvPr id="2" name="Group 26"/>
          <p:cNvGrpSpPr/>
          <p:nvPr/>
        </p:nvGrpSpPr>
        <p:grpSpPr>
          <a:xfrm>
            <a:off x="7010400" y="75178"/>
            <a:ext cx="2133600" cy="1260240"/>
            <a:chOff x="4738576" y="2286000"/>
            <a:chExt cx="3870223" cy="2286000"/>
          </a:xfrm>
        </p:grpSpPr>
        <p:pic>
          <p:nvPicPr>
            <p:cNvPr id="28" name="Picture 6" descr="C:\Users\Jon\AppData\Local\Microsoft\Windows\Temporary Internet Files\Content.IE5\Z8IHWCGQ\MCj04352420000[1].png"/>
            <p:cNvPicPr>
              <a:picLocks noChangeAspect="1" noChangeArrowheads="1"/>
            </p:cNvPicPr>
            <p:nvPr/>
          </p:nvPicPr>
          <p:blipFill>
            <a:blip r:embed="rId4"/>
            <a:srcRect/>
            <a:stretch>
              <a:fillRect/>
            </a:stretch>
          </p:blipFill>
          <p:spPr bwMode="auto">
            <a:xfrm flipH="1">
              <a:off x="4876800" y="2286000"/>
              <a:ext cx="1155379" cy="2286000"/>
            </a:xfrm>
            <a:prstGeom prst="rect">
              <a:avLst/>
            </a:prstGeom>
            <a:noFill/>
          </p:spPr>
        </p:pic>
        <p:pic>
          <p:nvPicPr>
            <p:cNvPr id="29" name="Picture 28" descr="C:\Users\Jon\AppData\Local\Microsoft\Windows\Temporary Internet Files\Content.IE5\Z8IHWCGQ\MCj04352420000[1].png"/>
            <p:cNvPicPr>
              <a:picLocks noChangeAspect="1" noChangeArrowheads="1"/>
            </p:cNvPicPr>
            <p:nvPr/>
          </p:nvPicPr>
          <p:blipFill>
            <a:blip r:embed="rId4"/>
            <a:srcRect/>
            <a:stretch>
              <a:fillRect/>
            </a:stretch>
          </p:blipFill>
          <p:spPr bwMode="auto">
            <a:xfrm flipH="1">
              <a:off x="7315200" y="2286000"/>
              <a:ext cx="1155379" cy="2286000"/>
            </a:xfrm>
            <a:prstGeom prst="rect">
              <a:avLst/>
            </a:prstGeom>
            <a:noFill/>
          </p:spPr>
        </p:pic>
        <p:sp>
          <p:nvSpPr>
            <p:cNvPr id="30" name="TextBox 29"/>
            <p:cNvSpPr txBox="1"/>
            <p:nvPr/>
          </p:nvSpPr>
          <p:spPr>
            <a:xfrm>
              <a:off x="4738576" y="3946521"/>
              <a:ext cx="3870223" cy="446630"/>
            </a:xfrm>
            <a:prstGeom prst="rect">
              <a:avLst/>
            </a:prstGeom>
            <a:noFill/>
          </p:spPr>
          <p:txBody>
            <a:bodyPr wrap="square" rtlCol="0">
              <a:spAutoFit/>
            </a:bodyPr>
            <a:lstStyle/>
            <a:p>
              <a:pPr algn="ctr"/>
              <a:r>
                <a:rPr lang="en-US" sz="1000" dirty="0" smtClean="0"/>
                <a:t>Separate Servers</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9" presetClass="emph" presetSubtype="0" grpId="0" nodeType="withEffect">
                                  <p:stCondLst>
                                    <p:cond delay="0"/>
                                  </p:stCondLst>
                                  <p:childTnLst>
                                    <p:set>
                                      <p:cBhvr rctx="PPT">
                                        <p:cTn id="9" dur="indefinite"/>
                                        <p:tgtEl>
                                          <p:spTgt spid="53"/>
                                        </p:tgtEl>
                                        <p:attrNameLst>
                                          <p:attrName>style.opacity</p:attrName>
                                        </p:attrNameLst>
                                      </p:cBhvr>
                                      <p:to>
                                        <p:strVal val="0.5"/>
                                      </p:to>
                                    </p:set>
                                    <p:animEffect filter="image" prLst="opacity: 0.5">
                                      <p:cBhvr rctx="IE">
                                        <p:cTn id="10" dur="indefinite"/>
                                        <p:tgtEl>
                                          <p:spTgt spid="53"/>
                                        </p:tgtEl>
                                      </p:cBhvr>
                                    </p:animEffect>
                                  </p:childTnLst>
                                </p:cTn>
                              </p:par>
                              <p:par>
                                <p:cTn id="11" presetID="9" presetClass="emph" presetSubtype="0" grpId="0" nodeType="withEffect">
                                  <p:stCondLst>
                                    <p:cond delay="0"/>
                                  </p:stCondLst>
                                  <p:childTnLst>
                                    <p:set>
                                      <p:cBhvr rctx="PPT">
                                        <p:cTn id="12" dur="indefinite"/>
                                        <p:tgtEl>
                                          <p:spTgt spid="23"/>
                                        </p:tgtEl>
                                        <p:attrNameLst>
                                          <p:attrName>style.opacity</p:attrName>
                                        </p:attrNameLst>
                                      </p:cBhvr>
                                      <p:to>
                                        <p:strVal val="0.5"/>
                                      </p:to>
                                    </p:set>
                                    <p:animEffect filter="image" prLst="opacity: 0.5">
                                      <p:cBhvr rctx="IE">
                                        <p:cTn id="13" dur="indefinite"/>
                                        <p:tgtEl>
                                          <p:spTgt spid="23"/>
                                        </p:tgtEl>
                                      </p:cBhvr>
                                    </p:animEffect>
                                  </p:childTnLst>
                                </p:cTn>
                              </p:par>
                              <p:par>
                                <p:cTn id="14" presetID="9" presetClass="emph" presetSubtype="0" grpId="0" nodeType="withEffect">
                                  <p:stCondLst>
                                    <p:cond delay="0"/>
                                  </p:stCondLst>
                                  <p:childTnLst>
                                    <p:set>
                                      <p:cBhvr rctx="PPT">
                                        <p:cTn id="15" dur="indefinite"/>
                                        <p:tgtEl>
                                          <p:spTgt spid="26"/>
                                        </p:tgtEl>
                                        <p:attrNameLst>
                                          <p:attrName>style.opacity</p:attrName>
                                        </p:attrNameLst>
                                      </p:cBhvr>
                                      <p:to>
                                        <p:strVal val="0.5"/>
                                      </p:to>
                                    </p:set>
                                    <p:animEffect filter="image" prLst="opacity: 0.5">
                                      <p:cBhvr rctx="IE">
                                        <p:cTn id="16" dur="indefinite"/>
                                        <p:tgtEl>
                                          <p:spTgt spid="26"/>
                                        </p:tgtEl>
                                      </p:cBhvr>
                                    </p:animEffect>
                                  </p:childTnLst>
                                </p:cTn>
                              </p:par>
                              <p:par>
                                <p:cTn id="17" presetID="9" presetClass="emph" presetSubtype="0" grpId="0" nodeType="withEffect">
                                  <p:stCondLst>
                                    <p:cond delay="0"/>
                                  </p:stCondLst>
                                  <p:childTnLst>
                                    <p:set>
                                      <p:cBhvr rctx="PPT">
                                        <p:cTn id="18" dur="indefinite"/>
                                        <p:tgtEl>
                                          <p:spTgt spid="12"/>
                                        </p:tgtEl>
                                        <p:attrNameLst>
                                          <p:attrName>style.opacity</p:attrName>
                                        </p:attrNameLst>
                                      </p:cBhvr>
                                      <p:to>
                                        <p:strVal val="0.5"/>
                                      </p:to>
                                    </p:set>
                                    <p:animEffect filter="image" prLst="opacity: 0.5">
                                      <p:cBhvr rctx="IE">
                                        <p:cTn id="19" dur="indefinite"/>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9" presetClass="emph" presetSubtype="0" grpId="0" nodeType="withEffect">
                                  <p:stCondLst>
                                    <p:cond delay="0"/>
                                  </p:stCondLst>
                                  <p:childTnLst>
                                    <p:set>
                                      <p:cBhvr rctx="PPT">
                                        <p:cTn id="27" dur="indefinite"/>
                                        <p:tgtEl>
                                          <p:spTgt spid="14"/>
                                        </p:tgtEl>
                                        <p:attrNameLst>
                                          <p:attrName>style.opacity</p:attrName>
                                        </p:attrNameLst>
                                      </p:cBhvr>
                                      <p:to>
                                        <p:strVal val="0.5"/>
                                      </p:to>
                                    </p:set>
                                    <p:animEffect filter="image" prLst="opacity: 0.5">
                                      <p:cBhvr rctx="IE">
                                        <p:cTn id="28" dur="indefinite"/>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animBg="1"/>
      <p:bldP spid="53" grpId="0" animBg="1"/>
      <p:bldP spid="12" grpId="0" animBg="1"/>
      <p:bldP spid="14" grpId="0" animBg="1"/>
      <p:bldP spid="16" grpId="0" animBg="1"/>
      <p:bldP spid="11"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4648200" y="1524000"/>
            <a:ext cx="4343400" cy="39624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6" name="Rectangle 25"/>
          <p:cNvSpPr/>
          <p:nvPr/>
        </p:nvSpPr>
        <p:spPr bwMode="auto">
          <a:xfrm>
            <a:off x="152400" y="1524000"/>
            <a:ext cx="4038600" cy="39624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3" name="Rounded Rectangle 52"/>
          <p:cNvSpPr/>
          <p:nvPr/>
        </p:nvSpPr>
        <p:spPr bwMode="auto">
          <a:xfrm>
            <a:off x="4800600" y="1905000"/>
            <a:ext cx="4038600" cy="2895600"/>
          </a:xfrm>
          <a:prstGeom prst="roundRect">
            <a:avLst>
              <a:gd name="adj" fmla="val 4167"/>
            </a:avLst>
          </a:prstGeom>
          <a:solidFill>
            <a:schemeClr val="tx1">
              <a:lumMod val="9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Segoe" pitchFamily="34" charset="0"/>
              </a:rPr>
              <a:t>SharePoint Products</a:t>
            </a:r>
          </a:p>
        </p:txBody>
      </p:sp>
      <p:sp>
        <p:nvSpPr>
          <p:cNvPr id="40" name="TextBox 39"/>
          <p:cNvSpPr txBox="1"/>
          <p:nvPr/>
        </p:nvSpPr>
        <p:spPr>
          <a:xfrm>
            <a:off x="152400" y="1524000"/>
            <a:ext cx="1676400" cy="276999"/>
          </a:xfrm>
          <a:prstGeom prst="rect">
            <a:avLst/>
          </a:prstGeom>
          <a:noFill/>
        </p:spPr>
        <p:txBody>
          <a:bodyPr wrap="square" rtlCol="0">
            <a:spAutoFit/>
          </a:bodyPr>
          <a:lstStyle/>
          <a:p>
            <a:r>
              <a:rPr lang="en-US" sz="1200" dirty="0" smtClean="0">
                <a:solidFill>
                  <a:schemeClr val="bg2">
                    <a:lumMod val="75000"/>
                  </a:schemeClr>
                </a:solidFill>
              </a:rPr>
              <a:t>Server A</a:t>
            </a:r>
          </a:p>
        </p:txBody>
      </p:sp>
      <p:sp>
        <p:nvSpPr>
          <p:cNvPr id="9" name="Snip Single Corner Rectangle 8"/>
          <p:cNvSpPr/>
          <p:nvPr/>
        </p:nvSpPr>
        <p:spPr bwMode="auto">
          <a:xfrm>
            <a:off x="4953000" y="2362200"/>
            <a:ext cx="3733800" cy="2286000"/>
          </a:xfrm>
          <a:prstGeom prst="snip1Rect">
            <a:avLst>
              <a:gd name="adj" fmla="val 5952"/>
            </a:avLst>
          </a:prstGeom>
          <a:solidFill>
            <a:schemeClr val="accent2"/>
          </a:solidFill>
          <a:ln>
            <a:solidFill>
              <a:schemeClr val="bg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Web Application</a:t>
            </a:r>
          </a:p>
        </p:txBody>
      </p:sp>
      <p:sp>
        <p:nvSpPr>
          <p:cNvPr id="25" name="TextBox 24"/>
          <p:cNvSpPr txBox="1"/>
          <p:nvPr/>
        </p:nvSpPr>
        <p:spPr>
          <a:xfrm>
            <a:off x="4648200" y="1524000"/>
            <a:ext cx="1676400" cy="276999"/>
          </a:xfrm>
          <a:prstGeom prst="rect">
            <a:avLst/>
          </a:prstGeom>
          <a:noFill/>
        </p:spPr>
        <p:txBody>
          <a:bodyPr wrap="square" rtlCol="0">
            <a:spAutoFit/>
          </a:bodyPr>
          <a:lstStyle/>
          <a:p>
            <a:r>
              <a:rPr lang="en-US" sz="1200" dirty="0" smtClean="0">
                <a:solidFill>
                  <a:schemeClr val="bg2">
                    <a:lumMod val="75000"/>
                  </a:schemeClr>
                </a:solidFill>
              </a:rPr>
              <a:t>Server B</a:t>
            </a:r>
          </a:p>
        </p:txBody>
      </p:sp>
      <p:sp>
        <p:nvSpPr>
          <p:cNvPr id="12" name="Rounded Rectangle 11"/>
          <p:cNvSpPr/>
          <p:nvPr/>
        </p:nvSpPr>
        <p:spPr bwMode="auto">
          <a:xfrm>
            <a:off x="4800600" y="4800600"/>
            <a:ext cx="4038600" cy="457200"/>
          </a:xfrm>
          <a:prstGeom prst="roundRect">
            <a:avLst>
              <a:gd name="adj" fmla="val 15625"/>
            </a:avLst>
          </a:prstGeom>
          <a:solidFill>
            <a:schemeClr val="tx1">
              <a:lumMod val="9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Segoe" pitchFamily="34" charset="0"/>
              </a:rPr>
              <a:t>Team Foundation Extensions</a:t>
            </a:r>
          </a:p>
        </p:txBody>
      </p:sp>
      <p:sp>
        <p:nvSpPr>
          <p:cNvPr id="13" name="Snip Single Corner Rectangle 12"/>
          <p:cNvSpPr/>
          <p:nvPr/>
        </p:nvSpPr>
        <p:spPr bwMode="auto">
          <a:xfrm>
            <a:off x="304800" y="2362200"/>
            <a:ext cx="3733800" cy="2286000"/>
          </a:xfrm>
          <a:prstGeom prst="snip1Rect">
            <a:avLst>
              <a:gd name="adj" fmla="val 5952"/>
            </a:avLst>
          </a:prstGeom>
          <a:solidFill>
            <a:schemeClr val="accent2"/>
          </a:solidFill>
          <a:ln>
            <a:solidFill>
              <a:schemeClr val="bg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Team Foundation Server</a:t>
            </a:r>
          </a:p>
        </p:txBody>
      </p:sp>
      <p:sp>
        <p:nvSpPr>
          <p:cNvPr id="17" name="Left-Right Arrow 16"/>
          <p:cNvSpPr/>
          <p:nvPr/>
        </p:nvSpPr>
        <p:spPr bwMode="auto">
          <a:xfrm>
            <a:off x="4038600" y="2743200"/>
            <a:ext cx="914400" cy="152400"/>
          </a:xfrm>
          <a:prstGeom prst="leftRightArrow">
            <a:avLst/>
          </a:prstGeom>
          <a:solidFill>
            <a:schemeClr val="accent2"/>
          </a:solidFill>
          <a:ln>
            <a:solidFill>
              <a:schemeClr val="bg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8" name="Rectangle 17"/>
          <p:cNvSpPr/>
          <p:nvPr/>
        </p:nvSpPr>
        <p:spPr bwMode="auto">
          <a:xfrm>
            <a:off x="5105400" y="2895600"/>
            <a:ext cx="3429000" cy="1600200"/>
          </a:xfrm>
          <a:prstGeom prst="rect">
            <a:avLst/>
          </a:prstGeom>
          <a:ln>
            <a:solidFill>
              <a:schemeClr val="accent2"/>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Segoe" pitchFamily="34" charset="0"/>
              </a:rPr>
              <a:t>Site Collection 1</a:t>
            </a:r>
          </a:p>
        </p:txBody>
      </p:sp>
      <p:sp>
        <p:nvSpPr>
          <p:cNvPr id="11" name="Rounded Rectangular Callout 10"/>
          <p:cNvSpPr/>
          <p:nvPr/>
        </p:nvSpPr>
        <p:spPr bwMode="auto">
          <a:xfrm>
            <a:off x="304800" y="3048000"/>
            <a:ext cx="4724400" cy="2057400"/>
          </a:xfrm>
          <a:prstGeom prst="wedgeRoundRectCallout">
            <a:avLst>
              <a:gd name="adj1" fmla="val 63471"/>
              <a:gd name="adj2" fmla="val -28808"/>
              <a:gd name="adj3"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bg1"/>
                </a:solidFill>
                <a:latin typeface="Segoe" pitchFamily="34" charset="0"/>
              </a:rPr>
              <a:t>Because self-service site creation is enabled, the TFS administrator can manually create site collections</a:t>
            </a:r>
          </a:p>
        </p:txBody>
      </p:sp>
      <p:sp>
        <p:nvSpPr>
          <p:cNvPr id="16" name="Title 1"/>
          <p:cNvSpPr>
            <a:spLocks noGrp="1"/>
          </p:cNvSpPr>
          <p:nvPr>
            <p:ph type="title"/>
          </p:nvPr>
        </p:nvSpPr>
        <p:spPr>
          <a:xfrm>
            <a:off x="381000" y="230188"/>
            <a:ext cx="8382000" cy="553998"/>
          </a:xfrm>
        </p:spPr>
        <p:txBody>
          <a:bodyPr/>
          <a:lstStyle/>
          <a:p>
            <a:r>
              <a:rPr lang="en-US" sz="4000" dirty="0"/>
              <a:t>Not in Charge of SharePoint</a:t>
            </a:r>
          </a:p>
        </p:txBody>
      </p:sp>
      <p:grpSp>
        <p:nvGrpSpPr>
          <p:cNvPr id="2" name="Group 18"/>
          <p:cNvGrpSpPr/>
          <p:nvPr/>
        </p:nvGrpSpPr>
        <p:grpSpPr>
          <a:xfrm>
            <a:off x="7010400" y="75178"/>
            <a:ext cx="2133600" cy="1260240"/>
            <a:chOff x="4738576" y="2286000"/>
            <a:chExt cx="3870223" cy="2286000"/>
          </a:xfrm>
        </p:grpSpPr>
        <p:pic>
          <p:nvPicPr>
            <p:cNvPr id="20" name="Picture 6" descr="C:\Users\Jon\AppData\Local\Microsoft\Windows\Temporary Internet Files\Content.IE5\Z8IHWCGQ\MCj04352420000[1].png"/>
            <p:cNvPicPr>
              <a:picLocks noChangeAspect="1" noChangeArrowheads="1"/>
            </p:cNvPicPr>
            <p:nvPr/>
          </p:nvPicPr>
          <p:blipFill>
            <a:blip r:embed="rId3"/>
            <a:srcRect/>
            <a:stretch>
              <a:fillRect/>
            </a:stretch>
          </p:blipFill>
          <p:spPr bwMode="auto">
            <a:xfrm flipH="1">
              <a:off x="4876800" y="2286000"/>
              <a:ext cx="1155379" cy="2286000"/>
            </a:xfrm>
            <a:prstGeom prst="rect">
              <a:avLst/>
            </a:prstGeom>
            <a:noFill/>
          </p:spPr>
        </p:pic>
        <p:pic>
          <p:nvPicPr>
            <p:cNvPr id="21" name="Picture 20" descr="C:\Users\Jon\AppData\Local\Microsoft\Windows\Temporary Internet Files\Content.IE5\Z8IHWCGQ\MCj04352420000[1].png"/>
            <p:cNvPicPr>
              <a:picLocks noChangeAspect="1" noChangeArrowheads="1"/>
            </p:cNvPicPr>
            <p:nvPr/>
          </p:nvPicPr>
          <p:blipFill>
            <a:blip r:embed="rId3"/>
            <a:srcRect/>
            <a:stretch>
              <a:fillRect/>
            </a:stretch>
          </p:blipFill>
          <p:spPr bwMode="auto">
            <a:xfrm flipH="1">
              <a:off x="7315200" y="2286000"/>
              <a:ext cx="1155379" cy="2286000"/>
            </a:xfrm>
            <a:prstGeom prst="rect">
              <a:avLst/>
            </a:prstGeom>
            <a:noFill/>
          </p:spPr>
        </p:pic>
        <p:sp>
          <p:nvSpPr>
            <p:cNvPr id="22" name="TextBox 21"/>
            <p:cNvSpPr txBox="1"/>
            <p:nvPr/>
          </p:nvSpPr>
          <p:spPr>
            <a:xfrm>
              <a:off x="4738576" y="3946521"/>
              <a:ext cx="3870223" cy="446630"/>
            </a:xfrm>
            <a:prstGeom prst="rect">
              <a:avLst/>
            </a:prstGeom>
            <a:noFill/>
          </p:spPr>
          <p:txBody>
            <a:bodyPr wrap="square" rtlCol="0">
              <a:spAutoFit/>
            </a:bodyPr>
            <a:lstStyle/>
            <a:p>
              <a:pPr algn="ctr"/>
              <a:r>
                <a:rPr lang="en-US" sz="1000" dirty="0" smtClean="0"/>
                <a:t>Separate Servers</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9" presetClass="emph" presetSubtype="0" grpId="0" nodeType="withEffect">
                                  <p:stCondLst>
                                    <p:cond delay="0"/>
                                  </p:stCondLst>
                                  <p:childTnLst>
                                    <p:set>
                                      <p:cBhvr rctx="PPT">
                                        <p:cTn id="9" dur="indefinite"/>
                                        <p:tgtEl>
                                          <p:spTgt spid="53"/>
                                        </p:tgtEl>
                                        <p:attrNameLst>
                                          <p:attrName>style.opacity</p:attrName>
                                        </p:attrNameLst>
                                      </p:cBhvr>
                                      <p:to>
                                        <p:strVal val="0.5"/>
                                      </p:to>
                                    </p:set>
                                    <p:animEffect filter="image" prLst="opacity: 0.5">
                                      <p:cBhvr rctx="IE">
                                        <p:cTn id="10" dur="indefinite"/>
                                        <p:tgtEl>
                                          <p:spTgt spid="53"/>
                                        </p:tgtEl>
                                      </p:cBhvr>
                                    </p:animEffect>
                                  </p:childTnLst>
                                </p:cTn>
                              </p:par>
                              <p:par>
                                <p:cTn id="11" presetID="9" presetClass="emph" presetSubtype="0" grpId="0" nodeType="withEffect">
                                  <p:stCondLst>
                                    <p:cond delay="0"/>
                                  </p:stCondLst>
                                  <p:childTnLst>
                                    <p:set>
                                      <p:cBhvr rctx="PPT">
                                        <p:cTn id="12" dur="indefinite"/>
                                        <p:tgtEl>
                                          <p:spTgt spid="23"/>
                                        </p:tgtEl>
                                        <p:attrNameLst>
                                          <p:attrName>style.opacity</p:attrName>
                                        </p:attrNameLst>
                                      </p:cBhvr>
                                      <p:to>
                                        <p:strVal val="0.5"/>
                                      </p:to>
                                    </p:set>
                                    <p:animEffect filter="image" prLst="opacity: 0.5">
                                      <p:cBhvr rctx="IE">
                                        <p:cTn id="13" dur="indefinite"/>
                                        <p:tgtEl>
                                          <p:spTgt spid="23"/>
                                        </p:tgtEl>
                                      </p:cBhvr>
                                    </p:animEffect>
                                  </p:childTnLst>
                                </p:cTn>
                              </p:par>
                              <p:par>
                                <p:cTn id="14" presetID="9" presetClass="emph" presetSubtype="0" grpId="0" nodeType="withEffect">
                                  <p:stCondLst>
                                    <p:cond delay="0"/>
                                  </p:stCondLst>
                                  <p:childTnLst>
                                    <p:set>
                                      <p:cBhvr rctx="PPT">
                                        <p:cTn id="15" dur="indefinite"/>
                                        <p:tgtEl>
                                          <p:spTgt spid="26"/>
                                        </p:tgtEl>
                                        <p:attrNameLst>
                                          <p:attrName>style.opacity</p:attrName>
                                        </p:attrNameLst>
                                      </p:cBhvr>
                                      <p:to>
                                        <p:strVal val="0.5"/>
                                      </p:to>
                                    </p:set>
                                    <p:animEffect filter="image" prLst="opacity: 0.5">
                                      <p:cBhvr rctx="IE">
                                        <p:cTn id="16" dur="indefinite"/>
                                        <p:tgtEl>
                                          <p:spTgt spid="26"/>
                                        </p:tgtEl>
                                      </p:cBhvr>
                                    </p:animEffect>
                                  </p:childTnLst>
                                </p:cTn>
                              </p:par>
                              <p:par>
                                <p:cTn id="17" presetID="9" presetClass="emph" presetSubtype="0" grpId="0" nodeType="withEffect">
                                  <p:stCondLst>
                                    <p:cond delay="0"/>
                                  </p:stCondLst>
                                  <p:childTnLst>
                                    <p:set>
                                      <p:cBhvr rctx="PPT">
                                        <p:cTn id="18" dur="indefinite"/>
                                        <p:tgtEl>
                                          <p:spTgt spid="12"/>
                                        </p:tgtEl>
                                        <p:attrNameLst>
                                          <p:attrName>style.opacity</p:attrName>
                                        </p:attrNameLst>
                                      </p:cBhvr>
                                      <p:to>
                                        <p:strVal val="0.5"/>
                                      </p:to>
                                    </p:set>
                                    <p:animEffect filter="image" prLst="opacity: 0.5">
                                      <p:cBhvr rctx="IE">
                                        <p:cTn id="19" dur="indefinite"/>
                                        <p:tgtEl>
                                          <p:spTgt spid="12"/>
                                        </p:tgtEl>
                                      </p:cBhvr>
                                    </p:animEffect>
                                  </p:childTnLst>
                                </p:cTn>
                              </p:par>
                              <p:par>
                                <p:cTn id="20" presetID="9" presetClass="emph" presetSubtype="0" grpId="0" nodeType="withEffect">
                                  <p:stCondLst>
                                    <p:cond delay="0"/>
                                  </p:stCondLst>
                                  <p:childTnLst>
                                    <p:set>
                                      <p:cBhvr rctx="PPT">
                                        <p:cTn id="21" dur="indefinite"/>
                                        <p:tgtEl>
                                          <p:spTgt spid="13"/>
                                        </p:tgtEl>
                                        <p:attrNameLst>
                                          <p:attrName>style.opacity</p:attrName>
                                        </p:attrNameLst>
                                      </p:cBhvr>
                                      <p:to>
                                        <p:strVal val="0.5"/>
                                      </p:to>
                                    </p:set>
                                    <p:animEffect filter="image" prLst="opacity: 0.5">
                                      <p:cBhvr rctx="IE">
                                        <p:cTn id="22" dur="indefinite"/>
                                        <p:tgtEl>
                                          <p:spTgt spid="13"/>
                                        </p:tgtEl>
                                      </p:cBhvr>
                                    </p:animEffect>
                                  </p:childTnLst>
                                </p:cTn>
                              </p:par>
                              <p:par>
                                <p:cTn id="23" presetID="9" presetClass="emph" presetSubtype="0" grpId="0" nodeType="withEffect">
                                  <p:stCondLst>
                                    <p:cond delay="0"/>
                                  </p:stCondLst>
                                  <p:childTnLst>
                                    <p:set>
                                      <p:cBhvr rctx="PPT">
                                        <p:cTn id="24" dur="indefinite"/>
                                        <p:tgtEl>
                                          <p:spTgt spid="17"/>
                                        </p:tgtEl>
                                        <p:attrNameLst>
                                          <p:attrName>style.opacity</p:attrName>
                                        </p:attrNameLst>
                                      </p:cBhvr>
                                      <p:to>
                                        <p:strVal val="0.5"/>
                                      </p:to>
                                    </p:set>
                                    <p:animEffect filter="image" prLst="opacity: 0.5">
                                      <p:cBhvr rctx="IE">
                                        <p:cTn id="25" dur="indefinite"/>
                                        <p:tgtEl>
                                          <p:spTgt spid="17"/>
                                        </p:tgtEl>
                                      </p:cBhvr>
                                    </p:animEffect>
                                  </p:childTnLst>
                                </p:cTn>
                              </p:par>
                              <p:par>
                                <p:cTn id="26" presetID="9" presetClass="emph" presetSubtype="0" grpId="0" nodeType="withEffect">
                                  <p:stCondLst>
                                    <p:cond delay="0"/>
                                  </p:stCondLst>
                                  <p:childTnLst>
                                    <p:set>
                                      <p:cBhvr rctx="PPT">
                                        <p:cTn id="27" dur="indefinite"/>
                                        <p:tgtEl>
                                          <p:spTgt spid="9"/>
                                        </p:tgtEl>
                                        <p:attrNameLst>
                                          <p:attrName>style.opacity</p:attrName>
                                        </p:attrNameLst>
                                      </p:cBhvr>
                                      <p:to>
                                        <p:strVal val="0.5"/>
                                      </p:to>
                                    </p:set>
                                    <p:animEffect filter="image" prLst="opacity: 0.5">
                                      <p:cBhvr rctx="IE">
                                        <p:cTn id="28" dur="indefinite"/>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animBg="1"/>
      <p:bldP spid="53" grpId="0" animBg="1"/>
      <p:bldP spid="9" grpId="0" animBg="1"/>
      <p:bldP spid="12" grpId="0" animBg="1"/>
      <p:bldP spid="13" grpId="0" animBg="1"/>
      <p:bldP spid="17" grpId="0" animBg="1"/>
      <p:bldP spid="18" grpId="0" animBg="1"/>
      <p:bldP spid="11"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4648200" y="1524000"/>
            <a:ext cx="4343400" cy="39624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6" name="Rectangle 25"/>
          <p:cNvSpPr/>
          <p:nvPr/>
        </p:nvSpPr>
        <p:spPr bwMode="auto">
          <a:xfrm>
            <a:off x="152400" y="1524000"/>
            <a:ext cx="4038600" cy="39624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3" name="Rounded Rectangle 52"/>
          <p:cNvSpPr/>
          <p:nvPr/>
        </p:nvSpPr>
        <p:spPr bwMode="auto">
          <a:xfrm>
            <a:off x="4800600" y="1905000"/>
            <a:ext cx="4038600" cy="2895600"/>
          </a:xfrm>
          <a:prstGeom prst="roundRect">
            <a:avLst>
              <a:gd name="adj" fmla="val 4167"/>
            </a:avLst>
          </a:prstGeom>
          <a:solidFill>
            <a:schemeClr val="tx1">
              <a:lumMod val="9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Segoe" pitchFamily="34" charset="0"/>
              </a:rPr>
              <a:t>SharePoint Products</a:t>
            </a:r>
          </a:p>
        </p:txBody>
      </p:sp>
      <p:sp>
        <p:nvSpPr>
          <p:cNvPr id="40" name="TextBox 39"/>
          <p:cNvSpPr txBox="1"/>
          <p:nvPr/>
        </p:nvSpPr>
        <p:spPr>
          <a:xfrm>
            <a:off x="152400" y="1524000"/>
            <a:ext cx="1676400" cy="276999"/>
          </a:xfrm>
          <a:prstGeom prst="rect">
            <a:avLst/>
          </a:prstGeom>
          <a:noFill/>
        </p:spPr>
        <p:txBody>
          <a:bodyPr wrap="square" rtlCol="0">
            <a:spAutoFit/>
          </a:bodyPr>
          <a:lstStyle/>
          <a:p>
            <a:r>
              <a:rPr lang="en-US" sz="1200" dirty="0" smtClean="0">
                <a:solidFill>
                  <a:schemeClr val="bg2">
                    <a:lumMod val="75000"/>
                  </a:schemeClr>
                </a:solidFill>
              </a:rPr>
              <a:t>Server A</a:t>
            </a:r>
          </a:p>
        </p:txBody>
      </p:sp>
      <p:sp>
        <p:nvSpPr>
          <p:cNvPr id="9" name="Snip Single Corner Rectangle 8"/>
          <p:cNvSpPr/>
          <p:nvPr/>
        </p:nvSpPr>
        <p:spPr bwMode="auto">
          <a:xfrm>
            <a:off x="4953000" y="2362200"/>
            <a:ext cx="3733800" cy="2286000"/>
          </a:xfrm>
          <a:prstGeom prst="snip1Rect">
            <a:avLst>
              <a:gd name="adj" fmla="val 5952"/>
            </a:avLst>
          </a:prstGeom>
          <a:solidFill>
            <a:schemeClr val="accent2"/>
          </a:solidFill>
          <a:ln>
            <a:solidFill>
              <a:schemeClr val="bg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Web Application</a:t>
            </a:r>
          </a:p>
        </p:txBody>
      </p:sp>
      <p:sp>
        <p:nvSpPr>
          <p:cNvPr id="25" name="TextBox 24"/>
          <p:cNvSpPr txBox="1"/>
          <p:nvPr/>
        </p:nvSpPr>
        <p:spPr>
          <a:xfrm>
            <a:off x="4648200" y="1524000"/>
            <a:ext cx="1676400" cy="276999"/>
          </a:xfrm>
          <a:prstGeom prst="rect">
            <a:avLst/>
          </a:prstGeom>
          <a:noFill/>
        </p:spPr>
        <p:txBody>
          <a:bodyPr wrap="square" rtlCol="0">
            <a:spAutoFit/>
          </a:bodyPr>
          <a:lstStyle/>
          <a:p>
            <a:r>
              <a:rPr lang="en-US" sz="1200" dirty="0" smtClean="0">
                <a:solidFill>
                  <a:schemeClr val="bg2">
                    <a:lumMod val="75000"/>
                  </a:schemeClr>
                </a:solidFill>
              </a:rPr>
              <a:t>Server B</a:t>
            </a:r>
          </a:p>
        </p:txBody>
      </p:sp>
      <p:sp>
        <p:nvSpPr>
          <p:cNvPr id="12" name="Rounded Rectangle 11"/>
          <p:cNvSpPr/>
          <p:nvPr/>
        </p:nvSpPr>
        <p:spPr bwMode="auto">
          <a:xfrm>
            <a:off x="4800600" y="4800600"/>
            <a:ext cx="4038600" cy="457200"/>
          </a:xfrm>
          <a:prstGeom prst="roundRect">
            <a:avLst>
              <a:gd name="adj" fmla="val 15625"/>
            </a:avLst>
          </a:prstGeom>
          <a:solidFill>
            <a:schemeClr val="tx1">
              <a:lumMod val="9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Segoe" pitchFamily="34" charset="0"/>
              </a:rPr>
              <a:t>Team Foundation Extensions</a:t>
            </a:r>
          </a:p>
        </p:txBody>
      </p:sp>
      <p:sp>
        <p:nvSpPr>
          <p:cNvPr id="13" name="Snip Single Corner Rectangle 12"/>
          <p:cNvSpPr/>
          <p:nvPr/>
        </p:nvSpPr>
        <p:spPr bwMode="auto">
          <a:xfrm>
            <a:off x="304800" y="2362200"/>
            <a:ext cx="3733800" cy="2286000"/>
          </a:xfrm>
          <a:prstGeom prst="snip1Rect">
            <a:avLst>
              <a:gd name="adj" fmla="val 5952"/>
            </a:avLst>
          </a:prstGeom>
          <a:solidFill>
            <a:schemeClr val="accent2"/>
          </a:solidFill>
          <a:ln>
            <a:solidFill>
              <a:schemeClr val="bg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Team Foundation Server</a:t>
            </a:r>
          </a:p>
        </p:txBody>
      </p:sp>
      <p:sp>
        <p:nvSpPr>
          <p:cNvPr id="17" name="Left-Right Arrow 16"/>
          <p:cNvSpPr/>
          <p:nvPr/>
        </p:nvSpPr>
        <p:spPr bwMode="auto">
          <a:xfrm>
            <a:off x="4038600" y="2743200"/>
            <a:ext cx="914400" cy="152400"/>
          </a:xfrm>
          <a:prstGeom prst="leftRightArrow">
            <a:avLst/>
          </a:prstGeom>
          <a:solidFill>
            <a:schemeClr val="accent2"/>
          </a:solidFill>
          <a:ln>
            <a:solidFill>
              <a:schemeClr val="bg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8" name="Rectangle 17"/>
          <p:cNvSpPr/>
          <p:nvPr/>
        </p:nvSpPr>
        <p:spPr bwMode="auto">
          <a:xfrm>
            <a:off x="5105400" y="2895600"/>
            <a:ext cx="3429000" cy="1600200"/>
          </a:xfrm>
          <a:prstGeom prst="rect">
            <a:avLst/>
          </a:prstGeom>
          <a:ln>
            <a:solidFill>
              <a:schemeClr val="accent2"/>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Segoe" pitchFamily="34" charset="0"/>
              </a:rPr>
              <a:t>Site Collection 1</a:t>
            </a:r>
          </a:p>
        </p:txBody>
      </p:sp>
      <p:sp>
        <p:nvSpPr>
          <p:cNvPr id="15" name="Rectangle 14"/>
          <p:cNvSpPr/>
          <p:nvPr/>
        </p:nvSpPr>
        <p:spPr bwMode="auto">
          <a:xfrm>
            <a:off x="457200" y="2895600"/>
            <a:ext cx="3429000" cy="1600200"/>
          </a:xfrm>
          <a:prstGeom prst="rect">
            <a:avLst/>
          </a:prstGeom>
          <a:ln>
            <a:solidFill>
              <a:schemeClr val="accent2"/>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Segoe" pitchFamily="34" charset="0"/>
              </a:rPr>
              <a:t>Team Project Collection 1</a:t>
            </a:r>
          </a:p>
        </p:txBody>
      </p:sp>
      <p:sp>
        <p:nvSpPr>
          <p:cNvPr id="16" name="Left-Right Arrow 15"/>
          <p:cNvSpPr/>
          <p:nvPr/>
        </p:nvSpPr>
        <p:spPr bwMode="auto">
          <a:xfrm>
            <a:off x="3886200" y="3048000"/>
            <a:ext cx="1219200" cy="152400"/>
          </a:xfrm>
          <a:prstGeom prst="leftRightArrow">
            <a:avLst/>
          </a:prstGeom>
          <a:ln>
            <a:solidFill>
              <a:schemeClr val="accent2"/>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 name="Rounded Rectangular Callout 10"/>
          <p:cNvSpPr/>
          <p:nvPr/>
        </p:nvSpPr>
        <p:spPr bwMode="auto">
          <a:xfrm>
            <a:off x="304800" y="3657600"/>
            <a:ext cx="4724400" cy="2057400"/>
          </a:xfrm>
          <a:prstGeom prst="wedgeRoundRectCallout">
            <a:avLst>
              <a:gd name="adj1" fmla="val 36320"/>
              <a:gd name="adj2" fmla="val -76956"/>
              <a:gd name="adj3"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bg1"/>
                </a:solidFill>
                <a:latin typeface="Segoe" pitchFamily="34" charset="0"/>
              </a:rPr>
              <a:t>New team project collections associate with an existing site collection</a:t>
            </a:r>
          </a:p>
        </p:txBody>
      </p:sp>
      <p:sp>
        <p:nvSpPr>
          <p:cNvPr id="20" name="Title 1"/>
          <p:cNvSpPr>
            <a:spLocks noGrp="1"/>
          </p:cNvSpPr>
          <p:nvPr>
            <p:ph type="title"/>
          </p:nvPr>
        </p:nvSpPr>
        <p:spPr>
          <a:xfrm>
            <a:off x="381000" y="230188"/>
            <a:ext cx="8382000" cy="553998"/>
          </a:xfrm>
        </p:spPr>
        <p:txBody>
          <a:bodyPr/>
          <a:lstStyle/>
          <a:p>
            <a:r>
              <a:rPr lang="en-US" sz="4000" dirty="0"/>
              <a:t>Not in Charge of SharePoint</a:t>
            </a:r>
          </a:p>
        </p:txBody>
      </p:sp>
      <p:grpSp>
        <p:nvGrpSpPr>
          <p:cNvPr id="2" name="Group 20"/>
          <p:cNvGrpSpPr/>
          <p:nvPr/>
        </p:nvGrpSpPr>
        <p:grpSpPr>
          <a:xfrm>
            <a:off x="7010400" y="75178"/>
            <a:ext cx="2133600" cy="1260240"/>
            <a:chOff x="4738576" y="2286000"/>
            <a:chExt cx="3870223" cy="2286000"/>
          </a:xfrm>
        </p:grpSpPr>
        <p:pic>
          <p:nvPicPr>
            <p:cNvPr id="22" name="Picture 6" descr="C:\Users\Jon\AppData\Local\Microsoft\Windows\Temporary Internet Files\Content.IE5\Z8IHWCGQ\MCj04352420000[1].png"/>
            <p:cNvPicPr>
              <a:picLocks noChangeAspect="1" noChangeArrowheads="1"/>
            </p:cNvPicPr>
            <p:nvPr/>
          </p:nvPicPr>
          <p:blipFill>
            <a:blip r:embed="rId3"/>
            <a:srcRect/>
            <a:stretch>
              <a:fillRect/>
            </a:stretch>
          </p:blipFill>
          <p:spPr bwMode="auto">
            <a:xfrm flipH="1">
              <a:off x="4876800" y="2286000"/>
              <a:ext cx="1155379" cy="2286000"/>
            </a:xfrm>
            <a:prstGeom prst="rect">
              <a:avLst/>
            </a:prstGeom>
            <a:noFill/>
          </p:spPr>
        </p:pic>
        <p:pic>
          <p:nvPicPr>
            <p:cNvPr id="24" name="Picture 23" descr="C:\Users\Jon\AppData\Local\Microsoft\Windows\Temporary Internet Files\Content.IE5\Z8IHWCGQ\MCj04352420000[1].png"/>
            <p:cNvPicPr>
              <a:picLocks noChangeAspect="1" noChangeArrowheads="1"/>
            </p:cNvPicPr>
            <p:nvPr/>
          </p:nvPicPr>
          <p:blipFill>
            <a:blip r:embed="rId3"/>
            <a:srcRect/>
            <a:stretch>
              <a:fillRect/>
            </a:stretch>
          </p:blipFill>
          <p:spPr bwMode="auto">
            <a:xfrm flipH="1">
              <a:off x="7315200" y="2286000"/>
              <a:ext cx="1155379" cy="2286000"/>
            </a:xfrm>
            <a:prstGeom prst="rect">
              <a:avLst/>
            </a:prstGeom>
            <a:noFill/>
          </p:spPr>
        </p:pic>
        <p:sp>
          <p:nvSpPr>
            <p:cNvPr id="27" name="TextBox 26"/>
            <p:cNvSpPr txBox="1"/>
            <p:nvPr/>
          </p:nvSpPr>
          <p:spPr>
            <a:xfrm>
              <a:off x="4738576" y="3946521"/>
              <a:ext cx="3870223" cy="446630"/>
            </a:xfrm>
            <a:prstGeom prst="rect">
              <a:avLst/>
            </a:prstGeom>
            <a:noFill/>
          </p:spPr>
          <p:txBody>
            <a:bodyPr wrap="square" rtlCol="0">
              <a:spAutoFit/>
            </a:bodyPr>
            <a:lstStyle/>
            <a:p>
              <a:pPr algn="ctr"/>
              <a:r>
                <a:rPr lang="en-US" sz="1000" dirty="0" smtClean="0"/>
                <a:t>Separate Servers</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9" presetClass="emph" presetSubtype="0" grpId="0" nodeType="withEffect">
                                  <p:stCondLst>
                                    <p:cond delay="0"/>
                                  </p:stCondLst>
                                  <p:childTnLst>
                                    <p:set>
                                      <p:cBhvr rctx="PPT">
                                        <p:cTn id="9" dur="indefinite"/>
                                        <p:tgtEl>
                                          <p:spTgt spid="53"/>
                                        </p:tgtEl>
                                        <p:attrNameLst>
                                          <p:attrName>style.opacity</p:attrName>
                                        </p:attrNameLst>
                                      </p:cBhvr>
                                      <p:to>
                                        <p:strVal val="0.5"/>
                                      </p:to>
                                    </p:set>
                                    <p:animEffect filter="image" prLst="opacity: 0.5">
                                      <p:cBhvr rctx="IE">
                                        <p:cTn id="10" dur="indefinite"/>
                                        <p:tgtEl>
                                          <p:spTgt spid="53"/>
                                        </p:tgtEl>
                                      </p:cBhvr>
                                    </p:animEffect>
                                  </p:childTnLst>
                                </p:cTn>
                              </p:par>
                              <p:par>
                                <p:cTn id="11" presetID="9" presetClass="emph" presetSubtype="0" grpId="0" nodeType="withEffect">
                                  <p:stCondLst>
                                    <p:cond delay="0"/>
                                  </p:stCondLst>
                                  <p:childTnLst>
                                    <p:set>
                                      <p:cBhvr rctx="PPT">
                                        <p:cTn id="12" dur="indefinite"/>
                                        <p:tgtEl>
                                          <p:spTgt spid="23"/>
                                        </p:tgtEl>
                                        <p:attrNameLst>
                                          <p:attrName>style.opacity</p:attrName>
                                        </p:attrNameLst>
                                      </p:cBhvr>
                                      <p:to>
                                        <p:strVal val="0.5"/>
                                      </p:to>
                                    </p:set>
                                    <p:animEffect filter="image" prLst="opacity: 0.5">
                                      <p:cBhvr rctx="IE">
                                        <p:cTn id="13" dur="indefinite"/>
                                        <p:tgtEl>
                                          <p:spTgt spid="23"/>
                                        </p:tgtEl>
                                      </p:cBhvr>
                                    </p:animEffect>
                                  </p:childTnLst>
                                </p:cTn>
                              </p:par>
                              <p:par>
                                <p:cTn id="14" presetID="9" presetClass="emph" presetSubtype="0" grpId="0" nodeType="withEffect">
                                  <p:stCondLst>
                                    <p:cond delay="0"/>
                                  </p:stCondLst>
                                  <p:childTnLst>
                                    <p:set>
                                      <p:cBhvr rctx="PPT">
                                        <p:cTn id="15" dur="indefinite"/>
                                        <p:tgtEl>
                                          <p:spTgt spid="26"/>
                                        </p:tgtEl>
                                        <p:attrNameLst>
                                          <p:attrName>style.opacity</p:attrName>
                                        </p:attrNameLst>
                                      </p:cBhvr>
                                      <p:to>
                                        <p:strVal val="0.5"/>
                                      </p:to>
                                    </p:set>
                                    <p:animEffect filter="image" prLst="opacity: 0.5">
                                      <p:cBhvr rctx="IE">
                                        <p:cTn id="16" dur="indefinite"/>
                                        <p:tgtEl>
                                          <p:spTgt spid="26"/>
                                        </p:tgtEl>
                                      </p:cBhvr>
                                    </p:animEffect>
                                  </p:childTnLst>
                                </p:cTn>
                              </p:par>
                              <p:par>
                                <p:cTn id="17" presetID="9" presetClass="emph" presetSubtype="0" grpId="0" nodeType="withEffect">
                                  <p:stCondLst>
                                    <p:cond delay="0"/>
                                  </p:stCondLst>
                                  <p:childTnLst>
                                    <p:set>
                                      <p:cBhvr rctx="PPT">
                                        <p:cTn id="18" dur="indefinite"/>
                                        <p:tgtEl>
                                          <p:spTgt spid="12"/>
                                        </p:tgtEl>
                                        <p:attrNameLst>
                                          <p:attrName>style.opacity</p:attrName>
                                        </p:attrNameLst>
                                      </p:cBhvr>
                                      <p:to>
                                        <p:strVal val="0.5"/>
                                      </p:to>
                                    </p:set>
                                    <p:animEffect filter="image" prLst="opacity: 0.5">
                                      <p:cBhvr rctx="IE">
                                        <p:cTn id="19" dur="indefinite"/>
                                        <p:tgtEl>
                                          <p:spTgt spid="12"/>
                                        </p:tgtEl>
                                      </p:cBhvr>
                                    </p:animEffect>
                                  </p:childTnLst>
                                </p:cTn>
                              </p:par>
                              <p:par>
                                <p:cTn id="20" presetID="9" presetClass="emph" presetSubtype="0" grpId="0" nodeType="withEffect">
                                  <p:stCondLst>
                                    <p:cond delay="0"/>
                                  </p:stCondLst>
                                  <p:childTnLst>
                                    <p:set>
                                      <p:cBhvr rctx="PPT">
                                        <p:cTn id="21" dur="indefinite"/>
                                        <p:tgtEl>
                                          <p:spTgt spid="13"/>
                                        </p:tgtEl>
                                        <p:attrNameLst>
                                          <p:attrName>style.opacity</p:attrName>
                                        </p:attrNameLst>
                                      </p:cBhvr>
                                      <p:to>
                                        <p:strVal val="0.5"/>
                                      </p:to>
                                    </p:set>
                                    <p:animEffect filter="image" prLst="opacity: 0.5">
                                      <p:cBhvr rctx="IE">
                                        <p:cTn id="22" dur="indefinite"/>
                                        <p:tgtEl>
                                          <p:spTgt spid="13"/>
                                        </p:tgtEl>
                                      </p:cBhvr>
                                    </p:animEffect>
                                  </p:childTnLst>
                                </p:cTn>
                              </p:par>
                              <p:par>
                                <p:cTn id="23" presetID="9" presetClass="emph" presetSubtype="0" grpId="0" nodeType="withEffect">
                                  <p:stCondLst>
                                    <p:cond delay="0"/>
                                  </p:stCondLst>
                                  <p:childTnLst>
                                    <p:set>
                                      <p:cBhvr rctx="PPT">
                                        <p:cTn id="24" dur="indefinite"/>
                                        <p:tgtEl>
                                          <p:spTgt spid="17"/>
                                        </p:tgtEl>
                                        <p:attrNameLst>
                                          <p:attrName>style.opacity</p:attrName>
                                        </p:attrNameLst>
                                      </p:cBhvr>
                                      <p:to>
                                        <p:strVal val="0.5"/>
                                      </p:to>
                                    </p:set>
                                    <p:animEffect filter="image" prLst="opacity: 0.5">
                                      <p:cBhvr rctx="IE">
                                        <p:cTn id="25" dur="indefinite"/>
                                        <p:tgtEl>
                                          <p:spTgt spid="17"/>
                                        </p:tgtEl>
                                      </p:cBhvr>
                                    </p:animEffect>
                                  </p:childTnLst>
                                </p:cTn>
                              </p:par>
                              <p:par>
                                <p:cTn id="26" presetID="9" presetClass="emph" presetSubtype="0" grpId="0" nodeType="withEffect">
                                  <p:stCondLst>
                                    <p:cond delay="0"/>
                                  </p:stCondLst>
                                  <p:childTnLst>
                                    <p:set>
                                      <p:cBhvr rctx="PPT">
                                        <p:cTn id="27" dur="indefinite"/>
                                        <p:tgtEl>
                                          <p:spTgt spid="9"/>
                                        </p:tgtEl>
                                        <p:attrNameLst>
                                          <p:attrName>style.opacity</p:attrName>
                                        </p:attrNameLst>
                                      </p:cBhvr>
                                      <p:to>
                                        <p:strVal val="0.5"/>
                                      </p:to>
                                    </p:set>
                                    <p:animEffect filter="image" prLst="opacity: 0.5">
                                      <p:cBhvr rctx="IE">
                                        <p:cTn id="28" dur="indefinite"/>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animBg="1"/>
      <p:bldP spid="53" grpId="0" animBg="1"/>
      <p:bldP spid="9" grpId="0" animBg="1"/>
      <p:bldP spid="12" grpId="0" animBg="1"/>
      <p:bldP spid="13" grpId="0" animBg="1"/>
      <p:bldP spid="17" grpId="0" animBg="1"/>
      <p:bldP spid="15" grpId="0" animBg="1"/>
      <p:bldP spid="16" grpId="0" animBg="1"/>
      <p:bldP spid="11"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4648200" y="1524000"/>
            <a:ext cx="4343400" cy="39624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6" name="Rectangle 25"/>
          <p:cNvSpPr/>
          <p:nvPr/>
        </p:nvSpPr>
        <p:spPr bwMode="auto">
          <a:xfrm>
            <a:off x="152400" y="1524000"/>
            <a:ext cx="4038600" cy="39624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3" name="Rounded Rectangle 52"/>
          <p:cNvSpPr/>
          <p:nvPr/>
        </p:nvSpPr>
        <p:spPr bwMode="auto">
          <a:xfrm>
            <a:off x="4800600" y="1905000"/>
            <a:ext cx="4038600" cy="2895600"/>
          </a:xfrm>
          <a:prstGeom prst="roundRect">
            <a:avLst>
              <a:gd name="adj" fmla="val 4167"/>
            </a:avLst>
          </a:prstGeom>
          <a:solidFill>
            <a:schemeClr val="tx1">
              <a:lumMod val="9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Segoe" pitchFamily="34" charset="0"/>
              </a:rPr>
              <a:t>SharePoint Products</a:t>
            </a:r>
          </a:p>
        </p:txBody>
      </p:sp>
      <p:sp>
        <p:nvSpPr>
          <p:cNvPr id="40" name="TextBox 39"/>
          <p:cNvSpPr txBox="1"/>
          <p:nvPr/>
        </p:nvSpPr>
        <p:spPr>
          <a:xfrm>
            <a:off x="152400" y="1524000"/>
            <a:ext cx="1676400" cy="276999"/>
          </a:xfrm>
          <a:prstGeom prst="rect">
            <a:avLst/>
          </a:prstGeom>
          <a:noFill/>
        </p:spPr>
        <p:txBody>
          <a:bodyPr wrap="square" rtlCol="0">
            <a:spAutoFit/>
          </a:bodyPr>
          <a:lstStyle/>
          <a:p>
            <a:r>
              <a:rPr lang="en-US" sz="1200" dirty="0" smtClean="0">
                <a:solidFill>
                  <a:schemeClr val="bg2">
                    <a:lumMod val="75000"/>
                  </a:schemeClr>
                </a:solidFill>
              </a:rPr>
              <a:t>Server A</a:t>
            </a:r>
          </a:p>
        </p:txBody>
      </p:sp>
      <p:sp>
        <p:nvSpPr>
          <p:cNvPr id="9" name="Snip Single Corner Rectangle 8"/>
          <p:cNvSpPr/>
          <p:nvPr/>
        </p:nvSpPr>
        <p:spPr bwMode="auto">
          <a:xfrm>
            <a:off x="4953000" y="2362200"/>
            <a:ext cx="3733800" cy="2286000"/>
          </a:xfrm>
          <a:prstGeom prst="snip1Rect">
            <a:avLst>
              <a:gd name="adj" fmla="val 5952"/>
            </a:avLst>
          </a:prstGeom>
          <a:solidFill>
            <a:schemeClr val="accent2"/>
          </a:solidFill>
          <a:ln>
            <a:solidFill>
              <a:schemeClr val="bg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Web Application</a:t>
            </a:r>
          </a:p>
        </p:txBody>
      </p:sp>
      <p:sp>
        <p:nvSpPr>
          <p:cNvPr id="25" name="TextBox 24"/>
          <p:cNvSpPr txBox="1"/>
          <p:nvPr/>
        </p:nvSpPr>
        <p:spPr>
          <a:xfrm>
            <a:off x="4648200" y="1524000"/>
            <a:ext cx="1676400" cy="276999"/>
          </a:xfrm>
          <a:prstGeom prst="rect">
            <a:avLst/>
          </a:prstGeom>
          <a:noFill/>
        </p:spPr>
        <p:txBody>
          <a:bodyPr wrap="square" rtlCol="0">
            <a:spAutoFit/>
          </a:bodyPr>
          <a:lstStyle/>
          <a:p>
            <a:r>
              <a:rPr lang="en-US" sz="1200" dirty="0" smtClean="0">
                <a:solidFill>
                  <a:schemeClr val="bg2">
                    <a:lumMod val="75000"/>
                  </a:schemeClr>
                </a:solidFill>
              </a:rPr>
              <a:t>Server B</a:t>
            </a:r>
          </a:p>
        </p:txBody>
      </p:sp>
      <p:sp>
        <p:nvSpPr>
          <p:cNvPr id="12" name="Rounded Rectangle 11"/>
          <p:cNvSpPr/>
          <p:nvPr/>
        </p:nvSpPr>
        <p:spPr bwMode="auto">
          <a:xfrm>
            <a:off x="4800600" y="4800600"/>
            <a:ext cx="4038600" cy="457200"/>
          </a:xfrm>
          <a:prstGeom prst="roundRect">
            <a:avLst>
              <a:gd name="adj" fmla="val 15625"/>
            </a:avLst>
          </a:prstGeom>
          <a:solidFill>
            <a:schemeClr val="tx1">
              <a:lumMod val="9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Segoe" pitchFamily="34" charset="0"/>
              </a:rPr>
              <a:t>Team Foundation Extensions</a:t>
            </a:r>
          </a:p>
        </p:txBody>
      </p:sp>
      <p:sp>
        <p:nvSpPr>
          <p:cNvPr id="13" name="Snip Single Corner Rectangle 12"/>
          <p:cNvSpPr/>
          <p:nvPr/>
        </p:nvSpPr>
        <p:spPr bwMode="auto">
          <a:xfrm>
            <a:off x="304800" y="2362200"/>
            <a:ext cx="3733800" cy="2286000"/>
          </a:xfrm>
          <a:prstGeom prst="snip1Rect">
            <a:avLst>
              <a:gd name="adj" fmla="val 5952"/>
            </a:avLst>
          </a:prstGeom>
          <a:solidFill>
            <a:schemeClr val="accent2"/>
          </a:solidFill>
          <a:ln>
            <a:solidFill>
              <a:schemeClr val="bg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Team Foundation Server</a:t>
            </a:r>
          </a:p>
        </p:txBody>
      </p:sp>
      <p:sp>
        <p:nvSpPr>
          <p:cNvPr id="14" name="Left-Right Arrow 13"/>
          <p:cNvSpPr/>
          <p:nvPr/>
        </p:nvSpPr>
        <p:spPr bwMode="auto">
          <a:xfrm>
            <a:off x="4038600" y="2743200"/>
            <a:ext cx="914400" cy="152400"/>
          </a:xfrm>
          <a:prstGeom prst="leftRightArrow">
            <a:avLst/>
          </a:prstGeom>
          <a:solidFill>
            <a:schemeClr val="accent2"/>
          </a:solidFill>
          <a:ln>
            <a:solidFill>
              <a:schemeClr val="bg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6" name="Rectangle 15"/>
          <p:cNvSpPr/>
          <p:nvPr/>
        </p:nvSpPr>
        <p:spPr bwMode="auto">
          <a:xfrm>
            <a:off x="457200" y="2895600"/>
            <a:ext cx="3429000" cy="1600200"/>
          </a:xfrm>
          <a:prstGeom prst="rect">
            <a:avLst/>
          </a:prstGeom>
          <a:ln>
            <a:solidFill>
              <a:schemeClr val="accent2"/>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Segoe" pitchFamily="34" charset="0"/>
              </a:rPr>
              <a:t>Team Project Collection 1</a:t>
            </a:r>
          </a:p>
        </p:txBody>
      </p:sp>
      <p:sp>
        <p:nvSpPr>
          <p:cNvPr id="17" name="Rectangle 16"/>
          <p:cNvSpPr/>
          <p:nvPr/>
        </p:nvSpPr>
        <p:spPr bwMode="auto">
          <a:xfrm>
            <a:off x="5105400" y="2895600"/>
            <a:ext cx="3429000" cy="1600200"/>
          </a:xfrm>
          <a:prstGeom prst="rect">
            <a:avLst/>
          </a:prstGeom>
          <a:ln>
            <a:solidFill>
              <a:schemeClr val="accent2"/>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Segoe" pitchFamily="34" charset="0"/>
              </a:rPr>
              <a:t>Site Collection 1</a:t>
            </a:r>
          </a:p>
        </p:txBody>
      </p:sp>
      <p:sp>
        <p:nvSpPr>
          <p:cNvPr id="18" name="Left-Right Arrow 17"/>
          <p:cNvSpPr/>
          <p:nvPr/>
        </p:nvSpPr>
        <p:spPr bwMode="auto">
          <a:xfrm>
            <a:off x="3886200" y="3048000"/>
            <a:ext cx="1219200" cy="152400"/>
          </a:xfrm>
          <a:prstGeom prst="leftRightArrow">
            <a:avLst/>
          </a:prstGeom>
          <a:ln>
            <a:solidFill>
              <a:schemeClr val="accent2"/>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9" name="Rounded Rectangle 18"/>
          <p:cNvSpPr/>
          <p:nvPr/>
        </p:nvSpPr>
        <p:spPr bwMode="auto">
          <a:xfrm>
            <a:off x="609600" y="3352800"/>
            <a:ext cx="3124200" cy="4572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Team Project 1</a:t>
            </a:r>
          </a:p>
        </p:txBody>
      </p:sp>
      <p:sp>
        <p:nvSpPr>
          <p:cNvPr id="20" name="Rounded Rectangle 19"/>
          <p:cNvSpPr/>
          <p:nvPr/>
        </p:nvSpPr>
        <p:spPr bwMode="auto">
          <a:xfrm>
            <a:off x="609600" y="3886200"/>
            <a:ext cx="3124200" cy="4572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Team Project 2</a:t>
            </a:r>
          </a:p>
        </p:txBody>
      </p:sp>
      <p:sp>
        <p:nvSpPr>
          <p:cNvPr id="21" name="Rounded Rectangle 20"/>
          <p:cNvSpPr/>
          <p:nvPr/>
        </p:nvSpPr>
        <p:spPr bwMode="auto">
          <a:xfrm>
            <a:off x="5257800" y="3352800"/>
            <a:ext cx="3124200" cy="4572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Site1</a:t>
            </a:r>
          </a:p>
        </p:txBody>
      </p:sp>
      <p:sp>
        <p:nvSpPr>
          <p:cNvPr id="22" name="Rounded Rectangle 21"/>
          <p:cNvSpPr/>
          <p:nvPr/>
        </p:nvSpPr>
        <p:spPr bwMode="auto">
          <a:xfrm>
            <a:off x="5257800" y="3886200"/>
            <a:ext cx="3124200" cy="4572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Site 2</a:t>
            </a:r>
          </a:p>
        </p:txBody>
      </p:sp>
      <p:sp>
        <p:nvSpPr>
          <p:cNvPr id="24" name="Left-Right Arrow 23"/>
          <p:cNvSpPr/>
          <p:nvPr/>
        </p:nvSpPr>
        <p:spPr bwMode="auto">
          <a:xfrm>
            <a:off x="3733800" y="3505200"/>
            <a:ext cx="1524000" cy="152400"/>
          </a:xfrm>
          <a:prstGeom prst="lef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7" name="Left-Right Arrow 26"/>
          <p:cNvSpPr/>
          <p:nvPr/>
        </p:nvSpPr>
        <p:spPr bwMode="auto">
          <a:xfrm>
            <a:off x="3733800" y="4038600"/>
            <a:ext cx="1524000" cy="152400"/>
          </a:xfrm>
          <a:prstGeom prst="lef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 name="Rounded Rectangular Callout 10"/>
          <p:cNvSpPr/>
          <p:nvPr/>
        </p:nvSpPr>
        <p:spPr bwMode="auto">
          <a:xfrm>
            <a:off x="304800" y="4572000"/>
            <a:ext cx="4495800" cy="2057400"/>
          </a:xfrm>
          <a:prstGeom prst="wedgeRoundRectCallout">
            <a:avLst>
              <a:gd name="adj1" fmla="val 39994"/>
              <a:gd name="adj2" fmla="val -72026"/>
              <a:gd name="adj3"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bg1"/>
                </a:solidFill>
                <a:latin typeface="Segoe" pitchFamily="34" charset="0"/>
              </a:rPr>
              <a:t>Corresponding SharePoint sites are then automatically created when team projects are created</a:t>
            </a:r>
          </a:p>
        </p:txBody>
      </p:sp>
      <p:sp>
        <p:nvSpPr>
          <p:cNvPr id="29" name="Title 1"/>
          <p:cNvSpPr>
            <a:spLocks noGrp="1"/>
          </p:cNvSpPr>
          <p:nvPr>
            <p:ph type="title"/>
          </p:nvPr>
        </p:nvSpPr>
        <p:spPr>
          <a:xfrm>
            <a:off x="381000" y="230188"/>
            <a:ext cx="8382000" cy="553998"/>
          </a:xfrm>
        </p:spPr>
        <p:txBody>
          <a:bodyPr/>
          <a:lstStyle/>
          <a:p>
            <a:r>
              <a:rPr lang="en-US" sz="4000" dirty="0"/>
              <a:t>Not in Charge of SharePoint</a:t>
            </a:r>
          </a:p>
        </p:txBody>
      </p:sp>
      <p:grpSp>
        <p:nvGrpSpPr>
          <p:cNvPr id="2" name="Group 29"/>
          <p:cNvGrpSpPr/>
          <p:nvPr/>
        </p:nvGrpSpPr>
        <p:grpSpPr>
          <a:xfrm>
            <a:off x="7010400" y="75178"/>
            <a:ext cx="2133600" cy="1260240"/>
            <a:chOff x="4738576" y="2286000"/>
            <a:chExt cx="3870223" cy="2286000"/>
          </a:xfrm>
        </p:grpSpPr>
        <p:pic>
          <p:nvPicPr>
            <p:cNvPr id="31" name="Picture 6" descr="C:\Users\Jon\AppData\Local\Microsoft\Windows\Temporary Internet Files\Content.IE5\Z8IHWCGQ\MCj04352420000[1].png"/>
            <p:cNvPicPr>
              <a:picLocks noChangeAspect="1" noChangeArrowheads="1"/>
            </p:cNvPicPr>
            <p:nvPr/>
          </p:nvPicPr>
          <p:blipFill>
            <a:blip r:embed="rId3"/>
            <a:srcRect/>
            <a:stretch>
              <a:fillRect/>
            </a:stretch>
          </p:blipFill>
          <p:spPr bwMode="auto">
            <a:xfrm flipH="1">
              <a:off x="4876800" y="2286000"/>
              <a:ext cx="1155379" cy="2286000"/>
            </a:xfrm>
            <a:prstGeom prst="rect">
              <a:avLst/>
            </a:prstGeom>
            <a:noFill/>
          </p:spPr>
        </p:pic>
        <p:pic>
          <p:nvPicPr>
            <p:cNvPr id="32" name="Picture 31" descr="C:\Users\Jon\AppData\Local\Microsoft\Windows\Temporary Internet Files\Content.IE5\Z8IHWCGQ\MCj04352420000[1].png"/>
            <p:cNvPicPr>
              <a:picLocks noChangeAspect="1" noChangeArrowheads="1"/>
            </p:cNvPicPr>
            <p:nvPr/>
          </p:nvPicPr>
          <p:blipFill>
            <a:blip r:embed="rId3"/>
            <a:srcRect/>
            <a:stretch>
              <a:fillRect/>
            </a:stretch>
          </p:blipFill>
          <p:spPr bwMode="auto">
            <a:xfrm flipH="1">
              <a:off x="7315200" y="2286000"/>
              <a:ext cx="1155379" cy="2286000"/>
            </a:xfrm>
            <a:prstGeom prst="rect">
              <a:avLst/>
            </a:prstGeom>
            <a:noFill/>
          </p:spPr>
        </p:pic>
        <p:sp>
          <p:nvSpPr>
            <p:cNvPr id="33" name="TextBox 32"/>
            <p:cNvSpPr txBox="1"/>
            <p:nvPr/>
          </p:nvSpPr>
          <p:spPr>
            <a:xfrm>
              <a:off x="4738576" y="3946521"/>
              <a:ext cx="3870223" cy="446630"/>
            </a:xfrm>
            <a:prstGeom prst="rect">
              <a:avLst/>
            </a:prstGeom>
            <a:noFill/>
          </p:spPr>
          <p:txBody>
            <a:bodyPr wrap="square" rtlCol="0">
              <a:spAutoFit/>
            </a:bodyPr>
            <a:lstStyle/>
            <a:p>
              <a:pPr algn="ctr"/>
              <a:r>
                <a:rPr lang="en-US" sz="1000" dirty="0" smtClean="0"/>
                <a:t>Separate Servers</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9" presetClass="emph" presetSubtype="0" grpId="0" nodeType="withEffect">
                                  <p:stCondLst>
                                    <p:cond delay="0"/>
                                  </p:stCondLst>
                                  <p:childTnLst>
                                    <p:set>
                                      <p:cBhvr rctx="PPT">
                                        <p:cTn id="9" dur="indefinite"/>
                                        <p:tgtEl>
                                          <p:spTgt spid="53"/>
                                        </p:tgtEl>
                                        <p:attrNameLst>
                                          <p:attrName>style.opacity</p:attrName>
                                        </p:attrNameLst>
                                      </p:cBhvr>
                                      <p:to>
                                        <p:strVal val="0.5"/>
                                      </p:to>
                                    </p:set>
                                    <p:animEffect filter="image" prLst="opacity: 0.5">
                                      <p:cBhvr rctx="IE">
                                        <p:cTn id="10" dur="indefinite"/>
                                        <p:tgtEl>
                                          <p:spTgt spid="53"/>
                                        </p:tgtEl>
                                      </p:cBhvr>
                                    </p:animEffect>
                                  </p:childTnLst>
                                </p:cTn>
                              </p:par>
                              <p:par>
                                <p:cTn id="11" presetID="9" presetClass="emph" presetSubtype="0" grpId="0" nodeType="withEffect">
                                  <p:stCondLst>
                                    <p:cond delay="0"/>
                                  </p:stCondLst>
                                  <p:childTnLst>
                                    <p:set>
                                      <p:cBhvr rctx="PPT">
                                        <p:cTn id="12" dur="indefinite"/>
                                        <p:tgtEl>
                                          <p:spTgt spid="23"/>
                                        </p:tgtEl>
                                        <p:attrNameLst>
                                          <p:attrName>style.opacity</p:attrName>
                                        </p:attrNameLst>
                                      </p:cBhvr>
                                      <p:to>
                                        <p:strVal val="0.5"/>
                                      </p:to>
                                    </p:set>
                                    <p:animEffect filter="image" prLst="opacity: 0.5">
                                      <p:cBhvr rctx="IE">
                                        <p:cTn id="13" dur="indefinite"/>
                                        <p:tgtEl>
                                          <p:spTgt spid="23"/>
                                        </p:tgtEl>
                                      </p:cBhvr>
                                    </p:animEffect>
                                  </p:childTnLst>
                                </p:cTn>
                              </p:par>
                              <p:par>
                                <p:cTn id="14" presetID="9" presetClass="emph" presetSubtype="0" grpId="0" nodeType="withEffect">
                                  <p:stCondLst>
                                    <p:cond delay="0"/>
                                  </p:stCondLst>
                                  <p:childTnLst>
                                    <p:set>
                                      <p:cBhvr rctx="PPT">
                                        <p:cTn id="15" dur="indefinite"/>
                                        <p:tgtEl>
                                          <p:spTgt spid="26"/>
                                        </p:tgtEl>
                                        <p:attrNameLst>
                                          <p:attrName>style.opacity</p:attrName>
                                        </p:attrNameLst>
                                      </p:cBhvr>
                                      <p:to>
                                        <p:strVal val="0.5"/>
                                      </p:to>
                                    </p:set>
                                    <p:animEffect filter="image" prLst="opacity: 0.5">
                                      <p:cBhvr rctx="IE">
                                        <p:cTn id="16" dur="indefinite"/>
                                        <p:tgtEl>
                                          <p:spTgt spid="26"/>
                                        </p:tgtEl>
                                      </p:cBhvr>
                                    </p:animEffect>
                                  </p:childTnLst>
                                </p:cTn>
                              </p:par>
                              <p:par>
                                <p:cTn id="17" presetID="9" presetClass="emph" presetSubtype="0" grpId="0" nodeType="withEffect">
                                  <p:stCondLst>
                                    <p:cond delay="0"/>
                                  </p:stCondLst>
                                  <p:childTnLst>
                                    <p:set>
                                      <p:cBhvr rctx="PPT">
                                        <p:cTn id="18" dur="indefinite"/>
                                        <p:tgtEl>
                                          <p:spTgt spid="12"/>
                                        </p:tgtEl>
                                        <p:attrNameLst>
                                          <p:attrName>style.opacity</p:attrName>
                                        </p:attrNameLst>
                                      </p:cBhvr>
                                      <p:to>
                                        <p:strVal val="0.5"/>
                                      </p:to>
                                    </p:set>
                                    <p:animEffect filter="image" prLst="opacity: 0.5">
                                      <p:cBhvr rctx="IE">
                                        <p:cTn id="19" dur="indefinite"/>
                                        <p:tgtEl>
                                          <p:spTgt spid="12"/>
                                        </p:tgtEl>
                                      </p:cBhvr>
                                    </p:animEffect>
                                  </p:childTnLst>
                                </p:cTn>
                              </p:par>
                              <p:par>
                                <p:cTn id="20" presetID="9" presetClass="emph" presetSubtype="0" grpId="0" nodeType="withEffect">
                                  <p:stCondLst>
                                    <p:cond delay="0"/>
                                  </p:stCondLst>
                                  <p:childTnLst>
                                    <p:set>
                                      <p:cBhvr rctx="PPT">
                                        <p:cTn id="21" dur="indefinite"/>
                                        <p:tgtEl>
                                          <p:spTgt spid="14"/>
                                        </p:tgtEl>
                                        <p:attrNameLst>
                                          <p:attrName>style.opacity</p:attrName>
                                        </p:attrNameLst>
                                      </p:cBhvr>
                                      <p:to>
                                        <p:strVal val="0.5"/>
                                      </p:to>
                                    </p:set>
                                    <p:animEffect filter="image" prLst="opacity: 0.5">
                                      <p:cBhvr rctx="IE">
                                        <p:cTn id="22" dur="indefinite"/>
                                        <p:tgtEl>
                                          <p:spTgt spid="14"/>
                                        </p:tgtEl>
                                      </p:cBhvr>
                                    </p:animEffect>
                                  </p:childTnLst>
                                </p:cTn>
                              </p:par>
                              <p:par>
                                <p:cTn id="23" presetID="9" presetClass="emph" presetSubtype="0" grpId="0" nodeType="withEffect">
                                  <p:stCondLst>
                                    <p:cond delay="0"/>
                                  </p:stCondLst>
                                  <p:childTnLst>
                                    <p:set>
                                      <p:cBhvr rctx="PPT">
                                        <p:cTn id="24" dur="indefinite"/>
                                        <p:tgtEl>
                                          <p:spTgt spid="13"/>
                                        </p:tgtEl>
                                        <p:attrNameLst>
                                          <p:attrName>style.opacity</p:attrName>
                                        </p:attrNameLst>
                                      </p:cBhvr>
                                      <p:to>
                                        <p:strVal val="0.5"/>
                                      </p:to>
                                    </p:set>
                                    <p:animEffect filter="image" prLst="opacity: 0.5">
                                      <p:cBhvr rctx="IE">
                                        <p:cTn id="25" dur="indefinite"/>
                                        <p:tgtEl>
                                          <p:spTgt spid="13"/>
                                        </p:tgtEl>
                                      </p:cBhvr>
                                    </p:animEffect>
                                  </p:childTnLst>
                                </p:cTn>
                              </p:par>
                              <p:par>
                                <p:cTn id="26" presetID="9" presetClass="emph" presetSubtype="0" grpId="0" nodeType="withEffect">
                                  <p:stCondLst>
                                    <p:cond delay="0"/>
                                  </p:stCondLst>
                                  <p:childTnLst>
                                    <p:set>
                                      <p:cBhvr rctx="PPT">
                                        <p:cTn id="27" dur="indefinite"/>
                                        <p:tgtEl>
                                          <p:spTgt spid="9"/>
                                        </p:tgtEl>
                                        <p:attrNameLst>
                                          <p:attrName>style.opacity</p:attrName>
                                        </p:attrNameLst>
                                      </p:cBhvr>
                                      <p:to>
                                        <p:strVal val="0.5"/>
                                      </p:to>
                                    </p:set>
                                    <p:animEffect filter="image" prLst="opacity: 0.5">
                                      <p:cBhvr rctx="IE">
                                        <p:cTn id="28" dur="indefinite"/>
                                        <p:tgtEl>
                                          <p:spTgt spid="9"/>
                                        </p:tgtEl>
                                      </p:cBhvr>
                                    </p:animEffect>
                                  </p:childTnLst>
                                </p:cTn>
                              </p:par>
                              <p:par>
                                <p:cTn id="29" presetID="9" presetClass="emph" presetSubtype="0" grpId="0" nodeType="withEffect">
                                  <p:stCondLst>
                                    <p:cond delay="0"/>
                                  </p:stCondLst>
                                  <p:childTnLst>
                                    <p:set>
                                      <p:cBhvr rctx="PPT">
                                        <p:cTn id="30" dur="indefinite"/>
                                        <p:tgtEl>
                                          <p:spTgt spid="16"/>
                                        </p:tgtEl>
                                        <p:attrNameLst>
                                          <p:attrName>style.opacity</p:attrName>
                                        </p:attrNameLst>
                                      </p:cBhvr>
                                      <p:to>
                                        <p:strVal val="0.5"/>
                                      </p:to>
                                    </p:set>
                                    <p:animEffect filter="image" prLst="opacity: 0.5">
                                      <p:cBhvr rctx="IE">
                                        <p:cTn id="31" dur="indefinite"/>
                                        <p:tgtEl>
                                          <p:spTgt spid="16"/>
                                        </p:tgtEl>
                                      </p:cBhvr>
                                    </p:animEffect>
                                  </p:childTnLst>
                                </p:cTn>
                              </p:par>
                              <p:par>
                                <p:cTn id="32" presetID="9" presetClass="emph" presetSubtype="0" grpId="0" nodeType="withEffect">
                                  <p:stCondLst>
                                    <p:cond delay="0"/>
                                  </p:stCondLst>
                                  <p:childTnLst>
                                    <p:set>
                                      <p:cBhvr rctx="PPT">
                                        <p:cTn id="33" dur="indefinite"/>
                                        <p:tgtEl>
                                          <p:spTgt spid="18"/>
                                        </p:tgtEl>
                                        <p:attrNameLst>
                                          <p:attrName>style.opacity</p:attrName>
                                        </p:attrNameLst>
                                      </p:cBhvr>
                                      <p:to>
                                        <p:strVal val="0.5"/>
                                      </p:to>
                                    </p:set>
                                    <p:animEffect filter="image" prLst="opacity: 0.5">
                                      <p:cBhvr rctx="IE">
                                        <p:cTn id="34" dur="indefinite"/>
                                        <p:tgtEl>
                                          <p:spTgt spid="18"/>
                                        </p:tgtEl>
                                      </p:cBhvr>
                                    </p:animEffect>
                                  </p:childTnLst>
                                </p:cTn>
                              </p:par>
                              <p:par>
                                <p:cTn id="35" presetID="9" presetClass="emph" presetSubtype="0" grpId="0" nodeType="withEffect">
                                  <p:stCondLst>
                                    <p:cond delay="0"/>
                                  </p:stCondLst>
                                  <p:childTnLst>
                                    <p:set>
                                      <p:cBhvr rctx="PPT">
                                        <p:cTn id="36" dur="indefinite"/>
                                        <p:tgtEl>
                                          <p:spTgt spid="17"/>
                                        </p:tgtEl>
                                        <p:attrNameLst>
                                          <p:attrName>style.opacity</p:attrName>
                                        </p:attrNameLst>
                                      </p:cBhvr>
                                      <p:to>
                                        <p:strVal val="0.5"/>
                                      </p:to>
                                    </p:set>
                                    <p:animEffect filter="image" prLst="opacity: 0.5">
                                      <p:cBhvr rctx="IE">
                                        <p:cTn id="37" dur="indefinite"/>
                                        <p:tgtEl>
                                          <p:spTgt spid="1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animBg="1"/>
      <p:bldP spid="53" grpId="0" animBg="1"/>
      <p:bldP spid="9"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4" grpId="0" animBg="1"/>
      <p:bldP spid="27" grpId="0" animBg="1"/>
      <p:bldP spid="11"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4648200" y="1524000"/>
            <a:ext cx="4343400" cy="39624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6" name="Rectangle 25"/>
          <p:cNvSpPr/>
          <p:nvPr/>
        </p:nvSpPr>
        <p:spPr bwMode="auto">
          <a:xfrm>
            <a:off x="152400" y="1524000"/>
            <a:ext cx="4038600" cy="39624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3" name="Rounded Rectangle 52"/>
          <p:cNvSpPr/>
          <p:nvPr/>
        </p:nvSpPr>
        <p:spPr bwMode="auto">
          <a:xfrm>
            <a:off x="4800600" y="1905000"/>
            <a:ext cx="4038600" cy="2895600"/>
          </a:xfrm>
          <a:prstGeom prst="roundRect">
            <a:avLst>
              <a:gd name="adj" fmla="val 4167"/>
            </a:avLst>
          </a:prstGeom>
          <a:solidFill>
            <a:schemeClr val="tx1">
              <a:lumMod val="9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Segoe" pitchFamily="34" charset="0"/>
              </a:rPr>
              <a:t>SharePoint Products</a:t>
            </a:r>
          </a:p>
        </p:txBody>
      </p:sp>
      <p:sp>
        <p:nvSpPr>
          <p:cNvPr id="46" name="Snip Single Corner Rectangle 45"/>
          <p:cNvSpPr/>
          <p:nvPr/>
        </p:nvSpPr>
        <p:spPr bwMode="auto">
          <a:xfrm>
            <a:off x="304800" y="2362200"/>
            <a:ext cx="3733800" cy="2286000"/>
          </a:xfrm>
          <a:prstGeom prst="snip1Rect">
            <a:avLst>
              <a:gd name="adj" fmla="val 5952"/>
            </a:avLst>
          </a:prstGeom>
          <a:solidFill>
            <a:schemeClr val="accent2"/>
          </a:solidFill>
          <a:ln>
            <a:solidFill>
              <a:schemeClr val="bg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Team Foundation Server</a:t>
            </a:r>
          </a:p>
        </p:txBody>
      </p:sp>
      <p:sp>
        <p:nvSpPr>
          <p:cNvPr id="40" name="TextBox 39"/>
          <p:cNvSpPr txBox="1"/>
          <p:nvPr/>
        </p:nvSpPr>
        <p:spPr>
          <a:xfrm>
            <a:off x="152400" y="1524000"/>
            <a:ext cx="1676400" cy="276999"/>
          </a:xfrm>
          <a:prstGeom prst="rect">
            <a:avLst/>
          </a:prstGeom>
          <a:noFill/>
        </p:spPr>
        <p:txBody>
          <a:bodyPr wrap="square" rtlCol="0">
            <a:spAutoFit/>
          </a:bodyPr>
          <a:lstStyle/>
          <a:p>
            <a:r>
              <a:rPr lang="en-US" sz="1200" dirty="0" smtClean="0">
                <a:solidFill>
                  <a:schemeClr val="bg2">
                    <a:lumMod val="75000"/>
                  </a:schemeClr>
                </a:solidFill>
              </a:rPr>
              <a:t>Server A</a:t>
            </a:r>
          </a:p>
        </p:txBody>
      </p:sp>
      <p:sp>
        <p:nvSpPr>
          <p:cNvPr id="9" name="Snip Single Corner Rectangle 8"/>
          <p:cNvSpPr/>
          <p:nvPr/>
        </p:nvSpPr>
        <p:spPr bwMode="auto">
          <a:xfrm>
            <a:off x="4953000" y="2362200"/>
            <a:ext cx="3733800" cy="2286000"/>
          </a:xfrm>
          <a:prstGeom prst="snip1Rect">
            <a:avLst>
              <a:gd name="adj" fmla="val 5952"/>
            </a:avLst>
          </a:prstGeom>
          <a:solidFill>
            <a:schemeClr val="accent2"/>
          </a:solidFill>
          <a:ln>
            <a:solidFill>
              <a:schemeClr val="bg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Web Application</a:t>
            </a:r>
          </a:p>
        </p:txBody>
      </p:sp>
      <p:sp>
        <p:nvSpPr>
          <p:cNvPr id="11" name="Left-Right Arrow 10"/>
          <p:cNvSpPr/>
          <p:nvPr/>
        </p:nvSpPr>
        <p:spPr bwMode="auto">
          <a:xfrm>
            <a:off x="4038600" y="2743200"/>
            <a:ext cx="914400" cy="152400"/>
          </a:xfrm>
          <a:prstGeom prst="leftRightArrow">
            <a:avLst/>
          </a:prstGeom>
          <a:solidFill>
            <a:schemeClr val="accent2"/>
          </a:solidFill>
          <a:ln>
            <a:solidFill>
              <a:schemeClr val="bg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Rectangle 13"/>
          <p:cNvSpPr/>
          <p:nvPr/>
        </p:nvSpPr>
        <p:spPr bwMode="auto">
          <a:xfrm>
            <a:off x="457200" y="2895600"/>
            <a:ext cx="3429000" cy="1600200"/>
          </a:xfrm>
          <a:prstGeom prst="rect">
            <a:avLst/>
          </a:prstGeom>
          <a:ln>
            <a:solidFill>
              <a:schemeClr val="accent2"/>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Segoe" pitchFamily="34" charset="0"/>
              </a:rPr>
              <a:t>Team Project Collection 1</a:t>
            </a:r>
          </a:p>
        </p:txBody>
      </p:sp>
      <p:sp>
        <p:nvSpPr>
          <p:cNvPr id="15" name="Rectangle 14"/>
          <p:cNvSpPr/>
          <p:nvPr/>
        </p:nvSpPr>
        <p:spPr bwMode="auto">
          <a:xfrm>
            <a:off x="5105400" y="2895600"/>
            <a:ext cx="3429000" cy="1600200"/>
          </a:xfrm>
          <a:prstGeom prst="rect">
            <a:avLst/>
          </a:prstGeom>
          <a:ln>
            <a:solidFill>
              <a:schemeClr val="accent2"/>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Segoe" pitchFamily="34" charset="0"/>
              </a:rPr>
              <a:t>Site Collection 1</a:t>
            </a:r>
          </a:p>
        </p:txBody>
      </p:sp>
      <p:sp>
        <p:nvSpPr>
          <p:cNvPr id="16" name="Left-Right Arrow 15"/>
          <p:cNvSpPr/>
          <p:nvPr/>
        </p:nvSpPr>
        <p:spPr bwMode="auto">
          <a:xfrm>
            <a:off x="3886200" y="3048000"/>
            <a:ext cx="1219200" cy="152400"/>
          </a:xfrm>
          <a:prstGeom prst="leftRightArrow">
            <a:avLst/>
          </a:prstGeom>
          <a:ln>
            <a:solidFill>
              <a:schemeClr val="accent2"/>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7" name="Rounded Rectangle 16"/>
          <p:cNvSpPr/>
          <p:nvPr/>
        </p:nvSpPr>
        <p:spPr bwMode="auto">
          <a:xfrm>
            <a:off x="609600" y="3352800"/>
            <a:ext cx="3124200" cy="4572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Team Project 1</a:t>
            </a:r>
          </a:p>
        </p:txBody>
      </p:sp>
      <p:sp>
        <p:nvSpPr>
          <p:cNvPr id="18" name="Rounded Rectangle 17"/>
          <p:cNvSpPr/>
          <p:nvPr/>
        </p:nvSpPr>
        <p:spPr bwMode="auto">
          <a:xfrm>
            <a:off x="609600" y="3886200"/>
            <a:ext cx="3124200" cy="4572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Team Project 2</a:t>
            </a:r>
          </a:p>
        </p:txBody>
      </p:sp>
      <p:sp>
        <p:nvSpPr>
          <p:cNvPr id="19" name="Rounded Rectangle 18"/>
          <p:cNvSpPr/>
          <p:nvPr/>
        </p:nvSpPr>
        <p:spPr bwMode="auto">
          <a:xfrm>
            <a:off x="5257800" y="3352800"/>
            <a:ext cx="3124200" cy="4572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Site1</a:t>
            </a:r>
          </a:p>
        </p:txBody>
      </p:sp>
      <p:sp>
        <p:nvSpPr>
          <p:cNvPr id="20" name="Rounded Rectangle 19"/>
          <p:cNvSpPr/>
          <p:nvPr/>
        </p:nvSpPr>
        <p:spPr bwMode="auto">
          <a:xfrm>
            <a:off x="5257800" y="3886200"/>
            <a:ext cx="3124200" cy="4572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Site 2</a:t>
            </a:r>
          </a:p>
        </p:txBody>
      </p:sp>
      <p:sp>
        <p:nvSpPr>
          <p:cNvPr id="21" name="Left-Right Arrow 20"/>
          <p:cNvSpPr/>
          <p:nvPr/>
        </p:nvSpPr>
        <p:spPr bwMode="auto">
          <a:xfrm>
            <a:off x="3733800" y="3505200"/>
            <a:ext cx="1524000" cy="152400"/>
          </a:xfrm>
          <a:prstGeom prst="lef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2" name="Left-Right Arrow 21"/>
          <p:cNvSpPr/>
          <p:nvPr/>
        </p:nvSpPr>
        <p:spPr bwMode="auto">
          <a:xfrm>
            <a:off x="3733800" y="4038600"/>
            <a:ext cx="1524000" cy="152400"/>
          </a:xfrm>
          <a:prstGeom prst="lef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4" name="Rounded Rectangle 23"/>
          <p:cNvSpPr/>
          <p:nvPr/>
        </p:nvSpPr>
        <p:spPr bwMode="auto">
          <a:xfrm>
            <a:off x="4800600" y="4800600"/>
            <a:ext cx="4038600" cy="457200"/>
          </a:xfrm>
          <a:prstGeom prst="roundRect">
            <a:avLst>
              <a:gd name="adj" fmla="val 15625"/>
            </a:avLst>
          </a:prstGeom>
          <a:solidFill>
            <a:schemeClr val="tx1">
              <a:lumMod val="9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Segoe" pitchFamily="34" charset="0"/>
              </a:rPr>
              <a:t>Team Foundation Extensions</a:t>
            </a:r>
          </a:p>
        </p:txBody>
      </p:sp>
      <p:sp>
        <p:nvSpPr>
          <p:cNvPr id="25" name="TextBox 24"/>
          <p:cNvSpPr txBox="1"/>
          <p:nvPr/>
        </p:nvSpPr>
        <p:spPr>
          <a:xfrm>
            <a:off x="4648200" y="1524000"/>
            <a:ext cx="1676400" cy="276999"/>
          </a:xfrm>
          <a:prstGeom prst="rect">
            <a:avLst/>
          </a:prstGeom>
          <a:noFill/>
        </p:spPr>
        <p:txBody>
          <a:bodyPr wrap="square" rtlCol="0">
            <a:spAutoFit/>
          </a:bodyPr>
          <a:lstStyle/>
          <a:p>
            <a:r>
              <a:rPr lang="en-US" sz="1200" dirty="0" smtClean="0">
                <a:solidFill>
                  <a:schemeClr val="bg2">
                    <a:lumMod val="75000"/>
                  </a:schemeClr>
                </a:solidFill>
              </a:rPr>
              <a:t>Server B</a:t>
            </a:r>
          </a:p>
        </p:txBody>
      </p:sp>
      <p:pic>
        <p:nvPicPr>
          <p:cNvPr id="27" name="Picture 3" descr="C:\Users\Jon\AppData\Local\Microsoft\Windows\Temporary Internet Files\Content.IE5\KZAXTSU3\MCj04421390000[1].png"/>
          <p:cNvPicPr>
            <a:picLocks noChangeAspect="1" noChangeArrowheads="1"/>
          </p:cNvPicPr>
          <p:nvPr/>
        </p:nvPicPr>
        <p:blipFill>
          <a:blip r:embed="rId3"/>
          <a:srcRect/>
          <a:stretch>
            <a:fillRect/>
          </a:stretch>
        </p:blipFill>
        <p:spPr bwMode="auto">
          <a:xfrm>
            <a:off x="0" y="5743575"/>
            <a:ext cx="1091987" cy="1114425"/>
          </a:xfrm>
          <a:prstGeom prst="rect">
            <a:avLst/>
          </a:prstGeom>
          <a:noFill/>
        </p:spPr>
      </p:pic>
      <p:sp>
        <p:nvSpPr>
          <p:cNvPr id="29" name="Title 1"/>
          <p:cNvSpPr>
            <a:spLocks noGrp="1"/>
          </p:cNvSpPr>
          <p:nvPr>
            <p:ph type="title"/>
          </p:nvPr>
        </p:nvSpPr>
        <p:spPr>
          <a:xfrm>
            <a:off x="381000" y="230188"/>
            <a:ext cx="8382000" cy="553998"/>
          </a:xfrm>
        </p:spPr>
        <p:txBody>
          <a:bodyPr/>
          <a:lstStyle/>
          <a:p>
            <a:r>
              <a:rPr lang="en-US" sz="4000" dirty="0"/>
              <a:t>Not in Charge of SharePoint</a:t>
            </a:r>
          </a:p>
        </p:txBody>
      </p:sp>
      <p:grpSp>
        <p:nvGrpSpPr>
          <p:cNvPr id="2" name="Group 29"/>
          <p:cNvGrpSpPr/>
          <p:nvPr/>
        </p:nvGrpSpPr>
        <p:grpSpPr>
          <a:xfrm>
            <a:off x="7010400" y="75178"/>
            <a:ext cx="2133600" cy="1260240"/>
            <a:chOff x="4738576" y="2286000"/>
            <a:chExt cx="3870223" cy="2286000"/>
          </a:xfrm>
        </p:grpSpPr>
        <p:pic>
          <p:nvPicPr>
            <p:cNvPr id="31" name="Picture 6" descr="C:\Users\Jon\AppData\Local\Microsoft\Windows\Temporary Internet Files\Content.IE5\Z8IHWCGQ\MCj04352420000[1].png"/>
            <p:cNvPicPr>
              <a:picLocks noChangeAspect="1" noChangeArrowheads="1"/>
            </p:cNvPicPr>
            <p:nvPr/>
          </p:nvPicPr>
          <p:blipFill>
            <a:blip r:embed="rId4"/>
            <a:srcRect/>
            <a:stretch>
              <a:fillRect/>
            </a:stretch>
          </p:blipFill>
          <p:spPr bwMode="auto">
            <a:xfrm flipH="1">
              <a:off x="4876800" y="2286000"/>
              <a:ext cx="1155379" cy="2286000"/>
            </a:xfrm>
            <a:prstGeom prst="rect">
              <a:avLst/>
            </a:prstGeom>
            <a:noFill/>
          </p:spPr>
        </p:pic>
        <p:pic>
          <p:nvPicPr>
            <p:cNvPr id="32" name="Picture 31" descr="C:\Users\Jon\AppData\Local\Microsoft\Windows\Temporary Internet Files\Content.IE5\Z8IHWCGQ\MCj04352420000[1].png"/>
            <p:cNvPicPr>
              <a:picLocks noChangeAspect="1" noChangeArrowheads="1"/>
            </p:cNvPicPr>
            <p:nvPr/>
          </p:nvPicPr>
          <p:blipFill>
            <a:blip r:embed="rId4"/>
            <a:srcRect/>
            <a:stretch>
              <a:fillRect/>
            </a:stretch>
          </p:blipFill>
          <p:spPr bwMode="auto">
            <a:xfrm flipH="1">
              <a:off x="7315200" y="2286000"/>
              <a:ext cx="1155379" cy="2286000"/>
            </a:xfrm>
            <a:prstGeom prst="rect">
              <a:avLst/>
            </a:prstGeom>
            <a:noFill/>
          </p:spPr>
        </p:pic>
        <p:sp>
          <p:nvSpPr>
            <p:cNvPr id="33" name="TextBox 32"/>
            <p:cNvSpPr txBox="1"/>
            <p:nvPr/>
          </p:nvSpPr>
          <p:spPr>
            <a:xfrm>
              <a:off x="4738576" y="3946521"/>
              <a:ext cx="3870223" cy="446630"/>
            </a:xfrm>
            <a:prstGeom prst="rect">
              <a:avLst/>
            </a:prstGeom>
            <a:noFill/>
          </p:spPr>
          <p:txBody>
            <a:bodyPr wrap="square" rtlCol="0">
              <a:spAutoFit/>
            </a:bodyPr>
            <a:lstStyle/>
            <a:p>
              <a:pPr algn="ctr"/>
              <a:r>
                <a:rPr lang="en-US" sz="1000" dirty="0" smtClean="0"/>
                <a:t>Separate Servers</a:t>
              </a:r>
            </a:p>
          </p:txBody>
        </p:sp>
      </p:gr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981200" y="990600"/>
            <a:ext cx="7132320" cy="5758089"/>
          </a:xfrm>
          <a:prstGeom prst="rect">
            <a:avLst/>
          </a:prstGeom>
          <a:noFill/>
          <a:ln w="9525">
            <a:noFill/>
            <a:miter lim="800000"/>
            <a:headEnd/>
            <a:tailEnd/>
          </a:ln>
          <a:effectLst/>
        </p:spPr>
      </p:pic>
      <p:pic>
        <p:nvPicPr>
          <p:cNvPr id="11" name="Picture 2"/>
          <p:cNvPicPr>
            <a:picLocks noChangeAspect="1" noChangeArrowheads="1"/>
          </p:cNvPicPr>
          <p:nvPr/>
        </p:nvPicPr>
        <p:blipFill>
          <a:blip r:embed="rId3"/>
          <a:srcRect/>
          <a:stretch>
            <a:fillRect/>
          </a:stretch>
        </p:blipFill>
        <p:spPr bwMode="auto">
          <a:xfrm>
            <a:off x="76200" y="990600"/>
            <a:ext cx="1795689" cy="2218204"/>
          </a:xfrm>
          <a:prstGeom prst="rect">
            <a:avLst/>
          </a:prstGeom>
          <a:ln>
            <a:noFill/>
          </a:ln>
          <a:effectLst>
            <a:outerShdw blurRad="190500" algn="tl" rotWithShape="0">
              <a:srgbClr val="000000">
                <a:alpha val="70000"/>
              </a:srgbClr>
            </a:outerShdw>
          </a:effectLst>
        </p:spPr>
      </p:pic>
      <p:sp>
        <p:nvSpPr>
          <p:cNvPr id="2" name="Title 1"/>
          <p:cNvSpPr>
            <a:spLocks noGrp="1"/>
          </p:cNvSpPr>
          <p:nvPr>
            <p:ph type="title"/>
          </p:nvPr>
        </p:nvSpPr>
        <p:spPr>
          <a:xfrm>
            <a:off x="381000" y="230188"/>
            <a:ext cx="8382000" cy="664797"/>
          </a:xfrm>
        </p:spPr>
        <p:txBody>
          <a:bodyPr/>
          <a:lstStyle/>
          <a:p>
            <a:r>
              <a:rPr lang="en-US" dirty="0" smtClean="0"/>
              <a:t>Updating Tasks</a:t>
            </a:r>
            <a:endParaRPr lang="en-US" dirty="0"/>
          </a:p>
        </p:txBody>
      </p:sp>
      <p:sp>
        <p:nvSpPr>
          <p:cNvPr id="6" name="Rounded Rectangular Callout 5"/>
          <p:cNvSpPr/>
          <p:nvPr/>
        </p:nvSpPr>
        <p:spPr bwMode="auto">
          <a:xfrm>
            <a:off x="3810000" y="1752600"/>
            <a:ext cx="3048000" cy="942975"/>
          </a:xfrm>
          <a:prstGeom prst="wedgeRoundRectCallout">
            <a:avLst>
              <a:gd name="adj1" fmla="val 72274"/>
              <a:gd name="adj2" fmla="val 55742"/>
              <a:gd name="adj3"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bg1"/>
                </a:solidFill>
                <a:latin typeface="Segoe" pitchFamily="34" charset="0"/>
              </a:rPr>
              <a:t>Iteration Backlog workbook</a:t>
            </a:r>
          </a:p>
        </p:txBody>
      </p:sp>
      <p:sp>
        <p:nvSpPr>
          <p:cNvPr id="7" name="Oval 6"/>
          <p:cNvSpPr/>
          <p:nvPr/>
        </p:nvSpPr>
        <p:spPr bwMode="auto">
          <a:xfrm>
            <a:off x="7477125" y="2695575"/>
            <a:ext cx="1543050" cy="533400"/>
          </a:xfrm>
          <a:prstGeom prst="ellipse">
            <a:avLst/>
          </a:prstGeom>
          <a:noFill/>
          <a:ln w="25400" cmpd="sng">
            <a:solidFill>
              <a:srgbClr val="FF0066"/>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 - Extensions</a:t>
            </a:r>
            <a:endParaRPr lang="en-US" dirty="0"/>
          </a:p>
        </p:txBody>
      </p:sp>
      <p:sp>
        <p:nvSpPr>
          <p:cNvPr id="3" name="Text Placeholder 2"/>
          <p:cNvSpPr>
            <a:spLocks noGrp="1"/>
          </p:cNvSpPr>
          <p:nvPr>
            <p:ph type="body" sz="quarter" idx="10"/>
          </p:nvPr>
        </p:nvSpPr>
        <p:spPr>
          <a:xfrm>
            <a:off x="381000" y="1371600"/>
            <a:ext cx="8382000" cy="2763834"/>
          </a:xfrm>
        </p:spPr>
        <p:txBody>
          <a:bodyPr/>
          <a:lstStyle/>
          <a:p>
            <a:r>
              <a:rPr lang="en-US" dirty="0" smtClean="0"/>
              <a:t>Team Foundation Server Extensions for SharePoint Products</a:t>
            </a:r>
          </a:p>
          <a:p>
            <a:pPr lvl="1"/>
            <a:r>
              <a:rPr lang="en-US" dirty="0" smtClean="0"/>
              <a:t>Allows TFS to communicate with SharePoint</a:t>
            </a:r>
          </a:p>
          <a:p>
            <a:pPr lvl="1"/>
            <a:r>
              <a:rPr lang="en-US" dirty="0" smtClean="0"/>
              <a:t>Must install on each web front end in a SharePoint farm</a:t>
            </a:r>
          </a:p>
          <a:p>
            <a:endParaRPr lang="en-US" dirty="0"/>
          </a:p>
        </p:txBody>
      </p:sp>
    </p:spTree>
  </p:cSld>
  <p:clrMapOvr>
    <a:masterClrMapping/>
  </p:clrMapOvr>
  <p:transition>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 - Extensions</a:t>
            </a:r>
            <a:endParaRPr lang="en-US" dirty="0"/>
          </a:p>
        </p:txBody>
      </p:sp>
      <p:sp>
        <p:nvSpPr>
          <p:cNvPr id="3" name="Text Placeholder 2"/>
          <p:cNvSpPr>
            <a:spLocks noGrp="1"/>
          </p:cNvSpPr>
          <p:nvPr>
            <p:ph type="body" sz="quarter" idx="10"/>
          </p:nvPr>
        </p:nvSpPr>
        <p:spPr>
          <a:xfrm>
            <a:off x="381000" y="1371600"/>
            <a:ext cx="8382000" cy="3151632"/>
          </a:xfrm>
        </p:spPr>
        <p:txBody>
          <a:bodyPr/>
          <a:lstStyle/>
          <a:p>
            <a:r>
              <a:rPr lang="en-US" dirty="0" smtClean="0"/>
              <a:t>What’s installed with the Extensions?</a:t>
            </a:r>
          </a:p>
          <a:p>
            <a:pPr lvl="1"/>
            <a:r>
              <a:rPr lang="en-US" dirty="0" smtClean="0"/>
              <a:t>Web application level SharePoint features</a:t>
            </a:r>
          </a:p>
          <a:p>
            <a:pPr lvl="1"/>
            <a:r>
              <a:rPr lang="en-US" dirty="0" smtClean="0"/>
              <a:t>Site level SharePoint features</a:t>
            </a:r>
          </a:p>
          <a:p>
            <a:pPr lvl="2"/>
            <a:r>
              <a:rPr lang="en-US" dirty="0" smtClean="0"/>
              <a:t>Site templates</a:t>
            </a:r>
          </a:p>
          <a:p>
            <a:pPr lvl="2"/>
            <a:r>
              <a:rPr lang="en-US" dirty="0" smtClean="0"/>
              <a:t>Dashboards</a:t>
            </a:r>
          </a:p>
          <a:p>
            <a:pPr lvl="1"/>
            <a:r>
              <a:rPr lang="en-US" dirty="0" smtClean="0"/>
              <a:t>Web service</a:t>
            </a:r>
          </a:p>
          <a:p>
            <a:pPr lvl="1"/>
            <a:r>
              <a:rPr lang="en-US" dirty="0" smtClean="0"/>
              <a:t>Timer job</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Flexibility</a:t>
            </a:r>
            <a:endParaRPr lang="en-US" dirty="0"/>
          </a:p>
        </p:txBody>
      </p:sp>
      <p:sp>
        <p:nvSpPr>
          <p:cNvPr id="3" name="Text Placeholder 2"/>
          <p:cNvSpPr>
            <a:spLocks noGrp="1"/>
          </p:cNvSpPr>
          <p:nvPr>
            <p:ph type="body" sz="quarter" idx="10"/>
          </p:nvPr>
        </p:nvSpPr>
        <p:spPr>
          <a:xfrm>
            <a:off x="381000" y="1411552"/>
            <a:ext cx="8382000" cy="2856167"/>
          </a:xfrm>
        </p:spPr>
        <p:txBody>
          <a:bodyPr/>
          <a:lstStyle/>
          <a:p>
            <a:r>
              <a:rPr lang="en-US" dirty="0" smtClean="0"/>
              <a:t>TFS can map to multiple web applications</a:t>
            </a:r>
          </a:p>
          <a:p>
            <a:r>
              <a:rPr lang="en-US" dirty="0" smtClean="0"/>
              <a:t>SharePoint integration is optional; certain team projects can choose not to integrate</a:t>
            </a:r>
          </a:p>
          <a:p>
            <a:r>
              <a:rPr lang="en-US" dirty="0" smtClean="0"/>
              <a:t>Team project portal can be easily configured to point to any site, not just SharePoint</a:t>
            </a:r>
            <a:endParaRPr lang="en-US" dirty="0"/>
          </a:p>
        </p:txBody>
      </p:sp>
    </p:spTree>
  </p:cSld>
  <p:clrMapOvr>
    <a:masterClrMapping/>
  </p:clrMapOvr>
  <p:transition>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a:xfrm>
            <a:off x="381000" y="1411552"/>
            <a:ext cx="8382000" cy="3560498"/>
          </a:xfrm>
        </p:spPr>
        <p:txBody>
          <a:bodyPr/>
          <a:lstStyle/>
          <a:p>
            <a:r>
              <a:rPr lang="en-US" dirty="0" smtClean="0"/>
              <a:t>Running Scrum Teams</a:t>
            </a:r>
          </a:p>
          <a:p>
            <a:r>
              <a:rPr lang="en-US" dirty="0" smtClean="0"/>
              <a:t>Running Formal Projects (MS Project)</a:t>
            </a:r>
          </a:p>
          <a:p>
            <a:r>
              <a:rPr lang="en-US" dirty="0" smtClean="0"/>
              <a:t>End to End Traceability</a:t>
            </a:r>
          </a:p>
          <a:p>
            <a:r>
              <a:rPr lang="en-US" dirty="0" smtClean="0"/>
              <a:t>Customizing Project Templates</a:t>
            </a:r>
          </a:p>
          <a:p>
            <a:r>
              <a:rPr lang="en-US" dirty="0" smtClean="0"/>
              <a:t>Building Dashboards &amp; Reports</a:t>
            </a:r>
          </a:p>
          <a:p>
            <a:r>
              <a:rPr lang="en-US" dirty="0" smtClean="0"/>
              <a:t>New 2010 SharePoint Supported Configurations</a:t>
            </a:r>
          </a:p>
          <a:p>
            <a:r>
              <a:rPr lang="en-US" b="1" dirty="0" smtClean="0">
                <a:solidFill>
                  <a:schemeClr val="accent3">
                    <a:lumMod val="40000"/>
                    <a:lumOff val="60000"/>
                  </a:schemeClr>
                </a:solidFill>
              </a:rPr>
              <a:t>Using TFS 2010 w/Older Servers &amp; Clients</a:t>
            </a:r>
            <a:endParaRPr lang="en-US" dirty="0" smtClean="0"/>
          </a:p>
          <a:p>
            <a:endParaRPr lang="en-US" dirty="0"/>
          </a:p>
        </p:txBody>
      </p:sp>
    </p:spTree>
  </p:cSld>
  <p:clrMapOvr>
    <a:masterClrMapping/>
  </p:clrMapOvr>
  <p:transition>
    <p:fad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Compatibility with Older Clients</a:t>
            </a:r>
            <a:endParaRPr lang="en-US" dirty="0"/>
          </a:p>
        </p:txBody>
      </p:sp>
      <p:graphicFrame>
        <p:nvGraphicFramePr>
          <p:cNvPr id="8" name="Content Placeholder 3"/>
          <p:cNvGraphicFramePr>
            <a:graphicFrameLocks/>
          </p:cNvGraphicFramePr>
          <p:nvPr/>
        </p:nvGraphicFramePr>
        <p:xfrm>
          <a:off x="1252369" y="961053"/>
          <a:ext cx="6625368" cy="4323405"/>
        </p:xfrm>
        <a:graphic>
          <a:graphicData uri="http://schemas.openxmlformats.org/drawingml/2006/table">
            <a:tbl>
              <a:tblPr firstRow="1" bandRow="1">
                <a:tableStyleId>{0E3FDE45-AF77-4B5C-9715-49D594BDF05E}</a:tableStyleId>
              </a:tblPr>
              <a:tblGrid>
                <a:gridCol w="1749015"/>
                <a:gridCol w="1563669"/>
                <a:gridCol w="1656342"/>
                <a:gridCol w="1656342"/>
              </a:tblGrid>
              <a:tr h="307473">
                <a:tc gridSpan="4">
                  <a:txBody>
                    <a:bodyPr/>
                    <a:lstStyle/>
                    <a:p>
                      <a:pPr marL="0" algn="ctr" defTabSz="914099" rtl="0" eaLnBrk="1" fontAlgn="base" latinLnBrk="0" hangingPunct="1">
                        <a:spcBef>
                          <a:spcPct val="0"/>
                        </a:spcBef>
                        <a:spcAft>
                          <a:spcPct val="0"/>
                        </a:spcAft>
                      </a:pPr>
                      <a:r>
                        <a:rPr lang="en-US" sz="2800" kern="1200" dirty="0" smtClean="0">
                          <a:solidFill>
                            <a:srgbClr val="FFFFFF"/>
                          </a:solidFill>
                          <a:effectLst>
                            <a:outerShdw blurRad="38100" dist="38100" dir="2700000" algn="tl">
                              <a:srgbClr val="000000">
                                <a:alpha val="43137"/>
                              </a:srgbClr>
                            </a:outerShdw>
                          </a:effectLst>
                          <a:latin typeface="Calibri" pitchFamily="34" charset="0"/>
                          <a:ea typeface="+mn-ea"/>
                          <a:cs typeface="+mn-cs"/>
                        </a:rPr>
                        <a:t>Servers</a:t>
                      </a:r>
                    </a:p>
                  </a:txBody>
                  <a:tcPr anchor="ctr"/>
                </a:tc>
                <a:tc hMerge="1">
                  <a:txBody>
                    <a:bodyPr/>
                    <a:lstStyle/>
                    <a:p>
                      <a:pPr marL="0" algn="ctr" defTabSz="914099" rtl="0" eaLnBrk="1" fontAlgn="base" latinLnBrk="0" hangingPunct="1">
                        <a:spcBef>
                          <a:spcPct val="0"/>
                        </a:spcBef>
                        <a:spcAft>
                          <a:spcPct val="0"/>
                        </a:spcAft>
                      </a:pPr>
                      <a:endParaRPr lang="en-US" sz="2000" kern="1200" dirty="0" smtClean="0">
                        <a:solidFill>
                          <a:srgbClr val="FFFFFF"/>
                        </a:solidFill>
                        <a:effectLst>
                          <a:outerShdw blurRad="38100" dist="38100" dir="2700000" algn="tl">
                            <a:srgbClr val="000000">
                              <a:alpha val="43137"/>
                            </a:srgbClr>
                          </a:outerShdw>
                        </a:effectLst>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hMerge="1">
                  <a:txBody>
                    <a:bodyPr/>
                    <a:lstStyle/>
                    <a:p>
                      <a:pPr marL="0" algn="ctr" defTabSz="914099" rtl="0" eaLnBrk="1" fontAlgn="base" latinLnBrk="0" hangingPunct="1">
                        <a:spcBef>
                          <a:spcPct val="0"/>
                        </a:spcBef>
                        <a:spcAft>
                          <a:spcPct val="0"/>
                        </a:spcAft>
                      </a:pPr>
                      <a:endParaRPr lang="en-US" sz="2000" kern="1200" dirty="0" smtClean="0">
                        <a:solidFill>
                          <a:srgbClr val="FFFFFF"/>
                        </a:solidFill>
                        <a:effectLst>
                          <a:outerShdw blurRad="38100" dist="38100" dir="2700000" algn="tl">
                            <a:srgbClr val="000000">
                              <a:alpha val="43137"/>
                            </a:srgbClr>
                          </a:outerShdw>
                        </a:effectLst>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hMerge="1">
                  <a:txBody>
                    <a:bodyPr/>
                    <a:lstStyle/>
                    <a:p>
                      <a:pPr marL="0" algn="ctr" defTabSz="914099" rtl="0" eaLnBrk="1" fontAlgn="base" latinLnBrk="0" hangingPunct="1">
                        <a:spcBef>
                          <a:spcPct val="0"/>
                        </a:spcBef>
                        <a:spcAft>
                          <a:spcPct val="0"/>
                        </a:spcAft>
                      </a:pPr>
                      <a:endParaRPr lang="en-US" sz="2000" kern="1200" dirty="0" smtClean="0">
                        <a:solidFill>
                          <a:srgbClr val="FFFFFF"/>
                        </a:solidFill>
                        <a:effectLst>
                          <a:outerShdw blurRad="38100" dist="38100" dir="2700000" algn="tl">
                            <a:srgbClr val="000000">
                              <a:alpha val="43137"/>
                            </a:srgbClr>
                          </a:outerShdw>
                        </a:effectLst>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379820">
                <a:tc>
                  <a:txBody>
                    <a:bodyPr/>
                    <a:lstStyle/>
                    <a:p>
                      <a:pPr marL="0" algn="ctr" defTabSz="914099" rtl="0" eaLnBrk="1" fontAlgn="base" latinLnBrk="0" hangingPunct="1">
                        <a:spcBef>
                          <a:spcPct val="0"/>
                        </a:spcBef>
                        <a:spcAft>
                          <a:spcPct val="0"/>
                        </a:spcAft>
                        <a:defRPr/>
                      </a:pPr>
                      <a:endParaRPr lang="en-US" sz="18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algn="ctr" defTabSz="914099" rtl="0" eaLnBrk="1" fontAlgn="base" latinLnBrk="0" hangingPunct="1">
                        <a:spcBef>
                          <a:spcPct val="0"/>
                        </a:spcBef>
                        <a:spcAft>
                          <a:spcPct val="0"/>
                        </a:spcAft>
                        <a:defRPr/>
                      </a:pPr>
                      <a:r>
                        <a:rPr lang="en-US" sz="1800" b="1" kern="1200" dirty="0" smtClean="0">
                          <a:effectLst>
                            <a:outerShdw blurRad="38100" dist="38100" dir="2700000" algn="tl">
                              <a:srgbClr val="000000">
                                <a:alpha val="43137"/>
                              </a:srgbClr>
                            </a:outerShdw>
                          </a:effectLst>
                        </a:rPr>
                        <a:t>TFS 2005</a:t>
                      </a:r>
                    </a:p>
                    <a:p>
                      <a:pPr marL="0" algn="ctr" defTabSz="914099" rtl="0" eaLnBrk="1" fontAlgn="base" latinLnBrk="0" hangingPunct="1">
                        <a:spcBef>
                          <a:spcPct val="0"/>
                        </a:spcBef>
                        <a:spcAft>
                          <a:spcPct val="0"/>
                        </a:spcAft>
                        <a:defRPr/>
                      </a:pPr>
                      <a:r>
                        <a:rPr lang="en-US" sz="1800" b="1" kern="1200" dirty="0" smtClean="0">
                          <a:solidFill>
                            <a:srgbClr val="FFFFFF"/>
                          </a:solidFill>
                          <a:effectLst>
                            <a:outerShdw blurRad="38100" dist="38100" dir="2700000" algn="tl">
                              <a:srgbClr val="000000">
                                <a:alpha val="43137"/>
                              </a:srgbClr>
                            </a:outerShdw>
                          </a:effectLst>
                          <a:latin typeface="+mn-lt"/>
                          <a:ea typeface="+mn-ea"/>
                          <a:cs typeface="+mn-cs"/>
                        </a:rPr>
                        <a:t>Server</a:t>
                      </a:r>
                    </a:p>
                  </a:txBody>
                  <a:tcPr anchor="ctr"/>
                </a:tc>
                <a:tc>
                  <a:txBody>
                    <a:bodyPr/>
                    <a:lstStyle/>
                    <a:p>
                      <a:pPr marL="0" algn="ctr" defTabSz="914099" rtl="0" eaLnBrk="1" fontAlgn="base" latinLnBrk="0" hangingPunct="1">
                        <a:spcBef>
                          <a:spcPct val="0"/>
                        </a:spcBef>
                        <a:spcAft>
                          <a:spcPct val="0"/>
                        </a:spcAft>
                        <a:defRPr/>
                      </a:pPr>
                      <a:r>
                        <a:rPr lang="en-US" sz="1800" b="1" kern="1200" dirty="0" smtClean="0">
                          <a:effectLst>
                            <a:outerShdw blurRad="38100" dist="38100" dir="2700000" algn="tl">
                              <a:srgbClr val="000000">
                                <a:alpha val="43137"/>
                              </a:srgbClr>
                            </a:outerShdw>
                          </a:effectLst>
                        </a:rPr>
                        <a:t>TFS 2008</a:t>
                      </a:r>
                    </a:p>
                    <a:p>
                      <a:pPr marL="0" algn="ctr" defTabSz="914099" rtl="0" eaLnBrk="1" fontAlgn="base" latinLnBrk="0" hangingPunct="1">
                        <a:spcBef>
                          <a:spcPct val="0"/>
                        </a:spcBef>
                        <a:spcAft>
                          <a:spcPct val="0"/>
                        </a:spcAft>
                        <a:defRPr/>
                      </a:pPr>
                      <a:r>
                        <a:rPr lang="en-US" sz="1800" b="1" kern="1200" dirty="0" smtClean="0">
                          <a:solidFill>
                            <a:srgbClr val="FFFFFF"/>
                          </a:solidFill>
                          <a:effectLst>
                            <a:outerShdw blurRad="38100" dist="38100" dir="2700000" algn="tl">
                              <a:srgbClr val="000000">
                                <a:alpha val="43137"/>
                              </a:srgbClr>
                            </a:outerShdw>
                          </a:effectLst>
                          <a:latin typeface="+mn-lt"/>
                          <a:ea typeface="+mn-ea"/>
                          <a:cs typeface="+mn-cs"/>
                        </a:rPr>
                        <a:t>Server</a:t>
                      </a:r>
                    </a:p>
                  </a:txBody>
                  <a:tcPr anchor="ctr"/>
                </a:tc>
                <a:tc>
                  <a:txBody>
                    <a:bodyPr/>
                    <a:lstStyle/>
                    <a:p>
                      <a:pPr marL="0" algn="ctr" defTabSz="914099" rtl="0" eaLnBrk="1" fontAlgn="base" latinLnBrk="0" hangingPunct="1">
                        <a:spcBef>
                          <a:spcPct val="0"/>
                        </a:spcBef>
                        <a:spcAft>
                          <a:spcPct val="0"/>
                        </a:spcAft>
                        <a:defRPr/>
                      </a:pPr>
                      <a:r>
                        <a:rPr lang="en-US" sz="1800" b="1" kern="1200" dirty="0" smtClean="0">
                          <a:effectLst>
                            <a:outerShdw blurRad="38100" dist="38100" dir="2700000" algn="tl">
                              <a:srgbClr val="000000">
                                <a:alpha val="43137"/>
                              </a:srgbClr>
                            </a:outerShdw>
                          </a:effectLst>
                        </a:rPr>
                        <a:t>TFS 2010</a:t>
                      </a:r>
                    </a:p>
                    <a:p>
                      <a:pPr marL="0" algn="ctr" defTabSz="914099" rtl="0" eaLnBrk="1" fontAlgn="base" latinLnBrk="0" hangingPunct="1">
                        <a:spcBef>
                          <a:spcPct val="0"/>
                        </a:spcBef>
                        <a:spcAft>
                          <a:spcPct val="0"/>
                        </a:spcAft>
                        <a:defRPr/>
                      </a:pPr>
                      <a:r>
                        <a:rPr lang="en-US" sz="1800" b="1" kern="1200" dirty="0" smtClean="0">
                          <a:solidFill>
                            <a:srgbClr val="FFFFFF"/>
                          </a:solidFill>
                          <a:effectLst>
                            <a:outerShdw blurRad="38100" dist="38100" dir="2700000" algn="tl">
                              <a:srgbClr val="000000">
                                <a:alpha val="43137"/>
                              </a:srgbClr>
                            </a:outerShdw>
                          </a:effectLst>
                          <a:latin typeface="+mn-lt"/>
                          <a:ea typeface="+mn-ea"/>
                          <a:cs typeface="+mn-cs"/>
                        </a:rPr>
                        <a:t>Server</a:t>
                      </a:r>
                    </a:p>
                  </a:txBody>
                  <a:tcPr anchor="ctr"/>
                </a:tc>
              </a:tr>
              <a:tr h="633033">
                <a:tc>
                  <a:txBody>
                    <a:bodyPr/>
                    <a:lstStyle/>
                    <a:p>
                      <a:pPr marL="0" marR="0" indent="0" algn="ctr" defTabSz="914099" rtl="0" eaLnBrk="1" fontAlgn="base" latinLnBrk="0" hangingPunct="1">
                        <a:lnSpc>
                          <a:spcPct val="100000"/>
                        </a:lnSpc>
                        <a:spcBef>
                          <a:spcPct val="0"/>
                        </a:spcBef>
                        <a:spcAft>
                          <a:spcPct val="0"/>
                        </a:spcAft>
                        <a:buClrTx/>
                        <a:buSzTx/>
                        <a:buFontTx/>
                        <a:buNone/>
                        <a:tabLst/>
                        <a:defRPr/>
                      </a:pPr>
                      <a:r>
                        <a:rPr lang="en-US" sz="1600" b="1" kern="1200" dirty="0" smtClean="0">
                          <a:solidFill>
                            <a:srgbClr val="FFFFFF"/>
                          </a:solidFill>
                          <a:effectLst>
                            <a:outerShdw blurRad="38100" dist="38100" dir="2700000" algn="tl">
                              <a:srgbClr val="000000">
                                <a:alpha val="43137"/>
                              </a:srgbClr>
                            </a:outerShdw>
                          </a:effectLst>
                          <a:latin typeface="+mn-lt"/>
                          <a:ea typeface="+mn-ea"/>
                          <a:cs typeface="+mn-cs"/>
                        </a:rPr>
                        <a:t>VS 2010 Client</a:t>
                      </a:r>
                    </a:p>
                  </a:txBody>
                  <a:tcPr anchor="ctr"/>
                </a:tc>
                <a:tc>
                  <a:txBody>
                    <a:bodyPr/>
                    <a:lstStyle/>
                    <a:p>
                      <a:pPr marL="0" algn="ctr" defTabSz="914099" rtl="0" eaLnBrk="1" fontAlgn="base" latinLnBrk="0" hangingPunct="1">
                        <a:spcBef>
                          <a:spcPct val="0"/>
                        </a:spcBef>
                        <a:spcAft>
                          <a:spcPct val="0"/>
                        </a:spcAft>
                        <a:defRPr/>
                      </a:pP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algn="ctr" defTabSz="914099" rtl="0" eaLnBrk="1" fontAlgn="base" latinLnBrk="0" hangingPunct="1">
                        <a:spcBef>
                          <a:spcPct val="0"/>
                        </a:spcBef>
                        <a:spcAft>
                          <a:spcPct val="0"/>
                        </a:spcAft>
                        <a:defRPr/>
                      </a:pP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algn="ctr" defTabSz="914099" rtl="0" eaLnBrk="1" fontAlgn="base" latinLnBrk="0" hangingPunct="1">
                        <a:spcBef>
                          <a:spcPct val="0"/>
                        </a:spcBef>
                        <a:spcAft>
                          <a:spcPct val="0"/>
                        </a:spcAft>
                        <a:defRPr/>
                      </a:pP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r>
              <a:tr h="633033">
                <a:tc>
                  <a:txBody>
                    <a:bodyPr/>
                    <a:lstStyle/>
                    <a:p>
                      <a:pPr marL="0" marR="0" indent="0" algn="ctr" defTabSz="914099" rtl="0" eaLnBrk="1" fontAlgn="base" latinLnBrk="0" hangingPunct="1">
                        <a:lnSpc>
                          <a:spcPct val="100000"/>
                        </a:lnSpc>
                        <a:spcBef>
                          <a:spcPct val="0"/>
                        </a:spcBef>
                        <a:spcAft>
                          <a:spcPct val="0"/>
                        </a:spcAft>
                        <a:buClrTx/>
                        <a:buSzTx/>
                        <a:buFontTx/>
                        <a:buNone/>
                        <a:tabLst/>
                        <a:defRPr/>
                      </a:pPr>
                      <a:r>
                        <a:rPr lang="en-US" sz="1600" b="1" kern="1200" dirty="0" smtClean="0">
                          <a:solidFill>
                            <a:srgbClr val="FFFFFF"/>
                          </a:solidFill>
                          <a:effectLst>
                            <a:outerShdw blurRad="38100" dist="38100" dir="2700000" algn="tl">
                              <a:srgbClr val="000000">
                                <a:alpha val="43137"/>
                              </a:srgbClr>
                            </a:outerShdw>
                          </a:effectLst>
                          <a:latin typeface="+mn-lt"/>
                          <a:ea typeface="+mn-ea"/>
                          <a:cs typeface="+mn-cs"/>
                        </a:rPr>
                        <a:t>VS 2008 Client</a:t>
                      </a:r>
                    </a:p>
                    <a:p>
                      <a:pPr marL="0" marR="0" indent="0" algn="ctr" defTabSz="914099" rtl="0" eaLnBrk="1" fontAlgn="base" latinLnBrk="0" hangingPunct="1">
                        <a:lnSpc>
                          <a:spcPct val="100000"/>
                        </a:lnSpc>
                        <a:spcBef>
                          <a:spcPct val="0"/>
                        </a:spcBef>
                        <a:spcAft>
                          <a:spcPct val="0"/>
                        </a:spcAft>
                        <a:buClrTx/>
                        <a:buSzTx/>
                        <a:buFontTx/>
                        <a:buNone/>
                        <a:tabLst/>
                        <a:defRPr/>
                      </a:pPr>
                      <a:r>
                        <a:rPr lang="en-US" sz="1600" b="1" kern="1200" dirty="0" smtClean="0">
                          <a:solidFill>
                            <a:srgbClr val="FFFFFF"/>
                          </a:solidFill>
                          <a:effectLst>
                            <a:outerShdw blurRad="38100" dist="38100" dir="2700000" algn="tl">
                              <a:srgbClr val="000000">
                                <a:alpha val="43137"/>
                              </a:srgbClr>
                            </a:outerShdw>
                          </a:effectLst>
                          <a:latin typeface="+mn-lt"/>
                          <a:ea typeface="+mn-ea"/>
                          <a:cs typeface="+mn-cs"/>
                        </a:rPr>
                        <a:t>(Updated)</a:t>
                      </a:r>
                    </a:p>
                  </a:txBody>
                  <a:tcPr anchor="ctr"/>
                </a:tc>
                <a:tc>
                  <a:txBody>
                    <a:bodyPr/>
                    <a:lstStyle/>
                    <a:p>
                      <a:pPr marL="0" algn="ctr" defTabSz="914099" rtl="0" eaLnBrk="1" fontAlgn="base" latinLnBrk="0" hangingPunct="1">
                        <a:spcBef>
                          <a:spcPct val="0"/>
                        </a:spcBef>
                        <a:spcAft>
                          <a:spcPct val="0"/>
                        </a:spcAft>
                        <a:defRPr/>
                      </a:pP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algn="ctr" defTabSz="914099" rtl="0" eaLnBrk="1" fontAlgn="base" latinLnBrk="0" hangingPunct="1">
                        <a:spcBef>
                          <a:spcPct val="0"/>
                        </a:spcBef>
                        <a:spcAft>
                          <a:spcPct val="0"/>
                        </a:spcAft>
                        <a:defRPr/>
                      </a:pP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algn="ctr" defTabSz="914099" rtl="0" eaLnBrk="1" fontAlgn="base" latinLnBrk="0" hangingPunct="1">
                        <a:spcBef>
                          <a:spcPct val="0"/>
                        </a:spcBef>
                        <a:spcAft>
                          <a:spcPct val="0"/>
                        </a:spcAft>
                        <a:defRPr/>
                      </a:pP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r>
              <a:tr h="633033">
                <a:tc>
                  <a:txBody>
                    <a:bodyPr/>
                    <a:lstStyle/>
                    <a:p>
                      <a:pPr marL="0" marR="0" indent="0" algn="ctr" defTabSz="914099" rtl="0" eaLnBrk="1" fontAlgn="base" latinLnBrk="0" hangingPunct="1">
                        <a:lnSpc>
                          <a:spcPct val="100000"/>
                        </a:lnSpc>
                        <a:spcBef>
                          <a:spcPct val="0"/>
                        </a:spcBef>
                        <a:spcAft>
                          <a:spcPct val="0"/>
                        </a:spcAft>
                        <a:buClrTx/>
                        <a:buSzTx/>
                        <a:buFontTx/>
                        <a:buNone/>
                        <a:tabLst/>
                        <a:defRPr/>
                      </a:pPr>
                      <a:r>
                        <a:rPr lang="en-US" sz="1600" b="1" kern="1200" dirty="0" smtClean="0">
                          <a:solidFill>
                            <a:srgbClr val="FFFFFF"/>
                          </a:solidFill>
                          <a:effectLst>
                            <a:outerShdw blurRad="38100" dist="38100" dir="2700000" algn="tl">
                              <a:srgbClr val="000000">
                                <a:alpha val="43137"/>
                              </a:srgbClr>
                            </a:outerShdw>
                          </a:effectLst>
                          <a:latin typeface="+mn-lt"/>
                          <a:ea typeface="+mn-ea"/>
                          <a:cs typeface="+mn-cs"/>
                        </a:rPr>
                        <a:t>VS 2005 Client</a:t>
                      </a:r>
                    </a:p>
                    <a:p>
                      <a:pPr marL="0" marR="0" indent="0" algn="ctr" defTabSz="914099" rtl="0" eaLnBrk="1" fontAlgn="base" latinLnBrk="0" hangingPunct="1">
                        <a:lnSpc>
                          <a:spcPct val="100000"/>
                        </a:lnSpc>
                        <a:spcBef>
                          <a:spcPct val="0"/>
                        </a:spcBef>
                        <a:spcAft>
                          <a:spcPct val="0"/>
                        </a:spcAft>
                        <a:buClrTx/>
                        <a:buSzTx/>
                        <a:buFontTx/>
                        <a:buNone/>
                        <a:tabLst/>
                        <a:defRPr/>
                      </a:pPr>
                      <a:r>
                        <a:rPr lang="en-US" sz="1600" b="1" kern="1200" dirty="0" smtClean="0">
                          <a:solidFill>
                            <a:srgbClr val="FFFFFF"/>
                          </a:solidFill>
                          <a:effectLst>
                            <a:outerShdw blurRad="38100" dist="38100" dir="2700000" algn="tl">
                              <a:srgbClr val="000000">
                                <a:alpha val="43137"/>
                              </a:srgbClr>
                            </a:outerShdw>
                          </a:effectLst>
                          <a:latin typeface="+mn-lt"/>
                          <a:ea typeface="+mn-ea"/>
                          <a:cs typeface="+mn-cs"/>
                        </a:rPr>
                        <a:t>(Updated)</a:t>
                      </a:r>
                    </a:p>
                  </a:txBody>
                  <a:tcPr anchor="ctr"/>
                </a:tc>
                <a:tc>
                  <a:txBody>
                    <a:bodyPr/>
                    <a:lstStyle/>
                    <a:p>
                      <a:pPr marL="0" algn="ctr" defTabSz="914099" rtl="0" eaLnBrk="1" fontAlgn="base" latinLnBrk="0" hangingPunct="1">
                        <a:spcBef>
                          <a:spcPct val="0"/>
                        </a:spcBef>
                        <a:spcAft>
                          <a:spcPct val="0"/>
                        </a:spcAft>
                        <a:defRPr/>
                      </a:pP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algn="ctr" defTabSz="914099" rtl="0" eaLnBrk="1" fontAlgn="base" latinLnBrk="0" hangingPunct="1">
                        <a:spcBef>
                          <a:spcPct val="0"/>
                        </a:spcBef>
                        <a:spcAft>
                          <a:spcPct val="0"/>
                        </a:spcAft>
                        <a:defRPr/>
                      </a:pP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algn="ctr" defTabSz="914099" rtl="0" eaLnBrk="1" fontAlgn="base" latinLnBrk="0" hangingPunct="1">
                        <a:spcBef>
                          <a:spcPct val="0"/>
                        </a:spcBef>
                        <a:spcAft>
                          <a:spcPct val="0"/>
                        </a:spcAft>
                        <a:defRPr/>
                      </a:pP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r>
              <a:tr h="633033">
                <a:tc>
                  <a:txBody>
                    <a:bodyPr/>
                    <a:lstStyle/>
                    <a:p>
                      <a:pPr marL="0" marR="0" indent="0" algn="ctr" defTabSz="914099" rtl="0" eaLnBrk="1" fontAlgn="base" latinLnBrk="0" hangingPunct="1">
                        <a:lnSpc>
                          <a:spcPct val="100000"/>
                        </a:lnSpc>
                        <a:spcBef>
                          <a:spcPct val="0"/>
                        </a:spcBef>
                        <a:spcAft>
                          <a:spcPct val="0"/>
                        </a:spcAft>
                        <a:buClrTx/>
                        <a:buSzTx/>
                        <a:buFontTx/>
                        <a:buNone/>
                        <a:tabLst/>
                        <a:defRPr/>
                      </a:pPr>
                      <a:r>
                        <a:rPr lang="en-US" sz="1600" b="1" kern="1200" dirty="0" smtClean="0">
                          <a:solidFill>
                            <a:srgbClr val="FFFFFF"/>
                          </a:solidFill>
                          <a:effectLst>
                            <a:outerShdw blurRad="38100" dist="38100" dir="2700000" algn="tl">
                              <a:srgbClr val="000000">
                                <a:alpha val="43137"/>
                              </a:srgbClr>
                            </a:outerShdw>
                          </a:effectLst>
                          <a:latin typeface="+mn-lt"/>
                          <a:ea typeface="+mn-ea"/>
                          <a:cs typeface="+mn-cs"/>
                        </a:rPr>
                        <a:t>VS 2008 Client</a:t>
                      </a:r>
                    </a:p>
                  </a:txBody>
                  <a:tcPr anchor="ctr"/>
                </a:tc>
                <a:tc>
                  <a:txBody>
                    <a:bodyPr/>
                    <a:lstStyle/>
                    <a:p>
                      <a:pPr marL="0" algn="ctr" defTabSz="914099" rtl="0" eaLnBrk="1" fontAlgn="base" latinLnBrk="0" hangingPunct="1">
                        <a:spcBef>
                          <a:spcPct val="0"/>
                        </a:spcBef>
                        <a:spcAft>
                          <a:spcPct val="0"/>
                        </a:spcAft>
                        <a:defRPr/>
                      </a:pP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algn="ctr" defTabSz="914099" rtl="0" eaLnBrk="1" fontAlgn="base" latinLnBrk="0" hangingPunct="1">
                        <a:spcBef>
                          <a:spcPct val="0"/>
                        </a:spcBef>
                        <a:spcAft>
                          <a:spcPct val="0"/>
                        </a:spcAft>
                        <a:defRPr/>
                      </a:pP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algn="ctr" defTabSz="914099" rtl="0" eaLnBrk="1" fontAlgn="base" latinLnBrk="0" hangingPunct="1">
                        <a:spcBef>
                          <a:spcPct val="0"/>
                        </a:spcBef>
                        <a:spcAft>
                          <a:spcPct val="0"/>
                        </a:spcAft>
                        <a:defRPr/>
                      </a:pP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r>
              <a:tr h="633033">
                <a:tc>
                  <a:txBody>
                    <a:bodyPr/>
                    <a:lstStyle/>
                    <a:p>
                      <a:pPr marL="0" marR="0" indent="0" algn="ctr" defTabSz="914099" rtl="0" eaLnBrk="1" fontAlgn="base" latinLnBrk="0" hangingPunct="1">
                        <a:lnSpc>
                          <a:spcPct val="100000"/>
                        </a:lnSpc>
                        <a:spcBef>
                          <a:spcPct val="0"/>
                        </a:spcBef>
                        <a:spcAft>
                          <a:spcPct val="0"/>
                        </a:spcAft>
                        <a:buClrTx/>
                        <a:buSzTx/>
                        <a:buFontTx/>
                        <a:buNone/>
                        <a:tabLst/>
                        <a:defRPr/>
                      </a:pPr>
                      <a:r>
                        <a:rPr lang="en-US" sz="1600" b="1" kern="1200" dirty="0" smtClean="0">
                          <a:solidFill>
                            <a:srgbClr val="FFFFFF"/>
                          </a:solidFill>
                          <a:effectLst>
                            <a:outerShdw blurRad="38100" dist="38100" dir="2700000" algn="tl">
                              <a:srgbClr val="000000">
                                <a:alpha val="43137"/>
                              </a:srgbClr>
                            </a:outerShdw>
                          </a:effectLst>
                          <a:latin typeface="+mn-lt"/>
                          <a:ea typeface="+mn-ea"/>
                          <a:cs typeface="+mn-cs"/>
                        </a:rPr>
                        <a:t>VS 2005 Client</a:t>
                      </a:r>
                    </a:p>
                  </a:txBody>
                  <a:tcPr anchor="ctr"/>
                </a:tc>
                <a:tc>
                  <a:txBody>
                    <a:bodyPr/>
                    <a:lstStyle/>
                    <a:p>
                      <a:pPr marL="0" algn="ctr" defTabSz="914099" rtl="0" eaLnBrk="1" fontAlgn="base" latinLnBrk="0" hangingPunct="1">
                        <a:spcBef>
                          <a:spcPct val="0"/>
                        </a:spcBef>
                        <a:spcAft>
                          <a:spcPct val="0"/>
                        </a:spcAft>
                        <a:defRPr/>
                      </a:pP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algn="ctr" defTabSz="914099" rtl="0" eaLnBrk="1" fontAlgn="base" latinLnBrk="0" hangingPunct="1">
                        <a:spcBef>
                          <a:spcPct val="0"/>
                        </a:spcBef>
                        <a:spcAft>
                          <a:spcPct val="0"/>
                        </a:spcAft>
                        <a:defRPr/>
                      </a:pP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c>
                  <a:txBody>
                    <a:bodyPr/>
                    <a:lstStyle/>
                    <a:p>
                      <a:pPr marL="0" algn="ctr" defTabSz="914099" rtl="0" eaLnBrk="1" fontAlgn="base" latinLnBrk="0" hangingPunct="1">
                        <a:spcBef>
                          <a:spcPct val="0"/>
                        </a:spcBef>
                        <a:spcAft>
                          <a:spcPct val="0"/>
                        </a:spcAft>
                        <a:defRPr/>
                      </a:pP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tc>
              </a:tr>
            </a:tbl>
          </a:graphicData>
        </a:graphic>
      </p:graphicFrame>
      <p:pic>
        <p:nvPicPr>
          <p:cNvPr id="9" name="Picture 2" descr="C:\Users\ssaad\AppData\Local\Microsoft\Windows\Temporary Internet Files\Content.IE5\5UO288XB\MCj04413100000[1].png"/>
          <p:cNvPicPr>
            <a:picLocks noChangeAspect="1" noChangeArrowheads="1"/>
          </p:cNvPicPr>
          <p:nvPr/>
        </p:nvPicPr>
        <p:blipFill>
          <a:blip r:embed="rId2"/>
          <a:srcRect/>
          <a:stretch>
            <a:fillRect/>
          </a:stretch>
        </p:blipFill>
        <p:spPr bwMode="auto">
          <a:xfrm>
            <a:off x="3467772" y="2182573"/>
            <a:ext cx="542813" cy="542813"/>
          </a:xfrm>
          <a:prstGeom prst="rect">
            <a:avLst/>
          </a:prstGeom>
          <a:noFill/>
        </p:spPr>
      </p:pic>
      <p:pic>
        <p:nvPicPr>
          <p:cNvPr id="6" name="Picture 2" descr="C:\Users\ssaad\AppData\Local\Microsoft\Windows\Temporary Internet Files\Content.IE5\5UO288XB\MCj04413100000[1].png"/>
          <p:cNvPicPr>
            <a:picLocks noChangeAspect="1" noChangeArrowheads="1"/>
          </p:cNvPicPr>
          <p:nvPr/>
        </p:nvPicPr>
        <p:blipFill>
          <a:blip r:embed="rId2"/>
          <a:srcRect/>
          <a:stretch>
            <a:fillRect/>
          </a:stretch>
        </p:blipFill>
        <p:spPr bwMode="auto">
          <a:xfrm>
            <a:off x="5125122" y="2182573"/>
            <a:ext cx="542813" cy="542813"/>
          </a:xfrm>
          <a:prstGeom prst="rect">
            <a:avLst/>
          </a:prstGeom>
          <a:noFill/>
        </p:spPr>
      </p:pic>
      <p:pic>
        <p:nvPicPr>
          <p:cNvPr id="7" name="Picture 2" descr="C:\Users\ssaad\AppData\Local\Microsoft\Windows\Temporary Internet Files\Content.IE5\5UO288XB\MCj04413100000[1].png"/>
          <p:cNvPicPr>
            <a:picLocks noChangeAspect="1" noChangeArrowheads="1"/>
          </p:cNvPicPr>
          <p:nvPr/>
        </p:nvPicPr>
        <p:blipFill>
          <a:blip r:embed="rId2"/>
          <a:srcRect/>
          <a:stretch>
            <a:fillRect/>
          </a:stretch>
        </p:blipFill>
        <p:spPr bwMode="auto">
          <a:xfrm>
            <a:off x="6739610" y="2182573"/>
            <a:ext cx="542813" cy="542813"/>
          </a:xfrm>
          <a:prstGeom prst="rect">
            <a:avLst/>
          </a:prstGeom>
          <a:noFill/>
        </p:spPr>
      </p:pic>
      <p:pic>
        <p:nvPicPr>
          <p:cNvPr id="12" name="Picture 2" descr="C:\Users\ssaad\AppData\Local\Microsoft\Windows\Temporary Internet Files\Content.IE5\5UO288XB\MCj04413100000[1].png"/>
          <p:cNvPicPr>
            <a:picLocks noChangeAspect="1" noChangeArrowheads="1"/>
          </p:cNvPicPr>
          <p:nvPr/>
        </p:nvPicPr>
        <p:blipFill>
          <a:blip r:embed="rId2"/>
          <a:srcRect/>
          <a:stretch>
            <a:fillRect/>
          </a:stretch>
        </p:blipFill>
        <p:spPr bwMode="auto">
          <a:xfrm>
            <a:off x="3448722" y="2763598"/>
            <a:ext cx="542813" cy="542813"/>
          </a:xfrm>
          <a:prstGeom prst="rect">
            <a:avLst/>
          </a:prstGeom>
          <a:noFill/>
        </p:spPr>
      </p:pic>
      <p:pic>
        <p:nvPicPr>
          <p:cNvPr id="13" name="Picture 2" descr="C:\Users\ssaad\AppData\Local\Microsoft\Windows\Temporary Internet Files\Content.IE5\5UO288XB\MCj04413100000[1].png"/>
          <p:cNvPicPr>
            <a:picLocks noChangeAspect="1" noChangeArrowheads="1"/>
          </p:cNvPicPr>
          <p:nvPr/>
        </p:nvPicPr>
        <p:blipFill>
          <a:blip r:embed="rId2"/>
          <a:srcRect/>
          <a:stretch>
            <a:fillRect/>
          </a:stretch>
        </p:blipFill>
        <p:spPr bwMode="auto">
          <a:xfrm>
            <a:off x="5106072" y="2763598"/>
            <a:ext cx="542813" cy="542813"/>
          </a:xfrm>
          <a:prstGeom prst="rect">
            <a:avLst/>
          </a:prstGeom>
          <a:noFill/>
        </p:spPr>
      </p:pic>
      <p:pic>
        <p:nvPicPr>
          <p:cNvPr id="14" name="Picture 2" descr="C:\Users\ssaad\AppData\Local\Microsoft\Windows\Temporary Internet Files\Content.IE5\5UO288XB\MCj04413100000[1].png"/>
          <p:cNvPicPr>
            <a:picLocks noChangeAspect="1" noChangeArrowheads="1"/>
          </p:cNvPicPr>
          <p:nvPr/>
        </p:nvPicPr>
        <p:blipFill>
          <a:blip r:embed="rId2"/>
          <a:srcRect/>
          <a:stretch>
            <a:fillRect/>
          </a:stretch>
        </p:blipFill>
        <p:spPr bwMode="auto">
          <a:xfrm>
            <a:off x="6739610" y="2763598"/>
            <a:ext cx="542813" cy="542813"/>
          </a:xfrm>
          <a:prstGeom prst="rect">
            <a:avLst/>
          </a:prstGeom>
          <a:noFill/>
        </p:spPr>
      </p:pic>
      <p:pic>
        <p:nvPicPr>
          <p:cNvPr id="15" name="Picture 2" descr="C:\Users\ssaad\AppData\Local\Microsoft\Windows\Temporary Internet Files\Content.IE5\5UO288XB\MCj04413100000[1].png"/>
          <p:cNvPicPr>
            <a:picLocks noChangeAspect="1" noChangeArrowheads="1"/>
          </p:cNvPicPr>
          <p:nvPr/>
        </p:nvPicPr>
        <p:blipFill>
          <a:blip r:embed="rId2"/>
          <a:srcRect/>
          <a:stretch>
            <a:fillRect/>
          </a:stretch>
        </p:blipFill>
        <p:spPr bwMode="auto">
          <a:xfrm>
            <a:off x="3420147" y="3401773"/>
            <a:ext cx="542813" cy="542813"/>
          </a:xfrm>
          <a:prstGeom prst="rect">
            <a:avLst/>
          </a:prstGeom>
          <a:noFill/>
        </p:spPr>
      </p:pic>
      <p:pic>
        <p:nvPicPr>
          <p:cNvPr id="16" name="Picture 2" descr="C:\Users\ssaad\AppData\Local\Microsoft\Windows\Temporary Internet Files\Content.IE5\5UO288XB\MCj04413100000[1].png"/>
          <p:cNvPicPr>
            <a:picLocks noChangeAspect="1" noChangeArrowheads="1"/>
          </p:cNvPicPr>
          <p:nvPr/>
        </p:nvPicPr>
        <p:blipFill>
          <a:blip r:embed="rId2"/>
          <a:srcRect/>
          <a:stretch>
            <a:fillRect/>
          </a:stretch>
        </p:blipFill>
        <p:spPr bwMode="auto">
          <a:xfrm>
            <a:off x="5077497" y="3401773"/>
            <a:ext cx="542813" cy="542813"/>
          </a:xfrm>
          <a:prstGeom prst="rect">
            <a:avLst/>
          </a:prstGeom>
          <a:noFill/>
        </p:spPr>
      </p:pic>
      <p:pic>
        <p:nvPicPr>
          <p:cNvPr id="17" name="Picture 2" descr="C:\Users\ssaad\AppData\Local\Microsoft\Windows\Temporary Internet Files\Content.IE5\5UO288XB\MCj04413100000[1].png"/>
          <p:cNvPicPr>
            <a:picLocks noChangeAspect="1" noChangeArrowheads="1"/>
          </p:cNvPicPr>
          <p:nvPr/>
        </p:nvPicPr>
        <p:blipFill>
          <a:blip r:embed="rId2"/>
          <a:srcRect/>
          <a:stretch>
            <a:fillRect/>
          </a:stretch>
        </p:blipFill>
        <p:spPr bwMode="auto">
          <a:xfrm>
            <a:off x="6739610" y="3401773"/>
            <a:ext cx="542813" cy="542813"/>
          </a:xfrm>
          <a:prstGeom prst="rect">
            <a:avLst/>
          </a:prstGeom>
          <a:noFill/>
        </p:spPr>
      </p:pic>
      <p:pic>
        <p:nvPicPr>
          <p:cNvPr id="18" name="Picture 2" descr="C:\Users\ssaad\AppData\Local\Microsoft\Windows\Temporary Internet Files\Content.IE5\5UO288XB\MCj04413100000[1].png"/>
          <p:cNvPicPr>
            <a:picLocks noChangeAspect="1" noChangeArrowheads="1"/>
          </p:cNvPicPr>
          <p:nvPr/>
        </p:nvPicPr>
        <p:blipFill>
          <a:blip r:embed="rId2"/>
          <a:srcRect/>
          <a:stretch>
            <a:fillRect/>
          </a:stretch>
        </p:blipFill>
        <p:spPr bwMode="auto">
          <a:xfrm>
            <a:off x="3420147" y="4034122"/>
            <a:ext cx="542813" cy="542813"/>
          </a:xfrm>
          <a:prstGeom prst="rect">
            <a:avLst/>
          </a:prstGeom>
          <a:noFill/>
        </p:spPr>
      </p:pic>
      <p:pic>
        <p:nvPicPr>
          <p:cNvPr id="19" name="Picture 2" descr="C:\Users\ssaad\AppData\Local\Microsoft\Windows\Temporary Internet Files\Content.IE5\5UO288XB\MCj04413100000[1].png"/>
          <p:cNvPicPr>
            <a:picLocks noChangeAspect="1" noChangeArrowheads="1"/>
          </p:cNvPicPr>
          <p:nvPr/>
        </p:nvPicPr>
        <p:blipFill>
          <a:blip r:embed="rId2"/>
          <a:srcRect/>
          <a:stretch>
            <a:fillRect/>
          </a:stretch>
        </p:blipFill>
        <p:spPr bwMode="auto">
          <a:xfrm>
            <a:off x="5077497" y="4034122"/>
            <a:ext cx="542813" cy="542813"/>
          </a:xfrm>
          <a:prstGeom prst="rect">
            <a:avLst/>
          </a:prstGeom>
          <a:noFill/>
        </p:spPr>
      </p:pic>
      <p:pic>
        <p:nvPicPr>
          <p:cNvPr id="20" name="Picture 2" descr="C:\Users\ssaad\AppData\Local\Microsoft\Windows\Temporary Internet Files\Content.IE5\5UO288XB\MCj04413100000[1].png"/>
          <p:cNvPicPr>
            <a:picLocks noChangeAspect="1" noChangeArrowheads="1"/>
          </p:cNvPicPr>
          <p:nvPr/>
        </p:nvPicPr>
        <p:blipFill>
          <a:blip r:embed="rId2"/>
          <a:srcRect/>
          <a:stretch>
            <a:fillRect/>
          </a:stretch>
        </p:blipFill>
        <p:spPr bwMode="auto">
          <a:xfrm>
            <a:off x="3401097" y="4690114"/>
            <a:ext cx="542813" cy="542813"/>
          </a:xfrm>
          <a:prstGeom prst="rect">
            <a:avLst/>
          </a:prstGeom>
          <a:noFill/>
        </p:spPr>
      </p:pic>
      <p:pic>
        <p:nvPicPr>
          <p:cNvPr id="21" name="Picture 2" descr="C:\Users\ssaad\AppData\Local\Microsoft\Windows\Temporary Internet Files\Content.IE5\5UO288XB\MCj04413100000[1].png"/>
          <p:cNvPicPr>
            <a:picLocks noChangeAspect="1" noChangeArrowheads="1"/>
          </p:cNvPicPr>
          <p:nvPr/>
        </p:nvPicPr>
        <p:blipFill>
          <a:blip r:embed="rId2"/>
          <a:srcRect/>
          <a:stretch>
            <a:fillRect/>
          </a:stretch>
        </p:blipFill>
        <p:spPr bwMode="auto">
          <a:xfrm>
            <a:off x="5058447" y="4690114"/>
            <a:ext cx="542813" cy="542813"/>
          </a:xfrm>
          <a:prstGeom prst="rect">
            <a:avLst/>
          </a:prstGeom>
          <a:noFill/>
        </p:spPr>
      </p:pic>
      <p:pic>
        <p:nvPicPr>
          <p:cNvPr id="22" name="Picture 2" descr="C:\Users\ssaad\AppData\Local\Microsoft\Windows\Temporary Internet Files\Content.IE5\5UO288XB\MCj04325370000[1].png"/>
          <p:cNvPicPr>
            <a:picLocks noChangeAspect="1" noChangeArrowheads="1"/>
          </p:cNvPicPr>
          <p:nvPr/>
        </p:nvPicPr>
        <p:blipFill>
          <a:blip r:embed="rId3"/>
          <a:srcRect/>
          <a:stretch>
            <a:fillRect/>
          </a:stretch>
        </p:blipFill>
        <p:spPr bwMode="auto">
          <a:xfrm>
            <a:off x="6827778" y="4122290"/>
            <a:ext cx="366477" cy="366477"/>
          </a:xfrm>
          <a:prstGeom prst="rect">
            <a:avLst/>
          </a:prstGeom>
          <a:noFill/>
        </p:spPr>
      </p:pic>
      <p:pic>
        <p:nvPicPr>
          <p:cNvPr id="23" name="Picture 2" descr="C:\Users\ssaad\AppData\Local\Microsoft\Windows\Temporary Internet Files\Content.IE5\5UO288XB\MCj04325370000[1].png"/>
          <p:cNvPicPr>
            <a:picLocks noChangeAspect="1" noChangeArrowheads="1"/>
          </p:cNvPicPr>
          <p:nvPr/>
        </p:nvPicPr>
        <p:blipFill>
          <a:blip r:embed="rId3"/>
          <a:srcRect/>
          <a:stretch>
            <a:fillRect/>
          </a:stretch>
        </p:blipFill>
        <p:spPr bwMode="auto">
          <a:xfrm>
            <a:off x="6827778" y="4778282"/>
            <a:ext cx="366477" cy="366477"/>
          </a:xfrm>
          <a:prstGeom prst="rect">
            <a:avLst/>
          </a:prstGeom>
          <a:noFill/>
        </p:spPr>
      </p:pic>
      <p:sp>
        <p:nvSpPr>
          <p:cNvPr id="24" name="Rectangle 23"/>
          <p:cNvSpPr/>
          <p:nvPr/>
        </p:nvSpPr>
        <p:spPr>
          <a:xfrm>
            <a:off x="166744" y="5451002"/>
            <a:ext cx="8665284" cy="794064"/>
          </a:xfrm>
          <a:prstGeom prst="rect">
            <a:avLst/>
          </a:prstGeom>
        </p:spPr>
        <p:txBody>
          <a:bodyPr wrap="square">
            <a:spAutoFit/>
          </a:bodyPr>
          <a:lstStyle/>
          <a:p>
            <a:pPr marL="396875" lvl="0" indent="-396875">
              <a:lnSpc>
                <a:spcPct val="90000"/>
              </a:lnSpc>
              <a:spcBef>
                <a:spcPct val="20000"/>
              </a:spcBef>
              <a:buBlip>
                <a:blip r:embed="rId4"/>
              </a:buBlip>
              <a:defRPr/>
            </a:pPr>
            <a:r>
              <a:rPr lang="en-US" sz="1200" dirty="0" smtClean="0">
                <a:solidFill>
                  <a:srgbClr val="99CC99"/>
                </a:solidFill>
              </a:rPr>
              <a:t>VS 2008 Client Update: </a:t>
            </a:r>
            <a:r>
              <a:rPr lang="en-US" sz="1200" u="sng" dirty="0" smtClean="0">
                <a:hlinkClick r:id="rId5"/>
              </a:rPr>
              <a:t>http://www.microsoft.com/downloads/details.aspx?displaylang=en&amp;FamilyID=cf13ea45-d17b-4edc-8e6c-6c5b208ec54d</a:t>
            </a:r>
            <a:endParaRPr lang="en-US" sz="1200" dirty="0" smtClean="0">
              <a:solidFill>
                <a:srgbClr val="99CC99"/>
              </a:solidFill>
            </a:endParaRPr>
          </a:p>
          <a:p>
            <a:pPr marL="396875" lvl="0" indent="-396875">
              <a:lnSpc>
                <a:spcPct val="90000"/>
              </a:lnSpc>
              <a:spcBef>
                <a:spcPct val="20000"/>
              </a:spcBef>
              <a:buBlip>
                <a:blip r:embed="rId4"/>
              </a:buBlip>
              <a:defRPr/>
            </a:pPr>
            <a:r>
              <a:rPr lang="en-US" sz="1200" dirty="0" smtClean="0">
                <a:solidFill>
                  <a:srgbClr val="99CC99"/>
                </a:solidFill>
              </a:rPr>
              <a:t>Full Compatibility Matrix: </a:t>
            </a:r>
            <a:r>
              <a:rPr lang="en-US" sz="1200" dirty="0" smtClean="0">
                <a:solidFill>
                  <a:srgbClr val="99CC99"/>
                </a:solidFill>
                <a:hlinkClick r:id="rId6"/>
              </a:rPr>
              <a:t>http://blogs.msdn.com/teams_wit_tools/archive/2009/10/19/compatibility-matrix-for-2010-beta-2-team-foundation-server-to-team-explorer-2008-and-2005.aspx</a:t>
            </a:r>
            <a:r>
              <a:rPr lang="en-US" sz="1200" dirty="0" smtClean="0">
                <a:solidFill>
                  <a:srgbClr val="99CC99"/>
                </a:solidFill>
              </a:rPr>
              <a:t> </a:t>
            </a:r>
          </a:p>
        </p:txBody>
      </p:sp>
      <p:sp>
        <p:nvSpPr>
          <p:cNvPr id="25" name="7-Point Star 24"/>
          <p:cNvSpPr/>
          <p:nvPr/>
        </p:nvSpPr>
        <p:spPr bwMode="auto">
          <a:xfrm>
            <a:off x="355002" y="3313356"/>
            <a:ext cx="1075765" cy="645458"/>
          </a:xfrm>
          <a:prstGeom prst="star7">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100" dirty="0" smtClean="0">
                <a:solidFill>
                  <a:schemeClr val="bg1"/>
                </a:solidFill>
                <a:effectLst>
                  <a:outerShdw blurRad="38100" dist="38100" dir="2700000" algn="tl">
                    <a:srgbClr val="000000">
                      <a:alpha val="43137"/>
                    </a:srgbClr>
                  </a:outerShdw>
                </a:effectLst>
                <a:latin typeface="Calibri" pitchFamily="34" charset="0"/>
              </a:rPr>
              <a:t>New</a:t>
            </a:r>
          </a:p>
        </p:txBody>
      </p:sp>
    </p:spTree>
  </p:cSld>
  <p:clrMapOvr>
    <a:masterClrMapping/>
  </p:clrMapOvr>
  <p:transition>
    <p:fad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More New Features</a:t>
            </a:r>
            <a:endParaRPr lang="en-US" dirty="0"/>
          </a:p>
        </p:txBody>
      </p:sp>
      <p:sp>
        <p:nvSpPr>
          <p:cNvPr id="3" name="Text Placeholder 2"/>
          <p:cNvSpPr>
            <a:spLocks noGrp="1"/>
          </p:cNvSpPr>
          <p:nvPr>
            <p:ph type="body" sz="quarter" idx="10"/>
          </p:nvPr>
        </p:nvSpPr>
        <p:spPr>
          <a:xfrm>
            <a:off x="381000" y="1411551"/>
            <a:ext cx="8382000" cy="4631439"/>
          </a:xfrm>
        </p:spPr>
        <p:txBody>
          <a:bodyPr numCol="2"/>
          <a:lstStyle/>
          <a:p>
            <a:r>
              <a:rPr lang="en-US" sz="2400" dirty="0" smtClean="0"/>
              <a:t>Usability Features</a:t>
            </a:r>
          </a:p>
          <a:p>
            <a:pPr lvl="1"/>
            <a:r>
              <a:rPr lang="en-US" sz="2000" dirty="0" smtClean="0"/>
              <a:t>Use Off-Box Reporting Services Server</a:t>
            </a:r>
          </a:p>
          <a:p>
            <a:pPr lvl="1"/>
            <a:r>
              <a:rPr lang="en-US" sz="2000" dirty="0" smtClean="0"/>
              <a:t>Work Item Destroy (</a:t>
            </a:r>
            <a:r>
              <a:rPr lang="en-US" sz="2000" dirty="0" err="1" smtClean="0"/>
              <a:t>cmd</a:t>
            </a:r>
            <a:r>
              <a:rPr lang="en-US" sz="2000" dirty="0" smtClean="0"/>
              <a:t> line)</a:t>
            </a:r>
          </a:p>
          <a:p>
            <a:pPr lvl="1"/>
            <a:r>
              <a:rPr lang="en-US" sz="2000" dirty="0" smtClean="0"/>
              <a:t>Query Folders &amp; Query Folder Permissions</a:t>
            </a:r>
          </a:p>
          <a:p>
            <a:pPr lvl="1"/>
            <a:r>
              <a:rPr lang="en-US" sz="2000" dirty="0" smtClean="0"/>
              <a:t>Handle Display Name Change</a:t>
            </a:r>
          </a:p>
          <a:p>
            <a:pPr lvl="1"/>
            <a:r>
              <a:rPr lang="en-US" sz="2000" dirty="0" smtClean="0"/>
              <a:t>Folder organization in Warehouse</a:t>
            </a:r>
          </a:p>
          <a:p>
            <a:r>
              <a:rPr lang="en-US" sz="2400" dirty="0" smtClean="0"/>
              <a:t>Performance &amp; Scalability</a:t>
            </a:r>
          </a:p>
          <a:p>
            <a:pPr lvl="1"/>
            <a:r>
              <a:rPr lang="en-US" sz="2000" dirty="0" smtClean="0"/>
              <a:t>Team Project Collections</a:t>
            </a:r>
          </a:p>
          <a:p>
            <a:pPr lvl="1"/>
            <a:r>
              <a:rPr lang="en-US" sz="2000" dirty="0" smtClean="0"/>
              <a:t>Connect to Project moved to background thread</a:t>
            </a:r>
          </a:p>
          <a:p>
            <a:endParaRPr lang="en-US" sz="2400" dirty="0" smtClean="0"/>
          </a:p>
          <a:p>
            <a:r>
              <a:rPr lang="en-US" sz="2400" dirty="0" smtClean="0"/>
              <a:t>Extensibility</a:t>
            </a:r>
          </a:p>
          <a:p>
            <a:pPr lvl="1"/>
            <a:r>
              <a:rPr lang="en-US" sz="2000" dirty="0" smtClean="0"/>
              <a:t>Warehouse Extensibility</a:t>
            </a:r>
          </a:p>
          <a:p>
            <a:pPr lvl="1"/>
            <a:r>
              <a:rPr lang="en-US" sz="2000" dirty="0" smtClean="0"/>
              <a:t>Link Type Extensibility</a:t>
            </a:r>
          </a:p>
          <a:p>
            <a:pPr lvl="1"/>
            <a:r>
              <a:rPr lang="en-US" sz="2000" dirty="0" smtClean="0"/>
              <a:t>Custom Controls</a:t>
            </a:r>
          </a:p>
          <a:p>
            <a:pPr lvl="1"/>
            <a:r>
              <a:rPr lang="en-US" sz="2000" dirty="0" err="1" smtClean="0"/>
              <a:t>Sharepoint</a:t>
            </a:r>
            <a:r>
              <a:rPr lang="en-US" sz="2000" dirty="0" smtClean="0"/>
              <a:t> Dashboards</a:t>
            </a:r>
          </a:p>
          <a:p>
            <a:r>
              <a:rPr lang="en-US" sz="2400" dirty="0" smtClean="0"/>
              <a:t>Administration</a:t>
            </a:r>
          </a:p>
          <a:p>
            <a:pPr lvl="1"/>
            <a:r>
              <a:rPr lang="en-US" sz="2000" dirty="0" smtClean="0"/>
              <a:t>64-bit Server support</a:t>
            </a:r>
          </a:p>
          <a:p>
            <a:pPr lvl="1"/>
            <a:r>
              <a:rPr lang="en-US" sz="2000" dirty="0" smtClean="0"/>
              <a:t>Kerberos Support</a:t>
            </a:r>
          </a:p>
          <a:p>
            <a:pPr lvl="1"/>
            <a:r>
              <a:rPr lang="en-US" sz="2000" dirty="0" smtClean="0"/>
              <a:t>Client cert support for Web Access</a:t>
            </a:r>
          </a:p>
          <a:p>
            <a:endParaRPr lang="en-US" sz="2400" dirty="0" smtClean="0"/>
          </a:p>
          <a:p>
            <a:endParaRPr lang="en-US" sz="2400" dirty="0"/>
          </a:p>
        </p:txBody>
      </p:sp>
    </p:spTree>
  </p:cSld>
  <p:clrMapOvr>
    <a:masterClrMapping/>
  </p:clrMapOvr>
  <p:transition>
    <p:fad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a:xfrm>
            <a:off x="381000" y="1411552"/>
            <a:ext cx="8382000" cy="3560498"/>
          </a:xfrm>
        </p:spPr>
        <p:txBody>
          <a:bodyPr/>
          <a:lstStyle/>
          <a:p>
            <a:r>
              <a:rPr lang="en-US" dirty="0" smtClean="0"/>
              <a:t>Running Scrum Teams</a:t>
            </a:r>
          </a:p>
          <a:p>
            <a:r>
              <a:rPr lang="en-US" dirty="0" smtClean="0"/>
              <a:t>Running Formal Projects (MS Project)</a:t>
            </a:r>
          </a:p>
          <a:p>
            <a:r>
              <a:rPr lang="en-US" dirty="0" smtClean="0"/>
              <a:t>End to End Traceability</a:t>
            </a:r>
          </a:p>
          <a:p>
            <a:r>
              <a:rPr lang="en-US" dirty="0" smtClean="0"/>
              <a:t>Customizing Project Templates</a:t>
            </a:r>
          </a:p>
          <a:p>
            <a:r>
              <a:rPr lang="en-US" dirty="0" smtClean="0"/>
              <a:t>Building Dashboards &amp; Reports</a:t>
            </a:r>
          </a:p>
          <a:p>
            <a:r>
              <a:rPr lang="en-US" dirty="0" smtClean="0"/>
              <a:t>New 2010 SharePoint Supported Configurations</a:t>
            </a:r>
          </a:p>
          <a:p>
            <a:r>
              <a:rPr lang="en-US" dirty="0" smtClean="0"/>
              <a:t>Using TFS 2010 w/Older Servers &amp; Clients</a:t>
            </a:r>
          </a:p>
          <a:p>
            <a:endParaRPr lang="en-US" dirty="0"/>
          </a:p>
        </p:txBody>
      </p:sp>
    </p:spTree>
  </p:cSld>
  <p:clrMapOvr>
    <a:masterClrMapping/>
  </p:clrMapOvr>
  <p:transition>
    <p:fad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2233" y="230188"/>
            <a:ext cx="8382000" cy="664797"/>
          </a:xfrm>
        </p:spPr>
        <p:txBody>
          <a:bodyPr/>
          <a:lstStyle/>
          <a:p>
            <a:r>
              <a:rPr lang="en-US" dirty="0" smtClean="0"/>
              <a:t>More Information</a:t>
            </a:r>
            <a:endParaRPr lang="en-US" dirty="0"/>
          </a:p>
        </p:txBody>
      </p:sp>
      <p:sp>
        <p:nvSpPr>
          <p:cNvPr id="6" name="Text Placeholder 5"/>
          <p:cNvSpPr>
            <a:spLocks noGrp="1"/>
          </p:cNvSpPr>
          <p:nvPr>
            <p:ph type="body" sz="quarter" idx="10"/>
          </p:nvPr>
        </p:nvSpPr>
        <p:spPr>
          <a:xfrm>
            <a:off x="392125" y="1011984"/>
            <a:ext cx="8382000" cy="2210862"/>
          </a:xfrm>
        </p:spPr>
        <p:txBody>
          <a:bodyPr/>
          <a:lstStyle/>
          <a:p>
            <a:r>
              <a:rPr lang="en-US" dirty="0" smtClean="0"/>
              <a:t>Install Beta 2: </a:t>
            </a:r>
            <a:r>
              <a:rPr lang="en-US" dirty="0" smtClean="0">
                <a:hlinkClick r:id="rId2"/>
              </a:rPr>
              <a:t>http://msdn.microsoft.com/en-us/vstudio/dd582936.aspx</a:t>
            </a:r>
            <a:endParaRPr lang="en-US" dirty="0" smtClean="0"/>
          </a:p>
          <a:p>
            <a:r>
              <a:rPr lang="en-US" dirty="0" smtClean="0"/>
              <a:t>Send Feedback: </a:t>
            </a:r>
            <a:r>
              <a:rPr lang="en-US" dirty="0" smtClean="0">
                <a:hlinkClick r:id="rId3"/>
              </a:rPr>
              <a:t>http://connect.microsoft.com/</a:t>
            </a:r>
            <a:r>
              <a:rPr lang="en-US" dirty="0" smtClean="0"/>
              <a:t> </a:t>
            </a:r>
          </a:p>
          <a:p>
            <a:r>
              <a:rPr lang="en-US" dirty="0" smtClean="0"/>
              <a:t>Read/Post to Forums: </a:t>
            </a:r>
            <a:r>
              <a:rPr lang="en-US" dirty="0" smtClean="0">
                <a:hlinkClick r:id="rId4"/>
              </a:rPr>
              <a:t>http://social.msdn.microsoft.com/Forums/en-US/category/visualstudioprerelease</a:t>
            </a:r>
            <a:endParaRPr lang="en-US" dirty="0" smtClean="0"/>
          </a:p>
          <a:p>
            <a:endParaRPr lang="en-US" dirty="0" smtClean="0"/>
          </a:p>
          <a:p>
            <a:endParaRPr lang="en-US" dirty="0"/>
          </a:p>
        </p:txBody>
      </p:sp>
    </p:spTree>
  </p:cSld>
  <p:clrMapOvr>
    <a:masterClrMapping/>
  </p:clrMapOvr>
  <p:transition>
    <p:fad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val.png"/>
          <p:cNvPicPr>
            <a:picLocks noChangeAspect="1"/>
          </p:cNvPicPr>
          <p:nvPr/>
        </p:nvPicPr>
        <p:blipFill>
          <a:blip r:embed="rId2"/>
          <a:stretch>
            <a:fillRect/>
          </a:stretch>
        </p:blipFill>
        <p:spPr>
          <a:xfrm>
            <a:off x="1142" y="857"/>
            <a:ext cx="9142858" cy="6857143"/>
          </a:xfrm>
          <a:prstGeom prst="rect">
            <a:avLst/>
          </a:prstGeom>
        </p:spPr>
      </p:pic>
      <p:sp>
        <p:nvSpPr>
          <p:cNvPr id="3" name="Rounded Rectangle 2"/>
          <p:cNvSpPr/>
          <p:nvPr/>
        </p:nvSpPr>
        <p:spPr bwMode="blackGray">
          <a:xfrm>
            <a:off x="41077" y="3971504"/>
            <a:ext cx="505557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solidFill>
                  <a:srgbClr val="FFFFFF"/>
                </a:solidFill>
                <a:effectLst>
                  <a:outerShdw blurRad="38100" dist="38100" dir="2700000" algn="tl">
                    <a:srgbClr val="000000">
                      <a:alpha val="43137"/>
                    </a:srgbClr>
                  </a:outerShdw>
                </a:effectLst>
                <a:latin typeface="Segoe" pitchFamily="34" charset="0"/>
              </a:rPr>
              <a:t>Complete an evaluation on </a:t>
            </a:r>
            <a:r>
              <a:rPr lang="en-US" sz="3200" dirty="0" err="1" smtClean="0">
                <a:solidFill>
                  <a:srgbClr val="FFFFFF"/>
                </a:solidFill>
                <a:effectLst>
                  <a:outerShdw blurRad="38100" dist="38100" dir="2700000" algn="tl">
                    <a:srgbClr val="000000">
                      <a:alpha val="43137"/>
                    </a:srgbClr>
                  </a:outerShdw>
                </a:effectLst>
                <a:latin typeface="Segoe" pitchFamily="34" charset="0"/>
              </a:rPr>
              <a:t>CommNet</a:t>
            </a:r>
            <a:r>
              <a:rPr lang="en-US" sz="3200" dirty="0" smtClean="0">
                <a:solidFill>
                  <a:srgbClr val="FFFFFF"/>
                </a:solidFill>
                <a:effectLst>
                  <a:outerShdw blurRad="38100" dist="38100" dir="2700000" algn="tl">
                    <a:srgbClr val="000000">
                      <a:alpha val="43137"/>
                    </a:srgbClr>
                  </a:outerShdw>
                </a:effectLst>
                <a:latin typeface="Segoe" pitchFamily="34" charset="0"/>
              </a:rPr>
              <a:t> and enter to win an Xbox 360 Elite!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64" presetClass="path" presetSubtype="0" decel="50000" fill="hold" grpId="1" nodeType="withEffect">
                                  <p:stCondLst>
                                    <p:cond delay="0"/>
                                  </p:stCondLst>
                                  <p:childTnLst>
                                    <p:animMotion origin="layout" path="M -0.41701 -0.00138 L -2.77778E-6 -4.44444E-6 " pathEditMode="relative" rAng="0" ptsTypes="AA">
                                      <p:cBhvr>
                                        <p:cTn id="9" dur="1000" fill="hold"/>
                                        <p:tgtEl>
                                          <p:spTgt spid="3"/>
                                        </p:tgtEl>
                                        <p:attrNameLst>
                                          <p:attrName>ppt_x</p:attrName>
                                          <p:attrName>ppt_y</p:attrName>
                                        </p:attrNameLst>
                                      </p:cBhvr>
                                      <p:rCtr x="209" y="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tretch>
            <a:fillRect/>
          </a:stretch>
        </p:blipFill>
        <p:spPr bwMode="black">
          <a:xfrm>
            <a:off x="2286000" y="2590800"/>
            <a:ext cx="4572000" cy="986114"/>
          </a:xfrm>
          <a:prstGeom prst="rect">
            <a:avLst/>
          </a:prstGeom>
          <a:noFill/>
          <a:ln>
            <a:noFill/>
          </a:ln>
        </p:spPr>
      </p:pic>
      <p:sp>
        <p:nvSpPr>
          <p:cNvPr id="5" name="Text Box 3"/>
          <p:cNvSpPr txBox="1">
            <a:spLocks noChangeArrowheads="1"/>
          </p:cNvSpPr>
          <p:nvPr/>
        </p:nvSpPr>
        <p:spPr bwMode="blackWhite">
          <a:xfrm>
            <a:off x="967578" y="5580925"/>
            <a:ext cx="7208845" cy="461651"/>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600" dirty="0">
                <a:latin typeface="Calibri" pitchFamily="34" charset="0"/>
                <a:cs typeface="Arial" charset="0"/>
              </a:rPr>
              <a:t>© </a:t>
            </a:r>
            <a:r>
              <a:rPr lang="en-US" sz="600" dirty="0" smtClean="0">
                <a:latin typeface="Calibri" pitchFamily="34" charset="0"/>
                <a:cs typeface="Arial" charset="0"/>
              </a:rPr>
              <a:t>2009 Microsoft </a:t>
            </a:r>
            <a:r>
              <a:rPr lang="en-US" sz="600" dirty="0">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600" dirty="0">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600" dirty="0" smtClean="0">
                <a:latin typeface="Calibri" pitchFamily="34" charset="0"/>
                <a:cs typeface="Arial" charset="0"/>
              </a:rPr>
              <a:t>MICROSOFT </a:t>
            </a:r>
            <a:r>
              <a:rPr lang="en-US" sz="600" dirty="0">
                <a:latin typeface="Calibri" pitchFamily="34" charset="0"/>
                <a:cs typeface="Arial" charset="0"/>
              </a:rPr>
              <a:t>MAKES NO WARRANTIES, EXPRESS, IMPLIED OR STATUTORY, AS TO THE INFORMATION IN THIS PRESENTATION.</a:t>
            </a:r>
          </a:p>
        </p:txBody>
      </p:sp>
      <p:sp>
        <p:nvSpPr>
          <p:cNvPr id="6" name="Rectangle 5"/>
          <p:cNvSpPr/>
          <p:nvPr/>
        </p:nvSpPr>
        <p:spPr bwMode="auto">
          <a:xfrm>
            <a:off x="-2298032" y="0"/>
            <a:ext cx="2141623" cy="794084"/>
          </a:xfrm>
          <a:prstGeom prst="rect">
            <a:avLst/>
          </a:prstGeom>
          <a:ln w="38100">
            <a:solidFill>
              <a:srgbClr val="FFFF00"/>
            </a:solidFill>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t>Required Slide</a:t>
            </a:r>
            <a:endParaRPr lang="en-US" sz="2400" b="1" dirty="0" smtClean="0">
              <a:solidFill>
                <a:srgbClr val="FFFFFF"/>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09_Europe">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TechEd09_Europe</Template>
  <TotalTime>7148</TotalTime>
  <Words>4083</Words>
  <Application>Microsoft Office PowerPoint</Application>
  <PresentationFormat>On-screen Show (4:3)</PresentationFormat>
  <Paragraphs>855</Paragraphs>
  <Slides>100</Slides>
  <Notes>46</Notes>
  <HiddenSlides>0</HiddenSlides>
  <MMClips>0</MMClips>
  <ScaleCrop>false</ScaleCrop>
  <HeadingPairs>
    <vt:vector size="4" baseType="variant">
      <vt:variant>
        <vt:lpstr>Theme</vt:lpstr>
      </vt:variant>
      <vt:variant>
        <vt:i4>1</vt:i4>
      </vt:variant>
      <vt:variant>
        <vt:lpstr>Slide Titles</vt:lpstr>
      </vt:variant>
      <vt:variant>
        <vt:i4>100</vt:i4>
      </vt:variant>
    </vt:vector>
  </HeadingPairs>
  <TitlesOfParts>
    <vt:vector size="101" baseType="lpstr">
      <vt:lpstr>TechEd09_Europe</vt:lpstr>
      <vt:lpstr>Doing It Right Planning and Tracking Projects  with TFS 2010</vt:lpstr>
      <vt:lpstr>About Me</vt:lpstr>
      <vt:lpstr>Agenda</vt:lpstr>
      <vt:lpstr>Agenda</vt:lpstr>
      <vt:lpstr>Scrum Planning with TFS 2010</vt:lpstr>
      <vt:lpstr>Agile Guidance in TFS 2010</vt:lpstr>
      <vt:lpstr>Updating Tasks</vt:lpstr>
      <vt:lpstr>Updating Tasks</vt:lpstr>
      <vt:lpstr>Updating Tasks</vt:lpstr>
      <vt:lpstr>Updating Tasks</vt:lpstr>
      <vt:lpstr>Updating Tasks</vt:lpstr>
      <vt:lpstr>Updating Tasks</vt:lpstr>
      <vt:lpstr>Updating Tasks</vt:lpstr>
      <vt:lpstr>Tracking Progress</vt:lpstr>
      <vt:lpstr>Tracking Progress</vt:lpstr>
      <vt:lpstr>Tracking Progress</vt:lpstr>
      <vt:lpstr>Tracking Progress</vt:lpstr>
      <vt:lpstr>Tracking Progress</vt:lpstr>
      <vt:lpstr>Tracking Progress</vt:lpstr>
      <vt:lpstr>Tracking Progress</vt:lpstr>
      <vt:lpstr>Tracking Progress</vt:lpstr>
      <vt:lpstr>Retrospective</vt:lpstr>
      <vt:lpstr>Another Option</vt:lpstr>
      <vt:lpstr>Agenda</vt:lpstr>
      <vt:lpstr>Formal Planning with Project 14</vt:lpstr>
      <vt:lpstr>Office Support in TFS 2010</vt:lpstr>
      <vt:lpstr>Agenda</vt:lpstr>
      <vt:lpstr>Advanced Customization with the Process Template Editor for 2010</vt:lpstr>
      <vt:lpstr>Link Topology Types</vt:lpstr>
      <vt:lpstr>Process Template Editor Power Tool</vt:lpstr>
      <vt:lpstr>Agenda</vt:lpstr>
      <vt:lpstr>TFS 2010 Dashboards</vt:lpstr>
      <vt:lpstr>TFS 2010 Excel Ad-Hoc Reporting</vt:lpstr>
      <vt:lpstr>Agenda</vt:lpstr>
      <vt:lpstr>Relational Reporting</vt:lpstr>
      <vt:lpstr>Relational Reporting</vt:lpstr>
      <vt:lpstr>Agenda</vt:lpstr>
      <vt:lpstr>Tools and reports</vt:lpstr>
      <vt:lpstr>What kind of reports can I build using these tools?</vt:lpstr>
      <vt:lpstr>What kind of reports can I build using these tools?</vt:lpstr>
      <vt:lpstr>What kind of reports can I build using these tools?</vt:lpstr>
      <vt:lpstr>Reporting Out of the Box - Summary</vt:lpstr>
      <vt:lpstr>Agenda</vt:lpstr>
      <vt:lpstr>How data moves through TFS</vt:lpstr>
      <vt:lpstr>Cross collection reporting</vt:lpstr>
      <vt:lpstr>Agenda</vt:lpstr>
      <vt:lpstr>SharePoint Integration</vt:lpstr>
      <vt:lpstr>Topologies</vt:lpstr>
      <vt:lpstr>Overview</vt:lpstr>
      <vt:lpstr>Key Concepts: SharePoint</vt:lpstr>
      <vt:lpstr>Key Concepts: SharePoint</vt:lpstr>
      <vt:lpstr>Key Concepts: SharePoint</vt:lpstr>
      <vt:lpstr>Key Concepts: TFS</vt:lpstr>
      <vt:lpstr>Key Concepts: TFS</vt:lpstr>
      <vt:lpstr>Key Concepts: TFS</vt:lpstr>
      <vt:lpstr>Key Concepts: Mappings</vt:lpstr>
      <vt:lpstr>Key Concepts: Mappings</vt:lpstr>
      <vt:lpstr>Key Concepts: Mappings</vt:lpstr>
      <vt:lpstr>Key Concepts: Mappings</vt:lpstr>
      <vt:lpstr>Scenarios</vt:lpstr>
      <vt:lpstr>TFS Installs WSS 3.0</vt:lpstr>
      <vt:lpstr>TFS Installs WSS 3.0</vt:lpstr>
      <vt:lpstr>TFS Installs WSS 3.0</vt:lpstr>
      <vt:lpstr>TFS Installs WSS 3.0</vt:lpstr>
      <vt:lpstr>TFS Installs WSS 3.0</vt:lpstr>
      <vt:lpstr>TFS Installs WSS 3.0</vt:lpstr>
      <vt:lpstr>TFS Installs WSS 3.0</vt:lpstr>
      <vt:lpstr>Scenarios</vt:lpstr>
      <vt:lpstr>Scenarios</vt:lpstr>
      <vt:lpstr>In Charge of SharePoint</vt:lpstr>
      <vt:lpstr>In Charge of SharePoint</vt:lpstr>
      <vt:lpstr>In Charge of SharePoint</vt:lpstr>
      <vt:lpstr>In Charge of SharePoint</vt:lpstr>
      <vt:lpstr>In Charge of SharePoint</vt:lpstr>
      <vt:lpstr>In Charge of SharePoint</vt:lpstr>
      <vt:lpstr>In Charge of SharePoint</vt:lpstr>
      <vt:lpstr>In Charge of SharePoint</vt:lpstr>
      <vt:lpstr>Scenarios</vt:lpstr>
      <vt:lpstr>Not in Charge of SharePoint</vt:lpstr>
      <vt:lpstr>Not in Charge of SharePoint</vt:lpstr>
      <vt:lpstr>Not in Charge of SharePoint</vt:lpstr>
      <vt:lpstr>Not in Charge of SharePoint</vt:lpstr>
      <vt:lpstr>Not in Charge of SharePoint</vt:lpstr>
      <vt:lpstr>Not in Charge of SharePoint</vt:lpstr>
      <vt:lpstr>Not in Charge of SharePoint</vt:lpstr>
      <vt:lpstr>Not in Charge of SharePoint</vt:lpstr>
      <vt:lpstr>Not in Charge of SharePoint</vt:lpstr>
      <vt:lpstr>Not in Charge of SharePoint</vt:lpstr>
      <vt:lpstr>Not in Charge of SharePoint</vt:lpstr>
      <vt:lpstr>Architecture - Extensions</vt:lpstr>
      <vt:lpstr>Architecture - Extensions</vt:lpstr>
      <vt:lpstr>Flexibility</vt:lpstr>
      <vt:lpstr>Agenda</vt:lpstr>
      <vt:lpstr>Compatibility with Older Clients</vt:lpstr>
      <vt:lpstr>Some More New Features</vt:lpstr>
      <vt:lpstr>Agenda</vt:lpstr>
      <vt:lpstr>More Information</vt:lpstr>
      <vt:lpstr>Slide 98</vt:lpstr>
      <vt:lpstr>Slide 99</vt:lpstr>
      <vt:lpstr>Slide 100</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Tech·Ed  North America 2009</dc:subject>
  <dc:creator>Stephanie Cuthbertson (SAAD)</dc:creator>
  <dc:description>Template: Slidework LLC
Formatting:
Event Date: May 11 - 15, 2009
Event Location: Los Angeles, CA
Audience:</dc:description>
  <cp:lastModifiedBy>Stephanie Cuthbertson (SAAD)</cp:lastModifiedBy>
  <cp:revision>537</cp:revision>
  <dcterms:created xsi:type="dcterms:W3CDTF">2009-10-14T20:15:08Z</dcterms:created>
  <dcterms:modified xsi:type="dcterms:W3CDTF">2009-11-12T09:50:22Z</dcterms:modified>
</cp:coreProperties>
</file>