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2"/>
    <p:sldMasterId id="2147483726" r:id="rId3"/>
  </p:sldMasterIdLst>
  <p:notesMasterIdLst>
    <p:notesMasterId r:id="rId24"/>
  </p:notesMasterIdLst>
  <p:handoutMasterIdLst>
    <p:handoutMasterId r:id="rId25"/>
  </p:handoutMasterIdLst>
  <p:sldIdLst>
    <p:sldId id="256" r:id="rId4"/>
    <p:sldId id="257" r:id="rId5"/>
    <p:sldId id="283" r:id="rId6"/>
    <p:sldId id="298" r:id="rId7"/>
    <p:sldId id="284" r:id="rId8"/>
    <p:sldId id="311" r:id="rId9"/>
    <p:sldId id="303" r:id="rId10"/>
    <p:sldId id="304" r:id="rId11"/>
    <p:sldId id="313" r:id="rId12"/>
    <p:sldId id="306" r:id="rId13"/>
    <p:sldId id="314" r:id="rId14"/>
    <p:sldId id="307" r:id="rId15"/>
    <p:sldId id="315" r:id="rId16"/>
    <p:sldId id="308" r:id="rId17"/>
    <p:sldId id="309" r:id="rId18"/>
    <p:sldId id="290" r:id="rId19"/>
    <p:sldId id="291" r:id="rId20"/>
    <p:sldId id="310" r:id="rId21"/>
    <p:sldId id="316" r:id="rId22"/>
    <p:sldId id="295" r:id="rId2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07/7/12/main" xmlns="">
          <a:srgbClr xmlns:mc="http://schemas.openxmlformats.org/markup-compatibility/2006" xmlns:a14="http://schemas.microsoft.com/office/drawing/2007/7/7/main" val="FF0000" mc:Ignorable=""/>
        </p14:laserClr>
      </p:ext>
      <p:ext uri="{2FDB2607-1784-4EEB-B798-7EB5836EED8A}">
        <p14:showMediaCtrls xmlns:p14="http://schemas.microsoft.com/office/powerpoint/2007/7/12/main" xmlns="" val="1"/>
      </p:ext>
    </p:extLst>
  </p:showPr>
  <p:clrMru>
    <a:srgbClr val="CCFFCC"/>
    <a:srgbClr val="CCCCCC"/>
    <a:srgbClr val="99CC99"/>
    <a:srgbClr val="F6AE1E"/>
    <a:srgbClr val="FFFFFF"/>
    <a:srgbClr val="FF0066"/>
    <a:srgbClr val="000000"/>
    <a:srgbClr val="F3AF35"/>
    <a:srgbClr val="9C42E6"/>
    <a:srgbClr val="D1943B"/>
  </p:clrMru>
  <p:extLst>
    <p:ext uri="{E76CE94A-603C-4142-B9EB-6D1370010A27}">
      <p14:discardImageEditData xmlns:p14="http://schemas.microsoft.com/office/powerpoint/2007/7/12/main" xmlns="" val="0"/>
    </p:ext>
    <p:ext uri="{D31A062A-798A-4329-ABDD-BBA856620510}">
      <p14:defaultImageDpi xmlns:p14="http://schemas.microsoft.com/office/powerpoint/2007/7/12/main" xmlns=""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644" autoAdjust="0"/>
    <p:restoredTop sz="96105" autoAdjust="0"/>
  </p:normalViewPr>
  <p:slideViewPr>
    <p:cSldViewPr snapToGrid="0">
      <p:cViewPr>
        <p:scale>
          <a:sx n="72" d="100"/>
          <a:sy n="72" d="100"/>
        </p:scale>
        <p:origin x="-2058" y="-1296"/>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100" d="100"/>
          <a:sy n="100" d="100"/>
        </p:scale>
        <p:origin x="-264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B0423-43B8-4D8E-87C6-FE0C1CAA3D1B}" type="doc">
      <dgm:prSet loTypeId="urn:microsoft.com/office/officeart/2005/8/layout/cycle4#1" loCatId="relationship" qsTypeId="urn:microsoft.com/office/officeart/2005/8/quickstyle/simple5" qsCatId="simple" csTypeId="urn:microsoft.com/office/officeart/2005/8/colors/colorful2" csCatId="colorful" phldr="1"/>
      <dgm:spPr/>
      <dgm:t>
        <a:bodyPr/>
        <a:lstStyle/>
        <a:p>
          <a:endParaRPr lang="en-US"/>
        </a:p>
      </dgm:t>
    </dgm:pt>
    <dgm:pt modelId="{9C68778F-4894-4DBF-9B32-67524A343BA9}">
      <dgm:prSet/>
      <dgm:spPr/>
      <dgm:t>
        <a:bodyPr/>
        <a:lstStyle/>
        <a:p>
          <a:pPr rtl="0"/>
          <a:r>
            <a:rPr lang="en-US" dirty="0" smtClean="0">
              <a:solidFill>
                <a:schemeClr val="tx1"/>
              </a:solidFill>
            </a:rPr>
            <a:t>Multi-Tenancy</a:t>
          </a:r>
          <a:endParaRPr lang="en-US" dirty="0">
            <a:solidFill>
              <a:schemeClr val="tx1"/>
            </a:solidFill>
          </a:endParaRPr>
        </a:p>
      </dgm:t>
    </dgm:pt>
    <dgm:pt modelId="{F13FF285-4677-48E1-83D4-D2BBF96CAD3D}" type="parTrans" cxnId="{399CC383-6428-49ED-8784-EA8E392A291D}">
      <dgm:prSet/>
      <dgm:spPr/>
      <dgm:t>
        <a:bodyPr/>
        <a:lstStyle/>
        <a:p>
          <a:endParaRPr lang="en-US"/>
        </a:p>
      </dgm:t>
    </dgm:pt>
    <dgm:pt modelId="{BBA9978C-FAC5-4904-8CB1-72C29F55ECED}" type="sibTrans" cxnId="{399CC383-6428-49ED-8784-EA8E392A291D}">
      <dgm:prSet/>
      <dgm:spPr/>
      <dgm:t>
        <a:bodyPr/>
        <a:lstStyle/>
        <a:p>
          <a:endParaRPr lang="en-US"/>
        </a:p>
      </dgm:t>
    </dgm:pt>
    <dgm:pt modelId="{057C54F5-5D94-4B9F-8D81-77994A1F28EF}">
      <dgm:prSet/>
      <dgm:spPr/>
      <dgm:t>
        <a:bodyPr/>
        <a:lstStyle/>
        <a:p>
          <a:pPr rtl="0"/>
          <a:r>
            <a:rPr lang="en-US" dirty="0" smtClean="0">
              <a:solidFill>
                <a:schemeClr val="tx1"/>
              </a:solidFill>
            </a:rPr>
            <a:t>Customization &amp; Extensibility</a:t>
          </a:r>
          <a:endParaRPr lang="en-US" dirty="0">
            <a:solidFill>
              <a:schemeClr val="tx1"/>
            </a:solidFill>
          </a:endParaRPr>
        </a:p>
      </dgm:t>
    </dgm:pt>
    <dgm:pt modelId="{5724D5C9-13F3-4FD1-9143-ACC9E95B87D1}" type="parTrans" cxnId="{1A91BF2B-66D7-494E-8EFD-21FC480D1A6D}">
      <dgm:prSet/>
      <dgm:spPr/>
      <dgm:t>
        <a:bodyPr/>
        <a:lstStyle/>
        <a:p>
          <a:endParaRPr lang="en-US"/>
        </a:p>
      </dgm:t>
    </dgm:pt>
    <dgm:pt modelId="{A4DF4ADC-FA42-479B-AC87-1B1AD3A18FE2}" type="sibTrans" cxnId="{1A91BF2B-66D7-494E-8EFD-21FC480D1A6D}">
      <dgm:prSet/>
      <dgm:spPr/>
      <dgm:t>
        <a:bodyPr/>
        <a:lstStyle/>
        <a:p>
          <a:endParaRPr lang="en-US"/>
        </a:p>
      </dgm:t>
    </dgm:pt>
    <dgm:pt modelId="{9D18AF29-F794-42F4-8688-438B5C267AFD}">
      <dgm:prSet/>
      <dgm:spPr/>
      <dgm:t>
        <a:bodyPr/>
        <a:lstStyle/>
        <a:p>
          <a:pPr rtl="0"/>
          <a:r>
            <a:rPr lang="en-US" dirty="0" smtClean="0">
              <a:solidFill>
                <a:schemeClr val="tx1"/>
              </a:solidFill>
            </a:rPr>
            <a:t>Scalable Architecture</a:t>
          </a:r>
          <a:endParaRPr lang="en-US" dirty="0">
            <a:solidFill>
              <a:schemeClr val="tx1"/>
            </a:solidFill>
          </a:endParaRPr>
        </a:p>
      </dgm:t>
    </dgm:pt>
    <dgm:pt modelId="{839E8483-4E4C-41DC-BD83-8F27C28A9878}" type="parTrans" cxnId="{B5A07406-41E4-4983-A0BD-DF568B80E448}">
      <dgm:prSet/>
      <dgm:spPr/>
      <dgm:t>
        <a:bodyPr/>
        <a:lstStyle/>
        <a:p>
          <a:endParaRPr lang="en-US"/>
        </a:p>
      </dgm:t>
    </dgm:pt>
    <dgm:pt modelId="{70324724-81B5-418A-8618-33A7545919BE}" type="sibTrans" cxnId="{B5A07406-41E4-4983-A0BD-DF568B80E448}">
      <dgm:prSet/>
      <dgm:spPr/>
      <dgm:t>
        <a:bodyPr/>
        <a:lstStyle/>
        <a:p>
          <a:endParaRPr lang="en-US"/>
        </a:p>
      </dgm:t>
    </dgm:pt>
    <dgm:pt modelId="{E35BB6FC-52F9-4DB7-AC00-C7B39B98E462}">
      <dgm:prSet/>
      <dgm:spPr/>
      <dgm:t>
        <a:bodyPr/>
        <a:lstStyle/>
        <a:p>
          <a:pPr rtl="0"/>
          <a:r>
            <a:rPr lang="en-US" dirty="0" smtClean="0">
              <a:solidFill>
                <a:schemeClr val="tx1"/>
              </a:solidFill>
            </a:rPr>
            <a:t>Claims-based Security  </a:t>
          </a:r>
          <a:endParaRPr lang="en-US" dirty="0">
            <a:solidFill>
              <a:schemeClr val="tx1"/>
            </a:solidFill>
          </a:endParaRPr>
        </a:p>
      </dgm:t>
    </dgm:pt>
    <dgm:pt modelId="{44739BEB-81E7-4207-90CA-4100989C2436}" type="parTrans" cxnId="{D4172F85-0BDD-4ED6-A3CB-D4CC2042D8C8}">
      <dgm:prSet/>
      <dgm:spPr/>
      <dgm:t>
        <a:bodyPr/>
        <a:lstStyle/>
        <a:p>
          <a:endParaRPr lang="en-US"/>
        </a:p>
      </dgm:t>
    </dgm:pt>
    <dgm:pt modelId="{0847D6B7-C74C-4B56-8F82-F7BDCF439AE9}" type="sibTrans" cxnId="{D4172F85-0BDD-4ED6-A3CB-D4CC2042D8C8}">
      <dgm:prSet/>
      <dgm:spPr/>
      <dgm:t>
        <a:bodyPr/>
        <a:lstStyle/>
        <a:p>
          <a:endParaRPr lang="en-US"/>
        </a:p>
      </dgm:t>
    </dgm:pt>
    <dgm:pt modelId="{6C790EB8-73DE-440E-8CEB-2750C3ACED63}">
      <dgm:prSet custT="1"/>
      <dgm:spPr/>
      <dgm:t>
        <a:bodyPr/>
        <a:lstStyle/>
        <a:p>
          <a:pPr rtl="0"/>
          <a:r>
            <a:rPr lang="en-US" sz="1100" dirty="0" smtClean="0">
              <a:latin typeface="Segoe UI" pitchFamily="34" charset="0"/>
              <a:cs typeface="Segoe UI" pitchFamily="34" charset="0"/>
            </a:rPr>
            <a:t>Data Partitioning for Tenant Isolation</a:t>
          </a:r>
          <a:endParaRPr lang="en-US" sz="1100" dirty="0">
            <a:latin typeface="Segoe UI" pitchFamily="34" charset="0"/>
            <a:cs typeface="Segoe UI" pitchFamily="34" charset="0"/>
          </a:endParaRPr>
        </a:p>
      </dgm:t>
    </dgm:pt>
    <dgm:pt modelId="{1BB94258-F51B-4FDC-B8B9-39ACD8A02D46}" type="parTrans" cxnId="{04AE0FD7-BF8F-45A8-A2BC-41C4D6A55379}">
      <dgm:prSet/>
      <dgm:spPr/>
      <dgm:t>
        <a:bodyPr/>
        <a:lstStyle/>
        <a:p>
          <a:endParaRPr lang="en-US"/>
        </a:p>
      </dgm:t>
    </dgm:pt>
    <dgm:pt modelId="{25E18723-783F-459D-9C6F-163872FC2A0F}" type="sibTrans" cxnId="{04AE0FD7-BF8F-45A8-A2BC-41C4D6A55379}">
      <dgm:prSet/>
      <dgm:spPr/>
      <dgm:t>
        <a:bodyPr/>
        <a:lstStyle/>
        <a:p>
          <a:endParaRPr lang="en-US"/>
        </a:p>
      </dgm:t>
    </dgm:pt>
    <dgm:pt modelId="{841D1B3F-7A7C-4E7E-877E-131D080AE8A8}">
      <dgm:prSet custT="1"/>
      <dgm:spPr/>
      <dgm:t>
        <a:bodyPr/>
        <a:lstStyle/>
        <a:p>
          <a:r>
            <a:rPr lang="en-US" sz="1100" dirty="0" smtClean="0">
              <a:latin typeface="Segoe UI" pitchFamily="34" charset="0"/>
              <a:cs typeface="Segoe UI" pitchFamily="34" charset="0"/>
            </a:rPr>
            <a:t>Metering</a:t>
          </a:r>
        </a:p>
      </dgm:t>
    </dgm:pt>
    <dgm:pt modelId="{7267478D-F448-4C6F-A3D9-58C91AAE9292}" type="parTrans" cxnId="{2B3D3825-C7FC-4CD4-94E2-B3905C08769D}">
      <dgm:prSet/>
      <dgm:spPr/>
      <dgm:t>
        <a:bodyPr/>
        <a:lstStyle/>
        <a:p>
          <a:endParaRPr lang="en-US"/>
        </a:p>
      </dgm:t>
    </dgm:pt>
    <dgm:pt modelId="{6171E295-DC14-4B53-9B42-DBEFDC770EBC}" type="sibTrans" cxnId="{2B3D3825-C7FC-4CD4-94E2-B3905C08769D}">
      <dgm:prSet/>
      <dgm:spPr/>
      <dgm:t>
        <a:bodyPr/>
        <a:lstStyle/>
        <a:p>
          <a:endParaRPr lang="en-US"/>
        </a:p>
      </dgm:t>
    </dgm:pt>
    <dgm:pt modelId="{0A8DAE99-A4AA-47D2-9D53-0B77979E3E69}">
      <dgm:prSet custT="1"/>
      <dgm:spPr/>
      <dgm:t>
        <a:bodyPr/>
        <a:lstStyle/>
        <a:p>
          <a:pPr rtl="0"/>
          <a:r>
            <a:rPr lang="en-US" sz="1100" dirty="0" smtClean="0">
              <a:latin typeface="Segoe UI" pitchFamily="34" charset="0"/>
              <a:cs typeface="Segoe UI" pitchFamily="34" charset="0"/>
            </a:rPr>
            <a:t>On-demand scalability: Data, Transaction Processing, Batch, Front End</a:t>
          </a:r>
          <a:endParaRPr lang="en-US" sz="1100" dirty="0">
            <a:latin typeface="Segoe UI" pitchFamily="34" charset="0"/>
            <a:cs typeface="Segoe UI" pitchFamily="34" charset="0"/>
          </a:endParaRPr>
        </a:p>
      </dgm:t>
    </dgm:pt>
    <dgm:pt modelId="{AA73BB62-8AEF-4471-8281-F8C38536E09B}" type="parTrans" cxnId="{51382C7E-6E51-4C7A-A559-7D0ED711A019}">
      <dgm:prSet/>
      <dgm:spPr/>
      <dgm:t>
        <a:bodyPr/>
        <a:lstStyle/>
        <a:p>
          <a:endParaRPr lang="en-US"/>
        </a:p>
      </dgm:t>
    </dgm:pt>
    <dgm:pt modelId="{C7CB4124-DA83-4051-B474-46AFA632B161}" type="sibTrans" cxnId="{51382C7E-6E51-4C7A-A559-7D0ED711A019}">
      <dgm:prSet/>
      <dgm:spPr/>
      <dgm:t>
        <a:bodyPr/>
        <a:lstStyle/>
        <a:p>
          <a:endParaRPr lang="en-US"/>
        </a:p>
      </dgm:t>
    </dgm:pt>
    <dgm:pt modelId="{64B44A84-1A43-4480-8BEC-41222F2A427E}">
      <dgm:prSet custT="1"/>
      <dgm:spPr/>
      <dgm:t>
        <a:bodyPr/>
        <a:lstStyle/>
        <a:p>
          <a:pPr rtl="0"/>
          <a:r>
            <a:rPr lang="en-US" sz="1100" dirty="0" smtClean="0">
              <a:latin typeface="Segoe UI" pitchFamily="34" charset="0"/>
              <a:cs typeface="Segoe UI" pitchFamily="34" charset="0"/>
            </a:rPr>
            <a:t>User Experience (Full UI customization)</a:t>
          </a:r>
          <a:endParaRPr lang="en-US" sz="1100" dirty="0">
            <a:latin typeface="Segoe UI" pitchFamily="34" charset="0"/>
            <a:cs typeface="Segoe UI" pitchFamily="34" charset="0"/>
          </a:endParaRPr>
        </a:p>
      </dgm:t>
    </dgm:pt>
    <dgm:pt modelId="{C1DEFAE1-34C7-497D-A1D0-3E17B90A36CF}" type="parTrans" cxnId="{D40C4CDC-BE16-4E58-985D-DEC0DE1C330B}">
      <dgm:prSet/>
      <dgm:spPr/>
      <dgm:t>
        <a:bodyPr/>
        <a:lstStyle/>
        <a:p>
          <a:endParaRPr lang="en-US"/>
        </a:p>
      </dgm:t>
    </dgm:pt>
    <dgm:pt modelId="{BEAECE81-E877-43FF-B0F9-8324DBCCA0A2}" type="sibTrans" cxnId="{D40C4CDC-BE16-4E58-985D-DEC0DE1C330B}">
      <dgm:prSet/>
      <dgm:spPr/>
      <dgm:t>
        <a:bodyPr/>
        <a:lstStyle/>
        <a:p>
          <a:endParaRPr lang="en-US"/>
        </a:p>
      </dgm:t>
    </dgm:pt>
    <dgm:pt modelId="{A66E14C7-C859-4A95-BE35-B18806AF0492}">
      <dgm:prSet custT="1"/>
      <dgm:spPr/>
      <dgm:t>
        <a:bodyPr/>
        <a:lstStyle/>
        <a:p>
          <a:pPr rtl="0"/>
          <a:r>
            <a:rPr lang="en-US" sz="1100" dirty="0" smtClean="0">
              <a:latin typeface="Segoe UI" pitchFamily="34" charset="0"/>
              <a:cs typeface="Segoe UI" pitchFamily="34" charset="0"/>
            </a:rPr>
            <a:t>Live ID</a:t>
          </a:r>
          <a:endParaRPr lang="en-US" sz="1100" dirty="0">
            <a:latin typeface="Segoe UI" pitchFamily="34" charset="0"/>
            <a:cs typeface="Segoe UI" pitchFamily="34" charset="0"/>
          </a:endParaRPr>
        </a:p>
      </dgm:t>
    </dgm:pt>
    <dgm:pt modelId="{8E4CDC8B-F791-400A-B668-383DD58820F6}" type="parTrans" cxnId="{75BBD6F0-91B3-4FA9-9C43-9C1F7D5877D4}">
      <dgm:prSet/>
      <dgm:spPr/>
      <dgm:t>
        <a:bodyPr/>
        <a:lstStyle/>
        <a:p>
          <a:endParaRPr lang="en-US"/>
        </a:p>
      </dgm:t>
    </dgm:pt>
    <dgm:pt modelId="{49813501-4A73-4C09-B5E3-A790EF59A54F}" type="sibTrans" cxnId="{75BBD6F0-91B3-4FA9-9C43-9C1F7D5877D4}">
      <dgm:prSet/>
      <dgm:spPr/>
      <dgm:t>
        <a:bodyPr/>
        <a:lstStyle/>
        <a:p>
          <a:endParaRPr lang="en-US"/>
        </a:p>
      </dgm:t>
    </dgm:pt>
    <dgm:pt modelId="{9372B5A6-FEFC-40F3-AF54-934406A242A8}">
      <dgm:prSet custT="1"/>
      <dgm:spPr/>
      <dgm:t>
        <a:bodyPr/>
        <a:lstStyle/>
        <a:p>
          <a:pPr rtl="0"/>
          <a:r>
            <a:rPr lang="en-US" sz="1100" dirty="0" smtClean="0">
              <a:latin typeface="Segoe UI" pitchFamily="34" charset="0"/>
              <a:cs typeface="Segoe UI" pitchFamily="34" charset="0"/>
            </a:rPr>
            <a:t>Federation</a:t>
          </a:r>
          <a:endParaRPr lang="en-US" sz="1100" dirty="0">
            <a:latin typeface="Segoe UI" pitchFamily="34" charset="0"/>
            <a:cs typeface="Segoe UI" pitchFamily="34" charset="0"/>
          </a:endParaRPr>
        </a:p>
      </dgm:t>
    </dgm:pt>
    <dgm:pt modelId="{D52EA265-9F62-4EBF-813A-D59A69B94967}" type="parTrans" cxnId="{39A48125-E055-422E-9759-77D283423E18}">
      <dgm:prSet/>
      <dgm:spPr/>
      <dgm:t>
        <a:bodyPr/>
        <a:lstStyle/>
        <a:p>
          <a:endParaRPr lang="en-US"/>
        </a:p>
      </dgm:t>
    </dgm:pt>
    <dgm:pt modelId="{8ECD01D4-DB3F-40B6-950D-C8C8ED5759A8}" type="sibTrans" cxnId="{39A48125-E055-422E-9759-77D283423E18}">
      <dgm:prSet/>
      <dgm:spPr/>
      <dgm:t>
        <a:bodyPr/>
        <a:lstStyle/>
        <a:p>
          <a:endParaRPr lang="en-US"/>
        </a:p>
      </dgm:t>
    </dgm:pt>
    <dgm:pt modelId="{4B3EB39A-FF02-4AD1-9DB5-C7FD6DA68EEF}">
      <dgm:prSet custT="1"/>
      <dgm:spPr/>
      <dgm:t>
        <a:bodyPr/>
        <a:lstStyle/>
        <a:p>
          <a:pPr rtl="0"/>
          <a:r>
            <a:rPr lang="en-US" sz="1100" dirty="0" smtClean="0">
              <a:latin typeface="Segoe UI" pitchFamily="34" charset="0"/>
              <a:cs typeface="Segoe UI" pitchFamily="34" charset="0"/>
            </a:rPr>
            <a:t>Targets SMB to Enterprise</a:t>
          </a:r>
          <a:endParaRPr lang="en-US" sz="1100" dirty="0">
            <a:latin typeface="Segoe UI" pitchFamily="34" charset="0"/>
            <a:cs typeface="Segoe UI" pitchFamily="34" charset="0"/>
          </a:endParaRPr>
        </a:p>
      </dgm:t>
    </dgm:pt>
    <dgm:pt modelId="{1C5B5EDF-6A30-4415-BC33-D3FAE799A7C1}" type="parTrans" cxnId="{60A06A71-B3B4-4889-B556-D06AA434582E}">
      <dgm:prSet/>
      <dgm:spPr/>
      <dgm:t>
        <a:bodyPr/>
        <a:lstStyle/>
        <a:p>
          <a:endParaRPr lang="en-US"/>
        </a:p>
      </dgm:t>
    </dgm:pt>
    <dgm:pt modelId="{05018C89-5768-4E5D-96B3-D4EEC55C9A93}" type="sibTrans" cxnId="{60A06A71-B3B4-4889-B556-D06AA434582E}">
      <dgm:prSet/>
      <dgm:spPr/>
      <dgm:t>
        <a:bodyPr/>
        <a:lstStyle/>
        <a:p>
          <a:endParaRPr lang="en-US"/>
        </a:p>
      </dgm:t>
    </dgm:pt>
    <dgm:pt modelId="{F7F3EFFF-91BF-4072-A9CC-6489A7D4A972}">
      <dgm:prSet custT="1"/>
      <dgm:spPr/>
      <dgm:t>
        <a:bodyPr/>
        <a:lstStyle/>
        <a:p>
          <a:r>
            <a:rPr lang="en-US" sz="1100" dirty="0" smtClean="0">
              <a:latin typeface="Segoe UI" pitchFamily="34" charset="0"/>
              <a:cs typeface="Segoe UI" pitchFamily="34" charset="0"/>
            </a:rPr>
            <a:t>Business Logic</a:t>
          </a:r>
          <a:endParaRPr lang="en-US" sz="1100" dirty="0">
            <a:latin typeface="Segoe UI" pitchFamily="34" charset="0"/>
            <a:cs typeface="Segoe UI" pitchFamily="34" charset="0"/>
          </a:endParaRPr>
        </a:p>
      </dgm:t>
    </dgm:pt>
    <dgm:pt modelId="{143E70E6-9298-4791-A723-03F4C79DE609}" type="parTrans" cxnId="{4CC8705E-08F4-4AAF-9DE5-86D30DCAB100}">
      <dgm:prSet/>
      <dgm:spPr/>
      <dgm:t>
        <a:bodyPr/>
        <a:lstStyle/>
        <a:p>
          <a:endParaRPr lang="en-US"/>
        </a:p>
      </dgm:t>
    </dgm:pt>
    <dgm:pt modelId="{6619FD96-21A2-43E7-AAD4-60896425E7BA}" type="sibTrans" cxnId="{4CC8705E-08F4-4AAF-9DE5-86D30DCAB100}">
      <dgm:prSet/>
      <dgm:spPr/>
      <dgm:t>
        <a:bodyPr/>
        <a:lstStyle/>
        <a:p>
          <a:endParaRPr lang="en-US"/>
        </a:p>
      </dgm:t>
    </dgm:pt>
    <dgm:pt modelId="{378F9CB7-2CB5-4A80-BFCB-D1A1B629470F}">
      <dgm:prSet custT="1"/>
      <dgm:spPr/>
      <dgm:t>
        <a:bodyPr/>
        <a:lstStyle/>
        <a:p>
          <a:pPr rtl="0"/>
          <a:r>
            <a:rPr lang="en-US" sz="1100" dirty="0" smtClean="0">
              <a:latin typeface="Segoe UI" pitchFamily="34" charset="0"/>
              <a:cs typeface="Segoe UI" pitchFamily="34" charset="0"/>
            </a:rPr>
            <a:t>On Demand Tenant Provisioning</a:t>
          </a:r>
          <a:endParaRPr lang="en-US" sz="1100" dirty="0">
            <a:latin typeface="Segoe UI" pitchFamily="34" charset="0"/>
            <a:cs typeface="Segoe UI" pitchFamily="34" charset="0"/>
          </a:endParaRPr>
        </a:p>
      </dgm:t>
    </dgm:pt>
    <dgm:pt modelId="{4194FD37-5840-4595-B976-1B6E4F992301}" type="parTrans" cxnId="{DFACF68D-1784-4FC4-A1B9-FD0421758A7F}">
      <dgm:prSet/>
      <dgm:spPr/>
      <dgm:t>
        <a:bodyPr/>
        <a:lstStyle/>
        <a:p>
          <a:endParaRPr lang="en-US"/>
        </a:p>
      </dgm:t>
    </dgm:pt>
    <dgm:pt modelId="{BE047E96-8319-47F0-890C-7432927083AD}" type="sibTrans" cxnId="{DFACF68D-1784-4FC4-A1B9-FD0421758A7F}">
      <dgm:prSet/>
      <dgm:spPr/>
      <dgm:t>
        <a:bodyPr/>
        <a:lstStyle/>
        <a:p>
          <a:endParaRPr lang="en-US"/>
        </a:p>
      </dgm:t>
    </dgm:pt>
    <dgm:pt modelId="{D3822830-609C-41BB-9E8F-C0DDC22D6656}">
      <dgm:prSet custT="1"/>
      <dgm:spPr/>
      <dgm:t>
        <a:bodyPr/>
        <a:lstStyle/>
        <a:p>
          <a:r>
            <a:rPr lang="en-US" sz="1100" dirty="0" smtClean="0">
              <a:latin typeface="Segoe UI" pitchFamily="34" charset="0"/>
              <a:cs typeface="Segoe UI" pitchFamily="34" charset="0"/>
            </a:rPr>
            <a:t>Data Model</a:t>
          </a:r>
          <a:endParaRPr lang="en-US" sz="1100" dirty="0">
            <a:latin typeface="Segoe UI" pitchFamily="34" charset="0"/>
            <a:cs typeface="Segoe UI" pitchFamily="34" charset="0"/>
          </a:endParaRPr>
        </a:p>
      </dgm:t>
    </dgm:pt>
    <dgm:pt modelId="{9D1890A7-04B1-4E24-B4A5-3C9B39AAF76A}" type="parTrans" cxnId="{9BA1E78E-9B5D-486B-9BF2-73331858D146}">
      <dgm:prSet/>
      <dgm:spPr/>
      <dgm:t>
        <a:bodyPr/>
        <a:lstStyle/>
        <a:p>
          <a:endParaRPr lang="en-US"/>
        </a:p>
      </dgm:t>
    </dgm:pt>
    <dgm:pt modelId="{9B84D0FB-C127-4D27-9D5A-F0BB3880178F}" type="sibTrans" cxnId="{9BA1E78E-9B5D-486B-9BF2-73331858D146}">
      <dgm:prSet/>
      <dgm:spPr/>
      <dgm:t>
        <a:bodyPr/>
        <a:lstStyle/>
        <a:p>
          <a:endParaRPr lang="en-US"/>
        </a:p>
      </dgm:t>
    </dgm:pt>
    <dgm:pt modelId="{6C3B6992-DB6C-4E42-B4E5-55E9EF106246}">
      <dgm:prSet custT="1"/>
      <dgm:spPr/>
      <dgm:t>
        <a:bodyPr/>
        <a:lstStyle/>
        <a:p>
          <a:pPr rtl="0"/>
          <a:r>
            <a:rPr lang="en-US" sz="1100" dirty="0" smtClean="0">
              <a:latin typeface="Segoe UI" pitchFamily="34" charset="0"/>
              <a:cs typeface="Segoe UI" pitchFamily="34" charset="0"/>
            </a:rPr>
            <a:t>SSO</a:t>
          </a:r>
          <a:endParaRPr lang="en-US" sz="1100" dirty="0">
            <a:latin typeface="Segoe UI" pitchFamily="34" charset="0"/>
            <a:cs typeface="Segoe UI" pitchFamily="34" charset="0"/>
          </a:endParaRPr>
        </a:p>
      </dgm:t>
    </dgm:pt>
    <dgm:pt modelId="{A5C7E27E-2E78-4CDA-B77D-EF58701261CA}" type="parTrans" cxnId="{0B90190C-28E2-4DD5-A644-CE487A5C7D5D}">
      <dgm:prSet/>
      <dgm:spPr/>
      <dgm:t>
        <a:bodyPr/>
        <a:lstStyle/>
        <a:p>
          <a:endParaRPr lang="en-US"/>
        </a:p>
      </dgm:t>
    </dgm:pt>
    <dgm:pt modelId="{4A5FB17B-68FA-45E5-AB3B-0D77DABA49D5}" type="sibTrans" cxnId="{0B90190C-28E2-4DD5-A644-CE487A5C7D5D}">
      <dgm:prSet/>
      <dgm:spPr/>
      <dgm:t>
        <a:bodyPr/>
        <a:lstStyle/>
        <a:p>
          <a:endParaRPr lang="en-US"/>
        </a:p>
      </dgm:t>
    </dgm:pt>
    <dgm:pt modelId="{43854CB1-C333-4D64-BE35-D9FA49FCE92E}" type="pres">
      <dgm:prSet presAssocID="{43EB0423-43B8-4D8E-87C6-FE0C1CAA3D1B}" presName="cycleMatrixDiagram" presStyleCnt="0">
        <dgm:presLayoutVars>
          <dgm:chMax val="1"/>
          <dgm:dir/>
          <dgm:animLvl val="lvl"/>
          <dgm:resizeHandles val="exact"/>
        </dgm:presLayoutVars>
      </dgm:prSet>
      <dgm:spPr/>
      <dgm:t>
        <a:bodyPr/>
        <a:lstStyle/>
        <a:p>
          <a:endParaRPr lang="en-US"/>
        </a:p>
      </dgm:t>
    </dgm:pt>
    <dgm:pt modelId="{CF77905A-B07C-4A0D-B5BB-20F486753BB9}" type="pres">
      <dgm:prSet presAssocID="{43EB0423-43B8-4D8E-87C6-FE0C1CAA3D1B}" presName="children" presStyleCnt="0"/>
      <dgm:spPr/>
    </dgm:pt>
    <dgm:pt modelId="{F4BDB21A-C2EA-4C8C-B1F9-D905226BCCAD}" type="pres">
      <dgm:prSet presAssocID="{43EB0423-43B8-4D8E-87C6-FE0C1CAA3D1B}" presName="child1group" presStyleCnt="0"/>
      <dgm:spPr/>
    </dgm:pt>
    <dgm:pt modelId="{A2A53336-CB38-41FB-AD63-963BFADBD7F6}" type="pres">
      <dgm:prSet presAssocID="{43EB0423-43B8-4D8E-87C6-FE0C1CAA3D1B}" presName="child1" presStyleLbl="bgAcc1" presStyleIdx="0" presStyleCnt="4"/>
      <dgm:spPr/>
      <dgm:t>
        <a:bodyPr/>
        <a:lstStyle/>
        <a:p>
          <a:endParaRPr lang="en-US"/>
        </a:p>
      </dgm:t>
    </dgm:pt>
    <dgm:pt modelId="{93686F28-3309-4764-B36D-739FEFD861DF}" type="pres">
      <dgm:prSet presAssocID="{43EB0423-43B8-4D8E-87C6-FE0C1CAA3D1B}" presName="child1Text" presStyleLbl="bgAcc1" presStyleIdx="0" presStyleCnt="4">
        <dgm:presLayoutVars>
          <dgm:bulletEnabled val="1"/>
        </dgm:presLayoutVars>
      </dgm:prSet>
      <dgm:spPr/>
      <dgm:t>
        <a:bodyPr/>
        <a:lstStyle/>
        <a:p>
          <a:endParaRPr lang="en-US"/>
        </a:p>
      </dgm:t>
    </dgm:pt>
    <dgm:pt modelId="{749BFFB7-0226-4D52-AC98-28ACDE22DBF5}" type="pres">
      <dgm:prSet presAssocID="{43EB0423-43B8-4D8E-87C6-FE0C1CAA3D1B}" presName="child2group" presStyleCnt="0"/>
      <dgm:spPr/>
    </dgm:pt>
    <dgm:pt modelId="{93A86648-465D-4C85-ADD7-9C57E0AE3797}" type="pres">
      <dgm:prSet presAssocID="{43EB0423-43B8-4D8E-87C6-FE0C1CAA3D1B}" presName="child2" presStyleLbl="bgAcc1" presStyleIdx="1" presStyleCnt="4" custLinFactNeighborX="10561"/>
      <dgm:spPr/>
      <dgm:t>
        <a:bodyPr/>
        <a:lstStyle/>
        <a:p>
          <a:endParaRPr lang="en-US"/>
        </a:p>
      </dgm:t>
    </dgm:pt>
    <dgm:pt modelId="{908C76EA-C509-491D-920F-BFEFCBE25983}" type="pres">
      <dgm:prSet presAssocID="{43EB0423-43B8-4D8E-87C6-FE0C1CAA3D1B}" presName="child2Text" presStyleLbl="bgAcc1" presStyleIdx="1" presStyleCnt="4">
        <dgm:presLayoutVars>
          <dgm:bulletEnabled val="1"/>
        </dgm:presLayoutVars>
      </dgm:prSet>
      <dgm:spPr/>
      <dgm:t>
        <a:bodyPr/>
        <a:lstStyle/>
        <a:p>
          <a:endParaRPr lang="en-US"/>
        </a:p>
      </dgm:t>
    </dgm:pt>
    <dgm:pt modelId="{4F93B6A7-BE09-4A30-A0BB-35EC2C3FAB25}" type="pres">
      <dgm:prSet presAssocID="{43EB0423-43B8-4D8E-87C6-FE0C1CAA3D1B}" presName="child3group" presStyleCnt="0"/>
      <dgm:spPr/>
    </dgm:pt>
    <dgm:pt modelId="{B72F1CA0-0455-4A94-B9C1-FC674C1AB846}" type="pres">
      <dgm:prSet presAssocID="{43EB0423-43B8-4D8E-87C6-FE0C1CAA3D1B}" presName="child3" presStyleLbl="bgAcc1" presStyleIdx="2" presStyleCnt="4" custScaleX="98129" custScaleY="126048" custLinFactNeighborX="15455" custLinFactNeighborY="-15199"/>
      <dgm:spPr/>
      <dgm:t>
        <a:bodyPr/>
        <a:lstStyle/>
        <a:p>
          <a:endParaRPr lang="en-US"/>
        </a:p>
      </dgm:t>
    </dgm:pt>
    <dgm:pt modelId="{669A62B3-3F0E-4345-873D-3B6E04405A4E}" type="pres">
      <dgm:prSet presAssocID="{43EB0423-43B8-4D8E-87C6-FE0C1CAA3D1B}" presName="child3Text" presStyleLbl="bgAcc1" presStyleIdx="2" presStyleCnt="4">
        <dgm:presLayoutVars>
          <dgm:bulletEnabled val="1"/>
        </dgm:presLayoutVars>
      </dgm:prSet>
      <dgm:spPr/>
      <dgm:t>
        <a:bodyPr/>
        <a:lstStyle/>
        <a:p>
          <a:endParaRPr lang="en-US"/>
        </a:p>
      </dgm:t>
    </dgm:pt>
    <dgm:pt modelId="{4DB6EF93-5F39-4102-AC5A-16563284BC06}" type="pres">
      <dgm:prSet presAssocID="{43EB0423-43B8-4D8E-87C6-FE0C1CAA3D1B}" presName="child4group" presStyleCnt="0"/>
      <dgm:spPr/>
    </dgm:pt>
    <dgm:pt modelId="{311232B9-178C-43ED-8B07-8277149D84A5}" type="pres">
      <dgm:prSet presAssocID="{43EB0423-43B8-4D8E-87C6-FE0C1CAA3D1B}" presName="child4" presStyleLbl="bgAcc1" presStyleIdx="3" presStyleCnt="4"/>
      <dgm:spPr/>
      <dgm:t>
        <a:bodyPr/>
        <a:lstStyle/>
        <a:p>
          <a:endParaRPr lang="en-US"/>
        </a:p>
      </dgm:t>
    </dgm:pt>
    <dgm:pt modelId="{58278A97-C14E-441B-BBF9-DB7120D8197A}" type="pres">
      <dgm:prSet presAssocID="{43EB0423-43B8-4D8E-87C6-FE0C1CAA3D1B}" presName="child4Text" presStyleLbl="bgAcc1" presStyleIdx="3" presStyleCnt="4">
        <dgm:presLayoutVars>
          <dgm:bulletEnabled val="1"/>
        </dgm:presLayoutVars>
      </dgm:prSet>
      <dgm:spPr/>
      <dgm:t>
        <a:bodyPr/>
        <a:lstStyle/>
        <a:p>
          <a:endParaRPr lang="en-US"/>
        </a:p>
      </dgm:t>
    </dgm:pt>
    <dgm:pt modelId="{AE27DE3C-E617-43A1-89A3-219B6893E5F8}" type="pres">
      <dgm:prSet presAssocID="{43EB0423-43B8-4D8E-87C6-FE0C1CAA3D1B}" presName="childPlaceholder" presStyleCnt="0"/>
      <dgm:spPr/>
    </dgm:pt>
    <dgm:pt modelId="{43C74B93-662A-42A0-9E84-81227B025C19}" type="pres">
      <dgm:prSet presAssocID="{43EB0423-43B8-4D8E-87C6-FE0C1CAA3D1B}" presName="circle" presStyleCnt="0"/>
      <dgm:spPr/>
    </dgm:pt>
    <dgm:pt modelId="{730F3487-D549-4CF3-922B-AB2E126072E8}" type="pres">
      <dgm:prSet presAssocID="{43EB0423-43B8-4D8E-87C6-FE0C1CAA3D1B}" presName="quadrant1" presStyleLbl="node1" presStyleIdx="0" presStyleCnt="4">
        <dgm:presLayoutVars>
          <dgm:chMax val="1"/>
          <dgm:bulletEnabled val="1"/>
        </dgm:presLayoutVars>
      </dgm:prSet>
      <dgm:spPr/>
      <dgm:t>
        <a:bodyPr/>
        <a:lstStyle/>
        <a:p>
          <a:endParaRPr lang="en-US"/>
        </a:p>
      </dgm:t>
    </dgm:pt>
    <dgm:pt modelId="{B721D4D6-05EA-459D-A7A9-B17D1B636131}" type="pres">
      <dgm:prSet presAssocID="{43EB0423-43B8-4D8E-87C6-FE0C1CAA3D1B}" presName="quadrant2" presStyleLbl="node1" presStyleIdx="1" presStyleCnt="4">
        <dgm:presLayoutVars>
          <dgm:chMax val="1"/>
          <dgm:bulletEnabled val="1"/>
        </dgm:presLayoutVars>
      </dgm:prSet>
      <dgm:spPr/>
      <dgm:t>
        <a:bodyPr/>
        <a:lstStyle/>
        <a:p>
          <a:endParaRPr lang="en-US"/>
        </a:p>
      </dgm:t>
    </dgm:pt>
    <dgm:pt modelId="{2411242C-6631-4CA5-81FD-4095CD61E63D}" type="pres">
      <dgm:prSet presAssocID="{43EB0423-43B8-4D8E-87C6-FE0C1CAA3D1B}" presName="quadrant3" presStyleLbl="node1" presStyleIdx="2" presStyleCnt="4">
        <dgm:presLayoutVars>
          <dgm:chMax val="1"/>
          <dgm:bulletEnabled val="1"/>
        </dgm:presLayoutVars>
      </dgm:prSet>
      <dgm:spPr/>
      <dgm:t>
        <a:bodyPr/>
        <a:lstStyle/>
        <a:p>
          <a:endParaRPr lang="en-US"/>
        </a:p>
      </dgm:t>
    </dgm:pt>
    <dgm:pt modelId="{B48AADA7-72CD-48B2-818E-267276043AB2}" type="pres">
      <dgm:prSet presAssocID="{43EB0423-43B8-4D8E-87C6-FE0C1CAA3D1B}" presName="quadrant4" presStyleLbl="node1" presStyleIdx="3" presStyleCnt="4">
        <dgm:presLayoutVars>
          <dgm:chMax val="1"/>
          <dgm:bulletEnabled val="1"/>
        </dgm:presLayoutVars>
      </dgm:prSet>
      <dgm:spPr/>
      <dgm:t>
        <a:bodyPr/>
        <a:lstStyle/>
        <a:p>
          <a:endParaRPr lang="en-US"/>
        </a:p>
      </dgm:t>
    </dgm:pt>
    <dgm:pt modelId="{2ECF3F1C-F547-470A-8448-F5DBA2AAFC56}" type="pres">
      <dgm:prSet presAssocID="{43EB0423-43B8-4D8E-87C6-FE0C1CAA3D1B}" presName="quadrantPlaceholder" presStyleCnt="0"/>
      <dgm:spPr/>
    </dgm:pt>
    <dgm:pt modelId="{368A3455-6449-45E1-8CDF-5B91D8ED1251}" type="pres">
      <dgm:prSet presAssocID="{43EB0423-43B8-4D8E-87C6-FE0C1CAA3D1B}" presName="center1" presStyleLbl="fgShp" presStyleIdx="0" presStyleCnt="2"/>
      <dgm:spPr/>
    </dgm:pt>
    <dgm:pt modelId="{2983CDC2-50CD-4CBC-99B5-E2BA2815E579}" type="pres">
      <dgm:prSet presAssocID="{43EB0423-43B8-4D8E-87C6-FE0C1CAA3D1B}" presName="center2" presStyleLbl="fgShp" presStyleIdx="1" presStyleCnt="2"/>
      <dgm:spPr/>
    </dgm:pt>
  </dgm:ptLst>
  <dgm:cxnLst>
    <dgm:cxn modelId="{B5A07406-41E4-4983-A0BD-DF568B80E448}" srcId="{43EB0423-43B8-4D8E-87C6-FE0C1CAA3D1B}" destId="{9D18AF29-F794-42F4-8688-438B5C267AFD}" srcOrd="2" destOrd="0" parTransId="{839E8483-4E4C-41DC-BD83-8F27C28A9878}" sibTransId="{70324724-81B5-418A-8618-33A7545919BE}"/>
    <dgm:cxn modelId="{60A06A71-B3B4-4889-B556-D06AA434582E}" srcId="{9D18AF29-F794-42F4-8688-438B5C267AFD}" destId="{4B3EB39A-FF02-4AD1-9DB5-C7FD6DA68EEF}" srcOrd="1" destOrd="0" parTransId="{1C5B5EDF-6A30-4415-BC33-D3FAE799A7C1}" sibTransId="{05018C89-5768-4E5D-96B3-D4EEC55C9A93}"/>
    <dgm:cxn modelId="{2B3D3825-C7FC-4CD4-94E2-B3905C08769D}" srcId="{9C68778F-4894-4DBF-9B32-67524A343BA9}" destId="{841D1B3F-7A7C-4E7E-877E-131D080AE8A8}" srcOrd="2" destOrd="0" parTransId="{7267478D-F448-4C6F-A3D9-58C91AAE9292}" sibTransId="{6171E295-DC14-4B53-9B42-DBEFDC770EBC}"/>
    <dgm:cxn modelId="{6F83E640-4560-458A-8EB3-13DB72E3F9FE}" type="presOf" srcId="{A66E14C7-C859-4A95-BE35-B18806AF0492}" destId="{311232B9-178C-43ED-8B07-8277149D84A5}" srcOrd="0" destOrd="2" presId="urn:microsoft.com/office/officeart/2005/8/layout/cycle4#1"/>
    <dgm:cxn modelId="{5D0C51B3-3B6D-4F67-85AE-4BFC128C56D0}" type="presOf" srcId="{841D1B3F-7A7C-4E7E-877E-131D080AE8A8}" destId="{93686F28-3309-4764-B36D-739FEFD861DF}" srcOrd="1" destOrd="2" presId="urn:microsoft.com/office/officeart/2005/8/layout/cycle4#1"/>
    <dgm:cxn modelId="{F5558292-6F78-47D7-80E5-4E2B65DBA363}" type="presOf" srcId="{378F9CB7-2CB5-4A80-BFCB-D1A1B629470F}" destId="{A2A53336-CB38-41FB-AD63-963BFADBD7F6}" srcOrd="0" destOrd="0" presId="urn:microsoft.com/office/officeart/2005/8/layout/cycle4#1"/>
    <dgm:cxn modelId="{7BC9B7C2-9A56-429A-906C-4FFCB352337E}" type="presOf" srcId="{6C790EB8-73DE-440E-8CEB-2750C3ACED63}" destId="{93686F28-3309-4764-B36D-739FEFD861DF}" srcOrd="1" destOrd="1" presId="urn:microsoft.com/office/officeart/2005/8/layout/cycle4#1"/>
    <dgm:cxn modelId="{CF889CE2-8229-441D-92C3-CA344E3098D8}" type="presOf" srcId="{A66E14C7-C859-4A95-BE35-B18806AF0492}" destId="{58278A97-C14E-441B-BBF9-DB7120D8197A}" srcOrd="1" destOrd="2" presId="urn:microsoft.com/office/officeart/2005/8/layout/cycle4#1"/>
    <dgm:cxn modelId="{0B90190C-28E2-4DD5-A644-CE487A5C7D5D}" srcId="{E35BB6FC-52F9-4DB7-AC00-C7B39B98E462}" destId="{6C3B6992-DB6C-4E42-B4E5-55E9EF106246}" srcOrd="1" destOrd="0" parTransId="{A5C7E27E-2E78-4CDA-B77D-EF58701261CA}" sibTransId="{4A5FB17B-68FA-45E5-AB3B-0D77DABA49D5}"/>
    <dgm:cxn modelId="{27960C91-8201-49FB-A4F6-17E99541A373}" type="presOf" srcId="{378F9CB7-2CB5-4A80-BFCB-D1A1B629470F}" destId="{93686F28-3309-4764-B36D-739FEFD861DF}" srcOrd="1" destOrd="0" presId="urn:microsoft.com/office/officeart/2005/8/layout/cycle4#1"/>
    <dgm:cxn modelId="{77459EF1-2A16-4D99-9192-4D79193AB81D}" type="presOf" srcId="{D3822830-609C-41BB-9E8F-C0DDC22D6656}" destId="{908C76EA-C509-491D-920F-BFEFCBE25983}" srcOrd="1" destOrd="2" presId="urn:microsoft.com/office/officeart/2005/8/layout/cycle4#1"/>
    <dgm:cxn modelId="{3CDCB9A7-2719-4219-B750-5DFE4E6D3E6B}" type="presOf" srcId="{F7F3EFFF-91BF-4072-A9CC-6489A7D4A972}" destId="{908C76EA-C509-491D-920F-BFEFCBE25983}" srcOrd="1" destOrd="1" presId="urn:microsoft.com/office/officeart/2005/8/layout/cycle4#1"/>
    <dgm:cxn modelId="{75BBD6F0-91B3-4FA9-9C43-9C1F7D5877D4}" srcId="{E35BB6FC-52F9-4DB7-AC00-C7B39B98E462}" destId="{A66E14C7-C859-4A95-BE35-B18806AF0492}" srcOrd="2" destOrd="0" parTransId="{8E4CDC8B-F791-400A-B668-383DD58820F6}" sibTransId="{49813501-4A73-4C09-B5E3-A790EF59A54F}"/>
    <dgm:cxn modelId="{399CC383-6428-49ED-8784-EA8E392A291D}" srcId="{43EB0423-43B8-4D8E-87C6-FE0C1CAA3D1B}" destId="{9C68778F-4894-4DBF-9B32-67524A343BA9}" srcOrd="0" destOrd="0" parTransId="{F13FF285-4677-48E1-83D4-D2BBF96CAD3D}" sibTransId="{BBA9978C-FAC5-4904-8CB1-72C29F55ECED}"/>
    <dgm:cxn modelId="{5134D18D-B3A1-47B4-A433-F8FDE22AB592}" type="presOf" srcId="{6C3B6992-DB6C-4E42-B4E5-55E9EF106246}" destId="{58278A97-C14E-441B-BBF9-DB7120D8197A}" srcOrd="1" destOrd="1" presId="urn:microsoft.com/office/officeart/2005/8/layout/cycle4#1"/>
    <dgm:cxn modelId="{D40C4CDC-BE16-4E58-985D-DEC0DE1C330B}" srcId="{057C54F5-5D94-4B9F-8D81-77994A1F28EF}" destId="{64B44A84-1A43-4480-8BEC-41222F2A427E}" srcOrd="0" destOrd="0" parTransId="{C1DEFAE1-34C7-497D-A1D0-3E17B90A36CF}" sibTransId="{BEAECE81-E877-43FF-B0F9-8324DBCCA0A2}"/>
    <dgm:cxn modelId="{FB9F1F8F-D3C8-4BA3-9B4C-68FF0C76D994}" type="presOf" srcId="{64B44A84-1A43-4480-8BEC-41222F2A427E}" destId="{908C76EA-C509-491D-920F-BFEFCBE25983}" srcOrd="1" destOrd="0" presId="urn:microsoft.com/office/officeart/2005/8/layout/cycle4#1"/>
    <dgm:cxn modelId="{5A9283D1-749D-4A38-BCC3-C23EC87A8B1E}" type="presOf" srcId="{0A8DAE99-A4AA-47D2-9D53-0B77979E3E69}" destId="{669A62B3-3F0E-4345-873D-3B6E04405A4E}" srcOrd="1" destOrd="0" presId="urn:microsoft.com/office/officeart/2005/8/layout/cycle4#1"/>
    <dgm:cxn modelId="{DFACF68D-1784-4FC4-A1B9-FD0421758A7F}" srcId="{9C68778F-4894-4DBF-9B32-67524A343BA9}" destId="{378F9CB7-2CB5-4A80-BFCB-D1A1B629470F}" srcOrd="0" destOrd="0" parTransId="{4194FD37-5840-4595-B976-1B6E4F992301}" sibTransId="{BE047E96-8319-47F0-890C-7432927083AD}"/>
    <dgm:cxn modelId="{1489B747-47D0-4639-A16C-598219521BA8}" type="presOf" srcId="{6C3B6992-DB6C-4E42-B4E5-55E9EF106246}" destId="{311232B9-178C-43ED-8B07-8277149D84A5}" srcOrd="0" destOrd="1" presId="urn:microsoft.com/office/officeart/2005/8/layout/cycle4#1"/>
    <dgm:cxn modelId="{B14CDE58-B10D-418E-B075-C9824C98486E}" type="presOf" srcId="{6C790EB8-73DE-440E-8CEB-2750C3ACED63}" destId="{A2A53336-CB38-41FB-AD63-963BFADBD7F6}" srcOrd="0" destOrd="1" presId="urn:microsoft.com/office/officeart/2005/8/layout/cycle4#1"/>
    <dgm:cxn modelId="{30FE4093-D034-4A61-BAD1-7A3CE10D004A}" type="presOf" srcId="{9C68778F-4894-4DBF-9B32-67524A343BA9}" destId="{730F3487-D549-4CF3-922B-AB2E126072E8}" srcOrd="0" destOrd="0" presId="urn:microsoft.com/office/officeart/2005/8/layout/cycle4#1"/>
    <dgm:cxn modelId="{168DEF7B-C767-40C6-B606-2841648CF489}" type="presOf" srcId="{4B3EB39A-FF02-4AD1-9DB5-C7FD6DA68EEF}" destId="{B72F1CA0-0455-4A94-B9C1-FC674C1AB846}" srcOrd="0" destOrd="1" presId="urn:microsoft.com/office/officeart/2005/8/layout/cycle4#1"/>
    <dgm:cxn modelId="{A9C6A6D5-A80A-43D1-93E1-76BDE8E72643}" type="presOf" srcId="{057C54F5-5D94-4B9F-8D81-77994A1F28EF}" destId="{B721D4D6-05EA-459D-A7A9-B17D1B636131}" srcOrd="0" destOrd="0" presId="urn:microsoft.com/office/officeart/2005/8/layout/cycle4#1"/>
    <dgm:cxn modelId="{1A91BF2B-66D7-494E-8EFD-21FC480D1A6D}" srcId="{43EB0423-43B8-4D8E-87C6-FE0C1CAA3D1B}" destId="{057C54F5-5D94-4B9F-8D81-77994A1F28EF}" srcOrd="1" destOrd="0" parTransId="{5724D5C9-13F3-4FD1-9143-ACC9E95B87D1}" sibTransId="{A4DF4ADC-FA42-479B-AC87-1B1AD3A18FE2}"/>
    <dgm:cxn modelId="{D4172F85-0BDD-4ED6-A3CB-D4CC2042D8C8}" srcId="{43EB0423-43B8-4D8E-87C6-FE0C1CAA3D1B}" destId="{E35BB6FC-52F9-4DB7-AC00-C7B39B98E462}" srcOrd="3" destOrd="0" parTransId="{44739BEB-81E7-4207-90CA-4100989C2436}" sibTransId="{0847D6B7-C74C-4B56-8F82-F7BDCF439AE9}"/>
    <dgm:cxn modelId="{D79B9E6C-C4C2-4288-AD08-56987737DD9A}" type="presOf" srcId="{9372B5A6-FEFC-40F3-AF54-934406A242A8}" destId="{58278A97-C14E-441B-BBF9-DB7120D8197A}" srcOrd="1" destOrd="0" presId="urn:microsoft.com/office/officeart/2005/8/layout/cycle4#1"/>
    <dgm:cxn modelId="{4CC8705E-08F4-4AAF-9DE5-86D30DCAB100}" srcId="{057C54F5-5D94-4B9F-8D81-77994A1F28EF}" destId="{F7F3EFFF-91BF-4072-A9CC-6489A7D4A972}" srcOrd="1" destOrd="0" parTransId="{143E70E6-9298-4791-A723-03F4C79DE609}" sibTransId="{6619FD96-21A2-43E7-AAD4-60896425E7BA}"/>
    <dgm:cxn modelId="{9BA1E78E-9B5D-486B-9BF2-73331858D146}" srcId="{057C54F5-5D94-4B9F-8D81-77994A1F28EF}" destId="{D3822830-609C-41BB-9E8F-C0DDC22D6656}" srcOrd="2" destOrd="0" parTransId="{9D1890A7-04B1-4E24-B4A5-3C9B39AAF76A}" sibTransId="{9B84D0FB-C127-4D27-9D5A-F0BB3880178F}"/>
    <dgm:cxn modelId="{A4AF47E7-D6F6-47D5-BCD8-F68A5311BED6}" type="presOf" srcId="{E35BB6FC-52F9-4DB7-AC00-C7B39B98E462}" destId="{B48AADA7-72CD-48B2-818E-267276043AB2}" srcOrd="0" destOrd="0" presId="urn:microsoft.com/office/officeart/2005/8/layout/cycle4#1"/>
    <dgm:cxn modelId="{0395D37F-EA40-419A-9375-1BF277CD0FB8}" type="presOf" srcId="{64B44A84-1A43-4480-8BEC-41222F2A427E}" destId="{93A86648-465D-4C85-ADD7-9C57E0AE3797}" srcOrd="0" destOrd="0" presId="urn:microsoft.com/office/officeart/2005/8/layout/cycle4#1"/>
    <dgm:cxn modelId="{51382C7E-6E51-4C7A-A559-7D0ED711A019}" srcId="{9D18AF29-F794-42F4-8688-438B5C267AFD}" destId="{0A8DAE99-A4AA-47D2-9D53-0B77979E3E69}" srcOrd="0" destOrd="0" parTransId="{AA73BB62-8AEF-4471-8281-F8C38536E09B}" sibTransId="{C7CB4124-DA83-4051-B474-46AFA632B161}"/>
    <dgm:cxn modelId="{0AED02EF-BC38-470E-B6F6-2D13CA9D8306}" type="presOf" srcId="{F7F3EFFF-91BF-4072-A9CC-6489A7D4A972}" destId="{93A86648-465D-4C85-ADD7-9C57E0AE3797}" srcOrd="0" destOrd="1" presId="urn:microsoft.com/office/officeart/2005/8/layout/cycle4#1"/>
    <dgm:cxn modelId="{04AE0FD7-BF8F-45A8-A2BC-41C4D6A55379}" srcId="{9C68778F-4894-4DBF-9B32-67524A343BA9}" destId="{6C790EB8-73DE-440E-8CEB-2750C3ACED63}" srcOrd="1" destOrd="0" parTransId="{1BB94258-F51B-4FDC-B8B9-39ACD8A02D46}" sibTransId="{25E18723-783F-459D-9C6F-163872FC2A0F}"/>
    <dgm:cxn modelId="{2A756FE0-CA5D-4D70-9A50-38B67A150B83}" type="presOf" srcId="{9372B5A6-FEFC-40F3-AF54-934406A242A8}" destId="{311232B9-178C-43ED-8B07-8277149D84A5}" srcOrd="0" destOrd="0" presId="urn:microsoft.com/office/officeart/2005/8/layout/cycle4#1"/>
    <dgm:cxn modelId="{8B773BC0-242E-465F-A06C-65AB22C26DD9}" type="presOf" srcId="{9D18AF29-F794-42F4-8688-438B5C267AFD}" destId="{2411242C-6631-4CA5-81FD-4095CD61E63D}" srcOrd="0" destOrd="0" presId="urn:microsoft.com/office/officeart/2005/8/layout/cycle4#1"/>
    <dgm:cxn modelId="{9350DD08-8707-4743-BA35-E40C5E675A37}" type="presOf" srcId="{43EB0423-43B8-4D8E-87C6-FE0C1CAA3D1B}" destId="{43854CB1-C333-4D64-BE35-D9FA49FCE92E}" srcOrd="0" destOrd="0" presId="urn:microsoft.com/office/officeart/2005/8/layout/cycle4#1"/>
    <dgm:cxn modelId="{1506A030-AF16-4F2B-8EA0-9109D78E7B77}" type="presOf" srcId="{0A8DAE99-A4AA-47D2-9D53-0B77979E3E69}" destId="{B72F1CA0-0455-4A94-B9C1-FC674C1AB846}" srcOrd="0" destOrd="0" presId="urn:microsoft.com/office/officeart/2005/8/layout/cycle4#1"/>
    <dgm:cxn modelId="{06D83506-8677-42D6-9530-A9FC1029FA2B}" type="presOf" srcId="{D3822830-609C-41BB-9E8F-C0DDC22D6656}" destId="{93A86648-465D-4C85-ADD7-9C57E0AE3797}" srcOrd="0" destOrd="2" presId="urn:microsoft.com/office/officeart/2005/8/layout/cycle4#1"/>
    <dgm:cxn modelId="{39A48125-E055-422E-9759-77D283423E18}" srcId="{E35BB6FC-52F9-4DB7-AC00-C7B39B98E462}" destId="{9372B5A6-FEFC-40F3-AF54-934406A242A8}" srcOrd="0" destOrd="0" parTransId="{D52EA265-9F62-4EBF-813A-D59A69B94967}" sibTransId="{8ECD01D4-DB3F-40B6-950D-C8C8ED5759A8}"/>
    <dgm:cxn modelId="{FF94634E-D25A-46C7-8D91-1BEB7FE825B7}" type="presOf" srcId="{841D1B3F-7A7C-4E7E-877E-131D080AE8A8}" destId="{A2A53336-CB38-41FB-AD63-963BFADBD7F6}" srcOrd="0" destOrd="2" presId="urn:microsoft.com/office/officeart/2005/8/layout/cycle4#1"/>
    <dgm:cxn modelId="{42190878-3677-4982-8DB8-92853D974218}" type="presOf" srcId="{4B3EB39A-FF02-4AD1-9DB5-C7FD6DA68EEF}" destId="{669A62B3-3F0E-4345-873D-3B6E04405A4E}" srcOrd="1" destOrd="1" presId="urn:microsoft.com/office/officeart/2005/8/layout/cycle4#1"/>
    <dgm:cxn modelId="{8252C7CE-16B4-4E22-BCB2-AD654ED974F8}" type="presParOf" srcId="{43854CB1-C333-4D64-BE35-D9FA49FCE92E}" destId="{CF77905A-B07C-4A0D-B5BB-20F486753BB9}" srcOrd="0" destOrd="0" presId="urn:microsoft.com/office/officeart/2005/8/layout/cycle4#1"/>
    <dgm:cxn modelId="{925F6C44-34F8-46AA-BFD0-2C9E0E7B080A}" type="presParOf" srcId="{CF77905A-B07C-4A0D-B5BB-20F486753BB9}" destId="{F4BDB21A-C2EA-4C8C-B1F9-D905226BCCAD}" srcOrd="0" destOrd="0" presId="urn:microsoft.com/office/officeart/2005/8/layout/cycle4#1"/>
    <dgm:cxn modelId="{F0B57488-516F-4F3E-B1F1-2175B8D24782}" type="presParOf" srcId="{F4BDB21A-C2EA-4C8C-B1F9-D905226BCCAD}" destId="{A2A53336-CB38-41FB-AD63-963BFADBD7F6}" srcOrd="0" destOrd="0" presId="urn:microsoft.com/office/officeart/2005/8/layout/cycle4#1"/>
    <dgm:cxn modelId="{1F6991A0-10E6-48B7-97E6-9BB38575A3C1}" type="presParOf" srcId="{F4BDB21A-C2EA-4C8C-B1F9-D905226BCCAD}" destId="{93686F28-3309-4764-B36D-739FEFD861DF}" srcOrd="1" destOrd="0" presId="urn:microsoft.com/office/officeart/2005/8/layout/cycle4#1"/>
    <dgm:cxn modelId="{75E2D4C1-A016-46FF-AAC5-9394E05EA58F}" type="presParOf" srcId="{CF77905A-B07C-4A0D-B5BB-20F486753BB9}" destId="{749BFFB7-0226-4D52-AC98-28ACDE22DBF5}" srcOrd="1" destOrd="0" presId="urn:microsoft.com/office/officeart/2005/8/layout/cycle4#1"/>
    <dgm:cxn modelId="{AE2D73C8-D94F-45F5-BE47-0A4A0ED3EEC8}" type="presParOf" srcId="{749BFFB7-0226-4D52-AC98-28ACDE22DBF5}" destId="{93A86648-465D-4C85-ADD7-9C57E0AE3797}" srcOrd="0" destOrd="0" presId="urn:microsoft.com/office/officeart/2005/8/layout/cycle4#1"/>
    <dgm:cxn modelId="{3055F6EA-9D21-4345-804F-A6E47F098968}" type="presParOf" srcId="{749BFFB7-0226-4D52-AC98-28ACDE22DBF5}" destId="{908C76EA-C509-491D-920F-BFEFCBE25983}" srcOrd="1" destOrd="0" presId="urn:microsoft.com/office/officeart/2005/8/layout/cycle4#1"/>
    <dgm:cxn modelId="{AFEE44D7-DF6F-422E-BD2D-D68BBDA15F8A}" type="presParOf" srcId="{CF77905A-B07C-4A0D-B5BB-20F486753BB9}" destId="{4F93B6A7-BE09-4A30-A0BB-35EC2C3FAB25}" srcOrd="2" destOrd="0" presId="urn:microsoft.com/office/officeart/2005/8/layout/cycle4#1"/>
    <dgm:cxn modelId="{812EF537-B6A8-4707-8C53-6BA361BA0B52}" type="presParOf" srcId="{4F93B6A7-BE09-4A30-A0BB-35EC2C3FAB25}" destId="{B72F1CA0-0455-4A94-B9C1-FC674C1AB846}" srcOrd="0" destOrd="0" presId="urn:microsoft.com/office/officeart/2005/8/layout/cycle4#1"/>
    <dgm:cxn modelId="{D174D31F-2DD0-41D1-971B-DA86690B7A5F}" type="presParOf" srcId="{4F93B6A7-BE09-4A30-A0BB-35EC2C3FAB25}" destId="{669A62B3-3F0E-4345-873D-3B6E04405A4E}" srcOrd="1" destOrd="0" presId="urn:microsoft.com/office/officeart/2005/8/layout/cycle4#1"/>
    <dgm:cxn modelId="{5AADD64D-60BA-45B3-ACE8-CB0EC4D1D8D7}" type="presParOf" srcId="{CF77905A-B07C-4A0D-B5BB-20F486753BB9}" destId="{4DB6EF93-5F39-4102-AC5A-16563284BC06}" srcOrd="3" destOrd="0" presId="urn:microsoft.com/office/officeart/2005/8/layout/cycle4#1"/>
    <dgm:cxn modelId="{827A7012-2E7B-4EAB-9340-52B53D0CF893}" type="presParOf" srcId="{4DB6EF93-5F39-4102-AC5A-16563284BC06}" destId="{311232B9-178C-43ED-8B07-8277149D84A5}" srcOrd="0" destOrd="0" presId="urn:microsoft.com/office/officeart/2005/8/layout/cycle4#1"/>
    <dgm:cxn modelId="{F8036064-E40E-40EF-BD4F-7E4670862A8F}" type="presParOf" srcId="{4DB6EF93-5F39-4102-AC5A-16563284BC06}" destId="{58278A97-C14E-441B-BBF9-DB7120D8197A}" srcOrd="1" destOrd="0" presId="urn:microsoft.com/office/officeart/2005/8/layout/cycle4#1"/>
    <dgm:cxn modelId="{FA4E4A1D-C5C6-484D-B09D-22D3E6DD9737}" type="presParOf" srcId="{CF77905A-B07C-4A0D-B5BB-20F486753BB9}" destId="{AE27DE3C-E617-43A1-89A3-219B6893E5F8}" srcOrd="4" destOrd="0" presId="urn:microsoft.com/office/officeart/2005/8/layout/cycle4#1"/>
    <dgm:cxn modelId="{541090AD-2065-430F-8FF9-908B65D379E3}" type="presParOf" srcId="{43854CB1-C333-4D64-BE35-D9FA49FCE92E}" destId="{43C74B93-662A-42A0-9E84-81227B025C19}" srcOrd="1" destOrd="0" presId="urn:microsoft.com/office/officeart/2005/8/layout/cycle4#1"/>
    <dgm:cxn modelId="{5FCF25EB-F330-4777-A7D7-B194D82301F6}" type="presParOf" srcId="{43C74B93-662A-42A0-9E84-81227B025C19}" destId="{730F3487-D549-4CF3-922B-AB2E126072E8}" srcOrd="0" destOrd="0" presId="urn:microsoft.com/office/officeart/2005/8/layout/cycle4#1"/>
    <dgm:cxn modelId="{E0394888-1523-4ED5-AAF5-C6310C06D0BF}" type="presParOf" srcId="{43C74B93-662A-42A0-9E84-81227B025C19}" destId="{B721D4D6-05EA-459D-A7A9-B17D1B636131}" srcOrd="1" destOrd="0" presId="urn:microsoft.com/office/officeart/2005/8/layout/cycle4#1"/>
    <dgm:cxn modelId="{097DA639-4C37-465D-B080-C53778439745}" type="presParOf" srcId="{43C74B93-662A-42A0-9E84-81227B025C19}" destId="{2411242C-6631-4CA5-81FD-4095CD61E63D}" srcOrd="2" destOrd="0" presId="urn:microsoft.com/office/officeart/2005/8/layout/cycle4#1"/>
    <dgm:cxn modelId="{921AC77F-E30D-4093-B6B9-9FE0498EC01B}" type="presParOf" srcId="{43C74B93-662A-42A0-9E84-81227B025C19}" destId="{B48AADA7-72CD-48B2-818E-267276043AB2}" srcOrd="3" destOrd="0" presId="urn:microsoft.com/office/officeart/2005/8/layout/cycle4#1"/>
    <dgm:cxn modelId="{82621081-2917-47DE-B0A6-E7D7A6B5064D}" type="presParOf" srcId="{43C74B93-662A-42A0-9E84-81227B025C19}" destId="{2ECF3F1C-F547-470A-8448-F5DBA2AAFC56}" srcOrd="4" destOrd="0" presId="urn:microsoft.com/office/officeart/2005/8/layout/cycle4#1"/>
    <dgm:cxn modelId="{723482B9-6F64-40E1-98F9-3E21719619EC}" type="presParOf" srcId="{43854CB1-C333-4D64-BE35-D9FA49FCE92E}" destId="{368A3455-6449-45E1-8CDF-5B91D8ED1251}" srcOrd="2" destOrd="0" presId="urn:microsoft.com/office/officeart/2005/8/layout/cycle4#1"/>
    <dgm:cxn modelId="{63AF36CB-B545-4DA2-B4A7-922374D513C4}" type="presParOf" srcId="{43854CB1-C333-4D64-BE35-D9FA49FCE92E}" destId="{2983CDC2-50CD-4CBC-99B5-E2BA2815E579}"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2F1CA0-0455-4A94-B9C1-FC674C1AB846}">
      <dsp:nvSpPr>
        <dsp:cNvPr id="0" name=""/>
        <dsp:cNvSpPr/>
      </dsp:nvSpPr>
      <dsp:spPr>
        <a:xfrm>
          <a:off x="5246306" y="2767143"/>
          <a:ext cx="2314672" cy="192597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229963"/>
              <a:satOff val="-18603"/>
              <a:lumOff val="8104"/>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t" anchorCtr="0">
          <a:noAutofit/>
        </a:bodyPr>
        <a:lstStyle/>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On-demand scalability: Data, Transaction Processing, Batch, Front End</a:t>
          </a:r>
          <a:endParaRPr lang="en-US" sz="1100" kern="1200" dirty="0">
            <a:latin typeface="Segoe UI" pitchFamily="34" charset="0"/>
            <a:cs typeface="Segoe UI" pitchFamily="34" charset="0"/>
          </a:endParaRPr>
        </a:p>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Targets SMB to Enterprise</a:t>
          </a:r>
          <a:endParaRPr lang="en-US" sz="1100" kern="1200" dirty="0">
            <a:latin typeface="Segoe UI" pitchFamily="34" charset="0"/>
            <a:cs typeface="Segoe UI" pitchFamily="34" charset="0"/>
          </a:endParaRPr>
        </a:p>
      </dsp:txBody>
      <dsp:txXfrm>
        <a:off x="5940708" y="3248637"/>
        <a:ext cx="1620270" cy="1444483"/>
      </dsp:txXfrm>
    </dsp:sp>
    <dsp:sp modelId="{311232B9-178C-43ED-8B07-8277149D84A5}">
      <dsp:nvSpPr>
        <dsp:cNvPr id="0" name=""/>
        <dsp:cNvSpPr/>
      </dsp:nvSpPr>
      <dsp:spPr>
        <a:xfrm>
          <a:off x="1011107" y="3198382"/>
          <a:ext cx="2358806" cy="152797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344944"/>
              <a:satOff val="-27904"/>
              <a:lumOff val="12156"/>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t" anchorCtr="0">
          <a:noAutofit/>
        </a:bodyPr>
        <a:lstStyle/>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Federation</a:t>
          </a:r>
          <a:endParaRPr lang="en-US" sz="1100" kern="1200" dirty="0">
            <a:latin typeface="Segoe UI" pitchFamily="34" charset="0"/>
            <a:cs typeface="Segoe UI" pitchFamily="34" charset="0"/>
          </a:endParaRPr>
        </a:p>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SSO</a:t>
          </a:r>
          <a:endParaRPr lang="en-US" sz="1100" kern="1200" dirty="0">
            <a:latin typeface="Segoe UI" pitchFamily="34" charset="0"/>
            <a:cs typeface="Segoe UI" pitchFamily="34" charset="0"/>
          </a:endParaRPr>
        </a:p>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Live ID</a:t>
          </a:r>
          <a:endParaRPr lang="en-US" sz="1100" kern="1200" dirty="0">
            <a:latin typeface="Segoe UI" pitchFamily="34" charset="0"/>
            <a:cs typeface="Segoe UI" pitchFamily="34" charset="0"/>
          </a:endParaRPr>
        </a:p>
      </dsp:txBody>
      <dsp:txXfrm>
        <a:off x="1011107" y="3580375"/>
        <a:ext cx="1651164" cy="1145978"/>
      </dsp:txXfrm>
    </dsp:sp>
    <dsp:sp modelId="{93A86648-465D-4C85-ADD7-9C57E0AE3797}">
      <dsp:nvSpPr>
        <dsp:cNvPr id="0" name=""/>
        <dsp:cNvSpPr/>
      </dsp:nvSpPr>
      <dsp:spPr>
        <a:xfrm>
          <a:off x="5108799" y="-48557"/>
          <a:ext cx="2358806" cy="152797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114981"/>
              <a:satOff val="-9301"/>
              <a:lumOff val="4052"/>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t" anchorCtr="0">
          <a:noAutofit/>
        </a:bodyPr>
        <a:lstStyle/>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User Experience (Full UI customization)</a:t>
          </a:r>
          <a:endParaRPr lang="en-US" sz="1100" kern="1200" dirty="0">
            <a:latin typeface="Segoe UI" pitchFamily="34" charset="0"/>
            <a:cs typeface="Segoe UI" pitchFamily="34" charset="0"/>
          </a:endParaRPr>
        </a:p>
        <a:p>
          <a:pPr marL="57150" lvl="1" indent="-57150" algn="l" defTabSz="488950">
            <a:lnSpc>
              <a:spcPct val="90000"/>
            </a:lnSpc>
            <a:spcBef>
              <a:spcPct val="0"/>
            </a:spcBef>
            <a:spcAft>
              <a:spcPct val="15000"/>
            </a:spcAft>
            <a:buChar char="••"/>
          </a:pPr>
          <a:r>
            <a:rPr lang="en-US" sz="1100" kern="1200" dirty="0" smtClean="0">
              <a:latin typeface="Segoe UI" pitchFamily="34" charset="0"/>
              <a:cs typeface="Segoe UI" pitchFamily="34" charset="0"/>
            </a:rPr>
            <a:t>Business Logic</a:t>
          </a:r>
          <a:endParaRPr lang="en-US" sz="1100" kern="1200" dirty="0">
            <a:latin typeface="Segoe UI" pitchFamily="34" charset="0"/>
            <a:cs typeface="Segoe UI" pitchFamily="34" charset="0"/>
          </a:endParaRPr>
        </a:p>
        <a:p>
          <a:pPr marL="57150" lvl="1" indent="-57150" algn="l" defTabSz="488950">
            <a:lnSpc>
              <a:spcPct val="90000"/>
            </a:lnSpc>
            <a:spcBef>
              <a:spcPct val="0"/>
            </a:spcBef>
            <a:spcAft>
              <a:spcPct val="15000"/>
            </a:spcAft>
            <a:buChar char="••"/>
          </a:pPr>
          <a:r>
            <a:rPr lang="en-US" sz="1100" kern="1200" dirty="0" smtClean="0">
              <a:latin typeface="Segoe UI" pitchFamily="34" charset="0"/>
              <a:cs typeface="Segoe UI" pitchFamily="34" charset="0"/>
            </a:rPr>
            <a:t>Data Model</a:t>
          </a:r>
          <a:endParaRPr lang="en-US" sz="1100" kern="1200" dirty="0">
            <a:latin typeface="Segoe UI" pitchFamily="34" charset="0"/>
            <a:cs typeface="Segoe UI" pitchFamily="34" charset="0"/>
          </a:endParaRPr>
        </a:p>
      </dsp:txBody>
      <dsp:txXfrm>
        <a:off x="5816441" y="-48557"/>
        <a:ext cx="1651164" cy="1145978"/>
      </dsp:txXfrm>
    </dsp:sp>
    <dsp:sp modelId="{A2A53336-CB38-41FB-AD63-963BFADBD7F6}">
      <dsp:nvSpPr>
        <dsp:cNvPr id="0" name=""/>
        <dsp:cNvSpPr/>
      </dsp:nvSpPr>
      <dsp:spPr>
        <a:xfrm>
          <a:off x="1011107" y="-48557"/>
          <a:ext cx="2358806" cy="152797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t" anchorCtr="0">
          <a:noAutofit/>
        </a:bodyPr>
        <a:lstStyle/>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On Demand Tenant Provisioning</a:t>
          </a:r>
          <a:endParaRPr lang="en-US" sz="1100" kern="1200" dirty="0">
            <a:latin typeface="Segoe UI" pitchFamily="34" charset="0"/>
            <a:cs typeface="Segoe UI" pitchFamily="34" charset="0"/>
          </a:endParaRPr>
        </a:p>
        <a:p>
          <a:pPr marL="57150" lvl="1" indent="-57150" algn="l" defTabSz="488950" rtl="0">
            <a:lnSpc>
              <a:spcPct val="90000"/>
            </a:lnSpc>
            <a:spcBef>
              <a:spcPct val="0"/>
            </a:spcBef>
            <a:spcAft>
              <a:spcPct val="15000"/>
            </a:spcAft>
            <a:buChar char="••"/>
          </a:pPr>
          <a:r>
            <a:rPr lang="en-US" sz="1100" kern="1200" dirty="0" smtClean="0">
              <a:latin typeface="Segoe UI" pitchFamily="34" charset="0"/>
              <a:cs typeface="Segoe UI" pitchFamily="34" charset="0"/>
            </a:rPr>
            <a:t>Data Partitioning for Tenant Isolation</a:t>
          </a:r>
          <a:endParaRPr lang="en-US" sz="1100" kern="1200" dirty="0">
            <a:latin typeface="Segoe UI" pitchFamily="34" charset="0"/>
            <a:cs typeface="Segoe UI" pitchFamily="34" charset="0"/>
          </a:endParaRPr>
        </a:p>
        <a:p>
          <a:pPr marL="57150" lvl="1" indent="-57150" algn="l" defTabSz="488950">
            <a:lnSpc>
              <a:spcPct val="90000"/>
            </a:lnSpc>
            <a:spcBef>
              <a:spcPct val="0"/>
            </a:spcBef>
            <a:spcAft>
              <a:spcPct val="15000"/>
            </a:spcAft>
            <a:buChar char="••"/>
          </a:pPr>
          <a:r>
            <a:rPr lang="en-US" sz="1100" kern="1200" dirty="0" smtClean="0">
              <a:latin typeface="Segoe UI" pitchFamily="34" charset="0"/>
              <a:cs typeface="Segoe UI" pitchFamily="34" charset="0"/>
            </a:rPr>
            <a:t>Metering</a:t>
          </a:r>
        </a:p>
      </dsp:txBody>
      <dsp:txXfrm>
        <a:off x="1011107" y="-48557"/>
        <a:ext cx="1651164" cy="1145978"/>
      </dsp:txXfrm>
    </dsp:sp>
    <dsp:sp modelId="{730F3487-D549-4CF3-922B-AB2E126072E8}">
      <dsp:nvSpPr>
        <dsp:cNvPr id="0" name=""/>
        <dsp:cNvSpPr/>
      </dsp:nvSpPr>
      <dsp:spPr>
        <a:xfrm>
          <a:off x="1999514" y="323114"/>
          <a:ext cx="2067536" cy="2067536"/>
        </a:xfrm>
        <a:prstGeom prst="pieWedg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solidFill>
                <a:schemeClr val="tx1"/>
              </a:solidFill>
            </a:rPr>
            <a:t>Multi-Tenancy</a:t>
          </a:r>
          <a:endParaRPr lang="en-US" sz="1600" kern="1200" dirty="0">
            <a:solidFill>
              <a:schemeClr val="tx1"/>
            </a:solidFill>
          </a:endParaRPr>
        </a:p>
      </dsp:txBody>
      <dsp:txXfrm>
        <a:off x="1999514" y="323114"/>
        <a:ext cx="2067536" cy="2067536"/>
      </dsp:txXfrm>
    </dsp:sp>
    <dsp:sp modelId="{B721D4D6-05EA-459D-A7A9-B17D1B636131}">
      <dsp:nvSpPr>
        <dsp:cNvPr id="0" name=""/>
        <dsp:cNvSpPr/>
      </dsp:nvSpPr>
      <dsp:spPr>
        <a:xfrm rot="5400000">
          <a:off x="4162549" y="323114"/>
          <a:ext cx="2067536" cy="2067536"/>
        </a:xfrm>
        <a:prstGeom prst="pieWedge">
          <a:avLst/>
        </a:prstGeom>
        <a:gradFill rotWithShape="0">
          <a:gsLst>
            <a:gs pos="0">
              <a:schemeClr val="accent2">
                <a:hueOff val="1114981"/>
                <a:satOff val="-9301"/>
                <a:lumOff val="4052"/>
                <a:alphaOff val="0"/>
                <a:shade val="15000"/>
                <a:satMod val="180000"/>
              </a:schemeClr>
            </a:gs>
            <a:gs pos="50000">
              <a:schemeClr val="accent2">
                <a:hueOff val="1114981"/>
                <a:satOff val="-9301"/>
                <a:lumOff val="4052"/>
                <a:alphaOff val="0"/>
                <a:shade val="45000"/>
                <a:satMod val="170000"/>
              </a:schemeClr>
            </a:gs>
            <a:gs pos="70000">
              <a:schemeClr val="accent2">
                <a:hueOff val="1114981"/>
                <a:satOff val="-9301"/>
                <a:lumOff val="4052"/>
                <a:alphaOff val="0"/>
                <a:tint val="99000"/>
                <a:shade val="65000"/>
                <a:satMod val="155000"/>
              </a:schemeClr>
            </a:gs>
            <a:gs pos="100000">
              <a:schemeClr val="accent2">
                <a:hueOff val="1114981"/>
                <a:satOff val="-9301"/>
                <a:lumOff val="405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114981"/>
              <a:satOff val="-9301"/>
              <a:lumOff val="4052"/>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solidFill>
                <a:schemeClr val="tx1"/>
              </a:solidFill>
            </a:rPr>
            <a:t>Customization &amp; Extensibility</a:t>
          </a:r>
          <a:endParaRPr lang="en-US" sz="1600" kern="1200" dirty="0">
            <a:solidFill>
              <a:schemeClr val="tx1"/>
            </a:solidFill>
          </a:endParaRPr>
        </a:p>
      </dsp:txBody>
      <dsp:txXfrm rot="5400000">
        <a:off x="4162549" y="323114"/>
        <a:ext cx="2067536" cy="2067536"/>
      </dsp:txXfrm>
    </dsp:sp>
    <dsp:sp modelId="{2411242C-6631-4CA5-81FD-4095CD61E63D}">
      <dsp:nvSpPr>
        <dsp:cNvPr id="0" name=""/>
        <dsp:cNvSpPr/>
      </dsp:nvSpPr>
      <dsp:spPr>
        <a:xfrm rot="10800000">
          <a:off x="4162549" y="2486149"/>
          <a:ext cx="2067536" cy="2067536"/>
        </a:xfrm>
        <a:prstGeom prst="pieWedge">
          <a:avLst/>
        </a:prstGeom>
        <a:gradFill rotWithShape="0">
          <a:gsLst>
            <a:gs pos="0">
              <a:schemeClr val="accent2">
                <a:hueOff val="2229963"/>
                <a:satOff val="-18603"/>
                <a:lumOff val="8104"/>
                <a:alphaOff val="0"/>
                <a:shade val="15000"/>
                <a:satMod val="180000"/>
              </a:schemeClr>
            </a:gs>
            <a:gs pos="50000">
              <a:schemeClr val="accent2">
                <a:hueOff val="2229963"/>
                <a:satOff val="-18603"/>
                <a:lumOff val="8104"/>
                <a:alphaOff val="0"/>
                <a:shade val="45000"/>
                <a:satMod val="170000"/>
              </a:schemeClr>
            </a:gs>
            <a:gs pos="70000">
              <a:schemeClr val="accent2">
                <a:hueOff val="2229963"/>
                <a:satOff val="-18603"/>
                <a:lumOff val="8104"/>
                <a:alphaOff val="0"/>
                <a:tint val="99000"/>
                <a:shade val="65000"/>
                <a:satMod val="155000"/>
              </a:schemeClr>
            </a:gs>
            <a:gs pos="100000">
              <a:schemeClr val="accent2">
                <a:hueOff val="2229963"/>
                <a:satOff val="-18603"/>
                <a:lumOff val="8104"/>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229963"/>
              <a:satOff val="-18603"/>
              <a:lumOff val="8104"/>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solidFill>
                <a:schemeClr val="tx1"/>
              </a:solidFill>
            </a:rPr>
            <a:t>Scalable Architecture</a:t>
          </a:r>
          <a:endParaRPr lang="en-US" sz="1600" kern="1200" dirty="0">
            <a:solidFill>
              <a:schemeClr val="tx1"/>
            </a:solidFill>
          </a:endParaRPr>
        </a:p>
      </dsp:txBody>
      <dsp:txXfrm rot="10800000">
        <a:off x="4162549" y="2486149"/>
        <a:ext cx="2067536" cy="2067536"/>
      </dsp:txXfrm>
    </dsp:sp>
    <dsp:sp modelId="{B48AADA7-72CD-48B2-818E-267276043AB2}">
      <dsp:nvSpPr>
        <dsp:cNvPr id="0" name=""/>
        <dsp:cNvSpPr/>
      </dsp:nvSpPr>
      <dsp:spPr>
        <a:xfrm rot="16200000">
          <a:off x="1999514" y="2486149"/>
          <a:ext cx="2067536" cy="2067536"/>
        </a:xfrm>
        <a:prstGeom prst="pieWedge">
          <a:avLst/>
        </a:prstGeom>
        <a:gradFill rotWithShape="0">
          <a:gsLst>
            <a:gs pos="0">
              <a:schemeClr val="accent2">
                <a:hueOff val="3344944"/>
                <a:satOff val="-27904"/>
                <a:lumOff val="12156"/>
                <a:alphaOff val="0"/>
                <a:shade val="15000"/>
                <a:satMod val="180000"/>
              </a:schemeClr>
            </a:gs>
            <a:gs pos="50000">
              <a:schemeClr val="accent2">
                <a:hueOff val="3344944"/>
                <a:satOff val="-27904"/>
                <a:lumOff val="12156"/>
                <a:alphaOff val="0"/>
                <a:shade val="45000"/>
                <a:satMod val="170000"/>
              </a:schemeClr>
            </a:gs>
            <a:gs pos="70000">
              <a:schemeClr val="accent2">
                <a:hueOff val="3344944"/>
                <a:satOff val="-27904"/>
                <a:lumOff val="12156"/>
                <a:alphaOff val="0"/>
                <a:tint val="99000"/>
                <a:shade val="65000"/>
                <a:satMod val="155000"/>
              </a:schemeClr>
            </a:gs>
            <a:gs pos="100000">
              <a:schemeClr val="accent2">
                <a:hueOff val="3344944"/>
                <a:satOff val="-27904"/>
                <a:lumOff val="12156"/>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3344944"/>
              <a:satOff val="-27904"/>
              <a:lumOff val="1215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solidFill>
                <a:schemeClr val="tx1"/>
              </a:solidFill>
            </a:rPr>
            <a:t>Claims-based Security  </a:t>
          </a:r>
          <a:endParaRPr lang="en-US" sz="1600" kern="1200" dirty="0">
            <a:solidFill>
              <a:schemeClr val="tx1"/>
            </a:solidFill>
          </a:endParaRPr>
        </a:p>
      </dsp:txBody>
      <dsp:txXfrm rot="16200000">
        <a:off x="1999514" y="2486149"/>
        <a:ext cx="2067536" cy="2067536"/>
      </dsp:txXfrm>
    </dsp:sp>
    <dsp:sp modelId="{368A3455-6449-45E1-8CDF-5B91D8ED1251}">
      <dsp:nvSpPr>
        <dsp:cNvPr id="0" name=""/>
        <dsp:cNvSpPr/>
      </dsp:nvSpPr>
      <dsp:spPr>
        <a:xfrm>
          <a:off x="3757875" y="2008658"/>
          <a:ext cx="713849" cy="620738"/>
        </a:xfrm>
        <a:prstGeom prst="circularArrow">
          <a:avLst/>
        </a:prstGeom>
        <a:gradFill rotWithShape="0">
          <a:gsLst>
            <a:gs pos="0">
              <a:schemeClr val="accent2">
                <a:tint val="40000"/>
                <a:hueOff val="0"/>
                <a:satOff val="0"/>
                <a:lumOff val="0"/>
                <a:alphaOff val="0"/>
                <a:shade val="15000"/>
                <a:satMod val="180000"/>
              </a:schemeClr>
            </a:gs>
            <a:gs pos="50000">
              <a:schemeClr val="accent2">
                <a:tint val="40000"/>
                <a:hueOff val="0"/>
                <a:satOff val="0"/>
                <a:lumOff val="0"/>
                <a:alphaOff val="0"/>
                <a:shade val="45000"/>
                <a:satMod val="170000"/>
              </a:schemeClr>
            </a:gs>
            <a:gs pos="70000">
              <a:schemeClr val="accent2">
                <a:tint val="40000"/>
                <a:hueOff val="0"/>
                <a:satOff val="0"/>
                <a:lumOff val="0"/>
                <a:alphaOff val="0"/>
                <a:tint val="99000"/>
                <a:shade val="65000"/>
                <a:satMod val="155000"/>
              </a:schemeClr>
            </a:gs>
            <a:gs pos="100000">
              <a:schemeClr val="accent2">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2983CDC2-50CD-4CBC-99B5-E2BA2815E579}">
      <dsp:nvSpPr>
        <dsp:cNvPr id="0" name=""/>
        <dsp:cNvSpPr/>
      </dsp:nvSpPr>
      <dsp:spPr>
        <a:xfrm rot="10800000">
          <a:off x="3757875" y="2247403"/>
          <a:ext cx="713849" cy="620738"/>
        </a:xfrm>
        <a:prstGeom prst="circularArrow">
          <a:avLst/>
        </a:prstGeom>
        <a:gradFill rotWithShape="0">
          <a:gsLst>
            <a:gs pos="0">
              <a:schemeClr val="accent2">
                <a:tint val="40000"/>
                <a:hueOff val="0"/>
                <a:satOff val="0"/>
                <a:lumOff val="0"/>
                <a:alphaOff val="0"/>
                <a:shade val="15000"/>
                <a:satMod val="180000"/>
              </a:schemeClr>
            </a:gs>
            <a:gs pos="50000">
              <a:schemeClr val="accent2">
                <a:tint val="40000"/>
                <a:hueOff val="0"/>
                <a:satOff val="0"/>
                <a:lumOff val="0"/>
                <a:alphaOff val="0"/>
                <a:shade val="45000"/>
                <a:satMod val="170000"/>
              </a:schemeClr>
            </a:gs>
            <a:gs pos="70000">
              <a:schemeClr val="accent2">
                <a:tint val="40000"/>
                <a:hueOff val="0"/>
                <a:satOff val="0"/>
                <a:lumOff val="0"/>
                <a:alphaOff val="0"/>
                <a:tint val="99000"/>
                <a:shade val="65000"/>
                <a:satMod val="155000"/>
              </a:schemeClr>
            </a:gs>
            <a:gs pos="100000">
              <a:schemeClr val="accent2">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11/11/2009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dev304_gogolowicz.pptx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p14="http://schemas.microsoft.com/office/powerpoint/2007/7/12/main" xmlns="" val="4263171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07/7/12/main" xmlns="" val="3027122937"/>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5"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7"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1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hyperlink" Target="http://microsoft.com/technet" TargetMode="External"/><Relationship Id="rId10" Type="http://schemas.openxmlformats.org/officeDocument/2006/relationships/image" Target="../media/image19.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Design Considerations &amp; </a:t>
            </a:r>
            <a:br>
              <a:rPr lang="en-US" dirty="0" smtClean="0"/>
            </a:br>
            <a:r>
              <a:rPr lang="en-US" dirty="0" smtClean="0"/>
              <a:t>Best Practices</a:t>
            </a:r>
            <a:endParaRPr lang="en-US" dirty="0"/>
          </a:p>
        </p:txBody>
      </p:sp>
      <p:sp>
        <p:nvSpPr>
          <p:cNvPr id="3" name="Content Placeholder 2"/>
          <p:cNvSpPr>
            <a:spLocks noGrp="1"/>
          </p:cNvSpPr>
          <p:nvPr>
            <p:ph idx="1"/>
          </p:nvPr>
        </p:nvSpPr>
        <p:spPr>
          <a:xfrm>
            <a:off x="381000" y="1452630"/>
            <a:ext cx="8382000" cy="4561205"/>
          </a:xfrm>
        </p:spPr>
        <p:txBody>
          <a:bodyPr/>
          <a:lstStyle/>
          <a:p>
            <a:r>
              <a:rPr lang="en-US" dirty="0" smtClean="0"/>
              <a:t>Scalable </a:t>
            </a:r>
            <a:r>
              <a:rPr lang="en-US" dirty="0" err="1" smtClean="0"/>
              <a:t>Async</a:t>
            </a:r>
            <a:r>
              <a:rPr lang="en-US" dirty="0" smtClean="0"/>
              <a:t> Transaction Processing</a:t>
            </a:r>
          </a:p>
          <a:p>
            <a:r>
              <a:rPr lang="en-US" dirty="0" smtClean="0"/>
              <a:t>Scaling on-demand: Management API</a:t>
            </a:r>
          </a:p>
          <a:p>
            <a:r>
              <a:rPr lang="en-US" dirty="0" smtClean="0"/>
              <a:t>Enterprise Library</a:t>
            </a:r>
          </a:p>
          <a:p>
            <a:pPr lvl="1"/>
            <a:r>
              <a:rPr lang="en-US" sz="2400" dirty="0" smtClean="0"/>
              <a:t>Caching: Service Bus to sync distributed cache, Velocity in future</a:t>
            </a:r>
          </a:p>
          <a:p>
            <a:pPr lvl="1"/>
            <a:r>
              <a:rPr lang="en-US" sz="2400" dirty="0" smtClean="0"/>
              <a:t>Logging</a:t>
            </a:r>
          </a:p>
          <a:p>
            <a:r>
              <a:rPr lang="en-US" dirty="0" smtClean="0"/>
              <a:t>Claims aware web services: WCF &amp; WIF</a:t>
            </a:r>
          </a:p>
          <a:p>
            <a:r>
              <a:rPr lang="en-US" dirty="0"/>
              <a:t>Business Process Customization: WF </a:t>
            </a:r>
            <a:r>
              <a:rPr lang="en-US" dirty="0" smtClean="0"/>
              <a:t>XOML</a:t>
            </a:r>
          </a:p>
          <a:p>
            <a:r>
              <a:rPr lang="en-US" dirty="0" smtClean="0"/>
              <a:t>Azure Table design: table partitioning heterogeneous entities, property indexing</a:t>
            </a:r>
            <a:endParaRPr lang="en-US" dirty="0"/>
          </a:p>
        </p:txBody>
      </p:sp>
    </p:spTree>
    <p:extLst>
      <p:ext uri="{BB962C8B-B14F-4D97-AF65-F5344CB8AC3E}">
        <p14:creationId xmlns:p14="http://schemas.microsoft.com/office/powerpoint/2007/7/12/main" xmlns="" val="8667612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Design Considerations </a:t>
            </a:r>
            <a:r>
              <a:rPr lang="en-US" dirty="0" smtClean="0"/>
              <a:t>– Table Partitioning</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07/7/7/main" xmlns="" val="0"/>
              </a:ext>
            </a:extLst>
          </a:blip>
          <a:srcRect/>
          <a:stretch>
            <a:fillRect/>
          </a:stretch>
        </p:blipFill>
        <p:spPr bwMode="auto">
          <a:xfrm>
            <a:off x="418480" y="1644990"/>
            <a:ext cx="5366735" cy="2092117"/>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07/7/7/main" xmlns="" val="0"/>
              </a:ext>
            </a:extLst>
          </a:blip>
          <a:srcRect/>
          <a:stretch>
            <a:fillRect/>
          </a:stretch>
        </p:blipFill>
        <p:spPr bwMode="auto">
          <a:xfrm>
            <a:off x="3733179" y="2493130"/>
            <a:ext cx="5124161" cy="1959596"/>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11" name="TextBox 10"/>
          <p:cNvSpPr txBox="1"/>
          <p:nvPr/>
        </p:nvSpPr>
        <p:spPr>
          <a:xfrm>
            <a:off x="450574" y="4996065"/>
            <a:ext cx="7263270" cy="923330"/>
          </a:xfrm>
          <a:prstGeom prst="rect">
            <a:avLst/>
          </a:prstGeom>
          <a:noFill/>
        </p:spPr>
        <p:txBody>
          <a:bodyPr wrap="none" rtlCol="0">
            <a:spAutoFit/>
          </a:bodyPr>
          <a:lstStyle/>
          <a:p>
            <a:pPr marL="285750" indent="-285750">
              <a:buFont typeface="Arial" pitchFamily="34" charset="0"/>
              <a:buChar char="•"/>
            </a:pPr>
            <a:r>
              <a:rPr lang="en-US" dirty="0"/>
              <a:t>Get All Data for Trent: </a:t>
            </a:r>
            <a:r>
              <a:rPr lang="en-US" dirty="0" err="1"/>
              <a:t>PartiionKey</a:t>
            </a:r>
            <a:r>
              <a:rPr lang="en-US" dirty="0"/>
              <a:t>=1</a:t>
            </a:r>
          </a:p>
          <a:p>
            <a:pPr marL="285750" indent="-285750">
              <a:buFont typeface="Arial" pitchFamily="34" charset="0"/>
              <a:buChar char="•"/>
            </a:pPr>
            <a:r>
              <a:rPr lang="en-US" dirty="0" smtClean="0"/>
              <a:t>Get Trent’s Points: </a:t>
            </a:r>
            <a:r>
              <a:rPr lang="en-US" dirty="0" err="1" smtClean="0"/>
              <a:t>PartitionKey</a:t>
            </a:r>
            <a:r>
              <a:rPr lang="en-US" dirty="0" smtClean="0"/>
              <a:t>=1 &amp;&amp; </a:t>
            </a:r>
            <a:r>
              <a:rPr lang="en-US" dirty="0" err="1" smtClean="0"/>
              <a:t>RowKey</a:t>
            </a:r>
            <a:r>
              <a:rPr lang="en-US" dirty="0" smtClean="0"/>
              <a:t>=K2</a:t>
            </a:r>
          </a:p>
          <a:p>
            <a:pPr marL="285750" indent="-285750">
              <a:buFont typeface="Arial" pitchFamily="34" charset="0"/>
              <a:buChar char="•"/>
            </a:pPr>
            <a:r>
              <a:rPr lang="en-US" dirty="0" smtClean="0"/>
              <a:t>Get Trent’s Rewards:  </a:t>
            </a:r>
            <a:r>
              <a:rPr lang="en-US" dirty="0" err="1" smtClean="0"/>
              <a:t>PartitionKey</a:t>
            </a:r>
            <a:r>
              <a:rPr lang="en-US" dirty="0" smtClean="0"/>
              <a:t>=1 &amp;&amp; (</a:t>
            </a:r>
            <a:r>
              <a:rPr lang="en-US" dirty="0" err="1" smtClean="0"/>
              <a:t>RowKey</a:t>
            </a:r>
            <a:r>
              <a:rPr lang="en-US" dirty="0" smtClean="0"/>
              <a:t> &gt; K3 &amp;&amp; </a:t>
            </a:r>
            <a:r>
              <a:rPr lang="en-US" dirty="0" err="1" smtClean="0"/>
              <a:t>RowKey</a:t>
            </a:r>
            <a:r>
              <a:rPr lang="en-US" dirty="0" smtClean="0"/>
              <a:t> &lt; K4)</a:t>
            </a:r>
            <a:endParaRPr lang="en-US" dirty="0"/>
          </a:p>
        </p:txBody>
      </p:sp>
      <p:sp>
        <p:nvSpPr>
          <p:cNvPr id="3" name="TextBox 2"/>
          <p:cNvSpPr txBox="1"/>
          <p:nvPr/>
        </p:nvSpPr>
        <p:spPr>
          <a:xfrm>
            <a:off x="450576" y="4704523"/>
            <a:ext cx="3334952" cy="369332"/>
          </a:xfrm>
          <a:prstGeom prst="rect">
            <a:avLst/>
          </a:prstGeom>
          <a:noFill/>
        </p:spPr>
        <p:txBody>
          <a:bodyPr wrap="none" rtlCol="0">
            <a:spAutoFit/>
          </a:bodyPr>
          <a:lstStyle/>
          <a:p>
            <a:r>
              <a:rPr lang="en-US" b="1" dirty="0" smtClean="0"/>
              <a:t>Querying Heterogeneous Entities</a:t>
            </a:r>
            <a:endParaRPr lang="en-US" b="1" dirty="0"/>
          </a:p>
        </p:txBody>
      </p:sp>
    </p:spTree>
    <p:extLst>
      <p:ext uri="{BB962C8B-B14F-4D97-AF65-F5344CB8AC3E}">
        <p14:creationId xmlns:p14="http://schemas.microsoft.com/office/powerpoint/2007/7/12/main" xmlns="" val="19424822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Self Service Portal</a:t>
            </a:r>
          </a:p>
        </p:txBody>
      </p:sp>
      <p:sp>
        <p:nvSpPr>
          <p:cNvPr id="4" name="Text Placeholder 3"/>
          <p:cNvSpPr>
            <a:spLocks noGrp="1"/>
          </p:cNvSpPr>
          <p:nvPr>
            <p:ph type="body" sz="quarter" idx="10"/>
          </p:nvPr>
        </p:nvSpPr>
        <p:spPr/>
        <p:txBody>
          <a:bodyPr/>
          <a:lstStyle/>
          <a:p>
            <a:r>
              <a:rPr lang="en-US" smtClean="0"/>
              <a:t>demo</a:t>
            </a:r>
            <a:endParaRPr lang="en-US" dirty="0"/>
          </a:p>
        </p:txBody>
      </p:sp>
    </p:spTree>
    <p:extLst>
      <p:ext uri="{BB962C8B-B14F-4D97-AF65-F5344CB8AC3E}">
        <p14:creationId xmlns:p14="http://schemas.microsoft.com/office/powerpoint/2007/7/12/main" xmlns="" val="334416166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Design: Self Service Portal</a:t>
            </a:r>
            <a:endParaRPr lang="en-US" dirty="0"/>
          </a:p>
        </p:txBody>
      </p:sp>
      <p:sp>
        <p:nvSpPr>
          <p:cNvPr id="4" name="Rectangle 3"/>
          <p:cNvSpPr/>
          <p:nvPr/>
        </p:nvSpPr>
        <p:spPr>
          <a:xfrm>
            <a:off x="6650516" y="2987408"/>
            <a:ext cx="1828800" cy="304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3"/>
            <a:endParaRPr lang="en-US" dirty="0">
              <a:solidFill>
                <a:srgbClr val="CCCCCC">
                  <a:lumMod val="50000"/>
                </a:srgbClr>
              </a:solidFill>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276104" y="3673208"/>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8"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428504" y="3825608"/>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9"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580904" y="3978008"/>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1"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276104" y="5199612"/>
            <a:ext cx="314394" cy="378596"/>
          </a:xfrm>
          <a:prstGeom prst="rect">
            <a:avLst/>
          </a:prstGeom>
          <a:noFill/>
        </p:spPr>
      </p:pic>
      <p:pic>
        <p:nvPicPr>
          <p:cNvPr id="12"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428504" y="5352012"/>
            <a:ext cx="314394" cy="378596"/>
          </a:xfrm>
          <a:prstGeom prst="rect">
            <a:avLst/>
          </a:prstGeom>
          <a:noFill/>
        </p:spPr>
      </p:pic>
      <p:pic>
        <p:nvPicPr>
          <p:cNvPr id="13"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580904" y="5504412"/>
            <a:ext cx="314394" cy="378596"/>
          </a:xfrm>
          <a:prstGeom prst="rect">
            <a:avLst/>
          </a:prstGeom>
          <a:noFill/>
        </p:spPr>
      </p:pic>
      <p:sp>
        <p:nvSpPr>
          <p:cNvPr id="14" name="TextBox 13"/>
          <p:cNvSpPr txBox="1"/>
          <p:nvPr/>
        </p:nvSpPr>
        <p:spPr>
          <a:xfrm>
            <a:off x="6848717" y="2673427"/>
            <a:ext cx="1309654" cy="369332"/>
          </a:xfrm>
          <a:prstGeom prst="rect">
            <a:avLst/>
          </a:prstGeom>
          <a:noFill/>
        </p:spPr>
        <p:txBody>
          <a:bodyPr wrap="none" rtlCol="0">
            <a:spAutoFit/>
          </a:bodyPr>
          <a:lstStyle/>
          <a:p>
            <a:pPr defTabSz="914363"/>
            <a:r>
              <a:rPr lang="en-US" dirty="0">
                <a:solidFill>
                  <a:srgbClr val="FFFFFF"/>
                </a:solidFill>
              </a:rPr>
              <a:t>Tenant Data</a:t>
            </a:r>
          </a:p>
        </p:txBody>
      </p:sp>
      <p:sp>
        <p:nvSpPr>
          <p:cNvPr id="15" name="TextBox 14"/>
          <p:cNvSpPr txBox="1"/>
          <p:nvPr/>
        </p:nvSpPr>
        <p:spPr>
          <a:xfrm>
            <a:off x="6666505" y="2987408"/>
            <a:ext cx="1828800" cy="646331"/>
          </a:xfrm>
          <a:prstGeom prst="rect">
            <a:avLst/>
          </a:prstGeom>
          <a:noFill/>
        </p:spPr>
        <p:txBody>
          <a:bodyPr wrap="square" rtlCol="0">
            <a:spAutoFit/>
          </a:bodyPr>
          <a:lstStyle/>
          <a:p>
            <a:pPr defTabSz="914363"/>
            <a:r>
              <a:rPr lang="en-US" dirty="0">
                <a:solidFill>
                  <a:srgbClr val="1E78B9"/>
                </a:solidFill>
              </a:rPr>
              <a:t>Azure Tables</a:t>
            </a:r>
          </a:p>
          <a:p>
            <a:pPr defTabSz="914363"/>
            <a:r>
              <a:rPr lang="en-US" dirty="0">
                <a:solidFill>
                  <a:srgbClr val="1E78B9"/>
                </a:solidFill>
              </a:rPr>
              <a:t> &amp; BLOBs</a:t>
            </a:r>
          </a:p>
        </p:txBody>
      </p:sp>
      <p:sp>
        <p:nvSpPr>
          <p:cNvPr id="16" name="TextBox 15"/>
          <p:cNvSpPr txBox="1"/>
          <p:nvPr/>
        </p:nvSpPr>
        <p:spPr>
          <a:xfrm>
            <a:off x="6818904" y="4742412"/>
            <a:ext cx="1544654" cy="369332"/>
          </a:xfrm>
          <a:prstGeom prst="rect">
            <a:avLst/>
          </a:prstGeom>
          <a:noFill/>
        </p:spPr>
        <p:txBody>
          <a:bodyPr wrap="none" rtlCol="0">
            <a:spAutoFit/>
          </a:bodyPr>
          <a:lstStyle/>
          <a:p>
            <a:pPr defTabSz="914363"/>
            <a:r>
              <a:rPr lang="en-US" dirty="0">
                <a:solidFill>
                  <a:srgbClr val="1E78B9"/>
                </a:solidFill>
              </a:rPr>
              <a:t>SQL Azure DBs</a:t>
            </a:r>
          </a:p>
        </p:txBody>
      </p:sp>
      <p:sp>
        <p:nvSpPr>
          <p:cNvPr id="17" name="TextBox 16"/>
          <p:cNvSpPr txBox="1"/>
          <p:nvPr/>
        </p:nvSpPr>
        <p:spPr>
          <a:xfrm>
            <a:off x="6934200" y="609600"/>
            <a:ext cx="1271630" cy="369332"/>
          </a:xfrm>
          <a:prstGeom prst="rect">
            <a:avLst/>
          </a:prstGeom>
          <a:noFill/>
        </p:spPr>
        <p:txBody>
          <a:bodyPr wrap="none" rtlCol="0">
            <a:spAutoFit/>
          </a:bodyPr>
          <a:lstStyle/>
          <a:p>
            <a:pPr defTabSz="914363"/>
            <a:r>
              <a:rPr lang="en-US" dirty="0">
                <a:solidFill>
                  <a:srgbClr val="FFFFFF"/>
                </a:solidFill>
              </a:rPr>
              <a:t>Config Data</a:t>
            </a:r>
          </a:p>
        </p:txBody>
      </p:sp>
      <p:sp>
        <p:nvSpPr>
          <p:cNvPr id="18" name="TextBox 17"/>
          <p:cNvSpPr txBox="1"/>
          <p:nvPr/>
        </p:nvSpPr>
        <p:spPr>
          <a:xfrm rot="5400000">
            <a:off x="7685184" y="3965916"/>
            <a:ext cx="893193" cy="307777"/>
          </a:xfrm>
          <a:prstGeom prst="rect">
            <a:avLst/>
          </a:prstGeom>
          <a:noFill/>
        </p:spPr>
        <p:txBody>
          <a:bodyPr wrap="none" rtlCol="0">
            <a:spAutoFit/>
          </a:bodyPr>
          <a:lstStyle/>
          <a:p>
            <a:pPr defTabSz="914363"/>
            <a:r>
              <a:rPr lang="en-US" sz="1400" dirty="0">
                <a:solidFill>
                  <a:srgbClr val="1E78B9"/>
                </a:solidFill>
              </a:rPr>
              <a:t>T1, T2, T3</a:t>
            </a:r>
          </a:p>
        </p:txBody>
      </p:sp>
      <p:sp>
        <p:nvSpPr>
          <p:cNvPr id="19" name="TextBox 18"/>
          <p:cNvSpPr txBox="1"/>
          <p:nvPr/>
        </p:nvSpPr>
        <p:spPr>
          <a:xfrm rot="5400000">
            <a:off x="7608984" y="5358723"/>
            <a:ext cx="893193" cy="307777"/>
          </a:xfrm>
          <a:prstGeom prst="rect">
            <a:avLst/>
          </a:prstGeom>
          <a:noFill/>
        </p:spPr>
        <p:txBody>
          <a:bodyPr wrap="none" rtlCol="0">
            <a:spAutoFit/>
          </a:bodyPr>
          <a:lstStyle/>
          <a:p>
            <a:pPr defTabSz="914363"/>
            <a:r>
              <a:rPr lang="en-US" sz="1400" dirty="0">
                <a:solidFill>
                  <a:srgbClr val="1E78B9"/>
                </a:solidFill>
              </a:rPr>
              <a:t>T4, T5, T6</a:t>
            </a:r>
          </a:p>
        </p:txBody>
      </p:sp>
      <p:sp>
        <p:nvSpPr>
          <p:cNvPr id="20" name="Rectangle 19"/>
          <p:cNvSpPr/>
          <p:nvPr/>
        </p:nvSpPr>
        <p:spPr>
          <a:xfrm>
            <a:off x="6585332" y="967647"/>
            <a:ext cx="1905000" cy="16102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3"/>
            <a:endParaRPr lang="en-US" dirty="0">
              <a:solidFill>
                <a:srgbClr val="CCCCCC">
                  <a:lumMod val="50000"/>
                </a:srgbClr>
              </a:solidFill>
            </a:endParaRPr>
          </a:p>
        </p:txBody>
      </p:sp>
      <p:pic>
        <p:nvPicPr>
          <p:cNvPr id="24"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315200" y="167640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5"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467600" y="182880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6"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620000" y="198120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23" name="TextBox 22"/>
          <p:cNvSpPr txBox="1"/>
          <p:nvPr/>
        </p:nvSpPr>
        <p:spPr>
          <a:xfrm>
            <a:off x="6934200" y="1219200"/>
            <a:ext cx="1471941" cy="369332"/>
          </a:xfrm>
          <a:prstGeom prst="rect">
            <a:avLst/>
          </a:prstGeom>
          <a:noFill/>
        </p:spPr>
        <p:txBody>
          <a:bodyPr wrap="none" rtlCol="0">
            <a:spAutoFit/>
          </a:bodyPr>
          <a:lstStyle/>
          <a:p>
            <a:pPr defTabSz="914363"/>
            <a:r>
              <a:rPr lang="en-US" dirty="0">
                <a:solidFill>
                  <a:srgbClr val="1E78B9"/>
                </a:solidFill>
              </a:rPr>
              <a:t>Tenant Config</a:t>
            </a:r>
          </a:p>
        </p:txBody>
      </p:sp>
      <p:sp>
        <p:nvSpPr>
          <p:cNvPr id="27" name="TextBox 26"/>
          <p:cNvSpPr txBox="1"/>
          <p:nvPr/>
        </p:nvSpPr>
        <p:spPr>
          <a:xfrm rot="5400000">
            <a:off x="7708292" y="1914115"/>
            <a:ext cx="893193" cy="307777"/>
          </a:xfrm>
          <a:prstGeom prst="rect">
            <a:avLst/>
          </a:prstGeom>
          <a:noFill/>
        </p:spPr>
        <p:txBody>
          <a:bodyPr wrap="none" rtlCol="0">
            <a:spAutoFit/>
          </a:bodyPr>
          <a:lstStyle/>
          <a:p>
            <a:pPr defTabSz="914363"/>
            <a:r>
              <a:rPr lang="en-US" sz="1400" dirty="0">
                <a:solidFill>
                  <a:srgbClr val="1E78B9"/>
                </a:solidFill>
              </a:rPr>
              <a:t>T1, T2, T3</a:t>
            </a:r>
          </a:p>
        </p:txBody>
      </p:sp>
      <p:sp>
        <p:nvSpPr>
          <p:cNvPr id="28" name="Rectangle 27"/>
          <p:cNvSpPr/>
          <p:nvPr/>
        </p:nvSpPr>
        <p:spPr>
          <a:xfrm>
            <a:off x="2286000" y="838200"/>
            <a:ext cx="2438400" cy="1219200"/>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3"/>
            <a:r>
              <a:rPr lang="en-US" dirty="0">
                <a:solidFill>
                  <a:srgbClr val="FFFFFF"/>
                </a:solidFill>
              </a:rPr>
              <a:t>Member </a:t>
            </a:r>
            <a:r>
              <a:rPr lang="en-US" dirty="0" err="1">
                <a:solidFill>
                  <a:srgbClr val="FFFFFF"/>
                </a:solidFill>
              </a:rPr>
              <a:t>SelfService</a:t>
            </a:r>
            <a:r>
              <a:rPr lang="en-US" dirty="0">
                <a:solidFill>
                  <a:srgbClr val="FFFFFF"/>
                </a:solidFill>
              </a:rPr>
              <a:t> Portal</a:t>
            </a:r>
          </a:p>
          <a:p>
            <a:pPr algn="ctr" defTabSz="914363"/>
            <a:endParaRPr lang="en-US" sz="1200" dirty="0">
              <a:solidFill>
                <a:srgbClr val="FFFFFF"/>
              </a:solidFill>
            </a:endParaRPr>
          </a:p>
        </p:txBody>
      </p:sp>
      <p:grpSp>
        <p:nvGrpSpPr>
          <p:cNvPr id="2" name="Group 2"/>
          <p:cNvGrpSpPr/>
          <p:nvPr/>
        </p:nvGrpSpPr>
        <p:grpSpPr>
          <a:xfrm>
            <a:off x="76200" y="1600200"/>
            <a:ext cx="1371600" cy="708624"/>
            <a:chOff x="76200" y="3825299"/>
            <a:chExt cx="1371600" cy="708624"/>
          </a:xfrm>
        </p:grpSpPr>
        <p:sp>
          <p:nvSpPr>
            <p:cNvPr id="30" name="TextBox 29"/>
            <p:cNvSpPr txBox="1"/>
            <p:nvPr/>
          </p:nvSpPr>
          <p:spPr>
            <a:xfrm>
              <a:off x="76200" y="3885625"/>
              <a:ext cx="990600" cy="584775"/>
            </a:xfrm>
            <a:prstGeom prst="rect">
              <a:avLst/>
            </a:prstGeom>
            <a:gradFill>
              <a:gsLst>
                <a:gs pos="0">
                  <a:srgbClr val="03D4A8"/>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defTabSz="914363"/>
              <a:r>
                <a:rPr lang="en-US" sz="1600" dirty="0">
                  <a:solidFill>
                    <a:srgbClr val="FFFFFF"/>
                  </a:solidFill>
                </a:rPr>
                <a:t>Loyalty Member</a:t>
              </a:r>
            </a:p>
          </p:txBody>
        </p:sp>
        <p:pic>
          <p:nvPicPr>
            <p:cNvPr id="31" name="Picture 2" descr="D:\DVD_ART34\Artwork_Imagery\Icons - Illustrations\_XML ICONS\user business man people person.png"/>
            <p:cNvPicPr>
              <a:picLocks noChangeAspect="1" noChangeArrowheads="1"/>
            </p:cNvPicPr>
            <p:nvPr/>
          </p:nvPicPr>
          <p:blipFill>
            <a:blip r:embed="rId5" cstate="print"/>
            <a:srcRect/>
            <a:stretch>
              <a:fillRect/>
            </a:stretch>
          </p:blipFill>
          <p:spPr bwMode="auto">
            <a:xfrm>
              <a:off x="914400" y="3825299"/>
              <a:ext cx="533400" cy="708624"/>
            </a:xfrm>
            <a:prstGeom prst="rect">
              <a:avLst/>
            </a:prstGeom>
            <a:ln>
              <a:noFill/>
            </a:ln>
            <a:effectLst>
              <a:outerShdw blurRad="190500" algn="tl" rotWithShape="0">
                <a:srgbClr val="000000">
                  <a:alpha val="70000"/>
                </a:srgbClr>
              </a:outerShdw>
            </a:effectLst>
          </p:spPr>
        </p:pic>
      </p:grpSp>
      <p:sp>
        <p:nvSpPr>
          <p:cNvPr id="32" name="Rectangle 31"/>
          <p:cNvSpPr/>
          <p:nvPr/>
        </p:nvSpPr>
        <p:spPr>
          <a:xfrm>
            <a:off x="3505200" y="1676400"/>
            <a:ext cx="1219200" cy="685800"/>
          </a:xfrm>
          <a:prstGeom prst="rect">
            <a:avLst/>
          </a:prstGeom>
          <a:solidFill>
            <a:schemeClr val="accent3">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3"/>
            <a:r>
              <a:rPr lang="en-US" sz="1200" dirty="0">
                <a:solidFill>
                  <a:srgbClr val="FFFFFF"/>
                </a:solidFill>
              </a:rPr>
              <a:t>Loyalty Membership Services (WCF)</a:t>
            </a:r>
          </a:p>
        </p:txBody>
      </p:sp>
      <p:sp>
        <p:nvSpPr>
          <p:cNvPr id="33" name="Rectangle 32"/>
          <p:cNvSpPr/>
          <p:nvPr/>
        </p:nvSpPr>
        <p:spPr>
          <a:xfrm>
            <a:off x="2286000" y="1676400"/>
            <a:ext cx="1219200" cy="685800"/>
          </a:xfrm>
          <a:prstGeom prst="rect">
            <a:avLst/>
          </a:prstGeom>
          <a:solidFill>
            <a:schemeClr val="accent3">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3"/>
            <a:r>
              <a:rPr lang="en-US" sz="1200" dirty="0">
                <a:solidFill>
                  <a:srgbClr val="FFFFFF"/>
                </a:solidFill>
              </a:rPr>
              <a:t>ASP.NET </a:t>
            </a:r>
            <a:br>
              <a:rPr lang="en-US" sz="1200" dirty="0">
                <a:solidFill>
                  <a:srgbClr val="FFFFFF"/>
                </a:solidFill>
              </a:rPr>
            </a:br>
            <a:r>
              <a:rPr lang="en-US" sz="1200" dirty="0">
                <a:solidFill>
                  <a:srgbClr val="FFFFFF"/>
                </a:solidFill>
              </a:rPr>
              <a:t>Web App</a:t>
            </a:r>
          </a:p>
        </p:txBody>
      </p:sp>
      <p:pic>
        <p:nvPicPr>
          <p:cNvPr id="34" name="Picture 11" descr="D:\DVD_ART34\Artwork_Imagery\Icons - Illustrations\_XML ICONS\XML Web Services icon.png"/>
          <p:cNvPicPr>
            <a:picLocks noChangeAspect="1" noChangeArrowheads="1"/>
          </p:cNvPicPr>
          <p:nvPr/>
        </p:nvPicPr>
        <p:blipFill>
          <a:blip r:embed="rId6" cstate="print"/>
          <a:srcRect/>
          <a:stretch>
            <a:fillRect/>
          </a:stretch>
        </p:blipFill>
        <p:spPr bwMode="auto">
          <a:xfrm>
            <a:off x="4495800" y="2209800"/>
            <a:ext cx="381000" cy="457200"/>
          </a:xfrm>
          <a:prstGeom prst="rect">
            <a:avLst/>
          </a:prstGeom>
          <a:ln>
            <a:noFill/>
          </a:ln>
          <a:effectLst>
            <a:outerShdw blurRad="190500" algn="tl" rotWithShape="0">
              <a:srgbClr val="000000">
                <a:alpha val="70000"/>
              </a:srgbClr>
            </a:outerShdw>
          </a:effectLst>
        </p:spPr>
      </p:pic>
      <p:sp>
        <p:nvSpPr>
          <p:cNvPr id="35" name="Rectangle 34"/>
          <p:cNvSpPr/>
          <p:nvPr/>
        </p:nvSpPr>
        <p:spPr>
          <a:xfrm>
            <a:off x="2274984" y="3938530"/>
            <a:ext cx="2438400" cy="1524000"/>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363"/>
            <a:r>
              <a:rPr lang="en-US" dirty="0" err="1">
                <a:solidFill>
                  <a:srgbClr val="FFFFFF"/>
                </a:solidFill>
              </a:rPr>
              <a:t>SelfService</a:t>
            </a:r>
            <a:r>
              <a:rPr lang="en-US" dirty="0">
                <a:solidFill>
                  <a:srgbClr val="FFFFFF"/>
                </a:solidFill>
              </a:rPr>
              <a:t> App</a:t>
            </a:r>
          </a:p>
          <a:p>
            <a:pPr algn="r" defTabSz="914363"/>
            <a:r>
              <a:rPr lang="en-US" sz="1400" dirty="0">
                <a:solidFill>
                  <a:srgbClr val="FFFFFF"/>
                </a:solidFill>
              </a:rPr>
              <a:t>Custom fields</a:t>
            </a:r>
          </a:p>
          <a:p>
            <a:pPr algn="r" defTabSz="914363"/>
            <a:r>
              <a:rPr lang="en-US" sz="1400" dirty="0">
                <a:solidFill>
                  <a:srgbClr val="FFFFFF"/>
                </a:solidFill>
              </a:rPr>
              <a:t>Dynamic data binding</a:t>
            </a:r>
          </a:p>
          <a:p>
            <a:pPr algn="r" defTabSz="914363"/>
            <a:r>
              <a:rPr lang="en-US" sz="1400" dirty="0">
                <a:solidFill>
                  <a:srgbClr val="FFFFFF"/>
                </a:solidFill>
              </a:rPr>
              <a:t>Themes</a:t>
            </a:r>
          </a:p>
          <a:p>
            <a:pPr algn="r" defTabSz="914363"/>
            <a:r>
              <a:rPr lang="en-US" sz="1400" dirty="0">
                <a:solidFill>
                  <a:srgbClr val="FFFFFF"/>
                </a:solidFill>
              </a:rPr>
              <a:t>Custom XAML</a:t>
            </a:r>
          </a:p>
          <a:p>
            <a:pPr algn="r" defTabSz="914363"/>
            <a:r>
              <a:rPr lang="en-US" sz="1400" dirty="0">
                <a:solidFill>
                  <a:srgbClr val="FFFFFF"/>
                </a:solidFill>
              </a:rPr>
              <a:t>Custom XAP</a:t>
            </a:r>
          </a:p>
          <a:p>
            <a:pPr algn="r" defTabSz="914363"/>
            <a:endParaRPr lang="en-US" sz="1200" dirty="0">
              <a:solidFill>
                <a:srgbClr val="FFFFFF"/>
              </a:solidFill>
            </a:endParaRPr>
          </a:p>
        </p:txBody>
      </p:sp>
      <p:pic>
        <p:nvPicPr>
          <p:cNvPr id="36" name="Picture 35" descr="windowslivewriter_silverlight3sisi3_12161_microsoft_silverlight_c_2.jpg"/>
          <p:cNvPicPr>
            <a:picLocks noChangeAspect="1"/>
          </p:cNvPicPr>
          <p:nvPr/>
        </p:nvPicPr>
        <p:blipFill>
          <a:blip r:embed="rId7" cstate="print"/>
          <a:stretch>
            <a:fillRect/>
          </a:stretch>
        </p:blipFill>
        <p:spPr>
          <a:xfrm>
            <a:off x="2395250" y="4682169"/>
            <a:ext cx="613955" cy="609600"/>
          </a:xfrm>
          <a:prstGeom prst="rect">
            <a:avLst/>
          </a:prstGeom>
        </p:spPr>
      </p:pic>
      <p:cxnSp>
        <p:nvCxnSpPr>
          <p:cNvPr id="37" name="Straight Arrow Connector 36"/>
          <p:cNvCxnSpPr>
            <a:endCxn id="33" idx="1"/>
          </p:cNvCxnSpPr>
          <p:nvPr/>
        </p:nvCxnSpPr>
        <p:spPr>
          <a:xfrm>
            <a:off x="1447800" y="1828800"/>
            <a:ext cx="838200" cy="190500"/>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35" idx="1"/>
          </p:cNvCxnSpPr>
          <p:nvPr/>
        </p:nvCxnSpPr>
        <p:spPr>
          <a:xfrm rot="16200000" flipH="1">
            <a:off x="532189" y="2957735"/>
            <a:ext cx="2391706" cy="1093884"/>
          </a:xfrm>
          <a:prstGeom prst="straightConnector1">
            <a:avLst/>
          </a:prstGeom>
          <a:ln w="38100">
            <a:solidFill>
              <a:schemeClr val="accent3"/>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2" idx="2"/>
          </p:cNvCxnSpPr>
          <p:nvPr/>
        </p:nvCxnSpPr>
        <p:spPr>
          <a:xfrm rot="16200000" flipV="1">
            <a:off x="3315619" y="3161382"/>
            <a:ext cx="1614889" cy="16525"/>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0" idx="1"/>
          </p:cNvCxnSpPr>
          <p:nvPr/>
        </p:nvCxnSpPr>
        <p:spPr>
          <a:xfrm>
            <a:off x="4768468" y="1479475"/>
            <a:ext cx="1816864" cy="293322"/>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2" idx="3"/>
          </p:cNvCxnSpPr>
          <p:nvPr/>
        </p:nvCxnSpPr>
        <p:spPr>
          <a:xfrm>
            <a:off x="4724400" y="2019300"/>
            <a:ext cx="1929788" cy="1748469"/>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79354" y="2392037"/>
            <a:ext cx="3341783" cy="1540985"/>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3" name="Group 62"/>
          <p:cNvGrpSpPr/>
          <p:nvPr/>
        </p:nvGrpSpPr>
        <p:grpSpPr>
          <a:xfrm>
            <a:off x="5588306" y="3668619"/>
            <a:ext cx="581140" cy="517792"/>
            <a:chOff x="4266282" y="5354199"/>
            <a:chExt cx="581140" cy="517792"/>
          </a:xfrm>
        </p:grpSpPr>
        <p:sp>
          <p:nvSpPr>
            <p:cNvPr id="59" name="Regular Pentagon 58"/>
            <p:cNvSpPr/>
            <p:nvPr/>
          </p:nvSpPr>
          <p:spPr bwMode="auto">
            <a:xfrm>
              <a:off x="4274545" y="5354199"/>
              <a:ext cx="572877" cy="517792"/>
            </a:xfrm>
            <a:prstGeom prst="pentagon">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noAutofit/>
            </a:bodyPr>
            <a:lstStyle/>
            <a:p>
              <a:pPr algn="ctr" defTabSz="914099" fontAlgn="base">
                <a:spcBef>
                  <a:spcPct val="0"/>
                </a:spcBef>
                <a:spcAft>
                  <a:spcPct val="0"/>
                </a:spcAft>
              </a:pPr>
              <a:endParaRPr lang="en-US" sz="1000" dirty="0">
                <a:solidFill>
                  <a:srgbClr val="FFFFFF"/>
                </a:solidFill>
                <a:effectLst>
                  <a:outerShdw blurRad="38100" dist="38100" dir="2700000" algn="tl">
                    <a:srgbClr val="000000">
                      <a:alpha val="43137"/>
                    </a:srgbClr>
                  </a:outerShdw>
                </a:effectLst>
              </a:endParaRPr>
            </a:p>
          </p:txBody>
        </p:sp>
        <p:sp>
          <p:nvSpPr>
            <p:cNvPr id="60" name="TextBox 59"/>
            <p:cNvSpPr txBox="1"/>
            <p:nvPr/>
          </p:nvSpPr>
          <p:spPr>
            <a:xfrm>
              <a:off x="4266282" y="5453348"/>
              <a:ext cx="556563" cy="369332"/>
            </a:xfrm>
            <a:prstGeom prst="rect">
              <a:avLst/>
            </a:prstGeom>
            <a:noFill/>
          </p:spPr>
          <p:txBody>
            <a:bodyPr wrap="square" rtlCol="0">
              <a:spAutoFit/>
            </a:bodyPr>
            <a:lstStyle/>
            <a:p>
              <a:pPr defTabSz="914363"/>
              <a:r>
                <a:rPr lang="en-US" dirty="0">
                  <a:solidFill>
                    <a:srgbClr val="FFFFFF"/>
                  </a:solidFill>
                </a:rPr>
                <a:t>XAP</a:t>
              </a:r>
            </a:p>
          </p:txBody>
        </p:sp>
      </p:grpSp>
      <p:cxnSp>
        <p:nvCxnSpPr>
          <p:cNvPr id="64" name="Straight Arrow Connector 63"/>
          <p:cNvCxnSpPr/>
          <p:nvPr/>
        </p:nvCxnSpPr>
        <p:spPr>
          <a:xfrm rot="10800000">
            <a:off x="5420303" y="4153362"/>
            <a:ext cx="760161" cy="297453"/>
          </a:xfrm>
          <a:prstGeom prst="straightConnector1">
            <a:avLst/>
          </a:prstGeom>
          <a:ln w="38100">
            <a:solidFill>
              <a:schemeClr val="accent3"/>
            </a:solidFill>
            <a:tailEnd type="stealth" w="lg" len="lg"/>
          </a:ln>
        </p:spPr>
        <p:style>
          <a:lnRef idx="1">
            <a:schemeClr val="accent1"/>
          </a:lnRef>
          <a:fillRef idx="0">
            <a:schemeClr val="accent1"/>
          </a:fillRef>
          <a:effectRef idx="0">
            <a:schemeClr val="accent1"/>
          </a:effectRef>
          <a:fontRef idx="minor">
            <a:schemeClr val="tx1"/>
          </a:fontRef>
        </p:style>
      </p:cxnSp>
      <p:sp>
        <p:nvSpPr>
          <p:cNvPr id="69" name="Oval 68"/>
          <p:cNvSpPr/>
          <p:nvPr/>
        </p:nvSpPr>
        <p:spPr bwMode="auto">
          <a:xfrm>
            <a:off x="1630495" y="1509311"/>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1</a:t>
            </a:r>
          </a:p>
        </p:txBody>
      </p:sp>
      <p:sp>
        <p:nvSpPr>
          <p:cNvPr id="71" name="Oval 70"/>
          <p:cNvSpPr/>
          <p:nvPr/>
        </p:nvSpPr>
        <p:spPr bwMode="auto">
          <a:xfrm>
            <a:off x="4746433" y="3259158"/>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3</a:t>
            </a:r>
          </a:p>
        </p:txBody>
      </p:sp>
      <p:sp>
        <p:nvSpPr>
          <p:cNvPr id="72" name="Oval 71"/>
          <p:cNvSpPr/>
          <p:nvPr/>
        </p:nvSpPr>
        <p:spPr bwMode="auto">
          <a:xfrm>
            <a:off x="5581878" y="4347991"/>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4</a:t>
            </a:r>
          </a:p>
        </p:txBody>
      </p:sp>
      <p:sp>
        <p:nvSpPr>
          <p:cNvPr id="74" name="Oval 73"/>
          <p:cNvSpPr/>
          <p:nvPr/>
        </p:nvSpPr>
        <p:spPr bwMode="auto">
          <a:xfrm>
            <a:off x="5548828" y="1263268"/>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2</a:t>
            </a:r>
          </a:p>
        </p:txBody>
      </p:sp>
      <p:sp>
        <p:nvSpPr>
          <p:cNvPr id="75" name="Oval 74"/>
          <p:cNvSpPr/>
          <p:nvPr/>
        </p:nvSpPr>
        <p:spPr bwMode="auto">
          <a:xfrm>
            <a:off x="1725975" y="3191220"/>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5</a:t>
            </a:r>
          </a:p>
        </p:txBody>
      </p:sp>
      <p:sp>
        <p:nvSpPr>
          <p:cNvPr id="76" name="Oval 75"/>
          <p:cNvSpPr/>
          <p:nvPr/>
        </p:nvSpPr>
        <p:spPr bwMode="auto">
          <a:xfrm>
            <a:off x="3718191" y="3332604"/>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6</a:t>
            </a:r>
          </a:p>
        </p:txBody>
      </p:sp>
      <p:sp>
        <p:nvSpPr>
          <p:cNvPr id="79" name="Oval 78"/>
          <p:cNvSpPr/>
          <p:nvPr/>
        </p:nvSpPr>
        <p:spPr bwMode="auto">
          <a:xfrm>
            <a:off x="5736115" y="2607327"/>
            <a:ext cx="363557" cy="31948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a:solidFill>
                  <a:srgbClr val="000000"/>
                </a:solidFill>
                <a:effectLst>
                  <a:outerShdw blurRad="38100" dist="38100" dir="2700000" algn="tl">
                    <a:srgbClr val="000000">
                      <a:alpha val="43137"/>
                    </a:srgbClr>
                  </a:outerShdw>
                </a:effectLst>
              </a:rPr>
              <a:t>7</a:t>
            </a:r>
          </a:p>
        </p:txBody>
      </p:sp>
    </p:spTree>
    <p:extLst>
      <p:ext uri="{BB962C8B-B14F-4D97-AF65-F5344CB8AC3E}">
        <p14:creationId xmlns:p14="http://schemas.microsoft.com/office/powerpoint/2007/7/12/main" xmlns="" val="38687360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blinds(horizontal)">
                                      <p:cBhvr>
                                        <p:cTn id="10" dur="500"/>
                                        <p:tgtEl>
                                          <p:spTgt spid="6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linds(horizontal)">
                                      <p:cBhvr>
                                        <p:cTn id="15" dur="500"/>
                                        <p:tgtEl>
                                          <p:spTgt spid="4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blinds(horizontal)">
                                      <p:cBhvr>
                                        <p:cTn id="18" dur="500"/>
                                        <p:tgtEl>
                                          <p:spTgt spid="74"/>
                                        </p:tgtEl>
                                      </p:cBhvr>
                                    </p:animEffect>
                                  </p:childTnLst>
                                </p:cTn>
                              </p:par>
                            </p:childTnLst>
                          </p:cTn>
                        </p:par>
                        <p:par>
                          <p:cTn id="19" fill="hold">
                            <p:stCondLst>
                              <p:cond delay="500"/>
                            </p:stCondLst>
                            <p:childTnLst>
                              <p:par>
                                <p:cTn id="20" presetID="6" presetClass="emph" presetSubtype="0" autoRev="1" fill="hold" nodeType="afterEffect">
                                  <p:stCondLst>
                                    <p:cond delay="0"/>
                                  </p:stCondLst>
                                  <p:childTnLst>
                                    <p:animScale>
                                      <p:cBhvr>
                                        <p:cTn id="21" dur="2000" fill="hold"/>
                                        <p:tgtEl>
                                          <p:spTgt spid="25"/>
                                        </p:tgtEl>
                                      </p:cBhvr>
                                      <p:by x="120000" y="120000"/>
                                    </p:animScale>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blinds(horizontal)">
                                      <p:cBhvr>
                                        <p:cTn id="29" dur="500"/>
                                        <p:tgtEl>
                                          <p:spTgt spid="71"/>
                                        </p:tgtEl>
                                      </p:cBhvr>
                                    </p:animEffect>
                                  </p:childTnLst>
                                </p:cTn>
                              </p:par>
                            </p:childTnLst>
                          </p:cTn>
                        </p:par>
                        <p:par>
                          <p:cTn id="30" fill="hold">
                            <p:stCondLst>
                              <p:cond delay="500"/>
                            </p:stCondLst>
                            <p:childTnLst>
                              <p:par>
                                <p:cTn id="31" presetID="6" presetClass="emph" presetSubtype="0" autoRev="1" fill="hold" nodeType="afterEffect">
                                  <p:stCondLst>
                                    <p:cond delay="0"/>
                                  </p:stCondLst>
                                  <p:childTnLst>
                                    <p:animScale>
                                      <p:cBhvr>
                                        <p:cTn id="32" dur="2000" fill="hold"/>
                                        <p:tgtEl>
                                          <p:spTgt spid="9"/>
                                        </p:tgtEl>
                                      </p:cBhvr>
                                      <p:by x="120000" y="120000"/>
                                    </p:animScale>
                                  </p:childTnLst>
                                </p:cTn>
                              </p:par>
                            </p:childTnLst>
                          </p:cTn>
                        </p:par>
                        <p:par>
                          <p:cTn id="33" fill="hold">
                            <p:stCondLst>
                              <p:cond delay="4500"/>
                            </p:stCondLst>
                            <p:childTnLst>
                              <p:par>
                                <p:cTn id="34" presetID="6" presetClass="emph" presetSubtype="0" autoRev="1" fill="hold" nodeType="afterEffect">
                                  <p:stCondLst>
                                    <p:cond delay="0"/>
                                  </p:stCondLst>
                                  <p:childTnLst>
                                    <p:animScale>
                                      <p:cBhvr>
                                        <p:cTn id="35" dur="2000" fill="hold"/>
                                        <p:tgtEl>
                                          <p:spTgt spid="13"/>
                                        </p:tgtEl>
                                      </p:cBhvr>
                                      <p:by x="125000" y="125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blinds(horizontal)">
                                      <p:cBhvr>
                                        <p:cTn id="40" dur="500"/>
                                        <p:tgtEl>
                                          <p:spTgt spid="72"/>
                                        </p:tgtEl>
                                      </p:cBhvr>
                                    </p:animEffect>
                                  </p:childTnLst>
                                </p:cTn>
                              </p:par>
                              <p:par>
                                <p:cTn id="41" presetID="3" presetClass="entr" presetSubtype="1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blinds(horizontal)">
                                      <p:cBhvr>
                                        <p:cTn id="43" dur="500"/>
                                        <p:tgtEl>
                                          <p:spTgt spid="64"/>
                                        </p:tgtEl>
                                      </p:cBhvr>
                                    </p:animEffect>
                                  </p:childTnLst>
                                </p:cTn>
                              </p:par>
                              <p:par>
                                <p:cTn id="44" presetID="3" presetClass="entr" presetSubtype="1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blinds(horizontal)">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blinds(horizontal)">
                                      <p:cBhvr>
                                        <p:cTn id="51" dur="500"/>
                                        <p:tgtEl>
                                          <p:spTgt spid="3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blinds(horizontal)">
                                      <p:cBhvr>
                                        <p:cTn id="54" dur="500"/>
                                        <p:tgtEl>
                                          <p:spTgt spid="7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blinds(horizontal)">
                                      <p:cBhvr>
                                        <p:cTn id="59" dur="500"/>
                                        <p:tgtEl>
                                          <p:spTgt spid="40"/>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76"/>
                                        </p:tgtEl>
                                        <p:attrNameLst>
                                          <p:attrName>style.visibility</p:attrName>
                                        </p:attrNameLst>
                                      </p:cBhvr>
                                      <p:to>
                                        <p:strVal val="visible"/>
                                      </p:to>
                                    </p:set>
                                    <p:animEffect transition="in" filter="blinds(horizontal)">
                                      <p:cBhvr>
                                        <p:cTn id="62" dur="500"/>
                                        <p:tgtEl>
                                          <p:spTgt spid="7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blinds(horizontal)">
                                      <p:cBhvr>
                                        <p:cTn id="67" dur="500"/>
                                        <p:tgtEl>
                                          <p:spTgt spid="42"/>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blinds(horizontal)">
                                      <p:cBhvr>
                                        <p:cTn id="70"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1" grpId="0" animBg="1"/>
      <p:bldP spid="72" grpId="0" animBg="1"/>
      <p:bldP spid="74" grpId="0" animBg="1"/>
      <p:bldP spid="75" grpId="0" animBg="1"/>
      <p:bldP spid="76"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Design Considerations &amp; </a:t>
            </a:r>
            <a:br>
              <a:rPr lang="en-US" dirty="0" smtClean="0"/>
            </a:br>
            <a:r>
              <a:rPr lang="en-US" dirty="0" smtClean="0"/>
              <a:t>Best Practices</a:t>
            </a:r>
            <a:endParaRPr lang="en-US" dirty="0"/>
          </a:p>
        </p:txBody>
      </p:sp>
      <p:sp>
        <p:nvSpPr>
          <p:cNvPr id="3" name="Content Placeholder 2"/>
          <p:cNvSpPr>
            <a:spLocks noGrp="1"/>
          </p:cNvSpPr>
          <p:nvPr>
            <p:ph idx="1"/>
          </p:nvPr>
        </p:nvSpPr>
        <p:spPr>
          <a:xfrm>
            <a:off x="381000" y="1452630"/>
            <a:ext cx="8382000" cy="4561205"/>
          </a:xfrm>
        </p:spPr>
        <p:txBody>
          <a:bodyPr/>
          <a:lstStyle/>
          <a:p>
            <a:r>
              <a:rPr lang="en-US" dirty="0" smtClean="0"/>
              <a:t>Deep UI customization beyond meta-data driven layout</a:t>
            </a:r>
          </a:p>
          <a:p>
            <a:pPr lvl="1"/>
            <a:r>
              <a:rPr lang="en-US" dirty="0" smtClean="0"/>
              <a:t>Custom code in the Cloud?</a:t>
            </a:r>
          </a:p>
          <a:p>
            <a:pPr lvl="1"/>
            <a:r>
              <a:rPr lang="en-US" dirty="0" smtClean="0"/>
              <a:t>Custom code in Silverlight and browser sandbox</a:t>
            </a:r>
          </a:p>
          <a:p>
            <a:r>
              <a:rPr lang="en-US" dirty="0" smtClean="0"/>
              <a:t>Themes, Icons</a:t>
            </a:r>
          </a:p>
          <a:p>
            <a:r>
              <a:rPr lang="en-US" dirty="0" smtClean="0"/>
              <a:t>Custom Property Binding</a:t>
            </a:r>
          </a:p>
          <a:p>
            <a:r>
              <a:rPr lang="en-US" dirty="0" smtClean="0"/>
              <a:t>Loose XAML</a:t>
            </a:r>
          </a:p>
          <a:p>
            <a:r>
              <a:rPr lang="en-US" dirty="0" smtClean="0"/>
              <a:t>Custom XAP: HTTP handler, Azure Blob storage</a:t>
            </a:r>
          </a:p>
          <a:p>
            <a:endParaRPr lang="en-US" dirty="0"/>
          </a:p>
        </p:txBody>
      </p:sp>
    </p:spTree>
    <p:extLst>
      <p:ext uri="{BB962C8B-B14F-4D97-AF65-F5344CB8AC3E}">
        <p14:creationId xmlns:p14="http://schemas.microsoft.com/office/powerpoint/2007/7/12/main" xmlns="" val="255175569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Design Considerations &amp; </a:t>
            </a:r>
            <a:br>
              <a:rPr lang="en-US" dirty="0" smtClean="0"/>
            </a:br>
            <a:r>
              <a:rPr lang="en-US" dirty="0" smtClean="0"/>
              <a:t>Best Practices</a:t>
            </a:r>
            <a:endParaRPr lang="en-US" dirty="0"/>
          </a:p>
        </p:txBody>
      </p:sp>
      <p:sp>
        <p:nvSpPr>
          <p:cNvPr id="3" name="Content Placeholder 2"/>
          <p:cNvSpPr>
            <a:spLocks noGrp="1"/>
          </p:cNvSpPr>
          <p:nvPr>
            <p:ph idx="1"/>
          </p:nvPr>
        </p:nvSpPr>
        <p:spPr>
          <a:xfrm>
            <a:off x="381000" y="1452630"/>
            <a:ext cx="8382000" cy="4561205"/>
          </a:xfrm>
        </p:spPr>
        <p:txBody>
          <a:bodyPr/>
          <a:lstStyle/>
          <a:p>
            <a:r>
              <a:rPr lang="en-US" dirty="0" smtClean="0"/>
              <a:t>Custom domain name</a:t>
            </a:r>
          </a:p>
          <a:p>
            <a:r>
              <a:rPr lang="en-US" dirty="0" smtClean="0"/>
              <a:t>Web services security</a:t>
            </a:r>
          </a:p>
          <a:p>
            <a:r>
              <a:rPr lang="en-US" dirty="0" smtClean="0"/>
              <a:t>Windows Live ID</a:t>
            </a:r>
          </a:p>
          <a:p>
            <a:pPr lvl="1"/>
            <a:r>
              <a:rPr lang="en-US" dirty="0" smtClean="0"/>
              <a:t>Authentication</a:t>
            </a:r>
          </a:p>
          <a:p>
            <a:pPr lvl="1"/>
            <a:r>
              <a:rPr lang="en-US" dirty="0" smtClean="0"/>
              <a:t>And Beyond: Messenger API, Live Mesh (future)</a:t>
            </a:r>
          </a:p>
          <a:p>
            <a:r>
              <a:rPr lang="en-US" dirty="0" smtClean="0"/>
              <a:t>Huron: Data Hub in the Cloud</a:t>
            </a:r>
          </a:p>
          <a:p>
            <a:pPr lvl="1"/>
            <a:r>
              <a:rPr lang="en-US" dirty="0" smtClean="0"/>
              <a:t>E.g. Sync member data to on-premise DB for mass mailing</a:t>
            </a:r>
          </a:p>
          <a:p>
            <a:endParaRPr lang="en-US" dirty="0"/>
          </a:p>
        </p:txBody>
      </p:sp>
    </p:spTree>
    <p:extLst>
      <p:ext uri="{BB962C8B-B14F-4D97-AF65-F5344CB8AC3E}">
        <p14:creationId xmlns:p14="http://schemas.microsoft.com/office/powerpoint/2007/7/12/main" xmlns="" val="48913288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2"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3"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4"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5"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6"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dirty="0" smtClean="0"/>
              <a:t>Related Content</a:t>
            </a:r>
            <a:endParaRPr lang="en-US" dirty="0"/>
          </a:p>
        </p:txBody>
      </p:sp>
      <p:sp>
        <p:nvSpPr>
          <p:cNvPr id="17" name="Content Placeholder 16"/>
          <p:cNvSpPr>
            <a:spLocks noGrp="1"/>
          </p:cNvSpPr>
          <p:nvPr>
            <p:ph sz="quarter" idx="10"/>
          </p:nvPr>
        </p:nvSpPr>
        <p:spPr>
          <a:xfrm>
            <a:off x="395536" y="1052736"/>
            <a:ext cx="8385048" cy="4968552"/>
          </a:xfrm>
          <a:prstGeom prst="roundRect">
            <a:avLst>
              <a:gd name="adj" fmla="val 3791"/>
            </a:avLst>
          </a:prstGeom>
        </p:spPr>
        <p:txBody>
          <a:bodyPr lIns="90000" tIns="72000" anchor="t"/>
          <a:lstStyle/>
          <a:p>
            <a:pPr>
              <a:spcBef>
                <a:spcPts val="1200"/>
              </a:spcBef>
            </a:pPr>
            <a:r>
              <a:rPr sz="2000" b="1" dirty="0" smtClean="0"/>
              <a:t>Breakout Sessions</a:t>
            </a:r>
          </a:p>
          <a:p>
            <a:pPr marL="182563" indent="-182563">
              <a:spcBef>
                <a:spcPts val="1200"/>
              </a:spcBef>
              <a:buFont typeface="Arial" pitchFamily="34" charset="0"/>
              <a:buChar char="•"/>
            </a:pPr>
            <a:r>
              <a:rPr lang="de-DE" dirty="0" smtClean="0"/>
              <a:t>ARC201  -  11/09/2009  09:00-10:15  [</a:t>
            </a:r>
            <a:r>
              <a:rPr lang="de-DE" dirty="0"/>
              <a:t>David Chappell</a:t>
            </a:r>
            <a:r>
              <a:rPr lang="de-DE" dirty="0" smtClean="0"/>
              <a:t>]</a:t>
            </a:r>
            <a:br>
              <a:rPr lang="de-DE" dirty="0" smtClean="0"/>
            </a:br>
            <a:r>
              <a:rPr lang="de-DE" b="1" dirty="0" smtClean="0"/>
              <a:t>The Windows Azure Platform: When And Why To Use It</a:t>
            </a:r>
          </a:p>
          <a:p>
            <a:pPr marL="182563" indent="-182563">
              <a:spcBef>
                <a:spcPts val="1200"/>
              </a:spcBef>
              <a:buFont typeface="Arial" pitchFamily="34" charset="0"/>
              <a:buChar char="•"/>
            </a:pPr>
            <a:r>
              <a:rPr lang="de-DE" dirty="0" smtClean="0"/>
              <a:t>SVR202  -  </a:t>
            </a:r>
            <a:r>
              <a:rPr lang="de-DE" dirty="0"/>
              <a:t>11/10/2009  09:00-10:15  [Jan Schenk</a:t>
            </a:r>
            <a:r>
              <a:rPr lang="de-DE" dirty="0" smtClean="0"/>
              <a:t>]</a:t>
            </a:r>
            <a:br>
              <a:rPr lang="de-DE" dirty="0" smtClean="0"/>
            </a:br>
            <a:r>
              <a:rPr lang="de-DE" b="1" dirty="0" smtClean="0"/>
              <a:t>Windows Azure Flight Tour – Looking At The Clouds From Above</a:t>
            </a:r>
            <a:endParaRPr lang="de-DE" dirty="0" smtClean="0"/>
          </a:p>
          <a:p>
            <a:pPr marL="182563" indent="-182563">
              <a:spcBef>
                <a:spcPts val="1200"/>
              </a:spcBef>
              <a:buFont typeface="Arial" pitchFamily="34" charset="0"/>
              <a:buChar char="•"/>
            </a:pPr>
            <a:r>
              <a:rPr lang="de-DE" dirty="0" smtClean="0"/>
              <a:t>INT305  -  </a:t>
            </a:r>
            <a:r>
              <a:rPr lang="de-DE" dirty="0"/>
              <a:t>11/10/2009  13:30-14:45 </a:t>
            </a:r>
            <a:r>
              <a:rPr lang="de-DE" dirty="0" smtClean="0"/>
              <a:t> [</a:t>
            </a:r>
            <a:r>
              <a:rPr lang="de-DE" dirty="0"/>
              <a:t>Kurt Claeys]</a:t>
            </a:r>
            <a:r>
              <a:rPr lang="de-DE" dirty="0" smtClean="0"/>
              <a:t/>
            </a:r>
            <a:br>
              <a:rPr lang="de-DE" dirty="0" smtClean="0"/>
            </a:br>
            <a:r>
              <a:rPr lang="de-DE" b="1" dirty="0" smtClean="0"/>
              <a:t>Code Walkthrough of a Cloud Application Running on the Windows Azure Platform</a:t>
            </a:r>
            <a:endParaRPr lang="de-DE" dirty="0" smtClean="0"/>
          </a:p>
          <a:p>
            <a:pPr marL="182563" indent="-182563">
              <a:spcBef>
                <a:spcPts val="1200"/>
              </a:spcBef>
              <a:buFont typeface="Arial" pitchFamily="34" charset="0"/>
              <a:buChar char="•"/>
            </a:pPr>
            <a:r>
              <a:rPr lang="de-DE" dirty="0" smtClean="0"/>
              <a:t>DAT303  -  11/11/2009  13:30-14:45  [</a:t>
            </a:r>
            <a:r>
              <a:rPr lang="de-DE" dirty="0"/>
              <a:t>David Robinson]</a:t>
            </a:r>
            <a:r>
              <a:rPr lang="de-DE" dirty="0" smtClean="0"/>
              <a:t/>
            </a:r>
            <a:br>
              <a:rPr lang="de-DE" dirty="0" smtClean="0"/>
            </a:br>
            <a:r>
              <a:rPr lang="de-DE" b="1" dirty="0" smtClean="0"/>
              <a:t>Building Applications with Microsoft SQL Azure and Windows Azure</a:t>
            </a:r>
          </a:p>
          <a:p>
            <a:pPr indent="0">
              <a:spcBef>
                <a:spcPts val="1200"/>
              </a:spcBef>
            </a:pPr>
            <a:endParaRPr b="1" dirty="0" smtClean="0"/>
          </a:p>
        </p:txBody>
      </p:sp>
    </p:spTree>
    <p:extLst>
      <p:ext uri="{BB962C8B-B14F-4D97-AF65-F5344CB8AC3E}">
        <p14:creationId xmlns:p14="http://schemas.microsoft.com/office/powerpoint/2007/7/12/main" xmlns="" val="24563913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576" y="3795534"/>
            <a:ext cx="8564136" cy="1337595"/>
          </a:xfrm>
        </p:spPr>
        <p:txBody>
          <a:bodyPr/>
          <a:lstStyle/>
          <a:p>
            <a:r>
              <a:rPr lang="en-US" sz="4000" dirty="0" smtClean="0"/>
              <a:t>Deep Dive into Developing Line-of-Business Applications running in the Cloud</a:t>
            </a:r>
            <a:endParaRPr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a:xfrm>
            <a:off x="3434576" y="5341785"/>
            <a:ext cx="5709425" cy="461665"/>
          </a:xfrm>
        </p:spPr>
        <p:txBody>
          <a:bodyPr/>
          <a:lstStyle/>
          <a:p>
            <a:r>
              <a:rPr lang="en-US" dirty="0" smtClean="0">
                <a:solidFill>
                  <a:schemeClr val="tx1"/>
                </a:solidFill>
              </a:rPr>
              <a:t>Bhushan Nene		Grzegorz Gogolowicz</a:t>
            </a:r>
          </a:p>
          <a:p>
            <a:r>
              <a:rPr lang="en-US" dirty="0" smtClean="0">
                <a:solidFill>
                  <a:schemeClr val="tx1"/>
                </a:solidFill>
              </a:rPr>
              <a:t>Principal Architect	Senior Architect</a:t>
            </a:r>
          </a:p>
          <a:p>
            <a:r>
              <a:rPr lang="en-US" dirty="0" smtClean="0">
                <a:solidFill>
                  <a:schemeClr val="tx1"/>
                </a:solidFill>
              </a:rPr>
              <a:t>Microsoft		Microsoft</a:t>
            </a:r>
          </a:p>
          <a:p>
            <a:r>
              <a:rPr lang="en-US" dirty="0" smtClean="0">
                <a:solidFill>
                  <a:schemeClr val="tx1"/>
                </a:solidFill>
              </a:rPr>
              <a:t>Session Code: DEV304</a:t>
            </a:r>
            <a:endParaRPr 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Canonical LOB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07/7/12/main" xmlns="" val="904040258"/>
              </p:ext>
            </p:extLst>
          </p:nvPr>
        </p:nvGraphicFramePr>
        <p:xfrm>
          <a:off x="524107" y="1362307"/>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Scenario</a:t>
            </a:r>
            <a:endParaRPr lang="en-US" dirty="0"/>
          </a:p>
        </p:txBody>
      </p:sp>
      <p:sp>
        <p:nvSpPr>
          <p:cNvPr id="6" name="Text Placeholder 5"/>
          <p:cNvSpPr>
            <a:spLocks noGrp="1"/>
          </p:cNvSpPr>
          <p:nvPr>
            <p:ph type="body" sz="quarter" idx="10"/>
          </p:nvPr>
        </p:nvSpPr>
        <p:spPr>
          <a:xfrm>
            <a:off x="381000" y="974236"/>
            <a:ext cx="8382000" cy="2210862"/>
          </a:xfrm>
        </p:spPr>
        <p:txBody>
          <a:bodyPr/>
          <a:lstStyle/>
          <a:p>
            <a:r>
              <a:rPr lang="en-US" dirty="0" smtClean="0"/>
              <a:t>Imagine your favorite coffee chain interested in rewarding their frequent customers</a:t>
            </a:r>
          </a:p>
          <a:p>
            <a:r>
              <a:rPr lang="en-US" dirty="0" smtClean="0"/>
              <a:t>ISV offers Customer Loyalty program as a service in Windows Azure</a:t>
            </a:r>
          </a:p>
          <a:p>
            <a:r>
              <a:rPr lang="en-US" dirty="0" smtClean="0"/>
              <a:t>Coffee chain signs up for the program and customizes user experience, business process, and data model</a:t>
            </a:r>
          </a:p>
          <a:p>
            <a:r>
              <a:rPr lang="en-US" dirty="0" smtClean="0"/>
              <a:t>Existing on-premise Point-of-Sale system integrates with </a:t>
            </a:r>
            <a:r>
              <a:rPr lang="en-US" dirty="0"/>
              <a:t>C</a:t>
            </a:r>
            <a:r>
              <a:rPr lang="en-US" dirty="0" smtClean="0"/>
              <a:t>ustomer Loyalty service</a:t>
            </a:r>
          </a:p>
          <a:p>
            <a:r>
              <a:rPr lang="en-US" dirty="0" smtClean="0"/>
              <a:t>Coffee chain customers use self service portal to track points &amp; rewards</a:t>
            </a:r>
          </a:p>
          <a:p>
            <a:endParaRPr lang="en-US" dirty="0"/>
          </a:p>
        </p:txBody>
      </p:sp>
    </p:spTree>
    <p:extLst>
      <p:ext uri="{BB962C8B-B14F-4D97-AF65-F5344CB8AC3E}">
        <p14:creationId xmlns:p14="http://schemas.microsoft.com/office/powerpoint/2007/7/12/main" xmlns="" val="391393526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Tenant On-boarding</a:t>
            </a:r>
          </a:p>
        </p:txBody>
      </p:sp>
      <p:sp>
        <p:nvSpPr>
          <p:cNvPr id="4" name="Text Placeholder 3"/>
          <p:cNvSpPr>
            <a:spLocks noGrp="1"/>
          </p:cNvSpPr>
          <p:nvPr>
            <p:ph type="body" sz="quarter" idx="10"/>
          </p:nvPr>
        </p:nvSpPr>
        <p:spPr/>
        <p:txBody>
          <a:bodyPr/>
          <a:lstStyle/>
          <a:p>
            <a:r>
              <a:rPr lang="en-US" smtClean="0"/>
              <a:t>demo</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34256" y="1411352"/>
            <a:ext cx="2700130" cy="15571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sp>
        <p:nvSpPr>
          <p:cNvPr id="2" name="Title 1"/>
          <p:cNvSpPr>
            <a:spLocks noGrp="1"/>
          </p:cNvSpPr>
          <p:nvPr>
            <p:ph type="title"/>
          </p:nvPr>
        </p:nvSpPr>
        <p:spPr/>
        <p:txBody>
          <a:bodyPr/>
          <a:lstStyle/>
          <a:p>
            <a:r>
              <a:rPr lang="en-US" dirty="0"/>
              <a:t>Design: Tenant On-boarding</a:t>
            </a:r>
          </a:p>
        </p:txBody>
      </p:sp>
      <p:sp>
        <p:nvSpPr>
          <p:cNvPr id="4" name="TextBox 3"/>
          <p:cNvSpPr txBox="1"/>
          <p:nvPr/>
        </p:nvSpPr>
        <p:spPr>
          <a:xfrm>
            <a:off x="6576962" y="1060168"/>
            <a:ext cx="1271630" cy="369332"/>
          </a:xfrm>
          <a:prstGeom prst="rect">
            <a:avLst/>
          </a:prstGeom>
          <a:noFill/>
        </p:spPr>
        <p:txBody>
          <a:bodyPr wrap="none" rtlCol="0">
            <a:spAutoFit/>
          </a:bodyPr>
          <a:lstStyle/>
          <a:p>
            <a:r>
              <a:rPr lang="en-US" dirty="0" smtClean="0">
                <a:solidFill>
                  <a:schemeClr val="accent3"/>
                </a:solidFill>
              </a:rPr>
              <a:t>Config Data</a:t>
            </a:r>
            <a:endParaRPr lang="en-US" dirty="0">
              <a:solidFill>
                <a:schemeClr val="accent3"/>
              </a:solidFill>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6367656" y="2034205"/>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4"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619996" y="2034205"/>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5"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772396" y="2186605"/>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13" name="TextBox 12"/>
          <p:cNvSpPr txBox="1"/>
          <p:nvPr/>
        </p:nvSpPr>
        <p:spPr>
          <a:xfrm>
            <a:off x="7146221" y="1470987"/>
            <a:ext cx="1187120" cy="307777"/>
          </a:xfrm>
          <a:prstGeom prst="rect">
            <a:avLst/>
          </a:prstGeom>
          <a:noFill/>
        </p:spPr>
        <p:txBody>
          <a:bodyPr wrap="none" rtlCol="0">
            <a:spAutoFit/>
          </a:bodyPr>
          <a:lstStyle/>
          <a:p>
            <a:r>
              <a:rPr lang="en-US" sz="1400" dirty="0">
                <a:solidFill>
                  <a:schemeClr val="accent3"/>
                </a:solidFill>
              </a:rPr>
              <a:t>Tenant Config</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6520056" y="2186605"/>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10" name="TextBox 9"/>
          <p:cNvSpPr txBox="1"/>
          <p:nvPr/>
        </p:nvSpPr>
        <p:spPr>
          <a:xfrm>
            <a:off x="5907144" y="1424604"/>
            <a:ext cx="1405449" cy="523220"/>
          </a:xfrm>
          <a:prstGeom prst="rect">
            <a:avLst/>
          </a:prstGeom>
          <a:noFill/>
        </p:spPr>
        <p:txBody>
          <a:bodyPr wrap="none" rtlCol="0">
            <a:spAutoFit/>
          </a:bodyPr>
          <a:lstStyle/>
          <a:p>
            <a:r>
              <a:rPr lang="en-US" sz="1400" dirty="0" smtClean="0">
                <a:solidFill>
                  <a:schemeClr val="accent3"/>
                </a:solidFill>
              </a:rPr>
              <a:t>App Config, </a:t>
            </a:r>
          </a:p>
          <a:p>
            <a:r>
              <a:rPr lang="en-US" sz="1400" dirty="0" smtClean="0">
                <a:solidFill>
                  <a:schemeClr val="accent3"/>
                </a:solidFill>
              </a:rPr>
              <a:t>Tenant Master …</a:t>
            </a:r>
            <a:endParaRPr lang="en-US" sz="1400" dirty="0">
              <a:solidFill>
                <a:schemeClr val="accent3"/>
              </a:solidFill>
            </a:endParaRPr>
          </a:p>
        </p:txBody>
      </p:sp>
      <p:sp>
        <p:nvSpPr>
          <p:cNvPr id="11" name="TextBox 10"/>
          <p:cNvSpPr txBox="1"/>
          <p:nvPr/>
        </p:nvSpPr>
        <p:spPr>
          <a:xfrm rot="5400000">
            <a:off x="7893535" y="2112895"/>
            <a:ext cx="628698" cy="307777"/>
          </a:xfrm>
          <a:prstGeom prst="rect">
            <a:avLst/>
          </a:prstGeom>
          <a:no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sp>
        <p:nvSpPr>
          <p:cNvPr id="19" name="Rectangle 18"/>
          <p:cNvSpPr/>
          <p:nvPr/>
        </p:nvSpPr>
        <p:spPr>
          <a:xfrm>
            <a:off x="6716117" y="3597971"/>
            <a:ext cx="1828800" cy="24847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pic>
        <p:nvPicPr>
          <p:cNvPr id="21"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325717" y="397897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2"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478117" y="413137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5"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325717" y="5306595"/>
            <a:ext cx="314394" cy="378596"/>
          </a:xfrm>
          <a:prstGeom prst="rect">
            <a:avLst/>
          </a:prstGeom>
          <a:noFill/>
        </p:spPr>
      </p:pic>
      <p:pic>
        <p:nvPicPr>
          <p:cNvPr id="26"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478117" y="5458995"/>
            <a:ext cx="314394" cy="378596"/>
          </a:xfrm>
          <a:prstGeom prst="rect">
            <a:avLst/>
          </a:prstGeom>
          <a:noFill/>
        </p:spPr>
      </p:pic>
      <p:sp>
        <p:nvSpPr>
          <p:cNvPr id="28" name="TextBox 27"/>
          <p:cNvSpPr txBox="1"/>
          <p:nvPr/>
        </p:nvSpPr>
        <p:spPr>
          <a:xfrm>
            <a:off x="6923259" y="3193779"/>
            <a:ext cx="1309654" cy="369332"/>
          </a:xfrm>
          <a:prstGeom prst="rect">
            <a:avLst/>
          </a:prstGeom>
          <a:noFill/>
        </p:spPr>
        <p:txBody>
          <a:bodyPr wrap="none" rtlCol="0">
            <a:spAutoFit/>
          </a:bodyPr>
          <a:lstStyle/>
          <a:p>
            <a:r>
              <a:rPr lang="en-US" dirty="0" smtClean="0">
                <a:solidFill>
                  <a:schemeClr val="accent3"/>
                </a:solidFill>
              </a:rPr>
              <a:t>Tenant Data</a:t>
            </a:r>
            <a:endParaRPr lang="en-US" dirty="0">
              <a:solidFill>
                <a:schemeClr val="accent3"/>
              </a:solidFill>
            </a:endParaRPr>
          </a:p>
        </p:txBody>
      </p:sp>
      <p:sp>
        <p:nvSpPr>
          <p:cNvPr id="29" name="TextBox 28"/>
          <p:cNvSpPr txBox="1"/>
          <p:nvPr/>
        </p:nvSpPr>
        <p:spPr>
          <a:xfrm>
            <a:off x="6944717" y="3597971"/>
            <a:ext cx="1227708" cy="338554"/>
          </a:xfrm>
          <a:prstGeom prst="rect">
            <a:avLst/>
          </a:prstGeom>
          <a:noFill/>
        </p:spPr>
        <p:txBody>
          <a:bodyPr wrap="none" rtlCol="0">
            <a:spAutoFit/>
          </a:bodyPr>
          <a:lstStyle/>
          <a:p>
            <a:r>
              <a:rPr lang="en-US" sz="1600" dirty="0" smtClean="0">
                <a:solidFill>
                  <a:schemeClr val="accent3"/>
                </a:solidFill>
              </a:rPr>
              <a:t>Azure Tables</a:t>
            </a:r>
            <a:endParaRPr lang="en-US" sz="1600" dirty="0">
              <a:solidFill>
                <a:schemeClr val="accent3"/>
              </a:solidFill>
            </a:endParaRPr>
          </a:p>
        </p:txBody>
      </p:sp>
      <p:sp>
        <p:nvSpPr>
          <p:cNvPr id="30" name="TextBox 29"/>
          <p:cNvSpPr txBox="1"/>
          <p:nvPr/>
        </p:nvSpPr>
        <p:spPr>
          <a:xfrm>
            <a:off x="6868517" y="4849395"/>
            <a:ext cx="1394421" cy="338554"/>
          </a:xfrm>
          <a:prstGeom prst="rect">
            <a:avLst/>
          </a:prstGeom>
          <a:noFill/>
        </p:spPr>
        <p:txBody>
          <a:bodyPr wrap="none" rtlCol="0">
            <a:spAutoFit/>
          </a:bodyPr>
          <a:lstStyle/>
          <a:p>
            <a:r>
              <a:rPr lang="en-US" sz="1600" dirty="0" smtClean="0">
                <a:solidFill>
                  <a:schemeClr val="accent3"/>
                </a:solidFill>
              </a:rPr>
              <a:t>SQL Azure DBs</a:t>
            </a:r>
            <a:endParaRPr lang="en-US" sz="1600" dirty="0">
              <a:solidFill>
                <a:schemeClr val="accent3"/>
              </a:solidFill>
            </a:endParaRPr>
          </a:p>
        </p:txBody>
      </p:sp>
      <p:sp>
        <p:nvSpPr>
          <p:cNvPr id="31" name="TextBox 30"/>
          <p:cNvSpPr txBox="1"/>
          <p:nvPr/>
        </p:nvSpPr>
        <p:spPr>
          <a:xfrm rot="5400000">
            <a:off x="7867044" y="4271679"/>
            <a:ext cx="628698" cy="307777"/>
          </a:xfrm>
          <a:prstGeom prst="rect">
            <a:avLst/>
          </a:prstGeom>
          <a:no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sp>
        <p:nvSpPr>
          <p:cNvPr id="32" name="TextBox 31"/>
          <p:cNvSpPr txBox="1"/>
          <p:nvPr/>
        </p:nvSpPr>
        <p:spPr>
          <a:xfrm rot="5400000">
            <a:off x="7790844" y="5399446"/>
            <a:ext cx="628698" cy="307777"/>
          </a:xfrm>
          <a:prstGeom prst="rect">
            <a:avLst/>
          </a:prstGeom>
          <a:noFill/>
        </p:spPr>
        <p:txBody>
          <a:bodyPr wrap="none" rtlCol="0">
            <a:spAutoFit/>
          </a:bodyPr>
          <a:lstStyle/>
          <a:p>
            <a:r>
              <a:rPr lang="en-US" sz="1400" dirty="0" smtClean="0">
                <a:solidFill>
                  <a:schemeClr val="accent3"/>
                </a:solidFill>
              </a:rPr>
              <a:t>T4, T5</a:t>
            </a:r>
            <a:endParaRPr lang="en-US" sz="1400" dirty="0">
              <a:solidFill>
                <a:schemeClr val="accent3"/>
              </a:solidFill>
            </a:endParaRPr>
          </a:p>
        </p:txBody>
      </p:sp>
      <p:sp>
        <p:nvSpPr>
          <p:cNvPr id="34" name="Rectangle 33"/>
          <p:cNvSpPr/>
          <p:nvPr/>
        </p:nvSpPr>
        <p:spPr>
          <a:xfrm>
            <a:off x="2855832" y="1573692"/>
            <a:ext cx="1828800" cy="997228"/>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Tenant Admin Portal</a:t>
            </a:r>
          </a:p>
          <a:p>
            <a:pPr algn="ctr"/>
            <a:r>
              <a:rPr lang="en-US" sz="1400" dirty="0" smtClean="0">
                <a:solidFill>
                  <a:schemeClr val="tx1"/>
                </a:solidFill>
              </a:rPr>
              <a:t>(ASP.NET Web App)</a:t>
            </a:r>
            <a:endParaRPr lang="en-US" sz="1400" dirty="0">
              <a:solidFill>
                <a:schemeClr val="tx1"/>
              </a:solidFill>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07/7/7/main" xmlns="" val="0"/>
              </a:ext>
            </a:extLst>
          </a:blip>
          <a:srcRect/>
          <a:stretch>
            <a:fillRect/>
          </a:stretch>
        </p:blipFill>
        <p:spPr bwMode="auto">
          <a:xfrm>
            <a:off x="303972" y="1403971"/>
            <a:ext cx="1485900" cy="1114425"/>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39" name="Rectangle 38"/>
          <p:cNvSpPr/>
          <p:nvPr/>
        </p:nvSpPr>
        <p:spPr>
          <a:xfrm>
            <a:off x="1994444" y="3810000"/>
            <a:ext cx="1828800" cy="669235"/>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STS</a:t>
            </a:r>
          </a:p>
          <a:p>
            <a:pPr algn="ctr"/>
            <a:r>
              <a:rPr lang="en-US" sz="1400" dirty="0" smtClean="0">
                <a:solidFill>
                  <a:schemeClr val="tx1"/>
                </a:solidFill>
              </a:rPr>
              <a:t>(ASP.NET Web App)</a:t>
            </a:r>
          </a:p>
        </p:txBody>
      </p:sp>
      <p:sp>
        <p:nvSpPr>
          <p:cNvPr id="40" name="Rectangle 39"/>
          <p:cNvSpPr/>
          <p:nvPr/>
        </p:nvSpPr>
        <p:spPr>
          <a:xfrm>
            <a:off x="3899443" y="3810000"/>
            <a:ext cx="1507435" cy="669235"/>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Identity Mgmt Services (WCF)</a:t>
            </a:r>
          </a:p>
        </p:txBody>
      </p:sp>
      <p:sp>
        <p:nvSpPr>
          <p:cNvPr id="42" name="Rectangle 41"/>
          <p:cNvSpPr/>
          <p:nvPr/>
        </p:nvSpPr>
        <p:spPr>
          <a:xfrm>
            <a:off x="3047992" y="4704521"/>
            <a:ext cx="1447800"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pic>
        <p:nvPicPr>
          <p:cNvPr id="4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3459496" y="5184131"/>
            <a:ext cx="299511" cy="470646"/>
          </a:xfrm>
          <a:prstGeom prst="rect">
            <a:avLst/>
          </a:prstGeom>
          <a:solidFill>
            <a:schemeClr val="tx2"/>
          </a:solidFill>
          <a:extLs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48"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3593617" y="5318602"/>
            <a:ext cx="299511" cy="470646"/>
          </a:xfrm>
          <a:prstGeom prst="rect">
            <a:avLst/>
          </a:prstGeom>
          <a:solidFill>
            <a:schemeClr val="tx2"/>
          </a:solidFill>
          <a:extLs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46" name="TextBox 45"/>
          <p:cNvSpPr txBox="1"/>
          <p:nvPr/>
        </p:nvSpPr>
        <p:spPr>
          <a:xfrm>
            <a:off x="3124192" y="4780719"/>
            <a:ext cx="910314" cy="369332"/>
          </a:xfrm>
          <a:prstGeom prst="rect">
            <a:avLst/>
          </a:prstGeom>
          <a:solidFill>
            <a:schemeClr val="tx2"/>
          </a:solidFill>
        </p:spPr>
        <p:txBody>
          <a:bodyPr wrap="none" rtlCol="0">
            <a:spAutoFit/>
          </a:bodyPr>
          <a:lstStyle/>
          <a:p>
            <a:r>
              <a:rPr lang="en-US" dirty="0" smtClean="0">
                <a:solidFill>
                  <a:schemeClr val="accent3"/>
                </a:solidFill>
              </a:rPr>
              <a:t>Identity</a:t>
            </a:r>
            <a:endParaRPr lang="en-US" dirty="0">
              <a:solidFill>
                <a:schemeClr val="accent3"/>
              </a:solidFill>
            </a:endParaRPr>
          </a:p>
        </p:txBody>
      </p:sp>
      <p:sp>
        <p:nvSpPr>
          <p:cNvPr id="44" name="TextBox 43"/>
          <p:cNvSpPr txBox="1"/>
          <p:nvPr/>
        </p:nvSpPr>
        <p:spPr>
          <a:xfrm rot="5400000">
            <a:off x="3954331" y="5302029"/>
            <a:ext cx="628698" cy="307777"/>
          </a:xfrm>
          <a:prstGeom prst="rect">
            <a:avLst/>
          </a:prstGeom>
          <a:solidFill>
            <a:schemeClr val="tx2"/>
          </a:solid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cxnSp>
        <p:nvCxnSpPr>
          <p:cNvPr id="50" name="Straight Arrow Connector 49"/>
          <p:cNvCxnSpPr/>
          <p:nvPr/>
        </p:nvCxnSpPr>
        <p:spPr>
          <a:xfrm>
            <a:off x="1736036" y="2027583"/>
            <a:ext cx="887894" cy="1588"/>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1272209" y="2504661"/>
            <a:ext cx="1391478" cy="117944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1550504" y="3087756"/>
            <a:ext cx="503582" cy="477078"/>
            <a:chOff x="940904" y="4532243"/>
            <a:chExt cx="503582" cy="477078"/>
          </a:xfrm>
        </p:grpSpPr>
        <p:sp>
          <p:nvSpPr>
            <p:cNvPr id="58" name="Regular Pentagon 57"/>
            <p:cNvSpPr/>
            <p:nvPr/>
          </p:nvSpPr>
          <p:spPr bwMode="auto">
            <a:xfrm>
              <a:off x="940904" y="4532243"/>
              <a:ext cx="503582" cy="477078"/>
            </a:xfrm>
            <a:prstGeom prst="pentagon">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9" name="TextBox 58"/>
            <p:cNvSpPr txBox="1"/>
            <p:nvPr/>
          </p:nvSpPr>
          <p:spPr>
            <a:xfrm>
              <a:off x="954156" y="4704520"/>
              <a:ext cx="481222" cy="246221"/>
            </a:xfrm>
            <a:prstGeom prst="rect">
              <a:avLst/>
            </a:prstGeom>
            <a:noFill/>
          </p:spPr>
          <p:txBody>
            <a:bodyPr wrap="none" rtlCol="0">
              <a:spAutoFit/>
            </a:bodyPr>
            <a:lstStyle/>
            <a:p>
              <a:r>
                <a:rPr lang="en-US" sz="1000" dirty="0" smtClean="0"/>
                <a:t>SAML</a:t>
              </a:r>
              <a:endParaRPr lang="en-US" sz="1000" dirty="0"/>
            </a:p>
          </p:txBody>
        </p:sp>
      </p:grpSp>
      <p:cxnSp>
        <p:nvCxnSpPr>
          <p:cNvPr id="60" name="Straight Arrow Connector 59"/>
          <p:cNvCxnSpPr/>
          <p:nvPr/>
        </p:nvCxnSpPr>
        <p:spPr>
          <a:xfrm rot="10800000">
            <a:off x="1086678" y="2729949"/>
            <a:ext cx="463830" cy="384315"/>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332383" y="1683026"/>
            <a:ext cx="304800" cy="13252"/>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bwMode="auto">
          <a:xfrm>
            <a:off x="6573078" y="2266122"/>
            <a:ext cx="251791" cy="119270"/>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66" name="Rounded Rectangle 65"/>
          <p:cNvSpPr/>
          <p:nvPr/>
        </p:nvSpPr>
        <p:spPr bwMode="auto">
          <a:xfrm>
            <a:off x="6420678" y="2073965"/>
            <a:ext cx="251791" cy="119270"/>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pic>
        <p:nvPicPr>
          <p:cNvPr id="6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924796" y="2339005"/>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64" name="5-Point Star 63"/>
          <p:cNvSpPr/>
          <p:nvPr/>
        </p:nvSpPr>
        <p:spPr bwMode="auto">
          <a:xfrm>
            <a:off x="8070575" y="2252872"/>
            <a:ext cx="251792" cy="198783"/>
          </a:xfrm>
          <a:prstGeom prst="star5">
            <a:avLst/>
          </a:prstGeom>
          <a:solidFill>
            <a:schemeClr val="accent5"/>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70" name="Group 69"/>
          <p:cNvGrpSpPr/>
          <p:nvPr/>
        </p:nvGrpSpPr>
        <p:grpSpPr>
          <a:xfrm>
            <a:off x="1729408" y="1411356"/>
            <a:ext cx="503582" cy="477078"/>
            <a:chOff x="940904" y="4532243"/>
            <a:chExt cx="503582" cy="477078"/>
          </a:xfrm>
        </p:grpSpPr>
        <p:sp>
          <p:nvSpPr>
            <p:cNvPr id="71" name="Regular Pentagon 70"/>
            <p:cNvSpPr/>
            <p:nvPr/>
          </p:nvSpPr>
          <p:spPr bwMode="auto">
            <a:xfrm>
              <a:off x="940904" y="4532243"/>
              <a:ext cx="503582" cy="477078"/>
            </a:xfrm>
            <a:prstGeom prst="pentagon">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2" name="TextBox 71"/>
            <p:cNvSpPr txBox="1"/>
            <p:nvPr/>
          </p:nvSpPr>
          <p:spPr>
            <a:xfrm>
              <a:off x="954156" y="4704520"/>
              <a:ext cx="481222" cy="246221"/>
            </a:xfrm>
            <a:prstGeom prst="rect">
              <a:avLst/>
            </a:prstGeom>
            <a:noFill/>
          </p:spPr>
          <p:txBody>
            <a:bodyPr wrap="none" rtlCol="0">
              <a:spAutoFit/>
            </a:bodyPr>
            <a:lstStyle/>
            <a:p>
              <a:r>
                <a:rPr lang="en-US" sz="1000" dirty="0" smtClean="0"/>
                <a:t>SAML</a:t>
              </a:r>
              <a:endParaRPr lang="en-US" sz="1000" dirty="0"/>
            </a:p>
          </p:txBody>
        </p:sp>
      </p:grpSp>
      <p:pic>
        <p:nvPicPr>
          <p:cNvPr id="73"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630517" y="4283771"/>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74" name="5-Point Star 73"/>
          <p:cNvSpPr/>
          <p:nvPr/>
        </p:nvSpPr>
        <p:spPr bwMode="auto">
          <a:xfrm>
            <a:off x="7772401" y="4247325"/>
            <a:ext cx="251792" cy="198783"/>
          </a:xfrm>
          <a:prstGeom prst="star5">
            <a:avLst/>
          </a:prstGeom>
          <a:solidFill>
            <a:schemeClr val="accent5"/>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pic>
        <p:nvPicPr>
          <p:cNvPr id="75"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7630517" y="5611395"/>
            <a:ext cx="314394" cy="378596"/>
          </a:xfrm>
          <a:prstGeom prst="rect">
            <a:avLst/>
          </a:prstGeom>
          <a:noFill/>
        </p:spPr>
      </p:pic>
      <p:pic>
        <p:nvPicPr>
          <p:cNvPr id="76"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3746017" y="5471002"/>
            <a:ext cx="299511" cy="470646"/>
          </a:xfrm>
          <a:prstGeom prst="rect">
            <a:avLst/>
          </a:prstGeom>
          <a:solidFill>
            <a:schemeClr val="tx2"/>
          </a:solidFill>
          <a:extLs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77" name="5-Point Star 76"/>
          <p:cNvSpPr/>
          <p:nvPr/>
        </p:nvSpPr>
        <p:spPr bwMode="auto">
          <a:xfrm>
            <a:off x="3856384" y="5433395"/>
            <a:ext cx="251792" cy="198783"/>
          </a:xfrm>
          <a:prstGeom prst="star5">
            <a:avLst/>
          </a:prstGeom>
          <a:solidFill>
            <a:schemeClr val="accent5"/>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8" name="5-Point Star 77"/>
          <p:cNvSpPr/>
          <p:nvPr/>
        </p:nvSpPr>
        <p:spPr bwMode="auto">
          <a:xfrm>
            <a:off x="7752522" y="5565917"/>
            <a:ext cx="251792" cy="198783"/>
          </a:xfrm>
          <a:prstGeom prst="star5">
            <a:avLst/>
          </a:prstGeom>
          <a:solidFill>
            <a:schemeClr val="accent5"/>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79" name="Straight Arrow Connector 78"/>
          <p:cNvCxnSpPr/>
          <p:nvPr/>
        </p:nvCxnSpPr>
        <p:spPr>
          <a:xfrm>
            <a:off x="4750906" y="2060714"/>
            <a:ext cx="887894" cy="1588"/>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4790662" y="2511287"/>
            <a:ext cx="1795668" cy="1345096"/>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6200000" flipH="1">
            <a:off x="4141304" y="2988367"/>
            <a:ext cx="516832" cy="2650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85" name="Picture 11" descr="D:\DVD_ART34\Artwork_Imagery\Icons - Illustrations\_XML ICONS\XML Web Services icon.png"/>
          <p:cNvPicPr>
            <a:picLocks noChangeAspect="1" noChangeArrowheads="1"/>
          </p:cNvPicPr>
          <p:nvPr/>
        </p:nvPicPr>
        <p:blipFill>
          <a:blip r:embed="rId6" cstate="print"/>
          <a:srcRect/>
          <a:stretch>
            <a:fillRect/>
          </a:stretch>
        </p:blipFill>
        <p:spPr bwMode="auto">
          <a:xfrm>
            <a:off x="4263887" y="3392557"/>
            <a:ext cx="381000" cy="457200"/>
          </a:xfrm>
          <a:prstGeom prst="rect">
            <a:avLst/>
          </a:prstGeom>
          <a:ln>
            <a:noFill/>
          </a:ln>
          <a:effectLst>
            <a:outerShdw blurRad="190500" algn="tl" rotWithShape="0">
              <a:srgbClr val="000000">
                <a:alpha val="70000"/>
              </a:srgbClr>
            </a:outerShdw>
          </a:effectLst>
        </p:spPr>
      </p:pic>
      <p:sp>
        <p:nvSpPr>
          <p:cNvPr id="89" name="Oval 88"/>
          <p:cNvSpPr/>
          <p:nvPr/>
        </p:nvSpPr>
        <p:spPr bwMode="auto">
          <a:xfrm>
            <a:off x="1908315" y="2133600"/>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1</a:t>
            </a:r>
          </a:p>
        </p:txBody>
      </p:sp>
      <p:sp>
        <p:nvSpPr>
          <p:cNvPr id="91" name="Oval 90"/>
          <p:cNvSpPr/>
          <p:nvPr/>
        </p:nvSpPr>
        <p:spPr bwMode="auto">
          <a:xfrm>
            <a:off x="4989445" y="1649895"/>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2</a:t>
            </a:r>
          </a:p>
        </p:txBody>
      </p:sp>
      <p:sp>
        <p:nvSpPr>
          <p:cNvPr id="92" name="Oval 91"/>
          <p:cNvSpPr/>
          <p:nvPr/>
        </p:nvSpPr>
        <p:spPr bwMode="auto">
          <a:xfrm>
            <a:off x="5082211" y="2405270"/>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3</a:t>
            </a:r>
          </a:p>
        </p:txBody>
      </p:sp>
      <p:sp>
        <p:nvSpPr>
          <p:cNvPr id="93" name="Oval 92"/>
          <p:cNvSpPr/>
          <p:nvPr/>
        </p:nvSpPr>
        <p:spPr bwMode="auto">
          <a:xfrm>
            <a:off x="4022034" y="2829340"/>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4</a:t>
            </a:r>
          </a:p>
        </p:txBody>
      </p:sp>
      <p:sp>
        <p:nvSpPr>
          <p:cNvPr id="94" name="Oval 93"/>
          <p:cNvSpPr/>
          <p:nvPr/>
        </p:nvSpPr>
        <p:spPr bwMode="auto">
          <a:xfrm>
            <a:off x="2272750" y="2140226"/>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5</a:t>
            </a:r>
          </a:p>
        </p:txBody>
      </p:sp>
      <p:sp>
        <p:nvSpPr>
          <p:cNvPr id="95" name="Oval 94"/>
          <p:cNvSpPr/>
          <p:nvPr/>
        </p:nvSpPr>
        <p:spPr bwMode="auto">
          <a:xfrm>
            <a:off x="2113722" y="2895600"/>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6</a:t>
            </a:r>
          </a:p>
        </p:txBody>
      </p:sp>
      <p:sp>
        <p:nvSpPr>
          <p:cNvPr id="96" name="Oval 95"/>
          <p:cNvSpPr/>
          <p:nvPr/>
        </p:nvSpPr>
        <p:spPr bwMode="auto">
          <a:xfrm>
            <a:off x="1000539" y="3028121"/>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7</a:t>
            </a:r>
          </a:p>
        </p:txBody>
      </p:sp>
      <p:sp>
        <p:nvSpPr>
          <p:cNvPr id="63" name="Oval 62"/>
          <p:cNvSpPr/>
          <p:nvPr/>
        </p:nvSpPr>
        <p:spPr bwMode="auto">
          <a:xfrm>
            <a:off x="2345635" y="1364973"/>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a:solidFill>
                  <a:schemeClr val="bg1"/>
                </a:solidFill>
                <a:effectLst>
                  <a:outerShdw blurRad="38100" dist="38100" dir="2700000" algn="tl">
                    <a:srgbClr val="000000">
                      <a:alpha val="43137"/>
                    </a:srgbClr>
                  </a:outerShdw>
                </a:effectLst>
                <a:latin typeface="Calibri" pitchFamily="34" charset="0"/>
              </a:rPr>
              <a:t>8</a:t>
            </a:r>
            <a:endParaRPr lang="en-US" sz="1400" b="1" dirty="0" smtClean="0">
              <a:solidFill>
                <a:schemeClr val="bg1"/>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07/7/12/main" xmlns="" val="35564601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 calcmode="lin" valueType="num">
                                      <p:cBhvr>
                                        <p:cTn id="12" dur="500" fill="hold"/>
                                        <p:tgtEl>
                                          <p:spTgt spid="89"/>
                                        </p:tgtEl>
                                        <p:attrNameLst>
                                          <p:attrName>ppt_w</p:attrName>
                                        </p:attrNameLst>
                                      </p:cBhvr>
                                      <p:tavLst>
                                        <p:tav tm="0">
                                          <p:val>
                                            <p:fltVal val="0"/>
                                          </p:val>
                                        </p:tav>
                                        <p:tav tm="100000">
                                          <p:val>
                                            <p:strVal val="#ppt_w"/>
                                          </p:val>
                                        </p:tav>
                                      </p:tavLst>
                                    </p:anim>
                                    <p:anim calcmode="lin" valueType="num">
                                      <p:cBhvr>
                                        <p:cTn id="13" dur="500" fill="hold"/>
                                        <p:tgtEl>
                                          <p:spTgt spid="89"/>
                                        </p:tgtEl>
                                        <p:attrNameLst>
                                          <p:attrName>ppt_h</p:attrName>
                                        </p:attrNameLst>
                                      </p:cBhvr>
                                      <p:tavLst>
                                        <p:tav tm="0">
                                          <p:val>
                                            <p:fltVal val="0"/>
                                          </p:val>
                                        </p:tav>
                                        <p:tav tm="100000">
                                          <p:val>
                                            <p:strVal val="#ppt_h"/>
                                          </p:val>
                                        </p:tav>
                                      </p:tavLst>
                                    </p:anim>
                                    <p:animEffect transition="in" filter="fade">
                                      <p:cBhvr>
                                        <p:cTn id="14" dur="500"/>
                                        <p:tgtEl>
                                          <p:spTgt spid="8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79"/>
                                        </p:tgtEl>
                                        <p:attrNameLst>
                                          <p:attrName>style.visibility</p:attrName>
                                        </p:attrNameLst>
                                      </p:cBhvr>
                                      <p:to>
                                        <p:strVal val="visible"/>
                                      </p:to>
                                    </p:set>
                                    <p:anim calcmode="lin" valueType="num">
                                      <p:cBhvr>
                                        <p:cTn id="19" dur="500" fill="hold"/>
                                        <p:tgtEl>
                                          <p:spTgt spid="79"/>
                                        </p:tgtEl>
                                        <p:attrNameLst>
                                          <p:attrName>ppt_w</p:attrName>
                                        </p:attrNameLst>
                                      </p:cBhvr>
                                      <p:tavLst>
                                        <p:tav tm="0">
                                          <p:val>
                                            <p:fltVal val="0"/>
                                          </p:val>
                                        </p:tav>
                                        <p:tav tm="100000">
                                          <p:val>
                                            <p:strVal val="#ppt_w"/>
                                          </p:val>
                                        </p:tav>
                                      </p:tavLst>
                                    </p:anim>
                                    <p:anim calcmode="lin" valueType="num">
                                      <p:cBhvr>
                                        <p:cTn id="20" dur="500" fill="hold"/>
                                        <p:tgtEl>
                                          <p:spTgt spid="79"/>
                                        </p:tgtEl>
                                        <p:attrNameLst>
                                          <p:attrName>ppt_h</p:attrName>
                                        </p:attrNameLst>
                                      </p:cBhvr>
                                      <p:tavLst>
                                        <p:tav tm="0">
                                          <p:val>
                                            <p:fltVal val="0"/>
                                          </p:val>
                                        </p:tav>
                                        <p:tav tm="100000">
                                          <p:val>
                                            <p:strVal val="#ppt_h"/>
                                          </p:val>
                                        </p:tav>
                                      </p:tavLst>
                                    </p:anim>
                                    <p:animEffect transition="in" filter="fade">
                                      <p:cBhvr>
                                        <p:cTn id="21" dur="500"/>
                                        <p:tgtEl>
                                          <p:spTgt spid="79"/>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91"/>
                                        </p:tgtEl>
                                        <p:attrNameLst>
                                          <p:attrName>style.visibility</p:attrName>
                                        </p:attrNameLst>
                                      </p:cBhvr>
                                      <p:to>
                                        <p:strVal val="visible"/>
                                      </p:to>
                                    </p:set>
                                    <p:anim calcmode="lin" valueType="num">
                                      <p:cBhvr>
                                        <p:cTn id="24" dur="500" fill="hold"/>
                                        <p:tgtEl>
                                          <p:spTgt spid="91"/>
                                        </p:tgtEl>
                                        <p:attrNameLst>
                                          <p:attrName>ppt_w</p:attrName>
                                        </p:attrNameLst>
                                      </p:cBhvr>
                                      <p:tavLst>
                                        <p:tav tm="0">
                                          <p:val>
                                            <p:fltVal val="0"/>
                                          </p:val>
                                        </p:tav>
                                        <p:tav tm="100000">
                                          <p:val>
                                            <p:strVal val="#ppt_w"/>
                                          </p:val>
                                        </p:tav>
                                      </p:tavLst>
                                    </p:anim>
                                    <p:anim calcmode="lin" valueType="num">
                                      <p:cBhvr>
                                        <p:cTn id="25" dur="500" fill="hold"/>
                                        <p:tgtEl>
                                          <p:spTgt spid="91"/>
                                        </p:tgtEl>
                                        <p:attrNameLst>
                                          <p:attrName>ppt_h</p:attrName>
                                        </p:attrNameLst>
                                      </p:cBhvr>
                                      <p:tavLst>
                                        <p:tav tm="0">
                                          <p:val>
                                            <p:fltVal val="0"/>
                                          </p:val>
                                        </p:tav>
                                        <p:tav tm="100000">
                                          <p:val>
                                            <p:strVal val="#ppt_h"/>
                                          </p:val>
                                        </p:tav>
                                      </p:tavLst>
                                    </p:anim>
                                    <p:animEffect transition="in" filter="fade">
                                      <p:cBhvr>
                                        <p:cTn id="26" dur="500"/>
                                        <p:tgtEl>
                                          <p:spTgt spid="9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p:cTn id="31" dur="500" fill="hold"/>
                                        <p:tgtEl>
                                          <p:spTgt spid="66"/>
                                        </p:tgtEl>
                                        <p:attrNameLst>
                                          <p:attrName>ppt_w</p:attrName>
                                        </p:attrNameLst>
                                      </p:cBhvr>
                                      <p:tavLst>
                                        <p:tav tm="0">
                                          <p:val>
                                            <p:fltVal val="0"/>
                                          </p:val>
                                        </p:tav>
                                        <p:tav tm="100000">
                                          <p:val>
                                            <p:strVal val="#ppt_w"/>
                                          </p:val>
                                        </p:tav>
                                      </p:tavLst>
                                    </p:anim>
                                    <p:anim calcmode="lin" valueType="num">
                                      <p:cBhvr>
                                        <p:cTn id="32" dur="500" fill="hold"/>
                                        <p:tgtEl>
                                          <p:spTgt spid="66"/>
                                        </p:tgtEl>
                                        <p:attrNameLst>
                                          <p:attrName>ppt_h</p:attrName>
                                        </p:attrNameLst>
                                      </p:cBhvr>
                                      <p:tavLst>
                                        <p:tav tm="0">
                                          <p:val>
                                            <p:fltVal val="0"/>
                                          </p:val>
                                        </p:tav>
                                        <p:tav tm="100000">
                                          <p:val>
                                            <p:strVal val="#ppt_h"/>
                                          </p:val>
                                        </p:tav>
                                      </p:tavLst>
                                    </p:anim>
                                    <p:animEffect transition="in" filter="fade">
                                      <p:cBhvr>
                                        <p:cTn id="33" dur="500"/>
                                        <p:tgtEl>
                                          <p:spTgt spid="66"/>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65"/>
                                        </p:tgtEl>
                                        <p:attrNameLst>
                                          <p:attrName>style.visibility</p:attrName>
                                        </p:attrNameLst>
                                      </p:cBhvr>
                                      <p:to>
                                        <p:strVal val="visible"/>
                                      </p:to>
                                    </p:set>
                                    <p:anim calcmode="lin" valueType="num">
                                      <p:cBhvr>
                                        <p:cTn id="36" dur="500" fill="hold"/>
                                        <p:tgtEl>
                                          <p:spTgt spid="65"/>
                                        </p:tgtEl>
                                        <p:attrNameLst>
                                          <p:attrName>ppt_w</p:attrName>
                                        </p:attrNameLst>
                                      </p:cBhvr>
                                      <p:tavLst>
                                        <p:tav tm="0">
                                          <p:val>
                                            <p:fltVal val="0"/>
                                          </p:val>
                                        </p:tav>
                                        <p:tav tm="100000">
                                          <p:val>
                                            <p:strVal val="#ppt_w"/>
                                          </p:val>
                                        </p:tav>
                                      </p:tavLst>
                                    </p:anim>
                                    <p:anim calcmode="lin" valueType="num">
                                      <p:cBhvr>
                                        <p:cTn id="37" dur="500" fill="hold"/>
                                        <p:tgtEl>
                                          <p:spTgt spid="65"/>
                                        </p:tgtEl>
                                        <p:attrNameLst>
                                          <p:attrName>ppt_h</p:attrName>
                                        </p:attrNameLst>
                                      </p:cBhvr>
                                      <p:tavLst>
                                        <p:tav tm="0">
                                          <p:val>
                                            <p:fltVal val="0"/>
                                          </p:val>
                                        </p:tav>
                                        <p:tav tm="100000">
                                          <p:val>
                                            <p:strVal val="#ppt_h"/>
                                          </p:val>
                                        </p:tav>
                                      </p:tavLst>
                                    </p:anim>
                                    <p:animEffect transition="in" filter="fade">
                                      <p:cBhvr>
                                        <p:cTn id="38" dur="500"/>
                                        <p:tgtEl>
                                          <p:spTgt spid="65"/>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anim calcmode="lin" valueType="num">
                                      <p:cBhvr>
                                        <p:cTn id="43" dur="500" fill="hold"/>
                                        <p:tgtEl>
                                          <p:spTgt spid="64"/>
                                        </p:tgtEl>
                                        <p:attrNameLst>
                                          <p:attrName>ppt_w</p:attrName>
                                        </p:attrNameLst>
                                      </p:cBhvr>
                                      <p:tavLst>
                                        <p:tav tm="0">
                                          <p:val>
                                            <p:fltVal val="0"/>
                                          </p:val>
                                        </p:tav>
                                        <p:tav tm="100000">
                                          <p:val>
                                            <p:strVal val="#ppt_w"/>
                                          </p:val>
                                        </p:tav>
                                      </p:tavLst>
                                    </p:anim>
                                    <p:anim calcmode="lin" valueType="num">
                                      <p:cBhvr>
                                        <p:cTn id="44" dur="500" fill="hold"/>
                                        <p:tgtEl>
                                          <p:spTgt spid="64"/>
                                        </p:tgtEl>
                                        <p:attrNameLst>
                                          <p:attrName>ppt_h</p:attrName>
                                        </p:attrNameLst>
                                      </p:cBhvr>
                                      <p:tavLst>
                                        <p:tav tm="0">
                                          <p:val>
                                            <p:fltVal val="0"/>
                                          </p:val>
                                        </p:tav>
                                        <p:tav tm="100000">
                                          <p:val>
                                            <p:strVal val="#ppt_h"/>
                                          </p:val>
                                        </p:tav>
                                      </p:tavLst>
                                    </p:anim>
                                    <p:animEffect transition="in" filter="fade">
                                      <p:cBhvr>
                                        <p:cTn id="45" dur="500"/>
                                        <p:tgtEl>
                                          <p:spTgt spid="64"/>
                                        </p:tgtEl>
                                      </p:cBhvr>
                                    </p:animEffect>
                                  </p:childTnLst>
                                </p:cTn>
                              </p:par>
                              <p:par>
                                <p:cTn id="46" presetID="53" presetClass="entr" presetSubtype="0" fill="hold" nodeType="withEffect">
                                  <p:stCondLst>
                                    <p:cond delay="0"/>
                                  </p:stCondLst>
                                  <p:childTnLst>
                                    <p:set>
                                      <p:cBhvr>
                                        <p:cTn id="47" dur="1" fill="hold">
                                          <p:stCondLst>
                                            <p:cond delay="0"/>
                                          </p:stCondLst>
                                        </p:cTn>
                                        <p:tgtEl>
                                          <p:spTgt spid="67"/>
                                        </p:tgtEl>
                                        <p:attrNameLst>
                                          <p:attrName>style.visibility</p:attrName>
                                        </p:attrNameLst>
                                      </p:cBhvr>
                                      <p:to>
                                        <p:strVal val="visible"/>
                                      </p:to>
                                    </p:set>
                                    <p:anim calcmode="lin" valueType="num">
                                      <p:cBhvr>
                                        <p:cTn id="48" dur="500" fill="hold"/>
                                        <p:tgtEl>
                                          <p:spTgt spid="67"/>
                                        </p:tgtEl>
                                        <p:attrNameLst>
                                          <p:attrName>ppt_w</p:attrName>
                                        </p:attrNameLst>
                                      </p:cBhvr>
                                      <p:tavLst>
                                        <p:tav tm="0">
                                          <p:val>
                                            <p:fltVal val="0"/>
                                          </p:val>
                                        </p:tav>
                                        <p:tav tm="100000">
                                          <p:val>
                                            <p:strVal val="#ppt_w"/>
                                          </p:val>
                                        </p:tav>
                                      </p:tavLst>
                                    </p:anim>
                                    <p:anim calcmode="lin" valueType="num">
                                      <p:cBhvr>
                                        <p:cTn id="49" dur="500" fill="hold"/>
                                        <p:tgtEl>
                                          <p:spTgt spid="67"/>
                                        </p:tgtEl>
                                        <p:attrNameLst>
                                          <p:attrName>ppt_h</p:attrName>
                                        </p:attrNameLst>
                                      </p:cBhvr>
                                      <p:tavLst>
                                        <p:tav tm="0">
                                          <p:val>
                                            <p:fltVal val="0"/>
                                          </p:val>
                                        </p:tav>
                                        <p:tav tm="100000">
                                          <p:val>
                                            <p:strVal val="#ppt_h"/>
                                          </p:val>
                                        </p:tav>
                                      </p:tavLst>
                                    </p:anim>
                                    <p:animEffect transition="in" filter="fade">
                                      <p:cBhvr>
                                        <p:cTn id="50" dur="500"/>
                                        <p:tgtEl>
                                          <p:spTgt spid="67"/>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p:cTn id="55" dur="500" fill="hold"/>
                                        <p:tgtEl>
                                          <p:spTgt spid="80"/>
                                        </p:tgtEl>
                                        <p:attrNameLst>
                                          <p:attrName>ppt_w</p:attrName>
                                        </p:attrNameLst>
                                      </p:cBhvr>
                                      <p:tavLst>
                                        <p:tav tm="0">
                                          <p:val>
                                            <p:fltVal val="0"/>
                                          </p:val>
                                        </p:tav>
                                        <p:tav tm="100000">
                                          <p:val>
                                            <p:strVal val="#ppt_w"/>
                                          </p:val>
                                        </p:tav>
                                      </p:tavLst>
                                    </p:anim>
                                    <p:anim calcmode="lin" valueType="num">
                                      <p:cBhvr>
                                        <p:cTn id="56" dur="500" fill="hold"/>
                                        <p:tgtEl>
                                          <p:spTgt spid="80"/>
                                        </p:tgtEl>
                                        <p:attrNameLst>
                                          <p:attrName>ppt_h</p:attrName>
                                        </p:attrNameLst>
                                      </p:cBhvr>
                                      <p:tavLst>
                                        <p:tav tm="0">
                                          <p:val>
                                            <p:fltVal val="0"/>
                                          </p:val>
                                        </p:tav>
                                        <p:tav tm="100000">
                                          <p:val>
                                            <p:strVal val="#ppt_h"/>
                                          </p:val>
                                        </p:tav>
                                      </p:tavLst>
                                    </p:anim>
                                    <p:animEffect transition="in" filter="fade">
                                      <p:cBhvr>
                                        <p:cTn id="57" dur="500"/>
                                        <p:tgtEl>
                                          <p:spTgt spid="80"/>
                                        </p:tgtEl>
                                      </p:cBhvr>
                                    </p:animEffect>
                                  </p:childTnLst>
                                </p:cTn>
                              </p:par>
                              <p:par>
                                <p:cTn id="58" presetID="53" presetClass="entr" presetSubtype="0" fill="hold" grpId="0" nodeType="withEffect">
                                  <p:stCondLst>
                                    <p:cond delay="0"/>
                                  </p:stCondLst>
                                  <p:childTnLst>
                                    <p:set>
                                      <p:cBhvr>
                                        <p:cTn id="59" dur="1" fill="hold">
                                          <p:stCondLst>
                                            <p:cond delay="0"/>
                                          </p:stCondLst>
                                        </p:cTn>
                                        <p:tgtEl>
                                          <p:spTgt spid="92"/>
                                        </p:tgtEl>
                                        <p:attrNameLst>
                                          <p:attrName>style.visibility</p:attrName>
                                        </p:attrNameLst>
                                      </p:cBhvr>
                                      <p:to>
                                        <p:strVal val="visible"/>
                                      </p:to>
                                    </p:set>
                                    <p:anim calcmode="lin" valueType="num">
                                      <p:cBhvr>
                                        <p:cTn id="60" dur="500" fill="hold"/>
                                        <p:tgtEl>
                                          <p:spTgt spid="92"/>
                                        </p:tgtEl>
                                        <p:attrNameLst>
                                          <p:attrName>ppt_w</p:attrName>
                                        </p:attrNameLst>
                                      </p:cBhvr>
                                      <p:tavLst>
                                        <p:tav tm="0">
                                          <p:val>
                                            <p:fltVal val="0"/>
                                          </p:val>
                                        </p:tav>
                                        <p:tav tm="100000">
                                          <p:val>
                                            <p:strVal val="#ppt_w"/>
                                          </p:val>
                                        </p:tav>
                                      </p:tavLst>
                                    </p:anim>
                                    <p:anim calcmode="lin" valueType="num">
                                      <p:cBhvr>
                                        <p:cTn id="61" dur="500" fill="hold"/>
                                        <p:tgtEl>
                                          <p:spTgt spid="92"/>
                                        </p:tgtEl>
                                        <p:attrNameLst>
                                          <p:attrName>ppt_h</p:attrName>
                                        </p:attrNameLst>
                                      </p:cBhvr>
                                      <p:tavLst>
                                        <p:tav tm="0">
                                          <p:val>
                                            <p:fltVal val="0"/>
                                          </p:val>
                                        </p:tav>
                                        <p:tav tm="100000">
                                          <p:val>
                                            <p:strVal val="#ppt_h"/>
                                          </p:val>
                                        </p:tav>
                                      </p:tavLst>
                                    </p:anim>
                                    <p:animEffect transition="in" filter="fade">
                                      <p:cBhvr>
                                        <p:cTn id="62" dur="500"/>
                                        <p:tgtEl>
                                          <p:spTgt spid="9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par>
                                <p:cTn id="70" presetID="53" presetClass="entr" presetSubtype="0" fill="hold" nodeType="withEffect">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cBhvr>
                                        <p:cTn id="72" dur="500" fill="hold"/>
                                        <p:tgtEl>
                                          <p:spTgt spid="73"/>
                                        </p:tgtEl>
                                        <p:attrNameLst>
                                          <p:attrName>ppt_w</p:attrName>
                                        </p:attrNameLst>
                                      </p:cBhvr>
                                      <p:tavLst>
                                        <p:tav tm="0">
                                          <p:val>
                                            <p:fltVal val="0"/>
                                          </p:val>
                                        </p:tav>
                                        <p:tav tm="100000">
                                          <p:val>
                                            <p:strVal val="#ppt_w"/>
                                          </p:val>
                                        </p:tav>
                                      </p:tavLst>
                                    </p:anim>
                                    <p:anim calcmode="lin" valueType="num">
                                      <p:cBhvr>
                                        <p:cTn id="73" dur="500" fill="hold"/>
                                        <p:tgtEl>
                                          <p:spTgt spid="73"/>
                                        </p:tgtEl>
                                        <p:attrNameLst>
                                          <p:attrName>ppt_h</p:attrName>
                                        </p:attrNameLst>
                                      </p:cBhvr>
                                      <p:tavLst>
                                        <p:tav tm="0">
                                          <p:val>
                                            <p:fltVal val="0"/>
                                          </p:val>
                                        </p:tav>
                                        <p:tav tm="100000">
                                          <p:val>
                                            <p:strVal val="#ppt_h"/>
                                          </p:val>
                                        </p:tav>
                                      </p:tavLst>
                                    </p:anim>
                                    <p:animEffect transition="in" filter="fade">
                                      <p:cBhvr>
                                        <p:cTn id="74" dur="500"/>
                                        <p:tgtEl>
                                          <p:spTgt spid="73"/>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p:cTn id="79" dur="500" fill="hold"/>
                                        <p:tgtEl>
                                          <p:spTgt spid="78"/>
                                        </p:tgtEl>
                                        <p:attrNameLst>
                                          <p:attrName>ppt_w</p:attrName>
                                        </p:attrNameLst>
                                      </p:cBhvr>
                                      <p:tavLst>
                                        <p:tav tm="0">
                                          <p:val>
                                            <p:fltVal val="0"/>
                                          </p:val>
                                        </p:tav>
                                        <p:tav tm="100000">
                                          <p:val>
                                            <p:strVal val="#ppt_w"/>
                                          </p:val>
                                        </p:tav>
                                      </p:tavLst>
                                    </p:anim>
                                    <p:anim calcmode="lin" valueType="num">
                                      <p:cBhvr>
                                        <p:cTn id="80" dur="500" fill="hold"/>
                                        <p:tgtEl>
                                          <p:spTgt spid="78"/>
                                        </p:tgtEl>
                                        <p:attrNameLst>
                                          <p:attrName>ppt_h</p:attrName>
                                        </p:attrNameLst>
                                      </p:cBhvr>
                                      <p:tavLst>
                                        <p:tav tm="0">
                                          <p:val>
                                            <p:fltVal val="0"/>
                                          </p:val>
                                        </p:tav>
                                        <p:tav tm="100000">
                                          <p:val>
                                            <p:strVal val="#ppt_h"/>
                                          </p:val>
                                        </p:tav>
                                      </p:tavLst>
                                    </p:anim>
                                    <p:animEffect transition="in" filter="fade">
                                      <p:cBhvr>
                                        <p:cTn id="81" dur="500"/>
                                        <p:tgtEl>
                                          <p:spTgt spid="78"/>
                                        </p:tgtEl>
                                      </p:cBhvr>
                                    </p:animEffect>
                                  </p:childTnLst>
                                </p:cTn>
                              </p:par>
                              <p:par>
                                <p:cTn id="82" presetID="53" presetClass="entr" presetSubtype="0" fill="hold" nodeType="withEffect">
                                  <p:stCondLst>
                                    <p:cond delay="0"/>
                                  </p:stCondLst>
                                  <p:childTnLst>
                                    <p:set>
                                      <p:cBhvr>
                                        <p:cTn id="83" dur="1" fill="hold">
                                          <p:stCondLst>
                                            <p:cond delay="0"/>
                                          </p:stCondLst>
                                        </p:cTn>
                                        <p:tgtEl>
                                          <p:spTgt spid="75"/>
                                        </p:tgtEl>
                                        <p:attrNameLst>
                                          <p:attrName>style.visibility</p:attrName>
                                        </p:attrNameLst>
                                      </p:cBhvr>
                                      <p:to>
                                        <p:strVal val="visible"/>
                                      </p:to>
                                    </p:set>
                                    <p:anim calcmode="lin" valueType="num">
                                      <p:cBhvr>
                                        <p:cTn id="84" dur="500" fill="hold"/>
                                        <p:tgtEl>
                                          <p:spTgt spid="75"/>
                                        </p:tgtEl>
                                        <p:attrNameLst>
                                          <p:attrName>ppt_w</p:attrName>
                                        </p:attrNameLst>
                                      </p:cBhvr>
                                      <p:tavLst>
                                        <p:tav tm="0">
                                          <p:val>
                                            <p:fltVal val="0"/>
                                          </p:val>
                                        </p:tav>
                                        <p:tav tm="100000">
                                          <p:val>
                                            <p:strVal val="#ppt_w"/>
                                          </p:val>
                                        </p:tav>
                                      </p:tavLst>
                                    </p:anim>
                                    <p:anim calcmode="lin" valueType="num">
                                      <p:cBhvr>
                                        <p:cTn id="85" dur="500" fill="hold"/>
                                        <p:tgtEl>
                                          <p:spTgt spid="75"/>
                                        </p:tgtEl>
                                        <p:attrNameLst>
                                          <p:attrName>ppt_h</p:attrName>
                                        </p:attrNameLst>
                                      </p:cBhvr>
                                      <p:tavLst>
                                        <p:tav tm="0">
                                          <p:val>
                                            <p:fltVal val="0"/>
                                          </p:val>
                                        </p:tav>
                                        <p:tav tm="100000">
                                          <p:val>
                                            <p:strVal val="#ppt_h"/>
                                          </p:val>
                                        </p:tav>
                                      </p:tavLst>
                                    </p:anim>
                                    <p:animEffect transition="in" filter="fade">
                                      <p:cBhvr>
                                        <p:cTn id="86" dur="500"/>
                                        <p:tgtEl>
                                          <p:spTgt spid="75"/>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nodeType="click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childTnLst>
                                </p:cTn>
                              </p:par>
                              <p:par>
                                <p:cTn id="94" presetID="53" presetClass="entr" presetSubtype="0" fill="hold" grpId="0" nodeType="withEffect">
                                  <p:stCondLst>
                                    <p:cond delay="0"/>
                                  </p:stCondLst>
                                  <p:childTnLst>
                                    <p:set>
                                      <p:cBhvr>
                                        <p:cTn id="95" dur="1" fill="hold">
                                          <p:stCondLst>
                                            <p:cond delay="0"/>
                                          </p:stCondLst>
                                        </p:cTn>
                                        <p:tgtEl>
                                          <p:spTgt spid="93"/>
                                        </p:tgtEl>
                                        <p:attrNameLst>
                                          <p:attrName>style.visibility</p:attrName>
                                        </p:attrNameLst>
                                      </p:cBhvr>
                                      <p:to>
                                        <p:strVal val="visible"/>
                                      </p:to>
                                    </p:set>
                                    <p:anim calcmode="lin" valueType="num">
                                      <p:cBhvr>
                                        <p:cTn id="96" dur="500" fill="hold"/>
                                        <p:tgtEl>
                                          <p:spTgt spid="93"/>
                                        </p:tgtEl>
                                        <p:attrNameLst>
                                          <p:attrName>ppt_w</p:attrName>
                                        </p:attrNameLst>
                                      </p:cBhvr>
                                      <p:tavLst>
                                        <p:tav tm="0">
                                          <p:val>
                                            <p:fltVal val="0"/>
                                          </p:val>
                                        </p:tav>
                                        <p:tav tm="100000">
                                          <p:val>
                                            <p:strVal val="#ppt_w"/>
                                          </p:val>
                                        </p:tav>
                                      </p:tavLst>
                                    </p:anim>
                                    <p:anim calcmode="lin" valueType="num">
                                      <p:cBhvr>
                                        <p:cTn id="97" dur="500" fill="hold"/>
                                        <p:tgtEl>
                                          <p:spTgt spid="93"/>
                                        </p:tgtEl>
                                        <p:attrNameLst>
                                          <p:attrName>ppt_h</p:attrName>
                                        </p:attrNameLst>
                                      </p:cBhvr>
                                      <p:tavLst>
                                        <p:tav tm="0">
                                          <p:val>
                                            <p:fltVal val="0"/>
                                          </p:val>
                                        </p:tav>
                                        <p:tav tm="100000">
                                          <p:val>
                                            <p:strVal val="#ppt_h"/>
                                          </p:val>
                                        </p:tav>
                                      </p:tavLst>
                                    </p:anim>
                                    <p:animEffect transition="in" filter="fade">
                                      <p:cBhvr>
                                        <p:cTn id="98" dur="500"/>
                                        <p:tgtEl>
                                          <p:spTgt spid="93"/>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0" fill="hold" grpId="0" nodeType="clickEffect">
                                  <p:stCondLst>
                                    <p:cond delay="0"/>
                                  </p:stCondLst>
                                  <p:childTnLst>
                                    <p:set>
                                      <p:cBhvr>
                                        <p:cTn id="102" dur="1" fill="hold">
                                          <p:stCondLst>
                                            <p:cond delay="0"/>
                                          </p:stCondLst>
                                        </p:cTn>
                                        <p:tgtEl>
                                          <p:spTgt spid="77"/>
                                        </p:tgtEl>
                                        <p:attrNameLst>
                                          <p:attrName>style.visibility</p:attrName>
                                        </p:attrNameLst>
                                      </p:cBhvr>
                                      <p:to>
                                        <p:strVal val="visible"/>
                                      </p:to>
                                    </p:set>
                                    <p:anim calcmode="lin" valueType="num">
                                      <p:cBhvr>
                                        <p:cTn id="103" dur="500" fill="hold"/>
                                        <p:tgtEl>
                                          <p:spTgt spid="77"/>
                                        </p:tgtEl>
                                        <p:attrNameLst>
                                          <p:attrName>ppt_w</p:attrName>
                                        </p:attrNameLst>
                                      </p:cBhvr>
                                      <p:tavLst>
                                        <p:tav tm="0">
                                          <p:val>
                                            <p:fltVal val="0"/>
                                          </p:val>
                                        </p:tav>
                                        <p:tav tm="100000">
                                          <p:val>
                                            <p:strVal val="#ppt_w"/>
                                          </p:val>
                                        </p:tav>
                                      </p:tavLst>
                                    </p:anim>
                                    <p:anim calcmode="lin" valueType="num">
                                      <p:cBhvr>
                                        <p:cTn id="104" dur="500" fill="hold"/>
                                        <p:tgtEl>
                                          <p:spTgt spid="77"/>
                                        </p:tgtEl>
                                        <p:attrNameLst>
                                          <p:attrName>ppt_h</p:attrName>
                                        </p:attrNameLst>
                                      </p:cBhvr>
                                      <p:tavLst>
                                        <p:tav tm="0">
                                          <p:val>
                                            <p:fltVal val="0"/>
                                          </p:val>
                                        </p:tav>
                                        <p:tav tm="100000">
                                          <p:val>
                                            <p:strVal val="#ppt_h"/>
                                          </p:val>
                                        </p:tav>
                                      </p:tavLst>
                                    </p:anim>
                                    <p:animEffect transition="in" filter="fade">
                                      <p:cBhvr>
                                        <p:cTn id="105" dur="500"/>
                                        <p:tgtEl>
                                          <p:spTgt spid="77"/>
                                        </p:tgtEl>
                                      </p:cBhvr>
                                    </p:animEffect>
                                  </p:childTnLst>
                                </p:cTn>
                              </p:par>
                              <p:par>
                                <p:cTn id="106" presetID="53" presetClass="entr" presetSubtype="0" fill="hold" nodeType="withEffect">
                                  <p:stCondLst>
                                    <p:cond delay="0"/>
                                  </p:stCondLst>
                                  <p:childTnLst>
                                    <p:set>
                                      <p:cBhvr>
                                        <p:cTn id="107" dur="1" fill="hold">
                                          <p:stCondLst>
                                            <p:cond delay="0"/>
                                          </p:stCondLst>
                                        </p:cTn>
                                        <p:tgtEl>
                                          <p:spTgt spid="76"/>
                                        </p:tgtEl>
                                        <p:attrNameLst>
                                          <p:attrName>style.visibility</p:attrName>
                                        </p:attrNameLst>
                                      </p:cBhvr>
                                      <p:to>
                                        <p:strVal val="visible"/>
                                      </p:to>
                                    </p:set>
                                    <p:anim calcmode="lin" valueType="num">
                                      <p:cBhvr>
                                        <p:cTn id="108" dur="500" fill="hold"/>
                                        <p:tgtEl>
                                          <p:spTgt spid="76"/>
                                        </p:tgtEl>
                                        <p:attrNameLst>
                                          <p:attrName>ppt_w</p:attrName>
                                        </p:attrNameLst>
                                      </p:cBhvr>
                                      <p:tavLst>
                                        <p:tav tm="0">
                                          <p:val>
                                            <p:fltVal val="0"/>
                                          </p:val>
                                        </p:tav>
                                        <p:tav tm="100000">
                                          <p:val>
                                            <p:strVal val="#ppt_w"/>
                                          </p:val>
                                        </p:tav>
                                      </p:tavLst>
                                    </p:anim>
                                    <p:anim calcmode="lin" valueType="num">
                                      <p:cBhvr>
                                        <p:cTn id="109" dur="500" fill="hold"/>
                                        <p:tgtEl>
                                          <p:spTgt spid="76"/>
                                        </p:tgtEl>
                                        <p:attrNameLst>
                                          <p:attrName>ppt_h</p:attrName>
                                        </p:attrNameLst>
                                      </p:cBhvr>
                                      <p:tavLst>
                                        <p:tav tm="0">
                                          <p:val>
                                            <p:fltVal val="0"/>
                                          </p:val>
                                        </p:tav>
                                        <p:tav tm="100000">
                                          <p:val>
                                            <p:strVal val="#ppt_h"/>
                                          </p:val>
                                        </p:tav>
                                      </p:tavLst>
                                    </p:anim>
                                    <p:animEffect transition="in" filter="fade">
                                      <p:cBhvr>
                                        <p:cTn id="110" dur="500"/>
                                        <p:tgtEl>
                                          <p:spTgt spid="76"/>
                                        </p:tgtEl>
                                      </p:cBhvr>
                                    </p:animEffect>
                                  </p:childTnLst>
                                </p:cTn>
                              </p:par>
                            </p:childTnLst>
                          </p:cTn>
                        </p:par>
                      </p:childTnLst>
                    </p:cTn>
                  </p:par>
                  <p:par>
                    <p:cTn id="111" fill="hold">
                      <p:stCondLst>
                        <p:cond delay="indefinite"/>
                      </p:stCondLst>
                      <p:childTnLst>
                        <p:par>
                          <p:cTn id="112" fill="hold">
                            <p:stCondLst>
                              <p:cond delay="0"/>
                            </p:stCondLst>
                            <p:childTnLst>
                              <p:par>
                                <p:cTn id="113" presetID="53" presetClass="entr" presetSubtype="0" fill="hold" grpId="0" nodeType="clickEffect">
                                  <p:stCondLst>
                                    <p:cond delay="0"/>
                                  </p:stCondLst>
                                  <p:childTnLst>
                                    <p:set>
                                      <p:cBhvr>
                                        <p:cTn id="114" dur="1" fill="hold">
                                          <p:stCondLst>
                                            <p:cond delay="0"/>
                                          </p:stCondLst>
                                        </p:cTn>
                                        <p:tgtEl>
                                          <p:spTgt spid="94"/>
                                        </p:tgtEl>
                                        <p:attrNameLst>
                                          <p:attrName>style.visibility</p:attrName>
                                        </p:attrNameLst>
                                      </p:cBhvr>
                                      <p:to>
                                        <p:strVal val="visible"/>
                                      </p:to>
                                    </p:set>
                                    <p:anim calcmode="lin" valueType="num">
                                      <p:cBhvr>
                                        <p:cTn id="115" dur="500" fill="hold"/>
                                        <p:tgtEl>
                                          <p:spTgt spid="94"/>
                                        </p:tgtEl>
                                        <p:attrNameLst>
                                          <p:attrName>ppt_w</p:attrName>
                                        </p:attrNameLst>
                                      </p:cBhvr>
                                      <p:tavLst>
                                        <p:tav tm="0">
                                          <p:val>
                                            <p:fltVal val="0"/>
                                          </p:val>
                                        </p:tav>
                                        <p:tav tm="100000">
                                          <p:val>
                                            <p:strVal val="#ppt_w"/>
                                          </p:val>
                                        </p:tav>
                                      </p:tavLst>
                                    </p:anim>
                                    <p:anim calcmode="lin" valueType="num">
                                      <p:cBhvr>
                                        <p:cTn id="116" dur="500" fill="hold"/>
                                        <p:tgtEl>
                                          <p:spTgt spid="94"/>
                                        </p:tgtEl>
                                        <p:attrNameLst>
                                          <p:attrName>ppt_h</p:attrName>
                                        </p:attrNameLst>
                                      </p:cBhvr>
                                      <p:tavLst>
                                        <p:tav tm="0">
                                          <p:val>
                                            <p:fltVal val="0"/>
                                          </p:val>
                                        </p:tav>
                                        <p:tav tm="100000">
                                          <p:val>
                                            <p:strVal val="#ppt_h"/>
                                          </p:val>
                                        </p:tav>
                                      </p:tavLst>
                                    </p:anim>
                                    <p:animEffect transition="in" filter="fade">
                                      <p:cBhvr>
                                        <p:cTn id="117" dur="500"/>
                                        <p:tgtEl>
                                          <p:spTgt spid="94"/>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0" fill="hold" nodeType="click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500" fill="hold"/>
                                        <p:tgtEl>
                                          <p:spTgt spid="55"/>
                                        </p:tgtEl>
                                        <p:attrNameLst>
                                          <p:attrName>ppt_w</p:attrName>
                                        </p:attrNameLst>
                                      </p:cBhvr>
                                      <p:tavLst>
                                        <p:tav tm="0">
                                          <p:val>
                                            <p:fltVal val="0"/>
                                          </p:val>
                                        </p:tav>
                                        <p:tav tm="100000">
                                          <p:val>
                                            <p:strVal val="#ppt_w"/>
                                          </p:val>
                                        </p:tav>
                                      </p:tavLst>
                                    </p:anim>
                                    <p:anim calcmode="lin" valueType="num">
                                      <p:cBhvr>
                                        <p:cTn id="123" dur="500" fill="hold"/>
                                        <p:tgtEl>
                                          <p:spTgt spid="55"/>
                                        </p:tgtEl>
                                        <p:attrNameLst>
                                          <p:attrName>ppt_h</p:attrName>
                                        </p:attrNameLst>
                                      </p:cBhvr>
                                      <p:tavLst>
                                        <p:tav tm="0">
                                          <p:val>
                                            <p:fltVal val="0"/>
                                          </p:val>
                                        </p:tav>
                                        <p:tav tm="100000">
                                          <p:val>
                                            <p:strVal val="#ppt_h"/>
                                          </p:val>
                                        </p:tav>
                                      </p:tavLst>
                                    </p:anim>
                                    <p:animEffect transition="in" filter="fade">
                                      <p:cBhvr>
                                        <p:cTn id="124" dur="500"/>
                                        <p:tgtEl>
                                          <p:spTgt spid="55"/>
                                        </p:tgtEl>
                                      </p:cBhvr>
                                    </p:animEffect>
                                  </p:childTnLst>
                                </p:cTn>
                              </p:par>
                              <p:par>
                                <p:cTn id="125" presetID="53" presetClass="entr" presetSubtype="0" fill="hold" grpId="0" nodeType="withEffect">
                                  <p:stCondLst>
                                    <p:cond delay="0"/>
                                  </p:stCondLst>
                                  <p:childTnLst>
                                    <p:set>
                                      <p:cBhvr>
                                        <p:cTn id="126" dur="1" fill="hold">
                                          <p:stCondLst>
                                            <p:cond delay="0"/>
                                          </p:stCondLst>
                                        </p:cTn>
                                        <p:tgtEl>
                                          <p:spTgt spid="95"/>
                                        </p:tgtEl>
                                        <p:attrNameLst>
                                          <p:attrName>style.visibility</p:attrName>
                                        </p:attrNameLst>
                                      </p:cBhvr>
                                      <p:to>
                                        <p:strVal val="visible"/>
                                      </p:to>
                                    </p:set>
                                    <p:anim calcmode="lin" valueType="num">
                                      <p:cBhvr>
                                        <p:cTn id="127" dur="500" fill="hold"/>
                                        <p:tgtEl>
                                          <p:spTgt spid="95"/>
                                        </p:tgtEl>
                                        <p:attrNameLst>
                                          <p:attrName>ppt_w</p:attrName>
                                        </p:attrNameLst>
                                      </p:cBhvr>
                                      <p:tavLst>
                                        <p:tav tm="0">
                                          <p:val>
                                            <p:fltVal val="0"/>
                                          </p:val>
                                        </p:tav>
                                        <p:tav tm="100000">
                                          <p:val>
                                            <p:strVal val="#ppt_w"/>
                                          </p:val>
                                        </p:tav>
                                      </p:tavLst>
                                    </p:anim>
                                    <p:anim calcmode="lin" valueType="num">
                                      <p:cBhvr>
                                        <p:cTn id="128" dur="500" fill="hold"/>
                                        <p:tgtEl>
                                          <p:spTgt spid="95"/>
                                        </p:tgtEl>
                                        <p:attrNameLst>
                                          <p:attrName>ppt_h</p:attrName>
                                        </p:attrNameLst>
                                      </p:cBhvr>
                                      <p:tavLst>
                                        <p:tav tm="0">
                                          <p:val>
                                            <p:fltVal val="0"/>
                                          </p:val>
                                        </p:tav>
                                        <p:tav tm="100000">
                                          <p:val>
                                            <p:strVal val="#ppt_h"/>
                                          </p:val>
                                        </p:tav>
                                      </p:tavLst>
                                    </p:anim>
                                    <p:animEffect transition="in" filter="fade">
                                      <p:cBhvr>
                                        <p:cTn id="129" dur="500"/>
                                        <p:tgtEl>
                                          <p:spTgt spid="95"/>
                                        </p:tgtEl>
                                      </p:cBhvr>
                                    </p:animEffect>
                                  </p:child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nodeType="clickEffect">
                                  <p:stCondLst>
                                    <p:cond delay="0"/>
                                  </p:stCondLst>
                                  <p:childTnLst>
                                    <p:set>
                                      <p:cBhvr>
                                        <p:cTn id="133" dur="1" fill="hold">
                                          <p:stCondLst>
                                            <p:cond delay="0"/>
                                          </p:stCondLst>
                                        </p:cTn>
                                        <p:tgtEl>
                                          <p:spTgt spid="60"/>
                                        </p:tgtEl>
                                        <p:attrNameLst>
                                          <p:attrName>style.visibility</p:attrName>
                                        </p:attrNameLst>
                                      </p:cBhvr>
                                      <p:to>
                                        <p:strVal val="visible"/>
                                      </p:to>
                                    </p:set>
                                    <p:anim calcmode="lin" valueType="num">
                                      <p:cBhvr>
                                        <p:cTn id="134" dur="500" fill="hold"/>
                                        <p:tgtEl>
                                          <p:spTgt spid="60"/>
                                        </p:tgtEl>
                                        <p:attrNameLst>
                                          <p:attrName>ppt_w</p:attrName>
                                        </p:attrNameLst>
                                      </p:cBhvr>
                                      <p:tavLst>
                                        <p:tav tm="0">
                                          <p:val>
                                            <p:fltVal val="0"/>
                                          </p:val>
                                        </p:tav>
                                        <p:tav tm="100000">
                                          <p:val>
                                            <p:strVal val="#ppt_w"/>
                                          </p:val>
                                        </p:tav>
                                      </p:tavLst>
                                    </p:anim>
                                    <p:anim calcmode="lin" valueType="num">
                                      <p:cBhvr>
                                        <p:cTn id="135" dur="500" fill="hold"/>
                                        <p:tgtEl>
                                          <p:spTgt spid="60"/>
                                        </p:tgtEl>
                                        <p:attrNameLst>
                                          <p:attrName>ppt_h</p:attrName>
                                        </p:attrNameLst>
                                      </p:cBhvr>
                                      <p:tavLst>
                                        <p:tav tm="0">
                                          <p:val>
                                            <p:fltVal val="0"/>
                                          </p:val>
                                        </p:tav>
                                        <p:tav tm="100000">
                                          <p:val>
                                            <p:strVal val="#ppt_h"/>
                                          </p:val>
                                        </p:tav>
                                      </p:tavLst>
                                    </p:anim>
                                    <p:animEffect transition="in" filter="fade">
                                      <p:cBhvr>
                                        <p:cTn id="136" dur="500"/>
                                        <p:tgtEl>
                                          <p:spTgt spid="60"/>
                                        </p:tgtEl>
                                      </p:cBhvr>
                                    </p:animEffect>
                                  </p:childTnLst>
                                </p:cTn>
                              </p:par>
                              <p:par>
                                <p:cTn id="137" presetID="53" presetClass="entr" presetSubtype="0" fill="hold" nodeType="withEffect">
                                  <p:stCondLst>
                                    <p:cond delay="0"/>
                                  </p:stCondLst>
                                  <p:childTnLst>
                                    <p:set>
                                      <p:cBhvr>
                                        <p:cTn id="138" dur="1" fill="hold">
                                          <p:stCondLst>
                                            <p:cond delay="0"/>
                                          </p:stCondLst>
                                        </p:cTn>
                                        <p:tgtEl>
                                          <p:spTgt spid="68"/>
                                        </p:tgtEl>
                                        <p:attrNameLst>
                                          <p:attrName>style.visibility</p:attrName>
                                        </p:attrNameLst>
                                      </p:cBhvr>
                                      <p:to>
                                        <p:strVal val="visible"/>
                                      </p:to>
                                    </p:set>
                                    <p:anim calcmode="lin" valueType="num">
                                      <p:cBhvr>
                                        <p:cTn id="139" dur="500" fill="hold"/>
                                        <p:tgtEl>
                                          <p:spTgt spid="68"/>
                                        </p:tgtEl>
                                        <p:attrNameLst>
                                          <p:attrName>ppt_w</p:attrName>
                                        </p:attrNameLst>
                                      </p:cBhvr>
                                      <p:tavLst>
                                        <p:tav tm="0">
                                          <p:val>
                                            <p:fltVal val="0"/>
                                          </p:val>
                                        </p:tav>
                                        <p:tav tm="100000">
                                          <p:val>
                                            <p:strVal val="#ppt_w"/>
                                          </p:val>
                                        </p:tav>
                                      </p:tavLst>
                                    </p:anim>
                                    <p:anim calcmode="lin" valueType="num">
                                      <p:cBhvr>
                                        <p:cTn id="140" dur="500" fill="hold"/>
                                        <p:tgtEl>
                                          <p:spTgt spid="68"/>
                                        </p:tgtEl>
                                        <p:attrNameLst>
                                          <p:attrName>ppt_h</p:attrName>
                                        </p:attrNameLst>
                                      </p:cBhvr>
                                      <p:tavLst>
                                        <p:tav tm="0">
                                          <p:val>
                                            <p:fltVal val="0"/>
                                          </p:val>
                                        </p:tav>
                                        <p:tav tm="100000">
                                          <p:val>
                                            <p:strVal val="#ppt_h"/>
                                          </p:val>
                                        </p:tav>
                                      </p:tavLst>
                                    </p:anim>
                                    <p:animEffect transition="in" filter="fade">
                                      <p:cBhvr>
                                        <p:cTn id="141" dur="500"/>
                                        <p:tgtEl>
                                          <p:spTgt spid="68"/>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96"/>
                                        </p:tgtEl>
                                        <p:attrNameLst>
                                          <p:attrName>style.visibility</p:attrName>
                                        </p:attrNameLst>
                                      </p:cBhvr>
                                      <p:to>
                                        <p:strVal val="visible"/>
                                      </p:to>
                                    </p:set>
                                    <p:anim calcmode="lin" valueType="num">
                                      <p:cBhvr>
                                        <p:cTn id="144" dur="500" fill="hold"/>
                                        <p:tgtEl>
                                          <p:spTgt spid="96"/>
                                        </p:tgtEl>
                                        <p:attrNameLst>
                                          <p:attrName>ppt_w</p:attrName>
                                        </p:attrNameLst>
                                      </p:cBhvr>
                                      <p:tavLst>
                                        <p:tav tm="0">
                                          <p:val>
                                            <p:fltVal val="0"/>
                                          </p:val>
                                        </p:tav>
                                        <p:tav tm="100000">
                                          <p:val>
                                            <p:strVal val="#ppt_w"/>
                                          </p:val>
                                        </p:tav>
                                      </p:tavLst>
                                    </p:anim>
                                    <p:anim calcmode="lin" valueType="num">
                                      <p:cBhvr>
                                        <p:cTn id="145" dur="500" fill="hold"/>
                                        <p:tgtEl>
                                          <p:spTgt spid="96"/>
                                        </p:tgtEl>
                                        <p:attrNameLst>
                                          <p:attrName>ppt_h</p:attrName>
                                        </p:attrNameLst>
                                      </p:cBhvr>
                                      <p:tavLst>
                                        <p:tav tm="0">
                                          <p:val>
                                            <p:fltVal val="0"/>
                                          </p:val>
                                        </p:tav>
                                        <p:tav tm="100000">
                                          <p:val>
                                            <p:strVal val="#ppt_h"/>
                                          </p:val>
                                        </p:tav>
                                      </p:tavLst>
                                    </p:anim>
                                    <p:animEffect transition="in" filter="fade">
                                      <p:cBhvr>
                                        <p:cTn id="146" dur="500"/>
                                        <p:tgtEl>
                                          <p:spTgt spid="96"/>
                                        </p:tgtEl>
                                      </p:cBhvr>
                                    </p:animEffect>
                                  </p:childTnLst>
                                </p:cTn>
                              </p:par>
                            </p:childTnLst>
                          </p:cTn>
                        </p:par>
                      </p:childTnLst>
                    </p:cTn>
                  </p:par>
                  <p:par>
                    <p:cTn id="147" fill="hold">
                      <p:stCondLst>
                        <p:cond delay="indefinite"/>
                      </p:stCondLst>
                      <p:childTnLst>
                        <p:par>
                          <p:cTn id="148" fill="hold">
                            <p:stCondLst>
                              <p:cond delay="0"/>
                            </p:stCondLst>
                            <p:childTnLst>
                              <p:par>
                                <p:cTn id="149" presetID="53" presetClass="entr" presetSubtype="0" fill="hold" nodeType="clickEffect">
                                  <p:stCondLst>
                                    <p:cond delay="0"/>
                                  </p:stCondLst>
                                  <p:childTnLst>
                                    <p:set>
                                      <p:cBhvr>
                                        <p:cTn id="150" dur="1" fill="hold">
                                          <p:stCondLst>
                                            <p:cond delay="0"/>
                                          </p:stCondLst>
                                        </p:cTn>
                                        <p:tgtEl>
                                          <p:spTgt spid="62"/>
                                        </p:tgtEl>
                                        <p:attrNameLst>
                                          <p:attrName>style.visibility</p:attrName>
                                        </p:attrNameLst>
                                      </p:cBhvr>
                                      <p:to>
                                        <p:strVal val="visible"/>
                                      </p:to>
                                    </p:set>
                                    <p:anim calcmode="lin" valueType="num">
                                      <p:cBhvr>
                                        <p:cTn id="151" dur="500" fill="hold"/>
                                        <p:tgtEl>
                                          <p:spTgt spid="62"/>
                                        </p:tgtEl>
                                        <p:attrNameLst>
                                          <p:attrName>ppt_w</p:attrName>
                                        </p:attrNameLst>
                                      </p:cBhvr>
                                      <p:tavLst>
                                        <p:tav tm="0">
                                          <p:val>
                                            <p:fltVal val="0"/>
                                          </p:val>
                                        </p:tav>
                                        <p:tav tm="100000">
                                          <p:val>
                                            <p:strVal val="#ppt_w"/>
                                          </p:val>
                                        </p:tav>
                                      </p:tavLst>
                                    </p:anim>
                                    <p:anim calcmode="lin" valueType="num">
                                      <p:cBhvr>
                                        <p:cTn id="152" dur="500" fill="hold"/>
                                        <p:tgtEl>
                                          <p:spTgt spid="62"/>
                                        </p:tgtEl>
                                        <p:attrNameLst>
                                          <p:attrName>ppt_h</p:attrName>
                                        </p:attrNameLst>
                                      </p:cBhvr>
                                      <p:tavLst>
                                        <p:tav tm="0">
                                          <p:val>
                                            <p:fltVal val="0"/>
                                          </p:val>
                                        </p:tav>
                                        <p:tav tm="100000">
                                          <p:val>
                                            <p:strVal val="#ppt_h"/>
                                          </p:val>
                                        </p:tav>
                                      </p:tavLst>
                                    </p:anim>
                                    <p:animEffect transition="in" filter="fade">
                                      <p:cBhvr>
                                        <p:cTn id="153" dur="500"/>
                                        <p:tgtEl>
                                          <p:spTgt spid="62"/>
                                        </p:tgtEl>
                                      </p:cBhvr>
                                    </p:animEffect>
                                  </p:childTnLst>
                                </p:cTn>
                              </p:par>
                              <p:par>
                                <p:cTn id="154" presetID="53" presetClass="entr" presetSubtype="0" fill="hold" grpId="0" nodeType="withEffect">
                                  <p:stCondLst>
                                    <p:cond delay="0"/>
                                  </p:stCondLst>
                                  <p:childTnLst>
                                    <p:set>
                                      <p:cBhvr>
                                        <p:cTn id="155" dur="1" fill="hold">
                                          <p:stCondLst>
                                            <p:cond delay="0"/>
                                          </p:stCondLst>
                                        </p:cTn>
                                        <p:tgtEl>
                                          <p:spTgt spid="63"/>
                                        </p:tgtEl>
                                        <p:attrNameLst>
                                          <p:attrName>style.visibility</p:attrName>
                                        </p:attrNameLst>
                                      </p:cBhvr>
                                      <p:to>
                                        <p:strVal val="visible"/>
                                      </p:to>
                                    </p:set>
                                    <p:anim calcmode="lin" valueType="num">
                                      <p:cBhvr>
                                        <p:cTn id="156" dur="500" fill="hold"/>
                                        <p:tgtEl>
                                          <p:spTgt spid="63"/>
                                        </p:tgtEl>
                                        <p:attrNameLst>
                                          <p:attrName>ppt_w</p:attrName>
                                        </p:attrNameLst>
                                      </p:cBhvr>
                                      <p:tavLst>
                                        <p:tav tm="0">
                                          <p:val>
                                            <p:fltVal val="0"/>
                                          </p:val>
                                        </p:tav>
                                        <p:tav tm="100000">
                                          <p:val>
                                            <p:strVal val="#ppt_w"/>
                                          </p:val>
                                        </p:tav>
                                      </p:tavLst>
                                    </p:anim>
                                    <p:anim calcmode="lin" valueType="num">
                                      <p:cBhvr>
                                        <p:cTn id="157" dur="500" fill="hold"/>
                                        <p:tgtEl>
                                          <p:spTgt spid="63"/>
                                        </p:tgtEl>
                                        <p:attrNameLst>
                                          <p:attrName>ppt_h</p:attrName>
                                        </p:attrNameLst>
                                      </p:cBhvr>
                                      <p:tavLst>
                                        <p:tav tm="0">
                                          <p:val>
                                            <p:fltVal val="0"/>
                                          </p:val>
                                        </p:tav>
                                        <p:tav tm="100000">
                                          <p:val>
                                            <p:strVal val="#ppt_h"/>
                                          </p:val>
                                        </p:tav>
                                      </p:tavLst>
                                    </p:anim>
                                    <p:animEffect transition="in" filter="fade">
                                      <p:cBhvr>
                                        <p:cTn id="158" dur="500"/>
                                        <p:tgtEl>
                                          <p:spTgt spid="63"/>
                                        </p:tgtEl>
                                      </p:cBhvr>
                                    </p:animEffect>
                                  </p:childTnLst>
                                </p:cTn>
                              </p:par>
                              <p:par>
                                <p:cTn id="159" presetID="53" presetClass="entr" presetSubtype="0" fill="hold" nodeType="withEffect">
                                  <p:stCondLst>
                                    <p:cond delay="0"/>
                                  </p:stCondLst>
                                  <p:childTnLst>
                                    <p:set>
                                      <p:cBhvr>
                                        <p:cTn id="160" dur="1" fill="hold">
                                          <p:stCondLst>
                                            <p:cond delay="0"/>
                                          </p:stCondLst>
                                        </p:cTn>
                                        <p:tgtEl>
                                          <p:spTgt spid="70"/>
                                        </p:tgtEl>
                                        <p:attrNameLst>
                                          <p:attrName>style.visibility</p:attrName>
                                        </p:attrNameLst>
                                      </p:cBhvr>
                                      <p:to>
                                        <p:strVal val="visible"/>
                                      </p:to>
                                    </p:set>
                                    <p:anim calcmode="lin" valueType="num">
                                      <p:cBhvr>
                                        <p:cTn id="161" dur="500" fill="hold"/>
                                        <p:tgtEl>
                                          <p:spTgt spid="70"/>
                                        </p:tgtEl>
                                        <p:attrNameLst>
                                          <p:attrName>ppt_w</p:attrName>
                                        </p:attrNameLst>
                                      </p:cBhvr>
                                      <p:tavLst>
                                        <p:tav tm="0">
                                          <p:val>
                                            <p:fltVal val="0"/>
                                          </p:val>
                                        </p:tav>
                                        <p:tav tm="100000">
                                          <p:val>
                                            <p:strVal val="#ppt_w"/>
                                          </p:val>
                                        </p:tav>
                                      </p:tavLst>
                                    </p:anim>
                                    <p:anim calcmode="lin" valueType="num">
                                      <p:cBhvr>
                                        <p:cTn id="162" dur="500" fill="hold"/>
                                        <p:tgtEl>
                                          <p:spTgt spid="70"/>
                                        </p:tgtEl>
                                        <p:attrNameLst>
                                          <p:attrName>ppt_h</p:attrName>
                                        </p:attrNameLst>
                                      </p:cBhvr>
                                      <p:tavLst>
                                        <p:tav tm="0">
                                          <p:val>
                                            <p:fltVal val="0"/>
                                          </p:val>
                                        </p:tav>
                                        <p:tav tm="100000">
                                          <p:val>
                                            <p:strVal val="#ppt_h"/>
                                          </p:val>
                                        </p:tav>
                                      </p:tavLst>
                                    </p:anim>
                                    <p:animEffect transition="in" filter="fade">
                                      <p:cBhvr>
                                        <p:cTn id="16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4" grpId="0" animBg="1"/>
      <p:bldP spid="74" grpId="0" animBg="1"/>
      <p:bldP spid="77" grpId="0" animBg="1"/>
      <p:bldP spid="78" grpId="0" animBg="1"/>
      <p:bldP spid="89" grpId="0" animBg="1"/>
      <p:bldP spid="91" grpId="0" animBg="1"/>
      <p:bldP spid="92" grpId="0" animBg="1"/>
      <p:bldP spid="93" grpId="0" animBg="1"/>
      <p:bldP spid="94" grpId="0" animBg="1"/>
      <p:bldP spid="95" grpId="0" animBg="1"/>
      <p:bldP spid="96" grpId="0" animBg="1"/>
      <p:bldP spid="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Design Considerations &amp; </a:t>
            </a:r>
            <a:br>
              <a:rPr lang="en-US" dirty="0" smtClean="0"/>
            </a:br>
            <a:r>
              <a:rPr lang="en-US" dirty="0" smtClean="0"/>
              <a:t>Best Practices</a:t>
            </a:r>
            <a:endParaRPr lang="en-US" dirty="0"/>
          </a:p>
        </p:txBody>
      </p:sp>
      <p:sp>
        <p:nvSpPr>
          <p:cNvPr id="3" name="Content Placeholder 2"/>
          <p:cNvSpPr>
            <a:spLocks noGrp="1"/>
          </p:cNvSpPr>
          <p:nvPr>
            <p:ph idx="1"/>
          </p:nvPr>
        </p:nvSpPr>
        <p:spPr>
          <a:xfrm>
            <a:off x="381000" y="1452630"/>
            <a:ext cx="8382000" cy="4561205"/>
          </a:xfrm>
        </p:spPr>
        <p:txBody>
          <a:bodyPr/>
          <a:lstStyle/>
          <a:p>
            <a:r>
              <a:rPr lang="en-US" dirty="0" smtClean="0"/>
              <a:t>Data Storage Choice: Azure Table / SQL Azure</a:t>
            </a:r>
          </a:p>
          <a:p>
            <a:r>
              <a:rPr lang="en-US" dirty="0" smtClean="0"/>
              <a:t>Tenant Data Partitioning</a:t>
            </a:r>
          </a:p>
          <a:p>
            <a:pPr lvl="1"/>
            <a:r>
              <a:rPr lang="en-US" dirty="0" smtClean="0"/>
              <a:t>Azure Table: Per Tenant Table</a:t>
            </a:r>
          </a:p>
          <a:p>
            <a:pPr lvl="1"/>
            <a:r>
              <a:rPr lang="en-US" dirty="0" smtClean="0"/>
              <a:t>SQL Azure: Per Tenant DB</a:t>
            </a:r>
          </a:p>
          <a:p>
            <a:r>
              <a:rPr lang="en-US" dirty="0" smtClean="0"/>
              <a:t>Data Model customization</a:t>
            </a:r>
          </a:p>
          <a:p>
            <a:pPr lvl="1"/>
            <a:r>
              <a:rPr lang="en-US" dirty="0" smtClean="0"/>
              <a:t>Azure Table: Entity Property</a:t>
            </a:r>
          </a:p>
          <a:p>
            <a:pPr lvl="1"/>
            <a:r>
              <a:rPr lang="en-US" dirty="0" smtClean="0"/>
              <a:t>SQL Azure: Table Column</a:t>
            </a:r>
          </a:p>
          <a:p>
            <a:r>
              <a:rPr lang="en-US" dirty="0" smtClean="0"/>
              <a:t>Claims Aware web application</a:t>
            </a:r>
            <a:endParaRPr lang="en-US" dirty="0"/>
          </a:p>
        </p:txBody>
      </p:sp>
    </p:spTree>
    <p:extLst>
      <p:ext uri="{BB962C8B-B14F-4D97-AF65-F5344CB8AC3E}">
        <p14:creationId xmlns:p14="http://schemas.microsoft.com/office/powerpoint/2007/7/12/main" xmlns="" val="14099244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Point-of-Sale  User Experience &amp; Transaction Processing</a:t>
            </a:r>
          </a:p>
        </p:txBody>
      </p:sp>
      <p:sp>
        <p:nvSpPr>
          <p:cNvPr id="4" name="Text Placeholder 3"/>
          <p:cNvSpPr>
            <a:spLocks noGrp="1"/>
          </p:cNvSpPr>
          <p:nvPr>
            <p:ph type="body" sz="quarter" idx="10"/>
          </p:nvPr>
        </p:nvSpPr>
        <p:spPr/>
        <p:txBody>
          <a:bodyPr/>
          <a:lstStyle/>
          <a:p>
            <a:r>
              <a:rPr lang="en-US" smtClean="0"/>
              <a:t>demo</a:t>
            </a:r>
            <a:endParaRPr lang="en-US" dirty="0"/>
          </a:p>
        </p:txBody>
      </p:sp>
    </p:spTree>
    <p:extLst>
      <p:ext uri="{BB962C8B-B14F-4D97-AF65-F5344CB8AC3E}">
        <p14:creationId xmlns:p14="http://schemas.microsoft.com/office/powerpoint/2007/7/12/main" xmlns="" val="138427770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Point-of-Sale Transaction</a:t>
            </a:r>
            <a:endParaRPr lang="en-US" dirty="0"/>
          </a:p>
        </p:txBody>
      </p:sp>
      <p:sp>
        <p:nvSpPr>
          <p:cNvPr id="6" name="Rectangle 5"/>
          <p:cNvSpPr/>
          <p:nvPr/>
        </p:nvSpPr>
        <p:spPr>
          <a:xfrm>
            <a:off x="2650428" y="4366586"/>
            <a:ext cx="2279376" cy="137160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sp>
        <p:nvSpPr>
          <p:cNvPr id="4" name="TextBox 3"/>
          <p:cNvSpPr txBox="1"/>
          <p:nvPr/>
        </p:nvSpPr>
        <p:spPr>
          <a:xfrm>
            <a:off x="3144643" y="5751436"/>
            <a:ext cx="1271630" cy="369332"/>
          </a:xfrm>
          <a:prstGeom prst="rect">
            <a:avLst/>
          </a:prstGeom>
          <a:noFill/>
        </p:spPr>
        <p:txBody>
          <a:bodyPr wrap="none" rtlCol="0">
            <a:spAutoFit/>
          </a:bodyPr>
          <a:lstStyle/>
          <a:p>
            <a:r>
              <a:rPr lang="en-US" dirty="0" smtClean="0">
                <a:solidFill>
                  <a:schemeClr val="accent3"/>
                </a:solidFill>
              </a:rPr>
              <a:t>Config Data</a:t>
            </a:r>
            <a:endParaRPr lang="en-US" dirty="0">
              <a:solidFill>
                <a:schemeClr val="accent3"/>
              </a:solidFill>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2948589" y="4989439"/>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4"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4200929" y="4989439"/>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5"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4353329" y="5141839"/>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13" name="TextBox 12"/>
          <p:cNvSpPr txBox="1"/>
          <p:nvPr/>
        </p:nvSpPr>
        <p:spPr>
          <a:xfrm>
            <a:off x="3793414" y="4426221"/>
            <a:ext cx="1187120" cy="307777"/>
          </a:xfrm>
          <a:prstGeom prst="rect">
            <a:avLst/>
          </a:prstGeom>
          <a:noFill/>
        </p:spPr>
        <p:txBody>
          <a:bodyPr wrap="none" rtlCol="0">
            <a:spAutoFit/>
          </a:bodyPr>
          <a:lstStyle/>
          <a:p>
            <a:r>
              <a:rPr lang="en-US" sz="1400" dirty="0">
                <a:solidFill>
                  <a:schemeClr val="accent3"/>
                </a:solidFill>
              </a:rPr>
              <a:t>Tenant Config</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3100989" y="5141839"/>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10" name="TextBox 9"/>
          <p:cNvSpPr txBox="1"/>
          <p:nvPr/>
        </p:nvSpPr>
        <p:spPr>
          <a:xfrm>
            <a:off x="2607345" y="4379838"/>
            <a:ext cx="1405449" cy="523220"/>
          </a:xfrm>
          <a:prstGeom prst="rect">
            <a:avLst/>
          </a:prstGeom>
          <a:noFill/>
        </p:spPr>
        <p:txBody>
          <a:bodyPr wrap="none" rtlCol="0">
            <a:spAutoFit/>
          </a:bodyPr>
          <a:lstStyle/>
          <a:p>
            <a:r>
              <a:rPr lang="en-US" sz="1400" dirty="0" smtClean="0">
                <a:solidFill>
                  <a:schemeClr val="accent3"/>
                </a:solidFill>
              </a:rPr>
              <a:t>App Config, </a:t>
            </a:r>
          </a:p>
          <a:p>
            <a:r>
              <a:rPr lang="en-US" sz="1400" dirty="0" smtClean="0">
                <a:solidFill>
                  <a:schemeClr val="accent3"/>
                </a:solidFill>
              </a:rPr>
              <a:t>Tenant Master …</a:t>
            </a:r>
            <a:endParaRPr lang="en-US" sz="1400" dirty="0">
              <a:solidFill>
                <a:schemeClr val="accent3"/>
              </a:solidFill>
            </a:endParaRPr>
          </a:p>
        </p:txBody>
      </p:sp>
      <p:sp>
        <p:nvSpPr>
          <p:cNvPr id="11" name="TextBox 10"/>
          <p:cNvSpPr txBox="1"/>
          <p:nvPr/>
        </p:nvSpPr>
        <p:spPr>
          <a:xfrm rot="5400000">
            <a:off x="4474468" y="5068129"/>
            <a:ext cx="628698" cy="307777"/>
          </a:xfrm>
          <a:prstGeom prst="rect">
            <a:avLst/>
          </a:prstGeom>
          <a:no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sp>
        <p:nvSpPr>
          <p:cNvPr id="34" name="Rectangle 33"/>
          <p:cNvSpPr/>
          <p:nvPr/>
        </p:nvSpPr>
        <p:spPr>
          <a:xfrm>
            <a:off x="3226892" y="1467683"/>
            <a:ext cx="1318603" cy="983978"/>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Riviera Web Services</a:t>
            </a:r>
          </a:p>
          <a:p>
            <a:pPr algn="ctr"/>
            <a:r>
              <a:rPr lang="en-US" sz="1400" dirty="0" smtClean="0">
                <a:solidFill>
                  <a:schemeClr val="tx1"/>
                </a:solidFill>
              </a:rPr>
              <a:t>(WCF)</a:t>
            </a:r>
            <a:endParaRPr lang="en-US" sz="1400" dirty="0">
              <a:solidFill>
                <a:schemeClr val="tx1"/>
              </a:solidFill>
            </a:endParaRPr>
          </a:p>
        </p:txBody>
      </p:sp>
      <p:sp>
        <p:nvSpPr>
          <p:cNvPr id="39" name="Rectangle 38"/>
          <p:cNvSpPr/>
          <p:nvPr/>
        </p:nvSpPr>
        <p:spPr>
          <a:xfrm>
            <a:off x="430689" y="4379843"/>
            <a:ext cx="1828800" cy="669235"/>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STS</a:t>
            </a:r>
          </a:p>
          <a:p>
            <a:pPr algn="ctr"/>
            <a:r>
              <a:rPr lang="en-US" sz="1400" dirty="0" smtClean="0">
                <a:solidFill>
                  <a:schemeClr val="tx1"/>
                </a:solidFill>
              </a:rPr>
              <a:t>(WCF Web Services)</a:t>
            </a:r>
          </a:p>
        </p:txBody>
      </p:sp>
      <p:grpSp>
        <p:nvGrpSpPr>
          <p:cNvPr id="3" name="Group 2"/>
          <p:cNvGrpSpPr/>
          <p:nvPr/>
        </p:nvGrpSpPr>
        <p:grpSpPr>
          <a:xfrm>
            <a:off x="424063" y="5261112"/>
            <a:ext cx="1855311" cy="755373"/>
            <a:chOff x="463819" y="5102086"/>
            <a:chExt cx="1855311" cy="755375"/>
          </a:xfrm>
        </p:grpSpPr>
        <p:sp>
          <p:nvSpPr>
            <p:cNvPr id="42" name="Rectangle 41"/>
            <p:cNvSpPr/>
            <p:nvPr/>
          </p:nvSpPr>
          <p:spPr>
            <a:xfrm>
              <a:off x="463819" y="5102086"/>
              <a:ext cx="1855311" cy="75537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pic>
          <p:nvPicPr>
            <p:cNvPr id="47"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1537930" y="5449174"/>
              <a:ext cx="186902" cy="293694"/>
            </a:xfrm>
            <a:prstGeom prst="rect">
              <a:avLst/>
            </a:prstGeom>
            <a:solidFill>
              <a:schemeClr val="tx2"/>
            </a:solidFill>
            <a:extLs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48"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1433512" y="5318602"/>
              <a:ext cx="186902" cy="293694"/>
            </a:xfrm>
            <a:prstGeom prst="rect">
              <a:avLst/>
            </a:prstGeom>
            <a:solidFill>
              <a:schemeClr val="tx2"/>
            </a:solidFill>
            <a:extLs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46" name="TextBox 45"/>
            <p:cNvSpPr txBox="1"/>
            <p:nvPr/>
          </p:nvSpPr>
          <p:spPr>
            <a:xfrm>
              <a:off x="513514" y="5271050"/>
              <a:ext cx="910314" cy="369332"/>
            </a:xfrm>
            <a:prstGeom prst="rect">
              <a:avLst/>
            </a:prstGeom>
            <a:noFill/>
          </p:spPr>
          <p:txBody>
            <a:bodyPr wrap="none" rtlCol="0">
              <a:spAutoFit/>
            </a:bodyPr>
            <a:lstStyle/>
            <a:p>
              <a:r>
                <a:rPr lang="en-US" dirty="0" smtClean="0">
                  <a:solidFill>
                    <a:schemeClr val="accent3"/>
                  </a:solidFill>
                </a:rPr>
                <a:t>Identity</a:t>
              </a:r>
              <a:endParaRPr lang="en-US" dirty="0">
                <a:solidFill>
                  <a:schemeClr val="accent3"/>
                </a:solidFill>
              </a:endParaRPr>
            </a:p>
          </p:txBody>
        </p:sp>
        <p:sp>
          <p:nvSpPr>
            <p:cNvPr id="44" name="TextBox 43"/>
            <p:cNvSpPr txBox="1"/>
            <p:nvPr/>
          </p:nvSpPr>
          <p:spPr>
            <a:xfrm rot="5400000">
              <a:off x="1741218" y="5368291"/>
              <a:ext cx="628698" cy="307777"/>
            </a:xfrm>
            <a:prstGeom prst="rect">
              <a:avLst/>
            </a:prstGeom>
            <a:solidFill>
              <a:schemeClr val="tx2"/>
            </a:solid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grpSp>
      <p:cxnSp>
        <p:nvCxnSpPr>
          <p:cNvPr id="50" name="Straight Arrow Connector 49"/>
          <p:cNvCxnSpPr/>
          <p:nvPr/>
        </p:nvCxnSpPr>
        <p:spPr>
          <a:xfrm>
            <a:off x="1722784" y="1775793"/>
            <a:ext cx="1298712" cy="2650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6200000" flipH="1">
            <a:off x="-26505" y="3114261"/>
            <a:ext cx="1470996" cy="13254"/>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1099930" y="3167269"/>
            <a:ext cx="503582" cy="477078"/>
            <a:chOff x="940904" y="4532243"/>
            <a:chExt cx="503582" cy="477078"/>
          </a:xfrm>
        </p:grpSpPr>
        <p:sp>
          <p:nvSpPr>
            <p:cNvPr id="58" name="Regular Pentagon 57"/>
            <p:cNvSpPr/>
            <p:nvPr/>
          </p:nvSpPr>
          <p:spPr bwMode="auto">
            <a:xfrm>
              <a:off x="940904" y="4532243"/>
              <a:ext cx="503582" cy="477078"/>
            </a:xfrm>
            <a:prstGeom prst="pentagon">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9" name="TextBox 58"/>
            <p:cNvSpPr txBox="1"/>
            <p:nvPr/>
          </p:nvSpPr>
          <p:spPr>
            <a:xfrm>
              <a:off x="954156" y="4704520"/>
              <a:ext cx="481222" cy="246221"/>
            </a:xfrm>
            <a:prstGeom prst="rect">
              <a:avLst/>
            </a:prstGeom>
            <a:noFill/>
          </p:spPr>
          <p:txBody>
            <a:bodyPr wrap="none" rtlCol="0">
              <a:spAutoFit/>
            </a:bodyPr>
            <a:lstStyle/>
            <a:p>
              <a:r>
                <a:rPr lang="en-US" sz="1000" dirty="0" smtClean="0"/>
                <a:t>SAML</a:t>
              </a:r>
              <a:endParaRPr lang="en-US" sz="1000" dirty="0"/>
            </a:p>
          </p:txBody>
        </p:sp>
      </p:grpSp>
      <p:cxnSp>
        <p:nvCxnSpPr>
          <p:cNvPr id="60" name="Straight Arrow Connector 59"/>
          <p:cNvCxnSpPr/>
          <p:nvPr/>
        </p:nvCxnSpPr>
        <p:spPr>
          <a:xfrm rot="16200000" flipV="1">
            <a:off x="311428" y="3081131"/>
            <a:ext cx="1444486" cy="2650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2113721" y="1901688"/>
            <a:ext cx="503582" cy="477078"/>
            <a:chOff x="940904" y="4532243"/>
            <a:chExt cx="503582" cy="477078"/>
          </a:xfrm>
        </p:grpSpPr>
        <p:sp>
          <p:nvSpPr>
            <p:cNvPr id="71" name="Regular Pentagon 70"/>
            <p:cNvSpPr/>
            <p:nvPr/>
          </p:nvSpPr>
          <p:spPr bwMode="auto">
            <a:xfrm>
              <a:off x="940904" y="4532243"/>
              <a:ext cx="503582" cy="477078"/>
            </a:xfrm>
            <a:prstGeom prst="pentagon">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2" name="TextBox 71"/>
            <p:cNvSpPr txBox="1"/>
            <p:nvPr/>
          </p:nvSpPr>
          <p:spPr>
            <a:xfrm>
              <a:off x="954156" y="4704520"/>
              <a:ext cx="481222" cy="246221"/>
            </a:xfrm>
            <a:prstGeom prst="rect">
              <a:avLst/>
            </a:prstGeom>
            <a:noFill/>
          </p:spPr>
          <p:txBody>
            <a:bodyPr wrap="none" rtlCol="0">
              <a:spAutoFit/>
            </a:bodyPr>
            <a:lstStyle/>
            <a:p>
              <a:r>
                <a:rPr lang="en-US" sz="1000" dirty="0" smtClean="0"/>
                <a:t>SAML</a:t>
              </a:r>
              <a:endParaRPr lang="en-US" sz="1000" dirty="0"/>
            </a:p>
          </p:txBody>
        </p:sp>
      </p:grpSp>
      <p:grpSp>
        <p:nvGrpSpPr>
          <p:cNvPr id="52" name="Group 51"/>
          <p:cNvGrpSpPr/>
          <p:nvPr/>
        </p:nvGrpSpPr>
        <p:grpSpPr>
          <a:xfrm>
            <a:off x="5300869" y="4399721"/>
            <a:ext cx="2963332" cy="1727679"/>
            <a:chOff x="6877878" y="3260034"/>
            <a:chExt cx="2963332" cy="1727679"/>
          </a:xfrm>
        </p:grpSpPr>
        <p:sp>
          <p:nvSpPr>
            <p:cNvPr id="19" name="Rectangle 18"/>
            <p:cNvSpPr/>
            <p:nvPr/>
          </p:nvSpPr>
          <p:spPr>
            <a:xfrm>
              <a:off x="6877878" y="3260035"/>
              <a:ext cx="2941984" cy="13119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pic>
          <p:nvPicPr>
            <p:cNvPr id="21"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259452" y="3641034"/>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2"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411852" y="3793434"/>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25"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8677206" y="3683197"/>
              <a:ext cx="314394" cy="378596"/>
            </a:xfrm>
            <a:prstGeom prst="rect">
              <a:avLst/>
            </a:prstGeom>
            <a:noFill/>
          </p:spPr>
        </p:pic>
        <p:pic>
          <p:nvPicPr>
            <p:cNvPr id="26"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8829606" y="3835597"/>
              <a:ext cx="314394" cy="378596"/>
            </a:xfrm>
            <a:prstGeom prst="rect">
              <a:avLst/>
            </a:prstGeom>
            <a:noFill/>
          </p:spPr>
        </p:pic>
        <p:sp>
          <p:nvSpPr>
            <p:cNvPr id="28" name="TextBox 27"/>
            <p:cNvSpPr txBox="1"/>
            <p:nvPr/>
          </p:nvSpPr>
          <p:spPr>
            <a:xfrm>
              <a:off x="7771394" y="4618381"/>
              <a:ext cx="1309654" cy="369332"/>
            </a:xfrm>
            <a:prstGeom prst="rect">
              <a:avLst/>
            </a:prstGeom>
            <a:noFill/>
          </p:spPr>
          <p:txBody>
            <a:bodyPr wrap="none" rtlCol="0">
              <a:spAutoFit/>
            </a:bodyPr>
            <a:lstStyle/>
            <a:p>
              <a:r>
                <a:rPr lang="en-US" dirty="0" smtClean="0">
                  <a:solidFill>
                    <a:schemeClr val="accent3"/>
                  </a:solidFill>
                </a:rPr>
                <a:t>Tenant Data</a:t>
              </a:r>
              <a:endParaRPr lang="en-US" dirty="0">
                <a:solidFill>
                  <a:schemeClr val="accent3"/>
                </a:solidFill>
              </a:endParaRPr>
            </a:p>
          </p:txBody>
        </p:sp>
        <p:sp>
          <p:nvSpPr>
            <p:cNvPr id="29" name="TextBox 28"/>
            <p:cNvSpPr txBox="1"/>
            <p:nvPr/>
          </p:nvSpPr>
          <p:spPr>
            <a:xfrm>
              <a:off x="6878452" y="3260034"/>
              <a:ext cx="1227708" cy="338554"/>
            </a:xfrm>
            <a:prstGeom prst="rect">
              <a:avLst/>
            </a:prstGeom>
            <a:noFill/>
          </p:spPr>
          <p:txBody>
            <a:bodyPr wrap="none" rtlCol="0">
              <a:spAutoFit/>
            </a:bodyPr>
            <a:lstStyle/>
            <a:p>
              <a:r>
                <a:rPr lang="en-US" sz="1600" dirty="0" smtClean="0">
                  <a:solidFill>
                    <a:schemeClr val="accent3"/>
                  </a:solidFill>
                </a:rPr>
                <a:t>Azure Tables</a:t>
              </a:r>
              <a:endParaRPr lang="en-US" sz="1600" dirty="0">
                <a:solidFill>
                  <a:schemeClr val="accent3"/>
                </a:solidFill>
              </a:endParaRPr>
            </a:p>
          </p:txBody>
        </p:sp>
        <p:sp>
          <p:nvSpPr>
            <p:cNvPr id="30" name="TextBox 29"/>
            <p:cNvSpPr txBox="1"/>
            <p:nvPr/>
          </p:nvSpPr>
          <p:spPr>
            <a:xfrm>
              <a:off x="8446789" y="3265755"/>
              <a:ext cx="1394421" cy="338554"/>
            </a:xfrm>
            <a:prstGeom prst="rect">
              <a:avLst/>
            </a:prstGeom>
            <a:noFill/>
          </p:spPr>
          <p:txBody>
            <a:bodyPr wrap="none" rtlCol="0">
              <a:spAutoFit/>
            </a:bodyPr>
            <a:lstStyle/>
            <a:p>
              <a:r>
                <a:rPr lang="en-US" sz="1600" dirty="0" smtClean="0">
                  <a:solidFill>
                    <a:schemeClr val="accent3"/>
                  </a:solidFill>
                </a:rPr>
                <a:t>SQL Azure DBs</a:t>
              </a:r>
              <a:endParaRPr lang="en-US" sz="1600" dirty="0">
                <a:solidFill>
                  <a:schemeClr val="accent3"/>
                </a:solidFill>
              </a:endParaRPr>
            </a:p>
          </p:txBody>
        </p:sp>
        <p:sp>
          <p:nvSpPr>
            <p:cNvPr id="31" name="TextBox 30"/>
            <p:cNvSpPr txBox="1"/>
            <p:nvPr/>
          </p:nvSpPr>
          <p:spPr>
            <a:xfrm rot="5400000">
              <a:off x="7800779" y="3933742"/>
              <a:ext cx="628698" cy="307777"/>
            </a:xfrm>
            <a:prstGeom prst="rect">
              <a:avLst/>
            </a:prstGeom>
            <a:noFill/>
          </p:spPr>
          <p:txBody>
            <a:bodyPr wrap="none" rtlCol="0">
              <a:spAutoFit/>
            </a:bodyPr>
            <a:lstStyle/>
            <a:p>
              <a:r>
                <a:rPr lang="en-US" sz="1400" dirty="0" smtClean="0">
                  <a:solidFill>
                    <a:schemeClr val="accent3"/>
                  </a:solidFill>
                </a:rPr>
                <a:t>T1, T2</a:t>
              </a:r>
              <a:endParaRPr lang="en-US" sz="1400" dirty="0">
                <a:solidFill>
                  <a:schemeClr val="accent3"/>
                </a:solidFill>
              </a:endParaRPr>
            </a:p>
          </p:txBody>
        </p:sp>
        <p:sp>
          <p:nvSpPr>
            <p:cNvPr id="32" name="TextBox 31"/>
            <p:cNvSpPr txBox="1"/>
            <p:nvPr/>
          </p:nvSpPr>
          <p:spPr>
            <a:xfrm rot="5400000">
              <a:off x="9222075" y="3829058"/>
              <a:ext cx="628698" cy="307777"/>
            </a:xfrm>
            <a:prstGeom prst="rect">
              <a:avLst/>
            </a:prstGeom>
            <a:noFill/>
          </p:spPr>
          <p:txBody>
            <a:bodyPr wrap="none" rtlCol="0">
              <a:spAutoFit/>
            </a:bodyPr>
            <a:lstStyle/>
            <a:p>
              <a:r>
                <a:rPr lang="en-US" sz="1400" dirty="0" smtClean="0">
                  <a:solidFill>
                    <a:schemeClr val="accent3"/>
                  </a:solidFill>
                </a:rPr>
                <a:t>T4, T5</a:t>
              </a:r>
              <a:endParaRPr lang="en-US" sz="1400" dirty="0">
                <a:solidFill>
                  <a:schemeClr val="accent3"/>
                </a:solidFill>
              </a:endParaRPr>
            </a:p>
          </p:txBody>
        </p:sp>
        <p:pic>
          <p:nvPicPr>
            <p:cNvPr id="73" name="Picture 4"/>
            <p:cNvPicPr>
              <a:picLocks noChangeAspect="1" noChangeArrowheads="1"/>
            </p:cNvPicPr>
            <p:nvPr/>
          </p:nvPicPr>
          <p:blipFill>
            <a:blip r:embed="rId3" cstate="print">
              <a:extLst>
                <a:ext uri="28A0092B-C50C-407e-A947-70E740481C1C">
                  <a14:useLocalDpi xmlns:a14="http://schemas.microsoft.com/office/drawing/2007/7/7/main" xmlns="" val="0"/>
                </a:ext>
              </a:extLst>
            </a:blip>
            <a:srcRect/>
            <a:stretch>
              <a:fillRect/>
            </a:stretch>
          </p:blipFill>
          <p:spPr bwMode="auto">
            <a:xfrm>
              <a:off x="7564252" y="3945834"/>
              <a:ext cx="340329" cy="533399"/>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75" name="Picture 1" descr="\\server3\restrict\ftp_root\clients\white_Whale\5-00430 PDC\Working\David\Art\Mesh_Database.png"/>
            <p:cNvPicPr>
              <a:picLocks noChangeAspect="1" noChangeArrowheads="1"/>
            </p:cNvPicPr>
            <p:nvPr/>
          </p:nvPicPr>
          <p:blipFill>
            <a:blip r:embed="rId4" cstate="print"/>
            <a:srcRect/>
            <a:stretch>
              <a:fillRect/>
            </a:stretch>
          </p:blipFill>
          <p:spPr bwMode="auto">
            <a:xfrm>
              <a:off x="8982006" y="3987997"/>
              <a:ext cx="314394" cy="378596"/>
            </a:xfrm>
            <a:prstGeom prst="rect">
              <a:avLst/>
            </a:prstGeom>
            <a:noFill/>
          </p:spPr>
        </p:pic>
      </p:grpSp>
      <p:pic>
        <p:nvPicPr>
          <p:cNvPr id="85" name="Picture 11" descr="D:\DVD_ART34\Artwork_Imagery\Icons - Illustrations\_XML ICONS\XML Web Services icon.png"/>
          <p:cNvPicPr>
            <a:picLocks noChangeAspect="1" noChangeArrowheads="1"/>
          </p:cNvPicPr>
          <p:nvPr/>
        </p:nvPicPr>
        <p:blipFill>
          <a:blip r:embed="rId5" cstate="print"/>
          <a:srcRect/>
          <a:stretch>
            <a:fillRect/>
          </a:stretch>
        </p:blipFill>
        <p:spPr bwMode="auto">
          <a:xfrm>
            <a:off x="526774" y="4161183"/>
            <a:ext cx="381000" cy="457200"/>
          </a:xfrm>
          <a:prstGeom prst="rect">
            <a:avLst/>
          </a:prstGeom>
          <a:ln>
            <a:noFill/>
          </a:ln>
          <a:effectLst>
            <a:outerShdw blurRad="190500" algn="tl" rotWithShape="0">
              <a:srgbClr val="000000">
                <a:alpha val="70000"/>
              </a:srgbClr>
            </a:outerShdw>
          </a:effectLst>
        </p:spPr>
      </p:pic>
      <p:sp>
        <p:nvSpPr>
          <p:cNvPr id="89" name="Oval 88"/>
          <p:cNvSpPr/>
          <p:nvPr/>
        </p:nvSpPr>
        <p:spPr bwMode="auto">
          <a:xfrm>
            <a:off x="265045" y="2663686"/>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1</a:t>
            </a:r>
          </a:p>
        </p:txBody>
      </p:sp>
      <p:sp>
        <p:nvSpPr>
          <p:cNvPr id="91" name="Oval 90"/>
          <p:cNvSpPr/>
          <p:nvPr/>
        </p:nvSpPr>
        <p:spPr bwMode="auto">
          <a:xfrm>
            <a:off x="1133063" y="2736574"/>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2</a:t>
            </a:r>
          </a:p>
        </p:txBody>
      </p:sp>
      <p:sp>
        <p:nvSpPr>
          <p:cNvPr id="92" name="Oval 91"/>
          <p:cNvSpPr/>
          <p:nvPr/>
        </p:nvSpPr>
        <p:spPr bwMode="auto">
          <a:xfrm>
            <a:off x="2259497" y="1424609"/>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3</a:t>
            </a:r>
          </a:p>
        </p:txBody>
      </p:sp>
      <p:sp>
        <p:nvSpPr>
          <p:cNvPr id="93" name="Oval 92"/>
          <p:cNvSpPr/>
          <p:nvPr/>
        </p:nvSpPr>
        <p:spPr bwMode="auto">
          <a:xfrm>
            <a:off x="3107634" y="2935358"/>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4</a:t>
            </a:r>
          </a:p>
        </p:txBody>
      </p:sp>
      <p:sp>
        <p:nvSpPr>
          <p:cNvPr id="94" name="Oval 93"/>
          <p:cNvSpPr/>
          <p:nvPr/>
        </p:nvSpPr>
        <p:spPr bwMode="auto">
          <a:xfrm>
            <a:off x="4207569" y="2816087"/>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5</a:t>
            </a:r>
          </a:p>
        </p:txBody>
      </p:sp>
      <p:sp>
        <p:nvSpPr>
          <p:cNvPr id="95" name="Oval 94"/>
          <p:cNvSpPr/>
          <p:nvPr/>
        </p:nvSpPr>
        <p:spPr bwMode="auto">
          <a:xfrm>
            <a:off x="6804991" y="2829339"/>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6</a:t>
            </a:r>
          </a:p>
        </p:txBody>
      </p:sp>
      <p:sp>
        <p:nvSpPr>
          <p:cNvPr id="96" name="Oval 95"/>
          <p:cNvSpPr/>
          <p:nvPr/>
        </p:nvSpPr>
        <p:spPr bwMode="auto">
          <a:xfrm>
            <a:off x="6884503" y="3571460"/>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smtClean="0">
                <a:solidFill>
                  <a:schemeClr val="bg1"/>
                </a:solidFill>
                <a:effectLst>
                  <a:outerShdw blurRad="38100" dist="38100" dir="2700000" algn="tl">
                    <a:srgbClr val="000000">
                      <a:alpha val="43137"/>
                    </a:srgbClr>
                  </a:outerShdw>
                </a:effectLst>
                <a:latin typeface="Calibri" pitchFamily="34" charset="0"/>
              </a:rPr>
              <a:t>7</a:t>
            </a:r>
          </a:p>
        </p:txBody>
      </p:sp>
      <p:sp>
        <p:nvSpPr>
          <p:cNvPr id="63" name="Oval 62"/>
          <p:cNvSpPr/>
          <p:nvPr/>
        </p:nvSpPr>
        <p:spPr bwMode="auto">
          <a:xfrm>
            <a:off x="8150088" y="3326295"/>
            <a:ext cx="265043" cy="238539"/>
          </a:xfrm>
          <a:prstGeom prst="ellipse">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a:solidFill>
                  <a:schemeClr val="bg1"/>
                </a:solidFill>
                <a:effectLst>
                  <a:outerShdw blurRad="38100" dist="38100" dir="2700000" algn="tl">
                    <a:srgbClr val="000000">
                      <a:alpha val="43137"/>
                    </a:srgbClr>
                  </a:outerShdw>
                </a:effectLst>
                <a:latin typeface="Calibri" pitchFamily="34" charset="0"/>
              </a:rPr>
              <a:t>8</a:t>
            </a:r>
            <a:endParaRPr lang="en-US" sz="1400" b="1" dirty="0" smtClean="0">
              <a:solidFill>
                <a:schemeClr val="bg1"/>
              </a:solidFill>
              <a:effectLst>
                <a:outerShdw blurRad="38100" dist="38100" dir="2700000" algn="tl">
                  <a:srgbClr val="000000">
                    <a:alpha val="43137"/>
                  </a:srgbClr>
                </a:outerShdw>
              </a:effectLst>
              <a:latin typeface="Calibri" pitchFamily="34" charset="0"/>
            </a:endParaRPr>
          </a:p>
        </p:txBody>
      </p:sp>
      <p:grpSp>
        <p:nvGrpSpPr>
          <p:cNvPr id="12" name="Group 11"/>
          <p:cNvGrpSpPr/>
          <p:nvPr/>
        </p:nvGrpSpPr>
        <p:grpSpPr>
          <a:xfrm>
            <a:off x="132524" y="1258957"/>
            <a:ext cx="1388201" cy="821635"/>
            <a:chOff x="132524" y="1258957"/>
            <a:chExt cx="1388201" cy="821635"/>
          </a:xfrm>
        </p:grpSpPr>
        <p:sp>
          <p:nvSpPr>
            <p:cNvPr id="5" name="Rounded Rectangle 4"/>
            <p:cNvSpPr/>
            <p:nvPr/>
          </p:nvSpPr>
          <p:spPr bwMode="auto">
            <a:xfrm>
              <a:off x="159027" y="1258957"/>
              <a:ext cx="1351722" cy="821635"/>
            </a:xfrm>
            <a:prstGeom prst="roundRect">
              <a:avLst/>
            </a:prstGeom>
            <a:solidFill>
              <a:schemeClr val="accent3"/>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8" name="TextBox 7"/>
            <p:cNvSpPr txBox="1"/>
            <p:nvPr/>
          </p:nvSpPr>
          <p:spPr>
            <a:xfrm>
              <a:off x="132524" y="1364973"/>
              <a:ext cx="1388201" cy="584775"/>
            </a:xfrm>
            <a:prstGeom prst="rect">
              <a:avLst/>
            </a:prstGeom>
            <a:noFill/>
          </p:spPr>
          <p:txBody>
            <a:bodyPr wrap="none" rtlCol="0">
              <a:spAutoFit/>
            </a:bodyPr>
            <a:lstStyle/>
            <a:p>
              <a:pPr algn="ctr"/>
              <a:r>
                <a:rPr lang="en-US" dirty="0" smtClean="0"/>
                <a:t>Point-of-Sale</a:t>
              </a:r>
            </a:p>
            <a:p>
              <a:pPr algn="ctr"/>
              <a:r>
                <a:rPr lang="en-US" sz="1400" dirty="0" smtClean="0"/>
                <a:t>(WPF App)</a:t>
              </a:r>
              <a:endParaRPr lang="en-US" sz="1400" dirty="0"/>
            </a:p>
          </p:txBody>
        </p:sp>
      </p:grpSp>
      <p:grpSp>
        <p:nvGrpSpPr>
          <p:cNvPr id="37" name="Group 36"/>
          <p:cNvGrpSpPr/>
          <p:nvPr/>
        </p:nvGrpSpPr>
        <p:grpSpPr>
          <a:xfrm>
            <a:off x="119271" y="3021496"/>
            <a:ext cx="530087" cy="397565"/>
            <a:chOff x="2716696" y="3737113"/>
            <a:chExt cx="530087" cy="397565"/>
          </a:xfrm>
        </p:grpSpPr>
        <p:sp>
          <p:nvSpPr>
            <p:cNvPr id="36" name="Hexagon 35"/>
            <p:cNvSpPr/>
            <p:nvPr/>
          </p:nvSpPr>
          <p:spPr bwMode="auto">
            <a:xfrm>
              <a:off x="2716696" y="3737113"/>
              <a:ext cx="530087" cy="397565"/>
            </a:xfrm>
            <a:prstGeom prst="hexagon">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81" name="TextBox 80"/>
            <p:cNvSpPr txBox="1"/>
            <p:nvPr/>
          </p:nvSpPr>
          <p:spPr>
            <a:xfrm>
              <a:off x="2749826" y="3823251"/>
              <a:ext cx="479618" cy="246221"/>
            </a:xfrm>
            <a:prstGeom prst="rect">
              <a:avLst/>
            </a:prstGeom>
            <a:noFill/>
          </p:spPr>
          <p:txBody>
            <a:bodyPr wrap="none" rtlCol="0">
              <a:spAutoFit/>
            </a:bodyPr>
            <a:lstStyle/>
            <a:p>
              <a:r>
                <a:rPr lang="en-US" sz="1000" dirty="0" err="1" smtClean="0"/>
                <a:t>Creds</a:t>
              </a:r>
              <a:endParaRPr lang="en-US" sz="1000" dirty="0"/>
            </a:p>
          </p:txBody>
        </p:sp>
      </p:grpSp>
      <p:sp>
        <p:nvSpPr>
          <p:cNvPr id="84" name="AutoShape 3"/>
          <p:cNvSpPr>
            <a:spLocks noChangeArrowheads="1"/>
          </p:cNvSpPr>
          <p:nvPr/>
        </p:nvSpPr>
        <p:spPr bwMode="auto">
          <a:xfrm>
            <a:off x="5119067" y="2869923"/>
            <a:ext cx="219075" cy="23812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86" name="AutoShape 4"/>
          <p:cNvSpPr>
            <a:spLocks noChangeArrowheads="1"/>
          </p:cNvSpPr>
          <p:nvPr/>
        </p:nvSpPr>
        <p:spPr bwMode="auto">
          <a:xfrm>
            <a:off x="5290517" y="2869923"/>
            <a:ext cx="219075" cy="23812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 name="AutoShape 5"/>
          <p:cNvSpPr>
            <a:spLocks noChangeArrowheads="1"/>
          </p:cNvSpPr>
          <p:nvPr/>
        </p:nvSpPr>
        <p:spPr bwMode="auto">
          <a:xfrm>
            <a:off x="5452442" y="2869923"/>
            <a:ext cx="219075" cy="23812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AutoShape 6"/>
          <p:cNvSpPr>
            <a:spLocks noChangeArrowheads="1"/>
          </p:cNvSpPr>
          <p:nvPr/>
        </p:nvSpPr>
        <p:spPr bwMode="auto">
          <a:xfrm>
            <a:off x="5623892" y="2869923"/>
            <a:ext cx="219075" cy="23812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0" name="Text Box 7"/>
          <p:cNvSpPr txBox="1">
            <a:spLocks noChangeArrowheads="1"/>
          </p:cNvSpPr>
          <p:nvPr/>
        </p:nvSpPr>
        <p:spPr bwMode="auto">
          <a:xfrm>
            <a:off x="5138117" y="2660373"/>
            <a:ext cx="1066800" cy="276225"/>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Azure Queue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7" name="AutoShape 8"/>
          <p:cNvSpPr>
            <a:spLocks noChangeArrowheads="1"/>
          </p:cNvSpPr>
          <p:nvPr/>
        </p:nvSpPr>
        <p:spPr bwMode="auto">
          <a:xfrm>
            <a:off x="5795342" y="2869923"/>
            <a:ext cx="219075" cy="23812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98" name="AutoShape 9"/>
          <p:cNvSpPr>
            <a:spLocks noChangeArrowheads="1"/>
          </p:cNvSpPr>
          <p:nvPr/>
        </p:nvSpPr>
        <p:spPr bwMode="auto">
          <a:xfrm>
            <a:off x="5966792" y="2869923"/>
            <a:ext cx="219075" cy="23812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9" name="Rectangle 98"/>
          <p:cNvSpPr/>
          <p:nvPr/>
        </p:nvSpPr>
        <p:spPr>
          <a:xfrm>
            <a:off x="6732089" y="1500805"/>
            <a:ext cx="1325230" cy="983978"/>
          </a:xfrm>
          <a:prstGeom prst="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Riviera Worker Role</a:t>
            </a:r>
          </a:p>
        </p:txBody>
      </p:sp>
      <p:pic>
        <p:nvPicPr>
          <p:cNvPr id="100" name="Picture 11" descr="D:\DVD_ART34\Artwork_Imagery\Icons - Illustrations\_XML ICONS\XML Web Services icon.png"/>
          <p:cNvPicPr>
            <a:picLocks noChangeAspect="1" noChangeArrowheads="1"/>
          </p:cNvPicPr>
          <p:nvPr/>
        </p:nvPicPr>
        <p:blipFill>
          <a:blip r:embed="rId5" cstate="print"/>
          <a:srcRect/>
          <a:stretch>
            <a:fillRect/>
          </a:stretch>
        </p:blipFill>
        <p:spPr bwMode="auto">
          <a:xfrm>
            <a:off x="3183835" y="1080063"/>
            <a:ext cx="325773" cy="390928"/>
          </a:xfrm>
          <a:prstGeom prst="rect">
            <a:avLst/>
          </a:prstGeom>
          <a:ln>
            <a:noFill/>
          </a:ln>
          <a:effectLst>
            <a:outerShdw blurRad="190500" algn="tl" rotWithShape="0">
              <a:srgbClr val="000000">
                <a:alpha val="70000"/>
              </a:srgbClr>
            </a:outerShdw>
          </a:effectLst>
        </p:spPr>
      </p:pic>
      <p:pic>
        <p:nvPicPr>
          <p:cNvPr id="101" name="Picture 2" descr="C:\Users\Sublime\Documents\Version Cue\Windows Marketing0001\documents\resources\Icons\filemgmt.dll_I00ec_0409.png"/>
          <p:cNvPicPr>
            <a:picLocks noChangeAspect="1" noChangeArrowheads="1"/>
          </p:cNvPicPr>
          <p:nvPr/>
        </p:nvPicPr>
        <p:blipFill>
          <a:blip r:embed="rId6"/>
          <a:srcRect/>
          <a:stretch>
            <a:fillRect/>
          </a:stretch>
        </p:blipFill>
        <p:spPr bwMode="auto">
          <a:xfrm>
            <a:off x="6735419" y="944926"/>
            <a:ext cx="650299" cy="615519"/>
          </a:xfrm>
          <a:prstGeom prst="rect">
            <a:avLst/>
          </a:prstGeom>
          <a:noFill/>
        </p:spPr>
      </p:pic>
      <p:grpSp>
        <p:nvGrpSpPr>
          <p:cNvPr id="56" name="Group 55"/>
          <p:cNvGrpSpPr/>
          <p:nvPr/>
        </p:nvGrpSpPr>
        <p:grpSpPr>
          <a:xfrm>
            <a:off x="2584174" y="3591338"/>
            <a:ext cx="2292625" cy="503583"/>
            <a:chOff x="2544417" y="3525078"/>
            <a:chExt cx="2491410" cy="503583"/>
          </a:xfrm>
        </p:grpSpPr>
        <p:sp>
          <p:nvSpPr>
            <p:cNvPr id="53" name="Rectangle 52"/>
            <p:cNvSpPr/>
            <p:nvPr/>
          </p:nvSpPr>
          <p:spPr bwMode="auto">
            <a:xfrm>
              <a:off x="2557671" y="3525078"/>
              <a:ext cx="2478156" cy="503583"/>
            </a:xfrm>
            <a:prstGeom prst="rect">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4" name="TextBox 53"/>
            <p:cNvSpPr txBox="1"/>
            <p:nvPr/>
          </p:nvSpPr>
          <p:spPr>
            <a:xfrm>
              <a:off x="2544417" y="3591339"/>
              <a:ext cx="2334806" cy="369332"/>
            </a:xfrm>
            <a:prstGeom prst="rect">
              <a:avLst/>
            </a:prstGeom>
            <a:noFill/>
          </p:spPr>
          <p:txBody>
            <a:bodyPr wrap="none" rtlCol="0">
              <a:spAutoFit/>
            </a:bodyPr>
            <a:lstStyle/>
            <a:p>
              <a:r>
                <a:rPr lang="en-US" dirty="0" smtClean="0"/>
                <a:t>EntLib </a:t>
              </a:r>
              <a:r>
                <a:rPr lang="en-US" sz="1600" dirty="0" smtClean="0"/>
                <a:t>(Caching, Logging)</a:t>
              </a:r>
              <a:endParaRPr lang="en-US" sz="1600" dirty="0"/>
            </a:p>
          </p:txBody>
        </p:sp>
      </p:grpSp>
      <p:sp>
        <p:nvSpPr>
          <p:cNvPr id="108" name="Curved Right Arrow 107"/>
          <p:cNvSpPr/>
          <p:nvPr/>
        </p:nvSpPr>
        <p:spPr bwMode="auto">
          <a:xfrm rot="17389242">
            <a:off x="4176883" y="2311368"/>
            <a:ext cx="353549" cy="1404597"/>
          </a:xfrm>
          <a:prstGeom prst="curvedRightArrow">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10" name="Curved Right Arrow 109"/>
          <p:cNvSpPr/>
          <p:nvPr/>
        </p:nvSpPr>
        <p:spPr bwMode="auto">
          <a:xfrm rot="15093202">
            <a:off x="6794186" y="2344498"/>
            <a:ext cx="353549" cy="1404597"/>
          </a:xfrm>
          <a:prstGeom prst="curvedRightArrow">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114" name="Straight Arrow Connector 113"/>
          <p:cNvCxnSpPr/>
          <p:nvPr/>
        </p:nvCxnSpPr>
        <p:spPr>
          <a:xfrm rot="16200000" flipH="1">
            <a:off x="7202556" y="3452191"/>
            <a:ext cx="1577011" cy="1"/>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Elbow Connector 115"/>
          <p:cNvCxnSpPr/>
          <p:nvPr/>
        </p:nvCxnSpPr>
        <p:spPr>
          <a:xfrm rot="10800000" flipV="1">
            <a:off x="5035827" y="2663687"/>
            <a:ext cx="2637183" cy="1245704"/>
          </a:xfrm>
          <a:prstGeom prst="bentConnector3">
            <a:avLst>
              <a:gd name="adj1" fmla="val -1256"/>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16200000" flipH="1">
            <a:off x="2955234" y="3047999"/>
            <a:ext cx="921028" cy="6625"/>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7">
            <a:extLst>
              <a:ext uri="28A0092B-C50C-407e-A947-70E740481C1C">
                <a14:useLocalDpi xmlns:a14="http://schemas.microsoft.com/office/drawing/2007/7/7/main" xmlns="" val="0"/>
              </a:ext>
            </a:extLst>
          </a:blip>
          <a:srcRect/>
          <a:stretch>
            <a:fillRect/>
          </a:stretch>
        </p:blipFill>
        <p:spPr bwMode="auto">
          <a:xfrm>
            <a:off x="8130209" y="2167283"/>
            <a:ext cx="597920" cy="734943"/>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pic>
        <p:nvPicPr>
          <p:cNvPr id="183" name="Picture 2" descr="C:\Users\Sublime\Documents\Version Cue\Windows Marketing0001\documents\resources\Icons\filemgmt.dll_I00ec_0409.png"/>
          <p:cNvPicPr>
            <a:picLocks noChangeAspect="1" noChangeArrowheads="1"/>
          </p:cNvPicPr>
          <p:nvPr/>
        </p:nvPicPr>
        <p:blipFill>
          <a:blip r:embed="rId6"/>
          <a:srcRect/>
          <a:stretch>
            <a:fillRect/>
          </a:stretch>
        </p:blipFill>
        <p:spPr bwMode="auto">
          <a:xfrm>
            <a:off x="7113105" y="938300"/>
            <a:ext cx="650299" cy="615519"/>
          </a:xfrm>
          <a:prstGeom prst="rect">
            <a:avLst/>
          </a:prstGeom>
          <a:noFill/>
        </p:spPr>
      </p:pic>
      <p:pic>
        <p:nvPicPr>
          <p:cNvPr id="184" name="Picture 2" descr="C:\Users\Sublime\Documents\Version Cue\Windows Marketing0001\documents\resources\Icons\filemgmt.dll_I00ec_0409.png"/>
          <p:cNvPicPr>
            <a:picLocks noChangeAspect="1" noChangeArrowheads="1"/>
          </p:cNvPicPr>
          <p:nvPr/>
        </p:nvPicPr>
        <p:blipFill>
          <a:blip r:embed="rId6"/>
          <a:srcRect/>
          <a:stretch>
            <a:fillRect/>
          </a:stretch>
        </p:blipFill>
        <p:spPr bwMode="auto">
          <a:xfrm>
            <a:off x="7504044" y="944927"/>
            <a:ext cx="650299" cy="615519"/>
          </a:xfrm>
          <a:prstGeom prst="rect">
            <a:avLst/>
          </a:prstGeom>
          <a:noFill/>
        </p:spPr>
      </p:pic>
      <p:pic>
        <p:nvPicPr>
          <p:cNvPr id="185" name="Picture 11" descr="D:\DVD_ART34\Artwork_Imagery\Icons - Illustrations\_XML ICONS\XML Web Services icon.png"/>
          <p:cNvPicPr>
            <a:picLocks noChangeAspect="1" noChangeArrowheads="1"/>
          </p:cNvPicPr>
          <p:nvPr/>
        </p:nvPicPr>
        <p:blipFill>
          <a:blip r:embed="rId5" cstate="print"/>
          <a:srcRect/>
          <a:stretch>
            <a:fillRect/>
          </a:stretch>
        </p:blipFill>
        <p:spPr bwMode="auto">
          <a:xfrm>
            <a:off x="3521765" y="1099941"/>
            <a:ext cx="325773" cy="390928"/>
          </a:xfrm>
          <a:prstGeom prst="rect">
            <a:avLst/>
          </a:prstGeom>
          <a:ln>
            <a:noFill/>
          </a:ln>
          <a:effectLst>
            <a:outerShdw blurRad="190500" algn="tl" rotWithShape="0">
              <a:srgbClr val="000000">
                <a:alpha val="70000"/>
              </a:srgbClr>
            </a:outerShdw>
          </a:effectLst>
        </p:spPr>
      </p:pic>
      <p:pic>
        <p:nvPicPr>
          <p:cNvPr id="186" name="Picture 11" descr="D:\DVD_ART34\Artwork_Imagery\Icons - Illustrations\_XML ICONS\XML Web Services icon.png"/>
          <p:cNvPicPr>
            <a:picLocks noChangeAspect="1" noChangeArrowheads="1"/>
          </p:cNvPicPr>
          <p:nvPr/>
        </p:nvPicPr>
        <p:blipFill>
          <a:blip r:embed="rId5" cstate="print"/>
          <a:srcRect/>
          <a:stretch>
            <a:fillRect/>
          </a:stretch>
        </p:blipFill>
        <p:spPr bwMode="auto">
          <a:xfrm>
            <a:off x="3846443" y="1080062"/>
            <a:ext cx="325773" cy="390928"/>
          </a:xfrm>
          <a:prstGeom prst="rect">
            <a:avLst/>
          </a:prstGeom>
          <a:ln>
            <a:noFill/>
          </a:ln>
          <a:effectLst>
            <a:outerShdw blurRad="190500" algn="tl" rotWithShape="0">
              <a:srgbClr val="000000">
                <a:alpha val="70000"/>
              </a:srgbClr>
            </a:outerShdw>
          </a:effectLst>
        </p:spPr>
      </p:pic>
      <p:grpSp>
        <p:nvGrpSpPr>
          <p:cNvPr id="187" name="Group 186"/>
          <p:cNvGrpSpPr>
            <a:grpSpLocks/>
          </p:cNvGrpSpPr>
          <p:nvPr/>
        </p:nvGrpSpPr>
        <p:grpSpPr bwMode="auto">
          <a:xfrm>
            <a:off x="5085937" y="2163417"/>
            <a:ext cx="1085850" cy="447675"/>
            <a:chOff x="5085" y="5010"/>
            <a:chExt cx="1710" cy="705"/>
          </a:xfrm>
        </p:grpSpPr>
        <p:sp>
          <p:nvSpPr>
            <p:cNvPr id="188" name="AutoShape 3"/>
            <p:cNvSpPr>
              <a:spLocks noChangeArrowheads="1"/>
            </p:cNvSpPr>
            <p:nvPr/>
          </p:nvSpPr>
          <p:spPr bwMode="auto">
            <a:xfrm>
              <a:off x="5085" y="5340"/>
              <a:ext cx="345" cy="37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189" name="AutoShape 4"/>
            <p:cNvSpPr>
              <a:spLocks noChangeArrowheads="1"/>
            </p:cNvSpPr>
            <p:nvPr/>
          </p:nvSpPr>
          <p:spPr bwMode="auto">
            <a:xfrm>
              <a:off x="5355"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AutoShape 5"/>
            <p:cNvSpPr>
              <a:spLocks noChangeArrowheads="1"/>
            </p:cNvSpPr>
            <p:nvPr/>
          </p:nvSpPr>
          <p:spPr bwMode="auto">
            <a:xfrm>
              <a:off x="561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AutoShape 6"/>
            <p:cNvSpPr>
              <a:spLocks noChangeArrowheads="1"/>
            </p:cNvSpPr>
            <p:nvPr/>
          </p:nvSpPr>
          <p:spPr bwMode="auto">
            <a:xfrm>
              <a:off x="588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 Box 7"/>
            <p:cNvSpPr txBox="1">
              <a:spLocks noChangeArrowheads="1"/>
            </p:cNvSpPr>
            <p:nvPr/>
          </p:nvSpPr>
          <p:spPr bwMode="auto">
            <a:xfrm>
              <a:off x="5115" y="5010"/>
              <a:ext cx="1680" cy="435"/>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cs typeface="Arial" pitchFamily="34" charset="0"/>
                </a:rPr>
                <a:t>Azure Queue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AutoShape 8"/>
            <p:cNvSpPr>
              <a:spLocks noChangeArrowheads="1"/>
            </p:cNvSpPr>
            <p:nvPr/>
          </p:nvSpPr>
          <p:spPr bwMode="auto">
            <a:xfrm>
              <a:off x="6150" y="5340"/>
              <a:ext cx="345" cy="37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194" name="AutoShape 9"/>
            <p:cNvSpPr>
              <a:spLocks noChangeArrowheads="1"/>
            </p:cNvSpPr>
            <p:nvPr/>
          </p:nvSpPr>
          <p:spPr bwMode="auto">
            <a:xfrm>
              <a:off x="642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95" name="Group 194"/>
          <p:cNvGrpSpPr>
            <a:grpSpLocks/>
          </p:cNvGrpSpPr>
          <p:nvPr/>
        </p:nvGrpSpPr>
        <p:grpSpPr bwMode="auto">
          <a:xfrm>
            <a:off x="5066059" y="1639957"/>
            <a:ext cx="1085850" cy="447675"/>
            <a:chOff x="5085" y="5010"/>
            <a:chExt cx="1710" cy="705"/>
          </a:xfrm>
        </p:grpSpPr>
        <p:sp>
          <p:nvSpPr>
            <p:cNvPr id="196" name="AutoShape 3"/>
            <p:cNvSpPr>
              <a:spLocks noChangeArrowheads="1"/>
            </p:cNvSpPr>
            <p:nvPr/>
          </p:nvSpPr>
          <p:spPr bwMode="auto">
            <a:xfrm>
              <a:off x="5085" y="5340"/>
              <a:ext cx="345" cy="37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197" name="AutoShape 4"/>
            <p:cNvSpPr>
              <a:spLocks noChangeArrowheads="1"/>
            </p:cNvSpPr>
            <p:nvPr/>
          </p:nvSpPr>
          <p:spPr bwMode="auto">
            <a:xfrm>
              <a:off x="5355"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AutoShape 5"/>
            <p:cNvSpPr>
              <a:spLocks noChangeArrowheads="1"/>
            </p:cNvSpPr>
            <p:nvPr/>
          </p:nvSpPr>
          <p:spPr bwMode="auto">
            <a:xfrm>
              <a:off x="561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AutoShape 6"/>
            <p:cNvSpPr>
              <a:spLocks noChangeArrowheads="1"/>
            </p:cNvSpPr>
            <p:nvPr/>
          </p:nvSpPr>
          <p:spPr bwMode="auto">
            <a:xfrm>
              <a:off x="588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Text Box 7"/>
            <p:cNvSpPr txBox="1">
              <a:spLocks noChangeArrowheads="1"/>
            </p:cNvSpPr>
            <p:nvPr/>
          </p:nvSpPr>
          <p:spPr bwMode="auto">
            <a:xfrm>
              <a:off x="5115" y="5010"/>
              <a:ext cx="1680" cy="435"/>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cs typeface="Arial" pitchFamily="34" charset="0"/>
                </a:rPr>
                <a:t>Azure Queue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1" name="AutoShape 8"/>
            <p:cNvSpPr>
              <a:spLocks noChangeArrowheads="1"/>
            </p:cNvSpPr>
            <p:nvPr/>
          </p:nvSpPr>
          <p:spPr bwMode="auto">
            <a:xfrm>
              <a:off x="6150" y="5340"/>
              <a:ext cx="345" cy="375"/>
            </a:xfrm>
            <a:prstGeom prst="cube">
              <a:avLst>
                <a:gd name="adj" fmla="val 25000"/>
              </a:avLst>
            </a:prstGeom>
            <a:solidFill>
              <a:srgbClr val="FFFFFF"/>
            </a:solidFill>
            <a:ln w="9525">
              <a:solidFill>
                <a:srgbClr val="000000"/>
              </a:solidFill>
              <a:miter lim="800000"/>
              <a:headEnd/>
              <a:tailEnd/>
            </a:ln>
            <a:extLst>
              <a:ext uri="{53640926-AAD7-44d8-BBD7-CCE9431645EC}">
                <a14:shadowObscured xmlns:a14="http://schemas.microsoft.com/office/drawing/2007/7/7/main" xmlns="" val="1"/>
              </a:ext>
            </a:extLst>
          </p:spPr>
          <p:txBody>
            <a:bodyPr vert="horz" wrap="square" lIns="91440" tIns="45720" rIns="91440" bIns="45720" numCol="1" anchor="t" anchorCtr="0" compatLnSpc="1">
              <a:prstTxWarp prst="textNoShape">
                <a:avLst/>
              </a:prstTxWarp>
            </a:bodyPr>
            <a:lstStyle/>
            <a:p>
              <a:endParaRPr lang="en-US"/>
            </a:p>
          </p:txBody>
        </p:sp>
        <p:sp>
          <p:nvSpPr>
            <p:cNvPr id="202" name="AutoShape 9"/>
            <p:cNvSpPr>
              <a:spLocks noChangeArrowheads="1"/>
            </p:cNvSpPr>
            <p:nvPr/>
          </p:nvSpPr>
          <p:spPr bwMode="auto">
            <a:xfrm>
              <a:off x="6420" y="5340"/>
              <a:ext cx="345" cy="375"/>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07/7/12/main" xmlns="" val="3814498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 calcmode="lin" valueType="num">
                                      <p:cBhvr>
                                        <p:cTn id="12" dur="500" fill="hold"/>
                                        <p:tgtEl>
                                          <p:spTgt spid="89"/>
                                        </p:tgtEl>
                                        <p:attrNameLst>
                                          <p:attrName>ppt_w</p:attrName>
                                        </p:attrNameLst>
                                      </p:cBhvr>
                                      <p:tavLst>
                                        <p:tav tm="0">
                                          <p:val>
                                            <p:fltVal val="0"/>
                                          </p:val>
                                        </p:tav>
                                        <p:tav tm="100000">
                                          <p:val>
                                            <p:strVal val="#ppt_w"/>
                                          </p:val>
                                        </p:tav>
                                      </p:tavLst>
                                    </p:anim>
                                    <p:anim calcmode="lin" valueType="num">
                                      <p:cBhvr>
                                        <p:cTn id="13" dur="500" fill="hold"/>
                                        <p:tgtEl>
                                          <p:spTgt spid="89"/>
                                        </p:tgtEl>
                                        <p:attrNameLst>
                                          <p:attrName>ppt_h</p:attrName>
                                        </p:attrNameLst>
                                      </p:cBhvr>
                                      <p:tavLst>
                                        <p:tav tm="0">
                                          <p:val>
                                            <p:fltVal val="0"/>
                                          </p:val>
                                        </p:tav>
                                        <p:tav tm="100000">
                                          <p:val>
                                            <p:strVal val="#ppt_h"/>
                                          </p:val>
                                        </p:tav>
                                      </p:tavLst>
                                    </p:anim>
                                    <p:animEffect transition="in" filter="fade">
                                      <p:cBhvr>
                                        <p:cTn id="14" dur="500"/>
                                        <p:tgtEl>
                                          <p:spTgt spid="89"/>
                                        </p:tgtEl>
                                      </p:cBhvr>
                                    </p:animEffect>
                                  </p:childTnLst>
                                </p:cTn>
                              </p:par>
                              <p:par>
                                <p:cTn id="15" presetID="53"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cBhvr>
                                        <p:cTn id="24" dur="500" fill="hold"/>
                                        <p:tgtEl>
                                          <p:spTgt spid="60"/>
                                        </p:tgtEl>
                                        <p:attrNameLst>
                                          <p:attrName>ppt_w</p:attrName>
                                        </p:attrNameLst>
                                      </p:cBhvr>
                                      <p:tavLst>
                                        <p:tav tm="0">
                                          <p:val>
                                            <p:fltVal val="0"/>
                                          </p:val>
                                        </p:tav>
                                        <p:tav tm="100000">
                                          <p:val>
                                            <p:strVal val="#ppt_w"/>
                                          </p:val>
                                        </p:tav>
                                      </p:tavLst>
                                    </p:anim>
                                    <p:anim calcmode="lin" valueType="num">
                                      <p:cBhvr>
                                        <p:cTn id="25" dur="500" fill="hold"/>
                                        <p:tgtEl>
                                          <p:spTgt spid="60"/>
                                        </p:tgtEl>
                                        <p:attrNameLst>
                                          <p:attrName>ppt_h</p:attrName>
                                        </p:attrNameLst>
                                      </p:cBhvr>
                                      <p:tavLst>
                                        <p:tav tm="0">
                                          <p:val>
                                            <p:fltVal val="0"/>
                                          </p:val>
                                        </p:tav>
                                        <p:tav tm="100000">
                                          <p:val>
                                            <p:strVal val="#ppt_h"/>
                                          </p:val>
                                        </p:tav>
                                      </p:tavLst>
                                    </p:anim>
                                    <p:animEffect transition="in" filter="fade">
                                      <p:cBhvr>
                                        <p:cTn id="26" dur="500"/>
                                        <p:tgtEl>
                                          <p:spTgt spid="60"/>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anim calcmode="lin" valueType="num">
                                      <p:cBhvr>
                                        <p:cTn id="29" dur="500" fill="hold"/>
                                        <p:tgtEl>
                                          <p:spTgt spid="91"/>
                                        </p:tgtEl>
                                        <p:attrNameLst>
                                          <p:attrName>ppt_w</p:attrName>
                                        </p:attrNameLst>
                                      </p:cBhvr>
                                      <p:tavLst>
                                        <p:tav tm="0">
                                          <p:val>
                                            <p:fltVal val="0"/>
                                          </p:val>
                                        </p:tav>
                                        <p:tav tm="100000">
                                          <p:val>
                                            <p:strVal val="#ppt_w"/>
                                          </p:val>
                                        </p:tav>
                                      </p:tavLst>
                                    </p:anim>
                                    <p:anim calcmode="lin" valueType="num">
                                      <p:cBhvr>
                                        <p:cTn id="30" dur="500" fill="hold"/>
                                        <p:tgtEl>
                                          <p:spTgt spid="91"/>
                                        </p:tgtEl>
                                        <p:attrNameLst>
                                          <p:attrName>ppt_h</p:attrName>
                                        </p:attrNameLst>
                                      </p:cBhvr>
                                      <p:tavLst>
                                        <p:tav tm="0">
                                          <p:val>
                                            <p:fltVal val="0"/>
                                          </p:val>
                                        </p:tav>
                                        <p:tav tm="100000">
                                          <p:val>
                                            <p:strVal val="#ppt_h"/>
                                          </p:val>
                                        </p:tav>
                                      </p:tavLst>
                                    </p:anim>
                                    <p:animEffect transition="in" filter="fade">
                                      <p:cBhvr>
                                        <p:cTn id="31" dur="500"/>
                                        <p:tgtEl>
                                          <p:spTgt spid="91"/>
                                        </p:tgtEl>
                                      </p:cBhvr>
                                    </p:animEffect>
                                  </p:childTnLst>
                                </p:cTn>
                              </p:par>
                              <p:par>
                                <p:cTn id="32" presetID="53" presetClass="entr" presetSubtype="0" fill="hold" nodeType="withEffect">
                                  <p:stCondLst>
                                    <p:cond delay="0"/>
                                  </p:stCondLst>
                                  <p:childTnLst>
                                    <p:set>
                                      <p:cBhvr>
                                        <p:cTn id="33" dur="1" fill="hold">
                                          <p:stCondLst>
                                            <p:cond delay="0"/>
                                          </p:stCondLst>
                                        </p:cTn>
                                        <p:tgtEl>
                                          <p:spTgt spid="68"/>
                                        </p:tgtEl>
                                        <p:attrNameLst>
                                          <p:attrName>style.visibility</p:attrName>
                                        </p:attrNameLst>
                                      </p:cBhvr>
                                      <p:to>
                                        <p:strVal val="visible"/>
                                      </p:to>
                                    </p:set>
                                    <p:anim calcmode="lin" valueType="num">
                                      <p:cBhvr>
                                        <p:cTn id="34" dur="500" fill="hold"/>
                                        <p:tgtEl>
                                          <p:spTgt spid="68"/>
                                        </p:tgtEl>
                                        <p:attrNameLst>
                                          <p:attrName>ppt_w</p:attrName>
                                        </p:attrNameLst>
                                      </p:cBhvr>
                                      <p:tavLst>
                                        <p:tav tm="0">
                                          <p:val>
                                            <p:fltVal val="0"/>
                                          </p:val>
                                        </p:tav>
                                        <p:tav tm="100000">
                                          <p:val>
                                            <p:strVal val="#ppt_w"/>
                                          </p:val>
                                        </p:tav>
                                      </p:tavLst>
                                    </p:anim>
                                    <p:anim calcmode="lin" valueType="num">
                                      <p:cBhvr>
                                        <p:cTn id="35" dur="500" fill="hold"/>
                                        <p:tgtEl>
                                          <p:spTgt spid="68"/>
                                        </p:tgtEl>
                                        <p:attrNameLst>
                                          <p:attrName>ppt_h</p:attrName>
                                        </p:attrNameLst>
                                      </p:cBhvr>
                                      <p:tavLst>
                                        <p:tav tm="0">
                                          <p:val>
                                            <p:fltVal val="0"/>
                                          </p:val>
                                        </p:tav>
                                        <p:tav tm="100000">
                                          <p:val>
                                            <p:strVal val="#ppt_h"/>
                                          </p:val>
                                        </p:tav>
                                      </p:tavLst>
                                    </p:anim>
                                    <p:animEffect transition="in" filter="fade">
                                      <p:cBhvr>
                                        <p:cTn id="36" dur="500"/>
                                        <p:tgtEl>
                                          <p:spTgt spid="68"/>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nodeType="click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animEffect transition="in" filter="fade">
                                      <p:cBhvr>
                                        <p:cTn id="43" dur="500"/>
                                        <p:tgtEl>
                                          <p:spTgt spid="50"/>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92"/>
                                        </p:tgtEl>
                                        <p:attrNameLst>
                                          <p:attrName>style.visibility</p:attrName>
                                        </p:attrNameLst>
                                      </p:cBhvr>
                                      <p:to>
                                        <p:strVal val="visible"/>
                                      </p:to>
                                    </p:set>
                                    <p:anim calcmode="lin" valueType="num">
                                      <p:cBhvr>
                                        <p:cTn id="46" dur="500" fill="hold"/>
                                        <p:tgtEl>
                                          <p:spTgt spid="92"/>
                                        </p:tgtEl>
                                        <p:attrNameLst>
                                          <p:attrName>ppt_w</p:attrName>
                                        </p:attrNameLst>
                                      </p:cBhvr>
                                      <p:tavLst>
                                        <p:tav tm="0">
                                          <p:val>
                                            <p:fltVal val="0"/>
                                          </p:val>
                                        </p:tav>
                                        <p:tav tm="100000">
                                          <p:val>
                                            <p:strVal val="#ppt_w"/>
                                          </p:val>
                                        </p:tav>
                                      </p:tavLst>
                                    </p:anim>
                                    <p:anim calcmode="lin" valueType="num">
                                      <p:cBhvr>
                                        <p:cTn id="47" dur="500" fill="hold"/>
                                        <p:tgtEl>
                                          <p:spTgt spid="92"/>
                                        </p:tgtEl>
                                        <p:attrNameLst>
                                          <p:attrName>ppt_h</p:attrName>
                                        </p:attrNameLst>
                                      </p:cBhvr>
                                      <p:tavLst>
                                        <p:tav tm="0">
                                          <p:val>
                                            <p:fltVal val="0"/>
                                          </p:val>
                                        </p:tav>
                                        <p:tav tm="100000">
                                          <p:val>
                                            <p:strVal val="#ppt_h"/>
                                          </p:val>
                                        </p:tav>
                                      </p:tavLst>
                                    </p:anim>
                                    <p:animEffect transition="in" filter="fade">
                                      <p:cBhvr>
                                        <p:cTn id="48" dur="500"/>
                                        <p:tgtEl>
                                          <p:spTgt spid="92"/>
                                        </p:tgtEl>
                                      </p:cBhvr>
                                    </p:animEffect>
                                  </p:childTnLst>
                                </p:cTn>
                              </p:par>
                              <p:par>
                                <p:cTn id="49" presetID="53" presetClass="entr" presetSubtype="0" fill="hold" nodeType="withEffect">
                                  <p:stCondLst>
                                    <p:cond delay="0"/>
                                  </p:stCondLst>
                                  <p:childTnLst>
                                    <p:set>
                                      <p:cBhvr>
                                        <p:cTn id="50" dur="1" fill="hold">
                                          <p:stCondLst>
                                            <p:cond delay="0"/>
                                          </p:stCondLst>
                                        </p:cTn>
                                        <p:tgtEl>
                                          <p:spTgt spid="70"/>
                                        </p:tgtEl>
                                        <p:attrNameLst>
                                          <p:attrName>style.visibility</p:attrName>
                                        </p:attrNameLst>
                                      </p:cBhvr>
                                      <p:to>
                                        <p:strVal val="visible"/>
                                      </p:to>
                                    </p:set>
                                    <p:anim calcmode="lin" valueType="num">
                                      <p:cBhvr>
                                        <p:cTn id="51" dur="500" fill="hold"/>
                                        <p:tgtEl>
                                          <p:spTgt spid="70"/>
                                        </p:tgtEl>
                                        <p:attrNameLst>
                                          <p:attrName>ppt_w</p:attrName>
                                        </p:attrNameLst>
                                      </p:cBhvr>
                                      <p:tavLst>
                                        <p:tav tm="0">
                                          <p:val>
                                            <p:fltVal val="0"/>
                                          </p:val>
                                        </p:tav>
                                        <p:tav tm="100000">
                                          <p:val>
                                            <p:strVal val="#ppt_w"/>
                                          </p:val>
                                        </p:tav>
                                      </p:tavLst>
                                    </p:anim>
                                    <p:anim calcmode="lin" valueType="num">
                                      <p:cBhvr>
                                        <p:cTn id="52" dur="500" fill="hold"/>
                                        <p:tgtEl>
                                          <p:spTgt spid="70"/>
                                        </p:tgtEl>
                                        <p:attrNameLst>
                                          <p:attrName>ppt_h</p:attrName>
                                        </p:attrNameLst>
                                      </p:cBhvr>
                                      <p:tavLst>
                                        <p:tav tm="0">
                                          <p:val>
                                            <p:fltVal val="0"/>
                                          </p:val>
                                        </p:tav>
                                        <p:tav tm="100000">
                                          <p:val>
                                            <p:strVal val="#ppt_h"/>
                                          </p:val>
                                        </p:tav>
                                      </p:tavLst>
                                    </p:anim>
                                    <p:animEffect transition="in" filter="fade">
                                      <p:cBhvr>
                                        <p:cTn id="53" dur="5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124"/>
                                        </p:tgtEl>
                                        <p:attrNameLst>
                                          <p:attrName>style.visibility</p:attrName>
                                        </p:attrNameLst>
                                      </p:cBhvr>
                                      <p:to>
                                        <p:strVal val="visible"/>
                                      </p:to>
                                    </p:set>
                                    <p:anim calcmode="lin" valueType="num">
                                      <p:cBhvr>
                                        <p:cTn id="58" dur="500" fill="hold"/>
                                        <p:tgtEl>
                                          <p:spTgt spid="124"/>
                                        </p:tgtEl>
                                        <p:attrNameLst>
                                          <p:attrName>ppt_w</p:attrName>
                                        </p:attrNameLst>
                                      </p:cBhvr>
                                      <p:tavLst>
                                        <p:tav tm="0">
                                          <p:val>
                                            <p:fltVal val="0"/>
                                          </p:val>
                                        </p:tav>
                                        <p:tav tm="100000">
                                          <p:val>
                                            <p:strVal val="#ppt_w"/>
                                          </p:val>
                                        </p:tav>
                                      </p:tavLst>
                                    </p:anim>
                                    <p:anim calcmode="lin" valueType="num">
                                      <p:cBhvr>
                                        <p:cTn id="59" dur="500" fill="hold"/>
                                        <p:tgtEl>
                                          <p:spTgt spid="124"/>
                                        </p:tgtEl>
                                        <p:attrNameLst>
                                          <p:attrName>ppt_h</p:attrName>
                                        </p:attrNameLst>
                                      </p:cBhvr>
                                      <p:tavLst>
                                        <p:tav tm="0">
                                          <p:val>
                                            <p:fltVal val="0"/>
                                          </p:val>
                                        </p:tav>
                                        <p:tav tm="100000">
                                          <p:val>
                                            <p:strVal val="#ppt_h"/>
                                          </p:val>
                                        </p:tav>
                                      </p:tavLst>
                                    </p:anim>
                                    <p:animEffect transition="in" filter="fade">
                                      <p:cBhvr>
                                        <p:cTn id="60" dur="500"/>
                                        <p:tgtEl>
                                          <p:spTgt spid="124"/>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93"/>
                                        </p:tgtEl>
                                        <p:attrNameLst>
                                          <p:attrName>style.visibility</p:attrName>
                                        </p:attrNameLst>
                                      </p:cBhvr>
                                      <p:to>
                                        <p:strVal val="visible"/>
                                      </p:to>
                                    </p:set>
                                    <p:anim calcmode="lin" valueType="num">
                                      <p:cBhvr>
                                        <p:cTn id="63" dur="500" fill="hold"/>
                                        <p:tgtEl>
                                          <p:spTgt spid="93"/>
                                        </p:tgtEl>
                                        <p:attrNameLst>
                                          <p:attrName>ppt_w</p:attrName>
                                        </p:attrNameLst>
                                      </p:cBhvr>
                                      <p:tavLst>
                                        <p:tav tm="0">
                                          <p:val>
                                            <p:fltVal val="0"/>
                                          </p:val>
                                        </p:tav>
                                        <p:tav tm="100000">
                                          <p:val>
                                            <p:strVal val="#ppt_w"/>
                                          </p:val>
                                        </p:tav>
                                      </p:tavLst>
                                    </p:anim>
                                    <p:anim calcmode="lin" valueType="num">
                                      <p:cBhvr>
                                        <p:cTn id="64" dur="500" fill="hold"/>
                                        <p:tgtEl>
                                          <p:spTgt spid="93"/>
                                        </p:tgtEl>
                                        <p:attrNameLst>
                                          <p:attrName>ppt_h</p:attrName>
                                        </p:attrNameLst>
                                      </p:cBhvr>
                                      <p:tavLst>
                                        <p:tav tm="0">
                                          <p:val>
                                            <p:fltVal val="0"/>
                                          </p:val>
                                        </p:tav>
                                        <p:tav tm="100000">
                                          <p:val>
                                            <p:strVal val="#ppt_h"/>
                                          </p:val>
                                        </p:tav>
                                      </p:tavLst>
                                    </p:anim>
                                    <p:animEffect transition="in" filter="fade">
                                      <p:cBhvr>
                                        <p:cTn id="65" dur="500"/>
                                        <p:tgtEl>
                                          <p:spTgt spid="93"/>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94"/>
                                        </p:tgtEl>
                                        <p:attrNameLst>
                                          <p:attrName>style.visibility</p:attrName>
                                        </p:attrNameLst>
                                      </p:cBhvr>
                                      <p:to>
                                        <p:strVal val="visible"/>
                                      </p:to>
                                    </p:set>
                                    <p:anim calcmode="lin" valueType="num">
                                      <p:cBhvr>
                                        <p:cTn id="70" dur="500" fill="hold"/>
                                        <p:tgtEl>
                                          <p:spTgt spid="94"/>
                                        </p:tgtEl>
                                        <p:attrNameLst>
                                          <p:attrName>ppt_w</p:attrName>
                                        </p:attrNameLst>
                                      </p:cBhvr>
                                      <p:tavLst>
                                        <p:tav tm="0">
                                          <p:val>
                                            <p:fltVal val="0"/>
                                          </p:val>
                                        </p:tav>
                                        <p:tav tm="100000">
                                          <p:val>
                                            <p:strVal val="#ppt_w"/>
                                          </p:val>
                                        </p:tav>
                                      </p:tavLst>
                                    </p:anim>
                                    <p:anim calcmode="lin" valueType="num">
                                      <p:cBhvr>
                                        <p:cTn id="71" dur="500" fill="hold"/>
                                        <p:tgtEl>
                                          <p:spTgt spid="94"/>
                                        </p:tgtEl>
                                        <p:attrNameLst>
                                          <p:attrName>ppt_h</p:attrName>
                                        </p:attrNameLst>
                                      </p:cBhvr>
                                      <p:tavLst>
                                        <p:tav tm="0">
                                          <p:val>
                                            <p:fltVal val="0"/>
                                          </p:val>
                                        </p:tav>
                                        <p:tav tm="100000">
                                          <p:val>
                                            <p:strVal val="#ppt_h"/>
                                          </p:val>
                                        </p:tav>
                                      </p:tavLst>
                                    </p:anim>
                                    <p:animEffect transition="in" filter="fade">
                                      <p:cBhvr>
                                        <p:cTn id="72" dur="500"/>
                                        <p:tgtEl>
                                          <p:spTgt spid="94"/>
                                        </p:tgtEl>
                                      </p:cBhvr>
                                    </p:animEffect>
                                  </p:childTnLst>
                                </p:cTn>
                              </p:par>
                              <p:par>
                                <p:cTn id="73" presetID="53" presetClass="entr" presetSubtype="0" fill="hold" grpId="0" nodeType="with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p:cTn id="75" dur="500" fill="hold"/>
                                        <p:tgtEl>
                                          <p:spTgt spid="108"/>
                                        </p:tgtEl>
                                        <p:attrNameLst>
                                          <p:attrName>ppt_w</p:attrName>
                                        </p:attrNameLst>
                                      </p:cBhvr>
                                      <p:tavLst>
                                        <p:tav tm="0">
                                          <p:val>
                                            <p:fltVal val="0"/>
                                          </p:val>
                                        </p:tav>
                                        <p:tav tm="100000">
                                          <p:val>
                                            <p:strVal val="#ppt_w"/>
                                          </p:val>
                                        </p:tav>
                                      </p:tavLst>
                                    </p:anim>
                                    <p:anim calcmode="lin" valueType="num">
                                      <p:cBhvr>
                                        <p:cTn id="76" dur="500" fill="hold"/>
                                        <p:tgtEl>
                                          <p:spTgt spid="108"/>
                                        </p:tgtEl>
                                        <p:attrNameLst>
                                          <p:attrName>ppt_h</p:attrName>
                                        </p:attrNameLst>
                                      </p:cBhvr>
                                      <p:tavLst>
                                        <p:tav tm="0">
                                          <p:val>
                                            <p:fltVal val="0"/>
                                          </p:val>
                                        </p:tav>
                                        <p:tav tm="100000">
                                          <p:val>
                                            <p:strVal val="#ppt_h"/>
                                          </p:val>
                                        </p:tav>
                                      </p:tavLst>
                                    </p:anim>
                                    <p:animEffect transition="in" filter="fade">
                                      <p:cBhvr>
                                        <p:cTn id="77" dur="500"/>
                                        <p:tgtEl>
                                          <p:spTgt spid="108"/>
                                        </p:tgtEl>
                                      </p:cBhvr>
                                    </p:animEffect>
                                  </p:childTnLst>
                                </p:cTn>
                              </p:par>
                            </p:childTnLst>
                          </p:cTn>
                        </p:par>
                        <p:par>
                          <p:cTn id="78" fill="hold">
                            <p:stCondLst>
                              <p:cond delay="500"/>
                            </p:stCondLst>
                            <p:childTnLst>
                              <p:par>
                                <p:cTn id="79" presetID="24" presetClass="emph" presetSubtype="0" fill="hold" grpId="0" nodeType="afterEffect">
                                  <p:stCondLst>
                                    <p:cond delay="0"/>
                                  </p:stCondLst>
                                  <p:childTnLst>
                                    <p:animClr clrSpc="hsl" dir="cw">
                                      <p:cBhvr override="childStyle">
                                        <p:cTn id="80" dur="500" fill="hold"/>
                                        <p:tgtEl>
                                          <p:spTgt spid="98"/>
                                        </p:tgtEl>
                                        <p:attrNameLst>
                                          <p:attrName>style.color</p:attrName>
                                        </p:attrNameLst>
                                      </p:cBhvr>
                                      <p:by>
                                        <p:hsl h="0" s="-12549" l="-25098"/>
                                      </p:by>
                                    </p:animClr>
                                    <p:animClr clrSpc="hsl" dir="cw">
                                      <p:cBhvr>
                                        <p:cTn id="81" dur="500" fill="hold"/>
                                        <p:tgtEl>
                                          <p:spTgt spid="98"/>
                                        </p:tgtEl>
                                        <p:attrNameLst>
                                          <p:attrName>fillcolor</p:attrName>
                                        </p:attrNameLst>
                                      </p:cBhvr>
                                      <p:by>
                                        <p:hsl h="0" s="-12549" l="-25098"/>
                                      </p:by>
                                    </p:animClr>
                                    <p:animClr clrSpc="hsl" dir="cw">
                                      <p:cBhvr>
                                        <p:cTn id="82" dur="500" fill="hold"/>
                                        <p:tgtEl>
                                          <p:spTgt spid="98"/>
                                        </p:tgtEl>
                                        <p:attrNameLst>
                                          <p:attrName>stroke.color</p:attrName>
                                        </p:attrNameLst>
                                      </p:cBhvr>
                                      <p:by>
                                        <p:hsl h="0" s="-12549" l="-25098"/>
                                      </p:by>
                                    </p:animClr>
                                    <p:set>
                                      <p:cBhvr>
                                        <p:cTn id="83" dur="500" fill="hold"/>
                                        <p:tgtEl>
                                          <p:spTgt spid="98"/>
                                        </p:tgtEl>
                                        <p:attrNameLst>
                                          <p:attrName>fill.type</p:attrName>
                                        </p:attrNameLst>
                                      </p:cBhvr>
                                      <p:to>
                                        <p:strVal val="solid"/>
                                      </p:to>
                                    </p:se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21600000">
                                      <p:cBhvr>
                                        <p:cTn id="87" dur="2000" fill="hold"/>
                                        <p:tgtEl>
                                          <p:spTgt spid="101"/>
                                        </p:tgtEl>
                                        <p:attrNameLst>
                                          <p:attrName>r</p:attrName>
                                        </p:attrNameLst>
                                      </p:cBhvr>
                                    </p:animRot>
                                  </p:childTnLst>
                                </p:cTn>
                              </p:par>
                            </p:childTnLst>
                          </p:cTn>
                        </p:par>
                        <p:par>
                          <p:cTn id="88" fill="hold">
                            <p:stCondLst>
                              <p:cond delay="2000"/>
                            </p:stCondLst>
                            <p:childTnLst>
                              <p:par>
                                <p:cTn id="89" presetID="53" presetClass="entr" presetSubtype="0"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0" fill="hold" grpId="0" nodeType="withEffect">
                                  <p:stCondLst>
                                    <p:cond delay="0"/>
                                  </p:stCondLst>
                                  <p:childTnLst>
                                    <p:set>
                                      <p:cBhvr>
                                        <p:cTn id="95" dur="1" fill="hold">
                                          <p:stCondLst>
                                            <p:cond delay="0"/>
                                          </p:stCondLst>
                                        </p:cTn>
                                        <p:tgtEl>
                                          <p:spTgt spid="110"/>
                                        </p:tgtEl>
                                        <p:attrNameLst>
                                          <p:attrName>style.visibility</p:attrName>
                                        </p:attrNameLst>
                                      </p:cBhvr>
                                      <p:to>
                                        <p:strVal val="visible"/>
                                      </p:to>
                                    </p:set>
                                    <p:anim calcmode="lin" valueType="num">
                                      <p:cBhvr>
                                        <p:cTn id="96" dur="500" fill="hold"/>
                                        <p:tgtEl>
                                          <p:spTgt spid="110"/>
                                        </p:tgtEl>
                                        <p:attrNameLst>
                                          <p:attrName>ppt_w</p:attrName>
                                        </p:attrNameLst>
                                      </p:cBhvr>
                                      <p:tavLst>
                                        <p:tav tm="0">
                                          <p:val>
                                            <p:fltVal val="0"/>
                                          </p:val>
                                        </p:tav>
                                        <p:tav tm="100000">
                                          <p:val>
                                            <p:strVal val="#ppt_w"/>
                                          </p:val>
                                        </p:tav>
                                      </p:tavLst>
                                    </p:anim>
                                    <p:anim calcmode="lin" valueType="num">
                                      <p:cBhvr>
                                        <p:cTn id="97" dur="500" fill="hold"/>
                                        <p:tgtEl>
                                          <p:spTgt spid="110"/>
                                        </p:tgtEl>
                                        <p:attrNameLst>
                                          <p:attrName>ppt_h</p:attrName>
                                        </p:attrNameLst>
                                      </p:cBhvr>
                                      <p:tavLst>
                                        <p:tav tm="0">
                                          <p:val>
                                            <p:fltVal val="0"/>
                                          </p:val>
                                        </p:tav>
                                        <p:tav tm="100000">
                                          <p:val>
                                            <p:strVal val="#ppt_h"/>
                                          </p:val>
                                        </p:tav>
                                      </p:tavLst>
                                    </p:anim>
                                    <p:animEffect transition="in" filter="fade">
                                      <p:cBhvr>
                                        <p:cTn id="98" dur="500"/>
                                        <p:tgtEl>
                                          <p:spTgt spid="110"/>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0" fill="hold" grpId="0" nodeType="clickEffect">
                                  <p:stCondLst>
                                    <p:cond delay="0"/>
                                  </p:stCondLst>
                                  <p:childTnLst>
                                    <p:set>
                                      <p:cBhvr>
                                        <p:cTn id="102" dur="1" fill="hold">
                                          <p:stCondLst>
                                            <p:cond delay="0"/>
                                          </p:stCondLst>
                                        </p:cTn>
                                        <p:tgtEl>
                                          <p:spTgt spid="96"/>
                                        </p:tgtEl>
                                        <p:attrNameLst>
                                          <p:attrName>style.visibility</p:attrName>
                                        </p:attrNameLst>
                                      </p:cBhvr>
                                      <p:to>
                                        <p:strVal val="visible"/>
                                      </p:to>
                                    </p:set>
                                    <p:anim calcmode="lin" valueType="num">
                                      <p:cBhvr>
                                        <p:cTn id="103" dur="500" fill="hold"/>
                                        <p:tgtEl>
                                          <p:spTgt spid="96"/>
                                        </p:tgtEl>
                                        <p:attrNameLst>
                                          <p:attrName>ppt_w</p:attrName>
                                        </p:attrNameLst>
                                      </p:cBhvr>
                                      <p:tavLst>
                                        <p:tav tm="0">
                                          <p:val>
                                            <p:fltVal val="0"/>
                                          </p:val>
                                        </p:tav>
                                        <p:tav tm="100000">
                                          <p:val>
                                            <p:strVal val="#ppt_w"/>
                                          </p:val>
                                        </p:tav>
                                      </p:tavLst>
                                    </p:anim>
                                    <p:anim calcmode="lin" valueType="num">
                                      <p:cBhvr>
                                        <p:cTn id="104" dur="500" fill="hold"/>
                                        <p:tgtEl>
                                          <p:spTgt spid="96"/>
                                        </p:tgtEl>
                                        <p:attrNameLst>
                                          <p:attrName>ppt_h</p:attrName>
                                        </p:attrNameLst>
                                      </p:cBhvr>
                                      <p:tavLst>
                                        <p:tav tm="0">
                                          <p:val>
                                            <p:fltVal val="0"/>
                                          </p:val>
                                        </p:tav>
                                        <p:tav tm="100000">
                                          <p:val>
                                            <p:strVal val="#ppt_h"/>
                                          </p:val>
                                        </p:tav>
                                      </p:tavLst>
                                    </p:anim>
                                    <p:animEffect transition="in" filter="fade">
                                      <p:cBhvr>
                                        <p:cTn id="105" dur="500"/>
                                        <p:tgtEl>
                                          <p:spTgt spid="96"/>
                                        </p:tgtEl>
                                      </p:cBhvr>
                                    </p:animEffect>
                                  </p:childTnLst>
                                </p:cTn>
                              </p:par>
                              <p:par>
                                <p:cTn id="106" presetID="53" presetClass="entr" presetSubtype="0" fill="hold" nodeType="withEffect">
                                  <p:stCondLst>
                                    <p:cond delay="0"/>
                                  </p:stCondLst>
                                  <p:childTnLst>
                                    <p:set>
                                      <p:cBhvr>
                                        <p:cTn id="107" dur="1" fill="hold">
                                          <p:stCondLst>
                                            <p:cond delay="0"/>
                                          </p:stCondLst>
                                        </p:cTn>
                                        <p:tgtEl>
                                          <p:spTgt spid="116"/>
                                        </p:tgtEl>
                                        <p:attrNameLst>
                                          <p:attrName>style.visibility</p:attrName>
                                        </p:attrNameLst>
                                      </p:cBhvr>
                                      <p:to>
                                        <p:strVal val="visible"/>
                                      </p:to>
                                    </p:set>
                                    <p:anim calcmode="lin" valueType="num">
                                      <p:cBhvr>
                                        <p:cTn id="108" dur="500" fill="hold"/>
                                        <p:tgtEl>
                                          <p:spTgt spid="116"/>
                                        </p:tgtEl>
                                        <p:attrNameLst>
                                          <p:attrName>ppt_w</p:attrName>
                                        </p:attrNameLst>
                                      </p:cBhvr>
                                      <p:tavLst>
                                        <p:tav tm="0">
                                          <p:val>
                                            <p:fltVal val="0"/>
                                          </p:val>
                                        </p:tav>
                                        <p:tav tm="100000">
                                          <p:val>
                                            <p:strVal val="#ppt_w"/>
                                          </p:val>
                                        </p:tav>
                                      </p:tavLst>
                                    </p:anim>
                                    <p:anim calcmode="lin" valueType="num">
                                      <p:cBhvr>
                                        <p:cTn id="109" dur="500" fill="hold"/>
                                        <p:tgtEl>
                                          <p:spTgt spid="116"/>
                                        </p:tgtEl>
                                        <p:attrNameLst>
                                          <p:attrName>ppt_h</p:attrName>
                                        </p:attrNameLst>
                                      </p:cBhvr>
                                      <p:tavLst>
                                        <p:tav tm="0">
                                          <p:val>
                                            <p:fltVal val="0"/>
                                          </p:val>
                                        </p:tav>
                                        <p:tav tm="100000">
                                          <p:val>
                                            <p:strVal val="#ppt_h"/>
                                          </p:val>
                                        </p:tav>
                                      </p:tavLst>
                                    </p:anim>
                                    <p:animEffect transition="in" filter="fade">
                                      <p:cBhvr>
                                        <p:cTn id="110" dur="500"/>
                                        <p:tgtEl>
                                          <p:spTgt spid="116"/>
                                        </p:tgtEl>
                                      </p:cBhvr>
                                    </p:animEffect>
                                  </p:childTnLst>
                                </p:cTn>
                              </p:par>
                            </p:childTnLst>
                          </p:cTn>
                        </p:par>
                      </p:childTnLst>
                    </p:cTn>
                  </p:par>
                  <p:par>
                    <p:cTn id="111" fill="hold">
                      <p:stCondLst>
                        <p:cond delay="indefinite"/>
                      </p:stCondLst>
                      <p:childTnLst>
                        <p:par>
                          <p:cTn id="112" fill="hold">
                            <p:stCondLst>
                              <p:cond delay="0"/>
                            </p:stCondLst>
                            <p:childTnLst>
                              <p:par>
                                <p:cTn id="113" presetID="19" presetClass="entr" presetSubtype="10" fill="hold" nodeType="clickEffect">
                                  <p:stCondLst>
                                    <p:cond delay="0"/>
                                  </p:stCondLst>
                                  <p:childTnLst>
                                    <p:set>
                                      <p:cBhvr>
                                        <p:cTn id="114" dur="1" fill="hold">
                                          <p:stCondLst>
                                            <p:cond delay="0"/>
                                          </p:stCondLst>
                                        </p:cTn>
                                        <p:tgtEl>
                                          <p:spTgt spid="1027"/>
                                        </p:tgtEl>
                                        <p:attrNameLst>
                                          <p:attrName>style.visibility</p:attrName>
                                        </p:attrNameLst>
                                      </p:cBhvr>
                                      <p:to>
                                        <p:strVal val="visible"/>
                                      </p:to>
                                    </p:set>
                                    <p:anim calcmode="lin" valueType="num">
                                      <p:cBhvr>
                                        <p:cTn id="115" dur="3000" fill="hold"/>
                                        <p:tgtEl>
                                          <p:spTgt spid="1027"/>
                                        </p:tgtEl>
                                        <p:attrNameLst>
                                          <p:attrName>ppt_w</p:attrName>
                                        </p:attrNameLst>
                                      </p:cBhvr>
                                      <p:tavLst>
                                        <p:tav tm="0" fmla="#ppt_w*sin(2.5*pi*$)">
                                          <p:val>
                                            <p:fltVal val="0"/>
                                          </p:val>
                                        </p:tav>
                                        <p:tav tm="100000">
                                          <p:val>
                                            <p:fltVal val="1"/>
                                          </p:val>
                                        </p:tav>
                                      </p:tavLst>
                                    </p:anim>
                                    <p:anim calcmode="lin" valueType="num">
                                      <p:cBhvr>
                                        <p:cTn id="116" dur="3000" fill="hold"/>
                                        <p:tgtEl>
                                          <p:spTgt spid="1027"/>
                                        </p:tgtEl>
                                        <p:attrNameLst>
                                          <p:attrName>ppt_h</p:attrName>
                                        </p:attrNameLst>
                                      </p:cBhvr>
                                      <p:tavLst>
                                        <p:tav tm="0">
                                          <p:val>
                                            <p:strVal val="#ppt_h"/>
                                          </p:val>
                                        </p:tav>
                                        <p:tav tm="100000">
                                          <p:val>
                                            <p:strVal val="#ppt_h"/>
                                          </p:val>
                                        </p:tav>
                                      </p:tavLst>
                                    </p:anim>
                                  </p:childTnLst>
                                </p:cTn>
                              </p:par>
                              <p:par>
                                <p:cTn id="117" presetID="53" presetClass="entr" presetSubtype="0" fill="hold" nodeType="withEffect">
                                  <p:stCondLst>
                                    <p:cond delay="0"/>
                                  </p:stCondLst>
                                  <p:childTnLst>
                                    <p:set>
                                      <p:cBhvr>
                                        <p:cTn id="118" dur="1" fill="hold">
                                          <p:stCondLst>
                                            <p:cond delay="0"/>
                                          </p:stCondLst>
                                        </p:cTn>
                                        <p:tgtEl>
                                          <p:spTgt spid="114"/>
                                        </p:tgtEl>
                                        <p:attrNameLst>
                                          <p:attrName>style.visibility</p:attrName>
                                        </p:attrNameLst>
                                      </p:cBhvr>
                                      <p:to>
                                        <p:strVal val="visible"/>
                                      </p:to>
                                    </p:set>
                                    <p:anim calcmode="lin" valueType="num">
                                      <p:cBhvr>
                                        <p:cTn id="119" dur="500" fill="hold"/>
                                        <p:tgtEl>
                                          <p:spTgt spid="114"/>
                                        </p:tgtEl>
                                        <p:attrNameLst>
                                          <p:attrName>ppt_w</p:attrName>
                                        </p:attrNameLst>
                                      </p:cBhvr>
                                      <p:tavLst>
                                        <p:tav tm="0">
                                          <p:val>
                                            <p:fltVal val="0"/>
                                          </p:val>
                                        </p:tav>
                                        <p:tav tm="100000">
                                          <p:val>
                                            <p:strVal val="#ppt_w"/>
                                          </p:val>
                                        </p:tav>
                                      </p:tavLst>
                                    </p:anim>
                                    <p:anim calcmode="lin" valueType="num">
                                      <p:cBhvr>
                                        <p:cTn id="120" dur="500" fill="hold"/>
                                        <p:tgtEl>
                                          <p:spTgt spid="114"/>
                                        </p:tgtEl>
                                        <p:attrNameLst>
                                          <p:attrName>ppt_h</p:attrName>
                                        </p:attrNameLst>
                                      </p:cBhvr>
                                      <p:tavLst>
                                        <p:tav tm="0">
                                          <p:val>
                                            <p:fltVal val="0"/>
                                          </p:val>
                                        </p:tav>
                                        <p:tav tm="100000">
                                          <p:val>
                                            <p:strVal val="#ppt_h"/>
                                          </p:val>
                                        </p:tav>
                                      </p:tavLst>
                                    </p:anim>
                                    <p:animEffect transition="in" filter="fade">
                                      <p:cBhvr>
                                        <p:cTn id="121" dur="500"/>
                                        <p:tgtEl>
                                          <p:spTgt spid="114"/>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63"/>
                                        </p:tgtEl>
                                        <p:attrNameLst>
                                          <p:attrName>style.visibility</p:attrName>
                                        </p:attrNameLst>
                                      </p:cBhvr>
                                      <p:to>
                                        <p:strVal val="visible"/>
                                      </p:to>
                                    </p:set>
                                    <p:anim calcmode="lin" valueType="num">
                                      <p:cBhvr>
                                        <p:cTn id="124" dur="500" fill="hold"/>
                                        <p:tgtEl>
                                          <p:spTgt spid="63"/>
                                        </p:tgtEl>
                                        <p:attrNameLst>
                                          <p:attrName>ppt_w</p:attrName>
                                        </p:attrNameLst>
                                      </p:cBhvr>
                                      <p:tavLst>
                                        <p:tav tm="0">
                                          <p:val>
                                            <p:fltVal val="0"/>
                                          </p:val>
                                        </p:tav>
                                        <p:tav tm="100000">
                                          <p:val>
                                            <p:strVal val="#ppt_w"/>
                                          </p:val>
                                        </p:tav>
                                      </p:tavLst>
                                    </p:anim>
                                    <p:anim calcmode="lin" valueType="num">
                                      <p:cBhvr>
                                        <p:cTn id="125" dur="500" fill="hold"/>
                                        <p:tgtEl>
                                          <p:spTgt spid="63"/>
                                        </p:tgtEl>
                                        <p:attrNameLst>
                                          <p:attrName>ppt_h</p:attrName>
                                        </p:attrNameLst>
                                      </p:cBhvr>
                                      <p:tavLst>
                                        <p:tav tm="0">
                                          <p:val>
                                            <p:fltVal val="0"/>
                                          </p:val>
                                        </p:tav>
                                        <p:tav tm="100000">
                                          <p:val>
                                            <p:strVal val="#ppt_h"/>
                                          </p:val>
                                        </p:tav>
                                      </p:tavLst>
                                    </p:anim>
                                    <p:animEffect transition="in" filter="fade">
                                      <p:cBhvr>
                                        <p:cTn id="126" dur="500"/>
                                        <p:tgtEl>
                                          <p:spTgt spid="63"/>
                                        </p:tgtEl>
                                      </p:cBhvr>
                                    </p:animEffect>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nodeType="clickEffect">
                                  <p:stCondLst>
                                    <p:cond delay="0"/>
                                  </p:stCondLst>
                                  <p:childTnLst>
                                    <p:set>
                                      <p:cBhvr>
                                        <p:cTn id="130" dur="1" fill="hold">
                                          <p:stCondLst>
                                            <p:cond delay="0"/>
                                          </p:stCondLst>
                                        </p:cTn>
                                        <p:tgtEl>
                                          <p:spTgt spid="185"/>
                                        </p:tgtEl>
                                        <p:attrNameLst>
                                          <p:attrName>style.visibility</p:attrName>
                                        </p:attrNameLst>
                                      </p:cBhvr>
                                      <p:to>
                                        <p:strVal val="visible"/>
                                      </p:to>
                                    </p:set>
                                    <p:anim calcmode="lin" valueType="num">
                                      <p:cBhvr>
                                        <p:cTn id="131" dur="500" fill="hold"/>
                                        <p:tgtEl>
                                          <p:spTgt spid="185"/>
                                        </p:tgtEl>
                                        <p:attrNameLst>
                                          <p:attrName>ppt_w</p:attrName>
                                        </p:attrNameLst>
                                      </p:cBhvr>
                                      <p:tavLst>
                                        <p:tav tm="0">
                                          <p:val>
                                            <p:fltVal val="0"/>
                                          </p:val>
                                        </p:tav>
                                        <p:tav tm="100000">
                                          <p:val>
                                            <p:strVal val="#ppt_w"/>
                                          </p:val>
                                        </p:tav>
                                      </p:tavLst>
                                    </p:anim>
                                    <p:anim calcmode="lin" valueType="num">
                                      <p:cBhvr>
                                        <p:cTn id="132" dur="500" fill="hold"/>
                                        <p:tgtEl>
                                          <p:spTgt spid="185"/>
                                        </p:tgtEl>
                                        <p:attrNameLst>
                                          <p:attrName>ppt_h</p:attrName>
                                        </p:attrNameLst>
                                      </p:cBhvr>
                                      <p:tavLst>
                                        <p:tav tm="0">
                                          <p:val>
                                            <p:fltVal val="0"/>
                                          </p:val>
                                        </p:tav>
                                        <p:tav tm="100000">
                                          <p:val>
                                            <p:strVal val="#ppt_h"/>
                                          </p:val>
                                        </p:tav>
                                      </p:tavLst>
                                    </p:anim>
                                    <p:anim calcmode="lin" valueType="num">
                                      <p:cBhvr>
                                        <p:cTn id="133" dur="500" fill="hold"/>
                                        <p:tgtEl>
                                          <p:spTgt spid="185"/>
                                        </p:tgtEl>
                                        <p:attrNameLst>
                                          <p:attrName>style.rotation</p:attrName>
                                        </p:attrNameLst>
                                      </p:cBhvr>
                                      <p:tavLst>
                                        <p:tav tm="0">
                                          <p:val>
                                            <p:fltVal val="360"/>
                                          </p:val>
                                        </p:tav>
                                        <p:tav tm="100000">
                                          <p:val>
                                            <p:fltVal val="0"/>
                                          </p:val>
                                        </p:tav>
                                      </p:tavLst>
                                    </p:anim>
                                    <p:animEffect transition="in" filter="fade">
                                      <p:cBhvr>
                                        <p:cTn id="134" dur="500"/>
                                        <p:tgtEl>
                                          <p:spTgt spid="185"/>
                                        </p:tgtEl>
                                      </p:cBhvr>
                                    </p:animEffect>
                                  </p:childTnLst>
                                </p:cTn>
                              </p:par>
                              <p:par>
                                <p:cTn id="135" presetID="49" presetClass="entr" presetSubtype="0" decel="100000" fill="hold" nodeType="withEffect">
                                  <p:stCondLst>
                                    <p:cond delay="0"/>
                                  </p:stCondLst>
                                  <p:childTnLst>
                                    <p:set>
                                      <p:cBhvr>
                                        <p:cTn id="136" dur="1" fill="hold">
                                          <p:stCondLst>
                                            <p:cond delay="0"/>
                                          </p:stCondLst>
                                        </p:cTn>
                                        <p:tgtEl>
                                          <p:spTgt spid="186"/>
                                        </p:tgtEl>
                                        <p:attrNameLst>
                                          <p:attrName>style.visibility</p:attrName>
                                        </p:attrNameLst>
                                      </p:cBhvr>
                                      <p:to>
                                        <p:strVal val="visible"/>
                                      </p:to>
                                    </p:set>
                                    <p:anim calcmode="lin" valueType="num">
                                      <p:cBhvr>
                                        <p:cTn id="137" dur="500" fill="hold"/>
                                        <p:tgtEl>
                                          <p:spTgt spid="186"/>
                                        </p:tgtEl>
                                        <p:attrNameLst>
                                          <p:attrName>ppt_w</p:attrName>
                                        </p:attrNameLst>
                                      </p:cBhvr>
                                      <p:tavLst>
                                        <p:tav tm="0">
                                          <p:val>
                                            <p:fltVal val="0"/>
                                          </p:val>
                                        </p:tav>
                                        <p:tav tm="100000">
                                          <p:val>
                                            <p:strVal val="#ppt_w"/>
                                          </p:val>
                                        </p:tav>
                                      </p:tavLst>
                                    </p:anim>
                                    <p:anim calcmode="lin" valueType="num">
                                      <p:cBhvr>
                                        <p:cTn id="138" dur="500" fill="hold"/>
                                        <p:tgtEl>
                                          <p:spTgt spid="186"/>
                                        </p:tgtEl>
                                        <p:attrNameLst>
                                          <p:attrName>ppt_h</p:attrName>
                                        </p:attrNameLst>
                                      </p:cBhvr>
                                      <p:tavLst>
                                        <p:tav tm="0">
                                          <p:val>
                                            <p:fltVal val="0"/>
                                          </p:val>
                                        </p:tav>
                                        <p:tav tm="100000">
                                          <p:val>
                                            <p:strVal val="#ppt_h"/>
                                          </p:val>
                                        </p:tav>
                                      </p:tavLst>
                                    </p:anim>
                                    <p:anim calcmode="lin" valueType="num">
                                      <p:cBhvr>
                                        <p:cTn id="139" dur="500" fill="hold"/>
                                        <p:tgtEl>
                                          <p:spTgt spid="186"/>
                                        </p:tgtEl>
                                        <p:attrNameLst>
                                          <p:attrName>style.rotation</p:attrName>
                                        </p:attrNameLst>
                                      </p:cBhvr>
                                      <p:tavLst>
                                        <p:tav tm="0">
                                          <p:val>
                                            <p:fltVal val="360"/>
                                          </p:val>
                                        </p:tav>
                                        <p:tav tm="100000">
                                          <p:val>
                                            <p:fltVal val="0"/>
                                          </p:val>
                                        </p:tav>
                                      </p:tavLst>
                                    </p:anim>
                                    <p:animEffect transition="in" filter="fade">
                                      <p:cBhvr>
                                        <p:cTn id="140" dur="500"/>
                                        <p:tgtEl>
                                          <p:spTgt spid="186"/>
                                        </p:tgtEl>
                                      </p:cBhvr>
                                    </p:animEffect>
                                  </p:childTnLst>
                                </p:cTn>
                              </p:par>
                            </p:childTnLst>
                          </p:cTn>
                        </p:par>
                      </p:childTnLst>
                    </p:cTn>
                  </p:par>
                  <p:par>
                    <p:cTn id="141" fill="hold">
                      <p:stCondLst>
                        <p:cond delay="indefinite"/>
                      </p:stCondLst>
                      <p:childTnLst>
                        <p:par>
                          <p:cTn id="142" fill="hold">
                            <p:stCondLst>
                              <p:cond delay="0"/>
                            </p:stCondLst>
                            <p:childTnLst>
                              <p:par>
                                <p:cTn id="143" presetID="49" presetClass="entr" presetSubtype="0" decel="100000" fill="hold" nodeType="clickEffect">
                                  <p:stCondLst>
                                    <p:cond delay="0"/>
                                  </p:stCondLst>
                                  <p:childTnLst>
                                    <p:set>
                                      <p:cBhvr>
                                        <p:cTn id="144" dur="1" fill="hold">
                                          <p:stCondLst>
                                            <p:cond delay="0"/>
                                          </p:stCondLst>
                                        </p:cTn>
                                        <p:tgtEl>
                                          <p:spTgt spid="183"/>
                                        </p:tgtEl>
                                        <p:attrNameLst>
                                          <p:attrName>style.visibility</p:attrName>
                                        </p:attrNameLst>
                                      </p:cBhvr>
                                      <p:to>
                                        <p:strVal val="visible"/>
                                      </p:to>
                                    </p:set>
                                    <p:anim calcmode="lin" valueType="num">
                                      <p:cBhvr>
                                        <p:cTn id="145" dur="500" fill="hold"/>
                                        <p:tgtEl>
                                          <p:spTgt spid="183"/>
                                        </p:tgtEl>
                                        <p:attrNameLst>
                                          <p:attrName>ppt_w</p:attrName>
                                        </p:attrNameLst>
                                      </p:cBhvr>
                                      <p:tavLst>
                                        <p:tav tm="0">
                                          <p:val>
                                            <p:fltVal val="0"/>
                                          </p:val>
                                        </p:tav>
                                        <p:tav tm="100000">
                                          <p:val>
                                            <p:strVal val="#ppt_w"/>
                                          </p:val>
                                        </p:tav>
                                      </p:tavLst>
                                    </p:anim>
                                    <p:anim calcmode="lin" valueType="num">
                                      <p:cBhvr>
                                        <p:cTn id="146" dur="500" fill="hold"/>
                                        <p:tgtEl>
                                          <p:spTgt spid="183"/>
                                        </p:tgtEl>
                                        <p:attrNameLst>
                                          <p:attrName>ppt_h</p:attrName>
                                        </p:attrNameLst>
                                      </p:cBhvr>
                                      <p:tavLst>
                                        <p:tav tm="0">
                                          <p:val>
                                            <p:fltVal val="0"/>
                                          </p:val>
                                        </p:tav>
                                        <p:tav tm="100000">
                                          <p:val>
                                            <p:strVal val="#ppt_h"/>
                                          </p:val>
                                        </p:tav>
                                      </p:tavLst>
                                    </p:anim>
                                    <p:anim calcmode="lin" valueType="num">
                                      <p:cBhvr>
                                        <p:cTn id="147" dur="500" fill="hold"/>
                                        <p:tgtEl>
                                          <p:spTgt spid="183"/>
                                        </p:tgtEl>
                                        <p:attrNameLst>
                                          <p:attrName>style.rotation</p:attrName>
                                        </p:attrNameLst>
                                      </p:cBhvr>
                                      <p:tavLst>
                                        <p:tav tm="0">
                                          <p:val>
                                            <p:fltVal val="360"/>
                                          </p:val>
                                        </p:tav>
                                        <p:tav tm="100000">
                                          <p:val>
                                            <p:fltVal val="0"/>
                                          </p:val>
                                        </p:tav>
                                      </p:tavLst>
                                    </p:anim>
                                    <p:animEffect transition="in" filter="fade">
                                      <p:cBhvr>
                                        <p:cTn id="148" dur="500"/>
                                        <p:tgtEl>
                                          <p:spTgt spid="183"/>
                                        </p:tgtEl>
                                      </p:cBhvr>
                                    </p:animEffect>
                                  </p:childTnLst>
                                </p:cTn>
                              </p:par>
                              <p:par>
                                <p:cTn id="149" presetID="49" presetClass="entr" presetSubtype="0" decel="100000" fill="hold" nodeType="withEffect">
                                  <p:stCondLst>
                                    <p:cond delay="0"/>
                                  </p:stCondLst>
                                  <p:childTnLst>
                                    <p:set>
                                      <p:cBhvr>
                                        <p:cTn id="150" dur="1" fill="hold">
                                          <p:stCondLst>
                                            <p:cond delay="0"/>
                                          </p:stCondLst>
                                        </p:cTn>
                                        <p:tgtEl>
                                          <p:spTgt spid="184"/>
                                        </p:tgtEl>
                                        <p:attrNameLst>
                                          <p:attrName>style.visibility</p:attrName>
                                        </p:attrNameLst>
                                      </p:cBhvr>
                                      <p:to>
                                        <p:strVal val="visible"/>
                                      </p:to>
                                    </p:set>
                                    <p:anim calcmode="lin" valueType="num">
                                      <p:cBhvr>
                                        <p:cTn id="151" dur="500" fill="hold"/>
                                        <p:tgtEl>
                                          <p:spTgt spid="184"/>
                                        </p:tgtEl>
                                        <p:attrNameLst>
                                          <p:attrName>ppt_w</p:attrName>
                                        </p:attrNameLst>
                                      </p:cBhvr>
                                      <p:tavLst>
                                        <p:tav tm="0">
                                          <p:val>
                                            <p:fltVal val="0"/>
                                          </p:val>
                                        </p:tav>
                                        <p:tav tm="100000">
                                          <p:val>
                                            <p:strVal val="#ppt_w"/>
                                          </p:val>
                                        </p:tav>
                                      </p:tavLst>
                                    </p:anim>
                                    <p:anim calcmode="lin" valueType="num">
                                      <p:cBhvr>
                                        <p:cTn id="152" dur="500" fill="hold"/>
                                        <p:tgtEl>
                                          <p:spTgt spid="184"/>
                                        </p:tgtEl>
                                        <p:attrNameLst>
                                          <p:attrName>ppt_h</p:attrName>
                                        </p:attrNameLst>
                                      </p:cBhvr>
                                      <p:tavLst>
                                        <p:tav tm="0">
                                          <p:val>
                                            <p:fltVal val="0"/>
                                          </p:val>
                                        </p:tav>
                                        <p:tav tm="100000">
                                          <p:val>
                                            <p:strVal val="#ppt_h"/>
                                          </p:val>
                                        </p:tav>
                                      </p:tavLst>
                                    </p:anim>
                                    <p:anim calcmode="lin" valueType="num">
                                      <p:cBhvr>
                                        <p:cTn id="153" dur="500" fill="hold"/>
                                        <p:tgtEl>
                                          <p:spTgt spid="184"/>
                                        </p:tgtEl>
                                        <p:attrNameLst>
                                          <p:attrName>style.rotation</p:attrName>
                                        </p:attrNameLst>
                                      </p:cBhvr>
                                      <p:tavLst>
                                        <p:tav tm="0">
                                          <p:val>
                                            <p:fltVal val="360"/>
                                          </p:val>
                                        </p:tav>
                                        <p:tav tm="100000">
                                          <p:val>
                                            <p:fltVal val="0"/>
                                          </p:val>
                                        </p:tav>
                                      </p:tavLst>
                                    </p:anim>
                                    <p:animEffect transition="in" filter="fade">
                                      <p:cBhvr>
                                        <p:cTn id="154" dur="500"/>
                                        <p:tgtEl>
                                          <p:spTgt spid="184"/>
                                        </p:tgtEl>
                                      </p:cBhvr>
                                    </p:animEffect>
                                  </p:childTnLst>
                                </p:cTn>
                              </p:par>
                            </p:childTnLst>
                          </p:cTn>
                        </p:par>
                      </p:childTnLst>
                    </p:cTn>
                  </p:par>
                  <p:par>
                    <p:cTn id="155" fill="hold">
                      <p:stCondLst>
                        <p:cond delay="indefinite"/>
                      </p:stCondLst>
                      <p:childTnLst>
                        <p:par>
                          <p:cTn id="156" fill="hold">
                            <p:stCondLst>
                              <p:cond delay="0"/>
                            </p:stCondLst>
                            <p:childTnLst>
                              <p:par>
                                <p:cTn id="157" presetID="21" presetClass="entr" presetSubtype="1" fill="hold" nodeType="clickEffect">
                                  <p:stCondLst>
                                    <p:cond delay="0"/>
                                  </p:stCondLst>
                                  <p:childTnLst>
                                    <p:set>
                                      <p:cBhvr>
                                        <p:cTn id="158" dur="1" fill="hold">
                                          <p:stCondLst>
                                            <p:cond delay="0"/>
                                          </p:stCondLst>
                                        </p:cTn>
                                        <p:tgtEl>
                                          <p:spTgt spid="187"/>
                                        </p:tgtEl>
                                        <p:attrNameLst>
                                          <p:attrName>style.visibility</p:attrName>
                                        </p:attrNameLst>
                                      </p:cBhvr>
                                      <p:to>
                                        <p:strVal val="visible"/>
                                      </p:to>
                                    </p:set>
                                    <p:animEffect transition="in" filter="wheel(1)">
                                      <p:cBhvr>
                                        <p:cTn id="159" dur="2000"/>
                                        <p:tgtEl>
                                          <p:spTgt spid="187"/>
                                        </p:tgtEl>
                                      </p:cBhvr>
                                    </p:animEffect>
                                  </p:childTnLst>
                                </p:cTn>
                              </p:par>
                              <p:par>
                                <p:cTn id="160" presetID="21" presetClass="entr" presetSubtype="1" fill="hold" nodeType="withEffect">
                                  <p:stCondLst>
                                    <p:cond delay="0"/>
                                  </p:stCondLst>
                                  <p:childTnLst>
                                    <p:set>
                                      <p:cBhvr>
                                        <p:cTn id="161" dur="1" fill="hold">
                                          <p:stCondLst>
                                            <p:cond delay="0"/>
                                          </p:stCondLst>
                                        </p:cTn>
                                        <p:tgtEl>
                                          <p:spTgt spid="195"/>
                                        </p:tgtEl>
                                        <p:attrNameLst>
                                          <p:attrName>style.visibility</p:attrName>
                                        </p:attrNameLst>
                                      </p:cBhvr>
                                      <p:to>
                                        <p:strVal val="visible"/>
                                      </p:to>
                                    </p:set>
                                    <p:animEffect transition="in" filter="wheel(1)">
                                      <p:cBhvr>
                                        <p:cTn id="162" dur="20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1" grpId="0" animBg="1"/>
      <p:bldP spid="92" grpId="0" animBg="1"/>
      <p:bldP spid="93" grpId="0" animBg="1"/>
      <p:bldP spid="94" grpId="0" animBg="1"/>
      <p:bldP spid="95" grpId="0" animBg="1"/>
      <p:bldP spid="96" grpId="0" animBg="1"/>
      <p:bldP spid="63" grpId="0" animBg="1"/>
      <p:bldP spid="98" grpId="0" animBg="1"/>
      <p:bldP spid="108" grpId="0" animBg="1"/>
      <p:bldP spid="110" grpId="0" animBg="1"/>
    </p:bldLst>
  </p:timing>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2009-11-11T10:07:10Z</outs:dateTime>
      <outs:isPinned>true</outs:isPinned>
    </outs:relatedDate>
    <outs:relatedDate>
      <outs:type>2</outs:type>
      <outs:displayName>Created</outs:displayName>
      <outs:dateTime>2009-08-21T20:55:08Z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Grzegorz Gogolowicz</outs:displayName>
          <outs:accountName/>
        </outs:relatedPerson>
      </outs:people>
      <outs:source>0</outs:source>
      <outs:isPinned>true</outs:isPinned>
    </outs:relatedPeopleItem>
    <outs:relatedPeopleItem>
      <outs:category>Last modified by</outs:category>
      <outs:people>
        <outs:relatedPerson>
          <outs:displayName>Bhushan Nene</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475D7854-3BD5-4DD1-84F1-F4047B2EDADE}">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TechEd09_Europe</Template>
  <TotalTime>504</TotalTime>
  <Words>761</Words>
  <Application>Microsoft Office PowerPoint</Application>
  <PresentationFormat>On-screen Show (4:3)</PresentationFormat>
  <Paragraphs>193</Paragraphs>
  <Slides>20</Slides>
  <Notes>19</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TechEd09_Europe</vt:lpstr>
      <vt:lpstr>TechEd09_Europe template</vt:lpstr>
      <vt:lpstr>Slide 1</vt:lpstr>
      <vt:lpstr>Deep Dive into Developing Line-of-Business Applications running in the Cloud</vt:lpstr>
      <vt:lpstr>Canonical LOB Requirements</vt:lpstr>
      <vt:lpstr>Scenario</vt:lpstr>
      <vt:lpstr>Tenant On-boarding</vt:lpstr>
      <vt:lpstr>Design: Tenant On-boarding</vt:lpstr>
      <vt:lpstr>Design Considerations &amp;  Best Practices</vt:lpstr>
      <vt:lpstr>Point-of-Sale  User Experience &amp; Transaction Processing</vt:lpstr>
      <vt:lpstr>Design: Point-of-Sale Transaction</vt:lpstr>
      <vt:lpstr>Design Considerations &amp;  Best Practices</vt:lpstr>
      <vt:lpstr>Design Considerations – Table Partitioning</vt:lpstr>
      <vt:lpstr>Self Service Portal</vt:lpstr>
      <vt:lpstr>Design: Self Service Portal</vt:lpstr>
      <vt:lpstr>Design Considerations &amp;  Best Practices</vt:lpstr>
      <vt:lpstr>Design Considerations &amp;  Best Practices</vt:lpstr>
      <vt:lpstr>Slide 16</vt:lpstr>
      <vt:lpstr>Resources</vt:lpstr>
      <vt:lpstr>Related Content</vt:lpstr>
      <vt:lpstr>Slide 19</vt:lpstr>
      <vt:lpstr>Slide 20</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tech·ed Europe 2009</dc:subject>
  <dc:creator>Grzegorz Gogolowicz</dc:creator>
  <dc:description>tech·ed Europe 2009</dc:description>
  <cp:lastModifiedBy>cn_user</cp:lastModifiedBy>
  <cp:revision>56</cp:revision>
  <dcterms:created xsi:type="dcterms:W3CDTF">2009-08-21T20:55:08Z</dcterms:created>
  <dcterms:modified xsi:type="dcterms:W3CDTF">2009-11-11T12:38:35Z</dcterms:modified>
</cp:coreProperties>
</file>