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 id="2147483726" r:id="rId2"/>
  </p:sldMasterIdLst>
  <p:notesMasterIdLst>
    <p:notesMasterId r:id="rId17"/>
  </p:notesMasterIdLst>
  <p:handoutMasterIdLst>
    <p:handoutMasterId r:id="rId18"/>
  </p:handoutMasterIdLst>
  <p:sldIdLst>
    <p:sldId id="256" r:id="rId3"/>
    <p:sldId id="257" r:id="rId4"/>
    <p:sldId id="283" r:id="rId5"/>
    <p:sldId id="285" r:id="rId6"/>
    <p:sldId id="287" r:id="rId7"/>
    <p:sldId id="286" r:id="rId8"/>
    <p:sldId id="288" r:id="rId9"/>
    <p:sldId id="289" r:id="rId10"/>
    <p:sldId id="291" r:id="rId11"/>
    <p:sldId id="292" r:id="rId12"/>
    <p:sldId id="282" r:id="rId13"/>
    <p:sldId id="277" r:id="rId14"/>
    <p:sldId id="293" r:id="rId15"/>
    <p:sldId id="284" r:id="rId16"/>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ather Simmonsen" initials="H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xmlns="">
          <a:srgbClr xmlns:mc="http://schemas.openxmlformats.org/markup-compatibility/2006" xmlns:a14="http://schemas.microsoft.com/office/drawing/2010/main" val="FF0000" mc:Ignorable=""/>
        </p14:laserClr>
      </p:ext>
      <p:ext uri="{2FDB2607-1784-4EEB-B798-7EB5836EED8A}">
        <p14:showMediaCtrls xmlns:p14="http://schemas.microsoft.com/office/powerpoint/2010/main" xmlns="" val="1"/>
      </p:ext>
    </p:extLst>
  </p:showPr>
  <p:clrMru>
    <a:srgbClr val="FFFFFF"/>
    <a:srgbClr val="CCFFCC"/>
    <a:srgbClr val="CCCCCC"/>
    <a:srgbClr val="99CC99"/>
    <a:srgbClr val="F6AE1E"/>
    <a:srgbClr val="FF0066"/>
    <a:srgbClr val="000000"/>
    <a:srgbClr val="F3AF35"/>
    <a:srgbClr val="9C42E6"/>
    <a:srgbClr val="D1943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066" autoAdjust="0"/>
    <p:restoredTop sz="78073" autoAdjust="0"/>
  </p:normalViewPr>
  <p:slideViewPr>
    <p:cSldViewPr snapToGrid="0">
      <p:cViewPr>
        <p:scale>
          <a:sx n="70" d="100"/>
          <a:sy n="70" d="100"/>
        </p:scale>
        <p:origin x="-2016" y="-726"/>
      </p:cViewPr>
      <p:guideLst>
        <p:guide orient="horz" pos="144"/>
        <p:guide orient="horz" pos="895"/>
        <p:guide orient="horz" pos="1484"/>
        <p:guide orient="horz" pos="1200"/>
        <p:guide orient="horz" pos="2736"/>
        <p:guide orient="horz" pos="3897"/>
        <p:guide pos="2880"/>
        <p:guide pos="240"/>
        <p:guide pos="460"/>
        <p:guide pos="5520"/>
        <p:guide pos="863"/>
        <p:guide pos="5299"/>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97" d="100"/>
          <a:sy n="97" d="100"/>
        </p:scale>
        <p:origin x="-2622" y="-11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z="1400" smtClean="0"/>
              <a:t>Tech·Ed Europe 2009</a:t>
            </a:r>
            <a:endParaRPr lang="en-US" sz="1400" dirty="0">
              <a:latin typeface="Trebuchet MS"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z="1400" smtClean="0">
                <a:latin typeface="Trebuchet MS" pitchFamily="34" charset="0"/>
              </a:rPr>
              <a:t>11/9/2009</a:t>
            </a:r>
            <a:endParaRPr lang="en-US" sz="1400" dirty="0">
              <a:latin typeface="Trebuchet MS" pitchFamily="34" charset="0"/>
            </a:endParaRPr>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1400" smtClean="0">
                <a:solidFill>
                  <a:srgbClr val="000000"/>
                </a:solidFill>
                <a:latin typeface="Trebuchet MS" pitchFamily="34" charset="0"/>
              </a:rPr>
              <a:t>dev308_visual c++ 2010.pptx</a:t>
            </a:r>
            <a:endParaRPr lang="en-US" sz="1400" dirty="0" smtClean="0">
              <a:solidFill>
                <a:srgbClr val="000000"/>
              </a:solidFill>
              <a:latin typeface="Trebuchet MS" pitchFamily="34" charset="0"/>
            </a:endParaRP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z="1400" smtClean="0">
                <a:latin typeface="Trebuchet MS" pitchFamily="34" charset="0"/>
              </a:rPr>
              <a:pPr/>
              <a:t>‹#›</a:t>
            </a:fld>
            <a:endParaRPr lang="en-US" sz="1400" dirty="0">
              <a:latin typeface="Trebuchet MS" pitchFamily="34" charset="0"/>
            </a:endParaRPr>
          </a:p>
        </p:txBody>
      </p:sp>
    </p:spTree>
    <p:extLst>
      <p:ext uri="{BB962C8B-B14F-4D97-AF65-F5344CB8AC3E}">
        <p14:creationId xmlns:p14="http://schemas.microsoft.com/office/powerpoint/2010/main" xmlns="" val="4276997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rebuchet MS" pitchFamily="34" charset="0"/>
              </a:defRPr>
            </a:lvl1pPr>
          </a:lstStyle>
          <a:p>
            <a:r>
              <a:rPr lang="en-US" dirty="0" err="1" smtClean="0"/>
              <a:t>Tech·Ed</a:t>
            </a:r>
            <a:r>
              <a:rPr lang="en-US" dirty="0" smtClean="0"/>
              <a:t>  North America 2009</a:t>
            </a:r>
            <a:endParaRPr lang="en-US" dirty="0">
              <a:latin typeface="Trebuchet MS" pitchFamily="34" charset="0"/>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rebuchet MS" pitchFamily="34" charset="0"/>
              </a:defRPr>
            </a:lvl1pPr>
          </a:lstStyle>
          <a:p>
            <a:r>
              <a:rPr lang="en-US" dirty="0" smtClean="0"/>
              <a:t>May 11 – 15, 2009</a:t>
            </a:r>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400">
                <a:latin typeface="Segoe" pitchFamily="34" charset="0"/>
              </a:defRPr>
            </a:lvl1pPr>
          </a:lstStyle>
          <a:p>
            <a:r>
              <a:rPr lang="en-US" smtClean="0">
                <a:solidFill>
                  <a:srgbClr val="000000"/>
                </a:solidFill>
                <a:latin typeface="Trebuchet MS" pitchFamily="34" charset="0"/>
              </a:rPr>
              <a:t>© 2009 Microsoft Corporation. All rights reserved. Microsoft, Windows, Windows Vista and other product names are or may be registered trademarks and/or trademarks in the U.S. and/or other countries.</a:t>
            </a:r>
          </a:p>
          <a:p>
            <a:r>
              <a:rPr lang="en-US"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smtClean="0">
                <a:solidFill>
                  <a:srgbClr val="000000"/>
                </a:solidFill>
                <a:latin typeface="Trebuchet MS" pitchFamily="34" charset="0"/>
              </a:rPr>
            </a:br>
            <a:r>
              <a:rPr lang="en-US" sz="500" smtClean="0">
                <a:solidFill>
                  <a:srgbClr val="000000"/>
                </a:solidFill>
                <a:latin typeface="Trebuchet MS" pitchFamily="34" charset="0"/>
              </a:rPr>
              <a:t>MICROSOFT MAKES NO WARRANTIES, EXPRESS, IMPLIED OR STATUTORY, AS TO THE INFORMATION IN THIS PRESENTATION.</a:t>
            </a:r>
            <a:endParaRPr lang="en-US" sz="500" dirty="0" smtClean="0">
              <a:solidFill>
                <a:srgbClr val="000000"/>
              </a:solidFill>
              <a:latin typeface="Trebuchet MS" pitchFamily="34" charset="0"/>
            </a:endParaRP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atin typeface="Trebuchet MS" pitchFamily="34" charset="0"/>
              </a:defRPr>
            </a:lvl1pPr>
          </a:lstStyle>
          <a:p>
            <a:fld id="{8B263312-38AA-4E1E-B2B5-0F8F122B24FE}" type="slidenum">
              <a:rPr lang="en-US" smtClean="0"/>
              <a:pPr/>
              <a:t>‹#›</a:t>
            </a:fld>
            <a:endParaRPr lang="en-US" dirty="0"/>
          </a:p>
        </p:txBody>
      </p:sp>
    </p:spTree>
    <p:extLst>
      <p:ext uri="{BB962C8B-B14F-4D97-AF65-F5344CB8AC3E}">
        <p14:creationId xmlns:p14="http://schemas.microsoft.com/office/powerpoint/2010/main" xmlns="" val="4166011365"/>
      </p:ext>
    </p:extLst>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Trebuchet MS"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smtClean="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endParaRPr lang="en-US">
              <a:solidFill>
                <a:prstClr val="black"/>
              </a:solidFill>
            </a:endParaRPr>
          </a:p>
        </p:txBody>
      </p:sp>
      <p:sp>
        <p:nvSpPr>
          <p:cNvPr id="6" name="Footer Placeholder 5"/>
          <p:cNvSpPr>
            <a:spLocks noGrp="1"/>
          </p:cNvSpPr>
          <p:nvPr>
            <p:ph type="ftr" sz="quarter" idx="12"/>
          </p:nvPr>
        </p:nvSpPr>
        <p:spPr/>
        <p:txBody>
          <a:bodyPr/>
          <a:lstStyle/>
          <a:p>
            <a:endParaRPr lang="en-US" dirty="0">
              <a:solidFill>
                <a:prstClr val="black"/>
              </a:solidFill>
            </a:endParaRPr>
          </a:p>
        </p:txBody>
      </p:sp>
      <p:sp>
        <p:nvSpPr>
          <p:cNvPr id="7" name="Slide Number Placeholder 6"/>
          <p:cNvSpPr>
            <a:spLocks noGrp="1"/>
          </p:cNvSpPr>
          <p:nvPr>
            <p:ph type="sldNum" sz="quarter" idx="13"/>
          </p:nvPr>
        </p:nvSpPr>
        <p:spPr/>
        <p:txBody>
          <a:bodyPr/>
          <a:lstStyle/>
          <a:p>
            <a:endParaRPr lang="en-US" dirty="0">
              <a:solidFill>
                <a:prstClr val="black"/>
              </a:solidFill>
            </a:endParaRPr>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smtClean="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endParaRPr lang="en-US">
              <a:solidFill>
                <a:prstClr val="black"/>
              </a:solidFill>
            </a:endParaRPr>
          </a:p>
        </p:txBody>
      </p:sp>
      <p:sp>
        <p:nvSpPr>
          <p:cNvPr id="6" name="Footer Placeholder 5"/>
          <p:cNvSpPr>
            <a:spLocks noGrp="1"/>
          </p:cNvSpPr>
          <p:nvPr>
            <p:ph type="ftr" sz="quarter" idx="12"/>
          </p:nvPr>
        </p:nvSpPr>
        <p:spPr/>
        <p:txBody>
          <a:bodyPr/>
          <a:lstStyle/>
          <a:p>
            <a:endParaRPr lang="en-US" dirty="0">
              <a:solidFill>
                <a:prstClr val="black"/>
              </a:solidFill>
            </a:endParaRPr>
          </a:p>
        </p:txBody>
      </p:sp>
      <p:sp>
        <p:nvSpPr>
          <p:cNvPr id="7" name="Slide Number Placeholder 6"/>
          <p:cNvSpPr>
            <a:spLocks noGrp="1"/>
          </p:cNvSpPr>
          <p:nvPr>
            <p:ph type="sldNum" sz="quarter" idx="13"/>
          </p:nvPr>
        </p:nvSpPr>
        <p:spPr/>
        <p:txBody>
          <a:bodyPr/>
          <a:lstStyle/>
          <a:p>
            <a:endParaRPr lang="en-US" dirty="0">
              <a:solidFill>
                <a:prstClr val="black"/>
              </a:solidFill>
            </a:endParaRPr>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endParaRPr lang="en-US">
              <a:solidFill>
                <a:prstClr val="black"/>
              </a:solidFill>
            </a:endParaRPr>
          </a:p>
        </p:txBody>
      </p:sp>
      <p:sp>
        <p:nvSpPr>
          <p:cNvPr id="6" name="Footer Placeholder 5"/>
          <p:cNvSpPr>
            <a:spLocks noGrp="1"/>
          </p:cNvSpPr>
          <p:nvPr>
            <p:ph type="ftr" sz="quarter" idx="12"/>
          </p:nvPr>
        </p:nvSpPr>
        <p:spPr/>
        <p:txBody>
          <a:bodyPr/>
          <a:lstStyle/>
          <a:p>
            <a:endParaRPr lang="en-US" dirty="0">
              <a:solidFill>
                <a:prstClr val="black"/>
              </a:solidFill>
            </a:endParaRPr>
          </a:p>
        </p:txBody>
      </p:sp>
      <p:sp>
        <p:nvSpPr>
          <p:cNvPr id="7" name="Slide Number Placeholder 6"/>
          <p:cNvSpPr>
            <a:spLocks noGrp="1"/>
          </p:cNvSpPr>
          <p:nvPr>
            <p:ph type="sldNum" sz="quarter" idx="13"/>
          </p:nvPr>
        </p:nvSpPr>
        <p:spPr/>
        <p:txBody>
          <a:bodyPr/>
          <a:lstStyle/>
          <a:p>
            <a:endParaRPr lang="en-US" dirty="0">
              <a:solidFill>
                <a:prstClr val="black"/>
              </a:solidFill>
            </a:endParaRPr>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endParaRPr lang="en-US">
              <a:solidFill>
                <a:prstClr val="black"/>
              </a:solidFill>
            </a:endParaRPr>
          </a:p>
        </p:txBody>
      </p:sp>
      <p:sp>
        <p:nvSpPr>
          <p:cNvPr id="6" name="Footer Placeholder 5"/>
          <p:cNvSpPr>
            <a:spLocks noGrp="1"/>
          </p:cNvSpPr>
          <p:nvPr>
            <p:ph type="ftr" sz="quarter" idx="12"/>
          </p:nvPr>
        </p:nvSpPr>
        <p:spPr/>
        <p:txBody>
          <a:bodyPr/>
          <a:lstStyle/>
          <a:p>
            <a:endParaRPr lang="en-US" dirty="0">
              <a:solidFill>
                <a:prstClr val="black"/>
              </a:solidFill>
            </a:endParaRPr>
          </a:p>
        </p:txBody>
      </p:sp>
      <p:sp>
        <p:nvSpPr>
          <p:cNvPr id="7" name="Slide Number Placeholder 6"/>
          <p:cNvSpPr>
            <a:spLocks noGrp="1"/>
          </p:cNvSpPr>
          <p:nvPr>
            <p:ph type="sldNum" sz="quarter" idx="13"/>
          </p:nvPr>
        </p:nvSpPr>
        <p:spPr/>
        <p:txBody>
          <a:bodyPr/>
          <a:lstStyle/>
          <a:p>
            <a:endParaRPr lang="en-US" dirty="0">
              <a:solidFill>
                <a:prstClr val="black"/>
              </a:solidFill>
            </a:endParaRPr>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endParaRPr lang="en-US">
              <a:solidFill>
                <a:prstClr val="black"/>
              </a:solidFill>
            </a:endParaRPr>
          </a:p>
        </p:txBody>
      </p:sp>
      <p:sp>
        <p:nvSpPr>
          <p:cNvPr id="6" name="Footer Placeholder 5"/>
          <p:cNvSpPr>
            <a:spLocks noGrp="1"/>
          </p:cNvSpPr>
          <p:nvPr>
            <p:ph type="ftr" sz="quarter" idx="12"/>
          </p:nvPr>
        </p:nvSpPr>
        <p:spPr/>
        <p:txBody>
          <a:bodyPr/>
          <a:lstStyle/>
          <a:p>
            <a:endParaRPr lang="en-US" dirty="0">
              <a:solidFill>
                <a:prstClr val="black"/>
              </a:solidFill>
            </a:endParaRPr>
          </a:p>
        </p:txBody>
      </p:sp>
      <p:sp>
        <p:nvSpPr>
          <p:cNvPr id="7" name="Slide Number Placeholder 6"/>
          <p:cNvSpPr>
            <a:spLocks noGrp="1"/>
          </p:cNvSpPr>
          <p:nvPr>
            <p:ph type="sldNum" sz="quarter" idx="13"/>
          </p:nvPr>
        </p:nvSpPr>
        <p:spPr/>
        <p:txBody>
          <a:bodyPr/>
          <a:lstStyle/>
          <a:p>
            <a:endParaRPr lang="en-US" dirty="0">
              <a:solidFill>
                <a:prstClr val="black"/>
              </a:solidFill>
            </a:endParaRPr>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endParaRPr lang="en-US">
              <a:solidFill>
                <a:prstClr val="black"/>
              </a:solidFill>
            </a:endParaRPr>
          </a:p>
        </p:txBody>
      </p:sp>
      <p:sp>
        <p:nvSpPr>
          <p:cNvPr id="6" name="Footer Placeholder 5"/>
          <p:cNvSpPr>
            <a:spLocks noGrp="1"/>
          </p:cNvSpPr>
          <p:nvPr>
            <p:ph type="ftr" sz="quarter" idx="12"/>
          </p:nvPr>
        </p:nvSpPr>
        <p:spPr/>
        <p:txBody>
          <a:bodyPr/>
          <a:lstStyle/>
          <a:p>
            <a:endParaRPr lang="en-US" dirty="0">
              <a:solidFill>
                <a:prstClr val="black"/>
              </a:solidFill>
            </a:endParaRPr>
          </a:p>
        </p:txBody>
      </p:sp>
      <p:sp>
        <p:nvSpPr>
          <p:cNvPr id="7" name="Slide Number Placeholder 6"/>
          <p:cNvSpPr>
            <a:spLocks noGrp="1"/>
          </p:cNvSpPr>
          <p:nvPr>
            <p:ph type="sldNum" sz="quarter" idx="13"/>
          </p:nvPr>
        </p:nvSpPr>
        <p:spPr/>
        <p:txBody>
          <a:bodyPr/>
          <a:lstStyle/>
          <a:p>
            <a:endParaRPr lang="en-US" dirty="0">
              <a:solidFill>
                <a:prstClr val="black"/>
              </a:solidFill>
            </a:endParaRPr>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endParaRPr lang="en-US">
              <a:solidFill>
                <a:prstClr val="black"/>
              </a:solidFill>
            </a:endParaRPr>
          </a:p>
        </p:txBody>
      </p:sp>
      <p:sp>
        <p:nvSpPr>
          <p:cNvPr id="6" name="Footer Placeholder 5"/>
          <p:cNvSpPr>
            <a:spLocks noGrp="1"/>
          </p:cNvSpPr>
          <p:nvPr>
            <p:ph type="ftr" sz="quarter" idx="12"/>
          </p:nvPr>
        </p:nvSpPr>
        <p:spPr/>
        <p:txBody>
          <a:bodyPr/>
          <a:lstStyle/>
          <a:p>
            <a:endParaRPr lang="en-US" dirty="0">
              <a:solidFill>
                <a:prstClr val="black"/>
              </a:solidFill>
            </a:endParaRPr>
          </a:p>
        </p:txBody>
      </p:sp>
      <p:sp>
        <p:nvSpPr>
          <p:cNvPr id="7" name="Slide Number Placeholder 6"/>
          <p:cNvSpPr>
            <a:spLocks noGrp="1"/>
          </p:cNvSpPr>
          <p:nvPr>
            <p:ph type="sldNum" sz="quarter" idx="13"/>
          </p:nvPr>
        </p:nvSpPr>
        <p:spPr/>
        <p:txBody>
          <a:bodyPr/>
          <a:lstStyle/>
          <a:p>
            <a:endParaRPr lang="en-US" dirty="0">
              <a:solidFill>
                <a:prstClr val="black"/>
              </a:solidFill>
            </a:endParaRPr>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endParaRPr lang="en-US">
              <a:solidFill>
                <a:prstClr val="black"/>
              </a:solidFill>
            </a:endParaRPr>
          </a:p>
        </p:txBody>
      </p:sp>
      <p:sp>
        <p:nvSpPr>
          <p:cNvPr id="6" name="Footer Placeholder 5"/>
          <p:cNvSpPr>
            <a:spLocks noGrp="1"/>
          </p:cNvSpPr>
          <p:nvPr>
            <p:ph type="ftr" sz="quarter" idx="12"/>
          </p:nvPr>
        </p:nvSpPr>
        <p:spPr/>
        <p:txBody>
          <a:bodyPr/>
          <a:lstStyle/>
          <a:p>
            <a:endParaRPr lang="en-US" dirty="0">
              <a:solidFill>
                <a:prstClr val="black"/>
              </a:solidFill>
            </a:endParaRPr>
          </a:p>
        </p:txBody>
      </p:sp>
      <p:sp>
        <p:nvSpPr>
          <p:cNvPr id="7" name="Slide Number Placeholder 6"/>
          <p:cNvSpPr>
            <a:spLocks noGrp="1"/>
          </p:cNvSpPr>
          <p:nvPr>
            <p:ph type="sldNum" sz="quarter" idx="13"/>
          </p:nvPr>
        </p:nvSpPr>
        <p:spPr/>
        <p:txBody>
          <a:bodyPr/>
          <a:lstStyle/>
          <a:p>
            <a:endParaRPr lang="en-US" dirty="0">
              <a:solidFill>
                <a:prstClr val="black"/>
              </a:solidFill>
            </a:endParaRPr>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490251" y="3929349"/>
            <a:ext cx="7921912" cy="1337595"/>
          </a:xfrm>
        </p:spPr>
        <p:txBody>
          <a:bodyPr>
            <a:noAutofit/>
          </a:bodyPr>
          <a:lstStyle>
            <a:lvl1pPr algn="l" defTabSz="914363" rtl="0" eaLnBrk="1" latinLnBrk="0" hangingPunct="1">
              <a:lnSpc>
                <a:spcPct val="90000"/>
              </a:lnSpc>
              <a:spcBef>
                <a:spcPct val="0"/>
              </a:spcBef>
              <a:buNone/>
              <a:defRPr lang="en-US" sz="6000" b="1" kern="1200" cap="none" spc="-15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bwMode="white">
          <a:xfrm>
            <a:off x="4475221" y="5341785"/>
            <a:ext cx="3812443" cy="461665"/>
          </a:xfrm>
        </p:spPr>
        <p:txBody>
          <a:bodyPr>
            <a:noAutofit/>
          </a:bodyPr>
          <a:lstStyle>
            <a:lvl1pPr marL="0" indent="0" algn="l">
              <a:lnSpc>
                <a:spcPct val="90000"/>
              </a:lnSpc>
              <a:spcBef>
                <a:spcPts val="0"/>
              </a:spcBef>
              <a:buNone/>
              <a:defRPr sz="2400">
                <a:solidFill>
                  <a:schemeClr val="tx1"/>
                </a:solidFill>
                <a:latin typeface="+mn-l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100000"/>
              <a:buFontTx/>
              <a:buBlip>
                <a:blip r:embed="rId2"/>
              </a:buBlip>
              <a:defRPr/>
            </a:lvl1pPr>
            <a:lvl2pPr>
              <a:buClr>
                <a:schemeClr val="tx1"/>
              </a:buClr>
              <a:buSzPct val="90000"/>
              <a:buFontTx/>
              <a:buBlip>
                <a:blip r:embed="rId3"/>
              </a:buBlip>
              <a:defRPr/>
            </a:lvl2pPr>
            <a:lvl3pPr>
              <a:buClr>
                <a:schemeClr val="tx1"/>
              </a:buClr>
              <a:buSzPct val="90000"/>
              <a:buFontTx/>
              <a:buBlip>
                <a:blip r:embed="rId3"/>
              </a:buBlip>
              <a:defRPr/>
            </a:lvl3pPr>
            <a:lvl4pPr>
              <a:buClr>
                <a:schemeClr val="tx1"/>
              </a:buClr>
              <a:buSzPct val="90000"/>
              <a:buFontTx/>
              <a:buBlip>
                <a:blip r:embed="rId3"/>
              </a:buBlip>
              <a:defRPr/>
            </a:lvl4pPr>
            <a:lvl5pPr>
              <a:buClr>
                <a:schemeClr val="tx1"/>
              </a:buClr>
              <a:buSzPct val="90000"/>
              <a:buFontTx/>
              <a:buBlip>
                <a:blip r:embed="rId3"/>
              </a:buBlip>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Related Content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228600"/>
            <a:ext cx="8375946" cy="664797"/>
          </a:xfrm>
        </p:spPr>
        <p:txBody>
          <a:bodyPr/>
          <a:lstStyle>
            <a:lvl1pPr marL="0" marR="0" indent="0" defTabSz="914363" rtl="0" eaLnBrk="1" fontAlgn="auto" latinLnBrk="0" hangingPunct="1">
              <a:lnSpc>
                <a:spcPct val="90000"/>
              </a:lnSpc>
              <a:spcBef>
                <a:spcPct val="0"/>
              </a:spcBef>
              <a:spcAft>
                <a:spcPts val="0"/>
              </a:spcAft>
              <a:tabLst/>
              <a:defRPr baseline="0">
                <a:latin typeface="+mj-lt"/>
              </a:defRPr>
            </a:lvl1pPr>
          </a:lstStyle>
          <a:p>
            <a:pPr marL="0" marR="0" lvl="0" indent="0" defTabSz="914363" rtl="0" eaLnBrk="1" fontAlgn="auto" latinLnBrk="0" hangingPunct="1">
              <a:lnSpc>
                <a:spcPct val="90000"/>
              </a:lnSpc>
              <a:spcBef>
                <a:spcPct val="0"/>
              </a:spcBef>
              <a:spcAft>
                <a:spcPts val="0"/>
              </a:spcAft>
              <a:tabLst/>
              <a:defRPr/>
            </a:pPr>
            <a:r>
              <a:rPr kumimoji="0" lang="en-US" sz="4800" b="0" i="0" u="none" strike="noStrike" kern="1200" cap="none" spc="-100" normalizeH="0" baseline="0" noProof="0" dirty="0" smtClean="0">
                <a:ln w="3175">
                  <a:noFill/>
                </a:ln>
                <a:solidFill>
                  <a:schemeClr val="tx1"/>
                </a:solidFill>
                <a:effectLst/>
                <a:uLnTx/>
                <a:uFillTx/>
                <a:latin typeface="Calibri" pitchFamily="34" charset="0"/>
                <a:ea typeface="+mn-ea"/>
                <a:cs typeface="Arial" charset="0"/>
              </a:rPr>
              <a:t>Related Content</a:t>
            </a:r>
            <a:endParaRPr kumimoji="0" lang="en-US" sz="4800" b="0" i="0" u="none" strike="noStrike" kern="1200" cap="none" spc="-100" normalizeH="0" baseline="0" noProof="0" dirty="0">
              <a:ln w="3175">
                <a:noFill/>
              </a:ln>
              <a:solidFill>
                <a:schemeClr val="tx1"/>
              </a:solidFill>
              <a:effectLst/>
              <a:uLnTx/>
              <a:uFillTx/>
              <a:latin typeface="Calibri" pitchFamily="34" charset="0"/>
              <a:ea typeface="+mn-ea"/>
              <a:cs typeface="Arial" charset="0"/>
            </a:endParaRPr>
          </a:p>
        </p:txBody>
      </p:sp>
      <p:sp>
        <p:nvSpPr>
          <p:cNvPr id="11" name="Content Placeholder 10"/>
          <p:cNvSpPr>
            <a:spLocks noGrp="1"/>
          </p:cNvSpPr>
          <p:nvPr>
            <p:ph sz="quarter" idx="10" hasCustomPrompt="1"/>
          </p:nvPr>
        </p:nvSpPr>
        <p:spPr>
          <a:xfrm>
            <a:off x="381000" y="1414460"/>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a:solidFill>
                  <a:srgbClr val="FFFFFF"/>
                </a:solidFill>
                <a:effectLst>
                  <a:outerShdw blurRad="38100" dist="38100" dir="2700000" algn="tl">
                    <a:srgbClr val="000000">
                      <a:alpha val="43137"/>
                    </a:srgbClr>
                  </a:outerShdw>
                </a:effectLst>
                <a:latin typeface="+mn-lt"/>
                <a:ea typeface="+mn-ea"/>
                <a:cs typeface="+mn-cs"/>
              </a:defRPr>
            </a:lvl1pPr>
          </a:lstStyle>
          <a:p>
            <a:pPr defTabSz="914099" fontAlgn="base">
              <a:spcBef>
                <a:spcPct val="0"/>
              </a:spcBef>
              <a:spcAft>
                <a:spcPct val="0"/>
              </a:spcAft>
              <a:defRPr/>
            </a:pPr>
            <a:r>
              <a:rPr lang="en-US" dirty="0" smtClean="0">
                <a:solidFill>
                  <a:srgbClr val="FFFFFF"/>
                </a:solidFill>
                <a:effectLst>
                  <a:outerShdw blurRad="38100" dist="38100" dir="2700000" algn="tl">
                    <a:srgbClr val="000000">
                      <a:alpha val="43137"/>
                    </a:srgbClr>
                  </a:outerShdw>
                </a:effectLst>
              </a:rPr>
              <a:t>Breakout Sessions (session codes and titles)</a:t>
            </a:r>
          </a:p>
        </p:txBody>
      </p:sp>
      <p:sp>
        <p:nvSpPr>
          <p:cNvPr id="12" name="Content Placeholder 10"/>
          <p:cNvSpPr>
            <a:spLocks noGrp="1"/>
          </p:cNvSpPr>
          <p:nvPr>
            <p:ph sz="quarter" idx="11" hasCustomPrompt="1"/>
          </p:nvPr>
        </p:nvSpPr>
        <p:spPr>
          <a:xfrm>
            <a:off x="381000" y="2347420"/>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a:solidFill>
                  <a:srgbClr val="FFFFFF"/>
                </a:solidFill>
                <a:effectLst>
                  <a:outerShdw blurRad="38100" dist="38100" dir="2700000" algn="tl">
                    <a:srgbClr val="000000">
                      <a:alpha val="43137"/>
                    </a:srgbClr>
                  </a:outerShdw>
                </a:effectLst>
                <a:latin typeface="+mn-lt"/>
                <a:ea typeface="+mn-ea"/>
                <a:cs typeface="+mn-cs"/>
              </a:defRPr>
            </a:lvl1pPr>
          </a:lstStyle>
          <a:p>
            <a:pPr>
              <a:defRPr/>
            </a:pPr>
            <a:r>
              <a:rPr lang="en-US" dirty="0" smtClean="0"/>
              <a:t>Interactive Theater Sessions (session codes and titles)</a:t>
            </a:r>
          </a:p>
        </p:txBody>
      </p:sp>
      <p:sp>
        <p:nvSpPr>
          <p:cNvPr id="13" name="Content Placeholder 10"/>
          <p:cNvSpPr>
            <a:spLocks noGrp="1"/>
          </p:cNvSpPr>
          <p:nvPr>
            <p:ph sz="quarter" idx="12" hasCustomPrompt="1"/>
          </p:nvPr>
        </p:nvSpPr>
        <p:spPr>
          <a:xfrm>
            <a:off x="381000" y="3280383"/>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a:solidFill>
                  <a:srgbClr val="FFFFFF"/>
                </a:solidFill>
                <a:effectLst>
                  <a:outerShdw blurRad="38100" dist="38100" dir="2700000" algn="tl">
                    <a:srgbClr val="000000">
                      <a:alpha val="43137"/>
                    </a:srgbClr>
                  </a:outerShdw>
                </a:effectLst>
                <a:latin typeface="+mn-lt"/>
                <a:ea typeface="+mn-ea"/>
                <a:cs typeface="+mn-cs"/>
              </a:defRPr>
            </a:lvl1pPr>
          </a:lstStyle>
          <a:p>
            <a:pPr defTabSz="914099" fontAlgn="base">
              <a:spcBef>
                <a:spcPct val="0"/>
              </a:spcBef>
              <a:spcAft>
                <a:spcPct val="0"/>
              </a:spcAft>
              <a:defRPr/>
            </a:pPr>
            <a:r>
              <a:rPr lang="en-US" dirty="0" smtClean="0">
                <a:solidFill>
                  <a:srgbClr val="FFFFFF"/>
                </a:solidFill>
                <a:effectLst>
                  <a:outerShdw blurRad="38100" dist="38100" dir="2700000" algn="tl">
                    <a:srgbClr val="000000">
                      <a:alpha val="43137"/>
                    </a:srgbClr>
                  </a:outerShdw>
                </a:effectLst>
              </a:rPr>
              <a:t>Hands-on Labs (session codes and titles)</a:t>
            </a: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4" name="Content Placeholder 10"/>
          <p:cNvSpPr>
            <a:spLocks noGrp="1"/>
          </p:cNvSpPr>
          <p:nvPr>
            <p:ph sz="quarter" idx="13" hasCustomPrompt="1"/>
          </p:nvPr>
        </p:nvSpPr>
        <p:spPr>
          <a:xfrm>
            <a:off x="381000" y="4213345"/>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a:solidFill>
                  <a:srgbClr val="FFFFFF"/>
                </a:solidFill>
                <a:effectLst>
                  <a:outerShdw blurRad="38100" dist="38100" dir="2700000" algn="tl">
                    <a:srgbClr val="000000">
                      <a:alpha val="43137"/>
                    </a:srgbClr>
                  </a:outerShdw>
                </a:effectLst>
                <a:latin typeface="+mn-lt"/>
                <a:ea typeface="+mn-ea"/>
                <a:cs typeface="+mn-cs"/>
              </a:defRPr>
            </a:lvl1pPr>
          </a:lstStyle>
          <a:p>
            <a:pPr defTabSz="914099" fontAlgn="base">
              <a:spcBef>
                <a:spcPct val="0"/>
              </a:spcBef>
              <a:spcAft>
                <a:spcPct val="0"/>
              </a:spcAft>
              <a:defRPr/>
            </a:pPr>
            <a:r>
              <a:rPr lang="en-US" dirty="0" smtClean="0">
                <a:solidFill>
                  <a:srgbClr val="FFFFFF"/>
                </a:solidFill>
                <a:effectLst>
                  <a:outerShdw blurRad="38100" dist="38100" dir="2700000" algn="tl">
                    <a:srgbClr val="000000">
                      <a:alpha val="43137"/>
                    </a:srgbClr>
                  </a:outerShdw>
                </a:effectLst>
              </a:rPr>
              <a:t>Hands-on Labs (session codes and titles)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730249" y="4992403"/>
            <a:ext cx="7651245" cy="752822"/>
          </a:xfrm>
        </p:spPr>
        <p:txBody>
          <a:bodyPr vert="horz" wrap="square" lIns="0" tIns="0" rIns="0" bIns="0" rtlCol="0" anchor="t">
            <a:noAutofit/>
          </a:bodyPr>
          <a:lstStyle>
            <a:lvl1pPr algn="l" defTabSz="914363" rtl="0" eaLnBrk="1" latinLnBrk="0" hangingPunct="1">
              <a:lnSpc>
                <a:spcPct val="90000"/>
              </a:lnSpc>
              <a:spcBef>
                <a:spcPct val="0"/>
              </a:spcBef>
              <a:buNone/>
              <a:defRPr lang="en-US" sz="4000" b="0" kern="1200" cap="none" spc="-150" dirty="0">
                <a:ln w="3175">
                  <a:noFill/>
                </a:ln>
                <a:solidFill>
                  <a:schemeClr val="bg1"/>
                </a:solidFill>
                <a:effectLst/>
                <a:latin typeface="+mn-lt"/>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bwMode="white">
          <a:xfrm>
            <a:off x="730249" y="5746265"/>
            <a:ext cx="6803209" cy="461665"/>
          </a:xfrm>
        </p:spPr>
        <p:txBody>
          <a:bodyPr>
            <a:noAutofit/>
          </a:bodyPr>
          <a:lstStyle>
            <a:lvl1pPr marL="0" indent="0" algn="l">
              <a:lnSpc>
                <a:spcPct val="90000"/>
              </a:lnSpc>
              <a:spcBef>
                <a:spcPts val="0"/>
              </a:spcBef>
              <a:buNone/>
              <a:defRPr sz="2000">
                <a:solidFill>
                  <a:schemeClr val="tx1">
                    <a:tint val="75000"/>
                  </a:schemeClr>
                </a:solidFill>
                <a:latin typeface="+mn-l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bwMode="white">
          <a:xfrm>
            <a:off x="510793" y="3813437"/>
            <a:ext cx="7681913" cy="1059925"/>
          </a:xfrm>
        </p:spPr>
        <p:txBody>
          <a:bodyPr anchor="t" anchorCtr="0">
            <a:noAutofit/>
          </a:bodyPr>
          <a:lstStyle>
            <a:lvl1pPr marL="0" indent="0" algn="l">
              <a:buFont typeface="Arial" pitchFamily="34" charset="0"/>
              <a:buNone/>
              <a:defRPr kumimoji="0" lang="en-US" sz="8000" b="1" i="0" u="none" strike="noStrike" kern="1200" cap="none" spc="-56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atin typeface="+mn-lt"/>
              </a:defRPr>
            </a:lvl1pPr>
            <a:lvl2pPr>
              <a:lnSpc>
                <a:spcPct val="90000"/>
              </a:lnSpc>
              <a:defRPr>
                <a:latin typeface="+mn-lt"/>
              </a:defRPr>
            </a:lvl2pPr>
            <a:lvl3pPr>
              <a:lnSpc>
                <a:spcPct val="90000"/>
              </a:lnSpc>
              <a:defRPr>
                <a:latin typeface="+mn-lt"/>
              </a:defRPr>
            </a:lvl3pPr>
            <a:lvl4pPr>
              <a:lnSpc>
                <a:spcPct val="90000"/>
              </a:lnSpc>
              <a:defRPr>
                <a:latin typeface="+mn-lt"/>
              </a:defRPr>
            </a:lvl4pPr>
            <a:lvl5pPr>
              <a:lnSpc>
                <a:spcPct val="90000"/>
              </a:lnSpc>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1000" y="1412874"/>
            <a:ext cx="8382000" cy="4561205"/>
          </a:xfrm>
        </p:spPr>
        <p:txBody>
          <a:bodyPr>
            <a:noAutofit/>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media/image1.jpeg"/><Relationship Id="rId7" Type="http://schemas.openxmlformats.org/officeDocument/2006/relationships/image" Target="NULL"/><Relationship Id="rId2"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1999" cy="2135969"/>
          </a:xfrm>
          <a:prstGeom prst="rect">
            <a:avLst/>
          </a:prstGeom>
        </p:spPr>
        <p:txBody>
          <a:bodyPr vert="horz" wrap="square"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25" r:id="rId1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rgbClr val="CCFFCC"/>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rgbClr val="99CC99"/>
          </a:solidFill>
          <a:latin typeface="+mn-lt"/>
          <a:ea typeface="+mn-ea"/>
          <a:cs typeface="+mn-cs"/>
        </a:defRPr>
      </a:lvl1pPr>
      <a:lvl2pPr marL="914400" indent="-396875" algn="l" defTabSz="914363" rtl="0" eaLnBrk="1" latinLnBrk="0" hangingPunct="1">
        <a:lnSpc>
          <a:spcPct val="90000"/>
        </a:lnSpc>
        <a:spcBef>
          <a:spcPct val="20000"/>
        </a:spcBef>
        <a:buSzPct val="90000"/>
        <a:buFontTx/>
        <a:buBlip>
          <a:blip r:embed="rId15"/>
        </a:buBlip>
        <a:defRPr sz="2800" kern="1200">
          <a:solidFill>
            <a:srgbClr val="99CC99"/>
          </a:solidFill>
          <a:latin typeface="+mn-lt"/>
          <a:ea typeface="+mn-ea"/>
          <a:cs typeface="+mn-cs"/>
        </a:defRPr>
      </a:lvl2pPr>
      <a:lvl3pPr marL="1258888" indent="-344488" algn="l" defTabSz="914363" rtl="0" eaLnBrk="1" latinLnBrk="0" hangingPunct="1">
        <a:lnSpc>
          <a:spcPct val="90000"/>
        </a:lnSpc>
        <a:spcBef>
          <a:spcPct val="20000"/>
        </a:spcBef>
        <a:buSzPct val="90000"/>
        <a:buFontTx/>
        <a:buBlip>
          <a:blip r:embed="rId15"/>
        </a:buBlip>
        <a:defRPr sz="2400" kern="1200">
          <a:solidFill>
            <a:srgbClr val="99CC99"/>
          </a:solidFill>
          <a:latin typeface="+mn-lt"/>
          <a:ea typeface="+mn-ea"/>
          <a:cs typeface="+mn-cs"/>
        </a:defRPr>
      </a:lvl3pPr>
      <a:lvl4pPr marL="1604963" indent="-346075" algn="l" defTabSz="914363" rtl="0" eaLnBrk="1" latinLnBrk="0" hangingPunct="1">
        <a:lnSpc>
          <a:spcPct val="90000"/>
        </a:lnSpc>
        <a:spcBef>
          <a:spcPct val="20000"/>
        </a:spcBef>
        <a:buSzPct val="90000"/>
        <a:buFontTx/>
        <a:buBlip>
          <a:blip r:embed="rId15"/>
        </a:buBlip>
        <a:defRPr sz="2400" kern="1200">
          <a:solidFill>
            <a:srgbClr val="99CC99"/>
          </a:solidFill>
          <a:latin typeface="+mn-lt"/>
          <a:ea typeface="+mn-ea"/>
          <a:cs typeface="+mn-cs"/>
        </a:defRPr>
      </a:lvl4pPr>
      <a:lvl5pPr marL="1941513" indent="-336550" algn="l" defTabSz="914363" rtl="0" eaLnBrk="1" latinLnBrk="0" hangingPunct="1">
        <a:lnSpc>
          <a:spcPct val="90000"/>
        </a:lnSpc>
        <a:spcBef>
          <a:spcPct val="20000"/>
        </a:spcBef>
        <a:buSzPct val="90000"/>
        <a:buFontTx/>
        <a:buBlip>
          <a:blip r:embed="rId15"/>
        </a:buBlip>
        <a:defRPr sz="2400" kern="1200">
          <a:solidFill>
            <a:srgbClr val="99CC99"/>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blackWhite">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1999" cy="2135969"/>
          </a:xfrm>
          <a:prstGeom prst="rect">
            <a:avLst/>
          </a:prstGeom>
        </p:spPr>
        <p:txBody>
          <a:bodyPr vert="horz" wrap="square"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727" r:id="rId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rgbClr val="CCFFCC"/>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4"/>
        </a:buBlip>
        <a:defRPr sz="3200" kern="1200">
          <a:solidFill>
            <a:srgbClr val="99CC99"/>
          </a:solidFill>
          <a:latin typeface="+mn-lt"/>
          <a:ea typeface="+mn-ea"/>
          <a:cs typeface="+mn-cs"/>
        </a:defRPr>
      </a:lvl1pPr>
      <a:lvl2pPr marL="914400" indent="-396875" algn="l" defTabSz="914363" rtl="0" eaLnBrk="1" latinLnBrk="0" hangingPunct="1">
        <a:lnSpc>
          <a:spcPct val="90000"/>
        </a:lnSpc>
        <a:spcBef>
          <a:spcPct val="20000"/>
        </a:spcBef>
        <a:buSzPct val="90000"/>
        <a:buFontTx/>
        <a:buBlip>
          <a:blip r:embed="rId5"/>
        </a:buBlip>
        <a:defRPr sz="2800" kern="1200">
          <a:solidFill>
            <a:srgbClr val="99CC99"/>
          </a:solidFill>
          <a:latin typeface="+mn-lt"/>
          <a:ea typeface="+mn-ea"/>
          <a:cs typeface="+mn-cs"/>
        </a:defRPr>
      </a:lvl2pPr>
      <a:lvl3pPr marL="1258888" indent="-344488" algn="l" defTabSz="914363" rtl="0" eaLnBrk="1" latinLnBrk="0" hangingPunct="1">
        <a:lnSpc>
          <a:spcPct val="90000"/>
        </a:lnSpc>
        <a:spcBef>
          <a:spcPct val="20000"/>
        </a:spcBef>
        <a:buSzPct val="90000"/>
        <a:buFontTx/>
        <a:buBlip>
          <a:blip r:embed="rId6"/>
        </a:buBlip>
        <a:defRPr sz="2400" kern="1200">
          <a:solidFill>
            <a:srgbClr val="99CC99"/>
          </a:solidFill>
          <a:latin typeface="+mn-lt"/>
          <a:ea typeface="+mn-ea"/>
          <a:cs typeface="+mn-cs"/>
        </a:defRPr>
      </a:lvl3pPr>
      <a:lvl4pPr marL="1604963" indent="-346075" algn="l" defTabSz="914363" rtl="0" eaLnBrk="1" latinLnBrk="0" hangingPunct="1">
        <a:lnSpc>
          <a:spcPct val="90000"/>
        </a:lnSpc>
        <a:spcBef>
          <a:spcPct val="20000"/>
        </a:spcBef>
        <a:buSzPct val="90000"/>
        <a:buFontTx/>
        <a:buBlip>
          <a:blip r:embed="rId7"/>
        </a:buBlip>
        <a:defRPr sz="2400" kern="1200">
          <a:solidFill>
            <a:srgbClr val="99CC99"/>
          </a:solidFill>
          <a:latin typeface="+mn-lt"/>
          <a:ea typeface="+mn-ea"/>
          <a:cs typeface="+mn-cs"/>
        </a:defRPr>
      </a:lvl4pPr>
      <a:lvl5pPr marL="1941513" indent="-336550" algn="l" defTabSz="914363" rtl="0" eaLnBrk="1" latinLnBrk="0" hangingPunct="1">
        <a:lnSpc>
          <a:spcPct val="90000"/>
        </a:lnSpc>
        <a:spcBef>
          <a:spcPct val="20000"/>
        </a:spcBef>
        <a:buSzPct val="90000"/>
        <a:buFontTx/>
        <a:buBlip>
          <a:blip r:embed="rId8"/>
        </a:buBlip>
        <a:defRPr sz="2400" kern="1200">
          <a:solidFill>
            <a:srgbClr val="99CC99"/>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hyperlink" Target="mailto:mluparu@microsoft.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blogs.msdn.com/vcblog"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microsoft.com/msdn" TargetMode="External"/><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0.png"/><Relationship Id="rId5" Type="http://schemas.openxmlformats.org/officeDocument/2006/relationships/hyperlink" Target="http://microsoft.com/technet" TargetMode="External"/><Relationship Id="rId10" Type="http://schemas.openxmlformats.org/officeDocument/2006/relationships/image" Target="../media/image9.emf"/><Relationship Id="rId4" Type="http://schemas.openxmlformats.org/officeDocument/2006/relationships/hyperlink" Target="http://www.microsoft.com/teched" TargetMode="External"/><Relationship Id="rId9" Type="http://schemas.openxmlformats.org/officeDocument/2006/relationships/hyperlink" Target="http://www.microsoft.com/learning"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p:cNvSpPr>
            <a:spLocks noGrp="1"/>
          </p:cNvSpPr>
          <p:nvPr>
            <p:ph type="body" sz="quarter" idx="10"/>
          </p:nvPr>
        </p:nvSpPr>
        <p:spPr/>
        <p:txBody>
          <a:bodyPr/>
          <a:lstStyle/>
          <a:p>
            <a:r>
              <a:rPr lang="en-US" sz="8000" dirty="0" smtClean="0"/>
              <a:t>question &amp; answer</a:t>
            </a:r>
            <a:endParaRPr lang="en-US" sz="8000" dirty="0"/>
          </a:p>
        </p:txBody>
      </p:sp>
      <p:sp>
        <p:nvSpPr>
          <p:cNvPr id="3" name="Subtitle 2"/>
          <p:cNvSpPr>
            <a:spLocks noGrp="1"/>
          </p:cNvSpPr>
          <p:nvPr>
            <p:ph type="subTitle" idx="1"/>
          </p:nvPr>
        </p:nvSpPr>
        <p:spPr>
          <a:xfrm>
            <a:off x="4475221" y="5296520"/>
            <a:ext cx="3812443" cy="461665"/>
          </a:xfrm>
        </p:spPr>
        <p:txBody>
          <a:bodyPr/>
          <a:lstStyle/>
          <a:p>
            <a:r>
              <a:rPr lang="en-US" sz="2400" dirty="0" smtClean="0">
                <a:solidFill>
                  <a:schemeClr val="tx1"/>
                </a:solidFill>
                <a:hlinkClick r:id="rId3"/>
              </a:rPr>
              <a:t>mluparu@microsoft.com</a:t>
            </a:r>
            <a:endParaRPr lang="en-US" sz="2400" dirty="0" smtClean="0">
              <a:solidFill>
                <a:schemeClr val="tx1"/>
              </a:solidFill>
            </a:endParaRPr>
          </a:p>
          <a:p>
            <a:endParaRPr lang="en-US" sz="2400" dirty="0">
              <a:solidFill>
                <a:schemeClr val="tx1"/>
              </a:solidFill>
            </a:endParaRPr>
          </a:p>
          <a:p>
            <a:r>
              <a:rPr lang="en-US" sz="2400" dirty="0" smtClean="0">
                <a:solidFill>
                  <a:schemeClr val="tx1"/>
                </a:solidFill>
                <a:hlinkClick r:id="rId4"/>
              </a:rPr>
              <a:t>http://blogs.msdn.com/vcblog</a:t>
            </a:r>
            <a:r>
              <a:rPr lang="en-US" sz="2400" dirty="0" smtClean="0">
                <a:solidFill>
                  <a:schemeClr val="tx1"/>
                </a:solidFill>
              </a:rPr>
              <a:t> </a:t>
            </a:r>
          </a:p>
        </p:txBody>
      </p:sp>
    </p:spTree>
    <p:extLst>
      <p:ext uri="{BB962C8B-B14F-4D97-AF65-F5344CB8AC3E}">
        <p14:creationId xmlns:p14="http://schemas.microsoft.com/office/powerpoint/2010/main" xmlns="" val="202854587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28"/>
          <p:cNvSpPr/>
          <p:nvPr/>
        </p:nvSpPr>
        <p:spPr bwMode="auto">
          <a:xfrm>
            <a:off x="162044" y="1178489"/>
            <a:ext cx="4297680" cy="838200"/>
          </a:xfrm>
          <a:prstGeom prst="roundRect">
            <a:avLst>
              <a:gd name="adj" fmla="val 50000"/>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p>
            <a:pPr algn="ctr" defTabSz="914099" fontAlgn="base">
              <a:spcBef>
                <a:spcPct val="0"/>
              </a:spcBef>
              <a:spcAft>
                <a:spcPct val="0"/>
              </a:spcAft>
              <a:defRPr/>
            </a:pP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49" name="Rounded Rectangle 48"/>
          <p:cNvSpPr/>
          <p:nvPr/>
        </p:nvSpPr>
        <p:spPr bwMode="auto">
          <a:xfrm>
            <a:off x="162044" y="3506886"/>
            <a:ext cx="4297680" cy="838200"/>
          </a:xfrm>
          <a:prstGeom prst="roundRect">
            <a:avLst>
              <a:gd name="adj" fmla="val 50000"/>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p>
            <a:pPr algn="ctr" defTabSz="914099" fontAlgn="base">
              <a:spcBef>
                <a:spcPct val="0"/>
              </a:spcBef>
              <a:spcAft>
                <a:spcPct val="0"/>
              </a:spcAft>
              <a:defRPr/>
            </a:pP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pic>
        <p:nvPicPr>
          <p:cNvPr id="24" name="Picture 23" descr="TechNet.png"/>
          <p:cNvPicPr>
            <a:picLocks noChangeAspect="1"/>
          </p:cNvPicPr>
          <p:nvPr/>
        </p:nvPicPr>
        <p:blipFill>
          <a:blip r:embed="rId3"/>
          <a:stretch>
            <a:fillRect/>
          </a:stretch>
        </p:blipFill>
        <p:spPr bwMode="black">
          <a:xfrm>
            <a:off x="762000" y="3607054"/>
            <a:ext cx="3624263" cy="738032"/>
          </a:xfrm>
          <a:prstGeom prst="rect">
            <a:avLst/>
          </a:prstGeom>
        </p:spPr>
      </p:pic>
      <p:grpSp>
        <p:nvGrpSpPr>
          <p:cNvPr id="3" name="Group 29"/>
          <p:cNvGrpSpPr/>
          <p:nvPr/>
        </p:nvGrpSpPr>
        <p:grpSpPr>
          <a:xfrm>
            <a:off x="276225" y="1426139"/>
            <a:ext cx="457200" cy="457200"/>
            <a:chOff x="0" y="1400175"/>
            <a:chExt cx="457200" cy="457200"/>
          </a:xfrm>
        </p:grpSpPr>
        <p:sp>
          <p:nvSpPr>
            <p:cNvPr id="31" name="Oval 30"/>
            <p:cNvSpPr/>
            <p:nvPr/>
          </p:nvSpPr>
          <p:spPr>
            <a:xfrm>
              <a:off x="161365" y="1561540"/>
              <a:ext cx="152400" cy="152400"/>
            </a:xfrm>
            <a:prstGeom prst="ellipse">
              <a:avLst/>
            </a:prstGeom>
            <a:gradFill flip="none" rotWithShape="1">
              <a:gsLst>
                <a:gs pos="10000">
                  <a:srgbClr val="C0504D">
                    <a:lumMod val="50000"/>
                  </a:srgbClr>
                </a:gs>
                <a:gs pos="100000">
                  <a:srgbClr val="F79646">
                    <a:lumMod val="50000"/>
                  </a:srgbClr>
                </a:gs>
              </a:gsLst>
              <a:path path="shape">
                <a:fillToRect l="50000" t="50000" r="50000" b="50000"/>
              </a:path>
              <a:tileRect/>
            </a:gradFill>
            <a:ln w="12700" cap="flat" cmpd="sng" algn="ctr">
              <a:gradFill>
                <a:gsLst>
                  <a:gs pos="0">
                    <a:srgbClr val="F79646">
                      <a:lumMod val="75000"/>
                    </a:srgbClr>
                  </a:gs>
                  <a:gs pos="100000">
                    <a:srgbClr val="F79646"/>
                  </a:gs>
                </a:gsLst>
                <a:lin ang="5400000" scaled="0"/>
              </a:gradFill>
              <a:prstDash val="solid"/>
            </a:ln>
            <a:effectLst/>
            <a:scene3d>
              <a:camera prst="orthographicFront"/>
              <a:lightRig rig="threePt" dir="t">
                <a:rot lat="0" lon="0" rev="4800000"/>
              </a:lightRig>
            </a:scene3d>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32" name="Oval 31"/>
            <p:cNvSpPr/>
            <p:nvPr/>
          </p:nvSpPr>
          <p:spPr>
            <a:xfrm>
              <a:off x="0" y="1400175"/>
              <a:ext cx="457200" cy="457200"/>
            </a:xfrm>
            <a:prstGeom prst="ellipse">
              <a:avLst/>
            </a:prstGeom>
            <a:solidFill>
              <a:srgbClr val="FFC000"/>
            </a:solidFill>
            <a:ln w="25400" cap="flat" cmpd="sng" algn="ctr">
              <a:noFill/>
              <a:prstDash val="solid"/>
            </a:ln>
            <a:effectLst>
              <a:softEdge rad="127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33" name="Oval 32"/>
            <p:cNvSpPr/>
            <p:nvPr/>
          </p:nvSpPr>
          <p:spPr>
            <a:xfrm>
              <a:off x="152400" y="1552575"/>
              <a:ext cx="152400" cy="152400"/>
            </a:xfrm>
            <a:prstGeom prst="ellipse">
              <a:avLst/>
            </a:prstGeom>
            <a:solidFill>
              <a:sysClr val="window" lastClr="FFFFFF"/>
            </a:solidFill>
            <a:ln w="12700" cap="flat" cmpd="sng" algn="ctr">
              <a:solidFill>
                <a:srgbClr val="FFFF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42" name="Oval 41"/>
          <p:cNvSpPr/>
          <p:nvPr/>
        </p:nvSpPr>
        <p:spPr bwMode="auto">
          <a:xfrm>
            <a:off x="123825" y="1273739"/>
            <a:ext cx="762000" cy="762000"/>
          </a:xfrm>
          <a:prstGeom prst="ellipse">
            <a:avLst/>
          </a:prstGeom>
          <a:gradFill flip="none" rotWithShape="1">
            <a:gsLst>
              <a:gs pos="0">
                <a:schemeClr val="tx1"/>
              </a:gs>
              <a:gs pos="100000">
                <a:schemeClr val="tx1">
                  <a:alpha val="0"/>
                </a:schemeClr>
              </a:gs>
            </a:gsLst>
            <a:path path="shape">
              <a:fillToRect l="50000" t="50000" r="50000" b="50000"/>
            </a:path>
            <a:tileRect/>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sp>
        <p:nvSpPr>
          <p:cNvPr id="47" name="Rectangle 46"/>
          <p:cNvSpPr/>
          <p:nvPr/>
        </p:nvSpPr>
        <p:spPr>
          <a:xfrm>
            <a:off x="838200" y="2322868"/>
            <a:ext cx="3849547" cy="954107"/>
          </a:xfrm>
          <a:prstGeom prst="rect">
            <a:avLst/>
          </a:prstGeom>
        </p:spPr>
        <p:txBody>
          <a:bodyPr wrap="square">
            <a:spAutoFit/>
          </a:bodyPr>
          <a:lstStyle/>
          <a:p>
            <a:pPr>
              <a:spcBef>
                <a:spcPts val="600"/>
              </a:spcBef>
            </a:pPr>
            <a:r>
              <a:rPr lang="en-US" sz="2000" dirty="0" smtClean="0">
                <a:hlinkClick r:id="rId4"/>
              </a:rPr>
              <a:t>www.microsoft.com/teched</a:t>
            </a:r>
            <a:r>
              <a:rPr lang="en-US" sz="2000" dirty="0" smtClean="0"/>
              <a:t> </a:t>
            </a:r>
          </a:p>
          <a:p>
            <a:pPr marL="0" lvl="1" indent="0">
              <a:lnSpc>
                <a:spcPct val="100000"/>
              </a:lnSpc>
              <a:spcBef>
                <a:spcPts val="0"/>
              </a:spcBef>
              <a:buNone/>
              <a:tabLst>
                <a:tab pos="1828800" algn="l"/>
              </a:tabLst>
            </a:pPr>
            <a:endParaRPr lang="en-US" dirty="0" smtClean="0"/>
          </a:p>
          <a:p>
            <a:pPr marL="0" lvl="1" indent="0">
              <a:lnSpc>
                <a:spcPct val="100000"/>
              </a:lnSpc>
              <a:spcBef>
                <a:spcPts val="0"/>
              </a:spcBef>
              <a:buNone/>
              <a:tabLst>
                <a:tab pos="1828800" algn="l"/>
              </a:tabLst>
            </a:pPr>
            <a:r>
              <a:rPr lang="en-US" dirty="0" smtClean="0"/>
              <a:t>Sessions On-Demand &amp; Community</a:t>
            </a:r>
          </a:p>
        </p:txBody>
      </p:sp>
      <p:sp>
        <p:nvSpPr>
          <p:cNvPr id="48" name="Rectangle 47"/>
          <p:cNvSpPr/>
          <p:nvPr/>
        </p:nvSpPr>
        <p:spPr>
          <a:xfrm>
            <a:off x="838200" y="4474336"/>
            <a:ext cx="3733800" cy="1046440"/>
          </a:xfrm>
          <a:prstGeom prst="rect">
            <a:avLst/>
          </a:prstGeom>
        </p:spPr>
        <p:txBody>
          <a:bodyPr wrap="square">
            <a:spAutoFit/>
          </a:bodyPr>
          <a:lstStyle/>
          <a:p>
            <a:pPr lvl="0">
              <a:spcBef>
                <a:spcPts val="600"/>
              </a:spcBef>
              <a:buSzPct val="120000"/>
              <a:tabLst>
                <a:tab pos="1828800" algn="l"/>
              </a:tabLst>
              <a:defRPr/>
            </a:pPr>
            <a:r>
              <a:rPr lang="en-US" sz="2000" dirty="0" smtClean="0">
                <a:latin typeface="Calibri" pitchFamily="34" charset="0"/>
                <a:hlinkClick r:id="rId5"/>
              </a:rPr>
              <a:t>http://microsoft.com/technet</a:t>
            </a:r>
            <a:r>
              <a:rPr lang="en-US" sz="2400" b="1" dirty="0" smtClean="0">
                <a:latin typeface="Calibri" pitchFamily="34" charset="0"/>
              </a:rPr>
              <a:t>  </a:t>
            </a:r>
            <a:endParaRPr lang="en-US" sz="2400" dirty="0" smtClean="0">
              <a:latin typeface="Calibri" pitchFamily="34" charset="0"/>
            </a:endParaRPr>
          </a:p>
          <a:p>
            <a:pPr marL="0" lvl="1">
              <a:tabLst>
                <a:tab pos="1828800" algn="l"/>
              </a:tabLst>
              <a:defRPr/>
            </a:pPr>
            <a:endParaRPr lang="en-US" dirty="0" smtClean="0">
              <a:latin typeface="Calibri" pitchFamily="34" charset="0"/>
            </a:endParaRPr>
          </a:p>
          <a:p>
            <a:pPr marL="0" lvl="1">
              <a:tabLst>
                <a:tab pos="1828800" algn="l"/>
              </a:tabLst>
              <a:defRPr/>
            </a:pPr>
            <a:r>
              <a:rPr lang="en-US" dirty="0" smtClean="0">
                <a:latin typeface="Calibri" pitchFamily="34" charset="0"/>
              </a:rPr>
              <a:t>Resources for IT Professionals</a:t>
            </a:r>
          </a:p>
        </p:txBody>
      </p:sp>
      <p:pic>
        <p:nvPicPr>
          <p:cNvPr id="25" name="Picture 24" descr="TechEd_online.png"/>
          <p:cNvPicPr>
            <a:picLocks noChangeAspect="1"/>
          </p:cNvPicPr>
          <p:nvPr/>
        </p:nvPicPr>
        <p:blipFill>
          <a:blip r:embed="rId6"/>
          <a:stretch>
            <a:fillRect/>
          </a:stretch>
        </p:blipFill>
        <p:spPr bwMode="black">
          <a:xfrm>
            <a:off x="914400" y="1281128"/>
            <a:ext cx="2409825" cy="1076325"/>
          </a:xfrm>
          <a:prstGeom prst="rect">
            <a:avLst/>
          </a:prstGeom>
        </p:spPr>
      </p:pic>
      <p:sp>
        <p:nvSpPr>
          <p:cNvPr id="22" name="Rounded Rectangle 21"/>
          <p:cNvSpPr/>
          <p:nvPr/>
        </p:nvSpPr>
        <p:spPr bwMode="auto">
          <a:xfrm>
            <a:off x="4612234" y="3506886"/>
            <a:ext cx="4297680" cy="838200"/>
          </a:xfrm>
          <a:prstGeom prst="roundRect">
            <a:avLst>
              <a:gd name="adj" fmla="val 50000"/>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p>
            <a:pPr algn="ctr" defTabSz="914099" fontAlgn="base">
              <a:spcBef>
                <a:spcPct val="0"/>
              </a:spcBef>
              <a:spcAft>
                <a:spcPct val="0"/>
              </a:spcAft>
              <a:defRPr/>
            </a:pP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pic>
        <p:nvPicPr>
          <p:cNvPr id="27" name="Picture 26" descr="msdn_1inch_rgb.png"/>
          <p:cNvPicPr>
            <a:picLocks noChangeAspect="1"/>
          </p:cNvPicPr>
          <p:nvPr/>
        </p:nvPicPr>
        <p:blipFill>
          <a:blip r:embed="rId7"/>
          <a:stretch>
            <a:fillRect/>
          </a:stretch>
        </p:blipFill>
        <p:spPr bwMode="black">
          <a:xfrm>
            <a:off x="5457615" y="3583086"/>
            <a:ext cx="1857375" cy="942975"/>
          </a:xfrm>
          <a:prstGeom prst="rect">
            <a:avLst/>
          </a:prstGeom>
        </p:spPr>
      </p:pic>
      <p:sp>
        <p:nvSpPr>
          <p:cNvPr id="28" name="Rectangle 27"/>
          <p:cNvSpPr/>
          <p:nvPr/>
        </p:nvSpPr>
        <p:spPr>
          <a:xfrm>
            <a:off x="5457615" y="4474336"/>
            <a:ext cx="3352800" cy="1046440"/>
          </a:xfrm>
          <a:prstGeom prst="rect">
            <a:avLst/>
          </a:prstGeom>
        </p:spPr>
        <p:txBody>
          <a:bodyPr wrap="square">
            <a:spAutoFit/>
          </a:bodyPr>
          <a:lstStyle/>
          <a:p>
            <a:pPr>
              <a:spcBef>
                <a:spcPts val="600"/>
              </a:spcBef>
              <a:tabLst>
                <a:tab pos="1828800" algn="l"/>
              </a:tabLst>
            </a:pPr>
            <a:r>
              <a:rPr lang="en-US" sz="2000" dirty="0" smtClean="0">
                <a:hlinkClick r:id="rId8"/>
              </a:rPr>
              <a:t>http://microsoft.com/msdn</a:t>
            </a:r>
            <a:r>
              <a:rPr lang="en-US" sz="2400" b="1" dirty="0" smtClean="0"/>
              <a:t>  </a:t>
            </a:r>
            <a:endParaRPr lang="en-US" sz="2400" dirty="0" smtClean="0"/>
          </a:p>
          <a:p>
            <a:pPr marL="0" lvl="1" indent="0">
              <a:lnSpc>
                <a:spcPct val="100000"/>
              </a:lnSpc>
              <a:spcBef>
                <a:spcPts val="0"/>
              </a:spcBef>
              <a:buNone/>
              <a:tabLst>
                <a:tab pos="1828800" algn="l"/>
              </a:tabLst>
            </a:pPr>
            <a:endParaRPr lang="en-US" dirty="0" smtClean="0"/>
          </a:p>
          <a:p>
            <a:pPr marL="0" lvl="1" indent="0">
              <a:lnSpc>
                <a:spcPct val="100000"/>
              </a:lnSpc>
              <a:spcBef>
                <a:spcPts val="0"/>
              </a:spcBef>
              <a:buNone/>
              <a:tabLst>
                <a:tab pos="1828800" algn="l"/>
              </a:tabLst>
            </a:pPr>
            <a:r>
              <a:rPr lang="en-US" dirty="0" smtClean="0"/>
              <a:t>Resources for Developers</a:t>
            </a:r>
          </a:p>
        </p:txBody>
      </p:sp>
      <p:grpSp>
        <p:nvGrpSpPr>
          <p:cNvPr id="4" name="Group 29"/>
          <p:cNvGrpSpPr/>
          <p:nvPr/>
        </p:nvGrpSpPr>
        <p:grpSpPr>
          <a:xfrm>
            <a:off x="276225" y="3758636"/>
            <a:ext cx="457200" cy="457200"/>
            <a:chOff x="0" y="1400175"/>
            <a:chExt cx="457200" cy="457200"/>
          </a:xfrm>
        </p:grpSpPr>
        <p:sp>
          <p:nvSpPr>
            <p:cNvPr id="38" name="Oval 37"/>
            <p:cNvSpPr/>
            <p:nvPr/>
          </p:nvSpPr>
          <p:spPr>
            <a:xfrm>
              <a:off x="161365" y="1561540"/>
              <a:ext cx="152400" cy="152400"/>
            </a:xfrm>
            <a:prstGeom prst="ellipse">
              <a:avLst/>
            </a:prstGeom>
            <a:gradFill flip="none" rotWithShape="1">
              <a:gsLst>
                <a:gs pos="10000">
                  <a:srgbClr val="C0504D">
                    <a:lumMod val="50000"/>
                  </a:srgbClr>
                </a:gs>
                <a:gs pos="100000">
                  <a:srgbClr val="F79646">
                    <a:lumMod val="50000"/>
                  </a:srgbClr>
                </a:gs>
              </a:gsLst>
              <a:path path="shape">
                <a:fillToRect l="50000" t="50000" r="50000" b="50000"/>
              </a:path>
              <a:tileRect/>
            </a:gradFill>
            <a:ln w="12700" cap="flat" cmpd="sng" algn="ctr">
              <a:gradFill>
                <a:gsLst>
                  <a:gs pos="0">
                    <a:srgbClr val="F79646">
                      <a:lumMod val="75000"/>
                    </a:srgbClr>
                  </a:gs>
                  <a:gs pos="100000">
                    <a:srgbClr val="F79646"/>
                  </a:gs>
                </a:gsLst>
                <a:lin ang="5400000" scaled="0"/>
              </a:gradFill>
              <a:prstDash val="solid"/>
            </a:ln>
            <a:effectLst/>
            <a:scene3d>
              <a:camera prst="orthographicFront"/>
              <a:lightRig rig="threePt" dir="t">
                <a:rot lat="0" lon="0" rev="4800000"/>
              </a:lightRig>
            </a:scene3d>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39" name="Oval 38"/>
            <p:cNvSpPr/>
            <p:nvPr/>
          </p:nvSpPr>
          <p:spPr>
            <a:xfrm>
              <a:off x="0" y="1400175"/>
              <a:ext cx="457200" cy="457200"/>
            </a:xfrm>
            <a:prstGeom prst="ellipse">
              <a:avLst/>
            </a:prstGeom>
            <a:solidFill>
              <a:srgbClr val="FFC000"/>
            </a:solidFill>
            <a:ln w="25400" cap="flat" cmpd="sng" algn="ctr">
              <a:noFill/>
              <a:prstDash val="solid"/>
            </a:ln>
            <a:effectLst>
              <a:softEdge rad="127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0" name="Oval 39"/>
            <p:cNvSpPr/>
            <p:nvPr/>
          </p:nvSpPr>
          <p:spPr>
            <a:xfrm>
              <a:off x="152400" y="1552575"/>
              <a:ext cx="152400" cy="152400"/>
            </a:xfrm>
            <a:prstGeom prst="ellipse">
              <a:avLst/>
            </a:prstGeom>
            <a:solidFill>
              <a:sysClr val="window" lastClr="FFFFFF"/>
            </a:solidFill>
            <a:ln w="12700" cap="flat" cmpd="sng" algn="ctr">
              <a:solidFill>
                <a:srgbClr val="FFFF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41" name="Oval 40"/>
          <p:cNvSpPr/>
          <p:nvPr/>
        </p:nvSpPr>
        <p:spPr bwMode="auto">
          <a:xfrm>
            <a:off x="123825" y="3664111"/>
            <a:ext cx="762000" cy="762000"/>
          </a:xfrm>
          <a:prstGeom prst="ellipse">
            <a:avLst/>
          </a:prstGeom>
          <a:gradFill flip="none" rotWithShape="1">
            <a:gsLst>
              <a:gs pos="0">
                <a:schemeClr val="tx1"/>
              </a:gs>
              <a:gs pos="100000">
                <a:schemeClr val="tx1">
                  <a:alpha val="0"/>
                </a:schemeClr>
              </a:gs>
            </a:gsLst>
            <a:path path="shape">
              <a:fillToRect l="50000" t="50000" r="50000" b="50000"/>
            </a:path>
            <a:tileRect/>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grpSp>
        <p:nvGrpSpPr>
          <p:cNvPr id="5" name="Group 43"/>
          <p:cNvGrpSpPr/>
          <p:nvPr/>
        </p:nvGrpSpPr>
        <p:grpSpPr>
          <a:xfrm>
            <a:off x="4800600" y="3758636"/>
            <a:ext cx="457200" cy="457200"/>
            <a:chOff x="0" y="1400175"/>
            <a:chExt cx="457200" cy="457200"/>
          </a:xfrm>
        </p:grpSpPr>
        <p:sp>
          <p:nvSpPr>
            <p:cNvPr id="45" name="Oval 44"/>
            <p:cNvSpPr/>
            <p:nvPr/>
          </p:nvSpPr>
          <p:spPr>
            <a:xfrm>
              <a:off x="161365" y="1561540"/>
              <a:ext cx="152400" cy="152400"/>
            </a:xfrm>
            <a:prstGeom prst="ellipse">
              <a:avLst/>
            </a:prstGeom>
            <a:gradFill flip="none" rotWithShape="1">
              <a:gsLst>
                <a:gs pos="10000">
                  <a:srgbClr val="C0504D">
                    <a:lumMod val="50000"/>
                  </a:srgbClr>
                </a:gs>
                <a:gs pos="100000">
                  <a:srgbClr val="F79646">
                    <a:lumMod val="50000"/>
                  </a:srgbClr>
                </a:gs>
              </a:gsLst>
              <a:path path="shape">
                <a:fillToRect l="50000" t="50000" r="50000" b="50000"/>
              </a:path>
              <a:tileRect/>
            </a:gradFill>
            <a:ln w="12700" cap="flat" cmpd="sng" algn="ctr">
              <a:gradFill>
                <a:gsLst>
                  <a:gs pos="0">
                    <a:srgbClr val="F79646">
                      <a:lumMod val="75000"/>
                    </a:srgbClr>
                  </a:gs>
                  <a:gs pos="100000">
                    <a:srgbClr val="F79646"/>
                  </a:gs>
                </a:gsLst>
                <a:lin ang="5400000" scaled="0"/>
              </a:gradFill>
              <a:prstDash val="solid"/>
            </a:ln>
            <a:effectLst/>
            <a:scene3d>
              <a:camera prst="orthographicFront"/>
              <a:lightRig rig="threePt" dir="t">
                <a:rot lat="0" lon="0" rev="4800000"/>
              </a:lightRig>
            </a:scene3d>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6" name="Oval 45"/>
            <p:cNvSpPr/>
            <p:nvPr/>
          </p:nvSpPr>
          <p:spPr>
            <a:xfrm>
              <a:off x="0" y="1400175"/>
              <a:ext cx="457200" cy="457200"/>
            </a:xfrm>
            <a:prstGeom prst="ellipse">
              <a:avLst/>
            </a:prstGeom>
            <a:solidFill>
              <a:srgbClr val="FFC000"/>
            </a:solidFill>
            <a:ln w="25400" cap="flat" cmpd="sng" algn="ctr">
              <a:noFill/>
              <a:prstDash val="solid"/>
            </a:ln>
            <a:effectLst>
              <a:softEdge rad="127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50" name="Oval 49"/>
            <p:cNvSpPr/>
            <p:nvPr/>
          </p:nvSpPr>
          <p:spPr>
            <a:xfrm>
              <a:off x="152400" y="1552575"/>
              <a:ext cx="152400" cy="152400"/>
            </a:xfrm>
            <a:prstGeom prst="ellipse">
              <a:avLst/>
            </a:prstGeom>
            <a:solidFill>
              <a:sysClr val="window" lastClr="FFFFFF"/>
            </a:solidFill>
            <a:ln w="12700" cap="flat" cmpd="sng" algn="ctr">
              <a:solidFill>
                <a:srgbClr val="FFFF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51" name="Oval 50"/>
          <p:cNvSpPr/>
          <p:nvPr/>
        </p:nvSpPr>
        <p:spPr bwMode="auto">
          <a:xfrm>
            <a:off x="4648200" y="3606236"/>
            <a:ext cx="762000" cy="762000"/>
          </a:xfrm>
          <a:prstGeom prst="ellipse">
            <a:avLst/>
          </a:prstGeom>
          <a:gradFill flip="none" rotWithShape="1">
            <a:gsLst>
              <a:gs pos="0">
                <a:schemeClr val="tx1"/>
              </a:gs>
              <a:gs pos="100000">
                <a:schemeClr val="tx1">
                  <a:alpha val="0"/>
                </a:schemeClr>
              </a:gs>
            </a:gsLst>
            <a:path path="shape">
              <a:fillToRect l="50000" t="50000" r="50000" b="50000"/>
            </a:path>
            <a:tileRect/>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sp>
        <p:nvSpPr>
          <p:cNvPr id="35" name="Rounded Rectangle 34"/>
          <p:cNvSpPr/>
          <p:nvPr/>
        </p:nvSpPr>
        <p:spPr bwMode="auto">
          <a:xfrm>
            <a:off x="4612234" y="1178489"/>
            <a:ext cx="4297680" cy="838200"/>
          </a:xfrm>
          <a:prstGeom prst="roundRect">
            <a:avLst>
              <a:gd name="adj" fmla="val 50000"/>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p>
            <a:pPr algn="ctr" defTabSz="914099" fontAlgn="base">
              <a:spcBef>
                <a:spcPct val="0"/>
              </a:spcBef>
              <a:spcAft>
                <a:spcPct val="0"/>
              </a:spcAft>
              <a:defRPr/>
            </a:pP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grpSp>
        <p:nvGrpSpPr>
          <p:cNvPr id="6" name="Group 29"/>
          <p:cNvGrpSpPr/>
          <p:nvPr/>
        </p:nvGrpSpPr>
        <p:grpSpPr>
          <a:xfrm>
            <a:off x="4761140" y="1426139"/>
            <a:ext cx="457200" cy="457200"/>
            <a:chOff x="0" y="1400175"/>
            <a:chExt cx="457200" cy="457200"/>
          </a:xfrm>
        </p:grpSpPr>
        <p:sp>
          <p:nvSpPr>
            <p:cNvPr id="37" name="Oval 36"/>
            <p:cNvSpPr/>
            <p:nvPr/>
          </p:nvSpPr>
          <p:spPr>
            <a:xfrm>
              <a:off x="161365" y="1561540"/>
              <a:ext cx="152400" cy="152400"/>
            </a:xfrm>
            <a:prstGeom prst="ellipse">
              <a:avLst/>
            </a:prstGeom>
            <a:gradFill flip="none" rotWithShape="1">
              <a:gsLst>
                <a:gs pos="10000">
                  <a:srgbClr val="C0504D">
                    <a:lumMod val="50000"/>
                  </a:srgbClr>
                </a:gs>
                <a:gs pos="100000">
                  <a:srgbClr val="F79646">
                    <a:lumMod val="50000"/>
                  </a:srgbClr>
                </a:gs>
              </a:gsLst>
              <a:path path="shape">
                <a:fillToRect l="50000" t="50000" r="50000" b="50000"/>
              </a:path>
              <a:tileRect/>
            </a:gradFill>
            <a:ln w="12700" cap="flat" cmpd="sng" algn="ctr">
              <a:gradFill>
                <a:gsLst>
                  <a:gs pos="0">
                    <a:srgbClr val="F79646">
                      <a:lumMod val="75000"/>
                    </a:srgbClr>
                  </a:gs>
                  <a:gs pos="100000">
                    <a:srgbClr val="F79646"/>
                  </a:gs>
                </a:gsLst>
                <a:lin ang="5400000" scaled="0"/>
              </a:gradFill>
              <a:prstDash val="solid"/>
            </a:ln>
            <a:effectLst/>
            <a:scene3d>
              <a:camera prst="orthographicFront"/>
              <a:lightRig rig="threePt" dir="t">
                <a:rot lat="0" lon="0" rev="4800000"/>
              </a:lightRig>
            </a:scene3d>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3" name="Oval 42"/>
            <p:cNvSpPr/>
            <p:nvPr/>
          </p:nvSpPr>
          <p:spPr>
            <a:xfrm>
              <a:off x="0" y="1400175"/>
              <a:ext cx="457200" cy="457200"/>
            </a:xfrm>
            <a:prstGeom prst="ellipse">
              <a:avLst/>
            </a:prstGeom>
            <a:solidFill>
              <a:srgbClr val="FFC000"/>
            </a:solidFill>
            <a:ln w="25400" cap="flat" cmpd="sng" algn="ctr">
              <a:noFill/>
              <a:prstDash val="solid"/>
            </a:ln>
            <a:effectLst>
              <a:softEdge rad="127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4" name="Oval 43"/>
            <p:cNvSpPr/>
            <p:nvPr/>
          </p:nvSpPr>
          <p:spPr>
            <a:xfrm>
              <a:off x="152400" y="1552575"/>
              <a:ext cx="152400" cy="152400"/>
            </a:xfrm>
            <a:prstGeom prst="ellipse">
              <a:avLst/>
            </a:prstGeom>
            <a:solidFill>
              <a:sysClr val="window" lastClr="FFFFFF"/>
            </a:solidFill>
            <a:ln w="12700" cap="flat" cmpd="sng" algn="ctr">
              <a:solidFill>
                <a:srgbClr val="FFFF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52" name="Oval 51"/>
          <p:cNvSpPr/>
          <p:nvPr/>
        </p:nvSpPr>
        <p:spPr bwMode="auto">
          <a:xfrm>
            <a:off x="4608740" y="1273739"/>
            <a:ext cx="762000" cy="762000"/>
          </a:xfrm>
          <a:prstGeom prst="ellipse">
            <a:avLst/>
          </a:prstGeom>
          <a:gradFill flip="none" rotWithShape="1">
            <a:gsLst>
              <a:gs pos="0">
                <a:schemeClr val="tx1"/>
              </a:gs>
              <a:gs pos="100000">
                <a:schemeClr val="tx1">
                  <a:alpha val="0"/>
                </a:schemeClr>
              </a:gs>
            </a:gsLst>
            <a:path path="shape">
              <a:fillToRect l="50000" t="50000" r="50000" b="50000"/>
            </a:path>
            <a:tileRect/>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sp>
        <p:nvSpPr>
          <p:cNvPr id="57" name="Rectangle 56"/>
          <p:cNvSpPr/>
          <p:nvPr/>
        </p:nvSpPr>
        <p:spPr>
          <a:xfrm>
            <a:off x="4629872" y="2322868"/>
            <a:ext cx="4514127" cy="954107"/>
          </a:xfrm>
          <a:prstGeom prst="rect">
            <a:avLst/>
          </a:prstGeom>
        </p:spPr>
        <p:txBody>
          <a:bodyPr wrap="square">
            <a:spAutoFit/>
          </a:bodyPr>
          <a:lstStyle/>
          <a:p>
            <a:pPr>
              <a:spcBef>
                <a:spcPts val="600"/>
              </a:spcBef>
            </a:pPr>
            <a:r>
              <a:rPr lang="en-US" sz="2000" dirty="0" smtClean="0">
                <a:hlinkClick r:id="rId9"/>
              </a:rPr>
              <a:t>www.microsoft.com/learning</a:t>
            </a:r>
            <a:r>
              <a:rPr lang="en-US" sz="2000" dirty="0" smtClean="0"/>
              <a:t>  </a:t>
            </a:r>
          </a:p>
          <a:p>
            <a:pPr marL="0" lvl="1" indent="0">
              <a:lnSpc>
                <a:spcPct val="100000"/>
              </a:lnSpc>
              <a:spcBef>
                <a:spcPts val="0"/>
              </a:spcBef>
              <a:buNone/>
              <a:tabLst>
                <a:tab pos="1828800" algn="l"/>
              </a:tabLst>
            </a:pPr>
            <a:endParaRPr lang="en-US" dirty="0" smtClean="0"/>
          </a:p>
          <a:p>
            <a:r>
              <a:rPr lang="en-US" dirty="0" smtClean="0"/>
              <a:t>Microsoft Certification &amp; Training Resources</a:t>
            </a:r>
            <a:endParaRPr lang="en-US" dirty="0"/>
          </a:p>
        </p:txBody>
      </p:sp>
      <p:sp>
        <p:nvSpPr>
          <p:cNvPr id="54" name="Title 1"/>
          <p:cNvSpPr>
            <a:spLocks noGrp="1"/>
          </p:cNvSpPr>
          <p:nvPr>
            <p:ph type="title"/>
          </p:nvPr>
        </p:nvSpPr>
        <p:spPr/>
        <p:txBody>
          <a:bodyPr vert="horz" wrap="square" lIns="0" tIns="0" rIns="0" bIns="0" rtlCol="0" anchor="t">
            <a:spAutoFit/>
          </a:bodyPr>
          <a:lstStyle/>
          <a:p>
            <a:r>
              <a:rPr/>
              <a:t>Resources</a:t>
            </a:r>
          </a:p>
        </p:txBody>
      </p:sp>
      <p:grpSp>
        <p:nvGrpSpPr>
          <p:cNvPr id="58" name="Group 57"/>
          <p:cNvGrpSpPr/>
          <p:nvPr/>
        </p:nvGrpSpPr>
        <p:grpSpPr bwMode="black">
          <a:xfrm>
            <a:off x="5457615" y="1234828"/>
            <a:ext cx="3477054" cy="771334"/>
            <a:chOff x="5561787" y="0"/>
            <a:chExt cx="3477054" cy="771334"/>
          </a:xfrm>
        </p:grpSpPr>
        <p:pic>
          <p:nvPicPr>
            <p:cNvPr id="56" name="Picture 55" descr="ms_Learning_w.eps"/>
            <p:cNvPicPr>
              <a:picLocks noChangeAspect="1"/>
            </p:cNvPicPr>
            <p:nvPr/>
          </p:nvPicPr>
          <p:blipFill>
            <a:blip r:embed="rId10"/>
            <a:srcRect l="51467"/>
            <a:stretch>
              <a:fillRect/>
            </a:stretch>
          </p:blipFill>
          <p:spPr bwMode="black">
            <a:xfrm>
              <a:off x="7257327" y="0"/>
              <a:ext cx="1781514" cy="771334"/>
            </a:xfrm>
            <a:prstGeom prst="rect">
              <a:avLst/>
            </a:prstGeom>
          </p:spPr>
        </p:pic>
        <p:pic>
          <p:nvPicPr>
            <p:cNvPr id="1026" name="Picture 2" descr="C:\Documents and Settings\Pennie\My Documents\ACERDATA (D)\Pennie's documents\MS Image\Boxshot_Logo\MICROSOFT\Microsoft Logo wht shadow.png"/>
            <p:cNvPicPr>
              <a:picLocks noChangeAspect="1" noChangeArrowheads="1"/>
            </p:cNvPicPr>
            <p:nvPr/>
          </p:nvPicPr>
          <p:blipFill>
            <a:blip r:embed="rId11"/>
            <a:srcRect/>
            <a:stretch>
              <a:fillRect/>
            </a:stretch>
          </p:blipFill>
          <p:spPr bwMode="black">
            <a:xfrm>
              <a:off x="5561787" y="254642"/>
              <a:ext cx="1693646" cy="312516"/>
            </a:xfrm>
            <a:prstGeom prst="rect">
              <a:avLst/>
            </a:prstGeom>
            <a:noFill/>
          </p:spPr>
        </p:pic>
      </p:grpSp>
      <p:sp>
        <p:nvSpPr>
          <p:cNvPr id="53" name="Rectangle 52"/>
          <p:cNvSpPr/>
          <p:nvPr/>
        </p:nvSpPr>
        <p:spPr bwMode="auto">
          <a:xfrm>
            <a:off x="-2298032" y="0"/>
            <a:ext cx="2141623" cy="3072384"/>
          </a:xfrm>
          <a:prstGeom prst="rect">
            <a:avLst/>
          </a:prstGeom>
          <a:ln w="38100">
            <a:solidFill>
              <a:srgbClr val="FFFF00"/>
            </a:solidFill>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t" anchorCtr="0" compatLnSpc="1">
            <a:prstTxWarp prst="textNoShape">
              <a:avLst/>
            </a:prstTxWarp>
          </a:bodyPr>
          <a:lstStyle/>
          <a:p>
            <a:pPr defTabSz="914099" fontAlgn="base">
              <a:spcBef>
                <a:spcPct val="0"/>
              </a:spcBef>
              <a:spcAft>
                <a:spcPct val="0"/>
              </a:spcAft>
            </a:pPr>
            <a:r>
              <a:rPr lang="en-US" sz="2400" b="1" dirty="0" smtClean="0"/>
              <a:t>Required Slide</a:t>
            </a:r>
            <a:endParaRPr lang="en-US" sz="2400" b="1" dirty="0" smtClean="0">
              <a:solidFill>
                <a:srgbClr val="FFFFFF"/>
              </a:solidFill>
              <a:effectLst>
                <a:outerShdw blurRad="38100" dist="38100" dir="2700000" algn="tl">
                  <a:srgbClr val="000000">
                    <a:alpha val="43137"/>
                  </a:srgbClr>
                </a:outerShdw>
              </a:effectLst>
            </a:endParaRPr>
          </a:p>
          <a:p>
            <a:pPr defTabSz="914099" fontAlgn="base">
              <a:spcBef>
                <a:spcPct val="0"/>
              </a:spcBef>
              <a:spcAft>
                <a:spcPct val="0"/>
              </a:spcAft>
            </a:pPr>
            <a:r>
              <a:rPr lang="en-US" sz="2000" b="1" dirty="0" smtClean="0">
                <a:solidFill>
                  <a:schemeClr val="accent5"/>
                </a:solidFill>
              </a:rPr>
              <a:t>Speakers, </a:t>
            </a:r>
          </a:p>
          <a:p>
            <a:r>
              <a:rPr lang="en-US" dirty="0" smtClean="0"/>
              <a:t>TechEd 2009 is not producing </a:t>
            </a:r>
          </a:p>
          <a:p>
            <a:r>
              <a:rPr lang="en-US" dirty="0" smtClean="0"/>
              <a:t>a DVD. Please announce that </a:t>
            </a:r>
          </a:p>
          <a:p>
            <a:r>
              <a:rPr lang="en-US" dirty="0" smtClean="0"/>
              <a:t>attendees can </a:t>
            </a:r>
            <a:r>
              <a:rPr lang="en-US" b="1" dirty="0" smtClean="0"/>
              <a:t>access session </a:t>
            </a:r>
            <a:endParaRPr lang="en-US" dirty="0" smtClean="0"/>
          </a:p>
          <a:p>
            <a:r>
              <a:rPr lang="en-US" b="1" dirty="0" smtClean="0"/>
              <a:t>recordings at TechEd Online. </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par>
                          <p:cTn id="9" fill="hold">
                            <p:stCondLst>
                              <p:cond delay="0"/>
                            </p:stCondLst>
                            <p:childTnLst>
                              <p:par>
                                <p:cTn id="10" presetID="10" presetClass="exit" presetSubtype="0" fill="hold" grpId="1" nodeType="afterEffect">
                                  <p:stCondLst>
                                    <p:cond delay="200"/>
                                  </p:stCondLst>
                                  <p:childTnLst>
                                    <p:animEffect transition="out" filter="fade">
                                      <p:cBhvr>
                                        <p:cTn id="11" dur="2000"/>
                                        <p:tgtEl>
                                          <p:spTgt spid="42"/>
                                        </p:tgtEl>
                                      </p:cBhvr>
                                    </p:animEffect>
                                    <p:set>
                                      <p:cBhvr>
                                        <p:cTn id="12" dur="1" fill="hold">
                                          <p:stCondLst>
                                            <p:cond delay="1999"/>
                                          </p:stCondLst>
                                        </p:cTn>
                                        <p:tgtEl>
                                          <p:spTgt spid="42"/>
                                        </p:tgtEl>
                                        <p:attrNameLst>
                                          <p:attrName>style.visibility</p:attrName>
                                        </p:attrNameLst>
                                      </p:cBhvr>
                                      <p:to>
                                        <p:strVal val="hidden"/>
                                      </p:to>
                                    </p:set>
                                  </p:childTnLst>
                                </p:cTn>
                              </p:par>
                            </p:childTnLst>
                          </p:cTn>
                        </p:par>
                        <p:par>
                          <p:cTn id="13" fill="hold">
                            <p:stCondLst>
                              <p:cond delay="2200"/>
                            </p:stCondLst>
                            <p:childTnLst>
                              <p:par>
                                <p:cTn id="14" presetID="1" presetClass="entr" presetSubtype="0"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par>
                          <p:cTn id="18" fill="hold">
                            <p:stCondLst>
                              <p:cond delay="2200"/>
                            </p:stCondLst>
                            <p:childTnLst>
                              <p:par>
                                <p:cTn id="19" presetID="10" presetClass="exit" presetSubtype="0" fill="hold" grpId="1" nodeType="afterEffect">
                                  <p:stCondLst>
                                    <p:cond delay="200"/>
                                  </p:stCondLst>
                                  <p:childTnLst>
                                    <p:animEffect transition="out" filter="fade">
                                      <p:cBhvr>
                                        <p:cTn id="20" dur="2000"/>
                                        <p:tgtEl>
                                          <p:spTgt spid="41"/>
                                        </p:tgtEl>
                                      </p:cBhvr>
                                    </p:animEffect>
                                    <p:set>
                                      <p:cBhvr>
                                        <p:cTn id="21" dur="1" fill="hold">
                                          <p:stCondLst>
                                            <p:cond delay="1999"/>
                                          </p:stCondLst>
                                        </p:cTn>
                                        <p:tgtEl>
                                          <p:spTgt spid="41"/>
                                        </p:tgtEl>
                                        <p:attrNameLst>
                                          <p:attrName>style.visibility</p:attrName>
                                        </p:attrNameLst>
                                      </p:cBhvr>
                                      <p:to>
                                        <p:strVal val="hidden"/>
                                      </p:to>
                                    </p:set>
                                  </p:childTnLst>
                                </p:cTn>
                              </p:par>
                            </p:childTnLst>
                          </p:cTn>
                        </p:par>
                        <p:par>
                          <p:cTn id="22" fill="hold">
                            <p:stCondLst>
                              <p:cond delay="4400"/>
                            </p:stCondLst>
                            <p:childTnLst>
                              <p:par>
                                <p:cTn id="23" presetID="1" presetClass="entr" presetSubtype="0" fill="hold" grpId="0" nodeType="afterEffect">
                                  <p:stCondLst>
                                    <p:cond delay="0"/>
                                  </p:stCondLst>
                                  <p:childTnLst>
                                    <p:set>
                                      <p:cBhvr>
                                        <p:cTn id="24" dur="1" fill="hold">
                                          <p:stCondLst>
                                            <p:cond delay="0"/>
                                          </p:stCondLst>
                                        </p:cTn>
                                        <p:tgtEl>
                                          <p:spTgt spid="5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par>
                          <p:cTn id="27" fill="hold">
                            <p:stCondLst>
                              <p:cond delay="4400"/>
                            </p:stCondLst>
                            <p:childTnLst>
                              <p:par>
                                <p:cTn id="28" presetID="10" presetClass="exit" presetSubtype="0" fill="hold" grpId="1" nodeType="afterEffect">
                                  <p:stCondLst>
                                    <p:cond delay="200"/>
                                  </p:stCondLst>
                                  <p:childTnLst>
                                    <p:animEffect transition="out" filter="fade">
                                      <p:cBhvr>
                                        <p:cTn id="29" dur="2000"/>
                                        <p:tgtEl>
                                          <p:spTgt spid="51"/>
                                        </p:tgtEl>
                                      </p:cBhvr>
                                    </p:animEffect>
                                    <p:set>
                                      <p:cBhvr>
                                        <p:cTn id="30" dur="1" fill="hold">
                                          <p:stCondLst>
                                            <p:cond delay="1999"/>
                                          </p:stCondLst>
                                        </p:cTn>
                                        <p:tgtEl>
                                          <p:spTgt spid="51"/>
                                        </p:tgtEl>
                                        <p:attrNameLst>
                                          <p:attrName>style.visibility</p:attrName>
                                        </p:attrNameLst>
                                      </p:cBhvr>
                                      <p:to>
                                        <p:strVal val="hidden"/>
                                      </p:to>
                                    </p:set>
                                  </p:childTnLst>
                                </p:cTn>
                              </p:par>
                            </p:childTnLst>
                          </p:cTn>
                        </p:par>
                        <p:par>
                          <p:cTn id="31" fill="hold">
                            <p:stCondLst>
                              <p:cond delay="6600"/>
                            </p:stCondLst>
                            <p:childTnLst>
                              <p:par>
                                <p:cTn id="32" presetID="1" presetClass="entr" presetSubtype="0" fill="hold" grpId="0" nodeType="afterEffect">
                                  <p:stCondLst>
                                    <p:cond delay="0"/>
                                  </p:stCondLst>
                                  <p:childTnLst>
                                    <p:set>
                                      <p:cBhvr>
                                        <p:cTn id="33" dur="1" fill="hold">
                                          <p:stCondLst>
                                            <p:cond delay="0"/>
                                          </p:stCondLst>
                                        </p:cTn>
                                        <p:tgtEl>
                                          <p:spTgt spid="52"/>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6"/>
                                        </p:tgtEl>
                                        <p:attrNameLst>
                                          <p:attrName>style.visibility</p:attrName>
                                        </p:attrNameLst>
                                      </p:cBhvr>
                                      <p:to>
                                        <p:strVal val="visible"/>
                                      </p:to>
                                    </p:set>
                                  </p:childTnLst>
                                </p:cTn>
                              </p:par>
                            </p:childTnLst>
                          </p:cTn>
                        </p:par>
                        <p:par>
                          <p:cTn id="36" fill="hold">
                            <p:stCondLst>
                              <p:cond delay="6600"/>
                            </p:stCondLst>
                            <p:childTnLst>
                              <p:par>
                                <p:cTn id="37" presetID="10" presetClass="exit" presetSubtype="0" fill="hold" grpId="1" nodeType="afterEffect">
                                  <p:stCondLst>
                                    <p:cond delay="200"/>
                                  </p:stCondLst>
                                  <p:childTnLst>
                                    <p:animEffect transition="out" filter="fade">
                                      <p:cBhvr>
                                        <p:cTn id="38" dur="2000"/>
                                        <p:tgtEl>
                                          <p:spTgt spid="52"/>
                                        </p:tgtEl>
                                      </p:cBhvr>
                                    </p:animEffect>
                                    <p:set>
                                      <p:cBhvr>
                                        <p:cTn id="39" dur="1" fill="hold">
                                          <p:stCondLst>
                                            <p:cond delay="1999"/>
                                          </p:stCondLst>
                                        </p:cTn>
                                        <p:tgtEl>
                                          <p:spTgt spid="5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2" grpId="1" animBg="1"/>
      <p:bldP spid="41" grpId="0" animBg="1"/>
      <p:bldP spid="41" grpId="1" animBg="1"/>
      <p:bldP spid="51" grpId="0" animBg="1"/>
      <p:bldP spid="51" grpId="1" animBg="1"/>
      <p:bldP spid="52" grpId="0" animBg="1"/>
      <p:bldP spid="52"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smtClean="0"/>
              <a:t>Related Content</a:t>
            </a:r>
            <a:endParaRPr lang="en-US" dirty="0"/>
          </a:p>
        </p:txBody>
      </p:sp>
      <p:sp>
        <p:nvSpPr>
          <p:cNvPr id="17" name="Content Placeholder 16"/>
          <p:cNvSpPr>
            <a:spLocks noGrp="1"/>
          </p:cNvSpPr>
          <p:nvPr>
            <p:ph sz="quarter" idx="10"/>
          </p:nvPr>
        </p:nvSpPr>
        <p:spPr/>
        <p:txBody>
          <a:bodyPr/>
          <a:lstStyle/>
          <a:p>
            <a:r>
              <a:rPr dirty="0" smtClean="0"/>
              <a:t>Breakout Sessions (session codes and titles)</a:t>
            </a:r>
          </a:p>
          <a:p>
            <a:endParaRPr lang="en-US" dirty="0"/>
          </a:p>
          <a:p>
            <a:endParaRPr dirty="0" smtClean="0"/>
          </a:p>
        </p:txBody>
      </p:sp>
      <p:sp>
        <p:nvSpPr>
          <p:cNvPr id="18" name="Content Placeholder 17"/>
          <p:cNvSpPr>
            <a:spLocks noGrp="1"/>
          </p:cNvSpPr>
          <p:nvPr>
            <p:ph sz="quarter" idx="11"/>
          </p:nvPr>
        </p:nvSpPr>
        <p:spPr>
          <a:xfrm>
            <a:off x="152400" y="7274443"/>
            <a:ext cx="8385048" cy="623455"/>
          </a:xfrm>
        </p:spPr>
        <p:txBody>
          <a:bodyPr/>
          <a:lstStyle/>
          <a:p>
            <a:pPr>
              <a:defRPr/>
            </a:pPr>
            <a:r>
              <a:rPr dirty="0" smtClean="0"/>
              <a:t>Interactive Theater Sessions (session codes and titles)</a:t>
            </a:r>
          </a:p>
        </p:txBody>
      </p:sp>
      <p:sp>
        <p:nvSpPr>
          <p:cNvPr id="19" name="Content Placeholder 18"/>
          <p:cNvSpPr>
            <a:spLocks noGrp="1"/>
          </p:cNvSpPr>
          <p:nvPr>
            <p:ph sz="quarter" idx="12"/>
          </p:nvPr>
        </p:nvSpPr>
        <p:spPr>
          <a:xfrm>
            <a:off x="152400" y="8207406"/>
            <a:ext cx="8385048" cy="623455"/>
          </a:xfrm>
        </p:spPr>
        <p:txBody>
          <a:bodyPr/>
          <a:lstStyle/>
          <a:p>
            <a:r>
              <a:rPr dirty="0" smtClean="0"/>
              <a:t>Hands-on Labs (session codes and titles)</a:t>
            </a:r>
          </a:p>
        </p:txBody>
      </p:sp>
      <p:sp>
        <p:nvSpPr>
          <p:cNvPr id="20" name="Content Placeholder 19"/>
          <p:cNvSpPr>
            <a:spLocks noGrp="1"/>
          </p:cNvSpPr>
          <p:nvPr>
            <p:ph sz="quarter" idx="13"/>
          </p:nvPr>
        </p:nvSpPr>
        <p:spPr>
          <a:xfrm>
            <a:off x="152400" y="9140368"/>
            <a:ext cx="8385048" cy="623455"/>
          </a:xfrm>
        </p:spPr>
        <p:txBody>
          <a:bodyPr/>
          <a:lstStyle/>
          <a:p>
            <a:r>
              <a:rPr smtClean="0"/>
              <a:t>Hands-on Labs (session codes and titles)</a:t>
            </a:r>
          </a:p>
        </p:txBody>
      </p:sp>
      <p:sp>
        <p:nvSpPr>
          <p:cNvPr id="8" name="Rectangle 7"/>
          <p:cNvSpPr/>
          <p:nvPr/>
        </p:nvSpPr>
        <p:spPr bwMode="auto">
          <a:xfrm>
            <a:off x="-2298032" y="0"/>
            <a:ext cx="2141623" cy="2586789"/>
          </a:xfrm>
          <a:prstGeom prst="rect">
            <a:avLst/>
          </a:prstGeom>
          <a:ln w="38100">
            <a:solidFill>
              <a:srgbClr val="FFFF00"/>
            </a:solidFill>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t" anchorCtr="0" compatLnSpc="1">
            <a:prstTxWarp prst="textNoShape">
              <a:avLst/>
            </a:prstTxWarp>
          </a:bodyPr>
          <a:lstStyle/>
          <a:p>
            <a:pPr defTabSz="914099" fontAlgn="base">
              <a:spcBef>
                <a:spcPct val="0"/>
              </a:spcBef>
              <a:spcAft>
                <a:spcPct val="0"/>
              </a:spcAft>
            </a:pPr>
            <a:r>
              <a:rPr lang="en-US" sz="2400" b="1" dirty="0" smtClean="0"/>
              <a:t>Required Slide</a:t>
            </a:r>
            <a:endParaRPr lang="en-US" sz="2400" b="1" dirty="0" smtClean="0">
              <a:solidFill>
                <a:srgbClr val="FFFFFF"/>
              </a:solidFill>
              <a:effectLst>
                <a:outerShdw blurRad="38100" dist="38100" dir="2700000" algn="tl">
                  <a:srgbClr val="000000">
                    <a:alpha val="43137"/>
                  </a:srgbClr>
                </a:outerShdw>
              </a:effectLst>
            </a:endParaRPr>
          </a:p>
          <a:p>
            <a:pPr defTabSz="914099" fontAlgn="base">
              <a:spcBef>
                <a:spcPct val="0"/>
              </a:spcBef>
              <a:spcAft>
                <a:spcPct val="0"/>
              </a:spcAft>
            </a:pPr>
            <a:r>
              <a:rPr lang="en-US" sz="2000" b="1" dirty="0" smtClean="0">
                <a:solidFill>
                  <a:schemeClr val="accent5"/>
                </a:solidFill>
              </a:rPr>
              <a:t>Speakers, </a:t>
            </a:r>
          </a:p>
          <a:p>
            <a:pPr defTabSz="914099" fontAlgn="base">
              <a:spcBef>
                <a:spcPct val="0"/>
              </a:spcBef>
              <a:spcAft>
                <a:spcPct val="0"/>
              </a:spcAft>
            </a:pPr>
            <a:r>
              <a:rPr lang="en-US" dirty="0" smtClean="0"/>
              <a:t>please list the Breakout Sessions, </a:t>
            </a:r>
            <a:br>
              <a:rPr lang="en-US" dirty="0" smtClean="0"/>
            </a:br>
            <a:r>
              <a:rPr lang="en-US" dirty="0" smtClean="0"/>
              <a:t>TLC Interactive Theaters and Labs </a:t>
            </a:r>
            <a:br>
              <a:rPr lang="en-US" dirty="0" smtClean="0"/>
            </a:br>
            <a:r>
              <a:rPr lang="en-US" dirty="0" smtClean="0"/>
              <a:t>that are related to your session.</a:t>
            </a:r>
          </a:p>
        </p:txBody>
      </p:sp>
      <p:graphicFrame>
        <p:nvGraphicFramePr>
          <p:cNvPr id="2" name="Table 1"/>
          <p:cNvGraphicFramePr>
            <a:graphicFrameLocks noGrp="1"/>
          </p:cNvGraphicFramePr>
          <p:nvPr>
            <p:extLst>
              <p:ext uri="{D42A27DB-BD31-4B8C-83A1-F6EECF244321}">
                <p14:modId xmlns:p14="http://schemas.microsoft.com/office/powerpoint/2010/main" xmlns="" val="3425490074"/>
              </p:ext>
            </p:extLst>
          </p:nvPr>
        </p:nvGraphicFramePr>
        <p:xfrm>
          <a:off x="-2619375" y="7904161"/>
          <a:ext cx="8550822" cy="3888160"/>
        </p:xfrm>
        <a:graphic>
          <a:graphicData uri="http://schemas.openxmlformats.org/drawingml/2006/table">
            <a:tbl>
              <a:tblPr>
                <a:tableStyleId>{3C2FFA5D-87B4-456A-9821-1D502468CF0F}</a:tableStyleId>
              </a:tblPr>
              <a:tblGrid>
                <a:gridCol w="1049399"/>
                <a:gridCol w="1026685"/>
                <a:gridCol w="952866"/>
                <a:gridCol w="4388398"/>
                <a:gridCol w="1133474"/>
              </a:tblGrid>
              <a:tr h="432559">
                <a:tc>
                  <a:txBody>
                    <a:bodyPr/>
                    <a:lstStyle/>
                    <a:p>
                      <a:pPr algn="l" fontAlgn="b"/>
                      <a:r>
                        <a:rPr lang="en-US" dirty="0"/>
                        <a:t>Day</a:t>
                      </a:r>
                    </a:p>
                  </a:txBody>
                  <a:tcPr marL="9525" marR="9525" marT="9525" marB="0" anchor="b"/>
                </a:tc>
                <a:tc>
                  <a:txBody>
                    <a:bodyPr/>
                    <a:lstStyle/>
                    <a:p>
                      <a:pPr algn="l" fontAlgn="b"/>
                      <a:r>
                        <a:rPr lang="en-US" dirty="0"/>
                        <a:t>Time</a:t>
                      </a:r>
                    </a:p>
                  </a:txBody>
                  <a:tcPr marL="9525" marR="9525" marT="9525" marB="0" anchor="b"/>
                </a:tc>
                <a:tc>
                  <a:txBody>
                    <a:bodyPr/>
                    <a:lstStyle/>
                    <a:p>
                      <a:pPr algn="l" fontAlgn="b"/>
                      <a:r>
                        <a:rPr lang="en-US" dirty="0"/>
                        <a:t>Room</a:t>
                      </a:r>
                    </a:p>
                  </a:txBody>
                  <a:tcPr marL="9525" marR="9525" marT="9525" marB="0" anchor="b"/>
                </a:tc>
                <a:tc>
                  <a:txBody>
                    <a:bodyPr/>
                    <a:lstStyle/>
                    <a:p>
                      <a:pPr algn="l" fontAlgn="b"/>
                      <a:r>
                        <a:rPr lang="en-US" dirty="0"/>
                        <a:t>Title</a:t>
                      </a:r>
                    </a:p>
                  </a:txBody>
                  <a:tcPr marL="9525" marR="9525" marT="9525" marB="0" anchor="b"/>
                </a:tc>
                <a:tc>
                  <a:txBody>
                    <a:bodyPr/>
                    <a:lstStyle/>
                    <a:p>
                      <a:pPr algn="l" fontAlgn="b"/>
                      <a:r>
                        <a:rPr lang="en-US"/>
                        <a:t>Presenter</a:t>
                      </a:r>
                    </a:p>
                  </a:txBody>
                  <a:tcPr marL="9525" marR="9525" marT="9525" marB="0" anchor="b"/>
                </a:tc>
              </a:tr>
              <a:tr h="782932">
                <a:tc>
                  <a:txBody>
                    <a:bodyPr/>
                    <a:lstStyle/>
                    <a:p>
                      <a:pPr algn="l" fontAlgn="b"/>
                      <a:r>
                        <a:rPr lang="en-US" dirty="0"/>
                        <a:t>Today</a:t>
                      </a:r>
                    </a:p>
                  </a:txBody>
                  <a:tcPr marL="9525" marR="9525" marT="9525" marB="0" anchor="b"/>
                </a:tc>
                <a:tc>
                  <a:txBody>
                    <a:bodyPr/>
                    <a:lstStyle/>
                    <a:p>
                      <a:pPr algn="l" fontAlgn="b"/>
                      <a:r>
                        <a:rPr lang="en-US" dirty="0"/>
                        <a:t>13:30 - 14:45</a:t>
                      </a:r>
                    </a:p>
                  </a:txBody>
                  <a:tcPr marL="9525" marR="9525" marT="9525" marB="0" anchor="b"/>
                </a:tc>
                <a:tc>
                  <a:txBody>
                    <a:bodyPr/>
                    <a:lstStyle/>
                    <a:p>
                      <a:pPr algn="l" fontAlgn="b"/>
                      <a:r>
                        <a:rPr lang="en-US" dirty="0"/>
                        <a:t>Keynote Hall 25</a:t>
                      </a:r>
                    </a:p>
                  </a:txBody>
                  <a:tcPr marL="9525" marR="9525" marT="9525" marB="0" anchor="b"/>
                </a:tc>
                <a:tc>
                  <a:txBody>
                    <a:bodyPr/>
                    <a:lstStyle/>
                    <a:p>
                      <a:pPr algn="l" fontAlgn="b"/>
                      <a:r>
                        <a:rPr lang="en-US" dirty="0"/>
                        <a:t>DEV-GEN Developer General Session - Visual Studio 2010: New Challenges, New Solutions</a:t>
                      </a:r>
                    </a:p>
                  </a:txBody>
                  <a:tcPr marL="9525" marR="9525" marT="9525" marB="0" anchor="b"/>
                </a:tc>
                <a:tc>
                  <a:txBody>
                    <a:bodyPr/>
                    <a:lstStyle/>
                    <a:p>
                      <a:pPr algn="l" fontAlgn="b"/>
                      <a:r>
                        <a:rPr lang="en-US" dirty="0"/>
                        <a:t>Jason Zander</a:t>
                      </a:r>
                    </a:p>
                  </a:txBody>
                  <a:tcPr marL="9525" marR="9525" marT="9525" marB="0" anchor="b"/>
                </a:tc>
              </a:tr>
              <a:tr h="782932">
                <a:tc>
                  <a:txBody>
                    <a:bodyPr/>
                    <a:lstStyle/>
                    <a:p>
                      <a:pPr algn="l" fontAlgn="b"/>
                      <a:r>
                        <a:rPr lang="en-US" dirty="0"/>
                        <a:t>Tuesday</a:t>
                      </a:r>
                    </a:p>
                  </a:txBody>
                  <a:tcPr marL="9525" marR="9525" marT="9525" marB="0" anchor="b"/>
                </a:tc>
                <a:tc>
                  <a:txBody>
                    <a:bodyPr/>
                    <a:lstStyle/>
                    <a:p>
                      <a:pPr algn="l" fontAlgn="b"/>
                      <a:r>
                        <a:rPr lang="en-US"/>
                        <a:t>12:30 - 13:00</a:t>
                      </a:r>
                    </a:p>
                  </a:txBody>
                  <a:tcPr marL="9525" marR="9525" marT="9525" marB="0" anchor="b"/>
                </a:tc>
                <a:tc>
                  <a:txBody>
                    <a:bodyPr/>
                    <a:lstStyle/>
                    <a:p>
                      <a:pPr algn="l" fontAlgn="b"/>
                      <a:r>
                        <a:rPr lang="en-US" dirty="0"/>
                        <a:t>Budapest </a:t>
                      </a:r>
                      <a:r>
                        <a:rPr lang="en-US" dirty="0" smtClean="0"/>
                        <a:t>Hall </a:t>
                      </a:r>
                      <a:r>
                        <a:rPr lang="en-US" dirty="0"/>
                        <a:t>7-2b</a:t>
                      </a:r>
                    </a:p>
                  </a:txBody>
                  <a:tcPr marL="9525" marR="9525" marT="9525" marB="0" anchor="b"/>
                </a:tc>
                <a:tc>
                  <a:txBody>
                    <a:bodyPr/>
                    <a:lstStyle/>
                    <a:p>
                      <a:pPr algn="l" fontAlgn="b"/>
                      <a:r>
                        <a:rPr lang="en-US" dirty="0"/>
                        <a:t>DEV02-DEMO Face-Lifting MFC Applications on Windows 7</a:t>
                      </a:r>
                    </a:p>
                  </a:txBody>
                  <a:tcPr marL="9525" marR="9525" marT="9525" marB="0" anchor="b"/>
                </a:tc>
                <a:tc>
                  <a:txBody>
                    <a:bodyPr/>
                    <a:lstStyle/>
                    <a:p>
                      <a:pPr algn="l" fontAlgn="b"/>
                      <a:r>
                        <a:rPr lang="en-US" dirty="0"/>
                        <a:t>Damien Watkins</a:t>
                      </a:r>
                    </a:p>
                  </a:txBody>
                  <a:tcPr marL="9525" marR="9525" marT="9525" marB="0" anchor="b"/>
                </a:tc>
              </a:tr>
              <a:tr h="782932">
                <a:tc>
                  <a:txBody>
                    <a:bodyPr/>
                    <a:lstStyle/>
                    <a:p>
                      <a:pPr algn="l" fontAlgn="b"/>
                      <a:r>
                        <a:rPr lang="en-US" dirty="0"/>
                        <a:t>Wednesday</a:t>
                      </a:r>
                    </a:p>
                  </a:txBody>
                  <a:tcPr marL="9525" marR="9525" marT="9525" marB="0" anchor="b"/>
                </a:tc>
                <a:tc>
                  <a:txBody>
                    <a:bodyPr/>
                    <a:lstStyle/>
                    <a:p>
                      <a:pPr algn="l" fontAlgn="b"/>
                      <a:r>
                        <a:rPr lang="en-US"/>
                        <a:t>15:45 - 17:00</a:t>
                      </a:r>
                    </a:p>
                  </a:txBody>
                  <a:tcPr marL="9525" marR="9525" marT="9525" marB="0" anchor="b"/>
                </a:tc>
                <a:tc>
                  <a:txBody>
                    <a:bodyPr/>
                    <a:lstStyle/>
                    <a:p>
                      <a:pPr algn="l" fontAlgn="b"/>
                      <a:r>
                        <a:rPr lang="en-US" dirty="0"/>
                        <a:t>Europa 2 </a:t>
                      </a:r>
                      <a:r>
                        <a:rPr lang="en-US" dirty="0" smtClean="0"/>
                        <a:t>Hall </a:t>
                      </a:r>
                      <a:r>
                        <a:rPr lang="en-US" dirty="0"/>
                        <a:t>7-3b</a:t>
                      </a:r>
                    </a:p>
                  </a:txBody>
                  <a:tcPr marL="9525" marR="9525" marT="9525" marB="0" anchor="b"/>
                </a:tc>
                <a:tc>
                  <a:txBody>
                    <a:bodyPr/>
                    <a:lstStyle/>
                    <a:p>
                      <a:pPr algn="l" fontAlgn="b"/>
                      <a:r>
                        <a:rPr lang="en-US"/>
                        <a:t>DEV309 The Windows API Code Pack: How Managed Code Developers Can Easily Access Exciting New Windows Vista and Windows 7 Features</a:t>
                      </a:r>
                    </a:p>
                  </a:txBody>
                  <a:tcPr marL="9525" marR="9525" marT="9525" marB="0" anchor="b"/>
                </a:tc>
                <a:tc>
                  <a:txBody>
                    <a:bodyPr/>
                    <a:lstStyle/>
                    <a:p>
                      <a:pPr algn="l" fontAlgn="b"/>
                      <a:r>
                        <a:rPr lang="en-US" dirty="0"/>
                        <a:t>Kate Gregory</a:t>
                      </a:r>
                    </a:p>
                  </a:txBody>
                  <a:tcPr marL="9525" marR="9525" marT="9525" marB="0" anchor="b"/>
                </a:tc>
              </a:tr>
              <a:tr h="782932">
                <a:tc>
                  <a:txBody>
                    <a:bodyPr/>
                    <a:lstStyle/>
                    <a:p>
                      <a:pPr algn="l" fontAlgn="b"/>
                      <a:r>
                        <a:rPr lang="en-US" dirty="0"/>
                        <a:t>Thursday</a:t>
                      </a:r>
                    </a:p>
                  </a:txBody>
                  <a:tcPr marL="9525" marR="9525" marT="9525" marB="0" anchor="b"/>
                </a:tc>
                <a:tc>
                  <a:txBody>
                    <a:bodyPr/>
                    <a:lstStyle/>
                    <a:p>
                      <a:pPr algn="l" fontAlgn="b"/>
                      <a:r>
                        <a:rPr lang="en-US"/>
                        <a:t>15:15 - 16:30</a:t>
                      </a:r>
                    </a:p>
                  </a:txBody>
                  <a:tcPr marL="9525" marR="9525" marT="9525" marB="0" anchor="b"/>
                </a:tc>
                <a:tc>
                  <a:txBody>
                    <a:bodyPr/>
                    <a:lstStyle/>
                    <a:p>
                      <a:pPr algn="l" fontAlgn="b"/>
                      <a:r>
                        <a:rPr lang="en-US" dirty="0"/>
                        <a:t>Berlin </a:t>
                      </a:r>
                      <a:r>
                        <a:rPr lang="en-US" dirty="0" smtClean="0"/>
                        <a:t>1</a:t>
                      </a:r>
                      <a:r>
                        <a:rPr lang="en-US" baseline="0" dirty="0" smtClean="0"/>
                        <a:t> </a:t>
                      </a:r>
                      <a:r>
                        <a:rPr lang="en-US" dirty="0" smtClean="0"/>
                        <a:t>Hall </a:t>
                      </a:r>
                      <a:r>
                        <a:rPr lang="en-US" dirty="0"/>
                        <a:t>7-3a</a:t>
                      </a:r>
                    </a:p>
                  </a:txBody>
                  <a:tcPr marL="9525" marR="9525" marT="9525" marB="0" anchor="b"/>
                </a:tc>
                <a:tc>
                  <a:txBody>
                    <a:bodyPr/>
                    <a:lstStyle/>
                    <a:p>
                      <a:pPr algn="l" fontAlgn="b"/>
                      <a:r>
                        <a:rPr lang="en-US" dirty="0"/>
                        <a:t>DEV401 Building High Performance Parallel Software</a:t>
                      </a:r>
                    </a:p>
                  </a:txBody>
                  <a:tcPr marL="9525" marR="9525" marT="9525" marB="0" anchor="b"/>
                </a:tc>
                <a:tc>
                  <a:txBody>
                    <a:bodyPr/>
                    <a:lstStyle/>
                    <a:p>
                      <a:pPr algn="l" fontAlgn="b"/>
                      <a:r>
                        <a:rPr lang="en-US" dirty="0"/>
                        <a:t>Steve Teixeira</a:t>
                      </a:r>
                    </a:p>
                  </a:txBody>
                  <a:tcPr marL="9525" marR="9525" marT="9525" marB="0" anchor="b"/>
                </a:tc>
              </a:tr>
            </a:tbl>
          </a:graphicData>
        </a:graphic>
      </p:graphicFrame>
      <p:graphicFrame>
        <p:nvGraphicFramePr>
          <p:cNvPr id="9" name="Content Placeholder 3"/>
          <p:cNvGraphicFramePr>
            <a:graphicFrameLocks/>
          </p:cNvGraphicFramePr>
          <p:nvPr>
            <p:extLst>
              <p:ext uri="{D42A27DB-BD31-4B8C-83A1-F6EECF244321}">
                <p14:modId xmlns:p14="http://schemas.microsoft.com/office/powerpoint/2010/main" xmlns="" val="1681468118"/>
              </p:ext>
            </p:extLst>
          </p:nvPr>
        </p:nvGraphicFramePr>
        <p:xfrm>
          <a:off x="371475" y="1793875"/>
          <a:ext cx="8382000" cy="4274820"/>
        </p:xfrm>
        <a:graphic>
          <a:graphicData uri="http://schemas.openxmlformats.org/drawingml/2006/table">
            <a:tbl>
              <a:tblPr firstRow="1" bandRow="1">
                <a:tableStyleId>{0E3FDE45-AF77-4B5C-9715-49D594BDF05E}</a:tableStyleId>
              </a:tblPr>
              <a:tblGrid>
                <a:gridCol w="657225"/>
                <a:gridCol w="628650"/>
                <a:gridCol w="904875"/>
                <a:gridCol w="4514850"/>
                <a:gridCol w="1676400"/>
              </a:tblGrid>
              <a:tr h="263525">
                <a:tc gridSpan="5">
                  <a:txBody>
                    <a:bodyPr/>
                    <a:lstStyle/>
                    <a:p>
                      <a:pPr marL="0" algn="ctr" defTabSz="914099" rtl="0" eaLnBrk="1" fontAlgn="base" latinLnBrk="0" hangingPunct="1">
                        <a:spcBef>
                          <a:spcPct val="0"/>
                        </a:spcBef>
                        <a:spcAft>
                          <a:spcPct val="0"/>
                        </a:spcAft>
                      </a:pPr>
                      <a:endParaRPr lang="en-US" sz="2800" kern="1200" dirty="0" smtClean="0">
                        <a:solidFill>
                          <a:srgbClr val="FFFFFF"/>
                        </a:solidFill>
                        <a:effectLst>
                          <a:outerShdw blurRad="38100" dist="38100" dir="2700000" algn="tl">
                            <a:srgbClr val="000000">
                              <a:alpha val="43137"/>
                            </a:srgbClr>
                          </a:outerShdw>
                        </a:effectLst>
                        <a:latin typeface="Calibri" pitchFamily="34" charset="0"/>
                        <a:ea typeface="+mn-ea"/>
                        <a:cs typeface="+mn-cs"/>
                      </a:endParaRPr>
                    </a:p>
                  </a:txBody>
                  <a:tcPr anchor="ctr"/>
                </a:tc>
                <a:tc hMerge="1">
                  <a:txBody>
                    <a:bodyPr/>
                    <a:lstStyle/>
                    <a:p>
                      <a:pPr marL="0" algn="ctr" defTabSz="914099" rtl="0" eaLnBrk="1" fontAlgn="base" latinLnBrk="0" hangingPunct="1">
                        <a:spcBef>
                          <a:spcPct val="0"/>
                        </a:spcBef>
                        <a:spcAft>
                          <a:spcPct val="0"/>
                        </a:spcAft>
                      </a:pPr>
                      <a:endParaRPr lang="en-US" sz="2000" kern="1200" dirty="0" smtClean="0">
                        <a:solidFill>
                          <a:srgbClr val="FFFFFF"/>
                        </a:solidFill>
                        <a:effectLst>
                          <a:outerShdw blurRad="38100" dist="38100" dir="2700000" algn="tl">
                            <a:srgbClr val="000000">
                              <a:alpha val="43137"/>
                            </a:srgbClr>
                          </a:outerShdw>
                        </a:effectLst>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hMerge="1">
                  <a:txBody>
                    <a:bodyPr/>
                    <a:lstStyle/>
                    <a:p>
                      <a:pPr marL="0" algn="ctr" defTabSz="914099" rtl="0" eaLnBrk="1" fontAlgn="base" latinLnBrk="0" hangingPunct="1">
                        <a:spcBef>
                          <a:spcPct val="0"/>
                        </a:spcBef>
                        <a:spcAft>
                          <a:spcPct val="0"/>
                        </a:spcAft>
                      </a:pPr>
                      <a:endParaRPr lang="en-US" sz="2000" kern="1200" dirty="0" smtClean="0">
                        <a:solidFill>
                          <a:srgbClr val="FFFFFF"/>
                        </a:solidFill>
                        <a:effectLst>
                          <a:outerShdw blurRad="38100" dist="38100" dir="2700000" algn="tl">
                            <a:srgbClr val="000000">
                              <a:alpha val="43137"/>
                            </a:srgbClr>
                          </a:outerShdw>
                        </a:effectLst>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hMerge="1">
                  <a:txBody>
                    <a:bodyPr/>
                    <a:lstStyle/>
                    <a:p>
                      <a:pPr marL="0" algn="ctr" defTabSz="914099" rtl="0" eaLnBrk="1" fontAlgn="base" latinLnBrk="0" hangingPunct="1">
                        <a:spcBef>
                          <a:spcPct val="0"/>
                        </a:spcBef>
                        <a:spcAft>
                          <a:spcPct val="0"/>
                        </a:spcAft>
                      </a:pPr>
                      <a:endParaRPr lang="en-US" sz="2000" kern="1200" dirty="0" smtClean="0">
                        <a:solidFill>
                          <a:srgbClr val="FFFFFF"/>
                        </a:solidFill>
                        <a:effectLst>
                          <a:outerShdw blurRad="38100" dist="38100" dir="2700000" algn="tl">
                            <a:srgbClr val="000000">
                              <a:alpha val="43137"/>
                            </a:srgbClr>
                          </a:outerShdw>
                        </a:effectLst>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hMerge="1">
                  <a:txBody>
                    <a:bodyPr/>
                    <a:lstStyle/>
                    <a:p>
                      <a:pPr marL="0" algn="ctr" defTabSz="914099" rtl="0" eaLnBrk="1" fontAlgn="base" latinLnBrk="0" hangingPunct="1">
                        <a:spcBef>
                          <a:spcPct val="0"/>
                        </a:spcBef>
                        <a:spcAft>
                          <a:spcPct val="0"/>
                        </a:spcAft>
                      </a:pPr>
                      <a:endParaRPr lang="en-US" sz="2000" kern="1200" dirty="0" smtClean="0">
                        <a:solidFill>
                          <a:srgbClr val="FFFFFF"/>
                        </a:solidFill>
                        <a:effectLst>
                          <a:outerShdw blurRad="38100" dist="38100" dir="2700000" algn="tl">
                            <a:srgbClr val="000000">
                              <a:alpha val="43137"/>
                            </a:srgbClr>
                          </a:outerShdw>
                        </a:effectLst>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r>
              <a:tr h="324485">
                <a:tc>
                  <a:txBody>
                    <a:bodyPr/>
                    <a:lstStyle/>
                    <a:p>
                      <a:pPr marL="0" algn="ctr" defTabSz="914099" rtl="0" eaLnBrk="1" fontAlgn="base" latinLnBrk="0" hangingPunct="1">
                        <a:spcBef>
                          <a:spcPct val="0"/>
                        </a:spcBef>
                        <a:spcAft>
                          <a:spcPct val="0"/>
                        </a:spcAft>
                        <a:defRPr/>
                      </a:pPr>
                      <a:r>
                        <a:rPr lang="en-US" sz="1800" kern="1200" dirty="0" smtClean="0">
                          <a:effectLst>
                            <a:outerShdw blurRad="38100" dist="38100" dir="2700000" algn="tl">
                              <a:srgbClr val="000000">
                                <a:alpha val="43137"/>
                              </a:srgbClr>
                            </a:outerShdw>
                          </a:effectLst>
                        </a:rPr>
                        <a:t>Day</a:t>
                      </a:r>
                      <a:endParaRPr lang="en-US" sz="1800" kern="1200" dirty="0" smtClean="0">
                        <a:solidFill>
                          <a:srgbClr val="FFFFFF"/>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099" rtl="0" eaLnBrk="1" fontAlgn="base" latinLnBrk="0" hangingPunct="1">
                        <a:spcBef>
                          <a:spcPct val="0"/>
                        </a:spcBef>
                        <a:spcAft>
                          <a:spcPct val="0"/>
                        </a:spcAft>
                        <a:defRPr/>
                      </a:pPr>
                      <a:endParaRPr lang="en-US" sz="1800" kern="1200" dirty="0" smtClean="0">
                        <a:solidFill>
                          <a:srgbClr val="FFFFFF"/>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099" rtl="0" eaLnBrk="1" fontAlgn="base" latinLnBrk="0" hangingPunct="1">
                        <a:spcBef>
                          <a:spcPct val="0"/>
                        </a:spcBef>
                        <a:spcAft>
                          <a:spcPct val="0"/>
                        </a:spcAft>
                        <a:defRPr/>
                      </a:pPr>
                      <a:r>
                        <a:rPr lang="en-US" sz="1800" kern="1200" dirty="0" smtClean="0">
                          <a:effectLst>
                            <a:outerShdw blurRad="38100" dist="38100" dir="2700000" algn="tl">
                              <a:srgbClr val="000000">
                                <a:alpha val="43137"/>
                              </a:srgbClr>
                            </a:outerShdw>
                          </a:effectLst>
                        </a:rPr>
                        <a:t>Room</a:t>
                      </a:r>
                      <a:endParaRPr lang="en-US" sz="1800" kern="1200" dirty="0" smtClean="0">
                        <a:solidFill>
                          <a:srgbClr val="FFFFFF"/>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099" rtl="0" eaLnBrk="1" fontAlgn="base" latinLnBrk="0" hangingPunct="1">
                        <a:spcBef>
                          <a:spcPct val="0"/>
                        </a:spcBef>
                        <a:spcAft>
                          <a:spcPct val="0"/>
                        </a:spcAft>
                        <a:defRPr/>
                      </a:pPr>
                      <a:r>
                        <a:rPr lang="en-US" sz="1800" kern="1200" dirty="0" smtClean="0">
                          <a:effectLst>
                            <a:outerShdw blurRad="38100" dist="38100" dir="2700000" algn="tl">
                              <a:srgbClr val="000000">
                                <a:alpha val="43137"/>
                              </a:srgbClr>
                            </a:outerShdw>
                          </a:effectLst>
                        </a:rPr>
                        <a:t>Session</a:t>
                      </a:r>
                      <a:endParaRPr lang="en-US" sz="1800" kern="1200" dirty="0" smtClean="0">
                        <a:solidFill>
                          <a:srgbClr val="FFFFFF"/>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099" rtl="0" eaLnBrk="1" fontAlgn="base" latinLnBrk="0" hangingPunct="1">
                        <a:spcBef>
                          <a:spcPct val="0"/>
                        </a:spcBef>
                        <a:spcAft>
                          <a:spcPct val="0"/>
                        </a:spcAft>
                        <a:defRPr/>
                      </a:pPr>
                      <a:r>
                        <a:rPr lang="en-US" sz="1800" kern="1200" dirty="0" smtClean="0">
                          <a:effectLst>
                            <a:outerShdw blurRad="38100" dist="38100" dir="2700000" algn="tl">
                              <a:srgbClr val="000000">
                                <a:alpha val="43137"/>
                              </a:srgbClr>
                            </a:outerShdw>
                          </a:effectLst>
                        </a:rPr>
                        <a:t>Presenter</a:t>
                      </a:r>
                      <a:endParaRPr lang="en-US" sz="1800" kern="1200" dirty="0" smtClean="0">
                        <a:solidFill>
                          <a:srgbClr val="FFFFFF"/>
                        </a:solidFill>
                        <a:effectLst>
                          <a:outerShdw blurRad="38100" dist="38100" dir="2700000" algn="tl">
                            <a:srgbClr val="000000">
                              <a:alpha val="43137"/>
                            </a:srgbClr>
                          </a:outerShdw>
                        </a:effectLst>
                        <a:latin typeface="+mn-lt"/>
                        <a:ea typeface="+mn-ea"/>
                        <a:cs typeface="+mn-cs"/>
                      </a:endParaRPr>
                    </a:p>
                  </a:txBody>
                  <a:tcPr anchor="ctr"/>
                </a:tc>
              </a:tr>
              <a:tr h="462808">
                <a:tc>
                  <a:txBody>
                    <a:bodyPr/>
                    <a:lstStyle/>
                    <a:p>
                      <a:pPr algn="ctr" fontAlgn="b"/>
                      <a:r>
                        <a:rPr lang="en-US" sz="1400" dirty="0"/>
                        <a:t>Today</a:t>
                      </a:r>
                    </a:p>
                  </a:txBody>
                  <a:tcPr marL="9525" marR="9525" marT="9525" marB="0"/>
                </a:tc>
                <a:tc>
                  <a:txBody>
                    <a:bodyPr/>
                    <a:lstStyle/>
                    <a:p>
                      <a:pPr algn="ctr" fontAlgn="b"/>
                      <a:r>
                        <a:rPr lang="en-US" sz="1400" dirty="0" smtClean="0"/>
                        <a:t>13:30</a:t>
                      </a:r>
                      <a:endParaRPr lang="en-US" sz="1400" dirty="0"/>
                    </a:p>
                  </a:txBody>
                  <a:tcPr marL="9525" marR="9525" marT="9525" marB="0"/>
                </a:tc>
                <a:tc>
                  <a:txBody>
                    <a:bodyPr/>
                    <a:lstStyle/>
                    <a:p>
                      <a:pPr algn="ctr" fontAlgn="b"/>
                      <a:r>
                        <a:rPr lang="en-US" sz="1400" dirty="0"/>
                        <a:t>Keynote Hall 25</a:t>
                      </a:r>
                    </a:p>
                  </a:txBody>
                  <a:tcPr marL="9525" marR="9525" marT="9525" marB="0"/>
                </a:tc>
                <a:tc>
                  <a:txBody>
                    <a:bodyPr/>
                    <a:lstStyle/>
                    <a:p>
                      <a:pPr algn="l" fontAlgn="b"/>
                      <a:r>
                        <a:rPr lang="en-US" sz="2000" b="1" dirty="0"/>
                        <a:t>DEV-GEN Developer General Session - Visual Studio 2010: New Challenges, New Solutions</a:t>
                      </a:r>
                    </a:p>
                  </a:txBody>
                  <a:tcPr marL="9525" marR="9525" marT="9525" marB="0"/>
                </a:tc>
                <a:tc>
                  <a:txBody>
                    <a:bodyPr/>
                    <a:lstStyle/>
                    <a:p>
                      <a:pPr algn="ctr" fontAlgn="b"/>
                      <a:r>
                        <a:rPr lang="en-US" i="1" dirty="0"/>
                        <a:t>Jason Zander</a:t>
                      </a:r>
                    </a:p>
                  </a:txBody>
                  <a:tcPr marL="9525" marR="9525" marT="9525" marB="0"/>
                </a:tc>
              </a:tr>
              <a:tr h="462808">
                <a:tc>
                  <a:txBody>
                    <a:bodyPr/>
                    <a:lstStyle/>
                    <a:p>
                      <a:pPr algn="ctr" fontAlgn="b"/>
                      <a:r>
                        <a:rPr lang="en-US" sz="1400" dirty="0" smtClean="0"/>
                        <a:t>Tue</a:t>
                      </a:r>
                      <a:endParaRPr lang="en-US" sz="1400" dirty="0"/>
                    </a:p>
                  </a:txBody>
                  <a:tcPr marL="9525" marR="9525" marT="9525" marB="0"/>
                </a:tc>
                <a:tc>
                  <a:txBody>
                    <a:bodyPr/>
                    <a:lstStyle/>
                    <a:p>
                      <a:pPr algn="ctr" fontAlgn="b"/>
                      <a:r>
                        <a:rPr lang="en-US" sz="1400" dirty="0" smtClean="0"/>
                        <a:t>12:30</a:t>
                      </a:r>
                      <a:endParaRPr lang="en-US" sz="1400" dirty="0"/>
                    </a:p>
                  </a:txBody>
                  <a:tcPr marL="9525" marR="9525" marT="9525" marB="0"/>
                </a:tc>
                <a:tc>
                  <a:txBody>
                    <a:bodyPr/>
                    <a:lstStyle/>
                    <a:p>
                      <a:pPr algn="ctr" fontAlgn="b"/>
                      <a:r>
                        <a:rPr lang="en-US" sz="1400" dirty="0"/>
                        <a:t>Budapest </a:t>
                      </a:r>
                      <a:r>
                        <a:rPr lang="en-US" sz="1400" dirty="0" smtClean="0"/>
                        <a:t>Hall </a:t>
                      </a:r>
                      <a:r>
                        <a:rPr lang="en-US" sz="1400" dirty="0"/>
                        <a:t>7-2b</a:t>
                      </a:r>
                    </a:p>
                  </a:txBody>
                  <a:tcPr marL="9525" marR="9525" marT="9525" marB="0"/>
                </a:tc>
                <a:tc>
                  <a:txBody>
                    <a:bodyPr/>
                    <a:lstStyle/>
                    <a:p>
                      <a:pPr algn="l" fontAlgn="b"/>
                      <a:r>
                        <a:rPr lang="en-US" sz="2000" b="1" dirty="0"/>
                        <a:t>DEV02-DEMO Face-Lifting MFC Applications on Windows 7</a:t>
                      </a:r>
                    </a:p>
                  </a:txBody>
                  <a:tcPr marL="9525" marR="9525" marT="9525" marB="0"/>
                </a:tc>
                <a:tc>
                  <a:txBody>
                    <a:bodyPr/>
                    <a:lstStyle/>
                    <a:p>
                      <a:pPr algn="ctr" fontAlgn="b"/>
                      <a:r>
                        <a:rPr lang="en-US" i="1" dirty="0"/>
                        <a:t>Damien Watkins</a:t>
                      </a:r>
                    </a:p>
                  </a:txBody>
                  <a:tcPr marL="9525" marR="9525" marT="9525" marB="0"/>
                </a:tc>
              </a:tr>
              <a:tr h="462808">
                <a:tc>
                  <a:txBody>
                    <a:bodyPr/>
                    <a:lstStyle/>
                    <a:p>
                      <a:pPr algn="ctr" fontAlgn="b"/>
                      <a:r>
                        <a:rPr lang="en-US" sz="1400" dirty="0" smtClean="0"/>
                        <a:t>Wed</a:t>
                      </a:r>
                      <a:endParaRPr lang="en-US" sz="1400" dirty="0"/>
                    </a:p>
                  </a:txBody>
                  <a:tcPr marL="9525" marR="9525" marT="9525" marB="0"/>
                </a:tc>
                <a:tc>
                  <a:txBody>
                    <a:bodyPr/>
                    <a:lstStyle/>
                    <a:p>
                      <a:pPr algn="ctr" fontAlgn="b"/>
                      <a:r>
                        <a:rPr lang="en-US" sz="1400" dirty="0" smtClean="0"/>
                        <a:t>15:45</a:t>
                      </a:r>
                      <a:endParaRPr lang="en-US" sz="1400" dirty="0"/>
                    </a:p>
                  </a:txBody>
                  <a:tcPr marL="9525" marR="9525" marT="9525" marB="0"/>
                </a:tc>
                <a:tc>
                  <a:txBody>
                    <a:bodyPr/>
                    <a:lstStyle/>
                    <a:p>
                      <a:pPr algn="ctr" fontAlgn="b"/>
                      <a:r>
                        <a:rPr lang="en-US" sz="1400" dirty="0"/>
                        <a:t>Europa 2 </a:t>
                      </a:r>
                      <a:r>
                        <a:rPr lang="en-US" sz="1400" dirty="0" smtClean="0"/>
                        <a:t>Hall </a:t>
                      </a:r>
                      <a:r>
                        <a:rPr lang="en-US" sz="1400" dirty="0"/>
                        <a:t>7-3b</a:t>
                      </a:r>
                    </a:p>
                  </a:txBody>
                  <a:tcPr marL="9525" marR="9525" marT="9525" marB="0"/>
                </a:tc>
                <a:tc>
                  <a:txBody>
                    <a:bodyPr/>
                    <a:lstStyle/>
                    <a:p>
                      <a:pPr algn="l" fontAlgn="b"/>
                      <a:r>
                        <a:rPr lang="en-US" sz="2000" b="1" dirty="0"/>
                        <a:t>DEV309 The Windows API Code Pack: How Managed Code Developers Can Easily Access Exciting New Windows Vista and Windows 7 Features</a:t>
                      </a:r>
                    </a:p>
                  </a:txBody>
                  <a:tcPr marL="9525" marR="9525" marT="9525" marB="0"/>
                </a:tc>
                <a:tc>
                  <a:txBody>
                    <a:bodyPr/>
                    <a:lstStyle/>
                    <a:p>
                      <a:pPr algn="ctr" fontAlgn="b"/>
                      <a:r>
                        <a:rPr lang="en-US" i="1" dirty="0"/>
                        <a:t>Kate Gregory</a:t>
                      </a:r>
                    </a:p>
                  </a:txBody>
                  <a:tcPr marL="9525" marR="9525" marT="9525" marB="0"/>
                </a:tc>
              </a:tr>
              <a:tr h="462808">
                <a:tc>
                  <a:txBody>
                    <a:bodyPr/>
                    <a:lstStyle/>
                    <a:p>
                      <a:pPr algn="ctr" fontAlgn="b"/>
                      <a:r>
                        <a:rPr lang="en-US" sz="1400" dirty="0" smtClean="0"/>
                        <a:t>Thu</a:t>
                      </a:r>
                      <a:endParaRPr lang="en-US" sz="1400" dirty="0"/>
                    </a:p>
                  </a:txBody>
                  <a:tcPr marL="9525" marR="9525" marT="9525" marB="0"/>
                </a:tc>
                <a:tc>
                  <a:txBody>
                    <a:bodyPr/>
                    <a:lstStyle/>
                    <a:p>
                      <a:pPr algn="ctr" fontAlgn="b"/>
                      <a:r>
                        <a:rPr lang="en-US" sz="1400" dirty="0" smtClean="0"/>
                        <a:t>15:15</a:t>
                      </a:r>
                      <a:endParaRPr lang="en-US" sz="1400" dirty="0"/>
                    </a:p>
                  </a:txBody>
                  <a:tcPr marL="9525" marR="9525" marT="9525" marB="0"/>
                </a:tc>
                <a:tc>
                  <a:txBody>
                    <a:bodyPr/>
                    <a:lstStyle/>
                    <a:p>
                      <a:pPr algn="ctr" fontAlgn="b"/>
                      <a:r>
                        <a:rPr lang="en-US" sz="1400" dirty="0"/>
                        <a:t>Berlin </a:t>
                      </a:r>
                      <a:r>
                        <a:rPr lang="en-US" sz="1400" dirty="0" smtClean="0"/>
                        <a:t>1</a:t>
                      </a:r>
                      <a:r>
                        <a:rPr lang="en-US" sz="1400" baseline="0" dirty="0" smtClean="0"/>
                        <a:t> </a:t>
                      </a:r>
                      <a:r>
                        <a:rPr lang="en-US" sz="1400" dirty="0" smtClean="0"/>
                        <a:t>Hall </a:t>
                      </a:r>
                      <a:r>
                        <a:rPr lang="en-US" sz="1400" dirty="0"/>
                        <a:t>7-3a</a:t>
                      </a:r>
                    </a:p>
                  </a:txBody>
                  <a:tcPr marL="9525" marR="9525" marT="9525" marB="0"/>
                </a:tc>
                <a:tc>
                  <a:txBody>
                    <a:bodyPr/>
                    <a:lstStyle/>
                    <a:p>
                      <a:pPr algn="l" fontAlgn="b"/>
                      <a:r>
                        <a:rPr lang="en-US" sz="2000" b="1" dirty="0"/>
                        <a:t>DEV401 Building High Performance Parallel Software</a:t>
                      </a:r>
                    </a:p>
                  </a:txBody>
                  <a:tcPr marL="9525" marR="9525" marT="9525" marB="0"/>
                </a:tc>
                <a:tc>
                  <a:txBody>
                    <a:bodyPr/>
                    <a:lstStyle/>
                    <a:p>
                      <a:pPr algn="ctr" fontAlgn="b"/>
                      <a:r>
                        <a:rPr lang="en-US" i="1" dirty="0"/>
                        <a:t>Steve Teixeira</a:t>
                      </a:r>
                    </a:p>
                  </a:txBody>
                  <a:tcPr marL="9525" marR="9525" marT="9525" marB="0"/>
                </a:tc>
              </a:tr>
            </a:tbl>
          </a:graphicData>
        </a:graphic>
      </p:graphicFrame>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val.png"/>
          <p:cNvPicPr>
            <a:picLocks noChangeAspect="1"/>
          </p:cNvPicPr>
          <p:nvPr/>
        </p:nvPicPr>
        <p:blipFill>
          <a:blip r:embed="rId2"/>
          <a:stretch>
            <a:fillRect/>
          </a:stretch>
        </p:blipFill>
        <p:spPr>
          <a:xfrm>
            <a:off x="1142" y="857"/>
            <a:ext cx="9142858" cy="6857143"/>
          </a:xfrm>
          <a:prstGeom prst="rect">
            <a:avLst/>
          </a:prstGeom>
        </p:spPr>
      </p:pic>
      <p:sp>
        <p:nvSpPr>
          <p:cNvPr id="3" name="Rounded Rectangle 2"/>
          <p:cNvSpPr/>
          <p:nvPr/>
        </p:nvSpPr>
        <p:spPr bwMode="blackGray">
          <a:xfrm>
            <a:off x="41077" y="3971504"/>
            <a:ext cx="5055579" cy="2009776"/>
          </a:xfrm>
          <a:prstGeom prst="roundRect">
            <a:avLst/>
          </a:prstGeom>
          <a:noFill/>
          <a:ln w="9525">
            <a:noFill/>
            <a:miter lim="800000"/>
            <a:headEnd/>
            <a:tailEnd/>
          </a:ln>
          <a:scene3d>
            <a:camera prst="orthographicFront"/>
            <a:lightRig rig="contrasting" dir="t">
              <a:rot lat="0" lon="0" rev="7800000"/>
            </a:lightRig>
          </a:scene3d>
          <a:sp3d prstMaterial="metal">
            <a:bevelB w="0" h="0"/>
          </a:sp3d>
        </p:spPr>
        <p:txBody>
          <a:bodyPr anchor="ctr" anchorCtr="0"/>
          <a:lstStyle/>
          <a:p>
            <a:pPr defTabSz="914099" fontAlgn="base">
              <a:spcBef>
                <a:spcPct val="0"/>
              </a:spcBef>
              <a:spcAft>
                <a:spcPct val="0"/>
              </a:spcAft>
              <a:defRPr/>
            </a:pPr>
            <a:r>
              <a:rPr lang="en-US" sz="3200" dirty="0" smtClean="0">
                <a:solidFill>
                  <a:srgbClr val="FFFFFF"/>
                </a:solidFill>
                <a:effectLst>
                  <a:outerShdw blurRad="38100" dist="38100" dir="2700000" algn="tl">
                    <a:srgbClr val="000000">
                      <a:alpha val="43137"/>
                    </a:srgbClr>
                  </a:outerShdw>
                </a:effectLst>
                <a:latin typeface="Segoe" pitchFamily="34" charset="0"/>
              </a:rPr>
              <a:t>Complete an evaluation on </a:t>
            </a:r>
            <a:r>
              <a:rPr lang="en-US" sz="3200" dirty="0" err="1" smtClean="0">
                <a:solidFill>
                  <a:srgbClr val="FFFFFF"/>
                </a:solidFill>
                <a:effectLst>
                  <a:outerShdw blurRad="38100" dist="38100" dir="2700000" algn="tl">
                    <a:srgbClr val="000000">
                      <a:alpha val="43137"/>
                    </a:srgbClr>
                  </a:outerShdw>
                </a:effectLst>
                <a:latin typeface="Segoe" pitchFamily="34" charset="0"/>
              </a:rPr>
              <a:t>CommNet</a:t>
            </a:r>
            <a:r>
              <a:rPr lang="en-US" sz="3200" dirty="0" smtClean="0">
                <a:solidFill>
                  <a:srgbClr val="FFFFFF"/>
                </a:solidFill>
                <a:effectLst>
                  <a:outerShdw blurRad="38100" dist="38100" dir="2700000" algn="tl">
                    <a:srgbClr val="000000">
                      <a:alpha val="43137"/>
                    </a:srgbClr>
                  </a:outerShdw>
                </a:effectLst>
                <a:latin typeface="Segoe" pitchFamily="34" charset="0"/>
              </a:rPr>
              <a:t> and enter to win an Xbox 360 Elite!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par>
                                <p:cTn id="8" presetID="64" presetClass="path" presetSubtype="0" decel="50000" fill="hold" grpId="1" nodeType="withEffect">
                                  <p:stCondLst>
                                    <p:cond delay="0"/>
                                  </p:stCondLst>
                                  <p:childTnLst>
                                    <p:animMotion origin="layout" path="M -0.41701 -0.00138 L -2.77778E-6 -4.44444E-6 " pathEditMode="relative" rAng="0" ptsTypes="AA">
                                      <p:cBhvr>
                                        <p:cTn id="9" dur="1000" fill="hold"/>
                                        <p:tgtEl>
                                          <p:spTgt spid="3"/>
                                        </p:tgtEl>
                                        <p:attrNameLst>
                                          <p:attrName>ppt_x</p:attrName>
                                          <p:attrName>ppt_y</p:attrName>
                                        </p:attrNameLst>
                                      </p:cBhvr>
                                      <p:rCtr x="209" y="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tretch>
            <a:fillRect/>
          </a:stretch>
        </p:blipFill>
        <p:spPr bwMode="black">
          <a:xfrm>
            <a:off x="2286000" y="2590800"/>
            <a:ext cx="4572000" cy="986114"/>
          </a:xfrm>
          <a:prstGeom prst="rect">
            <a:avLst/>
          </a:prstGeom>
          <a:noFill/>
          <a:ln>
            <a:noFill/>
          </a:ln>
        </p:spPr>
      </p:pic>
      <p:sp>
        <p:nvSpPr>
          <p:cNvPr id="5" name="Text Box 3"/>
          <p:cNvSpPr txBox="1">
            <a:spLocks noChangeArrowheads="1"/>
          </p:cNvSpPr>
          <p:nvPr/>
        </p:nvSpPr>
        <p:spPr bwMode="blackWhite">
          <a:xfrm>
            <a:off x="967578" y="5580925"/>
            <a:ext cx="7208845" cy="461651"/>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600" dirty="0">
                <a:solidFill>
                  <a:srgbClr val="FFFFFF"/>
                </a:solidFill>
                <a:cs typeface="Arial" charset="0"/>
              </a:rPr>
              <a:t>© </a:t>
            </a:r>
            <a:r>
              <a:rPr lang="en-US" sz="600" dirty="0" smtClean="0">
                <a:solidFill>
                  <a:srgbClr val="FFFFFF"/>
                </a:solidFill>
                <a:cs typeface="Arial" charset="0"/>
              </a:rPr>
              <a:t>2009 Microsoft </a:t>
            </a:r>
            <a:r>
              <a:rPr lang="en-US" sz="600" dirty="0">
                <a:solidFill>
                  <a:srgbClr val="FFFFFF"/>
                </a:solidFill>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600" dirty="0">
                <a:solidFill>
                  <a:srgbClr val="FFFFFF"/>
                </a:solidFill>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r>
              <a:rPr lang="en-US" sz="600" dirty="0" smtClean="0">
                <a:solidFill>
                  <a:srgbClr val="FFFFFF"/>
                </a:solidFill>
                <a:cs typeface="Arial" charset="0"/>
              </a:rPr>
              <a:t>MICROSOFT </a:t>
            </a:r>
            <a:r>
              <a:rPr lang="en-US" sz="600" dirty="0">
                <a:solidFill>
                  <a:srgbClr val="FFFFFF"/>
                </a:solidFill>
                <a:cs typeface="Arial" charset="0"/>
              </a:rPr>
              <a:t>MAKES NO WARRANTIES, EXPRESS, IMPLIED OR STATUTORY, AS TO THE INFORMATION IN THIS PRESENTATION.</a:t>
            </a:r>
          </a:p>
        </p:txBody>
      </p:sp>
      <p:sp>
        <p:nvSpPr>
          <p:cNvPr id="6" name="Rectangle 5"/>
          <p:cNvSpPr/>
          <p:nvPr/>
        </p:nvSpPr>
        <p:spPr bwMode="auto">
          <a:xfrm>
            <a:off x="-2298032" y="0"/>
            <a:ext cx="2141623" cy="794084"/>
          </a:xfrm>
          <a:prstGeom prst="rect">
            <a:avLst/>
          </a:prstGeom>
          <a:ln w="38100">
            <a:solidFill>
              <a:srgbClr val="FFFF00"/>
            </a:solidFill>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b="1" dirty="0" smtClean="0">
                <a:solidFill>
                  <a:srgbClr val="FFFFFF"/>
                </a:solidFill>
              </a:rPr>
              <a:t>Required Slide</a:t>
            </a:r>
            <a:endParaRPr lang="en-US" sz="2400" b="1" dirty="0" smtClean="0">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51060581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0251" y="3929349"/>
            <a:ext cx="7921912" cy="1263885"/>
          </a:xfrm>
        </p:spPr>
        <p:txBody>
          <a:bodyPr/>
          <a:lstStyle/>
          <a:p>
            <a:r>
              <a:rPr lang="en-US" sz="4000" dirty="0" smtClean="0"/>
              <a:t>Visual </a:t>
            </a:r>
            <a:r>
              <a:rPr lang="en-US" sz="4000" dirty="0"/>
              <a:t>C++  2010: The </a:t>
            </a:r>
            <a:r>
              <a:rPr lang="en-US" sz="4000" dirty="0" smtClean="0"/>
              <a:t>Accelerated Way of Developing Modern </a:t>
            </a:r>
            <a:r>
              <a:rPr lang="en-US" sz="4000" dirty="0"/>
              <a:t>Windows Applications</a:t>
            </a:r>
            <a:endParaRPr sz="4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3" name="Subtitle 2"/>
          <p:cNvSpPr>
            <a:spLocks noGrp="1"/>
          </p:cNvSpPr>
          <p:nvPr>
            <p:ph type="subTitle" idx="1"/>
          </p:nvPr>
        </p:nvSpPr>
        <p:spPr/>
        <p:txBody>
          <a:bodyPr/>
          <a:lstStyle/>
          <a:p>
            <a:r>
              <a:rPr lang="en-US" dirty="0" smtClean="0">
                <a:solidFill>
                  <a:schemeClr val="tx1"/>
                </a:solidFill>
              </a:rPr>
              <a:t>Marian Luparu</a:t>
            </a:r>
          </a:p>
          <a:p>
            <a:r>
              <a:rPr lang="en-US" dirty="0" smtClean="0">
                <a:solidFill>
                  <a:schemeClr val="tx1"/>
                </a:solidFill>
              </a:rPr>
              <a:t>Program Manager</a:t>
            </a:r>
          </a:p>
          <a:p>
            <a:r>
              <a:rPr lang="en-US" dirty="0" smtClean="0">
                <a:solidFill>
                  <a:schemeClr val="tx1"/>
                </a:solidFill>
              </a:rPr>
              <a:t>Microsoft</a:t>
            </a:r>
          </a:p>
          <a:p>
            <a:r>
              <a:rPr lang="en-US" sz="2000" dirty="0" smtClean="0">
                <a:solidFill>
                  <a:schemeClr val="tx1"/>
                </a:solidFill>
              </a:rPr>
              <a:t>Session Code: </a:t>
            </a:r>
            <a:r>
              <a:rPr lang="en-US" sz="2000" dirty="0" smtClean="0"/>
              <a:t>DEV308</a:t>
            </a:r>
            <a:endParaRPr lang="en-US" sz="2000" dirty="0">
              <a:solidFill>
                <a:schemeClr val="tx1"/>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Agenda</a:t>
            </a:r>
            <a:endParaRPr lang="en-US" dirty="0">
              <a:solidFill>
                <a:schemeClr val="tx2"/>
              </a:solidFill>
            </a:endParaRPr>
          </a:p>
        </p:txBody>
      </p:sp>
      <p:sp>
        <p:nvSpPr>
          <p:cNvPr id="3" name="Text Placeholder 2"/>
          <p:cNvSpPr>
            <a:spLocks noGrp="1"/>
          </p:cNvSpPr>
          <p:nvPr>
            <p:ph idx="1"/>
          </p:nvPr>
        </p:nvSpPr>
        <p:spPr/>
        <p:txBody>
          <a:bodyPr/>
          <a:lstStyle/>
          <a:p>
            <a:r>
              <a:rPr lang="en-US" dirty="0" smtClean="0"/>
              <a:t>Theme of the talk</a:t>
            </a:r>
          </a:p>
          <a:p>
            <a:endParaRPr lang="en-US" dirty="0" smtClean="0"/>
          </a:p>
          <a:p>
            <a:r>
              <a:rPr lang="en-US" dirty="0" smtClean="0"/>
              <a:t>Visual C++ 2010</a:t>
            </a:r>
          </a:p>
          <a:p>
            <a:endParaRPr lang="en-US" dirty="0" smtClean="0"/>
          </a:p>
          <a:p>
            <a:pPr lvl="1"/>
            <a:r>
              <a:rPr lang="en-US" dirty="0" smtClean="0"/>
              <a:t>Demo</a:t>
            </a:r>
          </a:p>
          <a:p>
            <a:endParaRPr lang="en-US" dirty="0" smtClean="0"/>
          </a:p>
          <a:p>
            <a:r>
              <a:rPr lang="en-US" dirty="0" smtClean="0"/>
              <a:t>Q &amp; A</a:t>
            </a:r>
          </a:p>
        </p:txBody>
      </p:sp>
    </p:spTree>
    <p:extLst>
      <p:ext uri="{BB962C8B-B14F-4D97-AF65-F5344CB8AC3E}">
        <p14:creationId xmlns:p14="http://schemas.microsoft.com/office/powerpoint/2010/main" xmlns="" val="324097522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
                                        <p:tgtEl>
                                          <p:spTgt spid="3">
                                            <p:txEl>
                                              <p:pRg st="0" end="0"/>
                                            </p:txEl>
                                          </p:spTgt>
                                        </p:tgtEl>
                                      </p:cBhvr>
                                    </p:animEffect>
                                    <p:anim calcmode="lin" valueType="num">
                                      <p:cBhvr>
                                        <p:cTn id="8" dur="3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3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300"/>
                                        <p:tgtEl>
                                          <p:spTgt spid="3">
                                            <p:txEl>
                                              <p:pRg st="2" end="2"/>
                                            </p:txEl>
                                          </p:spTgt>
                                        </p:tgtEl>
                                      </p:cBhvr>
                                    </p:animEffect>
                                    <p:anim calcmode="lin" valueType="num">
                                      <p:cBhvr>
                                        <p:cTn id="13" dur="3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3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300"/>
                                        <p:tgtEl>
                                          <p:spTgt spid="3">
                                            <p:txEl>
                                              <p:pRg st="4" end="4"/>
                                            </p:txEl>
                                          </p:spTgt>
                                        </p:tgtEl>
                                      </p:cBhvr>
                                    </p:animEffect>
                                    <p:anim calcmode="lin" valueType="num">
                                      <p:cBhvr>
                                        <p:cTn id="18" dur="3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3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300"/>
                                        <p:tgtEl>
                                          <p:spTgt spid="3">
                                            <p:txEl>
                                              <p:pRg st="6" end="6"/>
                                            </p:txEl>
                                          </p:spTgt>
                                        </p:tgtEl>
                                      </p:cBhvr>
                                    </p:animEffect>
                                    <p:anim calcmode="lin" valueType="num">
                                      <p:cBhvr>
                                        <p:cTn id="23" dur="3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4" dur="3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Visual C++ 2010 and Windows 7</a:t>
            </a:r>
            <a:endParaRPr lang="en-US" dirty="0">
              <a:solidFill>
                <a:schemeClr val="tx2"/>
              </a:solidFill>
            </a:endParaRPr>
          </a:p>
        </p:txBody>
      </p:sp>
      <p:sp>
        <p:nvSpPr>
          <p:cNvPr id="3" name="Text Placeholder 2"/>
          <p:cNvSpPr>
            <a:spLocks noGrp="1"/>
          </p:cNvSpPr>
          <p:nvPr>
            <p:ph idx="1"/>
          </p:nvPr>
        </p:nvSpPr>
        <p:spPr/>
        <p:txBody>
          <a:bodyPr/>
          <a:lstStyle/>
          <a:p>
            <a:endParaRPr lang="en-US" dirty="0" smtClean="0"/>
          </a:p>
          <a:p>
            <a:r>
              <a:rPr lang="en-US" i="1" dirty="0" smtClean="0"/>
              <a:t>Windows enables building modern user experiences for client applications</a:t>
            </a:r>
          </a:p>
          <a:p>
            <a:endParaRPr lang="en-US" i="1" dirty="0"/>
          </a:p>
          <a:p>
            <a:r>
              <a:rPr lang="en-US" i="1" dirty="0" smtClean="0"/>
              <a:t>Visual C++ is the best tool to take advantage of Windows and develop high-performance modern code</a:t>
            </a:r>
          </a:p>
        </p:txBody>
      </p:sp>
    </p:spTree>
    <p:extLst>
      <p:ext uri="{BB962C8B-B14F-4D97-AF65-F5344CB8AC3E}">
        <p14:creationId xmlns:p14="http://schemas.microsoft.com/office/powerpoint/2010/main" xmlns="" val="368214397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300"/>
                                        <p:tgtEl>
                                          <p:spTgt spid="3">
                                            <p:txEl>
                                              <p:pRg st="1" end="1"/>
                                            </p:txEl>
                                          </p:spTgt>
                                        </p:tgtEl>
                                      </p:cBhvr>
                                    </p:animEffect>
                                    <p:anim calcmode="lin" valueType="num">
                                      <p:cBhvr>
                                        <p:cTn id="8" dur="3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3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300"/>
                            </p:stCondLst>
                            <p:childTnLst>
                              <p:par>
                                <p:cTn id="11" presetID="42" presetClass="entr" presetSubtype="0" fill="hold" grpId="0"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300"/>
                                        <p:tgtEl>
                                          <p:spTgt spid="3">
                                            <p:txEl>
                                              <p:pRg st="3" end="3"/>
                                            </p:txEl>
                                          </p:spTgt>
                                        </p:tgtEl>
                                      </p:cBhvr>
                                    </p:animEffect>
                                    <p:anim calcmode="lin" valueType="num">
                                      <p:cBhvr>
                                        <p:cTn id="14" dur="3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3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Manage Large Scale Applications</a:t>
            </a:r>
            <a:endParaRPr lang="en-US" dirty="0">
              <a:solidFill>
                <a:schemeClr val="tx2"/>
              </a:solidFill>
            </a:endParaRPr>
          </a:p>
        </p:txBody>
      </p:sp>
      <p:sp>
        <p:nvSpPr>
          <p:cNvPr id="3" name="Text Placeholder 2"/>
          <p:cNvSpPr>
            <a:spLocks noGrp="1"/>
          </p:cNvSpPr>
          <p:nvPr>
            <p:ph idx="1"/>
          </p:nvPr>
        </p:nvSpPr>
        <p:spPr/>
        <p:txBody>
          <a:bodyPr/>
          <a:lstStyle/>
          <a:p>
            <a:endParaRPr lang="en-US" dirty="0" smtClean="0"/>
          </a:p>
          <a:p>
            <a:r>
              <a:rPr lang="en-US" dirty="0" smtClean="0"/>
              <a:t>Scalable IntelliSense/Browsing Engine</a:t>
            </a:r>
          </a:p>
          <a:p>
            <a:pPr marL="517525" lvl="1" indent="0">
              <a:buNone/>
            </a:pPr>
            <a:r>
              <a:rPr lang="en-US" sz="2000" b="1" dirty="0" smtClean="0"/>
              <a:t>SQL-backed symbol store </a:t>
            </a:r>
            <a:r>
              <a:rPr lang="en-US" dirty="0" smtClean="0"/>
              <a:t>|</a:t>
            </a:r>
            <a:r>
              <a:rPr lang="en-US" sz="2000" b="1" dirty="0" smtClean="0"/>
              <a:t> One-time symbol parse </a:t>
            </a:r>
            <a:r>
              <a:rPr lang="en-US" dirty="0" smtClean="0"/>
              <a:t>|</a:t>
            </a:r>
            <a:r>
              <a:rPr lang="en-US" sz="2000" b="1" dirty="0" smtClean="0"/>
              <a:t> IntelliSense - O(1) with solution size</a:t>
            </a:r>
          </a:p>
          <a:p>
            <a:endParaRPr lang="en-US" dirty="0"/>
          </a:p>
          <a:p>
            <a:r>
              <a:rPr lang="en-US" dirty="0" err="1" smtClean="0"/>
              <a:t>MSBuild</a:t>
            </a:r>
            <a:r>
              <a:rPr lang="en-US" dirty="0" smtClean="0"/>
              <a:t>-based Build System </a:t>
            </a:r>
          </a:p>
          <a:p>
            <a:pPr marL="517525" lvl="1" indent="0">
              <a:buNone/>
            </a:pPr>
            <a:r>
              <a:rPr lang="en-US" sz="2000" b="1" dirty="0" smtClean="0"/>
              <a:t>Build diagnostics </a:t>
            </a:r>
            <a:r>
              <a:rPr lang="en-US" dirty="0" smtClean="0"/>
              <a:t>|</a:t>
            </a:r>
            <a:r>
              <a:rPr lang="en-US" sz="2000" b="1" dirty="0" smtClean="0"/>
              <a:t> Incremental build </a:t>
            </a:r>
            <a:r>
              <a:rPr lang="en-US" dirty="0" smtClean="0"/>
              <a:t>|</a:t>
            </a:r>
            <a:r>
              <a:rPr lang="en-US" sz="2000" b="1" dirty="0" smtClean="0"/>
              <a:t> Enlistment consistency</a:t>
            </a:r>
          </a:p>
        </p:txBody>
      </p:sp>
    </p:spTree>
    <p:extLst>
      <p:ext uri="{BB962C8B-B14F-4D97-AF65-F5344CB8AC3E}">
        <p14:creationId xmlns:p14="http://schemas.microsoft.com/office/powerpoint/2010/main" xmlns="" val="368214397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Write Code Faster</a:t>
            </a:r>
            <a:endParaRPr lang="en-US" dirty="0">
              <a:solidFill>
                <a:schemeClr val="tx2"/>
              </a:solidFill>
            </a:endParaRPr>
          </a:p>
        </p:txBody>
      </p:sp>
      <p:sp>
        <p:nvSpPr>
          <p:cNvPr id="3" name="Text Placeholder 2"/>
          <p:cNvSpPr>
            <a:spLocks noGrp="1"/>
          </p:cNvSpPr>
          <p:nvPr>
            <p:ph idx="1"/>
          </p:nvPr>
        </p:nvSpPr>
        <p:spPr>
          <a:xfrm>
            <a:off x="381000" y="1430942"/>
            <a:ext cx="8382000" cy="4068497"/>
          </a:xfrm>
        </p:spPr>
        <p:txBody>
          <a:bodyPr/>
          <a:lstStyle/>
          <a:p>
            <a:r>
              <a:rPr lang="en-US" dirty="0" smtClean="0"/>
              <a:t>C++ Code Editor </a:t>
            </a:r>
          </a:p>
          <a:p>
            <a:pPr marL="517525" lvl="1" indent="0">
              <a:buNone/>
            </a:pPr>
            <a:r>
              <a:rPr lang="en-US" sz="2000" b="1" dirty="0" smtClean="0"/>
              <a:t>Navigate To </a:t>
            </a:r>
            <a:r>
              <a:rPr lang="en-US" dirty="0" smtClean="0"/>
              <a:t>|</a:t>
            </a:r>
            <a:r>
              <a:rPr lang="en-US" sz="2000" b="1" dirty="0" smtClean="0"/>
              <a:t> #include auto-complete </a:t>
            </a:r>
            <a:r>
              <a:rPr lang="en-US" dirty="0" smtClean="0"/>
              <a:t>|</a:t>
            </a:r>
            <a:r>
              <a:rPr lang="en-US" sz="2000" b="1" dirty="0" smtClean="0"/>
              <a:t> Inline code errors </a:t>
            </a:r>
            <a:r>
              <a:rPr lang="en-US" dirty="0" smtClean="0"/>
              <a:t>|</a:t>
            </a:r>
            <a:r>
              <a:rPr lang="en-US" sz="2000" b="1" dirty="0" smtClean="0"/>
              <a:t> Class Wizard </a:t>
            </a:r>
            <a:r>
              <a:rPr lang="en-US" dirty="0" smtClean="0"/>
              <a:t>|</a:t>
            </a:r>
            <a:r>
              <a:rPr lang="en-US" sz="2000" b="1" dirty="0" smtClean="0"/>
              <a:t> Find all references </a:t>
            </a:r>
            <a:r>
              <a:rPr lang="en-US" dirty="0" smtClean="0"/>
              <a:t>|</a:t>
            </a:r>
            <a:r>
              <a:rPr lang="en-US" sz="2000" b="1" dirty="0" smtClean="0"/>
              <a:t> Call Hierarchy</a:t>
            </a:r>
          </a:p>
          <a:p>
            <a:endParaRPr lang="en-US" dirty="0" smtClean="0"/>
          </a:p>
          <a:p>
            <a:r>
              <a:rPr lang="en-US" dirty="0" smtClean="0"/>
              <a:t>Debugger</a:t>
            </a:r>
          </a:p>
          <a:p>
            <a:pPr marL="517525" lvl="1" indent="0">
              <a:buNone/>
            </a:pPr>
            <a:r>
              <a:rPr lang="en-US" sz="2000" b="1" dirty="0" smtClean="0"/>
              <a:t>Threads window (search, grouping) </a:t>
            </a:r>
            <a:r>
              <a:rPr lang="en-US" dirty="0" smtClean="0"/>
              <a:t>|</a:t>
            </a:r>
            <a:r>
              <a:rPr lang="en-US" sz="2000" b="1" dirty="0" smtClean="0"/>
              <a:t> Data-tips </a:t>
            </a:r>
            <a:r>
              <a:rPr lang="en-US" dirty="0" smtClean="0"/>
              <a:t>|</a:t>
            </a:r>
            <a:r>
              <a:rPr lang="en-US" sz="2000" b="1" dirty="0" smtClean="0"/>
              <a:t> Symbol loading </a:t>
            </a:r>
            <a:r>
              <a:rPr lang="en-US" dirty="0" smtClean="0"/>
              <a:t>|</a:t>
            </a:r>
            <a:r>
              <a:rPr lang="en-US" sz="2000" b="1" dirty="0" smtClean="0"/>
              <a:t> String functions</a:t>
            </a:r>
          </a:p>
          <a:p>
            <a:pPr marL="517525" lvl="1" indent="0">
              <a:buNone/>
            </a:pPr>
            <a:endParaRPr lang="en-US" sz="2000" b="1" dirty="0"/>
          </a:p>
          <a:p>
            <a:r>
              <a:rPr lang="en-US" smtClean="0"/>
              <a:t>Migration</a:t>
            </a:r>
            <a:endParaRPr lang="en-US" dirty="0" smtClean="0"/>
          </a:p>
          <a:p>
            <a:pPr marL="517525" lvl="1" indent="0">
              <a:buNone/>
            </a:pPr>
            <a:r>
              <a:rPr lang="en-US" sz="2000" b="1" dirty="0" smtClean="0"/>
              <a:t>Native Multi-targeting</a:t>
            </a:r>
          </a:p>
        </p:txBody>
      </p:sp>
    </p:spTree>
    <p:extLst>
      <p:ext uri="{BB962C8B-B14F-4D97-AF65-F5344CB8AC3E}">
        <p14:creationId xmlns:p14="http://schemas.microsoft.com/office/powerpoint/2010/main" xmlns="" val="368214397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Write Modern Code</a:t>
            </a:r>
            <a:endParaRPr lang="en-US" dirty="0">
              <a:solidFill>
                <a:schemeClr val="tx2"/>
              </a:solidFill>
            </a:endParaRPr>
          </a:p>
        </p:txBody>
      </p:sp>
      <p:sp>
        <p:nvSpPr>
          <p:cNvPr id="3" name="Text Placeholder 2"/>
          <p:cNvSpPr>
            <a:spLocks noGrp="1"/>
          </p:cNvSpPr>
          <p:nvPr>
            <p:ph idx="1"/>
          </p:nvPr>
        </p:nvSpPr>
        <p:spPr/>
        <p:txBody>
          <a:bodyPr/>
          <a:lstStyle/>
          <a:p>
            <a:r>
              <a:rPr lang="en-US" dirty="0" smtClean="0"/>
              <a:t>TR1 Support</a:t>
            </a:r>
          </a:p>
          <a:p>
            <a:pPr marL="517525" lvl="1" indent="0">
              <a:buNone/>
            </a:pPr>
            <a:r>
              <a:rPr lang="en-US" sz="2000" b="1" dirty="0" err="1" smtClean="0"/>
              <a:t>shared_ptr</a:t>
            </a:r>
            <a:r>
              <a:rPr lang="en-US" sz="2000" b="1" dirty="0" smtClean="0"/>
              <a:t> </a:t>
            </a:r>
            <a:r>
              <a:rPr lang="en-US" dirty="0" smtClean="0"/>
              <a:t>|</a:t>
            </a:r>
            <a:r>
              <a:rPr lang="en-US" sz="2000" b="1" dirty="0" smtClean="0"/>
              <a:t> </a:t>
            </a:r>
            <a:r>
              <a:rPr lang="en-US" sz="2000" b="1" dirty="0" err="1" smtClean="0"/>
              <a:t>unique_ptr</a:t>
            </a:r>
            <a:r>
              <a:rPr lang="en-US" sz="2000" b="1" dirty="0" smtClean="0"/>
              <a:t> </a:t>
            </a:r>
            <a:r>
              <a:rPr lang="en-US" dirty="0" smtClean="0"/>
              <a:t>|</a:t>
            </a:r>
            <a:r>
              <a:rPr lang="en-US" sz="2000" b="1" dirty="0" smtClean="0"/>
              <a:t> regex </a:t>
            </a:r>
            <a:r>
              <a:rPr lang="en-US" dirty="0" smtClean="0"/>
              <a:t>|</a:t>
            </a:r>
            <a:r>
              <a:rPr lang="en-US" sz="2000" b="1" dirty="0" smtClean="0"/>
              <a:t> tuple </a:t>
            </a:r>
            <a:r>
              <a:rPr lang="en-US" dirty="0" smtClean="0"/>
              <a:t>|</a:t>
            </a:r>
            <a:r>
              <a:rPr lang="en-US" sz="2000" b="1" dirty="0" smtClean="0"/>
              <a:t> array, etc.</a:t>
            </a:r>
          </a:p>
          <a:p>
            <a:endParaRPr lang="en-US" dirty="0" smtClean="0"/>
          </a:p>
          <a:p>
            <a:r>
              <a:rPr lang="en-US" dirty="0" smtClean="0"/>
              <a:t>C++-0x Support</a:t>
            </a:r>
          </a:p>
          <a:p>
            <a:pPr marL="517525" lvl="1" indent="0">
              <a:buNone/>
            </a:pPr>
            <a:r>
              <a:rPr lang="en-US" sz="2000" b="1" dirty="0" smtClean="0"/>
              <a:t>Lambdas </a:t>
            </a:r>
            <a:r>
              <a:rPr lang="en-US" dirty="0" smtClean="0"/>
              <a:t>|</a:t>
            </a:r>
            <a:r>
              <a:rPr lang="en-US" sz="2000" b="1" dirty="0" smtClean="0"/>
              <a:t> </a:t>
            </a:r>
            <a:r>
              <a:rPr lang="en-US" sz="2000" b="1" dirty="0" err="1" smtClean="0"/>
              <a:t>r-value</a:t>
            </a:r>
            <a:r>
              <a:rPr lang="en-US" sz="2000" b="1" dirty="0" smtClean="0"/>
              <a:t> references </a:t>
            </a:r>
            <a:r>
              <a:rPr lang="en-US" dirty="0" smtClean="0"/>
              <a:t>|</a:t>
            </a:r>
            <a:r>
              <a:rPr lang="en-US" sz="2000" b="1" dirty="0" smtClean="0"/>
              <a:t> auto </a:t>
            </a:r>
            <a:r>
              <a:rPr lang="en-US" dirty="0" smtClean="0"/>
              <a:t>|</a:t>
            </a:r>
            <a:r>
              <a:rPr lang="en-US" sz="2000" b="1" dirty="0" smtClean="0"/>
              <a:t> </a:t>
            </a:r>
            <a:r>
              <a:rPr lang="en-US" sz="2000" b="1" dirty="0" err="1" smtClean="0"/>
              <a:t>decltype</a:t>
            </a:r>
            <a:r>
              <a:rPr lang="en-US" sz="2000" b="1" dirty="0" smtClean="0"/>
              <a:t> </a:t>
            </a:r>
            <a:r>
              <a:rPr lang="en-US" dirty="0" smtClean="0"/>
              <a:t>|</a:t>
            </a:r>
            <a:r>
              <a:rPr lang="en-US" sz="2000" b="1" dirty="0" smtClean="0"/>
              <a:t> </a:t>
            </a:r>
            <a:r>
              <a:rPr lang="en-US" sz="2000" b="1" dirty="0" err="1" smtClean="0"/>
              <a:t>static_assert</a:t>
            </a:r>
            <a:endParaRPr lang="en-US" sz="2000" b="1" dirty="0" smtClean="0"/>
          </a:p>
          <a:p>
            <a:pPr marL="0" indent="0">
              <a:buNone/>
            </a:pPr>
            <a:endParaRPr lang="en-US" dirty="0" smtClean="0"/>
          </a:p>
          <a:p>
            <a:r>
              <a:rPr lang="en-US" dirty="0" smtClean="0"/>
              <a:t>Concurrency</a:t>
            </a:r>
          </a:p>
          <a:p>
            <a:pPr marL="517525" lvl="1" indent="0">
              <a:buNone/>
            </a:pPr>
            <a:r>
              <a:rPr lang="en-US" sz="2000" b="1" dirty="0" smtClean="0"/>
              <a:t>Parallel algorithms </a:t>
            </a:r>
            <a:r>
              <a:rPr lang="en-US" dirty="0" smtClean="0"/>
              <a:t>|</a:t>
            </a:r>
            <a:r>
              <a:rPr lang="en-US" sz="2000" b="1" dirty="0" smtClean="0"/>
              <a:t> Tasks </a:t>
            </a:r>
            <a:r>
              <a:rPr lang="en-US" dirty="0" smtClean="0"/>
              <a:t>|</a:t>
            </a:r>
            <a:r>
              <a:rPr lang="en-US" sz="2000" b="1" dirty="0" smtClean="0"/>
              <a:t> Agents API </a:t>
            </a:r>
            <a:r>
              <a:rPr lang="en-US" sz="3200" dirty="0"/>
              <a:t>|</a:t>
            </a:r>
            <a:r>
              <a:rPr lang="en-US" sz="2000" b="1" dirty="0" smtClean="0"/>
              <a:t> Thread-safe containers</a:t>
            </a:r>
          </a:p>
        </p:txBody>
      </p:sp>
    </p:spTree>
    <p:extLst>
      <p:ext uri="{BB962C8B-B14F-4D97-AF65-F5344CB8AC3E}">
        <p14:creationId xmlns:p14="http://schemas.microsoft.com/office/powerpoint/2010/main" xmlns="" val="368214397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Build Modern Applications</a:t>
            </a:r>
            <a:endParaRPr lang="en-US" dirty="0">
              <a:solidFill>
                <a:schemeClr val="tx2"/>
              </a:solidFill>
            </a:endParaRPr>
          </a:p>
        </p:txBody>
      </p:sp>
      <p:sp>
        <p:nvSpPr>
          <p:cNvPr id="3" name="Text Placeholder 2"/>
          <p:cNvSpPr>
            <a:spLocks noGrp="1"/>
          </p:cNvSpPr>
          <p:nvPr>
            <p:ph idx="1"/>
          </p:nvPr>
        </p:nvSpPr>
        <p:spPr/>
        <p:txBody>
          <a:bodyPr/>
          <a:lstStyle/>
          <a:p>
            <a:r>
              <a:rPr lang="en-US" dirty="0" smtClean="0"/>
              <a:t>MFC Light-up to Windows 7</a:t>
            </a:r>
          </a:p>
          <a:p>
            <a:pPr marL="517525" lvl="1" indent="0">
              <a:buNone/>
            </a:pPr>
            <a:r>
              <a:rPr lang="en-US" sz="2000" b="1" dirty="0" smtClean="0"/>
              <a:t>Taskbar Preview </a:t>
            </a:r>
            <a:r>
              <a:rPr lang="en-US" dirty="0" smtClean="0"/>
              <a:t>|</a:t>
            </a:r>
            <a:r>
              <a:rPr lang="en-US" sz="2000" b="1" dirty="0" smtClean="0"/>
              <a:t> Taskbar Jump-list</a:t>
            </a:r>
            <a:r>
              <a:rPr lang="en-US" dirty="0" smtClean="0"/>
              <a:t>|</a:t>
            </a:r>
            <a:r>
              <a:rPr lang="en-US" sz="2000" b="1" dirty="0" smtClean="0"/>
              <a:t> Restart Manager &amp; Application Recovery </a:t>
            </a:r>
            <a:r>
              <a:rPr lang="en-US" dirty="0" smtClean="0"/>
              <a:t>|</a:t>
            </a:r>
            <a:r>
              <a:rPr lang="en-US" sz="2000" b="1" dirty="0" smtClean="0"/>
              <a:t> High-DPI </a:t>
            </a:r>
          </a:p>
          <a:p>
            <a:pPr marL="517525" lvl="1" indent="0">
              <a:buNone/>
            </a:pPr>
            <a:endParaRPr lang="en-US" dirty="0"/>
          </a:p>
          <a:p>
            <a:r>
              <a:rPr lang="en-US" dirty="0" smtClean="0"/>
              <a:t>MFC Support for Windows 7 API</a:t>
            </a:r>
          </a:p>
          <a:p>
            <a:pPr marL="517525" lvl="1" indent="0">
              <a:buNone/>
            </a:pPr>
            <a:r>
              <a:rPr lang="en-US" sz="2000" b="1" dirty="0" smtClean="0"/>
              <a:t>Multi-touch &amp; Gestures </a:t>
            </a:r>
            <a:r>
              <a:rPr lang="en-US" dirty="0" smtClean="0"/>
              <a:t>|</a:t>
            </a:r>
            <a:r>
              <a:rPr lang="en-US" sz="2000" b="1" dirty="0" smtClean="0"/>
              <a:t> Ribbon </a:t>
            </a:r>
            <a:r>
              <a:rPr lang="en-US" dirty="0" smtClean="0"/>
              <a:t>|</a:t>
            </a:r>
            <a:r>
              <a:rPr lang="en-US" sz="2000" b="1" dirty="0" smtClean="0"/>
              <a:t> Find &amp; Organize </a:t>
            </a:r>
            <a:r>
              <a:rPr lang="en-US" dirty="0" smtClean="0"/>
              <a:t>|</a:t>
            </a:r>
            <a:r>
              <a:rPr lang="en-US" sz="2000" b="1" dirty="0" smtClean="0"/>
              <a:t> Live Icons &amp; Rich Preview </a:t>
            </a:r>
            <a:r>
              <a:rPr lang="en-US" dirty="0" smtClean="0"/>
              <a:t>|</a:t>
            </a:r>
            <a:r>
              <a:rPr lang="en-US" sz="2000" b="1" dirty="0" smtClean="0"/>
              <a:t> Task Dialogs</a:t>
            </a:r>
          </a:p>
          <a:p>
            <a:pPr marL="517525" lvl="1" indent="0">
              <a:buNone/>
            </a:pPr>
            <a:endParaRPr lang="en-US" dirty="0"/>
          </a:p>
          <a:p>
            <a:r>
              <a:rPr lang="en-US" dirty="0" smtClean="0"/>
              <a:t>Windows 7 API</a:t>
            </a:r>
          </a:p>
          <a:p>
            <a:pPr marL="517525" lvl="1" indent="0">
              <a:buNone/>
            </a:pPr>
            <a:r>
              <a:rPr lang="en-US" sz="2000" b="1" dirty="0" smtClean="0"/>
              <a:t>Direct2D </a:t>
            </a:r>
            <a:r>
              <a:rPr lang="en-US" dirty="0" smtClean="0"/>
              <a:t>|</a:t>
            </a:r>
            <a:r>
              <a:rPr lang="en-US" sz="2000" b="1" dirty="0" smtClean="0"/>
              <a:t> </a:t>
            </a:r>
            <a:r>
              <a:rPr lang="en-US" sz="2000" b="1" dirty="0" err="1" smtClean="0"/>
              <a:t>DWrite</a:t>
            </a:r>
            <a:r>
              <a:rPr lang="en-US" sz="2000" b="1" dirty="0" smtClean="0"/>
              <a:t> </a:t>
            </a:r>
            <a:r>
              <a:rPr lang="en-US" dirty="0" smtClean="0"/>
              <a:t>|</a:t>
            </a:r>
            <a:r>
              <a:rPr lang="en-US" sz="2000" b="1" dirty="0" smtClean="0"/>
              <a:t> XPS </a:t>
            </a:r>
            <a:r>
              <a:rPr lang="en-US" dirty="0" smtClean="0"/>
              <a:t>|</a:t>
            </a:r>
            <a:r>
              <a:rPr lang="en-US" sz="2000" b="1" dirty="0" smtClean="0"/>
              <a:t> Direct Ribbon Support </a:t>
            </a:r>
            <a:r>
              <a:rPr lang="en-US" dirty="0" smtClean="0"/>
              <a:t>|</a:t>
            </a:r>
            <a:r>
              <a:rPr lang="en-US" sz="2000" b="1" dirty="0" smtClean="0"/>
              <a:t> Web Services API</a:t>
            </a:r>
          </a:p>
        </p:txBody>
      </p:sp>
    </p:spTree>
    <p:extLst>
      <p:ext uri="{BB962C8B-B14F-4D97-AF65-F5344CB8AC3E}">
        <p14:creationId xmlns:p14="http://schemas.microsoft.com/office/powerpoint/2010/main" xmlns="" val="368214397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Key Takeaways</a:t>
            </a:r>
            <a:endParaRPr lang="en-US" dirty="0">
              <a:solidFill>
                <a:schemeClr val="tx2"/>
              </a:solidFill>
            </a:endParaRPr>
          </a:p>
        </p:txBody>
      </p:sp>
      <p:sp>
        <p:nvSpPr>
          <p:cNvPr id="3" name="Text Placeholder 2"/>
          <p:cNvSpPr>
            <a:spLocks noGrp="1"/>
          </p:cNvSpPr>
          <p:nvPr>
            <p:ph idx="1"/>
          </p:nvPr>
        </p:nvSpPr>
        <p:spPr/>
        <p:txBody>
          <a:bodyPr/>
          <a:lstStyle/>
          <a:p>
            <a:r>
              <a:rPr lang="en-US" sz="4000" dirty="0" smtClean="0">
                <a:latin typeface="Courier New" pitchFamily="49" charset="0"/>
                <a:cs typeface="Courier New" pitchFamily="49" charset="0"/>
              </a:rPr>
              <a:t>Code</a:t>
            </a:r>
            <a:r>
              <a:rPr lang="en-US" sz="4000" dirty="0" smtClean="0"/>
              <a:t> </a:t>
            </a:r>
            <a:r>
              <a:rPr lang="en-US" dirty="0" smtClean="0"/>
              <a:t>focused</a:t>
            </a:r>
          </a:p>
          <a:p>
            <a:endParaRPr lang="en-US" dirty="0"/>
          </a:p>
          <a:p>
            <a:r>
              <a:rPr lang="en-US" sz="4000" dirty="0" smtClean="0"/>
              <a:t> </a:t>
            </a:r>
            <a:r>
              <a:rPr lang="en-US" dirty="0" smtClean="0"/>
              <a:t>Modern </a:t>
            </a:r>
            <a:r>
              <a:rPr lang="en-US" sz="4000" dirty="0" smtClean="0">
                <a:latin typeface="Courier New" pitchFamily="49" charset="0"/>
                <a:cs typeface="Courier New" pitchFamily="49" charset="0"/>
              </a:rPr>
              <a:t>code</a:t>
            </a:r>
            <a:endParaRPr lang="en-US" dirty="0" smtClean="0">
              <a:latin typeface="Courier New" pitchFamily="49" charset="0"/>
              <a:cs typeface="Courier New" pitchFamily="49" charset="0"/>
            </a:endParaRPr>
          </a:p>
          <a:p>
            <a:endParaRPr lang="en-US" dirty="0"/>
          </a:p>
          <a:p>
            <a:r>
              <a:rPr lang="en-US" sz="4000" dirty="0" smtClean="0"/>
              <a:t> </a:t>
            </a:r>
            <a:r>
              <a:rPr lang="en-US" dirty="0" smtClean="0"/>
              <a:t>Parallel </a:t>
            </a:r>
            <a:r>
              <a:rPr lang="en-US" sz="4000" dirty="0" smtClean="0">
                <a:latin typeface="Courier New" pitchFamily="49" charset="0"/>
                <a:cs typeface="Courier New" pitchFamily="49" charset="0"/>
              </a:rPr>
              <a:t>code </a:t>
            </a:r>
            <a:endParaRPr lang="en-US" dirty="0" smtClean="0">
              <a:latin typeface="Courier New" pitchFamily="49" charset="0"/>
              <a:cs typeface="Courier New" pitchFamily="49" charset="0"/>
            </a:endParaRPr>
          </a:p>
          <a:p>
            <a:endParaRPr lang="en-US" dirty="0"/>
          </a:p>
          <a:p>
            <a:r>
              <a:rPr lang="en-US" sz="4000" dirty="0" smtClean="0">
                <a:latin typeface="Courier New" pitchFamily="49" charset="0"/>
                <a:cs typeface="Courier New" pitchFamily="49" charset="0"/>
              </a:rPr>
              <a:t>Code</a:t>
            </a:r>
            <a:r>
              <a:rPr lang="en-US" dirty="0" smtClean="0"/>
              <a:t> today </a:t>
            </a:r>
            <a:r>
              <a:rPr lang="en-US" dirty="0" smtClean="0">
                <a:sym typeface="Wingdings" pitchFamily="2" charset="2"/>
              </a:rPr>
              <a:t></a:t>
            </a:r>
            <a:endParaRPr lang="en-US" dirty="0" smtClean="0"/>
          </a:p>
        </p:txBody>
      </p:sp>
    </p:spTree>
    <p:extLst>
      <p:ext uri="{BB962C8B-B14F-4D97-AF65-F5344CB8AC3E}">
        <p14:creationId xmlns:p14="http://schemas.microsoft.com/office/powerpoint/2010/main" xmlns="" val="379721492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
                                        <p:tgtEl>
                                          <p:spTgt spid="3">
                                            <p:txEl>
                                              <p:pRg st="0" end="0"/>
                                            </p:txEl>
                                          </p:spTgt>
                                        </p:tgtEl>
                                      </p:cBhvr>
                                    </p:animEffect>
                                    <p:anim calcmode="lin" valueType="num">
                                      <p:cBhvr>
                                        <p:cTn id="8" dur="3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3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300"/>
                                        <p:tgtEl>
                                          <p:spTgt spid="3">
                                            <p:txEl>
                                              <p:pRg st="2" end="2"/>
                                            </p:txEl>
                                          </p:spTgt>
                                        </p:tgtEl>
                                      </p:cBhvr>
                                    </p:animEffect>
                                    <p:anim calcmode="lin" valueType="num">
                                      <p:cBhvr>
                                        <p:cTn id="13" dur="3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3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300"/>
                                        <p:tgtEl>
                                          <p:spTgt spid="3">
                                            <p:txEl>
                                              <p:pRg st="4" end="4"/>
                                            </p:txEl>
                                          </p:spTgt>
                                        </p:tgtEl>
                                      </p:cBhvr>
                                    </p:animEffect>
                                    <p:anim calcmode="lin" valueType="num">
                                      <p:cBhvr>
                                        <p:cTn id="18" dur="3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3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300"/>
                                        <p:tgtEl>
                                          <p:spTgt spid="3">
                                            <p:txEl>
                                              <p:pRg st="6" end="6"/>
                                            </p:txEl>
                                          </p:spTgt>
                                        </p:tgtEl>
                                      </p:cBhvr>
                                    </p:animEffect>
                                    <p:anim calcmode="lin" valueType="num">
                                      <p:cBhvr>
                                        <p:cTn id="23" dur="3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4" dur="3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TechEd09_Europe_Template">
  <a:themeElements>
    <a:clrScheme name="Custom 26">
      <a:dk1>
        <a:srgbClr val="000000"/>
      </a:dk1>
      <a:lt1>
        <a:srgbClr val="FFFFFF"/>
      </a:lt1>
      <a:dk2>
        <a:srgbClr val="CCFFCC"/>
      </a:dk2>
      <a:lt2>
        <a:srgbClr val="CCCCCC"/>
      </a:lt2>
      <a:accent1>
        <a:srgbClr val="99CC99"/>
      </a:accent1>
      <a:accent2>
        <a:srgbClr val="00994B"/>
      </a:accent2>
      <a:accent3>
        <a:srgbClr val="1E78B9"/>
      </a:accent3>
      <a:accent4>
        <a:srgbClr val="F5821E"/>
      </a:accent4>
      <a:accent5>
        <a:srgbClr val="FFFF11"/>
      </a:accent5>
      <a:accent6>
        <a:srgbClr val="D90026"/>
      </a:accent6>
      <a:hlink>
        <a:srgbClr val="F3EB4F"/>
      </a:hlink>
      <a:folHlink>
        <a:srgbClr val="68188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000" dirty="0" smtClean="0">
            <a:solidFill>
              <a:srgbClr val="FFFFFF"/>
            </a:solidFill>
            <a:effectLst>
              <a:outerShdw blurRad="38100" dist="38100" dir="2700000" algn="tl">
                <a:srgbClr val="000000">
                  <a:alpha val="43137"/>
                </a:srgbClr>
              </a:outerShdw>
            </a:effectLst>
            <a:latin typeface="Calibri"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chEd09_Europe template">
  <a:themeElements>
    <a:clrScheme name="Custom 26">
      <a:dk1>
        <a:srgbClr val="000000"/>
      </a:dk1>
      <a:lt1>
        <a:srgbClr val="FFFFFF"/>
      </a:lt1>
      <a:dk2>
        <a:srgbClr val="CCFFCC"/>
      </a:dk2>
      <a:lt2>
        <a:srgbClr val="CCCCCC"/>
      </a:lt2>
      <a:accent1>
        <a:srgbClr val="99CC99"/>
      </a:accent1>
      <a:accent2>
        <a:srgbClr val="00994B"/>
      </a:accent2>
      <a:accent3>
        <a:srgbClr val="1E78B9"/>
      </a:accent3>
      <a:accent4>
        <a:srgbClr val="F5821E"/>
      </a:accent4>
      <a:accent5>
        <a:srgbClr val="FFFF11"/>
      </a:accent5>
      <a:accent6>
        <a:srgbClr val="D90026"/>
      </a:accent6>
      <a:hlink>
        <a:srgbClr val="F3EB4F"/>
      </a:hlink>
      <a:folHlink>
        <a:srgbClr val="68188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000" dirty="0" smtClean="0">
            <a:solidFill>
              <a:srgbClr val="FFFFFF"/>
            </a:solidFill>
            <a:effectLst>
              <a:outerShdw blurRad="38100" dist="38100" dir="2700000" algn="tl">
                <a:srgbClr val="000000">
                  <a:alpha val="43137"/>
                </a:srgbClr>
              </a:outerShdw>
            </a:effectLst>
            <a:latin typeface="Calibri"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TechEd09_Europe_Template</Template>
  <TotalTime>2129</TotalTime>
  <Words>674</Words>
  <Application>Microsoft Office PowerPoint</Application>
  <PresentationFormat>On-screen Show (4:3)</PresentationFormat>
  <Paragraphs>144</Paragraphs>
  <Slides>14</Slides>
  <Notes>13</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TechEd09_Europe_Template</vt:lpstr>
      <vt:lpstr>TechEd09_Europe template</vt:lpstr>
      <vt:lpstr>Slide 1</vt:lpstr>
      <vt:lpstr>Visual C++  2010: The Accelerated Way of Developing Modern Windows Applications</vt:lpstr>
      <vt:lpstr>Agenda</vt:lpstr>
      <vt:lpstr>Visual C++ 2010 and Windows 7</vt:lpstr>
      <vt:lpstr>Manage Large Scale Applications</vt:lpstr>
      <vt:lpstr>Write Code Faster</vt:lpstr>
      <vt:lpstr>Write Modern Code</vt:lpstr>
      <vt:lpstr>Build Modern Applications</vt:lpstr>
      <vt:lpstr>Key Takeaways</vt:lpstr>
      <vt:lpstr>Slide 10</vt:lpstr>
      <vt:lpstr>Resources</vt:lpstr>
      <vt:lpstr>Related Content</vt:lpstr>
      <vt:lpstr>Slide 13</vt:lpstr>
      <vt:lpstr>Slide 14</vt:lpstr>
    </vt:vector>
  </TitlesOfParts>
  <Manager>&lt;Content Manager Name Here&gt;</Manager>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Tech·Ed Europe 2009</dc:subject>
  <dc:creator>Marian Luparu</dc:creator>
  <dc:description>Tech·Ed Europe 2009</dc:description>
  <cp:lastModifiedBy>cn_user</cp:lastModifiedBy>
  <cp:revision>76</cp:revision>
  <dcterms:created xsi:type="dcterms:W3CDTF">2009-10-31T03:55:19Z</dcterms:created>
  <dcterms:modified xsi:type="dcterms:W3CDTF">2009-11-09T07:09:07Z</dcterms:modified>
</cp:coreProperties>
</file>