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27" r:id="rId2"/>
  </p:sldMasterIdLst>
  <p:notesMasterIdLst>
    <p:notesMasterId r:id="rId39"/>
  </p:notesMasterIdLst>
  <p:handoutMasterIdLst>
    <p:handoutMasterId r:id="rId40"/>
  </p:handoutMasterIdLst>
  <p:sldIdLst>
    <p:sldId id="256" r:id="rId3"/>
    <p:sldId id="257" r:id="rId4"/>
    <p:sldId id="305" r:id="rId5"/>
    <p:sldId id="285" r:id="rId6"/>
    <p:sldId id="297" r:id="rId7"/>
    <p:sldId id="284" r:id="rId8"/>
    <p:sldId id="290" r:id="rId9"/>
    <p:sldId id="309" r:id="rId10"/>
    <p:sldId id="301" r:id="rId11"/>
    <p:sldId id="310" r:id="rId12"/>
    <p:sldId id="299" r:id="rId13"/>
    <p:sldId id="311" r:id="rId14"/>
    <p:sldId id="293" r:id="rId15"/>
    <p:sldId id="294" r:id="rId16"/>
    <p:sldId id="264" r:id="rId17"/>
    <p:sldId id="323" r:id="rId18"/>
    <p:sldId id="318" r:id="rId19"/>
    <p:sldId id="295" r:id="rId20"/>
    <p:sldId id="307" r:id="rId21"/>
    <p:sldId id="308" r:id="rId22"/>
    <p:sldId id="306" r:id="rId23"/>
    <p:sldId id="315" r:id="rId24"/>
    <p:sldId id="316" r:id="rId25"/>
    <p:sldId id="317" r:id="rId26"/>
    <p:sldId id="319" r:id="rId27"/>
    <p:sldId id="322" r:id="rId28"/>
    <p:sldId id="320" r:id="rId29"/>
    <p:sldId id="313" r:id="rId30"/>
    <p:sldId id="314" r:id="rId31"/>
    <p:sldId id="300" r:id="rId32"/>
    <p:sldId id="274" r:id="rId33"/>
    <p:sldId id="282" r:id="rId34"/>
    <p:sldId id="283" r:id="rId35"/>
    <p:sldId id="325" r:id="rId36"/>
    <p:sldId id="324" r:id="rId37"/>
    <p:sldId id="280" r:id="rId38"/>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99CC99"/>
    <a:srgbClr val="CCFFCC"/>
    <a:srgbClr val="CCCCCC"/>
    <a:srgbClr val="F6AE1E"/>
    <a:srgbClr val="FFFFFF"/>
    <a:srgbClr val="FF0066"/>
    <a:srgbClr val="000000"/>
    <a:srgbClr val="F3AF35"/>
    <a:srgbClr val="9C42E6"/>
    <a:srgbClr val="D1943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3" autoAdjust="0"/>
    <p:restoredTop sz="94032" autoAdjust="0"/>
  </p:normalViewPr>
  <p:slideViewPr>
    <p:cSldViewPr snapToGrid="0">
      <p:cViewPr>
        <p:scale>
          <a:sx n="90" d="100"/>
          <a:sy n="90" d="100"/>
        </p:scale>
        <p:origin x="-936" y="-888"/>
      </p:cViewPr>
      <p:guideLst>
        <p:guide orient="horz" pos="144"/>
        <p:guide orient="horz" pos="895"/>
        <p:guide orient="horz" pos="1484"/>
        <p:guide orient="horz" pos="1200"/>
        <p:guide orient="horz" pos="2736"/>
        <p:guide orient="horz" pos="3897"/>
        <p:guide pos="2880"/>
        <p:guide pos="240"/>
        <p:guide pos="460"/>
        <p:guide pos="5520"/>
        <p:guide pos="863"/>
        <p:guide pos="5299"/>
      </p:guideLst>
    </p:cSldViewPr>
  </p:slideViewPr>
  <p:outlineViewPr>
    <p:cViewPr>
      <p:scale>
        <a:sx n="33" d="100"/>
        <a:sy n="33" d="100"/>
      </p:scale>
      <p:origin x="0" y="6738"/>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101" d="100"/>
          <a:sy n="101" d="100"/>
        </p:scale>
        <p:origin x="-253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z="1400" smtClean="0"/>
              <a:t>Tech·Ed Europe 2009</a:t>
            </a:r>
            <a:endParaRPr lang="en-US" sz="1400"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z="1400" smtClean="0">
                <a:latin typeface="Trebuchet MS" pitchFamily="34" charset="0"/>
              </a:rPr>
              <a:t>11/12/2009</a:t>
            </a:r>
            <a:endParaRPr lang="en-US" sz="1400"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1400" smtClean="0">
                <a:solidFill>
                  <a:srgbClr val="000000"/>
                </a:solidFill>
                <a:latin typeface="Trebuchet MS" pitchFamily="34" charset="0"/>
              </a:rPr>
              <a:t>dev401_teixeira.pptx</a:t>
            </a:r>
            <a:endParaRPr lang="en-US" sz="1400" dirty="0" smtClean="0">
              <a:solidFill>
                <a:srgbClr val="000000"/>
              </a:solidFill>
              <a:latin typeface="Trebuchet MS" pitchFamily="34" charset="0"/>
            </a:endParaRP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z="1400" smtClean="0">
                <a:latin typeface="Trebuchet MS" pitchFamily="34" charset="0"/>
              </a:rPr>
              <a:pPr/>
              <a:t>‹#›</a:t>
            </a:fld>
            <a:endParaRPr lang="en-US" sz="1400" dirty="0">
              <a:latin typeface="Trebuchet MS" pitchFamily="34" charset="0"/>
            </a:endParaRPr>
          </a:p>
        </p:txBody>
      </p:sp>
    </p:spTree>
    <p:extLst>
      <p:ext uri="{BB962C8B-B14F-4D97-AF65-F5344CB8AC3E}">
        <p14:creationId xmlns:p14="http://schemas.microsoft.com/office/powerpoint/2010/main" xmlns="" val="1949134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endParaRPr lang="en-US" sz="500" dirty="0" smtClean="0">
              <a:solidFill>
                <a:srgbClr val="000000"/>
              </a:solidFill>
              <a:latin typeface="Trebuchet MS"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xmlns="" val="1078291966"/>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endParaRPr lang="en-US" dirty="0">
              <a:solidFill>
                <a:prstClr val="black"/>
              </a:solidFill>
            </a:endParaRPr>
          </a:p>
        </p:txBody>
      </p:sp>
      <p:sp>
        <p:nvSpPr>
          <p:cNvPr id="6" name="Slide Image Placeholder 5"/>
          <p:cNvSpPr>
            <a:spLocks noGrp="1" noRot="1" noChangeAspect="1"/>
          </p:cNvSpPr>
          <p:nvPr>
            <p:ph type="sldImg"/>
          </p:nvPr>
        </p:nvSpPr>
        <p:spPr>
          <a:xfrm>
            <a:off x="1535113" y="457200"/>
            <a:ext cx="3736975" cy="2801938"/>
          </a:xfrm>
        </p:spPr>
      </p:sp>
      <p:sp>
        <p:nvSpPr>
          <p:cNvPr id="7" name="Notes Placeholder 6"/>
          <p:cNvSpPr>
            <a:spLocks noGrp="1"/>
          </p:cNvSpPr>
          <p:nvPr>
            <p:ph type="body" idx="1"/>
          </p:nvPr>
        </p:nvSpPr>
        <p:spPr/>
        <p:txBody>
          <a:bodyPr>
            <a:normAutofit/>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endParaRPr lang="en-US" dirty="0"/>
          </a:p>
        </p:txBody>
      </p:sp>
      <p:sp>
        <p:nvSpPr>
          <p:cNvPr id="6" name="Slide Image Placeholder 5"/>
          <p:cNvSpPr>
            <a:spLocks noGrp="1" noRot="1" noChangeAspect="1"/>
          </p:cNvSpPr>
          <p:nvPr>
            <p:ph type="sldImg"/>
          </p:nvPr>
        </p:nvSpPr>
        <p:spPr>
          <a:xfrm>
            <a:off x="1535113" y="457200"/>
            <a:ext cx="3736975" cy="2801938"/>
          </a:xfrm>
        </p:spPr>
      </p:sp>
      <p:sp>
        <p:nvSpPr>
          <p:cNvPr id="7" name="Notes Placeholder 6"/>
          <p:cNvSpPr>
            <a:spLocks noGrp="1"/>
          </p:cNvSpPr>
          <p:nvPr>
            <p:ph type="body" idx="1"/>
          </p:nvPr>
        </p:nvSpPr>
        <p:spPr/>
        <p:txBody>
          <a:bodyPr>
            <a:normAutofit/>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endParaRPr lang="en-US" dirty="0">
              <a:solidFill>
                <a:prstClr val="black"/>
              </a:solidFill>
            </a:endParaRPr>
          </a:p>
        </p:txBody>
      </p:sp>
      <p:sp>
        <p:nvSpPr>
          <p:cNvPr id="6" name="Slide Image Placeholder 5"/>
          <p:cNvSpPr>
            <a:spLocks noGrp="1" noRot="1" noChangeAspect="1"/>
          </p:cNvSpPr>
          <p:nvPr>
            <p:ph type="sldImg"/>
          </p:nvPr>
        </p:nvSpPr>
        <p:spPr>
          <a:xfrm>
            <a:off x="1535113" y="457200"/>
            <a:ext cx="3736975" cy="2801938"/>
          </a:xfrm>
        </p:spPr>
      </p:sp>
      <p:sp>
        <p:nvSpPr>
          <p:cNvPr id="7" name="Notes Placeholder 6"/>
          <p:cNvSpPr>
            <a:spLocks noGrp="1"/>
          </p:cNvSpPr>
          <p:nvPr>
            <p:ph type="body" idx="1"/>
          </p:nvPr>
        </p:nvSpPr>
        <p:spPr/>
        <p:txBody>
          <a:bodyPr>
            <a:normAutofit/>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endParaRPr lang="en-US" dirty="0"/>
          </a:p>
        </p:txBody>
      </p:sp>
      <p:sp>
        <p:nvSpPr>
          <p:cNvPr id="6" name="Slide Image Placeholder 5"/>
          <p:cNvSpPr>
            <a:spLocks noGrp="1" noRot="1" noChangeAspect="1"/>
          </p:cNvSpPr>
          <p:nvPr>
            <p:ph type="sldImg"/>
          </p:nvPr>
        </p:nvSpPr>
        <p:spPr>
          <a:xfrm>
            <a:off x="1535113" y="457200"/>
            <a:ext cx="3736975" cy="2801938"/>
          </a:xfrm>
        </p:spPr>
      </p:sp>
      <p:sp>
        <p:nvSpPr>
          <p:cNvPr id="7" name="Notes Placeholder 6"/>
          <p:cNvSpPr>
            <a:spLocks noGrp="1"/>
          </p:cNvSpPr>
          <p:nvPr>
            <p:ph type="body" idx="1"/>
          </p:nvPr>
        </p:nvSpPr>
        <p:spPr/>
        <p:txBody>
          <a:bodyPr>
            <a:normAutofit/>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ight background developer co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3"/>
          <a:stretch>
            <a:fillRect/>
          </a:stretch>
        </p:blipFill>
        <p:spPr bwMode="white">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7055" y="1572364"/>
            <a:ext cx="8346073" cy="1698927"/>
          </a:xfr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elated Content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atin typeface="+mj-l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en-US" dirty="0" smtClean="0"/>
              <a:t>Interactive Theater 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rack Resource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a:defRPr baseline="0"/>
            </a:lvl1pPr>
          </a:lstStyle>
          <a:p>
            <a:r>
              <a:rPr lang="en-US" dirty="0" smtClean="0"/>
              <a:t>Track Resources</a:t>
            </a:r>
            <a:endParaRPr lang="en-US" dirty="0"/>
          </a:p>
        </p:txBody>
      </p:sp>
      <p:sp>
        <p:nvSpPr>
          <p:cNvPr id="11" name="Content Placeholder 10"/>
          <p:cNvSpPr>
            <a:spLocks noGrp="1"/>
          </p:cNvSpPr>
          <p:nvPr>
            <p:ph sz="quarter" idx="10" hasCustomPrompt="1"/>
          </p:nvPr>
        </p:nvSpPr>
        <p:spPr>
          <a:xfrm>
            <a:off x="381000" y="141446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1</a:t>
            </a:r>
            <a:endParaRPr lang="en-US" dirty="0"/>
          </a:p>
        </p:txBody>
      </p:sp>
      <p:sp>
        <p:nvSpPr>
          <p:cNvPr id="12" name="Content Placeholder 10"/>
          <p:cNvSpPr>
            <a:spLocks noGrp="1"/>
          </p:cNvSpPr>
          <p:nvPr>
            <p:ph sz="quarter" idx="11" hasCustomPrompt="1"/>
          </p:nvPr>
        </p:nvSpPr>
        <p:spPr>
          <a:xfrm>
            <a:off x="381000" y="2347422"/>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2</a:t>
            </a:r>
            <a:endParaRPr lang="en-US" dirty="0"/>
          </a:p>
        </p:txBody>
      </p:sp>
      <p:sp>
        <p:nvSpPr>
          <p:cNvPr id="13" name="Content Placeholder 10"/>
          <p:cNvSpPr>
            <a:spLocks noGrp="1"/>
          </p:cNvSpPr>
          <p:nvPr>
            <p:ph sz="quarter" idx="12" hasCustomPrompt="1"/>
          </p:nvPr>
        </p:nvSpPr>
        <p:spPr>
          <a:xfrm>
            <a:off x="381000" y="3280384"/>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3</a:t>
            </a:r>
            <a:endParaRPr lang="en-US" dirty="0"/>
          </a:p>
        </p:txBody>
      </p:sp>
      <p:sp>
        <p:nvSpPr>
          <p:cNvPr id="14" name="Content Placeholder 10"/>
          <p:cNvSpPr>
            <a:spLocks noGrp="1"/>
          </p:cNvSpPr>
          <p:nvPr>
            <p:ph sz="quarter" idx="13" hasCustomPrompt="1"/>
          </p:nvPr>
        </p:nvSpPr>
        <p:spPr>
          <a:xfrm>
            <a:off x="381000" y="4213346"/>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4</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jpeg"/><Relationship Id="rId7" Type="http://schemas.openxmlformats.org/officeDocument/2006/relationships/image" Target="NULL"/><Relationship Id="rId2"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24" r:id="rId11"/>
    <p:sldLayoutId id="2147483725" r:id="rId12"/>
    <p:sldLayoutId id="2147483726" r:id="rId13"/>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7"/>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7"/>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7"/>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7"/>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8" r:id="rId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4"/>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5"/>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6"/>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7"/>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8"/>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code.msdn.microsoft.com/Scenario"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1.wmf"/><Relationship Id="rId4" Type="http://schemas.openxmlformats.org/officeDocument/2006/relationships/hyperlink" Target="http://code.msdn.microsoft.com/ParExtSample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microsoft.com/msdn" TargetMode="External"/><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19.png"/><Relationship Id="rId5" Type="http://schemas.openxmlformats.org/officeDocument/2006/relationships/hyperlink" Target="http://microsoft.com/technet" TargetMode="External"/><Relationship Id="rId10" Type="http://schemas.openxmlformats.org/officeDocument/2006/relationships/image" Target="../media/image18.emf"/><Relationship Id="rId4" Type="http://schemas.openxmlformats.org/officeDocument/2006/relationships/hyperlink" Target="http://www.microsoft.com/teched" TargetMode="External"/><Relationship Id="rId9" Type="http://schemas.openxmlformats.org/officeDocument/2006/relationships/hyperlink" Target="http://www.microsoft.com/learning"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Parallel loops</a:t>
            </a:r>
            <a:endParaRPr lang="en-US" dirty="0"/>
          </a:p>
        </p:txBody>
      </p:sp>
      <p:sp>
        <p:nvSpPr>
          <p:cNvPr id="6" name="Text Placeholder 5"/>
          <p:cNvSpPr>
            <a:spLocks noGrp="1"/>
          </p:cNvSpPr>
          <p:nvPr>
            <p:ph type="body" idx="1"/>
          </p:nvPr>
        </p:nvSpPr>
        <p:spPr>
          <a:xfrm>
            <a:off x="380999" y="1106753"/>
            <a:ext cx="4114800" cy="692498"/>
          </a:xfrm>
        </p:spPr>
        <p:txBody>
          <a:bodyPr/>
          <a:lstStyle/>
          <a:p>
            <a:r>
              <a:rPr lang="en-US" dirty="0" smtClean="0"/>
              <a:t>Threads</a:t>
            </a:r>
            <a:endParaRPr lang="en-US" dirty="0"/>
          </a:p>
        </p:txBody>
      </p:sp>
      <p:sp>
        <p:nvSpPr>
          <p:cNvPr id="2" name="Content Placeholder 1"/>
          <p:cNvSpPr>
            <a:spLocks noGrp="1"/>
          </p:cNvSpPr>
          <p:nvPr>
            <p:ph sz="half" idx="2"/>
          </p:nvPr>
        </p:nvSpPr>
        <p:spPr>
          <a:xfrm>
            <a:off x="380998" y="1870075"/>
            <a:ext cx="4114800" cy="1537344"/>
          </a:xfrm>
        </p:spPr>
        <p:txBody>
          <a:bodyPr/>
          <a:lstStyle/>
          <a:p>
            <a:r>
              <a:rPr lang="en-US" dirty="0" smtClean="0"/>
              <a:t>Poor </a:t>
            </a:r>
            <a:r>
              <a:rPr lang="en-US" dirty="0"/>
              <a:t>thread reuse; threads expensive</a:t>
            </a:r>
          </a:p>
          <a:p>
            <a:r>
              <a:rPr lang="en-US" dirty="0"/>
              <a:t>No load balancing / likely oversubscription</a:t>
            </a:r>
          </a:p>
          <a:p>
            <a:r>
              <a:rPr lang="en-US" dirty="0"/>
              <a:t>Scary </a:t>
            </a:r>
            <a:r>
              <a:rPr lang="en-US" dirty="0" smtClean="0"/>
              <a:t>code</a:t>
            </a:r>
            <a:endParaRPr lang="en-US" dirty="0"/>
          </a:p>
        </p:txBody>
      </p:sp>
      <p:sp>
        <p:nvSpPr>
          <p:cNvPr id="3" name="Text Placeholder 2"/>
          <p:cNvSpPr>
            <a:spLocks noGrp="1"/>
          </p:cNvSpPr>
          <p:nvPr>
            <p:ph type="body" sz="quarter" idx="3"/>
          </p:nvPr>
        </p:nvSpPr>
        <p:spPr>
          <a:xfrm>
            <a:off x="4615501" y="1106753"/>
            <a:ext cx="4117019" cy="692498"/>
          </a:xfrm>
        </p:spPr>
        <p:txBody>
          <a:bodyPr/>
          <a:lstStyle/>
          <a:p>
            <a:r>
              <a:rPr lang="en-US" dirty="0" smtClean="0"/>
              <a:t>Parallel For</a:t>
            </a:r>
            <a:endParaRPr lang="en-US" dirty="0"/>
          </a:p>
        </p:txBody>
      </p:sp>
      <p:sp>
        <p:nvSpPr>
          <p:cNvPr id="4" name="Content Placeholder 3"/>
          <p:cNvSpPr>
            <a:spLocks noGrp="1"/>
          </p:cNvSpPr>
          <p:nvPr>
            <p:ph sz="quarter" idx="4"/>
          </p:nvPr>
        </p:nvSpPr>
        <p:spPr>
          <a:xfrm>
            <a:off x="4614546" y="1870074"/>
            <a:ext cx="4117974" cy="2193925"/>
          </a:xfrm>
        </p:spPr>
        <p:txBody>
          <a:bodyPr/>
          <a:lstStyle/>
          <a:p>
            <a:r>
              <a:rPr lang="en-US" dirty="0" smtClean="0"/>
              <a:t>Good thread reuse</a:t>
            </a:r>
            <a:endParaRPr lang="en-US" dirty="0"/>
          </a:p>
          <a:p>
            <a:r>
              <a:rPr lang="en-US" dirty="0"/>
              <a:t>Load </a:t>
            </a:r>
            <a:r>
              <a:rPr lang="en-US" dirty="0" smtClean="0"/>
              <a:t>balancing &amp; dynamic thread management</a:t>
            </a:r>
          </a:p>
          <a:p>
            <a:r>
              <a:rPr lang="en-US" dirty="0" smtClean="0"/>
              <a:t>Loveable code, including exceptions, cancellation, thread-local state, cancellations</a:t>
            </a:r>
            <a:endParaRPr lang="en-US" dirty="0"/>
          </a:p>
          <a:p>
            <a:endParaRPr lang="en-US" dirty="0"/>
          </a:p>
        </p:txBody>
      </p:sp>
      <p:sp>
        <p:nvSpPr>
          <p:cNvPr id="7" name="Text Placeholder 5"/>
          <p:cNvSpPr txBox="1">
            <a:spLocks/>
          </p:cNvSpPr>
          <p:nvPr/>
        </p:nvSpPr>
        <p:spPr>
          <a:xfrm>
            <a:off x="375916" y="3819473"/>
            <a:ext cx="4114800" cy="692498"/>
          </a:xfrm>
          <a:prstGeom prst="rect">
            <a:avLst/>
          </a:prstGeom>
        </p:spPr>
        <p:txBody>
          <a:bodyPr vert="horz" wrap="square" lIns="0" tIns="0" rIns="0" bIns="0" rtlCol="0" anchor="b">
            <a:noAutofit/>
          </a:bodyPr>
          <a:lstStyle>
            <a:lvl1pPr marL="0" indent="0" algn="l" defTabSz="914363" rtl="0" eaLnBrk="1" latinLnBrk="0" hangingPunct="1">
              <a:lnSpc>
                <a:spcPct val="90000"/>
              </a:lnSpc>
              <a:spcBef>
                <a:spcPts val="0"/>
              </a:spcBef>
              <a:buFontTx/>
              <a:buNone/>
              <a:defRPr sz="2500" b="1" kern="1200">
                <a:solidFill>
                  <a:srgbClr val="99CC99"/>
                </a:solidFill>
                <a:latin typeface="+mn-lt"/>
                <a:ea typeface="+mn-ea"/>
                <a:cs typeface="+mn-cs"/>
              </a:defRPr>
            </a:lvl1pPr>
            <a:lvl2pPr marL="457182" indent="0" algn="l" defTabSz="914363" rtl="0" eaLnBrk="1" latinLnBrk="0" hangingPunct="1">
              <a:lnSpc>
                <a:spcPct val="90000"/>
              </a:lnSpc>
              <a:spcBef>
                <a:spcPct val="20000"/>
              </a:spcBef>
              <a:buSzPct val="90000"/>
              <a:buFontTx/>
              <a:buNone/>
              <a:defRPr sz="2000" b="1" kern="1200">
                <a:solidFill>
                  <a:srgbClr val="99CC99"/>
                </a:solidFill>
                <a:latin typeface="+mn-lt"/>
                <a:ea typeface="+mn-ea"/>
                <a:cs typeface="+mn-cs"/>
              </a:defRPr>
            </a:lvl2pPr>
            <a:lvl3pPr marL="914363" indent="0" algn="l" defTabSz="914363" rtl="0" eaLnBrk="1" latinLnBrk="0" hangingPunct="1">
              <a:lnSpc>
                <a:spcPct val="90000"/>
              </a:lnSpc>
              <a:spcBef>
                <a:spcPct val="20000"/>
              </a:spcBef>
              <a:buSzPct val="90000"/>
              <a:buFontTx/>
              <a:buNone/>
              <a:defRPr sz="1800" b="1" kern="1200">
                <a:solidFill>
                  <a:srgbClr val="99CC99"/>
                </a:solidFill>
                <a:latin typeface="+mn-lt"/>
                <a:ea typeface="+mn-ea"/>
                <a:cs typeface="+mn-cs"/>
              </a:defRPr>
            </a:lvl3pPr>
            <a:lvl4pPr marL="1371545" indent="0" algn="l" defTabSz="914363" rtl="0" eaLnBrk="1" latinLnBrk="0" hangingPunct="1">
              <a:lnSpc>
                <a:spcPct val="90000"/>
              </a:lnSpc>
              <a:spcBef>
                <a:spcPct val="20000"/>
              </a:spcBef>
              <a:buSzPct val="90000"/>
              <a:buFontTx/>
              <a:buNone/>
              <a:defRPr sz="1600" b="1" kern="1200">
                <a:solidFill>
                  <a:srgbClr val="99CC99"/>
                </a:solidFill>
                <a:latin typeface="+mn-lt"/>
                <a:ea typeface="+mn-ea"/>
                <a:cs typeface="+mn-cs"/>
              </a:defRPr>
            </a:lvl4pPr>
            <a:lvl5pPr marL="1828727" indent="0" algn="l" defTabSz="914363" rtl="0" eaLnBrk="1" latinLnBrk="0" hangingPunct="1">
              <a:lnSpc>
                <a:spcPct val="90000"/>
              </a:lnSpc>
              <a:spcBef>
                <a:spcPct val="20000"/>
              </a:spcBef>
              <a:buSzPct val="90000"/>
              <a:buFontTx/>
              <a:buNone/>
              <a:defRPr sz="1600" b="1" kern="1200">
                <a:solidFill>
                  <a:srgbClr val="99CC99"/>
                </a:solidFill>
                <a:latin typeface="+mn-lt"/>
                <a:ea typeface="+mn-ea"/>
                <a:cs typeface="+mn-cs"/>
              </a:defRPr>
            </a:lvl5pPr>
            <a:lvl6pPr marL="2285909" indent="0" algn="l" defTabSz="914363"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090" indent="0" algn="l" defTabSz="914363"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272" indent="0" algn="l" defTabSz="914363"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454" indent="0" algn="l" defTabSz="914363"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dirty="0" smtClean="0"/>
              <a:t>Thread Pool</a:t>
            </a:r>
            <a:endParaRPr lang="en-US" dirty="0"/>
          </a:p>
        </p:txBody>
      </p:sp>
      <p:sp>
        <p:nvSpPr>
          <p:cNvPr id="8" name="Content Placeholder 1"/>
          <p:cNvSpPr txBox="1">
            <a:spLocks/>
          </p:cNvSpPr>
          <p:nvPr/>
        </p:nvSpPr>
        <p:spPr>
          <a:xfrm>
            <a:off x="375915" y="4582795"/>
            <a:ext cx="4114800" cy="1537344"/>
          </a:xfrm>
          <a:prstGeom prst="rect">
            <a:avLst/>
          </a:prstGeom>
        </p:spPr>
        <p:txBody>
          <a:bodyPr vert="horz" wrap="square" lIns="0" tIns="0" rIns="0" bIns="0" rtlCol="0">
            <a:noAutofit/>
          </a:bodyPr>
          <a:lstStyle>
            <a:lvl1pPr marL="281770" indent="-281770" algn="l" defTabSz="914363" rtl="0" eaLnBrk="1" latinLnBrk="0" hangingPunct="1">
              <a:lnSpc>
                <a:spcPct val="90000"/>
              </a:lnSpc>
              <a:spcBef>
                <a:spcPct val="20000"/>
              </a:spcBef>
              <a:buFontTx/>
              <a:buBlip>
                <a:blip r:embed="rId3"/>
              </a:buBlip>
              <a:defRPr sz="2300" kern="1200">
                <a:solidFill>
                  <a:srgbClr val="99CC99"/>
                </a:solidFill>
                <a:latin typeface="+mn-lt"/>
                <a:ea typeface="+mn-ea"/>
                <a:cs typeface="+mn-cs"/>
              </a:defRPr>
            </a:lvl1pPr>
            <a:lvl2pPr marL="562218" indent="-265896" algn="l" defTabSz="914363" rtl="0" eaLnBrk="1" latinLnBrk="0" hangingPunct="1">
              <a:lnSpc>
                <a:spcPct val="90000"/>
              </a:lnSpc>
              <a:spcBef>
                <a:spcPct val="20000"/>
              </a:spcBef>
              <a:buSzPct val="90000"/>
              <a:buFontTx/>
              <a:buBlip>
                <a:blip r:embed="rId4"/>
              </a:buBlip>
              <a:defRPr sz="2000" kern="1200">
                <a:solidFill>
                  <a:srgbClr val="99CC99"/>
                </a:solidFill>
                <a:latin typeface="+mn-lt"/>
                <a:ea typeface="+mn-ea"/>
                <a:cs typeface="+mn-cs"/>
              </a:defRPr>
            </a:lvl2pPr>
            <a:lvl3pPr marL="813562" indent="-243407" algn="l" defTabSz="914363" rtl="0" eaLnBrk="1" latinLnBrk="0" hangingPunct="1">
              <a:lnSpc>
                <a:spcPct val="90000"/>
              </a:lnSpc>
              <a:spcBef>
                <a:spcPct val="20000"/>
              </a:spcBef>
              <a:buSzPct val="90000"/>
              <a:buFontTx/>
              <a:buBlip>
                <a:blip r:embed="rId4"/>
              </a:buBlip>
              <a:defRPr sz="1800" kern="1200">
                <a:solidFill>
                  <a:srgbClr val="99CC99"/>
                </a:solidFill>
                <a:latin typeface="+mn-lt"/>
                <a:ea typeface="+mn-ea"/>
                <a:cs typeface="+mn-cs"/>
              </a:defRPr>
            </a:lvl3pPr>
            <a:lvl4pPr marL="1050354" indent="-228856" algn="l" defTabSz="914363" rtl="0" eaLnBrk="1" latinLnBrk="0" hangingPunct="1">
              <a:lnSpc>
                <a:spcPct val="90000"/>
              </a:lnSpc>
              <a:spcBef>
                <a:spcPct val="20000"/>
              </a:spcBef>
              <a:buSzPct val="90000"/>
              <a:buFontTx/>
              <a:buBlip>
                <a:blip r:embed="rId4"/>
              </a:buBlip>
              <a:defRPr sz="1700" kern="1200">
                <a:solidFill>
                  <a:srgbClr val="99CC99"/>
                </a:solidFill>
                <a:latin typeface="+mn-lt"/>
                <a:ea typeface="+mn-ea"/>
                <a:cs typeface="+mn-cs"/>
              </a:defRPr>
            </a:lvl4pPr>
            <a:lvl5pPr marL="1279210" indent="-206367" algn="l" defTabSz="914363" rtl="0" eaLnBrk="1" latinLnBrk="0" hangingPunct="1">
              <a:lnSpc>
                <a:spcPct val="90000"/>
              </a:lnSpc>
              <a:spcBef>
                <a:spcPct val="20000"/>
              </a:spcBef>
              <a:buSzPct val="90000"/>
              <a:buFontTx/>
              <a:buBlip>
                <a:blip r:embed="rId4"/>
              </a:buBlip>
              <a:defRPr sz="17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dirty="0" smtClean="0"/>
              <a:t>Good </a:t>
            </a:r>
            <a:r>
              <a:rPr lang="en-US" dirty="0"/>
              <a:t>thread reuse</a:t>
            </a:r>
          </a:p>
          <a:p>
            <a:r>
              <a:rPr lang="en-US" dirty="0"/>
              <a:t>No load balancing; static </a:t>
            </a:r>
            <a:r>
              <a:rPr lang="en-US" dirty="0" smtClean="0"/>
              <a:t>partitioning</a:t>
            </a:r>
            <a:endParaRPr lang="en-US" dirty="0"/>
          </a:p>
          <a:p>
            <a:r>
              <a:rPr lang="en-US" dirty="0"/>
              <a:t>Scary code</a:t>
            </a:r>
          </a:p>
        </p:txBody>
      </p:sp>
      <p:sp>
        <p:nvSpPr>
          <p:cNvPr id="9" name="Text Placeholder 5"/>
          <p:cNvSpPr txBox="1">
            <a:spLocks/>
          </p:cNvSpPr>
          <p:nvPr/>
        </p:nvSpPr>
        <p:spPr>
          <a:xfrm>
            <a:off x="4632957" y="3819177"/>
            <a:ext cx="4114800" cy="692498"/>
          </a:xfrm>
          <a:prstGeom prst="rect">
            <a:avLst/>
          </a:prstGeom>
        </p:spPr>
        <p:txBody>
          <a:bodyPr vert="horz" wrap="square" lIns="0" tIns="0" rIns="0" bIns="0" rtlCol="0" anchor="b">
            <a:noAutofit/>
          </a:bodyPr>
          <a:lstStyle>
            <a:lvl1pPr marL="0" indent="0" algn="l" defTabSz="914363" rtl="0" eaLnBrk="1" latinLnBrk="0" hangingPunct="1">
              <a:lnSpc>
                <a:spcPct val="90000"/>
              </a:lnSpc>
              <a:spcBef>
                <a:spcPts val="0"/>
              </a:spcBef>
              <a:buFontTx/>
              <a:buNone/>
              <a:defRPr sz="2500" b="1" kern="1200">
                <a:solidFill>
                  <a:srgbClr val="99CC99"/>
                </a:solidFill>
                <a:latin typeface="+mn-lt"/>
                <a:ea typeface="+mn-ea"/>
                <a:cs typeface="+mn-cs"/>
              </a:defRPr>
            </a:lvl1pPr>
            <a:lvl2pPr marL="457182" indent="0" algn="l" defTabSz="914363" rtl="0" eaLnBrk="1" latinLnBrk="0" hangingPunct="1">
              <a:lnSpc>
                <a:spcPct val="90000"/>
              </a:lnSpc>
              <a:spcBef>
                <a:spcPct val="20000"/>
              </a:spcBef>
              <a:buSzPct val="90000"/>
              <a:buFontTx/>
              <a:buNone/>
              <a:defRPr sz="2000" b="1" kern="1200">
                <a:solidFill>
                  <a:srgbClr val="99CC99"/>
                </a:solidFill>
                <a:latin typeface="+mn-lt"/>
                <a:ea typeface="+mn-ea"/>
                <a:cs typeface="+mn-cs"/>
              </a:defRPr>
            </a:lvl2pPr>
            <a:lvl3pPr marL="914363" indent="0" algn="l" defTabSz="914363" rtl="0" eaLnBrk="1" latinLnBrk="0" hangingPunct="1">
              <a:lnSpc>
                <a:spcPct val="90000"/>
              </a:lnSpc>
              <a:spcBef>
                <a:spcPct val="20000"/>
              </a:spcBef>
              <a:buSzPct val="90000"/>
              <a:buFontTx/>
              <a:buNone/>
              <a:defRPr sz="1800" b="1" kern="1200">
                <a:solidFill>
                  <a:srgbClr val="99CC99"/>
                </a:solidFill>
                <a:latin typeface="+mn-lt"/>
                <a:ea typeface="+mn-ea"/>
                <a:cs typeface="+mn-cs"/>
              </a:defRPr>
            </a:lvl3pPr>
            <a:lvl4pPr marL="1371545" indent="0" algn="l" defTabSz="914363" rtl="0" eaLnBrk="1" latinLnBrk="0" hangingPunct="1">
              <a:lnSpc>
                <a:spcPct val="90000"/>
              </a:lnSpc>
              <a:spcBef>
                <a:spcPct val="20000"/>
              </a:spcBef>
              <a:buSzPct val="90000"/>
              <a:buFontTx/>
              <a:buNone/>
              <a:defRPr sz="1600" b="1" kern="1200">
                <a:solidFill>
                  <a:srgbClr val="99CC99"/>
                </a:solidFill>
                <a:latin typeface="+mn-lt"/>
                <a:ea typeface="+mn-ea"/>
                <a:cs typeface="+mn-cs"/>
              </a:defRPr>
            </a:lvl4pPr>
            <a:lvl5pPr marL="1828727" indent="0" algn="l" defTabSz="914363" rtl="0" eaLnBrk="1" latinLnBrk="0" hangingPunct="1">
              <a:lnSpc>
                <a:spcPct val="90000"/>
              </a:lnSpc>
              <a:spcBef>
                <a:spcPct val="20000"/>
              </a:spcBef>
              <a:buSzPct val="90000"/>
              <a:buFontTx/>
              <a:buNone/>
              <a:defRPr sz="1600" b="1" kern="1200">
                <a:solidFill>
                  <a:srgbClr val="99CC99"/>
                </a:solidFill>
                <a:latin typeface="+mn-lt"/>
                <a:ea typeface="+mn-ea"/>
                <a:cs typeface="+mn-cs"/>
              </a:defRPr>
            </a:lvl5pPr>
            <a:lvl6pPr marL="2285909" indent="0" algn="l" defTabSz="914363"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090" indent="0" algn="l" defTabSz="914363"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272" indent="0" algn="l" defTabSz="914363"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454" indent="0" algn="l" defTabSz="914363"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dirty="0" smtClean="0"/>
              <a:t>Parallel </a:t>
            </a:r>
            <a:r>
              <a:rPr lang="en-US" dirty="0" err="1" smtClean="0"/>
              <a:t>ForEach</a:t>
            </a:r>
            <a:endParaRPr lang="en-US" dirty="0"/>
          </a:p>
        </p:txBody>
      </p:sp>
      <p:sp>
        <p:nvSpPr>
          <p:cNvPr id="10" name="Content Placeholder 1"/>
          <p:cNvSpPr txBox="1">
            <a:spLocks/>
          </p:cNvSpPr>
          <p:nvPr/>
        </p:nvSpPr>
        <p:spPr>
          <a:xfrm>
            <a:off x="4632956" y="4582499"/>
            <a:ext cx="4114800" cy="1537344"/>
          </a:xfrm>
          <a:prstGeom prst="rect">
            <a:avLst/>
          </a:prstGeom>
        </p:spPr>
        <p:txBody>
          <a:bodyPr vert="horz" wrap="square" lIns="0" tIns="0" rIns="0" bIns="0" rtlCol="0">
            <a:noAutofit/>
          </a:bodyPr>
          <a:lstStyle>
            <a:lvl1pPr marL="281770" indent="-281770" algn="l" defTabSz="914363" rtl="0" eaLnBrk="1" latinLnBrk="0" hangingPunct="1">
              <a:lnSpc>
                <a:spcPct val="90000"/>
              </a:lnSpc>
              <a:spcBef>
                <a:spcPct val="20000"/>
              </a:spcBef>
              <a:buFontTx/>
              <a:buBlip>
                <a:blip r:embed="rId3"/>
              </a:buBlip>
              <a:defRPr sz="2300" kern="1200">
                <a:solidFill>
                  <a:srgbClr val="99CC99"/>
                </a:solidFill>
                <a:latin typeface="+mn-lt"/>
                <a:ea typeface="+mn-ea"/>
                <a:cs typeface="+mn-cs"/>
              </a:defRPr>
            </a:lvl1pPr>
            <a:lvl2pPr marL="562218" indent="-265896" algn="l" defTabSz="914363" rtl="0" eaLnBrk="1" latinLnBrk="0" hangingPunct="1">
              <a:lnSpc>
                <a:spcPct val="90000"/>
              </a:lnSpc>
              <a:spcBef>
                <a:spcPct val="20000"/>
              </a:spcBef>
              <a:buSzPct val="90000"/>
              <a:buFontTx/>
              <a:buBlip>
                <a:blip r:embed="rId4"/>
              </a:buBlip>
              <a:defRPr sz="2000" kern="1200">
                <a:solidFill>
                  <a:srgbClr val="99CC99"/>
                </a:solidFill>
                <a:latin typeface="+mn-lt"/>
                <a:ea typeface="+mn-ea"/>
                <a:cs typeface="+mn-cs"/>
              </a:defRPr>
            </a:lvl2pPr>
            <a:lvl3pPr marL="813562" indent="-243407" algn="l" defTabSz="914363" rtl="0" eaLnBrk="1" latinLnBrk="0" hangingPunct="1">
              <a:lnSpc>
                <a:spcPct val="90000"/>
              </a:lnSpc>
              <a:spcBef>
                <a:spcPct val="20000"/>
              </a:spcBef>
              <a:buSzPct val="90000"/>
              <a:buFontTx/>
              <a:buBlip>
                <a:blip r:embed="rId4"/>
              </a:buBlip>
              <a:defRPr sz="1800" kern="1200">
                <a:solidFill>
                  <a:srgbClr val="99CC99"/>
                </a:solidFill>
                <a:latin typeface="+mn-lt"/>
                <a:ea typeface="+mn-ea"/>
                <a:cs typeface="+mn-cs"/>
              </a:defRPr>
            </a:lvl3pPr>
            <a:lvl4pPr marL="1050354" indent="-228856" algn="l" defTabSz="914363" rtl="0" eaLnBrk="1" latinLnBrk="0" hangingPunct="1">
              <a:lnSpc>
                <a:spcPct val="90000"/>
              </a:lnSpc>
              <a:spcBef>
                <a:spcPct val="20000"/>
              </a:spcBef>
              <a:buSzPct val="90000"/>
              <a:buFontTx/>
              <a:buBlip>
                <a:blip r:embed="rId4"/>
              </a:buBlip>
              <a:defRPr sz="1700" kern="1200">
                <a:solidFill>
                  <a:srgbClr val="99CC99"/>
                </a:solidFill>
                <a:latin typeface="+mn-lt"/>
                <a:ea typeface="+mn-ea"/>
                <a:cs typeface="+mn-cs"/>
              </a:defRPr>
            </a:lvl4pPr>
            <a:lvl5pPr marL="1279210" indent="-206367" algn="l" defTabSz="914363" rtl="0" eaLnBrk="1" latinLnBrk="0" hangingPunct="1">
              <a:lnSpc>
                <a:spcPct val="90000"/>
              </a:lnSpc>
              <a:spcBef>
                <a:spcPct val="20000"/>
              </a:spcBef>
              <a:buSzPct val="90000"/>
              <a:buFontTx/>
              <a:buBlip>
                <a:blip r:embed="rId4"/>
              </a:buBlip>
              <a:defRPr sz="17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dirty="0" smtClean="0"/>
              <a:t>Custom partitioning</a:t>
            </a:r>
            <a:endParaRPr lang="en-US" dirty="0"/>
          </a:p>
          <a:p>
            <a:r>
              <a:rPr lang="en-US" dirty="0" smtClean="0"/>
              <a:t>“Custom” index variables</a:t>
            </a:r>
            <a:endParaRPr lang="en-US" dirty="0"/>
          </a:p>
        </p:txBody>
      </p:sp>
    </p:spTree>
    <p:extLst>
      <p:ext uri="{BB962C8B-B14F-4D97-AF65-F5344CB8AC3E}">
        <p14:creationId xmlns:p14="http://schemas.microsoft.com/office/powerpoint/2010/main" xmlns="" val="10197785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FFFF11"/>
                                      </p:to>
                                    </p:animClr>
                                  </p:childTnLst>
                                </p:cTn>
                              </p:par>
                              <p:par>
                                <p:cTn id="7" presetID="3" presetClass="emph" presetSubtype="2" fill="hold" grpId="0" nodeType="withEffect">
                                  <p:stCondLst>
                                    <p:cond delay="0"/>
                                  </p:stCondLst>
                                  <p:childTnLst>
                                    <p:animClr clrSpc="rgb" dir="cw">
                                      <p:cBhvr override="childStyle">
                                        <p:cTn id="8" dur="2000" fill="hold"/>
                                        <p:tgtEl>
                                          <p:spTgt spid="4">
                                            <p:txEl>
                                              <p:pRg st="0" end="0"/>
                                            </p:txEl>
                                          </p:spTgt>
                                        </p:tgtEl>
                                        <p:attrNameLst>
                                          <p:attrName>style.color</p:attrName>
                                        </p:attrNameLst>
                                      </p:cBhvr>
                                      <p:to>
                                        <a:srgbClr val="FFFF11"/>
                                      </p:to>
                                    </p:animClr>
                                  </p:childTnLst>
                                </p:cTn>
                              </p:par>
                              <p:par>
                                <p:cTn id="9" presetID="3" presetClass="emph" presetSubtype="2" fill="hold" grpId="0" nodeType="withEffect">
                                  <p:stCondLst>
                                    <p:cond delay="0"/>
                                  </p:stCondLst>
                                  <p:childTnLst>
                                    <p:animClr clrSpc="rgb" dir="cw">
                                      <p:cBhvr override="childStyle">
                                        <p:cTn id="10" dur="2000" fill="hold"/>
                                        <p:tgtEl>
                                          <p:spTgt spid="4">
                                            <p:txEl>
                                              <p:pRg st="1" end="1"/>
                                            </p:txEl>
                                          </p:spTgt>
                                        </p:tgtEl>
                                        <p:attrNameLst>
                                          <p:attrName>style.color</p:attrName>
                                        </p:attrNameLst>
                                      </p:cBhvr>
                                      <p:to>
                                        <a:srgbClr val="FFFF11"/>
                                      </p:to>
                                    </p:animClr>
                                  </p:childTnLst>
                                </p:cTn>
                              </p:par>
                              <p:par>
                                <p:cTn id="11" presetID="3" presetClass="emph" presetSubtype="2" fill="hold" grpId="0" nodeType="withEffect">
                                  <p:stCondLst>
                                    <p:cond delay="0"/>
                                  </p:stCondLst>
                                  <p:childTnLst>
                                    <p:animClr clrSpc="rgb" dir="cw">
                                      <p:cBhvr override="childStyle">
                                        <p:cTn id="12" dur="2000" fill="hold"/>
                                        <p:tgtEl>
                                          <p:spTgt spid="4">
                                            <p:txEl>
                                              <p:pRg st="2" end="2"/>
                                            </p:txEl>
                                          </p:spTgt>
                                        </p:tgtEl>
                                        <p:attrNameLst>
                                          <p:attrName>style.color</p:attrName>
                                        </p:attrNameLst>
                                      </p:cBhvr>
                                      <p:to>
                                        <a:srgbClr val="FFFF11"/>
                                      </p:to>
                                    </p:animClr>
                                  </p:childTnLst>
                                </p:cTn>
                              </p:par>
                              <p:par>
                                <p:cTn id="13" presetID="3" presetClass="emph" presetSubtype="2" fill="hold" grpId="0" nodeType="withEffect">
                                  <p:stCondLst>
                                    <p:cond delay="0"/>
                                  </p:stCondLst>
                                  <p:childTnLst>
                                    <p:animClr clrSpc="rgb" dir="cw">
                                      <p:cBhvr override="childStyle">
                                        <p:cTn id="14" dur="2000" fill="hold"/>
                                        <p:tgtEl>
                                          <p:spTgt spid="9"/>
                                        </p:tgtEl>
                                        <p:attrNameLst>
                                          <p:attrName>style.color</p:attrName>
                                        </p:attrNameLst>
                                      </p:cBhvr>
                                      <p:to>
                                        <a:srgbClr val="FFFF11"/>
                                      </p:to>
                                    </p:animClr>
                                  </p:childTnLst>
                                </p:cTn>
                              </p:par>
                              <p:par>
                                <p:cTn id="15" presetID="3" presetClass="emph" presetSubtype="2" fill="hold" grpId="0" nodeType="withEffect">
                                  <p:stCondLst>
                                    <p:cond delay="0"/>
                                  </p:stCondLst>
                                  <p:childTnLst>
                                    <p:animClr clrSpc="rgb" dir="cw">
                                      <p:cBhvr override="childStyle">
                                        <p:cTn id="16" dur="2000" fill="hold"/>
                                        <p:tgtEl>
                                          <p:spTgt spid="10"/>
                                        </p:tgtEl>
                                        <p:attrNameLst>
                                          <p:attrName>style.color</p:attrName>
                                        </p:attrNameLst>
                                      </p:cBhvr>
                                      <p:to>
                                        <a:srgbClr val="FFFF1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Hot This Season: Tasks</a:t>
            </a:r>
            <a:endParaRPr lang="en-US" dirty="0"/>
          </a:p>
        </p:txBody>
      </p:sp>
      <p:sp>
        <p:nvSpPr>
          <p:cNvPr id="3" name="Content Placeholder 2"/>
          <p:cNvSpPr>
            <a:spLocks noGrp="1"/>
          </p:cNvSpPr>
          <p:nvPr>
            <p:ph idx="1"/>
          </p:nvPr>
        </p:nvSpPr>
        <p:spPr>
          <a:xfrm>
            <a:off x="381000" y="1006767"/>
            <a:ext cx="8382000" cy="5270526"/>
          </a:xfrm>
        </p:spPr>
        <p:txBody>
          <a:bodyPr>
            <a:normAutofit fontScale="92500"/>
          </a:bodyPr>
          <a:lstStyle/>
          <a:p>
            <a:r>
              <a:rPr lang="en-US" dirty="0" smtClean="0"/>
              <a:t>Threads represent execution flow, not work</a:t>
            </a:r>
          </a:p>
          <a:p>
            <a:pPr lvl="1"/>
            <a:r>
              <a:rPr lang="en-US" dirty="0" smtClean="0"/>
              <a:t>Hard-coded; Little latent parallelism</a:t>
            </a:r>
          </a:p>
          <a:p>
            <a:pPr lvl="1"/>
            <a:r>
              <a:rPr lang="en-US" dirty="0" smtClean="0"/>
              <a:t>Unproductive, un-integrated syntax</a:t>
            </a:r>
          </a:p>
          <a:p>
            <a:r>
              <a:rPr lang="en-US" dirty="0" err="1" smtClean="0"/>
              <a:t>QueueUserWorkItem</a:t>
            </a:r>
            <a:r>
              <a:rPr lang="en-US" dirty="0" smtClean="0"/>
              <a:t>() is handy for fire-and-forget</a:t>
            </a:r>
          </a:p>
          <a:p>
            <a:pPr lvl="1"/>
            <a:r>
              <a:rPr lang="en-US" dirty="0" smtClean="0"/>
              <a:t>But what about…</a:t>
            </a:r>
          </a:p>
          <a:p>
            <a:pPr lvl="2"/>
            <a:r>
              <a:rPr lang="en-US" dirty="0" smtClean="0"/>
              <a:t>Waiting</a:t>
            </a:r>
          </a:p>
          <a:p>
            <a:pPr lvl="2"/>
            <a:r>
              <a:rPr lang="en-US" dirty="0" smtClean="0"/>
              <a:t>Canceling</a:t>
            </a:r>
          </a:p>
          <a:p>
            <a:pPr lvl="2"/>
            <a:r>
              <a:rPr lang="en-US" dirty="0" smtClean="0"/>
              <a:t>Continuing</a:t>
            </a:r>
          </a:p>
          <a:p>
            <a:pPr lvl="2"/>
            <a:r>
              <a:rPr lang="en-US" dirty="0" smtClean="0"/>
              <a:t>Composing</a:t>
            </a:r>
          </a:p>
          <a:p>
            <a:pPr lvl="2"/>
            <a:r>
              <a:rPr lang="en-US" dirty="0" smtClean="0"/>
              <a:t>Exceptions</a:t>
            </a:r>
          </a:p>
          <a:p>
            <a:pPr lvl="2"/>
            <a:r>
              <a:rPr lang="en-US" dirty="0" smtClean="0"/>
              <a:t>Dataflow</a:t>
            </a:r>
          </a:p>
          <a:p>
            <a:pPr lvl="2"/>
            <a:r>
              <a:rPr lang="en-US" dirty="0" smtClean="0"/>
              <a:t>Integration</a:t>
            </a:r>
          </a:p>
          <a:p>
            <a:pPr lvl="2"/>
            <a:r>
              <a:rPr lang="en-US" dirty="0" smtClean="0"/>
              <a:t>Debugging</a:t>
            </a:r>
          </a:p>
        </p:txBody>
      </p:sp>
      <p:pic>
        <p:nvPicPr>
          <p:cNvPr id="1027" name="Picture 3" descr="C:\Users\stevetei\AppData\Local\Microsoft\Windows\Temporary Internet Files\Content.IE5\SCK4SL2J\00431656[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27073" y="3259331"/>
            <a:ext cx="3081431" cy="308143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rgbClr xmlns:mc="http://schemas.openxmlformats.org/markup-compatibility/2006" val="FFFFFF" mc:Ignorable=""/>
                </a:solidFill>
              </a14:hiddenFill>
            </a:ext>
          </a:extLst>
        </p:spPr>
      </p:pic>
    </p:spTree>
    <p:extLst>
      <p:ext uri="{BB962C8B-B14F-4D97-AF65-F5344CB8AC3E}">
        <p14:creationId xmlns:p14="http://schemas.microsoft.com/office/powerpoint/2010/main" xmlns="" val="27634645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Tasks in .NET and C++</a:t>
            </a:r>
            <a:endParaRPr lang="en-US" dirty="0"/>
          </a:p>
        </p:txBody>
      </p:sp>
      <p:sp>
        <p:nvSpPr>
          <p:cNvPr id="3" name="Text Placeholder 2"/>
          <p:cNvSpPr>
            <a:spLocks noGrp="1"/>
          </p:cNvSpPr>
          <p:nvPr>
            <p:ph type="body" idx="1"/>
          </p:nvPr>
        </p:nvSpPr>
        <p:spPr/>
        <p:txBody>
          <a:bodyPr/>
          <a:lstStyle/>
          <a:p>
            <a:r>
              <a:rPr lang="en-US" dirty="0" smtClean="0"/>
              <a:t>.NET 4.0</a:t>
            </a:r>
            <a:endParaRPr lang="en-US" dirty="0"/>
          </a:p>
        </p:txBody>
      </p:sp>
      <p:sp>
        <p:nvSpPr>
          <p:cNvPr id="4" name="Content Placeholder 3"/>
          <p:cNvSpPr>
            <a:spLocks noGrp="1"/>
          </p:cNvSpPr>
          <p:nvPr>
            <p:ph sz="half" idx="2"/>
          </p:nvPr>
        </p:nvSpPr>
        <p:spPr/>
        <p:txBody>
          <a:bodyPr/>
          <a:lstStyle/>
          <a:p>
            <a:r>
              <a:rPr lang="en-US" dirty="0" err="1" smtClean="0"/>
              <a:t>Parallel.For</a:t>
            </a:r>
            <a:r>
              <a:rPr lang="en-US" dirty="0" smtClean="0"/>
              <a:t>(x, y, </a:t>
            </a:r>
            <a:r>
              <a:rPr lang="el-GR" dirty="0" smtClean="0"/>
              <a:t>λ</a:t>
            </a:r>
            <a:r>
              <a:rPr lang="en-US" dirty="0" smtClean="0"/>
              <a:t>)</a:t>
            </a:r>
            <a:endParaRPr lang="el-GR" dirty="0"/>
          </a:p>
          <a:p>
            <a:r>
              <a:rPr lang="en-US" dirty="0" err="1" smtClean="0"/>
              <a:t>Parallel.ForEach</a:t>
            </a:r>
            <a:r>
              <a:rPr lang="en-US" dirty="0" smtClean="0"/>
              <a:t>(</a:t>
            </a:r>
            <a:r>
              <a:rPr lang="en-US" dirty="0" err="1" smtClean="0"/>
              <a:t>IEnum</a:t>
            </a:r>
            <a:r>
              <a:rPr lang="en-US" dirty="0" smtClean="0"/>
              <a:t>,</a:t>
            </a:r>
            <a:r>
              <a:rPr lang="el-GR" dirty="0" smtClean="0"/>
              <a:t> λ</a:t>
            </a:r>
            <a:r>
              <a:rPr lang="en-US" dirty="0" smtClean="0"/>
              <a:t>)</a:t>
            </a:r>
          </a:p>
          <a:p>
            <a:r>
              <a:rPr lang="en-US" dirty="0" err="1" smtClean="0"/>
              <a:t>Parallel.Invoke</a:t>
            </a:r>
            <a:r>
              <a:rPr lang="en-US" dirty="0" smtClean="0"/>
              <a:t>(</a:t>
            </a:r>
            <a:r>
              <a:rPr lang="el-GR" dirty="0" smtClean="0"/>
              <a:t>λ</a:t>
            </a:r>
            <a:r>
              <a:rPr lang="en-US" dirty="0" smtClean="0"/>
              <a:t>, </a:t>
            </a:r>
            <a:r>
              <a:rPr lang="el-GR" dirty="0" smtClean="0"/>
              <a:t>λ</a:t>
            </a:r>
            <a:r>
              <a:rPr lang="en-US" dirty="0" smtClean="0"/>
              <a:t>)</a:t>
            </a:r>
          </a:p>
          <a:p>
            <a:r>
              <a:rPr lang="en-US" dirty="0" smtClean="0"/>
              <a:t>Task</a:t>
            </a:r>
          </a:p>
          <a:p>
            <a:r>
              <a:rPr lang="en-US" dirty="0" err="1" smtClean="0"/>
              <a:t>Task.Factory.StartNew</a:t>
            </a:r>
            <a:r>
              <a:rPr lang="en-US" dirty="0" smtClean="0"/>
              <a:t>(</a:t>
            </a:r>
            <a:r>
              <a:rPr lang="el-GR" dirty="0" smtClean="0"/>
              <a:t>λ</a:t>
            </a:r>
            <a:r>
              <a:rPr lang="en-US" dirty="0" smtClean="0"/>
              <a:t>)</a:t>
            </a:r>
          </a:p>
          <a:p>
            <a:r>
              <a:rPr lang="en-US" dirty="0" err="1" smtClean="0"/>
              <a:t>ThreadPool</a:t>
            </a:r>
            <a:r>
              <a:rPr lang="en-US" dirty="0" smtClean="0"/>
              <a:t>-based</a:t>
            </a:r>
          </a:p>
          <a:p>
            <a:endParaRPr lang="el-GR" dirty="0"/>
          </a:p>
          <a:p>
            <a:endParaRPr lang="en-US" dirty="0"/>
          </a:p>
        </p:txBody>
      </p:sp>
      <p:sp>
        <p:nvSpPr>
          <p:cNvPr id="5" name="Text Placeholder 4"/>
          <p:cNvSpPr>
            <a:spLocks noGrp="1"/>
          </p:cNvSpPr>
          <p:nvPr>
            <p:ph type="body" sz="quarter" idx="3"/>
          </p:nvPr>
        </p:nvSpPr>
        <p:spPr/>
        <p:txBody>
          <a:bodyPr/>
          <a:lstStyle/>
          <a:p>
            <a:r>
              <a:rPr lang="en-US" dirty="0" smtClean="0"/>
              <a:t>Visual C++ 10</a:t>
            </a:r>
            <a:endParaRPr lang="en-US" dirty="0"/>
          </a:p>
        </p:txBody>
      </p:sp>
      <p:sp>
        <p:nvSpPr>
          <p:cNvPr id="6" name="Content Placeholder 5"/>
          <p:cNvSpPr>
            <a:spLocks noGrp="1"/>
          </p:cNvSpPr>
          <p:nvPr>
            <p:ph sz="quarter" idx="4"/>
          </p:nvPr>
        </p:nvSpPr>
        <p:spPr/>
        <p:txBody>
          <a:bodyPr/>
          <a:lstStyle/>
          <a:p>
            <a:r>
              <a:rPr lang="en-US" dirty="0" err="1" smtClean="0"/>
              <a:t>parallel_for</a:t>
            </a:r>
            <a:r>
              <a:rPr lang="en-US" dirty="0" smtClean="0"/>
              <a:t>(x, y, step </a:t>
            </a:r>
            <a:r>
              <a:rPr lang="el-GR" dirty="0" smtClean="0"/>
              <a:t>λ</a:t>
            </a:r>
            <a:r>
              <a:rPr lang="en-US" dirty="0" smtClean="0"/>
              <a:t>);</a:t>
            </a:r>
          </a:p>
          <a:p>
            <a:r>
              <a:rPr lang="en-US" dirty="0" err="1" smtClean="0"/>
              <a:t>parallel_for_each</a:t>
            </a:r>
            <a:r>
              <a:rPr lang="en-US" dirty="0" smtClean="0"/>
              <a:t>(it, </a:t>
            </a:r>
            <a:r>
              <a:rPr lang="el-GR" dirty="0" smtClean="0"/>
              <a:t>λ</a:t>
            </a:r>
            <a:r>
              <a:rPr lang="en-US" dirty="0" smtClean="0"/>
              <a:t>)</a:t>
            </a:r>
          </a:p>
          <a:p>
            <a:r>
              <a:rPr lang="en-US" dirty="0" err="1" smtClean="0"/>
              <a:t>parallel_invoke</a:t>
            </a:r>
            <a:r>
              <a:rPr lang="en-US" dirty="0" smtClean="0"/>
              <a:t>(</a:t>
            </a:r>
            <a:r>
              <a:rPr lang="el-GR" dirty="0" smtClean="0"/>
              <a:t>λ</a:t>
            </a:r>
            <a:r>
              <a:rPr lang="en-US" dirty="0" smtClean="0"/>
              <a:t>, </a:t>
            </a:r>
            <a:r>
              <a:rPr lang="el-GR" dirty="0" smtClean="0"/>
              <a:t>λ</a:t>
            </a:r>
            <a:r>
              <a:rPr lang="en-US" dirty="0" smtClean="0"/>
              <a:t>)</a:t>
            </a:r>
          </a:p>
          <a:p>
            <a:r>
              <a:rPr lang="en-US" dirty="0" err="1" smtClean="0"/>
              <a:t>task_group</a:t>
            </a:r>
            <a:r>
              <a:rPr lang="en-US" dirty="0" smtClean="0"/>
              <a:t> / </a:t>
            </a:r>
            <a:r>
              <a:rPr lang="en-US" dirty="0" err="1" smtClean="0"/>
              <a:t>task_handle</a:t>
            </a:r>
            <a:endParaRPr lang="en-US" dirty="0" smtClean="0"/>
          </a:p>
          <a:p>
            <a:r>
              <a:rPr lang="en-US" dirty="0" err="1" smtClean="0"/>
              <a:t>task_group</a:t>
            </a:r>
            <a:r>
              <a:rPr lang="en-US" dirty="0" smtClean="0"/>
              <a:t>::run</a:t>
            </a:r>
            <a:r>
              <a:rPr lang="el-GR" dirty="0"/>
              <a:t> </a:t>
            </a:r>
            <a:r>
              <a:rPr lang="en-US" dirty="0" smtClean="0"/>
              <a:t>(</a:t>
            </a:r>
            <a:r>
              <a:rPr lang="el-GR" dirty="0" smtClean="0"/>
              <a:t>λ</a:t>
            </a:r>
            <a:r>
              <a:rPr lang="en-US" dirty="0" smtClean="0"/>
              <a:t>)</a:t>
            </a:r>
          </a:p>
          <a:p>
            <a:r>
              <a:rPr lang="en-US" dirty="0" smtClean="0"/>
              <a:t>Native concurrency runtime</a:t>
            </a:r>
            <a:endParaRPr lang="en-US" dirty="0"/>
          </a:p>
        </p:txBody>
      </p:sp>
      <p:sp>
        <p:nvSpPr>
          <p:cNvPr id="7" name="TextBox 6"/>
          <p:cNvSpPr txBox="1"/>
          <p:nvPr/>
        </p:nvSpPr>
        <p:spPr>
          <a:xfrm>
            <a:off x="2275840" y="5557520"/>
            <a:ext cx="3528851" cy="369332"/>
          </a:xfrm>
          <a:prstGeom prst="rect">
            <a:avLst/>
          </a:prstGeom>
          <a:noFill/>
        </p:spPr>
        <p:txBody>
          <a:bodyPr wrap="none" rtlCol="0">
            <a:spAutoFit/>
          </a:bodyPr>
          <a:lstStyle/>
          <a:p>
            <a:r>
              <a:rPr lang="en-US" dirty="0" smtClean="0">
                <a:solidFill>
                  <a:srgbClr val="99CC99"/>
                </a:solidFill>
              </a:rPr>
              <a:t>(and many overloads for the above)</a:t>
            </a:r>
            <a:endParaRPr lang="en-US" dirty="0">
              <a:solidFill>
                <a:srgbClr val="99CC99"/>
              </a:solidFill>
            </a:endParaRPr>
          </a:p>
        </p:txBody>
      </p:sp>
    </p:spTree>
    <p:extLst>
      <p:ext uri="{BB962C8B-B14F-4D97-AF65-F5344CB8AC3E}">
        <p14:creationId xmlns:p14="http://schemas.microsoft.com/office/powerpoint/2010/main" xmlns="" val="115512569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4"/>
          <p:cNvGrpSpPr/>
          <p:nvPr/>
        </p:nvGrpSpPr>
        <p:grpSpPr>
          <a:xfrm>
            <a:off x="470287" y="943127"/>
            <a:ext cx="3886200" cy="5177480"/>
            <a:chOff x="4724400" y="1219200"/>
            <a:chExt cx="3886200" cy="5177480"/>
          </a:xfrm>
        </p:grpSpPr>
        <p:sp>
          <p:nvSpPr>
            <p:cNvPr id="30" name="Oval 29"/>
            <p:cNvSpPr/>
            <p:nvPr/>
          </p:nvSpPr>
          <p:spPr>
            <a:xfrm>
              <a:off x="4724400" y="1752600"/>
              <a:ext cx="914400" cy="914400"/>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defTabSz="914363" fontAlgn="auto">
                <a:spcBef>
                  <a:spcPts val="0"/>
                </a:spcBef>
                <a:spcAft>
                  <a:spcPts val="0"/>
                </a:spcAft>
                <a:defRPr/>
              </a:pPr>
              <a:r>
                <a:rPr lang="en-US" sz="1400" b="1" dirty="0">
                  <a:effectLst>
                    <a:outerShdw blurRad="38100" dist="38100" dir="2700000" algn="tl">
                      <a:srgbClr val="000000">
                        <a:alpha val="43137"/>
                      </a:srgbClr>
                    </a:outerShdw>
                  </a:effectLst>
                  <a:latin typeface="Calibri" pitchFamily="34" charset="0"/>
                </a:rPr>
                <a:t>CPU0</a:t>
              </a:r>
            </a:p>
          </p:txBody>
        </p:sp>
        <p:sp>
          <p:nvSpPr>
            <p:cNvPr id="31" name="Oval 30"/>
            <p:cNvSpPr/>
            <p:nvPr/>
          </p:nvSpPr>
          <p:spPr>
            <a:xfrm>
              <a:off x="5715000" y="1752600"/>
              <a:ext cx="914400" cy="914400"/>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defTabSz="914363" fontAlgn="auto">
                <a:spcBef>
                  <a:spcPts val="0"/>
                </a:spcBef>
                <a:spcAft>
                  <a:spcPts val="0"/>
                </a:spcAft>
                <a:defRPr/>
              </a:pPr>
              <a:r>
                <a:rPr lang="en-US" sz="1400" b="1" dirty="0">
                  <a:effectLst>
                    <a:outerShdw blurRad="38100" dist="38100" dir="2700000" algn="tl">
                      <a:srgbClr val="000000">
                        <a:alpha val="43137"/>
                      </a:srgbClr>
                    </a:outerShdw>
                  </a:effectLst>
                  <a:latin typeface="Calibri" pitchFamily="34" charset="0"/>
                </a:rPr>
                <a:t>CPU1</a:t>
              </a:r>
            </a:p>
          </p:txBody>
        </p:sp>
        <p:sp>
          <p:nvSpPr>
            <p:cNvPr id="32" name="Oval 31"/>
            <p:cNvSpPr/>
            <p:nvPr/>
          </p:nvSpPr>
          <p:spPr>
            <a:xfrm>
              <a:off x="6705600" y="1752600"/>
              <a:ext cx="914400" cy="914400"/>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defTabSz="914363" fontAlgn="auto">
                <a:spcBef>
                  <a:spcPts val="0"/>
                </a:spcBef>
                <a:spcAft>
                  <a:spcPts val="0"/>
                </a:spcAft>
                <a:defRPr/>
              </a:pPr>
              <a:r>
                <a:rPr lang="en-US" sz="1400" b="1" dirty="0">
                  <a:effectLst>
                    <a:outerShdw blurRad="38100" dist="38100" dir="2700000" algn="tl">
                      <a:srgbClr val="000000">
                        <a:alpha val="43137"/>
                      </a:srgbClr>
                    </a:outerShdw>
                  </a:effectLst>
                  <a:latin typeface="Calibri" pitchFamily="34" charset="0"/>
                </a:rPr>
                <a:t>CPU2</a:t>
              </a:r>
            </a:p>
          </p:txBody>
        </p:sp>
        <p:sp>
          <p:nvSpPr>
            <p:cNvPr id="33" name="Oval 32"/>
            <p:cNvSpPr/>
            <p:nvPr/>
          </p:nvSpPr>
          <p:spPr>
            <a:xfrm>
              <a:off x="7696200" y="1752600"/>
              <a:ext cx="914400" cy="914400"/>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defTabSz="914363" fontAlgn="auto">
                <a:spcBef>
                  <a:spcPts val="0"/>
                </a:spcBef>
                <a:spcAft>
                  <a:spcPts val="0"/>
                </a:spcAft>
                <a:defRPr/>
              </a:pPr>
              <a:r>
                <a:rPr lang="en-US" sz="1400" b="1" dirty="0">
                  <a:effectLst>
                    <a:outerShdw blurRad="38100" dist="38100" dir="2700000" algn="tl">
                      <a:srgbClr val="000000">
                        <a:alpha val="43137"/>
                      </a:srgbClr>
                    </a:outerShdw>
                  </a:effectLst>
                  <a:latin typeface="Calibri" pitchFamily="34" charset="0"/>
                </a:rPr>
                <a:t>CPU3</a:t>
              </a:r>
            </a:p>
          </p:txBody>
        </p:sp>
        <p:sp>
          <p:nvSpPr>
            <p:cNvPr id="55" name="Rectangle 54"/>
            <p:cNvSpPr/>
            <p:nvPr/>
          </p:nvSpPr>
          <p:spPr>
            <a:xfrm>
              <a:off x="5715000" y="2743200"/>
              <a:ext cx="914400" cy="304800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defTabSz="914363" fontAlgn="auto">
                <a:spcBef>
                  <a:spcPts val="0"/>
                </a:spcBef>
                <a:spcAft>
                  <a:spcPts val="0"/>
                </a:spcAft>
                <a:defRPr/>
              </a:pPr>
              <a:endParaRPr lang="en-US"/>
            </a:p>
          </p:txBody>
        </p:sp>
        <p:sp>
          <p:nvSpPr>
            <p:cNvPr id="63" name="Rectangle 62"/>
            <p:cNvSpPr/>
            <p:nvPr/>
          </p:nvSpPr>
          <p:spPr>
            <a:xfrm>
              <a:off x="6705600" y="2743200"/>
              <a:ext cx="914400" cy="1826739"/>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defTabSz="914363" fontAlgn="auto">
                <a:spcBef>
                  <a:spcPts val="0"/>
                </a:spcBef>
                <a:spcAft>
                  <a:spcPts val="0"/>
                </a:spcAft>
                <a:defRPr/>
              </a:pPr>
              <a:endParaRPr lang="en-US"/>
            </a:p>
          </p:txBody>
        </p:sp>
        <p:sp>
          <p:nvSpPr>
            <p:cNvPr id="71" name="Rectangle 70"/>
            <p:cNvSpPr/>
            <p:nvPr/>
          </p:nvSpPr>
          <p:spPr>
            <a:xfrm>
              <a:off x="7696200" y="2743200"/>
              <a:ext cx="914400" cy="121920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defTabSz="914363" fontAlgn="auto">
                <a:spcBef>
                  <a:spcPts val="0"/>
                </a:spcBef>
                <a:spcAft>
                  <a:spcPts val="0"/>
                </a:spcAft>
                <a:defRPr/>
              </a:pPr>
              <a:endParaRPr lang="en-US"/>
            </a:p>
          </p:txBody>
        </p:sp>
        <p:sp>
          <p:nvSpPr>
            <p:cNvPr id="258" name="Rectangle 257"/>
            <p:cNvSpPr/>
            <p:nvPr/>
          </p:nvSpPr>
          <p:spPr>
            <a:xfrm>
              <a:off x="4724400" y="2743199"/>
              <a:ext cx="914400" cy="365348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defTabSz="914363" fontAlgn="auto">
                <a:spcBef>
                  <a:spcPts val="0"/>
                </a:spcBef>
                <a:spcAft>
                  <a:spcPts val="0"/>
                </a:spcAft>
                <a:defRPr/>
              </a:pPr>
              <a:endParaRPr lang="en-US"/>
            </a:p>
          </p:txBody>
        </p:sp>
        <p:sp>
          <p:nvSpPr>
            <p:cNvPr id="261" name="TextBox 260"/>
            <p:cNvSpPr txBox="1"/>
            <p:nvPr/>
          </p:nvSpPr>
          <p:spPr>
            <a:xfrm>
              <a:off x="5486400" y="1219200"/>
              <a:ext cx="2612125" cy="461665"/>
            </a:xfrm>
            <a:prstGeom prst="rect">
              <a:avLst/>
            </a:prstGeom>
            <a:noFill/>
          </p:spPr>
          <p:txBody>
            <a:bodyPr wrap="none">
              <a:spAutoFit/>
            </a:bodyPr>
            <a:lstStyle/>
            <a:p>
              <a:pPr defTabSz="914363" fontAlgn="auto">
                <a:spcBef>
                  <a:spcPts val="0"/>
                </a:spcBef>
                <a:spcAft>
                  <a:spcPts val="0"/>
                </a:spcAft>
                <a:defRPr/>
              </a:pPr>
              <a:r>
                <a:rPr lang="en-US"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mn-lt"/>
                  <a:cs typeface="+mn-cs"/>
                </a:rPr>
                <a:t>Static Scheduling</a:t>
              </a:r>
            </a:p>
          </p:txBody>
        </p:sp>
      </p:grpSp>
      <p:sp>
        <p:nvSpPr>
          <p:cNvPr id="2" name="Title 1"/>
          <p:cNvSpPr>
            <a:spLocks noGrp="1"/>
          </p:cNvSpPr>
          <p:nvPr>
            <p:ph type="title"/>
          </p:nvPr>
        </p:nvSpPr>
        <p:spPr>
          <a:xfrm>
            <a:off x="381000" y="230188"/>
            <a:ext cx="8382000" cy="664797"/>
          </a:xfrm>
        </p:spPr>
        <p:txBody>
          <a:bodyPr>
            <a:normAutofit/>
          </a:bodyPr>
          <a:lstStyle/>
          <a:p>
            <a:pPr defTabSz="914363" fontAlgn="auto">
              <a:spcAft>
                <a:spcPts val="0"/>
              </a:spcAft>
              <a:defRPr/>
            </a:pPr>
            <a:r>
              <a:rPr dirty="0" smtClean="0"/>
              <a:t>Load-Balancing of Tasks</a:t>
            </a:r>
            <a:endParaRPr dirty="0"/>
          </a:p>
        </p:txBody>
      </p:sp>
      <p:sp>
        <p:nvSpPr>
          <p:cNvPr id="19528" name="TextBox 256"/>
          <p:cNvSpPr txBox="1">
            <a:spLocks noChangeArrowheads="1"/>
          </p:cNvSpPr>
          <p:nvPr/>
        </p:nvSpPr>
        <p:spPr bwMode="auto">
          <a:xfrm>
            <a:off x="4355888" y="5057927"/>
            <a:ext cx="3810000" cy="923330"/>
          </a:xfrm>
          <a:prstGeom prst="rect">
            <a:avLst/>
          </a:prstGeom>
          <a:noFill/>
          <a:ln w="9525">
            <a:noFill/>
            <a:miter lim="800000"/>
            <a:headEnd/>
            <a:tailEnd/>
          </a:ln>
        </p:spPr>
        <p:txBody>
          <a:bodyPr>
            <a:spAutoFit/>
          </a:bodyPr>
          <a:lstStyle/>
          <a:p>
            <a:r>
              <a:rPr lang="en-US" dirty="0">
                <a:latin typeface="Segoe"/>
              </a:rPr>
              <a:t>Dynamic </a:t>
            </a:r>
            <a:r>
              <a:rPr lang="en-US" dirty="0" smtClean="0">
                <a:latin typeface="Segoe"/>
              </a:rPr>
              <a:t>scheduling improves performance by distributing work efficiently </a:t>
            </a:r>
            <a:r>
              <a:rPr lang="en-US" dirty="0">
                <a:latin typeface="Segoe"/>
              </a:rPr>
              <a:t>at runtime.</a:t>
            </a:r>
          </a:p>
        </p:txBody>
      </p:sp>
      <p:sp>
        <p:nvSpPr>
          <p:cNvPr id="134" name="Oval 133"/>
          <p:cNvSpPr/>
          <p:nvPr/>
        </p:nvSpPr>
        <p:spPr>
          <a:xfrm>
            <a:off x="4889887" y="1476527"/>
            <a:ext cx="914400" cy="914400"/>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defTabSz="914363" fontAlgn="auto">
              <a:spcBef>
                <a:spcPts val="0"/>
              </a:spcBef>
              <a:spcAft>
                <a:spcPts val="0"/>
              </a:spcAft>
              <a:defRPr/>
            </a:pPr>
            <a:r>
              <a:rPr lang="en-US" sz="1400" b="1" dirty="0" smtClean="0">
                <a:effectLst>
                  <a:outerShdw blurRad="38100" dist="38100" dir="2700000" algn="tl">
                    <a:srgbClr val="000000">
                      <a:alpha val="43137"/>
                    </a:srgbClr>
                  </a:outerShdw>
                </a:effectLst>
                <a:latin typeface="Calibri" pitchFamily="34" charset="0"/>
              </a:rPr>
              <a:t>CPU0</a:t>
            </a:r>
            <a:endParaRPr lang="en-US" sz="1400" b="1" dirty="0">
              <a:effectLst>
                <a:outerShdw blurRad="38100" dist="38100" dir="2700000" algn="tl">
                  <a:srgbClr val="000000">
                    <a:alpha val="43137"/>
                  </a:srgbClr>
                </a:outerShdw>
              </a:effectLst>
              <a:latin typeface="Calibri" pitchFamily="34" charset="0"/>
            </a:endParaRPr>
          </a:p>
        </p:txBody>
      </p:sp>
      <p:sp>
        <p:nvSpPr>
          <p:cNvPr id="135" name="Oval 134"/>
          <p:cNvSpPr/>
          <p:nvPr/>
        </p:nvSpPr>
        <p:spPr>
          <a:xfrm>
            <a:off x="5880487" y="1476527"/>
            <a:ext cx="914400" cy="914400"/>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defTabSz="914363" fontAlgn="auto">
              <a:spcBef>
                <a:spcPts val="0"/>
              </a:spcBef>
              <a:spcAft>
                <a:spcPts val="0"/>
              </a:spcAft>
              <a:defRPr/>
            </a:pPr>
            <a:r>
              <a:rPr lang="en-US" sz="1400" b="1" dirty="0">
                <a:effectLst>
                  <a:outerShdw blurRad="38100" dist="38100" dir="2700000" algn="tl">
                    <a:srgbClr val="000000">
                      <a:alpha val="43137"/>
                    </a:srgbClr>
                  </a:outerShdw>
                </a:effectLst>
                <a:latin typeface="Calibri" pitchFamily="34" charset="0"/>
              </a:rPr>
              <a:t>CPU1</a:t>
            </a:r>
          </a:p>
        </p:txBody>
      </p:sp>
      <p:sp>
        <p:nvSpPr>
          <p:cNvPr id="136" name="Oval 135"/>
          <p:cNvSpPr/>
          <p:nvPr/>
        </p:nvSpPr>
        <p:spPr>
          <a:xfrm>
            <a:off x="6871087" y="1476527"/>
            <a:ext cx="914400" cy="914400"/>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defTabSz="914363" fontAlgn="auto">
              <a:spcBef>
                <a:spcPts val="0"/>
              </a:spcBef>
              <a:spcAft>
                <a:spcPts val="0"/>
              </a:spcAft>
              <a:defRPr/>
            </a:pPr>
            <a:r>
              <a:rPr lang="en-US" sz="1400" b="1" dirty="0">
                <a:effectLst>
                  <a:outerShdw blurRad="38100" dist="38100" dir="2700000" algn="tl">
                    <a:srgbClr val="000000">
                      <a:alpha val="43137"/>
                    </a:srgbClr>
                  </a:outerShdw>
                </a:effectLst>
                <a:latin typeface="Calibri" pitchFamily="34" charset="0"/>
              </a:rPr>
              <a:t>CPU2</a:t>
            </a:r>
          </a:p>
        </p:txBody>
      </p:sp>
      <p:sp>
        <p:nvSpPr>
          <p:cNvPr id="137" name="Oval 136"/>
          <p:cNvSpPr/>
          <p:nvPr/>
        </p:nvSpPr>
        <p:spPr>
          <a:xfrm>
            <a:off x="7861687" y="1476527"/>
            <a:ext cx="914400" cy="914400"/>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defTabSz="914363" fontAlgn="auto">
              <a:spcBef>
                <a:spcPts val="0"/>
              </a:spcBef>
              <a:spcAft>
                <a:spcPts val="0"/>
              </a:spcAft>
              <a:defRPr/>
            </a:pPr>
            <a:r>
              <a:rPr lang="en-US" sz="1400" b="1" dirty="0">
                <a:effectLst>
                  <a:outerShdw blurRad="38100" dist="38100" dir="2700000" algn="tl">
                    <a:srgbClr val="000000">
                      <a:alpha val="43137"/>
                    </a:srgbClr>
                  </a:outerShdw>
                </a:effectLst>
                <a:latin typeface="Calibri" pitchFamily="34" charset="0"/>
              </a:rPr>
              <a:t>CPU3</a:t>
            </a:r>
          </a:p>
        </p:txBody>
      </p:sp>
      <p:sp>
        <p:nvSpPr>
          <p:cNvPr id="260" name="TextBox 259"/>
          <p:cNvSpPr txBox="1"/>
          <p:nvPr/>
        </p:nvSpPr>
        <p:spPr>
          <a:xfrm>
            <a:off x="4889887" y="943127"/>
            <a:ext cx="3809999" cy="461665"/>
          </a:xfrm>
          <a:prstGeom prst="rect">
            <a:avLst/>
          </a:prstGeom>
          <a:noFill/>
        </p:spPr>
        <p:txBody>
          <a:bodyPr>
            <a:spAutoFit/>
          </a:bodyPr>
          <a:lstStyle/>
          <a:p>
            <a:pPr algn="ctr" defTabSz="914363" fontAlgn="auto">
              <a:spcBef>
                <a:spcPts val="0"/>
              </a:spcBef>
              <a:spcAft>
                <a:spcPts val="0"/>
              </a:spcAft>
              <a:defRPr/>
            </a:pPr>
            <a:r>
              <a:rPr lang="en-US"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mn-lt"/>
                <a:cs typeface="+mn-cs"/>
              </a:rPr>
              <a:t>Dynamic</a:t>
            </a:r>
            <a:r>
              <a:rPr lang="en-US" sz="2400" dirty="0">
                <a:ln w="18415" cmpd="sng">
                  <a:solidFill>
                    <a:srgbClr val="FFFFFF"/>
                  </a:solidFill>
                  <a:prstDash val="solid"/>
                </a:ln>
                <a:effectLst>
                  <a:outerShdw blurRad="63500" dir="3600000" algn="tl" rotWithShape="0">
                    <a:srgbClr val="000000">
                      <a:alpha val="70000"/>
                    </a:srgbClr>
                  </a:outerShdw>
                </a:effectLst>
                <a:latin typeface="+mn-lt"/>
                <a:cs typeface="+mn-cs"/>
              </a:rPr>
              <a:t> </a:t>
            </a:r>
            <a:r>
              <a:rPr lang="en-US" sz="2400" b="1" spc="50" dirty="0">
                <a:ln w="13500">
                  <a:solidFill>
                    <a:schemeClr val="accent1">
                      <a:shade val="2500"/>
                      <a:alpha val="6500"/>
                    </a:schemeClr>
                  </a:solidFill>
                  <a:prstDash val="solid"/>
                </a:ln>
                <a:effectLst>
                  <a:innerShdw blurRad="50900" dist="38500" dir="13500000">
                    <a:srgbClr val="000000">
                      <a:alpha val="60000"/>
                    </a:srgbClr>
                  </a:innerShdw>
                </a:effectLst>
                <a:latin typeface="+mn-lt"/>
                <a:cs typeface="+mn-cs"/>
              </a:rPr>
              <a:t>Scheduling</a:t>
            </a:r>
            <a:endParaRPr lang="en-US" sz="2400" dirty="0">
              <a:ln w="18415" cmpd="sng">
                <a:solidFill>
                  <a:srgbClr val="FFFFFF"/>
                </a:solidFill>
                <a:prstDash val="solid"/>
              </a:ln>
              <a:effectLst>
                <a:outerShdw blurRad="63500" dir="3600000" algn="tl" rotWithShape="0">
                  <a:srgbClr val="000000">
                    <a:alpha val="70000"/>
                  </a:srgbClr>
                </a:outerShdw>
              </a:effectLst>
              <a:latin typeface="+mn-lt"/>
              <a:cs typeface="+mn-cs"/>
            </a:endParaRPr>
          </a:p>
        </p:txBody>
      </p:sp>
      <p:sp>
        <p:nvSpPr>
          <p:cNvPr id="34" name="Rectangle 33"/>
          <p:cNvSpPr/>
          <p:nvPr/>
        </p:nvSpPr>
        <p:spPr>
          <a:xfrm>
            <a:off x="3442087" y="2475153"/>
            <a:ext cx="914400" cy="3048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defTabSz="914363" fontAlgn="auto">
              <a:spcBef>
                <a:spcPts val="0"/>
              </a:spcBef>
              <a:spcAft>
                <a:spcPts val="0"/>
              </a:spcAft>
              <a:defRPr/>
            </a:pPr>
            <a:endParaRPr lang="en-US"/>
          </a:p>
        </p:txBody>
      </p:sp>
      <p:sp>
        <p:nvSpPr>
          <p:cNvPr id="35" name="Rectangle 34"/>
          <p:cNvSpPr/>
          <p:nvPr/>
        </p:nvSpPr>
        <p:spPr>
          <a:xfrm>
            <a:off x="3442087" y="2767597"/>
            <a:ext cx="914400" cy="3048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defTabSz="914363" fontAlgn="auto">
              <a:spcBef>
                <a:spcPts val="0"/>
              </a:spcBef>
              <a:spcAft>
                <a:spcPts val="0"/>
              </a:spcAft>
              <a:defRPr/>
            </a:pPr>
            <a:endParaRPr lang="en-US"/>
          </a:p>
        </p:txBody>
      </p:sp>
      <p:sp>
        <p:nvSpPr>
          <p:cNvPr id="36" name="Rectangle 35"/>
          <p:cNvSpPr/>
          <p:nvPr/>
        </p:nvSpPr>
        <p:spPr>
          <a:xfrm>
            <a:off x="3442087" y="3076515"/>
            <a:ext cx="914400" cy="3048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defTabSz="914363" fontAlgn="auto">
              <a:spcBef>
                <a:spcPts val="0"/>
              </a:spcBef>
              <a:spcAft>
                <a:spcPts val="0"/>
              </a:spcAft>
              <a:defRPr/>
            </a:pPr>
            <a:endParaRPr lang="en-US"/>
          </a:p>
        </p:txBody>
      </p:sp>
      <p:grpSp>
        <p:nvGrpSpPr>
          <p:cNvPr id="5" name="Group 4"/>
          <p:cNvGrpSpPr/>
          <p:nvPr/>
        </p:nvGrpSpPr>
        <p:grpSpPr>
          <a:xfrm>
            <a:off x="2451487" y="2462009"/>
            <a:ext cx="914400" cy="605482"/>
            <a:chOff x="2451487" y="2471245"/>
            <a:chExt cx="914400" cy="605482"/>
          </a:xfrm>
        </p:grpSpPr>
        <p:sp>
          <p:nvSpPr>
            <p:cNvPr id="37" name="Rectangle 36"/>
            <p:cNvSpPr/>
            <p:nvPr/>
          </p:nvSpPr>
          <p:spPr>
            <a:xfrm>
              <a:off x="2451487" y="2471245"/>
              <a:ext cx="914400" cy="3048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defTabSz="914363" fontAlgn="auto">
                <a:spcBef>
                  <a:spcPts val="0"/>
                </a:spcBef>
                <a:spcAft>
                  <a:spcPts val="0"/>
                </a:spcAft>
                <a:defRPr/>
              </a:pPr>
              <a:endParaRPr lang="en-US"/>
            </a:p>
          </p:txBody>
        </p:sp>
        <p:sp>
          <p:nvSpPr>
            <p:cNvPr id="38" name="Rectangle 37"/>
            <p:cNvSpPr/>
            <p:nvPr/>
          </p:nvSpPr>
          <p:spPr>
            <a:xfrm>
              <a:off x="2451487" y="2771927"/>
              <a:ext cx="914400" cy="3048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defTabSz="914363" fontAlgn="auto">
                <a:spcBef>
                  <a:spcPts val="0"/>
                </a:spcBef>
                <a:spcAft>
                  <a:spcPts val="0"/>
                </a:spcAft>
                <a:defRPr/>
              </a:pPr>
              <a:endParaRPr lang="en-US"/>
            </a:p>
          </p:txBody>
        </p:sp>
      </p:grpSp>
      <p:grpSp>
        <p:nvGrpSpPr>
          <p:cNvPr id="7" name="Group 6"/>
          <p:cNvGrpSpPr/>
          <p:nvPr/>
        </p:nvGrpSpPr>
        <p:grpSpPr>
          <a:xfrm>
            <a:off x="1450589" y="2471245"/>
            <a:ext cx="924698" cy="1215082"/>
            <a:chOff x="1450589" y="2471245"/>
            <a:chExt cx="924698" cy="1215082"/>
          </a:xfrm>
        </p:grpSpPr>
        <p:sp>
          <p:nvSpPr>
            <p:cNvPr id="40" name="Rectangle 39"/>
            <p:cNvSpPr/>
            <p:nvPr/>
          </p:nvSpPr>
          <p:spPr>
            <a:xfrm>
              <a:off x="1460887" y="2471245"/>
              <a:ext cx="914400" cy="3048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defTabSz="914363" fontAlgn="auto">
                <a:spcBef>
                  <a:spcPts val="0"/>
                </a:spcBef>
                <a:spcAft>
                  <a:spcPts val="0"/>
                </a:spcAft>
                <a:defRPr/>
              </a:pPr>
              <a:endParaRPr lang="en-US"/>
            </a:p>
          </p:txBody>
        </p:sp>
        <p:sp>
          <p:nvSpPr>
            <p:cNvPr id="41" name="Rectangle 40"/>
            <p:cNvSpPr/>
            <p:nvPr/>
          </p:nvSpPr>
          <p:spPr>
            <a:xfrm>
              <a:off x="1460887" y="2776045"/>
              <a:ext cx="914400" cy="3048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defTabSz="914363" fontAlgn="auto">
                <a:spcBef>
                  <a:spcPts val="0"/>
                </a:spcBef>
                <a:spcAft>
                  <a:spcPts val="0"/>
                </a:spcAft>
                <a:defRPr/>
              </a:pPr>
              <a:endParaRPr lang="en-US"/>
            </a:p>
          </p:txBody>
        </p:sp>
        <p:sp>
          <p:nvSpPr>
            <p:cNvPr id="42" name="Rectangle 41"/>
            <p:cNvSpPr/>
            <p:nvPr/>
          </p:nvSpPr>
          <p:spPr>
            <a:xfrm>
              <a:off x="1460887" y="3076727"/>
              <a:ext cx="914400" cy="3048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defTabSz="914363" fontAlgn="auto">
                <a:spcBef>
                  <a:spcPts val="0"/>
                </a:spcBef>
                <a:spcAft>
                  <a:spcPts val="0"/>
                </a:spcAft>
                <a:defRPr/>
              </a:pPr>
              <a:endParaRPr lang="en-US"/>
            </a:p>
          </p:txBody>
        </p:sp>
        <p:sp>
          <p:nvSpPr>
            <p:cNvPr id="46" name="Rectangle 45"/>
            <p:cNvSpPr/>
            <p:nvPr/>
          </p:nvSpPr>
          <p:spPr>
            <a:xfrm>
              <a:off x="1450589" y="3381527"/>
              <a:ext cx="914400" cy="3048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defTabSz="914363" fontAlgn="auto">
                <a:spcBef>
                  <a:spcPts val="0"/>
                </a:spcBef>
                <a:spcAft>
                  <a:spcPts val="0"/>
                </a:spcAft>
                <a:defRPr/>
              </a:pPr>
              <a:endParaRPr lang="en-US"/>
            </a:p>
          </p:txBody>
        </p:sp>
      </p:grpSp>
      <p:grpSp>
        <p:nvGrpSpPr>
          <p:cNvPr id="3" name="Group 2"/>
          <p:cNvGrpSpPr/>
          <p:nvPr/>
        </p:nvGrpSpPr>
        <p:grpSpPr>
          <a:xfrm>
            <a:off x="2451487" y="3076727"/>
            <a:ext cx="914400" cy="1219200"/>
            <a:chOff x="2451487" y="3076727"/>
            <a:chExt cx="914400" cy="1219200"/>
          </a:xfrm>
        </p:grpSpPr>
        <p:sp>
          <p:nvSpPr>
            <p:cNvPr id="39" name="Rectangle 38"/>
            <p:cNvSpPr/>
            <p:nvPr/>
          </p:nvSpPr>
          <p:spPr>
            <a:xfrm>
              <a:off x="2451487" y="3076727"/>
              <a:ext cx="914400" cy="3048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defTabSz="914363" fontAlgn="auto">
                <a:spcBef>
                  <a:spcPts val="0"/>
                </a:spcBef>
                <a:spcAft>
                  <a:spcPts val="0"/>
                </a:spcAft>
                <a:defRPr/>
              </a:pPr>
              <a:endParaRPr lang="en-US"/>
            </a:p>
          </p:txBody>
        </p:sp>
        <p:sp>
          <p:nvSpPr>
            <p:cNvPr id="49" name="Rectangle 48"/>
            <p:cNvSpPr/>
            <p:nvPr/>
          </p:nvSpPr>
          <p:spPr>
            <a:xfrm>
              <a:off x="2451487" y="3381527"/>
              <a:ext cx="914400" cy="3048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defTabSz="914363" fontAlgn="auto">
                <a:spcBef>
                  <a:spcPts val="0"/>
                </a:spcBef>
                <a:spcAft>
                  <a:spcPts val="0"/>
                </a:spcAft>
                <a:defRPr/>
              </a:pPr>
              <a:endParaRPr lang="en-US"/>
            </a:p>
          </p:txBody>
        </p:sp>
        <p:sp>
          <p:nvSpPr>
            <p:cNvPr id="50" name="Rectangle 49"/>
            <p:cNvSpPr/>
            <p:nvPr/>
          </p:nvSpPr>
          <p:spPr>
            <a:xfrm>
              <a:off x="2451487" y="3686327"/>
              <a:ext cx="914400" cy="3048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defTabSz="914363" fontAlgn="auto">
                <a:spcBef>
                  <a:spcPts val="0"/>
                </a:spcBef>
                <a:spcAft>
                  <a:spcPts val="0"/>
                </a:spcAft>
                <a:defRPr/>
              </a:pPr>
              <a:endParaRPr lang="en-US"/>
            </a:p>
          </p:txBody>
        </p:sp>
        <p:sp>
          <p:nvSpPr>
            <p:cNvPr id="51" name="Rectangle 50"/>
            <p:cNvSpPr/>
            <p:nvPr/>
          </p:nvSpPr>
          <p:spPr>
            <a:xfrm>
              <a:off x="2451487" y="3991127"/>
              <a:ext cx="914400" cy="3048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defTabSz="914363" fontAlgn="auto">
                <a:spcBef>
                  <a:spcPts val="0"/>
                </a:spcBef>
                <a:spcAft>
                  <a:spcPts val="0"/>
                </a:spcAft>
                <a:defRPr/>
              </a:pPr>
              <a:endParaRPr lang="en-US"/>
            </a:p>
          </p:txBody>
        </p:sp>
      </p:grpSp>
      <p:grpSp>
        <p:nvGrpSpPr>
          <p:cNvPr id="9" name="Group 8"/>
          <p:cNvGrpSpPr/>
          <p:nvPr/>
        </p:nvGrpSpPr>
        <p:grpSpPr>
          <a:xfrm>
            <a:off x="470287" y="2467127"/>
            <a:ext cx="914400" cy="2438400"/>
            <a:chOff x="470287" y="2467127"/>
            <a:chExt cx="914400" cy="2438400"/>
          </a:xfrm>
        </p:grpSpPr>
        <p:sp>
          <p:nvSpPr>
            <p:cNvPr id="170" name="Rectangle 169"/>
            <p:cNvSpPr/>
            <p:nvPr/>
          </p:nvSpPr>
          <p:spPr>
            <a:xfrm>
              <a:off x="470287" y="3381527"/>
              <a:ext cx="914400" cy="3048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defTabSz="914363" fontAlgn="auto">
                <a:spcBef>
                  <a:spcPts val="0"/>
                </a:spcBef>
                <a:spcAft>
                  <a:spcPts val="0"/>
                </a:spcAft>
                <a:defRPr/>
              </a:pPr>
              <a:endParaRPr lang="en-US"/>
            </a:p>
          </p:txBody>
        </p:sp>
        <p:sp>
          <p:nvSpPr>
            <p:cNvPr id="171" name="Rectangle 170"/>
            <p:cNvSpPr/>
            <p:nvPr/>
          </p:nvSpPr>
          <p:spPr>
            <a:xfrm>
              <a:off x="470287" y="3686327"/>
              <a:ext cx="914400" cy="3048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defTabSz="914363" fontAlgn="auto">
                <a:spcBef>
                  <a:spcPts val="0"/>
                </a:spcBef>
                <a:spcAft>
                  <a:spcPts val="0"/>
                </a:spcAft>
                <a:defRPr/>
              </a:pPr>
              <a:endParaRPr lang="en-US"/>
            </a:p>
          </p:txBody>
        </p:sp>
        <p:sp>
          <p:nvSpPr>
            <p:cNvPr id="172" name="Rectangle 171"/>
            <p:cNvSpPr/>
            <p:nvPr/>
          </p:nvSpPr>
          <p:spPr>
            <a:xfrm>
              <a:off x="470287" y="3991127"/>
              <a:ext cx="914400" cy="3048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defTabSz="914363" fontAlgn="auto">
                <a:spcBef>
                  <a:spcPts val="0"/>
                </a:spcBef>
                <a:spcAft>
                  <a:spcPts val="0"/>
                </a:spcAft>
                <a:defRPr/>
              </a:pPr>
              <a:endParaRPr lang="en-US"/>
            </a:p>
          </p:txBody>
        </p:sp>
        <p:sp>
          <p:nvSpPr>
            <p:cNvPr id="43" name="Rectangle 42"/>
            <p:cNvSpPr/>
            <p:nvPr/>
          </p:nvSpPr>
          <p:spPr>
            <a:xfrm>
              <a:off x="470287" y="2467127"/>
              <a:ext cx="914400" cy="3048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defTabSz="914363" fontAlgn="auto">
                <a:spcBef>
                  <a:spcPts val="0"/>
                </a:spcBef>
                <a:spcAft>
                  <a:spcPts val="0"/>
                </a:spcAft>
                <a:defRPr/>
              </a:pPr>
              <a:endParaRPr lang="en-US"/>
            </a:p>
          </p:txBody>
        </p:sp>
        <p:sp>
          <p:nvSpPr>
            <p:cNvPr id="44" name="Rectangle 43"/>
            <p:cNvSpPr/>
            <p:nvPr/>
          </p:nvSpPr>
          <p:spPr>
            <a:xfrm>
              <a:off x="470287" y="2771927"/>
              <a:ext cx="914400" cy="3048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defTabSz="914363" fontAlgn="auto">
                <a:spcBef>
                  <a:spcPts val="0"/>
                </a:spcBef>
                <a:spcAft>
                  <a:spcPts val="0"/>
                </a:spcAft>
                <a:defRPr/>
              </a:pPr>
              <a:endParaRPr lang="en-US"/>
            </a:p>
          </p:txBody>
        </p:sp>
        <p:sp>
          <p:nvSpPr>
            <p:cNvPr id="45" name="Rectangle 44"/>
            <p:cNvSpPr/>
            <p:nvPr/>
          </p:nvSpPr>
          <p:spPr>
            <a:xfrm>
              <a:off x="470287" y="3076727"/>
              <a:ext cx="914400" cy="3048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defTabSz="914363" fontAlgn="auto">
                <a:spcBef>
                  <a:spcPts val="0"/>
                </a:spcBef>
                <a:spcAft>
                  <a:spcPts val="0"/>
                </a:spcAft>
                <a:defRPr/>
              </a:pPr>
              <a:endParaRPr lang="en-US"/>
            </a:p>
          </p:txBody>
        </p:sp>
        <p:sp>
          <p:nvSpPr>
            <p:cNvPr id="56" name="Rectangle 55"/>
            <p:cNvSpPr/>
            <p:nvPr/>
          </p:nvSpPr>
          <p:spPr>
            <a:xfrm>
              <a:off x="470287" y="4295927"/>
              <a:ext cx="914400" cy="3048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defTabSz="914363" fontAlgn="auto">
                <a:spcBef>
                  <a:spcPts val="0"/>
                </a:spcBef>
                <a:spcAft>
                  <a:spcPts val="0"/>
                </a:spcAft>
                <a:defRPr/>
              </a:pPr>
              <a:endParaRPr lang="en-US"/>
            </a:p>
          </p:txBody>
        </p:sp>
        <p:sp>
          <p:nvSpPr>
            <p:cNvPr id="57" name="Rectangle 56"/>
            <p:cNvSpPr/>
            <p:nvPr/>
          </p:nvSpPr>
          <p:spPr>
            <a:xfrm>
              <a:off x="470287" y="4600727"/>
              <a:ext cx="914400" cy="3048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defTabSz="914363" fontAlgn="auto">
                <a:spcBef>
                  <a:spcPts val="0"/>
                </a:spcBef>
                <a:spcAft>
                  <a:spcPts val="0"/>
                </a:spcAft>
                <a:defRPr/>
              </a:pPr>
              <a:endParaRPr lang="en-US"/>
            </a:p>
          </p:txBody>
        </p:sp>
      </p:grpSp>
      <p:grpSp>
        <p:nvGrpSpPr>
          <p:cNvPr id="8" name="Group 7"/>
          <p:cNvGrpSpPr/>
          <p:nvPr/>
        </p:nvGrpSpPr>
        <p:grpSpPr>
          <a:xfrm>
            <a:off x="470287" y="4905527"/>
            <a:ext cx="914400" cy="1221258"/>
            <a:chOff x="470287" y="4905527"/>
            <a:chExt cx="914400" cy="1221258"/>
          </a:xfrm>
        </p:grpSpPr>
        <p:sp>
          <p:nvSpPr>
            <p:cNvPr id="58" name="Rectangle 57"/>
            <p:cNvSpPr/>
            <p:nvPr/>
          </p:nvSpPr>
          <p:spPr>
            <a:xfrm>
              <a:off x="470287" y="4905527"/>
              <a:ext cx="914400" cy="3048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defTabSz="914363" fontAlgn="auto">
                <a:spcBef>
                  <a:spcPts val="0"/>
                </a:spcBef>
                <a:spcAft>
                  <a:spcPts val="0"/>
                </a:spcAft>
                <a:defRPr/>
              </a:pPr>
              <a:endParaRPr lang="en-US"/>
            </a:p>
          </p:txBody>
        </p:sp>
        <p:sp>
          <p:nvSpPr>
            <p:cNvPr id="59" name="Rectangle 58"/>
            <p:cNvSpPr/>
            <p:nvPr/>
          </p:nvSpPr>
          <p:spPr>
            <a:xfrm>
              <a:off x="470287" y="5210327"/>
              <a:ext cx="914400" cy="3048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defTabSz="914363" fontAlgn="auto">
                <a:spcBef>
                  <a:spcPts val="0"/>
                </a:spcBef>
                <a:spcAft>
                  <a:spcPts val="0"/>
                </a:spcAft>
                <a:defRPr/>
              </a:pPr>
              <a:endParaRPr lang="en-US"/>
            </a:p>
          </p:txBody>
        </p:sp>
        <p:sp>
          <p:nvSpPr>
            <p:cNvPr id="60" name="Rectangle 59"/>
            <p:cNvSpPr/>
            <p:nvPr/>
          </p:nvSpPr>
          <p:spPr>
            <a:xfrm>
              <a:off x="470287" y="5517185"/>
              <a:ext cx="914400" cy="3048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defTabSz="914363" fontAlgn="auto">
                <a:spcBef>
                  <a:spcPts val="0"/>
                </a:spcBef>
                <a:spcAft>
                  <a:spcPts val="0"/>
                </a:spcAft>
                <a:defRPr/>
              </a:pPr>
              <a:endParaRPr lang="en-US"/>
            </a:p>
          </p:txBody>
        </p:sp>
        <p:sp>
          <p:nvSpPr>
            <p:cNvPr id="61" name="Rectangle 60"/>
            <p:cNvSpPr/>
            <p:nvPr/>
          </p:nvSpPr>
          <p:spPr>
            <a:xfrm>
              <a:off x="470287" y="5821985"/>
              <a:ext cx="914400" cy="3048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defTabSz="914363" fontAlgn="auto">
                <a:spcBef>
                  <a:spcPts val="0"/>
                </a:spcBef>
                <a:spcAft>
                  <a:spcPts val="0"/>
                </a:spcAft>
                <a:defRPr/>
              </a:pPr>
              <a:endParaRPr lang="en-US"/>
            </a:p>
          </p:txBody>
        </p:sp>
      </p:grpSp>
      <p:grpSp>
        <p:nvGrpSpPr>
          <p:cNvPr id="6" name="Group 5"/>
          <p:cNvGrpSpPr/>
          <p:nvPr/>
        </p:nvGrpSpPr>
        <p:grpSpPr>
          <a:xfrm>
            <a:off x="1450589" y="3686327"/>
            <a:ext cx="924698" cy="1828800"/>
            <a:chOff x="1450589" y="3686327"/>
            <a:chExt cx="924698" cy="1828800"/>
          </a:xfrm>
        </p:grpSpPr>
        <p:sp>
          <p:nvSpPr>
            <p:cNvPr id="47" name="Rectangle 46"/>
            <p:cNvSpPr/>
            <p:nvPr/>
          </p:nvSpPr>
          <p:spPr>
            <a:xfrm>
              <a:off x="1460887" y="3686327"/>
              <a:ext cx="914400" cy="3048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defTabSz="914363" fontAlgn="auto">
                <a:spcBef>
                  <a:spcPts val="0"/>
                </a:spcBef>
                <a:spcAft>
                  <a:spcPts val="0"/>
                </a:spcAft>
                <a:defRPr/>
              </a:pPr>
              <a:endParaRPr lang="en-US"/>
            </a:p>
          </p:txBody>
        </p:sp>
        <p:sp>
          <p:nvSpPr>
            <p:cNvPr id="48" name="Rectangle 47"/>
            <p:cNvSpPr/>
            <p:nvPr/>
          </p:nvSpPr>
          <p:spPr>
            <a:xfrm>
              <a:off x="1460887" y="3991127"/>
              <a:ext cx="914400" cy="3048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defTabSz="914363" fontAlgn="auto">
                <a:spcBef>
                  <a:spcPts val="0"/>
                </a:spcBef>
                <a:spcAft>
                  <a:spcPts val="0"/>
                </a:spcAft>
                <a:defRPr/>
              </a:pPr>
              <a:endParaRPr lang="en-US"/>
            </a:p>
          </p:txBody>
        </p:sp>
        <p:sp>
          <p:nvSpPr>
            <p:cNvPr id="62" name="Rectangle 61"/>
            <p:cNvSpPr/>
            <p:nvPr/>
          </p:nvSpPr>
          <p:spPr>
            <a:xfrm>
              <a:off x="1450589" y="4905527"/>
              <a:ext cx="914400" cy="3048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defTabSz="914363" fontAlgn="auto">
                <a:spcBef>
                  <a:spcPts val="0"/>
                </a:spcBef>
                <a:spcAft>
                  <a:spcPts val="0"/>
                </a:spcAft>
                <a:defRPr/>
              </a:pPr>
              <a:endParaRPr lang="en-US"/>
            </a:p>
          </p:txBody>
        </p:sp>
        <p:sp>
          <p:nvSpPr>
            <p:cNvPr id="64" name="Rectangle 63"/>
            <p:cNvSpPr/>
            <p:nvPr/>
          </p:nvSpPr>
          <p:spPr>
            <a:xfrm>
              <a:off x="1450589" y="4600727"/>
              <a:ext cx="914400" cy="3048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defTabSz="914363" fontAlgn="auto">
                <a:spcBef>
                  <a:spcPts val="0"/>
                </a:spcBef>
                <a:spcAft>
                  <a:spcPts val="0"/>
                </a:spcAft>
                <a:defRPr/>
              </a:pPr>
              <a:endParaRPr lang="en-US"/>
            </a:p>
          </p:txBody>
        </p:sp>
        <p:sp>
          <p:nvSpPr>
            <p:cNvPr id="65" name="Rectangle 64"/>
            <p:cNvSpPr/>
            <p:nvPr/>
          </p:nvSpPr>
          <p:spPr>
            <a:xfrm>
              <a:off x="1450589" y="4295927"/>
              <a:ext cx="914400" cy="3048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defTabSz="914363" fontAlgn="auto">
                <a:spcBef>
                  <a:spcPts val="0"/>
                </a:spcBef>
                <a:spcAft>
                  <a:spcPts val="0"/>
                </a:spcAft>
                <a:defRPr/>
              </a:pPr>
              <a:endParaRPr lang="en-US"/>
            </a:p>
          </p:txBody>
        </p:sp>
        <p:sp>
          <p:nvSpPr>
            <p:cNvPr id="66" name="Rectangle 65"/>
            <p:cNvSpPr/>
            <p:nvPr/>
          </p:nvSpPr>
          <p:spPr>
            <a:xfrm>
              <a:off x="1450589" y="5210327"/>
              <a:ext cx="914400" cy="3048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defTabSz="914363" fontAlgn="auto">
                <a:spcBef>
                  <a:spcPts val="0"/>
                </a:spcBef>
                <a:spcAft>
                  <a:spcPts val="0"/>
                </a:spcAft>
                <a:defRPr/>
              </a:pPr>
              <a:endParaRPr lang="en-US"/>
            </a:p>
          </p:txBody>
        </p:sp>
      </p:grpSp>
      <p:sp>
        <p:nvSpPr>
          <p:cNvPr id="67" name="Rectangle 66"/>
          <p:cNvSpPr/>
          <p:nvPr/>
        </p:nvSpPr>
        <p:spPr>
          <a:xfrm>
            <a:off x="3441488" y="3380496"/>
            <a:ext cx="914400" cy="3048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defTabSz="914363" fontAlgn="auto">
              <a:spcBef>
                <a:spcPts val="0"/>
              </a:spcBef>
              <a:spcAft>
                <a:spcPts val="0"/>
              </a:spcAft>
              <a:defRPr/>
            </a:pPr>
            <a:endParaRPr lang="en-US"/>
          </a:p>
        </p:txBody>
      </p:sp>
      <p:cxnSp>
        <p:nvCxnSpPr>
          <p:cNvPr id="68" name="Straight Connector 67"/>
          <p:cNvCxnSpPr/>
          <p:nvPr/>
        </p:nvCxnSpPr>
        <p:spPr>
          <a:xfrm>
            <a:off x="171083" y="6101443"/>
            <a:ext cx="8763575"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69" name="Straight Connector 68"/>
          <p:cNvCxnSpPr/>
          <p:nvPr/>
        </p:nvCxnSpPr>
        <p:spPr>
          <a:xfrm>
            <a:off x="174805" y="4921723"/>
            <a:ext cx="8759499"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70" name="Straight Arrow Connector 69"/>
          <p:cNvCxnSpPr/>
          <p:nvPr/>
        </p:nvCxnSpPr>
        <p:spPr>
          <a:xfrm>
            <a:off x="4061505" y="4985804"/>
            <a:ext cx="12052" cy="1062761"/>
          </a:xfrm>
          <a:prstGeom prst="straightConnector1">
            <a:avLst/>
          </a:prstGeom>
          <a:ln>
            <a:solidFill>
              <a:srgbClr val="FF0000"/>
            </a:solidFill>
            <a:headEnd type="arrow"/>
            <a:tailEnd type="arrow"/>
          </a:ln>
          <a:effectLst>
            <a:glow rad="228600">
              <a:schemeClr val="accent3">
                <a:satMod val="175000"/>
                <a:alpha val="40000"/>
              </a:schemeClr>
            </a:glow>
            <a:outerShdw blurRad="50800" dist="38100" dir="5400000" rotWithShape="0">
              <a:srgbClr val="000000">
                <a:alpha val="43137"/>
              </a:srgbClr>
            </a:outerShdw>
          </a:effectLst>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xmlns="" val="38458074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0"/>
                                        </p:tgtEl>
                                        <p:attrNameLst>
                                          <p:attrName>style.visibility</p:attrName>
                                        </p:attrNameLst>
                                      </p:cBhvr>
                                      <p:to>
                                        <p:strVal val="visible"/>
                                      </p:to>
                                    </p:set>
                                    <p:animEffect transition="in" filter="fade">
                                      <p:cBhvr>
                                        <p:cTn id="33" dur="500"/>
                                        <p:tgtEl>
                                          <p:spTgt spid="26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4"/>
                                        </p:tgtEl>
                                        <p:attrNameLst>
                                          <p:attrName>style.visibility</p:attrName>
                                        </p:attrNameLst>
                                      </p:cBhvr>
                                      <p:to>
                                        <p:strVal val="visible"/>
                                      </p:to>
                                    </p:set>
                                    <p:animEffect transition="in" filter="fade">
                                      <p:cBhvr>
                                        <p:cTn id="36" dur="500"/>
                                        <p:tgtEl>
                                          <p:spTgt spid="13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5"/>
                                        </p:tgtEl>
                                        <p:attrNameLst>
                                          <p:attrName>style.visibility</p:attrName>
                                        </p:attrNameLst>
                                      </p:cBhvr>
                                      <p:to>
                                        <p:strVal val="visible"/>
                                      </p:to>
                                    </p:set>
                                    <p:animEffect transition="in" filter="fade">
                                      <p:cBhvr>
                                        <p:cTn id="39" dur="500"/>
                                        <p:tgtEl>
                                          <p:spTgt spid="13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6"/>
                                        </p:tgtEl>
                                        <p:attrNameLst>
                                          <p:attrName>style.visibility</p:attrName>
                                        </p:attrNameLst>
                                      </p:cBhvr>
                                      <p:to>
                                        <p:strVal val="visible"/>
                                      </p:to>
                                    </p:set>
                                    <p:animEffect transition="in" filter="fade">
                                      <p:cBhvr>
                                        <p:cTn id="42" dur="500"/>
                                        <p:tgtEl>
                                          <p:spTgt spid="13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7"/>
                                        </p:tgtEl>
                                        <p:attrNameLst>
                                          <p:attrName>style.visibility</p:attrName>
                                        </p:attrNameLst>
                                      </p:cBhvr>
                                      <p:to>
                                        <p:strVal val="visible"/>
                                      </p:to>
                                    </p:set>
                                    <p:animEffect transition="in" filter="fade">
                                      <p:cBhvr>
                                        <p:cTn id="45" dur="500"/>
                                        <p:tgtEl>
                                          <p:spTgt spid="137"/>
                                        </p:tgtEl>
                                      </p:cBhvr>
                                    </p:animEffect>
                                  </p:childTnLst>
                                </p:cTn>
                              </p:par>
                            </p:childTnLst>
                          </p:cTn>
                        </p:par>
                      </p:childTnLst>
                    </p:cTn>
                  </p:par>
                  <p:par>
                    <p:cTn id="46" fill="hold">
                      <p:stCondLst>
                        <p:cond delay="indefinite"/>
                      </p:stCondLst>
                      <p:childTnLst>
                        <p:par>
                          <p:cTn id="47" fill="hold">
                            <p:stCondLst>
                              <p:cond delay="0"/>
                            </p:stCondLst>
                            <p:childTnLst>
                              <p:par>
                                <p:cTn id="48" presetID="37" presetClass="path" presetSubtype="0" accel="50000" decel="50000" fill="hold" grpId="1" nodeType="clickEffect">
                                  <p:stCondLst>
                                    <p:cond delay="0"/>
                                  </p:stCondLst>
                                  <p:childTnLst>
                                    <p:animMotion origin="layout" path="M 5.55112E-17 3.7037E-6 L 0.13108 0.04004 C 0.15851 0.04907 0.19965 0.05393 0.24236 0.05393 C 0.29132 0.05393 0.33038 0.04907 0.35781 0.04004 L 0.48906 3.7037E-6 " pathEditMode="relative" rAng="0" ptsTypes="FffFF">
                                      <p:cBhvr>
                                        <p:cTn id="49" dur="1000" fill="hold"/>
                                        <p:tgtEl>
                                          <p:spTgt spid="34"/>
                                        </p:tgtEl>
                                        <p:attrNameLst>
                                          <p:attrName>ppt_x</p:attrName>
                                          <p:attrName>ppt_y</p:attrName>
                                        </p:attrNameLst>
                                      </p:cBhvr>
                                      <p:rCtr x="24444" y="2685"/>
                                    </p:animMotion>
                                  </p:childTnLst>
                                </p:cTn>
                              </p:par>
                              <p:par>
                                <p:cTn id="50" presetID="37" presetClass="path" presetSubtype="0" accel="50000" decel="50000" fill="hold" grpId="1" nodeType="withEffect">
                                  <p:stCondLst>
                                    <p:cond delay="0"/>
                                  </p:stCondLst>
                                  <p:childTnLst>
                                    <p:animMotion origin="layout" path="M 5.55112E-17 1.11111E-6 L 0.13108 0.04005 C 0.15851 0.04907 0.19965 0.05393 0.24236 0.05393 C 0.29132 0.05393 0.33038 0.04907 0.35781 0.04005 L 0.48906 1.11111E-6 " pathEditMode="relative" rAng="0" ptsTypes="FffFF">
                                      <p:cBhvr>
                                        <p:cTn id="51" dur="1000" fill="hold"/>
                                        <p:tgtEl>
                                          <p:spTgt spid="35"/>
                                        </p:tgtEl>
                                        <p:attrNameLst>
                                          <p:attrName>ppt_x</p:attrName>
                                          <p:attrName>ppt_y</p:attrName>
                                        </p:attrNameLst>
                                      </p:cBhvr>
                                      <p:rCtr x="24444" y="2685"/>
                                    </p:animMotion>
                                  </p:childTnLst>
                                </p:cTn>
                              </p:par>
                              <p:par>
                                <p:cTn id="52" presetID="37" presetClass="path" presetSubtype="0" accel="50000" decel="50000" fill="hold" grpId="1" nodeType="withEffect">
                                  <p:stCondLst>
                                    <p:cond delay="0"/>
                                  </p:stCondLst>
                                  <p:childTnLst>
                                    <p:animMotion origin="layout" path="M 5.55112E-17 2.22222E-6 L 0.13108 0.04004 C 0.15851 0.04907 0.19965 0.05393 0.24236 0.05393 C 0.29132 0.05393 0.33038 0.04907 0.35781 0.04004 L 0.48906 2.22222E-6 " pathEditMode="relative" rAng="0" ptsTypes="FffFF">
                                      <p:cBhvr>
                                        <p:cTn id="53" dur="1000" fill="hold"/>
                                        <p:tgtEl>
                                          <p:spTgt spid="36"/>
                                        </p:tgtEl>
                                        <p:attrNameLst>
                                          <p:attrName>ppt_x</p:attrName>
                                          <p:attrName>ppt_y</p:attrName>
                                        </p:attrNameLst>
                                      </p:cBhvr>
                                      <p:rCtr x="24444" y="2685"/>
                                    </p:animMotion>
                                  </p:childTnLst>
                                </p:cTn>
                              </p:par>
                              <p:par>
                                <p:cTn id="54" presetID="37" presetClass="path" presetSubtype="0" accel="50000" decel="50000" fill="hold" grpId="1" nodeType="withEffect">
                                  <p:stCondLst>
                                    <p:cond delay="0"/>
                                  </p:stCondLst>
                                  <p:childTnLst>
                                    <p:animMotion origin="layout" path="M 5.55112E-17 2.22222E-6 L 0.13108 0.04004 C 0.15851 0.04907 0.19965 0.05393 0.24236 0.05393 C 0.29132 0.05393 0.33038 0.04907 0.35781 0.04004 L 0.48906 2.22222E-6 " pathEditMode="relative" rAng="0" ptsTypes="FffFF">
                                      <p:cBhvr>
                                        <p:cTn id="55" dur="1000" fill="hold"/>
                                        <p:tgtEl>
                                          <p:spTgt spid="67"/>
                                        </p:tgtEl>
                                        <p:attrNameLst>
                                          <p:attrName>ppt_x</p:attrName>
                                          <p:attrName>ppt_y</p:attrName>
                                        </p:attrNameLst>
                                      </p:cBhvr>
                                      <p:rCtr x="24444" y="2685"/>
                                    </p:animMotion>
                                  </p:childTnLst>
                                </p:cTn>
                              </p:par>
                            </p:childTnLst>
                          </p:cTn>
                        </p:par>
                        <p:par>
                          <p:cTn id="56" fill="hold">
                            <p:stCondLst>
                              <p:cond delay="1000"/>
                            </p:stCondLst>
                            <p:childTnLst>
                              <p:par>
                                <p:cTn id="57" presetID="42" presetClass="path" presetSubtype="0" accel="50000" decel="50000" fill="hold" nodeType="afterEffect">
                                  <p:stCondLst>
                                    <p:cond delay="0"/>
                                  </p:stCondLst>
                                  <p:childTnLst>
                                    <p:animMotion origin="layout" path="M 0.00312 -0.00972 L 0.59704 0.08952 " pathEditMode="relative" rAng="0" ptsTypes="AA">
                                      <p:cBhvr>
                                        <p:cTn id="58" dur="1000" fill="hold"/>
                                        <p:tgtEl>
                                          <p:spTgt spid="3"/>
                                        </p:tgtEl>
                                        <p:attrNameLst>
                                          <p:attrName>ppt_x</p:attrName>
                                          <p:attrName>ppt_y</p:attrName>
                                        </p:attrNameLst>
                                      </p:cBhvr>
                                      <p:rCtr x="29688" y="4950"/>
                                    </p:animMotion>
                                  </p:childTnLst>
                                </p:cTn>
                              </p:par>
                            </p:childTnLst>
                          </p:cTn>
                        </p:par>
                        <p:par>
                          <p:cTn id="59" fill="hold">
                            <p:stCondLst>
                              <p:cond delay="2000"/>
                            </p:stCondLst>
                            <p:childTnLst>
                              <p:par>
                                <p:cTn id="60" presetID="37" presetClass="path" presetSubtype="0" accel="50000" decel="50000" fill="hold" nodeType="afterEffect">
                                  <p:stCondLst>
                                    <p:cond delay="0"/>
                                  </p:stCondLst>
                                  <p:childTnLst>
                                    <p:animMotion origin="layout" path="M 4.44444E-6 2.48901E-6 L 0.1302 0.04002 C 0.15763 0.04904 0.19843 0.0539 0.24097 0.0539 C 0.28958 0.0539 0.32847 0.04904 0.3559 0.04002 L 0.48628 2.48901E-6 " pathEditMode="relative" rAng="0" ptsTypes="FffFF">
                                      <p:cBhvr>
                                        <p:cTn id="61" dur="1000" fill="hold"/>
                                        <p:tgtEl>
                                          <p:spTgt spid="5"/>
                                        </p:tgtEl>
                                        <p:attrNameLst>
                                          <p:attrName>ppt_x</p:attrName>
                                          <p:attrName>ppt_y</p:attrName>
                                        </p:attrNameLst>
                                      </p:cBhvr>
                                      <p:rCtr x="24306" y="2683"/>
                                    </p:animMotion>
                                  </p:childTnLst>
                                </p:cTn>
                              </p:par>
                            </p:childTnLst>
                          </p:cTn>
                        </p:par>
                        <p:par>
                          <p:cTn id="62" fill="hold">
                            <p:stCondLst>
                              <p:cond delay="3000"/>
                            </p:stCondLst>
                            <p:childTnLst>
                              <p:par>
                                <p:cTn id="63" presetID="42" presetClass="path" presetSubtype="0" accel="50000" decel="50000" fill="hold" nodeType="afterEffect">
                                  <p:stCondLst>
                                    <p:cond delay="0"/>
                                  </p:stCondLst>
                                  <p:childTnLst>
                                    <p:animMotion origin="layout" path="M 0.00104 0.02914 L 0.5941 -0.08837 " pathEditMode="relative" rAng="0" ptsTypes="AA">
                                      <p:cBhvr>
                                        <p:cTn id="64" dur="1000" fill="hold"/>
                                        <p:tgtEl>
                                          <p:spTgt spid="6"/>
                                        </p:tgtEl>
                                        <p:attrNameLst>
                                          <p:attrName>ppt_x</p:attrName>
                                          <p:attrName>ppt_y</p:attrName>
                                        </p:attrNameLst>
                                      </p:cBhvr>
                                      <p:rCtr x="29653" y="-5876"/>
                                    </p:animMotion>
                                  </p:childTnLst>
                                </p:cTn>
                              </p:par>
                            </p:childTnLst>
                          </p:cTn>
                        </p:par>
                        <p:par>
                          <p:cTn id="65" fill="hold">
                            <p:stCondLst>
                              <p:cond delay="4000"/>
                            </p:stCondLst>
                            <p:childTnLst>
                              <p:par>
                                <p:cTn id="66" presetID="37" presetClass="path" presetSubtype="0" accel="50000" decel="50000" fill="hold" nodeType="afterEffect">
                                  <p:stCondLst>
                                    <p:cond delay="0"/>
                                  </p:stCondLst>
                                  <p:childTnLst>
                                    <p:animMotion origin="layout" path="M -1.38889E-6 -1.11265E-6 L 0.13021 0.04002 C 0.15764 0.04904 0.19844 0.0539 0.24097 0.0539 C 0.28958 0.0539 0.32847 0.04904 0.3559 0.04002 L 0.48629 -1.11265E-6 " pathEditMode="relative" rAng="0" ptsTypes="FffFF">
                                      <p:cBhvr>
                                        <p:cTn id="67" dur="1000" fill="hold"/>
                                        <p:tgtEl>
                                          <p:spTgt spid="7"/>
                                        </p:tgtEl>
                                        <p:attrNameLst>
                                          <p:attrName>ppt_x</p:attrName>
                                          <p:attrName>ppt_y</p:attrName>
                                        </p:attrNameLst>
                                      </p:cBhvr>
                                      <p:rCtr x="24306" y="2683"/>
                                    </p:animMotion>
                                  </p:childTnLst>
                                </p:cTn>
                              </p:par>
                            </p:childTnLst>
                          </p:cTn>
                        </p:par>
                        <p:par>
                          <p:cTn id="68" fill="hold">
                            <p:stCondLst>
                              <p:cond delay="5000"/>
                            </p:stCondLst>
                            <p:childTnLst>
                              <p:par>
                                <p:cTn id="69" presetID="42" presetClass="path" presetSubtype="0" accel="50000" decel="50000" fill="hold" nodeType="afterEffect">
                                  <p:stCondLst>
                                    <p:cond delay="0"/>
                                  </p:stCondLst>
                                  <p:childTnLst>
                                    <p:animMotion origin="layout" path="M 1.11111E-6 -0.02221 L 0.59392 -0.17719 " pathEditMode="relative" rAng="0" ptsTypes="AA">
                                      <p:cBhvr>
                                        <p:cTn id="70" dur="1000" fill="hold"/>
                                        <p:tgtEl>
                                          <p:spTgt spid="8"/>
                                        </p:tgtEl>
                                        <p:attrNameLst>
                                          <p:attrName>ppt_x</p:attrName>
                                          <p:attrName>ppt_y</p:attrName>
                                        </p:attrNameLst>
                                      </p:cBhvr>
                                      <p:rCtr x="29688" y="-7749"/>
                                    </p:animMotion>
                                  </p:childTnLst>
                                </p:cTn>
                              </p:par>
                            </p:childTnLst>
                          </p:cTn>
                        </p:par>
                        <p:par>
                          <p:cTn id="71" fill="hold">
                            <p:stCondLst>
                              <p:cond delay="6000"/>
                            </p:stCondLst>
                            <p:childTnLst>
                              <p:par>
                                <p:cTn id="72" presetID="37" presetClass="path" presetSubtype="0" accel="50000" decel="50000" fill="hold" nodeType="afterEffect">
                                  <p:stCondLst>
                                    <p:cond delay="0"/>
                                  </p:stCondLst>
                                  <p:childTnLst>
                                    <p:animMotion origin="layout" path="M 1.11111E-6 3.00486E-6 L 0.13108 0.04002 C 0.15868 0.04904 0.19983 0.05389 0.24253 0.05389 C 0.29149 0.05389 0.33055 0.04904 0.35816 0.04002 L 0.48941 3.00486E-6 " pathEditMode="relative" rAng="0" ptsTypes="FffFF">
                                      <p:cBhvr>
                                        <p:cTn id="73" dur="1000" fill="hold"/>
                                        <p:tgtEl>
                                          <p:spTgt spid="9"/>
                                        </p:tgtEl>
                                        <p:attrNameLst>
                                          <p:attrName>ppt_x</p:attrName>
                                          <p:attrName>ppt_y</p:attrName>
                                        </p:attrNameLst>
                                      </p:cBhvr>
                                      <p:rCtr x="24462" y="2683"/>
                                    </p:animMotion>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70"/>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69"/>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68"/>
                                        </p:tgtEl>
                                        <p:attrNameLst>
                                          <p:attrName>style.visibility</p:attrName>
                                        </p:attrNameLst>
                                      </p:cBhvr>
                                      <p:to>
                                        <p:strVal val="visible"/>
                                      </p:to>
                                    </p:set>
                                  </p:childTnLst>
                                </p:cTn>
                              </p:par>
                              <p:par>
                                <p:cTn id="82" presetID="10" presetClass="entr" presetSubtype="0" fill="hold" grpId="0" nodeType="withEffect">
                                  <p:stCondLst>
                                    <p:cond delay="0"/>
                                  </p:stCondLst>
                                  <p:childTnLst>
                                    <p:set>
                                      <p:cBhvr>
                                        <p:cTn id="83" dur="1" fill="hold">
                                          <p:stCondLst>
                                            <p:cond delay="0"/>
                                          </p:stCondLst>
                                        </p:cTn>
                                        <p:tgtEl>
                                          <p:spTgt spid="19528"/>
                                        </p:tgtEl>
                                        <p:attrNameLst>
                                          <p:attrName>style.visibility</p:attrName>
                                        </p:attrNameLst>
                                      </p:cBhvr>
                                      <p:to>
                                        <p:strVal val="visible"/>
                                      </p:to>
                                    </p:set>
                                    <p:animEffect transition="in" filter="fade">
                                      <p:cBhvr>
                                        <p:cTn id="84" dur="500"/>
                                        <p:tgtEl>
                                          <p:spTgt spid="19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28" grpId="0"/>
      <p:bldP spid="134" grpId="0" animBg="1"/>
      <p:bldP spid="135" grpId="0" animBg="1"/>
      <p:bldP spid="136" grpId="0" animBg="1"/>
      <p:bldP spid="137" grpId="0" animBg="1"/>
      <p:bldP spid="260" grpId="0"/>
      <p:bldP spid="34" grpId="0" animBg="1"/>
      <p:bldP spid="34" grpId="1" animBg="1"/>
      <p:bldP spid="35" grpId="0" animBg="1"/>
      <p:bldP spid="35" grpId="1" animBg="1"/>
      <p:bldP spid="36" grpId="0" animBg="1"/>
      <p:bldP spid="36" grpId="1" animBg="1"/>
      <p:bldP spid="67" grpId="0" animBg="1"/>
      <p:bldP spid="6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990600" y="1447800"/>
            <a:ext cx="7315200" cy="3733800"/>
          </a:xfrm>
          <a:prstGeom prst="rect">
            <a:avLst/>
          </a:prstGeom>
          <a:solidFill>
            <a:schemeClr val="tx1">
              <a:lumMod val="10000"/>
            </a:schemeClr>
          </a:solidFill>
        </p:spPr>
        <p:style>
          <a:lnRef idx="0">
            <a:schemeClr val="dk1"/>
          </a:lnRef>
          <a:fillRef idx="3">
            <a:schemeClr val="dk1"/>
          </a:fillRef>
          <a:effectRef idx="3">
            <a:schemeClr val="dk1"/>
          </a:effectRef>
          <a:fontRef idx="minor">
            <a:schemeClr val="lt1"/>
          </a:fontRef>
        </p:style>
        <p:txBody>
          <a:bodyPr rtlCol="0" anchor="t"/>
          <a:lstStyle/>
          <a:p>
            <a:pPr algn="ctr"/>
            <a:endParaRPr lang="en-US" sz="3600" dirty="0">
              <a:solidFill>
                <a:schemeClr val="tx1"/>
              </a:solidFill>
              <a:latin typeface="Consolas" pitchFamily="49" charset="0"/>
              <a:ea typeface="Calibri"/>
              <a:cs typeface="Times New Roman"/>
            </a:endParaRPr>
          </a:p>
        </p:txBody>
      </p:sp>
      <p:sp>
        <p:nvSpPr>
          <p:cNvPr id="10" name="Oval 9"/>
          <p:cNvSpPr/>
          <p:nvPr/>
        </p:nvSpPr>
        <p:spPr>
          <a:xfrm>
            <a:off x="365156" y="5181600"/>
            <a:ext cx="2059132" cy="914400"/>
          </a:xfrm>
          <a:prstGeom prst="ellipse">
            <a:avLst/>
          </a:prstGeom>
        </p:spPr>
        <p:style>
          <a:lnRef idx="1">
            <a:schemeClr val="accent6"/>
          </a:lnRef>
          <a:fillRef idx="2">
            <a:schemeClr val="accent6"/>
          </a:fillRef>
          <a:effectRef idx="1">
            <a:schemeClr val="accent6"/>
          </a:effectRef>
          <a:fontRef idx="minor">
            <a:schemeClr val="dk1"/>
          </a:fontRef>
        </p:style>
        <p:txBody>
          <a:bodyPr lIns="91429" tIns="45714" rIns="91429" bIns="45714" rtlCol="0" anchor="ctr"/>
          <a:lstStyle/>
          <a:p>
            <a:pPr algn="ctr"/>
            <a:r>
              <a:rPr lang="en-US" dirty="0" smtClean="0"/>
              <a:t>Program Thread</a:t>
            </a:r>
            <a:endParaRPr lang="en-US" dirty="0"/>
          </a:p>
        </p:txBody>
      </p:sp>
      <p:sp>
        <p:nvSpPr>
          <p:cNvPr id="23" name="Curved Down Arrow 22"/>
          <p:cNvSpPr/>
          <p:nvPr/>
        </p:nvSpPr>
        <p:spPr bwMode="auto">
          <a:xfrm>
            <a:off x="373912" y="5185143"/>
            <a:ext cx="2199921" cy="470076"/>
          </a:xfrm>
          <a:prstGeom prst="curvedDownArrow">
            <a:avLst>
              <a:gd name="adj1" fmla="val 25000"/>
              <a:gd name="adj2" fmla="val 48852"/>
              <a:gd name="adj3" fmla="val 25000"/>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25" name="Curved Down Arrow 24"/>
          <p:cNvSpPr/>
          <p:nvPr/>
        </p:nvSpPr>
        <p:spPr bwMode="auto">
          <a:xfrm flipH="1" flipV="1">
            <a:off x="304224" y="5651022"/>
            <a:ext cx="2199921" cy="448521"/>
          </a:xfrm>
          <a:prstGeom prst="curvedDownArrow">
            <a:avLst>
              <a:gd name="adj1" fmla="val 25000"/>
              <a:gd name="adj2" fmla="val 48852"/>
              <a:gd name="adj3" fmla="val 25000"/>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2" name="Title 1"/>
          <p:cNvSpPr>
            <a:spLocks noGrp="1"/>
          </p:cNvSpPr>
          <p:nvPr>
            <p:ph type="title"/>
          </p:nvPr>
        </p:nvSpPr>
        <p:spPr/>
        <p:txBody>
          <a:bodyPr/>
          <a:lstStyle/>
          <a:p>
            <a:r>
              <a:rPr lang="en-US" dirty="0" smtClean="0"/>
              <a:t>Work-Stealing Scheduler</a:t>
            </a:r>
            <a:endParaRPr lang="en-US" dirty="0"/>
          </a:p>
        </p:txBody>
      </p:sp>
      <p:sp>
        <p:nvSpPr>
          <p:cNvPr id="5" name="Rectangle 4"/>
          <p:cNvSpPr/>
          <p:nvPr/>
        </p:nvSpPr>
        <p:spPr>
          <a:xfrm>
            <a:off x="1447800" y="2133600"/>
            <a:ext cx="1066800" cy="1524000"/>
          </a:xfrm>
          <a:prstGeom prst="rect">
            <a:avLst/>
          </a:prstGeom>
        </p:spPr>
        <p:style>
          <a:lnRef idx="3">
            <a:schemeClr val="lt1"/>
          </a:lnRef>
          <a:fillRef idx="1">
            <a:schemeClr val="accent3"/>
          </a:fillRef>
          <a:effectRef idx="1">
            <a:schemeClr val="accent3"/>
          </a:effectRef>
          <a:fontRef idx="minor">
            <a:schemeClr val="lt1"/>
          </a:fontRef>
        </p:style>
        <p:txBody>
          <a:bodyPr lIns="91429" tIns="45714" rIns="91429" bIns="45714" rtlCol="0" anchor="ctr"/>
          <a:lstStyle/>
          <a:p>
            <a:pPr algn="ctr"/>
            <a:r>
              <a:rPr lang="en-US" sz="1600" dirty="0" smtClean="0"/>
              <a:t>Lock-Free</a:t>
            </a:r>
          </a:p>
          <a:p>
            <a:pPr algn="ctr"/>
            <a:r>
              <a:rPr lang="en-US" sz="1600" dirty="0" smtClean="0"/>
              <a:t>Global Queue</a:t>
            </a:r>
            <a:endParaRPr lang="en-US" sz="1600" dirty="0"/>
          </a:p>
        </p:txBody>
      </p:sp>
      <p:sp>
        <p:nvSpPr>
          <p:cNvPr id="6" name="Rectangle 5"/>
          <p:cNvSpPr/>
          <p:nvPr/>
        </p:nvSpPr>
        <p:spPr>
          <a:xfrm>
            <a:off x="4191000" y="1752600"/>
            <a:ext cx="1066800" cy="1524000"/>
          </a:xfrm>
          <a:prstGeom prst="rect">
            <a:avLst/>
          </a:prstGeom>
          <a:solidFill>
            <a:schemeClr val="accent3">
              <a:lumMod val="60000"/>
              <a:lumOff val="40000"/>
            </a:schemeClr>
          </a:solidFill>
        </p:spPr>
        <p:style>
          <a:lnRef idx="3">
            <a:schemeClr val="lt1"/>
          </a:lnRef>
          <a:fillRef idx="1">
            <a:schemeClr val="accent3"/>
          </a:fillRef>
          <a:effectRef idx="1">
            <a:schemeClr val="accent3"/>
          </a:effectRef>
          <a:fontRef idx="minor">
            <a:schemeClr val="lt1"/>
          </a:fontRef>
        </p:style>
        <p:txBody>
          <a:bodyPr lIns="91429" tIns="45714" rIns="91429" bIns="45714" rtlCol="0" anchor="ctr"/>
          <a:lstStyle/>
          <a:p>
            <a:pPr algn="ctr"/>
            <a:r>
              <a:rPr lang="en-US" sz="1600" dirty="0" smtClean="0"/>
              <a:t>Local</a:t>
            </a:r>
          </a:p>
          <a:p>
            <a:pPr algn="ctr"/>
            <a:r>
              <a:rPr lang="en-US" sz="1600" dirty="0" smtClean="0"/>
              <a:t>Work-Stealing Queue</a:t>
            </a:r>
            <a:endParaRPr lang="en-US" sz="1600" dirty="0"/>
          </a:p>
        </p:txBody>
      </p:sp>
      <p:sp>
        <p:nvSpPr>
          <p:cNvPr id="7" name="Rectangle 6"/>
          <p:cNvSpPr/>
          <p:nvPr/>
        </p:nvSpPr>
        <p:spPr>
          <a:xfrm>
            <a:off x="6781800" y="1752600"/>
            <a:ext cx="1066800" cy="1524000"/>
          </a:xfrm>
          <a:prstGeom prst="rect">
            <a:avLst/>
          </a:prstGeom>
          <a:solidFill>
            <a:schemeClr val="accent3">
              <a:lumMod val="60000"/>
              <a:lumOff val="40000"/>
            </a:schemeClr>
          </a:solidFill>
        </p:spPr>
        <p:style>
          <a:lnRef idx="3">
            <a:schemeClr val="lt1"/>
          </a:lnRef>
          <a:fillRef idx="1">
            <a:schemeClr val="accent3"/>
          </a:fillRef>
          <a:effectRef idx="1">
            <a:schemeClr val="accent3"/>
          </a:effectRef>
          <a:fontRef idx="minor">
            <a:schemeClr val="lt1"/>
          </a:fontRef>
        </p:style>
        <p:txBody>
          <a:bodyPr lIns="91429" tIns="45714" rIns="91429" bIns="45714" rtlCol="0" anchor="ctr"/>
          <a:lstStyle/>
          <a:p>
            <a:pPr algn="ctr"/>
            <a:r>
              <a:rPr lang="en-US" sz="1600" dirty="0" smtClean="0"/>
              <a:t>Local Work-Stealing Queue</a:t>
            </a:r>
            <a:endParaRPr lang="en-US" sz="1600" dirty="0"/>
          </a:p>
        </p:txBody>
      </p:sp>
      <p:sp>
        <p:nvSpPr>
          <p:cNvPr id="8" name="Oval 7"/>
          <p:cNvSpPr/>
          <p:nvPr/>
        </p:nvSpPr>
        <p:spPr>
          <a:xfrm>
            <a:off x="3505200" y="4114800"/>
            <a:ext cx="1913659" cy="914400"/>
          </a:xfrm>
          <a:prstGeom prst="ellipse">
            <a:avLst/>
          </a:prstGeom>
        </p:spPr>
        <p:style>
          <a:lnRef idx="1">
            <a:schemeClr val="accent6"/>
          </a:lnRef>
          <a:fillRef idx="2">
            <a:schemeClr val="accent6"/>
          </a:fillRef>
          <a:effectRef idx="1">
            <a:schemeClr val="accent6"/>
          </a:effectRef>
          <a:fontRef idx="minor">
            <a:schemeClr val="dk1"/>
          </a:fontRef>
        </p:style>
        <p:txBody>
          <a:bodyPr lIns="91429" tIns="45714" rIns="91429" bIns="45714" rtlCol="0" anchor="ctr"/>
          <a:lstStyle/>
          <a:p>
            <a:pPr algn="ctr"/>
            <a:r>
              <a:rPr lang="en-US" dirty="0" smtClean="0"/>
              <a:t>Worker Thread 1</a:t>
            </a:r>
            <a:endParaRPr lang="en-US" dirty="0"/>
          </a:p>
        </p:txBody>
      </p:sp>
      <p:sp>
        <p:nvSpPr>
          <p:cNvPr id="9" name="Oval 8"/>
          <p:cNvSpPr/>
          <p:nvPr/>
        </p:nvSpPr>
        <p:spPr>
          <a:xfrm>
            <a:off x="6096000" y="4114800"/>
            <a:ext cx="2024495" cy="914400"/>
          </a:xfrm>
          <a:prstGeom prst="ellipse">
            <a:avLst/>
          </a:prstGeom>
        </p:spPr>
        <p:style>
          <a:lnRef idx="1">
            <a:schemeClr val="accent6"/>
          </a:lnRef>
          <a:fillRef idx="2">
            <a:schemeClr val="accent6"/>
          </a:fillRef>
          <a:effectRef idx="1">
            <a:schemeClr val="accent6"/>
          </a:effectRef>
          <a:fontRef idx="minor">
            <a:schemeClr val="dk1"/>
          </a:fontRef>
        </p:style>
        <p:txBody>
          <a:bodyPr lIns="91429" tIns="45714" rIns="91429" bIns="45714" rtlCol="0" anchor="ctr"/>
          <a:lstStyle/>
          <a:p>
            <a:pPr algn="ctr"/>
            <a:r>
              <a:rPr lang="en-US" dirty="0" smtClean="0"/>
              <a:t>Worker Thread p</a:t>
            </a:r>
            <a:endParaRPr lang="en-US" dirty="0"/>
          </a:p>
        </p:txBody>
      </p:sp>
      <p:sp>
        <p:nvSpPr>
          <p:cNvPr id="11" name="TextBox 10"/>
          <p:cNvSpPr txBox="1"/>
          <p:nvPr/>
        </p:nvSpPr>
        <p:spPr>
          <a:xfrm>
            <a:off x="5562600" y="4343400"/>
            <a:ext cx="457200" cy="369320"/>
          </a:xfrm>
          <a:prstGeom prst="rect">
            <a:avLst/>
          </a:prstGeom>
          <a:noFill/>
        </p:spPr>
        <p:txBody>
          <a:bodyPr wrap="square" lIns="91429" tIns="45714" rIns="91429" bIns="45714" rtlCol="0">
            <a:spAutoFit/>
          </a:bodyPr>
          <a:lstStyle/>
          <a:p>
            <a:r>
              <a:rPr lang="en-US" dirty="0" smtClean="0">
                <a:effectLst>
                  <a:glow rad="63500">
                    <a:schemeClr val="accent6">
                      <a:satMod val="175000"/>
                      <a:alpha val="40000"/>
                    </a:schemeClr>
                  </a:glow>
                </a:effectLst>
              </a:rPr>
              <a:t>…</a:t>
            </a:r>
            <a:endParaRPr lang="en-US" dirty="0">
              <a:effectLst>
                <a:glow rad="63500">
                  <a:schemeClr val="accent6">
                    <a:satMod val="175000"/>
                    <a:alpha val="40000"/>
                  </a:schemeClr>
                </a:glow>
              </a:effectLst>
            </a:endParaRPr>
          </a:p>
        </p:txBody>
      </p:sp>
      <p:sp>
        <p:nvSpPr>
          <p:cNvPr id="12" name="TextBox 11"/>
          <p:cNvSpPr txBox="1"/>
          <p:nvPr/>
        </p:nvSpPr>
        <p:spPr>
          <a:xfrm>
            <a:off x="5791200" y="2286000"/>
            <a:ext cx="609600" cy="369320"/>
          </a:xfrm>
          <a:prstGeom prst="rect">
            <a:avLst/>
          </a:prstGeom>
          <a:noFill/>
        </p:spPr>
        <p:txBody>
          <a:bodyPr wrap="square" lIns="91429" tIns="45714" rIns="91429" bIns="45714" rtlCol="0">
            <a:spAutoFit/>
          </a:bodyPr>
          <a:lstStyle/>
          <a:p>
            <a:r>
              <a:rPr lang="en-US" dirty="0" smtClean="0">
                <a:effectLst>
                  <a:glow rad="63500">
                    <a:schemeClr val="accent6">
                      <a:satMod val="175000"/>
                      <a:alpha val="40000"/>
                    </a:schemeClr>
                  </a:glow>
                </a:effectLst>
              </a:rPr>
              <a:t>…</a:t>
            </a:r>
            <a:endParaRPr lang="en-US" dirty="0">
              <a:effectLst>
                <a:glow rad="63500">
                  <a:schemeClr val="accent6">
                    <a:satMod val="175000"/>
                    <a:alpha val="40000"/>
                  </a:schemeClr>
                </a:glow>
              </a:effectLst>
            </a:endParaRPr>
          </a:p>
        </p:txBody>
      </p:sp>
      <p:cxnSp>
        <p:nvCxnSpPr>
          <p:cNvPr id="14" name="Straight Connector 13"/>
          <p:cNvCxnSpPr>
            <a:stCxn id="8" idx="0"/>
            <a:endCxn id="6" idx="2"/>
          </p:cNvCxnSpPr>
          <p:nvPr/>
        </p:nvCxnSpPr>
        <p:spPr>
          <a:xfrm rot="5400000" flipH="1" flipV="1">
            <a:off x="4174115" y="3564515"/>
            <a:ext cx="838200" cy="26237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9" idx="0"/>
            <a:endCxn id="7" idx="2"/>
          </p:cNvCxnSpPr>
          <p:nvPr/>
        </p:nvCxnSpPr>
        <p:spPr>
          <a:xfrm rot="5400000" flipH="1" flipV="1">
            <a:off x="6792624" y="3592224"/>
            <a:ext cx="838200" cy="20695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6" name="Curved Down Arrow 25"/>
          <p:cNvSpPr/>
          <p:nvPr/>
        </p:nvSpPr>
        <p:spPr bwMode="auto">
          <a:xfrm>
            <a:off x="3396351" y="4109012"/>
            <a:ext cx="2199921" cy="470076"/>
          </a:xfrm>
          <a:prstGeom prst="curvedDownArrow">
            <a:avLst>
              <a:gd name="adj1" fmla="val 25000"/>
              <a:gd name="adj2" fmla="val 48852"/>
              <a:gd name="adj3" fmla="val 25000"/>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27" name="Curved Down Arrow 26"/>
          <p:cNvSpPr/>
          <p:nvPr/>
        </p:nvSpPr>
        <p:spPr bwMode="auto">
          <a:xfrm flipH="1" flipV="1">
            <a:off x="3326663" y="4574891"/>
            <a:ext cx="2199921" cy="448521"/>
          </a:xfrm>
          <a:prstGeom prst="curvedDownArrow">
            <a:avLst>
              <a:gd name="adj1" fmla="val 25000"/>
              <a:gd name="adj2" fmla="val 48852"/>
              <a:gd name="adj3" fmla="val 25000"/>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28" name="Curved Down Arrow 27"/>
          <p:cNvSpPr/>
          <p:nvPr/>
        </p:nvSpPr>
        <p:spPr bwMode="auto">
          <a:xfrm>
            <a:off x="6019800" y="4114801"/>
            <a:ext cx="2199921" cy="470076"/>
          </a:xfrm>
          <a:prstGeom prst="curvedDownArrow">
            <a:avLst>
              <a:gd name="adj1" fmla="val 25000"/>
              <a:gd name="adj2" fmla="val 48852"/>
              <a:gd name="adj3" fmla="val 25000"/>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29" name="Curved Down Arrow 28"/>
          <p:cNvSpPr/>
          <p:nvPr/>
        </p:nvSpPr>
        <p:spPr bwMode="auto">
          <a:xfrm flipH="1" flipV="1">
            <a:off x="5950112" y="4580680"/>
            <a:ext cx="2199921" cy="448521"/>
          </a:xfrm>
          <a:prstGeom prst="curvedDownArrow">
            <a:avLst>
              <a:gd name="adj1" fmla="val 25000"/>
              <a:gd name="adj2" fmla="val 48852"/>
              <a:gd name="adj3" fmla="val 25000"/>
            </a:avLst>
          </a:prstGeom>
          <a:solidFill>
            <a:schemeClr val="tx1"/>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22" name="Rectangle 21"/>
          <p:cNvSpPr/>
          <p:nvPr/>
        </p:nvSpPr>
        <p:spPr>
          <a:xfrm>
            <a:off x="304800" y="5257800"/>
            <a:ext cx="914400" cy="381000"/>
          </a:xfrm>
          <a:prstGeom prst="rect">
            <a:avLst/>
          </a:prstGeom>
        </p:spPr>
        <p:style>
          <a:lnRef idx="0">
            <a:schemeClr val="accent1"/>
          </a:lnRef>
          <a:fillRef idx="3">
            <a:schemeClr val="accent1"/>
          </a:fillRef>
          <a:effectRef idx="3">
            <a:schemeClr val="accent1"/>
          </a:effectRef>
          <a:fontRef idx="minor">
            <a:schemeClr val="lt1"/>
          </a:fontRef>
        </p:style>
        <p:txBody>
          <a:bodyPr lIns="91429" tIns="45714" rIns="91429" bIns="45714" rtlCol="0" anchor="ctr"/>
          <a:lstStyle/>
          <a:p>
            <a:pPr algn="ctr"/>
            <a:r>
              <a:rPr lang="en-US" dirty="0" smtClean="0">
                <a:solidFill>
                  <a:schemeClr val="bg1"/>
                </a:solidFill>
              </a:rPr>
              <a:t>Task 1</a:t>
            </a:r>
            <a:endParaRPr lang="en-US" dirty="0">
              <a:solidFill>
                <a:schemeClr val="bg1"/>
              </a:solidFill>
            </a:endParaRPr>
          </a:p>
        </p:txBody>
      </p:sp>
      <p:sp>
        <p:nvSpPr>
          <p:cNvPr id="24" name="Rectangle 23"/>
          <p:cNvSpPr/>
          <p:nvPr/>
        </p:nvSpPr>
        <p:spPr>
          <a:xfrm>
            <a:off x="457200" y="5410200"/>
            <a:ext cx="914400" cy="381000"/>
          </a:xfrm>
          <a:prstGeom prst="rect">
            <a:avLst/>
          </a:prstGeom>
        </p:spPr>
        <p:style>
          <a:lnRef idx="0">
            <a:schemeClr val="accent1"/>
          </a:lnRef>
          <a:fillRef idx="3">
            <a:schemeClr val="accent1"/>
          </a:fillRef>
          <a:effectRef idx="3">
            <a:schemeClr val="accent1"/>
          </a:effectRef>
          <a:fontRef idx="minor">
            <a:schemeClr val="lt1"/>
          </a:fontRef>
        </p:style>
        <p:txBody>
          <a:bodyPr lIns="91429" tIns="45714" rIns="91429" bIns="45714" rtlCol="0" anchor="ctr"/>
          <a:lstStyle/>
          <a:p>
            <a:pPr algn="ctr"/>
            <a:r>
              <a:rPr lang="en-US" dirty="0" smtClean="0">
                <a:solidFill>
                  <a:schemeClr val="bg1"/>
                </a:solidFill>
              </a:rPr>
              <a:t>Task 2</a:t>
            </a:r>
            <a:endParaRPr lang="en-US" dirty="0">
              <a:solidFill>
                <a:schemeClr val="bg1"/>
              </a:solidFill>
            </a:endParaRPr>
          </a:p>
        </p:txBody>
      </p:sp>
      <p:sp>
        <p:nvSpPr>
          <p:cNvPr id="16" name="Rectangle 15"/>
          <p:cNvSpPr/>
          <p:nvPr/>
        </p:nvSpPr>
        <p:spPr>
          <a:xfrm>
            <a:off x="3962400" y="5105400"/>
            <a:ext cx="914400" cy="381000"/>
          </a:xfrm>
          <a:prstGeom prst="rect">
            <a:avLst/>
          </a:prstGeom>
        </p:spPr>
        <p:style>
          <a:lnRef idx="0">
            <a:schemeClr val="accent1"/>
          </a:lnRef>
          <a:fillRef idx="3">
            <a:schemeClr val="accent1"/>
          </a:fillRef>
          <a:effectRef idx="3">
            <a:schemeClr val="accent1"/>
          </a:effectRef>
          <a:fontRef idx="minor">
            <a:schemeClr val="lt1"/>
          </a:fontRef>
        </p:style>
        <p:txBody>
          <a:bodyPr lIns="91429" tIns="45714" rIns="91429" bIns="45714" rtlCol="0" anchor="ctr"/>
          <a:lstStyle/>
          <a:p>
            <a:pPr algn="ctr"/>
            <a:r>
              <a:rPr lang="en-US" dirty="0" smtClean="0">
                <a:solidFill>
                  <a:schemeClr val="bg1"/>
                </a:solidFill>
              </a:rPr>
              <a:t>Task 3</a:t>
            </a:r>
            <a:endParaRPr lang="en-US" dirty="0">
              <a:solidFill>
                <a:schemeClr val="bg1"/>
              </a:solidFill>
            </a:endParaRPr>
          </a:p>
        </p:txBody>
      </p:sp>
      <p:sp>
        <p:nvSpPr>
          <p:cNvPr id="19" name="Rectangle 18"/>
          <p:cNvSpPr/>
          <p:nvPr/>
        </p:nvSpPr>
        <p:spPr>
          <a:xfrm>
            <a:off x="4114800" y="5334000"/>
            <a:ext cx="914400" cy="381000"/>
          </a:xfrm>
          <a:prstGeom prst="rect">
            <a:avLst/>
          </a:prstGeom>
        </p:spPr>
        <p:style>
          <a:lnRef idx="0">
            <a:schemeClr val="accent1"/>
          </a:lnRef>
          <a:fillRef idx="3">
            <a:schemeClr val="accent1"/>
          </a:fillRef>
          <a:effectRef idx="3">
            <a:schemeClr val="accent1"/>
          </a:effectRef>
          <a:fontRef idx="minor">
            <a:schemeClr val="lt1"/>
          </a:fontRef>
        </p:style>
        <p:txBody>
          <a:bodyPr lIns="91429" tIns="45714" rIns="91429" bIns="45714" rtlCol="0" anchor="ctr"/>
          <a:lstStyle/>
          <a:p>
            <a:pPr algn="ctr"/>
            <a:r>
              <a:rPr lang="en-US" dirty="0" smtClean="0">
                <a:solidFill>
                  <a:schemeClr val="bg1"/>
                </a:solidFill>
              </a:rPr>
              <a:t>Task 5</a:t>
            </a:r>
            <a:endParaRPr lang="en-US" dirty="0">
              <a:solidFill>
                <a:schemeClr val="bg1"/>
              </a:solidFill>
            </a:endParaRPr>
          </a:p>
        </p:txBody>
      </p:sp>
      <p:sp>
        <p:nvSpPr>
          <p:cNvPr id="17" name="Rectangle 16"/>
          <p:cNvSpPr/>
          <p:nvPr/>
        </p:nvSpPr>
        <p:spPr>
          <a:xfrm>
            <a:off x="3505200" y="5181600"/>
            <a:ext cx="914400" cy="381000"/>
          </a:xfrm>
          <a:prstGeom prst="rect">
            <a:avLst/>
          </a:prstGeom>
        </p:spPr>
        <p:style>
          <a:lnRef idx="0">
            <a:schemeClr val="accent1"/>
          </a:lnRef>
          <a:fillRef idx="3">
            <a:schemeClr val="accent1"/>
          </a:fillRef>
          <a:effectRef idx="3">
            <a:schemeClr val="accent1"/>
          </a:effectRef>
          <a:fontRef idx="minor">
            <a:schemeClr val="lt1"/>
          </a:fontRef>
        </p:style>
        <p:txBody>
          <a:bodyPr lIns="91429" tIns="45714" rIns="91429" bIns="45714" rtlCol="0" anchor="ctr"/>
          <a:lstStyle/>
          <a:p>
            <a:pPr algn="ctr"/>
            <a:r>
              <a:rPr lang="en-US" dirty="0" smtClean="0">
                <a:solidFill>
                  <a:schemeClr val="bg1"/>
                </a:solidFill>
              </a:rPr>
              <a:t>Task 4</a:t>
            </a:r>
            <a:endParaRPr lang="en-US" dirty="0">
              <a:solidFill>
                <a:schemeClr val="bg1"/>
              </a:solidFill>
            </a:endParaRPr>
          </a:p>
        </p:txBody>
      </p:sp>
      <p:sp>
        <p:nvSpPr>
          <p:cNvPr id="20" name="Rectangle 19"/>
          <p:cNvSpPr/>
          <p:nvPr/>
        </p:nvSpPr>
        <p:spPr>
          <a:xfrm>
            <a:off x="6705600" y="4800600"/>
            <a:ext cx="914400" cy="381000"/>
          </a:xfrm>
          <a:prstGeom prst="rect">
            <a:avLst/>
          </a:prstGeom>
        </p:spPr>
        <p:style>
          <a:lnRef idx="0">
            <a:schemeClr val="accent1"/>
          </a:lnRef>
          <a:fillRef idx="3">
            <a:schemeClr val="accent1"/>
          </a:fillRef>
          <a:effectRef idx="3">
            <a:schemeClr val="accent1"/>
          </a:effectRef>
          <a:fontRef idx="minor">
            <a:schemeClr val="lt1"/>
          </a:fontRef>
        </p:style>
        <p:txBody>
          <a:bodyPr lIns="91429" tIns="45714" rIns="91429" bIns="45714" rtlCol="0" anchor="ctr"/>
          <a:lstStyle/>
          <a:p>
            <a:pPr algn="ctr"/>
            <a:r>
              <a:rPr lang="en-US" dirty="0" smtClean="0">
                <a:solidFill>
                  <a:schemeClr val="bg1"/>
                </a:solidFill>
              </a:rPr>
              <a:t>Task 6</a:t>
            </a:r>
            <a:endParaRPr lang="en-US" dirty="0">
              <a:solidFill>
                <a:schemeClr val="bg1"/>
              </a:solidFill>
            </a:endParaRPr>
          </a:p>
        </p:txBody>
      </p:sp>
      <p:sp>
        <p:nvSpPr>
          <p:cNvPr id="13" name="Up Arrow 12"/>
          <p:cNvSpPr/>
          <p:nvPr/>
        </p:nvSpPr>
        <p:spPr bwMode="auto">
          <a:xfrm>
            <a:off x="6781800" y="5562600"/>
            <a:ext cx="914400" cy="1143000"/>
          </a:xfrm>
          <a:prstGeom prst="up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latin typeface="Segoe UI" pitchFamily="34" charset="0"/>
            </a:endParaRPr>
          </a:p>
        </p:txBody>
      </p:sp>
      <p:sp>
        <p:nvSpPr>
          <p:cNvPr id="30" name="Up Arrow 29"/>
          <p:cNvSpPr/>
          <p:nvPr/>
        </p:nvSpPr>
        <p:spPr bwMode="auto">
          <a:xfrm rot="10800000">
            <a:off x="7467600" y="5562600"/>
            <a:ext cx="914400" cy="1143000"/>
          </a:xfrm>
          <a:prstGeom prst="up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latin typeface="Segoe UI" pitchFamily="34" charset="0"/>
            </a:endParaRPr>
          </a:p>
        </p:txBody>
      </p:sp>
      <p:sp>
        <p:nvSpPr>
          <p:cNvPr id="31" name="TextBox 30"/>
          <p:cNvSpPr txBox="1"/>
          <p:nvPr/>
        </p:nvSpPr>
        <p:spPr>
          <a:xfrm>
            <a:off x="6629400" y="5767626"/>
            <a:ext cx="2093394" cy="861774"/>
          </a:xfrm>
          <a:prstGeom prst="rect">
            <a:avLst/>
          </a:prstGeom>
          <a:noFill/>
        </p:spPr>
        <p:txBody>
          <a:bodyPr wrap="none" lIns="0" tIns="0" rIns="0" bIns="0" rtlCol="0">
            <a:spAutoFit/>
          </a:bodyPr>
          <a:lstStyle/>
          <a:p>
            <a:r>
              <a:rPr lang="en-US" sz="1400" dirty="0" smtClean="0">
                <a:gradFill>
                  <a:gsLst>
                    <a:gs pos="0">
                      <a:schemeClr val="tx1"/>
                    </a:gs>
                    <a:gs pos="86000">
                      <a:schemeClr val="tx1"/>
                    </a:gs>
                  </a:gsLst>
                  <a:lin ang="5400000" scaled="0"/>
                </a:gradFill>
                <a:effectLst>
                  <a:glow rad="63500">
                    <a:schemeClr val="accent1">
                      <a:satMod val="175000"/>
                      <a:alpha val="40000"/>
                    </a:schemeClr>
                  </a:glow>
                </a:effectLst>
              </a:rPr>
              <a:t>Thread Management:</a:t>
            </a:r>
          </a:p>
          <a:p>
            <a:pPr marL="285750" indent="-285750">
              <a:buFont typeface="Wingdings" pitchFamily="2" charset="2"/>
              <a:buChar char="ü"/>
            </a:pPr>
            <a:r>
              <a:rPr lang="en-US" sz="1400" dirty="0" smtClean="0">
                <a:gradFill>
                  <a:gsLst>
                    <a:gs pos="0">
                      <a:schemeClr val="tx1"/>
                    </a:gs>
                    <a:gs pos="86000">
                      <a:schemeClr val="tx1"/>
                    </a:gs>
                  </a:gsLst>
                  <a:lin ang="5400000" scaled="0"/>
                </a:gradFill>
                <a:effectLst>
                  <a:glow rad="63500">
                    <a:schemeClr val="accent1">
                      <a:satMod val="175000"/>
                      <a:alpha val="40000"/>
                    </a:schemeClr>
                  </a:glow>
                </a:effectLst>
              </a:rPr>
              <a:t>Starvation Detection</a:t>
            </a:r>
          </a:p>
          <a:p>
            <a:pPr marL="285750" indent="-285750">
              <a:buFont typeface="Wingdings" pitchFamily="2" charset="2"/>
              <a:buChar char="ü"/>
            </a:pPr>
            <a:r>
              <a:rPr lang="en-US" sz="1400" dirty="0" smtClean="0">
                <a:gradFill>
                  <a:gsLst>
                    <a:gs pos="0">
                      <a:schemeClr val="tx1"/>
                    </a:gs>
                    <a:gs pos="86000">
                      <a:schemeClr val="tx1"/>
                    </a:gs>
                  </a:gsLst>
                  <a:lin ang="5400000" scaled="0"/>
                </a:gradFill>
                <a:effectLst>
                  <a:glow rad="63500">
                    <a:schemeClr val="accent1">
                      <a:satMod val="175000"/>
                      <a:alpha val="40000"/>
                    </a:schemeClr>
                  </a:glow>
                </a:effectLst>
              </a:rPr>
              <a:t>Idle Thread Retirement</a:t>
            </a:r>
          </a:p>
          <a:p>
            <a:pPr marL="285750" indent="-285750">
              <a:buFont typeface="Wingdings" pitchFamily="2" charset="2"/>
              <a:buChar char="ü"/>
            </a:pPr>
            <a:r>
              <a:rPr lang="en-US" sz="1400" dirty="0" smtClean="0">
                <a:gradFill>
                  <a:gsLst>
                    <a:gs pos="0">
                      <a:schemeClr val="tx1"/>
                    </a:gs>
                    <a:gs pos="86000">
                      <a:schemeClr val="tx1"/>
                    </a:gs>
                  </a:gsLst>
                  <a:lin ang="5400000" scaled="0"/>
                </a:gradFill>
                <a:effectLst>
                  <a:glow rad="63500">
                    <a:schemeClr val="accent1">
                      <a:satMod val="175000"/>
                      <a:alpha val="40000"/>
                    </a:schemeClr>
                  </a:glow>
                </a:effectLst>
              </a:rPr>
              <a:t>Hill-climbing</a:t>
            </a:r>
          </a:p>
        </p:txBody>
      </p:sp>
    </p:spTree>
    <p:extLst>
      <p:ext uri="{BB962C8B-B14F-4D97-AF65-F5344CB8AC3E}">
        <p14:creationId xmlns:p14="http://schemas.microsoft.com/office/powerpoint/2010/main" xmlns="" val="28249359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1.38778E-17 5.10062E-6 L 0.13333 -0.28868 " pathEditMode="relative" ptsTypes="AA">
                                      <p:cBhvr>
                                        <p:cTn id="10" dur="500" fill="hold"/>
                                        <p:tgtEl>
                                          <p:spTgt spid="22"/>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1" nodeType="clickEffect">
                                  <p:stCondLst>
                                    <p:cond delay="0"/>
                                  </p:stCondLst>
                                  <p:childTnLst>
                                    <p:animMotion origin="layout" path="M 0.13333 -0.28869 L 0.13333 -0.36086 " pathEditMode="relative" rAng="0" ptsTypes="AA">
                                      <p:cBhvr>
                                        <p:cTn id="18" dur="500" fill="hold"/>
                                        <p:tgtEl>
                                          <p:spTgt spid="22"/>
                                        </p:tgtEl>
                                        <p:attrNameLst>
                                          <p:attrName>ppt_x</p:attrName>
                                          <p:attrName>ppt_y</p:attrName>
                                        </p:attrNameLst>
                                      </p:cBhvr>
                                      <p:rCtr x="0" y="-36"/>
                                    </p:animMotion>
                                  </p:childTnLst>
                                </p:cTn>
                              </p:par>
                              <p:par>
                                <p:cTn id="19" presetID="0" presetClass="path" presetSubtype="0" accel="50000" decel="50000" fill="hold" grpId="0" nodeType="withEffect">
                                  <p:stCondLst>
                                    <p:cond delay="0"/>
                                  </p:stCondLst>
                                  <p:childTnLst>
                                    <p:animMotion origin="layout" path="M 3.33333E-6 -1.70021E-6 L 0.11666 -0.322 " pathEditMode="relative" ptsTypes="AA">
                                      <p:cBhvr>
                                        <p:cTn id="20" dur="500" fill="hold"/>
                                        <p:tgtEl>
                                          <p:spTgt spid="24"/>
                                        </p:tgtEl>
                                        <p:attrNameLst>
                                          <p:attrName>ppt_x</p:attrName>
                                          <p:attrName>ppt_y</p:attrName>
                                        </p:attrNameLst>
                                      </p:cBhvr>
                                    </p:animMotion>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grpId="3" nodeType="clickEffect">
                                  <p:stCondLst>
                                    <p:cond delay="0"/>
                                  </p:stCondLst>
                                  <p:childTnLst>
                                    <p:animMotion origin="layout" path="M 0.13333 -0.36086 L 0.66667 -0.07217 " pathEditMode="relative" rAng="0" ptsTypes="AA">
                                      <p:cBhvr>
                                        <p:cTn id="24" dur="500" fill="hold"/>
                                        <p:tgtEl>
                                          <p:spTgt spid="22"/>
                                        </p:tgtEl>
                                        <p:attrNameLst>
                                          <p:attrName>ppt_x</p:attrName>
                                          <p:attrName>ppt_y</p:attrName>
                                        </p:attrNameLst>
                                      </p:cBhvr>
                                      <p:rCtr x="267" y="144"/>
                                    </p:animMotion>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grpId="2" nodeType="clickEffect">
                                  <p:stCondLst>
                                    <p:cond delay="0"/>
                                  </p:stCondLst>
                                  <p:childTnLst>
                                    <p:animMotion origin="layout" path="M 0.11666 -0.3109 L 0.35833 -0.09438 " pathEditMode="relative" rAng="0" ptsTypes="AA">
                                      <p:cBhvr>
                                        <p:cTn id="28" dur="500" fill="hold"/>
                                        <p:tgtEl>
                                          <p:spTgt spid="24"/>
                                        </p:tgtEl>
                                        <p:attrNameLst>
                                          <p:attrName>ppt_x</p:attrName>
                                          <p:attrName>ppt_y</p:attrName>
                                        </p:attrNameLst>
                                      </p:cBhvr>
                                      <p:rCtr x="121" y="108"/>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0" presetClass="path" presetSubtype="0" accel="50000" decel="50000" fill="hold" grpId="1" nodeType="withEffect">
                                  <p:stCondLst>
                                    <p:cond delay="0"/>
                                  </p:stCondLst>
                                  <p:childTnLst>
                                    <p:animMotion origin="layout" path="M 0 -3.53227E-6 L 0.03333 -0.32755 " pathEditMode="relative" rAng="0" ptsTypes="AA">
                                      <p:cBhvr>
                                        <p:cTn id="34" dur="500" fill="hold"/>
                                        <p:tgtEl>
                                          <p:spTgt spid="16"/>
                                        </p:tgtEl>
                                        <p:attrNameLst>
                                          <p:attrName>ppt_x</p:attrName>
                                          <p:attrName>ppt_y</p:attrName>
                                        </p:attrNameLst>
                                      </p:cBhvr>
                                      <p:rCtr x="17" y="-164"/>
                                    </p:animMotion>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2" nodeType="clickEffect">
                                  <p:stCondLst>
                                    <p:cond delay="0"/>
                                  </p:stCondLst>
                                  <p:childTnLst>
                                    <p:animMotion origin="layout" path="M 0.03333 -0.32755 L 0.03333 -0.39417 " pathEditMode="relative" rAng="0" ptsTypes="AA">
                                      <p:cBhvr>
                                        <p:cTn id="38" dur="500" fill="hold"/>
                                        <p:tgtEl>
                                          <p:spTgt spid="16"/>
                                        </p:tgtEl>
                                        <p:attrNameLst>
                                          <p:attrName>ppt_x</p:attrName>
                                          <p:attrName>ppt_y</p:attrName>
                                        </p:attrNameLst>
                                      </p:cBhvr>
                                      <p:rCtr x="0" y="-33"/>
                                    </p:animMotion>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0" presetClass="path" presetSubtype="0" accel="50000" decel="50000" fill="hold" grpId="1" nodeType="withEffect">
                                  <p:stCondLst>
                                    <p:cond delay="0"/>
                                  </p:stCondLst>
                                  <p:childTnLst>
                                    <p:animMotion origin="layout" path="M 5.55112E-17 0.00555 L 0.08333 -0.34412 " pathEditMode="relative" rAng="0" ptsTypes="AA">
                                      <p:cBhvr>
                                        <p:cTn id="42" dur="500" fill="hold"/>
                                        <p:tgtEl>
                                          <p:spTgt spid="17"/>
                                        </p:tgtEl>
                                        <p:attrNameLst>
                                          <p:attrName>ppt_x</p:attrName>
                                          <p:attrName>ppt_y</p:attrName>
                                        </p:attrNameLst>
                                      </p:cBhvr>
                                      <p:rCtr x="42" y="-175"/>
                                    </p:animMotion>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grpId="2" nodeType="clickEffect">
                                  <p:stCondLst>
                                    <p:cond delay="0"/>
                                  </p:stCondLst>
                                  <p:childTnLst>
                                    <p:animMotion origin="layout" path="M 0.08333 -0.34482 L 0.08333 -0.41142 " pathEditMode="relative" rAng="0" ptsTypes="AA">
                                      <p:cBhvr>
                                        <p:cTn id="46" dur="500" fill="hold"/>
                                        <p:tgtEl>
                                          <p:spTgt spid="17"/>
                                        </p:tgtEl>
                                        <p:attrNameLst>
                                          <p:attrName>ppt_x</p:attrName>
                                          <p:attrName>ppt_y</p:attrName>
                                        </p:attrNameLst>
                                      </p:cBhvr>
                                      <p:rCtr x="0" y="-33"/>
                                    </p:animMotion>
                                  </p:childTnLst>
                                </p:cTn>
                              </p:par>
                              <p:par>
                                <p:cTn id="47" presetID="0" presetClass="path" presetSubtype="0" accel="50000" decel="50000" fill="hold" grpId="3" nodeType="withEffect">
                                  <p:stCondLst>
                                    <p:cond delay="0"/>
                                  </p:stCondLst>
                                  <p:childTnLst>
                                    <p:animMotion origin="layout" path="M 0.03333 -0.39417 L 0.03333 -0.46079 " pathEditMode="relative" rAng="0" ptsTypes="AA">
                                      <p:cBhvr>
                                        <p:cTn id="48" dur="500" fill="hold"/>
                                        <p:tgtEl>
                                          <p:spTgt spid="16"/>
                                        </p:tgtEl>
                                        <p:attrNameLst>
                                          <p:attrName>ppt_x</p:attrName>
                                          <p:attrName>ppt_y</p:attrName>
                                        </p:attrNameLst>
                                      </p:cBhvr>
                                      <p:rCtr x="0" y="-33"/>
                                    </p:animMotion>
                                  </p:childTnLst>
                                </p:cTn>
                              </p:par>
                              <p:par>
                                <p:cTn id="49" presetID="1" presetClass="entr" presetSubtype="0" fill="hold" grpId="1"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0" presetClass="path" presetSubtype="0" accel="50000" decel="50000" fill="hold" grpId="0" nodeType="withEffect">
                                  <p:stCondLst>
                                    <p:cond delay="0"/>
                                  </p:stCondLst>
                                  <p:childTnLst>
                                    <p:animMotion origin="layout" path="M 3.33333E-6 8.29979E-6 L 0.01666 -0.36641 " pathEditMode="relative" ptsTypes="AA">
                                      <p:cBhvr>
                                        <p:cTn id="52" dur="500" fill="hold"/>
                                        <p:tgtEl>
                                          <p:spTgt spid="19"/>
                                        </p:tgtEl>
                                        <p:attrNameLst>
                                          <p:attrName>ppt_x</p:attrName>
                                          <p:attrName>ppt_y</p:attrName>
                                        </p:attrNameLst>
                                      </p:cBhvr>
                                    </p:animMotion>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3" nodeType="clickEffect">
                                  <p:stCondLst>
                                    <p:cond delay="0"/>
                                  </p:stCondLst>
                                  <p:childTnLst>
                                    <p:animEffect transition="out" filter="fade">
                                      <p:cBhvr>
                                        <p:cTn id="56" dur="500"/>
                                        <p:tgtEl>
                                          <p:spTgt spid="24"/>
                                        </p:tgtEl>
                                      </p:cBhvr>
                                    </p:animEffect>
                                    <p:set>
                                      <p:cBhvr>
                                        <p:cTn id="57" dur="1" fill="hold">
                                          <p:stCondLst>
                                            <p:cond delay="499"/>
                                          </p:stCondLst>
                                        </p:cTn>
                                        <p:tgtEl>
                                          <p:spTgt spid="2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0" presetClass="path" presetSubtype="0" accel="50000" decel="50000" fill="hold" grpId="2" nodeType="clickEffect">
                                  <p:stCondLst>
                                    <p:cond delay="0"/>
                                  </p:stCondLst>
                                  <p:childTnLst>
                                    <p:animMotion origin="layout" path="M 0.01666 -0.36086 L -0.03334 -0.07217 " pathEditMode="relative" rAng="0" ptsTypes="AA">
                                      <p:cBhvr>
                                        <p:cTn id="61" dur="500" fill="hold"/>
                                        <p:tgtEl>
                                          <p:spTgt spid="19"/>
                                        </p:tgtEl>
                                        <p:attrNameLst>
                                          <p:attrName>ppt_x</p:attrName>
                                          <p:attrName>ppt_y</p:attrName>
                                        </p:attrNameLst>
                                      </p:cBhvr>
                                      <p:rCtr x="-25" y="144"/>
                                    </p:animMotion>
                                  </p:childTnLst>
                                </p:cTn>
                              </p:par>
                              <p:par>
                                <p:cTn id="62" presetID="0" presetClass="path" presetSubtype="0" accel="50000" decel="50000" fill="hold" grpId="3" nodeType="withEffect">
                                  <p:stCondLst>
                                    <p:cond delay="0"/>
                                  </p:stCondLst>
                                  <p:childTnLst>
                                    <p:animMotion origin="layout" path="M 0.08333 -0.40518 L 0.08333 -0.33857 " pathEditMode="relative" rAng="0" ptsTypes="AA">
                                      <p:cBhvr>
                                        <p:cTn id="63" dur="500" fill="hold"/>
                                        <p:tgtEl>
                                          <p:spTgt spid="17"/>
                                        </p:tgtEl>
                                        <p:attrNameLst>
                                          <p:attrName>ppt_x</p:attrName>
                                          <p:attrName>ppt_y</p:attrName>
                                        </p:attrNameLst>
                                      </p:cBhvr>
                                      <p:rCtr x="0" y="33"/>
                                    </p:animMotion>
                                  </p:childTnLst>
                                </p:cTn>
                              </p:par>
                              <p:par>
                                <p:cTn id="64" presetID="0" presetClass="path" presetSubtype="0" accel="50000" decel="50000" fill="hold" grpId="4" nodeType="withEffect">
                                  <p:stCondLst>
                                    <p:cond delay="0"/>
                                  </p:stCondLst>
                                  <p:childTnLst>
                                    <p:animMotion origin="layout" path="M 0.03333 -0.46079 L 0.03333 -0.39417 " pathEditMode="relative" rAng="0" ptsTypes="AA">
                                      <p:cBhvr>
                                        <p:cTn id="65" dur="500" fill="hold"/>
                                        <p:tgtEl>
                                          <p:spTgt spid="16"/>
                                        </p:tgtEl>
                                        <p:attrNameLst>
                                          <p:attrName>ppt_x</p:attrName>
                                          <p:attrName>ppt_y</p:attrName>
                                        </p:attrNameLst>
                                      </p:cBhvr>
                                      <p:rCtr x="0" y="33"/>
                                    </p:animMotion>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4" nodeType="clickEffect">
                                  <p:stCondLst>
                                    <p:cond delay="0"/>
                                  </p:stCondLst>
                                  <p:childTnLst>
                                    <p:animEffect transition="out" filter="fade">
                                      <p:cBhvr>
                                        <p:cTn id="69" dur="500"/>
                                        <p:tgtEl>
                                          <p:spTgt spid="22"/>
                                        </p:tgtEl>
                                      </p:cBhvr>
                                    </p:animEffect>
                                    <p:set>
                                      <p:cBhvr>
                                        <p:cTn id="70" dur="1" fill="hold">
                                          <p:stCondLst>
                                            <p:cond delay="499"/>
                                          </p:stCondLst>
                                        </p:cTn>
                                        <p:tgtEl>
                                          <p:spTgt spid="22"/>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0" presetClass="path" presetSubtype="0" accel="50000" decel="50000" fill="hold" grpId="5" nodeType="clickEffect">
                                  <p:stCondLst>
                                    <p:cond delay="0"/>
                                  </p:stCondLst>
                                  <p:childTnLst>
                                    <p:animMotion origin="layout" path="M 0.03333 -0.39417 L 0.26667 -0.03886 " pathEditMode="relative" rAng="0" ptsTypes="AA">
                                      <p:cBhvr>
                                        <p:cTn id="74" dur="500" fill="hold"/>
                                        <p:tgtEl>
                                          <p:spTgt spid="16"/>
                                        </p:tgtEl>
                                        <p:attrNameLst>
                                          <p:attrName>ppt_x</p:attrName>
                                          <p:attrName>ppt_y</p:attrName>
                                        </p:attrNameLst>
                                      </p:cBhvr>
                                      <p:rCtr x="117" y="178"/>
                                    </p:animMotion>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par>
                                <p:cTn id="79" presetID="0" presetClass="path" presetSubtype="0" accel="50000" decel="50000" fill="hold" grpId="1" nodeType="withEffect">
                                  <p:stCondLst>
                                    <p:cond delay="0"/>
                                  </p:stCondLst>
                                  <p:childTnLst>
                                    <p:animMotion origin="layout" path="M 0 -1.60962E-6 L 0.01667 -0.28862 " pathEditMode="relative" rAng="0" ptsTypes="AA">
                                      <p:cBhvr>
                                        <p:cTn id="80" dur="500" fill="hold"/>
                                        <p:tgtEl>
                                          <p:spTgt spid="20"/>
                                        </p:tgtEl>
                                        <p:attrNameLst>
                                          <p:attrName>ppt_x</p:attrName>
                                          <p:attrName>ppt_y</p:attrName>
                                        </p:attrNameLst>
                                      </p:cBhvr>
                                      <p:rCtr x="8" y="-1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2" grpId="2" animBg="1"/>
      <p:bldP spid="22" grpId="3" animBg="1"/>
      <p:bldP spid="22" grpId="4" animBg="1"/>
      <p:bldP spid="24" grpId="0" animBg="1"/>
      <p:bldP spid="24" grpId="1" animBg="1"/>
      <p:bldP spid="24" grpId="2" animBg="1"/>
      <p:bldP spid="24" grpId="3" animBg="1"/>
      <p:bldP spid="16" grpId="0" animBg="1"/>
      <p:bldP spid="16" grpId="1" animBg="1"/>
      <p:bldP spid="16" grpId="2" animBg="1"/>
      <p:bldP spid="16" grpId="3" animBg="1"/>
      <p:bldP spid="16" grpId="4" animBg="1"/>
      <p:bldP spid="16" grpId="5" animBg="1"/>
      <p:bldP spid="19" grpId="0" animBg="1"/>
      <p:bldP spid="19" grpId="1" animBg="1"/>
      <p:bldP spid="19" grpId="2" animBg="1"/>
      <p:bldP spid="17" grpId="0" animBg="1"/>
      <p:bldP spid="17" grpId="1" animBg="1"/>
      <p:bldP spid="17" grpId="2" animBg="1"/>
      <p:bldP spid="17" grpId="3" animBg="1"/>
      <p:bldP spid="20" grpId="0" animBg="1"/>
      <p:bldP spid="2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Visualizing Concurrency</a:t>
            </a:r>
            <a:endParaRPr lang="en-US" dirty="0"/>
          </a:p>
        </p:txBody>
      </p:sp>
      <p:sp>
        <p:nvSpPr>
          <p:cNvPr id="3" name="Subtitle 2"/>
          <p:cNvSpPr>
            <a:spLocks noGrp="1"/>
          </p:cNvSpPr>
          <p:nvPr>
            <p:ph type="subTitle" idx="1"/>
          </p:nvPr>
        </p:nvSpPr>
        <p:spPr/>
        <p:txBody>
          <a:bodyPr/>
          <a:lstStyle/>
          <a:p>
            <a:r>
              <a:rPr lang="en-US" dirty="0" smtClean="0"/>
              <a:t>Parallel loops in the VS 2010 Profiler’s Concurrency Visualizer</a:t>
            </a:r>
          </a:p>
          <a:p>
            <a:r>
              <a:rPr lang="en-US" dirty="0" smtClean="0"/>
              <a:t>Optimizing PLINQ</a:t>
            </a:r>
            <a:endParaRPr lang="en-US" dirty="0"/>
          </a:p>
        </p:txBody>
      </p:sp>
      <p:sp>
        <p:nvSpPr>
          <p:cNvPr id="4" name="Text Placeholder 3"/>
          <p:cNvSpPr>
            <a:spLocks noGrp="1"/>
          </p:cNvSpPr>
          <p:nvPr>
            <p:ph type="body" sz="quarter" idx="10"/>
          </p:nvPr>
        </p:nvSpPr>
        <p:spPr/>
        <p:txBody>
          <a:bodyPr/>
          <a:lstStyle/>
          <a:p>
            <a:r>
              <a:rPr lang="en-US" smtClean="0"/>
              <a:t>demo</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Free Code!</a:t>
            </a:r>
            <a:endParaRPr lang="en-US" dirty="0"/>
          </a:p>
        </p:txBody>
      </p:sp>
      <p:sp>
        <p:nvSpPr>
          <p:cNvPr id="6" name="Text Placeholder 5"/>
          <p:cNvSpPr>
            <a:spLocks noGrp="1"/>
          </p:cNvSpPr>
          <p:nvPr>
            <p:ph type="body" sz="quarter" idx="10"/>
          </p:nvPr>
        </p:nvSpPr>
        <p:spPr/>
        <p:txBody>
          <a:bodyPr/>
          <a:lstStyle/>
          <a:p>
            <a:r>
              <a:rPr lang="en-US" dirty="0"/>
              <a:t>Scenarios:</a:t>
            </a:r>
            <a:br>
              <a:rPr lang="en-US" dirty="0"/>
            </a:br>
            <a:r>
              <a:rPr lang="en-US" sz="2800" dirty="0">
                <a:hlinkClick r:id="rId3"/>
              </a:rPr>
              <a:t>http://</a:t>
            </a:r>
            <a:r>
              <a:rPr lang="en-US" sz="2800" dirty="0" smtClean="0">
                <a:hlinkClick r:id="rId3"/>
              </a:rPr>
              <a:t>code.msdn.microsoft.com/Scenario</a:t>
            </a:r>
            <a:endParaRPr lang="en-US" sz="2800" dirty="0" smtClean="0"/>
          </a:p>
          <a:p>
            <a:endParaRPr lang="en-US" dirty="0" smtClean="0"/>
          </a:p>
          <a:p>
            <a:r>
              <a:rPr lang="en-US" dirty="0" smtClean="0"/>
              <a:t>Parallel Extensions </a:t>
            </a:r>
            <a:r>
              <a:rPr lang="en-US" dirty="0"/>
              <a:t>Extras:</a:t>
            </a:r>
            <a:br>
              <a:rPr lang="en-US" dirty="0"/>
            </a:br>
            <a:r>
              <a:rPr lang="en-US" sz="2800" dirty="0">
                <a:hlinkClick r:id="rId4"/>
              </a:rPr>
              <a:t>http://</a:t>
            </a:r>
            <a:r>
              <a:rPr lang="en-US" sz="2800" dirty="0" smtClean="0">
                <a:hlinkClick r:id="rId4"/>
              </a:rPr>
              <a:t>code.msdn.microsoft.com/ParExtSamples</a:t>
            </a:r>
            <a:endParaRPr lang="en-US" sz="2800" dirty="0" smtClean="0"/>
          </a:p>
          <a:p>
            <a:endParaRPr lang="en-US" dirty="0"/>
          </a:p>
        </p:txBody>
      </p:sp>
      <p:pic>
        <p:nvPicPr>
          <p:cNvPr id="4098" name="Picture 2" descr="C:\Users\stevetei\AppData\Local\Microsoft\Windows\Temporary Internet Files\Content.IE5\1AOQVPDQ\00153438[1].wmf"/>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784308" y="4169373"/>
            <a:ext cx="1685239" cy="1844345"/>
          </a:xfrm>
          <a:prstGeom prst="rect">
            <a:avLst/>
          </a:prstGeom>
          <a:noFill/>
          <a:extLst>
            <a:ext uri="{909E8E84-426E-40DD-AFC4-6F175D3DCCD1}">
              <a14:hiddenFill xmlns:a14="http://schemas.microsoft.com/office/drawing/2010/main" xmlns="">
                <a:solidFill>
                  <a:srgbClr xmlns:mc="http://schemas.openxmlformats.org/markup-compatibility/2006" val="FFFFFF" mc:Ignorable=""/>
                </a:solidFill>
              </a14:hiddenFill>
            </a:ext>
          </a:extLst>
        </p:spPr>
      </p:pic>
    </p:spTree>
    <p:extLst>
      <p:ext uri="{BB962C8B-B14F-4D97-AF65-F5344CB8AC3E}">
        <p14:creationId xmlns:p14="http://schemas.microsoft.com/office/powerpoint/2010/main" xmlns="" val="321793624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0" name="Group 259"/>
          <p:cNvGrpSpPr/>
          <p:nvPr/>
        </p:nvGrpSpPr>
        <p:grpSpPr>
          <a:xfrm>
            <a:off x="1166864" y="2741072"/>
            <a:ext cx="7467600" cy="381000"/>
            <a:chOff x="1219200" y="2286000"/>
            <a:chExt cx="7467600" cy="381000"/>
          </a:xfrm>
          <a:solidFill>
            <a:schemeClr val="tx1"/>
          </a:solidFill>
        </p:grpSpPr>
        <p:sp>
          <p:nvSpPr>
            <p:cNvPr id="261" name="Rectangle 260"/>
            <p:cNvSpPr/>
            <p:nvPr/>
          </p:nvSpPr>
          <p:spPr>
            <a:xfrm>
              <a:off x="12192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62" name="Rectangle 261"/>
            <p:cNvSpPr/>
            <p:nvPr/>
          </p:nvSpPr>
          <p:spPr>
            <a:xfrm>
              <a:off x="13716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263" name="Rectangle 262"/>
            <p:cNvSpPr/>
            <p:nvPr/>
          </p:nvSpPr>
          <p:spPr>
            <a:xfrm>
              <a:off x="15240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264" name="Rectangle 263"/>
            <p:cNvSpPr/>
            <p:nvPr/>
          </p:nvSpPr>
          <p:spPr>
            <a:xfrm>
              <a:off x="16764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265" name="Rectangle 264"/>
            <p:cNvSpPr/>
            <p:nvPr/>
          </p:nvSpPr>
          <p:spPr>
            <a:xfrm>
              <a:off x="18288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66" name="Rectangle 265"/>
            <p:cNvSpPr/>
            <p:nvPr/>
          </p:nvSpPr>
          <p:spPr>
            <a:xfrm>
              <a:off x="19812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67" name="Rectangle 266"/>
            <p:cNvSpPr/>
            <p:nvPr/>
          </p:nvSpPr>
          <p:spPr>
            <a:xfrm>
              <a:off x="21336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268" name="Rectangle 267"/>
            <p:cNvSpPr/>
            <p:nvPr/>
          </p:nvSpPr>
          <p:spPr>
            <a:xfrm>
              <a:off x="22860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269" name="Rectangle 268"/>
            <p:cNvSpPr/>
            <p:nvPr/>
          </p:nvSpPr>
          <p:spPr>
            <a:xfrm>
              <a:off x="24384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270" name="Rectangle 269"/>
            <p:cNvSpPr/>
            <p:nvPr/>
          </p:nvSpPr>
          <p:spPr>
            <a:xfrm>
              <a:off x="25908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271" name="Rectangle 270"/>
            <p:cNvSpPr/>
            <p:nvPr/>
          </p:nvSpPr>
          <p:spPr>
            <a:xfrm>
              <a:off x="27432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272" name="Rectangle 271"/>
            <p:cNvSpPr/>
            <p:nvPr/>
          </p:nvSpPr>
          <p:spPr>
            <a:xfrm>
              <a:off x="28956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273" name="Rectangle 272"/>
            <p:cNvSpPr/>
            <p:nvPr/>
          </p:nvSpPr>
          <p:spPr>
            <a:xfrm>
              <a:off x="30480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74" name="Rectangle 273"/>
            <p:cNvSpPr/>
            <p:nvPr/>
          </p:nvSpPr>
          <p:spPr>
            <a:xfrm>
              <a:off x="32004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75" name="Rectangle 274"/>
            <p:cNvSpPr/>
            <p:nvPr/>
          </p:nvSpPr>
          <p:spPr>
            <a:xfrm>
              <a:off x="33528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76" name="Rectangle 275"/>
            <p:cNvSpPr/>
            <p:nvPr/>
          </p:nvSpPr>
          <p:spPr>
            <a:xfrm>
              <a:off x="35052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77" name="Rectangle 276"/>
            <p:cNvSpPr/>
            <p:nvPr/>
          </p:nvSpPr>
          <p:spPr>
            <a:xfrm>
              <a:off x="36576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p:cNvSpPr/>
            <p:nvPr/>
          </p:nvSpPr>
          <p:spPr>
            <a:xfrm>
              <a:off x="38100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p:cNvSpPr/>
            <p:nvPr/>
          </p:nvSpPr>
          <p:spPr>
            <a:xfrm>
              <a:off x="39624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p:cNvSpPr/>
            <p:nvPr/>
          </p:nvSpPr>
          <p:spPr>
            <a:xfrm>
              <a:off x="41148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p:cNvSpPr/>
            <p:nvPr/>
          </p:nvSpPr>
          <p:spPr>
            <a:xfrm>
              <a:off x="42672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p:cNvSpPr/>
            <p:nvPr/>
          </p:nvSpPr>
          <p:spPr>
            <a:xfrm>
              <a:off x="44196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ectangle 282"/>
            <p:cNvSpPr/>
            <p:nvPr/>
          </p:nvSpPr>
          <p:spPr>
            <a:xfrm>
              <a:off x="45720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p:cNvSpPr/>
            <p:nvPr/>
          </p:nvSpPr>
          <p:spPr>
            <a:xfrm>
              <a:off x="47244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p:cNvSpPr/>
            <p:nvPr/>
          </p:nvSpPr>
          <p:spPr>
            <a:xfrm>
              <a:off x="48768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285"/>
            <p:cNvSpPr/>
            <p:nvPr/>
          </p:nvSpPr>
          <p:spPr>
            <a:xfrm>
              <a:off x="50292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286"/>
            <p:cNvSpPr/>
            <p:nvPr/>
          </p:nvSpPr>
          <p:spPr>
            <a:xfrm>
              <a:off x="51816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p:cNvSpPr/>
            <p:nvPr/>
          </p:nvSpPr>
          <p:spPr>
            <a:xfrm>
              <a:off x="53340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ectangle 288"/>
            <p:cNvSpPr/>
            <p:nvPr/>
          </p:nvSpPr>
          <p:spPr>
            <a:xfrm>
              <a:off x="54864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90" name="Rectangle 289"/>
            <p:cNvSpPr/>
            <p:nvPr/>
          </p:nvSpPr>
          <p:spPr>
            <a:xfrm>
              <a:off x="56388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91" name="Rectangle 290"/>
            <p:cNvSpPr/>
            <p:nvPr/>
          </p:nvSpPr>
          <p:spPr>
            <a:xfrm>
              <a:off x="57912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92" name="Rectangle 291"/>
            <p:cNvSpPr/>
            <p:nvPr/>
          </p:nvSpPr>
          <p:spPr>
            <a:xfrm>
              <a:off x="59436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93" name="Rectangle 292"/>
            <p:cNvSpPr/>
            <p:nvPr/>
          </p:nvSpPr>
          <p:spPr>
            <a:xfrm>
              <a:off x="60960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94" name="Rectangle 293"/>
            <p:cNvSpPr/>
            <p:nvPr/>
          </p:nvSpPr>
          <p:spPr>
            <a:xfrm>
              <a:off x="62484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95" name="Rectangle 294"/>
            <p:cNvSpPr/>
            <p:nvPr/>
          </p:nvSpPr>
          <p:spPr>
            <a:xfrm>
              <a:off x="64008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96" name="Rectangle 295"/>
            <p:cNvSpPr/>
            <p:nvPr/>
          </p:nvSpPr>
          <p:spPr>
            <a:xfrm>
              <a:off x="65532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97" name="Rectangle 296"/>
            <p:cNvSpPr/>
            <p:nvPr/>
          </p:nvSpPr>
          <p:spPr>
            <a:xfrm>
              <a:off x="67056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297"/>
            <p:cNvSpPr/>
            <p:nvPr/>
          </p:nvSpPr>
          <p:spPr>
            <a:xfrm>
              <a:off x="68580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ectangle 298"/>
            <p:cNvSpPr/>
            <p:nvPr/>
          </p:nvSpPr>
          <p:spPr>
            <a:xfrm>
              <a:off x="70104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ectangle 299"/>
            <p:cNvSpPr/>
            <p:nvPr/>
          </p:nvSpPr>
          <p:spPr>
            <a:xfrm>
              <a:off x="71628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300"/>
            <p:cNvSpPr/>
            <p:nvPr/>
          </p:nvSpPr>
          <p:spPr>
            <a:xfrm>
              <a:off x="73152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301"/>
            <p:cNvSpPr/>
            <p:nvPr/>
          </p:nvSpPr>
          <p:spPr>
            <a:xfrm>
              <a:off x="74676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p:cNvSpPr/>
            <p:nvPr/>
          </p:nvSpPr>
          <p:spPr>
            <a:xfrm>
              <a:off x="76200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ectangle 303"/>
            <p:cNvSpPr/>
            <p:nvPr/>
          </p:nvSpPr>
          <p:spPr>
            <a:xfrm>
              <a:off x="77724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ectangle 304"/>
            <p:cNvSpPr/>
            <p:nvPr/>
          </p:nvSpPr>
          <p:spPr>
            <a:xfrm>
              <a:off x="79248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ectangle 305"/>
            <p:cNvSpPr/>
            <p:nvPr/>
          </p:nvSpPr>
          <p:spPr>
            <a:xfrm>
              <a:off x="80772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p:cNvSpPr/>
            <p:nvPr/>
          </p:nvSpPr>
          <p:spPr>
            <a:xfrm>
              <a:off x="82296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p:cNvSpPr/>
            <p:nvPr/>
          </p:nvSpPr>
          <p:spPr>
            <a:xfrm>
              <a:off x="83820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308"/>
            <p:cNvSpPr/>
            <p:nvPr/>
          </p:nvSpPr>
          <p:spPr>
            <a:xfrm>
              <a:off x="85344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0" name="Group 309"/>
          <p:cNvGrpSpPr/>
          <p:nvPr/>
        </p:nvGrpSpPr>
        <p:grpSpPr>
          <a:xfrm>
            <a:off x="1166864" y="3731672"/>
            <a:ext cx="7467600" cy="381000"/>
            <a:chOff x="1219200" y="2286000"/>
            <a:chExt cx="7467600" cy="381000"/>
          </a:xfrm>
          <a:solidFill>
            <a:schemeClr val="tx1"/>
          </a:solidFill>
        </p:grpSpPr>
        <p:sp>
          <p:nvSpPr>
            <p:cNvPr id="311" name="Rectangle 310"/>
            <p:cNvSpPr/>
            <p:nvPr/>
          </p:nvSpPr>
          <p:spPr>
            <a:xfrm>
              <a:off x="12192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12" name="Rectangle 311"/>
            <p:cNvSpPr/>
            <p:nvPr/>
          </p:nvSpPr>
          <p:spPr>
            <a:xfrm>
              <a:off x="13716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313" name="Rectangle 312"/>
            <p:cNvSpPr/>
            <p:nvPr/>
          </p:nvSpPr>
          <p:spPr>
            <a:xfrm>
              <a:off x="15240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14" name="Rectangle 313"/>
            <p:cNvSpPr/>
            <p:nvPr/>
          </p:nvSpPr>
          <p:spPr>
            <a:xfrm>
              <a:off x="16764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15" name="Rectangle 314"/>
            <p:cNvSpPr/>
            <p:nvPr/>
          </p:nvSpPr>
          <p:spPr>
            <a:xfrm>
              <a:off x="18288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16" name="Rectangle 315"/>
            <p:cNvSpPr/>
            <p:nvPr/>
          </p:nvSpPr>
          <p:spPr>
            <a:xfrm>
              <a:off x="19812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17" name="Rectangle 316"/>
            <p:cNvSpPr/>
            <p:nvPr/>
          </p:nvSpPr>
          <p:spPr>
            <a:xfrm>
              <a:off x="21336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18" name="Rectangle 317"/>
            <p:cNvSpPr/>
            <p:nvPr/>
          </p:nvSpPr>
          <p:spPr>
            <a:xfrm>
              <a:off x="22860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19" name="Rectangle 318"/>
            <p:cNvSpPr/>
            <p:nvPr/>
          </p:nvSpPr>
          <p:spPr>
            <a:xfrm>
              <a:off x="24384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0" name="Rectangle 319"/>
            <p:cNvSpPr/>
            <p:nvPr/>
          </p:nvSpPr>
          <p:spPr>
            <a:xfrm>
              <a:off x="25908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1" name="Rectangle 320"/>
            <p:cNvSpPr/>
            <p:nvPr/>
          </p:nvSpPr>
          <p:spPr>
            <a:xfrm>
              <a:off x="27432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2" name="Rectangle 321"/>
            <p:cNvSpPr/>
            <p:nvPr/>
          </p:nvSpPr>
          <p:spPr>
            <a:xfrm>
              <a:off x="28956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3" name="Rectangle 322"/>
            <p:cNvSpPr/>
            <p:nvPr/>
          </p:nvSpPr>
          <p:spPr>
            <a:xfrm>
              <a:off x="30480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24" name="Rectangle 323"/>
            <p:cNvSpPr/>
            <p:nvPr/>
          </p:nvSpPr>
          <p:spPr>
            <a:xfrm>
              <a:off x="32004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25" name="Rectangle 324"/>
            <p:cNvSpPr/>
            <p:nvPr/>
          </p:nvSpPr>
          <p:spPr>
            <a:xfrm>
              <a:off x="33528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26" name="Rectangle 325"/>
            <p:cNvSpPr/>
            <p:nvPr/>
          </p:nvSpPr>
          <p:spPr>
            <a:xfrm>
              <a:off x="35052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27" name="Rectangle 326"/>
            <p:cNvSpPr/>
            <p:nvPr/>
          </p:nvSpPr>
          <p:spPr>
            <a:xfrm>
              <a:off x="36576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ectangle 327"/>
            <p:cNvSpPr/>
            <p:nvPr/>
          </p:nvSpPr>
          <p:spPr>
            <a:xfrm>
              <a:off x="38100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328"/>
            <p:cNvSpPr/>
            <p:nvPr/>
          </p:nvSpPr>
          <p:spPr>
            <a:xfrm>
              <a:off x="39624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329"/>
            <p:cNvSpPr/>
            <p:nvPr/>
          </p:nvSpPr>
          <p:spPr>
            <a:xfrm>
              <a:off x="41148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330"/>
            <p:cNvSpPr/>
            <p:nvPr/>
          </p:nvSpPr>
          <p:spPr>
            <a:xfrm>
              <a:off x="42672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ectangle 331"/>
            <p:cNvSpPr/>
            <p:nvPr/>
          </p:nvSpPr>
          <p:spPr>
            <a:xfrm>
              <a:off x="44196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332"/>
            <p:cNvSpPr/>
            <p:nvPr/>
          </p:nvSpPr>
          <p:spPr>
            <a:xfrm>
              <a:off x="45720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333"/>
            <p:cNvSpPr/>
            <p:nvPr/>
          </p:nvSpPr>
          <p:spPr>
            <a:xfrm>
              <a:off x="47244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334"/>
            <p:cNvSpPr/>
            <p:nvPr/>
          </p:nvSpPr>
          <p:spPr>
            <a:xfrm>
              <a:off x="48768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Rectangle 335"/>
            <p:cNvSpPr/>
            <p:nvPr/>
          </p:nvSpPr>
          <p:spPr>
            <a:xfrm>
              <a:off x="50292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Rectangle 336"/>
            <p:cNvSpPr/>
            <p:nvPr/>
          </p:nvSpPr>
          <p:spPr>
            <a:xfrm>
              <a:off x="51816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Rectangle 337"/>
            <p:cNvSpPr/>
            <p:nvPr/>
          </p:nvSpPr>
          <p:spPr>
            <a:xfrm>
              <a:off x="53340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ectangle 338"/>
            <p:cNvSpPr/>
            <p:nvPr/>
          </p:nvSpPr>
          <p:spPr>
            <a:xfrm>
              <a:off x="54864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40" name="Rectangle 339"/>
            <p:cNvSpPr/>
            <p:nvPr/>
          </p:nvSpPr>
          <p:spPr>
            <a:xfrm>
              <a:off x="56388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41" name="Rectangle 340"/>
            <p:cNvSpPr/>
            <p:nvPr/>
          </p:nvSpPr>
          <p:spPr>
            <a:xfrm>
              <a:off x="57912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42" name="Rectangle 341"/>
            <p:cNvSpPr/>
            <p:nvPr/>
          </p:nvSpPr>
          <p:spPr>
            <a:xfrm>
              <a:off x="59436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43" name="Rectangle 342"/>
            <p:cNvSpPr/>
            <p:nvPr/>
          </p:nvSpPr>
          <p:spPr>
            <a:xfrm>
              <a:off x="60960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44" name="Rectangle 343"/>
            <p:cNvSpPr/>
            <p:nvPr/>
          </p:nvSpPr>
          <p:spPr>
            <a:xfrm>
              <a:off x="62484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45" name="Rectangle 344"/>
            <p:cNvSpPr/>
            <p:nvPr/>
          </p:nvSpPr>
          <p:spPr>
            <a:xfrm>
              <a:off x="64008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46" name="Rectangle 345"/>
            <p:cNvSpPr/>
            <p:nvPr/>
          </p:nvSpPr>
          <p:spPr>
            <a:xfrm>
              <a:off x="65532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47" name="Rectangle 346"/>
            <p:cNvSpPr/>
            <p:nvPr/>
          </p:nvSpPr>
          <p:spPr>
            <a:xfrm>
              <a:off x="67056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Rectangle 347"/>
            <p:cNvSpPr/>
            <p:nvPr/>
          </p:nvSpPr>
          <p:spPr>
            <a:xfrm>
              <a:off x="68580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ectangle 348"/>
            <p:cNvSpPr/>
            <p:nvPr/>
          </p:nvSpPr>
          <p:spPr>
            <a:xfrm>
              <a:off x="70104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ectangle 349"/>
            <p:cNvSpPr/>
            <p:nvPr/>
          </p:nvSpPr>
          <p:spPr>
            <a:xfrm>
              <a:off x="71628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p:cNvSpPr/>
            <p:nvPr/>
          </p:nvSpPr>
          <p:spPr>
            <a:xfrm>
              <a:off x="73152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ectangle 351"/>
            <p:cNvSpPr/>
            <p:nvPr/>
          </p:nvSpPr>
          <p:spPr>
            <a:xfrm>
              <a:off x="74676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ectangle 352"/>
            <p:cNvSpPr/>
            <p:nvPr/>
          </p:nvSpPr>
          <p:spPr>
            <a:xfrm>
              <a:off x="76200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Rectangle 353"/>
            <p:cNvSpPr/>
            <p:nvPr/>
          </p:nvSpPr>
          <p:spPr>
            <a:xfrm>
              <a:off x="77724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ectangle 354"/>
            <p:cNvSpPr/>
            <p:nvPr/>
          </p:nvSpPr>
          <p:spPr>
            <a:xfrm>
              <a:off x="79248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Rectangle 355"/>
            <p:cNvSpPr/>
            <p:nvPr/>
          </p:nvSpPr>
          <p:spPr>
            <a:xfrm>
              <a:off x="80772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Rectangle 356"/>
            <p:cNvSpPr/>
            <p:nvPr/>
          </p:nvSpPr>
          <p:spPr>
            <a:xfrm>
              <a:off x="82296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ectangle 357"/>
            <p:cNvSpPr/>
            <p:nvPr/>
          </p:nvSpPr>
          <p:spPr>
            <a:xfrm>
              <a:off x="83820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Rectangle 358"/>
            <p:cNvSpPr/>
            <p:nvPr/>
          </p:nvSpPr>
          <p:spPr>
            <a:xfrm>
              <a:off x="85344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0" name="Group 359"/>
          <p:cNvGrpSpPr/>
          <p:nvPr/>
        </p:nvGrpSpPr>
        <p:grpSpPr>
          <a:xfrm>
            <a:off x="1166864" y="4734680"/>
            <a:ext cx="7467600" cy="381000"/>
            <a:chOff x="1219200" y="2286000"/>
            <a:chExt cx="7467600" cy="381000"/>
          </a:xfrm>
          <a:solidFill>
            <a:schemeClr val="tx1"/>
          </a:solidFill>
        </p:grpSpPr>
        <p:sp>
          <p:nvSpPr>
            <p:cNvPr id="361" name="Rectangle 360"/>
            <p:cNvSpPr/>
            <p:nvPr/>
          </p:nvSpPr>
          <p:spPr>
            <a:xfrm>
              <a:off x="12192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62" name="Rectangle 361"/>
            <p:cNvSpPr/>
            <p:nvPr/>
          </p:nvSpPr>
          <p:spPr>
            <a:xfrm>
              <a:off x="13716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363" name="Rectangle 362"/>
            <p:cNvSpPr/>
            <p:nvPr/>
          </p:nvSpPr>
          <p:spPr>
            <a:xfrm>
              <a:off x="15240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64" name="Rectangle 363"/>
            <p:cNvSpPr/>
            <p:nvPr/>
          </p:nvSpPr>
          <p:spPr>
            <a:xfrm>
              <a:off x="16764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65" name="Rectangle 364"/>
            <p:cNvSpPr/>
            <p:nvPr/>
          </p:nvSpPr>
          <p:spPr>
            <a:xfrm>
              <a:off x="18288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66" name="Rectangle 365"/>
            <p:cNvSpPr/>
            <p:nvPr/>
          </p:nvSpPr>
          <p:spPr>
            <a:xfrm>
              <a:off x="19812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67" name="Rectangle 366"/>
            <p:cNvSpPr/>
            <p:nvPr/>
          </p:nvSpPr>
          <p:spPr>
            <a:xfrm>
              <a:off x="21336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68" name="Rectangle 367"/>
            <p:cNvSpPr/>
            <p:nvPr/>
          </p:nvSpPr>
          <p:spPr>
            <a:xfrm>
              <a:off x="22860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69" name="Rectangle 368"/>
            <p:cNvSpPr/>
            <p:nvPr/>
          </p:nvSpPr>
          <p:spPr>
            <a:xfrm>
              <a:off x="24384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70" name="Rectangle 369"/>
            <p:cNvSpPr/>
            <p:nvPr/>
          </p:nvSpPr>
          <p:spPr>
            <a:xfrm>
              <a:off x="25908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71" name="Rectangle 370"/>
            <p:cNvSpPr/>
            <p:nvPr/>
          </p:nvSpPr>
          <p:spPr>
            <a:xfrm>
              <a:off x="27432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72" name="Rectangle 371"/>
            <p:cNvSpPr/>
            <p:nvPr/>
          </p:nvSpPr>
          <p:spPr>
            <a:xfrm>
              <a:off x="28956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73" name="Rectangle 372"/>
            <p:cNvSpPr/>
            <p:nvPr/>
          </p:nvSpPr>
          <p:spPr>
            <a:xfrm>
              <a:off x="30480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74" name="Rectangle 373"/>
            <p:cNvSpPr/>
            <p:nvPr/>
          </p:nvSpPr>
          <p:spPr>
            <a:xfrm>
              <a:off x="32004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75" name="Rectangle 374"/>
            <p:cNvSpPr/>
            <p:nvPr/>
          </p:nvSpPr>
          <p:spPr>
            <a:xfrm>
              <a:off x="33528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76" name="Rectangle 375"/>
            <p:cNvSpPr/>
            <p:nvPr/>
          </p:nvSpPr>
          <p:spPr>
            <a:xfrm>
              <a:off x="35052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77" name="Rectangle 376"/>
            <p:cNvSpPr/>
            <p:nvPr/>
          </p:nvSpPr>
          <p:spPr>
            <a:xfrm>
              <a:off x="36576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ectangle 377"/>
            <p:cNvSpPr/>
            <p:nvPr/>
          </p:nvSpPr>
          <p:spPr>
            <a:xfrm>
              <a:off x="38100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Rectangle 378"/>
            <p:cNvSpPr/>
            <p:nvPr/>
          </p:nvSpPr>
          <p:spPr>
            <a:xfrm>
              <a:off x="39624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Rectangle 379"/>
            <p:cNvSpPr/>
            <p:nvPr/>
          </p:nvSpPr>
          <p:spPr>
            <a:xfrm>
              <a:off x="41148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Rectangle 380"/>
            <p:cNvSpPr/>
            <p:nvPr/>
          </p:nvSpPr>
          <p:spPr>
            <a:xfrm>
              <a:off x="42672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Rectangle 381"/>
            <p:cNvSpPr/>
            <p:nvPr/>
          </p:nvSpPr>
          <p:spPr>
            <a:xfrm>
              <a:off x="44196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Rectangle 382"/>
            <p:cNvSpPr/>
            <p:nvPr/>
          </p:nvSpPr>
          <p:spPr>
            <a:xfrm>
              <a:off x="45720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Rectangle 383"/>
            <p:cNvSpPr/>
            <p:nvPr/>
          </p:nvSpPr>
          <p:spPr>
            <a:xfrm>
              <a:off x="47244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Rectangle 384"/>
            <p:cNvSpPr/>
            <p:nvPr/>
          </p:nvSpPr>
          <p:spPr>
            <a:xfrm>
              <a:off x="48768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Rectangle 385"/>
            <p:cNvSpPr/>
            <p:nvPr/>
          </p:nvSpPr>
          <p:spPr>
            <a:xfrm>
              <a:off x="50292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Rectangle 386"/>
            <p:cNvSpPr/>
            <p:nvPr/>
          </p:nvSpPr>
          <p:spPr>
            <a:xfrm>
              <a:off x="51816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Rectangle 387"/>
            <p:cNvSpPr/>
            <p:nvPr/>
          </p:nvSpPr>
          <p:spPr>
            <a:xfrm>
              <a:off x="53340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Rectangle 388"/>
            <p:cNvSpPr/>
            <p:nvPr/>
          </p:nvSpPr>
          <p:spPr>
            <a:xfrm>
              <a:off x="54864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90" name="Rectangle 389"/>
            <p:cNvSpPr/>
            <p:nvPr/>
          </p:nvSpPr>
          <p:spPr>
            <a:xfrm>
              <a:off x="56388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91" name="Rectangle 390"/>
            <p:cNvSpPr/>
            <p:nvPr/>
          </p:nvSpPr>
          <p:spPr>
            <a:xfrm>
              <a:off x="57912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92" name="Rectangle 391"/>
            <p:cNvSpPr/>
            <p:nvPr/>
          </p:nvSpPr>
          <p:spPr>
            <a:xfrm>
              <a:off x="59436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93" name="Rectangle 392"/>
            <p:cNvSpPr/>
            <p:nvPr/>
          </p:nvSpPr>
          <p:spPr>
            <a:xfrm>
              <a:off x="60960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94" name="Rectangle 393"/>
            <p:cNvSpPr/>
            <p:nvPr/>
          </p:nvSpPr>
          <p:spPr>
            <a:xfrm>
              <a:off x="62484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95" name="Rectangle 394"/>
            <p:cNvSpPr/>
            <p:nvPr/>
          </p:nvSpPr>
          <p:spPr>
            <a:xfrm>
              <a:off x="64008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96" name="Rectangle 395"/>
            <p:cNvSpPr/>
            <p:nvPr/>
          </p:nvSpPr>
          <p:spPr>
            <a:xfrm>
              <a:off x="65532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97" name="Rectangle 396"/>
            <p:cNvSpPr/>
            <p:nvPr/>
          </p:nvSpPr>
          <p:spPr>
            <a:xfrm>
              <a:off x="67056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Rectangle 397"/>
            <p:cNvSpPr/>
            <p:nvPr/>
          </p:nvSpPr>
          <p:spPr>
            <a:xfrm>
              <a:off x="68580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Rectangle 398"/>
            <p:cNvSpPr/>
            <p:nvPr/>
          </p:nvSpPr>
          <p:spPr>
            <a:xfrm>
              <a:off x="70104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Rectangle 399"/>
            <p:cNvSpPr/>
            <p:nvPr/>
          </p:nvSpPr>
          <p:spPr>
            <a:xfrm>
              <a:off x="71628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Rectangle 400"/>
            <p:cNvSpPr/>
            <p:nvPr/>
          </p:nvSpPr>
          <p:spPr>
            <a:xfrm>
              <a:off x="73152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Rectangle 401"/>
            <p:cNvSpPr/>
            <p:nvPr/>
          </p:nvSpPr>
          <p:spPr>
            <a:xfrm>
              <a:off x="74676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ectangle 402"/>
            <p:cNvSpPr/>
            <p:nvPr/>
          </p:nvSpPr>
          <p:spPr>
            <a:xfrm>
              <a:off x="76200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ectangle 403"/>
            <p:cNvSpPr/>
            <p:nvPr/>
          </p:nvSpPr>
          <p:spPr>
            <a:xfrm>
              <a:off x="77724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ectangle 404"/>
            <p:cNvSpPr/>
            <p:nvPr/>
          </p:nvSpPr>
          <p:spPr>
            <a:xfrm>
              <a:off x="79248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ectangle 405"/>
            <p:cNvSpPr/>
            <p:nvPr/>
          </p:nvSpPr>
          <p:spPr>
            <a:xfrm>
              <a:off x="80772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Rectangle 406"/>
            <p:cNvSpPr/>
            <p:nvPr/>
          </p:nvSpPr>
          <p:spPr>
            <a:xfrm>
              <a:off x="82296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Rectangle 407"/>
            <p:cNvSpPr/>
            <p:nvPr/>
          </p:nvSpPr>
          <p:spPr>
            <a:xfrm>
              <a:off x="83820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Rectangle 408"/>
            <p:cNvSpPr/>
            <p:nvPr/>
          </p:nvSpPr>
          <p:spPr>
            <a:xfrm>
              <a:off x="85344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smtClean="0"/>
              <a:t>Partitioning: Algorithms</a:t>
            </a:r>
            <a:endParaRPr lang="en-US" dirty="0"/>
          </a:p>
        </p:txBody>
      </p:sp>
      <p:sp>
        <p:nvSpPr>
          <p:cNvPr id="3" name="Text Placeholder 2"/>
          <p:cNvSpPr>
            <a:spLocks noGrp="1"/>
          </p:cNvSpPr>
          <p:nvPr>
            <p:ph type="body" sz="quarter" idx="10"/>
          </p:nvPr>
        </p:nvSpPr>
        <p:spPr>
          <a:xfrm>
            <a:off x="328664" y="1076272"/>
            <a:ext cx="8382000" cy="5217848"/>
          </a:xfrm>
        </p:spPr>
        <p:txBody>
          <a:bodyPr>
            <a:normAutofit fontScale="47500" lnSpcReduction="20000"/>
          </a:bodyPr>
          <a:lstStyle/>
          <a:p>
            <a:r>
              <a:rPr lang="en-US" dirty="0" smtClean="0"/>
              <a:t>Several partitioning schemes built-in</a:t>
            </a:r>
          </a:p>
          <a:p>
            <a:pPr lvl="1"/>
            <a:r>
              <a:rPr lang="en-US" dirty="0" smtClean="0"/>
              <a:t>Chunk</a:t>
            </a:r>
          </a:p>
          <a:p>
            <a:pPr lvl="2"/>
            <a:r>
              <a:rPr lang="en-US" dirty="0" smtClean="0"/>
              <a:t>Works with any </a:t>
            </a:r>
            <a:r>
              <a:rPr lang="en-US" dirty="0" err="1" smtClean="0"/>
              <a:t>IEnumerable</a:t>
            </a:r>
            <a:r>
              <a:rPr lang="en-US" dirty="0" smtClean="0"/>
              <a:t>&lt;T&gt;</a:t>
            </a:r>
          </a:p>
          <a:p>
            <a:pPr lvl="2"/>
            <a:r>
              <a:rPr lang="en-US" dirty="0" smtClean="0"/>
              <a:t>Single enumerator shared; chunks handed out on-demand</a:t>
            </a:r>
          </a:p>
          <a:p>
            <a:pPr lvl="2"/>
            <a:endParaRPr lang="en-US" dirty="0" smtClean="0"/>
          </a:p>
          <a:p>
            <a:pPr lvl="1"/>
            <a:endParaRPr lang="en-US" dirty="0" smtClean="0"/>
          </a:p>
          <a:p>
            <a:pPr lvl="1"/>
            <a:endParaRPr lang="en-US" dirty="0" smtClean="0"/>
          </a:p>
          <a:p>
            <a:pPr lvl="1"/>
            <a:r>
              <a:rPr lang="en-US" dirty="0" smtClean="0"/>
              <a:t>Range</a:t>
            </a:r>
          </a:p>
          <a:p>
            <a:pPr lvl="2"/>
            <a:r>
              <a:rPr lang="en-US" dirty="0" smtClean="0"/>
              <a:t>Works only with </a:t>
            </a:r>
            <a:r>
              <a:rPr lang="en-US" dirty="0" err="1" smtClean="0"/>
              <a:t>IList</a:t>
            </a:r>
            <a:r>
              <a:rPr lang="en-US" dirty="0" smtClean="0"/>
              <a:t>&lt;T&gt;</a:t>
            </a:r>
          </a:p>
          <a:p>
            <a:pPr lvl="2"/>
            <a:r>
              <a:rPr lang="en-US" dirty="0" smtClean="0"/>
              <a:t>Input divided into contiguous regions, one per partition</a:t>
            </a:r>
          </a:p>
          <a:p>
            <a:pPr lvl="2"/>
            <a:endParaRPr lang="en-US" dirty="0" smtClean="0"/>
          </a:p>
          <a:p>
            <a:pPr lvl="1"/>
            <a:endParaRPr lang="en-US" dirty="0" smtClean="0"/>
          </a:p>
          <a:p>
            <a:pPr lvl="1"/>
            <a:endParaRPr lang="en-US" dirty="0" smtClean="0"/>
          </a:p>
          <a:p>
            <a:pPr lvl="1"/>
            <a:r>
              <a:rPr lang="en-US" dirty="0" smtClean="0"/>
              <a:t>Stripe</a:t>
            </a:r>
          </a:p>
          <a:p>
            <a:pPr lvl="2"/>
            <a:r>
              <a:rPr lang="en-US" dirty="0" smtClean="0"/>
              <a:t>Works only with </a:t>
            </a:r>
            <a:r>
              <a:rPr lang="en-US" dirty="0" err="1" smtClean="0"/>
              <a:t>IList</a:t>
            </a:r>
            <a:r>
              <a:rPr lang="en-US" dirty="0" smtClean="0"/>
              <a:t>&lt;T&gt;</a:t>
            </a:r>
          </a:p>
          <a:p>
            <a:pPr lvl="2"/>
            <a:r>
              <a:rPr lang="en-US" dirty="0" smtClean="0"/>
              <a:t>Elements handed out round-robin to each partition</a:t>
            </a:r>
          </a:p>
          <a:p>
            <a:pPr lvl="2"/>
            <a:endParaRPr lang="en-US" dirty="0" smtClean="0"/>
          </a:p>
          <a:p>
            <a:pPr lvl="2"/>
            <a:endParaRPr lang="en-US" dirty="0" smtClean="0"/>
          </a:p>
          <a:p>
            <a:pPr lvl="1"/>
            <a:endParaRPr lang="en-US" dirty="0" smtClean="0"/>
          </a:p>
          <a:p>
            <a:pPr lvl="1"/>
            <a:r>
              <a:rPr lang="en-US" dirty="0" smtClean="0"/>
              <a:t>Hash</a:t>
            </a:r>
          </a:p>
          <a:p>
            <a:pPr lvl="2"/>
            <a:r>
              <a:rPr lang="en-US" dirty="0" smtClean="0"/>
              <a:t>Works with any </a:t>
            </a:r>
            <a:r>
              <a:rPr lang="en-US" dirty="0" err="1" smtClean="0"/>
              <a:t>IEnumerable</a:t>
            </a:r>
            <a:r>
              <a:rPr lang="en-US" dirty="0" smtClean="0"/>
              <a:t>&lt;T&gt;</a:t>
            </a:r>
          </a:p>
          <a:p>
            <a:pPr lvl="2"/>
            <a:r>
              <a:rPr lang="en-US" dirty="0" smtClean="0"/>
              <a:t>Elements assigned to partition based on hash code</a:t>
            </a:r>
          </a:p>
          <a:p>
            <a:pPr lvl="1"/>
            <a:endParaRPr lang="en-US" dirty="0" smtClean="0"/>
          </a:p>
          <a:p>
            <a:pPr lvl="1"/>
            <a:endParaRPr lang="en-US" dirty="0" smtClean="0"/>
          </a:p>
          <a:p>
            <a:pPr lvl="1"/>
            <a:endParaRPr lang="en-US" dirty="0" smtClean="0"/>
          </a:p>
          <a:p>
            <a:r>
              <a:rPr lang="en-US" dirty="0" smtClean="0"/>
              <a:t>Custom partitioning available through </a:t>
            </a:r>
            <a:r>
              <a:rPr lang="en-US" dirty="0" err="1" smtClean="0"/>
              <a:t>Partitioner</a:t>
            </a:r>
            <a:r>
              <a:rPr lang="en-US" dirty="0" smtClean="0"/>
              <a:t>&lt;T&gt;</a:t>
            </a:r>
          </a:p>
          <a:p>
            <a:pPr lvl="1"/>
            <a:r>
              <a:rPr lang="en-US" dirty="0" err="1" smtClean="0"/>
              <a:t>Partitioner.Create</a:t>
            </a:r>
            <a:r>
              <a:rPr lang="en-US" dirty="0"/>
              <a:t> </a:t>
            </a:r>
            <a:r>
              <a:rPr lang="en-US" dirty="0" smtClean="0"/>
              <a:t>available for tighter control over built-in partitioning schemes</a:t>
            </a:r>
          </a:p>
          <a:p>
            <a:pPr lvl="1"/>
            <a:endParaRPr lang="en-US" dirty="0"/>
          </a:p>
        </p:txBody>
      </p:sp>
      <p:grpSp>
        <p:nvGrpSpPr>
          <p:cNvPr id="207" name="Group 206"/>
          <p:cNvGrpSpPr/>
          <p:nvPr/>
        </p:nvGrpSpPr>
        <p:grpSpPr>
          <a:xfrm>
            <a:off x="1166864" y="2741072"/>
            <a:ext cx="7467600" cy="381000"/>
            <a:chOff x="1219200" y="3429000"/>
            <a:chExt cx="7467600" cy="381000"/>
          </a:xfrm>
        </p:grpSpPr>
        <p:sp>
          <p:nvSpPr>
            <p:cNvPr id="4" name="Rectangle 3"/>
            <p:cNvSpPr/>
            <p:nvPr/>
          </p:nvSpPr>
          <p:spPr>
            <a:xfrm>
              <a:off x="1219200" y="3429000"/>
              <a:ext cx="1524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Rectangle 6"/>
            <p:cNvSpPr/>
            <p:nvPr/>
          </p:nvSpPr>
          <p:spPr>
            <a:xfrm>
              <a:off x="1371600" y="3429000"/>
              <a:ext cx="1524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Rectangle 7"/>
            <p:cNvSpPr/>
            <p:nvPr/>
          </p:nvSpPr>
          <p:spPr>
            <a:xfrm>
              <a:off x="1524000" y="3429000"/>
              <a:ext cx="1524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Rectangle 8"/>
            <p:cNvSpPr/>
            <p:nvPr/>
          </p:nvSpPr>
          <p:spPr>
            <a:xfrm>
              <a:off x="1676400" y="3429000"/>
              <a:ext cx="1524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Rectangle 9"/>
            <p:cNvSpPr/>
            <p:nvPr/>
          </p:nvSpPr>
          <p:spPr>
            <a:xfrm>
              <a:off x="1828800" y="3429000"/>
              <a:ext cx="1524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 name="Rectangle 10"/>
            <p:cNvSpPr/>
            <p:nvPr/>
          </p:nvSpPr>
          <p:spPr>
            <a:xfrm>
              <a:off x="1981200" y="3429000"/>
              <a:ext cx="1524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Rectangle 11"/>
            <p:cNvSpPr/>
            <p:nvPr/>
          </p:nvSpPr>
          <p:spPr>
            <a:xfrm>
              <a:off x="2133600" y="3429000"/>
              <a:ext cx="1524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Rectangle 12"/>
            <p:cNvSpPr/>
            <p:nvPr/>
          </p:nvSpPr>
          <p:spPr>
            <a:xfrm>
              <a:off x="2286000" y="3429000"/>
              <a:ext cx="1524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Rectangle 13"/>
            <p:cNvSpPr/>
            <p:nvPr/>
          </p:nvSpPr>
          <p:spPr>
            <a:xfrm>
              <a:off x="2438400" y="3429000"/>
              <a:ext cx="1524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5" name="Rectangle 14"/>
            <p:cNvSpPr/>
            <p:nvPr/>
          </p:nvSpPr>
          <p:spPr>
            <a:xfrm>
              <a:off x="2590800" y="3429000"/>
              <a:ext cx="1524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6" name="Rectangle 15"/>
            <p:cNvSpPr/>
            <p:nvPr/>
          </p:nvSpPr>
          <p:spPr>
            <a:xfrm>
              <a:off x="2743200" y="3429000"/>
              <a:ext cx="1524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7" name="Rectangle 16"/>
            <p:cNvSpPr/>
            <p:nvPr/>
          </p:nvSpPr>
          <p:spPr>
            <a:xfrm>
              <a:off x="2895600" y="3429000"/>
              <a:ext cx="1524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8" name="Rectangle 17"/>
            <p:cNvSpPr/>
            <p:nvPr/>
          </p:nvSpPr>
          <p:spPr>
            <a:xfrm>
              <a:off x="3048000" y="3429000"/>
              <a:ext cx="1524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9" name="Rectangle 18"/>
            <p:cNvSpPr/>
            <p:nvPr/>
          </p:nvSpPr>
          <p:spPr>
            <a:xfrm>
              <a:off x="3200400" y="34290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352800" y="34290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505200" y="34290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657600" y="34290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810000" y="34290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962400" y="34290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114800" y="34290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267200" y="34290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419600" y="34290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572000" y="34290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724400" y="34290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876800" y="34290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029200" y="34290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181600" y="3429000"/>
              <a:ext cx="1524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334000" y="3429000"/>
              <a:ext cx="1524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486400" y="3429000"/>
              <a:ext cx="1524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638800" y="3429000"/>
              <a:ext cx="1524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791200" y="3429000"/>
              <a:ext cx="1524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943600" y="3429000"/>
              <a:ext cx="1524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096000" y="3429000"/>
              <a:ext cx="1524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248400" y="3429000"/>
              <a:ext cx="1524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00800" y="3429000"/>
              <a:ext cx="1524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553200" y="3429000"/>
              <a:ext cx="1524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705600" y="3429000"/>
              <a:ext cx="1524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858000" y="3429000"/>
              <a:ext cx="1524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010400" y="3429000"/>
              <a:ext cx="15240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7162800" y="3429000"/>
              <a:ext cx="15240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7315200" y="3429000"/>
              <a:ext cx="15240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7467600" y="3429000"/>
              <a:ext cx="15240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620000" y="3429000"/>
              <a:ext cx="15240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772400" y="3429000"/>
              <a:ext cx="15240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7924800" y="3429000"/>
              <a:ext cx="15240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8077200" y="3429000"/>
              <a:ext cx="15240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8229600" y="3429000"/>
              <a:ext cx="15240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8382000" y="3429000"/>
              <a:ext cx="15240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534400" y="3429000"/>
              <a:ext cx="15240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207"/>
          <p:cNvGrpSpPr/>
          <p:nvPr/>
        </p:nvGrpSpPr>
        <p:grpSpPr>
          <a:xfrm>
            <a:off x="1166864" y="3731672"/>
            <a:ext cx="7467600" cy="381000"/>
            <a:chOff x="1219200" y="4572000"/>
            <a:chExt cx="7467600" cy="381000"/>
          </a:xfrm>
        </p:grpSpPr>
        <p:sp>
          <p:nvSpPr>
            <p:cNvPr id="55" name="Rectangle 54"/>
            <p:cNvSpPr/>
            <p:nvPr/>
          </p:nvSpPr>
          <p:spPr>
            <a:xfrm>
              <a:off x="1219200" y="4572000"/>
              <a:ext cx="1524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371600" y="45720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1524000" y="4572000"/>
              <a:ext cx="1524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676400" y="4572000"/>
              <a:ext cx="15240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1828800" y="4572000"/>
              <a:ext cx="1524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981200" y="45720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2133600" y="4572000"/>
              <a:ext cx="1524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2286000" y="4572000"/>
              <a:ext cx="15240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2438400" y="4572000"/>
              <a:ext cx="1524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2590800" y="45720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2743200" y="4572000"/>
              <a:ext cx="1524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2895600" y="4572000"/>
              <a:ext cx="15240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3048000" y="4572000"/>
              <a:ext cx="1524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3200400" y="45720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3352800" y="4572000"/>
              <a:ext cx="1524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3505200" y="4572000"/>
              <a:ext cx="15240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3657600" y="4572000"/>
              <a:ext cx="1524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3810000" y="45720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3962400" y="4572000"/>
              <a:ext cx="1524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114800" y="4572000"/>
              <a:ext cx="15240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4267200" y="4572000"/>
              <a:ext cx="1524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4419600" y="45720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572000" y="4572000"/>
              <a:ext cx="1524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4724400" y="4572000"/>
              <a:ext cx="15240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4876800" y="4572000"/>
              <a:ext cx="1524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5029200" y="45720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5181600" y="4572000"/>
              <a:ext cx="1524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5334000" y="4572000"/>
              <a:ext cx="15240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5486400" y="4572000"/>
              <a:ext cx="1524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5638800" y="45720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5791200" y="4572000"/>
              <a:ext cx="1524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5943600" y="4572000"/>
              <a:ext cx="15240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6096000" y="4572000"/>
              <a:ext cx="1524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6248400" y="45720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400800" y="4572000"/>
              <a:ext cx="1524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6553200" y="4572000"/>
              <a:ext cx="15240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6705600" y="4572000"/>
              <a:ext cx="1524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6858000" y="45720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7010400" y="4572000"/>
              <a:ext cx="1524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7162800" y="4572000"/>
              <a:ext cx="15240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7315200" y="4572000"/>
              <a:ext cx="1524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7467600" y="45720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7620000" y="4572000"/>
              <a:ext cx="1524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7772400" y="4572000"/>
              <a:ext cx="15240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7924800" y="4572000"/>
              <a:ext cx="1524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8077200" y="45720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8229600" y="4572000"/>
              <a:ext cx="1524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8382000" y="4572000"/>
              <a:ext cx="15240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8534400" y="4572000"/>
              <a:ext cx="1524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209"/>
          <p:cNvGrpSpPr/>
          <p:nvPr/>
        </p:nvGrpSpPr>
        <p:grpSpPr>
          <a:xfrm>
            <a:off x="1170408" y="1794776"/>
            <a:ext cx="7467600" cy="381000"/>
            <a:chOff x="1219200" y="2286000"/>
            <a:chExt cx="7467600" cy="381000"/>
          </a:xfrm>
          <a:solidFill>
            <a:schemeClr val="tx1"/>
          </a:solidFill>
        </p:grpSpPr>
        <p:sp>
          <p:nvSpPr>
            <p:cNvPr id="211" name="Rectangle 210"/>
            <p:cNvSpPr/>
            <p:nvPr/>
          </p:nvSpPr>
          <p:spPr>
            <a:xfrm>
              <a:off x="12192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12" name="Rectangle 211"/>
            <p:cNvSpPr/>
            <p:nvPr/>
          </p:nvSpPr>
          <p:spPr>
            <a:xfrm>
              <a:off x="13716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213" name="Rectangle 212"/>
            <p:cNvSpPr/>
            <p:nvPr/>
          </p:nvSpPr>
          <p:spPr>
            <a:xfrm>
              <a:off x="15240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214" name="Rectangle 213"/>
            <p:cNvSpPr/>
            <p:nvPr/>
          </p:nvSpPr>
          <p:spPr>
            <a:xfrm>
              <a:off x="16764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215" name="Rectangle 214"/>
            <p:cNvSpPr/>
            <p:nvPr/>
          </p:nvSpPr>
          <p:spPr>
            <a:xfrm>
              <a:off x="18288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16" name="Rectangle 215"/>
            <p:cNvSpPr/>
            <p:nvPr/>
          </p:nvSpPr>
          <p:spPr>
            <a:xfrm>
              <a:off x="19812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17" name="Rectangle 216"/>
            <p:cNvSpPr/>
            <p:nvPr/>
          </p:nvSpPr>
          <p:spPr>
            <a:xfrm>
              <a:off x="21336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218" name="Rectangle 217"/>
            <p:cNvSpPr/>
            <p:nvPr/>
          </p:nvSpPr>
          <p:spPr>
            <a:xfrm>
              <a:off x="22860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219" name="Rectangle 218"/>
            <p:cNvSpPr/>
            <p:nvPr/>
          </p:nvSpPr>
          <p:spPr>
            <a:xfrm>
              <a:off x="24384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220" name="Rectangle 219"/>
            <p:cNvSpPr/>
            <p:nvPr/>
          </p:nvSpPr>
          <p:spPr>
            <a:xfrm>
              <a:off x="25908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221" name="Rectangle 220"/>
            <p:cNvSpPr/>
            <p:nvPr/>
          </p:nvSpPr>
          <p:spPr>
            <a:xfrm>
              <a:off x="27432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222" name="Rectangle 221"/>
            <p:cNvSpPr/>
            <p:nvPr/>
          </p:nvSpPr>
          <p:spPr>
            <a:xfrm>
              <a:off x="28956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223" name="Rectangle 222"/>
            <p:cNvSpPr/>
            <p:nvPr/>
          </p:nvSpPr>
          <p:spPr>
            <a:xfrm>
              <a:off x="30480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24" name="Rectangle 223"/>
            <p:cNvSpPr/>
            <p:nvPr/>
          </p:nvSpPr>
          <p:spPr>
            <a:xfrm>
              <a:off x="32004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25" name="Rectangle 224"/>
            <p:cNvSpPr/>
            <p:nvPr/>
          </p:nvSpPr>
          <p:spPr>
            <a:xfrm>
              <a:off x="33528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26" name="Rectangle 225"/>
            <p:cNvSpPr/>
            <p:nvPr/>
          </p:nvSpPr>
          <p:spPr>
            <a:xfrm>
              <a:off x="35052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27" name="Rectangle 226"/>
            <p:cNvSpPr/>
            <p:nvPr/>
          </p:nvSpPr>
          <p:spPr>
            <a:xfrm>
              <a:off x="36576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p:cNvSpPr/>
            <p:nvPr/>
          </p:nvSpPr>
          <p:spPr>
            <a:xfrm>
              <a:off x="38100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p:nvPr/>
          </p:nvSpPr>
          <p:spPr>
            <a:xfrm>
              <a:off x="39624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41148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p:nvSpPr>
          <p:spPr>
            <a:xfrm>
              <a:off x="42672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p:cNvSpPr/>
            <p:nvPr/>
          </p:nvSpPr>
          <p:spPr>
            <a:xfrm>
              <a:off x="44196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p:cNvSpPr/>
            <p:nvPr/>
          </p:nvSpPr>
          <p:spPr>
            <a:xfrm>
              <a:off x="45720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p:cNvSpPr/>
            <p:nvPr/>
          </p:nvSpPr>
          <p:spPr>
            <a:xfrm>
              <a:off x="47244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p:cNvSpPr/>
            <p:nvPr/>
          </p:nvSpPr>
          <p:spPr>
            <a:xfrm>
              <a:off x="48768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p:cNvSpPr/>
            <p:nvPr/>
          </p:nvSpPr>
          <p:spPr>
            <a:xfrm>
              <a:off x="50292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p:cNvSpPr/>
            <p:nvPr/>
          </p:nvSpPr>
          <p:spPr>
            <a:xfrm>
              <a:off x="51816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p:cNvSpPr/>
            <p:nvPr/>
          </p:nvSpPr>
          <p:spPr>
            <a:xfrm>
              <a:off x="53340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p:cNvSpPr/>
            <p:nvPr/>
          </p:nvSpPr>
          <p:spPr>
            <a:xfrm>
              <a:off x="54864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40" name="Rectangle 239"/>
            <p:cNvSpPr/>
            <p:nvPr/>
          </p:nvSpPr>
          <p:spPr>
            <a:xfrm>
              <a:off x="56388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41" name="Rectangle 240"/>
            <p:cNvSpPr/>
            <p:nvPr/>
          </p:nvSpPr>
          <p:spPr>
            <a:xfrm>
              <a:off x="57912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42" name="Rectangle 241"/>
            <p:cNvSpPr/>
            <p:nvPr/>
          </p:nvSpPr>
          <p:spPr>
            <a:xfrm>
              <a:off x="59436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43" name="Rectangle 242"/>
            <p:cNvSpPr/>
            <p:nvPr/>
          </p:nvSpPr>
          <p:spPr>
            <a:xfrm>
              <a:off x="60960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44" name="Rectangle 243"/>
            <p:cNvSpPr/>
            <p:nvPr/>
          </p:nvSpPr>
          <p:spPr>
            <a:xfrm>
              <a:off x="62484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45" name="Rectangle 244"/>
            <p:cNvSpPr/>
            <p:nvPr/>
          </p:nvSpPr>
          <p:spPr>
            <a:xfrm>
              <a:off x="64008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46" name="Rectangle 245"/>
            <p:cNvSpPr/>
            <p:nvPr/>
          </p:nvSpPr>
          <p:spPr>
            <a:xfrm>
              <a:off x="65532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47" name="Rectangle 246"/>
            <p:cNvSpPr/>
            <p:nvPr/>
          </p:nvSpPr>
          <p:spPr>
            <a:xfrm>
              <a:off x="67056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p:cNvSpPr/>
            <p:nvPr/>
          </p:nvSpPr>
          <p:spPr>
            <a:xfrm>
              <a:off x="68580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p:cNvSpPr/>
            <p:nvPr/>
          </p:nvSpPr>
          <p:spPr>
            <a:xfrm>
              <a:off x="70104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p:cNvSpPr/>
            <p:nvPr/>
          </p:nvSpPr>
          <p:spPr>
            <a:xfrm>
              <a:off x="71628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a:xfrm>
              <a:off x="73152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p:cNvSpPr/>
            <p:nvPr/>
          </p:nvSpPr>
          <p:spPr>
            <a:xfrm>
              <a:off x="74676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p:cNvSpPr/>
            <p:nvPr/>
          </p:nvSpPr>
          <p:spPr>
            <a:xfrm>
              <a:off x="76200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p:cNvSpPr/>
            <p:nvPr/>
          </p:nvSpPr>
          <p:spPr>
            <a:xfrm>
              <a:off x="77724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p:cNvSpPr/>
            <p:nvPr/>
          </p:nvSpPr>
          <p:spPr>
            <a:xfrm>
              <a:off x="79248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p:cNvSpPr/>
            <p:nvPr/>
          </p:nvSpPr>
          <p:spPr>
            <a:xfrm>
              <a:off x="80772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p:cNvSpPr/>
            <p:nvPr/>
          </p:nvSpPr>
          <p:spPr>
            <a:xfrm>
              <a:off x="82296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p:cNvSpPr/>
            <p:nvPr/>
          </p:nvSpPr>
          <p:spPr>
            <a:xfrm>
              <a:off x="83820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ectangle 258"/>
            <p:cNvSpPr/>
            <p:nvPr/>
          </p:nvSpPr>
          <p:spPr>
            <a:xfrm>
              <a:off x="8534400" y="2286000"/>
              <a:ext cx="152400" cy="381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1170408" y="1794776"/>
            <a:ext cx="7467600" cy="381000"/>
            <a:chOff x="1219200" y="2133600"/>
            <a:chExt cx="7467600" cy="381000"/>
          </a:xfrm>
        </p:grpSpPr>
        <p:sp>
          <p:nvSpPr>
            <p:cNvPr id="104" name="Rectangle 103"/>
            <p:cNvSpPr/>
            <p:nvPr/>
          </p:nvSpPr>
          <p:spPr>
            <a:xfrm>
              <a:off x="1219200" y="2133600"/>
              <a:ext cx="1524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5" name="Rectangle 104"/>
            <p:cNvSpPr/>
            <p:nvPr/>
          </p:nvSpPr>
          <p:spPr>
            <a:xfrm>
              <a:off x="1371600" y="21336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106" name="Rectangle 105"/>
            <p:cNvSpPr/>
            <p:nvPr/>
          </p:nvSpPr>
          <p:spPr>
            <a:xfrm>
              <a:off x="1524000" y="2133600"/>
              <a:ext cx="1524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07" name="Rectangle 106"/>
            <p:cNvSpPr/>
            <p:nvPr/>
          </p:nvSpPr>
          <p:spPr>
            <a:xfrm>
              <a:off x="1676400" y="2133600"/>
              <a:ext cx="15240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08" name="Rectangle 107"/>
            <p:cNvSpPr/>
            <p:nvPr/>
          </p:nvSpPr>
          <p:spPr>
            <a:xfrm>
              <a:off x="1828800" y="2133600"/>
              <a:ext cx="1524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9" name="Rectangle 108"/>
            <p:cNvSpPr/>
            <p:nvPr/>
          </p:nvSpPr>
          <p:spPr>
            <a:xfrm>
              <a:off x="1981200" y="2133600"/>
              <a:ext cx="1524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0" name="Rectangle 109"/>
            <p:cNvSpPr/>
            <p:nvPr/>
          </p:nvSpPr>
          <p:spPr>
            <a:xfrm>
              <a:off x="2133600" y="21336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11" name="Rectangle 110"/>
            <p:cNvSpPr/>
            <p:nvPr/>
          </p:nvSpPr>
          <p:spPr>
            <a:xfrm>
              <a:off x="2286000" y="21336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12" name="Rectangle 111"/>
            <p:cNvSpPr/>
            <p:nvPr/>
          </p:nvSpPr>
          <p:spPr>
            <a:xfrm>
              <a:off x="2438400" y="2133600"/>
              <a:ext cx="1524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13" name="Rectangle 112"/>
            <p:cNvSpPr/>
            <p:nvPr/>
          </p:nvSpPr>
          <p:spPr>
            <a:xfrm>
              <a:off x="2590800" y="2133600"/>
              <a:ext cx="1524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14" name="Rectangle 113"/>
            <p:cNvSpPr/>
            <p:nvPr/>
          </p:nvSpPr>
          <p:spPr>
            <a:xfrm>
              <a:off x="2743200" y="2133600"/>
              <a:ext cx="15240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15" name="Rectangle 114"/>
            <p:cNvSpPr/>
            <p:nvPr/>
          </p:nvSpPr>
          <p:spPr>
            <a:xfrm>
              <a:off x="2895600" y="2133600"/>
              <a:ext cx="15240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16" name="Rectangle 115"/>
            <p:cNvSpPr/>
            <p:nvPr/>
          </p:nvSpPr>
          <p:spPr>
            <a:xfrm>
              <a:off x="3048000" y="2133600"/>
              <a:ext cx="1524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7" name="Rectangle 116"/>
            <p:cNvSpPr/>
            <p:nvPr/>
          </p:nvSpPr>
          <p:spPr>
            <a:xfrm>
              <a:off x="3200400" y="2133600"/>
              <a:ext cx="1524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8" name="Rectangle 117"/>
            <p:cNvSpPr/>
            <p:nvPr/>
          </p:nvSpPr>
          <p:spPr>
            <a:xfrm>
              <a:off x="3352800" y="2133600"/>
              <a:ext cx="1524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9" name="Rectangle 118"/>
            <p:cNvSpPr/>
            <p:nvPr/>
          </p:nvSpPr>
          <p:spPr>
            <a:xfrm>
              <a:off x="3505200" y="2133600"/>
              <a:ext cx="1524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0" name="Rectangle 119"/>
            <p:cNvSpPr/>
            <p:nvPr/>
          </p:nvSpPr>
          <p:spPr>
            <a:xfrm>
              <a:off x="3657600" y="21336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3810000" y="21336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3962400" y="21336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4114800" y="21336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4267200" y="2133600"/>
              <a:ext cx="1524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4419600" y="2133600"/>
              <a:ext cx="1524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4572000" y="2133600"/>
              <a:ext cx="1524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4724400" y="2133600"/>
              <a:ext cx="1524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4876800" y="2133600"/>
              <a:ext cx="15240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5029200" y="2133600"/>
              <a:ext cx="15240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5181600" y="2133600"/>
              <a:ext cx="15240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5334000" y="2133600"/>
              <a:ext cx="15240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5486400" y="2133600"/>
              <a:ext cx="1524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3" name="Rectangle 132"/>
            <p:cNvSpPr/>
            <p:nvPr/>
          </p:nvSpPr>
          <p:spPr>
            <a:xfrm>
              <a:off x="5638800" y="2133600"/>
              <a:ext cx="1524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4" name="Rectangle 133"/>
            <p:cNvSpPr/>
            <p:nvPr/>
          </p:nvSpPr>
          <p:spPr>
            <a:xfrm>
              <a:off x="5791200" y="2133600"/>
              <a:ext cx="1524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5" name="Rectangle 134"/>
            <p:cNvSpPr/>
            <p:nvPr/>
          </p:nvSpPr>
          <p:spPr>
            <a:xfrm>
              <a:off x="5943600" y="2133600"/>
              <a:ext cx="1524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6" name="Rectangle 135"/>
            <p:cNvSpPr/>
            <p:nvPr/>
          </p:nvSpPr>
          <p:spPr>
            <a:xfrm>
              <a:off x="6096000" y="2133600"/>
              <a:ext cx="1524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7" name="Rectangle 136"/>
            <p:cNvSpPr/>
            <p:nvPr/>
          </p:nvSpPr>
          <p:spPr>
            <a:xfrm>
              <a:off x="6248400" y="2133600"/>
              <a:ext cx="1524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8" name="Rectangle 137"/>
            <p:cNvSpPr/>
            <p:nvPr/>
          </p:nvSpPr>
          <p:spPr>
            <a:xfrm>
              <a:off x="6400800" y="2133600"/>
              <a:ext cx="1524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9" name="Rectangle 138"/>
            <p:cNvSpPr/>
            <p:nvPr/>
          </p:nvSpPr>
          <p:spPr>
            <a:xfrm>
              <a:off x="6553200" y="2133600"/>
              <a:ext cx="1524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0" name="Rectangle 139"/>
            <p:cNvSpPr/>
            <p:nvPr/>
          </p:nvSpPr>
          <p:spPr>
            <a:xfrm>
              <a:off x="6705600" y="21336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6858000" y="21336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7010400" y="21336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7162800" y="21336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7315200" y="21336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7467600" y="21336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7620000" y="21336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7772400" y="21336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7924800" y="2133600"/>
              <a:ext cx="1524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8077200" y="2133600"/>
              <a:ext cx="1524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8229600" y="2133600"/>
              <a:ext cx="1524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8382000" y="2133600"/>
              <a:ext cx="1524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8534400" y="2133600"/>
              <a:ext cx="1524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208"/>
          <p:cNvGrpSpPr/>
          <p:nvPr/>
        </p:nvGrpSpPr>
        <p:grpSpPr>
          <a:xfrm>
            <a:off x="1166864" y="4734680"/>
            <a:ext cx="7467600" cy="381000"/>
            <a:chOff x="1219200" y="5715000"/>
            <a:chExt cx="7467600" cy="381000"/>
          </a:xfrm>
        </p:grpSpPr>
        <p:sp>
          <p:nvSpPr>
            <p:cNvPr id="153" name="Rectangle 152"/>
            <p:cNvSpPr/>
            <p:nvPr/>
          </p:nvSpPr>
          <p:spPr>
            <a:xfrm>
              <a:off x="1219200" y="57150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1371600" y="5715000"/>
              <a:ext cx="1524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55" name="Rectangle 154"/>
            <p:cNvSpPr/>
            <p:nvPr/>
          </p:nvSpPr>
          <p:spPr>
            <a:xfrm>
              <a:off x="1524000" y="57150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1676400" y="57150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1828800" y="5715000"/>
              <a:ext cx="1524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1981200" y="5715000"/>
              <a:ext cx="1524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2133600" y="5715000"/>
              <a:ext cx="1524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2286000" y="5715000"/>
              <a:ext cx="1524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a:off x="2438400" y="5715000"/>
              <a:ext cx="1524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2590800" y="5715000"/>
              <a:ext cx="15240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2743200" y="5715000"/>
              <a:ext cx="15240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a:off x="2895600" y="5715000"/>
              <a:ext cx="15240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3048000" y="5715000"/>
              <a:ext cx="1524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a:off x="3200400" y="5715000"/>
              <a:ext cx="1524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a:off x="3352800" y="5715000"/>
              <a:ext cx="1524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3505200" y="57150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a:off x="3657600" y="5715000"/>
              <a:ext cx="1524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3810000" y="57150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p:nvSpPr>
          <p:spPr>
            <a:xfrm>
              <a:off x="3962400" y="5715000"/>
              <a:ext cx="1524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4114800" y="57150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p:nvPr/>
          </p:nvSpPr>
          <p:spPr>
            <a:xfrm>
              <a:off x="4267200" y="5715000"/>
              <a:ext cx="1524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p:cNvSpPr/>
            <p:nvPr/>
          </p:nvSpPr>
          <p:spPr>
            <a:xfrm>
              <a:off x="4419600" y="57150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a:off x="4572000" y="5715000"/>
              <a:ext cx="1524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a:off x="4724400" y="5715000"/>
              <a:ext cx="1524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a:off x="4876800" y="5715000"/>
              <a:ext cx="1524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5029200" y="5715000"/>
              <a:ext cx="15240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a:off x="5181600" y="5715000"/>
              <a:ext cx="1524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a:off x="5334000" y="5715000"/>
              <a:ext cx="1524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p:cNvSpPr/>
            <p:nvPr/>
          </p:nvSpPr>
          <p:spPr>
            <a:xfrm>
              <a:off x="5486400" y="5715000"/>
              <a:ext cx="1524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5638800" y="57150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p:nvSpPr>
          <p:spPr>
            <a:xfrm>
              <a:off x="5791200" y="5715000"/>
              <a:ext cx="15240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a:off x="5943600" y="5715000"/>
              <a:ext cx="15240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6096000" y="5715000"/>
              <a:ext cx="15240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6248400" y="5715000"/>
              <a:ext cx="15240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p:nvPr/>
          </p:nvSpPr>
          <p:spPr>
            <a:xfrm>
              <a:off x="6400800" y="5715000"/>
              <a:ext cx="15240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a:off x="6553200" y="5715000"/>
              <a:ext cx="152400" cy="381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a:off x="6705600" y="5715000"/>
              <a:ext cx="1524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p:cNvSpPr/>
            <p:nvPr/>
          </p:nvSpPr>
          <p:spPr>
            <a:xfrm>
              <a:off x="6858000" y="5715000"/>
              <a:ext cx="1524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a:off x="7010400" y="5715000"/>
              <a:ext cx="1524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7162800" y="57150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p:nvSpPr>
          <p:spPr>
            <a:xfrm>
              <a:off x="7315200" y="57150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a:off x="7467600" y="57150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7620000" y="57150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7772400" y="57150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7924800" y="57150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8077200" y="5715000"/>
              <a:ext cx="1524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8229600" y="5715000"/>
              <a:ext cx="152400" cy="381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a:off x="8382000" y="5715000"/>
              <a:ext cx="1524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a:off x="8534400" y="5715000"/>
              <a:ext cx="152400" cy="381000"/>
            </a:xfrm>
            <a:prstGeom prst="rect">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40015029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5" end="1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0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9" end="19"/>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20" end="2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21" end="21"/>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6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0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25" end="2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26" end="2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Performance Tips</a:t>
            </a:r>
            <a:endParaRPr lang="en-US" dirty="0"/>
          </a:p>
        </p:txBody>
      </p:sp>
      <p:sp>
        <p:nvSpPr>
          <p:cNvPr id="3" name="Text Placeholder 2"/>
          <p:cNvSpPr>
            <a:spLocks noGrp="1"/>
          </p:cNvSpPr>
          <p:nvPr>
            <p:ph type="body" sz="quarter" idx="10"/>
          </p:nvPr>
        </p:nvSpPr>
        <p:spPr>
          <a:xfrm>
            <a:off x="381000" y="1015995"/>
            <a:ext cx="8382000" cy="5437909"/>
          </a:xfrm>
        </p:spPr>
        <p:txBody>
          <a:bodyPr>
            <a:normAutofit fontScale="55000" lnSpcReduction="20000"/>
          </a:bodyPr>
          <a:lstStyle/>
          <a:p>
            <a:r>
              <a:rPr lang="en-US" sz="5100" dirty="0" smtClean="0"/>
              <a:t>Compute intensive and/or large data sets</a:t>
            </a:r>
          </a:p>
          <a:p>
            <a:pPr lvl="1"/>
            <a:r>
              <a:rPr lang="en-US" sz="3800" dirty="0" smtClean="0"/>
              <a:t>Work done should be at least 1,000s of cycles</a:t>
            </a:r>
          </a:p>
          <a:p>
            <a:pPr lvl="1"/>
            <a:endParaRPr lang="en-US" sz="3800" dirty="0" smtClean="0"/>
          </a:p>
          <a:p>
            <a:r>
              <a:rPr lang="en-US" sz="5100" dirty="0" smtClean="0"/>
              <a:t>Use the Visual Studio concurrency visualizer</a:t>
            </a:r>
          </a:p>
          <a:p>
            <a:pPr lvl="1"/>
            <a:r>
              <a:rPr lang="en-US" sz="3800" dirty="0" smtClean="0"/>
              <a:t>Look for common anti-patterns: load imbalance, lock convoys, etc.</a:t>
            </a:r>
          </a:p>
          <a:p>
            <a:pPr lvl="1"/>
            <a:endParaRPr lang="en-US" sz="3800" dirty="0" smtClean="0"/>
          </a:p>
          <a:p>
            <a:r>
              <a:rPr lang="en-US" sz="5100" dirty="0" smtClean="0"/>
              <a:t>Parallelize fine-grained but not too fine-grained</a:t>
            </a:r>
          </a:p>
          <a:p>
            <a:pPr lvl="1"/>
            <a:r>
              <a:rPr lang="en-US" sz="3800" dirty="0" smtClean="0"/>
              <a:t>e.g. Parallelize outer loop, </a:t>
            </a:r>
            <a:r>
              <a:rPr lang="en-US" sz="3800" dirty="0"/>
              <a:t>u</a:t>
            </a:r>
            <a:r>
              <a:rPr lang="en-US" sz="3800" dirty="0" smtClean="0"/>
              <a:t>nless N is insufficiently large to offer enough parallelism</a:t>
            </a:r>
          </a:p>
          <a:p>
            <a:pPr lvl="2"/>
            <a:r>
              <a:rPr lang="en-US" sz="3400" dirty="0" smtClean="0"/>
              <a:t>Consider parallelizing only inner or both, or unrolling</a:t>
            </a:r>
          </a:p>
          <a:p>
            <a:pPr lvl="2"/>
            <a:endParaRPr lang="en-US" sz="3400" dirty="0" smtClean="0"/>
          </a:p>
          <a:p>
            <a:r>
              <a:rPr lang="en-US" sz="5100" dirty="0"/>
              <a:t>Do not be gratuitous in task creation</a:t>
            </a:r>
          </a:p>
          <a:p>
            <a:pPr lvl="1"/>
            <a:r>
              <a:rPr lang="en-US" sz="3800" dirty="0"/>
              <a:t>Lightweight, but still requires object allocation, etc</a:t>
            </a:r>
            <a:r>
              <a:rPr lang="en-US" sz="3800" dirty="0" smtClean="0"/>
              <a:t>.</a:t>
            </a:r>
          </a:p>
          <a:p>
            <a:pPr lvl="1"/>
            <a:endParaRPr lang="en-US" sz="3800" dirty="0" smtClean="0"/>
          </a:p>
          <a:p>
            <a:r>
              <a:rPr lang="en-US" sz="5100" dirty="0" smtClean="0"/>
              <a:t>Prefer isolation &amp; immutability over synchronization</a:t>
            </a:r>
          </a:p>
          <a:p>
            <a:pPr lvl="1"/>
            <a:r>
              <a:rPr lang="en-US" sz="3800" dirty="0" smtClean="0"/>
              <a:t>Synchronization =&gt; !Scalable; avoid shared state!</a:t>
            </a:r>
            <a:endParaRPr lang="en-US" sz="3400"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xmlns="" val="35637207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Locks: Your </a:t>
            </a:r>
            <a:r>
              <a:rPr lang="en-US" dirty="0" err="1" smtClean="0"/>
              <a:t>Frienemy</a:t>
            </a:r>
            <a:endParaRPr lang="en-US" dirty="0"/>
          </a:p>
        </p:txBody>
      </p:sp>
      <p:sp>
        <p:nvSpPr>
          <p:cNvPr id="3" name="Content Placeholder 2"/>
          <p:cNvSpPr>
            <a:spLocks noGrp="1"/>
          </p:cNvSpPr>
          <p:nvPr>
            <p:ph idx="1"/>
          </p:nvPr>
        </p:nvSpPr>
        <p:spPr>
          <a:xfrm>
            <a:off x="381000" y="1412874"/>
            <a:ext cx="5105400" cy="4561205"/>
          </a:xfrm>
        </p:spPr>
        <p:txBody>
          <a:bodyPr/>
          <a:lstStyle/>
          <a:p>
            <a:r>
              <a:rPr lang="en-US" dirty="0" smtClean="0"/>
              <a:t>Includes critical sections, </a:t>
            </a:r>
            <a:r>
              <a:rPr lang="en-US" dirty="0" err="1" smtClean="0"/>
              <a:t>mutexes</a:t>
            </a:r>
            <a:r>
              <a:rPr lang="en-US" dirty="0" smtClean="0"/>
              <a:t>, Monitors, etc.</a:t>
            </a:r>
          </a:p>
          <a:p>
            <a:r>
              <a:rPr lang="en-US" dirty="0" smtClean="0"/>
              <a:t>Necessary to safely manage access to shared state between threads</a:t>
            </a:r>
          </a:p>
          <a:p>
            <a:r>
              <a:rPr lang="en-US" dirty="0" smtClean="0"/>
              <a:t>Contention can be a source of performance problems</a:t>
            </a:r>
          </a:p>
          <a:p>
            <a:r>
              <a:rPr lang="en-US" dirty="0" smtClean="0"/>
              <a:t>Often a source of scalability problems</a:t>
            </a:r>
          </a:p>
        </p:txBody>
      </p:sp>
      <p:pic>
        <p:nvPicPr>
          <p:cNvPr id="1026" name="Picture 2" descr="http://arkjournal.com/uploaded_images/Chuck-Norris-71456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648224" y="1629235"/>
            <a:ext cx="3038475" cy="37814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xmlns:mc="http://schemas.openxmlformats.org/markup-compatibility/2006" val="FFFFFF" mc:Ignorable=""/>
                </a:solidFill>
              </a14:hiddenFill>
            </a:ext>
          </a:extLst>
        </p:spPr>
      </p:pic>
      <p:sp>
        <p:nvSpPr>
          <p:cNvPr id="4" name="Cloud 3"/>
          <p:cNvSpPr/>
          <p:nvPr/>
        </p:nvSpPr>
        <p:spPr bwMode="auto">
          <a:xfrm>
            <a:off x="4198373" y="5078360"/>
            <a:ext cx="4945627" cy="1661653"/>
          </a:xfrm>
          <a:prstGeom prst="cloud">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solidFill>
                  <a:srgbClr val="FFFFFF"/>
                </a:solidFill>
                <a:effectLst>
                  <a:outerShdw blurRad="38100" dist="38100" dir="2700000" algn="tl">
                    <a:srgbClr val="000000">
                      <a:alpha val="43137"/>
                    </a:srgbClr>
                  </a:outerShdw>
                </a:effectLst>
                <a:latin typeface="Calibri" pitchFamily="34" charset="0"/>
              </a:rPr>
              <a:t>FACT</a:t>
            </a:r>
            <a:r>
              <a:rPr lang="en-US" sz="2000" dirty="0" smtClean="0">
                <a:solidFill>
                  <a:srgbClr val="FFFFFF"/>
                </a:solidFill>
                <a:effectLst>
                  <a:outerShdw blurRad="38100" dist="38100" dir="2700000" algn="tl">
                    <a:srgbClr val="000000">
                      <a:alpha val="43137"/>
                    </a:srgbClr>
                  </a:outerShdw>
                </a:effectLst>
                <a:latin typeface="Calibri" pitchFamily="34" charset="0"/>
              </a:rPr>
              <a:t>: Locks do not contend with Chuck Norris</a:t>
            </a:r>
          </a:p>
        </p:txBody>
      </p:sp>
    </p:spTree>
    <p:extLst>
      <p:ext uri="{BB962C8B-B14F-4D97-AF65-F5344CB8AC3E}">
        <p14:creationId xmlns:p14="http://schemas.microsoft.com/office/powerpoint/2010/main" xmlns="" val="3133796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1374" y="3813939"/>
            <a:ext cx="7921912" cy="1337595"/>
          </a:xfrm>
        </p:spPr>
        <p:txBody>
          <a:bodyPr/>
          <a:lstStyle/>
          <a:p>
            <a:r>
              <a:rPr lang="en-US" sz="5400" dirty="0">
                <a:effectLst/>
              </a:rPr>
              <a:t>Building High Performance Parallel </a:t>
            </a:r>
            <a:r>
              <a:rPr lang="en-US" sz="5400" dirty="0" smtClean="0">
                <a:effectLst/>
              </a:rPr>
              <a:t>Software</a:t>
            </a:r>
            <a:endParaRPr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endParaRPr>
          </a:p>
        </p:txBody>
      </p:sp>
      <p:sp>
        <p:nvSpPr>
          <p:cNvPr id="3" name="Subtitle 2"/>
          <p:cNvSpPr>
            <a:spLocks noGrp="1"/>
          </p:cNvSpPr>
          <p:nvPr>
            <p:ph type="subTitle" idx="1"/>
          </p:nvPr>
        </p:nvSpPr>
        <p:spPr/>
        <p:txBody>
          <a:bodyPr/>
          <a:lstStyle/>
          <a:p>
            <a:r>
              <a:rPr lang="en-US" dirty="0" smtClean="0">
                <a:solidFill>
                  <a:schemeClr val="tx1"/>
                </a:solidFill>
              </a:rPr>
              <a:t>Steve Teixeira</a:t>
            </a:r>
          </a:p>
          <a:p>
            <a:r>
              <a:rPr lang="en-US" dirty="0" smtClean="0">
                <a:solidFill>
                  <a:schemeClr val="tx1"/>
                </a:solidFill>
              </a:rPr>
              <a:t>Product Unit Manager</a:t>
            </a:r>
          </a:p>
          <a:p>
            <a:r>
              <a:rPr lang="en-US" dirty="0" smtClean="0">
                <a:solidFill>
                  <a:schemeClr val="tx1"/>
                </a:solidFill>
              </a:rPr>
              <a:t>Microsoft Corporation</a:t>
            </a:r>
          </a:p>
          <a:p>
            <a:r>
              <a:rPr lang="en-US" dirty="0" smtClean="0">
                <a:solidFill>
                  <a:schemeClr val="tx1"/>
                </a:solidFill>
              </a:rPr>
              <a:t>Session Code</a:t>
            </a:r>
            <a:r>
              <a:rPr lang="en-US" smtClean="0">
                <a:solidFill>
                  <a:schemeClr val="tx1"/>
                </a:solidFill>
              </a:rPr>
              <a:t>: DEV401</a:t>
            </a:r>
            <a:endParaRPr lang="en-US"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Identifying lock contention</a:t>
            </a:r>
            <a:endParaRPr lang="en-US" dirty="0"/>
          </a:p>
        </p:txBody>
      </p:sp>
      <p:sp>
        <p:nvSpPr>
          <p:cNvPr id="3" name="Subtitle 2"/>
          <p:cNvSpPr>
            <a:spLocks noGrp="1"/>
          </p:cNvSpPr>
          <p:nvPr>
            <p:ph type="subTitle" idx="1"/>
          </p:nvPr>
        </p:nvSpPr>
        <p:spPr/>
        <p:txBody>
          <a:bodyPr/>
          <a:lstStyle/>
          <a:p>
            <a:r>
              <a:rPr lang="en-US" dirty="0" smtClean="0"/>
              <a:t>Matrix multiplication, Parallel Debugger</a:t>
            </a:r>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xmlns="" val="405920482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Think Parallel</a:t>
            </a:r>
            <a:endParaRPr lang="en-US" dirty="0"/>
          </a:p>
        </p:txBody>
      </p:sp>
      <p:sp>
        <p:nvSpPr>
          <p:cNvPr id="3" name="Content Placeholder 2"/>
          <p:cNvSpPr>
            <a:spLocks noGrp="1"/>
          </p:cNvSpPr>
          <p:nvPr>
            <p:ph idx="1"/>
          </p:nvPr>
        </p:nvSpPr>
        <p:spPr/>
        <p:txBody>
          <a:bodyPr/>
          <a:lstStyle/>
          <a:p>
            <a:r>
              <a:rPr lang="en-US" dirty="0" smtClean="0"/>
              <a:t>Common patterns to apply parallelism</a:t>
            </a:r>
          </a:p>
          <a:p>
            <a:pPr lvl="1"/>
            <a:r>
              <a:rPr lang="en-US" dirty="0" smtClean="0"/>
              <a:t>Tree walking</a:t>
            </a:r>
          </a:p>
          <a:p>
            <a:pPr lvl="1"/>
            <a:r>
              <a:rPr lang="en-US" dirty="0" smtClean="0"/>
              <a:t>Sorting</a:t>
            </a:r>
          </a:p>
          <a:p>
            <a:pPr lvl="1"/>
            <a:r>
              <a:rPr lang="en-US" dirty="0" smtClean="0"/>
              <a:t>Initialization</a:t>
            </a:r>
          </a:p>
          <a:p>
            <a:pPr lvl="1"/>
            <a:r>
              <a:rPr lang="en-US" dirty="0" smtClean="0"/>
              <a:t>Speculation</a:t>
            </a:r>
          </a:p>
          <a:p>
            <a:pPr lvl="1"/>
            <a:r>
              <a:rPr lang="en-US" dirty="0" smtClean="0"/>
              <a:t>I/O</a:t>
            </a:r>
          </a:p>
        </p:txBody>
      </p:sp>
    </p:spTree>
    <p:extLst>
      <p:ext uri="{BB962C8B-B14F-4D97-AF65-F5344CB8AC3E}">
        <p14:creationId xmlns:p14="http://schemas.microsoft.com/office/powerpoint/2010/main" xmlns="" val="292298322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Think parallel: Walking a tree</a:t>
            </a:r>
            <a:endParaRPr lang="en-US" dirty="0"/>
          </a:p>
        </p:txBody>
      </p:sp>
      <p:sp>
        <p:nvSpPr>
          <p:cNvPr id="9" name="Text Placeholder 8"/>
          <p:cNvSpPr>
            <a:spLocks noGrp="1"/>
          </p:cNvSpPr>
          <p:nvPr>
            <p:ph type="body" sz="quarter" idx="10"/>
          </p:nvPr>
        </p:nvSpPr>
        <p:spPr>
          <a:xfrm>
            <a:off x="645527" y="1724764"/>
            <a:ext cx="8346073" cy="3426356"/>
          </a:xfrm>
        </p:spPr>
        <p:txBody>
          <a:bodyPr/>
          <a:lstStyle/>
          <a:p>
            <a:r>
              <a:rPr lang="en-US" sz="1800" dirty="0"/>
              <a:t>static void Walk&lt;T&gt;(Tree&lt;T&gt; root, Action&lt;T&gt; action)</a:t>
            </a:r>
          </a:p>
          <a:p>
            <a:r>
              <a:rPr lang="en-US" sz="1800" dirty="0"/>
              <a:t>{</a:t>
            </a:r>
          </a:p>
          <a:p>
            <a:r>
              <a:rPr lang="en-US" sz="1800" dirty="0"/>
              <a:t>    if (root == null) return;</a:t>
            </a:r>
          </a:p>
          <a:p>
            <a:r>
              <a:rPr lang="en-US" sz="1800" dirty="0"/>
              <a:t>    </a:t>
            </a:r>
            <a:r>
              <a:rPr lang="en-US" sz="1800" dirty="0" err="1"/>
              <a:t>var</a:t>
            </a:r>
            <a:r>
              <a:rPr lang="en-US" sz="1800" dirty="0"/>
              <a:t> t1 = </a:t>
            </a:r>
            <a:r>
              <a:rPr lang="en-US" sz="1800" dirty="0" err="1"/>
              <a:t>Task.Factory.StartNew</a:t>
            </a:r>
            <a:r>
              <a:rPr lang="en-US" sz="1800" dirty="0"/>
              <a:t>(() =&gt; action(</a:t>
            </a:r>
            <a:r>
              <a:rPr lang="en-US" sz="1800" dirty="0" err="1"/>
              <a:t>root.Data</a:t>
            </a:r>
            <a:r>
              <a:rPr lang="en-US" sz="1800" dirty="0"/>
              <a:t>),</a:t>
            </a:r>
          </a:p>
          <a:p>
            <a:r>
              <a:rPr lang="en-US" sz="1800" dirty="0"/>
              <a:t>        </a:t>
            </a:r>
            <a:r>
              <a:rPr lang="en-US" sz="1800" dirty="0" err="1"/>
              <a:t>TaskCreationOptions.AttachedToParent</a:t>
            </a:r>
            <a:r>
              <a:rPr lang="en-US" sz="1800" dirty="0"/>
              <a:t>);</a:t>
            </a:r>
          </a:p>
          <a:p>
            <a:r>
              <a:rPr lang="en-US" sz="1800" dirty="0"/>
              <a:t>    </a:t>
            </a:r>
            <a:r>
              <a:rPr lang="en-US" sz="1800" dirty="0" err="1"/>
              <a:t>var</a:t>
            </a:r>
            <a:r>
              <a:rPr lang="en-US" sz="1800" dirty="0"/>
              <a:t> t2 = </a:t>
            </a:r>
            <a:r>
              <a:rPr lang="en-US" sz="1800" dirty="0" err="1"/>
              <a:t>Task.Factory.StartNew</a:t>
            </a:r>
            <a:r>
              <a:rPr lang="en-US" sz="1800" dirty="0"/>
              <a:t>(() =&gt; Walk(</a:t>
            </a:r>
            <a:r>
              <a:rPr lang="en-US" sz="1800" dirty="0" err="1"/>
              <a:t>root.Left</a:t>
            </a:r>
            <a:r>
              <a:rPr lang="en-US" sz="1800" dirty="0"/>
              <a:t>, action),</a:t>
            </a:r>
          </a:p>
          <a:p>
            <a:r>
              <a:rPr lang="en-US" sz="1800" dirty="0"/>
              <a:t>        </a:t>
            </a:r>
            <a:r>
              <a:rPr lang="en-US" sz="1800" dirty="0" err="1"/>
              <a:t>TaskCreationOptions.AttachedToParent</a:t>
            </a:r>
            <a:r>
              <a:rPr lang="en-US" sz="1800" dirty="0"/>
              <a:t>);</a:t>
            </a:r>
          </a:p>
          <a:p>
            <a:r>
              <a:rPr lang="en-US" sz="1800" dirty="0"/>
              <a:t>    </a:t>
            </a:r>
            <a:r>
              <a:rPr lang="en-US" sz="1800" dirty="0" err="1"/>
              <a:t>var</a:t>
            </a:r>
            <a:r>
              <a:rPr lang="en-US" sz="1800" dirty="0"/>
              <a:t> t3 = </a:t>
            </a:r>
            <a:r>
              <a:rPr lang="en-US" sz="1800" dirty="0" err="1"/>
              <a:t>Task.Factory.StartNew</a:t>
            </a:r>
            <a:r>
              <a:rPr lang="en-US" sz="1800" dirty="0"/>
              <a:t>(() =&gt; Walk(</a:t>
            </a:r>
            <a:r>
              <a:rPr lang="en-US" sz="1800" dirty="0" err="1"/>
              <a:t>root.Right</a:t>
            </a:r>
            <a:r>
              <a:rPr lang="en-US" sz="1800" dirty="0"/>
              <a:t>, action),</a:t>
            </a:r>
          </a:p>
          <a:p>
            <a:r>
              <a:rPr lang="en-US" sz="1800" dirty="0"/>
              <a:t>        </a:t>
            </a:r>
            <a:r>
              <a:rPr lang="en-US" sz="1800" dirty="0" err="1"/>
              <a:t>TaskCreationOptions.AttachedToParent</a:t>
            </a:r>
            <a:r>
              <a:rPr lang="en-US" sz="1800" dirty="0"/>
              <a:t>);</a:t>
            </a:r>
          </a:p>
          <a:p>
            <a:r>
              <a:rPr lang="en-US" sz="1800" dirty="0"/>
              <a:t>    </a:t>
            </a:r>
            <a:r>
              <a:rPr lang="en-US" sz="1800" dirty="0" err="1"/>
              <a:t>Task.WaitAll</a:t>
            </a:r>
            <a:r>
              <a:rPr lang="en-US" sz="1800" dirty="0"/>
              <a:t>(t1, t2, t3);</a:t>
            </a:r>
          </a:p>
          <a:p>
            <a:r>
              <a:rPr lang="en-US" sz="1800" dirty="0" smtClean="0"/>
              <a:t>}</a:t>
            </a:r>
            <a:endParaRPr lang="en-US" sz="1800" dirty="0"/>
          </a:p>
        </p:txBody>
      </p:sp>
    </p:spTree>
    <p:extLst>
      <p:ext uri="{BB962C8B-B14F-4D97-AF65-F5344CB8AC3E}">
        <p14:creationId xmlns:p14="http://schemas.microsoft.com/office/powerpoint/2010/main" xmlns="" val="400583227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Think parallel: Modifying </a:t>
            </a:r>
            <a:r>
              <a:rPr lang="en-US" dirty="0" err="1" smtClean="0"/>
              <a:t>QuickSort</a:t>
            </a:r>
            <a:endParaRPr lang="en-US" dirty="0"/>
          </a:p>
        </p:txBody>
      </p:sp>
      <p:sp>
        <p:nvSpPr>
          <p:cNvPr id="9" name="Text Placeholder 8"/>
          <p:cNvSpPr>
            <a:spLocks noGrp="1"/>
          </p:cNvSpPr>
          <p:nvPr>
            <p:ph type="body" sz="quarter" idx="10"/>
          </p:nvPr>
        </p:nvSpPr>
        <p:spPr>
          <a:xfrm>
            <a:off x="645527" y="1724764"/>
            <a:ext cx="8346073" cy="4747156"/>
          </a:xfrm>
        </p:spPr>
        <p:txBody>
          <a:bodyPr/>
          <a:lstStyle/>
          <a:p>
            <a:r>
              <a:rPr lang="en-US" sz="1400" dirty="0"/>
              <a:t>static void </a:t>
            </a:r>
            <a:r>
              <a:rPr lang="en-US" sz="1400" dirty="0" err="1"/>
              <a:t>QuickSort</a:t>
            </a:r>
            <a:r>
              <a:rPr lang="en-US" sz="1400" dirty="0"/>
              <a:t>&lt;T&gt;(T[] data, </a:t>
            </a:r>
            <a:r>
              <a:rPr lang="en-US" sz="1400" dirty="0" err="1"/>
              <a:t>int</a:t>
            </a:r>
            <a:r>
              <a:rPr lang="en-US" sz="1400" dirty="0"/>
              <a:t> </a:t>
            </a:r>
            <a:r>
              <a:rPr lang="en-US" sz="1400" dirty="0" err="1"/>
              <a:t>fromInclusive</a:t>
            </a:r>
            <a:r>
              <a:rPr lang="en-US" sz="1400" dirty="0"/>
              <a:t>, </a:t>
            </a:r>
            <a:r>
              <a:rPr lang="en-US" sz="1400" dirty="0" err="1"/>
              <a:t>int</a:t>
            </a:r>
            <a:r>
              <a:rPr lang="en-US" sz="1400" dirty="0"/>
              <a:t> </a:t>
            </a:r>
            <a:r>
              <a:rPr lang="en-US" sz="1400" dirty="0" err="1"/>
              <a:t>toExclusive</a:t>
            </a:r>
            <a:r>
              <a:rPr lang="en-US" sz="1400" dirty="0"/>
              <a:t>) </a:t>
            </a:r>
          </a:p>
          <a:p>
            <a:r>
              <a:rPr lang="en-US" sz="1400" dirty="0"/>
              <a:t>    where T : </a:t>
            </a:r>
            <a:r>
              <a:rPr lang="en-US" sz="1400" dirty="0" err="1"/>
              <a:t>IComparable</a:t>
            </a:r>
            <a:r>
              <a:rPr lang="en-US" sz="1400" dirty="0"/>
              <a:t>&lt;T&gt;</a:t>
            </a:r>
          </a:p>
          <a:p>
            <a:r>
              <a:rPr lang="en-US" sz="1400" dirty="0"/>
              <a:t>{</a:t>
            </a:r>
          </a:p>
          <a:p>
            <a:r>
              <a:rPr lang="en-US" sz="1400" dirty="0"/>
              <a:t>    if (</a:t>
            </a:r>
            <a:r>
              <a:rPr lang="en-US" sz="1400" dirty="0" err="1"/>
              <a:t>toExclusive</a:t>
            </a:r>
            <a:r>
              <a:rPr lang="en-US" sz="1400" dirty="0"/>
              <a:t> - </a:t>
            </a:r>
            <a:r>
              <a:rPr lang="en-US" sz="1400" dirty="0" err="1"/>
              <a:t>fromInclusive</a:t>
            </a:r>
            <a:r>
              <a:rPr lang="en-US" sz="1400" dirty="0"/>
              <a:t> &lt;= THRESHOLD)</a:t>
            </a:r>
          </a:p>
          <a:p>
            <a:r>
              <a:rPr lang="en-US" sz="1400" dirty="0"/>
              <a:t>    {</a:t>
            </a:r>
          </a:p>
          <a:p>
            <a:r>
              <a:rPr lang="en-US" sz="1400" dirty="0"/>
              <a:t>        </a:t>
            </a:r>
            <a:r>
              <a:rPr lang="en-US" sz="1400" dirty="0" err="1"/>
              <a:t>InsertionSort</a:t>
            </a:r>
            <a:r>
              <a:rPr lang="en-US" sz="1400" dirty="0"/>
              <a:t>(data, </a:t>
            </a:r>
            <a:r>
              <a:rPr lang="en-US" sz="1400" dirty="0" err="1"/>
              <a:t>fromInclusive</a:t>
            </a:r>
            <a:r>
              <a:rPr lang="en-US" sz="1400" dirty="0"/>
              <a:t>, </a:t>
            </a:r>
            <a:r>
              <a:rPr lang="en-US" sz="1400" dirty="0" err="1"/>
              <a:t>toExclusive</a:t>
            </a:r>
            <a:r>
              <a:rPr lang="en-US" sz="1400" dirty="0"/>
              <a:t>);</a:t>
            </a:r>
          </a:p>
          <a:p>
            <a:r>
              <a:rPr lang="en-US" sz="1400" dirty="0"/>
              <a:t>    }</a:t>
            </a:r>
          </a:p>
          <a:p>
            <a:r>
              <a:rPr lang="en-US" sz="1400" dirty="0"/>
              <a:t>    else</a:t>
            </a:r>
          </a:p>
          <a:p>
            <a:r>
              <a:rPr lang="en-US" sz="1400" dirty="0"/>
              <a:t>    {</a:t>
            </a:r>
          </a:p>
          <a:p>
            <a:r>
              <a:rPr lang="en-US" sz="1400" dirty="0"/>
              <a:t>        </a:t>
            </a:r>
            <a:r>
              <a:rPr lang="en-US" sz="1400" dirty="0" err="1"/>
              <a:t>int</a:t>
            </a:r>
            <a:r>
              <a:rPr lang="en-US" sz="1400" dirty="0"/>
              <a:t> </a:t>
            </a:r>
            <a:r>
              <a:rPr lang="en-US" sz="1400" dirty="0" err="1"/>
              <a:t>pivotPos</a:t>
            </a:r>
            <a:r>
              <a:rPr lang="en-US" sz="1400" dirty="0"/>
              <a:t> = Partition(data, </a:t>
            </a:r>
            <a:r>
              <a:rPr lang="en-US" sz="1400" dirty="0" err="1"/>
              <a:t>fromInclusive</a:t>
            </a:r>
            <a:r>
              <a:rPr lang="en-US" sz="1400" dirty="0"/>
              <a:t>, </a:t>
            </a:r>
            <a:r>
              <a:rPr lang="en-US" sz="1400" dirty="0" err="1"/>
              <a:t>toExclusive</a:t>
            </a:r>
            <a:r>
              <a:rPr lang="en-US" sz="1400" dirty="0"/>
              <a:t>);</a:t>
            </a:r>
          </a:p>
          <a:p>
            <a:r>
              <a:rPr lang="en-US" sz="1400" b="1" dirty="0"/>
              <a:t>        </a:t>
            </a:r>
            <a:r>
              <a:rPr lang="en-US" sz="1400" dirty="0"/>
              <a:t>if (</a:t>
            </a:r>
            <a:r>
              <a:rPr lang="en-US" sz="1400" dirty="0" err="1"/>
              <a:t>toExclusive</a:t>
            </a:r>
            <a:r>
              <a:rPr lang="en-US" sz="1400" dirty="0"/>
              <a:t> - </a:t>
            </a:r>
            <a:r>
              <a:rPr lang="en-US" sz="1400" dirty="0" err="1"/>
              <a:t>fromInclusive</a:t>
            </a:r>
            <a:r>
              <a:rPr lang="en-US" sz="1400" dirty="0"/>
              <a:t> &lt;= PARALLEL_THRESHOLD)</a:t>
            </a:r>
          </a:p>
          <a:p>
            <a:r>
              <a:rPr lang="en-US" sz="1400" dirty="0"/>
              <a:t>        {</a:t>
            </a:r>
          </a:p>
          <a:p>
            <a:r>
              <a:rPr lang="en-US" sz="1400" dirty="0"/>
              <a:t>            // NOTE: PARALLEL_THRESHOLD is chosen to be greater than THRESHOLD.</a:t>
            </a:r>
          </a:p>
          <a:p>
            <a:r>
              <a:rPr lang="en-US" sz="1400" dirty="0"/>
              <a:t>            </a:t>
            </a:r>
            <a:r>
              <a:rPr lang="en-US" sz="1400" dirty="0" err="1"/>
              <a:t>QuickSort</a:t>
            </a:r>
            <a:r>
              <a:rPr lang="en-US" sz="1400" dirty="0"/>
              <a:t>(data, </a:t>
            </a:r>
            <a:r>
              <a:rPr lang="en-US" sz="1400" dirty="0" err="1"/>
              <a:t>fromInclusive</a:t>
            </a:r>
            <a:r>
              <a:rPr lang="en-US" sz="1400" dirty="0"/>
              <a:t>, </a:t>
            </a:r>
            <a:r>
              <a:rPr lang="en-US" sz="1400" dirty="0" err="1"/>
              <a:t>pivotPos</a:t>
            </a:r>
            <a:r>
              <a:rPr lang="en-US" sz="1400" dirty="0"/>
              <a:t>);</a:t>
            </a:r>
          </a:p>
          <a:p>
            <a:r>
              <a:rPr lang="en-US" sz="1400" dirty="0"/>
              <a:t>            </a:t>
            </a:r>
            <a:r>
              <a:rPr lang="en-US" sz="1400" dirty="0" err="1"/>
              <a:t>QuickSort</a:t>
            </a:r>
            <a:r>
              <a:rPr lang="en-US" sz="1400" dirty="0"/>
              <a:t>(data, </a:t>
            </a:r>
            <a:r>
              <a:rPr lang="en-US" sz="1400" dirty="0" err="1"/>
              <a:t>pivotPos</a:t>
            </a:r>
            <a:r>
              <a:rPr lang="en-US" sz="1400" dirty="0"/>
              <a:t>, </a:t>
            </a:r>
            <a:r>
              <a:rPr lang="en-US" sz="1400" dirty="0" err="1"/>
              <a:t>toExclusive</a:t>
            </a:r>
            <a:r>
              <a:rPr lang="en-US" sz="1400" dirty="0"/>
              <a:t>);</a:t>
            </a:r>
          </a:p>
          <a:p>
            <a:r>
              <a:rPr lang="en-US" sz="1400" dirty="0"/>
              <a:t>        }</a:t>
            </a:r>
          </a:p>
          <a:p>
            <a:r>
              <a:rPr lang="en-US" sz="1400" dirty="0"/>
              <a:t>        else </a:t>
            </a:r>
            <a:r>
              <a:rPr lang="en-US" sz="1400" dirty="0" err="1"/>
              <a:t>Parallel.Invoke</a:t>
            </a:r>
            <a:r>
              <a:rPr lang="en-US" sz="1400" dirty="0"/>
              <a:t>(</a:t>
            </a:r>
          </a:p>
          <a:p>
            <a:r>
              <a:rPr lang="en-US" sz="1400" dirty="0"/>
              <a:t>            () =&gt; </a:t>
            </a:r>
            <a:r>
              <a:rPr lang="en-US" sz="1400" dirty="0" err="1"/>
              <a:t>QuickSort</a:t>
            </a:r>
            <a:r>
              <a:rPr lang="en-US" sz="1400" dirty="0"/>
              <a:t>(data, </a:t>
            </a:r>
            <a:r>
              <a:rPr lang="en-US" sz="1400" dirty="0" err="1"/>
              <a:t>fromInclusive</a:t>
            </a:r>
            <a:r>
              <a:rPr lang="en-US" sz="1400" dirty="0"/>
              <a:t>, </a:t>
            </a:r>
            <a:r>
              <a:rPr lang="en-US" sz="1400" dirty="0" err="1"/>
              <a:t>pivotPos</a:t>
            </a:r>
            <a:r>
              <a:rPr lang="en-US" sz="1400" dirty="0"/>
              <a:t>),</a:t>
            </a:r>
          </a:p>
          <a:p>
            <a:r>
              <a:rPr lang="en-US" sz="1400" dirty="0"/>
              <a:t>            () =&gt; </a:t>
            </a:r>
            <a:r>
              <a:rPr lang="en-US" sz="1400" dirty="0" err="1"/>
              <a:t>QuickSort</a:t>
            </a:r>
            <a:r>
              <a:rPr lang="en-US" sz="1400" dirty="0"/>
              <a:t>(data, </a:t>
            </a:r>
            <a:r>
              <a:rPr lang="en-US" sz="1400" dirty="0" err="1"/>
              <a:t>pivotPos</a:t>
            </a:r>
            <a:r>
              <a:rPr lang="en-US" sz="1400" dirty="0"/>
              <a:t>, </a:t>
            </a:r>
            <a:r>
              <a:rPr lang="en-US" sz="1400" dirty="0" err="1"/>
              <a:t>toExclusive</a:t>
            </a:r>
            <a:r>
              <a:rPr lang="en-US" sz="1400" dirty="0"/>
              <a:t>));</a:t>
            </a:r>
          </a:p>
          <a:p>
            <a:r>
              <a:rPr lang="en-US" sz="1400" dirty="0"/>
              <a:t>    }</a:t>
            </a:r>
          </a:p>
          <a:p>
            <a:r>
              <a:rPr lang="en-US" sz="1400" dirty="0"/>
              <a:t>}</a:t>
            </a:r>
          </a:p>
        </p:txBody>
      </p:sp>
    </p:spTree>
    <p:extLst>
      <p:ext uri="{BB962C8B-B14F-4D97-AF65-F5344CB8AC3E}">
        <p14:creationId xmlns:p14="http://schemas.microsoft.com/office/powerpoint/2010/main" xmlns="" val="400583227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Think parallel: Lazy Initialization</a:t>
            </a:r>
            <a:endParaRPr lang="en-US" dirty="0"/>
          </a:p>
        </p:txBody>
      </p:sp>
      <p:sp>
        <p:nvSpPr>
          <p:cNvPr id="9" name="Text Placeholder 8"/>
          <p:cNvSpPr>
            <a:spLocks noGrp="1"/>
          </p:cNvSpPr>
          <p:nvPr>
            <p:ph type="body" sz="quarter" idx="10"/>
          </p:nvPr>
        </p:nvSpPr>
        <p:spPr>
          <a:xfrm>
            <a:off x="797927" y="1714604"/>
            <a:ext cx="8346073" cy="4747156"/>
          </a:xfrm>
        </p:spPr>
        <p:txBody>
          <a:bodyPr/>
          <a:lstStyle/>
          <a:p>
            <a:r>
              <a:rPr lang="en-US" sz="2000" dirty="0"/>
              <a:t>Lazy&lt;T&gt; data = new Lazy&lt;T&gt;(Compute</a:t>
            </a:r>
            <a:r>
              <a:rPr lang="en-US" sz="2000" dirty="0" smtClean="0"/>
              <a:t>);</a:t>
            </a:r>
          </a:p>
          <a:p>
            <a:endParaRPr lang="en-US" sz="2000" dirty="0"/>
          </a:p>
          <a:p>
            <a:r>
              <a:rPr lang="en-US" sz="2000" dirty="0"/>
              <a:t>Task&lt;T&gt; data = Task&lt;T&gt;.</a:t>
            </a:r>
            <a:r>
              <a:rPr lang="en-US" sz="2000" dirty="0" err="1"/>
              <a:t>Factory.StartNew</a:t>
            </a:r>
            <a:r>
              <a:rPr lang="en-US" sz="2000" dirty="0"/>
              <a:t>(Compute);</a:t>
            </a:r>
          </a:p>
          <a:p>
            <a:endParaRPr lang="en-US" sz="2000" dirty="0" smtClean="0"/>
          </a:p>
          <a:p>
            <a:r>
              <a:rPr lang="en-US" sz="2000" dirty="0"/>
              <a:t>Lazy&lt;Task&lt;T&gt;&gt; data = new Lazy&lt;Task&lt;T&gt;&gt;(</a:t>
            </a:r>
          </a:p>
          <a:p>
            <a:r>
              <a:rPr lang="en-US" sz="2000" dirty="0"/>
              <a:t>    () =&gt; Task&lt;T&gt;.</a:t>
            </a:r>
            <a:r>
              <a:rPr lang="en-US" sz="2000" dirty="0" err="1"/>
              <a:t>Factory.StartNew</a:t>
            </a:r>
            <a:r>
              <a:rPr lang="en-US" sz="2000" dirty="0"/>
              <a:t>(Compute));</a:t>
            </a:r>
          </a:p>
          <a:p>
            <a:endParaRPr lang="en-US" sz="2000" dirty="0" smtClean="0"/>
          </a:p>
          <a:p>
            <a:r>
              <a:rPr lang="en-US" sz="2000" dirty="0" err="1"/>
              <a:t>data.Value.ContinueWith</a:t>
            </a:r>
            <a:r>
              <a:rPr lang="en-US" sz="2000" dirty="0"/>
              <a:t>(t =&gt;</a:t>
            </a:r>
          </a:p>
          <a:p>
            <a:r>
              <a:rPr lang="en-US" sz="2000" dirty="0"/>
              <a:t>{</a:t>
            </a:r>
          </a:p>
          <a:p>
            <a:r>
              <a:rPr lang="en-US" sz="2000" dirty="0"/>
              <a:t>    T result = </a:t>
            </a:r>
            <a:r>
              <a:rPr lang="en-US" sz="2000" dirty="0" err="1"/>
              <a:t>t.Result</a:t>
            </a:r>
            <a:r>
              <a:rPr lang="en-US" sz="2000" dirty="0"/>
              <a:t>;</a:t>
            </a:r>
          </a:p>
          <a:p>
            <a:r>
              <a:rPr lang="en-US" sz="2000" dirty="0"/>
              <a:t>    </a:t>
            </a:r>
            <a:r>
              <a:rPr lang="en-US" sz="2000" dirty="0" err="1"/>
              <a:t>UseResult</a:t>
            </a:r>
            <a:r>
              <a:rPr lang="en-US" sz="2000" dirty="0"/>
              <a:t>(result);</a:t>
            </a:r>
          </a:p>
          <a:p>
            <a:r>
              <a:rPr lang="en-US" sz="2000" dirty="0"/>
              <a:t>});</a:t>
            </a:r>
          </a:p>
          <a:p>
            <a:endParaRPr lang="en-US" sz="1400" dirty="0"/>
          </a:p>
        </p:txBody>
      </p:sp>
    </p:spTree>
    <p:extLst>
      <p:ext uri="{BB962C8B-B14F-4D97-AF65-F5344CB8AC3E}">
        <p14:creationId xmlns:p14="http://schemas.microsoft.com/office/powerpoint/2010/main" xmlns="" val="7409306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fade">
                                      <p:cBhvr>
                                        <p:cTn id="12" dur="500"/>
                                        <p:tgtEl>
                                          <p:spTgt spid="9">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animEffect transition="in" filter="fade">
                                      <p:cBhvr>
                                        <p:cTn id="15" dur="500"/>
                                        <p:tgtEl>
                                          <p:spTgt spid="9">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7" end="7"/>
                                            </p:txEl>
                                          </p:spTgt>
                                        </p:tgtEl>
                                        <p:attrNameLst>
                                          <p:attrName>style.visibility</p:attrName>
                                        </p:attrNameLst>
                                      </p:cBhvr>
                                      <p:to>
                                        <p:strVal val="visible"/>
                                      </p:to>
                                    </p:set>
                                    <p:animEffect transition="in" filter="fade">
                                      <p:cBhvr>
                                        <p:cTn id="20" dur="500"/>
                                        <p:tgtEl>
                                          <p:spTgt spid="9">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animEffect transition="in" filter="fade">
                                      <p:cBhvr>
                                        <p:cTn id="23" dur="500"/>
                                        <p:tgtEl>
                                          <p:spTgt spid="9">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9">
                                            <p:txEl>
                                              <p:pRg st="9" end="9"/>
                                            </p:txEl>
                                          </p:spTgt>
                                        </p:tgtEl>
                                        <p:attrNameLst>
                                          <p:attrName>style.visibility</p:attrName>
                                        </p:attrNameLst>
                                      </p:cBhvr>
                                      <p:to>
                                        <p:strVal val="visible"/>
                                      </p:to>
                                    </p:set>
                                    <p:animEffect transition="in" filter="fade">
                                      <p:cBhvr>
                                        <p:cTn id="26" dur="500"/>
                                        <p:tgtEl>
                                          <p:spTgt spid="9">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9">
                                            <p:txEl>
                                              <p:pRg st="10" end="10"/>
                                            </p:txEl>
                                          </p:spTgt>
                                        </p:tgtEl>
                                        <p:attrNameLst>
                                          <p:attrName>style.visibility</p:attrName>
                                        </p:attrNameLst>
                                      </p:cBhvr>
                                      <p:to>
                                        <p:strVal val="visible"/>
                                      </p:to>
                                    </p:set>
                                    <p:animEffect transition="in" filter="fade">
                                      <p:cBhvr>
                                        <p:cTn id="29" dur="500"/>
                                        <p:tgtEl>
                                          <p:spTgt spid="9">
                                            <p:txEl>
                                              <p:pRg st="10" end="1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9">
                                            <p:txEl>
                                              <p:pRg st="11" end="11"/>
                                            </p:txEl>
                                          </p:spTgt>
                                        </p:tgtEl>
                                        <p:attrNameLst>
                                          <p:attrName>style.visibility</p:attrName>
                                        </p:attrNameLst>
                                      </p:cBhvr>
                                      <p:to>
                                        <p:strVal val="visible"/>
                                      </p:to>
                                    </p:set>
                                    <p:animEffect transition="in" filter="fade">
                                      <p:cBhvr>
                                        <p:cTn id="32" dur="500"/>
                                        <p:tgtEl>
                                          <p:spTgt spid="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Parallel: Speculation</a:t>
            </a:r>
            <a:endParaRPr lang="en-US" dirty="0"/>
          </a:p>
        </p:txBody>
      </p:sp>
      <p:sp>
        <p:nvSpPr>
          <p:cNvPr id="3" name="Text Placeholder 2"/>
          <p:cNvSpPr>
            <a:spLocks noGrp="1"/>
          </p:cNvSpPr>
          <p:nvPr>
            <p:ph type="body" sz="quarter" idx="10"/>
          </p:nvPr>
        </p:nvSpPr>
        <p:spPr>
          <a:xfrm>
            <a:off x="681695" y="1257404"/>
            <a:ext cx="8346073" cy="4950356"/>
          </a:xfrm>
        </p:spPr>
        <p:txBody>
          <a:bodyPr/>
          <a:lstStyle/>
          <a:p>
            <a:r>
              <a:rPr lang="en-US" sz="1800" dirty="0"/>
              <a:t>public static T </a:t>
            </a:r>
            <a:r>
              <a:rPr lang="en-US" sz="1800" dirty="0" err="1"/>
              <a:t>SpeculativeInvoke</a:t>
            </a:r>
            <a:r>
              <a:rPr lang="en-US" sz="1800" dirty="0"/>
              <a:t>&lt;T&gt;(</a:t>
            </a:r>
            <a:r>
              <a:rPr lang="en-US" sz="1800" dirty="0" err="1"/>
              <a:t>params</a:t>
            </a:r>
            <a:r>
              <a:rPr lang="en-US" sz="1800" dirty="0"/>
              <a:t> </a:t>
            </a:r>
            <a:r>
              <a:rPr lang="en-US" sz="1800" dirty="0" err="1"/>
              <a:t>Func</a:t>
            </a:r>
            <a:r>
              <a:rPr lang="en-US" sz="1800" dirty="0"/>
              <a:t>&lt;T&gt;[] functions)</a:t>
            </a:r>
          </a:p>
          <a:p>
            <a:r>
              <a:rPr lang="en-US" sz="1800" dirty="0"/>
              <a:t>{</a:t>
            </a:r>
          </a:p>
          <a:p>
            <a:r>
              <a:rPr lang="en-US" sz="1800" dirty="0"/>
              <a:t>    return </a:t>
            </a:r>
            <a:r>
              <a:rPr lang="en-US" sz="1800" dirty="0" err="1"/>
              <a:t>SpeculativeForEach</a:t>
            </a:r>
            <a:r>
              <a:rPr lang="en-US" sz="1800" dirty="0"/>
              <a:t>(functions, function =&gt; function());</a:t>
            </a:r>
          </a:p>
          <a:p>
            <a:r>
              <a:rPr lang="en-US" sz="1800" dirty="0" smtClean="0"/>
              <a:t>}</a:t>
            </a:r>
            <a:endParaRPr lang="en-US" sz="1800" dirty="0"/>
          </a:p>
          <a:p>
            <a:endParaRPr lang="en-US" sz="1800" dirty="0" smtClean="0"/>
          </a:p>
          <a:p>
            <a:r>
              <a:rPr lang="en-US" sz="1800" dirty="0" smtClean="0"/>
              <a:t>public </a:t>
            </a:r>
            <a:r>
              <a:rPr lang="en-US" sz="1800" dirty="0"/>
              <a:t>static </a:t>
            </a:r>
            <a:r>
              <a:rPr lang="en-US" sz="1800" dirty="0" err="1"/>
              <a:t>TResult</a:t>
            </a:r>
            <a:r>
              <a:rPr lang="en-US" sz="1800" dirty="0"/>
              <a:t> </a:t>
            </a:r>
            <a:r>
              <a:rPr lang="en-US" sz="1800" dirty="0" err="1"/>
              <a:t>SpeculativeForEach</a:t>
            </a:r>
            <a:r>
              <a:rPr lang="en-US" sz="1800" dirty="0"/>
              <a:t>&lt;</a:t>
            </a:r>
            <a:r>
              <a:rPr lang="en-US" sz="1800" dirty="0" err="1"/>
              <a:t>TSource</a:t>
            </a:r>
            <a:r>
              <a:rPr lang="en-US" sz="1800" dirty="0"/>
              <a:t>, </a:t>
            </a:r>
            <a:r>
              <a:rPr lang="en-US" sz="1800" dirty="0" err="1"/>
              <a:t>TResult</a:t>
            </a:r>
            <a:r>
              <a:rPr lang="en-US" sz="1800" dirty="0"/>
              <a:t>&gt;(</a:t>
            </a:r>
          </a:p>
          <a:p>
            <a:r>
              <a:rPr lang="en-US" sz="1800" dirty="0"/>
              <a:t>    </a:t>
            </a:r>
            <a:r>
              <a:rPr lang="en-US" sz="1800" dirty="0" err="1"/>
              <a:t>IEnumerable</a:t>
            </a:r>
            <a:r>
              <a:rPr lang="en-US" sz="1800" dirty="0"/>
              <a:t>&lt;</a:t>
            </a:r>
            <a:r>
              <a:rPr lang="en-US" sz="1800" dirty="0" err="1"/>
              <a:t>TSource</a:t>
            </a:r>
            <a:r>
              <a:rPr lang="en-US" sz="1800" dirty="0"/>
              <a:t>&gt; source,</a:t>
            </a:r>
          </a:p>
          <a:p>
            <a:r>
              <a:rPr lang="en-US" sz="1800" dirty="0"/>
              <a:t>    </a:t>
            </a:r>
            <a:r>
              <a:rPr lang="en-US" sz="1800" dirty="0" err="1"/>
              <a:t>Func</a:t>
            </a:r>
            <a:r>
              <a:rPr lang="en-US" sz="1800" dirty="0"/>
              <a:t>&lt;</a:t>
            </a:r>
            <a:r>
              <a:rPr lang="en-US" sz="1800" dirty="0" err="1"/>
              <a:t>TSource</a:t>
            </a:r>
            <a:r>
              <a:rPr lang="en-US" sz="1800" dirty="0"/>
              <a:t>, </a:t>
            </a:r>
            <a:r>
              <a:rPr lang="en-US" sz="1800" dirty="0" err="1"/>
              <a:t>TResult</a:t>
            </a:r>
            <a:r>
              <a:rPr lang="en-US" sz="1800" dirty="0"/>
              <a:t>&gt; body)</a:t>
            </a:r>
          </a:p>
          <a:p>
            <a:r>
              <a:rPr lang="en-US" sz="1800" dirty="0"/>
              <a:t>{</a:t>
            </a:r>
          </a:p>
          <a:p>
            <a:r>
              <a:rPr lang="en-US" sz="1800" dirty="0"/>
              <a:t>    object result = null;</a:t>
            </a:r>
          </a:p>
          <a:p>
            <a:r>
              <a:rPr lang="en-US" sz="1800" dirty="0"/>
              <a:t>    </a:t>
            </a:r>
            <a:r>
              <a:rPr lang="en-US" sz="1800" dirty="0" err="1"/>
              <a:t>Parallel.ForEach</a:t>
            </a:r>
            <a:r>
              <a:rPr lang="en-US" sz="1800" dirty="0"/>
              <a:t>(source, (item, </a:t>
            </a:r>
            <a:r>
              <a:rPr lang="en-US" sz="1800" dirty="0" err="1"/>
              <a:t>loopState</a:t>
            </a:r>
            <a:r>
              <a:rPr lang="en-US" sz="1800" dirty="0"/>
              <a:t>) =&gt;</a:t>
            </a:r>
          </a:p>
          <a:p>
            <a:r>
              <a:rPr lang="en-US" sz="1800" dirty="0"/>
              <a:t>    {</a:t>
            </a:r>
          </a:p>
          <a:p>
            <a:r>
              <a:rPr lang="en-US" sz="1800" dirty="0"/>
              <a:t>        result = body(item);</a:t>
            </a:r>
          </a:p>
          <a:p>
            <a:r>
              <a:rPr lang="en-US" sz="1800" dirty="0"/>
              <a:t>        </a:t>
            </a:r>
            <a:r>
              <a:rPr lang="en-US" sz="1800" dirty="0" err="1"/>
              <a:t>loopState.Stop</a:t>
            </a:r>
            <a:r>
              <a:rPr lang="en-US" sz="1800" dirty="0"/>
              <a:t>();</a:t>
            </a:r>
          </a:p>
          <a:p>
            <a:r>
              <a:rPr lang="en-US" sz="1800" dirty="0"/>
              <a:t>    });</a:t>
            </a:r>
          </a:p>
          <a:p>
            <a:r>
              <a:rPr lang="en-US" sz="1800" dirty="0"/>
              <a:t>    return (</a:t>
            </a:r>
            <a:r>
              <a:rPr lang="en-US" sz="1800" dirty="0" err="1"/>
              <a:t>TResult</a:t>
            </a:r>
            <a:r>
              <a:rPr lang="en-US" sz="1800" dirty="0"/>
              <a:t>)result;</a:t>
            </a:r>
          </a:p>
          <a:p>
            <a:r>
              <a:rPr lang="en-US" sz="1800" dirty="0"/>
              <a:t>}</a:t>
            </a:r>
          </a:p>
          <a:p>
            <a:endParaRPr lang="en-US" sz="2000" dirty="0"/>
          </a:p>
          <a:p>
            <a:endParaRPr lang="en-US" dirty="0"/>
          </a:p>
        </p:txBody>
      </p:sp>
    </p:spTree>
    <p:extLst>
      <p:ext uri="{BB962C8B-B14F-4D97-AF65-F5344CB8AC3E}">
        <p14:creationId xmlns:p14="http://schemas.microsoft.com/office/powerpoint/2010/main" xmlns="" val="34666896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fade">
                                      <p:cBhvr>
                                        <p:cTn id="19" dur="500"/>
                                        <p:tgtEl>
                                          <p:spTgt spid="3">
                                            <p:txEl>
                                              <p:pRg st="9" end="9"/>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500"/>
                                        <p:tgtEl>
                                          <p:spTgt spid="3">
                                            <p:txEl>
                                              <p:pRg st="10" end="1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animEffect transition="in" filter="fade">
                                      <p:cBhvr>
                                        <p:cTn id="25" dur="500"/>
                                        <p:tgtEl>
                                          <p:spTgt spid="3">
                                            <p:txEl>
                                              <p:pRg st="11" end="1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2" end="12"/>
                                            </p:txEl>
                                          </p:spTgt>
                                        </p:tgtEl>
                                        <p:attrNameLst>
                                          <p:attrName>style.visibility</p:attrName>
                                        </p:attrNameLst>
                                      </p:cBhvr>
                                      <p:to>
                                        <p:strVal val="visible"/>
                                      </p:to>
                                    </p:set>
                                    <p:animEffect transition="in" filter="fade">
                                      <p:cBhvr>
                                        <p:cTn id="28" dur="500"/>
                                        <p:tgtEl>
                                          <p:spTgt spid="3">
                                            <p:txEl>
                                              <p:pRg st="12" end="1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animEffect transition="in" filter="fade">
                                      <p:cBhvr>
                                        <p:cTn id="31" dur="500"/>
                                        <p:tgtEl>
                                          <p:spTgt spid="3">
                                            <p:txEl>
                                              <p:pRg st="13" end="1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4" end="14"/>
                                            </p:txEl>
                                          </p:spTgt>
                                        </p:tgtEl>
                                        <p:attrNameLst>
                                          <p:attrName>style.visibility</p:attrName>
                                        </p:attrNameLst>
                                      </p:cBhvr>
                                      <p:to>
                                        <p:strVal val="visible"/>
                                      </p:to>
                                    </p:set>
                                    <p:animEffect transition="in" filter="fade">
                                      <p:cBhvr>
                                        <p:cTn id="34" dur="500"/>
                                        <p:tgtEl>
                                          <p:spTgt spid="3">
                                            <p:txEl>
                                              <p:pRg st="14" end="14"/>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animEffect transition="in" filter="fade">
                                      <p:cBhvr>
                                        <p:cTn id="37" dur="500"/>
                                        <p:tgtEl>
                                          <p:spTgt spid="3">
                                            <p:txEl>
                                              <p:pRg st="15" end="15"/>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6" end="16"/>
                                            </p:txEl>
                                          </p:spTgt>
                                        </p:tgtEl>
                                        <p:attrNameLst>
                                          <p:attrName>style.visibility</p:attrName>
                                        </p:attrNameLst>
                                      </p:cBhvr>
                                      <p:to>
                                        <p:strVal val="visible"/>
                                      </p:to>
                                    </p:set>
                                    <p:animEffect transition="in" filter="fade">
                                      <p:cBhvr>
                                        <p:cTn id="40"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Thinking parallel</a:t>
            </a:r>
            <a:endParaRPr lang="en-US" dirty="0"/>
          </a:p>
        </p:txBody>
      </p:sp>
      <p:sp>
        <p:nvSpPr>
          <p:cNvPr id="3" name="Subtitle 2"/>
          <p:cNvSpPr>
            <a:spLocks noGrp="1"/>
          </p:cNvSpPr>
          <p:nvPr>
            <p:ph type="subTitle" idx="1"/>
          </p:nvPr>
        </p:nvSpPr>
        <p:spPr/>
        <p:txBody>
          <a:bodyPr/>
          <a:lstStyle/>
          <a:p>
            <a:r>
              <a:rPr lang="en-US" dirty="0" smtClean="0"/>
              <a:t>Asynchronous network I/O and false sharing</a:t>
            </a:r>
            <a:endParaRPr lang="en-US" dirty="0"/>
          </a:p>
        </p:txBody>
      </p:sp>
      <p:sp>
        <p:nvSpPr>
          <p:cNvPr id="4" name="Text Placeholder 3"/>
          <p:cNvSpPr>
            <a:spLocks noGrp="1"/>
          </p:cNvSpPr>
          <p:nvPr>
            <p:ph type="body" sz="quarter" idx="10"/>
          </p:nvPr>
        </p:nvSpPr>
        <p:spPr/>
        <p:txBody>
          <a:bodyPr/>
          <a:lstStyle/>
          <a:p>
            <a:r>
              <a:rPr lang="en-US" smtClean="0"/>
              <a:t>demo</a:t>
            </a:r>
            <a:endParaRPr lang="en-US" dirty="0"/>
          </a:p>
        </p:txBody>
      </p:sp>
    </p:spTree>
    <p:extLst>
      <p:ext uri="{BB962C8B-B14F-4D97-AF65-F5344CB8AC3E}">
        <p14:creationId xmlns:p14="http://schemas.microsoft.com/office/powerpoint/2010/main" xmlns="" val="343588216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Dining philosophers</a:t>
            </a:r>
            <a:endParaRPr lang="en-US" dirty="0"/>
          </a:p>
        </p:txBody>
      </p:sp>
      <p:sp>
        <p:nvSpPr>
          <p:cNvPr id="5" name="Text Placeholder 4"/>
          <p:cNvSpPr>
            <a:spLocks noGrp="1"/>
          </p:cNvSpPr>
          <p:nvPr>
            <p:ph type="body" sz="quarter" idx="10"/>
          </p:nvPr>
        </p:nvSpPr>
        <p:spPr/>
        <p:txBody>
          <a:bodyPr/>
          <a:lstStyle/>
          <a:p>
            <a:endParaRPr 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xmlns="" val="3061637060"/>
              </p:ext>
            </p:extLst>
          </p:nvPr>
        </p:nvGraphicFramePr>
        <p:xfrm>
          <a:off x="1412240" y="1676400"/>
          <a:ext cx="5391150" cy="3943350"/>
        </p:xfrm>
        <a:graphic>
          <a:graphicData uri="http://schemas.openxmlformats.org/presentationml/2006/ole">
            <p:oleObj spid="_x0000_s2068" name="Visio" r:id="rId4" imgW="5387261" imgH="3939702" progId="">
              <p:embed/>
            </p:oleObj>
          </a:graphicData>
        </a:graphic>
      </p:graphicFrame>
    </p:spTree>
    <p:extLst>
      <p:ext uri="{BB962C8B-B14F-4D97-AF65-F5344CB8AC3E}">
        <p14:creationId xmlns:p14="http://schemas.microsoft.com/office/powerpoint/2010/main" xmlns="" val="325286872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7054" y="228600"/>
            <a:ext cx="8375946" cy="1329595"/>
          </a:xfrm>
        </p:spPr>
        <p:txBody>
          <a:bodyPr/>
          <a:lstStyle/>
          <a:p>
            <a:r>
              <a:rPr dirty="0" smtClean="0"/>
              <a:t>Avoiding Shared State with Asynchronous Agents</a:t>
            </a:r>
            <a:endParaRPr lang="en-US" dirty="0"/>
          </a:p>
        </p:txBody>
      </p:sp>
      <p:sp>
        <p:nvSpPr>
          <p:cNvPr id="9" name="Text Placeholder 8"/>
          <p:cNvSpPr>
            <a:spLocks noGrp="1"/>
          </p:cNvSpPr>
          <p:nvPr>
            <p:ph idx="1"/>
          </p:nvPr>
        </p:nvSpPr>
        <p:spPr>
          <a:xfrm>
            <a:off x="381000" y="1905000"/>
            <a:ext cx="8382000" cy="4628960"/>
          </a:xfrm>
        </p:spPr>
        <p:txBody>
          <a:bodyPr/>
          <a:lstStyle/>
          <a:p>
            <a:pPr>
              <a:lnSpc>
                <a:spcPct val="100000"/>
              </a:lnSpc>
              <a:buNone/>
            </a:pPr>
            <a:r>
              <a:rPr lang="en-US" sz="2800" b="1" dirty="0" smtClean="0">
                <a:gradFill>
                  <a:gsLst>
                    <a:gs pos="0">
                      <a:srgbClr val="FFFFFF"/>
                    </a:gs>
                    <a:gs pos="86000">
                      <a:srgbClr val="FFFFFF"/>
                    </a:gs>
                  </a:gsLst>
                  <a:lin ang="5400000" scaled="0"/>
                </a:gradFill>
              </a:rPr>
              <a:t>Asynchronous Agent:</a:t>
            </a:r>
            <a:r>
              <a:rPr lang="en-US" sz="2800" b="1" dirty="0" smtClean="0"/>
              <a:t> a </a:t>
            </a:r>
            <a:r>
              <a:rPr lang="en-US" sz="2800" dirty="0" smtClean="0"/>
              <a:t>coarse-grained application component designed for larger computing tasks</a:t>
            </a:r>
            <a:endParaRPr lang="en-US" sz="700" dirty="0" smtClean="0"/>
          </a:p>
          <a:p>
            <a:pPr lvl="0">
              <a:lnSpc>
                <a:spcPct val="100000"/>
              </a:lnSpc>
              <a:buNone/>
            </a:pPr>
            <a:r>
              <a:rPr lang="en-US" sz="2800" b="1" dirty="0" smtClean="0">
                <a:solidFill>
                  <a:schemeClr val="tx1"/>
                </a:solidFill>
              </a:rPr>
              <a:t>Sources and Targets:</a:t>
            </a:r>
            <a:r>
              <a:rPr lang="en-US" sz="2800" dirty="0" smtClean="0"/>
              <a:t> participants in message-passing which when connected propagate messages from source to target</a:t>
            </a:r>
          </a:p>
          <a:p>
            <a:pPr>
              <a:lnSpc>
                <a:spcPct val="100000"/>
              </a:lnSpc>
              <a:buNone/>
            </a:pPr>
            <a:r>
              <a:rPr lang="en-US" sz="2800" b="1" dirty="0" smtClean="0">
                <a:solidFill>
                  <a:schemeClr val="tx1"/>
                </a:solidFill>
              </a:rPr>
              <a:t>Co-operative Send and Receive:</a:t>
            </a:r>
            <a:r>
              <a:rPr lang="en-US" sz="2800" dirty="0" smtClean="0"/>
              <a:t> utility functions in the agents library which facilitate message passing and leverage the co-operative Concurrency Runtime</a:t>
            </a:r>
          </a:p>
        </p:txBody>
      </p:sp>
    </p:spTree>
    <p:extLst>
      <p:ext uri="{BB962C8B-B14F-4D97-AF65-F5344CB8AC3E}">
        <p14:creationId xmlns:p14="http://schemas.microsoft.com/office/powerpoint/2010/main" xmlns="" val="30450378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2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2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329595"/>
          </a:xfrm>
        </p:spPr>
        <p:txBody>
          <a:bodyPr/>
          <a:lstStyle/>
          <a:p>
            <a:r>
              <a:rPr smtClean="0"/>
              <a:t>Asynchronous Agents Library</a:t>
            </a:r>
            <a:br>
              <a:rPr smtClean="0"/>
            </a:br>
            <a:r>
              <a:rPr smtClean="0"/>
              <a:t>Data Flow &amp; Message Passing</a:t>
            </a:r>
            <a:endParaRPr lang="en-US" dirty="0"/>
          </a:p>
        </p:txBody>
      </p:sp>
      <p:sp>
        <p:nvSpPr>
          <p:cNvPr id="3" name="Text Placeholder 2"/>
          <p:cNvSpPr>
            <a:spLocks noGrp="1"/>
          </p:cNvSpPr>
          <p:nvPr>
            <p:ph idx="1"/>
          </p:nvPr>
        </p:nvSpPr>
        <p:spPr>
          <a:xfrm>
            <a:off x="381000" y="1905000"/>
            <a:ext cx="8382000" cy="4322081"/>
          </a:xfrm>
        </p:spPr>
        <p:txBody>
          <a:bodyPr/>
          <a:lstStyle/>
          <a:p>
            <a:pPr>
              <a:lnSpc>
                <a:spcPct val="70000"/>
              </a:lnSpc>
            </a:pPr>
            <a:r>
              <a:rPr lang="en-US" dirty="0" smtClean="0"/>
              <a:t>Core Message Blocks</a:t>
            </a:r>
          </a:p>
          <a:p>
            <a:pPr lvl="1">
              <a:lnSpc>
                <a:spcPct val="70000"/>
              </a:lnSpc>
            </a:pPr>
            <a:r>
              <a:rPr lang="en-US" dirty="0" err="1" smtClean="0"/>
              <a:t>unbounded_buffer</a:t>
            </a:r>
            <a:r>
              <a:rPr lang="en-US" dirty="0" smtClean="0"/>
              <a:t>&lt;T&gt;</a:t>
            </a:r>
          </a:p>
          <a:p>
            <a:pPr lvl="1">
              <a:lnSpc>
                <a:spcPct val="70000"/>
              </a:lnSpc>
            </a:pPr>
            <a:r>
              <a:rPr lang="en-US" dirty="0" err="1" smtClean="0"/>
              <a:t>overwrite_buffer</a:t>
            </a:r>
            <a:r>
              <a:rPr lang="en-US" dirty="0" smtClean="0"/>
              <a:t>&lt;T&gt;</a:t>
            </a:r>
          </a:p>
          <a:p>
            <a:pPr lvl="1">
              <a:lnSpc>
                <a:spcPct val="70000"/>
              </a:lnSpc>
            </a:pPr>
            <a:r>
              <a:rPr lang="en-US" dirty="0" err="1" smtClean="0"/>
              <a:t>single_assignment</a:t>
            </a:r>
            <a:r>
              <a:rPr lang="en-US" dirty="0" smtClean="0"/>
              <a:t>&lt;T&gt;</a:t>
            </a:r>
          </a:p>
          <a:p>
            <a:pPr>
              <a:lnSpc>
                <a:spcPct val="70000"/>
              </a:lnSpc>
            </a:pPr>
            <a:r>
              <a:rPr lang="en-US" dirty="0" smtClean="0"/>
              <a:t>send &amp; receive</a:t>
            </a:r>
          </a:p>
          <a:p>
            <a:pPr lvl="1">
              <a:lnSpc>
                <a:spcPct val="70000"/>
              </a:lnSpc>
            </a:pPr>
            <a:r>
              <a:rPr lang="en-US" dirty="0" smtClean="0"/>
              <a:t>Co-operatively send &amp; receive messages</a:t>
            </a:r>
          </a:p>
          <a:p>
            <a:pPr>
              <a:lnSpc>
                <a:spcPct val="70000"/>
              </a:lnSpc>
            </a:pPr>
            <a:r>
              <a:rPr lang="en-US" dirty="0" smtClean="0"/>
              <a:t>transform &amp; call</a:t>
            </a:r>
          </a:p>
          <a:p>
            <a:pPr lvl="1">
              <a:lnSpc>
                <a:spcPct val="70000"/>
              </a:lnSpc>
            </a:pPr>
            <a:r>
              <a:rPr lang="en-US" dirty="0" smtClean="0"/>
              <a:t>Execute a function asynchronously when </a:t>
            </a:r>
            <a:br>
              <a:rPr lang="en-US" dirty="0" smtClean="0"/>
            </a:br>
            <a:r>
              <a:rPr lang="en-US" dirty="0" smtClean="0"/>
              <a:t>work is received</a:t>
            </a:r>
          </a:p>
          <a:p>
            <a:pPr>
              <a:lnSpc>
                <a:spcPct val="70000"/>
              </a:lnSpc>
            </a:pPr>
            <a:r>
              <a:rPr lang="en-US" dirty="0" smtClean="0"/>
              <a:t>choice &amp; join</a:t>
            </a:r>
          </a:p>
          <a:p>
            <a:pPr lvl="1">
              <a:lnSpc>
                <a:spcPct val="70000"/>
              </a:lnSpc>
            </a:pPr>
            <a:r>
              <a:rPr lang="en-US" dirty="0" smtClean="0"/>
              <a:t>Waiting efficiently on a set of message blocks</a:t>
            </a:r>
            <a:endParaRPr lang="en-US" dirty="0"/>
          </a:p>
        </p:txBody>
      </p:sp>
    </p:spTree>
    <p:extLst>
      <p:ext uri="{BB962C8B-B14F-4D97-AF65-F5344CB8AC3E}">
        <p14:creationId xmlns:p14="http://schemas.microsoft.com/office/powerpoint/2010/main" xmlns="" val="34123356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2000"/>
                                        <p:tgtEl>
                                          <p:spTgt spid="3">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My Assumptions About You</a:t>
            </a:r>
            <a:endParaRPr lang="en-US" dirty="0"/>
          </a:p>
        </p:txBody>
      </p:sp>
      <p:sp>
        <p:nvSpPr>
          <p:cNvPr id="6" name="Text Placeholder 5"/>
          <p:cNvSpPr>
            <a:spLocks noGrp="1"/>
          </p:cNvSpPr>
          <p:nvPr>
            <p:ph type="body" sz="quarter" idx="10"/>
          </p:nvPr>
        </p:nvSpPr>
        <p:spPr>
          <a:xfrm>
            <a:off x="381000" y="1411552"/>
            <a:ext cx="8382000" cy="4625454"/>
          </a:xfrm>
        </p:spPr>
        <p:txBody>
          <a:bodyPr/>
          <a:lstStyle/>
          <a:p>
            <a:r>
              <a:rPr lang="en-US" dirty="0" smtClean="0"/>
              <a:t>You have some knowledge of parallel development issues</a:t>
            </a:r>
          </a:p>
          <a:p>
            <a:r>
              <a:rPr lang="en-US" dirty="0" smtClean="0"/>
              <a:t>You’d like to focus on the new stuff: Visual Studio 2010 and .NET 4.0</a:t>
            </a:r>
          </a:p>
          <a:p>
            <a:r>
              <a:rPr lang="en-US" dirty="0" smtClean="0"/>
              <a:t>You’re interested in both native and managed code</a:t>
            </a:r>
          </a:p>
          <a:p>
            <a:r>
              <a:rPr lang="en-US" dirty="0" smtClean="0"/>
              <a:t>You’d like to spend some time in the VS Profiler’s concurrency visualizer</a:t>
            </a:r>
          </a:p>
          <a:p>
            <a:r>
              <a:rPr lang="en-US" dirty="0" smtClean="0"/>
              <a:t>You’re game for a covering a lot of ground in a short amount of time!</a:t>
            </a:r>
            <a:endParaRPr lang="en-US" dirty="0"/>
          </a:p>
        </p:txBody>
      </p:sp>
    </p:spTree>
    <p:extLst>
      <p:ext uri="{BB962C8B-B14F-4D97-AF65-F5344CB8AC3E}">
        <p14:creationId xmlns:p14="http://schemas.microsoft.com/office/powerpoint/2010/main" xmlns="" val="302814104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Using agents to avoid locks and scale</a:t>
            </a: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xmlns="" val="396352483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lstStyle/>
          <a:p>
            <a:r>
              <a:rPr lang="en-US" sz="8000" dirty="0" smtClean="0"/>
              <a:t>question &amp; answer</a:t>
            </a:r>
            <a:endParaRPr lang="en-US" sz="8000" dirty="0"/>
          </a:p>
        </p:txBody>
      </p:sp>
      <p:sp>
        <p:nvSpPr>
          <p:cNvPr id="2" name="TextBox 1"/>
          <p:cNvSpPr txBox="1"/>
          <p:nvPr/>
        </p:nvSpPr>
        <p:spPr>
          <a:xfrm>
            <a:off x="3377045" y="5532765"/>
            <a:ext cx="4831773" cy="830997"/>
          </a:xfrm>
          <a:prstGeom prst="rect">
            <a:avLst/>
          </a:prstGeom>
          <a:noFill/>
        </p:spPr>
        <p:txBody>
          <a:bodyPr wrap="square" rtlCol="0">
            <a:spAutoFit/>
          </a:bodyPr>
          <a:lstStyle/>
          <a:p>
            <a:r>
              <a:rPr lang="en-US" sz="2400" dirty="0" smtClean="0"/>
              <a:t>Reminder: Drinks in Halls 3 and 4 tonight from 18:15 to 19:30!</a:t>
            </a:r>
            <a:endParaRPr lang="en-US" sz="2400" dirty="0"/>
          </a:p>
        </p:txBody>
      </p:sp>
      <p:pic>
        <p:nvPicPr>
          <p:cNvPr id="3074" name="Picture 2" descr="C:\Users\stevetei\AppData\Local\Microsoft\Windows\Temporary Internet Files\Content.IE5\PVX8QP9Z\00330357[1].wm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464684" y="4853813"/>
            <a:ext cx="1425921" cy="1788059"/>
          </a:xfrm>
          <a:prstGeom prst="rect">
            <a:avLst/>
          </a:prstGeom>
          <a:noFill/>
          <a:extLst>
            <a:ext uri="{909E8E84-426E-40DD-AFC4-6F175D3DCCD1}">
              <a14:hiddenFill xmlns:a14="http://schemas.microsoft.com/office/drawing/2010/main" xmlns="">
                <a:solidFill>
                  <a:srgbClr xmlns:mc="http://schemas.openxmlformats.org/markup-compatibility/2006" val="FFFFFF" mc:Ignorable=""/>
                </a:solidFill>
              </a14:hiddenFill>
            </a:ext>
          </a:extLst>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16204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Rounded Rectangle 48"/>
          <p:cNvSpPr/>
          <p:nvPr/>
        </p:nvSpPr>
        <p:spPr bwMode="auto">
          <a:xfrm>
            <a:off x="16204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 name="Picture 23" descr="TechNet.png"/>
          <p:cNvPicPr>
            <a:picLocks noChangeAspect="1"/>
          </p:cNvPicPr>
          <p:nvPr/>
        </p:nvPicPr>
        <p:blipFill>
          <a:blip r:embed="rId3"/>
          <a:stretch>
            <a:fillRect/>
          </a:stretch>
        </p:blipFill>
        <p:spPr bwMode="black">
          <a:xfrm>
            <a:off x="762000" y="3607054"/>
            <a:ext cx="3624263" cy="738032"/>
          </a:xfrm>
          <a:prstGeom prst="rect">
            <a:avLst/>
          </a:prstGeom>
        </p:spPr>
      </p:pic>
      <p:grpSp>
        <p:nvGrpSpPr>
          <p:cNvPr id="3" name="Group 29"/>
          <p:cNvGrpSpPr/>
          <p:nvPr/>
        </p:nvGrpSpPr>
        <p:grpSpPr>
          <a:xfrm>
            <a:off x="276225" y="1426139"/>
            <a:ext cx="457200" cy="457200"/>
            <a:chOff x="0" y="1400175"/>
            <a:chExt cx="457200" cy="457200"/>
          </a:xfrm>
        </p:grpSpPr>
        <p:sp>
          <p:nvSpPr>
            <p:cNvPr id="31" name="Oval 3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Oval 3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 name="Oval 3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2" name="Oval 41"/>
          <p:cNvSpPr/>
          <p:nvPr/>
        </p:nvSpPr>
        <p:spPr bwMode="auto">
          <a:xfrm>
            <a:off x="123825"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7" name="Rectangle 46"/>
          <p:cNvSpPr/>
          <p:nvPr/>
        </p:nvSpPr>
        <p:spPr>
          <a:xfrm>
            <a:off x="838200" y="2322868"/>
            <a:ext cx="3849547" cy="954107"/>
          </a:xfrm>
          <a:prstGeom prst="rect">
            <a:avLst/>
          </a:prstGeom>
        </p:spPr>
        <p:txBody>
          <a:bodyPr wrap="square">
            <a:spAutoFit/>
          </a:bodyPr>
          <a:lstStyle/>
          <a:p>
            <a:pPr>
              <a:spcBef>
                <a:spcPts val="600"/>
              </a:spcBef>
            </a:pPr>
            <a:r>
              <a:rPr lang="en-US" sz="2000" dirty="0" smtClean="0">
                <a:hlinkClick r:id="rId4"/>
              </a:rPr>
              <a:t>www.microsoft.com/teched</a:t>
            </a:r>
            <a:r>
              <a:rPr lang="en-US" sz="2000" dirty="0" smtClean="0"/>
              <a:t> </a:t>
            </a:r>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Sessions On-Demand &amp; Community</a:t>
            </a:r>
          </a:p>
        </p:txBody>
      </p:sp>
      <p:sp>
        <p:nvSpPr>
          <p:cNvPr id="48" name="Rectangle 47"/>
          <p:cNvSpPr/>
          <p:nvPr/>
        </p:nvSpPr>
        <p:spPr>
          <a:xfrm>
            <a:off x="838200" y="4474336"/>
            <a:ext cx="3733800" cy="1046440"/>
          </a:xfrm>
          <a:prstGeom prst="rect">
            <a:avLst/>
          </a:prstGeom>
        </p:spPr>
        <p:txBody>
          <a:bodyPr wrap="square">
            <a:spAutoFit/>
          </a:bodyPr>
          <a:lstStyle/>
          <a:p>
            <a:pPr lvl="0">
              <a:spcBef>
                <a:spcPts val="600"/>
              </a:spcBef>
              <a:buSzPct val="120000"/>
              <a:tabLst>
                <a:tab pos="1828800" algn="l"/>
              </a:tabLst>
              <a:defRPr/>
            </a:pPr>
            <a:r>
              <a:rPr lang="en-US" sz="2000" dirty="0" smtClean="0">
                <a:latin typeface="Calibri" pitchFamily="34" charset="0"/>
                <a:hlinkClick r:id="rId5"/>
              </a:rPr>
              <a:t>http://microsoft.com/technet</a:t>
            </a:r>
            <a:r>
              <a:rPr lang="en-US" sz="2400" b="1" dirty="0" smtClean="0">
                <a:latin typeface="Calibri" pitchFamily="34" charset="0"/>
              </a:rPr>
              <a:t>  </a:t>
            </a:r>
            <a:endParaRPr lang="en-US" sz="2400" dirty="0" smtClean="0">
              <a:latin typeface="Calibri" pitchFamily="34" charset="0"/>
            </a:endParaRPr>
          </a:p>
          <a:p>
            <a:pPr marL="0" lvl="1">
              <a:tabLst>
                <a:tab pos="1828800" algn="l"/>
              </a:tabLst>
              <a:defRPr/>
            </a:pPr>
            <a:endParaRPr lang="en-US" dirty="0" smtClean="0">
              <a:latin typeface="Calibri" pitchFamily="34" charset="0"/>
            </a:endParaRPr>
          </a:p>
          <a:p>
            <a:pPr marL="0" lvl="1">
              <a:tabLst>
                <a:tab pos="1828800" algn="l"/>
              </a:tabLst>
              <a:defRPr/>
            </a:pPr>
            <a:r>
              <a:rPr lang="en-US" dirty="0" smtClean="0">
                <a:latin typeface="Calibri" pitchFamily="34" charset="0"/>
              </a:rPr>
              <a:t>Resources for IT Professionals</a:t>
            </a:r>
          </a:p>
        </p:txBody>
      </p:sp>
      <p:pic>
        <p:nvPicPr>
          <p:cNvPr id="25" name="Picture 24" descr="TechEd_online.png"/>
          <p:cNvPicPr>
            <a:picLocks noChangeAspect="1"/>
          </p:cNvPicPr>
          <p:nvPr/>
        </p:nvPicPr>
        <p:blipFill>
          <a:blip r:embed="rId6"/>
          <a:stretch>
            <a:fillRect/>
          </a:stretch>
        </p:blipFill>
        <p:spPr bwMode="black">
          <a:xfrm>
            <a:off x="914400" y="1281128"/>
            <a:ext cx="2409825" cy="1076325"/>
          </a:xfrm>
          <a:prstGeom prst="rect">
            <a:avLst/>
          </a:prstGeom>
        </p:spPr>
      </p:pic>
      <p:sp>
        <p:nvSpPr>
          <p:cNvPr id="22" name="Rounded Rectangle 21"/>
          <p:cNvSpPr/>
          <p:nvPr/>
        </p:nvSpPr>
        <p:spPr bwMode="auto">
          <a:xfrm>
            <a:off x="461223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7" name="Picture 26" descr="msdn_1inch_rgb.png"/>
          <p:cNvPicPr>
            <a:picLocks noChangeAspect="1"/>
          </p:cNvPicPr>
          <p:nvPr/>
        </p:nvPicPr>
        <p:blipFill>
          <a:blip r:embed="rId7"/>
          <a:stretch>
            <a:fillRect/>
          </a:stretch>
        </p:blipFill>
        <p:spPr bwMode="black">
          <a:xfrm>
            <a:off x="5457615" y="3583086"/>
            <a:ext cx="1857375" cy="942975"/>
          </a:xfrm>
          <a:prstGeom prst="rect">
            <a:avLst/>
          </a:prstGeom>
        </p:spPr>
      </p:pic>
      <p:sp>
        <p:nvSpPr>
          <p:cNvPr id="28" name="Rectangle 27"/>
          <p:cNvSpPr/>
          <p:nvPr/>
        </p:nvSpPr>
        <p:spPr>
          <a:xfrm>
            <a:off x="5457615" y="4474336"/>
            <a:ext cx="3352800" cy="1046440"/>
          </a:xfrm>
          <a:prstGeom prst="rect">
            <a:avLst/>
          </a:prstGeom>
        </p:spPr>
        <p:txBody>
          <a:bodyPr wrap="square">
            <a:spAutoFit/>
          </a:bodyPr>
          <a:lstStyle/>
          <a:p>
            <a:pPr>
              <a:spcBef>
                <a:spcPts val="600"/>
              </a:spcBef>
              <a:tabLst>
                <a:tab pos="1828800" algn="l"/>
              </a:tabLst>
            </a:pPr>
            <a:r>
              <a:rPr lang="en-US" sz="2000" dirty="0" smtClean="0">
                <a:hlinkClick r:id="rId8"/>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Resources for Developers</a:t>
            </a:r>
          </a:p>
        </p:txBody>
      </p:sp>
      <p:grpSp>
        <p:nvGrpSpPr>
          <p:cNvPr id="4" name="Group 29"/>
          <p:cNvGrpSpPr/>
          <p:nvPr/>
        </p:nvGrpSpPr>
        <p:grpSpPr>
          <a:xfrm>
            <a:off x="276225" y="3758636"/>
            <a:ext cx="457200" cy="457200"/>
            <a:chOff x="0" y="1400175"/>
            <a:chExt cx="457200" cy="457200"/>
          </a:xfrm>
        </p:grpSpPr>
        <p:sp>
          <p:nvSpPr>
            <p:cNvPr id="38" name="Oval 37"/>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Oval 38"/>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Oval 3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1" name="Oval 40"/>
          <p:cNvSpPr/>
          <p:nvPr/>
        </p:nvSpPr>
        <p:spPr bwMode="auto">
          <a:xfrm>
            <a:off x="123825" y="3664111"/>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grpSp>
        <p:nvGrpSpPr>
          <p:cNvPr id="5" name="Group 43"/>
          <p:cNvGrpSpPr/>
          <p:nvPr/>
        </p:nvGrpSpPr>
        <p:grpSpPr>
          <a:xfrm>
            <a:off x="4800600" y="3758636"/>
            <a:ext cx="457200" cy="457200"/>
            <a:chOff x="0" y="1400175"/>
            <a:chExt cx="457200" cy="457200"/>
          </a:xfrm>
        </p:grpSpPr>
        <p:sp>
          <p:nvSpPr>
            <p:cNvPr id="45" name="Oval 44"/>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 name="Oval 45"/>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0" name="Oval 4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1" name="Oval 50"/>
          <p:cNvSpPr/>
          <p:nvPr/>
        </p:nvSpPr>
        <p:spPr bwMode="auto">
          <a:xfrm>
            <a:off x="4648200" y="3606236"/>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5" name="Rounded Rectangle 34"/>
          <p:cNvSpPr/>
          <p:nvPr/>
        </p:nvSpPr>
        <p:spPr bwMode="auto">
          <a:xfrm>
            <a:off x="461223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6" name="Group 29"/>
          <p:cNvGrpSpPr/>
          <p:nvPr/>
        </p:nvGrpSpPr>
        <p:grpSpPr>
          <a:xfrm>
            <a:off x="4761140" y="1426139"/>
            <a:ext cx="457200" cy="457200"/>
            <a:chOff x="0" y="1400175"/>
            <a:chExt cx="457200" cy="457200"/>
          </a:xfrm>
        </p:grpSpPr>
        <p:sp>
          <p:nvSpPr>
            <p:cNvPr id="37" name="Oval 36"/>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3" name="Oval 42"/>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4" name="Oval 43"/>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2" name="Oval 51"/>
          <p:cNvSpPr/>
          <p:nvPr/>
        </p:nvSpPr>
        <p:spPr bwMode="auto">
          <a:xfrm>
            <a:off x="4608740"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57" name="Rectangle 56"/>
          <p:cNvSpPr/>
          <p:nvPr/>
        </p:nvSpPr>
        <p:spPr>
          <a:xfrm>
            <a:off x="4629872" y="2322868"/>
            <a:ext cx="4514127" cy="954107"/>
          </a:xfrm>
          <a:prstGeom prst="rect">
            <a:avLst/>
          </a:prstGeom>
        </p:spPr>
        <p:txBody>
          <a:bodyPr wrap="square">
            <a:spAutoFit/>
          </a:bodyPr>
          <a:lstStyle/>
          <a:p>
            <a:pPr>
              <a:spcBef>
                <a:spcPts val="600"/>
              </a:spcBef>
            </a:pPr>
            <a:r>
              <a:rPr lang="en-US" sz="2000" dirty="0" smtClean="0">
                <a:hlinkClick r:id="rId9"/>
              </a:rPr>
              <a:t>www.microsoft.com/learning</a:t>
            </a:r>
            <a:r>
              <a:rPr lang="en-US" sz="2000" dirty="0" smtClean="0"/>
              <a:t>  </a:t>
            </a:r>
          </a:p>
          <a:p>
            <a:pPr marL="0" lvl="1" indent="0">
              <a:lnSpc>
                <a:spcPct val="100000"/>
              </a:lnSpc>
              <a:spcBef>
                <a:spcPts val="0"/>
              </a:spcBef>
              <a:buNone/>
              <a:tabLst>
                <a:tab pos="1828800" algn="l"/>
              </a:tabLst>
            </a:pPr>
            <a:endParaRPr lang="en-US" dirty="0" smtClean="0"/>
          </a:p>
          <a:p>
            <a:r>
              <a:rPr lang="en-US" dirty="0" smtClean="0"/>
              <a:t>Microsoft Certification &amp; Training Resources</a:t>
            </a:r>
            <a:endParaRPr lang="en-US" dirty="0"/>
          </a:p>
        </p:txBody>
      </p:sp>
      <p:sp>
        <p:nvSpPr>
          <p:cNvPr id="54" name="Title 1"/>
          <p:cNvSpPr>
            <a:spLocks noGrp="1"/>
          </p:cNvSpPr>
          <p:nvPr>
            <p:ph type="title"/>
          </p:nvPr>
        </p:nvSpPr>
        <p:spPr/>
        <p:txBody>
          <a:bodyPr vert="horz" wrap="square" lIns="0" tIns="0" rIns="0" bIns="0" rtlCol="0" anchor="t">
            <a:spAutoFit/>
          </a:bodyPr>
          <a:lstStyle/>
          <a:p>
            <a:r>
              <a:rPr/>
              <a:t>Resources</a:t>
            </a:r>
          </a:p>
        </p:txBody>
      </p:sp>
      <p:grpSp>
        <p:nvGrpSpPr>
          <p:cNvPr id="58" name="Group 57"/>
          <p:cNvGrpSpPr/>
          <p:nvPr/>
        </p:nvGrpSpPr>
        <p:grpSpPr bwMode="black">
          <a:xfrm>
            <a:off x="5457615" y="1234828"/>
            <a:ext cx="3477054" cy="771334"/>
            <a:chOff x="5561787" y="0"/>
            <a:chExt cx="3477054" cy="771334"/>
          </a:xfrm>
        </p:grpSpPr>
        <p:pic>
          <p:nvPicPr>
            <p:cNvPr id="56" name="Picture 55" descr="ms_Learning_w.eps"/>
            <p:cNvPicPr>
              <a:picLocks noChangeAspect="1"/>
            </p:cNvPicPr>
            <p:nvPr/>
          </p:nvPicPr>
          <p:blipFill>
            <a:blip r:embed="rId10"/>
            <a:srcRect l="51467"/>
            <a:stretch>
              <a:fillRect/>
            </a:stretch>
          </p:blipFill>
          <p:spPr bwMode="black">
            <a:xfrm>
              <a:off x="7257327" y="0"/>
              <a:ext cx="1781514" cy="771334"/>
            </a:xfrm>
            <a:prstGeom prst="rect">
              <a:avLst/>
            </a:prstGeom>
          </p:spPr>
        </p:pic>
        <p:pic>
          <p:nvPicPr>
            <p:cNvPr id="1026" name="Picture 2" descr="C:\Documents and Settings\Pennie\My Documents\ACERDATA (D)\Pennie's documents\MS Image\Boxshot_Logo\MICROSOFT\Microsoft Logo wht shadow.png"/>
            <p:cNvPicPr>
              <a:picLocks noChangeAspect="1" noChangeArrowheads="1"/>
            </p:cNvPicPr>
            <p:nvPr/>
          </p:nvPicPr>
          <p:blipFill>
            <a:blip r:embed="rId11"/>
            <a:srcRect/>
            <a:stretch>
              <a:fillRect/>
            </a:stretch>
          </p:blipFill>
          <p:spPr bwMode="black">
            <a:xfrm>
              <a:off x="5561787" y="254642"/>
              <a:ext cx="1693646" cy="312516"/>
            </a:xfrm>
            <a:prstGeom prst="rect">
              <a:avLst/>
            </a:prstGeom>
            <a:noFill/>
          </p:spPr>
        </p:pic>
      </p:grpSp>
      <p:sp>
        <p:nvSpPr>
          <p:cNvPr id="53" name="Rectangle 52"/>
          <p:cNvSpPr/>
          <p:nvPr/>
        </p:nvSpPr>
        <p:spPr bwMode="auto">
          <a:xfrm>
            <a:off x="-2298032" y="0"/>
            <a:ext cx="2141623" cy="30723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a:p>
            <a:pPr defTabSz="914099" fontAlgn="base">
              <a:spcBef>
                <a:spcPct val="0"/>
              </a:spcBef>
              <a:spcAft>
                <a:spcPct val="0"/>
              </a:spcAft>
            </a:pPr>
            <a:r>
              <a:rPr lang="en-US" sz="2000" b="1" dirty="0" smtClean="0">
                <a:solidFill>
                  <a:schemeClr val="accent5"/>
                </a:solidFill>
              </a:rPr>
              <a:t>Speakers, </a:t>
            </a:r>
          </a:p>
          <a:p>
            <a:r>
              <a:rPr lang="en-US" dirty="0" smtClean="0"/>
              <a:t>TechEd 2009 is not producing </a:t>
            </a:r>
          </a:p>
          <a:p>
            <a:r>
              <a:rPr lang="en-US" dirty="0" smtClean="0"/>
              <a:t>a DVD. Please announce that </a:t>
            </a:r>
          </a:p>
          <a:p>
            <a:r>
              <a:rPr lang="en-US" dirty="0" smtClean="0"/>
              <a:t>attendees can </a:t>
            </a:r>
            <a:r>
              <a:rPr lang="en-US" b="1" dirty="0" smtClean="0"/>
              <a:t>access session </a:t>
            </a:r>
            <a:endParaRPr lang="en-US" dirty="0" smtClean="0"/>
          </a:p>
          <a:p>
            <a:r>
              <a:rPr lang="en-US" b="1" dirty="0" smtClean="0"/>
              <a:t>recordings at TechEd Online.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42"/>
                                        </p:tgtEl>
                                      </p:cBhvr>
                                    </p:animEffect>
                                    <p:set>
                                      <p:cBhvr>
                                        <p:cTn id="12" dur="1" fill="hold">
                                          <p:stCondLst>
                                            <p:cond delay="1999"/>
                                          </p:stCondLst>
                                        </p:cTn>
                                        <p:tgtEl>
                                          <p:spTgt spid="42"/>
                                        </p:tgtEl>
                                        <p:attrNameLst>
                                          <p:attrName>style.visibility</p:attrName>
                                        </p:attrNameLst>
                                      </p:cBhvr>
                                      <p:to>
                                        <p:strVal val="hidden"/>
                                      </p:to>
                                    </p:set>
                                  </p:childTnLst>
                                </p:cTn>
                              </p:par>
                            </p:childTnLst>
                          </p:cTn>
                        </p:par>
                        <p:par>
                          <p:cTn id="13" fill="hold">
                            <p:stCondLst>
                              <p:cond delay="2200"/>
                            </p:stCondLst>
                            <p:childTnLst>
                              <p:par>
                                <p:cTn id="14" presetID="1"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par>
                          <p:cTn id="18" fill="hold">
                            <p:stCondLst>
                              <p:cond delay="2200"/>
                            </p:stCondLst>
                            <p:childTnLst>
                              <p:par>
                                <p:cTn id="19" presetID="10" presetClass="exit" presetSubtype="0" fill="hold" grpId="1" nodeType="afterEffect">
                                  <p:stCondLst>
                                    <p:cond delay="200"/>
                                  </p:stCondLst>
                                  <p:childTnLst>
                                    <p:animEffect transition="out" filter="fade">
                                      <p:cBhvr>
                                        <p:cTn id="20" dur="2000"/>
                                        <p:tgtEl>
                                          <p:spTgt spid="41"/>
                                        </p:tgtEl>
                                      </p:cBhvr>
                                    </p:animEffect>
                                    <p:set>
                                      <p:cBhvr>
                                        <p:cTn id="21" dur="1" fill="hold">
                                          <p:stCondLst>
                                            <p:cond delay="1999"/>
                                          </p:stCondLst>
                                        </p:cTn>
                                        <p:tgtEl>
                                          <p:spTgt spid="41"/>
                                        </p:tgtEl>
                                        <p:attrNameLst>
                                          <p:attrName>style.visibility</p:attrName>
                                        </p:attrNameLst>
                                      </p:cBhvr>
                                      <p:to>
                                        <p:strVal val="hidden"/>
                                      </p:to>
                                    </p:set>
                                  </p:childTnLst>
                                </p:cTn>
                              </p:par>
                            </p:childTnLst>
                          </p:cTn>
                        </p:par>
                        <p:par>
                          <p:cTn id="22" fill="hold">
                            <p:stCondLst>
                              <p:cond delay="4400"/>
                            </p:stCondLst>
                            <p:childTnLst>
                              <p:par>
                                <p:cTn id="23" presetID="1"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par>
                          <p:cTn id="27" fill="hold">
                            <p:stCondLst>
                              <p:cond delay="4400"/>
                            </p:stCondLst>
                            <p:childTnLst>
                              <p:par>
                                <p:cTn id="28" presetID="10" presetClass="exit" presetSubtype="0" fill="hold" grpId="1" nodeType="afterEffect">
                                  <p:stCondLst>
                                    <p:cond delay="200"/>
                                  </p:stCondLst>
                                  <p:childTnLst>
                                    <p:animEffect transition="out" filter="fade">
                                      <p:cBhvr>
                                        <p:cTn id="29" dur="2000"/>
                                        <p:tgtEl>
                                          <p:spTgt spid="51"/>
                                        </p:tgtEl>
                                      </p:cBhvr>
                                    </p:animEffect>
                                    <p:set>
                                      <p:cBhvr>
                                        <p:cTn id="30" dur="1" fill="hold">
                                          <p:stCondLst>
                                            <p:cond delay="1999"/>
                                          </p:stCondLst>
                                        </p:cTn>
                                        <p:tgtEl>
                                          <p:spTgt spid="51"/>
                                        </p:tgtEl>
                                        <p:attrNameLst>
                                          <p:attrName>style.visibility</p:attrName>
                                        </p:attrNameLst>
                                      </p:cBhvr>
                                      <p:to>
                                        <p:strVal val="hidden"/>
                                      </p:to>
                                    </p:set>
                                  </p:childTnLst>
                                </p:cTn>
                              </p:par>
                            </p:childTnLst>
                          </p:cTn>
                        </p:par>
                        <p:par>
                          <p:cTn id="31" fill="hold">
                            <p:stCondLst>
                              <p:cond delay="6600"/>
                            </p:stCondLst>
                            <p:childTnLst>
                              <p:par>
                                <p:cTn id="32" presetID="1"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par>
                          <p:cTn id="36" fill="hold">
                            <p:stCondLst>
                              <p:cond delay="6600"/>
                            </p:stCondLst>
                            <p:childTnLst>
                              <p:par>
                                <p:cTn id="37" presetID="10" presetClass="exit" presetSubtype="0" fill="hold" grpId="1" nodeType="afterEffect">
                                  <p:stCondLst>
                                    <p:cond delay="200"/>
                                  </p:stCondLst>
                                  <p:childTnLst>
                                    <p:animEffect transition="out" filter="fade">
                                      <p:cBhvr>
                                        <p:cTn id="38" dur="2000"/>
                                        <p:tgtEl>
                                          <p:spTgt spid="52"/>
                                        </p:tgtEl>
                                      </p:cBhvr>
                                    </p:animEffect>
                                    <p:set>
                                      <p:cBhvr>
                                        <p:cTn id="39" dur="1" fill="hold">
                                          <p:stCondLst>
                                            <p:cond delay="19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1" grpId="0" animBg="1"/>
      <p:bldP spid="41" grpId="1" animBg="1"/>
      <p:bldP spid="51" grpId="0" animBg="1"/>
      <p:bldP spid="51" grpId="1" animBg="1"/>
      <p:bldP spid="52" grpId="0" animBg="1"/>
      <p:bldP spid="52"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smtClean="0"/>
              <a:t>Related Content</a:t>
            </a:r>
            <a:endParaRPr lang="en-US" dirty="0"/>
          </a:p>
        </p:txBody>
      </p:sp>
      <p:sp>
        <p:nvSpPr>
          <p:cNvPr id="17" name="Content Placeholder 16"/>
          <p:cNvSpPr>
            <a:spLocks noGrp="1"/>
          </p:cNvSpPr>
          <p:nvPr>
            <p:ph sz="quarter" idx="10"/>
          </p:nvPr>
        </p:nvSpPr>
        <p:spPr>
          <a:xfrm>
            <a:off x="381000" y="1414459"/>
            <a:ext cx="8385048" cy="2704779"/>
          </a:xfrm>
        </p:spPr>
        <p:txBody>
          <a:bodyPr/>
          <a:lstStyle/>
          <a:p>
            <a:r>
              <a:rPr b="1" dirty="0" smtClean="0"/>
              <a:t>DEV307 </a:t>
            </a:r>
            <a:r>
              <a:rPr lang="en-US" b="1" dirty="0" smtClean="0"/>
              <a:t>–</a:t>
            </a:r>
            <a:r>
              <a:rPr b="1" dirty="0" smtClean="0"/>
              <a:t> Parallel Computing for Managed Developers</a:t>
            </a:r>
          </a:p>
          <a:p>
            <a:pPr>
              <a:buFont typeface="Arial" pitchFamily="34" charset="0"/>
              <a:buChar char="•"/>
            </a:pPr>
            <a:r>
              <a:rPr lang="en-US" dirty="0" smtClean="0"/>
              <a:t>Tuesday, 09:00-10:15</a:t>
            </a:r>
          </a:p>
          <a:p>
            <a:pPr>
              <a:buFont typeface="Arial" pitchFamily="34" charset="0"/>
              <a:buChar char="•"/>
            </a:pPr>
            <a:r>
              <a:rPr lang="en-US" dirty="0" smtClean="0"/>
              <a:t>New </a:t>
            </a:r>
            <a:r>
              <a:rPr lang="en-US" dirty="0"/>
              <a:t>York 3 - Hall 7-1a</a:t>
            </a:r>
            <a:endParaRPr dirty="0" smtClean="0"/>
          </a:p>
          <a:p>
            <a:r>
              <a:rPr lang="en-US" b="1" dirty="0" smtClean="0"/>
              <a:t>DEV401 – Building High-Performance Parallel Software</a:t>
            </a:r>
          </a:p>
          <a:p>
            <a:pPr>
              <a:buFont typeface="Arial" pitchFamily="34" charset="0"/>
              <a:buChar char="•"/>
            </a:pPr>
            <a:r>
              <a:rPr lang="en-US" dirty="0" smtClean="0"/>
              <a:t>Thursday, 15:15-16:30</a:t>
            </a:r>
          </a:p>
          <a:p>
            <a:pPr>
              <a:buFont typeface="Arial" pitchFamily="34" charset="0"/>
              <a:buChar char="•"/>
            </a:pPr>
            <a:r>
              <a:rPr lang="en-US" dirty="0"/>
              <a:t>Berlin 1 - Hall 7-3a</a:t>
            </a:r>
            <a:endParaRPr lang="en-US" dirty="0" smtClean="0"/>
          </a:p>
          <a:p>
            <a:r>
              <a:rPr lang="en-US" b="1" dirty="0" smtClean="0"/>
              <a:t>DEV307 (</a:t>
            </a:r>
            <a:r>
              <a:rPr lang="en-US" b="1" dirty="0"/>
              <a:t>Repeat) – Parallel Computing for Managed Developers</a:t>
            </a:r>
          </a:p>
          <a:p>
            <a:pPr>
              <a:buFont typeface="Arial" pitchFamily="34" charset="0"/>
              <a:buChar char="•"/>
            </a:pPr>
            <a:r>
              <a:rPr lang="en-US" dirty="0" smtClean="0"/>
              <a:t>Friday, 09:00-10:15</a:t>
            </a:r>
          </a:p>
          <a:p>
            <a:pPr>
              <a:buFont typeface="Arial" pitchFamily="34" charset="0"/>
              <a:buChar char="•"/>
            </a:pPr>
            <a:r>
              <a:rPr lang="en-US" dirty="0"/>
              <a:t>Europa 1 - Hall 7-3b</a:t>
            </a:r>
            <a:endParaRPr dirty="0" smtClean="0"/>
          </a:p>
        </p:txBody>
      </p:sp>
      <p:sp>
        <p:nvSpPr>
          <p:cNvPr id="18" name="Content Placeholder 17"/>
          <p:cNvSpPr>
            <a:spLocks noGrp="1"/>
          </p:cNvSpPr>
          <p:nvPr>
            <p:ph sz="quarter" idx="11"/>
          </p:nvPr>
        </p:nvSpPr>
        <p:spPr>
          <a:xfrm>
            <a:off x="247835" y="4442550"/>
            <a:ext cx="8385048" cy="685800"/>
          </a:xfrm>
        </p:spPr>
        <p:txBody>
          <a:bodyPr/>
          <a:lstStyle/>
          <a:p>
            <a:pPr>
              <a:defRPr/>
            </a:pPr>
            <a:r>
              <a:rPr b="1" dirty="0" smtClean="0"/>
              <a:t>Ask-the-Experts Lounge</a:t>
            </a:r>
          </a:p>
          <a:p>
            <a:pPr>
              <a:buFont typeface="Arial" pitchFamily="34" charset="0"/>
              <a:buChar char="•"/>
              <a:defRPr/>
            </a:pPr>
            <a:r>
              <a:rPr lang="en-US" dirty="0" smtClean="0"/>
              <a:t>On hand every day for live demos and stimulating conversation</a:t>
            </a:r>
            <a:endParaRPr dirty="0" smtClean="0"/>
          </a:p>
        </p:txBody>
      </p:sp>
    </p:spTree>
    <p:extLst>
      <p:ext uri="{BB962C8B-B14F-4D97-AF65-F5344CB8AC3E}">
        <p14:creationId xmlns:p14="http://schemas.microsoft.com/office/powerpoint/2010/main" xmlns="" val="501721075"/>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val.png"/>
          <p:cNvPicPr>
            <a:picLocks noChangeAspect="1"/>
          </p:cNvPicPr>
          <p:nvPr/>
        </p:nvPicPr>
        <p:blipFill>
          <a:blip r:embed="rId2"/>
          <a:stretch>
            <a:fillRect/>
          </a:stretch>
        </p:blipFill>
        <p:spPr>
          <a:xfrm>
            <a:off x="1142" y="857"/>
            <a:ext cx="9142858" cy="6857143"/>
          </a:xfrm>
          <a:prstGeom prst="rect">
            <a:avLst/>
          </a:prstGeom>
        </p:spPr>
      </p:pic>
      <p:sp>
        <p:nvSpPr>
          <p:cNvPr id="3" name="Rounded Rectangle 2"/>
          <p:cNvSpPr/>
          <p:nvPr/>
        </p:nvSpPr>
        <p:spPr bwMode="blackGray">
          <a:xfrm>
            <a:off x="41077" y="3971504"/>
            <a:ext cx="505557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solidFill>
                  <a:srgbClr val="FFFFFF"/>
                </a:solidFill>
                <a:effectLst>
                  <a:outerShdw blurRad="38100" dist="38100" dir="2700000" algn="tl">
                    <a:srgbClr val="000000">
                      <a:alpha val="43137"/>
                    </a:srgbClr>
                  </a:outerShdw>
                </a:effectLst>
                <a:latin typeface="Segoe" pitchFamily="34" charset="0"/>
              </a:rPr>
              <a:t>Complete an evaluation on </a:t>
            </a:r>
            <a:r>
              <a:rPr lang="en-US" sz="3200" dirty="0" err="1" smtClean="0">
                <a:solidFill>
                  <a:srgbClr val="FFFFFF"/>
                </a:solidFill>
                <a:effectLst>
                  <a:outerShdw blurRad="38100" dist="38100" dir="2700000" algn="tl">
                    <a:srgbClr val="000000">
                      <a:alpha val="43137"/>
                    </a:srgbClr>
                  </a:outerShdw>
                </a:effectLst>
                <a:latin typeface="Segoe" pitchFamily="34" charset="0"/>
              </a:rPr>
              <a:t>CommNet</a:t>
            </a:r>
            <a:r>
              <a:rPr lang="en-US" sz="3200" dirty="0" smtClean="0">
                <a:solidFill>
                  <a:srgbClr val="FFFFFF"/>
                </a:solidFill>
                <a:effectLst>
                  <a:outerShdw blurRad="38100" dist="38100" dir="2700000" algn="tl">
                    <a:srgbClr val="000000">
                      <a:alpha val="43137"/>
                    </a:srgbClr>
                  </a:outerShdw>
                </a:effectLst>
                <a:latin typeface="Segoe" pitchFamily="34" charset="0"/>
              </a:rPr>
              <a:t> and enter to win an Xbox 360 Elite!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64" presetClass="path" presetSubtype="0" decel="50000" fill="hold" grpId="1" nodeType="withEffect">
                                  <p:stCondLst>
                                    <p:cond delay="0"/>
                                  </p:stCondLst>
                                  <p:childTnLst>
                                    <p:animMotion origin="layout" path="M -0.41701 -0.00138 L -2.77778E-6 -4.44444E-6 " pathEditMode="relative" rAng="0" ptsTypes="AA">
                                      <p:cBhvr>
                                        <p:cTn id="9" dur="1000" fill="hold"/>
                                        <p:tgtEl>
                                          <p:spTgt spid="3"/>
                                        </p:tgtEl>
                                        <p:attrNameLst>
                                          <p:attrName>ppt_x</p:attrName>
                                          <p:attrName>ppt_y</p:attrName>
                                        </p:attrNameLst>
                                      </p:cBhvr>
                                      <p:rCtr x="209"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a:xfrm>
            <a:off x="150357" y="575405"/>
            <a:ext cx="8837232" cy="1329595"/>
          </a:xfrm>
        </p:spPr>
        <p:txBody>
          <a:bodyPr/>
          <a:lstStyle/>
          <a:p>
            <a:pPr algn="ctr"/>
            <a:r>
              <a:rPr dirty="0" smtClean="0"/>
              <a:t>Please join us for the</a:t>
            </a:r>
            <a:br>
              <a:rPr dirty="0" smtClean="0"/>
            </a:br>
            <a:r>
              <a:rPr dirty="0" smtClean="0"/>
              <a:t>Community Drinks this evening</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20502541">
            <a:off x="6847691" y="2045830"/>
            <a:ext cx="3604788" cy="4126159"/>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1097459" flipH="1">
            <a:off x="-1421394" y="2053850"/>
            <a:ext cx="3604788" cy="4126159"/>
          </a:xfrm>
          <a:prstGeom prst="rect">
            <a:avLst/>
          </a:prstGeom>
        </p:spPr>
      </p:pic>
      <p:sp>
        <p:nvSpPr>
          <p:cNvPr id="14" name="Title 24"/>
          <p:cNvSpPr txBox="1">
            <a:spLocks/>
          </p:cNvSpPr>
          <p:nvPr/>
        </p:nvSpPr>
        <p:spPr>
          <a:xfrm>
            <a:off x="1233266" y="3543194"/>
            <a:ext cx="6587252" cy="1329595"/>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baseline="0">
                <a:ln w="3175">
                  <a:noFill/>
                </a:ln>
                <a:solidFill>
                  <a:srgbClr val="CCFFCC"/>
                </a:solidFill>
                <a:effectLst/>
                <a:latin typeface="+mj-lt"/>
                <a:ea typeface="+mn-ea"/>
                <a:cs typeface="Arial" charset="0"/>
              </a:defRPr>
            </a:lvl1pPr>
          </a:lstStyle>
          <a:p>
            <a:pPr algn="ctr"/>
            <a:r>
              <a:rPr lang="en-GB" dirty="0" smtClean="0">
                <a:solidFill>
                  <a:schemeClr val="tx1"/>
                </a:solidFill>
              </a:rPr>
              <a:t>In Halls 3 &amp; 4</a:t>
            </a:r>
            <a:br>
              <a:rPr lang="en-GB" dirty="0" smtClean="0">
                <a:solidFill>
                  <a:schemeClr val="tx1"/>
                </a:solidFill>
              </a:rPr>
            </a:br>
            <a:r>
              <a:rPr lang="en-GB" dirty="0" smtClean="0">
                <a:solidFill>
                  <a:schemeClr val="tx1"/>
                </a:solidFill>
              </a:rPr>
              <a:t>from 18:15 – 19:30</a:t>
            </a:r>
            <a:endParaRPr lang="en-GB"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autoRev="1" fill="hold" nodeType="withEffect">
                                  <p:stCondLst>
                                    <p:cond delay="0"/>
                                  </p:stCondLst>
                                  <p:childTnLst>
                                    <p:animMotion origin="layout" path="M 3.33333E-6 -1.48148E-6 L 0.20798 -0.00023 " pathEditMode="relative" rAng="0" ptsTypes="AA">
                                      <p:cBhvr>
                                        <p:cTn id="6" dur="1250" fill="hold"/>
                                        <p:tgtEl>
                                          <p:spTgt spid="13"/>
                                        </p:tgtEl>
                                        <p:attrNameLst>
                                          <p:attrName>ppt_x</p:attrName>
                                          <p:attrName>ppt_y</p:attrName>
                                        </p:attrNameLst>
                                      </p:cBhvr>
                                      <p:rCtr x="10399" y="-23"/>
                                    </p:animMotion>
                                  </p:childTnLst>
                                </p:cTn>
                              </p:par>
                              <p:par>
                                <p:cTn id="7" presetID="42" presetClass="path" presetSubtype="0" accel="50000" decel="50000" autoRev="1" fill="hold" nodeType="withEffect">
                                  <p:stCondLst>
                                    <p:cond delay="0"/>
                                  </p:stCondLst>
                                  <p:childTnLst>
                                    <p:animMotion origin="layout" path="M 3.05556E-6 -4.07407E-6 L -0.21059 -0.00601 " pathEditMode="relative" rAng="0" ptsTypes="AA">
                                      <p:cBhvr>
                                        <p:cTn id="8" dur="1250" fill="hold"/>
                                        <p:tgtEl>
                                          <p:spTgt spid="6"/>
                                        </p:tgtEl>
                                        <p:attrNameLst>
                                          <p:attrName>ppt_x</p:attrName>
                                          <p:attrName>ppt_y</p:attrName>
                                        </p:attrNameLst>
                                      </p:cBhvr>
                                      <p:rCtr x="-10538" y="-301"/>
                                    </p:animMotion>
                                  </p:childTnLst>
                                </p:cTn>
                              </p:par>
                            </p:childTnLst>
                          </p:cTn>
                        </p:par>
                        <p:par>
                          <p:cTn id="9" fill="hold">
                            <p:stCondLst>
                              <p:cond delay="2500"/>
                            </p:stCondLst>
                            <p:childTnLst>
                              <p:par>
                                <p:cTn id="10" presetID="53" presetClass="entr" presetSubtype="16"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967578" y="5580925"/>
            <a:ext cx="7208845" cy="461651"/>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600" dirty="0">
                <a:latin typeface="Calibri" pitchFamily="34" charset="0"/>
                <a:cs typeface="Arial" charset="0"/>
              </a:rPr>
              <a:t>© </a:t>
            </a:r>
            <a:r>
              <a:rPr lang="en-US" sz="600" dirty="0" smtClean="0">
                <a:latin typeface="Calibri" pitchFamily="34" charset="0"/>
                <a:cs typeface="Arial" charset="0"/>
              </a:rPr>
              <a:t>2009 Microsoft </a:t>
            </a:r>
            <a:r>
              <a:rPr lang="en-US" sz="6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6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00" dirty="0" smtClean="0">
                <a:latin typeface="Calibri" pitchFamily="34" charset="0"/>
                <a:cs typeface="Arial" charset="0"/>
              </a:rPr>
              <a:t>MICROSOFT </a:t>
            </a:r>
            <a:r>
              <a:rPr lang="en-US" sz="600" dirty="0">
                <a:latin typeface="Calibri" pitchFamily="34" charset="0"/>
                <a:cs typeface="Arial" charset="0"/>
              </a:rPr>
              <a:t>MAKES NO WARRANTIES, EXPRESS, IMPLIED OR STATUTORY, AS TO THE INFORMATION IN THIS PRESENTATION.</a:t>
            </a:r>
          </a:p>
        </p:txBody>
      </p:sp>
      <p:sp>
        <p:nvSpPr>
          <p:cNvPr id="6" name="Rectangle 5"/>
          <p:cNvSpPr/>
          <p:nvPr/>
        </p:nvSpPr>
        <p:spPr bwMode="auto">
          <a:xfrm>
            <a:off x="-2298032" y="0"/>
            <a:ext cx="2141623" cy="7940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Last Year at TechEd Europe…</a:t>
            </a:r>
            <a:endParaRPr lang="en-US" dirty="0"/>
          </a:p>
        </p:txBody>
      </p:sp>
      <p:pic>
        <p:nvPicPr>
          <p:cNvPr id="1026" name="Picture 2" descr="http://blogs.msdn.com/photos/stevetei/images/9180393/original.aspx"/>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96732" y="2033415"/>
            <a:ext cx="4391025" cy="29241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Right Arrow 1"/>
          <p:cNvSpPr/>
          <p:nvPr/>
        </p:nvSpPr>
        <p:spPr bwMode="auto">
          <a:xfrm rot="1664373">
            <a:off x="39329" y="3121742"/>
            <a:ext cx="2300748" cy="1189703"/>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Steve</a:t>
            </a:r>
          </a:p>
        </p:txBody>
      </p:sp>
      <p:sp>
        <p:nvSpPr>
          <p:cNvPr id="3" name="Left Arrow 2"/>
          <p:cNvSpPr/>
          <p:nvPr/>
        </p:nvSpPr>
        <p:spPr bwMode="auto">
          <a:xfrm rot="20667316">
            <a:off x="5889523" y="2045062"/>
            <a:ext cx="2713704" cy="1494552"/>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Blue Screen</a:t>
            </a:r>
            <a:br>
              <a:rPr lang="en-US" sz="2000" dirty="0" smtClean="0">
                <a:solidFill>
                  <a:srgbClr val="FFFFFF"/>
                </a:solidFill>
                <a:effectLst>
                  <a:outerShdw blurRad="38100" dist="38100" dir="2700000" algn="tl">
                    <a:srgbClr val="000000">
                      <a:alpha val="43137"/>
                    </a:srgbClr>
                  </a:outerShdw>
                </a:effectLst>
                <a:latin typeface="Calibri" pitchFamily="34" charset="0"/>
              </a:rPr>
            </a:br>
            <a:r>
              <a:rPr lang="en-US" sz="2000" dirty="0" smtClean="0">
                <a:solidFill>
                  <a:srgbClr val="FFFFFF"/>
                </a:solidFill>
                <a:effectLst>
                  <a:outerShdw blurRad="38100" dist="38100" dir="2700000" algn="tl">
                    <a:srgbClr val="000000">
                      <a:alpha val="43137"/>
                    </a:srgbClr>
                  </a:outerShdw>
                </a:effectLst>
                <a:latin typeface="Calibri" pitchFamily="34" charset="0"/>
              </a:rPr>
              <a:t>of Death</a:t>
            </a:r>
          </a:p>
        </p:txBody>
      </p:sp>
      <p:sp>
        <p:nvSpPr>
          <p:cNvPr id="4" name="Left Arrow 3"/>
          <p:cNvSpPr/>
          <p:nvPr/>
        </p:nvSpPr>
        <p:spPr bwMode="auto">
          <a:xfrm rot="20412205">
            <a:off x="4902096" y="4328376"/>
            <a:ext cx="3991897" cy="2172929"/>
          </a:xfrm>
          <a:prstGeom prst="lef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Calibri" pitchFamily="34" charset="0"/>
              </a:rPr>
              <a:t>Audience finds</a:t>
            </a:r>
            <a:br>
              <a:rPr lang="en-US" sz="2000" dirty="0" smtClean="0">
                <a:solidFill>
                  <a:srgbClr val="FFFFFF"/>
                </a:solidFill>
                <a:effectLst>
                  <a:outerShdw blurRad="38100" dist="38100" dir="2700000" algn="tl">
                    <a:srgbClr val="000000">
                      <a:alpha val="43137"/>
                    </a:srgbClr>
                  </a:outerShdw>
                </a:effectLst>
                <a:latin typeface="Calibri" pitchFamily="34" charset="0"/>
              </a:rPr>
            </a:br>
            <a:r>
              <a:rPr lang="en-US" sz="2000" dirty="0" smtClean="0">
                <a:solidFill>
                  <a:srgbClr val="FFFFFF"/>
                </a:solidFill>
                <a:effectLst>
                  <a:outerShdw blurRad="38100" dist="38100" dir="2700000" algn="tl">
                    <a:srgbClr val="000000">
                      <a:alpha val="43137"/>
                    </a:srgbClr>
                  </a:outerShdw>
                </a:effectLst>
                <a:latin typeface="Calibri" pitchFamily="34" charset="0"/>
              </a:rPr>
              <a:t>this hilarious</a:t>
            </a:r>
          </a:p>
        </p:txBody>
      </p:sp>
      <p:pic>
        <p:nvPicPr>
          <p:cNvPr id="6" name="Picture 2" descr="C:\Users\stevetei\AppData\Local\Microsoft\Windows\Temporary Internet Files\Content.IE5\1HDSPQGI\00048777[1].wm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653854" y="4924425"/>
            <a:ext cx="1301750" cy="1933575"/>
          </a:xfrm>
          <a:prstGeom prst="rect">
            <a:avLst/>
          </a:prstGeom>
          <a:noFill/>
          <a:extLst>
            <a:ext uri="{909E8E84-426E-40DD-AFC4-6F175D3DCCD1}">
              <a14:hiddenFill xmlns:a14="http://schemas.microsoft.com/office/drawing/2010/main" xmlns="">
                <a:solidFill>
                  <a:srgbClr xmlns:mc="http://schemas.openxmlformats.org/markup-compatibility/2006" val="FFFFFF" mc:Ignorable=""/>
                </a:solidFill>
              </a14:hiddenFill>
            </a:ext>
          </a:extLst>
        </p:spPr>
      </p:pic>
    </p:spTree>
    <p:extLst>
      <p:ext uri="{BB962C8B-B14F-4D97-AF65-F5344CB8AC3E}">
        <p14:creationId xmlns:p14="http://schemas.microsoft.com/office/powerpoint/2010/main" xmlns="" val="38236069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150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73444" y="943234"/>
            <a:ext cx="7672003" cy="7357142"/>
          </a:xfrm>
        </p:spPr>
        <p:txBody>
          <a:bodyPr/>
          <a:lstStyle/>
          <a:p>
            <a:r>
              <a:rPr lang="en-US" sz="2800" dirty="0" smtClean="0">
                <a:solidFill>
                  <a:schemeClr val="accent5"/>
                </a:solidFill>
              </a:rPr>
              <a:t>Multicore is the new normal</a:t>
            </a:r>
          </a:p>
          <a:p>
            <a:pPr lvl="1"/>
            <a:r>
              <a:rPr lang="en-US" sz="2400" dirty="0" smtClean="0"/>
              <a:t>Heat and power walls have caused sequential </a:t>
            </a:r>
            <a:r>
              <a:rPr lang="en-US" sz="2400" dirty="0"/>
              <a:t>CPU performance </a:t>
            </a:r>
            <a:r>
              <a:rPr lang="en-US" sz="2400" dirty="0" smtClean="0"/>
              <a:t>to plateau</a:t>
            </a:r>
          </a:p>
          <a:p>
            <a:pPr lvl="1"/>
            <a:r>
              <a:rPr lang="en-US" sz="2400" dirty="0"/>
              <a:t>E</a:t>
            </a:r>
            <a:r>
              <a:rPr lang="en-US" sz="2400" dirty="0" smtClean="0"/>
              <a:t>xpect steadily increasing core counts</a:t>
            </a:r>
          </a:p>
          <a:p>
            <a:r>
              <a:rPr lang="en-US" sz="2800" dirty="0" smtClean="0">
                <a:solidFill>
                  <a:schemeClr val="accent5"/>
                </a:solidFill>
              </a:rPr>
              <a:t>This is both a </a:t>
            </a:r>
            <a:r>
              <a:rPr lang="en-US" sz="2800" i="1" dirty="0" smtClean="0">
                <a:solidFill>
                  <a:schemeClr val="accent5"/>
                </a:solidFill>
              </a:rPr>
              <a:t>disruption</a:t>
            </a:r>
            <a:r>
              <a:rPr lang="en-US" sz="2800" dirty="0" smtClean="0">
                <a:solidFill>
                  <a:schemeClr val="accent5"/>
                </a:solidFill>
              </a:rPr>
              <a:t> and an </a:t>
            </a:r>
            <a:r>
              <a:rPr lang="en-US" sz="2800" i="1" dirty="0" smtClean="0">
                <a:solidFill>
                  <a:schemeClr val="accent5"/>
                </a:solidFill>
              </a:rPr>
              <a:t>opportunity</a:t>
            </a:r>
            <a:r>
              <a:rPr lang="en-US" sz="2800" dirty="0" smtClean="0">
                <a:solidFill>
                  <a:schemeClr val="accent5"/>
                </a:solidFill>
              </a:rPr>
              <a:t> for software developers</a:t>
            </a:r>
          </a:p>
          <a:p>
            <a:pPr lvl="1"/>
            <a:r>
              <a:rPr lang="en-US" sz="2400" dirty="0" smtClean="0"/>
              <a:t>A new burden on developers to parallelize</a:t>
            </a:r>
          </a:p>
          <a:p>
            <a:pPr lvl="1"/>
            <a:r>
              <a:rPr lang="en-US" sz="2400" dirty="0" smtClean="0"/>
              <a:t>But new experiences are now possible</a:t>
            </a:r>
          </a:p>
          <a:p>
            <a:r>
              <a:rPr lang="en-US" sz="2800" dirty="0" smtClean="0">
                <a:solidFill>
                  <a:schemeClr val="accent5"/>
                </a:solidFill>
              </a:rPr>
              <a:t>Parallel computing unlocks new performance benefits and new experiences</a:t>
            </a:r>
          </a:p>
          <a:p>
            <a:pPr lvl="1"/>
            <a:r>
              <a:rPr lang="en-US" sz="2400" dirty="0"/>
              <a:t>Parallel == performance (if you’re doing it right </a:t>
            </a:r>
            <a:r>
              <a:rPr lang="en-US" sz="2400" dirty="0">
                <a:sym typeface="Wingdings" pitchFamily="2" charset="2"/>
              </a:rPr>
              <a:t></a:t>
            </a:r>
            <a:r>
              <a:rPr lang="en-US" sz="2400" dirty="0"/>
              <a:t>)</a:t>
            </a:r>
          </a:p>
          <a:p>
            <a:r>
              <a:rPr lang="en-US" sz="2800" dirty="0" smtClean="0">
                <a:solidFill>
                  <a:schemeClr val="accent5"/>
                </a:solidFill>
              </a:rPr>
              <a:t>Visual Studio 2010 includes </a:t>
            </a:r>
            <a:r>
              <a:rPr lang="en-US" sz="2800" dirty="0" smtClean="0">
                <a:solidFill>
                  <a:schemeClr val="accent5"/>
                </a:solidFill>
                <a:effectLst>
                  <a:glow rad="139700">
                    <a:schemeClr val="accent2">
                      <a:satMod val="175000"/>
                      <a:alpha val="40000"/>
                    </a:schemeClr>
                  </a:glow>
                </a:effectLst>
              </a:rPr>
              <a:t>loveable</a:t>
            </a:r>
            <a:r>
              <a:rPr lang="en-US" sz="2800" dirty="0" smtClean="0">
                <a:solidFill>
                  <a:schemeClr val="accent5"/>
                </a:solidFill>
              </a:rPr>
              <a:t> parallel computing</a:t>
            </a:r>
            <a:endParaRPr lang="en-US" sz="2800" dirty="0" smtClean="0"/>
          </a:p>
          <a:p>
            <a:endParaRPr lang="en-US" dirty="0" smtClean="0"/>
          </a:p>
          <a:p>
            <a:endParaRPr lang="en-US" dirty="0"/>
          </a:p>
        </p:txBody>
      </p:sp>
      <p:sp>
        <p:nvSpPr>
          <p:cNvPr id="3" name="Title 2"/>
          <p:cNvSpPr>
            <a:spLocks noGrp="1"/>
          </p:cNvSpPr>
          <p:nvPr>
            <p:ph type="title"/>
          </p:nvPr>
        </p:nvSpPr>
        <p:spPr>
          <a:xfrm>
            <a:off x="387054" y="152400"/>
            <a:ext cx="8375946" cy="664797"/>
          </a:xfrm>
        </p:spPr>
        <p:txBody>
          <a:bodyPr/>
          <a:lstStyle/>
          <a:p>
            <a:r>
              <a:rPr smtClean="0"/>
              <a:t>Why We're All Here</a:t>
            </a:r>
            <a:endParaRPr lang="en-US" dirty="0"/>
          </a:p>
        </p:txBody>
      </p:sp>
    </p:spTree>
    <p:extLst>
      <p:ext uri="{BB962C8B-B14F-4D97-AF65-F5344CB8AC3E}">
        <p14:creationId xmlns:p14="http://schemas.microsoft.com/office/powerpoint/2010/main" xmlns="" val="91989349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6" name="Text Placeholder 5"/>
          <p:cNvSpPr>
            <a:spLocks noGrp="1"/>
          </p:cNvSpPr>
          <p:nvPr>
            <p:ph type="body" sz="quarter" idx="10"/>
          </p:nvPr>
        </p:nvSpPr>
        <p:spPr>
          <a:xfrm>
            <a:off x="381000" y="1411551"/>
            <a:ext cx="8382000" cy="3492957"/>
          </a:xfrm>
        </p:spPr>
        <p:txBody>
          <a:bodyPr/>
          <a:lstStyle/>
          <a:p>
            <a:r>
              <a:rPr lang="en-US" dirty="0" smtClean="0"/>
              <a:t>Motivation</a:t>
            </a:r>
          </a:p>
          <a:p>
            <a:r>
              <a:rPr lang="en-US" dirty="0" smtClean="0"/>
              <a:t>Parallelism and Visual Studio 2010</a:t>
            </a:r>
          </a:p>
          <a:p>
            <a:r>
              <a:rPr lang="en-US" strike="sngStrike" dirty="0"/>
              <a:t>Embarrassingly</a:t>
            </a:r>
            <a:r>
              <a:rPr lang="en-US" dirty="0"/>
              <a:t> Pleasantly parallel </a:t>
            </a:r>
            <a:r>
              <a:rPr lang="en-US" dirty="0" smtClean="0"/>
              <a:t>loops</a:t>
            </a:r>
          </a:p>
          <a:p>
            <a:r>
              <a:rPr lang="en-US" dirty="0" smtClean="0"/>
              <a:t>Tasks</a:t>
            </a:r>
          </a:p>
          <a:p>
            <a:r>
              <a:rPr lang="en-US" dirty="0"/>
              <a:t>Optimizing </a:t>
            </a:r>
            <a:r>
              <a:rPr lang="en-US" dirty="0" smtClean="0"/>
              <a:t>PLINQ</a:t>
            </a:r>
            <a:endParaRPr lang="en-US" dirty="0"/>
          </a:p>
          <a:p>
            <a:r>
              <a:rPr lang="en-US" dirty="0" smtClean="0"/>
              <a:t>Managing </a:t>
            </a:r>
            <a:r>
              <a:rPr lang="en-US" dirty="0"/>
              <a:t>shared state</a:t>
            </a:r>
          </a:p>
          <a:p>
            <a:r>
              <a:rPr lang="en-US" dirty="0"/>
              <a:t>Thinking parallel</a:t>
            </a:r>
          </a:p>
          <a:p>
            <a:r>
              <a:rPr lang="en-US" dirty="0" smtClean="0"/>
              <a:t>Avoiding shared state</a:t>
            </a:r>
          </a:p>
          <a:p>
            <a:r>
              <a:rPr lang="en-US" dirty="0" smtClean="0"/>
              <a:t>Scaling out</a:t>
            </a:r>
            <a:endParaRPr lang="en-US" dirty="0"/>
          </a:p>
          <a:p>
            <a:endParaRPr lang="en-US" dirty="0"/>
          </a:p>
        </p:txBody>
      </p:sp>
      <p:pic>
        <p:nvPicPr>
          <p:cNvPr id="2051" name="Picture 3" descr="C:\Users\stevetei\AppData\Local\Microsoft\Windows\Temporary Internet Files\Content.IE5\PVX8QP9Z\00441426[1].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9611" y="1340656"/>
            <a:ext cx="519316" cy="519316"/>
          </a:xfrm>
          <a:prstGeom prst="rect">
            <a:avLst/>
          </a:prstGeom>
          <a:noFill/>
          <a:extLst>
            <a:ext uri="{909E8E84-426E-40DD-AFC4-6F175D3DCCD1}">
              <a14:hiddenFill xmlns:a14="http://schemas.microsoft.com/office/drawing/2010/main" xmlns="">
                <a:solidFill>
                  <a:srgbClr xmlns:mc="http://schemas.openxmlformats.org/markup-compatibility/2006" val="FFFFFF" mc:Ignorable=""/>
                </a:solidFill>
              </a14:hiddenFill>
            </a:ext>
          </a:extLst>
        </p:spPr>
      </p:pic>
    </p:spTree>
    <p:extLst>
      <p:ext uri="{BB962C8B-B14F-4D97-AF65-F5344CB8AC3E}">
        <p14:creationId xmlns:p14="http://schemas.microsoft.com/office/powerpoint/2010/main" xmlns="" val="339811784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8"/>
            <a:ext cx="8382000" cy="1107996"/>
          </a:xfrm>
        </p:spPr>
        <p:txBody>
          <a:bodyPr>
            <a:normAutofit/>
          </a:bodyPr>
          <a:lstStyle/>
          <a:p>
            <a:r>
              <a:rPr lang="en-US" dirty="0" smtClean="0"/>
              <a:t>Visual Studio 2010</a:t>
            </a:r>
            <a:br>
              <a:rPr lang="en-US" dirty="0" smtClean="0"/>
            </a:br>
            <a:r>
              <a:rPr lang="en-US" sz="2800" dirty="0" smtClean="0">
                <a:solidFill>
                  <a:schemeClr val="tx1"/>
                </a:solidFill>
              </a:rPr>
              <a:t>Tools, Programming Models, Runtimes</a:t>
            </a:r>
            <a:endParaRPr lang="en-US" sz="2800" dirty="0">
              <a:solidFill>
                <a:schemeClr val="tx1"/>
              </a:solidFill>
            </a:endParaRPr>
          </a:p>
        </p:txBody>
      </p:sp>
      <p:sp>
        <p:nvSpPr>
          <p:cNvPr id="6" name="Rounded Rectangle 5"/>
          <p:cNvSpPr/>
          <p:nvPr/>
        </p:nvSpPr>
        <p:spPr bwMode="auto">
          <a:xfrm>
            <a:off x="1905000" y="1295400"/>
            <a:ext cx="7086600" cy="18288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effectLst>
                <a:outerShdw blurRad="38100" dist="38100" dir="2700000" algn="tl">
                  <a:srgbClr val="000000">
                    <a:alpha val="43137"/>
                  </a:srgbClr>
                </a:outerShdw>
              </a:effectLst>
            </a:endParaRPr>
          </a:p>
        </p:txBody>
      </p:sp>
      <p:sp>
        <p:nvSpPr>
          <p:cNvPr id="7" name="TextBox 6"/>
          <p:cNvSpPr txBox="1"/>
          <p:nvPr/>
        </p:nvSpPr>
        <p:spPr>
          <a:xfrm>
            <a:off x="5943600" y="1752600"/>
            <a:ext cx="1309914" cy="121920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nchor="ctr">
            <a:noAutofit/>
          </a:bodyPr>
          <a:lstStyle/>
          <a:p>
            <a:pPr algn="ctr"/>
            <a:r>
              <a:rPr lang="en-US" sz="2000" b="1" dirty="0" smtClean="0">
                <a:solidFill>
                  <a:schemeClr val="accent5"/>
                </a:solidFill>
              </a:rPr>
              <a:t>Parallel Pattern Library</a:t>
            </a:r>
            <a:endParaRPr lang="en-US" sz="2000" b="1" dirty="0">
              <a:solidFill>
                <a:schemeClr val="accent5"/>
              </a:solidFill>
            </a:endParaRPr>
          </a:p>
        </p:txBody>
      </p:sp>
      <p:sp>
        <p:nvSpPr>
          <p:cNvPr id="8" name="Rounded Rectangle 7"/>
          <p:cNvSpPr/>
          <p:nvPr/>
        </p:nvSpPr>
        <p:spPr bwMode="auto">
          <a:xfrm>
            <a:off x="1905000" y="3352800"/>
            <a:ext cx="7086600" cy="1981675"/>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endParaRPr>
          </a:p>
        </p:txBody>
      </p:sp>
      <p:sp>
        <p:nvSpPr>
          <p:cNvPr id="9" name="TextBox 8"/>
          <p:cNvSpPr txBox="1"/>
          <p:nvPr/>
        </p:nvSpPr>
        <p:spPr>
          <a:xfrm>
            <a:off x="5945058" y="4495800"/>
            <a:ext cx="2894140" cy="68580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nchor="ctr">
            <a:normAutofit/>
          </a:bodyPr>
          <a:lstStyle/>
          <a:p>
            <a:pPr algn="ctr"/>
            <a:r>
              <a:rPr lang="en-US" sz="2000" b="1" dirty="0" smtClean="0">
                <a:solidFill>
                  <a:schemeClr val="accent5"/>
                </a:solidFill>
              </a:rPr>
              <a:t>Resource Manager</a:t>
            </a:r>
            <a:endParaRPr lang="en-US" sz="2000" b="1" dirty="0">
              <a:solidFill>
                <a:schemeClr val="accent5"/>
              </a:solidFill>
            </a:endParaRPr>
          </a:p>
        </p:txBody>
      </p:sp>
      <p:sp>
        <p:nvSpPr>
          <p:cNvPr id="10" name="TextBox 9"/>
          <p:cNvSpPr txBox="1"/>
          <p:nvPr/>
        </p:nvSpPr>
        <p:spPr>
          <a:xfrm>
            <a:off x="5943600" y="3714691"/>
            <a:ext cx="2880360" cy="7049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nchor="ctr" anchorCtr="0">
            <a:noAutofit/>
          </a:bodyPr>
          <a:lstStyle/>
          <a:p>
            <a:pPr algn="ctr"/>
            <a:r>
              <a:rPr lang="en-US" sz="2000" b="1" dirty="0" smtClean="0">
                <a:solidFill>
                  <a:schemeClr val="accent5"/>
                </a:solidFill>
              </a:rPr>
              <a:t>Task Scheduler</a:t>
            </a:r>
            <a:endParaRPr lang="en-US" sz="2000" b="1" dirty="0">
              <a:solidFill>
                <a:schemeClr val="accent5"/>
              </a:solidFill>
            </a:endParaRPr>
          </a:p>
        </p:txBody>
      </p:sp>
      <p:sp>
        <p:nvSpPr>
          <p:cNvPr id="11" name="TextBox 10"/>
          <p:cNvSpPr txBox="1"/>
          <p:nvPr/>
        </p:nvSpPr>
        <p:spPr>
          <a:xfrm>
            <a:off x="2101326" y="2209800"/>
            <a:ext cx="2895600" cy="762000"/>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nchor="ctr" anchorCtr="0">
            <a:noAutofit/>
          </a:bodyPr>
          <a:lstStyle/>
          <a:p>
            <a:pPr algn="ctr"/>
            <a:r>
              <a:rPr lang="en-US" sz="2000" b="1" dirty="0" smtClean="0">
                <a:solidFill>
                  <a:srgbClr val="002060"/>
                </a:solidFill>
              </a:rPr>
              <a:t>Task Parallel </a:t>
            </a:r>
          </a:p>
          <a:p>
            <a:pPr algn="ctr"/>
            <a:r>
              <a:rPr lang="en-US" sz="2000" b="1" dirty="0" smtClean="0">
                <a:solidFill>
                  <a:srgbClr val="002060"/>
                </a:solidFill>
              </a:rPr>
              <a:t>Library</a:t>
            </a:r>
            <a:endParaRPr lang="en-US" sz="2000" b="1" dirty="0">
              <a:solidFill>
                <a:srgbClr val="002060"/>
              </a:solidFill>
            </a:endParaRPr>
          </a:p>
        </p:txBody>
      </p:sp>
      <p:sp>
        <p:nvSpPr>
          <p:cNvPr id="12" name="TextBox 11"/>
          <p:cNvSpPr txBox="1"/>
          <p:nvPr/>
        </p:nvSpPr>
        <p:spPr>
          <a:xfrm>
            <a:off x="2101326" y="1733490"/>
            <a:ext cx="2895600" cy="400110"/>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000" b="1" dirty="0" smtClean="0">
                <a:solidFill>
                  <a:srgbClr val="002060"/>
                </a:solidFill>
              </a:rPr>
              <a:t>Parallel LINQ</a:t>
            </a:r>
            <a:endParaRPr lang="en-US" sz="2000" b="1" dirty="0">
              <a:solidFill>
                <a:srgbClr val="002060"/>
              </a:solidFill>
            </a:endParaRPr>
          </a:p>
        </p:txBody>
      </p:sp>
      <p:sp>
        <p:nvSpPr>
          <p:cNvPr id="13" name="TextBox 12"/>
          <p:cNvSpPr txBox="1"/>
          <p:nvPr/>
        </p:nvSpPr>
        <p:spPr>
          <a:xfrm>
            <a:off x="3005744" y="6509274"/>
            <a:ext cx="1295400" cy="261610"/>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1100" b="1" dirty="0" smtClean="0">
                <a:solidFill>
                  <a:srgbClr val="002060"/>
                </a:solidFill>
              </a:rPr>
              <a:t>Managed</a:t>
            </a:r>
            <a:endParaRPr lang="en-US" sz="1100" b="1" dirty="0">
              <a:solidFill>
                <a:srgbClr val="002060"/>
              </a:solidFill>
            </a:endParaRPr>
          </a:p>
        </p:txBody>
      </p:sp>
      <p:sp>
        <p:nvSpPr>
          <p:cNvPr id="14" name="TextBox 13"/>
          <p:cNvSpPr txBox="1"/>
          <p:nvPr/>
        </p:nvSpPr>
        <p:spPr>
          <a:xfrm>
            <a:off x="4351435" y="6509274"/>
            <a:ext cx="1182507" cy="2616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100" b="1" dirty="0" smtClean="0">
                <a:solidFill>
                  <a:schemeClr val="accent5"/>
                </a:solidFill>
              </a:rPr>
              <a:t>Native</a:t>
            </a:r>
            <a:endParaRPr lang="en-US" sz="1100" b="1" dirty="0">
              <a:solidFill>
                <a:schemeClr val="accent5"/>
              </a:solidFill>
            </a:endParaRPr>
          </a:p>
        </p:txBody>
      </p:sp>
      <p:sp>
        <p:nvSpPr>
          <p:cNvPr id="15" name="Title 1"/>
          <p:cNvSpPr txBox="1">
            <a:spLocks/>
          </p:cNvSpPr>
          <p:nvPr/>
        </p:nvSpPr>
        <p:spPr>
          <a:xfrm>
            <a:off x="2383968" y="6504801"/>
            <a:ext cx="838200" cy="276999"/>
          </a:xfrm>
          <a:prstGeom prst="rect">
            <a:avLst/>
          </a:prstGeom>
        </p:spPr>
        <p:txBody>
          <a:bodyPr vert="horz" wrap="square" lIns="0" tIns="0" rIns="0" bIns="0" rtlCol="0" anchor="t">
            <a:spAutoFit/>
          </a:bodyPr>
          <a:lstStyle/>
          <a:p>
            <a:pPr marL="0" marR="0" lvl="0" indent="0" algn="l" defTabSz="912813" rtl="0" eaLnBrk="1" fontAlgn="base" latinLnBrk="0" hangingPunct="1">
              <a:lnSpc>
                <a:spcPct val="90000"/>
              </a:lnSpc>
              <a:spcBef>
                <a:spcPct val="0"/>
              </a:spcBef>
              <a:spcAft>
                <a:spcPct val="0"/>
              </a:spcAft>
              <a:buClrTx/>
              <a:buSzTx/>
              <a:buFontTx/>
              <a:buNone/>
              <a:tabLst/>
              <a:defRPr/>
            </a:pPr>
            <a:r>
              <a:rPr kumimoji="0" lang="en-US" sz="2000" i="0" u="none" strike="noStrike" kern="1200" normalizeH="0" baseline="0" noProof="0" dirty="0" smtClean="0">
                <a:uLnTx/>
                <a:uFillTx/>
                <a:ea typeface="+mn-ea"/>
                <a:cs typeface="Arial" charset="0"/>
              </a:rPr>
              <a:t>Key:</a:t>
            </a:r>
            <a:endParaRPr kumimoji="0" lang="en-US" sz="20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ea typeface="+mn-ea"/>
              <a:cs typeface="Arial" charset="0"/>
            </a:endParaRPr>
          </a:p>
        </p:txBody>
      </p:sp>
      <p:sp>
        <p:nvSpPr>
          <p:cNvPr id="16" name="Rounded Rectangle 15"/>
          <p:cNvSpPr/>
          <p:nvPr/>
        </p:nvSpPr>
        <p:spPr bwMode="auto">
          <a:xfrm>
            <a:off x="304800" y="5486875"/>
            <a:ext cx="8686800" cy="8382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endParaRPr>
          </a:p>
        </p:txBody>
      </p:sp>
      <p:sp>
        <p:nvSpPr>
          <p:cNvPr id="17" name="TextBox 16"/>
          <p:cNvSpPr txBox="1"/>
          <p:nvPr/>
        </p:nvSpPr>
        <p:spPr>
          <a:xfrm>
            <a:off x="1981200" y="5562599"/>
            <a:ext cx="5029200" cy="707571"/>
          </a:xfrm>
          <a:prstGeom prst="rect">
            <a:avLst/>
          </a:prstGeom>
          <a:ln/>
        </p:spPr>
        <p:style>
          <a:lnRef idx="0">
            <a:schemeClr val="accent4"/>
          </a:lnRef>
          <a:fillRef idx="3">
            <a:schemeClr val="accent4"/>
          </a:fillRef>
          <a:effectRef idx="3">
            <a:schemeClr val="accent4"/>
          </a:effectRef>
          <a:fontRef idx="minor">
            <a:schemeClr val="lt1"/>
          </a:fontRef>
        </p:style>
        <p:txBody>
          <a:bodyPr wrap="square" rtlCol="0" anchor="ctr" anchorCtr="0">
            <a:normAutofit/>
          </a:bodyPr>
          <a:lstStyle/>
          <a:p>
            <a:pPr algn="ctr"/>
            <a:r>
              <a:rPr lang="en-US" sz="2000" dirty="0" smtClean="0">
                <a:solidFill>
                  <a:schemeClr val="tx1"/>
                </a:solidFill>
              </a:rPr>
              <a:t>Threads</a:t>
            </a:r>
            <a:endParaRPr lang="en-US" sz="2000" dirty="0">
              <a:solidFill>
                <a:schemeClr val="tx1"/>
              </a:solidFill>
            </a:endParaRPr>
          </a:p>
        </p:txBody>
      </p:sp>
      <p:sp>
        <p:nvSpPr>
          <p:cNvPr id="18" name="TextBox 17"/>
          <p:cNvSpPr txBox="1"/>
          <p:nvPr/>
        </p:nvSpPr>
        <p:spPr>
          <a:xfrm>
            <a:off x="381000" y="5486875"/>
            <a:ext cx="1600200" cy="307777"/>
          </a:xfrm>
          <a:prstGeom prst="rect">
            <a:avLst/>
          </a:prstGeom>
          <a:noFill/>
        </p:spPr>
        <p:txBody>
          <a:bodyPr wrap="square" rtlCol="0">
            <a:spAutoFit/>
          </a:bodyPr>
          <a:lstStyle/>
          <a:p>
            <a:r>
              <a:rPr lang="en-US" sz="1400" b="1" dirty="0" smtClean="0">
                <a:solidFill>
                  <a:schemeClr val="accent3"/>
                </a:solidFill>
              </a:rPr>
              <a:t>Operating System</a:t>
            </a:r>
            <a:endParaRPr lang="en-US" sz="1400" b="1" dirty="0">
              <a:solidFill>
                <a:schemeClr val="accent3"/>
              </a:solidFill>
            </a:endParaRPr>
          </a:p>
        </p:txBody>
      </p:sp>
      <p:sp>
        <p:nvSpPr>
          <p:cNvPr id="19" name="TextBox 18"/>
          <p:cNvSpPr txBox="1"/>
          <p:nvPr/>
        </p:nvSpPr>
        <p:spPr>
          <a:xfrm>
            <a:off x="6029346" y="3380601"/>
            <a:ext cx="2819400" cy="307777"/>
          </a:xfrm>
          <a:prstGeom prst="rect">
            <a:avLst/>
          </a:prstGeom>
          <a:noFill/>
        </p:spPr>
        <p:txBody>
          <a:bodyPr wrap="square" rtlCol="0">
            <a:spAutoFit/>
          </a:bodyPr>
          <a:lstStyle/>
          <a:p>
            <a:pPr algn="r"/>
            <a:r>
              <a:rPr lang="en-US" sz="1400" b="1" dirty="0" smtClean="0">
                <a:solidFill>
                  <a:schemeClr val="accent3"/>
                </a:solidFill>
              </a:rPr>
              <a:t>Concurrency Runtime</a:t>
            </a:r>
            <a:endParaRPr lang="en-US" sz="1400" b="1" dirty="0">
              <a:solidFill>
                <a:schemeClr val="accent3"/>
              </a:solidFill>
            </a:endParaRPr>
          </a:p>
        </p:txBody>
      </p:sp>
      <p:sp>
        <p:nvSpPr>
          <p:cNvPr id="20" name="TextBox 19"/>
          <p:cNvSpPr txBox="1"/>
          <p:nvPr/>
        </p:nvSpPr>
        <p:spPr>
          <a:xfrm>
            <a:off x="2012243" y="1371600"/>
            <a:ext cx="2940757" cy="307777"/>
          </a:xfrm>
          <a:prstGeom prst="rect">
            <a:avLst/>
          </a:prstGeom>
          <a:noFill/>
        </p:spPr>
        <p:txBody>
          <a:bodyPr wrap="square" rtlCol="0">
            <a:spAutoFit/>
          </a:bodyPr>
          <a:lstStyle/>
          <a:p>
            <a:r>
              <a:rPr lang="en-US" sz="1400" b="1" dirty="0" smtClean="0">
                <a:solidFill>
                  <a:schemeClr val="accent3"/>
                </a:solidFill>
              </a:rPr>
              <a:t>Programming Models</a:t>
            </a:r>
            <a:endParaRPr lang="en-US" sz="1400" b="1" dirty="0">
              <a:solidFill>
                <a:schemeClr val="accent3"/>
              </a:solidFill>
            </a:endParaRPr>
          </a:p>
        </p:txBody>
      </p:sp>
      <p:sp>
        <p:nvSpPr>
          <p:cNvPr id="22" name="TextBox 21"/>
          <p:cNvSpPr txBox="1"/>
          <p:nvPr/>
        </p:nvSpPr>
        <p:spPr>
          <a:xfrm>
            <a:off x="2101326" y="3733800"/>
            <a:ext cx="2895600" cy="1447800"/>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noAutofit/>
          </a:bodyPr>
          <a:lstStyle/>
          <a:p>
            <a:pPr algn="ctr"/>
            <a:r>
              <a:rPr lang="en-US" sz="2000" b="1" dirty="0" err="1" smtClean="0">
                <a:solidFill>
                  <a:srgbClr val="002060"/>
                </a:solidFill>
              </a:rPr>
              <a:t>ThreadPool</a:t>
            </a:r>
            <a:endParaRPr lang="en-US" sz="2000" b="1" dirty="0">
              <a:solidFill>
                <a:srgbClr val="002060"/>
              </a:solidFill>
            </a:endParaRPr>
          </a:p>
        </p:txBody>
      </p:sp>
      <p:sp>
        <p:nvSpPr>
          <p:cNvPr id="23" name="TextBox 22"/>
          <p:cNvSpPr txBox="1"/>
          <p:nvPr/>
        </p:nvSpPr>
        <p:spPr>
          <a:xfrm>
            <a:off x="2329926" y="4191000"/>
            <a:ext cx="2481943"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1800" b="1" dirty="0" smtClean="0">
                <a:solidFill>
                  <a:srgbClr val="002060"/>
                </a:solidFill>
              </a:rPr>
              <a:t>Task Scheduler</a:t>
            </a:r>
            <a:endParaRPr lang="en-US" sz="1800" b="1" dirty="0">
              <a:solidFill>
                <a:srgbClr val="002060"/>
              </a:solidFill>
            </a:endParaRPr>
          </a:p>
        </p:txBody>
      </p:sp>
      <p:sp>
        <p:nvSpPr>
          <p:cNvPr id="24" name="TextBox 23"/>
          <p:cNvSpPr txBox="1"/>
          <p:nvPr/>
        </p:nvSpPr>
        <p:spPr>
          <a:xfrm>
            <a:off x="2329926" y="4648200"/>
            <a:ext cx="2481943" cy="369332"/>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1800" b="1" dirty="0" smtClean="0">
                <a:solidFill>
                  <a:srgbClr val="002060"/>
                </a:solidFill>
              </a:rPr>
              <a:t>Resource Manager</a:t>
            </a:r>
            <a:endParaRPr lang="en-US" sz="1800" b="1" dirty="0">
              <a:solidFill>
                <a:srgbClr val="002060"/>
              </a:solidFill>
            </a:endParaRPr>
          </a:p>
        </p:txBody>
      </p:sp>
      <p:sp>
        <p:nvSpPr>
          <p:cNvPr id="25" name="TextBox 24"/>
          <p:cNvSpPr txBox="1"/>
          <p:nvPr/>
        </p:nvSpPr>
        <p:spPr>
          <a:xfrm rot="5400000">
            <a:off x="3560179" y="3297827"/>
            <a:ext cx="3428998" cy="338554"/>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1600" b="1" dirty="0" smtClean="0">
                <a:solidFill>
                  <a:srgbClr val="002060"/>
                </a:solidFill>
              </a:rPr>
              <a:t>Data Structures</a:t>
            </a:r>
            <a:endParaRPr lang="en-US" sz="1600" b="1" dirty="0">
              <a:solidFill>
                <a:srgbClr val="002060"/>
              </a:solidFill>
            </a:endParaRPr>
          </a:p>
        </p:txBody>
      </p:sp>
      <p:sp>
        <p:nvSpPr>
          <p:cNvPr id="26" name="TextBox 25"/>
          <p:cNvSpPr txBox="1"/>
          <p:nvPr/>
        </p:nvSpPr>
        <p:spPr>
          <a:xfrm rot="16200000">
            <a:off x="3942336" y="3302792"/>
            <a:ext cx="3438938" cy="338554"/>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600" b="1" dirty="0" smtClean="0">
                <a:solidFill>
                  <a:schemeClr val="accent5"/>
                </a:solidFill>
              </a:rPr>
              <a:t>Data Structures</a:t>
            </a:r>
            <a:endParaRPr lang="en-US" sz="1600" b="1" dirty="0">
              <a:solidFill>
                <a:schemeClr val="accent5"/>
              </a:solidFill>
            </a:endParaRPr>
          </a:p>
        </p:txBody>
      </p:sp>
      <p:sp>
        <p:nvSpPr>
          <p:cNvPr id="27" name="Rounded Rectangle 26"/>
          <p:cNvSpPr/>
          <p:nvPr/>
        </p:nvSpPr>
        <p:spPr bwMode="auto">
          <a:xfrm>
            <a:off x="304800" y="1295400"/>
            <a:ext cx="1447800" cy="40386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effectLst>
                <a:outerShdw blurRad="38100" dist="38100" dir="2700000" algn="tl">
                  <a:srgbClr val="000000">
                    <a:alpha val="43137"/>
                  </a:srgbClr>
                </a:outerShdw>
              </a:effectLst>
            </a:endParaRPr>
          </a:p>
        </p:txBody>
      </p:sp>
      <p:sp>
        <p:nvSpPr>
          <p:cNvPr id="28" name="TextBox 27"/>
          <p:cNvSpPr txBox="1"/>
          <p:nvPr/>
        </p:nvSpPr>
        <p:spPr>
          <a:xfrm>
            <a:off x="381001" y="1371600"/>
            <a:ext cx="685800" cy="307777"/>
          </a:xfrm>
          <a:prstGeom prst="rect">
            <a:avLst/>
          </a:prstGeom>
          <a:noFill/>
        </p:spPr>
        <p:txBody>
          <a:bodyPr wrap="square" rtlCol="0">
            <a:spAutoFit/>
          </a:bodyPr>
          <a:lstStyle/>
          <a:p>
            <a:r>
              <a:rPr lang="en-US" sz="1400" b="1" dirty="0" smtClean="0">
                <a:solidFill>
                  <a:schemeClr val="accent3"/>
                </a:solidFill>
              </a:rPr>
              <a:t>Tools</a:t>
            </a:r>
            <a:endParaRPr lang="en-US" sz="1400" b="1" dirty="0">
              <a:solidFill>
                <a:schemeClr val="accent3"/>
              </a:solidFill>
            </a:endParaRPr>
          </a:p>
        </p:txBody>
      </p:sp>
      <p:sp>
        <p:nvSpPr>
          <p:cNvPr id="29" name="TextBox 28"/>
          <p:cNvSpPr txBox="1"/>
          <p:nvPr/>
        </p:nvSpPr>
        <p:spPr>
          <a:xfrm>
            <a:off x="5576631" y="6509274"/>
            <a:ext cx="1182507" cy="26161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100" b="1" dirty="0" smtClean="0">
                <a:solidFill>
                  <a:schemeClr val="tx1"/>
                </a:solidFill>
              </a:rPr>
              <a:t>Tooling</a:t>
            </a:r>
            <a:endParaRPr lang="en-US" sz="1100" b="1" dirty="0">
              <a:solidFill>
                <a:schemeClr val="tx1"/>
              </a:solidFill>
            </a:endParaRPr>
          </a:p>
        </p:txBody>
      </p:sp>
      <p:sp>
        <p:nvSpPr>
          <p:cNvPr id="30" name="TextBox 29"/>
          <p:cNvSpPr txBox="1"/>
          <p:nvPr/>
        </p:nvSpPr>
        <p:spPr>
          <a:xfrm>
            <a:off x="423800" y="1724843"/>
            <a:ext cx="1216152" cy="914400"/>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nchor="ctr" anchorCtr="0">
            <a:noAutofit/>
          </a:bodyPr>
          <a:lstStyle/>
          <a:p>
            <a:pPr algn="ctr" defTabSz="914363"/>
            <a:r>
              <a:rPr lang="en-US" sz="1600" b="1" dirty="0" smtClean="0">
                <a:solidFill>
                  <a:srgbClr val="FFFFFF"/>
                </a:solidFill>
              </a:rPr>
              <a:t>Parallel</a:t>
            </a:r>
          </a:p>
          <a:p>
            <a:pPr algn="ctr" defTabSz="914363"/>
            <a:r>
              <a:rPr lang="en-US" sz="1600" b="1" dirty="0" smtClean="0">
                <a:solidFill>
                  <a:srgbClr val="FFFFFF"/>
                </a:solidFill>
              </a:rPr>
              <a:t>Debugger</a:t>
            </a:r>
            <a:endParaRPr lang="en-US" sz="1600" b="1" dirty="0">
              <a:solidFill>
                <a:srgbClr val="FFFFFF"/>
              </a:solidFill>
            </a:endParaRPr>
          </a:p>
        </p:txBody>
      </p:sp>
      <p:sp>
        <p:nvSpPr>
          <p:cNvPr id="31" name="TextBox 30"/>
          <p:cNvSpPr txBox="1"/>
          <p:nvPr/>
        </p:nvSpPr>
        <p:spPr>
          <a:xfrm>
            <a:off x="420624" y="2873864"/>
            <a:ext cx="1216152" cy="914400"/>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nchor="ctr" anchorCtr="0">
            <a:noAutofit/>
          </a:bodyPr>
          <a:lstStyle/>
          <a:p>
            <a:pPr lvl="0" algn="ctr" defTabSz="914363"/>
            <a:r>
              <a:rPr lang="en-US" sz="1600" b="1" spc="-150" dirty="0" smtClean="0">
                <a:solidFill>
                  <a:srgbClr val="FFFFFF"/>
                </a:solidFill>
              </a:rPr>
              <a:t>Profiler Concurrency</a:t>
            </a:r>
          </a:p>
          <a:p>
            <a:pPr lvl="0" algn="ctr" defTabSz="914363"/>
            <a:r>
              <a:rPr lang="en-US" sz="1600" b="1" spc="-150" dirty="0" smtClean="0">
                <a:solidFill>
                  <a:srgbClr val="FFFFFF"/>
                </a:solidFill>
              </a:rPr>
              <a:t>Analysis</a:t>
            </a:r>
            <a:endParaRPr lang="en-US" sz="1600" b="1" spc="-150" dirty="0">
              <a:solidFill>
                <a:srgbClr val="FFFFFF"/>
              </a:solidFill>
            </a:endParaRPr>
          </a:p>
        </p:txBody>
      </p:sp>
      <p:sp>
        <p:nvSpPr>
          <p:cNvPr id="33" name="TextBox 32"/>
          <p:cNvSpPr txBox="1"/>
          <p:nvPr/>
        </p:nvSpPr>
        <p:spPr>
          <a:xfrm>
            <a:off x="7315200" y="1752600"/>
            <a:ext cx="1447800" cy="121920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nchor="ctr">
            <a:noAutofit/>
          </a:bodyPr>
          <a:lstStyle/>
          <a:p>
            <a:pPr algn="ctr"/>
            <a:r>
              <a:rPr lang="en-US" sz="2000" b="1" dirty="0" smtClean="0">
                <a:solidFill>
                  <a:schemeClr val="accent5"/>
                </a:solidFill>
              </a:rPr>
              <a:t>Agents</a:t>
            </a:r>
            <a:br>
              <a:rPr lang="en-US" sz="2000" b="1" dirty="0" smtClean="0">
                <a:solidFill>
                  <a:schemeClr val="accent5"/>
                </a:solidFill>
              </a:rPr>
            </a:br>
            <a:r>
              <a:rPr lang="en-US" sz="2000" b="1" dirty="0" smtClean="0">
                <a:solidFill>
                  <a:schemeClr val="accent5"/>
                </a:solidFill>
              </a:rPr>
              <a:t>Library</a:t>
            </a:r>
            <a:endParaRPr lang="en-US" sz="2000" b="1" dirty="0">
              <a:solidFill>
                <a:schemeClr val="accent5"/>
              </a:solidFill>
            </a:endParaRPr>
          </a:p>
        </p:txBody>
      </p:sp>
      <p:sp>
        <p:nvSpPr>
          <p:cNvPr id="34" name="TextBox 33"/>
          <p:cNvSpPr txBox="1"/>
          <p:nvPr/>
        </p:nvSpPr>
        <p:spPr>
          <a:xfrm>
            <a:off x="7162800" y="5562599"/>
            <a:ext cx="1676400" cy="707571"/>
          </a:xfrm>
          <a:prstGeom prst="rect">
            <a:avLst/>
          </a:prstGeom>
          <a:ln/>
        </p:spPr>
        <p:style>
          <a:lnRef idx="0">
            <a:schemeClr val="accent4"/>
          </a:lnRef>
          <a:fillRef idx="3">
            <a:schemeClr val="accent4"/>
          </a:fillRef>
          <a:effectRef idx="3">
            <a:schemeClr val="accent4"/>
          </a:effectRef>
          <a:fontRef idx="minor">
            <a:schemeClr val="lt1"/>
          </a:fontRef>
        </p:style>
        <p:txBody>
          <a:bodyPr wrap="square" rtlCol="0" anchor="ctr" anchorCtr="0">
            <a:normAutofit/>
          </a:bodyPr>
          <a:lstStyle/>
          <a:p>
            <a:pPr algn="ctr"/>
            <a:r>
              <a:rPr lang="en-US" sz="2000" dirty="0" smtClean="0">
                <a:solidFill>
                  <a:schemeClr val="tx1"/>
                </a:solidFill>
              </a:rPr>
              <a:t>UMS Threads</a:t>
            </a:r>
            <a:endParaRPr lang="en-US" sz="2000" dirty="0">
              <a:solidFill>
                <a:schemeClr val="tx1"/>
              </a:solidFill>
            </a:endParaRPr>
          </a:p>
        </p:txBody>
      </p:sp>
      <p:sp>
        <p:nvSpPr>
          <p:cNvPr id="32" name="Rectangle 31"/>
          <p:cNvSpPr/>
          <p:nvPr/>
        </p:nvSpPr>
        <p:spPr bwMode="auto">
          <a:xfrm>
            <a:off x="2010229" y="1644810"/>
            <a:ext cx="3399971" cy="3555999"/>
          </a:xfrm>
          <a:prstGeom prst="rect">
            <a:avLst/>
          </a:prstGeom>
          <a:solidFill>
            <a:schemeClr val="accent5">
              <a:alpha val="82000"/>
            </a:schemeClr>
          </a:solidFill>
          <a:ln>
            <a:headEnd type="none" w="med" len="med"/>
            <a:tailEnd type="triangle" w="lg" len="lg"/>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2060"/>
                </a:solidFill>
                <a:effectLst/>
                <a:latin typeface="Tahoma" pitchFamily="34" charset="0"/>
              </a:rPr>
              <a:t>.NET Framework 4</a:t>
            </a:r>
          </a:p>
        </p:txBody>
      </p:sp>
      <p:sp>
        <p:nvSpPr>
          <p:cNvPr id="35" name="Rectangle 34"/>
          <p:cNvSpPr/>
          <p:nvPr/>
        </p:nvSpPr>
        <p:spPr bwMode="auto">
          <a:xfrm>
            <a:off x="5475642" y="1654116"/>
            <a:ext cx="3401568" cy="3557016"/>
          </a:xfrm>
          <a:prstGeom prst="rect">
            <a:avLst/>
          </a:prstGeom>
          <a:solidFill>
            <a:schemeClr val="accent3">
              <a:alpha val="82000"/>
            </a:schemeClr>
          </a:solidFill>
          <a:ln>
            <a:headEnd type="none" w="med" len="med"/>
            <a:tailEnd type="triangle" w="lg" len="lg"/>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FF00"/>
                </a:solidFill>
                <a:effectLst/>
                <a:latin typeface="Tahoma" pitchFamily="34" charset="0"/>
              </a:rPr>
              <a:t>Visual C++ 10</a:t>
            </a:r>
          </a:p>
        </p:txBody>
      </p:sp>
      <p:sp>
        <p:nvSpPr>
          <p:cNvPr id="37" name="Rectangle 36"/>
          <p:cNvSpPr/>
          <p:nvPr/>
        </p:nvSpPr>
        <p:spPr bwMode="auto">
          <a:xfrm>
            <a:off x="1959686" y="5540191"/>
            <a:ext cx="6934200" cy="728832"/>
          </a:xfrm>
          <a:prstGeom prst="rect">
            <a:avLst/>
          </a:prstGeom>
          <a:solidFill>
            <a:srgbClr val="FF0066">
              <a:alpha val="78824"/>
            </a:srgbClr>
          </a:solidFill>
          <a:ln>
            <a:headEnd type="none" w="med" len="med"/>
            <a:tailEnd type="triangle" w="lg" len="lg"/>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solidFill>
                  <a:schemeClr val="tx1"/>
                </a:solidFill>
                <a:latin typeface="Tahoma" pitchFamily="34" charset="0"/>
              </a:rPr>
              <a:t>Windows</a:t>
            </a:r>
            <a:endParaRPr kumimoji="0" lang="en-US" sz="2400" b="0" i="0" u="none" strike="noStrike" cap="none" normalizeH="0" baseline="0" dirty="0" smtClean="0">
              <a:ln>
                <a:noFill/>
              </a:ln>
              <a:solidFill>
                <a:schemeClr val="tx1"/>
              </a:solidFill>
              <a:effectLst/>
              <a:latin typeface="Tahoma" pitchFamily="34" charset="0"/>
            </a:endParaRPr>
          </a:p>
        </p:txBody>
      </p:sp>
      <p:sp>
        <p:nvSpPr>
          <p:cNvPr id="39" name="TextBox 38"/>
          <p:cNvSpPr txBox="1"/>
          <p:nvPr/>
        </p:nvSpPr>
        <p:spPr>
          <a:xfrm>
            <a:off x="420624" y="4038910"/>
            <a:ext cx="1216152" cy="914400"/>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nchor="ctr" anchorCtr="0">
            <a:noAutofit/>
          </a:bodyPr>
          <a:lstStyle/>
          <a:p>
            <a:pPr lvl="0" algn="ctr" defTabSz="914363"/>
            <a:r>
              <a:rPr lang="en-US" sz="1600" b="1" spc="-150" dirty="0" smtClean="0">
                <a:solidFill>
                  <a:srgbClr val="FFFFFF"/>
                </a:solidFill>
              </a:rPr>
              <a:t>MPI Debugger</a:t>
            </a:r>
            <a:endParaRPr lang="en-US" sz="1600" b="1" spc="-150" dirty="0">
              <a:solidFill>
                <a:srgbClr val="FFFFFF"/>
              </a:solidFill>
            </a:endParaRPr>
          </a:p>
        </p:txBody>
      </p:sp>
      <p:sp>
        <p:nvSpPr>
          <p:cNvPr id="36" name="Rectangle 35"/>
          <p:cNvSpPr/>
          <p:nvPr/>
        </p:nvSpPr>
        <p:spPr bwMode="auto">
          <a:xfrm>
            <a:off x="377372" y="1644810"/>
            <a:ext cx="1302655" cy="3489235"/>
          </a:xfrm>
          <a:prstGeom prst="rect">
            <a:avLst/>
          </a:prstGeom>
          <a:solidFill>
            <a:schemeClr val="accent2">
              <a:alpha val="82000"/>
            </a:schemeClr>
          </a:solidFill>
          <a:ln>
            <a:headEnd type="none" w="med" len="med"/>
            <a:tailEnd type="triangle" w="lg" len="lg"/>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Visual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Studio</a:t>
            </a:r>
          </a:p>
          <a:p>
            <a:pPr marL="0" marR="0" indent="0" algn="ctr" defTabSz="914400" rtl="0" eaLnBrk="1" fontAlgn="base" latinLnBrk="0" hangingPunct="1">
              <a:lnSpc>
                <a:spcPct val="100000"/>
              </a:lnSpc>
              <a:spcBef>
                <a:spcPct val="0"/>
              </a:spcBef>
              <a:spcAft>
                <a:spcPct val="0"/>
              </a:spcAft>
              <a:buClrTx/>
              <a:buSzTx/>
              <a:buFontTx/>
              <a:buNone/>
              <a:tabLst/>
            </a:pPr>
            <a:r>
              <a:rPr lang="en-US" sz="2400" dirty="0" smtClean="0">
                <a:solidFill>
                  <a:schemeClr val="tx1"/>
                </a:solidFill>
                <a:latin typeface="Tahoma" pitchFamily="34" charset="0"/>
              </a:rPr>
              <a:t>IDE</a:t>
            </a:r>
            <a:endParaRPr kumimoji="0" lang="en-US" sz="2400" b="0" i="0" u="none" strike="noStrike" cap="none" normalizeH="0" baseline="0" dirty="0" smtClean="0">
              <a:ln>
                <a:noFill/>
              </a:ln>
              <a:solidFill>
                <a:schemeClr val="tx1"/>
              </a:solidFill>
              <a:effectLst/>
              <a:latin typeface="Tahoma" pitchFamily="34" charset="0"/>
            </a:endParaRPr>
          </a:p>
        </p:txBody>
      </p:sp>
    </p:spTree>
    <p:extLst>
      <p:ext uri="{BB962C8B-B14F-4D97-AF65-F5344CB8AC3E}">
        <p14:creationId xmlns:p14="http://schemas.microsoft.com/office/powerpoint/2010/main" xmlns="" val="31091240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ppt_w</p:attrName>
                                        </p:attrNameLst>
                                      </p:cBhvr>
                                      <p:tavLst>
                                        <p:tav tm="0">
                                          <p:val>
                                            <p:fltVal val="0"/>
                                          </p:val>
                                        </p:tav>
                                        <p:tav tm="100000">
                                          <p:val>
                                            <p:strVal val="#ppt_w"/>
                                          </p:val>
                                        </p:tav>
                                      </p:tavLst>
                                    </p:anim>
                                    <p:anim calcmode="lin" valueType="num">
                                      <p:cBhvr>
                                        <p:cTn id="12" dur="500" fill="hold"/>
                                        <p:tgtEl>
                                          <p:spTgt spid="3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p:cTn id="15" dur="500" fill="hold"/>
                                        <p:tgtEl>
                                          <p:spTgt spid="36"/>
                                        </p:tgtEl>
                                        <p:attrNameLst>
                                          <p:attrName>ppt_w</p:attrName>
                                        </p:attrNameLst>
                                      </p:cBhvr>
                                      <p:tavLst>
                                        <p:tav tm="0">
                                          <p:val>
                                            <p:fltVal val="0"/>
                                          </p:val>
                                        </p:tav>
                                        <p:tav tm="100000">
                                          <p:val>
                                            <p:strVal val="#ppt_w"/>
                                          </p:val>
                                        </p:tav>
                                      </p:tavLst>
                                    </p:anim>
                                    <p:anim calcmode="lin" valueType="num">
                                      <p:cBhvr>
                                        <p:cTn id="16" dur="500" fill="hold"/>
                                        <p:tgtEl>
                                          <p:spTgt spid="36"/>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7"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You Parallelize…</a:t>
            </a:r>
            <a:endParaRPr lang="en-US" dirty="0"/>
          </a:p>
        </p:txBody>
      </p:sp>
      <p:sp>
        <p:nvSpPr>
          <p:cNvPr id="3" name="Text Placeholder 2"/>
          <p:cNvSpPr>
            <a:spLocks noGrp="1"/>
          </p:cNvSpPr>
          <p:nvPr>
            <p:ph type="body" sz="quarter" idx="10"/>
          </p:nvPr>
        </p:nvSpPr>
        <p:spPr>
          <a:xfrm>
            <a:off x="381000" y="1338815"/>
            <a:ext cx="8382000" cy="4719084"/>
          </a:xfrm>
        </p:spPr>
        <p:txBody>
          <a:bodyPr/>
          <a:lstStyle/>
          <a:p>
            <a:r>
              <a:rPr lang="en-US" dirty="0" smtClean="0"/>
              <a:t>For most problems, start sequential</a:t>
            </a:r>
          </a:p>
          <a:p>
            <a:pPr lvl="1"/>
            <a:r>
              <a:rPr lang="en-US" dirty="0" smtClean="0"/>
              <a:t>But </a:t>
            </a:r>
            <a:r>
              <a:rPr lang="en-US" u="sng" dirty="0" smtClean="0"/>
              <a:t>plan</a:t>
            </a:r>
            <a:r>
              <a:rPr lang="en-US" dirty="0" smtClean="0"/>
              <a:t> for parallelization</a:t>
            </a:r>
          </a:p>
          <a:p>
            <a:r>
              <a:rPr lang="en-US" dirty="0" smtClean="0"/>
              <a:t>Establish performance goals</a:t>
            </a:r>
          </a:p>
          <a:p>
            <a:r>
              <a:rPr lang="en-US" dirty="0" smtClean="0"/>
              <a:t>Measure baseline performance against goals</a:t>
            </a:r>
          </a:p>
          <a:p>
            <a:pPr lvl="1"/>
            <a:r>
              <a:rPr lang="en-US" dirty="0" smtClean="0"/>
              <a:t>Measure against realistic scenarios and data</a:t>
            </a:r>
          </a:p>
          <a:p>
            <a:r>
              <a:rPr lang="en-US" dirty="0" smtClean="0"/>
              <a:t>Identify performance bottlenecks</a:t>
            </a:r>
          </a:p>
          <a:p>
            <a:pPr lvl="1"/>
            <a:r>
              <a:rPr lang="en-US" dirty="0" smtClean="0"/>
              <a:t>Algorithms? I/O? Lack of </a:t>
            </a:r>
            <a:r>
              <a:rPr lang="en-US" dirty="0" err="1" smtClean="0"/>
              <a:t>asynchronicity</a:t>
            </a:r>
            <a:r>
              <a:rPr lang="en-US" dirty="0" smtClean="0"/>
              <a:t>? Data volume?</a:t>
            </a:r>
          </a:p>
          <a:p>
            <a:r>
              <a:rPr lang="en-US" dirty="0" smtClean="0"/>
              <a:t>Know that parallelization creates complexity</a:t>
            </a:r>
          </a:p>
          <a:p>
            <a:pPr lvl="1"/>
            <a:r>
              <a:rPr lang="en-US" dirty="0" smtClean="0"/>
              <a:t>Shared state, non-determinism, more code, etc.</a:t>
            </a:r>
          </a:p>
        </p:txBody>
      </p:sp>
    </p:spTree>
    <p:extLst>
      <p:ext uri="{BB962C8B-B14F-4D97-AF65-F5344CB8AC3E}">
        <p14:creationId xmlns:p14="http://schemas.microsoft.com/office/powerpoint/2010/main" xmlns="" val="418486982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trike="sngStrike" dirty="0" smtClean="0"/>
              <a:t>Embarrassingly</a:t>
            </a:r>
            <a:r>
              <a:rPr lang="en-US" dirty="0" smtClean="0"/>
              <a:t> Pleasantly Parallel Loops</a:t>
            </a:r>
            <a:endParaRPr lang="en-US" dirty="0"/>
          </a:p>
        </p:txBody>
      </p:sp>
      <p:sp>
        <p:nvSpPr>
          <p:cNvPr id="3" name="Subtitle 2"/>
          <p:cNvSpPr>
            <a:spLocks noGrp="1"/>
          </p:cNvSpPr>
          <p:nvPr>
            <p:ph type="subTitle" idx="1"/>
          </p:nvPr>
        </p:nvSpPr>
        <p:spPr/>
        <p:txBody>
          <a:bodyPr/>
          <a:lstStyle/>
          <a:p>
            <a:r>
              <a:rPr lang="en-US" dirty="0" smtClean="0"/>
              <a:t>Using threads, thread pool, parallel for,  and parallel </a:t>
            </a:r>
            <a:r>
              <a:rPr lang="en-US" dirty="0" err="1" smtClean="0"/>
              <a:t>foreach</a:t>
            </a:r>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xmlns="" val="13317571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09_Europ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TechEd09_Europe templat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TechEd09_Europe</Template>
  <TotalTime>3297</TotalTime>
  <Words>1530</Words>
  <Application>Microsoft Office PowerPoint</Application>
  <PresentationFormat>On-screen Show (4:3)</PresentationFormat>
  <Paragraphs>356</Paragraphs>
  <Slides>36</Slides>
  <Notes>35</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39" baseType="lpstr">
      <vt:lpstr>TechEd09_Europe</vt:lpstr>
      <vt:lpstr>TechEd09_Europe template</vt:lpstr>
      <vt:lpstr>Visio</vt:lpstr>
      <vt:lpstr>Slide 1</vt:lpstr>
      <vt:lpstr>Building High Performance Parallel Software</vt:lpstr>
      <vt:lpstr>My Assumptions About You</vt:lpstr>
      <vt:lpstr>Last Year at TechEd Europe…</vt:lpstr>
      <vt:lpstr>Why We're All Here</vt:lpstr>
      <vt:lpstr>Agenda</vt:lpstr>
      <vt:lpstr>Visual Studio 2010 Tools, Programming Models, Runtimes</vt:lpstr>
      <vt:lpstr>Before You Parallelize…</vt:lpstr>
      <vt:lpstr>Embarrassingly Pleasantly Parallel Loops</vt:lpstr>
      <vt:lpstr>Parallel loops</vt:lpstr>
      <vt:lpstr>What’s Hot This Season: Tasks</vt:lpstr>
      <vt:lpstr>Tasks in .NET and C++</vt:lpstr>
      <vt:lpstr>Load-Balancing of Tasks</vt:lpstr>
      <vt:lpstr>Work-Stealing Scheduler</vt:lpstr>
      <vt:lpstr>Visualizing Concurrency</vt:lpstr>
      <vt:lpstr>Free Code!</vt:lpstr>
      <vt:lpstr>Partitioning: Algorithms</vt:lpstr>
      <vt:lpstr>Performance Tips</vt:lpstr>
      <vt:lpstr>Locks: Your Frienemy</vt:lpstr>
      <vt:lpstr>Identifying lock contention</vt:lpstr>
      <vt:lpstr>Think Parallel</vt:lpstr>
      <vt:lpstr>Think parallel: Walking a tree</vt:lpstr>
      <vt:lpstr>Think parallel: Modifying QuickSort</vt:lpstr>
      <vt:lpstr>Think parallel: Lazy Initialization</vt:lpstr>
      <vt:lpstr>Think Parallel: Speculation</vt:lpstr>
      <vt:lpstr>Thinking parallel</vt:lpstr>
      <vt:lpstr>Dining philosophers</vt:lpstr>
      <vt:lpstr>Avoiding Shared State with Asynchronous Agents</vt:lpstr>
      <vt:lpstr>Asynchronous Agents Library Data Flow &amp; Message Passing</vt:lpstr>
      <vt:lpstr>Using agents to avoid locks and scale</vt:lpstr>
      <vt:lpstr>Slide 31</vt:lpstr>
      <vt:lpstr>Resources</vt:lpstr>
      <vt:lpstr>Related Content</vt:lpstr>
      <vt:lpstr>Slide 34</vt:lpstr>
      <vt:lpstr>Please join us for the Community Drinks this evening</vt:lpstr>
      <vt:lpstr>Slide 36</vt:lpstr>
    </vt:vector>
  </TitlesOfParts>
  <Manager>&lt;Content Manager Name Here&gt;</Manager>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tech·ed Europe 2009</dc:subject>
  <dc:creator>Steve Teixeira</dc:creator>
  <dc:description>tech·ed Europe 2009</dc:description>
  <cp:lastModifiedBy>cn_user</cp:lastModifiedBy>
  <cp:revision>97</cp:revision>
  <dcterms:created xsi:type="dcterms:W3CDTF">2009-11-03T00:20:18Z</dcterms:created>
  <dcterms:modified xsi:type="dcterms:W3CDTF">2009-11-12T12:31:20Z</dcterms:modified>
</cp:coreProperties>
</file>