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05" r:id="rId2"/>
  </p:sldMasterIdLst>
  <p:notesMasterIdLst>
    <p:notesMasterId r:id="rId39"/>
  </p:notesMasterIdLst>
  <p:handoutMasterIdLst>
    <p:handoutMasterId r:id="rId40"/>
  </p:handoutMasterIdLst>
  <p:sldIdLst>
    <p:sldId id="256" r:id="rId3"/>
    <p:sldId id="283" r:id="rId4"/>
    <p:sldId id="284" r:id="rId5"/>
    <p:sldId id="287" r:id="rId6"/>
    <p:sldId id="288" r:id="rId7"/>
    <p:sldId id="290" r:id="rId8"/>
    <p:sldId id="291" r:id="rId9"/>
    <p:sldId id="292" r:id="rId10"/>
    <p:sldId id="294" r:id="rId11"/>
    <p:sldId id="311" r:id="rId12"/>
    <p:sldId id="295" r:id="rId13"/>
    <p:sldId id="310" r:id="rId14"/>
    <p:sldId id="312" r:id="rId15"/>
    <p:sldId id="316" r:id="rId16"/>
    <p:sldId id="317" r:id="rId17"/>
    <p:sldId id="318" r:id="rId18"/>
    <p:sldId id="297" r:id="rId19"/>
    <p:sldId id="314" r:id="rId20"/>
    <p:sldId id="320" r:id="rId21"/>
    <p:sldId id="298" r:id="rId22"/>
    <p:sldId id="321" r:id="rId23"/>
    <p:sldId id="322" r:id="rId24"/>
    <p:sldId id="299" r:id="rId25"/>
    <p:sldId id="300" r:id="rId26"/>
    <p:sldId id="309" r:id="rId27"/>
    <p:sldId id="301" r:id="rId28"/>
    <p:sldId id="302" r:id="rId29"/>
    <p:sldId id="303" r:id="rId30"/>
    <p:sldId id="304" r:id="rId31"/>
    <p:sldId id="305" r:id="rId32"/>
    <p:sldId id="323" r:id="rId33"/>
    <p:sldId id="324" r:id="rId34"/>
    <p:sldId id="274" r:id="rId35"/>
    <p:sldId id="282" r:id="rId36"/>
    <p:sldId id="325" r:id="rId37"/>
    <p:sldId id="280" r:id="rId38"/>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clrMru>
    <a:srgbClr val="CCCCCC"/>
    <a:srgbClr val="FFFFFF"/>
    <a:srgbClr val="CCFFCC"/>
    <a:srgbClr val="99CC99"/>
    <a:srgbClr val="F6AE1E"/>
    <a:srgbClr val="FF0066"/>
    <a:srgbClr val="000000"/>
    <a:srgbClr val="F3AF35"/>
    <a:srgbClr val="9C42E6"/>
    <a:srgbClr val="D194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392" autoAdjust="0"/>
    <p:restoredTop sz="96050" autoAdjust="0"/>
  </p:normalViewPr>
  <p:slideViewPr>
    <p:cSldViewPr snapToGrid="0">
      <p:cViewPr varScale="1">
        <p:scale>
          <a:sx n="129" d="100"/>
          <a:sy n="129" d="100"/>
        </p:scale>
        <p:origin x="-144" y="-96"/>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outlineViewPr>
    <p:cViewPr>
      <p:scale>
        <a:sx n="33" d="100"/>
        <a:sy n="33" d="100"/>
      </p:scale>
      <p:origin x="48" y="1362"/>
    </p:cViewPr>
  </p:outlineViewPr>
  <p:notesTextViewPr>
    <p:cViewPr>
      <p:scale>
        <a:sx n="100" d="100"/>
        <a:sy n="100" d="100"/>
      </p:scale>
      <p:origin x="0" y="0"/>
    </p:cViewPr>
  </p:notesTextViewPr>
  <p:sorterViewPr>
    <p:cViewPr>
      <p:scale>
        <a:sx n="100" d="100"/>
        <a:sy n="100" d="100"/>
      </p:scale>
      <p:origin x="0" y="2880"/>
    </p:cViewPr>
  </p:sorterViewPr>
  <p:notesViewPr>
    <p:cSldViewPr snapToGrid="0" showGuides="1">
      <p:cViewPr varScale="1">
        <p:scale>
          <a:sx n="97" d="100"/>
          <a:sy n="97" d="100"/>
        </p:scale>
        <p:origin x="-2622"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11/12/2009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dev402_turner.pptx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 xmlns:p14="http://schemas.microsoft.com/office/powerpoint/2010/main" val="3588871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 xmlns:p14="http://schemas.microsoft.com/office/powerpoint/2010/main" val="2615583013"/>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sz="900" kern="1200" dirty="0" smtClean="0">
              <a:solidFill>
                <a:schemeClr val="tx1"/>
              </a:solidFill>
              <a:latin typeface="Calibri" pitchFamily="34" charset="0"/>
              <a:ea typeface="+mn-ea"/>
              <a:cs typeface="+mn-cs"/>
            </a:endParaRPr>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06"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hyperlink" Target="http://microsoft.com/technet" TargetMode="External"/><Relationship Id="rId10" Type="http://schemas.openxmlformats.org/officeDocument/2006/relationships/image" Target="../media/image14.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 case study</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solidFill>
                  <a:schemeClr val="tx2"/>
                </a:solidFill>
              </a:rPr>
              <a:t>The task:</a:t>
            </a:r>
          </a:p>
          <a:p>
            <a:pPr algn="ctr">
              <a:buNone/>
            </a:pPr>
            <a:r>
              <a:rPr lang="en-US" dirty="0" smtClean="0"/>
              <a:t>Get an element from a dynamic collection.</a:t>
            </a:r>
          </a:p>
          <a:p>
            <a:pPr algn="ctr">
              <a:buNone/>
            </a:pPr>
            <a:endParaRPr lang="en-US" dirty="0" smtClean="0"/>
          </a:p>
          <a:p>
            <a:pPr algn="ctr">
              <a:buNone/>
            </a:pPr>
            <a:r>
              <a:rPr lang="en-US" dirty="0" smtClean="0">
                <a:solidFill>
                  <a:schemeClr val="tx2"/>
                </a:solidFill>
              </a:rPr>
              <a:t>Static equivalent:</a:t>
            </a:r>
            <a:endParaRPr lang="en-US" dirty="0" smtClean="0"/>
          </a:p>
          <a:p>
            <a:pPr lvl="4">
              <a:buNone/>
            </a:pPr>
            <a:r>
              <a:rPr lang="en-US" sz="1800" dirty="0" smtClean="0">
                <a:solidFill>
                  <a:schemeClr val="tx1"/>
                </a:solidFill>
                <a:latin typeface="Consolas" pitchFamily="49" charset="0"/>
              </a:rPr>
              <a:t>    string[] a = </a:t>
            </a:r>
            <a:r>
              <a:rPr lang="en-US" sz="1800" dirty="0" err="1" smtClean="0">
                <a:solidFill>
                  <a:schemeClr val="tx1"/>
                </a:solidFill>
                <a:latin typeface="Consolas" pitchFamily="49" charset="0"/>
              </a:rPr>
              <a:t>GetStringArray</a:t>
            </a:r>
            <a:r>
              <a:rPr lang="en-US" sz="1800" dirty="0" smtClean="0">
                <a:solidFill>
                  <a:schemeClr val="tx1"/>
                </a:solidFill>
                <a:latin typeface="Consolas" pitchFamily="49" charset="0"/>
              </a:rPr>
              <a:t>(…);</a:t>
            </a:r>
          </a:p>
          <a:p>
            <a:pPr lvl="4">
              <a:buNone/>
            </a:pPr>
            <a:r>
              <a:rPr lang="en-US" sz="1800" dirty="0" smtClean="0">
                <a:solidFill>
                  <a:schemeClr val="tx1"/>
                </a:solidFill>
                <a:latin typeface="Consolas" pitchFamily="49" charset="0"/>
              </a:rPr>
              <a:t>    string result = a[</a:t>
            </a:r>
            <a:r>
              <a:rPr lang="en-US" sz="1800" dirty="0" err="1" smtClean="0">
                <a:solidFill>
                  <a:schemeClr val="tx1"/>
                </a:solidFill>
                <a:latin typeface="Consolas" pitchFamily="49" charset="0"/>
              </a:rPr>
              <a:t>a.Length</a:t>
            </a:r>
            <a:r>
              <a:rPr lang="en-US" sz="1800" dirty="0" smtClean="0">
                <a:solidFill>
                  <a:schemeClr val="tx1"/>
                </a:solidFill>
                <a:latin typeface="Consolas" pitchFamily="49" charset="0"/>
              </a:rPr>
              <a:t> </a:t>
            </a:r>
            <a:r>
              <a:rPr lang="en-US" sz="1800" dirty="0" smtClean="0">
                <a:solidFill>
                  <a:srgbClr val="FFFFFF"/>
                </a:solidFill>
                <a:latin typeface="Consolas" pitchFamily="49" charset="0"/>
              </a:rPr>
              <a:t>–</a:t>
            </a:r>
            <a:r>
              <a:rPr lang="en-US" sz="1800" dirty="0" smtClean="0">
                <a:solidFill>
                  <a:schemeClr val="tx1"/>
                </a:solidFill>
                <a:latin typeface="Consolas" pitchFamily="49" charset="0"/>
              </a:rPr>
              <a:t> 1];</a:t>
            </a:r>
          </a:p>
          <a:p>
            <a:pPr algn="ctr">
              <a:buNone/>
            </a:pPr>
            <a:endParaRPr lang="en-US" dirty="0" smtClean="0"/>
          </a:p>
        </p:txBody>
      </p:sp>
    </p:spTree>
    <p:extLst>
      <p:ext uri="{BB962C8B-B14F-4D97-AF65-F5344CB8AC3E}">
        <p14:creationId xmlns="" xmlns:p14="http://schemas.microsoft.com/office/powerpoint/2010/main" val="36074807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#1</a:t>
            </a:r>
            <a:endParaRPr lang="en-US" dirty="0"/>
          </a:p>
        </p:txBody>
      </p:sp>
      <p:sp>
        <p:nvSpPr>
          <p:cNvPr id="3" name="Content Placeholder 2"/>
          <p:cNvSpPr>
            <a:spLocks noGrp="1"/>
          </p:cNvSpPr>
          <p:nvPr>
            <p:ph idx="1"/>
          </p:nvPr>
        </p:nvSpPr>
        <p:spPr/>
        <p:txBody>
          <a:bodyPr/>
          <a:lstStyle/>
          <a:p>
            <a:r>
              <a:rPr lang="en-US" dirty="0" smtClean="0"/>
              <a:t>Explicitly dynamic operations: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 d</a:t>
            </a:r>
            <a:r>
              <a:rPr lang="en-US" sz="1800" dirty="0" smtClean="0">
                <a:solidFill>
                  <a:schemeClr val="accent4"/>
                </a:solidFill>
                <a:latin typeface="Consolas" pitchFamily="49" charset="0"/>
              </a:rPr>
              <a:t>~[</a:t>
            </a:r>
            <a:r>
              <a:rPr lang="en-US" sz="1800" dirty="0" err="1" smtClean="0">
                <a:solidFill>
                  <a:schemeClr val="tx1"/>
                </a:solidFill>
                <a:latin typeface="Consolas" pitchFamily="49" charset="0"/>
              </a:rPr>
              <a:t>d</a:t>
            </a:r>
            <a:r>
              <a:rPr lang="en-US" sz="1800" dirty="0" err="1" smtClean="0">
                <a:solidFill>
                  <a:schemeClr val="accent4"/>
                </a:solidFill>
                <a:latin typeface="Consolas" pitchFamily="49" charset="0"/>
              </a:rPr>
              <a:t>~.</a:t>
            </a:r>
            <a:r>
              <a:rPr lang="en-US" sz="1800" dirty="0" err="1" smtClean="0">
                <a:solidFill>
                  <a:schemeClr val="tx1"/>
                </a:solidFill>
                <a:latin typeface="Consolas" pitchFamily="49" charset="0"/>
              </a:rPr>
              <a:t>Length</a:t>
            </a:r>
            <a:r>
              <a:rPr lang="en-US" sz="1800" dirty="0" smtClean="0">
                <a:solidFill>
                  <a:schemeClr val="tx1"/>
                </a:solidFill>
                <a:latin typeface="Consolas" pitchFamily="49" charset="0"/>
              </a:rPr>
              <a:t> </a:t>
            </a:r>
            <a:r>
              <a:rPr lang="en-US" sz="1800" dirty="0" smtClean="0">
                <a:solidFill>
                  <a:srgbClr val="FFFFFF"/>
                </a:solidFill>
                <a:latin typeface="Consolas" pitchFamily="49" charset="0"/>
              </a:rPr>
              <a:t>-</a:t>
            </a:r>
            <a:r>
              <a:rPr lang="en-US" sz="1800" dirty="0" smtClean="0">
                <a:solidFill>
                  <a:schemeClr val="tx1"/>
                </a:solidFill>
                <a:latin typeface="Consolas" pitchFamily="49" charset="0"/>
              </a:rPr>
              <a:t> 1</a:t>
            </a: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221699604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#1</a:t>
            </a:r>
            <a:endParaRPr lang="en-US" dirty="0"/>
          </a:p>
        </p:txBody>
      </p:sp>
      <p:sp>
        <p:nvSpPr>
          <p:cNvPr id="3" name="Content Placeholder 2"/>
          <p:cNvSpPr>
            <a:spLocks noGrp="1"/>
          </p:cNvSpPr>
          <p:nvPr>
            <p:ph idx="1"/>
          </p:nvPr>
        </p:nvSpPr>
        <p:spPr/>
        <p:txBody>
          <a:bodyPr/>
          <a:lstStyle/>
          <a:p>
            <a:r>
              <a:rPr lang="en-US" dirty="0" smtClean="0"/>
              <a:t>Explicitly dynamic operations: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 </a:t>
            </a:r>
            <a:r>
              <a:rPr lang="en-US" sz="1800" dirty="0" smtClean="0">
                <a:solidFill>
                  <a:srgbClr val="FF0000"/>
                </a:solidFill>
                <a:latin typeface="Consolas" pitchFamily="49" charset="0"/>
              </a:rPr>
              <a:t>~(string)</a:t>
            </a:r>
            <a:r>
              <a:rPr lang="en-US" sz="1800" dirty="0" smtClean="0">
                <a:solidFill>
                  <a:schemeClr val="tx1"/>
                </a:solidFill>
                <a:latin typeface="Consolas" pitchFamily="49" charset="0"/>
              </a:rPr>
              <a:t>d</a:t>
            </a:r>
            <a:r>
              <a:rPr lang="en-US" sz="1800" dirty="0" smtClean="0">
                <a:solidFill>
                  <a:schemeClr val="accent4"/>
                </a:solidFill>
                <a:latin typeface="Consolas" pitchFamily="49" charset="0"/>
              </a:rPr>
              <a:t>~[</a:t>
            </a:r>
            <a:r>
              <a:rPr lang="en-US" sz="1800" dirty="0" err="1" smtClean="0">
                <a:solidFill>
                  <a:schemeClr val="tx1"/>
                </a:solidFill>
                <a:latin typeface="Consolas" pitchFamily="49" charset="0"/>
              </a:rPr>
              <a:t>d</a:t>
            </a:r>
            <a:r>
              <a:rPr lang="en-US" sz="1800" dirty="0" err="1" smtClean="0">
                <a:solidFill>
                  <a:schemeClr val="accent4"/>
                </a:solidFill>
                <a:latin typeface="Consolas" pitchFamily="49" charset="0"/>
              </a:rPr>
              <a:t>~.</a:t>
            </a:r>
            <a:r>
              <a:rPr lang="en-US" sz="1800" dirty="0" err="1" smtClean="0">
                <a:solidFill>
                  <a:schemeClr val="tx1"/>
                </a:solidFill>
                <a:latin typeface="Consolas" pitchFamily="49" charset="0"/>
              </a:rPr>
              <a:t>Length</a:t>
            </a:r>
            <a:r>
              <a:rPr lang="en-US" sz="1800" dirty="0" smtClean="0">
                <a:solidFill>
                  <a:schemeClr val="tx1"/>
                </a:solidFill>
                <a:latin typeface="Consolas" pitchFamily="49" charset="0"/>
              </a:rPr>
              <a:t> </a:t>
            </a:r>
            <a:r>
              <a:rPr lang="en-US" sz="1800" dirty="0" smtClean="0">
                <a:solidFill>
                  <a:srgbClr val="FF0000"/>
                </a:solidFill>
                <a:latin typeface="Consolas" pitchFamily="49" charset="0"/>
              </a:rPr>
              <a:t>~-</a:t>
            </a:r>
            <a:r>
              <a:rPr lang="en-US" sz="1800" dirty="0" smtClean="0">
                <a:solidFill>
                  <a:schemeClr val="tx1"/>
                </a:solidFill>
                <a:latin typeface="Consolas" pitchFamily="49" charset="0"/>
              </a:rPr>
              <a:t> 1</a:t>
            </a: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a:t>
            </a:r>
          </a:p>
          <a:p>
            <a:endParaRPr lang="en-US" dirty="0" smtClean="0"/>
          </a:p>
          <a:p>
            <a:r>
              <a:rPr lang="en-US" dirty="0" smtClean="0">
                <a:solidFill>
                  <a:srgbClr val="CCCCCC"/>
                </a:solidFill>
              </a:rPr>
              <a:t>Problem:</a:t>
            </a:r>
            <a:r>
              <a:rPr lang="en-US" dirty="0" smtClean="0"/>
              <a:t> Ugh…</a:t>
            </a:r>
            <a:endParaRPr lang="en-US" dirty="0"/>
          </a:p>
        </p:txBody>
      </p:sp>
      <p:sp>
        <p:nvSpPr>
          <p:cNvPr id="4" name="Rectangle 3"/>
          <p:cNvSpPr/>
          <p:nvPr/>
        </p:nvSpPr>
        <p:spPr>
          <a:xfrm>
            <a:off x="7239000" y="1295400"/>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Tree>
    <p:extLst>
      <p:ext uri="{BB962C8B-B14F-4D97-AF65-F5344CB8AC3E}">
        <p14:creationId xmlns="" xmlns:p14="http://schemas.microsoft.com/office/powerpoint/2010/main" val="22169960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#2</a:t>
            </a:r>
            <a:endParaRPr lang="en-US" dirty="0"/>
          </a:p>
        </p:txBody>
      </p:sp>
      <p:sp>
        <p:nvSpPr>
          <p:cNvPr id="3" name="Content Placeholder 2"/>
          <p:cNvSpPr>
            <a:spLocks noGrp="1"/>
          </p:cNvSpPr>
          <p:nvPr>
            <p:ph idx="1"/>
          </p:nvPr>
        </p:nvSpPr>
        <p:spPr/>
        <p:txBody>
          <a:bodyPr/>
          <a:lstStyle/>
          <a:p>
            <a:r>
              <a:rPr lang="en-US" dirty="0" smtClean="0"/>
              <a:t>Dynamic contexts: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 </a:t>
            </a:r>
            <a:r>
              <a:rPr lang="en-US" sz="1800" dirty="0" smtClean="0">
                <a:solidFill>
                  <a:schemeClr val="accent4"/>
                </a:solidFill>
                <a:latin typeface="Consolas" pitchFamily="49" charset="0"/>
              </a:rPr>
              <a:t>dynamic(</a:t>
            </a:r>
            <a:r>
              <a:rPr lang="en-US" sz="1800" dirty="0" smtClean="0">
                <a:solidFill>
                  <a:schemeClr val="accent3"/>
                </a:solidFill>
                <a:latin typeface="Consolas" pitchFamily="49" charset="0"/>
              </a:rPr>
              <a:t>d[</a:t>
            </a:r>
            <a:r>
              <a:rPr lang="en-US" sz="1800" dirty="0" err="1" smtClean="0">
                <a:solidFill>
                  <a:schemeClr val="accent3"/>
                </a:solidFill>
                <a:latin typeface="Consolas" pitchFamily="49" charset="0"/>
              </a:rPr>
              <a:t>d.Length</a:t>
            </a:r>
            <a:r>
              <a:rPr lang="en-US" sz="1800" dirty="0" smtClean="0">
                <a:solidFill>
                  <a:schemeClr val="accent3"/>
                </a:solidFill>
                <a:latin typeface="Consolas" pitchFamily="49" charset="0"/>
              </a:rPr>
              <a:t> - 1]</a:t>
            </a: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88430585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#2</a:t>
            </a:r>
            <a:endParaRPr lang="en-US" dirty="0"/>
          </a:p>
        </p:txBody>
      </p:sp>
      <p:sp>
        <p:nvSpPr>
          <p:cNvPr id="3" name="Content Placeholder 2"/>
          <p:cNvSpPr>
            <a:spLocks noGrp="1"/>
          </p:cNvSpPr>
          <p:nvPr>
            <p:ph idx="1"/>
          </p:nvPr>
        </p:nvSpPr>
        <p:spPr/>
        <p:txBody>
          <a:bodyPr/>
          <a:lstStyle/>
          <a:p>
            <a:r>
              <a:rPr lang="en-US" dirty="0" smtClean="0"/>
              <a:t>Dynamic contexts: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chemeClr val="tx1"/>
                </a:solidFill>
                <a:latin typeface="Consolas" pitchFamily="49" charset="0"/>
              </a:rPr>
              <a:t>int</a:t>
            </a:r>
            <a:r>
              <a:rPr lang="en-US" sz="1800" dirty="0" smtClean="0">
                <a:solidFill>
                  <a:schemeClr val="tx1"/>
                </a:solidFill>
                <a:latin typeface="Consolas" pitchFamily="49" charset="0"/>
              </a:rPr>
              <a:t> index = </a:t>
            </a:r>
            <a:r>
              <a:rPr lang="en-US" sz="1800" dirty="0" err="1" smtClean="0">
                <a:solidFill>
                  <a:schemeClr val="tx1"/>
                </a:solidFill>
                <a:latin typeface="Consolas" pitchFamily="49" charset="0"/>
              </a:rPr>
              <a:t>GetIndex</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 </a:t>
            </a:r>
            <a:r>
              <a:rPr lang="en-US" sz="1800" dirty="0" smtClean="0">
                <a:solidFill>
                  <a:schemeClr val="accent4"/>
                </a:solidFill>
                <a:latin typeface="Consolas" pitchFamily="49" charset="0"/>
              </a:rPr>
              <a:t>dynamic(</a:t>
            </a:r>
            <a:r>
              <a:rPr lang="en-US" sz="1800" dirty="0" smtClean="0">
                <a:solidFill>
                  <a:schemeClr val="accent3"/>
                </a:solidFill>
                <a:latin typeface="Consolas" pitchFamily="49" charset="0"/>
              </a:rPr>
              <a:t>d[index * 2]</a:t>
            </a: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a:t>
            </a:r>
          </a:p>
          <a:p>
            <a:pPr lvl="2">
              <a:buNone/>
            </a:pPr>
            <a:endParaRPr lang="en-US" sz="1800" dirty="0" smtClean="0">
              <a:solidFill>
                <a:schemeClr val="tx1"/>
              </a:solidFill>
              <a:latin typeface="Consolas" pitchFamily="49" charset="0"/>
            </a:endParaRPr>
          </a:p>
        </p:txBody>
      </p:sp>
    </p:spTree>
    <p:extLst>
      <p:ext uri="{BB962C8B-B14F-4D97-AF65-F5344CB8AC3E}">
        <p14:creationId xmlns="" xmlns:p14="http://schemas.microsoft.com/office/powerpoint/2010/main" val="88430585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#2</a:t>
            </a:r>
            <a:endParaRPr lang="en-US" dirty="0"/>
          </a:p>
        </p:txBody>
      </p:sp>
      <p:sp>
        <p:nvSpPr>
          <p:cNvPr id="3" name="Content Placeholder 2"/>
          <p:cNvSpPr>
            <a:spLocks noGrp="1"/>
          </p:cNvSpPr>
          <p:nvPr>
            <p:ph idx="1"/>
          </p:nvPr>
        </p:nvSpPr>
        <p:spPr/>
        <p:txBody>
          <a:bodyPr/>
          <a:lstStyle/>
          <a:p>
            <a:r>
              <a:rPr lang="en-US" dirty="0" smtClean="0"/>
              <a:t>Dynamic contexts: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chemeClr val="tx1"/>
                </a:solidFill>
                <a:latin typeface="Consolas" pitchFamily="49" charset="0"/>
              </a:rPr>
              <a:t>int</a:t>
            </a:r>
            <a:r>
              <a:rPr lang="en-US" sz="1800" dirty="0" smtClean="0">
                <a:solidFill>
                  <a:schemeClr val="tx1"/>
                </a:solidFill>
                <a:latin typeface="Consolas" pitchFamily="49" charset="0"/>
              </a:rPr>
              <a:t> index = </a:t>
            </a:r>
            <a:r>
              <a:rPr lang="en-US" sz="1800" dirty="0" err="1" smtClean="0">
                <a:solidFill>
                  <a:schemeClr val="tx1"/>
                </a:solidFill>
                <a:latin typeface="Consolas" pitchFamily="49" charset="0"/>
              </a:rPr>
              <a:t>GetIndex</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 </a:t>
            </a:r>
            <a:r>
              <a:rPr lang="en-US" sz="1800" dirty="0" smtClean="0">
                <a:solidFill>
                  <a:schemeClr val="accent4"/>
                </a:solidFill>
                <a:latin typeface="Consolas" pitchFamily="49" charset="0"/>
              </a:rPr>
              <a:t>dynamic(</a:t>
            </a:r>
            <a:r>
              <a:rPr lang="en-US" sz="1800" dirty="0" smtClean="0">
                <a:solidFill>
                  <a:schemeClr val="accent3"/>
                </a:solidFill>
                <a:latin typeface="Consolas" pitchFamily="49" charset="0"/>
              </a:rPr>
              <a:t>d[</a:t>
            </a:r>
            <a:r>
              <a:rPr lang="en-US" sz="1800" dirty="0" smtClean="0">
                <a:solidFill>
                  <a:srgbClr val="FF0000"/>
                </a:solidFill>
                <a:latin typeface="Consolas" pitchFamily="49" charset="0"/>
              </a:rPr>
              <a:t>static(</a:t>
            </a:r>
            <a:r>
              <a:rPr lang="en-US" sz="1800" dirty="0" smtClean="0">
                <a:solidFill>
                  <a:srgbClr val="FFFFFF"/>
                </a:solidFill>
                <a:latin typeface="Consolas" pitchFamily="49" charset="0"/>
              </a:rPr>
              <a:t>index * 2</a:t>
            </a:r>
            <a:r>
              <a:rPr lang="en-US" sz="1800" dirty="0" smtClean="0">
                <a:solidFill>
                  <a:srgbClr val="FF0000"/>
                </a:solidFill>
                <a:latin typeface="Consolas" pitchFamily="49" charset="0"/>
              </a:rPr>
              <a:t>)</a:t>
            </a:r>
            <a:r>
              <a:rPr lang="en-US" sz="1800" dirty="0" smtClean="0">
                <a:solidFill>
                  <a:schemeClr val="accent3"/>
                </a:solidFill>
                <a:latin typeface="Consolas" pitchFamily="49" charset="0"/>
              </a:rPr>
              <a:t>]</a:t>
            </a: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a:t>
            </a:r>
          </a:p>
          <a:p>
            <a:pPr lvl="2">
              <a:buNone/>
            </a:pPr>
            <a:endParaRPr lang="en-US" sz="1800" dirty="0" smtClean="0">
              <a:solidFill>
                <a:schemeClr val="tx1"/>
              </a:solidFill>
              <a:latin typeface="Consolas" pitchFamily="49" charset="0"/>
            </a:endParaRPr>
          </a:p>
          <a:p>
            <a:pPr lvl="2">
              <a:buNone/>
            </a:pPr>
            <a:r>
              <a:rPr lang="en-US" sz="1800" dirty="0" smtClean="0">
                <a:solidFill>
                  <a:schemeClr val="tx1"/>
                </a:solidFill>
                <a:latin typeface="Consolas" pitchFamily="49" charset="0"/>
              </a:rPr>
              <a:t/>
            </a:r>
            <a:br>
              <a:rPr lang="en-US" sz="1800" dirty="0" smtClean="0">
                <a:solidFill>
                  <a:schemeClr val="tx1"/>
                </a:solidFill>
                <a:latin typeface="Consolas" pitchFamily="49" charset="0"/>
              </a:rPr>
            </a:br>
            <a:endParaRPr lang="en-US" i="1" dirty="0" smtClean="0"/>
          </a:p>
          <a:p>
            <a:r>
              <a:rPr lang="en-US" dirty="0" smtClean="0">
                <a:solidFill>
                  <a:srgbClr val="CCCCCC"/>
                </a:solidFill>
              </a:rPr>
              <a:t>Problem: </a:t>
            </a:r>
            <a:r>
              <a:rPr lang="en-US" i="1" dirty="0" smtClean="0"/>
              <a:t>Everything</a:t>
            </a:r>
            <a:r>
              <a:rPr lang="en-US" dirty="0" smtClean="0"/>
              <a:t> is dynamic inside</a:t>
            </a:r>
          </a:p>
          <a:p>
            <a:pPr lvl="1"/>
            <a:r>
              <a:rPr lang="en-US" dirty="0" smtClean="0"/>
              <a:t>A </a:t>
            </a:r>
            <a:r>
              <a:rPr lang="en-US" sz="2400" dirty="0" smtClean="0">
                <a:solidFill>
                  <a:schemeClr val="accent5">
                    <a:lumMod val="40000"/>
                    <a:lumOff val="60000"/>
                  </a:schemeClr>
                </a:solidFill>
                <a:latin typeface="Consolas" pitchFamily="49" charset="0"/>
              </a:rPr>
              <a:t>static</a:t>
            </a:r>
            <a:r>
              <a:rPr lang="en-US" dirty="0" smtClean="0"/>
              <a:t> context as well to opt out with?</a:t>
            </a:r>
          </a:p>
          <a:p>
            <a:pPr lvl="1"/>
            <a:r>
              <a:rPr lang="en-US" dirty="0" smtClean="0"/>
              <a:t>Small contexts clutter your expressions</a:t>
            </a:r>
          </a:p>
        </p:txBody>
      </p:sp>
      <p:sp>
        <p:nvSpPr>
          <p:cNvPr id="5" name="Rectangle 4"/>
          <p:cNvSpPr/>
          <p:nvPr/>
        </p:nvSpPr>
        <p:spPr>
          <a:xfrm>
            <a:off x="7239000" y="1295400"/>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Tree>
    <p:extLst>
      <p:ext uri="{BB962C8B-B14F-4D97-AF65-F5344CB8AC3E}">
        <p14:creationId xmlns="" xmlns:p14="http://schemas.microsoft.com/office/powerpoint/2010/main" val="8843058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#2</a:t>
            </a:r>
            <a:endParaRPr lang="en-US" dirty="0"/>
          </a:p>
        </p:txBody>
      </p:sp>
      <p:sp>
        <p:nvSpPr>
          <p:cNvPr id="3" name="Content Placeholder 2"/>
          <p:cNvSpPr>
            <a:spLocks noGrp="1"/>
          </p:cNvSpPr>
          <p:nvPr>
            <p:ph idx="1"/>
          </p:nvPr>
        </p:nvSpPr>
        <p:spPr/>
        <p:txBody>
          <a:bodyPr/>
          <a:lstStyle/>
          <a:p>
            <a:r>
              <a:rPr lang="en-US" dirty="0" smtClean="0"/>
              <a:t>Dynamic contexts:</a:t>
            </a:r>
          </a:p>
          <a:p>
            <a:pPr lvl="3"/>
            <a:endParaRPr lang="en-US" dirty="0" smtClean="0"/>
          </a:p>
          <a:p>
            <a:pPr lvl="2">
              <a:buNone/>
            </a:pPr>
            <a:r>
              <a:rPr lang="en-US" sz="1800" dirty="0" smtClean="0">
                <a:solidFill>
                  <a:schemeClr val="accent4"/>
                </a:solidFill>
                <a:latin typeface="Consolas" pitchFamily="49" charset="0"/>
              </a:rPr>
              <a:t>dynamic {</a:t>
            </a:r>
            <a:endParaRPr lang="en-US" sz="1800" dirty="0" smtClean="0">
              <a:solidFill>
                <a:schemeClr val="tx1"/>
              </a:solidFill>
              <a:latin typeface="Consolas" pitchFamily="49" charset="0"/>
            </a:endParaRPr>
          </a:p>
          <a:p>
            <a:pPr lvl="2">
              <a:buNone/>
            </a:pPr>
            <a:r>
              <a:rPr lang="en-US" sz="1800" dirty="0" smtClean="0">
                <a:solidFill>
                  <a:schemeClr val="accent3"/>
                </a:solidFill>
                <a:latin typeface="Consolas" pitchFamily="49" charset="0"/>
              </a:rPr>
              <a:t>    object d = </a:t>
            </a:r>
            <a:r>
              <a:rPr lang="en-US" sz="1800" dirty="0" smtClean="0">
                <a:solidFill>
                  <a:srgbClr val="FF0000"/>
                </a:solidFill>
                <a:latin typeface="Consolas" pitchFamily="49" charset="0"/>
              </a:rPr>
              <a:t>static(</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r>
              <a:rPr lang="en-US" sz="1800" dirty="0" smtClean="0">
                <a:solidFill>
                  <a:srgbClr val="FF0000"/>
                </a:solidFill>
                <a:latin typeface="Consolas" pitchFamily="49" charset="0"/>
              </a:rPr>
              <a:t>)</a:t>
            </a:r>
            <a:r>
              <a:rPr lang="en-US" sz="1800" dirty="0" smtClean="0">
                <a:solidFill>
                  <a:schemeClr val="accent3"/>
                </a:solidFill>
                <a:latin typeface="Consolas" pitchFamily="49" charset="0"/>
              </a:rPr>
              <a:t>;</a:t>
            </a:r>
          </a:p>
          <a:p>
            <a:pPr lvl="2">
              <a:buNone/>
            </a:pPr>
            <a:r>
              <a:rPr lang="en-US" sz="1800" dirty="0" smtClean="0">
                <a:solidFill>
                  <a:schemeClr val="accent3"/>
                </a:solidFill>
                <a:latin typeface="Consolas" pitchFamily="49" charset="0"/>
              </a:rPr>
              <a:t>    </a:t>
            </a:r>
            <a:r>
              <a:rPr lang="en-US" sz="1800" dirty="0" err="1" smtClean="0">
                <a:solidFill>
                  <a:schemeClr val="accent3"/>
                </a:solidFill>
                <a:latin typeface="Consolas" pitchFamily="49" charset="0"/>
              </a:rPr>
              <a:t>int</a:t>
            </a:r>
            <a:r>
              <a:rPr lang="en-US" sz="1800" dirty="0" smtClean="0">
                <a:solidFill>
                  <a:schemeClr val="accent3"/>
                </a:solidFill>
                <a:latin typeface="Consolas" pitchFamily="49" charset="0"/>
              </a:rPr>
              <a:t> index = </a:t>
            </a:r>
            <a:r>
              <a:rPr lang="en-US" sz="1800" dirty="0" smtClean="0">
                <a:solidFill>
                  <a:srgbClr val="FF0000"/>
                </a:solidFill>
                <a:latin typeface="Consolas" pitchFamily="49" charset="0"/>
              </a:rPr>
              <a:t>static(</a:t>
            </a:r>
            <a:r>
              <a:rPr lang="en-US" sz="1800" dirty="0" err="1" smtClean="0">
                <a:solidFill>
                  <a:schemeClr val="tx1"/>
                </a:solidFill>
                <a:latin typeface="Consolas" pitchFamily="49" charset="0"/>
              </a:rPr>
              <a:t>GetIndex</a:t>
            </a:r>
            <a:r>
              <a:rPr lang="en-US" sz="1800" dirty="0" smtClean="0">
                <a:solidFill>
                  <a:schemeClr val="tx1"/>
                </a:solidFill>
                <a:latin typeface="Consolas" pitchFamily="49" charset="0"/>
              </a:rPr>
              <a:t>(…)</a:t>
            </a:r>
            <a:r>
              <a:rPr lang="en-US" sz="1800" dirty="0" smtClean="0">
                <a:solidFill>
                  <a:srgbClr val="FF0000"/>
                </a:solidFill>
                <a:latin typeface="Consolas" pitchFamily="49" charset="0"/>
              </a:rPr>
              <a:t>)</a:t>
            </a:r>
            <a:r>
              <a:rPr lang="en-US" sz="1800" dirty="0" smtClean="0">
                <a:solidFill>
                  <a:schemeClr val="accent3"/>
                </a:solidFill>
                <a:latin typeface="Consolas" pitchFamily="49" charset="0"/>
              </a:rPr>
              <a:t>;</a:t>
            </a:r>
          </a:p>
          <a:p>
            <a:pPr lvl="2">
              <a:buNone/>
            </a:pPr>
            <a:r>
              <a:rPr lang="en-US" sz="1800" dirty="0" smtClean="0">
                <a:solidFill>
                  <a:schemeClr val="accent3"/>
                </a:solidFill>
                <a:latin typeface="Consolas" pitchFamily="49" charset="0"/>
              </a:rPr>
              <a:t>    string result = d[</a:t>
            </a:r>
            <a:r>
              <a:rPr lang="en-US" sz="1800" dirty="0" smtClean="0">
                <a:solidFill>
                  <a:srgbClr val="FF0000"/>
                </a:solidFill>
                <a:latin typeface="Consolas" pitchFamily="49" charset="0"/>
              </a:rPr>
              <a:t>static(</a:t>
            </a:r>
            <a:r>
              <a:rPr lang="en-US" sz="1800" dirty="0" smtClean="0">
                <a:solidFill>
                  <a:srgbClr val="FFFFFF"/>
                </a:solidFill>
                <a:latin typeface="Consolas" pitchFamily="49" charset="0"/>
              </a:rPr>
              <a:t>index * 2</a:t>
            </a:r>
            <a:r>
              <a:rPr lang="en-US" sz="1800" dirty="0" smtClean="0">
                <a:solidFill>
                  <a:srgbClr val="FF0000"/>
                </a:solidFill>
                <a:latin typeface="Consolas" pitchFamily="49" charset="0"/>
              </a:rPr>
              <a:t>)</a:t>
            </a:r>
            <a:r>
              <a:rPr lang="en-US" sz="1800" dirty="0" smtClean="0">
                <a:solidFill>
                  <a:schemeClr val="accent3"/>
                </a:solidFill>
                <a:latin typeface="Consolas" pitchFamily="49" charset="0"/>
              </a:rPr>
              <a:t>];</a:t>
            </a:r>
          </a:p>
          <a:p>
            <a:pPr lvl="2">
              <a:buNone/>
            </a:pPr>
            <a:r>
              <a:rPr lang="en-US" sz="1800" dirty="0" smtClean="0">
                <a:solidFill>
                  <a:schemeClr val="accent4"/>
                </a:solidFill>
                <a:latin typeface="Consolas" pitchFamily="49" charset="0"/>
              </a:rPr>
              <a:t>}</a:t>
            </a:r>
            <a:r>
              <a:rPr lang="en-US" sz="1800" dirty="0" smtClean="0">
                <a:solidFill>
                  <a:schemeClr val="tx1"/>
                </a:solidFill>
                <a:latin typeface="Consolas" pitchFamily="49" charset="0"/>
              </a:rPr>
              <a:t/>
            </a:r>
            <a:br>
              <a:rPr lang="en-US" sz="1800" dirty="0" smtClean="0">
                <a:solidFill>
                  <a:schemeClr val="tx1"/>
                </a:solidFill>
                <a:latin typeface="Consolas" pitchFamily="49" charset="0"/>
              </a:rPr>
            </a:br>
            <a:endParaRPr lang="en-US" i="1" dirty="0" smtClean="0"/>
          </a:p>
          <a:p>
            <a:r>
              <a:rPr lang="en-US" dirty="0" smtClean="0">
                <a:solidFill>
                  <a:srgbClr val="CCCCCC"/>
                </a:solidFill>
              </a:rPr>
              <a:t>Problem: </a:t>
            </a:r>
            <a:r>
              <a:rPr lang="en-US" i="1" dirty="0" smtClean="0"/>
              <a:t>Everything</a:t>
            </a:r>
            <a:r>
              <a:rPr lang="en-US" dirty="0" smtClean="0"/>
              <a:t> is dynamic inside</a:t>
            </a:r>
          </a:p>
          <a:p>
            <a:pPr lvl="1"/>
            <a:r>
              <a:rPr lang="en-US" dirty="0" smtClean="0"/>
              <a:t>A </a:t>
            </a:r>
            <a:r>
              <a:rPr lang="en-US" sz="2400" dirty="0" smtClean="0">
                <a:solidFill>
                  <a:schemeClr val="accent5">
                    <a:lumMod val="40000"/>
                    <a:lumOff val="60000"/>
                  </a:schemeClr>
                </a:solidFill>
                <a:latin typeface="Consolas" pitchFamily="49" charset="0"/>
              </a:rPr>
              <a:t>static</a:t>
            </a:r>
            <a:r>
              <a:rPr lang="en-US" dirty="0" smtClean="0"/>
              <a:t> context as well to opt out with?</a:t>
            </a:r>
          </a:p>
          <a:p>
            <a:pPr lvl="1"/>
            <a:r>
              <a:rPr lang="en-US" dirty="0" smtClean="0"/>
              <a:t>Small contexts clutter your expressions</a:t>
            </a:r>
          </a:p>
          <a:p>
            <a:pPr lvl="1"/>
            <a:r>
              <a:rPr lang="en-US" dirty="0" smtClean="0"/>
              <a:t>Large block contexts are too blunt an instrument</a:t>
            </a:r>
          </a:p>
        </p:txBody>
      </p:sp>
      <p:sp>
        <p:nvSpPr>
          <p:cNvPr id="5" name="Rectangle 4"/>
          <p:cNvSpPr/>
          <p:nvPr/>
        </p:nvSpPr>
        <p:spPr>
          <a:xfrm>
            <a:off x="7239000" y="1295400"/>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Tree>
    <p:extLst>
      <p:ext uri="{BB962C8B-B14F-4D97-AF65-F5344CB8AC3E}">
        <p14:creationId xmlns="" xmlns:p14="http://schemas.microsoft.com/office/powerpoint/2010/main" val="88430585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Attempt </a:t>
            </a:r>
            <a:r>
              <a:rPr lang="en-US" dirty="0" smtClean="0"/>
              <a:t>#3</a:t>
            </a:r>
            <a:endParaRPr lang="en-US" dirty="0"/>
          </a:p>
        </p:txBody>
      </p:sp>
      <p:sp>
        <p:nvSpPr>
          <p:cNvPr id="3" name="Content Placeholder 2"/>
          <p:cNvSpPr>
            <a:spLocks noGrp="1"/>
          </p:cNvSpPr>
          <p:nvPr>
            <p:ph idx="1"/>
          </p:nvPr>
        </p:nvSpPr>
        <p:spPr/>
        <p:txBody>
          <a:bodyPr/>
          <a:lstStyle/>
          <a:p>
            <a:r>
              <a:rPr lang="en-US" dirty="0" smtClean="0"/>
              <a:t>Contagious bit on expressions: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chemeClr val="tx1"/>
                </a:solidFill>
                <a:latin typeface="Consolas" pitchFamily="49" charset="0"/>
              </a:rPr>
              <a:t>int</a:t>
            </a:r>
            <a:r>
              <a:rPr lang="en-US" sz="1800" dirty="0" smtClean="0">
                <a:solidFill>
                  <a:schemeClr val="tx1"/>
                </a:solidFill>
                <a:latin typeface="Consolas" pitchFamily="49" charset="0"/>
              </a:rPr>
              <a:t> index = </a:t>
            </a:r>
            <a:r>
              <a:rPr lang="en-US" sz="1800" dirty="0" err="1" smtClean="0">
                <a:solidFill>
                  <a:schemeClr val="tx1"/>
                </a:solidFill>
                <a:latin typeface="Consolas" pitchFamily="49" charset="0"/>
              </a:rPr>
              <a:t>GetIndex</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 </a:t>
            </a:r>
            <a:r>
              <a:rPr lang="en-US" sz="1800" dirty="0" smtClean="0">
                <a:solidFill>
                  <a:schemeClr val="accent4"/>
                </a:solidFill>
                <a:latin typeface="Consolas" pitchFamily="49" charset="0"/>
              </a:rPr>
              <a:t>dynamic(</a:t>
            </a:r>
            <a:r>
              <a:rPr lang="en-US" sz="1800" dirty="0" smtClean="0">
                <a:solidFill>
                  <a:srgbClr val="FFFFFF"/>
                </a:solidFill>
                <a:latin typeface="Consolas" pitchFamily="49" charset="0"/>
              </a:rPr>
              <a:t>d</a:t>
            </a:r>
            <a:r>
              <a:rPr lang="en-US" sz="1800" dirty="0" smtClean="0">
                <a:solidFill>
                  <a:schemeClr val="accent4"/>
                </a:solidFill>
                <a:latin typeface="Consolas" pitchFamily="49" charset="0"/>
              </a:rPr>
              <a:t>)</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index * 2</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51621427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Attempt </a:t>
            </a:r>
            <a:r>
              <a:rPr lang="en-US" dirty="0" smtClean="0"/>
              <a:t>#3</a:t>
            </a:r>
            <a:endParaRPr lang="en-US" dirty="0"/>
          </a:p>
        </p:txBody>
      </p:sp>
      <p:sp>
        <p:nvSpPr>
          <p:cNvPr id="3" name="Content Placeholder 2"/>
          <p:cNvSpPr>
            <a:spLocks noGrp="1"/>
          </p:cNvSpPr>
          <p:nvPr>
            <p:ph idx="1"/>
          </p:nvPr>
        </p:nvSpPr>
        <p:spPr/>
        <p:txBody>
          <a:bodyPr/>
          <a:lstStyle/>
          <a:p>
            <a:r>
              <a:rPr lang="en-US" dirty="0" smtClean="0"/>
              <a:t>Contagious bit on expressions: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 d</a:t>
            </a:r>
            <a:r>
              <a:rPr lang="en-US" sz="1800" dirty="0" smtClean="0">
                <a:solidFill>
                  <a:schemeClr val="accent3"/>
                </a:solidFill>
                <a:latin typeface="Consolas" pitchFamily="49" charset="0"/>
              </a:rPr>
              <a:t>[</a:t>
            </a:r>
            <a:r>
              <a:rPr lang="en-US" sz="1800" dirty="0" smtClean="0">
                <a:solidFill>
                  <a:schemeClr val="accent4"/>
                </a:solidFill>
                <a:latin typeface="Consolas" pitchFamily="49" charset="0"/>
              </a:rPr>
              <a:t>dynamic(</a:t>
            </a:r>
            <a:r>
              <a:rPr lang="en-US" sz="1800" dirty="0" smtClean="0">
                <a:solidFill>
                  <a:srgbClr val="FFFFFF"/>
                </a:solidFill>
                <a:latin typeface="Consolas" pitchFamily="49" charset="0"/>
              </a:rPr>
              <a:t>d</a:t>
            </a:r>
            <a:r>
              <a:rPr lang="en-US" sz="1800" dirty="0" smtClean="0">
                <a:solidFill>
                  <a:schemeClr val="accent4"/>
                </a:solidFill>
                <a:latin typeface="Consolas" pitchFamily="49" charset="0"/>
              </a:rPr>
              <a:t>)</a:t>
            </a:r>
            <a:r>
              <a:rPr lang="en-US" sz="1800" dirty="0" smtClean="0">
                <a:solidFill>
                  <a:schemeClr val="accent3"/>
                </a:solidFill>
                <a:latin typeface="Consolas" pitchFamily="49" charset="0"/>
              </a:rPr>
              <a:t>.Length</a:t>
            </a:r>
            <a:r>
              <a:rPr lang="en-US" sz="1800" dirty="0" smtClean="0">
                <a:solidFill>
                  <a:srgbClr val="FFFFFF"/>
                </a:solidFill>
                <a:latin typeface="Consolas" pitchFamily="49" charset="0"/>
              </a:rPr>
              <a:t> </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 1</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51621427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Attempt #3</a:t>
            </a:r>
          </a:p>
        </p:txBody>
      </p:sp>
      <p:sp>
        <p:nvSpPr>
          <p:cNvPr id="3" name="Content Placeholder 2"/>
          <p:cNvSpPr>
            <a:spLocks noGrp="1"/>
          </p:cNvSpPr>
          <p:nvPr>
            <p:ph idx="1"/>
          </p:nvPr>
        </p:nvSpPr>
        <p:spPr/>
        <p:txBody>
          <a:bodyPr/>
          <a:lstStyle/>
          <a:p>
            <a:r>
              <a:rPr lang="en-US" dirty="0" smtClean="0"/>
              <a:t>Contagious bit on expressions:</a:t>
            </a:r>
          </a:p>
          <a:p>
            <a:pPr lvl="3"/>
            <a:endParaRPr lang="en-US" dirty="0" smtClean="0"/>
          </a:p>
          <a:p>
            <a:pPr lvl="2">
              <a:buNone/>
            </a:pPr>
            <a:r>
              <a:rPr lang="en-US" sz="1800" dirty="0" smtClean="0">
                <a:solidFill>
                  <a:schemeClr val="tx1"/>
                </a:solidFill>
                <a:latin typeface="Consolas" pitchFamily="49" charset="0"/>
              </a:rPr>
              <a:t>object d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rgbClr val="FF0000"/>
                </a:solidFill>
                <a:latin typeface="Consolas" pitchFamily="49" charset="0"/>
              </a:rPr>
              <a:t>var</a:t>
            </a:r>
            <a:r>
              <a:rPr lang="en-US" sz="1800" dirty="0" smtClean="0">
                <a:solidFill>
                  <a:schemeClr val="tx1"/>
                </a:solidFill>
                <a:latin typeface="Consolas" pitchFamily="49" charset="0"/>
              </a:rPr>
              <a:t> </a:t>
            </a:r>
            <a:r>
              <a:rPr lang="en-US" sz="1800" dirty="0" err="1" smtClean="0">
                <a:solidFill>
                  <a:schemeClr val="tx1"/>
                </a:solidFill>
                <a:latin typeface="Consolas" pitchFamily="49" charset="0"/>
              </a:rPr>
              <a:t>len</a:t>
            </a:r>
            <a:r>
              <a:rPr lang="en-US" sz="1800" dirty="0" smtClean="0">
                <a:solidFill>
                  <a:schemeClr val="tx1"/>
                </a:solidFill>
                <a:latin typeface="Consolas" pitchFamily="49" charset="0"/>
              </a:rPr>
              <a:t> = </a:t>
            </a:r>
            <a:r>
              <a:rPr lang="en-US" sz="1800" dirty="0" smtClean="0">
                <a:solidFill>
                  <a:schemeClr val="accent4"/>
                </a:solidFill>
                <a:latin typeface="Consolas" pitchFamily="49" charset="0"/>
              </a:rPr>
              <a:t>dynamic(</a:t>
            </a:r>
            <a:r>
              <a:rPr lang="en-US" sz="1800" dirty="0" smtClean="0">
                <a:solidFill>
                  <a:srgbClr val="FFFFFF"/>
                </a:solidFill>
                <a:latin typeface="Consolas" pitchFamily="49" charset="0"/>
              </a:rPr>
              <a:t>d</a:t>
            </a:r>
            <a:r>
              <a:rPr lang="en-US" sz="1800" dirty="0" smtClean="0">
                <a:solidFill>
                  <a:schemeClr val="accent4"/>
                </a:solidFill>
                <a:latin typeface="Consolas" pitchFamily="49" charset="0"/>
              </a:rPr>
              <a:t>)</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Length;</a:t>
            </a:r>
            <a:endParaRPr lang="en-US" sz="1800" dirty="0" smtClean="0">
              <a:solidFill>
                <a:schemeClr val="tx1"/>
              </a:solidFill>
              <a:latin typeface="Consolas" pitchFamily="49" charset="0"/>
            </a:endParaRP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 </a:t>
            </a:r>
            <a:r>
              <a:rPr lang="en-US" sz="1800" dirty="0" smtClean="0">
                <a:solidFill>
                  <a:srgbClr val="FFFFFF"/>
                </a:solidFill>
                <a:latin typeface="Consolas" pitchFamily="49" charset="0"/>
              </a:rPr>
              <a:t>d</a:t>
            </a:r>
            <a:r>
              <a:rPr lang="en-US" sz="1800" dirty="0" smtClean="0">
                <a:solidFill>
                  <a:schemeClr val="accent3"/>
                </a:solidFill>
                <a:latin typeface="Consolas" pitchFamily="49" charset="0"/>
              </a:rPr>
              <a:t>[</a:t>
            </a:r>
            <a:r>
              <a:rPr lang="en-US" sz="1800" dirty="0" smtClean="0">
                <a:solidFill>
                  <a:srgbClr val="FF0000"/>
                </a:solidFill>
                <a:latin typeface="Consolas" pitchFamily="49" charset="0"/>
              </a:rPr>
              <a:t>dynamic(</a:t>
            </a:r>
            <a:r>
              <a:rPr lang="en-US" sz="1800" dirty="0" err="1" smtClean="0">
                <a:solidFill>
                  <a:srgbClr val="FFFFFF"/>
                </a:solidFill>
                <a:latin typeface="Consolas" pitchFamily="49" charset="0"/>
              </a:rPr>
              <a:t>len</a:t>
            </a:r>
            <a:r>
              <a:rPr lang="en-US" sz="1800" dirty="0" smtClean="0">
                <a:solidFill>
                  <a:srgbClr val="FF0000"/>
                </a:solidFill>
                <a:latin typeface="Consolas" pitchFamily="49" charset="0"/>
              </a:rPr>
              <a:t>)</a:t>
            </a:r>
            <a:r>
              <a:rPr lang="en-US" sz="1800" dirty="0" smtClean="0">
                <a:solidFill>
                  <a:srgbClr val="FFFFFF"/>
                </a:solidFill>
                <a:latin typeface="Consolas" pitchFamily="49" charset="0"/>
              </a:rPr>
              <a:t> </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 1</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a:p>
            <a:endParaRPr lang="en-US" i="1" dirty="0" smtClean="0"/>
          </a:p>
          <a:p>
            <a:r>
              <a:rPr lang="en-US" dirty="0" smtClean="0">
                <a:solidFill>
                  <a:srgbClr val="CCCCCC"/>
                </a:solidFill>
              </a:rPr>
              <a:t>Problem: </a:t>
            </a:r>
            <a:r>
              <a:rPr lang="en-US" dirty="0" smtClean="0"/>
              <a:t>How do we track “</a:t>
            </a:r>
            <a:r>
              <a:rPr lang="en-US" dirty="0" err="1" smtClean="0"/>
              <a:t>dynamicness</a:t>
            </a:r>
            <a:r>
              <a:rPr lang="en-US" dirty="0" smtClean="0"/>
              <a:t>”?</a:t>
            </a:r>
          </a:p>
          <a:p>
            <a:pPr lvl="1"/>
            <a:r>
              <a:rPr lang="en-US" dirty="0" smtClean="0"/>
              <a:t>Can it persist across assignments?</a:t>
            </a:r>
          </a:p>
          <a:p>
            <a:pPr lvl="1"/>
            <a:r>
              <a:rPr lang="en-US" i="1" dirty="0" smtClean="0">
                <a:solidFill>
                  <a:schemeClr val="tx2"/>
                </a:solidFill>
              </a:rPr>
              <a:t>C# already has a system for this kind of tracking…</a:t>
            </a:r>
          </a:p>
        </p:txBody>
      </p:sp>
      <p:sp>
        <p:nvSpPr>
          <p:cNvPr id="5" name="Rectangle 4"/>
          <p:cNvSpPr/>
          <p:nvPr/>
        </p:nvSpPr>
        <p:spPr>
          <a:xfrm>
            <a:off x="7239000" y="1295400"/>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Tree>
    <p:extLst>
      <p:ext uri="{BB962C8B-B14F-4D97-AF65-F5344CB8AC3E}">
        <p14:creationId xmlns="" xmlns:p14="http://schemas.microsoft.com/office/powerpoint/2010/main" val="516214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Dynamic in Microsoft Visual C# </a:t>
            </a:r>
            <a:r>
              <a:rPr lang="en-US" dirty="0" smtClean="0"/>
              <a:t>4.0:</a:t>
            </a:r>
            <a:r>
              <a:rPr lang="en-US" b="0" dirty="0" smtClean="0"/>
              <a:t> The Why's and How's </a:t>
            </a:r>
            <a:endParaRPr lang="en-US" b="0" dirty="0"/>
          </a:p>
        </p:txBody>
      </p:sp>
      <p:sp>
        <p:nvSpPr>
          <p:cNvPr id="3" name="Subtitle 2"/>
          <p:cNvSpPr>
            <a:spLocks noGrp="1"/>
          </p:cNvSpPr>
          <p:nvPr>
            <p:ph type="subTitle" idx="1"/>
          </p:nvPr>
        </p:nvSpPr>
        <p:spPr>
          <a:xfrm>
            <a:off x="4475221" y="5591167"/>
            <a:ext cx="3812443" cy="461665"/>
          </a:xfrm>
        </p:spPr>
        <p:txBody>
          <a:bodyPr/>
          <a:lstStyle/>
          <a:p>
            <a:r>
              <a:rPr lang="en-US" dirty="0" smtClean="0"/>
              <a:t>Alex Turner</a:t>
            </a:r>
          </a:p>
          <a:p>
            <a:r>
              <a:rPr lang="en-US" dirty="0" smtClean="0"/>
              <a:t>C# Compiler PM</a:t>
            </a:r>
          </a:p>
          <a:p>
            <a:r>
              <a:rPr lang="en-US" dirty="0" smtClean="0"/>
              <a:t>Session Code: </a:t>
            </a:r>
            <a:r>
              <a:rPr lang="en-US" b="1" dirty="0" smtClean="0"/>
              <a:t>DEV402</a:t>
            </a:r>
            <a:endParaRPr lang="en-US" dirty="0"/>
          </a:p>
        </p:txBody>
      </p:sp>
    </p:spTree>
    <p:extLst>
      <p:ext uri="{BB962C8B-B14F-4D97-AF65-F5344CB8AC3E}">
        <p14:creationId xmlns="" xmlns:p14="http://schemas.microsoft.com/office/powerpoint/2010/main" val="260349391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Attempt #4</a:t>
            </a:r>
            <a:endParaRPr lang="en-US" dirty="0"/>
          </a:p>
        </p:txBody>
      </p:sp>
      <p:sp>
        <p:nvSpPr>
          <p:cNvPr id="3" name="Content Placeholder 2"/>
          <p:cNvSpPr>
            <a:spLocks noGrp="1"/>
          </p:cNvSpPr>
          <p:nvPr>
            <p:ph idx="1"/>
          </p:nvPr>
        </p:nvSpPr>
        <p:spPr/>
        <p:txBody>
          <a:bodyPr/>
          <a:lstStyle/>
          <a:p>
            <a:r>
              <a:rPr lang="en-US" dirty="0" smtClean="0"/>
              <a:t>Dynamic type:</a:t>
            </a:r>
          </a:p>
          <a:p>
            <a:pPr lvl="3"/>
            <a:endParaRPr lang="en-US" dirty="0" smtClean="0"/>
          </a:p>
          <a:p>
            <a:pPr lvl="2">
              <a:buNone/>
            </a:pPr>
            <a:r>
              <a:rPr lang="en-US" sz="1800" dirty="0" smtClean="0">
                <a:solidFill>
                  <a:schemeClr val="accent4"/>
                </a:solidFill>
                <a:latin typeface="Consolas" pitchFamily="49" charset="0"/>
              </a:rPr>
              <a:t>dynamic d</a:t>
            </a:r>
            <a:r>
              <a:rPr lang="en-US" sz="1800" dirty="0" smtClean="0">
                <a:solidFill>
                  <a:schemeClr val="tx1"/>
                </a:solidFill>
                <a:latin typeface="Consolas" pitchFamily="49" charset="0"/>
              </a:rPr>
              <a:t>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chemeClr val="accent3"/>
                </a:solidFill>
                <a:latin typeface="Consolas" pitchFamily="49" charset="0"/>
              </a:rPr>
              <a:t>var</a:t>
            </a:r>
            <a:r>
              <a:rPr lang="en-US" sz="1800" dirty="0" smtClean="0">
                <a:solidFill>
                  <a:schemeClr val="accent3"/>
                </a:solidFill>
                <a:latin typeface="Consolas" pitchFamily="49" charset="0"/>
              </a:rPr>
              <a:t> </a:t>
            </a:r>
            <a:r>
              <a:rPr lang="en-US" sz="1800" dirty="0" err="1" smtClean="0">
                <a:solidFill>
                  <a:schemeClr val="accent3"/>
                </a:solidFill>
                <a:latin typeface="Consolas" pitchFamily="49" charset="0"/>
              </a:rPr>
              <a:t>len</a:t>
            </a:r>
            <a:r>
              <a:rPr lang="en-US" sz="1800" dirty="0" smtClean="0">
                <a:solidFill>
                  <a:schemeClr val="tx1"/>
                </a:solidFill>
                <a:latin typeface="Consolas" pitchFamily="49" charset="0"/>
              </a:rPr>
              <a:t> = </a:t>
            </a:r>
            <a:r>
              <a:rPr lang="en-US" sz="1800" dirty="0" err="1" smtClean="0">
                <a:solidFill>
                  <a:schemeClr val="accent3"/>
                </a:solidFill>
                <a:latin typeface="Consolas" pitchFamily="49" charset="0"/>
              </a:rPr>
              <a:t>d.Length</a:t>
            </a:r>
            <a:r>
              <a:rPr lang="en-US" sz="1800" dirty="0" smtClean="0">
                <a:solidFill>
                  <a:srgbClr val="FFFFFF"/>
                </a:solidFill>
                <a:latin typeface="Consolas" pitchFamily="49" charset="0"/>
              </a:rPr>
              <a:t>;</a:t>
            </a:r>
            <a:endParaRPr lang="en-US" sz="1800" dirty="0" smtClean="0">
              <a:solidFill>
                <a:schemeClr val="tx1"/>
              </a:solidFill>
              <a:latin typeface="Consolas" pitchFamily="49" charset="0"/>
            </a:endParaRP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 </a:t>
            </a:r>
            <a:r>
              <a:rPr lang="en-US" sz="1800" dirty="0" smtClean="0">
                <a:solidFill>
                  <a:schemeClr val="accent3"/>
                </a:solidFill>
                <a:latin typeface="Consolas" pitchFamily="49" charset="0"/>
              </a:rPr>
              <a:t>d[</a:t>
            </a:r>
            <a:r>
              <a:rPr lang="en-US" sz="1800" dirty="0" err="1" smtClean="0">
                <a:solidFill>
                  <a:schemeClr val="accent3"/>
                </a:solidFill>
                <a:latin typeface="Consolas" pitchFamily="49" charset="0"/>
              </a:rPr>
              <a:t>len</a:t>
            </a:r>
            <a:r>
              <a:rPr lang="en-US" sz="1800" dirty="0" smtClean="0">
                <a:solidFill>
                  <a:srgbClr val="FFFFFF"/>
                </a:solidFill>
                <a:latin typeface="Consolas" pitchFamily="49" charset="0"/>
              </a:rPr>
              <a:t> </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 1</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155906957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Attempt #4</a:t>
            </a:r>
          </a:p>
        </p:txBody>
      </p:sp>
      <p:sp>
        <p:nvSpPr>
          <p:cNvPr id="3" name="Content Placeholder 2"/>
          <p:cNvSpPr>
            <a:spLocks noGrp="1"/>
          </p:cNvSpPr>
          <p:nvPr>
            <p:ph idx="1"/>
          </p:nvPr>
        </p:nvSpPr>
        <p:spPr/>
        <p:txBody>
          <a:bodyPr/>
          <a:lstStyle/>
          <a:p>
            <a:r>
              <a:rPr lang="en-US" dirty="0" smtClean="0"/>
              <a:t>Dynamic type:</a:t>
            </a:r>
          </a:p>
          <a:p>
            <a:pPr lvl="3"/>
            <a:endParaRPr lang="en-US" dirty="0" smtClean="0"/>
          </a:p>
          <a:p>
            <a:pPr lvl="2">
              <a:buNone/>
            </a:pPr>
            <a:r>
              <a:rPr lang="en-US" sz="1800" dirty="0" smtClean="0">
                <a:solidFill>
                  <a:schemeClr val="accent4"/>
                </a:solidFill>
                <a:latin typeface="Consolas" pitchFamily="49" charset="0"/>
              </a:rPr>
              <a:t>dynamic d</a:t>
            </a:r>
            <a:r>
              <a:rPr lang="en-US" sz="1800" dirty="0" smtClean="0">
                <a:solidFill>
                  <a:schemeClr val="tx1"/>
                </a:solidFill>
                <a:latin typeface="Consolas" pitchFamily="49" charset="0"/>
              </a:rPr>
              <a:t>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err="1" smtClean="0">
                <a:solidFill>
                  <a:schemeClr val="tx1"/>
                </a:solidFill>
                <a:latin typeface="Consolas" pitchFamily="49" charset="0"/>
              </a:rPr>
              <a:t>int</a:t>
            </a:r>
            <a:r>
              <a:rPr lang="en-US" sz="1800" dirty="0" smtClean="0">
                <a:solidFill>
                  <a:schemeClr val="tx1"/>
                </a:solidFill>
                <a:latin typeface="Consolas" pitchFamily="49" charset="0"/>
              </a:rPr>
              <a:t> index = </a:t>
            </a:r>
            <a:r>
              <a:rPr lang="en-US" sz="1800" dirty="0" err="1" smtClean="0">
                <a:solidFill>
                  <a:schemeClr val="tx1"/>
                </a:solidFill>
                <a:latin typeface="Consolas" pitchFamily="49" charset="0"/>
              </a:rPr>
              <a:t>GetIndex</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 </a:t>
            </a:r>
            <a:r>
              <a:rPr lang="en-US" sz="1800" dirty="0" smtClean="0">
                <a:solidFill>
                  <a:schemeClr val="accent3"/>
                </a:solidFill>
                <a:latin typeface="Consolas" pitchFamily="49" charset="0"/>
              </a:rPr>
              <a:t>d[</a:t>
            </a:r>
            <a:r>
              <a:rPr lang="en-US" sz="1800" dirty="0" smtClean="0">
                <a:solidFill>
                  <a:srgbClr val="FFFFFF"/>
                </a:solidFill>
                <a:latin typeface="Consolas" pitchFamily="49" charset="0"/>
              </a:rPr>
              <a:t>index * 2</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p:txBody>
      </p:sp>
    </p:spTree>
    <p:extLst>
      <p:ext uri="{BB962C8B-B14F-4D97-AF65-F5344CB8AC3E}">
        <p14:creationId xmlns="" xmlns:p14="http://schemas.microsoft.com/office/powerpoint/2010/main" val="155906957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Attempt #4</a:t>
            </a:r>
          </a:p>
        </p:txBody>
      </p:sp>
      <p:sp>
        <p:nvSpPr>
          <p:cNvPr id="3" name="Content Placeholder 2"/>
          <p:cNvSpPr>
            <a:spLocks noGrp="1"/>
          </p:cNvSpPr>
          <p:nvPr>
            <p:ph idx="1"/>
          </p:nvPr>
        </p:nvSpPr>
        <p:spPr/>
        <p:txBody>
          <a:bodyPr/>
          <a:lstStyle/>
          <a:p>
            <a:r>
              <a:rPr lang="en-US" dirty="0" smtClean="0"/>
              <a:t>Dynamic type:</a:t>
            </a:r>
          </a:p>
          <a:p>
            <a:pPr lvl="3"/>
            <a:endParaRPr lang="en-US" dirty="0" smtClean="0"/>
          </a:p>
          <a:p>
            <a:pPr lvl="2">
              <a:buNone/>
            </a:pPr>
            <a:r>
              <a:rPr lang="en-US" sz="1800" dirty="0" smtClean="0">
                <a:solidFill>
                  <a:schemeClr val="accent4"/>
                </a:solidFill>
                <a:latin typeface="Consolas" pitchFamily="49" charset="0"/>
              </a:rPr>
              <a:t>dynamic d</a:t>
            </a:r>
            <a:r>
              <a:rPr lang="en-US" sz="1800" dirty="0" smtClean="0">
                <a:solidFill>
                  <a:schemeClr val="tx1"/>
                </a:solidFill>
                <a:latin typeface="Consolas" pitchFamily="49" charset="0"/>
              </a:rPr>
              <a:t> = </a:t>
            </a:r>
            <a:r>
              <a:rPr lang="en-US" sz="1800" dirty="0" err="1" smtClean="0">
                <a:solidFill>
                  <a:schemeClr val="tx1"/>
                </a:solidFill>
                <a:latin typeface="Consolas" pitchFamily="49" charset="0"/>
              </a:rPr>
              <a:t>GetDynamicObject</a:t>
            </a:r>
            <a:r>
              <a:rPr lang="en-US" sz="1800" dirty="0" smtClean="0">
                <a:solidFill>
                  <a:schemeClr val="tx1"/>
                </a:solidFill>
                <a:latin typeface="Consolas" pitchFamily="49" charset="0"/>
              </a:rPr>
              <a:t>(…);</a:t>
            </a:r>
          </a:p>
          <a:p>
            <a:pPr lvl="2">
              <a:buNone/>
            </a:pPr>
            <a:r>
              <a:rPr lang="en-US" sz="1800" dirty="0" smtClean="0">
                <a:solidFill>
                  <a:schemeClr val="tx1"/>
                </a:solidFill>
                <a:latin typeface="Consolas" pitchFamily="49" charset="0"/>
              </a:rPr>
              <a:t>string result </a:t>
            </a:r>
            <a:r>
              <a:rPr lang="en-US" sz="1800" dirty="0" smtClean="0">
                <a:solidFill>
                  <a:schemeClr val="accent3"/>
                </a:solidFill>
                <a:latin typeface="Consolas" pitchFamily="49" charset="0"/>
              </a:rPr>
              <a:t>= d[</a:t>
            </a:r>
            <a:r>
              <a:rPr lang="en-US" sz="1800" dirty="0" err="1" smtClean="0">
                <a:solidFill>
                  <a:schemeClr val="accent3"/>
                </a:solidFill>
                <a:latin typeface="Consolas" pitchFamily="49" charset="0"/>
              </a:rPr>
              <a:t>d.Length</a:t>
            </a:r>
            <a:r>
              <a:rPr lang="en-US" sz="1800" dirty="0" smtClean="0">
                <a:solidFill>
                  <a:srgbClr val="FFFFFF"/>
                </a:solidFill>
                <a:latin typeface="Consolas" pitchFamily="49" charset="0"/>
              </a:rPr>
              <a:t> </a:t>
            </a:r>
            <a:r>
              <a:rPr lang="en-US" sz="1800" dirty="0" smtClean="0">
                <a:solidFill>
                  <a:schemeClr val="accent3"/>
                </a:solidFill>
                <a:latin typeface="Consolas" pitchFamily="49" charset="0"/>
              </a:rPr>
              <a:t>-</a:t>
            </a:r>
            <a:r>
              <a:rPr lang="en-US" sz="1800" dirty="0" smtClean="0">
                <a:solidFill>
                  <a:srgbClr val="FFFFFF"/>
                </a:solidFill>
                <a:latin typeface="Consolas" pitchFamily="49" charset="0"/>
              </a:rPr>
              <a:t> 1</a:t>
            </a:r>
            <a:r>
              <a:rPr lang="en-US" sz="1800" dirty="0" smtClean="0">
                <a:solidFill>
                  <a:schemeClr val="accent3"/>
                </a:solidFill>
                <a:latin typeface="Consolas" pitchFamily="49" charset="0"/>
              </a:rPr>
              <a:t>]</a:t>
            </a:r>
            <a:r>
              <a:rPr lang="en-US" sz="1800" dirty="0" smtClean="0">
                <a:solidFill>
                  <a:schemeClr val="tx1"/>
                </a:solidFill>
                <a:latin typeface="Consolas" pitchFamily="49" charset="0"/>
              </a:rPr>
              <a:t>;</a:t>
            </a:r>
          </a:p>
          <a:p>
            <a:endParaRPr lang="en-US" dirty="0" smtClean="0"/>
          </a:p>
          <a:p>
            <a:r>
              <a:rPr lang="en-US" dirty="0" smtClean="0">
                <a:solidFill>
                  <a:srgbClr val="CCCCCC"/>
                </a:solidFill>
              </a:rPr>
              <a:t>Pro: </a:t>
            </a:r>
            <a:r>
              <a:rPr lang="en-US" dirty="0" smtClean="0"/>
              <a:t>There’s no difference!</a:t>
            </a:r>
          </a:p>
          <a:p>
            <a:pPr lvl="1"/>
            <a:r>
              <a:rPr lang="en-US" dirty="0" smtClean="0"/>
              <a:t>Developer intent is as easy to see as in static code</a:t>
            </a:r>
          </a:p>
          <a:p>
            <a:r>
              <a:rPr lang="en-US" dirty="0" smtClean="0">
                <a:solidFill>
                  <a:srgbClr val="CCCCCC"/>
                </a:solidFill>
              </a:rPr>
              <a:t>Con: </a:t>
            </a:r>
            <a:r>
              <a:rPr lang="en-US" dirty="0" smtClean="0"/>
              <a:t>There’s no difference!</a:t>
            </a:r>
          </a:p>
          <a:p>
            <a:pPr lvl="1"/>
            <a:r>
              <a:rPr lang="en-US" dirty="0" smtClean="0"/>
              <a:t>No local indication that code is dynamic</a:t>
            </a:r>
          </a:p>
        </p:txBody>
      </p:sp>
      <p:sp>
        <p:nvSpPr>
          <p:cNvPr id="4" name="Rectangle 3"/>
          <p:cNvSpPr/>
          <p:nvPr/>
        </p:nvSpPr>
        <p:spPr>
          <a:xfrm>
            <a:off x="7086600" y="1295400"/>
            <a:ext cx="1295400" cy="1015663"/>
          </a:xfrm>
          <a:prstGeom prst="rect">
            <a:avLst/>
          </a:prstGeom>
        </p:spPr>
        <p:txBody>
          <a:bodyPr wrap="square">
            <a:spAutoFit/>
          </a:bodyPr>
          <a:lstStyle/>
          <a:p>
            <a:r>
              <a:rPr lang="en-US" sz="6000" dirty="0" smtClean="0">
                <a:solidFill>
                  <a:srgbClr val="92D050"/>
                </a:solidFill>
                <a:sym typeface="Wingdings" pitchFamily="2" charset="2"/>
              </a:rPr>
              <a:t></a:t>
            </a:r>
            <a:endParaRPr lang="en-US" sz="6000" dirty="0">
              <a:solidFill>
                <a:srgbClr val="92D050"/>
              </a:solidFill>
            </a:endParaRPr>
          </a:p>
        </p:txBody>
      </p:sp>
    </p:spTree>
    <p:extLst>
      <p:ext uri="{BB962C8B-B14F-4D97-AF65-F5344CB8AC3E}">
        <p14:creationId xmlns="" xmlns:p14="http://schemas.microsoft.com/office/powerpoint/2010/main" val="15590695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safe?</a:t>
            </a:r>
            <a:endParaRPr lang="en-US" dirty="0"/>
          </a:p>
        </p:txBody>
      </p:sp>
      <p:sp>
        <p:nvSpPr>
          <p:cNvPr id="3" name="Content Placeholder 2"/>
          <p:cNvSpPr>
            <a:spLocks noGrp="1"/>
          </p:cNvSpPr>
          <p:nvPr>
            <p:ph idx="1"/>
          </p:nvPr>
        </p:nvSpPr>
        <p:spPr/>
        <p:txBody>
          <a:bodyPr/>
          <a:lstStyle/>
          <a:p>
            <a:r>
              <a:rPr lang="en-US" dirty="0" smtClean="0"/>
              <a:t>You only get dynamic dispatch when your expressions have the special type </a:t>
            </a:r>
            <a:r>
              <a:rPr lang="en-US" dirty="0" smtClean="0">
                <a:solidFill>
                  <a:schemeClr val="accent4"/>
                </a:solidFill>
              </a:rPr>
              <a:t>dynamic</a:t>
            </a:r>
            <a:r>
              <a:rPr lang="en-US" dirty="0" smtClean="0"/>
              <a:t>.</a:t>
            </a:r>
          </a:p>
          <a:p>
            <a:pPr lvl="1"/>
            <a:r>
              <a:rPr lang="en-US" dirty="0" smtClean="0"/>
              <a:t>In C# today, you need to figure out an expression’s type to infer what operations on it will </a:t>
            </a:r>
            <a:r>
              <a:rPr lang="en-US" dirty="0" smtClean="0"/>
              <a:t>do</a:t>
            </a:r>
            <a:endParaRPr lang="en-US" dirty="0" smtClean="0"/>
          </a:p>
          <a:p>
            <a:r>
              <a:rPr lang="en-US" dirty="0" smtClean="0"/>
              <a:t>IntelliSense will keep you on the static path whenever </a:t>
            </a:r>
            <a:r>
              <a:rPr lang="en-US" dirty="0" smtClean="0"/>
              <a:t>possible</a:t>
            </a:r>
            <a:endParaRPr lang="en-US" dirty="0" smtClean="0"/>
          </a:p>
          <a:p>
            <a:endParaRPr lang="en-US" dirty="0" smtClean="0"/>
          </a:p>
          <a:p>
            <a:r>
              <a:rPr lang="en-US" dirty="0" smtClean="0">
                <a:solidFill>
                  <a:schemeClr val="tx2"/>
                </a:solidFill>
              </a:rPr>
              <a:t>Dynamic takes code that would resolve at runtime anyway and makes it natural to read and </a:t>
            </a:r>
            <a:r>
              <a:rPr lang="en-US" dirty="0" smtClean="0">
                <a:solidFill>
                  <a:schemeClr val="tx2"/>
                </a:solidFill>
              </a:rPr>
              <a:t>write</a:t>
            </a:r>
            <a:endParaRPr lang="en-US" dirty="0">
              <a:solidFill>
                <a:schemeClr val="tx2"/>
              </a:solidFill>
            </a:endParaRPr>
          </a:p>
        </p:txBody>
      </p:sp>
    </p:spTree>
    <p:extLst>
      <p:ext uri="{BB962C8B-B14F-4D97-AF65-F5344CB8AC3E}">
        <p14:creationId xmlns="" xmlns:p14="http://schemas.microsoft.com/office/powerpoint/2010/main" val="2187398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“Statically typed to be </a:t>
            </a:r>
            <a:r>
              <a:rPr lang="en-US" dirty="0" smtClean="0">
                <a:solidFill>
                  <a:schemeClr val="accent4"/>
                </a:solidFill>
              </a:rPr>
              <a:t>dynamic</a:t>
            </a:r>
            <a:r>
              <a:rPr lang="en-US" dirty="0" smtClean="0"/>
              <a:t>”</a:t>
            </a:r>
            <a:endParaRPr lang="en-US" dirty="0"/>
          </a:p>
        </p:txBody>
      </p:sp>
      <p:sp>
        <p:nvSpPr>
          <p:cNvPr id="5" name="TextBox 4"/>
          <p:cNvSpPr txBox="1"/>
          <p:nvPr/>
        </p:nvSpPr>
        <p:spPr>
          <a:xfrm>
            <a:off x="2209800" y="1447800"/>
            <a:ext cx="4572000" cy="677108"/>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91440" rIns="182880" bIns="91440" rtlCol="0">
            <a:spAutoFit/>
          </a:bodyPr>
          <a:lstStyle/>
          <a:p>
            <a:r>
              <a:rPr lang="en-US" sz="1600" dirty="0" smtClean="0">
                <a:solidFill>
                  <a:srgbClr val="2B91AF"/>
                </a:solidFill>
                <a:latin typeface="Consolas" pitchFamily="49" charset="0"/>
                <a:ea typeface="Calibri"/>
                <a:cs typeface="Times New Roman"/>
              </a:rPr>
              <a:t>Calculator</a:t>
            </a:r>
            <a:r>
              <a:rPr lang="en-US" sz="1600" dirty="0" smtClean="0">
                <a:latin typeface="Consolas" pitchFamily="49" charset="0"/>
              </a:rPr>
              <a:t> calc = </a:t>
            </a:r>
            <a:r>
              <a:rPr lang="en-US" sz="1600" dirty="0" err="1" smtClean="0">
                <a:latin typeface="Consolas" pitchFamily="49" charset="0"/>
              </a:rPr>
              <a:t>GetCalculator</a:t>
            </a:r>
            <a:r>
              <a:rPr lang="en-US" sz="1600" dirty="0" smtClean="0">
                <a:latin typeface="Consolas" pitchFamily="49" charset="0"/>
              </a:rPr>
              <a:t>();</a:t>
            </a:r>
          </a:p>
          <a:p>
            <a:r>
              <a:rPr lang="en-US" sz="1600" dirty="0" err="1" smtClean="0">
                <a:solidFill>
                  <a:srgbClr val="0000FF"/>
                </a:solidFill>
                <a:latin typeface="Consolas" pitchFamily="49" charset="0"/>
                <a:ea typeface="Calibri"/>
                <a:cs typeface="Times New Roman"/>
              </a:rPr>
              <a:t>int</a:t>
            </a:r>
            <a:r>
              <a:rPr lang="en-US" sz="1600" dirty="0" smtClean="0">
                <a:latin typeface="Consolas" pitchFamily="49" charset="0"/>
              </a:rPr>
              <a:t> sum = </a:t>
            </a:r>
            <a:r>
              <a:rPr lang="en-US" sz="1600" dirty="0" err="1" smtClean="0">
                <a:latin typeface="Consolas" pitchFamily="49" charset="0"/>
              </a:rPr>
              <a:t>calc.Add</a:t>
            </a:r>
            <a:r>
              <a:rPr lang="en-US" sz="1600" dirty="0" smtClean="0">
                <a:latin typeface="Consolas" pitchFamily="49" charset="0"/>
              </a:rPr>
              <a:t>(10, 20);</a:t>
            </a:r>
          </a:p>
        </p:txBody>
      </p:sp>
      <p:sp>
        <p:nvSpPr>
          <p:cNvPr id="6" name="TextBox 5"/>
          <p:cNvSpPr txBox="1"/>
          <p:nvPr/>
        </p:nvSpPr>
        <p:spPr>
          <a:xfrm>
            <a:off x="914400" y="2286000"/>
            <a:ext cx="5105400" cy="1661993"/>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91440" rIns="182880" bIns="91440" rtlCol="0">
            <a:spAutoFit/>
          </a:bodyPr>
          <a:lstStyle/>
          <a:p>
            <a:r>
              <a:rPr lang="en-US" sz="1600" dirty="0" smtClean="0">
                <a:solidFill>
                  <a:srgbClr val="0000FF"/>
                </a:solidFill>
                <a:latin typeface="Consolas" pitchFamily="49" charset="0"/>
                <a:ea typeface="Calibri"/>
                <a:cs typeface="Times New Roman"/>
              </a:rPr>
              <a:t>object</a:t>
            </a:r>
            <a:r>
              <a:rPr lang="en-US" sz="1600" dirty="0" smtClean="0">
                <a:latin typeface="Consolas" pitchFamily="49" charset="0"/>
              </a:rPr>
              <a:t> calc = </a:t>
            </a:r>
            <a:r>
              <a:rPr lang="en-US" sz="1600" dirty="0" err="1" smtClean="0">
                <a:latin typeface="Consolas" pitchFamily="49" charset="0"/>
              </a:rPr>
              <a:t>GetCalculator</a:t>
            </a:r>
            <a:r>
              <a:rPr lang="en-US" sz="1600" dirty="0" smtClean="0">
                <a:latin typeface="Consolas" pitchFamily="49" charset="0"/>
              </a:rPr>
              <a:t>();</a:t>
            </a:r>
          </a:p>
          <a:p>
            <a:r>
              <a:rPr lang="en-US" sz="1600" dirty="0" smtClean="0">
                <a:solidFill>
                  <a:srgbClr val="2B91AF"/>
                </a:solidFill>
                <a:latin typeface="Consolas" pitchFamily="49" charset="0"/>
                <a:ea typeface="Calibri"/>
                <a:cs typeface="Times New Roman"/>
              </a:rPr>
              <a:t>Type</a:t>
            </a:r>
            <a:r>
              <a:rPr lang="en-US" sz="1600" dirty="0" smtClean="0">
                <a:latin typeface="Consolas" pitchFamily="49" charset="0"/>
              </a:rPr>
              <a:t> </a:t>
            </a:r>
            <a:r>
              <a:rPr lang="en-US" sz="1600" dirty="0" err="1" smtClean="0">
                <a:latin typeface="Consolas" pitchFamily="49" charset="0"/>
              </a:rPr>
              <a:t>calcType</a:t>
            </a:r>
            <a:r>
              <a:rPr lang="en-US" sz="1600" dirty="0" smtClean="0">
                <a:latin typeface="Consolas" pitchFamily="49" charset="0"/>
              </a:rPr>
              <a:t> = </a:t>
            </a:r>
            <a:r>
              <a:rPr lang="en-US" sz="1600" dirty="0" err="1" smtClean="0">
                <a:latin typeface="Consolas" pitchFamily="49" charset="0"/>
              </a:rPr>
              <a:t>calc.GetType</a:t>
            </a:r>
            <a:r>
              <a:rPr lang="en-US" sz="1600" dirty="0" smtClean="0">
                <a:latin typeface="Consolas" pitchFamily="49" charset="0"/>
              </a:rPr>
              <a:t>();</a:t>
            </a:r>
          </a:p>
          <a:p>
            <a:r>
              <a:rPr lang="en-US" sz="1600" dirty="0" smtClean="0">
                <a:solidFill>
                  <a:srgbClr val="0000FF"/>
                </a:solidFill>
                <a:latin typeface="Consolas" pitchFamily="49" charset="0"/>
                <a:ea typeface="Calibri"/>
                <a:cs typeface="Times New Roman"/>
              </a:rPr>
              <a:t>object</a:t>
            </a:r>
            <a:r>
              <a:rPr lang="en-US" sz="1600" dirty="0" smtClean="0">
                <a:latin typeface="Consolas" pitchFamily="49" charset="0"/>
              </a:rPr>
              <a:t> res = </a:t>
            </a:r>
            <a:r>
              <a:rPr lang="en-US" sz="1600" dirty="0" err="1" smtClean="0">
                <a:latin typeface="Consolas" pitchFamily="49" charset="0"/>
              </a:rPr>
              <a:t>calcType.InvokeMember</a:t>
            </a:r>
            <a:r>
              <a:rPr lang="en-US" sz="1600" dirty="0" smtClean="0">
                <a:latin typeface="Consolas" pitchFamily="49" charset="0"/>
              </a:rPr>
              <a:t>(</a:t>
            </a:r>
            <a:r>
              <a:rPr lang="en-US" sz="1600" dirty="0" smtClean="0">
                <a:solidFill>
                  <a:srgbClr val="A31515"/>
                </a:solidFill>
                <a:latin typeface="Consolas" pitchFamily="49" charset="0"/>
              </a:rPr>
              <a:t>"Add"</a:t>
            </a:r>
            <a:r>
              <a:rPr lang="en-US" sz="1600" dirty="0" smtClean="0">
                <a:latin typeface="Consolas" pitchFamily="49" charset="0"/>
              </a:rPr>
              <a:t>,</a:t>
            </a:r>
          </a:p>
          <a:p>
            <a:r>
              <a:rPr lang="en-US" sz="1600" dirty="0" smtClean="0">
                <a:latin typeface="Consolas" pitchFamily="49" charset="0"/>
              </a:rPr>
              <a:t>    </a:t>
            </a:r>
            <a:r>
              <a:rPr lang="en-US" sz="1600" dirty="0" err="1" smtClean="0">
                <a:latin typeface="Consolas" pitchFamily="49" charset="0"/>
              </a:rPr>
              <a:t>BindingFlags.InvokeMethod</a:t>
            </a:r>
            <a:r>
              <a:rPr lang="en-US" sz="1600" dirty="0" smtClean="0">
                <a:latin typeface="Consolas" pitchFamily="49" charset="0"/>
              </a:rPr>
              <a:t>, </a:t>
            </a:r>
            <a:r>
              <a:rPr lang="en-US" sz="1600" dirty="0" smtClean="0">
                <a:solidFill>
                  <a:srgbClr val="0000FF"/>
                </a:solidFill>
                <a:latin typeface="Consolas" pitchFamily="49" charset="0"/>
                <a:ea typeface="Calibri"/>
                <a:cs typeface="Times New Roman"/>
              </a:rPr>
              <a:t>null</a:t>
            </a:r>
            <a:r>
              <a:rPr lang="en-US" sz="1600" dirty="0" smtClean="0">
                <a:latin typeface="Consolas" pitchFamily="49" charset="0"/>
              </a:rPr>
              <a:t>,</a:t>
            </a:r>
          </a:p>
          <a:p>
            <a:r>
              <a:rPr lang="en-US" sz="1600" dirty="0" smtClean="0">
                <a:latin typeface="Consolas" pitchFamily="49" charset="0"/>
              </a:rPr>
              <a:t>    </a:t>
            </a:r>
            <a:r>
              <a:rPr lang="en-US" sz="1600" dirty="0" smtClean="0">
                <a:solidFill>
                  <a:srgbClr val="0000FF"/>
                </a:solidFill>
                <a:latin typeface="Consolas" pitchFamily="49" charset="0"/>
                <a:ea typeface="Calibri"/>
                <a:cs typeface="Times New Roman"/>
              </a:rPr>
              <a:t>new</a:t>
            </a:r>
            <a:r>
              <a:rPr lang="en-US" sz="1600" dirty="0" smtClean="0">
                <a:latin typeface="Consolas" pitchFamily="49" charset="0"/>
              </a:rPr>
              <a:t> </a:t>
            </a:r>
            <a:r>
              <a:rPr lang="en-US" sz="1600" dirty="0" smtClean="0">
                <a:solidFill>
                  <a:srgbClr val="0000FF"/>
                </a:solidFill>
                <a:latin typeface="Consolas" pitchFamily="49" charset="0"/>
                <a:cs typeface="Times New Roman"/>
              </a:rPr>
              <a:t>object</a:t>
            </a:r>
            <a:r>
              <a:rPr lang="en-US" sz="1600" dirty="0" smtClean="0">
                <a:latin typeface="Consolas" pitchFamily="49" charset="0"/>
              </a:rPr>
              <a:t>[] { 10, 20 });</a:t>
            </a:r>
          </a:p>
          <a:p>
            <a:r>
              <a:rPr lang="en-US" sz="1600" dirty="0" err="1" smtClean="0">
                <a:solidFill>
                  <a:srgbClr val="0000FF"/>
                </a:solidFill>
                <a:latin typeface="Consolas" pitchFamily="49" charset="0"/>
                <a:ea typeface="Calibri"/>
                <a:cs typeface="Times New Roman"/>
              </a:rPr>
              <a:t>int</a:t>
            </a:r>
            <a:r>
              <a:rPr lang="en-US" sz="1600" dirty="0" smtClean="0">
                <a:latin typeface="Consolas" pitchFamily="49" charset="0"/>
              </a:rPr>
              <a:t> sum = </a:t>
            </a:r>
            <a:r>
              <a:rPr lang="en-US" sz="1600" dirty="0" smtClean="0">
                <a:solidFill>
                  <a:srgbClr val="2B91AF"/>
                </a:solidFill>
                <a:latin typeface="Consolas" pitchFamily="49" charset="0"/>
                <a:ea typeface="Calibri"/>
                <a:cs typeface="Times New Roman"/>
              </a:rPr>
              <a:t>Convert</a:t>
            </a:r>
            <a:r>
              <a:rPr lang="en-US" sz="1600" dirty="0" smtClean="0">
                <a:latin typeface="Consolas" pitchFamily="49" charset="0"/>
              </a:rPr>
              <a:t>.ToInt32(res);</a:t>
            </a:r>
          </a:p>
        </p:txBody>
      </p:sp>
      <p:sp>
        <p:nvSpPr>
          <p:cNvPr id="7" name="TextBox 6"/>
          <p:cNvSpPr txBox="1"/>
          <p:nvPr/>
        </p:nvSpPr>
        <p:spPr>
          <a:xfrm>
            <a:off x="3581400" y="3429000"/>
            <a:ext cx="48768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91440" rIns="182880" bIns="91440" rtlCol="0">
            <a:spAutoFit/>
          </a:bodyPr>
          <a:lstStyle/>
          <a:p>
            <a:r>
              <a:rPr lang="en-US" sz="1600" dirty="0" err="1" smtClean="0">
                <a:solidFill>
                  <a:srgbClr val="2B91AF"/>
                </a:solidFill>
                <a:latin typeface="Consolas" pitchFamily="49" charset="0"/>
                <a:ea typeface="Calibri"/>
                <a:cs typeface="Times New Roman"/>
              </a:rPr>
              <a:t>ScriptObject</a:t>
            </a:r>
            <a:r>
              <a:rPr lang="en-US" sz="1600" dirty="0" smtClean="0">
                <a:latin typeface="Consolas" pitchFamily="49" charset="0"/>
              </a:rPr>
              <a:t> calc = </a:t>
            </a:r>
            <a:r>
              <a:rPr lang="en-US" sz="1600" dirty="0" err="1" smtClean="0">
                <a:latin typeface="Consolas" pitchFamily="49" charset="0"/>
              </a:rPr>
              <a:t>GetCalculator</a:t>
            </a:r>
            <a:r>
              <a:rPr lang="en-US" sz="1600" dirty="0" smtClean="0">
                <a:latin typeface="Consolas" pitchFamily="49" charset="0"/>
              </a:rPr>
              <a:t>();</a:t>
            </a:r>
          </a:p>
          <a:p>
            <a:r>
              <a:rPr lang="en-US" sz="1600" dirty="0" smtClean="0">
                <a:solidFill>
                  <a:srgbClr val="0000FF"/>
                </a:solidFill>
                <a:latin typeface="Consolas" pitchFamily="49" charset="0"/>
                <a:ea typeface="Calibri"/>
                <a:cs typeface="Times New Roman"/>
              </a:rPr>
              <a:t>object</a:t>
            </a:r>
            <a:r>
              <a:rPr lang="en-US" sz="1600" dirty="0" smtClean="0">
                <a:latin typeface="Consolas" pitchFamily="49" charset="0"/>
              </a:rPr>
              <a:t> res = </a:t>
            </a:r>
            <a:r>
              <a:rPr lang="en-US" sz="1600" dirty="0" err="1" smtClean="0">
                <a:latin typeface="Consolas" pitchFamily="49" charset="0"/>
              </a:rPr>
              <a:t>calc.Invoke</a:t>
            </a:r>
            <a:r>
              <a:rPr lang="en-US" sz="1600" dirty="0" smtClean="0">
                <a:latin typeface="Consolas" pitchFamily="49" charset="0"/>
              </a:rPr>
              <a:t>(</a:t>
            </a:r>
            <a:r>
              <a:rPr lang="en-US" sz="1600" dirty="0" smtClean="0">
                <a:solidFill>
                  <a:srgbClr val="A31515"/>
                </a:solidFill>
                <a:latin typeface="Consolas" pitchFamily="49" charset="0"/>
              </a:rPr>
              <a:t>"Add"</a:t>
            </a:r>
            <a:r>
              <a:rPr lang="en-US" sz="1600" dirty="0" smtClean="0">
                <a:latin typeface="Consolas" pitchFamily="49" charset="0"/>
              </a:rPr>
              <a:t>, 10, 20);</a:t>
            </a:r>
          </a:p>
          <a:p>
            <a:r>
              <a:rPr lang="en-US" sz="1600" dirty="0" err="1" smtClean="0">
                <a:solidFill>
                  <a:srgbClr val="0000FF"/>
                </a:solidFill>
                <a:latin typeface="Consolas" pitchFamily="49" charset="0"/>
                <a:ea typeface="Calibri"/>
                <a:cs typeface="Times New Roman"/>
              </a:rPr>
              <a:t>int</a:t>
            </a:r>
            <a:r>
              <a:rPr lang="en-US" sz="1600" dirty="0" smtClean="0">
                <a:latin typeface="Consolas" pitchFamily="49" charset="0"/>
              </a:rPr>
              <a:t> sum = </a:t>
            </a:r>
            <a:r>
              <a:rPr lang="en-US" sz="1600" dirty="0" smtClean="0">
                <a:solidFill>
                  <a:srgbClr val="2B91AF"/>
                </a:solidFill>
                <a:latin typeface="Consolas" pitchFamily="49" charset="0"/>
                <a:ea typeface="Calibri"/>
                <a:cs typeface="Times New Roman"/>
              </a:rPr>
              <a:t>Convert</a:t>
            </a:r>
            <a:r>
              <a:rPr lang="en-US" sz="1600" dirty="0" smtClean="0">
                <a:latin typeface="Consolas" pitchFamily="49" charset="0"/>
              </a:rPr>
              <a:t>.ToInt32(res);</a:t>
            </a:r>
          </a:p>
        </p:txBody>
      </p:sp>
      <p:sp>
        <p:nvSpPr>
          <p:cNvPr id="8" name="TextBox 7"/>
          <p:cNvSpPr txBox="1"/>
          <p:nvPr/>
        </p:nvSpPr>
        <p:spPr>
          <a:xfrm>
            <a:off x="2895600" y="4572000"/>
            <a:ext cx="4114800" cy="677108"/>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91440" rIns="182880" bIns="91440" rtlCol="0">
            <a:spAutoFit/>
          </a:bodyPr>
          <a:lstStyle/>
          <a:p>
            <a:r>
              <a:rPr lang="en-US" sz="1600" dirty="0" smtClean="0">
                <a:solidFill>
                  <a:srgbClr val="0000FF"/>
                </a:solidFill>
                <a:latin typeface="Consolas" pitchFamily="49" charset="0"/>
                <a:ea typeface="Calibri"/>
                <a:cs typeface="Times New Roman"/>
              </a:rPr>
              <a:t>dynamic</a:t>
            </a:r>
            <a:r>
              <a:rPr lang="en-US" sz="1600" dirty="0" smtClean="0">
                <a:latin typeface="Consolas" pitchFamily="49" charset="0"/>
              </a:rPr>
              <a:t> calc = </a:t>
            </a:r>
            <a:r>
              <a:rPr lang="en-US" sz="1600" dirty="0" err="1" smtClean="0">
                <a:latin typeface="Consolas" pitchFamily="49" charset="0"/>
              </a:rPr>
              <a:t>GetCalculator</a:t>
            </a:r>
            <a:r>
              <a:rPr lang="en-US" sz="1600" dirty="0" smtClean="0">
                <a:latin typeface="Consolas" pitchFamily="49" charset="0"/>
              </a:rPr>
              <a:t>();</a:t>
            </a:r>
          </a:p>
          <a:p>
            <a:r>
              <a:rPr lang="en-US" sz="1600" dirty="0" err="1" smtClean="0">
                <a:solidFill>
                  <a:srgbClr val="0000FF"/>
                </a:solidFill>
                <a:latin typeface="Consolas" pitchFamily="49" charset="0"/>
                <a:ea typeface="Calibri"/>
                <a:cs typeface="Times New Roman"/>
              </a:rPr>
              <a:t>int</a:t>
            </a:r>
            <a:r>
              <a:rPr lang="en-US" sz="1600" dirty="0" smtClean="0">
                <a:latin typeface="Consolas" pitchFamily="49" charset="0"/>
              </a:rPr>
              <a:t> sum = </a:t>
            </a:r>
            <a:r>
              <a:rPr lang="en-US" sz="1600" dirty="0" err="1" smtClean="0">
                <a:latin typeface="Consolas" pitchFamily="49" charset="0"/>
              </a:rPr>
              <a:t>calc.Add</a:t>
            </a:r>
            <a:r>
              <a:rPr lang="en-US" sz="1600" dirty="0" smtClean="0">
                <a:latin typeface="Consolas" pitchFamily="49" charset="0"/>
              </a:rPr>
              <a:t>(10, 20);</a:t>
            </a:r>
          </a:p>
        </p:txBody>
      </p:sp>
      <p:sp>
        <p:nvSpPr>
          <p:cNvPr id="9" name="Rounded Rectangular Callout 8"/>
          <p:cNvSpPr/>
          <p:nvPr/>
        </p:nvSpPr>
        <p:spPr>
          <a:xfrm>
            <a:off x="457200" y="4114800"/>
            <a:ext cx="2057400" cy="838200"/>
          </a:xfrm>
          <a:prstGeom prst="wedgeRoundRectCallout">
            <a:avLst>
              <a:gd name="adj1" fmla="val 73797"/>
              <a:gd name="adj2" fmla="val 31572"/>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i="1" dirty="0" smtClean="0"/>
              <a:t>Statically</a:t>
            </a:r>
            <a:r>
              <a:rPr lang="en-US" dirty="0" smtClean="0"/>
              <a:t> typed to be dynamic</a:t>
            </a:r>
            <a:endParaRPr lang="en-US" dirty="0"/>
          </a:p>
        </p:txBody>
      </p:sp>
      <p:sp>
        <p:nvSpPr>
          <p:cNvPr id="10" name="Rounded Rectangular Callout 9"/>
          <p:cNvSpPr/>
          <p:nvPr/>
        </p:nvSpPr>
        <p:spPr>
          <a:xfrm>
            <a:off x="4800600" y="5410200"/>
            <a:ext cx="2057400" cy="838200"/>
          </a:xfrm>
          <a:prstGeom prst="wedgeRoundRectCallout">
            <a:avLst>
              <a:gd name="adj1" fmla="val -52578"/>
              <a:gd name="adj2" fmla="val -80366"/>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Dynamic method invocation</a:t>
            </a:r>
            <a:endParaRPr lang="en-US" dirty="0"/>
          </a:p>
        </p:txBody>
      </p:sp>
      <p:sp>
        <p:nvSpPr>
          <p:cNvPr id="11" name="Rounded Rectangular Callout 10"/>
          <p:cNvSpPr/>
          <p:nvPr/>
        </p:nvSpPr>
        <p:spPr>
          <a:xfrm>
            <a:off x="1828800" y="5410200"/>
            <a:ext cx="2057400" cy="838200"/>
          </a:xfrm>
          <a:prstGeom prst="wedgeRoundRectCallout">
            <a:avLst>
              <a:gd name="adj1" fmla="val 53702"/>
              <a:gd name="adj2" fmla="val -85109"/>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Dynamic conversion</a:t>
            </a:r>
            <a:endParaRPr lang="en-US" dirty="0"/>
          </a:p>
        </p:txBody>
      </p:sp>
    </p:spTree>
    <p:extLst>
      <p:ext uri="{BB962C8B-B14F-4D97-AF65-F5344CB8AC3E}">
        <p14:creationId xmlns="" xmlns:p14="http://schemas.microsoft.com/office/powerpoint/2010/main" val="40301058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Dynamic Objects</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mtClean="0"/>
              <a:t>demo</a:t>
            </a:r>
            <a:endParaRPr lang="en-US" dirty="0"/>
          </a:p>
        </p:txBody>
      </p:sp>
    </p:spTree>
    <p:extLst>
      <p:ext uri="{BB962C8B-B14F-4D97-AF65-F5344CB8AC3E}">
        <p14:creationId xmlns="" xmlns:p14="http://schemas.microsoft.com/office/powerpoint/2010/main" val="213330631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or Type Modifier?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Generality:</a:t>
            </a:r>
          </a:p>
          <a:p>
            <a:pPr lvl="1">
              <a:buNone/>
            </a:pPr>
            <a:r>
              <a:rPr lang="en-US" sz="2400" dirty="0" smtClean="0">
                <a:solidFill>
                  <a:schemeClr val="accent4"/>
                </a:solidFill>
                <a:latin typeface="Consolas" pitchFamily="49" charset="0"/>
              </a:rPr>
              <a:t>dynamic </a:t>
            </a:r>
            <a:r>
              <a:rPr lang="en-US" sz="2400" dirty="0" err="1" smtClean="0">
                <a:solidFill>
                  <a:schemeClr val="accent4"/>
                </a:solidFill>
                <a:latin typeface="Consolas" pitchFamily="49" charset="0"/>
              </a:rPr>
              <a:t>Foo</a:t>
            </a:r>
            <a:r>
              <a:rPr lang="en-US" sz="2400" dirty="0" smtClean="0">
                <a:solidFill>
                  <a:schemeClr val="accent4"/>
                </a:solidFill>
                <a:latin typeface="Consolas" pitchFamily="49" charset="0"/>
              </a:rPr>
              <a:t> d</a:t>
            </a:r>
            <a:r>
              <a:rPr lang="en-US" sz="2400" dirty="0" smtClean="0">
                <a:solidFill>
                  <a:schemeClr val="tx1"/>
                </a:solidFill>
                <a:latin typeface="Consolas" pitchFamily="49" charset="0"/>
              </a:rPr>
              <a:t> = </a:t>
            </a:r>
            <a:r>
              <a:rPr lang="en-US" sz="2400" dirty="0" err="1" smtClean="0">
                <a:solidFill>
                  <a:schemeClr val="tx1"/>
                </a:solidFill>
                <a:latin typeface="Consolas" pitchFamily="49" charset="0"/>
              </a:rPr>
              <a:t>GetDynamicFoo</a:t>
            </a:r>
            <a:r>
              <a:rPr lang="en-US" sz="2400" dirty="0" smtClean="0">
                <a:solidFill>
                  <a:schemeClr val="tx1"/>
                </a:solidFill>
                <a:latin typeface="Consolas" pitchFamily="49" charset="0"/>
              </a:rPr>
              <a:t>(…);</a:t>
            </a:r>
          </a:p>
          <a:p>
            <a:pPr lvl="1"/>
            <a:r>
              <a:rPr lang="en-US" dirty="0" smtClean="0"/>
              <a:t>Static binding of </a:t>
            </a:r>
            <a:r>
              <a:rPr lang="en-US" dirty="0" err="1" smtClean="0"/>
              <a:t>Foo’s</a:t>
            </a:r>
            <a:r>
              <a:rPr lang="en-US" dirty="0" smtClean="0"/>
              <a:t> members</a:t>
            </a:r>
          </a:p>
          <a:p>
            <a:pPr lvl="1"/>
            <a:r>
              <a:rPr lang="en-US" dirty="0" smtClean="0"/>
              <a:t>Dynamic binding of the rest</a:t>
            </a:r>
          </a:p>
          <a:p>
            <a:r>
              <a:rPr lang="en-US" dirty="0" smtClean="0"/>
              <a:t>Simplicity:</a:t>
            </a:r>
          </a:p>
          <a:p>
            <a:pPr lvl="1">
              <a:buNone/>
            </a:pPr>
            <a:r>
              <a:rPr lang="en-US" sz="2400" dirty="0" smtClean="0">
                <a:solidFill>
                  <a:schemeClr val="accent4"/>
                </a:solidFill>
                <a:latin typeface="Consolas" pitchFamily="49" charset="0"/>
              </a:rPr>
              <a:t>dynamic d</a:t>
            </a:r>
            <a:r>
              <a:rPr lang="en-US" sz="2400" dirty="0" smtClean="0">
                <a:solidFill>
                  <a:schemeClr val="tx1"/>
                </a:solidFill>
                <a:latin typeface="Consolas" pitchFamily="49" charset="0"/>
              </a:rPr>
              <a:t> = </a:t>
            </a:r>
            <a:r>
              <a:rPr lang="en-US" sz="2400" dirty="0" err="1" smtClean="0">
                <a:solidFill>
                  <a:schemeClr val="tx1"/>
                </a:solidFill>
                <a:latin typeface="Consolas" pitchFamily="49" charset="0"/>
              </a:rPr>
              <a:t>GetDynamicFoo</a:t>
            </a:r>
            <a:r>
              <a:rPr lang="en-US" sz="2400" dirty="0" smtClean="0">
                <a:solidFill>
                  <a:schemeClr val="tx1"/>
                </a:solidFill>
                <a:latin typeface="Consolas" pitchFamily="49" charset="0"/>
              </a:rPr>
              <a:t>(…);</a:t>
            </a:r>
          </a:p>
          <a:p>
            <a:pPr lvl="1"/>
            <a:r>
              <a:rPr lang="en-US" dirty="0" smtClean="0"/>
              <a:t>Dynamic binding of all members</a:t>
            </a:r>
          </a:p>
          <a:p>
            <a:pPr lvl="1"/>
            <a:r>
              <a:rPr lang="en-US" dirty="0" smtClean="0"/>
              <a:t>Even those on </a:t>
            </a:r>
            <a:r>
              <a:rPr lang="en-US" sz="2400" dirty="0" smtClean="0">
                <a:latin typeface="Consolas" pitchFamily="49" charset="0"/>
              </a:rPr>
              <a:t>Object</a:t>
            </a:r>
          </a:p>
          <a:p>
            <a:endParaRPr lang="en-US" dirty="0" smtClean="0"/>
          </a:p>
          <a:p>
            <a:r>
              <a:rPr lang="en-US" dirty="0" smtClean="0">
                <a:solidFill>
                  <a:schemeClr val="tx2"/>
                </a:solidFill>
              </a:rPr>
              <a:t>“The object is king”</a:t>
            </a:r>
            <a:r>
              <a:rPr lang="en-US" dirty="0" smtClean="0"/>
              <a:t> – we let dynamic objects decide when to fall back to their static members</a:t>
            </a:r>
          </a:p>
          <a:p>
            <a:pPr lvl="1"/>
            <a:endParaRPr lang="en-US" dirty="0"/>
          </a:p>
        </p:txBody>
      </p:sp>
      <p:sp>
        <p:nvSpPr>
          <p:cNvPr id="4" name="Rectangle 3"/>
          <p:cNvSpPr/>
          <p:nvPr/>
        </p:nvSpPr>
        <p:spPr>
          <a:xfrm>
            <a:off x="6302828" y="1915886"/>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
        <p:nvSpPr>
          <p:cNvPr id="5" name="Rectangle 4"/>
          <p:cNvSpPr/>
          <p:nvPr/>
        </p:nvSpPr>
        <p:spPr>
          <a:xfrm>
            <a:off x="6302828" y="3439887"/>
            <a:ext cx="1295400" cy="1015663"/>
          </a:xfrm>
          <a:prstGeom prst="rect">
            <a:avLst/>
          </a:prstGeom>
        </p:spPr>
        <p:txBody>
          <a:bodyPr wrap="square">
            <a:spAutoFit/>
          </a:bodyPr>
          <a:lstStyle/>
          <a:p>
            <a:r>
              <a:rPr lang="en-US" sz="6000" dirty="0" smtClean="0">
                <a:solidFill>
                  <a:srgbClr val="92D050"/>
                </a:solidFill>
                <a:sym typeface="Wingdings" pitchFamily="2" charset="2"/>
              </a:rPr>
              <a:t></a:t>
            </a:r>
            <a:endParaRPr lang="en-US" sz="6000" dirty="0">
              <a:solidFill>
                <a:srgbClr val="92D050"/>
              </a:solidFill>
            </a:endParaRPr>
          </a:p>
        </p:txBody>
      </p:sp>
    </p:spTree>
    <p:extLst>
      <p:ext uri="{BB962C8B-B14F-4D97-AF65-F5344CB8AC3E}">
        <p14:creationId xmlns="" xmlns:p14="http://schemas.microsoft.com/office/powerpoint/2010/main" val="15005504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Dynamic expressions when?</a:t>
            </a:r>
            <a:endParaRPr lang="en-US" dirty="0"/>
          </a:p>
        </p:txBody>
      </p:sp>
      <p:sp>
        <p:nvSpPr>
          <p:cNvPr id="3" name="Content Placeholder 2"/>
          <p:cNvSpPr>
            <a:spLocks noGrp="1"/>
          </p:cNvSpPr>
          <p:nvPr>
            <p:ph idx="1"/>
          </p:nvPr>
        </p:nvSpPr>
        <p:spPr/>
        <p:txBody>
          <a:bodyPr/>
          <a:lstStyle/>
          <a:p>
            <a:r>
              <a:rPr lang="en-US" dirty="0" smtClean="0"/>
              <a:t>When the receiver is dynamic?</a:t>
            </a:r>
          </a:p>
          <a:p>
            <a:pPr lvl="1"/>
            <a:r>
              <a:rPr lang="en-US" dirty="0" smtClean="0"/>
              <a:t>What to do when arguments are dynamic?</a:t>
            </a:r>
          </a:p>
          <a:p>
            <a:pPr lvl="2">
              <a:buNone/>
            </a:pPr>
            <a:r>
              <a:rPr lang="en-US" dirty="0" smtClean="0">
                <a:solidFill>
                  <a:schemeClr val="tx1"/>
                </a:solidFill>
                <a:latin typeface="Consolas" pitchFamily="49" charset="0"/>
              </a:rPr>
              <a:t>double result = </a:t>
            </a:r>
            <a:r>
              <a:rPr lang="en-US" dirty="0" err="1" smtClean="0">
                <a:solidFill>
                  <a:schemeClr val="tx1"/>
                </a:solidFill>
                <a:latin typeface="Consolas" pitchFamily="49" charset="0"/>
              </a:rPr>
              <a:t>Math.Abs</a:t>
            </a:r>
            <a:r>
              <a:rPr lang="en-US" dirty="0" smtClean="0">
                <a:solidFill>
                  <a:schemeClr val="tx1"/>
                </a:solidFill>
                <a:latin typeface="Consolas" pitchFamily="49" charset="0"/>
              </a:rPr>
              <a:t>(</a:t>
            </a:r>
            <a:r>
              <a:rPr lang="en-US" dirty="0" smtClean="0">
                <a:solidFill>
                  <a:srgbClr val="FF0000"/>
                </a:solidFill>
                <a:latin typeface="Consolas" pitchFamily="49" charset="0"/>
              </a:rPr>
              <a:t>(double)</a:t>
            </a:r>
            <a:r>
              <a:rPr lang="en-US" dirty="0" smtClean="0">
                <a:solidFill>
                  <a:schemeClr val="accent3"/>
                </a:solidFill>
                <a:latin typeface="Consolas" pitchFamily="49" charset="0"/>
              </a:rPr>
              <a:t>d</a:t>
            </a:r>
            <a:r>
              <a:rPr lang="en-US" dirty="0" smtClean="0">
                <a:solidFill>
                  <a:schemeClr val="tx1"/>
                </a:solidFill>
                <a:latin typeface="Consolas" pitchFamily="49" charset="0"/>
              </a:rPr>
              <a:t>);</a:t>
            </a:r>
            <a:endParaRPr lang="en-US" dirty="0" smtClean="0">
              <a:solidFill>
                <a:schemeClr val="tx1"/>
              </a:solidFill>
            </a:endParaRPr>
          </a:p>
          <a:p>
            <a:pPr lvl="1"/>
            <a:r>
              <a:rPr lang="en-US" dirty="0" smtClean="0"/>
              <a:t>Not calling </a:t>
            </a:r>
            <a:r>
              <a:rPr lang="en-US" dirty="0" err="1" smtClean="0"/>
              <a:t>Math.Abs</a:t>
            </a:r>
            <a:r>
              <a:rPr lang="en-US" dirty="0" smtClean="0"/>
              <a:t> dynamically forces you to choose a single type</a:t>
            </a:r>
          </a:p>
          <a:p>
            <a:pPr lvl="1"/>
            <a:endParaRPr lang="en-US" dirty="0" smtClean="0"/>
          </a:p>
          <a:p>
            <a:r>
              <a:rPr lang="en-US" dirty="0" smtClean="0"/>
              <a:t>When </a:t>
            </a:r>
            <a:r>
              <a:rPr lang="en-US" i="1" dirty="0" smtClean="0"/>
              <a:t>any</a:t>
            </a:r>
            <a:r>
              <a:rPr lang="en-US" dirty="0" smtClean="0"/>
              <a:t> constituent expression is dynamic!</a:t>
            </a:r>
          </a:p>
          <a:p>
            <a:pPr lvl="2">
              <a:buNone/>
            </a:pPr>
            <a:r>
              <a:rPr lang="en-US" dirty="0" smtClean="0">
                <a:solidFill>
                  <a:schemeClr val="accent3"/>
                </a:solidFill>
                <a:latin typeface="Consolas" pitchFamily="49" charset="0"/>
              </a:rPr>
              <a:t>dynamic result</a:t>
            </a:r>
            <a:r>
              <a:rPr lang="en-US" dirty="0" smtClean="0">
                <a:solidFill>
                  <a:schemeClr val="accent4"/>
                </a:solidFill>
                <a:latin typeface="Consolas" pitchFamily="49" charset="0"/>
              </a:rPr>
              <a:t> </a:t>
            </a:r>
            <a:r>
              <a:rPr lang="en-US" dirty="0" smtClean="0">
                <a:solidFill>
                  <a:schemeClr val="tx1"/>
                </a:solidFill>
                <a:latin typeface="Consolas" pitchFamily="49" charset="0"/>
              </a:rPr>
              <a:t>= </a:t>
            </a:r>
            <a:r>
              <a:rPr lang="en-US" dirty="0" err="1" smtClean="0">
                <a:solidFill>
                  <a:schemeClr val="tx1"/>
                </a:solidFill>
                <a:latin typeface="Consolas" pitchFamily="49" charset="0"/>
              </a:rPr>
              <a:t>Math</a:t>
            </a:r>
            <a:r>
              <a:rPr lang="en-US" dirty="0" err="1" smtClean="0">
                <a:solidFill>
                  <a:schemeClr val="accent3"/>
                </a:solidFill>
                <a:latin typeface="Consolas" pitchFamily="49" charset="0"/>
              </a:rPr>
              <a:t>.Abs</a:t>
            </a:r>
            <a:r>
              <a:rPr lang="en-US" dirty="0" smtClean="0">
                <a:solidFill>
                  <a:schemeClr val="accent3"/>
                </a:solidFill>
                <a:latin typeface="Consolas" pitchFamily="49" charset="0"/>
              </a:rPr>
              <a:t>(d)</a:t>
            </a:r>
            <a:r>
              <a:rPr lang="en-US" dirty="0" smtClean="0">
                <a:solidFill>
                  <a:schemeClr val="tx1"/>
                </a:solidFill>
                <a:latin typeface="Consolas" pitchFamily="49" charset="0"/>
              </a:rPr>
              <a:t>;</a:t>
            </a:r>
            <a:endParaRPr lang="en-US" dirty="0" smtClean="0">
              <a:solidFill>
                <a:schemeClr val="tx1"/>
              </a:solidFill>
            </a:endParaRPr>
          </a:p>
          <a:p>
            <a:pPr lvl="1"/>
            <a:r>
              <a:rPr lang="en-US" dirty="0" smtClean="0"/>
              <a:t>Overload chosen at runtime based on the type of d</a:t>
            </a:r>
          </a:p>
          <a:p>
            <a:pPr>
              <a:buNone/>
            </a:pPr>
            <a:endParaRPr lang="en-US" dirty="0"/>
          </a:p>
        </p:txBody>
      </p:sp>
      <p:sp>
        <p:nvSpPr>
          <p:cNvPr id="4" name="Rectangle 3"/>
          <p:cNvSpPr/>
          <p:nvPr/>
        </p:nvSpPr>
        <p:spPr>
          <a:xfrm>
            <a:off x="7228115" y="3069772"/>
            <a:ext cx="1295400" cy="1015663"/>
          </a:xfrm>
          <a:prstGeom prst="rect">
            <a:avLst/>
          </a:prstGeom>
        </p:spPr>
        <p:txBody>
          <a:bodyPr wrap="square">
            <a:spAutoFit/>
          </a:bodyPr>
          <a:lstStyle/>
          <a:p>
            <a:r>
              <a:rPr lang="en-US" sz="6000" dirty="0" smtClean="0">
                <a:solidFill>
                  <a:srgbClr val="FF0000"/>
                </a:solidFill>
                <a:sym typeface="Wingdings" pitchFamily="2" charset="2"/>
              </a:rPr>
              <a:t></a:t>
            </a:r>
            <a:endParaRPr lang="en-US" sz="6000" dirty="0">
              <a:solidFill>
                <a:srgbClr val="FF0000"/>
              </a:solidFill>
            </a:endParaRPr>
          </a:p>
        </p:txBody>
      </p:sp>
      <p:sp>
        <p:nvSpPr>
          <p:cNvPr id="5" name="Rectangle 4"/>
          <p:cNvSpPr/>
          <p:nvPr/>
        </p:nvSpPr>
        <p:spPr>
          <a:xfrm>
            <a:off x="7228114" y="5334001"/>
            <a:ext cx="1295400" cy="1015663"/>
          </a:xfrm>
          <a:prstGeom prst="rect">
            <a:avLst/>
          </a:prstGeom>
        </p:spPr>
        <p:txBody>
          <a:bodyPr wrap="square">
            <a:spAutoFit/>
          </a:bodyPr>
          <a:lstStyle/>
          <a:p>
            <a:r>
              <a:rPr lang="en-US" sz="6000" dirty="0" smtClean="0">
                <a:solidFill>
                  <a:srgbClr val="92D050"/>
                </a:solidFill>
                <a:sym typeface="Wingdings" pitchFamily="2" charset="2"/>
              </a:rPr>
              <a:t></a:t>
            </a:r>
            <a:endParaRPr lang="en-US" sz="6000" dirty="0">
              <a:solidFill>
                <a:srgbClr val="92D050"/>
              </a:solidFill>
            </a:endParaRPr>
          </a:p>
        </p:txBody>
      </p:sp>
    </p:spTree>
    <p:extLst>
      <p:ext uri="{BB962C8B-B14F-4D97-AF65-F5344CB8AC3E}">
        <p14:creationId xmlns="" xmlns:p14="http://schemas.microsoft.com/office/powerpoint/2010/main" val="217219092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type of dynamic expressions</a:t>
            </a:r>
            <a:endParaRPr lang="en-US" dirty="0"/>
          </a:p>
        </p:txBody>
      </p:sp>
      <p:sp>
        <p:nvSpPr>
          <p:cNvPr id="3" name="Content Placeholder 2"/>
          <p:cNvSpPr>
            <a:spLocks noGrp="1"/>
          </p:cNvSpPr>
          <p:nvPr>
            <p:ph idx="1"/>
          </p:nvPr>
        </p:nvSpPr>
        <p:spPr/>
        <p:txBody>
          <a:bodyPr/>
          <a:lstStyle/>
          <a:p>
            <a:r>
              <a:rPr lang="en-US" dirty="0" smtClean="0"/>
              <a:t>Dynamic type:</a:t>
            </a:r>
          </a:p>
          <a:p>
            <a:pPr lvl="1"/>
            <a:r>
              <a:rPr lang="en-US" dirty="0" smtClean="0"/>
              <a:t>Method call    		</a:t>
            </a:r>
            <a:r>
              <a:rPr lang="en-US" dirty="0" err="1" smtClean="0">
                <a:solidFill>
                  <a:schemeClr val="tx1"/>
                </a:solidFill>
                <a:latin typeface="Consolas" pitchFamily="49" charset="0"/>
              </a:rPr>
              <a:t>Math</a:t>
            </a:r>
            <a:r>
              <a:rPr lang="en-US" dirty="0" err="1" smtClean="0">
                <a:solidFill>
                  <a:schemeClr val="accent3"/>
                </a:solidFill>
                <a:latin typeface="Consolas" pitchFamily="49" charset="0"/>
              </a:rPr>
              <a:t>.Abs</a:t>
            </a:r>
            <a:r>
              <a:rPr lang="en-US" dirty="0" smtClean="0">
                <a:solidFill>
                  <a:schemeClr val="accent3"/>
                </a:solidFill>
                <a:latin typeface="Consolas" pitchFamily="49" charset="0"/>
              </a:rPr>
              <a:t>(</a:t>
            </a:r>
            <a:r>
              <a:rPr lang="en-US" dirty="0" smtClean="0">
                <a:solidFill>
                  <a:schemeClr val="accent4"/>
                </a:solidFill>
                <a:latin typeface="Consolas" pitchFamily="49" charset="0"/>
              </a:rPr>
              <a:t>d</a:t>
            </a:r>
            <a:r>
              <a:rPr lang="en-US" dirty="0" smtClean="0">
                <a:solidFill>
                  <a:schemeClr val="accent3"/>
                </a:solidFill>
                <a:latin typeface="Consolas" pitchFamily="49" charset="0"/>
              </a:rPr>
              <a:t>)</a:t>
            </a:r>
            <a:endParaRPr lang="en-US" dirty="0" smtClean="0">
              <a:solidFill>
                <a:schemeClr val="accent3"/>
              </a:solidFill>
            </a:endParaRPr>
          </a:p>
          <a:p>
            <a:pPr lvl="1"/>
            <a:r>
              <a:rPr lang="en-US" dirty="0" smtClean="0"/>
              <a:t>Invocation</a:t>
            </a:r>
            <a:r>
              <a:rPr lang="en-US" dirty="0" smtClean="0">
                <a:solidFill>
                  <a:srgbClr val="0070C0"/>
                </a:solidFill>
                <a:latin typeface="Consolas" pitchFamily="49" charset="0"/>
              </a:rPr>
              <a:t> 			</a:t>
            </a:r>
            <a:r>
              <a:rPr lang="en-US" dirty="0" smtClean="0">
                <a:solidFill>
                  <a:schemeClr val="accent4"/>
                </a:solidFill>
                <a:latin typeface="Consolas" pitchFamily="49" charset="0"/>
              </a:rPr>
              <a:t>d</a:t>
            </a:r>
            <a:r>
              <a:rPr lang="en-US" dirty="0" smtClean="0">
                <a:solidFill>
                  <a:schemeClr val="accent3"/>
                </a:solidFill>
                <a:latin typeface="Consolas" pitchFamily="49" charset="0"/>
              </a:rPr>
              <a:t>(</a:t>
            </a:r>
            <a:r>
              <a:rPr lang="en-US" dirty="0" smtClean="0">
                <a:solidFill>
                  <a:schemeClr val="tx1"/>
                </a:solidFill>
                <a:latin typeface="Consolas" pitchFamily="49" charset="0"/>
              </a:rPr>
              <a:t>"Hello"</a:t>
            </a:r>
            <a:r>
              <a:rPr lang="en-US" dirty="0" smtClean="0">
                <a:solidFill>
                  <a:schemeClr val="accent3"/>
                </a:solidFill>
                <a:latin typeface="Consolas" pitchFamily="49" charset="0"/>
              </a:rPr>
              <a:t>)</a:t>
            </a:r>
            <a:endParaRPr lang="en-US" dirty="0" smtClean="0">
              <a:solidFill>
                <a:schemeClr val="accent3"/>
              </a:solidFill>
            </a:endParaRPr>
          </a:p>
          <a:p>
            <a:pPr lvl="1"/>
            <a:r>
              <a:rPr lang="en-US" dirty="0" smtClean="0"/>
              <a:t>Member access		</a:t>
            </a:r>
            <a:r>
              <a:rPr lang="en-US" dirty="0" err="1" smtClean="0">
                <a:solidFill>
                  <a:schemeClr val="accent4"/>
                </a:solidFill>
                <a:latin typeface="Consolas" pitchFamily="49" charset="0"/>
              </a:rPr>
              <a:t>d</a:t>
            </a:r>
            <a:r>
              <a:rPr lang="en-US" dirty="0" err="1" smtClean="0">
                <a:solidFill>
                  <a:schemeClr val="accent3"/>
                </a:solidFill>
                <a:latin typeface="Consolas" pitchFamily="49" charset="0"/>
              </a:rPr>
              <a:t>.Length</a:t>
            </a:r>
            <a:endParaRPr lang="en-US" dirty="0" smtClean="0">
              <a:solidFill>
                <a:schemeClr val="accent3"/>
              </a:solidFill>
            </a:endParaRPr>
          </a:p>
          <a:p>
            <a:pPr lvl="1"/>
            <a:r>
              <a:rPr lang="en-US" dirty="0" smtClean="0"/>
              <a:t>Operator application	</a:t>
            </a:r>
            <a:r>
              <a:rPr lang="en-US" dirty="0" smtClean="0">
                <a:solidFill>
                  <a:schemeClr val="accent4"/>
                </a:solidFill>
                <a:latin typeface="Consolas" pitchFamily="49" charset="0"/>
              </a:rPr>
              <a:t>d</a:t>
            </a:r>
            <a:r>
              <a:rPr lang="en-US" dirty="0" smtClean="0">
                <a:solidFill>
                  <a:schemeClr val="accent3"/>
                </a:solidFill>
                <a:latin typeface="Consolas" pitchFamily="49" charset="0"/>
              </a:rPr>
              <a:t> + </a:t>
            </a:r>
            <a:r>
              <a:rPr lang="en-US" dirty="0" smtClean="0">
                <a:solidFill>
                  <a:schemeClr val="tx1"/>
                </a:solidFill>
                <a:latin typeface="Consolas" pitchFamily="49" charset="0"/>
              </a:rPr>
              <a:t>4</a:t>
            </a:r>
            <a:endParaRPr lang="en-US" dirty="0" smtClean="0">
              <a:solidFill>
                <a:schemeClr val="accent4"/>
              </a:solidFill>
            </a:endParaRPr>
          </a:p>
          <a:p>
            <a:pPr lvl="1"/>
            <a:r>
              <a:rPr lang="en-US" dirty="0" smtClean="0"/>
              <a:t>Indexing			</a:t>
            </a:r>
            <a:r>
              <a:rPr lang="en-US" dirty="0" smtClean="0">
                <a:solidFill>
                  <a:schemeClr val="accent4"/>
                </a:solidFill>
                <a:latin typeface="Consolas" pitchFamily="49" charset="0"/>
              </a:rPr>
              <a:t>d</a:t>
            </a:r>
            <a:r>
              <a:rPr lang="en-US" dirty="0" smtClean="0">
                <a:solidFill>
                  <a:schemeClr val="accent3"/>
                </a:solidFill>
                <a:latin typeface="Consolas" pitchFamily="49" charset="0"/>
              </a:rPr>
              <a:t>[</a:t>
            </a:r>
            <a:r>
              <a:rPr lang="en-US" dirty="0">
                <a:solidFill>
                  <a:schemeClr val="tx1"/>
                </a:solidFill>
                <a:latin typeface="Consolas" pitchFamily="49" charset="0"/>
              </a:rPr>
              <a:t>"Hello"</a:t>
            </a:r>
            <a:r>
              <a:rPr lang="en-US" dirty="0" smtClean="0">
                <a:solidFill>
                  <a:schemeClr val="accent3"/>
                </a:solidFill>
                <a:latin typeface="Consolas" pitchFamily="49" charset="0"/>
              </a:rPr>
              <a:t>]</a:t>
            </a:r>
            <a:endParaRPr lang="en-US" dirty="0" smtClean="0">
              <a:solidFill>
                <a:schemeClr val="accent3"/>
              </a:solidFill>
            </a:endParaRPr>
          </a:p>
          <a:p>
            <a:r>
              <a:rPr lang="en-US" dirty="0" smtClean="0"/>
              <a:t>Static type:</a:t>
            </a:r>
          </a:p>
          <a:p>
            <a:pPr lvl="1"/>
            <a:r>
              <a:rPr lang="en-US" dirty="0" smtClean="0"/>
              <a:t>Conversions			</a:t>
            </a:r>
            <a:r>
              <a:rPr lang="en-US" dirty="0" smtClean="0">
                <a:solidFill>
                  <a:schemeClr val="accent3"/>
                </a:solidFill>
                <a:latin typeface="Consolas" pitchFamily="49" charset="0"/>
              </a:rPr>
              <a:t>(</a:t>
            </a:r>
            <a:r>
              <a:rPr lang="en-US" dirty="0" smtClean="0">
                <a:solidFill>
                  <a:schemeClr val="tx1"/>
                </a:solidFill>
                <a:latin typeface="Consolas" pitchFamily="49" charset="0"/>
              </a:rPr>
              <a:t>double</a:t>
            </a:r>
            <a:r>
              <a:rPr lang="en-US" dirty="0" smtClean="0">
                <a:solidFill>
                  <a:schemeClr val="accent3"/>
                </a:solidFill>
                <a:latin typeface="Consolas" pitchFamily="49" charset="0"/>
              </a:rPr>
              <a:t>)</a:t>
            </a:r>
            <a:r>
              <a:rPr lang="en-US" dirty="0" smtClean="0">
                <a:solidFill>
                  <a:schemeClr val="accent4"/>
                </a:solidFill>
                <a:latin typeface="Consolas" pitchFamily="49" charset="0"/>
              </a:rPr>
              <a:t>d</a:t>
            </a:r>
            <a:endParaRPr lang="en-US" dirty="0" smtClean="0">
              <a:solidFill>
                <a:schemeClr val="accent4"/>
              </a:solidFill>
            </a:endParaRPr>
          </a:p>
          <a:p>
            <a:pPr lvl="1"/>
            <a:r>
              <a:rPr lang="en-US" dirty="0" smtClean="0"/>
              <a:t>Object creation		</a:t>
            </a:r>
            <a:r>
              <a:rPr lang="en-US" dirty="0" smtClean="0">
                <a:solidFill>
                  <a:schemeClr val="accent3"/>
                </a:solidFill>
                <a:latin typeface="Consolas" pitchFamily="49" charset="0"/>
              </a:rPr>
              <a:t>new</a:t>
            </a:r>
            <a:r>
              <a:rPr lang="en-US" dirty="0" smtClean="0">
                <a:solidFill>
                  <a:srgbClr val="0070C0"/>
                </a:solidFill>
                <a:latin typeface="Consolas" pitchFamily="49" charset="0"/>
              </a:rPr>
              <a:t> </a:t>
            </a:r>
            <a:r>
              <a:rPr lang="en-US" dirty="0" err="1" smtClean="0">
                <a:solidFill>
                  <a:schemeClr val="tx1"/>
                </a:solidFill>
                <a:latin typeface="Consolas" pitchFamily="49" charset="0"/>
              </a:rPr>
              <a:t>Foo</a:t>
            </a:r>
            <a:r>
              <a:rPr lang="en-US" dirty="0" smtClean="0">
                <a:solidFill>
                  <a:schemeClr val="accent3"/>
                </a:solidFill>
                <a:latin typeface="Consolas" pitchFamily="49" charset="0"/>
              </a:rPr>
              <a:t>(</a:t>
            </a:r>
            <a:r>
              <a:rPr lang="en-US" dirty="0" smtClean="0">
                <a:solidFill>
                  <a:schemeClr val="accent4"/>
                </a:solidFill>
                <a:latin typeface="Consolas" pitchFamily="49" charset="0"/>
              </a:rPr>
              <a:t>d</a:t>
            </a:r>
            <a:r>
              <a:rPr lang="en-US" dirty="0" smtClean="0">
                <a:solidFill>
                  <a:schemeClr val="accent3"/>
                </a:solidFill>
                <a:latin typeface="Consolas" pitchFamily="49" charset="0"/>
              </a:rPr>
              <a:t>)</a:t>
            </a:r>
            <a:endParaRPr lang="en-US" dirty="0" smtClean="0">
              <a:solidFill>
                <a:schemeClr val="accent3"/>
              </a:solidFill>
            </a:endParaRPr>
          </a:p>
        </p:txBody>
      </p:sp>
    </p:spTree>
    <p:extLst>
      <p:ext uri="{BB962C8B-B14F-4D97-AF65-F5344CB8AC3E}">
        <p14:creationId xmlns="" xmlns:p14="http://schemas.microsoft.com/office/powerpoint/2010/main" val="102174930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binders</a:t>
            </a:r>
            <a:endParaRPr lang="en-US" dirty="0"/>
          </a:p>
        </p:txBody>
      </p:sp>
      <p:sp>
        <p:nvSpPr>
          <p:cNvPr id="3" name="Content Placeholder 2"/>
          <p:cNvSpPr>
            <a:spLocks noGrp="1"/>
          </p:cNvSpPr>
          <p:nvPr>
            <p:ph idx="1"/>
          </p:nvPr>
        </p:nvSpPr>
        <p:spPr/>
        <p:txBody>
          <a:bodyPr/>
          <a:lstStyle/>
          <a:p>
            <a:r>
              <a:rPr lang="en-US" dirty="0" smtClean="0"/>
              <a:t>C# runtime binder (in Microsoft.CSharp.dll):</a:t>
            </a:r>
          </a:p>
          <a:p>
            <a:pPr lvl="1"/>
            <a:r>
              <a:rPr lang="en-US" dirty="0" smtClean="0"/>
              <a:t>Handles binding of “ordinary .NET objects”</a:t>
            </a:r>
          </a:p>
          <a:p>
            <a:pPr lvl="1"/>
            <a:r>
              <a:rPr lang="en-US" dirty="0" smtClean="0"/>
              <a:t>Mimics compile time semantics</a:t>
            </a:r>
          </a:p>
          <a:p>
            <a:endParaRPr lang="en-US" dirty="0" smtClean="0"/>
          </a:p>
          <a:p>
            <a:r>
              <a:rPr lang="en-US" dirty="0" smtClean="0"/>
              <a:t>IDynamicMetaObjectProvider implementations:</a:t>
            </a:r>
          </a:p>
          <a:p>
            <a:pPr lvl="1"/>
            <a:r>
              <a:rPr lang="en-US" dirty="0" smtClean="0"/>
              <a:t>Implemented by a given dynamic object</a:t>
            </a:r>
          </a:p>
          <a:p>
            <a:pPr lvl="1"/>
            <a:r>
              <a:rPr lang="en-US" dirty="0" smtClean="0"/>
              <a:t>Object handles its own binding</a:t>
            </a:r>
          </a:p>
          <a:p>
            <a:pPr lvl="2"/>
            <a:r>
              <a:rPr lang="en-US" dirty="0" smtClean="0"/>
              <a:t>“The object is king”</a:t>
            </a:r>
          </a:p>
          <a:p>
            <a:pPr lvl="1"/>
            <a:r>
              <a:rPr lang="en-US" dirty="0" smtClean="0"/>
              <a:t>Can choose to fall back to language binder</a:t>
            </a:r>
          </a:p>
          <a:p>
            <a:pPr lvl="1"/>
            <a:endParaRPr lang="en-US" dirty="0" smtClean="0"/>
          </a:p>
        </p:txBody>
      </p:sp>
    </p:spTree>
    <p:extLst>
      <p:ext uri="{BB962C8B-B14F-4D97-AF65-F5344CB8AC3E}">
        <p14:creationId xmlns="" xmlns:p14="http://schemas.microsoft.com/office/powerpoint/2010/main" val="10039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Dynamic menu today…</a:t>
            </a:r>
            <a:endParaRPr lang="en-US" dirty="0"/>
          </a:p>
        </p:txBody>
      </p:sp>
      <p:sp>
        <p:nvSpPr>
          <p:cNvPr id="3" name="Content Placeholder 2"/>
          <p:cNvSpPr>
            <a:spLocks noGrp="1"/>
          </p:cNvSpPr>
          <p:nvPr>
            <p:ph idx="1"/>
          </p:nvPr>
        </p:nvSpPr>
        <p:spPr/>
        <p:txBody>
          <a:bodyPr/>
          <a:lstStyle/>
          <a:p>
            <a:r>
              <a:rPr lang="en-US" sz="3600" dirty="0" smtClean="0">
                <a:solidFill>
                  <a:schemeClr val="tx2"/>
                </a:solidFill>
              </a:rPr>
              <a:t>The Dynamic Language Runtime</a:t>
            </a:r>
          </a:p>
          <a:p>
            <a:pPr lvl="1"/>
            <a:r>
              <a:rPr lang="en-US" dirty="0" smtClean="0">
                <a:solidFill>
                  <a:schemeClr val="tx2"/>
                </a:solidFill>
              </a:rPr>
              <a:t>How does it relate to the CLR?</a:t>
            </a:r>
          </a:p>
          <a:p>
            <a:endParaRPr lang="en-US" sz="3600" dirty="0" smtClean="0">
              <a:solidFill>
                <a:schemeClr val="tx2"/>
              </a:solidFill>
            </a:endParaRPr>
          </a:p>
          <a:p>
            <a:r>
              <a:rPr lang="en-US" sz="3600" dirty="0" smtClean="0">
                <a:solidFill>
                  <a:schemeClr val="tx2"/>
                </a:solidFill>
              </a:rPr>
              <a:t>Dynamic in C#</a:t>
            </a:r>
          </a:p>
          <a:p>
            <a:pPr lvl="1"/>
            <a:r>
              <a:rPr lang="en-US" dirty="0" smtClean="0">
                <a:solidFill>
                  <a:schemeClr val="tx2"/>
                </a:solidFill>
              </a:rPr>
              <a:t>Why did we design Dynamic the way we did?</a:t>
            </a:r>
          </a:p>
          <a:p>
            <a:endParaRPr lang="en-US" sz="3600" dirty="0" smtClean="0">
              <a:solidFill>
                <a:schemeClr val="tx2"/>
              </a:solidFill>
            </a:endParaRPr>
          </a:p>
          <a:p>
            <a:r>
              <a:rPr lang="en-US" sz="3600" dirty="0" smtClean="0">
                <a:solidFill>
                  <a:schemeClr val="tx2"/>
                </a:solidFill>
              </a:rPr>
              <a:t>Demo</a:t>
            </a:r>
          </a:p>
          <a:p>
            <a:pPr lvl="1"/>
            <a:r>
              <a:rPr lang="en-US" dirty="0" smtClean="0">
                <a:solidFill>
                  <a:schemeClr val="tx2"/>
                </a:solidFill>
              </a:rPr>
              <a:t>Let’s expose dynamic semantics on a type!</a:t>
            </a:r>
            <a:endParaRPr lang="en-US" dirty="0">
              <a:solidFill>
                <a:schemeClr val="tx2"/>
              </a:solidFill>
            </a:endParaRPr>
          </a:p>
        </p:txBody>
      </p:sp>
    </p:spTree>
    <p:extLst>
      <p:ext uri="{BB962C8B-B14F-4D97-AF65-F5344CB8AC3E}">
        <p14:creationId xmlns="" xmlns:p14="http://schemas.microsoft.com/office/powerpoint/2010/main" val="158750730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Runtime semantics</a:t>
            </a:r>
            <a:endParaRPr lang="en-US" dirty="0"/>
          </a:p>
        </p:txBody>
      </p:sp>
      <p:sp>
        <p:nvSpPr>
          <p:cNvPr id="3" name="Content Placeholder 2"/>
          <p:cNvSpPr>
            <a:spLocks noGrp="1"/>
          </p:cNvSpPr>
          <p:nvPr>
            <p:ph idx="1"/>
          </p:nvPr>
        </p:nvSpPr>
        <p:spPr/>
        <p:txBody>
          <a:bodyPr/>
          <a:lstStyle/>
          <a:p>
            <a:pPr lvl="1">
              <a:buNone/>
            </a:pPr>
            <a:r>
              <a:rPr lang="en-US" sz="2200" dirty="0" smtClean="0">
                <a:solidFill>
                  <a:schemeClr val="accent4"/>
                </a:solidFill>
                <a:latin typeface="Consolas" pitchFamily="49" charset="0"/>
              </a:rPr>
              <a:t>dynamic d</a:t>
            </a:r>
            <a:r>
              <a:rPr lang="en-US" sz="2200" dirty="0" smtClean="0">
                <a:solidFill>
                  <a:schemeClr val="tx1"/>
                </a:solidFill>
                <a:latin typeface="Consolas" pitchFamily="49" charset="0"/>
              </a:rPr>
              <a:t> = </a:t>
            </a:r>
            <a:r>
              <a:rPr lang="en-US" sz="2200" dirty="0" err="1" smtClean="0">
                <a:solidFill>
                  <a:schemeClr val="tx1"/>
                </a:solidFill>
                <a:latin typeface="Consolas" pitchFamily="49" charset="0"/>
              </a:rPr>
              <a:t>GetDynamicObject</a:t>
            </a:r>
            <a:r>
              <a:rPr lang="en-US" sz="2200" dirty="0" smtClean="0">
                <a:solidFill>
                  <a:schemeClr val="tx1"/>
                </a:solidFill>
                <a:latin typeface="Consolas" pitchFamily="49" charset="0"/>
              </a:rPr>
              <a:t>(…);</a:t>
            </a:r>
          </a:p>
          <a:p>
            <a:pPr lvl="1">
              <a:buNone/>
            </a:pPr>
            <a:r>
              <a:rPr lang="en-US" sz="2200" dirty="0" err="1" smtClean="0">
                <a:solidFill>
                  <a:schemeClr val="tx1"/>
                </a:solidFill>
                <a:latin typeface="Consolas" pitchFamily="49" charset="0"/>
              </a:rPr>
              <a:t>MathHelper.Power</a:t>
            </a:r>
            <a:r>
              <a:rPr lang="en-US" sz="2200" dirty="0" smtClean="0">
                <a:solidFill>
                  <a:schemeClr val="tx1"/>
                </a:solidFill>
                <a:latin typeface="Consolas" pitchFamily="49" charset="0"/>
              </a:rPr>
              <a:t>(4, </a:t>
            </a:r>
            <a:r>
              <a:rPr lang="en-US" sz="2200" dirty="0" smtClean="0">
                <a:solidFill>
                  <a:schemeClr val="accent3"/>
                </a:solidFill>
                <a:latin typeface="Consolas" pitchFamily="49" charset="0"/>
              </a:rPr>
              <a:t>d)</a:t>
            </a:r>
            <a:r>
              <a:rPr lang="en-US" sz="2200" dirty="0" smtClean="0">
                <a:solidFill>
                  <a:schemeClr val="tx1"/>
                </a:solidFill>
                <a:latin typeface="Consolas" pitchFamily="49" charset="0"/>
              </a:rPr>
              <a:t>;</a:t>
            </a:r>
          </a:p>
          <a:p>
            <a:endParaRPr lang="en-US" dirty="0" smtClean="0"/>
          </a:p>
          <a:p>
            <a:r>
              <a:rPr lang="en-US" dirty="0" smtClean="0"/>
              <a:t>Constituents typed as dynamic:</a:t>
            </a:r>
          </a:p>
          <a:p>
            <a:pPr lvl="1"/>
            <a:r>
              <a:rPr lang="en-US" dirty="0" smtClean="0"/>
              <a:t>Use their actual runtime type</a:t>
            </a:r>
          </a:p>
          <a:p>
            <a:r>
              <a:rPr lang="en-US" dirty="0" smtClean="0"/>
              <a:t>Statically typed constituents:</a:t>
            </a:r>
          </a:p>
          <a:p>
            <a:pPr lvl="1"/>
            <a:r>
              <a:rPr lang="en-US" dirty="0" smtClean="0"/>
              <a:t>Use their compile-time static type</a:t>
            </a:r>
          </a:p>
          <a:p>
            <a:pPr lvl="1"/>
            <a:r>
              <a:rPr lang="en-US" dirty="0" smtClean="0"/>
              <a:t>Use other static info like literalness</a:t>
            </a:r>
          </a:p>
          <a:p>
            <a:r>
              <a:rPr lang="en-US" dirty="0" smtClean="0"/>
              <a:t>Principle of least surprise:</a:t>
            </a:r>
          </a:p>
          <a:p>
            <a:pPr lvl="1"/>
            <a:r>
              <a:rPr lang="en-US" dirty="0" smtClean="0">
                <a:solidFill>
                  <a:schemeClr val="tx2"/>
                </a:solidFill>
              </a:rPr>
              <a:t>Only as dynamic as we have to be!</a:t>
            </a:r>
          </a:p>
          <a:p>
            <a:pPr lvl="1"/>
            <a:endParaRPr lang="en-US" dirty="0"/>
          </a:p>
        </p:txBody>
      </p:sp>
    </p:spTree>
    <p:extLst>
      <p:ext uri="{BB962C8B-B14F-4D97-AF65-F5344CB8AC3E}">
        <p14:creationId xmlns="" xmlns:p14="http://schemas.microsoft.com/office/powerpoint/2010/main" val="7102699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is useful… and it’s safe!</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chemeClr val="accent4"/>
                </a:solidFill>
              </a:rPr>
              <a:t>dynamic</a:t>
            </a:r>
            <a:r>
              <a:rPr lang="en-US" dirty="0" smtClean="0"/>
              <a:t> type lets you access dynamic object models by writing </a:t>
            </a:r>
            <a:r>
              <a:rPr lang="en-US" dirty="0" smtClean="0">
                <a:solidFill>
                  <a:schemeClr val="tx2"/>
                </a:solidFill>
              </a:rPr>
              <a:t>simple code </a:t>
            </a:r>
            <a:r>
              <a:rPr lang="en-US" dirty="0" smtClean="0"/>
              <a:t>that is easy to read and understand!</a:t>
            </a:r>
          </a:p>
          <a:p>
            <a:r>
              <a:rPr lang="en-US" dirty="0" smtClean="0"/>
              <a:t>By treating </a:t>
            </a:r>
            <a:r>
              <a:rPr lang="en-US" dirty="0" smtClean="0">
                <a:solidFill>
                  <a:schemeClr val="accent4"/>
                </a:solidFill>
              </a:rPr>
              <a:t>dynamic</a:t>
            </a:r>
            <a:r>
              <a:rPr lang="en-US" dirty="0" smtClean="0"/>
              <a:t> as a </a:t>
            </a:r>
            <a:r>
              <a:rPr lang="en-US" dirty="0" smtClean="0">
                <a:solidFill>
                  <a:schemeClr val="tx2"/>
                </a:solidFill>
              </a:rPr>
              <a:t>type</a:t>
            </a:r>
            <a:r>
              <a:rPr lang="en-US" dirty="0" smtClean="0"/>
              <a:t>, we reuse C#’s primary way of piping extra data through your control flow, and </a:t>
            </a:r>
            <a:r>
              <a:rPr lang="en-US" dirty="0" smtClean="0">
                <a:solidFill>
                  <a:schemeClr val="tx2"/>
                </a:solidFill>
              </a:rPr>
              <a:t>keep your static code safe</a:t>
            </a:r>
            <a:r>
              <a:rPr lang="en-US" dirty="0" smtClean="0"/>
              <a:t>.</a:t>
            </a:r>
          </a:p>
          <a:p>
            <a:r>
              <a:rPr lang="en-US" dirty="0" smtClean="0"/>
              <a:t>As a guiding principle: if you miss </a:t>
            </a:r>
            <a:r>
              <a:rPr lang="en-US" dirty="0" smtClean="0">
                <a:solidFill>
                  <a:schemeClr val="tx2"/>
                </a:solidFill>
              </a:rPr>
              <a:t>IntelliSense</a:t>
            </a:r>
            <a:r>
              <a:rPr lang="en-US" dirty="0" smtClean="0"/>
              <a:t>, you’ve gone </a:t>
            </a:r>
            <a:r>
              <a:rPr lang="en-US" dirty="0" smtClean="0">
                <a:solidFill>
                  <a:schemeClr val="accent4"/>
                </a:solidFill>
              </a:rPr>
              <a:t>too far</a:t>
            </a:r>
            <a:r>
              <a:rPr lang="en-US" dirty="0" smtClean="0"/>
              <a:t>!</a:t>
            </a:r>
          </a:p>
          <a:p>
            <a:r>
              <a:rPr lang="en-US" dirty="0" smtClean="0">
                <a:solidFill>
                  <a:schemeClr val="tx2"/>
                </a:solidFill>
              </a:rPr>
              <a:t>Have fun!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75946" cy="664797"/>
          </a:xfrm>
        </p:spPr>
        <p:txBody>
          <a:bodyPr/>
          <a:lstStyle/>
          <a:p>
            <a:r>
              <a:rPr dirty="0" smtClean="0"/>
              <a:t>For more info on Dynamic</a:t>
            </a:r>
            <a:r>
              <a:rPr lang="en-US" dirty="0" smtClean="0"/>
              <a:t>…</a:t>
            </a:r>
            <a:endParaRPr lang="en-US" dirty="0">
              <a:solidFill>
                <a:schemeClr val="accent1"/>
              </a:solidFill>
            </a:endParaRPr>
          </a:p>
        </p:txBody>
      </p:sp>
      <p:sp>
        <p:nvSpPr>
          <p:cNvPr id="14" name="Content Placeholder 17"/>
          <p:cNvSpPr txBox="1">
            <a:spLocks/>
          </p:cNvSpPr>
          <p:nvPr/>
        </p:nvSpPr>
        <p:spPr>
          <a:xfrm>
            <a:off x="237631" y="1346140"/>
            <a:ext cx="8686800" cy="722709"/>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vert="horz" wrap="square" lIns="0" tIns="0" rIns="0" bIns="0" rtlCol="0" anchor="ctr" anchorCtr="0">
            <a:spAutoFit/>
          </a:bodyPr>
          <a:lstStyle/>
          <a:p>
            <a:r>
              <a:rPr lang="en-US" sz="2000" b="1" dirty="0" smtClean="0"/>
              <a:t>Using C# 4.0 &amp; VB10 </a:t>
            </a:r>
            <a:r>
              <a:rPr lang="en-US" sz="2000" b="1" dirty="0" err="1" smtClean="0"/>
              <a:t>Interop</a:t>
            </a:r>
            <a:r>
              <a:rPr lang="en-US" sz="2000" b="1" dirty="0" smtClean="0"/>
              <a:t> Features with Silverlight, Office &amp; Python [DEV03-IS]</a:t>
            </a:r>
          </a:p>
          <a:p>
            <a:r>
              <a:rPr lang="en-US" sz="2000" b="1" dirty="0" smtClean="0">
                <a:solidFill>
                  <a:srgbClr val="FFC000"/>
                </a:solidFill>
              </a:rPr>
              <a:t>November 12, 16:15 - 17:30 </a:t>
            </a:r>
            <a:r>
              <a:rPr lang="en-US" sz="2000" dirty="0" smtClean="0"/>
              <a:t>– Interactive Theatre 2 - Orange  </a:t>
            </a:r>
            <a:r>
              <a:rPr lang="en-US" sz="2000" i="1" dirty="0" smtClean="0">
                <a:solidFill>
                  <a:srgbClr val="00B050"/>
                </a:solidFill>
              </a:rPr>
              <a:t>Alex Turner</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CLR?</a:t>
            </a:r>
            <a:endParaRPr lang="en-US" dirty="0"/>
          </a:p>
        </p:txBody>
      </p:sp>
      <p:sp>
        <p:nvSpPr>
          <p:cNvPr id="3" name="Content Placeholder 2"/>
          <p:cNvSpPr>
            <a:spLocks noGrp="1"/>
          </p:cNvSpPr>
          <p:nvPr>
            <p:ph idx="1"/>
          </p:nvPr>
        </p:nvSpPr>
        <p:spPr/>
        <p:txBody>
          <a:bodyPr/>
          <a:lstStyle/>
          <a:p>
            <a:pPr>
              <a:buNone/>
            </a:pPr>
            <a:r>
              <a:rPr lang="en-US" sz="3600" dirty="0" smtClean="0">
                <a:solidFill>
                  <a:srgbClr val="92D050"/>
                </a:solidFill>
              </a:rPr>
              <a:t>Common</a:t>
            </a:r>
            <a:r>
              <a:rPr lang="en-US" sz="3600" dirty="0" smtClean="0">
                <a:solidFill>
                  <a:schemeClr val="tx2"/>
                </a:solidFill>
              </a:rPr>
              <a:t> Language Runtime (CLR):</a:t>
            </a:r>
          </a:p>
          <a:p>
            <a:r>
              <a:rPr lang="en-US" dirty="0" smtClean="0"/>
              <a:t>Common platform for </a:t>
            </a:r>
            <a:r>
              <a:rPr lang="en-US" dirty="0" smtClean="0">
                <a:solidFill>
                  <a:srgbClr val="92D050"/>
                </a:solidFill>
              </a:rPr>
              <a:t>static</a:t>
            </a:r>
            <a:r>
              <a:rPr lang="en-US" dirty="0" smtClean="0"/>
              <a:t> languages</a:t>
            </a:r>
          </a:p>
          <a:p>
            <a:r>
              <a:rPr lang="en-US" dirty="0" smtClean="0">
                <a:solidFill>
                  <a:srgbClr val="92D050"/>
                </a:solidFill>
              </a:rPr>
              <a:t>Static binding</a:t>
            </a:r>
            <a:r>
              <a:rPr lang="en-US" dirty="0" smtClean="0"/>
              <a:t> of operations (at </a:t>
            </a:r>
            <a:r>
              <a:rPr lang="en-US" dirty="0" smtClean="0">
                <a:solidFill>
                  <a:srgbClr val="92D050"/>
                </a:solidFill>
              </a:rPr>
              <a:t>compile-time</a:t>
            </a:r>
            <a:r>
              <a:rPr lang="en-US" dirty="0" smtClean="0"/>
              <a:t>)</a:t>
            </a:r>
            <a:endParaRPr lang="en-US" dirty="0" smtClean="0">
              <a:solidFill>
                <a:srgbClr val="92D050"/>
              </a:solidFill>
            </a:endParaRPr>
          </a:p>
          <a:p>
            <a:r>
              <a:rPr lang="en-US" dirty="0" smtClean="0"/>
              <a:t>Good interop provided by</a:t>
            </a:r>
            <a:br>
              <a:rPr lang="en-US" dirty="0" smtClean="0"/>
            </a:br>
            <a:r>
              <a:rPr lang="en-US" dirty="0" smtClean="0">
                <a:solidFill>
                  <a:srgbClr val="92D050"/>
                </a:solidFill>
              </a:rPr>
              <a:t>Common Language Specification (CLS)</a:t>
            </a:r>
            <a:endParaRPr lang="en-US" dirty="0">
              <a:solidFill>
                <a:srgbClr val="92D050"/>
              </a:solidFill>
            </a:endParaRPr>
          </a:p>
        </p:txBody>
      </p:sp>
    </p:spTree>
    <p:extLst>
      <p:ext uri="{BB962C8B-B14F-4D97-AF65-F5344CB8AC3E}">
        <p14:creationId xmlns="" xmlns:p14="http://schemas.microsoft.com/office/powerpoint/2010/main" val="32255011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DLR?</a:t>
            </a:r>
            <a:endParaRPr lang="en-US" dirty="0"/>
          </a:p>
        </p:txBody>
      </p:sp>
      <p:sp>
        <p:nvSpPr>
          <p:cNvPr id="3" name="Content Placeholder 2"/>
          <p:cNvSpPr>
            <a:spLocks noGrp="1"/>
          </p:cNvSpPr>
          <p:nvPr>
            <p:ph idx="1"/>
          </p:nvPr>
        </p:nvSpPr>
        <p:spPr/>
        <p:txBody>
          <a:bodyPr/>
          <a:lstStyle/>
          <a:p>
            <a:pPr>
              <a:buNone/>
            </a:pPr>
            <a:r>
              <a:rPr lang="en-US" sz="3600" dirty="0" smtClean="0">
                <a:solidFill>
                  <a:srgbClr val="92D050"/>
                </a:solidFill>
              </a:rPr>
              <a:t>Dynamic</a:t>
            </a:r>
            <a:r>
              <a:rPr lang="en-US" sz="3600" dirty="0" smtClean="0">
                <a:solidFill>
                  <a:schemeClr val="tx2"/>
                </a:solidFill>
              </a:rPr>
              <a:t> Language Runtime (DLR):</a:t>
            </a:r>
          </a:p>
          <a:p>
            <a:r>
              <a:rPr lang="en-US" dirty="0" smtClean="0"/>
              <a:t>Common platform for </a:t>
            </a:r>
            <a:r>
              <a:rPr lang="en-US" dirty="0" smtClean="0">
                <a:solidFill>
                  <a:srgbClr val="92D050"/>
                </a:solidFill>
              </a:rPr>
              <a:t>dynamic </a:t>
            </a:r>
            <a:r>
              <a:rPr lang="en-US" dirty="0" smtClean="0"/>
              <a:t>languages</a:t>
            </a:r>
          </a:p>
          <a:p>
            <a:r>
              <a:rPr lang="en-US" dirty="0" smtClean="0">
                <a:solidFill>
                  <a:srgbClr val="92D050"/>
                </a:solidFill>
              </a:rPr>
              <a:t>Dynamic binding </a:t>
            </a:r>
            <a:r>
              <a:rPr lang="en-US" dirty="0" smtClean="0"/>
              <a:t>of operations (at </a:t>
            </a:r>
            <a:r>
              <a:rPr lang="en-US" dirty="0" smtClean="0">
                <a:solidFill>
                  <a:srgbClr val="92D050"/>
                </a:solidFill>
              </a:rPr>
              <a:t>runtime</a:t>
            </a:r>
            <a:r>
              <a:rPr lang="en-US" dirty="0" smtClean="0"/>
              <a:t>)</a:t>
            </a:r>
          </a:p>
          <a:p>
            <a:r>
              <a:rPr lang="en-US" dirty="0" smtClean="0"/>
              <a:t>Good interop provided by </a:t>
            </a:r>
            <a:r>
              <a:rPr lang="en-US" dirty="0" smtClean="0">
                <a:solidFill>
                  <a:srgbClr val="92D050"/>
                </a:solidFill>
              </a:rPr>
              <a:t>IDynamicMetaObjectProvider protocol (IDMOP)</a:t>
            </a:r>
          </a:p>
          <a:p>
            <a:pPr lvl="1"/>
            <a:endParaRPr lang="en-US" dirty="0"/>
          </a:p>
        </p:txBody>
      </p:sp>
    </p:spTree>
    <p:extLst>
      <p:ext uri="{BB962C8B-B14F-4D97-AF65-F5344CB8AC3E}">
        <p14:creationId xmlns="" xmlns:p14="http://schemas.microsoft.com/office/powerpoint/2010/main" val="27445297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Dynamic in C#?</a:t>
            </a:r>
            <a:endParaRPr lang="en-US" dirty="0"/>
          </a:p>
        </p:txBody>
      </p:sp>
      <p:sp>
        <p:nvSpPr>
          <p:cNvPr id="3" name="Content Placeholder 2"/>
          <p:cNvSpPr>
            <a:spLocks noGrp="1"/>
          </p:cNvSpPr>
          <p:nvPr>
            <p:ph idx="1"/>
          </p:nvPr>
        </p:nvSpPr>
        <p:spPr/>
        <p:txBody>
          <a:bodyPr/>
          <a:lstStyle/>
          <a:p>
            <a:r>
              <a:rPr lang="en-US" dirty="0" smtClean="0"/>
              <a:t>After all, C# is </a:t>
            </a:r>
            <a:r>
              <a:rPr lang="en-US" i="1" dirty="0" smtClean="0"/>
              <a:t>not</a:t>
            </a:r>
            <a:r>
              <a:rPr lang="en-US" dirty="0" smtClean="0"/>
              <a:t> a dynamic language!</a:t>
            </a:r>
          </a:p>
          <a:p>
            <a:pPr lvl="1"/>
            <a:r>
              <a:rPr lang="en-US" dirty="0" smtClean="0"/>
              <a:t>And never will be </a:t>
            </a:r>
            <a:r>
              <a:rPr lang="en-US" dirty="0" smtClean="0">
                <a:sym typeface="Wingdings" pitchFamily="2" charset="2"/>
              </a:rPr>
              <a:t></a:t>
            </a:r>
            <a:endParaRPr lang="en-US" dirty="0" smtClean="0"/>
          </a:p>
          <a:p>
            <a:endParaRPr lang="en-US" dirty="0" smtClean="0"/>
          </a:p>
          <a:p>
            <a:r>
              <a:rPr lang="en-US" dirty="0" smtClean="0">
                <a:solidFill>
                  <a:schemeClr val="tx2"/>
                </a:solidFill>
              </a:rPr>
              <a:t>To embrace the dynamic world around us!</a:t>
            </a:r>
          </a:p>
          <a:p>
            <a:pPr lvl="1"/>
            <a:r>
              <a:rPr lang="en-US" dirty="0" smtClean="0"/>
              <a:t>Use code from dynamic languages such as Python</a:t>
            </a:r>
          </a:p>
          <a:p>
            <a:pPr lvl="1"/>
            <a:r>
              <a:rPr lang="en-US" dirty="0" smtClean="0"/>
              <a:t>Talk to dynamic object models like the HTML DOM</a:t>
            </a:r>
          </a:p>
          <a:p>
            <a:pPr lvl="1"/>
            <a:r>
              <a:rPr lang="en-US" dirty="0" smtClean="0"/>
              <a:t>More natural interop with COM interfaces</a:t>
            </a:r>
          </a:p>
          <a:p>
            <a:pPr lvl="1"/>
            <a:endParaRPr lang="en-US" dirty="0" smtClean="0">
              <a:solidFill>
                <a:schemeClr val="tx2"/>
              </a:solidFill>
            </a:endParaRPr>
          </a:p>
          <a:p>
            <a:pPr lvl="1"/>
            <a:r>
              <a:rPr lang="en-US" dirty="0" smtClean="0">
                <a:solidFill>
                  <a:schemeClr val="tx2"/>
                </a:solidFill>
              </a:rPr>
              <a:t>Be a better “citizen of the .NET world”!</a:t>
            </a:r>
            <a:endParaRPr lang="en-US" dirty="0">
              <a:solidFill>
                <a:schemeClr val="tx2"/>
              </a:solidFill>
            </a:endParaRPr>
          </a:p>
        </p:txBody>
      </p:sp>
    </p:spTree>
    <p:extLst>
      <p:ext uri="{BB962C8B-B14F-4D97-AF65-F5344CB8AC3E}">
        <p14:creationId xmlns="" xmlns:p14="http://schemas.microsoft.com/office/powerpoint/2010/main" val="40950864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8"/>
          <p:cNvSpPr>
            <a:spLocks noChangeArrowheads="1"/>
          </p:cNvSpPr>
          <p:nvPr/>
        </p:nvSpPr>
        <p:spPr bwMode="auto">
          <a:xfrm>
            <a:off x="3733800" y="3962400"/>
            <a:ext cx="1600200" cy="1143000"/>
          </a:xfrm>
          <a:prstGeom prst="downArrow">
            <a:avLst>
              <a:gd name="adj1" fmla="val 67511"/>
              <a:gd name="adj2" fmla="val 50000"/>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Python</a:t>
            </a:r>
            <a:br>
              <a:rPr lang="en-US" dirty="0" smtClean="0">
                <a:effectLst>
                  <a:outerShdw blurRad="38100" dist="38100" dir="2700000" algn="tl">
                    <a:srgbClr val="000000">
                      <a:alpha val="43137"/>
                    </a:srgbClr>
                  </a:outerShdw>
                </a:effectLst>
                <a:latin typeface="Calibri" pitchFamily="34" charset="0"/>
                <a:cs typeface="Calibri" pitchFamily="34" charset="0"/>
              </a:rPr>
            </a:br>
            <a:r>
              <a:rPr lang="en-US" dirty="0" smtClean="0">
                <a:effectLst>
                  <a:outerShdw blurRad="38100" dist="38100" dir="2700000" algn="tl">
                    <a:srgbClr val="000000">
                      <a:alpha val="43137"/>
                    </a:srgbClr>
                  </a:outerShdw>
                </a:effectLst>
                <a:latin typeface="Calibri" pitchFamily="34" charset="0"/>
                <a:cs typeface="Calibri" pitchFamily="34" charset="0"/>
              </a:rPr>
              <a:t>Binder</a:t>
            </a:r>
          </a:p>
        </p:txBody>
      </p:sp>
      <p:sp>
        <p:nvSpPr>
          <p:cNvPr id="23" name="AutoShape 18"/>
          <p:cNvSpPr>
            <a:spLocks noChangeArrowheads="1"/>
          </p:cNvSpPr>
          <p:nvPr/>
        </p:nvSpPr>
        <p:spPr bwMode="auto">
          <a:xfrm>
            <a:off x="5410200" y="3962400"/>
            <a:ext cx="1600200" cy="1143000"/>
          </a:xfrm>
          <a:prstGeom prst="downArrow">
            <a:avLst>
              <a:gd name="adj1" fmla="val 67511"/>
              <a:gd name="adj2" fmla="val 50000"/>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Ruby</a:t>
            </a:r>
            <a:br>
              <a:rPr lang="en-US" dirty="0" smtClean="0">
                <a:effectLst>
                  <a:outerShdw blurRad="38100" dist="38100" dir="2700000" algn="tl">
                    <a:srgbClr val="000000">
                      <a:alpha val="43137"/>
                    </a:srgbClr>
                  </a:outerShdw>
                </a:effectLst>
                <a:latin typeface="Calibri" pitchFamily="34" charset="0"/>
                <a:cs typeface="Calibri" pitchFamily="34" charset="0"/>
              </a:rPr>
            </a:br>
            <a:r>
              <a:rPr lang="en-US" dirty="0" smtClean="0">
                <a:effectLst>
                  <a:outerShdw blurRad="38100" dist="38100" dir="2700000" algn="tl">
                    <a:srgbClr val="000000">
                      <a:alpha val="43137"/>
                    </a:srgbClr>
                  </a:outerShdw>
                </a:effectLst>
                <a:latin typeface="Calibri" pitchFamily="34" charset="0"/>
                <a:cs typeface="Calibri" pitchFamily="34" charset="0"/>
              </a:rPr>
              <a:t>Binder</a:t>
            </a:r>
          </a:p>
        </p:txBody>
      </p:sp>
      <p:sp>
        <p:nvSpPr>
          <p:cNvPr id="24" name="AutoShape 18"/>
          <p:cNvSpPr>
            <a:spLocks noChangeArrowheads="1"/>
          </p:cNvSpPr>
          <p:nvPr/>
        </p:nvSpPr>
        <p:spPr bwMode="auto">
          <a:xfrm>
            <a:off x="7086600" y="3962400"/>
            <a:ext cx="1600200" cy="1143000"/>
          </a:xfrm>
          <a:prstGeom prst="downArrow">
            <a:avLst>
              <a:gd name="adj1" fmla="val 67511"/>
              <a:gd name="adj2" fmla="val 50000"/>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COM</a:t>
            </a:r>
            <a:br>
              <a:rPr lang="en-US" dirty="0" smtClean="0">
                <a:effectLst>
                  <a:outerShdw blurRad="38100" dist="38100" dir="2700000" algn="tl">
                    <a:srgbClr val="000000">
                      <a:alpha val="43137"/>
                    </a:srgbClr>
                  </a:outerShdw>
                </a:effectLst>
                <a:latin typeface="Calibri" pitchFamily="34" charset="0"/>
                <a:cs typeface="Calibri" pitchFamily="34" charset="0"/>
              </a:rPr>
            </a:br>
            <a:r>
              <a:rPr lang="en-US" dirty="0" smtClean="0">
                <a:effectLst>
                  <a:outerShdw blurRad="38100" dist="38100" dir="2700000" algn="tl">
                    <a:srgbClr val="000000">
                      <a:alpha val="43137"/>
                    </a:srgbClr>
                  </a:outerShdw>
                </a:effectLst>
                <a:latin typeface="Calibri" pitchFamily="34" charset="0"/>
                <a:cs typeface="Calibri" pitchFamily="34" charset="0"/>
              </a:rPr>
              <a:t>Binder</a:t>
            </a:r>
          </a:p>
        </p:txBody>
      </p:sp>
      <p:sp>
        <p:nvSpPr>
          <p:cNvPr id="21" name="AutoShape 18"/>
          <p:cNvSpPr>
            <a:spLocks noChangeArrowheads="1"/>
          </p:cNvSpPr>
          <p:nvPr/>
        </p:nvSpPr>
        <p:spPr bwMode="auto">
          <a:xfrm>
            <a:off x="2057400" y="3962400"/>
            <a:ext cx="1600200" cy="1143000"/>
          </a:xfrm>
          <a:prstGeom prst="downArrow">
            <a:avLst>
              <a:gd name="adj1" fmla="val 73041"/>
              <a:gd name="adj2" fmla="val 50000"/>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DOM</a:t>
            </a:r>
            <a:br>
              <a:rPr lang="en-US" dirty="0" smtClean="0">
                <a:effectLst>
                  <a:outerShdw blurRad="38100" dist="38100" dir="2700000" algn="tl">
                    <a:srgbClr val="000000">
                      <a:alpha val="43137"/>
                    </a:srgbClr>
                  </a:outerShdw>
                </a:effectLst>
                <a:latin typeface="Calibri" pitchFamily="34" charset="0"/>
                <a:cs typeface="Calibri" pitchFamily="34" charset="0"/>
              </a:rPr>
            </a:br>
            <a:r>
              <a:rPr lang="en-US" dirty="0" smtClean="0">
                <a:effectLst>
                  <a:outerShdw blurRad="38100" dist="38100" dir="2700000" algn="tl">
                    <a:srgbClr val="000000">
                      <a:alpha val="43137"/>
                    </a:srgbClr>
                  </a:outerShdw>
                </a:effectLst>
                <a:latin typeface="Calibri" pitchFamily="34" charset="0"/>
                <a:cs typeface="Calibri" pitchFamily="34" charset="0"/>
              </a:rPr>
              <a:t>Binder</a:t>
            </a:r>
          </a:p>
        </p:txBody>
      </p:sp>
      <p:sp>
        <p:nvSpPr>
          <p:cNvPr id="18" name="AutoShape 18"/>
          <p:cNvSpPr>
            <a:spLocks noChangeArrowheads="1"/>
          </p:cNvSpPr>
          <p:nvPr/>
        </p:nvSpPr>
        <p:spPr bwMode="auto">
          <a:xfrm>
            <a:off x="381000" y="3962400"/>
            <a:ext cx="1600200" cy="1143000"/>
          </a:xfrm>
          <a:prstGeom prst="downArrow">
            <a:avLst>
              <a:gd name="adj1" fmla="val 67511"/>
              <a:gd name="adj2" fmla="val 50000"/>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Object</a:t>
            </a:r>
            <a:br>
              <a:rPr lang="en-US" dirty="0" smtClean="0">
                <a:effectLst>
                  <a:outerShdw blurRad="38100" dist="38100" dir="2700000" algn="tl">
                    <a:srgbClr val="000000">
                      <a:alpha val="43137"/>
                    </a:srgbClr>
                  </a:outerShdw>
                </a:effectLst>
                <a:latin typeface="Calibri" pitchFamily="34" charset="0"/>
                <a:cs typeface="Calibri" pitchFamily="34" charset="0"/>
              </a:rPr>
            </a:br>
            <a:r>
              <a:rPr lang="en-US" dirty="0" smtClean="0">
                <a:effectLst>
                  <a:outerShdw blurRad="38100" dist="38100" dir="2700000" algn="tl">
                    <a:srgbClr val="000000">
                      <a:alpha val="43137"/>
                    </a:srgbClr>
                  </a:outerShdw>
                </a:effectLst>
                <a:latin typeface="Calibri" pitchFamily="34" charset="0"/>
                <a:cs typeface="Calibri" pitchFamily="34" charset="0"/>
              </a:rPr>
              <a:t>Binder</a:t>
            </a:r>
          </a:p>
        </p:txBody>
      </p:sp>
      <p:sp>
        <p:nvSpPr>
          <p:cNvPr id="2" name="Title 1"/>
          <p:cNvSpPr>
            <a:spLocks noGrp="1"/>
          </p:cNvSpPr>
          <p:nvPr>
            <p:ph type="title"/>
          </p:nvPr>
        </p:nvSpPr>
        <p:spPr/>
        <p:txBody>
          <a:bodyPr/>
          <a:lstStyle/>
          <a:p>
            <a:r>
              <a:rPr lang="en-US" dirty="0" smtClean="0"/>
              <a:t>Dynamic Language Runtime</a:t>
            </a:r>
            <a:endParaRPr lang="en-US" dirty="0"/>
          </a:p>
        </p:txBody>
      </p:sp>
      <p:sp>
        <p:nvSpPr>
          <p:cNvPr id="3" name="Rounded Rectangle 2"/>
          <p:cNvSpPr/>
          <p:nvPr/>
        </p:nvSpPr>
        <p:spPr bwMode="auto">
          <a:xfrm>
            <a:off x="381000" y="5029200"/>
            <a:ext cx="1600200" cy="1295400"/>
          </a:xfrm>
          <a:prstGeom prst="roundRect">
            <a:avLst/>
          </a:prstGeom>
          <a:ln>
            <a:headEnd type="none" w="med" len="med"/>
            <a:tailEnd type="none" w="med" len="med"/>
          </a:ln>
          <a:effectLst>
            <a:innerShdw blurRad="114300">
              <a:prstClr val="black"/>
            </a:innerShdw>
            <a:reflection blurRad="6350" stA="52000" endA="300" endPos="35000" dir="5400000" sy="-100000" algn="bl" rotWithShape="0"/>
          </a:effectLst>
        </p:spPr>
        <p:style>
          <a:lnRef idx="1">
            <a:schemeClr val="accent2"/>
          </a:lnRef>
          <a:fillRef idx="1001">
            <a:schemeClr val="lt1"/>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5" name="Rounded Rectangle 4"/>
          <p:cNvSpPr/>
          <p:nvPr/>
        </p:nvSpPr>
        <p:spPr bwMode="auto">
          <a:xfrm>
            <a:off x="2057400" y="5029200"/>
            <a:ext cx="1600200" cy="1295400"/>
          </a:xfrm>
          <a:prstGeom prst="roundRect">
            <a:avLst/>
          </a:prstGeom>
          <a:ln>
            <a:headEnd type="none" w="med" len="med"/>
            <a:tailEnd type="none" w="med" len="med"/>
          </a:ln>
          <a:effectLst>
            <a:innerShdw blurRad="114300">
              <a:prstClr val="black"/>
            </a:innerShdw>
            <a:reflection blurRad="6350" stA="52000" endA="300" endPos="35000" dir="5400000" sy="-100000" algn="bl" rotWithShape="0"/>
          </a:effectLst>
        </p:spPr>
        <p:style>
          <a:lnRef idx="1">
            <a:schemeClr val="accent2"/>
          </a:lnRef>
          <a:fillRef idx="1001">
            <a:schemeClr val="lt1"/>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6" name="Rounded Rectangle 5"/>
          <p:cNvSpPr/>
          <p:nvPr/>
        </p:nvSpPr>
        <p:spPr bwMode="auto">
          <a:xfrm>
            <a:off x="3733800" y="5029200"/>
            <a:ext cx="1600200" cy="1295400"/>
          </a:xfrm>
          <a:prstGeom prst="roundRect">
            <a:avLst/>
          </a:prstGeom>
          <a:ln>
            <a:headEnd type="none" w="med" len="med"/>
            <a:tailEnd type="none" w="med" len="med"/>
          </a:ln>
          <a:effectLst>
            <a:innerShdw blurRad="114300">
              <a:prstClr val="black"/>
            </a:innerShdw>
            <a:reflection blurRad="6350" stA="52000" endA="300" endPos="35000" dir="5400000" sy="-100000" algn="bl" rotWithShape="0"/>
          </a:effectLst>
        </p:spPr>
        <p:style>
          <a:lnRef idx="1">
            <a:schemeClr val="accent2"/>
          </a:lnRef>
          <a:fillRef idx="1001">
            <a:schemeClr val="lt1"/>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7" name="Rounded Rectangle 6"/>
          <p:cNvSpPr/>
          <p:nvPr/>
        </p:nvSpPr>
        <p:spPr bwMode="auto">
          <a:xfrm>
            <a:off x="5410200" y="5029200"/>
            <a:ext cx="1600200" cy="1295400"/>
          </a:xfrm>
          <a:prstGeom prst="roundRect">
            <a:avLst/>
          </a:prstGeom>
          <a:ln>
            <a:headEnd type="none" w="med" len="med"/>
            <a:tailEnd type="none" w="med" len="med"/>
          </a:ln>
          <a:effectLst>
            <a:innerShdw blurRad="114300">
              <a:prstClr val="black"/>
            </a:innerShdw>
            <a:reflection blurRad="6350" stA="52000" endA="300" endPos="35000" dir="5400000" sy="-100000" algn="bl" rotWithShape="0"/>
          </a:effectLst>
        </p:spPr>
        <p:style>
          <a:lnRef idx="1">
            <a:schemeClr val="accent2"/>
          </a:lnRef>
          <a:fillRef idx="1001">
            <a:schemeClr val="lt1"/>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8" name="Rounded Rectangle 7"/>
          <p:cNvSpPr/>
          <p:nvPr/>
        </p:nvSpPr>
        <p:spPr bwMode="auto">
          <a:xfrm>
            <a:off x="7086600" y="5029200"/>
            <a:ext cx="1600200" cy="1295400"/>
          </a:xfrm>
          <a:prstGeom prst="roundRect">
            <a:avLst/>
          </a:prstGeom>
          <a:ln>
            <a:headEnd type="none" w="med" len="med"/>
            <a:tailEnd type="none" w="med" len="med"/>
          </a:ln>
          <a:effectLst>
            <a:innerShdw blurRad="114300">
              <a:prstClr val="black"/>
            </a:innerShdw>
            <a:reflection blurRad="6350" stA="52000" endA="300" endPos="35000" dir="5400000" sy="-100000" algn="bl" rotWithShape="0"/>
          </a:effectLst>
        </p:spPr>
        <p:style>
          <a:lnRef idx="1">
            <a:schemeClr val="accent2"/>
          </a:lnRef>
          <a:fillRef idx="1001">
            <a:schemeClr val="lt1"/>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pic>
        <p:nvPicPr>
          <p:cNvPr id="9" name="Picture 8" descr="image002_thumb.jpg"/>
          <p:cNvPicPr>
            <a:picLocks noChangeAspect="1"/>
          </p:cNvPicPr>
          <p:nvPr/>
        </p:nvPicPr>
        <p:blipFill>
          <a:blip r:embed="rId3" cstate="print"/>
          <a:stretch>
            <a:fillRect/>
          </a:stretch>
        </p:blipFill>
        <p:spPr>
          <a:xfrm>
            <a:off x="2362200" y="5125466"/>
            <a:ext cx="990600" cy="1102868"/>
          </a:xfrm>
          <a:prstGeom prst="rect">
            <a:avLst/>
          </a:prstGeom>
        </p:spPr>
      </p:pic>
      <p:pic>
        <p:nvPicPr>
          <p:cNvPr id="10" name="Picture 2" descr="C:\Users\jimhug.REDMOND\Pictures\python-logo-master-v3-TM.png"/>
          <p:cNvPicPr>
            <a:picLocks noChangeAspect="1" noChangeArrowheads="1"/>
          </p:cNvPicPr>
          <p:nvPr/>
        </p:nvPicPr>
        <p:blipFill>
          <a:blip r:embed="rId4" cstate="print"/>
          <a:srcRect l="12006" r="6533"/>
          <a:stretch>
            <a:fillRect/>
          </a:stretch>
        </p:blipFill>
        <p:spPr bwMode="auto">
          <a:xfrm>
            <a:off x="3848100" y="5392620"/>
            <a:ext cx="1371600" cy="568560"/>
          </a:xfrm>
          <a:prstGeom prst="rect">
            <a:avLst/>
          </a:prstGeom>
          <a:noFill/>
          <a:ln w="9525">
            <a:noFill/>
            <a:miter lim="800000"/>
            <a:headEnd/>
            <a:tailEnd/>
          </a:ln>
        </p:spPr>
      </p:pic>
      <p:pic>
        <p:nvPicPr>
          <p:cNvPr id="11" name="Picture 3" descr="C:\Users\jimhug.REDMOND\Pictures\599px-Ruby_logo.png"/>
          <p:cNvPicPr>
            <a:picLocks noChangeAspect="1" noChangeArrowheads="1"/>
          </p:cNvPicPr>
          <p:nvPr/>
        </p:nvPicPr>
        <p:blipFill>
          <a:blip r:embed="rId5" cstate="print"/>
          <a:srcRect/>
          <a:stretch>
            <a:fillRect/>
          </a:stretch>
        </p:blipFill>
        <p:spPr bwMode="auto">
          <a:xfrm>
            <a:off x="5924548" y="5391148"/>
            <a:ext cx="571504" cy="571504"/>
          </a:xfrm>
          <a:prstGeom prst="rect">
            <a:avLst/>
          </a:prstGeom>
          <a:noFill/>
          <a:ln w="9525">
            <a:noFill/>
            <a:miter lim="800000"/>
            <a:headEnd/>
            <a:tailEnd/>
          </a:ln>
        </p:spPr>
      </p:pic>
      <p:pic>
        <p:nvPicPr>
          <p:cNvPr id="12" name="Picture 2"/>
          <p:cNvPicPr>
            <a:picLocks noChangeAspect="1" noChangeArrowheads="1"/>
          </p:cNvPicPr>
          <p:nvPr/>
        </p:nvPicPr>
        <p:blipFill>
          <a:blip r:embed="rId6" cstate="print"/>
          <a:srcRect/>
          <a:stretch>
            <a:fillRect/>
          </a:stretch>
        </p:blipFill>
        <p:spPr bwMode="auto">
          <a:xfrm>
            <a:off x="7386634" y="5279058"/>
            <a:ext cx="1000132" cy="795685"/>
          </a:xfrm>
          <a:prstGeom prst="rect">
            <a:avLst/>
          </a:prstGeom>
          <a:noFill/>
          <a:ln w="9525">
            <a:noFill/>
            <a:miter lim="800000"/>
            <a:headEnd/>
            <a:tailEnd/>
          </a:ln>
          <a:effectLst/>
        </p:spPr>
      </p:pic>
      <p:sp>
        <p:nvSpPr>
          <p:cNvPr id="13" name="Rounded Rectangle 12"/>
          <p:cNvSpPr/>
          <p:nvPr/>
        </p:nvSpPr>
        <p:spPr bwMode="auto">
          <a:xfrm>
            <a:off x="381000" y="2362200"/>
            <a:ext cx="8305800" cy="1600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3600" dirty="0" smtClean="0">
                <a:solidFill>
                  <a:srgbClr val="FFFFFF"/>
                </a:solidFill>
                <a:latin typeface="Calibri" pitchFamily="34" charset="0"/>
                <a:cs typeface="Calibri" pitchFamily="34" charset="0"/>
              </a:rPr>
              <a:t>Dynamic Language Runtime</a:t>
            </a:r>
          </a:p>
        </p:txBody>
      </p:sp>
      <p:sp>
        <p:nvSpPr>
          <p:cNvPr id="25" name="AutoShape 18"/>
          <p:cNvSpPr>
            <a:spLocks noChangeArrowheads="1"/>
          </p:cNvSpPr>
          <p:nvPr/>
        </p:nvSpPr>
        <p:spPr bwMode="auto">
          <a:xfrm>
            <a:off x="609600" y="3124200"/>
            <a:ext cx="2514600" cy="533400"/>
          </a:xfrm>
          <a:prstGeom prst="roundRect">
            <a:avLst>
              <a:gd name="adj" fmla="val 16667"/>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sz="2000" dirty="0" smtClean="0">
                <a:effectLst>
                  <a:outerShdw blurRad="38100" dist="38100" dir="2700000" algn="tl">
                    <a:srgbClr val="000000">
                      <a:alpha val="43137"/>
                    </a:srgbClr>
                  </a:outerShdw>
                </a:effectLst>
                <a:latin typeface="Calibri" pitchFamily="34" charset="0"/>
                <a:cs typeface="Calibri" pitchFamily="34" charset="0"/>
              </a:rPr>
              <a:t>Expression Trees</a:t>
            </a:r>
          </a:p>
        </p:txBody>
      </p:sp>
      <p:sp>
        <p:nvSpPr>
          <p:cNvPr id="26" name="AutoShape 18"/>
          <p:cNvSpPr>
            <a:spLocks noChangeArrowheads="1"/>
          </p:cNvSpPr>
          <p:nvPr/>
        </p:nvSpPr>
        <p:spPr bwMode="auto">
          <a:xfrm>
            <a:off x="3276600" y="3124200"/>
            <a:ext cx="2514600" cy="533400"/>
          </a:xfrm>
          <a:prstGeom prst="roundRect">
            <a:avLst>
              <a:gd name="adj" fmla="val 16667"/>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sz="2000" dirty="0" smtClean="0">
                <a:effectLst>
                  <a:outerShdw blurRad="38100" dist="38100" dir="2700000" algn="tl">
                    <a:srgbClr val="000000">
                      <a:alpha val="43137"/>
                    </a:srgbClr>
                  </a:outerShdw>
                </a:effectLst>
                <a:latin typeface="Calibri" pitchFamily="34" charset="0"/>
                <a:cs typeface="Calibri" pitchFamily="34" charset="0"/>
              </a:rPr>
              <a:t>Dynamic Dispatch</a:t>
            </a:r>
          </a:p>
        </p:txBody>
      </p:sp>
      <p:sp>
        <p:nvSpPr>
          <p:cNvPr id="27" name="AutoShape 18"/>
          <p:cNvSpPr>
            <a:spLocks noChangeArrowheads="1"/>
          </p:cNvSpPr>
          <p:nvPr/>
        </p:nvSpPr>
        <p:spPr bwMode="auto">
          <a:xfrm>
            <a:off x="5943600" y="3124200"/>
            <a:ext cx="2514600" cy="533400"/>
          </a:xfrm>
          <a:prstGeom prst="roundRect">
            <a:avLst>
              <a:gd name="adj" fmla="val 16667"/>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sz="2000" dirty="0" smtClean="0">
                <a:effectLst>
                  <a:outerShdw blurRad="38100" dist="38100" dir="2700000" algn="tl">
                    <a:srgbClr val="000000">
                      <a:alpha val="43137"/>
                    </a:srgbClr>
                  </a:outerShdw>
                </a:effectLst>
                <a:latin typeface="Calibri" pitchFamily="34" charset="0"/>
                <a:cs typeface="Calibri" pitchFamily="34" charset="0"/>
              </a:rPr>
              <a:t>Call Site Caching</a:t>
            </a:r>
          </a:p>
        </p:txBody>
      </p:sp>
      <p:sp>
        <p:nvSpPr>
          <p:cNvPr id="28" name="AutoShape 18"/>
          <p:cNvSpPr>
            <a:spLocks noChangeArrowheads="1"/>
          </p:cNvSpPr>
          <p:nvPr/>
        </p:nvSpPr>
        <p:spPr bwMode="auto">
          <a:xfrm>
            <a:off x="457200" y="1447800"/>
            <a:ext cx="1524000" cy="762000"/>
          </a:xfrm>
          <a:prstGeom prst="roundRect">
            <a:avLst>
              <a:gd name="adj"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err="1" smtClean="0">
                <a:effectLst>
                  <a:outerShdw blurRad="38100" dist="38100" dir="2700000" algn="tl">
                    <a:srgbClr val="000000">
                      <a:alpha val="43137"/>
                    </a:srgbClr>
                  </a:outerShdw>
                </a:effectLst>
                <a:latin typeface="Calibri" pitchFamily="34" charset="0"/>
                <a:cs typeface="Calibri" pitchFamily="34" charset="0"/>
              </a:rPr>
              <a:t>IronPython</a:t>
            </a:r>
            <a:endParaRPr lang="en-US" dirty="0" smtClean="0">
              <a:effectLst>
                <a:outerShdw blurRad="38100" dist="38100" dir="2700000" algn="tl">
                  <a:srgbClr val="000000">
                    <a:alpha val="43137"/>
                  </a:srgbClr>
                </a:outerShdw>
              </a:effectLst>
              <a:latin typeface="Calibri" pitchFamily="34" charset="0"/>
              <a:cs typeface="Calibri" pitchFamily="34" charset="0"/>
            </a:endParaRPr>
          </a:p>
        </p:txBody>
      </p:sp>
      <p:sp>
        <p:nvSpPr>
          <p:cNvPr id="29" name="AutoShape 18"/>
          <p:cNvSpPr>
            <a:spLocks noChangeArrowheads="1"/>
          </p:cNvSpPr>
          <p:nvPr/>
        </p:nvSpPr>
        <p:spPr bwMode="auto">
          <a:xfrm>
            <a:off x="2133600" y="1447800"/>
            <a:ext cx="1524000" cy="762000"/>
          </a:xfrm>
          <a:prstGeom prst="roundRect">
            <a:avLst>
              <a:gd name="adj"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err="1" smtClean="0">
                <a:effectLst>
                  <a:outerShdw blurRad="38100" dist="38100" dir="2700000" algn="tl">
                    <a:srgbClr val="000000">
                      <a:alpha val="43137"/>
                    </a:srgbClr>
                  </a:outerShdw>
                </a:effectLst>
                <a:latin typeface="Calibri" pitchFamily="34" charset="0"/>
                <a:cs typeface="Calibri" pitchFamily="34" charset="0"/>
              </a:rPr>
              <a:t>IronRuby</a:t>
            </a:r>
            <a:endParaRPr lang="en-US" dirty="0" smtClean="0">
              <a:effectLst>
                <a:outerShdw blurRad="38100" dist="38100" dir="2700000" algn="tl">
                  <a:srgbClr val="000000">
                    <a:alpha val="43137"/>
                  </a:srgbClr>
                </a:outerShdw>
              </a:effectLst>
              <a:latin typeface="Calibri" pitchFamily="34" charset="0"/>
              <a:cs typeface="Calibri" pitchFamily="34" charset="0"/>
            </a:endParaRPr>
          </a:p>
        </p:txBody>
      </p:sp>
      <p:sp>
        <p:nvSpPr>
          <p:cNvPr id="30" name="AutoShape 18"/>
          <p:cNvSpPr>
            <a:spLocks noChangeArrowheads="1"/>
          </p:cNvSpPr>
          <p:nvPr/>
        </p:nvSpPr>
        <p:spPr bwMode="auto">
          <a:xfrm>
            <a:off x="3810000" y="1447800"/>
            <a:ext cx="1447800" cy="762000"/>
          </a:xfrm>
          <a:prstGeom prst="roundRect">
            <a:avLst>
              <a:gd name="adj"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C#</a:t>
            </a:r>
          </a:p>
        </p:txBody>
      </p:sp>
      <p:sp>
        <p:nvSpPr>
          <p:cNvPr id="31" name="AutoShape 18"/>
          <p:cNvSpPr>
            <a:spLocks noChangeArrowheads="1"/>
          </p:cNvSpPr>
          <p:nvPr/>
        </p:nvSpPr>
        <p:spPr bwMode="auto">
          <a:xfrm>
            <a:off x="5410200" y="1447800"/>
            <a:ext cx="1524000" cy="762000"/>
          </a:xfrm>
          <a:prstGeom prst="roundRect">
            <a:avLst>
              <a:gd name="adj"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VB.NET</a:t>
            </a:r>
          </a:p>
        </p:txBody>
      </p:sp>
      <p:sp>
        <p:nvSpPr>
          <p:cNvPr id="32" name="AutoShape 18"/>
          <p:cNvSpPr>
            <a:spLocks noChangeArrowheads="1"/>
          </p:cNvSpPr>
          <p:nvPr/>
        </p:nvSpPr>
        <p:spPr bwMode="auto">
          <a:xfrm>
            <a:off x="7086600" y="1447800"/>
            <a:ext cx="1524000" cy="762000"/>
          </a:xfrm>
          <a:prstGeom prst="roundRect">
            <a:avLst>
              <a:gd name="adj"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0" tIns="54859" rIns="109720" bIns="54859" numCol="1" rtlCol="0" anchor="ctr" anchorCtr="0" compatLnSpc="1">
            <a:prstTxWarp prst="textNoShape">
              <a:avLst/>
            </a:prstTxWarp>
          </a:bodyPr>
          <a:lstStyle/>
          <a:p>
            <a:pPr algn="ctr" defTabSz="1096875"/>
            <a:r>
              <a:rPr lang="en-US" dirty="0" smtClean="0">
                <a:effectLst>
                  <a:outerShdw blurRad="38100" dist="38100" dir="2700000" algn="tl">
                    <a:srgbClr val="000000">
                      <a:alpha val="43137"/>
                    </a:srgbClr>
                  </a:outerShdw>
                </a:effectLst>
                <a:latin typeface="Calibri" pitchFamily="34" charset="0"/>
                <a:cs typeface="Calibri" pitchFamily="34" charset="0"/>
              </a:rPr>
              <a:t>Others…</a:t>
            </a:r>
          </a:p>
        </p:txBody>
      </p:sp>
      <p:pic>
        <p:nvPicPr>
          <p:cNvPr id="25602" name="Picture 2" descr="http://www.microsoft.com/net/images/net-logo.jpg"/>
          <p:cNvPicPr>
            <a:picLocks noChangeAspect="1" noChangeArrowheads="1"/>
          </p:cNvPicPr>
          <p:nvPr/>
        </p:nvPicPr>
        <p:blipFill>
          <a:blip r:embed="rId7"/>
          <a:srcRect r="50052"/>
          <a:stretch>
            <a:fillRect/>
          </a:stretch>
        </p:blipFill>
        <p:spPr bwMode="auto">
          <a:xfrm>
            <a:off x="440872" y="5407932"/>
            <a:ext cx="1460499" cy="651549"/>
          </a:xfrm>
          <a:prstGeom prst="rect">
            <a:avLst/>
          </a:prstGeom>
          <a:noFill/>
        </p:spPr>
      </p:pic>
    </p:spTree>
    <p:extLst>
      <p:ext uri="{BB962C8B-B14F-4D97-AF65-F5344CB8AC3E}">
        <p14:creationId xmlns="" xmlns:p14="http://schemas.microsoft.com/office/powerpoint/2010/main" val="555174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6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1" grpId="0" animBg="1"/>
      <p:bldP spid="18" grpId="0" animBg="1"/>
      <p:bldP spid="3" grpId="0" animBg="1"/>
      <p:bldP spid="5" grpId="0" animBg="1"/>
      <p:bldP spid="6" grpId="0" animBg="1"/>
      <p:bldP spid="7" grpId="0" animBg="1"/>
      <p:bldP spid="8"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Dynamic Binding</a:t>
            </a:r>
            <a:endParaRPr lang="en-US" dirty="0"/>
          </a:p>
        </p:txBody>
      </p:sp>
      <p:sp>
        <p:nvSpPr>
          <p:cNvPr id="3" name="Content Placeholder 2"/>
          <p:cNvSpPr>
            <a:spLocks noGrp="1"/>
          </p:cNvSpPr>
          <p:nvPr>
            <p:ph idx="1"/>
          </p:nvPr>
        </p:nvSpPr>
        <p:spPr/>
        <p:txBody>
          <a:bodyPr/>
          <a:lstStyle/>
          <a:p>
            <a:r>
              <a:rPr lang="en-US" i="1" dirty="0" smtClean="0">
                <a:solidFill>
                  <a:schemeClr val="tx2"/>
                </a:solidFill>
              </a:rPr>
              <a:t>Binding: </a:t>
            </a:r>
            <a:r>
              <a:rPr lang="en-US" dirty="0" smtClean="0"/>
              <a:t/>
            </a:r>
            <a:br>
              <a:rPr lang="en-US" dirty="0" smtClean="0"/>
            </a:br>
            <a:r>
              <a:rPr lang="en-US" dirty="0" smtClean="0"/>
              <a:t>Determining the meaning of an operation based on the type of constituents</a:t>
            </a:r>
          </a:p>
          <a:p>
            <a:r>
              <a:rPr lang="en-US" i="1" dirty="0" smtClean="0">
                <a:solidFill>
                  <a:schemeClr val="tx2"/>
                </a:solidFill>
              </a:rPr>
              <a:t>Static binding:</a:t>
            </a:r>
            <a:r>
              <a:rPr lang="en-US" dirty="0" smtClean="0"/>
              <a:t/>
            </a:r>
            <a:br>
              <a:rPr lang="en-US" dirty="0" smtClean="0"/>
            </a:br>
            <a:r>
              <a:rPr lang="en-US" dirty="0" smtClean="0"/>
              <a:t>Binding is based on compile-time (static) types of expressions</a:t>
            </a:r>
          </a:p>
          <a:p>
            <a:r>
              <a:rPr lang="en-US" i="1" dirty="0" smtClean="0">
                <a:solidFill>
                  <a:schemeClr val="tx2"/>
                </a:solidFill>
              </a:rPr>
              <a:t>Dynamic binding:</a:t>
            </a:r>
            <a:r>
              <a:rPr lang="en-US" i="1" dirty="0" smtClean="0"/>
              <a:t/>
            </a:r>
            <a:br>
              <a:rPr lang="en-US" i="1" dirty="0" smtClean="0"/>
            </a:br>
            <a:r>
              <a:rPr lang="en-US" dirty="0" smtClean="0"/>
              <a:t>Binding is based on runtime (actual) types </a:t>
            </a:r>
            <a:r>
              <a:rPr lang="en-US" dirty="0" smtClean="0"/>
              <a:t/>
            </a:r>
            <a:br>
              <a:rPr lang="en-US" dirty="0" smtClean="0"/>
            </a:br>
            <a:r>
              <a:rPr lang="en-US" dirty="0" smtClean="0"/>
              <a:t>of </a:t>
            </a:r>
            <a:r>
              <a:rPr lang="en-US" dirty="0" smtClean="0"/>
              <a:t>objects</a:t>
            </a:r>
          </a:p>
        </p:txBody>
      </p:sp>
    </p:spTree>
    <p:extLst>
      <p:ext uri="{BB962C8B-B14F-4D97-AF65-F5344CB8AC3E}">
        <p14:creationId xmlns="" xmlns:p14="http://schemas.microsoft.com/office/powerpoint/2010/main" val="134375651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Syntax Dilemma</a:t>
            </a:r>
            <a:endParaRPr lang="en-US" dirty="0"/>
          </a:p>
        </p:txBody>
      </p:sp>
      <p:sp>
        <p:nvSpPr>
          <p:cNvPr id="3" name="Content Placeholder 2"/>
          <p:cNvSpPr>
            <a:spLocks noGrp="1"/>
          </p:cNvSpPr>
          <p:nvPr>
            <p:ph idx="1"/>
          </p:nvPr>
        </p:nvSpPr>
        <p:spPr/>
        <p:txBody>
          <a:bodyPr/>
          <a:lstStyle/>
          <a:p>
            <a:r>
              <a:rPr lang="en-US" dirty="0" smtClean="0">
                <a:solidFill>
                  <a:schemeClr val="tx2"/>
                </a:solidFill>
              </a:rPr>
              <a:t>Knee-jerk:</a:t>
            </a:r>
            <a:r>
              <a:rPr lang="en-US" dirty="0" smtClean="0"/>
              <a:t> It’s got to look different!</a:t>
            </a:r>
          </a:p>
          <a:p>
            <a:pPr lvl="1"/>
            <a:r>
              <a:rPr lang="en-US" dirty="0" smtClean="0"/>
              <a:t>Type safety first</a:t>
            </a:r>
          </a:p>
          <a:p>
            <a:pPr lvl="1"/>
            <a:endParaRPr lang="en-US" dirty="0" smtClean="0"/>
          </a:p>
          <a:p>
            <a:r>
              <a:rPr lang="en-US" dirty="0" smtClean="0">
                <a:solidFill>
                  <a:schemeClr val="tx2"/>
                </a:solidFill>
              </a:rPr>
              <a:t>Secret dream:</a:t>
            </a:r>
            <a:r>
              <a:rPr lang="en-US" dirty="0" smtClean="0"/>
              <a:t> It’s got to look similar!</a:t>
            </a:r>
          </a:p>
          <a:p>
            <a:pPr lvl="1"/>
            <a:r>
              <a:rPr lang="en-US" dirty="0" smtClean="0"/>
              <a:t>Beautiful, simple code</a:t>
            </a:r>
            <a:endParaRPr lang="en-US" dirty="0"/>
          </a:p>
        </p:txBody>
      </p:sp>
    </p:spTree>
    <p:extLst>
      <p:ext uri="{BB962C8B-B14F-4D97-AF65-F5344CB8AC3E}">
        <p14:creationId xmlns="" xmlns:p14="http://schemas.microsoft.com/office/powerpoint/2010/main" val="36074807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TechEd09_Europe</Template>
  <TotalTime>505</TotalTime>
  <Words>1344</Words>
  <Application>Microsoft Office PowerPoint</Application>
  <PresentationFormat>On-screen Show (4:3)</PresentationFormat>
  <Paragraphs>273</Paragraphs>
  <Slides>36</Slides>
  <Notes>35</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TechEd09_Europe</vt:lpstr>
      <vt:lpstr>TechEd09_Europe template</vt:lpstr>
      <vt:lpstr>Slide 1</vt:lpstr>
      <vt:lpstr>Dynamic in Microsoft Visual C# 4.0: The Why's and How's </vt:lpstr>
      <vt:lpstr>On the Dynamic menu today…</vt:lpstr>
      <vt:lpstr>What is the CLR?</vt:lpstr>
      <vt:lpstr>What is the DLR?</vt:lpstr>
      <vt:lpstr>So, why Dynamic in C#?</vt:lpstr>
      <vt:lpstr>Dynamic Language Runtime</vt:lpstr>
      <vt:lpstr>Terminology: Dynamic Binding</vt:lpstr>
      <vt:lpstr>The Syntax Dilemma</vt:lpstr>
      <vt:lpstr>Dynamic: A case study</vt:lpstr>
      <vt:lpstr>Syntax Attempt #1</vt:lpstr>
      <vt:lpstr>Syntax Attempt #1</vt:lpstr>
      <vt:lpstr>Syntax Attempt #2</vt:lpstr>
      <vt:lpstr>Syntax Attempt #2</vt:lpstr>
      <vt:lpstr>Syntax Attempt #2</vt:lpstr>
      <vt:lpstr>Syntax Attempt #2</vt:lpstr>
      <vt:lpstr>Syntax Attempt #3</vt:lpstr>
      <vt:lpstr>Syntax Attempt #3</vt:lpstr>
      <vt:lpstr>Syntax Attempt #3</vt:lpstr>
      <vt:lpstr>Syntax Attempt #4</vt:lpstr>
      <vt:lpstr>Syntax Attempt #4</vt:lpstr>
      <vt:lpstr>Syntax Attempt #4</vt:lpstr>
      <vt:lpstr>Why is this safe?</vt:lpstr>
      <vt:lpstr>“Statically typed to be dynamic”</vt:lpstr>
      <vt:lpstr>Creating Dynamic Objects</vt:lpstr>
      <vt:lpstr>Type or Type Modifier?</vt:lpstr>
      <vt:lpstr>Dynamic expressions when?</vt:lpstr>
      <vt:lpstr>Result type of dynamic expressions</vt:lpstr>
      <vt:lpstr>Runtime binders</vt:lpstr>
      <vt:lpstr>C# Runtime semantics</vt:lpstr>
      <vt:lpstr>Dynamic is useful… and it’s safe!</vt:lpstr>
      <vt:lpstr>For more info on Dynamic…</vt:lpstr>
      <vt:lpstr>Slide 33</vt:lpstr>
      <vt:lpstr>Resources</vt:lpstr>
      <vt:lpstr>Slide 35</vt:lpstr>
      <vt:lpstr>Slide 36</vt:lpstr>
    </vt:vector>
  </TitlesOfParts>
  <Manager>&lt;Content Manager Name Here&gt;</Manager>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Europe 2009</dc:subject>
  <dc:creator>Alex Turner</dc:creator>
  <dc:description>tech·ed Europe 2009</dc:description>
  <cp:lastModifiedBy>cn_user</cp:lastModifiedBy>
  <cp:revision>20</cp:revision>
  <dcterms:created xsi:type="dcterms:W3CDTF">2009-10-29T22:58:28Z</dcterms:created>
  <dcterms:modified xsi:type="dcterms:W3CDTF">2009-11-12T08:27:32Z</dcterms:modified>
</cp:coreProperties>
</file>