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2"/>
    <p:sldMasterId id="2147483727" r:id="rId3"/>
  </p:sldMasterIdLst>
  <p:notesMasterIdLst>
    <p:notesMasterId r:id="rId48"/>
  </p:notesMasterIdLst>
  <p:handoutMasterIdLst>
    <p:handoutMasterId r:id="rId49"/>
  </p:handoutMasterIdLst>
  <p:sldIdLst>
    <p:sldId id="256" r:id="rId4"/>
    <p:sldId id="257" r:id="rId5"/>
    <p:sldId id="287" r:id="rId6"/>
    <p:sldId id="323" r:id="rId7"/>
    <p:sldId id="288" r:id="rId8"/>
    <p:sldId id="297" r:id="rId9"/>
    <p:sldId id="299" r:id="rId10"/>
    <p:sldId id="322" r:id="rId11"/>
    <p:sldId id="302" r:id="rId12"/>
    <p:sldId id="304" r:id="rId13"/>
    <p:sldId id="303" r:id="rId14"/>
    <p:sldId id="301" r:id="rId15"/>
    <p:sldId id="295" r:id="rId16"/>
    <p:sldId id="305" r:id="rId17"/>
    <p:sldId id="328" r:id="rId18"/>
    <p:sldId id="294" r:id="rId19"/>
    <p:sldId id="314" r:id="rId20"/>
    <p:sldId id="313" r:id="rId21"/>
    <p:sldId id="308" r:id="rId22"/>
    <p:sldId id="321" r:id="rId23"/>
    <p:sldId id="319" r:id="rId24"/>
    <p:sldId id="327" r:id="rId25"/>
    <p:sldId id="320" r:id="rId26"/>
    <p:sldId id="338" r:id="rId27"/>
    <p:sldId id="332" r:id="rId28"/>
    <p:sldId id="334" r:id="rId29"/>
    <p:sldId id="329" r:id="rId30"/>
    <p:sldId id="335" r:id="rId31"/>
    <p:sldId id="336" r:id="rId32"/>
    <p:sldId id="337" r:id="rId33"/>
    <p:sldId id="326" r:id="rId34"/>
    <p:sldId id="317" r:id="rId35"/>
    <p:sldId id="339" r:id="rId36"/>
    <p:sldId id="340" r:id="rId37"/>
    <p:sldId id="330" r:id="rId38"/>
    <p:sldId id="342" r:id="rId39"/>
    <p:sldId id="341" r:id="rId40"/>
    <p:sldId id="274" r:id="rId41"/>
    <p:sldId id="283" r:id="rId42"/>
    <p:sldId id="284" r:id="rId43"/>
    <p:sldId id="285" r:id="rId44"/>
    <p:sldId id="286" r:id="rId45"/>
    <p:sldId id="343" r:id="rId46"/>
    <p:sldId id="280" r:id="rId47"/>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 id="1" name="maryfj" initials="mfj"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6AE1E"/>
    <a:srgbClr val="FCFC4A"/>
    <a:srgbClr val="FFFFFF"/>
    <a:srgbClr val="363636"/>
    <a:srgbClr val="242424"/>
    <a:srgbClr val="303030"/>
    <a:srgbClr val="474747"/>
    <a:srgbClr val="CCFFCC"/>
    <a:srgbClr val="CCCCCC"/>
    <a:srgbClr val="99CC99"/>
  </p:clrMru>
  <p:extLst>
    <p:ext uri="{E76CE94A-603C-4142-B9EB-6D1370010A27}">
      <p14:discardImageEditData xmlns:p14="http://schemas.microsoft.com/office/powerpoint/2007/7/12/main" xmlns="" val="0"/>
    </p:ext>
    <p:ext uri="{D31A062A-798A-4329-ABDD-BBA856620510}">
      <p14:defaultImageDpi xmlns:p14="http://schemas.microsoft.com/office/powerpoint/2007/7/12/main" xmlns="" val="22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838" autoAdjust="0"/>
    <p:restoredTop sz="76670" autoAdjust="0"/>
  </p:normalViewPr>
  <p:slideViewPr>
    <p:cSldViewPr snapToGrid="0">
      <p:cViewPr varScale="1">
        <p:scale>
          <a:sx n="93" d="100"/>
          <a:sy n="93" d="100"/>
        </p:scale>
        <p:origin x="-678" y="-96"/>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93" d="100"/>
          <a:sy n="93" d="100"/>
        </p:scale>
        <p:origin x="-1920" y="-1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1400" smtClean="0"/>
              <a:t>Tech·Ed Europe 2009</a:t>
            </a:r>
            <a:endParaRPr lang="en-US" sz="1400"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z="1400" smtClean="0">
                <a:latin typeface="Trebuchet MS" pitchFamily="34" charset="0"/>
              </a:rPr>
              <a:t>11/11/2009</a:t>
            </a:r>
            <a:endParaRPr lang="en-US" sz="1400"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1400" smtClean="0">
                <a:solidFill>
                  <a:srgbClr val="000000"/>
                </a:solidFill>
                <a:latin typeface="Trebuchet MS" pitchFamily="34" charset="0"/>
              </a:rPr>
              <a:t>emb303_rockinson.pptx</a:t>
            </a:r>
            <a:endParaRPr lang="en-US" sz="1400" dirty="0" smtClean="0">
              <a:solidFill>
                <a:srgbClr val="000000"/>
              </a:solidFill>
              <a:latin typeface="Trebuchet MS"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z="1400" smtClean="0">
                <a:latin typeface="Trebuchet MS" pitchFamily="34" charset="0"/>
              </a:rPr>
              <a:pPr/>
              <a:t>‹#›</a:t>
            </a:fld>
            <a:endParaRPr lang="en-US" sz="1400" dirty="0">
              <a:latin typeface="Trebuchet MS" pitchFamily="34" charset="0"/>
            </a:endParaRPr>
          </a:p>
        </p:txBody>
      </p:sp>
    </p:spTree>
    <p:extLst>
      <p:ext uri="{BB962C8B-B14F-4D97-AF65-F5344CB8AC3E}">
        <p14:creationId xmlns:p14="http://schemas.microsoft.com/office/powerpoint/2007/7/12/main" xmlns="" val="3274810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07/7/12/main" xmlns="" val="253754724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761" fontAlgn="base">
              <a:spcBef>
                <a:spcPct val="0"/>
              </a:spcBef>
              <a:spcAft>
                <a:spcPct val="0"/>
              </a:spcAft>
              <a:defRPr/>
            </a:pPr>
            <a:endParaRPr lang="en-US" dirty="0"/>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pPr eaLnBrk="1" hangingPunct="1">
              <a:spcBef>
                <a:spcPct val="0"/>
              </a:spcBef>
            </a:pPr>
            <a:endParaRPr lang="en-US" dirty="0">
              <a:latin typeface="Segoe"/>
            </a:endParaRPr>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761" fontAlgn="base">
              <a:spcBef>
                <a:spcPct val="0"/>
              </a:spcBef>
              <a:spcAft>
                <a:spcPct val="0"/>
              </a:spcAft>
            </a:pPr>
            <a:endParaRPr lang="en-US" dirty="0" smtClean="0">
              <a:latin typeface="Segoe"/>
            </a:endParaRP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761" fontAlgn="base">
              <a:spcBef>
                <a:spcPct val="0"/>
              </a:spcBef>
              <a:spcAft>
                <a:spcPct val="0"/>
              </a:spcAft>
              <a:defRPr/>
            </a:pPr>
            <a:endParaRPr lang="en-US" dirty="0"/>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761" fontAlgn="base">
              <a:spcBef>
                <a:spcPct val="0"/>
              </a:spcBef>
              <a:spcAft>
                <a:spcPct val="0"/>
              </a:spcAft>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dirty="0" smtClean="0"/>
          </a:p>
        </p:txBody>
      </p:sp>
      <p:sp>
        <p:nvSpPr>
          <p:cNvPr id="45060" name="Slide Number Placeholder 3"/>
          <p:cNvSpPr>
            <a:spLocks noGrp="1"/>
          </p:cNvSpPr>
          <p:nvPr>
            <p:ph type="sldNum" sz="quarter" idx="5"/>
          </p:nvPr>
        </p:nvSpPr>
        <p:spPr>
          <a:noFill/>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dirty="0" smtClean="0"/>
          </a:p>
        </p:txBody>
      </p:sp>
      <p:sp>
        <p:nvSpPr>
          <p:cNvPr id="41988" name="Slide Number Placeholder 3"/>
          <p:cNvSpPr>
            <a:spLocks noGrp="1"/>
          </p:cNvSpPr>
          <p:nvPr>
            <p:ph type="sldNum" sz="quarter" idx="5"/>
          </p:nvPr>
        </p:nvSpPr>
        <p:spPr>
          <a:noFill/>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dirty="0" smtClean="0"/>
          </a:p>
        </p:txBody>
      </p:sp>
      <p:sp>
        <p:nvSpPr>
          <p:cNvPr id="41988" name="Slide Number Placeholder 3"/>
          <p:cNvSpPr>
            <a:spLocks noGrp="1"/>
          </p:cNvSpPr>
          <p:nvPr>
            <p:ph type="sldNum" sz="quarter" idx="5"/>
          </p:nvPr>
        </p:nvSpPr>
        <p:spPr>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endParaRPr lang="en-US" dirty="0">
              <a:latin typeface="Segoe" pitchFamily="34" charset="0"/>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smtClean="0"/>
          </a:p>
        </p:txBody>
      </p:sp>
      <p:sp>
        <p:nvSpPr>
          <p:cNvPr id="51204" name="Slide Number Placeholder 3"/>
          <p:cNvSpPr>
            <a:spLocks noGrp="1"/>
          </p:cNvSpPr>
          <p:nvPr>
            <p:ph type="sldNum" sz="quarter" idx="5"/>
          </p:nvPr>
        </p:nvSpPr>
        <p:spPr>
          <a:noFill/>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07/7/12/main" xmlns="" val="28100797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endParaRPr lang="en-US" dirty="0">
              <a:latin typeface="Segoe" pitchFamily="34" charset="0"/>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07/7/12/main" xmlns="" val="12141773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endParaRPr lang="en-US" dirty="0"/>
          </a:p>
        </p:txBody>
      </p:sp>
      <p:sp>
        <p:nvSpPr>
          <p:cNvPr id="6" name="Slide Image Placeholder 5"/>
          <p:cNvSpPr>
            <a:spLocks noGrp="1" noRot="1" noChangeAspect="1"/>
          </p:cNvSpPr>
          <p:nvPr>
            <p:ph type="sldImg"/>
          </p:nvPr>
        </p:nvSpPr>
        <p:spPr>
          <a:xfrm>
            <a:off x="1535113" y="457200"/>
            <a:ext cx="3736975" cy="2801938"/>
          </a:xfrm>
        </p:spPr>
      </p:sp>
      <p:sp>
        <p:nvSpPr>
          <p:cNvPr id="7" name="Notes Placeholder 6"/>
          <p:cNvSpPr>
            <a:spLocks noGrp="1"/>
          </p:cNvSpPr>
          <p:nvPr>
            <p:ph type="body" idx="1"/>
          </p:nvPr>
        </p:nvSpPr>
        <p:spPr/>
        <p:txBody>
          <a:bodyPr>
            <a:normAutofit/>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endParaRPr lang="en-US" dirty="0"/>
          </a:p>
        </p:txBody>
      </p:sp>
      <p:sp>
        <p:nvSpPr>
          <p:cNvPr id="6" name="Slide Image Placeholder 5"/>
          <p:cNvSpPr>
            <a:spLocks noGrp="1" noRot="1" noChangeAspect="1"/>
          </p:cNvSpPr>
          <p:nvPr>
            <p:ph type="sldImg"/>
          </p:nvPr>
        </p:nvSpPr>
        <p:spPr>
          <a:xfrm>
            <a:off x="1535113" y="457200"/>
            <a:ext cx="3736975" cy="2801938"/>
          </a:xfrm>
        </p:spPr>
      </p:sp>
      <p:sp>
        <p:nvSpPr>
          <p:cNvPr id="7" name="Notes Placeholder 6"/>
          <p:cNvSpPr>
            <a:spLocks noGrp="1"/>
          </p:cNvSpPr>
          <p:nvPr>
            <p:ph type="body" idx="1"/>
          </p:nvPr>
        </p:nvSpPr>
        <p:spPr/>
        <p:txBody>
          <a:bodyPr>
            <a:normAutofit/>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07/7/12/main" xmlns="" val="1214177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endParaRPr lang="en-US" dirty="0"/>
          </a:p>
        </p:txBody>
      </p:sp>
      <p:sp>
        <p:nvSpPr>
          <p:cNvPr id="6" name="Slide Image Placeholder 5"/>
          <p:cNvSpPr>
            <a:spLocks noGrp="1" noRot="1" noChangeAspect="1"/>
          </p:cNvSpPr>
          <p:nvPr>
            <p:ph type="sldImg"/>
          </p:nvPr>
        </p:nvSpPr>
        <p:spPr>
          <a:xfrm>
            <a:off x="1535113" y="457200"/>
            <a:ext cx="3736975" cy="2801938"/>
          </a:xfrm>
        </p:spPr>
      </p:sp>
      <p:sp>
        <p:nvSpPr>
          <p:cNvPr id="7" name="Notes Placeholder 6"/>
          <p:cNvSpPr>
            <a:spLocks noGrp="1"/>
          </p:cNvSpPr>
          <p:nvPr>
            <p:ph type="body" idx="1"/>
          </p:nvPr>
        </p:nvSpPr>
        <p:spPr/>
        <p:txBody>
          <a:bodyPr>
            <a:normAutofit/>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endParaRPr lang="en-US" dirty="0"/>
          </a:p>
        </p:txBody>
      </p:sp>
      <p:sp>
        <p:nvSpPr>
          <p:cNvPr id="6" name="Slide Image Placeholder 5"/>
          <p:cNvSpPr>
            <a:spLocks noGrp="1" noRot="1" noChangeAspect="1"/>
          </p:cNvSpPr>
          <p:nvPr>
            <p:ph type="sldImg"/>
          </p:nvPr>
        </p:nvSpPr>
        <p:spPr>
          <a:xfrm>
            <a:off x="1535113" y="457200"/>
            <a:ext cx="3736975" cy="2801938"/>
          </a:xfrm>
        </p:spPr>
      </p:sp>
      <p:sp>
        <p:nvSpPr>
          <p:cNvPr id="7" name="Notes Placeholder 6"/>
          <p:cNvSpPr>
            <a:spLocks noGrp="1"/>
          </p:cNvSpPr>
          <p:nvPr>
            <p:ph type="body" idx="1"/>
          </p:nvPr>
        </p:nvSpPr>
        <p:spPr/>
        <p:txBody>
          <a:bodyPr>
            <a:normAutofit/>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761" fontAlgn="base">
              <a:spcBef>
                <a:spcPct val="0"/>
              </a:spcBef>
              <a:spcAft>
                <a:spcPct val="0"/>
              </a:spcAft>
              <a:defRPr/>
            </a:pPr>
            <a:endParaRPr lang="en-US" dirty="0"/>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pPr eaLnBrk="1" hangingPunct="1">
              <a:spcBef>
                <a:spcPct val="0"/>
              </a:spcBef>
            </a:pPr>
            <a:endParaRPr lang="en-US" dirty="0">
              <a:latin typeface="Segoe"/>
            </a:endParaRPr>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761" fontAlgn="base">
              <a:spcBef>
                <a:spcPct val="0"/>
              </a:spcBef>
              <a:spcAft>
                <a:spcPct val="0"/>
              </a:spcAft>
            </a:pPr>
            <a:endParaRPr lang="en-US" dirty="0" smtClean="0">
              <a:latin typeface="Segoe"/>
            </a:endParaRP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761" fontAlgn="base">
              <a:spcBef>
                <a:spcPct val="0"/>
              </a:spcBef>
              <a:spcAft>
                <a:spcPct val="0"/>
              </a:spcAft>
              <a:defRPr/>
            </a:pPr>
            <a:endParaRPr lang="en-US" dirty="0"/>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761" fontAlgn="base">
              <a:spcBef>
                <a:spcPct val="0"/>
              </a:spcBef>
              <a:spcAft>
                <a:spcPct val="0"/>
              </a:spcAft>
              <a:defRPr/>
            </a:pP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en-US" b="1" dirty="0" smtClean="0">
              <a:effectLst/>
            </a:endParaRPr>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07/7/12/main" xmlns="" val="129737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07/7/12/main" xmlns="" val="74168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761" fontAlgn="base">
              <a:spcBef>
                <a:spcPct val="0"/>
              </a:spcBef>
              <a:spcAft>
                <a:spcPct val="0"/>
              </a:spcAft>
              <a:defRPr/>
            </a:pPr>
            <a:endParaRPr lang="en-US" dirty="0"/>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pPr eaLnBrk="1" hangingPunct="1">
              <a:spcBef>
                <a:spcPct val="0"/>
              </a:spcBef>
            </a:pPr>
            <a:endParaRPr lang="en-US" dirty="0">
              <a:latin typeface="Segoe"/>
            </a:endParaRPr>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761" fontAlgn="base">
              <a:spcBef>
                <a:spcPct val="0"/>
              </a:spcBef>
              <a:spcAft>
                <a:spcPct val="0"/>
              </a:spcAft>
            </a:pPr>
            <a:endParaRPr lang="en-US" dirty="0" smtClean="0">
              <a:latin typeface="Segoe"/>
            </a:endParaRP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761" fontAlgn="base">
              <a:spcBef>
                <a:spcPct val="0"/>
              </a:spcBef>
              <a:spcAft>
                <a:spcPct val="0"/>
              </a:spcAft>
              <a:defRPr/>
            </a:pPr>
            <a:endParaRPr lang="en-US" dirty="0"/>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761" fontAlgn="base">
              <a:spcBef>
                <a:spcPct val="0"/>
              </a:spcBef>
              <a:spcAft>
                <a:spcPct val="0"/>
              </a:spcAft>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dirty="0" smtClean="0"/>
          </a:p>
        </p:txBody>
      </p:sp>
      <p:sp>
        <p:nvSpPr>
          <p:cNvPr id="45060" name="Slide Number Placeholder 3"/>
          <p:cNvSpPr>
            <a:spLocks noGrp="1"/>
          </p:cNvSpPr>
          <p:nvPr>
            <p:ph type="sldNum" sz="quarter" idx="5"/>
          </p:nvPr>
        </p:nvSpPr>
        <p:spPr>
          <a:noFill/>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3"/>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rack Resource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jpeg"/><Relationship Id="rId7" Type="http://schemas.openxmlformats.org/officeDocument/2006/relationships/image" Target="NULL"/><Relationship Id="rId2"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24" r:id="rId11"/>
    <p:sldLayoutId id="2147483726"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6"/>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8"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43.png"/><Relationship Id="rId11" Type="http://schemas.openxmlformats.org/officeDocument/2006/relationships/image" Target="../media/image46.png"/><Relationship Id="rId5" Type="http://schemas.openxmlformats.org/officeDocument/2006/relationships/image" Target="../media/image29.png"/><Relationship Id="rId10" Type="http://schemas.openxmlformats.org/officeDocument/2006/relationships/image" Target="../media/image37.png"/><Relationship Id="rId4" Type="http://schemas.openxmlformats.org/officeDocument/2006/relationships/image" Target="../media/image28.png"/><Relationship Id="rId9"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45.png"/><Relationship Id="rId11" Type="http://schemas.openxmlformats.org/officeDocument/2006/relationships/image" Target="../media/image36.png"/><Relationship Id="rId5" Type="http://schemas.openxmlformats.org/officeDocument/2006/relationships/image" Target="../media/image44.png"/><Relationship Id="rId10" Type="http://schemas.openxmlformats.org/officeDocument/2006/relationships/image" Target="../media/image29.png"/><Relationship Id="rId4" Type="http://schemas.openxmlformats.org/officeDocument/2006/relationships/image" Target="../media/image43.png"/><Relationship Id="rId9"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11.xml"/><Relationship Id="rId5" Type="http://schemas.openxmlformats.org/officeDocument/2006/relationships/image" Target="../media/image50.png"/><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8" Type="http://schemas.openxmlformats.org/officeDocument/2006/relationships/hyperlink" Target="http://msdn.microsoft.com/en-us/windowsembedded/ce/default.aspx" TargetMode="External"/><Relationship Id="rId3" Type="http://schemas.openxmlformats.org/officeDocument/2006/relationships/hyperlink" Target="http://windowsfordevices/" TargetMode="External"/><Relationship Id="rId7" Type="http://schemas.openxmlformats.org/officeDocument/2006/relationships/hyperlink" Target="http://windowsembedded.com/" TargetMode="External"/><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hyperlink" Target="http://blogs.msdn.com/jcoyne" TargetMode="External"/><Relationship Id="rId5" Type="http://schemas.openxmlformats.org/officeDocument/2006/relationships/hyperlink" Target="http://blogs.msdn.com/mikehall" TargetMode="External"/><Relationship Id="rId10" Type="http://schemas.openxmlformats.org/officeDocument/2006/relationships/hyperlink" Target="http://technet.microsoft.com/en-us/windowsembedded/posready/default.aspx" TargetMode="External"/><Relationship Id="rId4" Type="http://schemas.openxmlformats.org/officeDocument/2006/relationships/hyperlink" Target="http://blogs.msdn.com/obloch" TargetMode="External"/><Relationship Id="rId9" Type="http://schemas.openxmlformats.org/officeDocument/2006/relationships/hyperlink" Target="http://msdn.microsoft.com/en-us/windowsembedded/standard/default.aspx"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5.png"/><Relationship Id="rId5" Type="http://schemas.openxmlformats.org/officeDocument/2006/relationships/hyperlink" Target="http://microsoft.com/technet" TargetMode="External"/><Relationship Id="rId10" Type="http://schemas.openxmlformats.org/officeDocument/2006/relationships/image" Target="../media/image54.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flipH="1">
            <a:off x="237258" y="3705225"/>
            <a:ext cx="8582892" cy="1762125"/>
          </a:xfrm>
          <a:prstGeom prst="roundRect">
            <a:avLst>
              <a:gd name="adj" fmla="val 770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smtClean="0">
              <a:latin typeface="Segoe" pitchFamily="34" charset="0"/>
            </a:endParaRPr>
          </a:p>
          <a:p>
            <a:pPr algn="r"/>
            <a:endParaRPr lang="en-US" sz="2800" dirty="0">
              <a:latin typeface="Segoe" pitchFamily="34" charset="0"/>
            </a:endParaRPr>
          </a:p>
          <a:p>
            <a:pPr lvl="6"/>
            <a:r>
              <a:rPr lang="en-US" sz="2800" dirty="0" smtClean="0">
                <a:latin typeface="Segoe" pitchFamily="34" charset="0"/>
              </a:rPr>
              <a:t>Features</a:t>
            </a:r>
          </a:p>
          <a:p>
            <a:pPr marL="3429000" lvl="7" indent="-228600" algn="just">
              <a:spcBef>
                <a:spcPct val="20000"/>
              </a:spcBef>
              <a:buClr>
                <a:schemeClr val="accent5">
                  <a:lumMod val="75000"/>
                </a:schemeClr>
              </a:buClr>
            </a:pPr>
            <a:r>
              <a:rPr lang="en-US" sz="2000" dirty="0" smtClean="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rPr>
              <a:t>Internet Explorer 8</a:t>
            </a:r>
            <a:endParaRPr lang="en-US" sz="2000" dirty="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endParaRPr>
          </a:p>
          <a:p>
            <a:pPr marL="3429000" lvl="7" indent="-228600" algn="just">
              <a:spcBef>
                <a:spcPct val="20000"/>
              </a:spcBef>
              <a:buClr>
                <a:schemeClr val="accent5">
                  <a:lumMod val="75000"/>
                </a:schemeClr>
              </a:buClr>
            </a:pPr>
            <a:r>
              <a:rPr lang="en-US" sz="2000" dirty="0" smtClean="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rPr>
              <a:t>Windows Media Player 12 </a:t>
            </a:r>
            <a:endParaRPr lang="en-US" sz="2000" dirty="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endParaRPr>
          </a:p>
          <a:p>
            <a:pPr marL="3429000" lvl="7" indent="-228600" algn="just">
              <a:spcBef>
                <a:spcPct val="20000"/>
              </a:spcBef>
              <a:buClr>
                <a:schemeClr val="accent5">
                  <a:lumMod val="75000"/>
                </a:schemeClr>
              </a:buClr>
            </a:pPr>
            <a:r>
              <a:rPr lang="en-US" sz="2000" dirty="0" smtClean="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rPr>
              <a:t>Windows Firewall</a:t>
            </a:r>
            <a:endParaRPr lang="en-US" sz="2000" dirty="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endParaRPr>
          </a:p>
          <a:p>
            <a:pPr algn="r"/>
            <a:endParaRPr lang="en-US" sz="2800" dirty="0" smtClean="0">
              <a:latin typeface="Segoe" pitchFamily="34" charset="0"/>
            </a:endParaRPr>
          </a:p>
          <a:p>
            <a:pPr algn="r"/>
            <a:endParaRPr lang="en-US" sz="2800" dirty="0">
              <a:latin typeface="Segoe" pitchFamily="34" charset="0"/>
            </a:endParaRPr>
          </a:p>
        </p:txBody>
      </p:sp>
      <p:sp>
        <p:nvSpPr>
          <p:cNvPr id="9" name="Rounded Rectangle 8"/>
          <p:cNvSpPr/>
          <p:nvPr/>
        </p:nvSpPr>
        <p:spPr>
          <a:xfrm>
            <a:off x="280554" y="1590675"/>
            <a:ext cx="8582892" cy="1609724"/>
          </a:xfrm>
          <a:prstGeom prst="roundRect">
            <a:avLst>
              <a:gd name="adj" fmla="val 770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dirty="0" smtClean="0">
                <a:latin typeface="Segoe" pitchFamily="34" charset="0"/>
              </a:rPr>
              <a:t>Embedded Core</a:t>
            </a:r>
          </a:p>
          <a:p>
            <a:pPr lvl="2"/>
            <a:r>
              <a:rPr lang="en-US" sz="2000" dirty="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rPr>
              <a:t>Foundation of every embedded OS</a:t>
            </a:r>
          </a:p>
          <a:p>
            <a:pPr lvl="2"/>
            <a:r>
              <a:rPr lang="en-US" sz="2000" dirty="0" smtClean="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rPr>
              <a:t>Contains a core set of functionality</a:t>
            </a:r>
          </a:p>
        </p:txBody>
      </p:sp>
      <p:sp>
        <p:nvSpPr>
          <p:cNvPr id="2" name="Title 1"/>
          <p:cNvSpPr>
            <a:spLocks noGrp="1"/>
          </p:cNvSpPr>
          <p:nvPr>
            <p:ph type="title"/>
          </p:nvPr>
        </p:nvSpPr>
        <p:spPr/>
        <p:txBody>
          <a:bodyPr/>
          <a:lstStyle/>
          <a:p>
            <a:r>
              <a:rPr lang="en-US" dirty="0" smtClean="0"/>
              <a:t>Embedded Core and Features</a:t>
            </a:r>
            <a:endParaRPr lang="en-US" dirty="0"/>
          </a:p>
        </p:txBody>
      </p:sp>
      <p:pic>
        <p:nvPicPr>
          <p:cNvPr id="13" name="Picture 3" descr="C:\Documents and Settings\Pennie\My Documents\ACERDATA (D)\Pennie's documents\MS Image\Shapes and Graphics\Windows_Vista_Icons_ for_Marketing_use\IE.png"/>
          <p:cNvPicPr>
            <a:picLocks noChangeAspect="1" noChangeArrowheads="1"/>
          </p:cNvPicPr>
          <p:nvPr/>
        </p:nvPicPr>
        <p:blipFill>
          <a:blip r:embed="rId3" cstate="print"/>
          <a:srcRect/>
          <a:stretch>
            <a:fillRect/>
          </a:stretch>
        </p:blipFill>
        <p:spPr bwMode="auto">
          <a:xfrm>
            <a:off x="1083570" y="3745492"/>
            <a:ext cx="768927" cy="768927"/>
          </a:xfrm>
          <a:prstGeom prst="rect">
            <a:avLst/>
          </a:prstGeom>
          <a:noFill/>
        </p:spPr>
      </p:pic>
      <p:pic>
        <p:nvPicPr>
          <p:cNvPr id="1026" name="Picture 2" descr="C:\Users\ranroc\Pictures\Presentation DVD\Logos\Windows Media\Windows Media Player 11\Windows Media Player 11 icon.png"/>
          <p:cNvPicPr>
            <a:picLocks noChangeAspect="1" noChangeArrowheads="1"/>
          </p:cNvPicPr>
          <p:nvPr/>
        </p:nvPicPr>
        <p:blipFill>
          <a:blip r:embed="rId4">
            <a:extLst>
              <a:ext uri="28A0092B-C50C-407e-A947-70E740481C1C">
                <a14:useLocalDpi xmlns:a14="http://schemas.microsoft.com/office/drawing/2007/7/7/main" xmlns="" val="0"/>
              </a:ext>
            </a:extLst>
          </a:blip>
          <a:srcRect/>
          <a:stretch>
            <a:fillRect/>
          </a:stretch>
        </p:blipFill>
        <p:spPr bwMode="auto">
          <a:xfrm>
            <a:off x="646150" y="4503222"/>
            <a:ext cx="846534" cy="685468"/>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pic>
        <p:nvPicPr>
          <p:cNvPr id="1027" name="Picture 3" descr="C:\Users\ranroc\Pictures\Presentation DVD\Artwork_Imagery\Icons - Illustrations\_ SECURITY ICONS\Security firewall fire wall secure.png"/>
          <p:cNvPicPr>
            <a:picLocks noChangeAspect="1" noChangeArrowheads="1"/>
          </p:cNvPicPr>
          <p:nvPr/>
        </p:nvPicPr>
        <p:blipFill>
          <a:blip r:embed="rId5">
            <a:extLst>
              <a:ext uri="28A0092B-C50C-407e-A947-70E740481C1C">
                <a14:useLocalDpi xmlns:a14="http://schemas.microsoft.com/office/drawing/2007/7/7/main" xmlns="" val="0"/>
              </a:ext>
            </a:extLst>
          </a:blip>
          <a:srcRect/>
          <a:stretch>
            <a:fillRect/>
          </a:stretch>
        </p:blipFill>
        <p:spPr bwMode="auto">
          <a:xfrm>
            <a:off x="1515363" y="4516732"/>
            <a:ext cx="813167" cy="723119"/>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pic>
        <p:nvPicPr>
          <p:cNvPr id="3" name="Picture 2" descr="C:\Users\ranroc\Pictures\Presentation DVD\Artwork_Imagery\Icons - Illustrations\_ VIRTUALIZATION ICONS\DDC Hardware Virtualization.png"/>
          <p:cNvPicPr>
            <a:picLocks noChangeAspect="1" noChangeArrowheads="1"/>
          </p:cNvPicPr>
          <p:nvPr/>
        </p:nvPicPr>
        <p:blipFill>
          <a:blip r:embed="rId6">
            <a:extLst>
              <a:ext uri="28A0092B-C50C-407e-A947-70E740481C1C">
                <a14:useLocalDpi xmlns:a14="http://schemas.microsoft.com/office/drawing/2007/7/7/main" xmlns="" val="0"/>
              </a:ext>
            </a:extLst>
          </a:blip>
          <a:srcRect/>
          <a:stretch>
            <a:fillRect/>
          </a:stretch>
        </p:blipFill>
        <p:spPr bwMode="auto">
          <a:xfrm>
            <a:off x="6026512" y="2179675"/>
            <a:ext cx="1214260" cy="1069352"/>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sp>
        <p:nvSpPr>
          <p:cNvPr id="4" name="TextBox 3"/>
          <p:cNvSpPr txBox="1"/>
          <p:nvPr/>
        </p:nvSpPr>
        <p:spPr>
          <a:xfrm rot="1744624">
            <a:off x="5932967" y="2743198"/>
            <a:ext cx="692818" cy="230832"/>
          </a:xfrm>
          <a:prstGeom prst="rect">
            <a:avLst/>
          </a:prstGeom>
          <a:noFill/>
        </p:spPr>
        <p:txBody>
          <a:bodyPr wrap="none" rtlCol="0">
            <a:spAutoFit/>
          </a:bodyPr>
          <a:lstStyle/>
          <a:p>
            <a:r>
              <a:rPr lang="en-US" sz="900" dirty="0" smtClean="0"/>
              <a:t>Embedded</a:t>
            </a:r>
            <a:endParaRPr lang="en-US" sz="900" dirty="0"/>
          </a:p>
        </p:txBody>
      </p:sp>
      <p:sp>
        <p:nvSpPr>
          <p:cNvPr id="10" name="TextBox 9"/>
          <p:cNvSpPr txBox="1"/>
          <p:nvPr/>
        </p:nvSpPr>
        <p:spPr>
          <a:xfrm rot="19675515">
            <a:off x="6729388" y="2789268"/>
            <a:ext cx="404278" cy="230832"/>
          </a:xfrm>
          <a:prstGeom prst="rect">
            <a:avLst/>
          </a:prstGeom>
          <a:noFill/>
        </p:spPr>
        <p:txBody>
          <a:bodyPr wrap="none" rtlCol="0">
            <a:spAutoFit/>
          </a:bodyPr>
          <a:lstStyle/>
          <a:p>
            <a:r>
              <a:rPr lang="en-US" sz="900" dirty="0" smtClean="0"/>
              <a:t>Core</a:t>
            </a:r>
            <a:endParaRPr lang="en-US" sz="900" dirty="0"/>
          </a:p>
        </p:txBody>
      </p:sp>
      <p:pic>
        <p:nvPicPr>
          <p:cNvPr id="5" name="Picture 2" descr="C:\Users\ranroc\Pictures\Presentation DVD\Artwork_Imagery\Icons - Illustrations\_ VIRTUALIZATION ICONS\Application Bit Physical (Grey Box).png"/>
          <p:cNvPicPr>
            <a:picLocks noChangeAspect="1" noChangeArrowheads="1"/>
          </p:cNvPicPr>
          <p:nvPr/>
        </p:nvPicPr>
        <p:blipFill>
          <a:blip r:embed="rId7">
            <a:extLst>
              <a:ext uri="28A0092B-C50C-407e-A947-70E740481C1C">
                <a14:useLocalDpi xmlns:a14="http://schemas.microsoft.com/office/drawing/2007/7/7/main" xmlns="" val="0"/>
              </a:ext>
            </a:extLst>
          </a:blip>
          <a:srcRect/>
          <a:stretch>
            <a:fillRect/>
          </a:stretch>
        </p:blipFill>
        <p:spPr bwMode="auto">
          <a:xfrm>
            <a:off x="6489920" y="2013051"/>
            <a:ext cx="1182727" cy="1066892"/>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pic>
        <p:nvPicPr>
          <p:cNvPr id="12" name="Picture 8" descr="C:\Documents and Settings\Pennie\My Documents\ACERDATA (D)\Pennie's documents\MS Image\Shapes and Graphics\Windows_Vista_Icons_ for_Marketing_use\Vista Icons off the web\filemgmt.dll_I00ec_0409.png"/>
          <p:cNvPicPr>
            <a:picLocks noChangeAspect="1" noChangeArrowheads="1"/>
          </p:cNvPicPr>
          <p:nvPr/>
        </p:nvPicPr>
        <p:blipFill>
          <a:blip r:embed="rId8" cstate="print"/>
          <a:srcRect/>
          <a:stretch>
            <a:fillRect/>
          </a:stretch>
        </p:blipFill>
        <p:spPr bwMode="auto">
          <a:xfrm>
            <a:off x="6260782" y="2156407"/>
            <a:ext cx="724809" cy="724809"/>
          </a:xfrm>
          <a:prstGeom prst="rect">
            <a:avLst/>
          </a:prstGeom>
          <a:noFill/>
        </p:spPr>
      </p:pic>
      <p:pic>
        <p:nvPicPr>
          <p:cNvPr id="14" name="Picture 2" descr="C:\Users\ranroc\Pictures\Presentation DVD\Artwork_Imagery\Icons - Illustrations\_ VIRTUALIZATION ICONS\Application Bit Physical (Grey Box).png"/>
          <p:cNvPicPr>
            <a:picLocks noChangeAspect="1" noChangeArrowheads="1"/>
          </p:cNvPicPr>
          <p:nvPr/>
        </p:nvPicPr>
        <p:blipFill>
          <a:blip r:embed="rId7">
            <a:extLst>
              <a:ext uri="28A0092B-C50C-407e-A947-70E740481C1C">
                <a14:useLocalDpi xmlns:a14="http://schemas.microsoft.com/office/drawing/2007/7/7/main" xmlns="" val="0"/>
              </a:ext>
            </a:extLst>
          </a:blip>
          <a:srcRect/>
          <a:stretch>
            <a:fillRect/>
          </a:stretch>
        </p:blipFill>
        <p:spPr bwMode="auto">
          <a:xfrm>
            <a:off x="6089427" y="1740149"/>
            <a:ext cx="1182727" cy="1066892"/>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pic>
        <p:nvPicPr>
          <p:cNvPr id="15" name="Picture 2" descr="C:\Users\ranroc\Pictures\Presentation DVD\Artwork_Imagery\Icons - Illustrations\_ VIRTUALIZATION ICONS\Application Bit Physical (Grey Box).png"/>
          <p:cNvPicPr>
            <a:picLocks noChangeAspect="1" noChangeArrowheads="1"/>
          </p:cNvPicPr>
          <p:nvPr/>
        </p:nvPicPr>
        <p:blipFill>
          <a:blip r:embed="rId7">
            <a:extLst>
              <a:ext uri="28A0092B-C50C-407e-A947-70E740481C1C">
                <a14:useLocalDpi xmlns:a14="http://schemas.microsoft.com/office/drawing/2007/7/7/main" xmlns="" val="0"/>
              </a:ext>
            </a:extLst>
          </a:blip>
          <a:srcRect/>
          <a:stretch>
            <a:fillRect/>
          </a:stretch>
        </p:blipFill>
        <p:spPr bwMode="auto">
          <a:xfrm>
            <a:off x="6631688" y="1761414"/>
            <a:ext cx="1182727" cy="1066892"/>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pic>
        <p:nvPicPr>
          <p:cNvPr id="16" name="Picture 2" descr="C:\Users\ranroc\Pictures\Presentation DVD\Artwork_Imagery\Icons - Illustrations\_ VIRTUALIZATION ICONS\Application Bit Physical (Grey Box).png"/>
          <p:cNvPicPr>
            <a:picLocks noChangeAspect="1" noChangeArrowheads="1"/>
          </p:cNvPicPr>
          <p:nvPr/>
        </p:nvPicPr>
        <p:blipFill>
          <a:blip r:embed="rId7">
            <a:extLst>
              <a:ext uri="28A0092B-C50C-407e-A947-70E740481C1C">
                <a14:useLocalDpi xmlns:a14="http://schemas.microsoft.com/office/drawing/2007/7/7/main" xmlns="" val="0"/>
              </a:ext>
            </a:extLst>
          </a:blip>
          <a:srcRect/>
          <a:stretch>
            <a:fillRect/>
          </a:stretch>
        </p:blipFill>
        <p:spPr bwMode="auto">
          <a:xfrm>
            <a:off x="5781083" y="1623191"/>
            <a:ext cx="1182727" cy="1066892"/>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pic>
        <p:nvPicPr>
          <p:cNvPr id="17" name="Picture 2" descr="C:\Users\ranroc\Pictures\Presentation DVD\Artwork_Imagery\Icons - Illustrations\_ VIRTUALIZATION ICONS\Application Bit Physical (Grey Box).png"/>
          <p:cNvPicPr>
            <a:picLocks noChangeAspect="1" noChangeArrowheads="1"/>
          </p:cNvPicPr>
          <p:nvPr/>
        </p:nvPicPr>
        <p:blipFill>
          <a:blip r:embed="rId7">
            <a:extLst>
              <a:ext uri="28A0092B-C50C-407e-A947-70E740481C1C">
                <a14:useLocalDpi xmlns:a14="http://schemas.microsoft.com/office/drawing/2007/7/7/main" xmlns="" val="0"/>
              </a:ext>
            </a:extLst>
          </a:blip>
          <a:srcRect/>
          <a:stretch>
            <a:fillRect/>
          </a:stretch>
        </p:blipFill>
        <p:spPr bwMode="auto">
          <a:xfrm>
            <a:off x="5621595" y="1442437"/>
            <a:ext cx="1182727" cy="1066892"/>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pic>
        <p:nvPicPr>
          <p:cNvPr id="18" name="Picture 2" descr="C:\Users\ranroc\Pictures\Presentation DVD\Artwork_Imagery\Icons - Illustrations\_ VIRTUALIZATION ICONS\Application Bit Physical (Grey Box).png"/>
          <p:cNvPicPr>
            <a:picLocks noChangeAspect="1" noChangeArrowheads="1"/>
          </p:cNvPicPr>
          <p:nvPr/>
        </p:nvPicPr>
        <p:blipFill>
          <a:blip r:embed="rId7">
            <a:extLst>
              <a:ext uri="28A0092B-C50C-407e-A947-70E740481C1C">
                <a14:useLocalDpi xmlns:a14="http://schemas.microsoft.com/office/drawing/2007/7/7/main" xmlns="" val="0"/>
              </a:ext>
            </a:extLst>
          </a:blip>
          <a:srcRect/>
          <a:stretch>
            <a:fillRect/>
          </a:stretch>
        </p:blipFill>
        <p:spPr bwMode="auto">
          <a:xfrm>
            <a:off x="5557799" y="1655088"/>
            <a:ext cx="1182727" cy="1066892"/>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spTree>
    <p:extLst>
      <p:ext uri="{BB962C8B-B14F-4D97-AF65-F5344CB8AC3E}">
        <p14:creationId xmlns:p14="http://schemas.microsoft.com/office/powerpoint/2007/7/12/main" xmlns="" val="341587242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flipH="1">
            <a:off x="237258" y="3705225"/>
            <a:ext cx="8582892" cy="1762125"/>
          </a:xfrm>
          <a:prstGeom prst="roundRect">
            <a:avLst>
              <a:gd name="adj" fmla="val 770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smtClean="0">
              <a:latin typeface="Segoe" pitchFamily="34" charset="0"/>
            </a:endParaRPr>
          </a:p>
          <a:p>
            <a:pPr algn="r"/>
            <a:endParaRPr lang="en-US" sz="2800" dirty="0">
              <a:latin typeface="Segoe" pitchFamily="34" charset="0"/>
            </a:endParaRPr>
          </a:p>
          <a:p>
            <a:pPr lvl="6"/>
            <a:r>
              <a:rPr lang="en-US" sz="2800" dirty="0" smtClean="0">
                <a:latin typeface="Segoe" pitchFamily="34" charset="0"/>
              </a:rPr>
              <a:t>Language Support</a:t>
            </a:r>
          </a:p>
          <a:p>
            <a:pPr marL="3429000" lvl="7" indent="-228600" algn="just">
              <a:spcBef>
                <a:spcPct val="20000"/>
              </a:spcBef>
              <a:buClr>
                <a:schemeClr val="accent5">
                  <a:lumMod val="75000"/>
                </a:schemeClr>
              </a:buClr>
            </a:pPr>
            <a:r>
              <a:rPr lang="en-US" sz="2000" dirty="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rPr>
              <a:t>Target is to release ~</a:t>
            </a:r>
            <a:r>
              <a:rPr lang="en-US" sz="2000" dirty="0" smtClean="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rPr>
              <a:t>40 </a:t>
            </a:r>
            <a:r>
              <a:rPr lang="en-US" sz="2000" dirty="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rPr>
              <a:t>languages and LIPS</a:t>
            </a:r>
          </a:p>
          <a:p>
            <a:pPr marL="3429000" lvl="7" indent="-228600" algn="just">
              <a:spcBef>
                <a:spcPct val="20000"/>
              </a:spcBef>
              <a:buClr>
                <a:schemeClr val="accent5">
                  <a:lumMod val="75000"/>
                </a:schemeClr>
              </a:buClr>
            </a:pPr>
            <a:r>
              <a:rPr lang="en-US" sz="2000" dirty="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rPr>
              <a:t>Installable </a:t>
            </a:r>
            <a:r>
              <a:rPr lang="en-US" sz="2000" dirty="0" smtClean="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rPr>
              <a:t>post-build</a:t>
            </a:r>
            <a:endParaRPr lang="en-US" sz="2000" dirty="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endParaRPr>
          </a:p>
          <a:p>
            <a:pPr algn="r"/>
            <a:endParaRPr lang="en-US" sz="2800" dirty="0" smtClean="0">
              <a:latin typeface="Segoe" pitchFamily="34" charset="0"/>
            </a:endParaRPr>
          </a:p>
          <a:p>
            <a:pPr algn="r"/>
            <a:endParaRPr lang="en-US" sz="2800" dirty="0">
              <a:latin typeface="Segoe" pitchFamily="34" charset="0"/>
            </a:endParaRPr>
          </a:p>
        </p:txBody>
      </p:sp>
      <p:sp>
        <p:nvSpPr>
          <p:cNvPr id="9" name="Rounded Rectangle 8"/>
          <p:cNvSpPr/>
          <p:nvPr/>
        </p:nvSpPr>
        <p:spPr>
          <a:xfrm>
            <a:off x="280554" y="1590675"/>
            <a:ext cx="8582892" cy="1609724"/>
          </a:xfrm>
          <a:prstGeom prst="roundRect">
            <a:avLst>
              <a:gd name="adj" fmla="val 770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dirty="0" smtClean="0">
                <a:latin typeface="Segoe" pitchFamily="34" charset="0"/>
              </a:rPr>
              <a:t>Hardware Support</a:t>
            </a:r>
          </a:p>
          <a:p>
            <a:pPr lvl="2"/>
            <a:r>
              <a:rPr lang="en-US" sz="2000" dirty="0" smtClean="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rPr>
              <a:t>About </a:t>
            </a:r>
            <a:r>
              <a:rPr lang="en-US" sz="2000" dirty="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rPr>
              <a:t>400 driver packages </a:t>
            </a:r>
            <a:r>
              <a:rPr lang="en-US" sz="2000" dirty="0" smtClean="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rPr>
              <a:t>inbox</a:t>
            </a:r>
          </a:p>
          <a:p>
            <a:pPr lvl="2"/>
            <a:r>
              <a:rPr lang="en-US" sz="2000" dirty="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rPr>
              <a:t>Installable </a:t>
            </a:r>
            <a:r>
              <a:rPr lang="en-US" sz="2000" dirty="0" smtClean="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rPr>
              <a:t>post-build</a:t>
            </a:r>
          </a:p>
          <a:p>
            <a:pPr lvl="2"/>
            <a:r>
              <a:rPr lang="en-US" sz="2000" dirty="0" smtClean="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rPr>
              <a:t>Printer </a:t>
            </a:r>
            <a:r>
              <a:rPr lang="en-US" sz="2000" dirty="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rPr>
              <a:t>drivers packaged </a:t>
            </a:r>
            <a:r>
              <a:rPr lang="en-US" sz="2000" dirty="0" smtClean="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rPr>
              <a:t>per manufacturer</a:t>
            </a:r>
            <a:endParaRPr lang="en-US" sz="2000" dirty="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endParaRPr>
          </a:p>
        </p:txBody>
      </p:sp>
      <p:sp>
        <p:nvSpPr>
          <p:cNvPr id="2" name="Title 1"/>
          <p:cNvSpPr>
            <a:spLocks noGrp="1"/>
          </p:cNvSpPr>
          <p:nvPr>
            <p:ph type="title"/>
          </p:nvPr>
        </p:nvSpPr>
        <p:spPr/>
        <p:txBody>
          <a:bodyPr/>
          <a:lstStyle/>
          <a:p>
            <a:r>
              <a:rPr lang="en-US" dirty="0" smtClean="0"/>
              <a:t>Hardware and Language Support </a:t>
            </a:r>
            <a:endParaRPr lang="en-US" dirty="0"/>
          </a:p>
        </p:txBody>
      </p:sp>
      <p:pic>
        <p:nvPicPr>
          <p:cNvPr id="1027" name="Picture 3" descr="C:\Users\ranroc\Pictures\Presentation DVD\Artwork_Imagery\Icons - Illustrations\_ WINDOWS VISTA ICONS\PC computer CPU.png"/>
          <p:cNvPicPr>
            <a:picLocks noChangeAspect="1" noChangeArrowheads="1"/>
          </p:cNvPicPr>
          <p:nvPr/>
        </p:nvPicPr>
        <p:blipFill>
          <a:blip r:embed="rId3">
            <a:extLst>
              <a:ext uri="28A0092B-C50C-407e-A947-70E740481C1C">
                <a14:useLocalDpi xmlns:a14="http://schemas.microsoft.com/office/drawing/2007/7/7/main" xmlns="" val="0"/>
              </a:ext>
            </a:extLst>
          </a:blip>
          <a:srcRect/>
          <a:stretch>
            <a:fillRect/>
          </a:stretch>
        </p:blipFill>
        <p:spPr bwMode="auto">
          <a:xfrm>
            <a:off x="6777807" y="2073548"/>
            <a:ext cx="822685" cy="1041792"/>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pic>
        <p:nvPicPr>
          <p:cNvPr id="1026" name="Picture 2" descr="C:\Users\ranroc\Pictures\Presentation DVD\Artwork_Imagery\Icons - Illustrations\_ eHOME ICONS\laptop notebook pc mobility.png"/>
          <p:cNvPicPr>
            <a:picLocks noChangeAspect="1" noChangeArrowheads="1"/>
          </p:cNvPicPr>
          <p:nvPr/>
        </p:nvPicPr>
        <p:blipFill>
          <a:blip r:embed="rId4">
            <a:extLst>
              <a:ext uri="28A0092B-C50C-407e-A947-70E740481C1C">
                <a14:useLocalDpi xmlns:a14="http://schemas.microsoft.com/office/drawing/2007/7/7/main" xmlns="" val="0"/>
              </a:ext>
            </a:extLst>
          </a:blip>
          <a:srcRect/>
          <a:stretch>
            <a:fillRect/>
          </a:stretch>
        </p:blipFill>
        <p:spPr bwMode="auto">
          <a:xfrm>
            <a:off x="5558053" y="1847844"/>
            <a:ext cx="1289308" cy="1002460"/>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pic>
        <p:nvPicPr>
          <p:cNvPr id="1028" name="Picture 4" descr="C:\Users\ranroc\Pictures\Presentation DVD\Artwork_Imagery\Icons - Illustrations\_ Flags of the world\United States flag.png"/>
          <p:cNvPicPr>
            <a:picLocks noChangeAspect="1" noChangeArrowheads="1"/>
          </p:cNvPicPr>
          <p:nvPr/>
        </p:nvPicPr>
        <p:blipFill>
          <a:blip r:embed="rId5">
            <a:extLst>
              <a:ext uri="28A0092B-C50C-407e-A947-70E740481C1C">
                <a14:useLocalDpi xmlns:a14="http://schemas.microsoft.com/office/drawing/2007/7/7/main" xmlns="" val="0"/>
              </a:ext>
            </a:extLst>
          </a:blip>
          <a:srcRect/>
          <a:stretch>
            <a:fillRect/>
          </a:stretch>
        </p:blipFill>
        <p:spPr bwMode="auto">
          <a:xfrm rot="3033336">
            <a:off x="851645" y="4008842"/>
            <a:ext cx="1371600" cy="1371600"/>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pic>
        <p:nvPicPr>
          <p:cNvPr id="3" name="Picture 2" descr="C:\Users\ranroc\Pictures\Presentation DVD\Artwork_Imagery\Icons - Illustrations\_ Flags of the world\Germany flag.png"/>
          <p:cNvPicPr>
            <a:picLocks noChangeAspect="1" noChangeArrowheads="1"/>
          </p:cNvPicPr>
          <p:nvPr/>
        </p:nvPicPr>
        <p:blipFill>
          <a:blip r:embed="rId6">
            <a:extLst>
              <a:ext uri="28A0092B-C50C-407e-A947-70E740481C1C">
                <a14:useLocalDpi xmlns:a14="http://schemas.microsoft.com/office/drawing/2007/7/7/main" xmlns="" val="0"/>
              </a:ext>
            </a:extLst>
          </a:blip>
          <a:srcRect/>
          <a:stretch>
            <a:fillRect/>
          </a:stretch>
        </p:blipFill>
        <p:spPr bwMode="auto">
          <a:xfrm rot="21241740">
            <a:off x="226397" y="3897643"/>
            <a:ext cx="1371600" cy="1371600"/>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pic>
        <p:nvPicPr>
          <p:cNvPr id="4" name="Picture 3" descr="C:\Users\ranroc\Pictures\Presentation DVD\Artwork_Imagery\Icons - Illustrations\_ Flags of the world\China flag.png"/>
          <p:cNvPicPr>
            <a:picLocks noChangeAspect="1" noChangeArrowheads="1"/>
          </p:cNvPicPr>
          <p:nvPr/>
        </p:nvPicPr>
        <p:blipFill>
          <a:blip r:embed="rId7">
            <a:extLst>
              <a:ext uri="28A0092B-C50C-407e-A947-70E740481C1C">
                <a14:useLocalDpi xmlns:a14="http://schemas.microsoft.com/office/drawing/2007/7/7/main" xmlns="" val="0"/>
              </a:ext>
            </a:extLst>
          </a:blip>
          <a:srcRect/>
          <a:stretch>
            <a:fillRect/>
          </a:stretch>
        </p:blipFill>
        <p:spPr bwMode="auto">
          <a:xfrm rot="4851358">
            <a:off x="979008" y="4365476"/>
            <a:ext cx="1371600" cy="1371600"/>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spTree>
    <p:extLst>
      <p:ext uri="{BB962C8B-B14F-4D97-AF65-F5344CB8AC3E}">
        <p14:creationId xmlns:p14="http://schemas.microsoft.com/office/powerpoint/2007/7/12/main" xmlns="" val="372625100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flipH="1">
            <a:off x="237258" y="3705225"/>
            <a:ext cx="8582892" cy="1762125"/>
          </a:xfrm>
          <a:prstGeom prst="roundRect">
            <a:avLst>
              <a:gd name="adj" fmla="val 770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smtClean="0">
              <a:latin typeface="Segoe" pitchFamily="34" charset="0"/>
            </a:endParaRPr>
          </a:p>
          <a:p>
            <a:pPr algn="r"/>
            <a:endParaRPr lang="en-US" sz="2800" dirty="0">
              <a:latin typeface="Segoe" pitchFamily="34" charset="0"/>
            </a:endParaRPr>
          </a:p>
          <a:p>
            <a:pPr lvl="6"/>
            <a:r>
              <a:rPr lang="en-US" sz="2800" dirty="0" smtClean="0">
                <a:latin typeface="Segoe" pitchFamily="34" charset="0"/>
              </a:rPr>
              <a:t>Media Boot Support</a:t>
            </a:r>
          </a:p>
          <a:p>
            <a:pPr marL="3429000" lvl="7" indent="-228600" algn="just">
              <a:spcBef>
                <a:spcPct val="20000"/>
              </a:spcBef>
              <a:buClr>
                <a:schemeClr val="accent5">
                  <a:lumMod val="75000"/>
                </a:schemeClr>
              </a:buClr>
            </a:pPr>
            <a:r>
              <a:rPr lang="en-US" sz="2000" dirty="0" smtClean="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rPr>
              <a:t>USB Boot</a:t>
            </a:r>
            <a:endParaRPr lang="en-US" sz="2000" dirty="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endParaRPr>
          </a:p>
          <a:p>
            <a:pPr marL="3429000" lvl="7" indent="-228600" algn="just">
              <a:spcBef>
                <a:spcPct val="20000"/>
              </a:spcBef>
              <a:buClr>
                <a:schemeClr val="accent5">
                  <a:lumMod val="75000"/>
                </a:schemeClr>
              </a:buClr>
            </a:pPr>
            <a:r>
              <a:rPr lang="en-US" sz="2000" dirty="0" smtClean="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rPr>
              <a:t>VHD Boot</a:t>
            </a:r>
            <a:endParaRPr lang="en-US" sz="2000" dirty="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endParaRPr>
          </a:p>
          <a:p>
            <a:pPr marL="3429000" lvl="7" indent="-228600" algn="just">
              <a:spcBef>
                <a:spcPct val="20000"/>
              </a:spcBef>
              <a:buClr>
                <a:schemeClr val="accent5">
                  <a:lumMod val="75000"/>
                </a:schemeClr>
              </a:buClr>
            </a:pPr>
            <a:r>
              <a:rPr lang="en-US" sz="2000" dirty="0" smtClean="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rPr>
              <a:t>DVD Boot</a:t>
            </a:r>
            <a:endParaRPr lang="en-US" sz="2000" dirty="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endParaRPr>
          </a:p>
          <a:p>
            <a:pPr algn="r"/>
            <a:endParaRPr lang="en-US" sz="2800" dirty="0" smtClean="0">
              <a:latin typeface="Segoe" pitchFamily="34" charset="0"/>
            </a:endParaRPr>
          </a:p>
          <a:p>
            <a:pPr algn="r"/>
            <a:endParaRPr lang="en-US" sz="2800" dirty="0">
              <a:latin typeface="Segoe" pitchFamily="34" charset="0"/>
            </a:endParaRPr>
          </a:p>
        </p:txBody>
      </p:sp>
      <p:sp>
        <p:nvSpPr>
          <p:cNvPr id="9" name="Rounded Rectangle 8"/>
          <p:cNvSpPr/>
          <p:nvPr/>
        </p:nvSpPr>
        <p:spPr>
          <a:xfrm>
            <a:off x="280554" y="1590675"/>
            <a:ext cx="8582892" cy="1609724"/>
          </a:xfrm>
          <a:prstGeom prst="roundRect">
            <a:avLst>
              <a:gd name="adj" fmla="val 770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dirty="0" smtClean="0">
                <a:latin typeface="Segoe" pitchFamily="34" charset="0"/>
              </a:rPr>
              <a:t>Write Filters</a:t>
            </a:r>
          </a:p>
          <a:p>
            <a:pPr lvl="2"/>
            <a:r>
              <a:rPr lang="en-US" sz="2000" dirty="0" smtClean="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rPr>
              <a:t>Enhanced Write Filter</a:t>
            </a:r>
          </a:p>
          <a:p>
            <a:pPr lvl="2"/>
            <a:r>
              <a:rPr lang="en-US" sz="2000" dirty="0" smtClean="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rPr>
              <a:t>File-based Write Filter</a:t>
            </a:r>
            <a:endParaRPr lang="en-US" sz="2000" dirty="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endParaRPr>
          </a:p>
        </p:txBody>
      </p:sp>
      <p:sp>
        <p:nvSpPr>
          <p:cNvPr id="2" name="Title 1"/>
          <p:cNvSpPr>
            <a:spLocks noGrp="1"/>
          </p:cNvSpPr>
          <p:nvPr>
            <p:ph type="title"/>
          </p:nvPr>
        </p:nvSpPr>
        <p:spPr/>
        <p:txBody>
          <a:bodyPr/>
          <a:lstStyle/>
          <a:p>
            <a:r>
              <a:rPr lang="en-US" dirty="0" smtClean="0"/>
              <a:t>Embedded Enabling Features</a:t>
            </a:r>
            <a:endParaRPr lang="en-US" dirty="0"/>
          </a:p>
        </p:txBody>
      </p:sp>
      <p:grpSp>
        <p:nvGrpSpPr>
          <p:cNvPr id="13" name="Group 39"/>
          <p:cNvGrpSpPr/>
          <p:nvPr/>
        </p:nvGrpSpPr>
        <p:grpSpPr>
          <a:xfrm>
            <a:off x="863009" y="3611526"/>
            <a:ext cx="1733734" cy="1752600"/>
            <a:chOff x="696859" y="2146555"/>
            <a:chExt cx="1421308" cy="1436774"/>
          </a:xfrm>
        </p:grpSpPr>
        <p:pic>
          <p:nvPicPr>
            <p:cNvPr id="20" name="Picture 2" descr="C:\Documents and Settings\Pennie\My Documents\ACERDATA (D)\Pennie's documents\MS Image\Shapes and Graphics\Windows_Vista_Icons_ for_Marketing_use\BlankCD.png"/>
            <p:cNvPicPr>
              <a:picLocks noChangeAspect="1" noChangeArrowheads="1"/>
            </p:cNvPicPr>
            <p:nvPr/>
          </p:nvPicPr>
          <p:blipFill>
            <a:blip r:embed="rId3"/>
            <a:srcRect/>
            <a:stretch>
              <a:fillRect/>
            </a:stretch>
          </p:blipFill>
          <p:spPr bwMode="auto">
            <a:xfrm>
              <a:off x="1199909" y="2665071"/>
              <a:ext cx="918258" cy="918258"/>
            </a:xfrm>
            <a:prstGeom prst="rect">
              <a:avLst/>
            </a:prstGeom>
            <a:noFill/>
          </p:spPr>
        </p:pic>
        <p:pic>
          <p:nvPicPr>
            <p:cNvPr id="21" name="Picture 4" descr="C:\Documents and Settings\shabname\Local Settings\Temporary Internet Files\Content.IE5\WNE1UB03\MCj04315710000[1].png"/>
            <p:cNvPicPr>
              <a:picLocks noChangeAspect="1" noChangeArrowheads="1"/>
            </p:cNvPicPr>
            <p:nvPr/>
          </p:nvPicPr>
          <p:blipFill>
            <a:blip r:embed="rId4"/>
            <a:srcRect/>
            <a:stretch>
              <a:fillRect/>
            </a:stretch>
          </p:blipFill>
          <p:spPr bwMode="gray">
            <a:xfrm>
              <a:off x="696859" y="2146555"/>
              <a:ext cx="1293514" cy="1302137"/>
            </a:xfrm>
            <a:prstGeom prst="rect">
              <a:avLst/>
            </a:prstGeom>
            <a:noFill/>
          </p:spPr>
        </p:pic>
      </p:grpSp>
      <p:pic>
        <p:nvPicPr>
          <p:cNvPr id="2050" name="Picture 2" descr="C:\Users\ranroc\Pictures\Presentation DVD\Artwork_Imagery\Icons - Illustrations\_ VISTA STYLE\storage 3.png"/>
          <p:cNvPicPr>
            <a:picLocks noChangeAspect="1" noChangeArrowheads="1"/>
          </p:cNvPicPr>
          <p:nvPr/>
        </p:nvPicPr>
        <p:blipFill>
          <a:blip r:embed="rId5">
            <a:extLst>
              <a:ext uri="28A0092B-C50C-407e-A947-70E740481C1C">
                <a14:useLocalDpi xmlns:a14="http://schemas.microsoft.com/office/drawing/2007/7/7/main" xmlns="" val="0"/>
              </a:ext>
            </a:extLst>
          </a:blip>
          <a:srcRect/>
          <a:stretch>
            <a:fillRect/>
          </a:stretch>
        </p:blipFill>
        <p:spPr bwMode="auto">
          <a:xfrm>
            <a:off x="5423989" y="1590951"/>
            <a:ext cx="1598816" cy="1598816"/>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pic>
        <p:nvPicPr>
          <p:cNvPr id="2051" name="Picture 3" descr="C:\Users\ranroc\Pictures\Presentation DVD\Artwork_Imagery\Icons - Illustrations\Charts - Diagrams\layered complex diagram illustration icon.png"/>
          <p:cNvPicPr>
            <a:picLocks noChangeAspect="1" noChangeArrowheads="1"/>
          </p:cNvPicPr>
          <p:nvPr/>
        </p:nvPicPr>
        <p:blipFill>
          <a:blip r:embed="rId6">
            <a:extLst>
              <a:ext uri="28A0092B-C50C-407e-A947-70E740481C1C">
                <a14:useLocalDpi xmlns:a14="http://schemas.microsoft.com/office/drawing/2007/7/7/main" xmlns="" val="0"/>
              </a:ext>
            </a:extLst>
          </a:blip>
          <a:srcRect/>
          <a:stretch>
            <a:fillRect/>
          </a:stretch>
        </p:blipFill>
        <p:spPr bwMode="auto">
          <a:xfrm>
            <a:off x="6535792" y="1435390"/>
            <a:ext cx="1524683" cy="1594884"/>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spTree>
    <p:extLst>
      <p:ext uri="{BB962C8B-B14F-4D97-AF65-F5344CB8AC3E}">
        <p14:creationId xmlns:p14="http://schemas.microsoft.com/office/powerpoint/2007/7/12/main" xmlns="" val="162903092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flipH="1">
            <a:off x="237258" y="3705225"/>
            <a:ext cx="8582892" cy="1762125"/>
          </a:xfrm>
          <a:prstGeom prst="roundRect">
            <a:avLst>
              <a:gd name="adj" fmla="val 770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smtClean="0">
              <a:latin typeface="Segoe" pitchFamily="34" charset="0"/>
            </a:endParaRPr>
          </a:p>
          <a:p>
            <a:pPr algn="r"/>
            <a:endParaRPr lang="en-US" sz="2800" dirty="0">
              <a:latin typeface="Segoe" pitchFamily="34" charset="0"/>
            </a:endParaRPr>
          </a:p>
          <a:p>
            <a:pPr lvl="6"/>
            <a:r>
              <a:rPr lang="en-US" sz="2800" dirty="0" smtClean="0">
                <a:latin typeface="Segoe" pitchFamily="34" charset="0"/>
              </a:rPr>
              <a:t>Custom Shell Support</a:t>
            </a:r>
          </a:p>
          <a:p>
            <a:pPr marL="3429000" lvl="7" indent="-228600" algn="just">
              <a:spcBef>
                <a:spcPct val="20000"/>
              </a:spcBef>
              <a:buClr>
                <a:schemeClr val="accent5">
                  <a:lumMod val="75000"/>
                </a:schemeClr>
              </a:buClr>
            </a:pPr>
            <a:r>
              <a:rPr lang="en-US" sz="2000" dirty="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rPr>
              <a:t>Unbranded Startup Screens</a:t>
            </a:r>
          </a:p>
          <a:p>
            <a:pPr marL="3429000" lvl="7" indent="-228600" algn="just">
              <a:spcBef>
                <a:spcPct val="20000"/>
              </a:spcBef>
              <a:buClr>
                <a:schemeClr val="accent5">
                  <a:lumMod val="75000"/>
                </a:schemeClr>
              </a:buClr>
            </a:pPr>
            <a:r>
              <a:rPr lang="en-US" sz="2000" dirty="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rPr>
              <a:t>Custom Logon Desktop Background Images</a:t>
            </a:r>
          </a:p>
          <a:p>
            <a:pPr marL="3429000" lvl="7" indent="-228600" algn="just">
              <a:spcBef>
                <a:spcPct val="20000"/>
              </a:spcBef>
              <a:buClr>
                <a:schemeClr val="accent5">
                  <a:lumMod val="75000"/>
                </a:schemeClr>
              </a:buClr>
            </a:pPr>
            <a:r>
              <a:rPr lang="en-US" sz="2000" dirty="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rPr>
              <a:t>Shell Launcher</a:t>
            </a:r>
          </a:p>
          <a:p>
            <a:pPr algn="r"/>
            <a:endParaRPr lang="en-US" sz="2800" dirty="0" smtClean="0">
              <a:latin typeface="Segoe" pitchFamily="34" charset="0"/>
            </a:endParaRPr>
          </a:p>
          <a:p>
            <a:pPr algn="r"/>
            <a:endParaRPr lang="en-US" sz="2800" dirty="0">
              <a:latin typeface="Segoe" pitchFamily="34" charset="0"/>
            </a:endParaRPr>
          </a:p>
        </p:txBody>
      </p:sp>
      <p:sp>
        <p:nvSpPr>
          <p:cNvPr id="9" name="Rounded Rectangle 8"/>
          <p:cNvSpPr/>
          <p:nvPr/>
        </p:nvSpPr>
        <p:spPr>
          <a:xfrm>
            <a:off x="280554" y="1590675"/>
            <a:ext cx="8582892" cy="1609724"/>
          </a:xfrm>
          <a:prstGeom prst="roundRect">
            <a:avLst>
              <a:gd name="adj" fmla="val 770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dirty="0">
                <a:latin typeface="Segoe" pitchFamily="34" charset="0"/>
              </a:rPr>
              <a:t>Message Blockers</a:t>
            </a:r>
          </a:p>
          <a:p>
            <a:pPr lvl="2"/>
            <a:r>
              <a:rPr lang="en-US" sz="2000" dirty="0" smtClean="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rPr>
              <a:t>Dialog filter</a:t>
            </a:r>
          </a:p>
          <a:p>
            <a:pPr lvl="2"/>
            <a:r>
              <a:rPr lang="en-US" sz="2000" dirty="0" smtClean="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rPr>
              <a:t>Message Box Auto Reply</a:t>
            </a:r>
            <a:endParaRPr lang="en-US" sz="2000" dirty="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endParaRPr>
          </a:p>
        </p:txBody>
      </p:sp>
      <p:sp>
        <p:nvSpPr>
          <p:cNvPr id="2" name="Title 1"/>
          <p:cNvSpPr>
            <a:spLocks noGrp="1"/>
          </p:cNvSpPr>
          <p:nvPr>
            <p:ph type="title"/>
          </p:nvPr>
        </p:nvSpPr>
        <p:spPr/>
        <p:txBody>
          <a:bodyPr/>
          <a:lstStyle/>
          <a:p>
            <a:r>
              <a:rPr lang="en-US" dirty="0" smtClean="0"/>
              <a:t>Embedded Enabling Features</a:t>
            </a:r>
            <a:endParaRPr lang="en-US" dirty="0"/>
          </a:p>
        </p:txBody>
      </p:sp>
      <p:pic>
        <p:nvPicPr>
          <p:cNvPr id="12" name="Picture 11" descr="gps_alpine_MD.png"/>
          <p:cNvPicPr>
            <a:picLocks noChangeAspect="1"/>
          </p:cNvPicPr>
          <p:nvPr/>
        </p:nvPicPr>
        <p:blipFill>
          <a:blip r:embed="rId3" cstate="print"/>
          <a:stretch>
            <a:fillRect/>
          </a:stretch>
        </p:blipFill>
        <p:spPr>
          <a:xfrm>
            <a:off x="971549" y="3752850"/>
            <a:ext cx="1783107" cy="1652346"/>
          </a:xfrm>
          <a:prstGeom prst="rect">
            <a:avLst/>
          </a:prstGeom>
        </p:spPr>
      </p:pic>
      <p:grpSp>
        <p:nvGrpSpPr>
          <p:cNvPr id="14" name="Group 13"/>
          <p:cNvGrpSpPr/>
          <p:nvPr/>
        </p:nvGrpSpPr>
        <p:grpSpPr>
          <a:xfrm>
            <a:off x="5883102" y="1733672"/>
            <a:ext cx="2355623" cy="1090800"/>
            <a:chOff x="2116776" y="5415147"/>
            <a:chExt cx="549233" cy="254329"/>
          </a:xfrm>
        </p:grpSpPr>
        <p:pic>
          <p:nvPicPr>
            <p:cNvPr id="15" name="Picture 8" descr="C:\Documents and Settings\Pennie\My Documents\ACERDATA (D)\Pennie's documents\MS Image\Shapes and Graphics\Windows_Vista_Icons_ for_Marketing_use\Vista Icons off the web\AuxiliaryDisplayCpl.dll_I000a_0409.png"/>
            <p:cNvPicPr>
              <a:picLocks noChangeAspect="1" noChangeArrowheads="1"/>
            </p:cNvPicPr>
            <p:nvPr/>
          </p:nvPicPr>
          <p:blipFill>
            <a:blip r:embed="rId4" cstate="print"/>
            <a:srcRect/>
            <a:stretch>
              <a:fillRect/>
            </a:stretch>
          </p:blipFill>
          <p:spPr bwMode="auto">
            <a:xfrm>
              <a:off x="2116776" y="5415147"/>
              <a:ext cx="254329" cy="254329"/>
            </a:xfrm>
            <a:prstGeom prst="rect">
              <a:avLst/>
            </a:prstGeom>
            <a:noFill/>
          </p:spPr>
        </p:pic>
        <p:pic>
          <p:nvPicPr>
            <p:cNvPr id="16" name="Picture 8" descr="C:\Documents and Settings\Pennie\My Documents\ACERDATA (D)\Pennie's documents\MS Image\Shapes and Graphics\Windows_Vista_Icons_ for_Marketing_use\Vista Icons off the web\AuxiliaryDisplayCpl.dll_I000a_0409.png"/>
            <p:cNvPicPr>
              <a:picLocks noChangeAspect="1" noChangeArrowheads="1"/>
            </p:cNvPicPr>
            <p:nvPr/>
          </p:nvPicPr>
          <p:blipFill>
            <a:blip r:embed="rId4" cstate="print"/>
            <a:srcRect/>
            <a:stretch>
              <a:fillRect/>
            </a:stretch>
          </p:blipFill>
          <p:spPr bwMode="auto">
            <a:xfrm>
              <a:off x="2411680" y="5415147"/>
              <a:ext cx="254329" cy="254329"/>
            </a:xfrm>
            <a:prstGeom prst="rect">
              <a:avLst/>
            </a:prstGeom>
            <a:noFill/>
          </p:spPr>
        </p:pic>
      </p:grpSp>
      <p:grpSp>
        <p:nvGrpSpPr>
          <p:cNvPr id="17" name="Group 16"/>
          <p:cNvGrpSpPr/>
          <p:nvPr/>
        </p:nvGrpSpPr>
        <p:grpSpPr>
          <a:xfrm>
            <a:off x="5778327" y="1850209"/>
            <a:ext cx="2355623" cy="1090800"/>
            <a:chOff x="2116776" y="5415147"/>
            <a:chExt cx="549233" cy="254329"/>
          </a:xfrm>
        </p:grpSpPr>
        <p:pic>
          <p:nvPicPr>
            <p:cNvPr id="18" name="Picture 8" descr="C:\Documents and Settings\Pennie\My Documents\ACERDATA (D)\Pennie's documents\MS Image\Shapes and Graphics\Windows_Vista_Icons_ for_Marketing_use\Vista Icons off the web\AuxiliaryDisplayCpl.dll_I000a_0409.png"/>
            <p:cNvPicPr>
              <a:picLocks noChangeAspect="1" noChangeArrowheads="1"/>
            </p:cNvPicPr>
            <p:nvPr/>
          </p:nvPicPr>
          <p:blipFill>
            <a:blip r:embed="rId4" cstate="print"/>
            <a:srcRect/>
            <a:stretch>
              <a:fillRect/>
            </a:stretch>
          </p:blipFill>
          <p:spPr bwMode="auto">
            <a:xfrm>
              <a:off x="2116776" y="5415147"/>
              <a:ext cx="254329" cy="254329"/>
            </a:xfrm>
            <a:prstGeom prst="rect">
              <a:avLst/>
            </a:prstGeom>
            <a:noFill/>
          </p:spPr>
        </p:pic>
        <p:pic>
          <p:nvPicPr>
            <p:cNvPr id="19" name="Picture 8" descr="C:\Documents and Settings\Pennie\My Documents\ACERDATA (D)\Pennie's documents\MS Image\Shapes and Graphics\Windows_Vista_Icons_ for_Marketing_use\Vista Icons off the web\AuxiliaryDisplayCpl.dll_I000a_0409.png"/>
            <p:cNvPicPr>
              <a:picLocks noChangeAspect="1" noChangeArrowheads="1"/>
            </p:cNvPicPr>
            <p:nvPr/>
          </p:nvPicPr>
          <p:blipFill>
            <a:blip r:embed="rId4" cstate="print"/>
            <a:srcRect/>
            <a:stretch>
              <a:fillRect/>
            </a:stretch>
          </p:blipFill>
          <p:spPr bwMode="auto">
            <a:xfrm>
              <a:off x="2411680" y="5415147"/>
              <a:ext cx="254329" cy="254329"/>
            </a:xfrm>
            <a:prstGeom prst="rect">
              <a:avLst/>
            </a:prstGeom>
            <a:noFill/>
          </p:spPr>
        </p:pic>
      </p:grpSp>
    </p:spTree>
    <p:extLst>
      <p:ext uri="{BB962C8B-B14F-4D97-AF65-F5344CB8AC3E}">
        <p14:creationId xmlns:p14="http://schemas.microsoft.com/office/powerpoint/2007/7/12/main" xmlns="" val="231397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5" name="Rounded Rectangle 4"/>
          <p:cNvSpPr/>
          <p:nvPr/>
        </p:nvSpPr>
        <p:spPr>
          <a:xfrm>
            <a:off x="332508" y="1371601"/>
            <a:ext cx="8535045" cy="2424222"/>
          </a:xfrm>
          <a:prstGeom prst="roundRect">
            <a:avLst>
              <a:gd name="adj" fmla="val 770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84" name="Rectangle 8"/>
          <p:cNvSpPr>
            <a:spLocks noGrp="1" noChangeArrowheads="1"/>
          </p:cNvSpPr>
          <p:nvPr>
            <p:ph type="title"/>
          </p:nvPr>
        </p:nvSpPr>
        <p:spPr/>
        <p:txBody>
          <a:bodyPr/>
          <a:lstStyle/>
          <a:p>
            <a:r>
              <a:rPr lang="en-US" dirty="0" smtClean="0"/>
              <a:t>Session Roadmap</a:t>
            </a:r>
            <a:endParaRPr lang="en-US" dirty="0"/>
          </a:p>
        </p:txBody>
      </p:sp>
      <p:sp>
        <p:nvSpPr>
          <p:cNvPr id="29698" name="Rectangle 9"/>
          <p:cNvSpPr>
            <a:spLocks noGrp="1" noChangeArrowheads="1"/>
          </p:cNvSpPr>
          <p:nvPr>
            <p:ph idx="1"/>
          </p:nvPr>
        </p:nvSpPr>
        <p:spPr>
          <a:xfrm>
            <a:off x="381000" y="1412875"/>
            <a:ext cx="8382000" cy="639210"/>
          </a:xfrm>
        </p:spPr>
        <p:txBody>
          <a:bodyPr>
            <a:normAutofit/>
          </a:bodyPr>
          <a:lstStyle/>
          <a:p>
            <a:pPr marL="0" indent="0">
              <a:buNone/>
            </a:pPr>
            <a:r>
              <a:rPr lang="en-US" sz="2400" dirty="0" smtClean="0">
                <a:solidFill>
                  <a:schemeClr val="bg1"/>
                </a:solidFill>
              </a:rPr>
              <a:t>Introduction  </a:t>
            </a:r>
          </a:p>
        </p:txBody>
      </p:sp>
      <p:sp>
        <p:nvSpPr>
          <p:cNvPr id="4" name="Rectangle 3"/>
          <p:cNvSpPr/>
          <p:nvPr/>
        </p:nvSpPr>
        <p:spPr>
          <a:xfrm>
            <a:off x="332508" y="1754366"/>
            <a:ext cx="8194804" cy="510369"/>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indent="-7938">
              <a:lnSpc>
                <a:spcPct val="120000"/>
              </a:lnSpc>
            </a:pPr>
            <a:r>
              <a:rPr lang="en-US" sz="2000" strike="sngStrike" dirty="0" smtClean="0">
                <a:latin typeface="+mj-lt"/>
              </a:rPr>
              <a:t>Why Windows Embedded Standard 2011? </a:t>
            </a:r>
          </a:p>
        </p:txBody>
      </p:sp>
      <p:sp>
        <p:nvSpPr>
          <p:cNvPr id="20" name="Rectangle 19"/>
          <p:cNvSpPr/>
          <p:nvPr/>
        </p:nvSpPr>
        <p:spPr>
          <a:xfrm>
            <a:off x="336046" y="2321453"/>
            <a:ext cx="8194804" cy="655663"/>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indent="-7938">
              <a:lnSpc>
                <a:spcPct val="120000"/>
              </a:lnSpc>
            </a:pPr>
            <a:r>
              <a:rPr lang="en-US" sz="2000" strike="sngStrike" dirty="0" smtClean="0">
                <a:latin typeface="+mj-lt"/>
              </a:rPr>
              <a:t>Windows Embedded Standard 2011 – The Building Blocks</a:t>
            </a:r>
          </a:p>
        </p:txBody>
      </p:sp>
      <p:sp>
        <p:nvSpPr>
          <p:cNvPr id="8" name="Rectangle 7"/>
          <p:cNvSpPr/>
          <p:nvPr/>
        </p:nvSpPr>
        <p:spPr>
          <a:xfrm>
            <a:off x="339584" y="3026769"/>
            <a:ext cx="8194804" cy="655663"/>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indent="-7938">
              <a:lnSpc>
                <a:spcPct val="120000"/>
              </a:lnSpc>
            </a:pPr>
            <a:r>
              <a:rPr lang="en-US" sz="2000" dirty="0" smtClean="0">
                <a:latin typeface="+mj-lt"/>
              </a:rPr>
              <a:t>Windows Embedded Standard 2011 Developer Toolkit</a:t>
            </a:r>
          </a:p>
        </p:txBody>
      </p:sp>
    </p:spTree>
    <p:extLst>
      <p:ext uri="{BB962C8B-B14F-4D97-AF65-F5344CB8AC3E}">
        <p14:creationId xmlns:p14="http://schemas.microsoft.com/office/powerpoint/2007/7/12/main" xmlns="" val="218233579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p:cNvSpPr/>
          <p:nvPr/>
        </p:nvSpPr>
        <p:spPr>
          <a:xfrm>
            <a:off x="1679944" y="1244928"/>
            <a:ext cx="2840993" cy="904506"/>
          </a:xfrm>
          <a:prstGeom prst="roundRect">
            <a:avLst>
              <a:gd name="adj" fmla="val 25413"/>
            </a:avLst>
          </a:prstGeom>
          <a:gradFill flip="none" rotWithShape="1">
            <a:gsLst>
              <a:gs pos="0">
                <a:schemeClr val="bg2">
                  <a:lumMod val="20000"/>
                  <a:lumOff val="80000"/>
                  <a:alpha val="0"/>
                </a:schemeClr>
              </a:gs>
              <a:gs pos="50000">
                <a:srgbClr val="92D050">
                  <a:alpha val="44000"/>
                </a:srgbClr>
              </a:gs>
              <a:gs pos="100000">
                <a:srgbClr val="92D050"/>
              </a:gs>
            </a:gsLst>
            <a:lin ang="16200000" scaled="1"/>
            <a:tileRect/>
          </a:gradFill>
          <a:ln w="38100">
            <a:noFill/>
          </a:ln>
        </p:spPr>
        <p:style>
          <a:lnRef idx="2">
            <a:schemeClr val="accent5">
              <a:shade val="50000"/>
            </a:schemeClr>
          </a:lnRef>
          <a:fillRef idx="1">
            <a:schemeClr val="accent5"/>
          </a:fillRef>
          <a:effectRef idx="0">
            <a:schemeClr val="accent5"/>
          </a:effectRef>
          <a:fontRef idx="minor">
            <a:schemeClr val="lt1"/>
          </a:fontRef>
        </p:style>
        <p:txBody>
          <a:bodyPr lIns="0" rIns="0" rtlCol="0" anchor="t"/>
          <a:lstStyle/>
          <a:p>
            <a:pPr algn="ctr"/>
            <a:r>
              <a:rPr lang="en-US" sz="1600" dirty="0" smtClean="0">
                <a:solidFill>
                  <a:schemeClr val="bg1"/>
                </a:solidFill>
                <a:latin typeface="Segoe" pitchFamily="34" charset="0"/>
              </a:rPr>
              <a:t>Feature Packages</a:t>
            </a:r>
            <a:endParaRPr lang="en-US" sz="1600" dirty="0">
              <a:solidFill>
                <a:schemeClr val="bg1"/>
              </a:solidFill>
              <a:latin typeface="Segoe" pitchFamily="34" charset="0"/>
            </a:endParaRPr>
          </a:p>
        </p:txBody>
      </p:sp>
      <p:sp>
        <p:nvSpPr>
          <p:cNvPr id="71" name="Rounded Rectangle 70"/>
          <p:cNvSpPr/>
          <p:nvPr/>
        </p:nvSpPr>
        <p:spPr>
          <a:xfrm>
            <a:off x="7590311" y="1244928"/>
            <a:ext cx="1363685" cy="904506"/>
          </a:xfrm>
          <a:prstGeom prst="roundRect">
            <a:avLst>
              <a:gd name="adj" fmla="val 25413"/>
            </a:avLst>
          </a:prstGeom>
          <a:gradFill flip="none" rotWithShape="1">
            <a:gsLst>
              <a:gs pos="0">
                <a:schemeClr val="bg2">
                  <a:lumMod val="20000"/>
                  <a:lumOff val="80000"/>
                  <a:alpha val="0"/>
                </a:schemeClr>
              </a:gs>
              <a:gs pos="50000">
                <a:srgbClr val="92D050">
                  <a:alpha val="44000"/>
                </a:srgbClr>
              </a:gs>
              <a:gs pos="100000">
                <a:srgbClr val="92D050"/>
              </a:gs>
            </a:gsLst>
            <a:lin ang="16200000" scaled="1"/>
            <a:tileRect/>
          </a:gradFill>
          <a:ln w="38100">
            <a:noFill/>
          </a:ln>
        </p:spPr>
        <p:style>
          <a:lnRef idx="2">
            <a:schemeClr val="accent5">
              <a:shade val="50000"/>
            </a:schemeClr>
          </a:lnRef>
          <a:fillRef idx="1">
            <a:schemeClr val="accent5"/>
          </a:fillRef>
          <a:effectRef idx="0">
            <a:schemeClr val="accent5"/>
          </a:effectRef>
          <a:fontRef idx="minor">
            <a:schemeClr val="lt1"/>
          </a:fontRef>
        </p:style>
        <p:txBody>
          <a:bodyPr lIns="0" rIns="0" rtlCol="0" anchor="t"/>
          <a:lstStyle/>
          <a:p>
            <a:pPr algn="ctr"/>
            <a:r>
              <a:rPr lang="en-US" sz="1600" dirty="0" smtClean="0">
                <a:solidFill>
                  <a:schemeClr val="bg1"/>
                </a:solidFill>
                <a:latin typeface="Segoe" pitchFamily="34" charset="0"/>
              </a:rPr>
              <a:t>Update Package</a:t>
            </a:r>
            <a:endParaRPr lang="en-US" sz="1600" dirty="0">
              <a:solidFill>
                <a:schemeClr val="bg1"/>
              </a:solidFill>
              <a:latin typeface="Segoe" pitchFamily="34" charset="0"/>
            </a:endParaRPr>
          </a:p>
        </p:txBody>
      </p:sp>
      <p:sp>
        <p:nvSpPr>
          <p:cNvPr id="20493" name="Title 1"/>
          <p:cNvSpPr>
            <a:spLocks noGrp="1"/>
          </p:cNvSpPr>
          <p:nvPr>
            <p:ph type="title"/>
          </p:nvPr>
        </p:nvSpPr>
        <p:spPr bwMode="blackGray">
          <a:xfrm>
            <a:off x="457200" y="304800"/>
            <a:ext cx="8229600" cy="498598"/>
          </a:xfrm>
        </p:spPr>
        <p:txBody>
          <a:bodyPr lIns="0" tIns="0" rIns="0" bIns="0" anchor="t">
            <a:spAutoFit/>
          </a:bodyPr>
          <a:lstStyle/>
          <a:p>
            <a:r>
              <a:rPr lang="en-US" sz="3600" dirty="0" smtClean="0"/>
              <a:t>A “</a:t>
            </a:r>
            <a:r>
              <a:rPr lang="en-US" sz="3600" dirty="0" err="1" smtClean="0"/>
              <a:t>Composable</a:t>
            </a:r>
            <a:r>
              <a:rPr lang="en-US" sz="3600" dirty="0" smtClean="0"/>
              <a:t>” OS</a:t>
            </a:r>
          </a:p>
        </p:txBody>
      </p:sp>
      <p:sp>
        <p:nvSpPr>
          <p:cNvPr id="26" name="Rectangle 25"/>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27" name="Rounded Rectangle 26"/>
          <p:cNvSpPr/>
          <p:nvPr/>
        </p:nvSpPr>
        <p:spPr>
          <a:xfrm>
            <a:off x="201878" y="1911923"/>
            <a:ext cx="1363685" cy="1626921"/>
          </a:xfrm>
          <a:prstGeom prst="roundRect">
            <a:avLst/>
          </a:prstGeom>
          <a:solidFill>
            <a:schemeClr val="accent1">
              <a:lumMod val="50000"/>
            </a:schemeClr>
          </a:solidFill>
          <a:ln w="38100">
            <a:noFill/>
          </a:ln>
        </p:spPr>
        <p:style>
          <a:lnRef idx="2">
            <a:schemeClr val="accent5">
              <a:shade val="50000"/>
            </a:schemeClr>
          </a:lnRef>
          <a:fillRef idx="1">
            <a:schemeClr val="accent5"/>
          </a:fillRef>
          <a:effectRef idx="0">
            <a:schemeClr val="accent5"/>
          </a:effectRef>
          <a:fontRef idx="minor">
            <a:schemeClr val="lt1"/>
          </a:fontRef>
        </p:style>
        <p:txBody>
          <a:bodyPr lIns="0" rIns="0" rtlCol="0" anchor="b"/>
          <a:lstStyle/>
          <a:p>
            <a:pPr algn="ctr">
              <a:lnSpc>
                <a:spcPct val="90000"/>
              </a:lnSpc>
              <a:defRPr/>
            </a:pPr>
            <a:r>
              <a:rPr lang="en-US" sz="1600" dirty="0" smtClean="0">
                <a:solidFill>
                  <a:schemeClr val="bg1"/>
                </a:solidFill>
                <a:latin typeface="Segoe" pitchFamily="34" charset="0"/>
              </a:rPr>
              <a:t>Embedded Core</a:t>
            </a:r>
          </a:p>
          <a:p>
            <a:pPr algn="ctr">
              <a:lnSpc>
                <a:spcPct val="90000"/>
              </a:lnSpc>
              <a:defRPr/>
            </a:pPr>
            <a:r>
              <a:rPr lang="en-US" sz="1600" dirty="0" smtClean="0">
                <a:solidFill>
                  <a:schemeClr val="bg1"/>
                </a:solidFill>
                <a:latin typeface="Segoe" pitchFamily="34" charset="0"/>
              </a:rPr>
              <a:t>(Bootable)</a:t>
            </a:r>
            <a:endParaRPr lang="en-US" sz="1600" dirty="0">
              <a:solidFill>
                <a:schemeClr val="bg1"/>
              </a:solidFill>
              <a:latin typeface="Segoe" pitchFamily="34" charset="0"/>
            </a:endParaRPr>
          </a:p>
        </p:txBody>
      </p:sp>
      <p:sp>
        <p:nvSpPr>
          <p:cNvPr id="28" name="Rounded Rectangle 27"/>
          <p:cNvSpPr/>
          <p:nvPr/>
        </p:nvSpPr>
        <p:spPr>
          <a:xfrm>
            <a:off x="1679565" y="1911923"/>
            <a:ext cx="1363685" cy="1626921"/>
          </a:xfrm>
          <a:prstGeom prst="roundRect">
            <a:avLst/>
          </a:prstGeom>
          <a:solidFill>
            <a:schemeClr val="accent1">
              <a:lumMod val="50000"/>
            </a:schemeClr>
          </a:solidFill>
          <a:ln w="38100">
            <a:noFill/>
          </a:ln>
        </p:spPr>
        <p:style>
          <a:lnRef idx="2">
            <a:schemeClr val="accent5">
              <a:shade val="50000"/>
            </a:schemeClr>
          </a:lnRef>
          <a:fillRef idx="1">
            <a:schemeClr val="accent5"/>
          </a:fillRef>
          <a:effectRef idx="0">
            <a:schemeClr val="accent5"/>
          </a:effectRef>
          <a:fontRef idx="minor">
            <a:schemeClr val="lt1"/>
          </a:fontRef>
        </p:style>
        <p:txBody>
          <a:bodyPr lIns="0" rIns="0" rtlCol="0" anchor="b"/>
          <a:lstStyle/>
          <a:p>
            <a:pPr algn="ctr">
              <a:lnSpc>
                <a:spcPct val="90000"/>
              </a:lnSpc>
              <a:defRPr/>
            </a:pPr>
            <a:r>
              <a:rPr lang="en-US" sz="1600" dirty="0" smtClean="0">
                <a:solidFill>
                  <a:schemeClr val="bg1"/>
                </a:solidFill>
                <a:latin typeface="Segoe" pitchFamily="34" charset="0"/>
              </a:rPr>
              <a:t>Enhanced</a:t>
            </a:r>
          </a:p>
          <a:p>
            <a:pPr algn="ctr">
              <a:lnSpc>
                <a:spcPct val="90000"/>
              </a:lnSpc>
              <a:defRPr/>
            </a:pPr>
            <a:r>
              <a:rPr lang="en-US" sz="1600" dirty="0" smtClean="0">
                <a:solidFill>
                  <a:schemeClr val="bg1"/>
                </a:solidFill>
                <a:latin typeface="Segoe" pitchFamily="34" charset="0"/>
              </a:rPr>
              <a:t>Write Filter</a:t>
            </a:r>
            <a:endParaRPr lang="en-US" sz="1600" dirty="0">
              <a:solidFill>
                <a:schemeClr val="bg1"/>
              </a:solidFill>
              <a:latin typeface="Segoe" pitchFamily="34" charset="0"/>
            </a:endParaRPr>
          </a:p>
        </p:txBody>
      </p:sp>
      <p:sp>
        <p:nvSpPr>
          <p:cNvPr id="29" name="Rounded Rectangle 28"/>
          <p:cNvSpPr/>
          <p:nvPr/>
        </p:nvSpPr>
        <p:spPr>
          <a:xfrm>
            <a:off x="3157252" y="1911923"/>
            <a:ext cx="1363685" cy="1626921"/>
          </a:xfrm>
          <a:prstGeom prst="roundRect">
            <a:avLst/>
          </a:prstGeom>
          <a:solidFill>
            <a:schemeClr val="accent1">
              <a:lumMod val="50000"/>
            </a:schemeClr>
          </a:solidFill>
          <a:ln w="38100">
            <a:noFill/>
          </a:ln>
        </p:spPr>
        <p:style>
          <a:lnRef idx="2">
            <a:schemeClr val="accent5">
              <a:shade val="50000"/>
            </a:schemeClr>
          </a:lnRef>
          <a:fillRef idx="1">
            <a:schemeClr val="accent5"/>
          </a:fillRef>
          <a:effectRef idx="0">
            <a:schemeClr val="accent5"/>
          </a:effectRef>
          <a:fontRef idx="minor">
            <a:schemeClr val="lt1"/>
          </a:fontRef>
        </p:style>
        <p:txBody>
          <a:bodyPr lIns="0" rIns="0" rtlCol="0" anchor="b"/>
          <a:lstStyle/>
          <a:p>
            <a:pPr algn="ctr">
              <a:lnSpc>
                <a:spcPct val="90000"/>
              </a:lnSpc>
              <a:defRPr/>
            </a:pPr>
            <a:r>
              <a:rPr lang="en-US" sz="1600" dirty="0" smtClean="0">
                <a:solidFill>
                  <a:schemeClr val="bg1"/>
                </a:solidFill>
                <a:latin typeface="Segoe" pitchFamily="34" charset="0"/>
              </a:rPr>
              <a:t>Internet</a:t>
            </a:r>
          </a:p>
          <a:p>
            <a:pPr algn="ctr">
              <a:lnSpc>
                <a:spcPct val="90000"/>
              </a:lnSpc>
              <a:defRPr/>
            </a:pPr>
            <a:r>
              <a:rPr lang="en-US" sz="1600" dirty="0" smtClean="0">
                <a:solidFill>
                  <a:schemeClr val="bg1"/>
                </a:solidFill>
                <a:latin typeface="Segoe" pitchFamily="34" charset="0"/>
              </a:rPr>
              <a:t>Explorer</a:t>
            </a:r>
            <a:endParaRPr lang="en-US" sz="1600" dirty="0">
              <a:solidFill>
                <a:schemeClr val="bg1"/>
              </a:solidFill>
              <a:latin typeface="Segoe" pitchFamily="34" charset="0"/>
            </a:endParaRPr>
          </a:p>
        </p:txBody>
      </p:sp>
      <p:sp>
        <p:nvSpPr>
          <p:cNvPr id="30" name="Rounded Rectangle 29"/>
          <p:cNvSpPr/>
          <p:nvPr/>
        </p:nvSpPr>
        <p:spPr>
          <a:xfrm>
            <a:off x="4634939" y="1911923"/>
            <a:ext cx="1363685" cy="1626921"/>
          </a:xfrm>
          <a:prstGeom prst="roundRect">
            <a:avLst/>
          </a:prstGeom>
          <a:solidFill>
            <a:schemeClr val="accent1">
              <a:lumMod val="50000"/>
            </a:schemeClr>
          </a:solidFill>
          <a:ln w="38100">
            <a:noFill/>
          </a:ln>
        </p:spPr>
        <p:style>
          <a:lnRef idx="2">
            <a:schemeClr val="accent5">
              <a:shade val="50000"/>
            </a:schemeClr>
          </a:lnRef>
          <a:fillRef idx="1">
            <a:schemeClr val="accent5"/>
          </a:fillRef>
          <a:effectRef idx="0">
            <a:schemeClr val="accent5"/>
          </a:effectRef>
          <a:fontRef idx="minor">
            <a:schemeClr val="lt1"/>
          </a:fontRef>
        </p:style>
        <p:txBody>
          <a:bodyPr lIns="0" rIns="0" rtlCol="0" anchor="b"/>
          <a:lstStyle/>
          <a:p>
            <a:pPr algn="ctr">
              <a:lnSpc>
                <a:spcPct val="90000"/>
              </a:lnSpc>
              <a:defRPr/>
            </a:pPr>
            <a:r>
              <a:rPr lang="en-US" sz="1600" dirty="0" smtClean="0">
                <a:solidFill>
                  <a:schemeClr val="bg1"/>
                </a:solidFill>
                <a:latin typeface="Segoe" pitchFamily="34" charset="0"/>
              </a:rPr>
              <a:t>Lang Packs/</a:t>
            </a:r>
          </a:p>
          <a:p>
            <a:pPr algn="ctr">
              <a:lnSpc>
                <a:spcPct val="90000"/>
              </a:lnSpc>
              <a:defRPr/>
            </a:pPr>
            <a:r>
              <a:rPr lang="en-US" sz="1600" dirty="0" smtClean="0">
                <a:solidFill>
                  <a:schemeClr val="bg1"/>
                </a:solidFill>
                <a:latin typeface="Segoe" pitchFamily="34" charset="0"/>
              </a:rPr>
              <a:t>Driver Packs</a:t>
            </a:r>
            <a:endParaRPr lang="en-US" sz="1600" dirty="0">
              <a:solidFill>
                <a:schemeClr val="bg1"/>
              </a:solidFill>
              <a:latin typeface="Segoe" pitchFamily="34" charset="0"/>
            </a:endParaRPr>
          </a:p>
        </p:txBody>
      </p:sp>
      <p:sp>
        <p:nvSpPr>
          <p:cNvPr id="31" name="Rounded Rectangle 30"/>
          <p:cNvSpPr/>
          <p:nvPr/>
        </p:nvSpPr>
        <p:spPr>
          <a:xfrm>
            <a:off x="6112626" y="1911923"/>
            <a:ext cx="1363685" cy="1626921"/>
          </a:xfrm>
          <a:prstGeom prst="roundRect">
            <a:avLst/>
          </a:prstGeom>
          <a:solidFill>
            <a:schemeClr val="accent1">
              <a:lumMod val="50000"/>
            </a:schemeClr>
          </a:solidFill>
          <a:ln w="38100">
            <a:noFill/>
          </a:ln>
        </p:spPr>
        <p:style>
          <a:lnRef idx="2">
            <a:schemeClr val="accent5">
              <a:shade val="50000"/>
            </a:schemeClr>
          </a:lnRef>
          <a:fillRef idx="1">
            <a:schemeClr val="accent5"/>
          </a:fillRef>
          <a:effectRef idx="0">
            <a:schemeClr val="accent5"/>
          </a:effectRef>
          <a:fontRef idx="minor">
            <a:schemeClr val="lt1"/>
          </a:fontRef>
        </p:style>
        <p:txBody>
          <a:bodyPr lIns="0" rIns="0" rtlCol="0" anchor="b"/>
          <a:lstStyle/>
          <a:p>
            <a:pPr algn="ctr">
              <a:lnSpc>
                <a:spcPct val="90000"/>
              </a:lnSpc>
              <a:defRPr/>
            </a:pPr>
            <a:r>
              <a:rPr lang="en-US" sz="1600" dirty="0" smtClean="0">
                <a:solidFill>
                  <a:schemeClr val="bg1"/>
                </a:solidFill>
                <a:latin typeface="Segoe" pitchFamily="34" charset="0"/>
              </a:rPr>
              <a:t>3</a:t>
            </a:r>
            <a:r>
              <a:rPr lang="en-US" sz="1600" baseline="30000" dirty="0" smtClean="0">
                <a:solidFill>
                  <a:schemeClr val="bg1"/>
                </a:solidFill>
                <a:latin typeface="Segoe" pitchFamily="34" charset="0"/>
              </a:rPr>
              <a:t>rd</a:t>
            </a:r>
            <a:r>
              <a:rPr lang="en-US" sz="1600" dirty="0" smtClean="0">
                <a:solidFill>
                  <a:schemeClr val="bg1"/>
                </a:solidFill>
                <a:latin typeface="Segoe" pitchFamily="34" charset="0"/>
              </a:rPr>
              <a:t> Party</a:t>
            </a:r>
          </a:p>
          <a:p>
            <a:pPr algn="ctr">
              <a:lnSpc>
                <a:spcPct val="90000"/>
              </a:lnSpc>
              <a:defRPr/>
            </a:pPr>
            <a:r>
              <a:rPr lang="en-US" sz="1600" dirty="0" smtClean="0">
                <a:solidFill>
                  <a:schemeClr val="bg1"/>
                </a:solidFill>
                <a:latin typeface="Segoe" pitchFamily="34" charset="0"/>
              </a:rPr>
              <a:t>Software </a:t>
            </a:r>
          </a:p>
          <a:p>
            <a:pPr algn="ctr">
              <a:lnSpc>
                <a:spcPct val="90000"/>
              </a:lnSpc>
              <a:defRPr/>
            </a:pPr>
            <a:r>
              <a:rPr lang="en-US" sz="1600" dirty="0" smtClean="0">
                <a:solidFill>
                  <a:schemeClr val="bg1"/>
                </a:solidFill>
                <a:latin typeface="Segoe" pitchFamily="34" charset="0"/>
              </a:rPr>
              <a:t>Installer</a:t>
            </a:r>
            <a:endParaRPr lang="en-US" sz="1600" dirty="0">
              <a:solidFill>
                <a:schemeClr val="bg1"/>
              </a:solidFill>
              <a:latin typeface="Segoe" pitchFamily="34" charset="0"/>
            </a:endParaRPr>
          </a:p>
        </p:txBody>
      </p:sp>
      <p:sp>
        <p:nvSpPr>
          <p:cNvPr id="32" name="Rounded Rectangle 31"/>
          <p:cNvSpPr/>
          <p:nvPr/>
        </p:nvSpPr>
        <p:spPr>
          <a:xfrm>
            <a:off x="7590311" y="1911923"/>
            <a:ext cx="1363685" cy="1626921"/>
          </a:xfrm>
          <a:prstGeom prst="roundRect">
            <a:avLst/>
          </a:prstGeom>
          <a:solidFill>
            <a:schemeClr val="accent1">
              <a:lumMod val="50000"/>
            </a:schemeClr>
          </a:solidFill>
          <a:ln w="38100">
            <a:noFill/>
          </a:ln>
        </p:spPr>
        <p:style>
          <a:lnRef idx="2">
            <a:schemeClr val="accent5">
              <a:shade val="50000"/>
            </a:schemeClr>
          </a:lnRef>
          <a:fillRef idx="1">
            <a:schemeClr val="accent5"/>
          </a:fillRef>
          <a:effectRef idx="0">
            <a:schemeClr val="accent5"/>
          </a:effectRef>
          <a:fontRef idx="minor">
            <a:schemeClr val="lt1"/>
          </a:fontRef>
        </p:style>
        <p:txBody>
          <a:bodyPr lIns="0" rIns="0" rtlCol="0" anchor="b"/>
          <a:lstStyle/>
          <a:p>
            <a:pPr algn="ctr">
              <a:lnSpc>
                <a:spcPct val="90000"/>
              </a:lnSpc>
              <a:defRPr/>
            </a:pPr>
            <a:r>
              <a:rPr lang="en-US" sz="1600" dirty="0" smtClean="0">
                <a:solidFill>
                  <a:schemeClr val="bg1"/>
                </a:solidFill>
                <a:latin typeface="Segoe" pitchFamily="34" charset="0"/>
              </a:rPr>
              <a:t>OS Updates</a:t>
            </a:r>
            <a:endParaRPr lang="en-US" sz="1600" dirty="0">
              <a:solidFill>
                <a:schemeClr val="bg1"/>
              </a:solidFill>
              <a:latin typeface="Segoe" pitchFamily="34" charset="0"/>
            </a:endParaRPr>
          </a:p>
        </p:txBody>
      </p:sp>
      <p:sp>
        <p:nvSpPr>
          <p:cNvPr id="33" name="Rounded Rectangle 32"/>
          <p:cNvSpPr/>
          <p:nvPr/>
        </p:nvSpPr>
        <p:spPr>
          <a:xfrm>
            <a:off x="2939143" y="4393872"/>
            <a:ext cx="3265714" cy="712519"/>
          </a:xfrm>
          <a:prstGeom prst="round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ln>
          <a:effectLst>
            <a:innerShdw blurRad="952500">
              <a:schemeClr val="accent6">
                <a:lumMod val="60000"/>
                <a:lumOff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smtClean="0">
                <a:solidFill>
                  <a:schemeClr val="bg1"/>
                </a:solidFill>
                <a:effectLst>
                  <a:outerShdw blurRad="38100" dist="38100" dir="2700000" algn="tl">
                    <a:srgbClr val="000000">
                      <a:alpha val="43137"/>
                    </a:srgbClr>
                  </a:outerShdw>
                </a:effectLst>
                <a:latin typeface="Segoe" pitchFamily="34" charset="0"/>
              </a:rPr>
              <a:t>Embedded Developer Tools</a:t>
            </a:r>
          </a:p>
        </p:txBody>
      </p:sp>
      <p:sp>
        <p:nvSpPr>
          <p:cNvPr id="34" name="Rounded Rectangle 33"/>
          <p:cNvSpPr/>
          <p:nvPr/>
        </p:nvSpPr>
        <p:spPr>
          <a:xfrm>
            <a:off x="2939143" y="5543799"/>
            <a:ext cx="3265714" cy="712519"/>
          </a:xfrm>
          <a:prstGeom prst="round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smtClean="0">
                <a:solidFill>
                  <a:schemeClr val="bg1"/>
                </a:solidFill>
                <a:effectLst>
                  <a:outerShdw blurRad="38100" dist="38100" dir="2700000" algn="tl">
                    <a:srgbClr val="000000">
                      <a:alpha val="43137"/>
                    </a:srgbClr>
                  </a:outerShdw>
                </a:effectLst>
                <a:latin typeface="Segoe" pitchFamily="34" charset="0"/>
              </a:rPr>
              <a:t>Embedded Runtime OS</a:t>
            </a:r>
          </a:p>
        </p:txBody>
      </p:sp>
      <p:pic>
        <p:nvPicPr>
          <p:cNvPr id="4098" name="Picture 2" descr="C:\Documents and Settings\Pennie\My Documents\ACERDATA (D)\Pennie's documents\MS Image\Shapes and Graphics\Windows_Vista_Icons_ for_Marketing_use\Software.png"/>
          <p:cNvPicPr>
            <a:picLocks noChangeAspect="1" noChangeArrowheads="1"/>
          </p:cNvPicPr>
          <p:nvPr/>
        </p:nvPicPr>
        <p:blipFill>
          <a:blip r:embed="rId3" cstate="print"/>
          <a:srcRect/>
          <a:stretch>
            <a:fillRect/>
          </a:stretch>
        </p:blipFill>
        <p:spPr bwMode="auto">
          <a:xfrm>
            <a:off x="6475318" y="2018803"/>
            <a:ext cx="685800" cy="685800"/>
          </a:xfrm>
          <a:prstGeom prst="rect">
            <a:avLst/>
          </a:prstGeom>
          <a:noFill/>
        </p:spPr>
      </p:pic>
      <p:sp>
        <p:nvSpPr>
          <p:cNvPr id="55" name="Isosceles Triangle 54"/>
          <p:cNvSpPr/>
          <p:nvPr/>
        </p:nvSpPr>
        <p:spPr>
          <a:xfrm flipV="1">
            <a:off x="0" y="3431968"/>
            <a:ext cx="9143999" cy="902523"/>
          </a:xfrm>
          <a:prstGeom prst="triangle">
            <a:avLst/>
          </a:prstGeom>
          <a:gradFill flip="none" rotWithShape="1">
            <a:gsLst>
              <a:gs pos="0">
                <a:schemeClr val="bg1">
                  <a:alpha val="38000"/>
                </a:schemeClr>
              </a:gs>
              <a:gs pos="50000">
                <a:schemeClr val="bg1">
                  <a:alpha val="14000"/>
                </a:schemeClr>
              </a:gs>
              <a:gs pos="100000">
                <a:schemeClr val="tx2">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Down Arrow 57"/>
          <p:cNvSpPr/>
          <p:nvPr/>
        </p:nvSpPr>
        <p:spPr>
          <a:xfrm>
            <a:off x="4342263" y="3705099"/>
            <a:ext cx="459475" cy="562943"/>
          </a:xfrm>
          <a:prstGeom prst="downArrow">
            <a:avLst/>
          </a:prstGeom>
          <a:gradFill flip="none" rotWithShape="1">
            <a:gsLst>
              <a:gs pos="0">
                <a:schemeClr val="bg1">
                  <a:shade val="30000"/>
                  <a:satMod val="115000"/>
                  <a:alpha val="0"/>
                </a:schemeClr>
              </a:gs>
              <a:gs pos="50000">
                <a:schemeClr val="bg1">
                  <a:shade val="67500"/>
                  <a:satMod val="115000"/>
                  <a:alpha val="60000"/>
                </a:schemeClr>
              </a:gs>
              <a:gs pos="100000">
                <a:schemeClr val="bg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Down Arrow 59"/>
          <p:cNvSpPr/>
          <p:nvPr/>
        </p:nvSpPr>
        <p:spPr>
          <a:xfrm>
            <a:off x="4342263" y="5070764"/>
            <a:ext cx="459475" cy="418460"/>
          </a:xfrm>
          <a:prstGeom prst="downArrow">
            <a:avLst/>
          </a:prstGeom>
          <a:gradFill flip="none" rotWithShape="1">
            <a:gsLst>
              <a:gs pos="0">
                <a:schemeClr val="bg1">
                  <a:shade val="30000"/>
                  <a:satMod val="115000"/>
                  <a:alpha val="0"/>
                </a:schemeClr>
              </a:gs>
              <a:gs pos="50000">
                <a:schemeClr val="bg1">
                  <a:shade val="67500"/>
                  <a:satMod val="115000"/>
                  <a:alpha val="60000"/>
                </a:schemeClr>
              </a:gs>
              <a:gs pos="100000">
                <a:schemeClr val="bg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 name="Picture 8" descr="C:\Documents and Settings\Pennie\My Documents\ACERDATA (D)\Pennie's documents\MS Image\Shapes and Graphics\Windows_Vista_Icons_ for_Marketing_use\Vista Icons off the web\filemgmt.dll_I00ec_0409.png"/>
          <p:cNvPicPr>
            <a:picLocks noChangeAspect="1" noChangeArrowheads="1"/>
          </p:cNvPicPr>
          <p:nvPr/>
        </p:nvPicPr>
        <p:blipFill>
          <a:blip r:embed="rId4" cstate="print"/>
          <a:srcRect/>
          <a:stretch>
            <a:fillRect/>
          </a:stretch>
        </p:blipFill>
        <p:spPr bwMode="auto">
          <a:xfrm>
            <a:off x="2624447" y="4070268"/>
            <a:ext cx="724809" cy="724809"/>
          </a:xfrm>
          <a:prstGeom prst="rect">
            <a:avLst/>
          </a:prstGeom>
          <a:noFill/>
        </p:spPr>
      </p:pic>
      <p:grpSp>
        <p:nvGrpSpPr>
          <p:cNvPr id="2" name="Group 25"/>
          <p:cNvGrpSpPr>
            <a:grpSpLocks/>
          </p:cNvGrpSpPr>
          <p:nvPr/>
        </p:nvGrpSpPr>
        <p:grpSpPr bwMode="auto">
          <a:xfrm>
            <a:off x="2799161" y="5450775"/>
            <a:ext cx="822814" cy="395784"/>
            <a:chOff x="6629400" y="5181600"/>
            <a:chExt cx="2266951" cy="1033041"/>
          </a:xfrm>
        </p:grpSpPr>
        <p:pic>
          <p:nvPicPr>
            <p:cNvPr id="63" name="Picture 8"/>
            <p:cNvPicPr>
              <a:picLocks noChangeAspect="1" noChangeArrowheads="1"/>
            </p:cNvPicPr>
            <p:nvPr/>
          </p:nvPicPr>
          <p:blipFill>
            <a:blip r:embed="rId5" cstate="print"/>
            <a:srcRect/>
            <a:stretch>
              <a:fillRect/>
            </a:stretch>
          </p:blipFill>
          <p:spPr bwMode="auto">
            <a:xfrm>
              <a:off x="6629400" y="5181600"/>
              <a:ext cx="2266951" cy="1033041"/>
            </a:xfrm>
            <a:prstGeom prst="rect">
              <a:avLst/>
            </a:prstGeom>
            <a:noFill/>
            <a:ln w="9525">
              <a:noFill/>
              <a:miter lim="800000"/>
              <a:headEnd/>
              <a:tailEnd/>
            </a:ln>
          </p:spPr>
        </p:pic>
        <p:pic>
          <p:nvPicPr>
            <p:cNvPr id="64" name="Picture 3" descr="\\Vitamix\usb_200gb\Microsoft_Art_Brand_etc\Vista_icons\Windows_Vista_Icons_ for_Marketing_use\Vista Icons off the web\audiosrv.dll_I00cb_0409.png"/>
            <p:cNvPicPr>
              <a:picLocks noChangeAspect="1" noChangeArrowheads="1"/>
            </p:cNvPicPr>
            <p:nvPr/>
          </p:nvPicPr>
          <p:blipFill>
            <a:blip r:embed="rId6" cstate="print"/>
            <a:srcRect/>
            <a:stretch>
              <a:fillRect/>
            </a:stretch>
          </p:blipFill>
          <p:spPr bwMode="blackGray">
            <a:xfrm flipH="1">
              <a:off x="6781800" y="5638800"/>
              <a:ext cx="152400" cy="152400"/>
            </a:xfrm>
            <a:prstGeom prst="rect">
              <a:avLst/>
            </a:prstGeom>
            <a:noFill/>
            <a:ln w="9525">
              <a:noFill/>
              <a:miter lim="800000"/>
              <a:headEnd/>
              <a:tailEnd/>
            </a:ln>
          </p:spPr>
        </p:pic>
      </p:grpSp>
      <p:pic>
        <p:nvPicPr>
          <p:cNvPr id="4099" name="Picture 3" descr="C:\Documents and Settings\Pennie\My Documents\ACERDATA (D)\Pennie's documents\MS Image\Shapes and Graphics\Windows_Vista_Icons_ for_Marketing_use\IE.png"/>
          <p:cNvPicPr>
            <a:picLocks noChangeAspect="1" noChangeArrowheads="1"/>
          </p:cNvPicPr>
          <p:nvPr/>
        </p:nvPicPr>
        <p:blipFill>
          <a:blip r:embed="rId7" cstate="print"/>
          <a:srcRect/>
          <a:stretch>
            <a:fillRect/>
          </a:stretch>
        </p:blipFill>
        <p:spPr bwMode="auto">
          <a:xfrm>
            <a:off x="3454631" y="2033650"/>
            <a:ext cx="768927" cy="768927"/>
          </a:xfrm>
          <a:prstGeom prst="rect">
            <a:avLst/>
          </a:prstGeom>
          <a:noFill/>
        </p:spPr>
      </p:pic>
      <p:pic>
        <p:nvPicPr>
          <p:cNvPr id="4100" name="Picture 4" descr="C:\Documents and Settings\Pennie\My Documents\ACERDATA (D)\Pennie's documents\MS Image\Shapes and Graphics\Windows_Vista_Icons_ for_Marketing_use\Vista Icons off the web\odbcint.dll_I2202_0409.png"/>
          <p:cNvPicPr>
            <a:picLocks noChangeAspect="1" noChangeArrowheads="1"/>
          </p:cNvPicPr>
          <p:nvPr/>
        </p:nvPicPr>
        <p:blipFill>
          <a:blip r:embed="rId8" cstate="print"/>
          <a:srcRect/>
          <a:stretch>
            <a:fillRect/>
          </a:stretch>
        </p:blipFill>
        <p:spPr bwMode="auto">
          <a:xfrm>
            <a:off x="4994465" y="2090057"/>
            <a:ext cx="668383" cy="668383"/>
          </a:xfrm>
          <a:prstGeom prst="rect">
            <a:avLst/>
          </a:prstGeom>
          <a:noFill/>
        </p:spPr>
      </p:pic>
      <p:pic>
        <p:nvPicPr>
          <p:cNvPr id="4101" name="Picture 5" descr="C:\Documents and Settings\Pennie\My Documents\ACERDATA (D)\Pennie's documents\MS Image\Shapes and Graphics\Windows_Vista_Icons_ for_Marketing_use\Vista Icons off the web\msconfig.exe_I0080_0409.png"/>
          <p:cNvPicPr>
            <a:picLocks noChangeAspect="1" noChangeArrowheads="1"/>
          </p:cNvPicPr>
          <p:nvPr/>
        </p:nvPicPr>
        <p:blipFill>
          <a:blip r:embed="rId9" cstate="print"/>
          <a:srcRect/>
          <a:stretch>
            <a:fillRect/>
          </a:stretch>
        </p:blipFill>
        <p:spPr bwMode="auto">
          <a:xfrm>
            <a:off x="7858992" y="2006932"/>
            <a:ext cx="914398" cy="914398"/>
          </a:xfrm>
          <a:prstGeom prst="rect">
            <a:avLst/>
          </a:prstGeom>
          <a:noFill/>
        </p:spPr>
      </p:pic>
      <p:pic>
        <p:nvPicPr>
          <p:cNvPr id="4102" name="Picture 6" descr="C:\Documents and Settings\Pennie\My Documents\ACERDATA (D)\Pennie's documents\MS Image\Shapes and Graphics\Windows_Vista_Icons_ for_Marketing_use\Vista Icons off the web\cscui.dll_I04b0_0409.png"/>
          <p:cNvPicPr>
            <a:picLocks noChangeAspect="1" noChangeArrowheads="1"/>
          </p:cNvPicPr>
          <p:nvPr/>
        </p:nvPicPr>
        <p:blipFill>
          <a:blip r:embed="rId10" cstate="print"/>
          <a:srcRect/>
          <a:stretch>
            <a:fillRect/>
          </a:stretch>
        </p:blipFill>
        <p:spPr bwMode="auto">
          <a:xfrm>
            <a:off x="2004257" y="2054433"/>
            <a:ext cx="714301" cy="714301"/>
          </a:xfrm>
          <a:prstGeom prst="rect">
            <a:avLst/>
          </a:prstGeom>
          <a:noFill/>
        </p:spPr>
      </p:pic>
      <p:pic>
        <p:nvPicPr>
          <p:cNvPr id="4103" name="Picture 7" descr="C:\Documents and Settings\Pennie\My Documents\ACERDATA (D)\Pennie's documents\MS Image\Shapes and Graphics\Windows_Vista_Icons_ for_Marketing_use\Vista Icons off the web\imageres.dll_I0045_0409.png"/>
          <p:cNvPicPr>
            <a:picLocks noChangeAspect="1" noChangeArrowheads="1"/>
          </p:cNvPicPr>
          <p:nvPr/>
        </p:nvPicPr>
        <p:blipFill>
          <a:blip r:embed="rId11" cstate="print"/>
          <a:srcRect/>
          <a:stretch>
            <a:fillRect/>
          </a:stretch>
        </p:blipFill>
        <p:spPr bwMode="auto">
          <a:xfrm>
            <a:off x="593269" y="2019792"/>
            <a:ext cx="652153" cy="652153"/>
          </a:xfrm>
          <a:prstGeom prst="rect">
            <a:avLst/>
          </a:prstGeom>
          <a:noFill/>
        </p:spPr>
      </p:pic>
      <p:cxnSp>
        <p:nvCxnSpPr>
          <p:cNvPr id="36" name="Elbow Connector 35"/>
          <p:cNvCxnSpPr>
            <a:stCxn id="32" idx="2"/>
            <a:endCxn id="34" idx="3"/>
          </p:cNvCxnSpPr>
          <p:nvPr/>
        </p:nvCxnSpPr>
        <p:spPr>
          <a:xfrm rot="5400000">
            <a:off x="6057899" y="3685803"/>
            <a:ext cx="2361215" cy="2067297"/>
          </a:xfrm>
          <a:prstGeom prst="bentConnector2">
            <a:avLst/>
          </a:prstGeom>
          <a:ln w="19050">
            <a:solidFill>
              <a:schemeClr val="accent1">
                <a:lumMod val="60000"/>
                <a:lumOff val="4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07/7/12/main" xmlns="" val="332382041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16386" name="Title 1"/>
          <p:cNvSpPr>
            <a:spLocks noGrp="1"/>
          </p:cNvSpPr>
          <p:nvPr>
            <p:ph type="title"/>
          </p:nvPr>
        </p:nvSpPr>
        <p:spPr/>
        <p:txBody>
          <a:bodyPr/>
          <a:lstStyle/>
          <a:p>
            <a:r>
              <a:rPr lang="en-US" sz="3600" dirty="0" smtClean="0"/>
              <a:t>Embedded Device Development Model</a:t>
            </a:r>
          </a:p>
        </p:txBody>
      </p:sp>
      <p:sp>
        <p:nvSpPr>
          <p:cNvPr id="16" name="Rounded Rectangle 15"/>
          <p:cNvSpPr/>
          <p:nvPr/>
        </p:nvSpPr>
        <p:spPr>
          <a:xfrm>
            <a:off x="332508" y="1282535"/>
            <a:ext cx="7018317" cy="5023262"/>
          </a:xfrm>
          <a:prstGeom prst="roundRect">
            <a:avLst>
              <a:gd name="adj" fmla="val 770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16200000">
            <a:off x="-1573480" y="3609500"/>
            <a:ext cx="4572000" cy="369332"/>
          </a:xfrm>
          <a:prstGeom prst="rect">
            <a:avLst/>
          </a:prstGeom>
        </p:spPr>
        <p:txBody>
          <a:bodyPr>
            <a:spAutoFit/>
          </a:bodyPr>
          <a:lstStyle/>
          <a:p>
            <a:pPr algn="ctr">
              <a:defRPr/>
            </a:pPr>
            <a:r>
              <a:rPr lang="en-US" b="1" dirty="0" smtClean="0">
                <a:solidFill>
                  <a:schemeClr val="bg1"/>
                </a:solidFill>
                <a:effectLst>
                  <a:outerShdw blurRad="38100" dist="38100" dir="2700000" algn="tl">
                    <a:srgbClr val="000000">
                      <a:alpha val="43137"/>
                    </a:srgbClr>
                  </a:outerShdw>
                </a:effectLst>
                <a:latin typeface="Segoe" pitchFamily="34" charset="0"/>
              </a:rPr>
              <a:t>Development Model</a:t>
            </a:r>
            <a:endParaRPr lang="en-US" b="1" dirty="0">
              <a:solidFill>
                <a:schemeClr val="bg1"/>
              </a:solidFill>
              <a:effectLst>
                <a:outerShdw blurRad="38100" dist="38100" dir="2700000" algn="tl">
                  <a:srgbClr val="000000">
                    <a:alpha val="43137"/>
                  </a:srgbClr>
                </a:outerShdw>
              </a:effectLst>
              <a:latin typeface="Segoe" pitchFamily="34" charset="0"/>
            </a:endParaRPr>
          </a:p>
        </p:txBody>
      </p:sp>
      <p:sp>
        <p:nvSpPr>
          <p:cNvPr id="22" name="Rounded Rectangle 21"/>
          <p:cNvSpPr>
            <a:spLocks noChangeArrowheads="1"/>
          </p:cNvSpPr>
          <p:nvPr/>
        </p:nvSpPr>
        <p:spPr bwMode="auto">
          <a:xfrm>
            <a:off x="3413887" y="1334427"/>
            <a:ext cx="2971800" cy="434996"/>
          </a:xfrm>
          <a:prstGeom prst="roundRect">
            <a:avLst>
              <a:gd name="adj" fmla="val 16667"/>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headEnd/>
            <a:tailEnd/>
          </a:ln>
        </p:spPr>
        <p:style>
          <a:lnRef idx="2">
            <a:schemeClr val="accent5"/>
          </a:lnRef>
          <a:fillRef idx="1">
            <a:schemeClr val="lt1"/>
          </a:fillRef>
          <a:effectRef idx="0">
            <a:schemeClr val="accent5"/>
          </a:effectRef>
          <a:fontRef idx="minor">
            <a:schemeClr val="dk1"/>
          </a:fontRef>
        </p:style>
        <p:txBody>
          <a:bodyPr lIns="91436" tIns="45718" rIns="91436" bIns="45718" anchor="ctr"/>
          <a:lstStyle/>
          <a:p>
            <a:pPr algn="ctr" defTabSz="914099">
              <a:defRPr/>
            </a:pPr>
            <a:r>
              <a:rPr lang="en-US" sz="2400" dirty="0">
                <a:solidFill>
                  <a:srgbClr val="FFFFFF"/>
                </a:solidFill>
                <a:effectLst>
                  <a:outerShdw blurRad="38100" dist="38100" dir="2700000" algn="tl">
                    <a:srgbClr val="000000">
                      <a:alpha val="43137"/>
                    </a:srgbClr>
                  </a:outerShdw>
                </a:effectLst>
                <a:latin typeface="Segoe" pitchFamily="34" charset="0"/>
              </a:rPr>
              <a:t>Device Concept</a:t>
            </a:r>
          </a:p>
        </p:txBody>
      </p:sp>
      <p:grpSp>
        <p:nvGrpSpPr>
          <p:cNvPr id="52" name="Group 51"/>
          <p:cNvGrpSpPr/>
          <p:nvPr/>
        </p:nvGrpSpPr>
        <p:grpSpPr>
          <a:xfrm>
            <a:off x="1366383" y="2090706"/>
            <a:ext cx="2971800" cy="1813523"/>
            <a:chOff x="1307008" y="2473469"/>
            <a:chExt cx="2971800" cy="1813523"/>
          </a:xfrm>
        </p:grpSpPr>
        <p:sp>
          <p:nvSpPr>
            <p:cNvPr id="20" name="Rounded Rectangle 19"/>
            <p:cNvSpPr>
              <a:spLocks noChangeArrowheads="1"/>
            </p:cNvSpPr>
            <p:nvPr/>
          </p:nvSpPr>
          <p:spPr bwMode="auto">
            <a:xfrm>
              <a:off x="1307008" y="2473469"/>
              <a:ext cx="2971800" cy="1813523"/>
            </a:xfrm>
            <a:prstGeom prst="roundRect">
              <a:avLst>
                <a:gd name="adj" fmla="val 10807"/>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headEnd/>
              <a:tailEnd/>
            </a:ln>
          </p:spPr>
          <p:style>
            <a:lnRef idx="2">
              <a:schemeClr val="accent5"/>
            </a:lnRef>
            <a:fillRef idx="1">
              <a:schemeClr val="lt1"/>
            </a:fillRef>
            <a:effectRef idx="0">
              <a:schemeClr val="accent5"/>
            </a:effectRef>
            <a:fontRef idx="minor">
              <a:schemeClr val="dk1"/>
            </a:fontRef>
          </p:style>
          <p:txBody>
            <a:bodyPr lIns="91436" tIns="45718" rIns="91436" bIns="45718" anchor="t"/>
            <a:lstStyle/>
            <a:p>
              <a:pPr algn="ctr" defTabSz="914099">
                <a:defRPr/>
              </a:pPr>
              <a:r>
                <a:rPr lang="en-US" sz="2000" dirty="0" smtClean="0">
                  <a:solidFill>
                    <a:srgbClr val="FFFFFF"/>
                  </a:solidFill>
                  <a:effectLst>
                    <a:outerShdw blurRad="38100" dist="38100" dir="2700000" algn="tl">
                      <a:srgbClr val="000000">
                        <a:alpha val="43137"/>
                      </a:srgbClr>
                    </a:outerShdw>
                  </a:effectLst>
                  <a:latin typeface="Segoe" pitchFamily="34" charset="0"/>
                </a:rPr>
                <a:t>Application</a:t>
              </a:r>
              <a:endParaRPr lang="en-US" sz="2000" dirty="0">
                <a:solidFill>
                  <a:srgbClr val="FFFFFF"/>
                </a:solidFill>
                <a:effectLst>
                  <a:outerShdw blurRad="38100" dist="38100" dir="2700000" algn="tl">
                    <a:srgbClr val="000000">
                      <a:alpha val="43137"/>
                    </a:srgbClr>
                  </a:outerShdw>
                </a:effectLst>
                <a:latin typeface="Segoe" pitchFamily="34" charset="0"/>
              </a:endParaRPr>
            </a:p>
            <a:p>
              <a:pPr algn="ctr" defTabSz="914099">
                <a:defRPr/>
              </a:pPr>
              <a:endParaRPr lang="en-US" sz="2000" dirty="0">
                <a:solidFill>
                  <a:srgbClr val="FFFFFF"/>
                </a:solidFill>
                <a:effectLst>
                  <a:outerShdw blurRad="38100" dist="38100" dir="2700000" algn="tl">
                    <a:srgbClr val="000000">
                      <a:alpha val="43137"/>
                    </a:srgbClr>
                  </a:outerShdw>
                </a:effectLst>
                <a:latin typeface="Segoe" pitchFamily="34" charset="0"/>
              </a:endParaRPr>
            </a:p>
          </p:txBody>
        </p:sp>
        <p:sp>
          <p:nvSpPr>
            <p:cNvPr id="23" name="Rectangle 22"/>
            <p:cNvSpPr/>
            <p:nvPr/>
          </p:nvSpPr>
          <p:spPr>
            <a:xfrm>
              <a:off x="1307008" y="2921330"/>
              <a:ext cx="2971800" cy="27313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a:defRPr/>
              </a:pPr>
              <a:r>
                <a:rPr lang="en-US" sz="1600" dirty="0" smtClean="0">
                  <a:solidFill>
                    <a:srgbClr val="FFFFFF"/>
                  </a:solidFill>
                  <a:latin typeface="Segoe" pitchFamily="34" charset="0"/>
                </a:rPr>
                <a:t>Platform </a:t>
              </a:r>
              <a:r>
                <a:rPr lang="en-US" sz="1600" dirty="0" err="1" smtClean="0">
                  <a:solidFill>
                    <a:srgbClr val="FFFFFF"/>
                  </a:solidFill>
                  <a:latin typeface="Segoe" pitchFamily="34" charset="0"/>
                </a:rPr>
                <a:t>eval</a:t>
              </a:r>
              <a:r>
                <a:rPr lang="en-US" sz="1600" dirty="0" smtClean="0">
                  <a:solidFill>
                    <a:srgbClr val="FFFFFF"/>
                  </a:solidFill>
                  <a:latin typeface="Segoe" pitchFamily="34" charset="0"/>
                </a:rPr>
                <a:t> and selection</a:t>
              </a:r>
              <a:endParaRPr lang="en-US" sz="1600" dirty="0">
                <a:solidFill>
                  <a:srgbClr val="FFFFFF"/>
                </a:solidFill>
                <a:latin typeface="Segoe" pitchFamily="34" charset="0"/>
              </a:endParaRPr>
            </a:p>
          </p:txBody>
        </p:sp>
        <p:sp>
          <p:nvSpPr>
            <p:cNvPr id="24" name="Rectangle 23"/>
            <p:cNvSpPr/>
            <p:nvPr/>
          </p:nvSpPr>
          <p:spPr>
            <a:xfrm>
              <a:off x="1307008" y="3239984"/>
              <a:ext cx="2971800" cy="27313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a:defRPr/>
              </a:pPr>
              <a:r>
                <a:rPr lang="en-US" sz="1600" dirty="0" smtClean="0">
                  <a:solidFill>
                    <a:srgbClr val="FFFFFF"/>
                  </a:solidFill>
                  <a:latin typeface="Segoe" pitchFamily="34" charset="0"/>
                </a:rPr>
                <a:t>Embedded </a:t>
              </a:r>
              <a:r>
                <a:rPr lang="en-US" sz="1600" dirty="0" err="1" smtClean="0">
                  <a:solidFill>
                    <a:srgbClr val="FFFFFF"/>
                  </a:solidFill>
                  <a:latin typeface="Segoe" pitchFamily="34" charset="0"/>
                </a:rPr>
                <a:t>req</a:t>
              </a:r>
              <a:r>
                <a:rPr lang="en-US" sz="1600" dirty="0" smtClean="0">
                  <a:solidFill>
                    <a:srgbClr val="FFFFFF"/>
                  </a:solidFill>
                  <a:latin typeface="Segoe" pitchFamily="34" charset="0"/>
                </a:rPr>
                <a:t> definition</a:t>
              </a:r>
              <a:endParaRPr lang="en-US" sz="1600" dirty="0">
                <a:solidFill>
                  <a:srgbClr val="FFFFFF"/>
                </a:solidFill>
                <a:latin typeface="Segoe" pitchFamily="34" charset="0"/>
              </a:endParaRPr>
            </a:p>
          </p:txBody>
        </p:sp>
        <p:sp>
          <p:nvSpPr>
            <p:cNvPr id="26" name="Rectangle 25"/>
            <p:cNvSpPr/>
            <p:nvPr/>
          </p:nvSpPr>
          <p:spPr>
            <a:xfrm>
              <a:off x="1307008" y="3558638"/>
              <a:ext cx="2971800" cy="27313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a:defRPr/>
              </a:pPr>
              <a:r>
                <a:rPr lang="en-US" sz="1600" dirty="0" smtClean="0">
                  <a:solidFill>
                    <a:srgbClr val="FFFFFF"/>
                  </a:solidFill>
                  <a:latin typeface="Segoe" pitchFamily="34" charset="0"/>
                </a:rPr>
                <a:t>Application design and dev</a:t>
              </a:r>
              <a:endParaRPr lang="en-US" sz="1600" dirty="0">
                <a:solidFill>
                  <a:srgbClr val="FFFFFF"/>
                </a:solidFill>
                <a:latin typeface="Segoe" pitchFamily="34" charset="0"/>
              </a:endParaRPr>
            </a:p>
          </p:txBody>
        </p:sp>
        <p:sp>
          <p:nvSpPr>
            <p:cNvPr id="27" name="Rectangle 26"/>
            <p:cNvSpPr/>
            <p:nvPr/>
          </p:nvSpPr>
          <p:spPr>
            <a:xfrm>
              <a:off x="1307008" y="3877293"/>
              <a:ext cx="2971800" cy="27313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Segoe" pitchFamily="34" charset="0"/>
                </a:rPr>
                <a:t>Services</a:t>
              </a:r>
              <a:endParaRPr lang="en-US" sz="1600" dirty="0">
                <a:latin typeface="Segoe" pitchFamily="34" charset="0"/>
              </a:endParaRPr>
            </a:p>
          </p:txBody>
        </p:sp>
      </p:grpSp>
      <p:grpSp>
        <p:nvGrpSpPr>
          <p:cNvPr id="40" name="Group 39"/>
          <p:cNvGrpSpPr/>
          <p:nvPr/>
        </p:nvGrpSpPr>
        <p:grpSpPr>
          <a:xfrm>
            <a:off x="5461390" y="2090706"/>
            <a:ext cx="2971800" cy="1813523"/>
            <a:chOff x="4677621" y="2530866"/>
            <a:chExt cx="2971800" cy="1813523"/>
          </a:xfrm>
        </p:grpSpPr>
        <p:sp>
          <p:nvSpPr>
            <p:cNvPr id="31" name="Rounded Rectangle 30"/>
            <p:cNvSpPr>
              <a:spLocks noChangeArrowheads="1"/>
            </p:cNvSpPr>
            <p:nvPr/>
          </p:nvSpPr>
          <p:spPr bwMode="auto">
            <a:xfrm>
              <a:off x="4677621" y="2530866"/>
              <a:ext cx="2971800" cy="1813523"/>
            </a:xfrm>
            <a:prstGeom prst="roundRect">
              <a:avLst>
                <a:gd name="adj" fmla="val 10807"/>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headEnd/>
              <a:tailEnd/>
            </a:ln>
          </p:spPr>
          <p:style>
            <a:lnRef idx="2">
              <a:schemeClr val="accent5"/>
            </a:lnRef>
            <a:fillRef idx="1">
              <a:schemeClr val="lt1"/>
            </a:fillRef>
            <a:effectRef idx="0">
              <a:schemeClr val="accent5"/>
            </a:effectRef>
            <a:fontRef idx="minor">
              <a:schemeClr val="dk1"/>
            </a:fontRef>
          </p:style>
          <p:txBody>
            <a:bodyPr lIns="91436" tIns="45718" rIns="91436" bIns="45718" anchor="t"/>
            <a:lstStyle/>
            <a:p>
              <a:pPr algn="ctr" defTabSz="914099">
                <a:defRPr/>
              </a:pPr>
              <a:r>
                <a:rPr lang="en-US" sz="2000" dirty="0" smtClean="0">
                  <a:solidFill>
                    <a:srgbClr val="FFFFFF"/>
                  </a:solidFill>
                  <a:effectLst>
                    <a:outerShdw blurRad="38100" dist="38100" dir="2700000" algn="tl">
                      <a:srgbClr val="000000">
                        <a:alpha val="43137"/>
                      </a:srgbClr>
                    </a:outerShdw>
                  </a:effectLst>
                  <a:latin typeface="Segoe" pitchFamily="34" charset="0"/>
                </a:rPr>
                <a:t>Hardware</a:t>
              </a:r>
              <a:endParaRPr lang="en-US" sz="2000" dirty="0">
                <a:solidFill>
                  <a:srgbClr val="FFFFFF"/>
                </a:solidFill>
                <a:effectLst>
                  <a:outerShdw blurRad="38100" dist="38100" dir="2700000" algn="tl">
                    <a:srgbClr val="000000">
                      <a:alpha val="43137"/>
                    </a:srgbClr>
                  </a:outerShdw>
                </a:effectLst>
                <a:latin typeface="Segoe" pitchFamily="34" charset="0"/>
              </a:endParaRPr>
            </a:p>
            <a:p>
              <a:pPr algn="ctr" defTabSz="914099">
                <a:defRPr/>
              </a:pPr>
              <a:endParaRPr lang="en-US" sz="2000" dirty="0">
                <a:solidFill>
                  <a:srgbClr val="FFFFFF"/>
                </a:solidFill>
                <a:effectLst>
                  <a:outerShdw blurRad="38100" dist="38100" dir="2700000" algn="tl">
                    <a:srgbClr val="000000">
                      <a:alpha val="43137"/>
                    </a:srgbClr>
                  </a:outerShdw>
                </a:effectLst>
                <a:latin typeface="Segoe" pitchFamily="34" charset="0"/>
              </a:endParaRPr>
            </a:p>
          </p:txBody>
        </p:sp>
        <p:sp>
          <p:nvSpPr>
            <p:cNvPr id="32" name="Rectangle 31"/>
            <p:cNvSpPr/>
            <p:nvPr/>
          </p:nvSpPr>
          <p:spPr>
            <a:xfrm>
              <a:off x="4677621" y="2978727"/>
              <a:ext cx="2971800" cy="32657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a:defRPr/>
              </a:pPr>
              <a:r>
                <a:rPr lang="en-US" sz="1600" dirty="0" smtClean="0">
                  <a:solidFill>
                    <a:srgbClr val="FFFFFF"/>
                  </a:solidFill>
                  <a:latin typeface="Segoe" pitchFamily="34" charset="0"/>
                </a:rPr>
                <a:t>Form factor</a:t>
              </a:r>
            </a:p>
          </p:txBody>
        </p:sp>
        <p:sp>
          <p:nvSpPr>
            <p:cNvPr id="34" name="Rectangle 33"/>
            <p:cNvSpPr/>
            <p:nvPr/>
          </p:nvSpPr>
          <p:spPr>
            <a:xfrm>
              <a:off x="4677621" y="3401290"/>
              <a:ext cx="2971800" cy="32657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a:defRPr/>
              </a:pPr>
              <a:r>
                <a:rPr lang="en-US" sz="1600" dirty="0" smtClean="0">
                  <a:solidFill>
                    <a:srgbClr val="FFFFFF"/>
                  </a:solidFill>
                  <a:latin typeface="Segoe" pitchFamily="34" charset="0"/>
                </a:rPr>
                <a:t>Board design, bios selection</a:t>
              </a:r>
            </a:p>
          </p:txBody>
        </p:sp>
        <p:sp>
          <p:nvSpPr>
            <p:cNvPr id="36" name="Rectangle 35"/>
            <p:cNvSpPr/>
            <p:nvPr/>
          </p:nvSpPr>
          <p:spPr>
            <a:xfrm>
              <a:off x="4677621" y="3823853"/>
              <a:ext cx="2971800" cy="32657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a:defRPr/>
              </a:pPr>
              <a:r>
                <a:rPr lang="en-US" sz="1600" dirty="0" smtClean="0">
                  <a:solidFill>
                    <a:srgbClr val="FFFFFF"/>
                  </a:solidFill>
                  <a:latin typeface="Segoe" pitchFamily="34" charset="0"/>
                </a:rPr>
                <a:t>Drivers development</a:t>
              </a:r>
            </a:p>
          </p:txBody>
        </p:sp>
      </p:grpSp>
      <p:grpSp>
        <p:nvGrpSpPr>
          <p:cNvPr id="51" name="Group 50"/>
          <p:cNvGrpSpPr/>
          <p:nvPr/>
        </p:nvGrpSpPr>
        <p:grpSpPr>
          <a:xfrm>
            <a:off x="3413887" y="4502170"/>
            <a:ext cx="2971800" cy="1756126"/>
            <a:chOff x="3169455" y="4609048"/>
            <a:chExt cx="2971800" cy="1756126"/>
          </a:xfrm>
        </p:grpSpPr>
        <p:sp>
          <p:nvSpPr>
            <p:cNvPr id="46" name="Rounded Rectangle 45"/>
            <p:cNvSpPr>
              <a:spLocks noChangeArrowheads="1"/>
            </p:cNvSpPr>
            <p:nvPr/>
          </p:nvSpPr>
          <p:spPr bwMode="auto">
            <a:xfrm>
              <a:off x="3169455" y="4609048"/>
              <a:ext cx="2971800" cy="1756126"/>
            </a:xfrm>
            <a:prstGeom prst="roundRect">
              <a:avLst>
                <a:gd name="adj" fmla="val 10807"/>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headEnd/>
              <a:tailEnd/>
            </a:ln>
          </p:spPr>
          <p:style>
            <a:lnRef idx="2">
              <a:schemeClr val="accent5"/>
            </a:lnRef>
            <a:fillRef idx="1">
              <a:schemeClr val="lt1"/>
            </a:fillRef>
            <a:effectRef idx="0">
              <a:schemeClr val="accent5"/>
            </a:effectRef>
            <a:fontRef idx="minor">
              <a:schemeClr val="dk1"/>
            </a:fontRef>
          </p:style>
          <p:txBody>
            <a:bodyPr lIns="91436" tIns="45718" rIns="91436" bIns="45718" anchor="t"/>
            <a:lstStyle/>
            <a:p>
              <a:pPr algn="ctr" defTabSz="914099">
                <a:defRPr/>
              </a:pPr>
              <a:r>
                <a:rPr lang="en-US" sz="2000" dirty="0" smtClean="0">
                  <a:solidFill>
                    <a:srgbClr val="FFFFFF"/>
                  </a:solidFill>
                  <a:effectLst>
                    <a:outerShdw blurRad="38100" dist="38100" dir="2700000" algn="tl">
                      <a:srgbClr val="000000">
                        <a:alpha val="43137"/>
                      </a:srgbClr>
                    </a:outerShdw>
                  </a:effectLst>
                  <a:latin typeface="Segoe" pitchFamily="34" charset="0"/>
                </a:rPr>
                <a:t>Integration</a:t>
              </a:r>
              <a:endParaRPr lang="en-US" sz="2000" dirty="0">
                <a:solidFill>
                  <a:srgbClr val="FFFFFF"/>
                </a:solidFill>
                <a:effectLst>
                  <a:outerShdw blurRad="38100" dist="38100" dir="2700000" algn="tl">
                    <a:srgbClr val="000000">
                      <a:alpha val="43137"/>
                    </a:srgbClr>
                  </a:outerShdw>
                </a:effectLst>
                <a:latin typeface="Segoe" pitchFamily="34" charset="0"/>
              </a:endParaRPr>
            </a:p>
            <a:p>
              <a:pPr algn="ctr" defTabSz="914099">
                <a:defRPr/>
              </a:pPr>
              <a:endParaRPr lang="en-US" sz="2000" dirty="0">
                <a:solidFill>
                  <a:srgbClr val="FFFFFF"/>
                </a:solidFill>
                <a:effectLst>
                  <a:outerShdw blurRad="38100" dist="38100" dir="2700000" algn="tl">
                    <a:srgbClr val="000000">
                      <a:alpha val="43137"/>
                    </a:srgbClr>
                  </a:outerShdw>
                </a:effectLst>
                <a:latin typeface="Segoe" pitchFamily="34" charset="0"/>
              </a:endParaRPr>
            </a:p>
          </p:txBody>
        </p:sp>
        <p:sp>
          <p:nvSpPr>
            <p:cNvPr id="47" name="Rectangle 46"/>
            <p:cNvSpPr/>
            <p:nvPr/>
          </p:nvSpPr>
          <p:spPr>
            <a:xfrm>
              <a:off x="3169455" y="5056909"/>
              <a:ext cx="2971800" cy="27313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a:defRPr/>
              </a:pPr>
              <a:r>
                <a:rPr lang="en-US" sz="1600" dirty="0" smtClean="0">
                  <a:solidFill>
                    <a:srgbClr val="FFFFFF"/>
                  </a:solidFill>
                  <a:latin typeface="Segoe" pitchFamily="34" charset="0"/>
                </a:rPr>
                <a:t>Custom WE OS design</a:t>
              </a:r>
            </a:p>
          </p:txBody>
        </p:sp>
        <p:sp>
          <p:nvSpPr>
            <p:cNvPr id="48" name="Rectangle 47"/>
            <p:cNvSpPr/>
            <p:nvPr/>
          </p:nvSpPr>
          <p:spPr>
            <a:xfrm>
              <a:off x="3169455" y="5379521"/>
              <a:ext cx="2971800" cy="514598"/>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a:defRPr/>
              </a:pPr>
              <a:r>
                <a:rPr lang="en-US" sz="1600" dirty="0" smtClean="0">
                  <a:solidFill>
                    <a:srgbClr val="FFFFFF"/>
                  </a:solidFill>
                  <a:latin typeface="Segoe" pitchFamily="34" charset="0"/>
                </a:rPr>
                <a:t>Application and Hardware integration</a:t>
              </a:r>
            </a:p>
          </p:txBody>
        </p:sp>
        <p:sp>
          <p:nvSpPr>
            <p:cNvPr id="49" name="Rectangle 48"/>
            <p:cNvSpPr/>
            <p:nvPr/>
          </p:nvSpPr>
          <p:spPr>
            <a:xfrm>
              <a:off x="3169455" y="5943598"/>
              <a:ext cx="2971800" cy="27313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a:defRPr/>
              </a:pPr>
              <a:r>
                <a:rPr lang="en-US" sz="1600" dirty="0" smtClean="0">
                  <a:solidFill>
                    <a:srgbClr val="FFFFFF"/>
                  </a:solidFill>
                  <a:latin typeface="Segoe" pitchFamily="34" charset="0"/>
                </a:rPr>
                <a:t>Device testing</a:t>
              </a:r>
            </a:p>
          </p:txBody>
        </p:sp>
      </p:grpSp>
      <p:cxnSp>
        <p:nvCxnSpPr>
          <p:cNvPr id="54" name="Elbow Connector 53"/>
          <p:cNvCxnSpPr>
            <a:stCxn id="22" idx="2"/>
            <a:endCxn id="20" idx="0"/>
          </p:cNvCxnSpPr>
          <p:nvPr/>
        </p:nvCxnSpPr>
        <p:spPr>
          <a:xfrm rot="5400000">
            <a:off x="3715394" y="906312"/>
            <a:ext cx="321283" cy="2047504"/>
          </a:xfrm>
          <a:prstGeom prst="bentConnector3">
            <a:avLst>
              <a:gd name="adj1" fmla="val 50000"/>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22" idx="2"/>
            <a:endCxn id="31" idx="0"/>
          </p:cNvCxnSpPr>
          <p:nvPr/>
        </p:nvCxnSpPr>
        <p:spPr>
          <a:xfrm rot="16200000" flipH="1">
            <a:off x="5762897" y="906312"/>
            <a:ext cx="321283" cy="2047503"/>
          </a:xfrm>
          <a:prstGeom prst="bentConnector3">
            <a:avLst>
              <a:gd name="adj1" fmla="val 50000"/>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46" idx="0"/>
            <a:endCxn id="20" idx="2"/>
          </p:cNvCxnSpPr>
          <p:nvPr/>
        </p:nvCxnSpPr>
        <p:spPr>
          <a:xfrm rot="16200000" flipV="1">
            <a:off x="3577065" y="3179448"/>
            <a:ext cx="597941" cy="2047504"/>
          </a:xfrm>
          <a:prstGeom prst="bentConnector3">
            <a:avLst>
              <a:gd name="adj1" fmla="val 50000"/>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46" idx="0"/>
            <a:endCxn id="31" idx="2"/>
          </p:cNvCxnSpPr>
          <p:nvPr/>
        </p:nvCxnSpPr>
        <p:spPr>
          <a:xfrm rot="5400000" flipH="1" flipV="1">
            <a:off x="5624568" y="3179449"/>
            <a:ext cx="597941" cy="2047503"/>
          </a:xfrm>
          <a:prstGeom prst="bentConnector3">
            <a:avLst>
              <a:gd name="adj1" fmla="val 50000"/>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074" name="Picture 2" descr="C:\Documents and Settings\Pennie\My Documents\ACERDATA (D)\Pennie's documents\MS Image\Shapes and Graphics\Arrows - arrow\Curved\2 arrow virtuous cycle orange blue.png"/>
          <p:cNvPicPr>
            <a:picLocks noChangeAspect="1" noChangeArrowheads="1"/>
          </p:cNvPicPr>
          <p:nvPr/>
        </p:nvPicPr>
        <p:blipFill>
          <a:blip r:embed="rId3" cstate="print"/>
          <a:srcRect/>
          <a:stretch>
            <a:fillRect/>
          </a:stretch>
        </p:blipFill>
        <p:spPr bwMode="auto">
          <a:xfrm>
            <a:off x="4148583" y="2517316"/>
            <a:ext cx="1502407" cy="1411564"/>
          </a:xfrm>
          <a:prstGeom prst="rect">
            <a:avLst/>
          </a:prstGeom>
          <a:noFill/>
        </p:spPr>
      </p:pic>
      <p:cxnSp>
        <p:nvCxnSpPr>
          <p:cNvPr id="66" name="Straight Connector 65"/>
          <p:cNvCxnSpPr/>
          <p:nvPr/>
        </p:nvCxnSpPr>
        <p:spPr>
          <a:xfrm>
            <a:off x="2796666" y="4358242"/>
            <a:ext cx="4206240" cy="0"/>
          </a:xfrm>
          <a:prstGeom prst="line">
            <a:avLst/>
          </a:prstGeom>
          <a:ln w="60325" cap="rnd">
            <a:gradFill flip="none" rotWithShape="1">
              <a:gsLst>
                <a:gs pos="0">
                  <a:schemeClr val="accent1">
                    <a:tint val="66000"/>
                    <a:satMod val="160000"/>
                    <a:alpha val="0"/>
                  </a:schemeClr>
                </a:gs>
                <a:gs pos="50000">
                  <a:schemeClr val="bg1"/>
                </a:gs>
                <a:gs pos="100000">
                  <a:schemeClr val="accent1">
                    <a:tint val="23500"/>
                    <a:satMod val="160000"/>
                    <a:alpha val="0"/>
                  </a:schemeClr>
                </a:gs>
              </a:gsLst>
              <a:lin ang="0" scaled="1"/>
              <a:tileRect/>
            </a:gradFill>
            <a:prstDash val="sysDot"/>
          </a:ln>
        </p:spPr>
        <p:style>
          <a:lnRef idx="1">
            <a:schemeClr val="accent1"/>
          </a:lnRef>
          <a:fillRef idx="0">
            <a:schemeClr val="accent1"/>
          </a:fillRef>
          <a:effectRef idx="0">
            <a:schemeClr val="accent1"/>
          </a:effectRef>
          <a:fontRef idx="minor">
            <a:schemeClr val="tx1"/>
          </a:fontRef>
        </p:style>
      </p:cxnSp>
      <p:sp>
        <p:nvSpPr>
          <p:cNvPr id="70" name="Down Arrow 69"/>
          <p:cNvSpPr/>
          <p:nvPr/>
        </p:nvSpPr>
        <p:spPr>
          <a:xfrm>
            <a:off x="4657471" y="4144487"/>
            <a:ext cx="484632" cy="515271"/>
          </a:xfrm>
          <a:prstGeom prst="downArrow">
            <a:avLst/>
          </a:prstGeom>
          <a:gradFill flip="none" rotWithShape="1">
            <a:gsLst>
              <a:gs pos="0">
                <a:schemeClr val="bg1">
                  <a:shade val="30000"/>
                  <a:satMod val="115000"/>
                  <a:alpha val="0"/>
                </a:schemeClr>
              </a:gs>
              <a:gs pos="50000">
                <a:schemeClr val="bg1">
                  <a:shade val="67500"/>
                  <a:satMod val="115000"/>
                  <a:alpha val="60000"/>
                </a:schemeClr>
              </a:gs>
              <a:gs pos="100000">
                <a:schemeClr val="bg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07/7/12/main" xmlns="" val="419256757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bwMode="auto">
          <a:xfrm rot="16200000">
            <a:off x="4250332" y="1642449"/>
            <a:ext cx="1531333" cy="8256004"/>
          </a:xfrm>
          <a:prstGeom prst="round2SameRect">
            <a:avLst>
              <a:gd name="adj1" fmla="val 50000"/>
              <a:gd name="adj2" fmla="val 0"/>
            </a:avLst>
          </a:prstGeom>
          <a:gradFill flip="none" rotWithShape="1">
            <a:gsLst>
              <a:gs pos="0">
                <a:srgbClr val="F8F57B">
                  <a:alpha val="28000"/>
                </a:srgbClr>
              </a:gs>
              <a:gs pos="28000">
                <a:srgbClr val="F8F57B">
                  <a:alpha val="3000"/>
                </a:srgbClr>
              </a:gs>
              <a:gs pos="74000">
                <a:srgbClr val="E27114">
                  <a:alpha val="63000"/>
                </a:srgbClr>
              </a:gs>
              <a:gs pos="100000">
                <a:schemeClr val="bg1">
                  <a:alpha val="39000"/>
                </a:schemeClr>
              </a:gs>
            </a:gsLst>
            <a:lin ang="16200000" scaled="1"/>
            <a:tileRect/>
          </a:gradFill>
          <a:ln w="12700" cap="flat" cmpd="sng" algn="ctr">
            <a:gradFill>
              <a:gsLst>
                <a:gs pos="0">
                  <a:schemeClr val="accent1">
                    <a:tint val="66000"/>
                    <a:satMod val="160000"/>
                    <a:alpha val="61000"/>
                  </a:schemeClr>
                </a:gs>
                <a:gs pos="50000">
                  <a:schemeClr val="accent1">
                    <a:tint val="44500"/>
                    <a:satMod val="160000"/>
                    <a:alpha val="34000"/>
                  </a:schemeClr>
                </a:gs>
                <a:gs pos="100000">
                  <a:schemeClr val="accent1">
                    <a:tint val="23500"/>
                    <a:satMod val="160000"/>
                    <a:alpha val="0"/>
                  </a:schemeClr>
                </a:gs>
              </a:gsLst>
              <a:lin ang="54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096919" fontAlgn="base">
              <a:lnSpc>
                <a:spcPct val="85000"/>
              </a:lnSpc>
              <a:spcBef>
                <a:spcPct val="0"/>
              </a:spcBef>
              <a:spcAft>
                <a:spcPct val="0"/>
              </a:spcAft>
              <a:defRPr/>
            </a:pPr>
            <a:endParaRPr lang="en-US" sz="2200" dirty="0" smtClean="0">
              <a:latin typeface="Arial" charset="0"/>
              <a:cs typeface="Arial" charset="0"/>
            </a:endParaRPr>
          </a:p>
        </p:txBody>
      </p:sp>
      <p:sp>
        <p:nvSpPr>
          <p:cNvPr id="11" name="Round Same Side Corner Rectangle 10"/>
          <p:cNvSpPr/>
          <p:nvPr/>
        </p:nvSpPr>
        <p:spPr bwMode="auto">
          <a:xfrm rot="16200000">
            <a:off x="4052005" y="-362521"/>
            <a:ext cx="1531333" cy="8652659"/>
          </a:xfrm>
          <a:prstGeom prst="round2SameRect">
            <a:avLst>
              <a:gd name="adj1" fmla="val 50000"/>
              <a:gd name="adj2" fmla="val 0"/>
            </a:avLst>
          </a:prstGeom>
          <a:gradFill flip="none" rotWithShape="1">
            <a:gsLst>
              <a:gs pos="0">
                <a:srgbClr val="F8F57B">
                  <a:alpha val="28000"/>
                </a:srgbClr>
              </a:gs>
              <a:gs pos="28000">
                <a:srgbClr val="F8F57B">
                  <a:alpha val="3000"/>
                </a:srgbClr>
              </a:gs>
              <a:gs pos="74000">
                <a:srgbClr val="E27114">
                  <a:alpha val="63000"/>
                </a:srgbClr>
              </a:gs>
              <a:gs pos="100000">
                <a:schemeClr val="bg1">
                  <a:alpha val="39000"/>
                </a:schemeClr>
              </a:gs>
            </a:gsLst>
            <a:lin ang="16200000" scaled="1"/>
            <a:tileRect/>
          </a:gradFill>
          <a:ln w="12700" cap="flat" cmpd="sng" algn="ctr">
            <a:gradFill>
              <a:gsLst>
                <a:gs pos="0">
                  <a:schemeClr val="accent1">
                    <a:tint val="66000"/>
                    <a:satMod val="160000"/>
                    <a:alpha val="61000"/>
                  </a:schemeClr>
                </a:gs>
                <a:gs pos="50000">
                  <a:schemeClr val="accent1">
                    <a:tint val="44500"/>
                    <a:satMod val="160000"/>
                    <a:alpha val="34000"/>
                  </a:schemeClr>
                </a:gs>
                <a:gs pos="100000">
                  <a:schemeClr val="accent1">
                    <a:tint val="23500"/>
                    <a:satMod val="160000"/>
                    <a:alpha val="0"/>
                  </a:schemeClr>
                </a:gs>
              </a:gsLst>
              <a:lin ang="54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096919" fontAlgn="base">
              <a:lnSpc>
                <a:spcPct val="85000"/>
              </a:lnSpc>
              <a:spcBef>
                <a:spcPct val="0"/>
              </a:spcBef>
              <a:spcAft>
                <a:spcPct val="0"/>
              </a:spcAft>
              <a:defRPr/>
            </a:pPr>
            <a:endParaRPr lang="en-US" sz="2200" dirty="0" smtClean="0">
              <a:latin typeface="Arial" charset="0"/>
              <a:cs typeface="Arial" charset="0"/>
            </a:endParaRPr>
          </a:p>
        </p:txBody>
      </p:sp>
      <p:sp>
        <p:nvSpPr>
          <p:cNvPr id="12" name="Round Same Side Corner Rectangle 11"/>
          <p:cNvSpPr/>
          <p:nvPr/>
        </p:nvSpPr>
        <p:spPr bwMode="auto">
          <a:xfrm rot="16200000">
            <a:off x="3947620" y="-2283469"/>
            <a:ext cx="1531333" cy="8861427"/>
          </a:xfrm>
          <a:prstGeom prst="round2SameRect">
            <a:avLst>
              <a:gd name="adj1" fmla="val 50000"/>
              <a:gd name="adj2" fmla="val 0"/>
            </a:avLst>
          </a:prstGeom>
          <a:gradFill flip="none" rotWithShape="1">
            <a:gsLst>
              <a:gs pos="0">
                <a:srgbClr val="F8F57B">
                  <a:alpha val="28000"/>
                </a:srgbClr>
              </a:gs>
              <a:gs pos="28000">
                <a:srgbClr val="F8F57B">
                  <a:alpha val="3000"/>
                </a:srgbClr>
              </a:gs>
              <a:gs pos="74000">
                <a:srgbClr val="E27114">
                  <a:alpha val="63000"/>
                </a:srgbClr>
              </a:gs>
              <a:gs pos="100000">
                <a:schemeClr val="bg1">
                  <a:alpha val="39000"/>
                </a:schemeClr>
              </a:gs>
            </a:gsLst>
            <a:lin ang="16200000" scaled="1"/>
            <a:tileRect/>
          </a:gradFill>
          <a:ln w="12700" cap="flat" cmpd="sng" algn="ctr">
            <a:gradFill>
              <a:gsLst>
                <a:gs pos="0">
                  <a:schemeClr val="accent1">
                    <a:tint val="66000"/>
                    <a:satMod val="160000"/>
                    <a:alpha val="61000"/>
                  </a:schemeClr>
                </a:gs>
                <a:gs pos="50000">
                  <a:schemeClr val="accent1">
                    <a:tint val="44500"/>
                    <a:satMod val="160000"/>
                    <a:alpha val="34000"/>
                  </a:schemeClr>
                </a:gs>
                <a:gs pos="100000">
                  <a:schemeClr val="accent1">
                    <a:tint val="23500"/>
                    <a:satMod val="160000"/>
                    <a:alpha val="0"/>
                  </a:schemeClr>
                </a:gs>
              </a:gsLst>
              <a:lin ang="54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096919" fontAlgn="base">
              <a:lnSpc>
                <a:spcPct val="85000"/>
              </a:lnSpc>
              <a:spcBef>
                <a:spcPct val="0"/>
              </a:spcBef>
              <a:spcAft>
                <a:spcPct val="0"/>
              </a:spcAft>
              <a:defRPr/>
            </a:pPr>
            <a:endParaRPr lang="en-US" sz="2200" dirty="0" smtClean="0">
              <a:solidFill>
                <a:schemeClr val="tx1"/>
              </a:solidFill>
              <a:latin typeface="Arial" charset="0"/>
              <a:cs typeface="Arial" charset="0"/>
            </a:endParaRPr>
          </a:p>
        </p:txBody>
      </p:sp>
      <p:sp>
        <p:nvSpPr>
          <p:cNvPr id="8" name="Rectangle 7"/>
          <p:cNvSpPr/>
          <p:nvPr/>
        </p:nvSpPr>
        <p:spPr>
          <a:xfrm>
            <a:off x="2674189" y="5087317"/>
            <a:ext cx="4244454" cy="605294"/>
          </a:xfrm>
          <a:prstGeom prst="rect">
            <a:avLst/>
          </a:prstGeom>
          <a:noFill/>
          <a:effectLst>
            <a:outerShdw blurRad="50800" dist="38100" dir="2700000" algn="tl" rotWithShape="0">
              <a:prstClr val="black">
                <a:alpha val="40000"/>
              </a:prstClr>
            </a:outerShdw>
          </a:effectLst>
        </p:spPr>
        <p:txBody>
          <a:bodyPr lIns="91436" tIns="45718" rIns="91436" bIns="45718">
            <a:spAutoFit/>
          </a:bodyPr>
          <a:lstStyle/>
          <a:p>
            <a:pPr>
              <a:defRPr/>
            </a:pPr>
            <a:r>
              <a:rPr lang="en-US" sz="3300" i="1" spc="-150" dirty="0" err="1" smtClean="0">
                <a:ln w="18415" cmpd="sng">
                  <a:noFill/>
                  <a:prstDash val="solid"/>
                </a:ln>
                <a:gradFill>
                  <a:gsLst>
                    <a:gs pos="0">
                      <a:schemeClr val="tx1"/>
                    </a:gs>
                    <a:gs pos="77000">
                      <a:schemeClr val="tx1"/>
                    </a:gs>
                  </a:gsLst>
                  <a:lin ang="16200000" scaled="1"/>
                </a:gradFill>
                <a:latin typeface="Segoe Semibold" pitchFamily="34" charset="0"/>
              </a:rPr>
              <a:t>ImageX</a:t>
            </a:r>
            <a:r>
              <a:rPr lang="en-US" sz="3300" i="1" spc="-150" dirty="0">
                <a:ln w="18415" cmpd="sng">
                  <a:noFill/>
                  <a:prstDash val="solid"/>
                </a:ln>
                <a:gradFill>
                  <a:gsLst>
                    <a:gs pos="0">
                      <a:schemeClr val="tx1"/>
                    </a:gs>
                    <a:gs pos="77000">
                      <a:schemeClr val="tx1"/>
                    </a:gs>
                  </a:gsLst>
                  <a:lin ang="16200000" scaled="1"/>
                </a:gradFill>
                <a:latin typeface="Segoe Semibold" pitchFamily="34" charset="0"/>
              </a:rPr>
              <a:t> </a:t>
            </a:r>
            <a:r>
              <a:rPr lang="en-US" sz="3300" i="1" spc="-150" dirty="0" smtClean="0">
                <a:ln w="18415" cmpd="sng">
                  <a:noFill/>
                  <a:prstDash val="solid"/>
                </a:ln>
                <a:gradFill>
                  <a:gsLst>
                    <a:gs pos="0">
                      <a:schemeClr val="tx1"/>
                    </a:gs>
                    <a:gs pos="77000">
                      <a:schemeClr val="tx1"/>
                    </a:gs>
                  </a:gsLst>
                  <a:lin ang="16200000" scaled="1"/>
                </a:gradFill>
                <a:latin typeface="Segoe Semibold" pitchFamily="34" charset="0"/>
              </a:rPr>
              <a:t>and </a:t>
            </a:r>
            <a:r>
              <a:rPr lang="en-US" sz="3300" i="1" spc="-150" dirty="0" err="1" smtClean="0">
                <a:ln w="18415" cmpd="sng">
                  <a:noFill/>
                  <a:prstDash val="solid"/>
                </a:ln>
                <a:gradFill>
                  <a:gsLst>
                    <a:gs pos="0">
                      <a:schemeClr val="tx1"/>
                    </a:gs>
                    <a:gs pos="77000">
                      <a:schemeClr val="tx1"/>
                    </a:gs>
                  </a:gsLst>
                  <a:lin ang="16200000" scaled="1"/>
                </a:gradFill>
                <a:latin typeface="Segoe Semibold" pitchFamily="34" charset="0"/>
              </a:rPr>
              <a:t>Sysprep</a:t>
            </a:r>
            <a:endParaRPr lang="en-US" sz="3300" i="1" spc="-150" dirty="0">
              <a:ln w="18415" cmpd="sng">
                <a:noFill/>
                <a:prstDash val="solid"/>
              </a:ln>
              <a:gradFill>
                <a:gsLst>
                  <a:gs pos="0">
                    <a:schemeClr val="tx1"/>
                  </a:gs>
                  <a:gs pos="77000">
                    <a:schemeClr val="tx1"/>
                  </a:gs>
                </a:gsLst>
                <a:lin ang="16200000" scaled="1"/>
              </a:gradFill>
              <a:latin typeface="Segoe Semibold" pitchFamily="34" charset="0"/>
            </a:endParaRPr>
          </a:p>
        </p:txBody>
      </p:sp>
      <p:sp>
        <p:nvSpPr>
          <p:cNvPr id="10" name="Rectangle 9"/>
          <p:cNvSpPr/>
          <p:nvPr/>
        </p:nvSpPr>
        <p:spPr>
          <a:xfrm>
            <a:off x="2398140" y="3169806"/>
            <a:ext cx="5757031" cy="600160"/>
          </a:xfrm>
          <a:prstGeom prst="rect">
            <a:avLst/>
          </a:prstGeom>
          <a:noFill/>
          <a:effectLst>
            <a:outerShdw blurRad="50800" dist="38100" dir="2700000" algn="tl" rotWithShape="0">
              <a:prstClr val="black">
                <a:alpha val="40000"/>
              </a:prstClr>
            </a:outerShdw>
          </a:effectLst>
        </p:spPr>
        <p:txBody>
          <a:bodyPr wrap="square" lIns="91436" tIns="45718" rIns="91436" bIns="45718">
            <a:spAutoFit/>
          </a:bodyPr>
          <a:lstStyle/>
          <a:p>
            <a:pPr>
              <a:defRPr/>
            </a:pPr>
            <a:r>
              <a:rPr lang="en-US" sz="3300" i="1" spc="-150" dirty="0" smtClean="0">
                <a:ln w="18415" cmpd="sng">
                  <a:noFill/>
                  <a:prstDash val="solid"/>
                </a:ln>
                <a:gradFill>
                  <a:gsLst>
                    <a:gs pos="0">
                      <a:schemeClr val="tx1"/>
                    </a:gs>
                    <a:gs pos="77000">
                      <a:schemeClr val="tx1"/>
                    </a:gs>
                  </a:gsLst>
                  <a:lin ang="16200000" scaled="1"/>
                </a:gradFill>
                <a:latin typeface="Segoe Semibold" pitchFamily="34" charset="0"/>
              </a:rPr>
              <a:t>Image Configuration Editor (ICE)</a:t>
            </a:r>
            <a:endParaRPr lang="en-US" sz="3300" i="1" spc="-150" dirty="0">
              <a:ln w="18415" cmpd="sng">
                <a:noFill/>
                <a:prstDash val="solid"/>
              </a:ln>
              <a:gradFill>
                <a:gsLst>
                  <a:gs pos="0">
                    <a:schemeClr val="tx1"/>
                  </a:gs>
                  <a:gs pos="77000">
                    <a:schemeClr val="tx1"/>
                  </a:gs>
                </a:gsLst>
                <a:lin ang="16200000" scaled="1"/>
              </a:gradFill>
              <a:latin typeface="Segoe Semibold" pitchFamily="34" charset="0"/>
            </a:endParaRPr>
          </a:p>
        </p:txBody>
      </p:sp>
      <p:sp>
        <p:nvSpPr>
          <p:cNvPr id="9" name="Rectangle 8"/>
          <p:cNvSpPr/>
          <p:nvPr/>
        </p:nvSpPr>
        <p:spPr>
          <a:xfrm>
            <a:off x="1999485" y="1384559"/>
            <a:ext cx="5007371" cy="600160"/>
          </a:xfrm>
          <a:prstGeom prst="rect">
            <a:avLst/>
          </a:prstGeom>
          <a:noFill/>
          <a:effectLst>
            <a:outerShdw blurRad="50800" dist="38100" dir="2700000" algn="tl" rotWithShape="0">
              <a:prstClr val="black">
                <a:alpha val="40000"/>
              </a:prstClr>
            </a:outerShdw>
          </a:effectLst>
        </p:spPr>
        <p:txBody>
          <a:bodyPr wrap="square" lIns="91436" tIns="45718" rIns="91436" bIns="45718">
            <a:spAutoFit/>
          </a:bodyPr>
          <a:lstStyle/>
          <a:p>
            <a:pPr>
              <a:defRPr/>
            </a:pPr>
            <a:r>
              <a:rPr lang="en-US" sz="3300" i="1" spc="-150" dirty="0" smtClean="0">
                <a:ln w="18415" cmpd="sng">
                  <a:noFill/>
                  <a:prstDash val="solid"/>
                </a:ln>
                <a:gradFill>
                  <a:gsLst>
                    <a:gs pos="0">
                      <a:schemeClr val="tx1"/>
                    </a:gs>
                    <a:gs pos="77000">
                      <a:schemeClr val="tx1"/>
                    </a:gs>
                  </a:gsLst>
                  <a:lin ang="16200000" scaled="1"/>
                </a:gradFill>
                <a:latin typeface="Segoe Semibold" pitchFamily="34" charset="0"/>
              </a:rPr>
              <a:t>Image Builder Wizard (IBW)</a:t>
            </a:r>
            <a:endParaRPr lang="en-US" sz="3300" i="1" spc="-150" dirty="0">
              <a:ln w="18415" cmpd="sng">
                <a:noFill/>
                <a:prstDash val="solid"/>
              </a:ln>
              <a:gradFill>
                <a:gsLst>
                  <a:gs pos="0">
                    <a:schemeClr val="tx1"/>
                  </a:gs>
                  <a:gs pos="77000">
                    <a:schemeClr val="tx1"/>
                  </a:gs>
                </a:gsLst>
                <a:lin ang="16200000" scaled="1"/>
              </a:gradFill>
              <a:latin typeface="Segoe Semibold" pitchFamily="34" charset="0"/>
            </a:endParaRPr>
          </a:p>
        </p:txBody>
      </p:sp>
      <p:sp>
        <p:nvSpPr>
          <p:cNvPr id="19" name="TextBox 18"/>
          <p:cNvSpPr txBox="1"/>
          <p:nvPr/>
        </p:nvSpPr>
        <p:spPr>
          <a:xfrm>
            <a:off x="1999486" y="1997640"/>
            <a:ext cx="7125419" cy="707882"/>
          </a:xfrm>
          <a:prstGeom prst="rect">
            <a:avLst/>
          </a:prstGeom>
          <a:noFill/>
        </p:spPr>
        <p:txBody>
          <a:bodyPr wrap="square" lIns="76197" tIns="38098" rIns="76197" bIns="38098" rtlCol="0">
            <a:spAutoFit/>
          </a:bodyPr>
          <a:lstStyle/>
          <a:p>
            <a:pPr marL="157950" indent="-235470">
              <a:lnSpc>
                <a:spcPct val="90000"/>
              </a:lnSpc>
              <a:spcAft>
                <a:spcPts val="600"/>
              </a:spcAft>
              <a:buBlip>
                <a:blip r:embed="rId3"/>
              </a:buBlip>
            </a:pPr>
            <a:r>
              <a:rPr lang="en-US" sz="2000" dirty="0"/>
              <a:t>Contained Toolkit – </a:t>
            </a:r>
            <a:r>
              <a:rPr lang="en-US" sz="2000" dirty="0" smtClean="0"/>
              <a:t>Bootable Development Experience</a:t>
            </a:r>
            <a:endParaRPr lang="en-US" sz="2000" dirty="0" smtClean="0">
              <a:latin typeface="Segoe Semibold" pitchFamily="34" charset="0"/>
            </a:endParaRPr>
          </a:p>
          <a:p>
            <a:pPr marL="157950" indent="-235470">
              <a:lnSpc>
                <a:spcPct val="90000"/>
              </a:lnSpc>
              <a:spcAft>
                <a:spcPts val="600"/>
              </a:spcAft>
              <a:buBlip>
                <a:blip r:embed="rId3"/>
              </a:buBlip>
            </a:pPr>
            <a:r>
              <a:rPr lang="en-US" sz="2000" dirty="0"/>
              <a:t>Streamlined - focus less on tweaking and more on functionality</a:t>
            </a:r>
            <a:endParaRPr lang="en-US" sz="2000" dirty="0" smtClean="0">
              <a:latin typeface="Segoe Semibold" pitchFamily="34" charset="0"/>
            </a:endParaRPr>
          </a:p>
        </p:txBody>
      </p:sp>
      <p:sp>
        <p:nvSpPr>
          <p:cNvPr id="20" name="TextBox 19"/>
          <p:cNvSpPr txBox="1"/>
          <p:nvPr/>
        </p:nvSpPr>
        <p:spPr>
          <a:xfrm>
            <a:off x="2398142" y="3773901"/>
            <a:ext cx="6745857" cy="707882"/>
          </a:xfrm>
          <a:prstGeom prst="rect">
            <a:avLst/>
          </a:prstGeom>
          <a:noFill/>
        </p:spPr>
        <p:txBody>
          <a:bodyPr wrap="square" lIns="76197" tIns="38098" rIns="76197" bIns="38098" rtlCol="0">
            <a:spAutoFit/>
          </a:bodyPr>
          <a:lstStyle/>
          <a:p>
            <a:pPr marL="157950" lvl="2" indent="-235470">
              <a:lnSpc>
                <a:spcPct val="90000"/>
              </a:lnSpc>
              <a:spcAft>
                <a:spcPts val="600"/>
              </a:spcAft>
              <a:buBlip>
                <a:blip r:embed="rId3"/>
              </a:buBlip>
            </a:pPr>
            <a:r>
              <a:rPr lang="en-US" sz="2000" dirty="0"/>
              <a:t>Advanced embedded development </a:t>
            </a:r>
            <a:r>
              <a:rPr lang="en-US" sz="2000" dirty="0" smtClean="0"/>
              <a:t>scenarios</a:t>
            </a:r>
          </a:p>
          <a:p>
            <a:pPr marL="157950" indent="-235470">
              <a:lnSpc>
                <a:spcPct val="90000"/>
              </a:lnSpc>
              <a:spcAft>
                <a:spcPts val="600"/>
              </a:spcAft>
              <a:buBlip>
                <a:blip r:embed="rId3"/>
              </a:buBlip>
            </a:pPr>
            <a:r>
              <a:rPr lang="en-US" sz="2000" dirty="0" smtClean="0"/>
              <a:t>Allows greater customization offline</a:t>
            </a:r>
          </a:p>
        </p:txBody>
      </p:sp>
      <p:sp>
        <p:nvSpPr>
          <p:cNvPr id="21" name="TextBox 20"/>
          <p:cNvSpPr txBox="1"/>
          <p:nvPr/>
        </p:nvSpPr>
        <p:spPr>
          <a:xfrm>
            <a:off x="2674189" y="5696299"/>
            <a:ext cx="6469811" cy="707882"/>
          </a:xfrm>
          <a:prstGeom prst="rect">
            <a:avLst/>
          </a:prstGeom>
          <a:noFill/>
        </p:spPr>
        <p:txBody>
          <a:bodyPr wrap="square" lIns="76197" tIns="38098" rIns="76197" bIns="38098" rtlCol="0">
            <a:spAutoFit/>
          </a:bodyPr>
          <a:lstStyle/>
          <a:p>
            <a:pPr marL="157950" indent="-235470">
              <a:lnSpc>
                <a:spcPct val="90000"/>
              </a:lnSpc>
              <a:spcAft>
                <a:spcPts val="600"/>
              </a:spcAft>
              <a:buBlip>
                <a:blip r:embed="rId3"/>
              </a:buBlip>
            </a:pPr>
            <a:r>
              <a:rPr lang="en-US" sz="2000" dirty="0" err="1" smtClean="0"/>
              <a:t>Sysprep</a:t>
            </a:r>
            <a:r>
              <a:rPr lang="en-US" sz="2000" dirty="0" smtClean="0"/>
              <a:t> allows generalization of the OS</a:t>
            </a:r>
          </a:p>
          <a:p>
            <a:pPr marL="157950" indent="-235470">
              <a:lnSpc>
                <a:spcPct val="90000"/>
              </a:lnSpc>
              <a:spcAft>
                <a:spcPts val="600"/>
              </a:spcAft>
              <a:buBlip>
                <a:blip r:embed="rId3"/>
              </a:buBlip>
            </a:pPr>
            <a:r>
              <a:rPr lang="en-US" sz="2000" dirty="0" err="1" smtClean="0"/>
              <a:t>ImageX</a:t>
            </a:r>
            <a:r>
              <a:rPr lang="en-US" sz="2000" dirty="0" smtClean="0"/>
              <a:t> allows </a:t>
            </a:r>
            <a:r>
              <a:rPr lang="en-US" sz="2000" dirty="0"/>
              <a:t>capture and deployment of WIM </a:t>
            </a:r>
            <a:r>
              <a:rPr lang="en-US" sz="2000" dirty="0" smtClean="0"/>
              <a:t>files.</a:t>
            </a:r>
          </a:p>
        </p:txBody>
      </p:sp>
      <p:sp>
        <p:nvSpPr>
          <p:cNvPr id="3" name="Title 2"/>
          <p:cNvSpPr>
            <a:spLocks noGrp="1"/>
          </p:cNvSpPr>
          <p:nvPr>
            <p:ph type="title"/>
          </p:nvPr>
        </p:nvSpPr>
        <p:spPr>
          <a:xfrm>
            <a:off x="381000" y="230188"/>
            <a:ext cx="8382000" cy="664797"/>
          </a:xfrm>
        </p:spPr>
        <p:txBody>
          <a:bodyPr/>
          <a:lstStyle/>
          <a:p>
            <a:r>
              <a:rPr lang="en-US" dirty="0" smtClean="0"/>
              <a:t>Fundamental Development Tools  </a:t>
            </a:r>
            <a:endParaRPr lang="en-US" dirty="0"/>
          </a:p>
        </p:txBody>
      </p:sp>
      <p:pic>
        <p:nvPicPr>
          <p:cNvPr id="22" name="Picture 2" descr="\\Vitamix\usb_200gb\Microsoft_Art_Brand_etc\Vista_icons\Windows_Vista_Icons_ for_Marketing_use\Vista Icons off the web\appwiz.cpl_I05dc_0409.png"/>
          <p:cNvPicPr>
            <a:picLocks noChangeAspect="1" noChangeArrowheads="1"/>
          </p:cNvPicPr>
          <p:nvPr/>
        </p:nvPicPr>
        <p:blipFill>
          <a:blip r:embed="rId4" cstate="print"/>
          <a:srcRect/>
          <a:stretch>
            <a:fillRect/>
          </a:stretch>
        </p:blipFill>
        <p:spPr bwMode="gray">
          <a:xfrm>
            <a:off x="1040420" y="3300346"/>
            <a:ext cx="1213681" cy="1213681"/>
          </a:xfrm>
          <a:prstGeom prst="rect">
            <a:avLst/>
          </a:prstGeom>
          <a:noFill/>
        </p:spPr>
      </p:pic>
      <p:pic>
        <p:nvPicPr>
          <p:cNvPr id="2050" name="Picture 2" descr="C:\Users\ranroc\Pictures\Presentation DVD\Artwork_Imagery\Icons - Illustrations\_ WINDOWS VISTA ICONS\Backup.png"/>
          <p:cNvPicPr>
            <a:picLocks noChangeAspect="1" noChangeArrowheads="1"/>
          </p:cNvPicPr>
          <p:nvPr/>
        </p:nvPicPr>
        <p:blipFill>
          <a:blip r:embed="rId5">
            <a:extLst>
              <a:ext uri="28A0092B-C50C-407e-A947-70E740481C1C">
                <a14:useLocalDpi xmlns:a14="http://schemas.microsoft.com/office/drawing/2007/7/7/main" xmlns="" val="0"/>
              </a:ext>
            </a:extLst>
          </a:blip>
          <a:srcRect/>
          <a:stretch>
            <a:fillRect/>
          </a:stretch>
        </p:blipFill>
        <p:spPr bwMode="auto">
          <a:xfrm>
            <a:off x="652131" y="1465521"/>
            <a:ext cx="1282995" cy="1282995"/>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pic>
        <p:nvPicPr>
          <p:cNvPr id="1027" name="Picture 3" descr="C:\Users\ranroc\Pictures\Presentation DVD\Artwork_Imagery\Icons - Illustrations\_ WINDOWS VISTA ICONS\Easy Transfer share sharing.png"/>
          <p:cNvPicPr>
            <a:picLocks noChangeAspect="1" noChangeArrowheads="1"/>
          </p:cNvPicPr>
          <p:nvPr/>
        </p:nvPicPr>
        <p:blipFill>
          <a:blip r:embed="rId6">
            <a:extLst>
              <a:ext uri="28A0092B-C50C-407e-A947-70E740481C1C">
                <a14:useLocalDpi xmlns:a14="http://schemas.microsoft.com/office/drawing/2007/7/7/main" xmlns="" val="0"/>
              </a:ext>
            </a:extLst>
          </a:blip>
          <a:srcRect/>
          <a:stretch>
            <a:fillRect/>
          </a:stretch>
        </p:blipFill>
        <p:spPr bwMode="auto">
          <a:xfrm>
            <a:off x="1332612" y="5112488"/>
            <a:ext cx="1298944" cy="1298944"/>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spTree>
    <p:extLst>
      <p:ext uri="{BB962C8B-B14F-4D97-AF65-F5344CB8AC3E}">
        <p14:creationId xmlns:p14="http://schemas.microsoft.com/office/powerpoint/2007/7/12/main" xmlns="" val="9025498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47"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par>
                                <p:cTn id="16" presetID="22" presetClass="entr" presetSubtype="8" fill="hold" grpId="0" nodeType="withEffect">
                                  <p:stCondLst>
                                    <p:cond delay="10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1000"/>
                                        <p:tgtEl>
                                          <p:spTgt spid="11"/>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47" presetClass="entr" presetSubtype="0" fill="hold" grpId="0" nodeType="withEffect">
                                  <p:stCondLst>
                                    <p:cond delay="100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22" presetClass="entr" presetSubtype="8" fill="hold" grpId="0" nodeType="withEffect">
                                  <p:stCondLst>
                                    <p:cond delay="200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1000"/>
                                        <p:tgtEl>
                                          <p:spTgt spid="13"/>
                                        </p:tgtEl>
                                      </p:cBhvr>
                                    </p:animEffect>
                                  </p:childTnLst>
                                </p:cTn>
                              </p:par>
                              <p:par>
                                <p:cTn id="30" presetID="10" presetClass="entr" presetSubtype="0" fill="hold" grpId="0" nodeType="withEffect">
                                  <p:stCondLst>
                                    <p:cond delay="200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47" presetClass="entr" presetSubtype="0" fill="hold" grpId="0" nodeType="withEffect">
                                  <p:stCondLst>
                                    <p:cond delay="200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par>
                                <p:cTn id="38" presetID="10" presetClass="entr" presetSubtype="0" fill="hold" nodeType="withEffect">
                                  <p:stCondLst>
                                    <p:cond delay="0"/>
                                  </p:stCondLst>
                                  <p:childTnLst>
                                    <p:set>
                                      <p:cBhvr>
                                        <p:cTn id="39" dur="1" fill="hold">
                                          <p:stCondLst>
                                            <p:cond delay="0"/>
                                          </p:stCondLst>
                                        </p:cTn>
                                        <p:tgtEl>
                                          <p:spTgt spid="2050"/>
                                        </p:tgtEl>
                                        <p:attrNameLst>
                                          <p:attrName>style.visibility</p:attrName>
                                        </p:attrNameLst>
                                      </p:cBhvr>
                                      <p:to>
                                        <p:strVal val="visible"/>
                                      </p:to>
                                    </p:set>
                                    <p:animEffect transition="in" filter="fade">
                                      <p:cBhvr>
                                        <p:cTn id="40" dur="1000"/>
                                        <p:tgtEl>
                                          <p:spTgt spid="2050"/>
                                        </p:tgtEl>
                                      </p:cBhvr>
                                    </p:animEffect>
                                  </p:childTnLst>
                                </p:cTn>
                              </p:par>
                              <p:par>
                                <p:cTn id="41" presetID="10" presetClass="entr" presetSubtype="0" fill="hold"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2000"/>
                                        <p:tgtEl>
                                          <p:spTgt spid="22"/>
                                        </p:tgtEl>
                                      </p:cBhvr>
                                    </p:animEffect>
                                  </p:childTnLst>
                                </p:cTn>
                              </p:par>
                              <p:par>
                                <p:cTn id="44" presetID="10" presetClass="entr" presetSubtype="0" fill="hold" nodeType="withEffect">
                                  <p:stCondLst>
                                    <p:cond delay="1000"/>
                                  </p:stCondLst>
                                  <p:childTnLst>
                                    <p:set>
                                      <p:cBhvr>
                                        <p:cTn id="45" dur="1" fill="hold">
                                          <p:stCondLst>
                                            <p:cond delay="0"/>
                                          </p:stCondLst>
                                        </p:cTn>
                                        <p:tgtEl>
                                          <p:spTgt spid="1027"/>
                                        </p:tgtEl>
                                        <p:attrNameLst>
                                          <p:attrName>style.visibility</p:attrName>
                                        </p:attrNameLst>
                                      </p:cBhvr>
                                      <p:to>
                                        <p:strVal val="visible"/>
                                      </p:to>
                                    </p:set>
                                    <p:animEffect transition="in" filter="fade">
                                      <p:cBhvr>
                                        <p:cTn id="46"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2" grpId="0" animBg="1"/>
      <p:bldP spid="8" grpId="0"/>
      <p:bldP spid="10" grpId="0"/>
      <p:bldP spid="9"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lang="en-US" dirty="0" smtClean="0"/>
              <a:t>Session Roadmap</a:t>
            </a:r>
            <a:endParaRPr lang="en-US" dirty="0"/>
          </a:p>
        </p:txBody>
      </p:sp>
      <p:sp>
        <p:nvSpPr>
          <p:cNvPr id="18" name="Rectangle 17"/>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19" name="Rounded Rectangle 18"/>
          <p:cNvSpPr/>
          <p:nvPr/>
        </p:nvSpPr>
        <p:spPr>
          <a:xfrm>
            <a:off x="321875" y="1206280"/>
            <a:ext cx="8535045" cy="4114794"/>
          </a:xfrm>
          <a:prstGeom prst="roundRect">
            <a:avLst>
              <a:gd name="adj" fmla="val 770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9"/>
          <p:cNvSpPr>
            <a:spLocks noGrp="1" noChangeArrowheads="1"/>
          </p:cNvSpPr>
          <p:nvPr>
            <p:ph idx="4294967295"/>
          </p:nvPr>
        </p:nvSpPr>
        <p:spPr>
          <a:xfrm>
            <a:off x="370367" y="1280212"/>
            <a:ext cx="8382000" cy="639210"/>
          </a:xfrm>
          <a:prstGeom prst="rect">
            <a:avLst/>
          </a:prstGeom>
        </p:spPr>
        <p:txBody>
          <a:bodyPr>
            <a:normAutofit/>
          </a:bodyPr>
          <a:lstStyle/>
          <a:p>
            <a:pPr marL="0" indent="0">
              <a:buNone/>
            </a:pPr>
            <a:r>
              <a:rPr lang="en-US" sz="2400" dirty="0" smtClean="0">
                <a:solidFill>
                  <a:schemeClr val="bg1"/>
                </a:solidFill>
              </a:rPr>
              <a:t>Demonstration  </a:t>
            </a:r>
          </a:p>
        </p:txBody>
      </p:sp>
      <p:sp>
        <p:nvSpPr>
          <p:cNvPr id="21" name="Rectangle 20"/>
          <p:cNvSpPr/>
          <p:nvPr/>
        </p:nvSpPr>
        <p:spPr>
          <a:xfrm>
            <a:off x="321875" y="1621703"/>
            <a:ext cx="8194804" cy="510369"/>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indent="-7938">
              <a:lnSpc>
                <a:spcPct val="120000"/>
              </a:lnSpc>
            </a:pPr>
            <a:r>
              <a:rPr lang="en-US" sz="2000" dirty="0" smtClean="0">
                <a:latin typeface="+mj-lt"/>
              </a:rPr>
              <a:t>Building </a:t>
            </a:r>
            <a:r>
              <a:rPr lang="en-US" sz="2000" dirty="0">
                <a:latin typeface="+mj-lt"/>
              </a:rPr>
              <a:t>the Kiosk </a:t>
            </a:r>
            <a:r>
              <a:rPr lang="en-US" sz="2000" dirty="0" smtClean="0">
                <a:latin typeface="+mj-lt"/>
              </a:rPr>
              <a:t>at the Windows </a:t>
            </a:r>
            <a:r>
              <a:rPr lang="en-US" sz="2000" dirty="0">
                <a:latin typeface="+mj-lt"/>
              </a:rPr>
              <a:t>Embedded Booth</a:t>
            </a:r>
          </a:p>
        </p:txBody>
      </p:sp>
      <p:sp>
        <p:nvSpPr>
          <p:cNvPr id="22" name="Rectangle 21"/>
          <p:cNvSpPr/>
          <p:nvPr/>
        </p:nvSpPr>
        <p:spPr>
          <a:xfrm>
            <a:off x="325413" y="2199676"/>
            <a:ext cx="8194804" cy="655663"/>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indent="-7938">
              <a:lnSpc>
                <a:spcPct val="120000"/>
              </a:lnSpc>
            </a:pPr>
            <a:r>
              <a:rPr lang="en-US" sz="2000" dirty="0" smtClean="0">
                <a:latin typeface="+mj-lt"/>
              </a:rPr>
              <a:t>Image Builder Wizard (IBW) - Rapid Development </a:t>
            </a:r>
          </a:p>
        </p:txBody>
      </p:sp>
      <p:pic>
        <p:nvPicPr>
          <p:cNvPr id="23" name="Picture 5" descr="C:\Users\obloch\Pictures\kiosk.png"/>
          <p:cNvPicPr>
            <a:picLocks noChangeAspect="1" noChangeArrowheads="1"/>
          </p:cNvPicPr>
          <p:nvPr/>
        </p:nvPicPr>
        <p:blipFill>
          <a:blip r:embed="rId3" cstate="screen"/>
          <a:srcRect/>
          <a:stretch>
            <a:fillRect/>
          </a:stretch>
        </p:blipFill>
        <p:spPr bwMode="auto">
          <a:xfrm>
            <a:off x="6449555" y="890450"/>
            <a:ext cx="545724" cy="1235061"/>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53640926-AAD7-44d8-BBD7-CCE9431645EC}">
              <a14:shadowObscured xmlns:a14="http://schemas.microsoft.com/office/drawing/2007/7/7/main" xmlns="" val="1"/>
            </a:ext>
          </a:extLst>
        </p:spPr>
      </p:pic>
      <p:sp>
        <p:nvSpPr>
          <p:cNvPr id="24" name="Rectangle 23"/>
          <p:cNvSpPr/>
          <p:nvPr/>
        </p:nvSpPr>
        <p:spPr>
          <a:xfrm>
            <a:off x="325409" y="2907262"/>
            <a:ext cx="8194804" cy="655663"/>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indent="-7938">
              <a:lnSpc>
                <a:spcPct val="120000"/>
              </a:lnSpc>
            </a:pPr>
            <a:r>
              <a:rPr lang="en-US" sz="2000" dirty="0" smtClean="0">
                <a:latin typeface="+mj-lt"/>
              </a:rPr>
              <a:t>Image Configuration Editor (ICE) – Advanced Development </a:t>
            </a:r>
          </a:p>
        </p:txBody>
      </p:sp>
      <p:sp>
        <p:nvSpPr>
          <p:cNvPr id="30" name="Rectangle 29"/>
          <p:cNvSpPr/>
          <p:nvPr/>
        </p:nvSpPr>
        <p:spPr>
          <a:xfrm>
            <a:off x="325409" y="3614852"/>
            <a:ext cx="8194804" cy="655663"/>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indent="-7938">
              <a:lnSpc>
                <a:spcPct val="120000"/>
              </a:lnSpc>
            </a:pPr>
            <a:r>
              <a:rPr lang="en-US" sz="2000" dirty="0" err="1" smtClean="0">
                <a:latin typeface="+mj-lt"/>
              </a:rPr>
              <a:t>Sysprep</a:t>
            </a:r>
            <a:r>
              <a:rPr lang="en-US" sz="2000" dirty="0" smtClean="0">
                <a:latin typeface="+mj-lt"/>
              </a:rPr>
              <a:t> and </a:t>
            </a:r>
            <a:r>
              <a:rPr lang="en-US" sz="2000" dirty="0" err="1" smtClean="0">
                <a:latin typeface="+mj-lt"/>
              </a:rPr>
              <a:t>ImageX</a:t>
            </a:r>
            <a:r>
              <a:rPr lang="en-US" sz="2000" dirty="0" smtClean="0">
                <a:latin typeface="+mj-lt"/>
              </a:rPr>
              <a:t> – Capture the OS for deployment</a:t>
            </a:r>
          </a:p>
        </p:txBody>
      </p:sp>
      <p:sp>
        <p:nvSpPr>
          <p:cNvPr id="31" name="Rectangle 30"/>
          <p:cNvSpPr/>
          <p:nvPr/>
        </p:nvSpPr>
        <p:spPr>
          <a:xfrm>
            <a:off x="325409" y="4311556"/>
            <a:ext cx="8194804" cy="655663"/>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indent="-7938">
              <a:lnSpc>
                <a:spcPct val="120000"/>
              </a:lnSpc>
            </a:pPr>
            <a:r>
              <a:rPr lang="en-US" sz="2000" dirty="0" smtClean="0">
                <a:latin typeface="+mj-lt"/>
              </a:rPr>
              <a:t>IBW  and </a:t>
            </a:r>
            <a:r>
              <a:rPr lang="en-US" sz="2000" dirty="0" err="1" smtClean="0">
                <a:latin typeface="+mj-lt"/>
              </a:rPr>
              <a:t>ImageX</a:t>
            </a:r>
            <a:r>
              <a:rPr lang="en-US" sz="2000" dirty="0" smtClean="0">
                <a:latin typeface="+mj-lt"/>
              </a:rPr>
              <a:t> - Deployment</a:t>
            </a:r>
          </a:p>
        </p:txBody>
      </p:sp>
    </p:spTree>
    <p:extLst>
      <p:ext uri="{BB962C8B-B14F-4D97-AF65-F5344CB8AC3E}">
        <p14:creationId xmlns:p14="http://schemas.microsoft.com/office/powerpoint/2007/7/12/main" xmlns="" val="88404505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16386" name="Title 1"/>
          <p:cNvSpPr>
            <a:spLocks noGrp="1"/>
          </p:cNvSpPr>
          <p:nvPr>
            <p:ph type="title"/>
          </p:nvPr>
        </p:nvSpPr>
        <p:spPr/>
        <p:txBody>
          <a:bodyPr/>
          <a:lstStyle/>
          <a:p>
            <a:r>
              <a:rPr lang="en-US" sz="3600" dirty="0" smtClean="0"/>
              <a:t>Embedded Device Development Model</a:t>
            </a:r>
          </a:p>
        </p:txBody>
      </p:sp>
      <p:sp>
        <p:nvSpPr>
          <p:cNvPr id="16" name="Rounded Rectangle 15"/>
          <p:cNvSpPr/>
          <p:nvPr/>
        </p:nvSpPr>
        <p:spPr>
          <a:xfrm>
            <a:off x="332508" y="1282535"/>
            <a:ext cx="7018317" cy="5023262"/>
          </a:xfrm>
          <a:prstGeom prst="roundRect">
            <a:avLst>
              <a:gd name="adj" fmla="val 770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16200000">
            <a:off x="-1573480" y="3609500"/>
            <a:ext cx="4572000" cy="369332"/>
          </a:xfrm>
          <a:prstGeom prst="rect">
            <a:avLst/>
          </a:prstGeom>
        </p:spPr>
        <p:txBody>
          <a:bodyPr>
            <a:spAutoFit/>
          </a:bodyPr>
          <a:lstStyle/>
          <a:p>
            <a:pPr algn="ctr">
              <a:defRPr/>
            </a:pPr>
            <a:r>
              <a:rPr lang="en-US" b="1" dirty="0" smtClean="0">
                <a:solidFill>
                  <a:schemeClr val="bg1"/>
                </a:solidFill>
                <a:effectLst>
                  <a:outerShdw blurRad="38100" dist="38100" dir="2700000" algn="tl">
                    <a:srgbClr val="000000">
                      <a:alpha val="43137"/>
                    </a:srgbClr>
                  </a:outerShdw>
                </a:effectLst>
                <a:latin typeface="Segoe" pitchFamily="34" charset="0"/>
              </a:rPr>
              <a:t>Development Model</a:t>
            </a:r>
            <a:endParaRPr lang="en-US" b="1" dirty="0">
              <a:solidFill>
                <a:schemeClr val="bg1"/>
              </a:solidFill>
              <a:effectLst>
                <a:outerShdw blurRad="38100" dist="38100" dir="2700000" algn="tl">
                  <a:srgbClr val="000000">
                    <a:alpha val="43137"/>
                  </a:srgbClr>
                </a:outerShdw>
              </a:effectLst>
              <a:latin typeface="Segoe" pitchFamily="34" charset="0"/>
            </a:endParaRPr>
          </a:p>
        </p:txBody>
      </p:sp>
      <p:sp>
        <p:nvSpPr>
          <p:cNvPr id="22" name="Rounded Rectangle 21"/>
          <p:cNvSpPr>
            <a:spLocks noChangeArrowheads="1"/>
          </p:cNvSpPr>
          <p:nvPr/>
        </p:nvSpPr>
        <p:spPr bwMode="auto">
          <a:xfrm>
            <a:off x="3413887" y="1334427"/>
            <a:ext cx="2971800" cy="434996"/>
          </a:xfrm>
          <a:prstGeom prst="roundRect">
            <a:avLst>
              <a:gd name="adj" fmla="val 16667"/>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headEnd/>
            <a:tailEnd/>
          </a:ln>
        </p:spPr>
        <p:style>
          <a:lnRef idx="2">
            <a:schemeClr val="accent5"/>
          </a:lnRef>
          <a:fillRef idx="1">
            <a:schemeClr val="lt1"/>
          </a:fillRef>
          <a:effectRef idx="0">
            <a:schemeClr val="accent5"/>
          </a:effectRef>
          <a:fontRef idx="minor">
            <a:schemeClr val="dk1"/>
          </a:fontRef>
        </p:style>
        <p:txBody>
          <a:bodyPr lIns="91436" tIns="45718" rIns="91436" bIns="45718" anchor="ctr"/>
          <a:lstStyle/>
          <a:p>
            <a:pPr algn="ctr" defTabSz="914099">
              <a:defRPr/>
            </a:pPr>
            <a:r>
              <a:rPr lang="en-US" sz="2400" dirty="0" smtClean="0">
                <a:solidFill>
                  <a:srgbClr val="FFFFFF"/>
                </a:solidFill>
                <a:effectLst>
                  <a:outerShdw blurRad="38100" dist="38100" dir="2700000" algn="tl">
                    <a:srgbClr val="000000">
                      <a:alpha val="43137"/>
                    </a:srgbClr>
                  </a:outerShdw>
                </a:effectLst>
                <a:latin typeface="Segoe" pitchFamily="34" charset="0"/>
              </a:rPr>
              <a:t>Kiosk</a:t>
            </a:r>
            <a:endParaRPr lang="en-US" sz="2400" dirty="0">
              <a:solidFill>
                <a:srgbClr val="FFFFFF"/>
              </a:solidFill>
              <a:effectLst>
                <a:outerShdw blurRad="38100" dist="38100" dir="2700000" algn="tl">
                  <a:srgbClr val="000000">
                    <a:alpha val="43137"/>
                  </a:srgbClr>
                </a:outerShdw>
              </a:effectLst>
              <a:latin typeface="Segoe" pitchFamily="34" charset="0"/>
            </a:endParaRPr>
          </a:p>
        </p:txBody>
      </p:sp>
      <p:grpSp>
        <p:nvGrpSpPr>
          <p:cNvPr id="40" name="Group 39"/>
          <p:cNvGrpSpPr/>
          <p:nvPr/>
        </p:nvGrpSpPr>
        <p:grpSpPr>
          <a:xfrm>
            <a:off x="5461390" y="2090706"/>
            <a:ext cx="2971800" cy="1813523"/>
            <a:chOff x="4677621" y="2530866"/>
            <a:chExt cx="2971800" cy="1813523"/>
          </a:xfrm>
        </p:grpSpPr>
        <p:sp>
          <p:nvSpPr>
            <p:cNvPr id="31" name="Rounded Rectangle 30"/>
            <p:cNvSpPr>
              <a:spLocks noChangeArrowheads="1"/>
            </p:cNvSpPr>
            <p:nvPr/>
          </p:nvSpPr>
          <p:spPr bwMode="auto">
            <a:xfrm>
              <a:off x="4677621" y="2530866"/>
              <a:ext cx="2971800" cy="1813523"/>
            </a:xfrm>
            <a:prstGeom prst="roundRect">
              <a:avLst>
                <a:gd name="adj" fmla="val 10807"/>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headEnd/>
              <a:tailEnd/>
            </a:ln>
          </p:spPr>
          <p:style>
            <a:lnRef idx="2">
              <a:schemeClr val="accent5"/>
            </a:lnRef>
            <a:fillRef idx="1">
              <a:schemeClr val="lt1"/>
            </a:fillRef>
            <a:effectRef idx="0">
              <a:schemeClr val="accent5"/>
            </a:effectRef>
            <a:fontRef idx="minor">
              <a:schemeClr val="dk1"/>
            </a:fontRef>
          </p:style>
          <p:txBody>
            <a:bodyPr lIns="91436" tIns="45718" rIns="91436" bIns="45718" anchor="t"/>
            <a:lstStyle/>
            <a:p>
              <a:pPr algn="ctr" defTabSz="914099">
                <a:defRPr/>
              </a:pPr>
              <a:r>
                <a:rPr lang="en-US" sz="2000" dirty="0" smtClean="0">
                  <a:solidFill>
                    <a:srgbClr val="FFFFFF"/>
                  </a:solidFill>
                  <a:effectLst>
                    <a:outerShdw blurRad="38100" dist="38100" dir="2700000" algn="tl">
                      <a:srgbClr val="000000">
                        <a:alpha val="43137"/>
                      </a:srgbClr>
                    </a:outerShdw>
                  </a:effectLst>
                  <a:latin typeface="Segoe" pitchFamily="34" charset="0"/>
                </a:rPr>
                <a:t>Via </a:t>
              </a:r>
              <a:r>
                <a:rPr lang="en-US" sz="2000" dirty="0" err="1" smtClean="0">
                  <a:solidFill>
                    <a:srgbClr val="FFFFFF"/>
                  </a:solidFill>
                  <a:effectLst>
                    <a:outerShdw blurRad="38100" dist="38100" dir="2700000" algn="tl">
                      <a:srgbClr val="000000">
                        <a:alpha val="43137"/>
                      </a:srgbClr>
                    </a:outerShdw>
                  </a:effectLst>
                  <a:latin typeface="Segoe" pitchFamily="34" charset="0"/>
                </a:rPr>
                <a:t>Artigo</a:t>
              </a:r>
              <a:r>
                <a:rPr lang="en-US" sz="2000" dirty="0" smtClean="0">
                  <a:solidFill>
                    <a:srgbClr val="FFFFFF"/>
                  </a:solidFill>
                  <a:effectLst>
                    <a:outerShdw blurRad="38100" dist="38100" dir="2700000" algn="tl">
                      <a:srgbClr val="000000">
                        <a:alpha val="43137"/>
                      </a:srgbClr>
                    </a:outerShdw>
                  </a:effectLst>
                  <a:latin typeface="Segoe" pitchFamily="34" charset="0"/>
                </a:rPr>
                <a:t> A 1000</a:t>
              </a:r>
            </a:p>
            <a:p>
              <a:pPr algn="ctr" defTabSz="914099">
                <a:defRPr/>
              </a:pPr>
              <a:endParaRPr lang="en-US" sz="2000" dirty="0">
                <a:solidFill>
                  <a:srgbClr val="FFFFFF"/>
                </a:solidFill>
                <a:effectLst>
                  <a:outerShdw blurRad="38100" dist="38100" dir="2700000" algn="tl">
                    <a:srgbClr val="000000">
                      <a:alpha val="43137"/>
                    </a:srgbClr>
                  </a:outerShdw>
                </a:effectLst>
                <a:latin typeface="Segoe" pitchFamily="34" charset="0"/>
              </a:endParaRPr>
            </a:p>
          </p:txBody>
        </p:sp>
        <p:sp>
          <p:nvSpPr>
            <p:cNvPr id="32" name="Rectangle 31"/>
            <p:cNvSpPr/>
            <p:nvPr/>
          </p:nvSpPr>
          <p:spPr>
            <a:xfrm>
              <a:off x="4677621" y="2978727"/>
              <a:ext cx="2971800" cy="32657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20000"/>
                </a:lnSpc>
              </a:pPr>
              <a:r>
                <a:rPr lang="en-US" sz="1600" dirty="0">
                  <a:latin typeface="Segoe" pitchFamily="34" charset="0"/>
                </a:rPr>
                <a:t>VIA C7 1GHz Processor</a:t>
              </a:r>
            </a:p>
          </p:txBody>
        </p:sp>
        <p:sp>
          <p:nvSpPr>
            <p:cNvPr id="34" name="Rectangle 33"/>
            <p:cNvSpPr/>
            <p:nvPr/>
          </p:nvSpPr>
          <p:spPr>
            <a:xfrm>
              <a:off x="4677621" y="3401290"/>
              <a:ext cx="2971800" cy="32657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a:defRPr/>
              </a:pPr>
              <a:r>
                <a:rPr lang="en-US" sz="1600" dirty="0" smtClean="0">
                  <a:solidFill>
                    <a:srgbClr val="FFFFFF"/>
                  </a:solidFill>
                  <a:latin typeface="Segoe" pitchFamily="34" charset="0"/>
                </a:rPr>
                <a:t>1 GB DDR2</a:t>
              </a:r>
            </a:p>
          </p:txBody>
        </p:sp>
        <p:sp>
          <p:nvSpPr>
            <p:cNvPr id="36" name="Rectangle 35"/>
            <p:cNvSpPr/>
            <p:nvPr/>
          </p:nvSpPr>
          <p:spPr>
            <a:xfrm>
              <a:off x="4677621" y="3823853"/>
              <a:ext cx="2971800" cy="32657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defTabSz="914099">
                <a:defRPr/>
              </a:pPr>
              <a:r>
                <a:rPr lang="en-US" sz="1600" dirty="0" smtClean="0">
                  <a:solidFill>
                    <a:srgbClr val="FFFFFF"/>
                  </a:solidFill>
                  <a:latin typeface="Segoe" pitchFamily="34" charset="0"/>
                </a:rPr>
                <a:t>2.5” SATA Hard Disk </a:t>
              </a:r>
            </a:p>
          </p:txBody>
        </p:sp>
      </p:grpSp>
      <p:grpSp>
        <p:nvGrpSpPr>
          <p:cNvPr id="51" name="Group 50"/>
          <p:cNvGrpSpPr/>
          <p:nvPr/>
        </p:nvGrpSpPr>
        <p:grpSpPr>
          <a:xfrm>
            <a:off x="3413887" y="4502170"/>
            <a:ext cx="2971800" cy="1756126"/>
            <a:chOff x="3169455" y="4609048"/>
            <a:chExt cx="2971800" cy="1756126"/>
          </a:xfrm>
        </p:grpSpPr>
        <p:sp>
          <p:nvSpPr>
            <p:cNvPr id="46" name="Rounded Rectangle 45"/>
            <p:cNvSpPr>
              <a:spLocks noChangeArrowheads="1"/>
            </p:cNvSpPr>
            <p:nvPr/>
          </p:nvSpPr>
          <p:spPr bwMode="auto">
            <a:xfrm>
              <a:off x="3169455" y="4609048"/>
              <a:ext cx="2971800" cy="1756126"/>
            </a:xfrm>
            <a:prstGeom prst="roundRect">
              <a:avLst>
                <a:gd name="adj" fmla="val 10807"/>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headEnd/>
              <a:tailEnd/>
            </a:ln>
          </p:spPr>
          <p:style>
            <a:lnRef idx="2">
              <a:schemeClr val="accent5"/>
            </a:lnRef>
            <a:fillRef idx="1">
              <a:schemeClr val="lt1"/>
            </a:fillRef>
            <a:effectRef idx="0">
              <a:schemeClr val="accent5"/>
            </a:effectRef>
            <a:fontRef idx="minor">
              <a:schemeClr val="dk1"/>
            </a:fontRef>
          </p:style>
          <p:txBody>
            <a:bodyPr lIns="91436" tIns="45718" rIns="91436" bIns="45718" anchor="t"/>
            <a:lstStyle/>
            <a:p>
              <a:pPr algn="ctr" defTabSz="914099">
                <a:defRPr/>
              </a:pPr>
              <a:r>
                <a:rPr lang="en-US" sz="2000" dirty="0" smtClean="0">
                  <a:solidFill>
                    <a:srgbClr val="FFFFFF"/>
                  </a:solidFill>
                  <a:effectLst>
                    <a:outerShdw blurRad="38100" dist="38100" dir="2700000" algn="tl">
                      <a:srgbClr val="000000">
                        <a:alpha val="43137"/>
                      </a:srgbClr>
                    </a:outerShdw>
                  </a:effectLst>
                  <a:latin typeface="Segoe" pitchFamily="34" charset="0"/>
                </a:rPr>
                <a:t>Embedded OS</a:t>
              </a:r>
              <a:endParaRPr lang="en-US" sz="2000" dirty="0">
                <a:solidFill>
                  <a:srgbClr val="FFFFFF"/>
                </a:solidFill>
                <a:effectLst>
                  <a:outerShdw blurRad="38100" dist="38100" dir="2700000" algn="tl">
                    <a:srgbClr val="000000">
                      <a:alpha val="43137"/>
                    </a:srgbClr>
                  </a:outerShdw>
                </a:effectLst>
                <a:latin typeface="Segoe" pitchFamily="34" charset="0"/>
              </a:endParaRPr>
            </a:p>
            <a:p>
              <a:pPr algn="ctr" defTabSz="914099">
                <a:defRPr/>
              </a:pPr>
              <a:endParaRPr lang="en-US" sz="2000" dirty="0">
                <a:solidFill>
                  <a:srgbClr val="FFFFFF"/>
                </a:solidFill>
                <a:effectLst>
                  <a:outerShdw blurRad="38100" dist="38100" dir="2700000" algn="tl">
                    <a:srgbClr val="000000">
                      <a:alpha val="43137"/>
                    </a:srgbClr>
                  </a:outerShdw>
                </a:effectLst>
                <a:latin typeface="Segoe" pitchFamily="34" charset="0"/>
              </a:endParaRPr>
            </a:p>
          </p:txBody>
        </p:sp>
        <p:sp>
          <p:nvSpPr>
            <p:cNvPr id="47" name="Rectangle 46"/>
            <p:cNvSpPr/>
            <p:nvPr/>
          </p:nvSpPr>
          <p:spPr>
            <a:xfrm>
              <a:off x="3169455" y="5056909"/>
              <a:ext cx="2971800" cy="27313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a:defRPr/>
              </a:pPr>
              <a:r>
                <a:rPr lang="en-US" sz="1600" dirty="0" smtClean="0">
                  <a:solidFill>
                    <a:srgbClr val="FFFFFF"/>
                  </a:solidFill>
                  <a:latin typeface="Segoe" pitchFamily="34" charset="0"/>
                </a:rPr>
                <a:t>Custom Shell</a:t>
              </a:r>
            </a:p>
          </p:txBody>
        </p:sp>
        <p:sp>
          <p:nvSpPr>
            <p:cNvPr id="48" name="Rectangle 47"/>
            <p:cNvSpPr/>
            <p:nvPr/>
          </p:nvSpPr>
          <p:spPr>
            <a:xfrm>
              <a:off x="3169455" y="5379521"/>
              <a:ext cx="2971800" cy="514598"/>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a:defRPr/>
              </a:pPr>
              <a:r>
                <a:rPr lang="en-US" sz="1600" dirty="0" smtClean="0">
                  <a:solidFill>
                    <a:srgbClr val="FFFFFF"/>
                  </a:solidFill>
                  <a:latin typeface="Segoe" pitchFamily="34" charset="0"/>
                </a:rPr>
                <a:t>Custom Startup Screens</a:t>
              </a:r>
            </a:p>
          </p:txBody>
        </p:sp>
        <p:sp>
          <p:nvSpPr>
            <p:cNvPr id="49" name="Rectangle 48"/>
            <p:cNvSpPr/>
            <p:nvPr/>
          </p:nvSpPr>
          <p:spPr>
            <a:xfrm>
              <a:off x="3169455" y="5943598"/>
              <a:ext cx="2971800" cy="27313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a:defRPr/>
              </a:pPr>
              <a:r>
                <a:rPr lang="en-US" sz="1600" dirty="0" smtClean="0">
                  <a:solidFill>
                    <a:srgbClr val="FFFFFF"/>
                  </a:solidFill>
                  <a:latin typeface="Segoe" pitchFamily="34" charset="0"/>
                </a:rPr>
                <a:t>Device testing</a:t>
              </a:r>
            </a:p>
          </p:txBody>
        </p:sp>
      </p:grpSp>
      <p:cxnSp>
        <p:nvCxnSpPr>
          <p:cNvPr id="54" name="Elbow Connector 53"/>
          <p:cNvCxnSpPr>
            <a:stCxn id="22" idx="2"/>
            <a:endCxn id="20" idx="0"/>
          </p:cNvCxnSpPr>
          <p:nvPr/>
        </p:nvCxnSpPr>
        <p:spPr>
          <a:xfrm rot="5400000">
            <a:off x="3715394" y="906312"/>
            <a:ext cx="321283" cy="2047504"/>
          </a:xfrm>
          <a:prstGeom prst="bentConnector3">
            <a:avLst>
              <a:gd name="adj1" fmla="val 50000"/>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22" idx="2"/>
            <a:endCxn id="31" idx="0"/>
          </p:cNvCxnSpPr>
          <p:nvPr/>
        </p:nvCxnSpPr>
        <p:spPr>
          <a:xfrm rot="16200000" flipH="1">
            <a:off x="5762897" y="906312"/>
            <a:ext cx="321283" cy="2047503"/>
          </a:xfrm>
          <a:prstGeom prst="bentConnector3">
            <a:avLst>
              <a:gd name="adj1" fmla="val 50000"/>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46" idx="0"/>
            <a:endCxn id="20" idx="2"/>
          </p:cNvCxnSpPr>
          <p:nvPr/>
        </p:nvCxnSpPr>
        <p:spPr>
          <a:xfrm rot="16200000" flipV="1">
            <a:off x="3577065" y="3179448"/>
            <a:ext cx="597941" cy="2047504"/>
          </a:xfrm>
          <a:prstGeom prst="bentConnector3">
            <a:avLst>
              <a:gd name="adj1" fmla="val 50000"/>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46" idx="0"/>
            <a:endCxn id="31" idx="2"/>
          </p:cNvCxnSpPr>
          <p:nvPr/>
        </p:nvCxnSpPr>
        <p:spPr>
          <a:xfrm rot="5400000" flipH="1" flipV="1">
            <a:off x="5624568" y="3179449"/>
            <a:ext cx="597941" cy="2047503"/>
          </a:xfrm>
          <a:prstGeom prst="bentConnector3">
            <a:avLst>
              <a:gd name="adj1" fmla="val 50000"/>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796666" y="4358242"/>
            <a:ext cx="4206240" cy="0"/>
          </a:xfrm>
          <a:prstGeom prst="line">
            <a:avLst/>
          </a:prstGeom>
          <a:ln w="60325" cap="rnd">
            <a:gradFill flip="none" rotWithShape="1">
              <a:gsLst>
                <a:gs pos="0">
                  <a:schemeClr val="accent1">
                    <a:tint val="66000"/>
                    <a:satMod val="160000"/>
                    <a:alpha val="0"/>
                  </a:schemeClr>
                </a:gs>
                <a:gs pos="50000">
                  <a:schemeClr val="bg1"/>
                </a:gs>
                <a:gs pos="100000">
                  <a:schemeClr val="accent1">
                    <a:tint val="23500"/>
                    <a:satMod val="160000"/>
                    <a:alpha val="0"/>
                  </a:schemeClr>
                </a:gs>
              </a:gsLst>
              <a:lin ang="0" scaled="1"/>
              <a:tileRect/>
            </a:gradFill>
            <a:prstDash val="sysDot"/>
          </a:ln>
        </p:spPr>
        <p:style>
          <a:lnRef idx="1">
            <a:schemeClr val="accent1"/>
          </a:lnRef>
          <a:fillRef idx="0">
            <a:schemeClr val="accent1"/>
          </a:fillRef>
          <a:effectRef idx="0">
            <a:schemeClr val="accent1"/>
          </a:effectRef>
          <a:fontRef idx="minor">
            <a:schemeClr val="tx1"/>
          </a:fontRef>
        </p:style>
      </p:cxnSp>
      <p:sp>
        <p:nvSpPr>
          <p:cNvPr id="70" name="Down Arrow 69"/>
          <p:cNvSpPr/>
          <p:nvPr/>
        </p:nvSpPr>
        <p:spPr>
          <a:xfrm>
            <a:off x="4657471" y="4144487"/>
            <a:ext cx="484632" cy="515271"/>
          </a:xfrm>
          <a:prstGeom prst="downArrow">
            <a:avLst/>
          </a:prstGeom>
          <a:gradFill flip="none" rotWithShape="1">
            <a:gsLst>
              <a:gs pos="0">
                <a:schemeClr val="bg1">
                  <a:shade val="30000"/>
                  <a:satMod val="115000"/>
                  <a:alpha val="0"/>
                </a:schemeClr>
              </a:gs>
              <a:gs pos="50000">
                <a:schemeClr val="bg1">
                  <a:shade val="67500"/>
                  <a:satMod val="115000"/>
                  <a:alpha val="60000"/>
                </a:schemeClr>
              </a:gs>
              <a:gs pos="100000">
                <a:schemeClr val="bg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66383" y="2090706"/>
            <a:ext cx="2976640" cy="1813523"/>
            <a:chOff x="1366383" y="2090706"/>
            <a:chExt cx="2976640" cy="1813523"/>
          </a:xfrm>
        </p:grpSpPr>
        <p:sp>
          <p:nvSpPr>
            <p:cNvPr id="20" name="Rounded Rectangle 19"/>
            <p:cNvSpPr>
              <a:spLocks noChangeArrowheads="1"/>
            </p:cNvSpPr>
            <p:nvPr/>
          </p:nvSpPr>
          <p:spPr bwMode="auto">
            <a:xfrm>
              <a:off x="1366383" y="2090706"/>
              <a:ext cx="2971800" cy="1813523"/>
            </a:xfrm>
            <a:prstGeom prst="roundRect">
              <a:avLst>
                <a:gd name="adj" fmla="val 10807"/>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headEnd/>
              <a:tailEnd/>
            </a:ln>
          </p:spPr>
          <p:style>
            <a:lnRef idx="2">
              <a:schemeClr val="accent5"/>
            </a:lnRef>
            <a:fillRef idx="1">
              <a:schemeClr val="lt1"/>
            </a:fillRef>
            <a:effectRef idx="0">
              <a:schemeClr val="accent5"/>
            </a:effectRef>
            <a:fontRef idx="minor">
              <a:schemeClr val="dk1"/>
            </a:fontRef>
          </p:style>
          <p:txBody>
            <a:bodyPr lIns="91436" tIns="45718" rIns="91436" bIns="45718" anchor="t"/>
            <a:lstStyle/>
            <a:p>
              <a:pPr algn="ctr" defTabSz="914099">
                <a:defRPr/>
              </a:pPr>
              <a:r>
                <a:rPr lang="en-US" sz="1950" dirty="0" smtClean="0">
                  <a:solidFill>
                    <a:srgbClr val="FFFFFF"/>
                  </a:solidFill>
                  <a:effectLst>
                    <a:outerShdw blurRad="38100" dist="38100" dir="2700000" algn="tl">
                      <a:srgbClr val="000000">
                        <a:alpha val="43137"/>
                      </a:srgbClr>
                    </a:outerShdw>
                  </a:effectLst>
                  <a:latin typeface="Segoe" pitchFamily="34" charset="0"/>
                </a:rPr>
                <a:t>WE Standard Kiosk App</a:t>
              </a:r>
              <a:endParaRPr lang="en-US" sz="1950" dirty="0">
                <a:solidFill>
                  <a:srgbClr val="FFFFFF"/>
                </a:solidFill>
                <a:effectLst>
                  <a:outerShdw blurRad="38100" dist="38100" dir="2700000" algn="tl">
                    <a:srgbClr val="000000">
                      <a:alpha val="43137"/>
                    </a:srgbClr>
                  </a:outerShdw>
                </a:effectLst>
                <a:latin typeface="Segoe" pitchFamily="34" charset="0"/>
              </a:endParaRPr>
            </a:p>
            <a:p>
              <a:pPr algn="ctr" defTabSz="914099">
                <a:defRPr/>
              </a:pPr>
              <a:endParaRPr lang="en-US" sz="2000" dirty="0">
                <a:solidFill>
                  <a:srgbClr val="FFFFFF"/>
                </a:solidFill>
                <a:effectLst>
                  <a:outerShdw blurRad="38100" dist="38100" dir="2700000" algn="tl">
                    <a:srgbClr val="000000">
                      <a:alpha val="43137"/>
                    </a:srgbClr>
                  </a:outerShdw>
                </a:effectLst>
                <a:latin typeface="Segoe" pitchFamily="34" charset="0"/>
              </a:endParaRPr>
            </a:p>
          </p:txBody>
        </p:sp>
        <p:sp>
          <p:nvSpPr>
            <p:cNvPr id="33" name="Rectangle 32"/>
            <p:cNvSpPr/>
            <p:nvPr/>
          </p:nvSpPr>
          <p:spPr>
            <a:xfrm>
              <a:off x="1371223" y="2542105"/>
              <a:ext cx="2971800" cy="32657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ct val="120000"/>
                </a:lnSpc>
              </a:pPr>
              <a:r>
                <a:rPr lang="en-US" sz="1600" dirty="0" smtClean="0">
                  <a:latin typeface="Segoe" pitchFamily="34" charset="0"/>
                </a:rPr>
                <a:t>WPF Application</a:t>
              </a:r>
              <a:endParaRPr lang="en-US" sz="1600" dirty="0">
                <a:latin typeface="Segoe" pitchFamily="34" charset="0"/>
              </a:endParaRPr>
            </a:p>
          </p:txBody>
        </p:sp>
        <p:sp>
          <p:nvSpPr>
            <p:cNvPr id="35" name="Rectangle 34"/>
            <p:cNvSpPr/>
            <p:nvPr/>
          </p:nvSpPr>
          <p:spPr>
            <a:xfrm>
              <a:off x="1371223" y="2964668"/>
              <a:ext cx="2971800" cy="32657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a:defRPr/>
              </a:pPr>
              <a:r>
                <a:rPr lang="en-US" sz="1600" dirty="0" smtClean="0">
                  <a:solidFill>
                    <a:srgbClr val="FFFFFF"/>
                  </a:solidFill>
                  <a:latin typeface="Segoe" pitchFamily="34" charset="0"/>
                </a:rPr>
                <a:t>Media Rich - WMP</a:t>
              </a:r>
            </a:p>
          </p:txBody>
        </p:sp>
        <p:sp>
          <p:nvSpPr>
            <p:cNvPr id="37" name="Rectangle 36"/>
            <p:cNvSpPr/>
            <p:nvPr/>
          </p:nvSpPr>
          <p:spPr>
            <a:xfrm>
              <a:off x="1371223" y="3387231"/>
              <a:ext cx="2971800" cy="32657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defTabSz="914099">
                <a:defRPr/>
              </a:pPr>
              <a:r>
                <a:rPr lang="en-US" sz="1600" dirty="0" smtClean="0">
                  <a:solidFill>
                    <a:srgbClr val="FFFFFF"/>
                  </a:solidFill>
                  <a:latin typeface="Segoe" pitchFamily="34" charset="0"/>
                </a:rPr>
                <a:t>Touch Enabled</a:t>
              </a:r>
            </a:p>
          </p:txBody>
        </p:sp>
      </p:grpSp>
      <p:pic>
        <p:nvPicPr>
          <p:cNvPr id="3074" name="Picture 2" descr="C:\Documents and Settings\Pennie\My Documents\ACERDATA (D)\Pennie's documents\MS Image\Shapes and Graphics\Arrows - arrow\Curved\2 arrow virtuous cycle orange blue.png"/>
          <p:cNvPicPr>
            <a:picLocks noChangeAspect="1" noChangeArrowheads="1"/>
          </p:cNvPicPr>
          <p:nvPr/>
        </p:nvPicPr>
        <p:blipFill>
          <a:blip r:embed="rId3" cstate="print"/>
          <a:srcRect/>
          <a:stretch>
            <a:fillRect/>
          </a:stretch>
        </p:blipFill>
        <p:spPr bwMode="auto">
          <a:xfrm>
            <a:off x="4148583" y="2517316"/>
            <a:ext cx="1502407" cy="1411564"/>
          </a:xfrm>
          <a:prstGeom prst="rect">
            <a:avLst/>
          </a:prstGeom>
          <a:noFill/>
        </p:spPr>
      </p:pic>
      <p:pic>
        <p:nvPicPr>
          <p:cNvPr id="1029" name="Picture 5"/>
          <p:cNvPicPr>
            <a:picLocks noChangeAspect="1" noChangeArrowheads="1"/>
          </p:cNvPicPr>
          <p:nvPr/>
        </p:nvPicPr>
        <p:blipFill>
          <a:blip r:embed="rId4">
            <a:extLst>
              <a:ext uri="28A0092B-C50C-407e-A947-70E740481C1C">
                <a14:useLocalDpi xmlns:a14="http://schemas.microsoft.com/office/drawing/2007/7/7/main" xmlns="" val="0"/>
              </a:ext>
            </a:extLst>
          </a:blip>
          <a:srcRect/>
          <a:stretch>
            <a:fillRect/>
          </a:stretch>
        </p:blipFill>
        <p:spPr bwMode="auto">
          <a:xfrm>
            <a:off x="902554" y="3390238"/>
            <a:ext cx="1445502" cy="2819178"/>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pic>
        <p:nvPicPr>
          <p:cNvPr id="39" name="Picture 2" descr="C:\Users\ranroc\Desktop\Artigo_large.jpg"/>
          <p:cNvPicPr>
            <a:picLocks noChangeAspect="1" noChangeArrowheads="1"/>
          </p:cNvPicPr>
          <p:nvPr/>
        </p:nvPicPr>
        <p:blipFill>
          <a:blip r:embed="rId5" cstate="print">
            <a:extLst>
              <a:ext uri="28A0092B-C50C-407e-A947-70E740481C1C">
                <a14:useLocalDpi xmlns:a14="http://schemas.microsoft.com/office/drawing/2007/7/7/main" xmlns="" val="0"/>
              </a:ext>
            </a:extLst>
          </a:blip>
          <a:srcRect/>
          <a:stretch>
            <a:fillRect/>
          </a:stretch>
        </p:blipFill>
        <p:spPr bwMode="auto">
          <a:xfrm rot="1556335">
            <a:off x="6495348" y="4176649"/>
            <a:ext cx="2532542" cy="1114154"/>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spTree>
    <p:extLst>
      <p:ext uri="{BB962C8B-B14F-4D97-AF65-F5344CB8AC3E}">
        <p14:creationId xmlns:p14="http://schemas.microsoft.com/office/powerpoint/2007/7/12/main" xmlns="" val="24555531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1500"/>
                                        <p:tgtEl>
                                          <p:spTgt spid="3074"/>
                                        </p:tgtEl>
                                      </p:cBhvr>
                                    </p:animEffect>
                                  </p:childTnLst>
                                </p:cTn>
                              </p:par>
                              <p:par>
                                <p:cTn id="8" presetID="2" presetClass="entr" presetSubtype="2"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 calcmode="lin" valueType="num">
                                      <p:cBhvr additive="base">
                                        <p:cTn id="10" dur="500" fill="hold"/>
                                        <p:tgtEl>
                                          <p:spTgt spid="40"/>
                                        </p:tgtEl>
                                        <p:attrNameLst>
                                          <p:attrName>ppt_x</p:attrName>
                                        </p:attrNameLst>
                                      </p:cBhvr>
                                      <p:tavLst>
                                        <p:tav tm="0">
                                          <p:val>
                                            <p:strVal val="1+#ppt_w/2"/>
                                          </p:val>
                                        </p:tav>
                                        <p:tav tm="100000">
                                          <p:val>
                                            <p:strVal val="#ppt_x"/>
                                          </p:val>
                                        </p:tav>
                                      </p:tavLst>
                                    </p:anim>
                                    <p:anim calcmode="lin" valueType="num">
                                      <p:cBhvr additive="base">
                                        <p:cTn id="11" dur="500" fill="hold"/>
                                        <p:tgtEl>
                                          <p:spTgt spid="40"/>
                                        </p:tgtEl>
                                        <p:attrNameLst>
                                          <p:attrName>ppt_y</p:attrName>
                                        </p:attrNameLst>
                                      </p:cBhvr>
                                      <p:tavLst>
                                        <p:tav tm="0">
                                          <p:val>
                                            <p:strVal val="#ppt_y"/>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childTnLst>
                                </p:cTn>
                              </p:par>
                              <p:par>
                                <p:cTn id="15" presetID="10"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1500"/>
                                        <p:tgtEl>
                                          <p:spTgt spid="60"/>
                                        </p:tgtEl>
                                      </p:cBhvr>
                                    </p:animEffect>
                                  </p:childTnLst>
                                </p:cTn>
                              </p:par>
                              <p:par>
                                <p:cTn id="18" presetID="10" presetClass="entr" presetSubtype="0" fill="hold" nodeType="with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fade">
                                      <p:cBhvr>
                                        <p:cTn id="20" dur="1500"/>
                                        <p:tgtEl>
                                          <p:spTgt spid="6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1500"/>
                                        <p:tgtEl>
                                          <p:spTgt spid="70"/>
                                        </p:tgtEl>
                                      </p:cBhvr>
                                    </p:animEffect>
                                  </p:childTnLst>
                                </p:cTn>
                              </p:par>
                              <p:par>
                                <p:cTn id="24" presetID="10"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500"/>
                                        <p:tgtEl>
                                          <p:spTgt spid="56"/>
                                        </p:tgtEl>
                                      </p:cBhvr>
                                    </p:animEffect>
                                  </p:childTnLst>
                                </p:cTn>
                              </p:par>
                              <p:par>
                                <p:cTn id="27" presetID="10"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1500"/>
                                        <p:tgtEl>
                                          <p:spTgt spid="54"/>
                                        </p:tgtEl>
                                      </p:cBhvr>
                                    </p:animEffect>
                                  </p:childTnLst>
                                </p:cTn>
                              </p:par>
                              <p:par>
                                <p:cTn id="30" presetID="10" presetClass="entr" presetSubtype="0" fill="hold" nodeType="with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1500"/>
                                        <p:tgtEl>
                                          <p:spTgt spid="62"/>
                                        </p:tgtEl>
                                      </p:cBhvr>
                                    </p:animEffect>
                                  </p:childTnLst>
                                </p:cTn>
                              </p:par>
                              <p:par>
                                <p:cTn id="33" presetID="2" presetClass="entr" presetSubtype="4"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1+#ppt_h/2"/>
                                          </p:val>
                                        </p:tav>
                                        <p:tav tm="100000">
                                          <p:val>
                                            <p:strVal val="#ppt_y"/>
                                          </p:val>
                                        </p:tav>
                                      </p:tavLst>
                                    </p:anim>
                                  </p:childTnLst>
                                </p:cTn>
                              </p:par>
                              <p:par>
                                <p:cTn id="37" presetID="2" presetClass="entr" presetSubtype="12" fill="hold" nodeType="withEffect">
                                  <p:stCondLst>
                                    <p:cond delay="0"/>
                                  </p:stCondLst>
                                  <p:childTnLst>
                                    <p:set>
                                      <p:cBhvr>
                                        <p:cTn id="38" dur="1" fill="hold">
                                          <p:stCondLst>
                                            <p:cond delay="0"/>
                                          </p:stCondLst>
                                        </p:cTn>
                                        <p:tgtEl>
                                          <p:spTgt spid="1029"/>
                                        </p:tgtEl>
                                        <p:attrNameLst>
                                          <p:attrName>style.visibility</p:attrName>
                                        </p:attrNameLst>
                                      </p:cBhvr>
                                      <p:to>
                                        <p:strVal val="visible"/>
                                      </p:to>
                                    </p:set>
                                    <p:anim calcmode="lin" valueType="num">
                                      <p:cBhvr additive="base">
                                        <p:cTn id="39" dur="1000" fill="hold"/>
                                        <p:tgtEl>
                                          <p:spTgt spid="1029"/>
                                        </p:tgtEl>
                                        <p:attrNameLst>
                                          <p:attrName>ppt_x</p:attrName>
                                        </p:attrNameLst>
                                      </p:cBhvr>
                                      <p:tavLst>
                                        <p:tav tm="0">
                                          <p:val>
                                            <p:strVal val="0-#ppt_w/2"/>
                                          </p:val>
                                        </p:tav>
                                        <p:tav tm="100000">
                                          <p:val>
                                            <p:strVal val="#ppt_x"/>
                                          </p:val>
                                        </p:tav>
                                      </p:tavLst>
                                    </p:anim>
                                    <p:anim calcmode="lin" valueType="num">
                                      <p:cBhvr additive="base">
                                        <p:cTn id="40" dur="1000" fill="hold"/>
                                        <p:tgtEl>
                                          <p:spTgt spid="1029"/>
                                        </p:tgtEl>
                                        <p:attrNameLst>
                                          <p:attrName>ppt_y</p:attrName>
                                        </p:attrNameLst>
                                      </p:cBhvr>
                                      <p:tavLst>
                                        <p:tav tm="0">
                                          <p:val>
                                            <p:strVal val="1+#ppt_h/2"/>
                                          </p:val>
                                        </p:tav>
                                        <p:tav tm="100000">
                                          <p:val>
                                            <p:strVal val="#ppt_y"/>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childTnLst>
                                </p:cTn>
                              </p:par>
                              <p:par>
                                <p:cTn id="44" presetID="2" presetClass="entr" presetSubtype="8" fill="hold" nodeType="with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1000" fill="hold"/>
                                        <p:tgtEl>
                                          <p:spTgt spid="2"/>
                                        </p:tgtEl>
                                        <p:attrNameLst>
                                          <p:attrName>ppt_x</p:attrName>
                                        </p:attrNameLst>
                                      </p:cBhvr>
                                      <p:tavLst>
                                        <p:tav tm="0">
                                          <p:val>
                                            <p:strVal val="0-#ppt_w/2"/>
                                          </p:val>
                                        </p:tav>
                                        <p:tav tm="100000">
                                          <p:val>
                                            <p:strVal val="#ppt_x"/>
                                          </p:val>
                                        </p:tav>
                                      </p:tavLst>
                                    </p:anim>
                                    <p:anim calcmode="lin" valueType="num">
                                      <p:cBhvr additive="base">
                                        <p:cTn id="47" dur="1000" fill="hold"/>
                                        <p:tgtEl>
                                          <p:spTgt spid="2"/>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P spid="7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251" y="3929350"/>
            <a:ext cx="7921912" cy="1263436"/>
          </a:xfrm>
        </p:spPr>
        <p:txBody>
          <a:bodyPr>
            <a:normAutofit/>
          </a:bodyPr>
          <a:lstStyle/>
          <a:p>
            <a:r>
              <a:rPr lang="en-US" sz="4000" dirty="0">
                <a:effectLst/>
              </a:rPr>
              <a:t>Windows Embedded Standard 2011: How to Embed Windows 7 into Devices</a:t>
            </a:r>
            <a:endParaRPr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Subtitle 2"/>
          <p:cNvSpPr>
            <a:spLocks noGrp="1"/>
          </p:cNvSpPr>
          <p:nvPr>
            <p:ph type="subTitle" idx="1"/>
          </p:nvPr>
        </p:nvSpPr>
        <p:spPr/>
        <p:txBody>
          <a:bodyPr/>
          <a:lstStyle/>
          <a:p>
            <a:r>
              <a:rPr lang="en-US" dirty="0" smtClean="0"/>
              <a:t>Randy Rockinson</a:t>
            </a:r>
            <a:endParaRPr lang="en-US" dirty="0" smtClean="0">
              <a:solidFill>
                <a:schemeClr val="tx1"/>
              </a:solidFill>
            </a:endParaRPr>
          </a:p>
          <a:p>
            <a:r>
              <a:rPr lang="en-US" dirty="0" smtClean="0"/>
              <a:t>Program Manager</a:t>
            </a:r>
            <a:endParaRPr lang="en-US" dirty="0" smtClean="0">
              <a:solidFill>
                <a:schemeClr val="tx1"/>
              </a:solidFill>
            </a:endParaRPr>
          </a:p>
          <a:p>
            <a:r>
              <a:rPr lang="en-US" dirty="0" smtClean="0"/>
              <a:t>Microsoft</a:t>
            </a:r>
            <a:endParaRPr lang="en-US" dirty="0" smtClean="0">
              <a:solidFill>
                <a:schemeClr val="tx1"/>
              </a:solidFill>
            </a:endParaRPr>
          </a:p>
          <a:p>
            <a:r>
              <a:rPr lang="en-US" dirty="0" smtClean="0">
                <a:solidFill>
                  <a:schemeClr val="tx1"/>
                </a:solidFill>
              </a:rPr>
              <a:t>Session Code: EMB 303 </a:t>
            </a:r>
            <a:endParaRPr lang="en-US"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lang="en-US" dirty="0"/>
              <a:t>Session Roadmap</a:t>
            </a:r>
          </a:p>
        </p:txBody>
      </p:sp>
      <p:sp>
        <p:nvSpPr>
          <p:cNvPr id="18" name="Rectangle 17"/>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19" name="Rounded Rectangle 18"/>
          <p:cNvSpPr/>
          <p:nvPr/>
        </p:nvSpPr>
        <p:spPr>
          <a:xfrm>
            <a:off x="321875" y="1206280"/>
            <a:ext cx="8535045" cy="4114794"/>
          </a:xfrm>
          <a:prstGeom prst="roundRect">
            <a:avLst>
              <a:gd name="adj" fmla="val 770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9"/>
          <p:cNvSpPr>
            <a:spLocks noGrp="1" noChangeArrowheads="1"/>
          </p:cNvSpPr>
          <p:nvPr>
            <p:ph idx="4294967295"/>
          </p:nvPr>
        </p:nvSpPr>
        <p:spPr>
          <a:xfrm>
            <a:off x="370367" y="1280212"/>
            <a:ext cx="8382000" cy="639210"/>
          </a:xfrm>
          <a:prstGeom prst="rect">
            <a:avLst/>
          </a:prstGeom>
        </p:spPr>
        <p:txBody>
          <a:bodyPr>
            <a:normAutofit/>
          </a:bodyPr>
          <a:lstStyle/>
          <a:p>
            <a:pPr marL="0" indent="0">
              <a:buNone/>
            </a:pPr>
            <a:r>
              <a:rPr lang="en-US" sz="2400" dirty="0" smtClean="0">
                <a:solidFill>
                  <a:schemeClr val="bg1"/>
                </a:solidFill>
              </a:rPr>
              <a:t>Demonstration  </a:t>
            </a:r>
          </a:p>
        </p:txBody>
      </p:sp>
      <p:sp>
        <p:nvSpPr>
          <p:cNvPr id="21" name="Rectangle 20"/>
          <p:cNvSpPr/>
          <p:nvPr/>
        </p:nvSpPr>
        <p:spPr>
          <a:xfrm>
            <a:off x="321875" y="1621703"/>
            <a:ext cx="8194804" cy="510369"/>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indent="-7938">
              <a:lnSpc>
                <a:spcPct val="120000"/>
              </a:lnSpc>
            </a:pPr>
            <a:r>
              <a:rPr lang="en-US" sz="2000" strike="sngStrike" dirty="0" smtClean="0">
                <a:latin typeface="+mj-lt"/>
              </a:rPr>
              <a:t>Building </a:t>
            </a:r>
            <a:r>
              <a:rPr lang="en-US" sz="2000" strike="sngStrike" dirty="0">
                <a:latin typeface="+mj-lt"/>
              </a:rPr>
              <a:t>the Kiosk </a:t>
            </a:r>
            <a:r>
              <a:rPr lang="en-US" sz="2000" strike="sngStrike" dirty="0" smtClean="0">
                <a:latin typeface="+mj-lt"/>
              </a:rPr>
              <a:t>at the Windows </a:t>
            </a:r>
            <a:r>
              <a:rPr lang="en-US" sz="2000" strike="sngStrike" dirty="0">
                <a:latin typeface="+mj-lt"/>
              </a:rPr>
              <a:t>Embedded Booth</a:t>
            </a:r>
          </a:p>
        </p:txBody>
      </p:sp>
      <p:sp>
        <p:nvSpPr>
          <p:cNvPr id="22" name="Rectangle 21"/>
          <p:cNvSpPr/>
          <p:nvPr/>
        </p:nvSpPr>
        <p:spPr>
          <a:xfrm>
            <a:off x="325413" y="2199676"/>
            <a:ext cx="8194804" cy="655663"/>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indent="-7938">
              <a:lnSpc>
                <a:spcPct val="120000"/>
              </a:lnSpc>
            </a:pPr>
            <a:r>
              <a:rPr lang="en-US" sz="2000" dirty="0" smtClean="0">
                <a:latin typeface="+mj-lt"/>
              </a:rPr>
              <a:t>Image Builder Wizard (IBW) - Rapid Development </a:t>
            </a:r>
          </a:p>
        </p:txBody>
      </p:sp>
      <p:pic>
        <p:nvPicPr>
          <p:cNvPr id="23" name="Picture 5" descr="C:\Users\obloch\Pictures\kiosk.png"/>
          <p:cNvPicPr>
            <a:picLocks noChangeAspect="1" noChangeArrowheads="1"/>
          </p:cNvPicPr>
          <p:nvPr/>
        </p:nvPicPr>
        <p:blipFill>
          <a:blip r:embed="rId3" cstate="screen"/>
          <a:srcRect/>
          <a:stretch>
            <a:fillRect/>
          </a:stretch>
        </p:blipFill>
        <p:spPr bwMode="auto">
          <a:xfrm>
            <a:off x="6449555" y="890450"/>
            <a:ext cx="545724" cy="1235061"/>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53640926-AAD7-44d8-BBD7-CCE9431645EC}">
              <a14:shadowObscured xmlns:a14="http://schemas.microsoft.com/office/drawing/2007/7/7/main" xmlns="" val="1"/>
            </a:ext>
          </a:extLst>
        </p:spPr>
      </p:pic>
      <p:sp>
        <p:nvSpPr>
          <p:cNvPr id="24" name="Rectangle 23"/>
          <p:cNvSpPr/>
          <p:nvPr/>
        </p:nvSpPr>
        <p:spPr>
          <a:xfrm>
            <a:off x="325409" y="2907262"/>
            <a:ext cx="8194804" cy="655663"/>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indent="-7938">
              <a:lnSpc>
                <a:spcPct val="120000"/>
              </a:lnSpc>
            </a:pPr>
            <a:r>
              <a:rPr lang="en-US" sz="2000" dirty="0" smtClean="0">
                <a:latin typeface="+mj-lt"/>
              </a:rPr>
              <a:t>Image Configuration Editor (ICE) – Advanced Development </a:t>
            </a:r>
          </a:p>
        </p:txBody>
      </p:sp>
      <p:sp>
        <p:nvSpPr>
          <p:cNvPr id="30" name="Rectangle 29"/>
          <p:cNvSpPr/>
          <p:nvPr/>
        </p:nvSpPr>
        <p:spPr>
          <a:xfrm>
            <a:off x="325409" y="3614852"/>
            <a:ext cx="8194804" cy="655663"/>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indent="-7938">
              <a:lnSpc>
                <a:spcPct val="120000"/>
              </a:lnSpc>
            </a:pPr>
            <a:r>
              <a:rPr lang="en-US" sz="2000" dirty="0" err="1" smtClean="0">
                <a:latin typeface="+mj-lt"/>
              </a:rPr>
              <a:t>Sysprep</a:t>
            </a:r>
            <a:r>
              <a:rPr lang="en-US" sz="2000" dirty="0" smtClean="0">
                <a:latin typeface="+mj-lt"/>
              </a:rPr>
              <a:t> and </a:t>
            </a:r>
            <a:r>
              <a:rPr lang="en-US" sz="2000" dirty="0" err="1" smtClean="0">
                <a:latin typeface="+mj-lt"/>
              </a:rPr>
              <a:t>ImageX</a:t>
            </a:r>
            <a:r>
              <a:rPr lang="en-US" sz="2000" dirty="0" smtClean="0">
                <a:latin typeface="+mj-lt"/>
              </a:rPr>
              <a:t> – Capture the OS for deployment</a:t>
            </a:r>
          </a:p>
        </p:txBody>
      </p:sp>
      <p:sp>
        <p:nvSpPr>
          <p:cNvPr id="31" name="Rectangle 30"/>
          <p:cNvSpPr/>
          <p:nvPr/>
        </p:nvSpPr>
        <p:spPr>
          <a:xfrm>
            <a:off x="325409" y="4311556"/>
            <a:ext cx="8194804" cy="655663"/>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indent="-7938">
              <a:lnSpc>
                <a:spcPct val="120000"/>
              </a:lnSpc>
            </a:pPr>
            <a:r>
              <a:rPr lang="en-US" sz="2000" dirty="0" smtClean="0">
                <a:latin typeface="+mj-lt"/>
              </a:rPr>
              <a:t>IBW  and </a:t>
            </a:r>
            <a:r>
              <a:rPr lang="en-US" sz="2000" dirty="0" err="1" smtClean="0">
                <a:latin typeface="+mj-lt"/>
              </a:rPr>
              <a:t>ImageX</a:t>
            </a:r>
            <a:r>
              <a:rPr lang="en-US" sz="2000" dirty="0" smtClean="0">
                <a:latin typeface="+mj-lt"/>
              </a:rPr>
              <a:t> - Deployment</a:t>
            </a:r>
          </a:p>
        </p:txBody>
      </p:sp>
    </p:spTree>
    <p:extLst>
      <p:ext uri="{BB962C8B-B14F-4D97-AF65-F5344CB8AC3E}">
        <p14:creationId xmlns:p14="http://schemas.microsoft.com/office/powerpoint/2007/7/12/main" xmlns="" val="77284918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124" y="4792106"/>
            <a:ext cx="7651245" cy="752822"/>
          </a:xfrm>
        </p:spPr>
        <p:txBody>
          <a:bodyPr/>
          <a:lstStyle/>
          <a:p>
            <a:r>
              <a:rPr lang="en-US" sz="3200" dirty="0" smtClean="0"/>
              <a:t>Building a Kiosk enabled device using Image Builder Wizard (IBW)</a:t>
            </a:r>
            <a:endParaRPr lang="en-US" sz="3200" dirty="0"/>
          </a:p>
        </p:txBody>
      </p:sp>
      <p:sp>
        <p:nvSpPr>
          <p:cNvPr id="3" name="Subtitle 2"/>
          <p:cNvSpPr>
            <a:spLocks noGrp="1"/>
          </p:cNvSpPr>
          <p:nvPr>
            <p:ph type="subTitle" idx="1"/>
          </p:nvPr>
        </p:nvSpPr>
        <p:spPr>
          <a:xfrm>
            <a:off x="5486400" y="5746265"/>
            <a:ext cx="3581400" cy="461665"/>
          </a:xfrm>
        </p:spPr>
        <p:txBody>
          <a:bodyPr/>
          <a:lstStyle/>
          <a:p>
            <a:r>
              <a:rPr lang="en-US" dirty="0" smtClean="0"/>
              <a:t>Randy Rockinson</a:t>
            </a:r>
          </a:p>
          <a:p>
            <a:r>
              <a:rPr lang="en-US" dirty="0" smtClean="0"/>
              <a:t>Program Manager</a:t>
            </a:r>
          </a:p>
          <a:p>
            <a:r>
              <a:rPr lang="en-US" dirty="0" smtClean="0"/>
              <a:t>Microsoft Corporation</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07/7/12/main" xmlns="" val="322444909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0" y="5996838"/>
            <a:ext cx="9144000" cy="2679405"/>
            <a:chOff x="0" y="4406080"/>
            <a:chExt cx="9144000" cy="2451920"/>
          </a:xfrm>
        </p:grpSpPr>
        <p:sp>
          <p:nvSpPr>
            <p:cNvPr id="26" name="Freeform 13"/>
            <p:cNvSpPr>
              <a:spLocks/>
            </p:cNvSpPr>
            <p:nvPr/>
          </p:nvSpPr>
          <p:spPr bwMode="ltGray">
            <a:xfrm>
              <a:off x="0" y="4406080"/>
              <a:ext cx="9144000" cy="732896"/>
            </a:xfrm>
            <a:custGeom>
              <a:avLst/>
              <a:gdLst/>
              <a:ahLst/>
              <a:cxnLst>
                <a:cxn ang="0">
                  <a:pos x="6912" y="267"/>
                </a:cxn>
                <a:cxn ang="0">
                  <a:pos x="6763" y="294"/>
                </a:cxn>
                <a:cxn ang="0">
                  <a:pos x="6512" y="333"/>
                </a:cxn>
                <a:cxn ang="0">
                  <a:pos x="6152" y="383"/>
                </a:cxn>
                <a:cxn ang="0">
                  <a:pos x="5693" y="438"/>
                </a:cxn>
                <a:cxn ang="0">
                  <a:pos x="5146" y="487"/>
                </a:cxn>
                <a:cxn ang="0">
                  <a:pos x="4842" y="510"/>
                </a:cxn>
                <a:cxn ang="0">
                  <a:pos x="4523" y="527"/>
                </a:cxn>
                <a:cxn ang="0">
                  <a:pos x="4187" y="542"/>
                </a:cxn>
                <a:cxn ang="0">
                  <a:pos x="3835" y="551"/>
                </a:cxn>
                <a:cxn ang="0">
                  <a:pos x="3470" y="554"/>
                </a:cxn>
                <a:cxn ang="0">
                  <a:pos x="3290" y="554"/>
                </a:cxn>
                <a:cxn ang="0">
                  <a:pos x="2940" y="547"/>
                </a:cxn>
                <a:cxn ang="0">
                  <a:pos x="2601" y="535"/>
                </a:cxn>
                <a:cxn ang="0">
                  <a:pos x="2274" y="518"/>
                </a:cxn>
                <a:cxn ang="0">
                  <a:pos x="1964" y="499"/>
                </a:cxn>
                <a:cxn ang="0">
                  <a:pos x="1528" y="463"/>
                </a:cxn>
                <a:cxn ang="0">
                  <a:pos x="1014" y="410"/>
                </a:cxn>
                <a:cxn ang="0">
                  <a:pos x="591" y="357"/>
                </a:cxn>
                <a:cxn ang="0">
                  <a:pos x="271" y="311"/>
                </a:cxn>
                <a:cxn ang="0">
                  <a:pos x="0" y="267"/>
                </a:cxn>
                <a:cxn ang="0">
                  <a:pos x="0" y="0"/>
                </a:cxn>
                <a:cxn ang="0">
                  <a:pos x="152" y="46"/>
                </a:cxn>
                <a:cxn ang="0">
                  <a:pos x="408" y="115"/>
                </a:cxn>
                <a:cxn ang="0">
                  <a:pos x="775" y="200"/>
                </a:cxn>
                <a:cxn ang="0">
                  <a:pos x="997" y="246"/>
                </a:cxn>
                <a:cxn ang="0">
                  <a:pos x="1241" y="292"/>
                </a:cxn>
                <a:cxn ang="0">
                  <a:pos x="1508" y="337"/>
                </a:cxn>
                <a:cxn ang="0">
                  <a:pos x="1793" y="378"/>
                </a:cxn>
                <a:cxn ang="0">
                  <a:pos x="2099" y="416"/>
                </a:cxn>
                <a:cxn ang="0">
                  <a:pos x="2420" y="446"/>
                </a:cxn>
                <a:cxn ang="0">
                  <a:pos x="2756" y="472"/>
                </a:cxn>
                <a:cxn ang="0">
                  <a:pos x="3106" y="487"/>
                </a:cxn>
                <a:cxn ang="0">
                  <a:pos x="3470" y="492"/>
                </a:cxn>
                <a:cxn ang="0">
                  <a:pos x="3652" y="491"/>
                </a:cxn>
                <a:cxn ang="0">
                  <a:pos x="4009" y="480"/>
                </a:cxn>
                <a:cxn ang="0">
                  <a:pos x="4352" y="460"/>
                </a:cxn>
                <a:cxn ang="0">
                  <a:pos x="4680" y="433"/>
                </a:cxn>
                <a:cxn ang="0">
                  <a:pos x="4991" y="397"/>
                </a:cxn>
                <a:cxn ang="0">
                  <a:pos x="5285" y="357"/>
                </a:cxn>
                <a:cxn ang="0">
                  <a:pos x="5558" y="315"/>
                </a:cxn>
                <a:cxn ang="0">
                  <a:pos x="5811" y="268"/>
                </a:cxn>
                <a:cxn ang="0">
                  <a:pos x="6041" y="224"/>
                </a:cxn>
                <a:cxn ang="0">
                  <a:pos x="6342" y="156"/>
                </a:cxn>
                <a:cxn ang="0">
                  <a:pos x="6651" y="77"/>
                </a:cxn>
                <a:cxn ang="0">
                  <a:pos x="6845" y="21"/>
                </a:cxn>
                <a:cxn ang="0">
                  <a:pos x="6912" y="267"/>
                </a:cxn>
              </a:cxnLst>
              <a:rect l="0" t="0" r="r" b="b"/>
              <a:pathLst>
                <a:path w="6912" h="554">
                  <a:moveTo>
                    <a:pt x="6912" y="267"/>
                  </a:moveTo>
                  <a:lnTo>
                    <a:pt x="6912" y="267"/>
                  </a:lnTo>
                  <a:lnTo>
                    <a:pt x="6845" y="279"/>
                  </a:lnTo>
                  <a:lnTo>
                    <a:pt x="6763" y="294"/>
                  </a:lnTo>
                  <a:lnTo>
                    <a:pt x="6652" y="311"/>
                  </a:lnTo>
                  <a:lnTo>
                    <a:pt x="6512" y="333"/>
                  </a:lnTo>
                  <a:lnTo>
                    <a:pt x="6345" y="357"/>
                  </a:lnTo>
                  <a:lnTo>
                    <a:pt x="6152" y="383"/>
                  </a:lnTo>
                  <a:lnTo>
                    <a:pt x="5934" y="410"/>
                  </a:lnTo>
                  <a:lnTo>
                    <a:pt x="5693" y="438"/>
                  </a:lnTo>
                  <a:lnTo>
                    <a:pt x="5430" y="463"/>
                  </a:lnTo>
                  <a:lnTo>
                    <a:pt x="5146" y="487"/>
                  </a:lnTo>
                  <a:lnTo>
                    <a:pt x="4996" y="499"/>
                  </a:lnTo>
                  <a:lnTo>
                    <a:pt x="4842" y="510"/>
                  </a:lnTo>
                  <a:lnTo>
                    <a:pt x="4685" y="518"/>
                  </a:lnTo>
                  <a:lnTo>
                    <a:pt x="4523" y="527"/>
                  </a:lnTo>
                  <a:lnTo>
                    <a:pt x="4356" y="535"/>
                  </a:lnTo>
                  <a:lnTo>
                    <a:pt x="4187" y="542"/>
                  </a:lnTo>
                  <a:lnTo>
                    <a:pt x="4013" y="547"/>
                  </a:lnTo>
                  <a:lnTo>
                    <a:pt x="3835" y="551"/>
                  </a:lnTo>
                  <a:lnTo>
                    <a:pt x="3654" y="554"/>
                  </a:lnTo>
                  <a:lnTo>
                    <a:pt x="3470" y="554"/>
                  </a:lnTo>
                  <a:lnTo>
                    <a:pt x="3470" y="554"/>
                  </a:lnTo>
                  <a:lnTo>
                    <a:pt x="3290" y="554"/>
                  </a:lnTo>
                  <a:lnTo>
                    <a:pt x="3114" y="551"/>
                  </a:lnTo>
                  <a:lnTo>
                    <a:pt x="2940" y="547"/>
                  </a:lnTo>
                  <a:lnTo>
                    <a:pt x="2770" y="542"/>
                  </a:lnTo>
                  <a:lnTo>
                    <a:pt x="2601" y="535"/>
                  </a:lnTo>
                  <a:lnTo>
                    <a:pt x="2437" y="527"/>
                  </a:lnTo>
                  <a:lnTo>
                    <a:pt x="2274" y="518"/>
                  </a:lnTo>
                  <a:lnTo>
                    <a:pt x="2117" y="510"/>
                  </a:lnTo>
                  <a:lnTo>
                    <a:pt x="1964" y="499"/>
                  </a:lnTo>
                  <a:lnTo>
                    <a:pt x="1813" y="487"/>
                  </a:lnTo>
                  <a:lnTo>
                    <a:pt x="1528" y="463"/>
                  </a:lnTo>
                  <a:lnTo>
                    <a:pt x="1262" y="438"/>
                  </a:lnTo>
                  <a:lnTo>
                    <a:pt x="1014" y="410"/>
                  </a:lnTo>
                  <a:lnTo>
                    <a:pt x="791" y="383"/>
                  </a:lnTo>
                  <a:lnTo>
                    <a:pt x="591" y="357"/>
                  </a:lnTo>
                  <a:lnTo>
                    <a:pt x="418" y="333"/>
                  </a:lnTo>
                  <a:lnTo>
                    <a:pt x="271" y="311"/>
                  </a:lnTo>
                  <a:lnTo>
                    <a:pt x="70" y="279"/>
                  </a:lnTo>
                  <a:lnTo>
                    <a:pt x="0" y="267"/>
                  </a:lnTo>
                  <a:lnTo>
                    <a:pt x="0" y="0"/>
                  </a:lnTo>
                  <a:lnTo>
                    <a:pt x="0" y="0"/>
                  </a:lnTo>
                  <a:lnTo>
                    <a:pt x="68" y="21"/>
                  </a:lnTo>
                  <a:lnTo>
                    <a:pt x="152" y="46"/>
                  </a:lnTo>
                  <a:lnTo>
                    <a:pt x="266" y="77"/>
                  </a:lnTo>
                  <a:lnTo>
                    <a:pt x="408" y="115"/>
                  </a:lnTo>
                  <a:lnTo>
                    <a:pt x="579" y="156"/>
                  </a:lnTo>
                  <a:lnTo>
                    <a:pt x="775" y="200"/>
                  </a:lnTo>
                  <a:lnTo>
                    <a:pt x="883" y="224"/>
                  </a:lnTo>
                  <a:lnTo>
                    <a:pt x="997" y="246"/>
                  </a:lnTo>
                  <a:lnTo>
                    <a:pt x="1117" y="268"/>
                  </a:lnTo>
                  <a:lnTo>
                    <a:pt x="1241" y="292"/>
                  </a:lnTo>
                  <a:lnTo>
                    <a:pt x="1371" y="315"/>
                  </a:lnTo>
                  <a:lnTo>
                    <a:pt x="1508" y="337"/>
                  </a:lnTo>
                  <a:lnTo>
                    <a:pt x="1648" y="357"/>
                  </a:lnTo>
                  <a:lnTo>
                    <a:pt x="1793" y="378"/>
                  </a:lnTo>
                  <a:lnTo>
                    <a:pt x="1943" y="397"/>
                  </a:lnTo>
                  <a:lnTo>
                    <a:pt x="2099" y="416"/>
                  </a:lnTo>
                  <a:lnTo>
                    <a:pt x="2256" y="433"/>
                  </a:lnTo>
                  <a:lnTo>
                    <a:pt x="2420" y="446"/>
                  </a:lnTo>
                  <a:lnTo>
                    <a:pt x="2585" y="460"/>
                  </a:lnTo>
                  <a:lnTo>
                    <a:pt x="2756" y="472"/>
                  </a:lnTo>
                  <a:lnTo>
                    <a:pt x="2930" y="480"/>
                  </a:lnTo>
                  <a:lnTo>
                    <a:pt x="3106" y="487"/>
                  </a:lnTo>
                  <a:lnTo>
                    <a:pt x="3287" y="491"/>
                  </a:lnTo>
                  <a:lnTo>
                    <a:pt x="3470" y="492"/>
                  </a:lnTo>
                  <a:lnTo>
                    <a:pt x="3470" y="492"/>
                  </a:lnTo>
                  <a:lnTo>
                    <a:pt x="3652" y="491"/>
                  </a:lnTo>
                  <a:lnTo>
                    <a:pt x="3832" y="487"/>
                  </a:lnTo>
                  <a:lnTo>
                    <a:pt x="4009" y="480"/>
                  </a:lnTo>
                  <a:lnTo>
                    <a:pt x="4182" y="472"/>
                  </a:lnTo>
                  <a:lnTo>
                    <a:pt x="4352" y="460"/>
                  </a:lnTo>
                  <a:lnTo>
                    <a:pt x="4518" y="446"/>
                  </a:lnTo>
                  <a:lnTo>
                    <a:pt x="4680" y="433"/>
                  </a:lnTo>
                  <a:lnTo>
                    <a:pt x="4837" y="416"/>
                  </a:lnTo>
                  <a:lnTo>
                    <a:pt x="4991" y="397"/>
                  </a:lnTo>
                  <a:lnTo>
                    <a:pt x="5140" y="378"/>
                  </a:lnTo>
                  <a:lnTo>
                    <a:pt x="5285" y="357"/>
                  </a:lnTo>
                  <a:lnTo>
                    <a:pt x="5423" y="337"/>
                  </a:lnTo>
                  <a:lnTo>
                    <a:pt x="5558" y="315"/>
                  </a:lnTo>
                  <a:lnTo>
                    <a:pt x="5686" y="292"/>
                  </a:lnTo>
                  <a:lnTo>
                    <a:pt x="5811" y="268"/>
                  </a:lnTo>
                  <a:lnTo>
                    <a:pt x="5928" y="246"/>
                  </a:lnTo>
                  <a:lnTo>
                    <a:pt x="6041" y="224"/>
                  </a:lnTo>
                  <a:lnTo>
                    <a:pt x="6147" y="200"/>
                  </a:lnTo>
                  <a:lnTo>
                    <a:pt x="6342" y="156"/>
                  </a:lnTo>
                  <a:lnTo>
                    <a:pt x="6509" y="115"/>
                  </a:lnTo>
                  <a:lnTo>
                    <a:pt x="6651" y="77"/>
                  </a:lnTo>
                  <a:lnTo>
                    <a:pt x="6763" y="46"/>
                  </a:lnTo>
                  <a:lnTo>
                    <a:pt x="6845" y="21"/>
                  </a:lnTo>
                  <a:lnTo>
                    <a:pt x="6912" y="0"/>
                  </a:lnTo>
                  <a:lnTo>
                    <a:pt x="6912" y="267"/>
                  </a:lnTo>
                  <a:close/>
                </a:path>
              </a:pathLst>
            </a:custGeom>
            <a:gradFill flip="none" rotWithShape="1">
              <a:gsLst>
                <a:gs pos="0">
                  <a:srgbClr val="7438B6">
                    <a:alpha val="35000"/>
                  </a:srgbClr>
                </a:gs>
                <a:gs pos="25000">
                  <a:srgbClr val="17ADB1"/>
                </a:gs>
                <a:gs pos="50000">
                  <a:srgbClr val="FFFFFF"/>
                </a:gs>
                <a:gs pos="75000">
                  <a:srgbClr val="00B0F0"/>
                </a:gs>
                <a:gs pos="100000">
                  <a:srgbClr val="7030A0">
                    <a:alpha val="35000"/>
                  </a:srgbClr>
                </a:gs>
              </a:gsLst>
              <a:lin ang="0" scaled="0"/>
              <a:tileRect/>
            </a:grad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91440" tIns="45720" rIns="91440" bIns="45720" numCol="1" rtlCol="0" anchor="ctr" anchorCtr="0" compatLnSpc="1">
              <a:prstTxWarp prst="textNoShape">
                <a:avLst/>
              </a:prstTxWarp>
            </a:bodyPr>
            <a:lstStyle/>
            <a:p>
              <a:pPr>
                <a:defRPr/>
              </a:pPr>
              <a:endParaRPr lang="en-US" sz="1500" dirty="0">
                <a:effectLst>
                  <a:outerShdw blurRad="38100" dist="38100" dir="2700000" algn="tl">
                    <a:srgbClr val="000000">
                      <a:alpha val="43137"/>
                    </a:srgbClr>
                  </a:outerShdw>
                </a:effectLst>
                <a:latin typeface="Segoe" pitchFamily="34" charset="0"/>
              </a:endParaRPr>
            </a:p>
          </p:txBody>
        </p:sp>
        <p:sp>
          <p:nvSpPr>
            <p:cNvPr id="27" name="Freeform 9"/>
            <p:cNvSpPr>
              <a:spLocks/>
            </p:cNvSpPr>
            <p:nvPr/>
          </p:nvSpPr>
          <p:spPr bwMode="ltGray">
            <a:xfrm>
              <a:off x="0" y="4804913"/>
              <a:ext cx="9144000" cy="2053087"/>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rgbClr val="000000">
                    <a:alpha val="48000"/>
                  </a:srgbClr>
                </a:gs>
                <a:gs pos="50000">
                  <a:srgbClr val="000000">
                    <a:alpha val="8000"/>
                  </a:srgbClr>
                </a:gs>
                <a:gs pos="100000">
                  <a:srgbClr val="000000">
                    <a:alpha val="67000"/>
                  </a:srgbClr>
                </a:gs>
              </a:gsLst>
              <a:lin ang="5400000" scaled="1"/>
              <a:tileRect/>
            </a:gradFill>
            <a:ln>
              <a:headEnd type="none" w="med" len="med"/>
              <a:tailEnd type="none" w="med" len="med"/>
            </a:ln>
            <a:effectLst>
              <a:outerShdw sx="1000" sy="1000" rotWithShape="0">
                <a:srgbClr val="000000"/>
              </a:outerShdw>
            </a:effectLst>
            <a:scene3d>
              <a:camera prst="orthographicFront" fov="0">
                <a:rot lat="0" lon="0" rev="0"/>
              </a:camera>
              <a:lightRig rig="glow" dir="t">
                <a:rot lat="0" lon="0" rev="6360000"/>
              </a:lightRig>
            </a:scene3d>
            <a:sp3d prstMaterial="flat">
              <a:bevelT w="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761689" fontAlgn="base">
                <a:spcBef>
                  <a:spcPct val="0"/>
                </a:spcBef>
                <a:spcAft>
                  <a:spcPct val="0"/>
                </a:spcAft>
              </a:pPr>
              <a:endParaRPr lang="en-US" sz="1900" dirty="0">
                <a:effectLst>
                  <a:outerShdw blurRad="38100" dist="38100" dir="2700000" algn="tl">
                    <a:srgbClr val="000000">
                      <a:alpha val="43137"/>
                    </a:srgbClr>
                  </a:outerShdw>
                </a:effectLst>
                <a:latin typeface="Segoe" pitchFamily="34" charset="0"/>
              </a:endParaRPr>
            </a:p>
          </p:txBody>
        </p:sp>
      </p:grpSp>
      <p:sp>
        <p:nvSpPr>
          <p:cNvPr id="23" name="Title 1"/>
          <p:cNvSpPr>
            <a:spLocks noGrp="1"/>
          </p:cNvSpPr>
          <p:nvPr>
            <p:ph type="title"/>
          </p:nvPr>
        </p:nvSpPr>
        <p:spPr bwMode="gray">
          <a:xfrm>
            <a:off x="381000" y="228600"/>
            <a:ext cx="8369300" cy="1052596"/>
          </a:xfrm>
        </p:spPr>
        <p:txBody>
          <a:bodyPr vert="horz" wrap="square" lIns="0" tIns="0" rIns="0" bIns="0" rtlCol="0" anchor="t">
            <a:spAutoFit/>
          </a:bodyPr>
          <a:lstStyle/>
          <a:p>
            <a:r>
              <a:rPr lang="en-US" dirty="0" smtClean="0"/>
              <a:t>IBW – The Wizard Experience</a:t>
            </a:r>
            <a:r>
              <a:rPr lang="en-US" sz="3600" dirty="0" smtClean="0"/>
              <a:t/>
            </a:r>
            <a:br>
              <a:rPr lang="en-US" sz="3600" dirty="0" smtClean="0"/>
            </a:br>
            <a:endParaRPr lang="en-US" sz="2800" spc="0" dirty="0">
              <a:solidFill>
                <a:schemeClr val="tx2"/>
              </a:solidFill>
            </a:endParaRPr>
          </a:p>
        </p:txBody>
      </p:sp>
      <p:grpSp>
        <p:nvGrpSpPr>
          <p:cNvPr id="64" name="Group 63"/>
          <p:cNvGrpSpPr/>
          <p:nvPr/>
        </p:nvGrpSpPr>
        <p:grpSpPr>
          <a:xfrm>
            <a:off x="3698482" y="1939378"/>
            <a:ext cx="1737360" cy="4754880"/>
            <a:chOff x="190500" y="848377"/>
            <a:chExt cx="2286887" cy="5750157"/>
          </a:xfrm>
        </p:grpSpPr>
        <p:sp>
          <p:nvSpPr>
            <p:cNvPr id="65" name="Rounded Rectangle 64"/>
            <p:cNvSpPr/>
            <p:nvPr/>
          </p:nvSpPr>
          <p:spPr bwMode="auto">
            <a:xfrm>
              <a:off x="190500" y="848377"/>
              <a:ext cx="2286886" cy="5750157"/>
            </a:xfrm>
            <a:prstGeom prst="roundRect">
              <a:avLst>
                <a:gd name="adj" fmla="val 19593"/>
              </a:avLst>
            </a:prstGeom>
            <a:gradFill flip="none" rotWithShape="1">
              <a:gsLst>
                <a:gs pos="0">
                  <a:srgbClr val="FFFFFF">
                    <a:alpha val="73000"/>
                  </a:srgbClr>
                </a:gs>
                <a:gs pos="5000">
                  <a:schemeClr val="bg1">
                    <a:alpha val="3000"/>
                  </a:schemeClr>
                </a:gs>
                <a:gs pos="19000">
                  <a:schemeClr val="bg1">
                    <a:alpha val="16000"/>
                  </a:schemeClr>
                </a:gs>
                <a:gs pos="78000">
                  <a:schemeClr val="bg1"/>
                </a:gs>
              </a:gsLst>
              <a:lin ang="16200000" scaled="1"/>
              <a:tileRect/>
            </a:gradFill>
            <a:ln w="19050">
              <a:solidFill>
                <a:schemeClr val="tx1">
                  <a:alpha val="23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6197" tIns="304788" rIns="76197" bIns="38098" rtlCol="0" anchor="t"/>
            <a:lstStyle/>
            <a:p>
              <a:pPr marL="145509" indent="-145509">
                <a:lnSpc>
                  <a:spcPct val="85000"/>
                </a:lnSpc>
                <a:spcBef>
                  <a:spcPct val="15000"/>
                </a:spcBef>
                <a:buClr>
                  <a:srgbClr val="FFFFFF"/>
                </a:buClr>
                <a:buSzPct val="95000"/>
                <a:buBlip>
                  <a:blip r:embed="rId3"/>
                </a:buBlip>
              </a:pPr>
              <a:endParaRPr lang="en-US" sz="1100" dirty="0">
                <a:solidFill>
                  <a:srgbClr val="FFFFFF"/>
                </a:solidFill>
              </a:endParaRPr>
            </a:p>
          </p:txBody>
        </p:sp>
        <p:sp>
          <p:nvSpPr>
            <p:cNvPr id="66" name="Text Box 54"/>
            <p:cNvSpPr txBox="1">
              <a:spLocks noChangeArrowheads="1"/>
            </p:cNvSpPr>
            <p:nvPr/>
          </p:nvSpPr>
          <p:spPr bwMode="auto">
            <a:xfrm>
              <a:off x="214707" y="911065"/>
              <a:ext cx="2262680" cy="862924"/>
            </a:xfrm>
            <a:prstGeom prst="rect">
              <a:avLst/>
            </a:prstGeom>
            <a:noFill/>
            <a:ln w="9525">
              <a:noFill/>
              <a:miter lim="800000"/>
              <a:headEnd/>
              <a:tailEnd/>
            </a:ln>
          </p:spPr>
          <p:txBody>
            <a:bodyPr wrap="square" lIns="76197" tIns="38098" rIns="76197" bIns="38098">
              <a:spAutoFit/>
            </a:bodyPr>
            <a:lstStyle/>
            <a:p>
              <a:pPr algn="ctr" defTabSz="914063">
                <a:lnSpc>
                  <a:spcPct val="75000"/>
                </a:lnSpc>
                <a:defRPr/>
              </a:pPr>
              <a:r>
                <a:rPr lang="en-US" sz="3400" spc="-104" dirty="0" smtClean="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rPr>
                <a:t>Build /Install</a:t>
              </a:r>
              <a:endParaRPr lang="en-US" sz="3400" spc="-104" dirty="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endParaRPr>
            </a:p>
          </p:txBody>
        </p:sp>
        <p:sp>
          <p:nvSpPr>
            <p:cNvPr id="68" name="Content Placeholder 28"/>
            <p:cNvSpPr txBox="1">
              <a:spLocks/>
            </p:cNvSpPr>
            <p:nvPr/>
          </p:nvSpPr>
          <p:spPr>
            <a:xfrm>
              <a:off x="319439" y="3401934"/>
              <a:ext cx="2126050" cy="2422397"/>
            </a:xfrm>
            <a:prstGeom prst="rect">
              <a:avLst/>
            </a:prstGeom>
          </p:spPr>
          <p:txBody>
            <a:bodyPr vert="horz" wrap="square" lIns="0" tIns="0" rIns="0" bIns="0" rtlCol="0">
              <a:spAutoFit/>
            </a:bodyPr>
            <a:lstStyle/>
            <a:p>
              <a:pPr marL="190492" indent="-190492" defTabSz="912777">
                <a:lnSpc>
                  <a:spcPct val="90000"/>
                </a:lnSpc>
                <a:spcBef>
                  <a:spcPts val="500"/>
                </a:spcBef>
                <a:buClr>
                  <a:schemeClr val="tx2"/>
                </a:buClr>
                <a:buSzPct val="95000"/>
                <a:buBlip>
                  <a:blip r:embed="rId3"/>
                </a:buBlip>
                <a:tabLst>
                  <a:tab pos="173296" algn="l"/>
                </a:tabLst>
                <a:defRPr/>
              </a:pPr>
              <a:r>
                <a:rPr lang="en-US" sz="2000" dirty="0" smtClean="0">
                  <a:effectLst>
                    <a:outerShdw blurRad="38100" dist="38100" dir="2700000" algn="tl">
                      <a:srgbClr val="000000">
                        <a:alpha val="43137"/>
                      </a:srgbClr>
                    </a:outerShdw>
                  </a:effectLst>
                </a:rPr>
                <a:t>IBW: Image building engine </a:t>
              </a:r>
            </a:p>
            <a:p>
              <a:pPr marL="190492" indent="-190492" defTabSz="912777">
                <a:lnSpc>
                  <a:spcPct val="90000"/>
                </a:lnSpc>
                <a:spcBef>
                  <a:spcPts val="500"/>
                </a:spcBef>
                <a:buClr>
                  <a:schemeClr val="tx2"/>
                </a:buClr>
                <a:buSzPct val="95000"/>
                <a:buBlip>
                  <a:blip r:embed="rId3"/>
                </a:buBlip>
                <a:tabLst>
                  <a:tab pos="173296" algn="l"/>
                </a:tabLst>
                <a:defRPr/>
              </a:pPr>
              <a:r>
                <a:rPr lang="en-US" sz="2000" dirty="0" smtClean="0">
                  <a:effectLst>
                    <a:outerShdw blurRad="38100" dist="38100" dir="2700000" algn="tl">
                      <a:srgbClr val="000000">
                        <a:alpha val="43137"/>
                      </a:srgbClr>
                    </a:outerShdw>
                  </a:effectLst>
                </a:rPr>
                <a:t>Builds and installs embedded OS</a:t>
              </a:r>
              <a:endParaRPr lang="en-US" sz="2000" dirty="0">
                <a:effectLst>
                  <a:outerShdw blurRad="38100" dist="38100" dir="2700000" algn="tl">
                    <a:srgbClr val="000000">
                      <a:alpha val="43137"/>
                    </a:srgbClr>
                  </a:outerShdw>
                </a:effectLst>
              </a:endParaRPr>
            </a:p>
          </p:txBody>
        </p:sp>
      </p:grpSp>
      <p:grpSp>
        <p:nvGrpSpPr>
          <p:cNvPr id="72" name="Group 71"/>
          <p:cNvGrpSpPr/>
          <p:nvPr/>
        </p:nvGrpSpPr>
        <p:grpSpPr>
          <a:xfrm>
            <a:off x="5524255" y="1447091"/>
            <a:ext cx="1737360" cy="5257800"/>
            <a:chOff x="190500" y="861236"/>
            <a:chExt cx="2286887" cy="5750157"/>
          </a:xfrm>
        </p:grpSpPr>
        <p:sp>
          <p:nvSpPr>
            <p:cNvPr id="73" name="Rounded Rectangle 72"/>
            <p:cNvSpPr/>
            <p:nvPr/>
          </p:nvSpPr>
          <p:spPr bwMode="auto">
            <a:xfrm>
              <a:off x="190500" y="861236"/>
              <a:ext cx="2286886" cy="5750157"/>
            </a:xfrm>
            <a:prstGeom prst="roundRect">
              <a:avLst>
                <a:gd name="adj" fmla="val 19593"/>
              </a:avLst>
            </a:prstGeom>
            <a:gradFill flip="none" rotWithShape="1">
              <a:gsLst>
                <a:gs pos="0">
                  <a:srgbClr val="FFFFFF">
                    <a:alpha val="73000"/>
                  </a:srgbClr>
                </a:gs>
                <a:gs pos="5000">
                  <a:schemeClr val="bg1">
                    <a:alpha val="3000"/>
                  </a:schemeClr>
                </a:gs>
                <a:gs pos="19000">
                  <a:schemeClr val="bg1">
                    <a:alpha val="16000"/>
                  </a:schemeClr>
                </a:gs>
                <a:gs pos="78000">
                  <a:schemeClr val="bg1"/>
                </a:gs>
              </a:gsLst>
              <a:lin ang="16200000" scaled="1"/>
              <a:tileRect/>
            </a:gradFill>
            <a:ln w="19050">
              <a:solidFill>
                <a:schemeClr val="tx1">
                  <a:alpha val="23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6197" tIns="304788" rIns="76197" bIns="38098" rtlCol="0" anchor="t"/>
            <a:lstStyle/>
            <a:p>
              <a:pPr marL="145509" indent="-145509">
                <a:lnSpc>
                  <a:spcPct val="85000"/>
                </a:lnSpc>
                <a:spcBef>
                  <a:spcPct val="15000"/>
                </a:spcBef>
                <a:buClr>
                  <a:srgbClr val="FFFFFF"/>
                </a:buClr>
                <a:buSzPct val="95000"/>
                <a:buBlip>
                  <a:blip r:embed="rId3"/>
                </a:buBlip>
              </a:pPr>
              <a:endParaRPr lang="en-US" sz="1100" dirty="0">
                <a:solidFill>
                  <a:srgbClr val="FFFFFF"/>
                </a:solidFill>
              </a:endParaRPr>
            </a:p>
          </p:txBody>
        </p:sp>
        <p:sp>
          <p:nvSpPr>
            <p:cNvPr id="74" name="Text Box 54"/>
            <p:cNvSpPr txBox="1">
              <a:spLocks noChangeArrowheads="1"/>
            </p:cNvSpPr>
            <p:nvPr/>
          </p:nvSpPr>
          <p:spPr bwMode="auto">
            <a:xfrm>
              <a:off x="214707" y="911065"/>
              <a:ext cx="2262680" cy="862924"/>
            </a:xfrm>
            <a:prstGeom prst="rect">
              <a:avLst/>
            </a:prstGeom>
            <a:noFill/>
            <a:ln w="9525">
              <a:noFill/>
              <a:miter lim="800000"/>
              <a:headEnd/>
              <a:tailEnd/>
            </a:ln>
          </p:spPr>
          <p:txBody>
            <a:bodyPr wrap="square" lIns="76197" tIns="38098" rIns="76197" bIns="38098">
              <a:spAutoFit/>
            </a:bodyPr>
            <a:lstStyle/>
            <a:p>
              <a:pPr algn="ctr" defTabSz="914063">
                <a:lnSpc>
                  <a:spcPct val="75000"/>
                </a:lnSpc>
                <a:defRPr/>
              </a:pPr>
              <a:r>
                <a:rPr lang="en-US" sz="3400" spc="-104" dirty="0" smtClean="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rPr>
                <a:t>Online Develop</a:t>
              </a:r>
              <a:endParaRPr lang="en-US" sz="3400" spc="-104" dirty="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endParaRPr>
            </a:p>
          </p:txBody>
        </p:sp>
        <p:sp>
          <p:nvSpPr>
            <p:cNvPr id="75" name="Content Placeholder 28"/>
            <p:cNvSpPr txBox="1">
              <a:spLocks/>
            </p:cNvSpPr>
            <p:nvPr/>
          </p:nvSpPr>
          <p:spPr>
            <a:xfrm>
              <a:off x="319439" y="3592131"/>
              <a:ext cx="2126050" cy="1438956"/>
            </a:xfrm>
            <a:prstGeom prst="rect">
              <a:avLst/>
            </a:prstGeom>
          </p:spPr>
          <p:txBody>
            <a:bodyPr vert="horz" wrap="square" lIns="0" tIns="0" rIns="0" bIns="0" rtlCol="0">
              <a:spAutoFit/>
            </a:bodyPr>
            <a:lstStyle/>
            <a:p>
              <a:pPr marL="190492" indent="-190492" defTabSz="912777">
                <a:lnSpc>
                  <a:spcPct val="90000"/>
                </a:lnSpc>
                <a:spcBef>
                  <a:spcPts val="500"/>
                </a:spcBef>
                <a:buClr>
                  <a:schemeClr val="tx2"/>
                </a:buClr>
                <a:buSzPct val="95000"/>
                <a:buBlip>
                  <a:blip r:embed="rId3"/>
                </a:buBlip>
                <a:tabLst>
                  <a:tab pos="173296" algn="l"/>
                </a:tabLst>
                <a:defRPr/>
              </a:pPr>
              <a:r>
                <a:rPr lang="en-US" sz="1900" dirty="0" smtClean="0">
                  <a:effectLst>
                    <a:outerShdw blurRad="38100" dist="38100" dir="2700000" algn="tl">
                      <a:srgbClr val="000000">
                        <a:alpha val="43137"/>
                      </a:srgbClr>
                    </a:outerShdw>
                  </a:effectLst>
                </a:rPr>
                <a:t>Customization may be done on the embedded OS itself</a:t>
              </a:r>
              <a:endParaRPr lang="en-US" sz="1900" dirty="0">
                <a:effectLst>
                  <a:outerShdw blurRad="38100" dist="38100" dir="2700000" algn="tl">
                    <a:srgbClr val="000000">
                      <a:alpha val="43137"/>
                    </a:srgbClr>
                  </a:outerShdw>
                </a:effectLst>
              </a:endParaRPr>
            </a:p>
          </p:txBody>
        </p:sp>
      </p:grpSp>
      <p:grpSp>
        <p:nvGrpSpPr>
          <p:cNvPr id="79" name="Group 78"/>
          <p:cNvGrpSpPr/>
          <p:nvPr/>
        </p:nvGrpSpPr>
        <p:grpSpPr>
          <a:xfrm>
            <a:off x="7350029" y="940582"/>
            <a:ext cx="1737360" cy="5764309"/>
            <a:chOff x="190500" y="861236"/>
            <a:chExt cx="2286887" cy="5750157"/>
          </a:xfrm>
        </p:grpSpPr>
        <p:sp>
          <p:nvSpPr>
            <p:cNvPr id="80" name="Rounded Rectangle 79"/>
            <p:cNvSpPr/>
            <p:nvPr/>
          </p:nvSpPr>
          <p:spPr bwMode="auto">
            <a:xfrm>
              <a:off x="190500" y="861236"/>
              <a:ext cx="2286886" cy="5750157"/>
            </a:xfrm>
            <a:prstGeom prst="roundRect">
              <a:avLst>
                <a:gd name="adj" fmla="val 19593"/>
              </a:avLst>
            </a:prstGeom>
            <a:gradFill flip="none" rotWithShape="1">
              <a:gsLst>
                <a:gs pos="0">
                  <a:srgbClr val="FFFFFF">
                    <a:alpha val="73000"/>
                  </a:srgbClr>
                </a:gs>
                <a:gs pos="5000">
                  <a:schemeClr val="bg1">
                    <a:alpha val="3000"/>
                  </a:schemeClr>
                </a:gs>
                <a:gs pos="19000">
                  <a:schemeClr val="bg1">
                    <a:alpha val="16000"/>
                  </a:schemeClr>
                </a:gs>
                <a:gs pos="78000">
                  <a:schemeClr val="bg1"/>
                </a:gs>
              </a:gsLst>
              <a:lin ang="16200000" scaled="1"/>
              <a:tileRect/>
            </a:gradFill>
            <a:ln w="19050">
              <a:solidFill>
                <a:schemeClr val="tx1">
                  <a:alpha val="23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6197" tIns="304788" rIns="76197" bIns="38098" rtlCol="0" anchor="t"/>
            <a:lstStyle/>
            <a:p>
              <a:pPr marL="145509" indent="-145509">
                <a:lnSpc>
                  <a:spcPct val="85000"/>
                </a:lnSpc>
                <a:spcBef>
                  <a:spcPct val="15000"/>
                </a:spcBef>
                <a:buClr>
                  <a:srgbClr val="FFFFFF"/>
                </a:buClr>
                <a:buSzPct val="95000"/>
                <a:buBlip>
                  <a:blip r:embed="rId3"/>
                </a:buBlip>
              </a:pPr>
              <a:endParaRPr lang="en-US" sz="1100" dirty="0">
                <a:solidFill>
                  <a:srgbClr val="FFFFFF"/>
                </a:solidFill>
              </a:endParaRPr>
            </a:p>
          </p:txBody>
        </p:sp>
        <p:sp>
          <p:nvSpPr>
            <p:cNvPr id="81" name="Text Box 54"/>
            <p:cNvSpPr txBox="1">
              <a:spLocks noChangeArrowheads="1"/>
            </p:cNvSpPr>
            <p:nvPr/>
          </p:nvSpPr>
          <p:spPr bwMode="auto">
            <a:xfrm>
              <a:off x="214707" y="911065"/>
              <a:ext cx="2262680" cy="862924"/>
            </a:xfrm>
            <a:prstGeom prst="rect">
              <a:avLst/>
            </a:prstGeom>
            <a:noFill/>
            <a:ln w="9525">
              <a:noFill/>
              <a:miter lim="800000"/>
              <a:headEnd/>
              <a:tailEnd/>
            </a:ln>
          </p:spPr>
          <p:txBody>
            <a:bodyPr wrap="square" lIns="76197" tIns="38098" rIns="76197" bIns="38098">
              <a:spAutoFit/>
            </a:bodyPr>
            <a:lstStyle/>
            <a:p>
              <a:pPr algn="ctr" defTabSz="914063">
                <a:lnSpc>
                  <a:spcPct val="75000"/>
                </a:lnSpc>
                <a:defRPr/>
              </a:pPr>
              <a:r>
                <a:rPr lang="en-US" sz="3400" spc="-104" dirty="0" smtClean="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rPr>
                <a:t>Capture /Deploy</a:t>
              </a:r>
              <a:endParaRPr lang="en-US" sz="3400" spc="-104" dirty="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endParaRPr>
            </a:p>
          </p:txBody>
        </p:sp>
        <p:sp>
          <p:nvSpPr>
            <p:cNvPr id="82" name="Content Placeholder 28"/>
            <p:cNvSpPr txBox="1">
              <a:spLocks/>
            </p:cNvSpPr>
            <p:nvPr/>
          </p:nvSpPr>
          <p:spPr>
            <a:xfrm>
              <a:off x="319439" y="3663847"/>
              <a:ext cx="2126050" cy="1785839"/>
            </a:xfrm>
            <a:prstGeom prst="rect">
              <a:avLst/>
            </a:prstGeom>
          </p:spPr>
          <p:txBody>
            <a:bodyPr vert="horz" wrap="square" lIns="0" tIns="0" rIns="0" bIns="0" rtlCol="0">
              <a:spAutoFit/>
            </a:bodyPr>
            <a:lstStyle/>
            <a:p>
              <a:pPr marL="190492" indent="-190492" defTabSz="912777">
                <a:lnSpc>
                  <a:spcPct val="90000"/>
                </a:lnSpc>
                <a:spcBef>
                  <a:spcPts val="500"/>
                </a:spcBef>
                <a:buClr>
                  <a:schemeClr val="tx2"/>
                </a:buClr>
                <a:buSzPct val="95000"/>
                <a:buBlip>
                  <a:blip r:embed="rId3"/>
                </a:buBlip>
                <a:tabLst>
                  <a:tab pos="173296" algn="l"/>
                </a:tabLst>
                <a:defRPr/>
              </a:pPr>
              <a:r>
                <a:rPr lang="en-US" sz="2000" dirty="0" err="1" smtClean="0">
                  <a:effectLst>
                    <a:outerShdw blurRad="38100" dist="38100" dir="2700000" algn="tl">
                      <a:srgbClr val="000000">
                        <a:alpha val="43137"/>
                      </a:srgbClr>
                    </a:outerShdw>
                  </a:effectLst>
                </a:rPr>
                <a:t>Sysprep</a:t>
              </a:r>
              <a:r>
                <a:rPr lang="en-US" sz="2000" dirty="0" smtClean="0">
                  <a:effectLst>
                    <a:outerShdw blurRad="38100" dist="38100" dir="2700000" algn="tl">
                      <a:srgbClr val="000000">
                        <a:alpha val="43137"/>
                      </a:srgbClr>
                    </a:outerShdw>
                  </a:effectLst>
                </a:rPr>
                <a:t> to generalize</a:t>
              </a:r>
            </a:p>
            <a:p>
              <a:pPr marL="190492" indent="-190492" defTabSz="912777">
                <a:lnSpc>
                  <a:spcPct val="90000"/>
                </a:lnSpc>
                <a:spcBef>
                  <a:spcPts val="500"/>
                </a:spcBef>
                <a:buClr>
                  <a:schemeClr val="tx2"/>
                </a:buClr>
                <a:buSzPct val="95000"/>
                <a:buBlip>
                  <a:blip r:embed="rId3"/>
                </a:buBlip>
                <a:tabLst>
                  <a:tab pos="173296" algn="l"/>
                </a:tabLst>
                <a:defRPr/>
              </a:pPr>
              <a:r>
                <a:rPr lang="en-US" sz="2000" dirty="0" err="1" smtClean="0">
                  <a:effectLst>
                    <a:outerShdw blurRad="38100" dist="38100" dir="2700000" algn="tl">
                      <a:srgbClr val="000000">
                        <a:alpha val="43137"/>
                      </a:srgbClr>
                    </a:outerShdw>
                  </a:effectLst>
                </a:rPr>
                <a:t>ImageX</a:t>
              </a:r>
              <a:r>
                <a:rPr lang="en-US" sz="2000" dirty="0" smtClean="0">
                  <a:effectLst>
                    <a:outerShdw blurRad="38100" dist="38100" dir="2700000" algn="tl">
                      <a:srgbClr val="000000">
                        <a:alpha val="43137"/>
                      </a:srgbClr>
                    </a:outerShdw>
                  </a:effectLst>
                </a:rPr>
                <a:t> to capture .WIM</a:t>
              </a:r>
              <a:endParaRPr lang="en-US" sz="2000" dirty="0">
                <a:effectLst>
                  <a:outerShdw blurRad="38100" dist="38100" dir="2700000" algn="tl">
                    <a:srgbClr val="000000">
                      <a:alpha val="43137"/>
                    </a:srgbClr>
                  </a:outerShdw>
                </a:effectLst>
              </a:endParaRPr>
            </a:p>
            <a:p>
              <a:pPr marL="190492" indent="-190492" defTabSz="912777">
                <a:lnSpc>
                  <a:spcPct val="90000"/>
                </a:lnSpc>
                <a:spcBef>
                  <a:spcPts val="500"/>
                </a:spcBef>
                <a:buClr>
                  <a:schemeClr val="tx2"/>
                </a:buClr>
                <a:buSzPct val="95000"/>
                <a:buBlip>
                  <a:blip r:embed="rId3"/>
                </a:buBlip>
                <a:tabLst>
                  <a:tab pos="173296" algn="l"/>
                </a:tabLst>
                <a:defRPr/>
              </a:pPr>
              <a:r>
                <a:rPr lang="en-US" sz="2000" dirty="0" smtClean="0">
                  <a:effectLst>
                    <a:outerShdw blurRad="38100" dist="38100" dir="2700000" algn="tl">
                      <a:srgbClr val="000000">
                        <a:alpha val="43137"/>
                      </a:srgbClr>
                    </a:outerShdw>
                  </a:effectLst>
                </a:rPr>
                <a:t>IBW to deploy .WIM</a:t>
              </a:r>
            </a:p>
          </p:txBody>
        </p:sp>
      </p:grpSp>
      <p:sp>
        <p:nvSpPr>
          <p:cNvPr id="51" name="Right Arrow 50"/>
          <p:cNvSpPr/>
          <p:nvPr/>
        </p:nvSpPr>
        <p:spPr bwMode="auto">
          <a:xfrm rot="20863495">
            <a:off x="677" y="1324748"/>
            <a:ext cx="5299692" cy="797442"/>
          </a:xfrm>
          <a:prstGeom prst="rightArrow">
            <a:avLst>
              <a:gd name="adj1" fmla="val 75197"/>
              <a:gd name="adj2" fmla="val 61024"/>
            </a:avLst>
          </a:prstGeom>
          <a:gradFill flip="none" rotWithShape="1">
            <a:gsLst>
              <a:gs pos="0">
                <a:srgbClr val="FFFFFF"/>
              </a:gs>
              <a:gs pos="45000">
                <a:schemeClr val="accent1">
                  <a:tint val="44500"/>
                  <a:satMod val="160000"/>
                  <a:alpha val="15000"/>
                </a:schemeClr>
              </a:gs>
              <a:gs pos="100000">
                <a:schemeClr val="accent1">
                  <a:tint val="23500"/>
                  <a:satMod val="160000"/>
                  <a:alpha val="0"/>
                </a:schemeClr>
              </a:gs>
            </a:gsLst>
            <a:lin ang="10800000" scaled="0"/>
            <a:tileRect/>
          </a:gradFill>
          <a:ln w="6350">
            <a:solidFill>
              <a:srgbClr val="FFFFFF">
                <a:alpha val="36863"/>
              </a:srgbClr>
            </a:solidFill>
          </a:ln>
          <a:effectLst>
            <a:innerShdw blurRad="393700">
              <a:srgbClr val="564484">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marL="0" marR="0" indent="0" algn="ctr" defTabSz="1096919" eaLnBrk="1" latinLnBrk="0" hangingPunct="1">
              <a:lnSpc>
                <a:spcPct val="85000"/>
              </a:lnSpc>
              <a:buClrTx/>
              <a:buSzTx/>
              <a:buFontTx/>
              <a:buNone/>
              <a:tabLst/>
            </a:pPr>
            <a:r>
              <a:rPr lang="en-US" sz="2400" b="1" i="1" spc="-60" dirty="0" smtClean="0">
                <a:gradFill flip="none" rotWithShape="1">
                  <a:gsLst>
                    <a:gs pos="0">
                      <a:srgbClr val="FFCF79"/>
                    </a:gs>
                    <a:gs pos="100000">
                      <a:schemeClr val="tx2">
                        <a:shade val="100000"/>
                        <a:satMod val="115000"/>
                      </a:schemeClr>
                    </a:gs>
                  </a:gsLst>
                  <a:lin ang="16200000" scaled="1"/>
                  <a:tileRect/>
                </a:gradFill>
              </a:rPr>
              <a:t>Image Builder Wizard (IBW) for Rapid Development</a:t>
            </a:r>
          </a:p>
        </p:txBody>
      </p:sp>
      <p:grpSp>
        <p:nvGrpSpPr>
          <p:cNvPr id="53" name="Group 52"/>
          <p:cNvGrpSpPr/>
          <p:nvPr/>
        </p:nvGrpSpPr>
        <p:grpSpPr>
          <a:xfrm>
            <a:off x="1872709" y="2452931"/>
            <a:ext cx="1737360" cy="4251960"/>
            <a:chOff x="190500" y="861236"/>
            <a:chExt cx="2286887" cy="5750157"/>
          </a:xfrm>
        </p:grpSpPr>
        <p:sp>
          <p:nvSpPr>
            <p:cNvPr id="54" name="Rounded Rectangle 53"/>
            <p:cNvSpPr/>
            <p:nvPr/>
          </p:nvSpPr>
          <p:spPr bwMode="auto">
            <a:xfrm>
              <a:off x="190500" y="861236"/>
              <a:ext cx="2286886" cy="5750157"/>
            </a:xfrm>
            <a:prstGeom prst="roundRect">
              <a:avLst>
                <a:gd name="adj" fmla="val 19593"/>
              </a:avLst>
            </a:prstGeom>
            <a:gradFill flip="none" rotWithShape="1">
              <a:gsLst>
                <a:gs pos="0">
                  <a:srgbClr val="FFFFFF">
                    <a:alpha val="73000"/>
                  </a:srgbClr>
                </a:gs>
                <a:gs pos="5000">
                  <a:schemeClr val="bg1">
                    <a:alpha val="3000"/>
                  </a:schemeClr>
                </a:gs>
                <a:gs pos="19000">
                  <a:schemeClr val="bg1">
                    <a:alpha val="16000"/>
                  </a:schemeClr>
                </a:gs>
                <a:gs pos="78000">
                  <a:schemeClr val="bg1"/>
                </a:gs>
              </a:gsLst>
              <a:lin ang="16200000" scaled="1"/>
              <a:tileRect/>
            </a:gradFill>
            <a:ln w="19050">
              <a:solidFill>
                <a:schemeClr val="tx1">
                  <a:alpha val="23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6197" tIns="304788" rIns="76197" bIns="38098" rtlCol="0" anchor="t"/>
            <a:lstStyle/>
            <a:p>
              <a:pPr marL="145509" indent="-145509">
                <a:lnSpc>
                  <a:spcPct val="85000"/>
                </a:lnSpc>
                <a:spcBef>
                  <a:spcPct val="15000"/>
                </a:spcBef>
                <a:buClr>
                  <a:srgbClr val="FFFFFF"/>
                </a:buClr>
                <a:buSzPct val="95000"/>
                <a:buBlip>
                  <a:blip r:embed="rId3"/>
                </a:buBlip>
              </a:pPr>
              <a:endParaRPr lang="en-US" sz="1100" dirty="0">
                <a:solidFill>
                  <a:srgbClr val="FFFFFF"/>
                </a:solidFill>
              </a:endParaRPr>
            </a:p>
          </p:txBody>
        </p:sp>
        <p:sp>
          <p:nvSpPr>
            <p:cNvPr id="55" name="Text Box 54"/>
            <p:cNvSpPr txBox="1">
              <a:spLocks noChangeArrowheads="1"/>
            </p:cNvSpPr>
            <p:nvPr/>
          </p:nvSpPr>
          <p:spPr bwMode="auto">
            <a:xfrm>
              <a:off x="214707" y="911065"/>
              <a:ext cx="2262680" cy="862924"/>
            </a:xfrm>
            <a:prstGeom prst="rect">
              <a:avLst/>
            </a:prstGeom>
            <a:noFill/>
            <a:ln w="9525">
              <a:noFill/>
              <a:miter lim="800000"/>
              <a:headEnd/>
              <a:tailEnd/>
            </a:ln>
          </p:spPr>
          <p:txBody>
            <a:bodyPr wrap="square" lIns="76197" tIns="38098" rIns="76197" bIns="38098">
              <a:spAutoFit/>
            </a:bodyPr>
            <a:lstStyle/>
            <a:p>
              <a:pPr algn="ctr" defTabSz="914063">
                <a:lnSpc>
                  <a:spcPct val="75000"/>
                </a:lnSpc>
                <a:defRPr/>
              </a:pPr>
              <a:r>
                <a:rPr lang="en-US" sz="3400" spc="-104" dirty="0" smtClean="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rPr>
                <a:t>Offline Develop</a:t>
              </a:r>
              <a:endParaRPr lang="en-US" sz="3400" spc="-104" dirty="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endParaRPr>
            </a:p>
          </p:txBody>
        </p:sp>
        <p:sp>
          <p:nvSpPr>
            <p:cNvPr id="56" name="Content Placeholder 28"/>
            <p:cNvSpPr txBox="1">
              <a:spLocks/>
            </p:cNvSpPr>
            <p:nvPr/>
          </p:nvSpPr>
          <p:spPr>
            <a:xfrm>
              <a:off x="319439" y="3200244"/>
              <a:ext cx="2126050" cy="2882345"/>
            </a:xfrm>
            <a:prstGeom prst="rect">
              <a:avLst/>
            </a:prstGeom>
          </p:spPr>
          <p:txBody>
            <a:bodyPr vert="horz" wrap="square" lIns="0" tIns="0" rIns="0" bIns="0" rtlCol="0">
              <a:spAutoFit/>
            </a:bodyPr>
            <a:lstStyle/>
            <a:p>
              <a:pPr marL="190492" indent="-190492" defTabSz="912777">
                <a:lnSpc>
                  <a:spcPct val="90000"/>
                </a:lnSpc>
                <a:spcBef>
                  <a:spcPts val="500"/>
                </a:spcBef>
                <a:buClr>
                  <a:schemeClr val="tx2"/>
                </a:buClr>
                <a:buSzPct val="95000"/>
                <a:buBlip>
                  <a:blip r:embed="rId3"/>
                </a:buBlip>
                <a:tabLst>
                  <a:tab pos="173296" algn="l"/>
                </a:tabLst>
                <a:defRPr/>
              </a:pPr>
              <a:r>
                <a:rPr lang="en-US" sz="2000" dirty="0" smtClean="0">
                  <a:effectLst>
                    <a:outerShdw blurRad="38100" dist="38100" dir="2700000" algn="tl">
                      <a:srgbClr val="000000">
                        <a:alpha val="43137"/>
                      </a:srgbClr>
                    </a:outerShdw>
                  </a:effectLst>
                </a:rPr>
                <a:t>Advanced Scripting</a:t>
              </a:r>
            </a:p>
            <a:p>
              <a:pPr marL="190492" indent="-190492" defTabSz="912777">
                <a:lnSpc>
                  <a:spcPct val="90000"/>
                </a:lnSpc>
                <a:spcBef>
                  <a:spcPts val="500"/>
                </a:spcBef>
                <a:buClr>
                  <a:schemeClr val="tx2"/>
                </a:buClr>
                <a:buSzPct val="95000"/>
                <a:buBlip>
                  <a:blip r:embed="rId3"/>
                </a:buBlip>
                <a:tabLst>
                  <a:tab pos="173296" algn="l"/>
                </a:tabLst>
                <a:defRPr/>
              </a:pPr>
              <a:r>
                <a:rPr lang="en-US" sz="2000" dirty="0" smtClean="0">
                  <a:effectLst>
                    <a:outerShdw blurRad="38100" dist="38100" dir="2700000" algn="tl">
                      <a:srgbClr val="000000">
                        <a:alpha val="43137"/>
                      </a:srgbClr>
                    </a:outerShdw>
                  </a:effectLst>
                </a:rPr>
                <a:t>Import .PMQ</a:t>
              </a:r>
            </a:p>
            <a:p>
              <a:pPr marL="190492" indent="-190492" defTabSz="912777">
                <a:lnSpc>
                  <a:spcPct val="90000"/>
                </a:lnSpc>
                <a:spcBef>
                  <a:spcPts val="500"/>
                </a:spcBef>
                <a:buClr>
                  <a:schemeClr val="tx2"/>
                </a:buClr>
                <a:buSzPct val="95000"/>
                <a:buBlip>
                  <a:blip r:embed="rId3"/>
                </a:buBlip>
                <a:tabLst>
                  <a:tab pos="173296" algn="l"/>
                </a:tabLst>
                <a:defRPr/>
              </a:pPr>
              <a:r>
                <a:rPr lang="en-US" sz="2000" dirty="0" smtClean="0">
                  <a:effectLst>
                    <a:outerShdw blurRad="38100" dist="38100" dir="2700000" algn="tl">
                      <a:srgbClr val="000000">
                        <a:alpha val="43137"/>
                      </a:srgbClr>
                    </a:outerShdw>
                  </a:effectLst>
                </a:rPr>
                <a:t>Advanced feature selection</a:t>
              </a:r>
            </a:p>
            <a:p>
              <a:pPr marL="190492" indent="-190492" defTabSz="912777">
                <a:lnSpc>
                  <a:spcPct val="90000"/>
                </a:lnSpc>
                <a:spcBef>
                  <a:spcPts val="500"/>
                </a:spcBef>
                <a:buClr>
                  <a:schemeClr val="tx2"/>
                </a:buClr>
                <a:buSzPct val="95000"/>
                <a:buBlip>
                  <a:blip r:embed="rId3"/>
                </a:buBlip>
                <a:tabLst>
                  <a:tab pos="173296" algn="l"/>
                </a:tabLst>
                <a:defRPr/>
              </a:pPr>
              <a:endParaRPr lang="en-US" sz="2000" dirty="0">
                <a:effectLst>
                  <a:outerShdw blurRad="38100" dist="38100" dir="2700000" algn="tl">
                    <a:srgbClr val="000000">
                      <a:alpha val="43137"/>
                    </a:srgbClr>
                  </a:outerShdw>
                </a:effectLst>
              </a:endParaRPr>
            </a:p>
          </p:txBody>
        </p:sp>
      </p:grpSp>
      <p:grpSp>
        <p:nvGrpSpPr>
          <p:cNvPr id="89" name="Group 51"/>
          <p:cNvGrpSpPr/>
          <p:nvPr/>
        </p:nvGrpSpPr>
        <p:grpSpPr>
          <a:xfrm>
            <a:off x="2406526" y="6088559"/>
            <a:ext cx="609600" cy="769441"/>
            <a:chOff x="1263501" y="5401082"/>
            <a:chExt cx="609600" cy="769441"/>
          </a:xfrm>
        </p:grpSpPr>
        <p:sp>
          <p:nvSpPr>
            <p:cNvPr id="90" name="Oval 89"/>
            <p:cNvSpPr/>
            <p:nvPr/>
          </p:nvSpPr>
          <p:spPr bwMode="auto">
            <a:xfrm>
              <a:off x="1263501" y="5486400"/>
              <a:ext cx="609600" cy="609600"/>
            </a:xfrm>
            <a:prstGeom prst="ellipse">
              <a:avLst/>
            </a:prstGeom>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91" name="Rectangle 90"/>
            <p:cNvSpPr/>
            <p:nvPr/>
          </p:nvSpPr>
          <p:spPr>
            <a:xfrm>
              <a:off x="1335829" y="5401082"/>
              <a:ext cx="470000" cy="769441"/>
            </a:xfrm>
            <a:prstGeom prst="rect">
              <a:avLst/>
            </a:prstGeom>
          </p:spPr>
          <p:txBody>
            <a:bodyPr wrap="none">
              <a:spAutoFit/>
            </a:bodyPr>
            <a:lstStyle/>
            <a:p>
              <a:pPr algn="ctr"/>
              <a:r>
                <a:rPr lang="en-US" sz="4400" b="1" dirty="0">
                  <a:effectLst>
                    <a:outerShdw blurRad="38100" dist="38100" dir="2700000" algn="tl">
                      <a:srgbClr val="000000">
                        <a:alpha val="43137"/>
                      </a:srgbClr>
                    </a:outerShdw>
                  </a:effectLst>
                </a:rPr>
                <a:t>2</a:t>
              </a:r>
              <a:endParaRPr lang="en-US" sz="4400" b="1" dirty="0" smtClean="0">
                <a:effectLst>
                  <a:outerShdw blurRad="38100" dist="38100" dir="2700000" algn="tl">
                    <a:srgbClr val="000000">
                      <a:alpha val="43137"/>
                    </a:srgbClr>
                  </a:outerShdw>
                </a:effectLst>
              </a:endParaRPr>
            </a:p>
          </p:txBody>
        </p:sp>
      </p:grpSp>
      <p:grpSp>
        <p:nvGrpSpPr>
          <p:cNvPr id="99" name="Group 98"/>
          <p:cNvGrpSpPr/>
          <p:nvPr/>
        </p:nvGrpSpPr>
        <p:grpSpPr>
          <a:xfrm>
            <a:off x="46936" y="2955851"/>
            <a:ext cx="1737360" cy="3749040"/>
            <a:chOff x="190500" y="861236"/>
            <a:chExt cx="2286887" cy="5750157"/>
          </a:xfrm>
        </p:grpSpPr>
        <p:sp>
          <p:nvSpPr>
            <p:cNvPr id="100" name="Rounded Rectangle 99"/>
            <p:cNvSpPr/>
            <p:nvPr/>
          </p:nvSpPr>
          <p:spPr bwMode="auto">
            <a:xfrm>
              <a:off x="190500" y="861236"/>
              <a:ext cx="2286886" cy="5750157"/>
            </a:xfrm>
            <a:prstGeom prst="roundRect">
              <a:avLst>
                <a:gd name="adj" fmla="val 19593"/>
              </a:avLst>
            </a:prstGeom>
            <a:gradFill flip="none" rotWithShape="1">
              <a:gsLst>
                <a:gs pos="0">
                  <a:srgbClr val="FFFFFF">
                    <a:alpha val="73000"/>
                  </a:srgbClr>
                </a:gs>
                <a:gs pos="5000">
                  <a:schemeClr val="bg1">
                    <a:alpha val="3000"/>
                  </a:schemeClr>
                </a:gs>
                <a:gs pos="19000">
                  <a:schemeClr val="bg1">
                    <a:alpha val="16000"/>
                  </a:schemeClr>
                </a:gs>
                <a:gs pos="78000">
                  <a:schemeClr val="bg1"/>
                </a:gs>
              </a:gsLst>
              <a:lin ang="16200000" scaled="1"/>
              <a:tileRect/>
            </a:gradFill>
            <a:ln w="19050">
              <a:solidFill>
                <a:schemeClr val="tx1">
                  <a:alpha val="23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6197" tIns="304788" rIns="76197" bIns="38098" rtlCol="0" anchor="t"/>
            <a:lstStyle/>
            <a:p>
              <a:pPr marL="145509" indent="-145509">
                <a:lnSpc>
                  <a:spcPct val="85000"/>
                </a:lnSpc>
                <a:spcBef>
                  <a:spcPct val="15000"/>
                </a:spcBef>
                <a:buClr>
                  <a:srgbClr val="FFFFFF"/>
                </a:buClr>
                <a:buSzPct val="95000"/>
                <a:buBlip>
                  <a:blip r:embed="rId3"/>
                </a:buBlip>
              </a:pPr>
              <a:endParaRPr lang="en-US" sz="1100" dirty="0">
                <a:solidFill>
                  <a:srgbClr val="FFFFFF"/>
                </a:solidFill>
              </a:endParaRPr>
            </a:p>
          </p:txBody>
        </p:sp>
        <p:sp>
          <p:nvSpPr>
            <p:cNvPr id="101" name="Text Box 54"/>
            <p:cNvSpPr txBox="1">
              <a:spLocks noChangeArrowheads="1"/>
            </p:cNvSpPr>
            <p:nvPr/>
          </p:nvSpPr>
          <p:spPr bwMode="auto">
            <a:xfrm>
              <a:off x="214707" y="911065"/>
              <a:ext cx="2262680" cy="721652"/>
            </a:xfrm>
            <a:prstGeom prst="rect">
              <a:avLst/>
            </a:prstGeom>
            <a:noFill/>
            <a:ln w="9525">
              <a:noFill/>
              <a:miter lim="800000"/>
              <a:headEnd/>
              <a:tailEnd/>
            </a:ln>
          </p:spPr>
          <p:txBody>
            <a:bodyPr wrap="square" lIns="76197" tIns="38098" rIns="76197" bIns="38098">
              <a:spAutoFit/>
            </a:bodyPr>
            <a:lstStyle/>
            <a:p>
              <a:pPr algn="ctr" defTabSz="914063">
                <a:lnSpc>
                  <a:spcPct val="75000"/>
                </a:lnSpc>
                <a:defRPr/>
              </a:pPr>
              <a:r>
                <a:rPr lang="en-US" sz="3400" spc="-104" dirty="0" smtClean="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rPr>
                <a:t>Boot</a:t>
              </a:r>
              <a:endParaRPr lang="en-US" sz="3400" spc="-104" dirty="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endParaRPr>
            </a:p>
          </p:txBody>
        </p:sp>
        <p:sp>
          <p:nvSpPr>
            <p:cNvPr id="102" name="Content Placeholder 28"/>
            <p:cNvSpPr txBox="1">
              <a:spLocks/>
            </p:cNvSpPr>
            <p:nvPr/>
          </p:nvSpPr>
          <p:spPr>
            <a:xfrm>
              <a:off x="319440" y="3080468"/>
              <a:ext cx="2126049" cy="1486718"/>
            </a:xfrm>
            <a:prstGeom prst="rect">
              <a:avLst/>
            </a:prstGeom>
          </p:spPr>
          <p:txBody>
            <a:bodyPr vert="horz" wrap="square" lIns="0" tIns="0" rIns="0" bIns="0" rtlCol="0">
              <a:spAutoFit/>
            </a:bodyPr>
            <a:lstStyle/>
            <a:p>
              <a:pPr marL="190492" indent="-190492" defTabSz="912777">
                <a:lnSpc>
                  <a:spcPct val="90000"/>
                </a:lnSpc>
                <a:spcBef>
                  <a:spcPts val="500"/>
                </a:spcBef>
                <a:buClr>
                  <a:schemeClr val="tx2"/>
                </a:buClr>
                <a:buSzPct val="95000"/>
                <a:buBlip>
                  <a:blip r:embed="rId3"/>
                </a:buBlip>
                <a:tabLst>
                  <a:tab pos="173296" algn="l"/>
                </a:tabLst>
                <a:defRPr/>
              </a:pPr>
              <a:r>
                <a:rPr lang="en-US" sz="2000" dirty="0" smtClean="0">
                  <a:effectLst>
                    <a:outerShdw blurRad="38100" dist="38100" dir="2700000" algn="tl">
                      <a:srgbClr val="000000">
                        <a:alpha val="43137"/>
                      </a:srgbClr>
                    </a:outerShdw>
                  </a:effectLst>
                </a:rPr>
                <a:t>WinPE</a:t>
              </a:r>
              <a:endParaRPr lang="en-US" sz="2000" dirty="0">
                <a:effectLst>
                  <a:outerShdw blurRad="38100" dist="38100" dir="2700000" algn="tl">
                    <a:srgbClr val="000000">
                      <a:alpha val="43137"/>
                    </a:srgbClr>
                  </a:outerShdw>
                </a:effectLst>
              </a:endParaRPr>
            </a:p>
            <a:p>
              <a:pPr marL="190492" indent="-190492" defTabSz="912777">
                <a:lnSpc>
                  <a:spcPct val="90000"/>
                </a:lnSpc>
                <a:spcBef>
                  <a:spcPts val="500"/>
                </a:spcBef>
                <a:buClr>
                  <a:schemeClr val="tx2"/>
                </a:buClr>
                <a:buSzPct val="95000"/>
                <a:buBlip>
                  <a:blip r:embed="rId3"/>
                </a:buBlip>
                <a:tabLst>
                  <a:tab pos="173296" algn="l"/>
                </a:tabLst>
                <a:defRPr/>
              </a:pPr>
              <a:r>
                <a:rPr lang="en-US" sz="2000" dirty="0" smtClean="0">
                  <a:effectLst>
                    <a:outerShdw blurRad="38100" dist="38100" dir="2700000" algn="tl">
                      <a:srgbClr val="000000">
                        <a:alpha val="43137"/>
                      </a:srgbClr>
                    </a:outerShdw>
                  </a:effectLst>
                </a:rPr>
                <a:t>IBW</a:t>
              </a:r>
              <a:endParaRPr lang="en-US" sz="2000" dirty="0">
                <a:effectLst>
                  <a:outerShdw blurRad="38100" dist="38100" dir="2700000" algn="tl">
                    <a:srgbClr val="000000">
                      <a:alpha val="43137"/>
                    </a:srgbClr>
                  </a:outerShdw>
                </a:effectLst>
              </a:endParaRPr>
            </a:p>
            <a:p>
              <a:pPr marL="190492" indent="-190492" defTabSz="912777">
                <a:lnSpc>
                  <a:spcPct val="90000"/>
                </a:lnSpc>
                <a:spcBef>
                  <a:spcPts val="500"/>
                </a:spcBef>
                <a:buClr>
                  <a:schemeClr val="tx2"/>
                </a:buClr>
                <a:buSzPct val="95000"/>
                <a:buBlip>
                  <a:blip r:embed="rId3"/>
                </a:buBlip>
                <a:tabLst>
                  <a:tab pos="173296" algn="l"/>
                </a:tabLst>
                <a:defRPr/>
              </a:pPr>
              <a:r>
                <a:rPr lang="en-US" sz="2000" dirty="0" smtClean="0">
                  <a:effectLst>
                    <a:outerShdw blurRad="38100" dist="38100" dir="2700000" algn="tl">
                      <a:srgbClr val="000000">
                        <a:alpha val="43137"/>
                      </a:srgbClr>
                    </a:outerShdw>
                  </a:effectLst>
                </a:rPr>
                <a:t>Contains all Embedded </a:t>
              </a:r>
              <a:r>
                <a:rPr lang="en-US" sz="2000" dirty="0">
                  <a:effectLst>
                    <a:outerShdw blurRad="38100" dist="38100" dir="2700000" algn="tl">
                      <a:srgbClr val="000000">
                        <a:alpha val="43137"/>
                      </a:srgbClr>
                    </a:outerShdw>
                  </a:effectLst>
                </a:rPr>
                <a:t>r</a:t>
              </a:r>
              <a:r>
                <a:rPr lang="en-US" sz="2000" dirty="0" smtClean="0">
                  <a:effectLst>
                    <a:outerShdw blurRad="38100" dist="38100" dir="2700000" algn="tl">
                      <a:srgbClr val="000000">
                        <a:alpha val="43137"/>
                      </a:srgbClr>
                    </a:outerShdw>
                  </a:effectLst>
                </a:rPr>
                <a:t>esources</a:t>
              </a:r>
              <a:endParaRPr lang="en-US" sz="2000" dirty="0">
                <a:effectLst>
                  <a:outerShdw blurRad="38100" dist="38100" dir="2700000" algn="tl">
                    <a:srgbClr val="000000">
                      <a:alpha val="43137"/>
                    </a:srgbClr>
                  </a:outerShdw>
                </a:effectLst>
              </a:endParaRPr>
            </a:p>
          </p:txBody>
        </p:sp>
      </p:grpSp>
      <p:grpSp>
        <p:nvGrpSpPr>
          <p:cNvPr id="103" name="Group 51"/>
          <p:cNvGrpSpPr/>
          <p:nvPr/>
        </p:nvGrpSpPr>
        <p:grpSpPr>
          <a:xfrm>
            <a:off x="602538" y="6088559"/>
            <a:ext cx="609600" cy="769441"/>
            <a:chOff x="1263501" y="5401082"/>
            <a:chExt cx="609600" cy="769441"/>
          </a:xfrm>
        </p:grpSpPr>
        <p:sp>
          <p:nvSpPr>
            <p:cNvPr id="104" name="Oval 103"/>
            <p:cNvSpPr/>
            <p:nvPr/>
          </p:nvSpPr>
          <p:spPr bwMode="auto">
            <a:xfrm>
              <a:off x="1263501" y="5486400"/>
              <a:ext cx="609600" cy="609600"/>
            </a:xfrm>
            <a:prstGeom prst="ellipse">
              <a:avLst/>
            </a:prstGeom>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05" name="Rectangle 104"/>
            <p:cNvSpPr/>
            <p:nvPr/>
          </p:nvSpPr>
          <p:spPr>
            <a:xfrm>
              <a:off x="1335829" y="5401082"/>
              <a:ext cx="470000" cy="769441"/>
            </a:xfrm>
            <a:prstGeom prst="rect">
              <a:avLst/>
            </a:prstGeom>
          </p:spPr>
          <p:txBody>
            <a:bodyPr wrap="none">
              <a:spAutoFit/>
            </a:bodyPr>
            <a:lstStyle/>
            <a:p>
              <a:pPr algn="ctr"/>
              <a:r>
                <a:rPr lang="en-US" sz="4400" b="1" dirty="0" smtClean="0">
                  <a:effectLst>
                    <a:outerShdw blurRad="38100" dist="38100" dir="2700000" algn="tl">
                      <a:srgbClr val="000000">
                        <a:alpha val="43137"/>
                      </a:srgbClr>
                    </a:outerShdw>
                  </a:effectLst>
                </a:rPr>
                <a:t>1</a:t>
              </a:r>
            </a:p>
          </p:txBody>
        </p:sp>
      </p:grpSp>
      <p:grpSp>
        <p:nvGrpSpPr>
          <p:cNvPr id="106" name="Group 51"/>
          <p:cNvGrpSpPr/>
          <p:nvPr/>
        </p:nvGrpSpPr>
        <p:grpSpPr>
          <a:xfrm>
            <a:off x="4207041" y="6092097"/>
            <a:ext cx="609600" cy="769441"/>
            <a:chOff x="1263501" y="5401082"/>
            <a:chExt cx="609600" cy="769441"/>
          </a:xfrm>
        </p:grpSpPr>
        <p:sp>
          <p:nvSpPr>
            <p:cNvPr id="107" name="Oval 106"/>
            <p:cNvSpPr/>
            <p:nvPr/>
          </p:nvSpPr>
          <p:spPr bwMode="auto">
            <a:xfrm>
              <a:off x="1263501" y="5486400"/>
              <a:ext cx="609600" cy="609600"/>
            </a:xfrm>
            <a:prstGeom prst="ellipse">
              <a:avLst/>
            </a:prstGeom>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08" name="Rectangle 107"/>
            <p:cNvSpPr/>
            <p:nvPr/>
          </p:nvSpPr>
          <p:spPr>
            <a:xfrm>
              <a:off x="1335829" y="5401082"/>
              <a:ext cx="470000" cy="769441"/>
            </a:xfrm>
            <a:prstGeom prst="rect">
              <a:avLst/>
            </a:prstGeom>
          </p:spPr>
          <p:txBody>
            <a:bodyPr wrap="none">
              <a:spAutoFit/>
            </a:bodyPr>
            <a:lstStyle/>
            <a:p>
              <a:pPr algn="ctr"/>
              <a:r>
                <a:rPr lang="en-US" sz="4400" b="1" dirty="0" smtClean="0">
                  <a:effectLst>
                    <a:outerShdw blurRad="38100" dist="38100" dir="2700000" algn="tl">
                      <a:srgbClr val="000000">
                        <a:alpha val="43137"/>
                      </a:srgbClr>
                    </a:outerShdw>
                  </a:effectLst>
                </a:rPr>
                <a:t>3</a:t>
              </a:r>
            </a:p>
          </p:txBody>
        </p:sp>
      </p:grpSp>
      <p:grpSp>
        <p:nvGrpSpPr>
          <p:cNvPr id="109" name="Group 51"/>
          <p:cNvGrpSpPr/>
          <p:nvPr/>
        </p:nvGrpSpPr>
        <p:grpSpPr>
          <a:xfrm>
            <a:off x="6039455" y="6095635"/>
            <a:ext cx="609600" cy="769441"/>
            <a:chOff x="1263501" y="5401082"/>
            <a:chExt cx="609600" cy="769441"/>
          </a:xfrm>
        </p:grpSpPr>
        <p:sp>
          <p:nvSpPr>
            <p:cNvPr id="110" name="Oval 109"/>
            <p:cNvSpPr/>
            <p:nvPr/>
          </p:nvSpPr>
          <p:spPr bwMode="auto">
            <a:xfrm>
              <a:off x="1263501" y="5486400"/>
              <a:ext cx="609600" cy="609600"/>
            </a:xfrm>
            <a:prstGeom prst="ellipse">
              <a:avLst/>
            </a:prstGeom>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11" name="Rectangle 110"/>
            <p:cNvSpPr/>
            <p:nvPr/>
          </p:nvSpPr>
          <p:spPr>
            <a:xfrm>
              <a:off x="1335829" y="5401082"/>
              <a:ext cx="470000" cy="769441"/>
            </a:xfrm>
            <a:prstGeom prst="rect">
              <a:avLst/>
            </a:prstGeom>
          </p:spPr>
          <p:txBody>
            <a:bodyPr wrap="none">
              <a:spAutoFit/>
            </a:bodyPr>
            <a:lstStyle/>
            <a:p>
              <a:pPr algn="ctr"/>
              <a:r>
                <a:rPr lang="en-US" sz="4400" b="1" dirty="0">
                  <a:effectLst>
                    <a:outerShdw blurRad="38100" dist="38100" dir="2700000" algn="tl">
                      <a:srgbClr val="000000">
                        <a:alpha val="43137"/>
                      </a:srgbClr>
                    </a:outerShdw>
                  </a:effectLst>
                </a:rPr>
                <a:t>4</a:t>
              </a:r>
              <a:endParaRPr lang="en-US" sz="4400" b="1" dirty="0" smtClean="0">
                <a:effectLst>
                  <a:outerShdw blurRad="38100" dist="38100" dir="2700000" algn="tl">
                    <a:srgbClr val="000000">
                      <a:alpha val="43137"/>
                    </a:srgbClr>
                  </a:outerShdw>
                </a:effectLst>
              </a:endParaRPr>
            </a:p>
          </p:txBody>
        </p:sp>
      </p:grpSp>
      <p:grpSp>
        <p:nvGrpSpPr>
          <p:cNvPr id="112" name="Group 51"/>
          <p:cNvGrpSpPr/>
          <p:nvPr/>
        </p:nvGrpSpPr>
        <p:grpSpPr>
          <a:xfrm>
            <a:off x="7935667" y="6088540"/>
            <a:ext cx="609600" cy="769441"/>
            <a:chOff x="1263501" y="5401082"/>
            <a:chExt cx="609600" cy="769441"/>
          </a:xfrm>
        </p:grpSpPr>
        <p:sp>
          <p:nvSpPr>
            <p:cNvPr id="113" name="Oval 112"/>
            <p:cNvSpPr/>
            <p:nvPr/>
          </p:nvSpPr>
          <p:spPr bwMode="auto">
            <a:xfrm>
              <a:off x="1263501" y="5486400"/>
              <a:ext cx="609600" cy="609600"/>
            </a:xfrm>
            <a:prstGeom prst="ellipse">
              <a:avLst/>
            </a:prstGeom>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14" name="Rectangle 113"/>
            <p:cNvSpPr/>
            <p:nvPr/>
          </p:nvSpPr>
          <p:spPr>
            <a:xfrm>
              <a:off x="1335829" y="5401082"/>
              <a:ext cx="470000" cy="769441"/>
            </a:xfrm>
            <a:prstGeom prst="rect">
              <a:avLst/>
            </a:prstGeom>
          </p:spPr>
          <p:txBody>
            <a:bodyPr wrap="none">
              <a:spAutoFit/>
            </a:bodyPr>
            <a:lstStyle/>
            <a:p>
              <a:pPr algn="ctr"/>
              <a:r>
                <a:rPr lang="en-US" sz="4400" b="1" dirty="0" smtClean="0">
                  <a:effectLst>
                    <a:outerShdw blurRad="38100" dist="38100" dir="2700000" algn="tl">
                      <a:srgbClr val="000000">
                        <a:alpha val="43137"/>
                      </a:srgbClr>
                    </a:outerShdw>
                  </a:effectLst>
                </a:rPr>
                <a:t>5</a:t>
              </a:r>
            </a:p>
          </p:txBody>
        </p:sp>
      </p:grpSp>
      <p:grpSp>
        <p:nvGrpSpPr>
          <p:cNvPr id="115" name="Group 36"/>
          <p:cNvGrpSpPr/>
          <p:nvPr/>
        </p:nvGrpSpPr>
        <p:grpSpPr>
          <a:xfrm>
            <a:off x="400129" y="3091008"/>
            <a:ext cx="1279822" cy="1449098"/>
            <a:chOff x="696859" y="2146555"/>
            <a:chExt cx="1421308" cy="1436774"/>
          </a:xfrm>
        </p:grpSpPr>
        <p:pic>
          <p:nvPicPr>
            <p:cNvPr id="116" name="Picture 2" descr="C:\Documents and Settings\Pennie\My Documents\ACERDATA (D)\Pennie's documents\MS Image\Shapes and Graphics\Windows_Vista_Icons_ for_Marketing_use\BlankCD.png"/>
            <p:cNvPicPr>
              <a:picLocks noChangeAspect="1" noChangeArrowheads="1"/>
            </p:cNvPicPr>
            <p:nvPr/>
          </p:nvPicPr>
          <p:blipFill>
            <a:blip r:embed="rId4"/>
            <a:srcRect/>
            <a:stretch>
              <a:fillRect/>
            </a:stretch>
          </p:blipFill>
          <p:spPr bwMode="auto">
            <a:xfrm>
              <a:off x="1199909" y="2665071"/>
              <a:ext cx="918258" cy="918258"/>
            </a:xfrm>
            <a:prstGeom prst="rect">
              <a:avLst/>
            </a:prstGeom>
            <a:noFill/>
          </p:spPr>
        </p:pic>
        <p:pic>
          <p:nvPicPr>
            <p:cNvPr id="117" name="Picture 4" descr="C:\Documents and Settings\shabname\Local Settings\Temporary Internet Files\Content.IE5\WNE1UB03\MCj04315710000[1].png"/>
            <p:cNvPicPr>
              <a:picLocks noChangeAspect="1" noChangeArrowheads="1"/>
            </p:cNvPicPr>
            <p:nvPr/>
          </p:nvPicPr>
          <p:blipFill>
            <a:blip r:embed="rId5"/>
            <a:srcRect/>
            <a:stretch>
              <a:fillRect/>
            </a:stretch>
          </p:blipFill>
          <p:spPr bwMode="gray">
            <a:xfrm>
              <a:off x="696859" y="2146555"/>
              <a:ext cx="1293514" cy="1302137"/>
            </a:xfrm>
            <a:prstGeom prst="rect">
              <a:avLst/>
            </a:prstGeom>
            <a:noFill/>
          </p:spPr>
        </p:pic>
      </p:grpSp>
      <p:grpSp>
        <p:nvGrpSpPr>
          <p:cNvPr id="118" name="Group 117"/>
          <p:cNvGrpSpPr/>
          <p:nvPr/>
        </p:nvGrpSpPr>
        <p:grpSpPr>
          <a:xfrm>
            <a:off x="7421524" y="1734084"/>
            <a:ext cx="1520456" cy="1880988"/>
            <a:chOff x="6753225" y="1840407"/>
            <a:chExt cx="1933575" cy="2350593"/>
          </a:xfrm>
        </p:grpSpPr>
        <p:grpSp>
          <p:nvGrpSpPr>
            <p:cNvPr id="119" name="Group 64"/>
            <p:cNvGrpSpPr/>
            <p:nvPr/>
          </p:nvGrpSpPr>
          <p:grpSpPr bwMode="gray">
            <a:xfrm>
              <a:off x="7789243" y="1840407"/>
              <a:ext cx="897557" cy="2350593"/>
              <a:chOff x="9277153" y="2391539"/>
              <a:chExt cx="1026371" cy="2687942"/>
            </a:xfrm>
          </p:grpSpPr>
          <p:pic>
            <p:nvPicPr>
              <p:cNvPr id="128" name="Picture 5" descr="C:\Documents and Settings\shabname\Local Settings\Temporary Internet Files\Content.IE5\WLGROL4T\MCj04315760000[1].png"/>
              <p:cNvPicPr>
                <a:picLocks noChangeAspect="1" noChangeArrowheads="1"/>
              </p:cNvPicPr>
              <p:nvPr/>
            </p:nvPicPr>
            <p:blipFill>
              <a:blip r:embed="rId6"/>
              <a:srcRect/>
              <a:stretch>
                <a:fillRect/>
              </a:stretch>
            </p:blipFill>
            <p:spPr bwMode="gray">
              <a:xfrm>
                <a:off x="9277153" y="2391539"/>
                <a:ext cx="937239" cy="943488"/>
              </a:xfrm>
              <a:prstGeom prst="rect">
                <a:avLst/>
              </a:prstGeom>
              <a:noFill/>
            </p:spPr>
          </p:pic>
          <p:pic>
            <p:nvPicPr>
              <p:cNvPr id="129" name="Picture 5" descr="C:\Documents and Settings\shabname\Local Settings\Temporary Internet Files\Content.IE5\WLGROL4T\MCj04315760000[1].png"/>
              <p:cNvPicPr>
                <a:picLocks noChangeAspect="1" noChangeArrowheads="1"/>
              </p:cNvPicPr>
              <p:nvPr/>
            </p:nvPicPr>
            <p:blipFill>
              <a:blip r:embed="rId6"/>
              <a:srcRect/>
              <a:stretch>
                <a:fillRect/>
              </a:stretch>
            </p:blipFill>
            <p:spPr bwMode="gray">
              <a:xfrm>
                <a:off x="9291902" y="3330519"/>
                <a:ext cx="933423" cy="939646"/>
              </a:xfrm>
              <a:prstGeom prst="rect">
                <a:avLst/>
              </a:prstGeom>
              <a:noFill/>
            </p:spPr>
          </p:pic>
          <p:pic>
            <p:nvPicPr>
              <p:cNvPr id="130" name="Picture 5" descr="C:\Documents and Settings\shabname\Local Settings\Temporary Internet Files\Content.IE5\WLGROL4T\MCj04315760000[1].png"/>
              <p:cNvPicPr>
                <a:picLocks noChangeAspect="1" noChangeArrowheads="1"/>
              </p:cNvPicPr>
              <p:nvPr/>
            </p:nvPicPr>
            <p:blipFill>
              <a:blip r:embed="rId6"/>
              <a:srcRect/>
              <a:stretch>
                <a:fillRect/>
              </a:stretch>
            </p:blipFill>
            <p:spPr bwMode="gray">
              <a:xfrm>
                <a:off x="9301732" y="4071010"/>
                <a:ext cx="1001792" cy="1008471"/>
              </a:xfrm>
              <a:prstGeom prst="rect">
                <a:avLst/>
              </a:prstGeom>
              <a:noFill/>
            </p:spPr>
          </p:pic>
        </p:grpSp>
        <p:grpSp>
          <p:nvGrpSpPr>
            <p:cNvPr id="120" name="Group 63"/>
            <p:cNvGrpSpPr/>
            <p:nvPr/>
          </p:nvGrpSpPr>
          <p:grpSpPr bwMode="gray">
            <a:xfrm>
              <a:off x="7315200" y="2310286"/>
              <a:ext cx="476843" cy="1335551"/>
              <a:chOff x="8381289" y="3103813"/>
              <a:chExt cx="963565" cy="1602661"/>
            </a:xfrm>
          </p:grpSpPr>
          <p:cxnSp>
            <p:nvCxnSpPr>
              <p:cNvPr id="125" name="Straight Arrow Connector 124"/>
              <p:cNvCxnSpPr/>
              <p:nvPr/>
            </p:nvCxnSpPr>
            <p:spPr bwMode="gray">
              <a:xfrm flipV="1">
                <a:off x="8381289" y="3103813"/>
                <a:ext cx="953733" cy="79641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92D050"/>
                </a:solidFill>
                <a:prstDash val="solid"/>
                <a:round/>
                <a:headEnd type="none" w="med" len="med"/>
                <a:tailEnd type="arrow"/>
              </a:ln>
              <a:effectLst/>
            </p:spPr>
          </p:cxnSp>
          <p:cxnSp>
            <p:nvCxnSpPr>
              <p:cNvPr id="126" name="Straight Arrow Connector 125"/>
              <p:cNvCxnSpPr/>
              <p:nvPr/>
            </p:nvCxnSpPr>
            <p:spPr bwMode="gray">
              <a:xfrm>
                <a:off x="8381290" y="3959219"/>
                <a:ext cx="953729"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92D050"/>
                </a:solidFill>
                <a:prstDash val="solid"/>
                <a:round/>
                <a:headEnd type="none" w="med" len="med"/>
                <a:tailEnd type="arrow"/>
              </a:ln>
              <a:effectLst/>
            </p:spPr>
          </p:cxnSp>
          <p:cxnSp>
            <p:nvCxnSpPr>
              <p:cNvPr id="127" name="Straight Arrow Connector 126"/>
              <p:cNvCxnSpPr/>
              <p:nvPr/>
            </p:nvCxnSpPr>
            <p:spPr bwMode="gray">
              <a:xfrm>
                <a:off x="8391121" y="4037877"/>
                <a:ext cx="953733" cy="668597"/>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92D050"/>
                </a:solidFill>
                <a:prstDash val="solid"/>
                <a:round/>
                <a:headEnd type="none" w="med" len="med"/>
                <a:tailEnd type="arrow"/>
              </a:ln>
              <a:effectLst/>
            </p:spPr>
          </p:cxnSp>
        </p:grpSp>
        <p:grpSp>
          <p:nvGrpSpPr>
            <p:cNvPr id="121" name="Group 73"/>
            <p:cNvGrpSpPr/>
            <p:nvPr/>
          </p:nvGrpSpPr>
          <p:grpSpPr>
            <a:xfrm>
              <a:off x="6753225" y="2604037"/>
              <a:ext cx="866775" cy="875245"/>
              <a:chOff x="6553200" y="2286000"/>
              <a:chExt cx="866775" cy="875245"/>
            </a:xfrm>
          </p:grpSpPr>
          <p:pic>
            <p:nvPicPr>
              <p:cNvPr id="122" name="Picture 4" descr="\\Server3\Restrict\InternalBin\ResourceDVD_Updates\DVD_ART34_Update1_rev8-08\Artwork_Imagery\Shapes\Stars Starbursts\starburst-green.png"/>
              <p:cNvPicPr>
                <a:picLocks noChangeAspect="1" noChangeArrowheads="1"/>
              </p:cNvPicPr>
              <p:nvPr/>
            </p:nvPicPr>
            <p:blipFill>
              <a:blip r:embed="rId7"/>
              <a:srcRect/>
              <a:stretch>
                <a:fillRect/>
              </a:stretch>
            </p:blipFill>
            <p:spPr bwMode="auto">
              <a:xfrm>
                <a:off x="6553200" y="2286000"/>
                <a:ext cx="866775" cy="875245"/>
              </a:xfrm>
              <a:prstGeom prst="rect">
                <a:avLst/>
              </a:prstGeom>
              <a:noFill/>
            </p:spPr>
          </p:pic>
          <p:pic>
            <p:nvPicPr>
              <p:cNvPr id="123" name="Picture 3" descr="\\Server3\Restrict\InternalBin\CreativeResources\Icons\IconShock\Bitmap Icons - Disc 02\Plastic Networking\box_128.png"/>
              <p:cNvPicPr>
                <a:picLocks noChangeAspect="1" noChangeArrowheads="1"/>
              </p:cNvPicPr>
              <p:nvPr/>
            </p:nvPicPr>
            <p:blipFill>
              <a:blip r:embed="rId8"/>
              <a:srcRect/>
              <a:stretch>
                <a:fillRect/>
              </a:stretch>
            </p:blipFill>
            <p:spPr bwMode="auto">
              <a:xfrm>
                <a:off x="6738256" y="2462892"/>
                <a:ext cx="533400" cy="533400"/>
              </a:xfrm>
              <a:prstGeom prst="rect">
                <a:avLst/>
              </a:prstGeom>
              <a:noFill/>
            </p:spPr>
          </p:pic>
          <p:sp>
            <p:nvSpPr>
              <p:cNvPr id="124" name="TextBox 123"/>
              <p:cNvSpPr txBox="1"/>
              <p:nvPr/>
            </p:nvSpPr>
            <p:spPr bwMode="gray">
              <a:xfrm rot="19915282">
                <a:off x="6870173" y="2650746"/>
                <a:ext cx="285499" cy="123111"/>
              </a:xfrm>
              <a:prstGeom prst="rect">
                <a:avLst/>
              </a:prstGeom>
              <a:solidFill>
                <a:schemeClr val="accent1"/>
              </a:solidFill>
            </p:spPr>
            <p:txBody>
              <a:bodyPr wrap="square" lIns="0" tIns="0" rIns="0" bIns="0" rtlCol="0">
                <a:spAutoFit/>
              </a:bodyPr>
              <a:lstStyle/>
              <a:p>
                <a:pPr algn="ctr"/>
                <a:r>
                  <a:rPr lang="en-US" sz="800" dirty="0" smtClean="0">
                    <a:solidFill>
                      <a:srgbClr val="000000"/>
                    </a:solidFill>
                    <a:latin typeface="Segoe" pitchFamily="34" charset="0"/>
                  </a:rPr>
                  <a:t>WIM</a:t>
                </a:r>
              </a:p>
            </p:txBody>
          </p:sp>
        </p:grpSp>
      </p:grpSp>
      <p:sp>
        <p:nvSpPr>
          <p:cNvPr id="131" name="Rounded Rectangle 130"/>
          <p:cNvSpPr/>
          <p:nvPr/>
        </p:nvSpPr>
        <p:spPr bwMode="gray">
          <a:xfrm>
            <a:off x="6797754" y="3071038"/>
            <a:ext cx="990600" cy="537814"/>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err="1" smtClean="0">
                <a:solidFill>
                  <a:srgbClr val="FFFFFF"/>
                </a:solidFill>
                <a:effectLst>
                  <a:outerShdw blurRad="38100" dist="38100" dir="2700000" algn="tl">
                    <a:srgbClr val="000000">
                      <a:alpha val="43137"/>
                    </a:srgbClr>
                  </a:outerShdw>
                </a:effectLst>
                <a:latin typeface="Calibri" pitchFamily="34" charset="0"/>
              </a:rPr>
              <a:t>Sysprep</a:t>
            </a:r>
            <a:r>
              <a:rPr lang="en-US" sz="1600" dirty="0" smtClean="0">
                <a:solidFill>
                  <a:srgbClr val="FFFFFF"/>
                </a:solidFill>
                <a:effectLst>
                  <a:outerShdw blurRad="38100" dist="38100" dir="2700000" algn="tl">
                    <a:srgbClr val="000000">
                      <a:alpha val="43137"/>
                    </a:srgbClr>
                  </a:outerShdw>
                </a:effectLst>
                <a:latin typeface="Calibri" pitchFamily="34" charset="0"/>
              </a:rPr>
              <a:t>, </a:t>
            </a:r>
            <a:r>
              <a:rPr lang="en-US" sz="1600" dirty="0" err="1" smtClean="0">
                <a:solidFill>
                  <a:srgbClr val="FFFFFF"/>
                </a:solidFill>
                <a:effectLst>
                  <a:outerShdw blurRad="38100" dist="38100" dir="2700000" algn="tl">
                    <a:srgbClr val="000000">
                      <a:alpha val="43137"/>
                    </a:srgbClr>
                  </a:outerShdw>
                </a:effectLst>
                <a:latin typeface="Calibri" pitchFamily="34" charset="0"/>
              </a:rPr>
              <a:t>imagex</a:t>
            </a:r>
            <a:endParaRPr lang="en-US" sz="16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132" name="Picture 5" descr="C:\Users\obloch\Pictures\kiosk.png"/>
          <p:cNvPicPr>
            <a:picLocks noChangeAspect="1" noChangeArrowheads="1"/>
          </p:cNvPicPr>
          <p:nvPr/>
        </p:nvPicPr>
        <p:blipFill>
          <a:blip r:embed="rId9" cstate="screen"/>
          <a:srcRect/>
          <a:stretch>
            <a:fillRect/>
          </a:stretch>
        </p:blipFill>
        <p:spPr bwMode="auto">
          <a:xfrm>
            <a:off x="5932581" y="2534932"/>
            <a:ext cx="545724" cy="1235061"/>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53640926-AAD7-44d8-BBD7-CCE9431645EC}">
              <a14:shadowObscured xmlns:a14="http://schemas.microsoft.com/office/drawing/2007/7/7/main" xmlns="" val="1"/>
            </a:ext>
          </a:extLst>
        </p:spPr>
      </p:pic>
      <p:pic>
        <p:nvPicPr>
          <p:cNvPr id="67" name="Picture 2" descr="C:\Users\ranroc\Pictures\Presentation DVD\Artwork_Imagery\Icons - Illustrations\_ WINDOWS VISTA ICONS\Backup.png"/>
          <p:cNvPicPr>
            <a:picLocks noChangeAspect="1" noChangeArrowheads="1"/>
          </p:cNvPicPr>
          <p:nvPr/>
        </p:nvPicPr>
        <p:blipFill>
          <a:blip r:embed="rId10">
            <a:extLst>
              <a:ext uri="28A0092B-C50C-407e-A947-70E740481C1C">
                <a14:useLocalDpi xmlns:a14="http://schemas.microsoft.com/office/drawing/2007/7/7/main" xmlns="" val="0"/>
              </a:ext>
            </a:extLst>
          </a:blip>
          <a:srcRect/>
          <a:stretch>
            <a:fillRect/>
          </a:stretch>
        </p:blipFill>
        <p:spPr bwMode="auto">
          <a:xfrm>
            <a:off x="2268282" y="3230525"/>
            <a:ext cx="815160" cy="815160"/>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pic>
        <p:nvPicPr>
          <p:cNvPr id="3074" name="Picture 2" descr="C:\Users\ranroc\Pictures\Presentation DVD\Artwork_Imagery\Icons - Illustrations\_ WINDOWS SERVER ICONS\Misc\gears cogwheels cog.png"/>
          <p:cNvPicPr>
            <a:picLocks noChangeAspect="1" noChangeArrowheads="1"/>
          </p:cNvPicPr>
          <p:nvPr/>
        </p:nvPicPr>
        <p:blipFill>
          <a:blip r:embed="rId11">
            <a:extLst>
              <a:ext uri="28A0092B-C50C-407e-A947-70E740481C1C">
                <a14:useLocalDpi xmlns:a14="http://schemas.microsoft.com/office/drawing/2007/7/7/main" xmlns="" val="0"/>
              </a:ext>
            </a:extLst>
          </a:blip>
          <a:srcRect/>
          <a:stretch>
            <a:fillRect/>
          </a:stretch>
        </p:blipFill>
        <p:spPr bwMode="auto">
          <a:xfrm>
            <a:off x="3997731" y="2838228"/>
            <a:ext cx="1074000" cy="1067411"/>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spTree>
    <p:extLst>
      <p:ext uri="{BB962C8B-B14F-4D97-AF65-F5344CB8AC3E}">
        <p14:creationId xmlns:p14="http://schemas.microsoft.com/office/powerpoint/2007/7/12/main" xmlns="" val="193682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1000" fill="hold"/>
                                        <p:tgtEl>
                                          <p:spTgt spid="51"/>
                                        </p:tgtEl>
                                        <p:attrNameLst>
                                          <p:attrName>ppt_x</p:attrName>
                                        </p:attrNameLst>
                                      </p:cBhvr>
                                      <p:tavLst>
                                        <p:tav tm="0">
                                          <p:val>
                                            <p:strVal val="0-#ppt_w/2"/>
                                          </p:val>
                                        </p:tav>
                                        <p:tav tm="100000">
                                          <p:val>
                                            <p:strVal val="#ppt_x"/>
                                          </p:val>
                                        </p:tav>
                                      </p:tavLst>
                                    </p:anim>
                                    <p:anim calcmode="lin" valueType="num">
                                      <p:cBhvr additive="base">
                                        <p:cTn id="8" dur="10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lang="en-US" dirty="0"/>
              <a:t>Session Roadmap</a:t>
            </a:r>
          </a:p>
        </p:txBody>
      </p:sp>
      <p:sp>
        <p:nvSpPr>
          <p:cNvPr id="18" name="Rectangle 17"/>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19" name="Rounded Rectangle 18"/>
          <p:cNvSpPr/>
          <p:nvPr/>
        </p:nvSpPr>
        <p:spPr>
          <a:xfrm>
            <a:off x="321875" y="1206280"/>
            <a:ext cx="8535045" cy="4114794"/>
          </a:xfrm>
          <a:prstGeom prst="roundRect">
            <a:avLst>
              <a:gd name="adj" fmla="val 770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9"/>
          <p:cNvSpPr>
            <a:spLocks noGrp="1" noChangeArrowheads="1"/>
          </p:cNvSpPr>
          <p:nvPr>
            <p:ph idx="4294967295"/>
          </p:nvPr>
        </p:nvSpPr>
        <p:spPr>
          <a:xfrm>
            <a:off x="370367" y="1280212"/>
            <a:ext cx="8382000" cy="639210"/>
          </a:xfrm>
          <a:prstGeom prst="rect">
            <a:avLst/>
          </a:prstGeom>
        </p:spPr>
        <p:txBody>
          <a:bodyPr>
            <a:normAutofit/>
          </a:bodyPr>
          <a:lstStyle/>
          <a:p>
            <a:pPr marL="0" indent="0">
              <a:buNone/>
            </a:pPr>
            <a:r>
              <a:rPr lang="en-US" sz="2400" dirty="0" smtClean="0">
                <a:solidFill>
                  <a:schemeClr val="bg1"/>
                </a:solidFill>
              </a:rPr>
              <a:t>Demonstration  </a:t>
            </a:r>
          </a:p>
        </p:txBody>
      </p:sp>
      <p:sp>
        <p:nvSpPr>
          <p:cNvPr id="21" name="Rectangle 20"/>
          <p:cNvSpPr/>
          <p:nvPr/>
        </p:nvSpPr>
        <p:spPr>
          <a:xfrm>
            <a:off x="321875" y="1621703"/>
            <a:ext cx="8194804" cy="510369"/>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indent="-7938">
              <a:lnSpc>
                <a:spcPct val="120000"/>
              </a:lnSpc>
            </a:pPr>
            <a:r>
              <a:rPr lang="en-US" sz="2000" strike="sngStrike" dirty="0" smtClean="0">
                <a:latin typeface="+mj-lt"/>
              </a:rPr>
              <a:t>Building </a:t>
            </a:r>
            <a:r>
              <a:rPr lang="en-US" sz="2000" strike="sngStrike" dirty="0">
                <a:latin typeface="+mj-lt"/>
              </a:rPr>
              <a:t>the Kiosk </a:t>
            </a:r>
            <a:r>
              <a:rPr lang="en-US" sz="2000" strike="sngStrike" dirty="0" smtClean="0">
                <a:latin typeface="+mj-lt"/>
              </a:rPr>
              <a:t>at the Windows </a:t>
            </a:r>
            <a:r>
              <a:rPr lang="en-US" sz="2000" strike="sngStrike" dirty="0">
                <a:latin typeface="+mj-lt"/>
              </a:rPr>
              <a:t>Embedded Booth</a:t>
            </a:r>
          </a:p>
        </p:txBody>
      </p:sp>
      <p:sp>
        <p:nvSpPr>
          <p:cNvPr id="22" name="Rectangle 21"/>
          <p:cNvSpPr/>
          <p:nvPr/>
        </p:nvSpPr>
        <p:spPr>
          <a:xfrm>
            <a:off x="325413" y="2199676"/>
            <a:ext cx="8194804" cy="655663"/>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indent="-7938">
              <a:lnSpc>
                <a:spcPct val="120000"/>
              </a:lnSpc>
            </a:pPr>
            <a:r>
              <a:rPr lang="en-US" sz="2000" strike="sngStrike" dirty="0" smtClean="0">
                <a:latin typeface="+mj-lt"/>
              </a:rPr>
              <a:t>Image Builder Wizard (IBW) - Rapid Development </a:t>
            </a:r>
          </a:p>
        </p:txBody>
      </p:sp>
      <p:pic>
        <p:nvPicPr>
          <p:cNvPr id="23" name="Picture 5" descr="C:\Users\obloch\Pictures\kiosk.png"/>
          <p:cNvPicPr>
            <a:picLocks noChangeAspect="1" noChangeArrowheads="1"/>
          </p:cNvPicPr>
          <p:nvPr/>
        </p:nvPicPr>
        <p:blipFill>
          <a:blip r:embed="rId3" cstate="screen"/>
          <a:srcRect/>
          <a:stretch>
            <a:fillRect/>
          </a:stretch>
        </p:blipFill>
        <p:spPr bwMode="auto">
          <a:xfrm>
            <a:off x="6449555" y="890450"/>
            <a:ext cx="545724" cy="1235061"/>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53640926-AAD7-44d8-BBD7-CCE9431645EC}">
              <a14:shadowObscured xmlns:a14="http://schemas.microsoft.com/office/drawing/2007/7/7/main" xmlns="" val="1"/>
            </a:ext>
          </a:extLst>
        </p:spPr>
      </p:pic>
      <p:sp>
        <p:nvSpPr>
          <p:cNvPr id="24" name="Rectangle 23"/>
          <p:cNvSpPr/>
          <p:nvPr/>
        </p:nvSpPr>
        <p:spPr>
          <a:xfrm>
            <a:off x="325409" y="2907262"/>
            <a:ext cx="8194804" cy="655663"/>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indent="-7938">
              <a:lnSpc>
                <a:spcPct val="120000"/>
              </a:lnSpc>
            </a:pPr>
            <a:r>
              <a:rPr lang="en-US" sz="2000" dirty="0" smtClean="0">
                <a:latin typeface="+mj-lt"/>
              </a:rPr>
              <a:t>Image Configuration Editor (ICE) – Advanced Development </a:t>
            </a:r>
          </a:p>
        </p:txBody>
      </p:sp>
      <p:sp>
        <p:nvSpPr>
          <p:cNvPr id="30" name="Rectangle 29"/>
          <p:cNvSpPr/>
          <p:nvPr/>
        </p:nvSpPr>
        <p:spPr>
          <a:xfrm>
            <a:off x="325409" y="3614852"/>
            <a:ext cx="8194804" cy="655663"/>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indent="-7938">
              <a:lnSpc>
                <a:spcPct val="120000"/>
              </a:lnSpc>
            </a:pPr>
            <a:r>
              <a:rPr lang="en-US" sz="2000" dirty="0" err="1" smtClean="0">
                <a:latin typeface="+mj-lt"/>
              </a:rPr>
              <a:t>Sysprep</a:t>
            </a:r>
            <a:r>
              <a:rPr lang="en-US" sz="2000" dirty="0" smtClean="0">
                <a:latin typeface="+mj-lt"/>
              </a:rPr>
              <a:t> and </a:t>
            </a:r>
            <a:r>
              <a:rPr lang="en-US" sz="2000" dirty="0" err="1" smtClean="0">
                <a:latin typeface="+mj-lt"/>
              </a:rPr>
              <a:t>ImageX</a:t>
            </a:r>
            <a:r>
              <a:rPr lang="en-US" sz="2000" dirty="0" smtClean="0">
                <a:latin typeface="+mj-lt"/>
              </a:rPr>
              <a:t> – Capture the OS for deployment</a:t>
            </a:r>
          </a:p>
        </p:txBody>
      </p:sp>
      <p:sp>
        <p:nvSpPr>
          <p:cNvPr id="31" name="Rectangle 30"/>
          <p:cNvSpPr/>
          <p:nvPr/>
        </p:nvSpPr>
        <p:spPr>
          <a:xfrm>
            <a:off x="325409" y="4311556"/>
            <a:ext cx="8194804" cy="655663"/>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indent="-7938">
              <a:lnSpc>
                <a:spcPct val="120000"/>
              </a:lnSpc>
            </a:pPr>
            <a:r>
              <a:rPr lang="en-US" sz="2000" dirty="0" smtClean="0">
                <a:latin typeface="+mj-lt"/>
              </a:rPr>
              <a:t>IBW  and </a:t>
            </a:r>
            <a:r>
              <a:rPr lang="en-US" sz="2000" dirty="0" err="1" smtClean="0">
                <a:latin typeface="+mj-lt"/>
              </a:rPr>
              <a:t>ImageX</a:t>
            </a:r>
            <a:r>
              <a:rPr lang="en-US" sz="2000" dirty="0" smtClean="0">
                <a:latin typeface="+mj-lt"/>
              </a:rPr>
              <a:t> - Deployment</a:t>
            </a:r>
          </a:p>
        </p:txBody>
      </p:sp>
    </p:spTree>
    <p:extLst>
      <p:ext uri="{BB962C8B-B14F-4D97-AF65-F5344CB8AC3E}">
        <p14:creationId xmlns:p14="http://schemas.microsoft.com/office/powerpoint/2007/7/12/main" xmlns="" val="18697381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smtClean="0"/>
              <a:t>ICE Demo Outline</a:t>
            </a:r>
            <a:endParaRPr lang="en-US" dirty="0"/>
          </a:p>
        </p:txBody>
      </p:sp>
      <p:sp>
        <p:nvSpPr>
          <p:cNvPr id="4" name="Content Placeholder 3"/>
          <p:cNvSpPr>
            <a:spLocks noGrp="1"/>
          </p:cNvSpPr>
          <p:nvPr>
            <p:ph sz="quarter" idx="10"/>
          </p:nvPr>
        </p:nvSpPr>
        <p:spPr>
          <a:xfrm>
            <a:off x="393402" y="1414461"/>
            <a:ext cx="8385048" cy="685800"/>
          </a:xfrm>
        </p:spPr>
        <p:txBody>
          <a:bodyPr/>
          <a:lstStyle/>
          <a:p>
            <a:r>
              <a:rPr lang="en-US" dirty="0" smtClean="0"/>
              <a:t>1. Add Kiosk Application Support</a:t>
            </a:r>
            <a:endParaRPr lang="en-US" dirty="0"/>
          </a:p>
        </p:txBody>
      </p:sp>
      <p:sp>
        <p:nvSpPr>
          <p:cNvPr id="12" name="Content Placeholder 3"/>
          <p:cNvSpPr>
            <a:spLocks noGrp="1"/>
          </p:cNvSpPr>
          <p:nvPr>
            <p:ph sz="quarter" idx="10"/>
          </p:nvPr>
        </p:nvSpPr>
        <p:spPr>
          <a:xfrm>
            <a:off x="393402" y="1960287"/>
            <a:ext cx="8385048" cy="685800"/>
          </a:xfrm>
        </p:spPr>
        <p:txBody>
          <a:bodyPr/>
          <a:lstStyle/>
          <a:p>
            <a:r>
              <a:rPr lang="en-US" dirty="0" smtClean="0"/>
              <a:t>2. Customize </a:t>
            </a:r>
            <a:r>
              <a:rPr lang="en-US" dirty="0"/>
              <a:t>image through settings</a:t>
            </a:r>
          </a:p>
        </p:txBody>
      </p:sp>
      <p:sp>
        <p:nvSpPr>
          <p:cNvPr id="13" name="Content Placeholder 3"/>
          <p:cNvSpPr>
            <a:spLocks noGrp="1"/>
          </p:cNvSpPr>
          <p:nvPr>
            <p:ph sz="quarter" idx="10"/>
          </p:nvPr>
        </p:nvSpPr>
        <p:spPr>
          <a:xfrm>
            <a:off x="393402" y="2506113"/>
            <a:ext cx="8385048" cy="685800"/>
          </a:xfrm>
        </p:spPr>
        <p:txBody>
          <a:bodyPr/>
          <a:lstStyle/>
          <a:p>
            <a:r>
              <a:rPr lang="en-US" dirty="0" smtClean="0"/>
              <a:t>3. Add </a:t>
            </a:r>
            <a:r>
              <a:rPr lang="en-US" dirty="0"/>
              <a:t>support for drivers</a:t>
            </a:r>
          </a:p>
        </p:txBody>
      </p:sp>
      <p:sp>
        <p:nvSpPr>
          <p:cNvPr id="14" name="Content Placeholder 3"/>
          <p:cNvSpPr>
            <a:spLocks noGrp="1"/>
          </p:cNvSpPr>
          <p:nvPr>
            <p:ph sz="quarter" idx="10"/>
          </p:nvPr>
        </p:nvSpPr>
        <p:spPr>
          <a:xfrm>
            <a:off x="393402" y="3051939"/>
            <a:ext cx="8385048" cy="685800"/>
          </a:xfrm>
        </p:spPr>
        <p:txBody>
          <a:bodyPr/>
          <a:lstStyle/>
          <a:p>
            <a:r>
              <a:rPr lang="en-US" dirty="0" smtClean="0"/>
              <a:t>4. </a:t>
            </a:r>
            <a:r>
              <a:rPr lang="en-US" dirty="0"/>
              <a:t>Create bootable installation media</a:t>
            </a:r>
          </a:p>
        </p:txBody>
      </p:sp>
      <p:sp>
        <p:nvSpPr>
          <p:cNvPr id="15" name="Content Placeholder 3"/>
          <p:cNvSpPr>
            <a:spLocks noGrp="1"/>
          </p:cNvSpPr>
          <p:nvPr>
            <p:ph sz="quarter" idx="10"/>
          </p:nvPr>
        </p:nvSpPr>
        <p:spPr>
          <a:xfrm>
            <a:off x="393402" y="3597764"/>
            <a:ext cx="8385048" cy="685800"/>
          </a:xfrm>
        </p:spPr>
        <p:txBody>
          <a:bodyPr/>
          <a:lstStyle/>
          <a:p>
            <a:r>
              <a:rPr lang="en-US" dirty="0"/>
              <a:t>5. Build, Install, and Run</a:t>
            </a:r>
          </a:p>
        </p:txBody>
      </p:sp>
    </p:spTree>
    <p:extLst>
      <p:ext uri="{BB962C8B-B14F-4D97-AF65-F5344CB8AC3E}">
        <p14:creationId xmlns:p14="http://schemas.microsoft.com/office/powerpoint/2007/7/12/main" xmlns="" val="87767399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smtClean="0"/>
              <a:t>ICE Demo Detail</a:t>
            </a:r>
            <a:endParaRPr lang="en-US" dirty="0"/>
          </a:p>
        </p:txBody>
      </p:sp>
      <p:sp>
        <p:nvSpPr>
          <p:cNvPr id="11" name="Content Placeholder 2"/>
          <p:cNvSpPr>
            <a:spLocks noGrp="1"/>
          </p:cNvSpPr>
          <p:nvPr>
            <p:ph sz="quarter" idx="10"/>
          </p:nvPr>
        </p:nvSpPr>
        <p:spPr>
          <a:xfrm>
            <a:off x="377686" y="1003646"/>
            <a:ext cx="8385048" cy="4642242"/>
          </a:xfrm>
        </p:spPr>
        <p:txBody>
          <a:bodyPr/>
          <a:lstStyle/>
          <a:p>
            <a:r>
              <a:rPr lang="en-US" sz="3600" dirty="0" smtClean="0"/>
              <a:t>1. Add Kiosk Application Support</a:t>
            </a:r>
            <a:endParaRPr lang="en-US" sz="3600" dirty="0"/>
          </a:p>
          <a:p>
            <a:pPr lvl="1"/>
            <a:r>
              <a:rPr lang="en-US" sz="2000" dirty="0" smtClean="0">
                <a:solidFill>
                  <a:schemeClr val="tx1"/>
                </a:solidFill>
              </a:rPr>
              <a:t>Find Kiosk Application dependencies using Static Dependency Analyzer (SDA)</a:t>
            </a:r>
            <a:endParaRPr lang="en-US" sz="2000" dirty="0">
              <a:solidFill>
                <a:schemeClr val="tx1"/>
              </a:solidFill>
            </a:endParaRPr>
          </a:p>
          <a:p>
            <a:pPr lvl="1"/>
            <a:r>
              <a:rPr lang="en-US" sz="2000" dirty="0" smtClean="0">
                <a:solidFill>
                  <a:schemeClr val="tx1"/>
                </a:solidFill>
              </a:rPr>
              <a:t>Add the Kiosk Application to our Distribution Share (embedded  resource repository)</a:t>
            </a:r>
            <a:endParaRPr lang="en-US" sz="2000" dirty="0">
              <a:solidFill>
                <a:schemeClr val="tx1"/>
              </a:solidFill>
            </a:endParaRPr>
          </a:p>
          <a:p>
            <a:pPr lvl="1"/>
            <a:r>
              <a:rPr lang="en-US" sz="2000" dirty="0" smtClean="0">
                <a:solidFill>
                  <a:schemeClr val="tx1"/>
                </a:solidFill>
              </a:rPr>
              <a:t>Instruct the build system to include the Kiosk Application MSI on the runtime OS</a:t>
            </a:r>
          </a:p>
          <a:p>
            <a:pPr lvl="1"/>
            <a:r>
              <a:rPr lang="en-US" sz="2000" dirty="0" smtClean="0">
                <a:solidFill>
                  <a:schemeClr val="tx1"/>
                </a:solidFill>
              </a:rPr>
              <a:t>Add additional OS functionality ( MSI support, Unbranded Startup Screens, and Custom Shell Support)</a:t>
            </a:r>
          </a:p>
          <a:p>
            <a:pPr lvl="1"/>
            <a:r>
              <a:rPr lang="en-US" sz="2000" dirty="0" smtClean="0">
                <a:solidFill>
                  <a:schemeClr val="tx1"/>
                </a:solidFill>
              </a:rPr>
              <a:t>Resolve feature dependencies </a:t>
            </a:r>
            <a:endParaRPr lang="en-US" sz="2000" dirty="0">
              <a:solidFill>
                <a:schemeClr val="tx1"/>
              </a:solidFill>
            </a:endParaRPr>
          </a:p>
        </p:txBody>
      </p:sp>
    </p:spTree>
    <p:extLst>
      <p:ext uri="{BB962C8B-B14F-4D97-AF65-F5344CB8AC3E}">
        <p14:creationId xmlns:p14="http://schemas.microsoft.com/office/powerpoint/2007/7/12/main" xmlns="" val="178953667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smtClean="0"/>
              <a:t>ICE Demo Detail</a:t>
            </a:r>
            <a:endParaRPr lang="en-US" dirty="0"/>
          </a:p>
        </p:txBody>
      </p:sp>
      <p:sp>
        <p:nvSpPr>
          <p:cNvPr id="11" name="Content Placeholder 2"/>
          <p:cNvSpPr>
            <a:spLocks noGrp="1"/>
          </p:cNvSpPr>
          <p:nvPr>
            <p:ph sz="quarter" idx="10"/>
          </p:nvPr>
        </p:nvSpPr>
        <p:spPr>
          <a:xfrm>
            <a:off x="377686" y="1003646"/>
            <a:ext cx="8385048" cy="4642242"/>
          </a:xfrm>
        </p:spPr>
        <p:txBody>
          <a:bodyPr/>
          <a:lstStyle/>
          <a:p>
            <a:r>
              <a:rPr lang="en-US" sz="3600" dirty="0"/>
              <a:t>2</a:t>
            </a:r>
            <a:r>
              <a:rPr lang="en-US" sz="3600" dirty="0" smtClean="0"/>
              <a:t>. Customize image through settings</a:t>
            </a:r>
            <a:endParaRPr lang="en-US" sz="3600" dirty="0"/>
          </a:p>
          <a:p>
            <a:pPr lvl="1"/>
            <a:r>
              <a:rPr lang="en-US" sz="2000" dirty="0" smtClean="0">
                <a:solidFill>
                  <a:schemeClr val="tx1"/>
                </a:solidFill>
              </a:rPr>
              <a:t>Install: Instruct build system to install MSI</a:t>
            </a:r>
            <a:endParaRPr lang="en-US" sz="2000" dirty="0">
              <a:solidFill>
                <a:schemeClr val="tx1"/>
              </a:solidFill>
            </a:endParaRPr>
          </a:p>
          <a:p>
            <a:pPr lvl="1"/>
            <a:r>
              <a:rPr lang="en-US" sz="2000" dirty="0" smtClean="0">
                <a:solidFill>
                  <a:schemeClr val="tx1"/>
                </a:solidFill>
              </a:rPr>
              <a:t>Shell: Instruct image to use Kiosk application as the shell</a:t>
            </a:r>
          </a:p>
          <a:p>
            <a:pPr lvl="1"/>
            <a:r>
              <a:rPr lang="en-US" sz="2000" dirty="0" smtClean="0">
                <a:solidFill>
                  <a:schemeClr val="tx1"/>
                </a:solidFill>
              </a:rPr>
              <a:t>Script: Use a template to create a </a:t>
            </a:r>
            <a:r>
              <a:rPr lang="en-US" sz="2000" dirty="0" err="1" smtClean="0">
                <a:solidFill>
                  <a:schemeClr val="tx1"/>
                </a:solidFill>
              </a:rPr>
              <a:t>touchless</a:t>
            </a:r>
            <a:r>
              <a:rPr lang="en-US" sz="2000" dirty="0" smtClean="0">
                <a:solidFill>
                  <a:schemeClr val="tx1"/>
                </a:solidFill>
              </a:rPr>
              <a:t> build and install</a:t>
            </a:r>
            <a:endParaRPr lang="en-US" sz="2000" dirty="0">
              <a:solidFill>
                <a:schemeClr val="tx1"/>
              </a:solidFill>
            </a:endParaRPr>
          </a:p>
          <a:p>
            <a:pPr lvl="1"/>
            <a:endParaRPr lang="en-US" sz="2000" dirty="0">
              <a:solidFill>
                <a:schemeClr val="tx1"/>
              </a:solidFill>
            </a:endParaRPr>
          </a:p>
        </p:txBody>
      </p:sp>
    </p:spTree>
    <p:extLst>
      <p:ext uri="{BB962C8B-B14F-4D97-AF65-F5344CB8AC3E}">
        <p14:creationId xmlns:p14="http://schemas.microsoft.com/office/powerpoint/2007/7/12/main" xmlns="" val="274762289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6" name="Title 1"/>
          <p:cNvSpPr>
            <a:spLocks noGrp="1"/>
          </p:cNvSpPr>
          <p:nvPr>
            <p:ph type="title"/>
          </p:nvPr>
        </p:nvSpPr>
        <p:spPr/>
        <p:txBody>
          <a:bodyPr vert="horz" lIns="91440" tIns="45720" rIns="91440" bIns="45720" rtlCol="0" anchor="ctr">
            <a:noAutofit/>
          </a:bodyPr>
          <a:lstStyle/>
          <a:p>
            <a:r>
              <a:rPr lang="en-US" dirty="0" smtClean="0"/>
              <a:t>ICE – Typical Passes</a:t>
            </a:r>
          </a:p>
        </p:txBody>
      </p:sp>
      <p:sp>
        <p:nvSpPr>
          <p:cNvPr id="7" name="Rounded Rectangle 6"/>
          <p:cNvSpPr/>
          <p:nvPr/>
        </p:nvSpPr>
        <p:spPr>
          <a:xfrm>
            <a:off x="182880" y="1237488"/>
            <a:ext cx="1981200" cy="5181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defRPr/>
            </a:pPr>
            <a:r>
              <a:rPr lang="en-US" sz="1600" dirty="0" smtClean="0">
                <a:solidFill>
                  <a:schemeClr val="bg1"/>
                </a:solidFill>
                <a:effectLst>
                  <a:outerShdw blurRad="38100" dist="38100" dir="2700000" algn="tl">
                    <a:srgbClr val="000000">
                      <a:alpha val="43137"/>
                    </a:srgbClr>
                  </a:outerShdw>
                </a:effectLst>
                <a:latin typeface="Segoe" pitchFamily="34" charset="0"/>
              </a:rPr>
              <a:t>Boot </a:t>
            </a:r>
            <a:r>
              <a:rPr lang="en-US" sz="1600" dirty="0" err="1" smtClean="0">
                <a:solidFill>
                  <a:schemeClr val="bg1"/>
                </a:solidFill>
                <a:effectLst>
                  <a:outerShdw blurRad="38100" dist="38100" dir="2700000" algn="tl">
                    <a:srgbClr val="000000">
                      <a:alpha val="43137"/>
                    </a:srgbClr>
                  </a:outerShdw>
                </a:effectLst>
                <a:latin typeface="Segoe" pitchFamily="34" charset="0"/>
              </a:rPr>
              <a:t>WinPE</a:t>
            </a:r>
            <a:endParaRPr lang="en-US" sz="16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9" name="Rounded Rectangle 8"/>
          <p:cNvSpPr/>
          <p:nvPr/>
        </p:nvSpPr>
        <p:spPr>
          <a:xfrm>
            <a:off x="2460752" y="1237488"/>
            <a:ext cx="1981200" cy="5181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defRPr/>
            </a:pPr>
            <a:r>
              <a:rPr lang="en-US" sz="1600" dirty="0" smtClean="0">
                <a:solidFill>
                  <a:schemeClr val="bg1"/>
                </a:solidFill>
                <a:effectLst>
                  <a:outerShdw blurRad="38100" dist="38100" dir="2700000" algn="tl">
                    <a:srgbClr val="000000">
                      <a:alpha val="43137"/>
                    </a:srgbClr>
                  </a:outerShdw>
                </a:effectLst>
                <a:latin typeface="Segoe" pitchFamily="34" charset="0"/>
              </a:rPr>
              <a:t>First Boot</a:t>
            </a:r>
          </a:p>
        </p:txBody>
      </p:sp>
      <p:sp>
        <p:nvSpPr>
          <p:cNvPr id="10" name="Rounded Rectangle 9"/>
          <p:cNvSpPr/>
          <p:nvPr/>
        </p:nvSpPr>
        <p:spPr>
          <a:xfrm>
            <a:off x="4738624" y="1237488"/>
            <a:ext cx="1981200" cy="5181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defRPr/>
            </a:pPr>
            <a:r>
              <a:rPr lang="en-US" sz="1600" dirty="0" smtClean="0">
                <a:solidFill>
                  <a:schemeClr val="bg1"/>
                </a:solidFill>
                <a:effectLst>
                  <a:outerShdw blurRad="38100" dist="38100" dir="2700000" algn="tl">
                    <a:srgbClr val="000000">
                      <a:alpha val="43137"/>
                    </a:srgbClr>
                  </a:outerShdw>
                </a:effectLst>
                <a:latin typeface="Segoe" pitchFamily="34" charset="0"/>
              </a:rPr>
              <a:t>OOBE</a:t>
            </a:r>
          </a:p>
        </p:txBody>
      </p:sp>
      <p:sp>
        <p:nvSpPr>
          <p:cNvPr id="11" name="Rounded Rectangle 10"/>
          <p:cNvSpPr/>
          <p:nvPr/>
        </p:nvSpPr>
        <p:spPr>
          <a:xfrm>
            <a:off x="7016496" y="1237488"/>
            <a:ext cx="1981200" cy="5181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defRPr/>
            </a:pPr>
            <a:r>
              <a:rPr lang="en-US" sz="1500" dirty="0" err="1" smtClean="0">
                <a:solidFill>
                  <a:schemeClr val="bg1"/>
                </a:solidFill>
                <a:effectLst>
                  <a:outerShdw blurRad="38100" dist="38100" dir="2700000" algn="tl">
                    <a:srgbClr val="000000">
                      <a:alpha val="43137"/>
                    </a:srgbClr>
                  </a:outerShdw>
                </a:effectLst>
                <a:latin typeface="Segoe" pitchFamily="34" charset="0"/>
              </a:rPr>
              <a:t>Sysprep</a:t>
            </a:r>
            <a:r>
              <a:rPr lang="en-US" sz="1500" dirty="0" smtClean="0">
                <a:solidFill>
                  <a:schemeClr val="bg1"/>
                </a:solidFill>
                <a:effectLst>
                  <a:outerShdw blurRad="38100" dist="38100" dir="2700000" algn="tl">
                    <a:srgbClr val="000000">
                      <a:alpha val="43137"/>
                    </a:srgbClr>
                  </a:outerShdw>
                </a:effectLst>
                <a:latin typeface="Segoe" pitchFamily="34" charset="0"/>
              </a:rPr>
              <a:t>/Generalize</a:t>
            </a:r>
          </a:p>
        </p:txBody>
      </p:sp>
      <p:sp>
        <p:nvSpPr>
          <p:cNvPr id="12" name="Rounded Rectangle 11"/>
          <p:cNvSpPr/>
          <p:nvPr/>
        </p:nvSpPr>
        <p:spPr>
          <a:xfrm>
            <a:off x="182880" y="5742432"/>
            <a:ext cx="1981200" cy="5181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defRPr/>
            </a:pPr>
            <a:r>
              <a:rPr lang="en-US" sz="1600" dirty="0" smtClean="0">
                <a:solidFill>
                  <a:schemeClr val="bg1"/>
                </a:solidFill>
                <a:effectLst>
                  <a:outerShdw blurRad="38100" dist="38100" dir="2700000" algn="tl">
                    <a:srgbClr val="000000">
                      <a:alpha val="43137"/>
                    </a:srgbClr>
                  </a:outerShdw>
                </a:effectLst>
                <a:latin typeface="Segoe" pitchFamily="34" charset="0"/>
              </a:rPr>
              <a:t>Reboot</a:t>
            </a:r>
          </a:p>
        </p:txBody>
      </p:sp>
      <p:sp>
        <p:nvSpPr>
          <p:cNvPr id="13" name="Rounded Rectangle 12"/>
          <p:cNvSpPr/>
          <p:nvPr/>
        </p:nvSpPr>
        <p:spPr>
          <a:xfrm>
            <a:off x="2460752" y="5742432"/>
            <a:ext cx="1981200" cy="5181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defRPr/>
            </a:pPr>
            <a:r>
              <a:rPr lang="en-US" sz="1600" dirty="0" smtClean="0">
                <a:solidFill>
                  <a:schemeClr val="bg1"/>
                </a:solidFill>
                <a:effectLst>
                  <a:outerShdw blurRad="38100" dist="38100" dir="2700000" algn="tl">
                    <a:srgbClr val="000000">
                      <a:alpha val="43137"/>
                    </a:srgbClr>
                  </a:outerShdw>
                </a:effectLst>
                <a:latin typeface="Segoe" pitchFamily="34" charset="0"/>
              </a:rPr>
              <a:t>Reboot (possible)</a:t>
            </a:r>
          </a:p>
        </p:txBody>
      </p:sp>
      <p:sp>
        <p:nvSpPr>
          <p:cNvPr id="14" name="Rounded Rectangle 13"/>
          <p:cNvSpPr/>
          <p:nvPr/>
        </p:nvSpPr>
        <p:spPr>
          <a:xfrm>
            <a:off x="4738624" y="5742432"/>
            <a:ext cx="1981200" cy="5181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defRPr/>
            </a:pPr>
            <a:r>
              <a:rPr lang="en-US" sz="1600" dirty="0" smtClean="0">
                <a:solidFill>
                  <a:schemeClr val="bg1"/>
                </a:solidFill>
                <a:effectLst>
                  <a:outerShdw blurRad="38100" dist="38100" dir="2700000" algn="tl">
                    <a:srgbClr val="000000">
                      <a:alpha val="43137"/>
                    </a:srgbClr>
                  </a:outerShdw>
                </a:effectLst>
                <a:latin typeface="Segoe" pitchFamily="34" charset="0"/>
              </a:rPr>
              <a:t>Online Tweaking</a:t>
            </a:r>
          </a:p>
        </p:txBody>
      </p:sp>
      <p:sp>
        <p:nvSpPr>
          <p:cNvPr id="15" name="Rounded Rectangle 14"/>
          <p:cNvSpPr/>
          <p:nvPr/>
        </p:nvSpPr>
        <p:spPr>
          <a:xfrm>
            <a:off x="7016496" y="5742432"/>
            <a:ext cx="1981200" cy="5181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defRPr/>
            </a:pPr>
            <a:r>
              <a:rPr lang="en-US" sz="1600" dirty="0" smtClean="0">
                <a:solidFill>
                  <a:schemeClr val="bg1"/>
                </a:solidFill>
                <a:effectLst>
                  <a:outerShdw blurRad="38100" dist="38100" dir="2700000" algn="tl">
                    <a:srgbClr val="000000">
                      <a:alpha val="43137"/>
                    </a:srgbClr>
                  </a:outerShdw>
                </a:effectLst>
                <a:latin typeface="Segoe" pitchFamily="34" charset="0"/>
              </a:rPr>
              <a:t>Capture with </a:t>
            </a:r>
            <a:r>
              <a:rPr lang="en-US" sz="1600" dirty="0" err="1" smtClean="0">
                <a:solidFill>
                  <a:schemeClr val="bg1"/>
                </a:solidFill>
                <a:effectLst>
                  <a:outerShdw blurRad="38100" dist="38100" dir="2700000" algn="tl">
                    <a:srgbClr val="000000">
                      <a:alpha val="43137"/>
                    </a:srgbClr>
                  </a:outerShdw>
                </a:effectLst>
                <a:latin typeface="Segoe" pitchFamily="34" charset="0"/>
              </a:rPr>
              <a:t>ImageX</a:t>
            </a:r>
            <a:endParaRPr lang="en-US" sz="16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16" name="Rounded Rectangle 15"/>
          <p:cNvSpPr/>
          <p:nvPr/>
        </p:nvSpPr>
        <p:spPr>
          <a:xfrm>
            <a:off x="182880" y="1933779"/>
            <a:ext cx="1981200" cy="5181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defRPr/>
            </a:pPr>
            <a:r>
              <a:rPr lang="en-US" sz="1600" dirty="0" smtClean="0">
                <a:solidFill>
                  <a:schemeClr val="bg1"/>
                </a:solidFill>
                <a:effectLst>
                  <a:outerShdw blurRad="38100" dist="38100" dir="2700000" algn="tl">
                    <a:srgbClr val="000000">
                      <a:alpha val="43137"/>
                    </a:srgbClr>
                  </a:outerShdw>
                </a:effectLst>
                <a:latin typeface="Segoe" pitchFamily="34" charset="0"/>
              </a:rPr>
              <a:t>Run Image Builder</a:t>
            </a:r>
          </a:p>
        </p:txBody>
      </p:sp>
      <p:grpSp>
        <p:nvGrpSpPr>
          <p:cNvPr id="23" name="Group 22"/>
          <p:cNvGrpSpPr/>
          <p:nvPr/>
        </p:nvGrpSpPr>
        <p:grpSpPr>
          <a:xfrm>
            <a:off x="182880" y="2681092"/>
            <a:ext cx="1981200" cy="1566672"/>
            <a:chOff x="241742" y="2697362"/>
            <a:chExt cx="1981200" cy="1566672"/>
          </a:xfrm>
          <a:effectLst>
            <a:outerShdw blurRad="63500" sx="102000" sy="102000" algn="ctr" rotWithShape="0">
              <a:prstClr val="black">
                <a:alpha val="40000"/>
              </a:prstClr>
            </a:outerShdw>
          </a:effectLst>
        </p:grpSpPr>
        <p:sp>
          <p:nvSpPr>
            <p:cNvPr id="18" name="Rounded Rectangle 17"/>
            <p:cNvSpPr/>
            <p:nvPr/>
          </p:nvSpPr>
          <p:spPr>
            <a:xfrm>
              <a:off x="241742" y="2697362"/>
              <a:ext cx="1981200" cy="1566672"/>
            </a:xfrm>
            <a:prstGeom prst="roundRect">
              <a:avLst>
                <a:gd name="adj" fmla="val 10441"/>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0000"/>
                </a:lnSpc>
                <a:defRPr/>
              </a:pPr>
              <a:r>
                <a:rPr lang="en-US" sz="1600" dirty="0" err="1" smtClean="0">
                  <a:solidFill>
                    <a:schemeClr val="tx1">
                      <a:lumMod val="65000"/>
                      <a:lumOff val="35000"/>
                    </a:schemeClr>
                  </a:solidFill>
                  <a:latin typeface="Segoe" pitchFamily="34" charset="0"/>
                </a:rPr>
                <a:t>WinPE</a:t>
              </a:r>
              <a:r>
                <a:rPr lang="en-US" sz="1600" dirty="0" smtClean="0">
                  <a:solidFill>
                    <a:schemeClr val="tx1">
                      <a:lumMod val="65000"/>
                      <a:lumOff val="35000"/>
                    </a:schemeClr>
                  </a:solidFill>
                  <a:latin typeface="Segoe" pitchFamily="34" charset="0"/>
                </a:rPr>
                <a:t> Pass</a:t>
              </a:r>
            </a:p>
            <a:p>
              <a:pPr algn="ctr">
                <a:lnSpc>
                  <a:spcPct val="90000"/>
                </a:lnSpc>
                <a:defRPr/>
              </a:pPr>
              <a:endParaRPr lang="en-US" sz="1600" dirty="0" smtClean="0">
                <a:solidFill>
                  <a:schemeClr val="tx1">
                    <a:lumMod val="65000"/>
                    <a:lumOff val="35000"/>
                  </a:schemeClr>
                </a:solidFill>
                <a:latin typeface="Segoe" pitchFamily="34" charset="0"/>
              </a:endParaRPr>
            </a:p>
          </p:txBody>
        </p:sp>
        <p:sp>
          <p:nvSpPr>
            <p:cNvPr id="19" name="Rectangle 18"/>
            <p:cNvSpPr/>
            <p:nvPr/>
          </p:nvSpPr>
          <p:spPr>
            <a:xfrm>
              <a:off x="259684" y="3052274"/>
              <a:ext cx="1945316" cy="237507"/>
            </a:xfrm>
            <a:prstGeom prst="rect">
              <a:avLst/>
            </a:prstGeom>
            <a:solidFill>
              <a:srgbClr val="92D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65000"/>
                      <a:lumOff val="35000"/>
                    </a:schemeClr>
                  </a:solidFill>
                  <a:latin typeface="Segoe" pitchFamily="34" charset="0"/>
                </a:rPr>
                <a:t>Partition</a:t>
              </a:r>
              <a:endParaRPr lang="en-US" sz="1200" dirty="0">
                <a:solidFill>
                  <a:schemeClr val="tx1">
                    <a:lumMod val="65000"/>
                    <a:lumOff val="35000"/>
                  </a:schemeClr>
                </a:solidFill>
                <a:latin typeface="Segoe" pitchFamily="34" charset="0"/>
              </a:endParaRPr>
            </a:p>
          </p:txBody>
        </p:sp>
        <p:sp>
          <p:nvSpPr>
            <p:cNvPr id="20" name="Rectangle 19"/>
            <p:cNvSpPr/>
            <p:nvPr/>
          </p:nvSpPr>
          <p:spPr>
            <a:xfrm>
              <a:off x="259684" y="3347178"/>
              <a:ext cx="1945316" cy="237507"/>
            </a:xfrm>
            <a:prstGeom prst="rect">
              <a:avLst/>
            </a:prstGeom>
            <a:solidFill>
              <a:srgbClr val="92D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65000"/>
                      <a:lumOff val="35000"/>
                    </a:schemeClr>
                  </a:solidFill>
                  <a:latin typeface="Segoe" pitchFamily="34" charset="0"/>
                </a:rPr>
                <a:t>Format</a:t>
              </a:r>
              <a:endParaRPr lang="en-US" sz="1200" dirty="0">
                <a:solidFill>
                  <a:schemeClr val="tx1">
                    <a:lumMod val="65000"/>
                    <a:lumOff val="35000"/>
                  </a:schemeClr>
                </a:solidFill>
                <a:latin typeface="Segoe" pitchFamily="34" charset="0"/>
              </a:endParaRPr>
            </a:p>
          </p:txBody>
        </p:sp>
        <p:sp>
          <p:nvSpPr>
            <p:cNvPr id="21" name="Rectangle 20"/>
            <p:cNvSpPr/>
            <p:nvPr/>
          </p:nvSpPr>
          <p:spPr>
            <a:xfrm>
              <a:off x="259684" y="3642082"/>
              <a:ext cx="1945316" cy="237507"/>
            </a:xfrm>
            <a:prstGeom prst="rect">
              <a:avLst/>
            </a:prstGeom>
            <a:solidFill>
              <a:srgbClr val="92D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65000"/>
                      <a:lumOff val="35000"/>
                    </a:schemeClr>
                  </a:solidFill>
                  <a:latin typeface="Segoe" pitchFamily="34" charset="0"/>
                </a:rPr>
                <a:t>Prepare to Build Image</a:t>
              </a:r>
              <a:endParaRPr lang="en-US" sz="1200" dirty="0">
                <a:solidFill>
                  <a:schemeClr val="tx1">
                    <a:lumMod val="65000"/>
                    <a:lumOff val="35000"/>
                  </a:schemeClr>
                </a:solidFill>
                <a:latin typeface="Segoe" pitchFamily="34" charset="0"/>
              </a:endParaRPr>
            </a:p>
          </p:txBody>
        </p:sp>
        <p:sp>
          <p:nvSpPr>
            <p:cNvPr id="22" name="Rectangle 21"/>
            <p:cNvSpPr/>
            <p:nvPr/>
          </p:nvSpPr>
          <p:spPr>
            <a:xfrm>
              <a:off x="259684" y="3936986"/>
              <a:ext cx="1945316" cy="237507"/>
            </a:xfrm>
            <a:prstGeom prst="rect">
              <a:avLst/>
            </a:prstGeom>
            <a:solidFill>
              <a:srgbClr val="92D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65000"/>
                      <a:lumOff val="35000"/>
                    </a:schemeClr>
                  </a:solidFill>
                  <a:latin typeface="Segoe" pitchFamily="34" charset="0"/>
                </a:rPr>
                <a:t>BCD Edit</a:t>
              </a:r>
              <a:endParaRPr lang="en-US" sz="1200" dirty="0">
                <a:solidFill>
                  <a:schemeClr val="tx1">
                    <a:lumMod val="65000"/>
                    <a:lumOff val="35000"/>
                  </a:schemeClr>
                </a:solidFill>
                <a:latin typeface="Segoe" pitchFamily="34" charset="0"/>
              </a:endParaRPr>
            </a:p>
          </p:txBody>
        </p:sp>
      </p:grpSp>
      <p:grpSp>
        <p:nvGrpSpPr>
          <p:cNvPr id="30" name="Group 29"/>
          <p:cNvGrpSpPr/>
          <p:nvPr/>
        </p:nvGrpSpPr>
        <p:grpSpPr>
          <a:xfrm>
            <a:off x="182880" y="4594329"/>
            <a:ext cx="1981200" cy="896822"/>
            <a:chOff x="3549851" y="3200165"/>
            <a:chExt cx="1981200" cy="896822"/>
          </a:xfrm>
          <a:effectLst>
            <a:outerShdw blurRad="63500" sx="102000" sy="102000" algn="ctr" rotWithShape="0">
              <a:prstClr val="black">
                <a:alpha val="40000"/>
              </a:prstClr>
            </a:outerShdw>
          </a:effectLst>
        </p:grpSpPr>
        <p:sp>
          <p:nvSpPr>
            <p:cNvPr id="31" name="Rounded Rectangle 30"/>
            <p:cNvSpPr/>
            <p:nvPr/>
          </p:nvSpPr>
          <p:spPr>
            <a:xfrm>
              <a:off x="3549851" y="3200165"/>
              <a:ext cx="1981200" cy="896822"/>
            </a:xfrm>
            <a:prstGeom prst="roundRect">
              <a:avLst>
                <a:gd name="adj" fmla="val 15737"/>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0000"/>
                </a:lnSpc>
                <a:defRPr/>
              </a:pPr>
              <a:r>
                <a:rPr lang="en-US" sz="1600" dirty="0" smtClean="0">
                  <a:solidFill>
                    <a:schemeClr val="tx1">
                      <a:lumMod val="65000"/>
                      <a:lumOff val="35000"/>
                    </a:schemeClr>
                  </a:solidFill>
                  <a:latin typeface="Segoe" pitchFamily="34" charset="0"/>
                </a:rPr>
                <a:t>Offline Servicing Pass</a:t>
              </a:r>
            </a:p>
            <a:p>
              <a:pPr algn="ctr">
                <a:lnSpc>
                  <a:spcPct val="90000"/>
                </a:lnSpc>
                <a:defRPr/>
              </a:pPr>
              <a:endParaRPr lang="en-US" sz="1600" dirty="0" smtClean="0">
                <a:solidFill>
                  <a:schemeClr val="tx1">
                    <a:lumMod val="65000"/>
                    <a:lumOff val="35000"/>
                  </a:schemeClr>
                </a:solidFill>
                <a:latin typeface="Segoe" pitchFamily="34" charset="0"/>
              </a:endParaRPr>
            </a:p>
          </p:txBody>
        </p:sp>
        <p:sp>
          <p:nvSpPr>
            <p:cNvPr id="32" name="Rectangle 31"/>
            <p:cNvSpPr/>
            <p:nvPr/>
          </p:nvSpPr>
          <p:spPr>
            <a:xfrm>
              <a:off x="3567793" y="3756955"/>
              <a:ext cx="1945316" cy="237507"/>
            </a:xfrm>
            <a:prstGeom prst="rect">
              <a:avLst/>
            </a:prstGeom>
            <a:solidFill>
              <a:srgbClr val="92D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65000"/>
                      <a:lumOff val="35000"/>
                    </a:schemeClr>
                  </a:solidFill>
                  <a:latin typeface="Segoe" pitchFamily="34" charset="0"/>
                </a:rPr>
                <a:t>Build and Installation</a:t>
              </a:r>
              <a:endParaRPr lang="en-US" sz="1200" dirty="0">
                <a:solidFill>
                  <a:schemeClr val="tx1">
                    <a:lumMod val="65000"/>
                    <a:lumOff val="35000"/>
                  </a:schemeClr>
                </a:solidFill>
                <a:latin typeface="Segoe" pitchFamily="34" charset="0"/>
              </a:endParaRPr>
            </a:p>
          </p:txBody>
        </p:sp>
      </p:grpSp>
      <p:grpSp>
        <p:nvGrpSpPr>
          <p:cNvPr id="40" name="Group 39"/>
          <p:cNvGrpSpPr/>
          <p:nvPr/>
        </p:nvGrpSpPr>
        <p:grpSpPr>
          <a:xfrm>
            <a:off x="2460752" y="2681092"/>
            <a:ext cx="1981200" cy="2135895"/>
            <a:chOff x="182880" y="2697362"/>
            <a:chExt cx="1981200" cy="2135895"/>
          </a:xfrm>
          <a:effectLst>
            <a:outerShdw blurRad="63500" sx="102000" sy="102000" algn="ctr" rotWithShape="0">
              <a:prstClr val="black">
                <a:alpha val="40000"/>
              </a:prstClr>
            </a:outerShdw>
          </a:effectLst>
        </p:grpSpPr>
        <p:sp>
          <p:nvSpPr>
            <p:cNvPr id="33" name="Rounded Rectangle 32"/>
            <p:cNvSpPr/>
            <p:nvPr/>
          </p:nvSpPr>
          <p:spPr>
            <a:xfrm>
              <a:off x="182880" y="2697362"/>
              <a:ext cx="1981200" cy="2135895"/>
            </a:xfrm>
            <a:prstGeom prst="roundRect">
              <a:avLst>
                <a:gd name="adj" fmla="val 8643"/>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0000"/>
                </a:lnSpc>
                <a:defRPr/>
              </a:pPr>
              <a:r>
                <a:rPr lang="en-US" sz="1600" dirty="0" smtClean="0">
                  <a:solidFill>
                    <a:schemeClr val="tx1">
                      <a:lumMod val="65000"/>
                      <a:lumOff val="35000"/>
                    </a:schemeClr>
                  </a:solidFill>
                  <a:latin typeface="Segoe" pitchFamily="34" charset="0"/>
                </a:rPr>
                <a:t>Specialize Pass</a:t>
              </a:r>
            </a:p>
            <a:p>
              <a:pPr algn="ctr">
                <a:lnSpc>
                  <a:spcPct val="90000"/>
                </a:lnSpc>
                <a:defRPr/>
              </a:pPr>
              <a:endParaRPr lang="en-US" sz="1600" dirty="0" smtClean="0">
                <a:solidFill>
                  <a:schemeClr val="tx1">
                    <a:lumMod val="65000"/>
                    <a:lumOff val="35000"/>
                  </a:schemeClr>
                </a:solidFill>
                <a:latin typeface="Segoe" pitchFamily="34" charset="0"/>
              </a:endParaRPr>
            </a:p>
          </p:txBody>
        </p:sp>
        <p:sp>
          <p:nvSpPr>
            <p:cNvPr id="34" name="Rectangle 33"/>
            <p:cNvSpPr/>
            <p:nvPr/>
          </p:nvSpPr>
          <p:spPr>
            <a:xfrm>
              <a:off x="200822" y="3052274"/>
              <a:ext cx="1945316" cy="237507"/>
            </a:xfrm>
            <a:prstGeom prst="rect">
              <a:avLst/>
            </a:prstGeom>
            <a:solidFill>
              <a:srgbClr val="92D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65000"/>
                      <a:lumOff val="35000"/>
                    </a:schemeClr>
                  </a:solidFill>
                  <a:latin typeface="Segoe" pitchFamily="34" charset="0"/>
                </a:rPr>
                <a:t>Language Set</a:t>
              </a:r>
              <a:endParaRPr lang="en-US" sz="1200" dirty="0">
                <a:solidFill>
                  <a:schemeClr val="tx1">
                    <a:lumMod val="65000"/>
                    <a:lumOff val="35000"/>
                  </a:schemeClr>
                </a:solidFill>
                <a:latin typeface="Segoe" pitchFamily="34" charset="0"/>
              </a:endParaRPr>
            </a:p>
          </p:txBody>
        </p:sp>
        <p:sp>
          <p:nvSpPr>
            <p:cNvPr id="35" name="Rectangle 34"/>
            <p:cNvSpPr/>
            <p:nvPr/>
          </p:nvSpPr>
          <p:spPr>
            <a:xfrm>
              <a:off x="200822" y="3345198"/>
              <a:ext cx="1945316" cy="237507"/>
            </a:xfrm>
            <a:prstGeom prst="rect">
              <a:avLst/>
            </a:prstGeom>
            <a:solidFill>
              <a:srgbClr val="92D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lumMod val="65000"/>
                      <a:lumOff val="35000"/>
                    </a:schemeClr>
                  </a:solidFill>
                  <a:latin typeface="Segoe" pitchFamily="34" charset="0"/>
                </a:rPr>
                <a:t>Timezone</a:t>
              </a:r>
              <a:endParaRPr lang="en-US" sz="1200" dirty="0">
                <a:solidFill>
                  <a:schemeClr val="tx1">
                    <a:lumMod val="65000"/>
                    <a:lumOff val="35000"/>
                  </a:schemeClr>
                </a:solidFill>
                <a:latin typeface="Segoe" pitchFamily="34" charset="0"/>
              </a:endParaRPr>
            </a:p>
          </p:txBody>
        </p:sp>
        <p:sp>
          <p:nvSpPr>
            <p:cNvPr id="36" name="Rectangle 35"/>
            <p:cNvSpPr/>
            <p:nvPr/>
          </p:nvSpPr>
          <p:spPr>
            <a:xfrm>
              <a:off x="200822" y="3638122"/>
              <a:ext cx="1945316" cy="237507"/>
            </a:xfrm>
            <a:prstGeom prst="rect">
              <a:avLst/>
            </a:prstGeom>
            <a:solidFill>
              <a:srgbClr val="92D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65000"/>
                      <a:lumOff val="35000"/>
                    </a:schemeClr>
                  </a:solidFill>
                  <a:latin typeface="Segoe" pitchFamily="34" charset="0"/>
                </a:rPr>
                <a:t>Computer Name</a:t>
              </a:r>
              <a:endParaRPr lang="en-US" sz="1200" dirty="0">
                <a:solidFill>
                  <a:schemeClr val="tx1">
                    <a:lumMod val="65000"/>
                    <a:lumOff val="35000"/>
                  </a:schemeClr>
                </a:solidFill>
                <a:latin typeface="Segoe" pitchFamily="34" charset="0"/>
              </a:endParaRPr>
            </a:p>
          </p:txBody>
        </p:sp>
        <p:sp>
          <p:nvSpPr>
            <p:cNvPr id="37" name="Rectangle 36"/>
            <p:cNvSpPr/>
            <p:nvPr/>
          </p:nvSpPr>
          <p:spPr>
            <a:xfrm>
              <a:off x="200822" y="3931046"/>
              <a:ext cx="1945316" cy="237507"/>
            </a:xfrm>
            <a:prstGeom prst="rect">
              <a:avLst/>
            </a:prstGeom>
            <a:solidFill>
              <a:srgbClr val="92D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65000"/>
                      <a:lumOff val="35000"/>
                    </a:schemeClr>
                  </a:solidFill>
                  <a:latin typeface="Segoe" pitchFamily="34" charset="0"/>
                </a:rPr>
                <a:t>IE Configuration</a:t>
              </a:r>
              <a:endParaRPr lang="en-US" sz="1200" dirty="0">
                <a:solidFill>
                  <a:schemeClr val="tx1">
                    <a:lumMod val="65000"/>
                    <a:lumOff val="35000"/>
                  </a:schemeClr>
                </a:solidFill>
                <a:latin typeface="Segoe" pitchFamily="34" charset="0"/>
              </a:endParaRPr>
            </a:p>
          </p:txBody>
        </p:sp>
        <p:sp>
          <p:nvSpPr>
            <p:cNvPr id="38" name="Rectangle 37"/>
            <p:cNvSpPr/>
            <p:nvPr/>
          </p:nvSpPr>
          <p:spPr>
            <a:xfrm>
              <a:off x="200822" y="4223970"/>
              <a:ext cx="1945316" cy="237507"/>
            </a:xfrm>
            <a:prstGeom prst="rect">
              <a:avLst/>
            </a:prstGeom>
            <a:solidFill>
              <a:srgbClr val="92D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65000"/>
                      <a:lumOff val="35000"/>
                    </a:schemeClr>
                  </a:solidFill>
                  <a:latin typeface="Segoe" pitchFamily="34" charset="0"/>
                </a:rPr>
                <a:t>Join Domain</a:t>
              </a:r>
              <a:endParaRPr lang="en-US" sz="1200" dirty="0">
                <a:solidFill>
                  <a:schemeClr val="tx1">
                    <a:lumMod val="65000"/>
                    <a:lumOff val="35000"/>
                  </a:schemeClr>
                </a:solidFill>
                <a:latin typeface="Segoe" pitchFamily="34" charset="0"/>
              </a:endParaRPr>
            </a:p>
          </p:txBody>
        </p:sp>
        <p:sp>
          <p:nvSpPr>
            <p:cNvPr id="39" name="Rectangle 38"/>
            <p:cNvSpPr/>
            <p:nvPr/>
          </p:nvSpPr>
          <p:spPr>
            <a:xfrm>
              <a:off x="200822" y="4516896"/>
              <a:ext cx="1945316" cy="237507"/>
            </a:xfrm>
            <a:prstGeom prst="rect">
              <a:avLst/>
            </a:prstGeom>
            <a:solidFill>
              <a:srgbClr val="92D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65000"/>
                      <a:lumOff val="35000"/>
                    </a:schemeClr>
                  </a:solidFill>
                  <a:latin typeface="Segoe" pitchFamily="34" charset="0"/>
                </a:rPr>
                <a:t>Run Scripts</a:t>
              </a:r>
              <a:endParaRPr lang="en-US" sz="1200" dirty="0">
                <a:solidFill>
                  <a:schemeClr val="tx1">
                    <a:lumMod val="65000"/>
                    <a:lumOff val="35000"/>
                  </a:schemeClr>
                </a:solidFill>
                <a:latin typeface="Segoe" pitchFamily="34" charset="0"/>
              </a:endParaRPr>
            </a:p>
          </p:txBody>
        </p:sp>
      </p:grpSp>
      <p:grpSp>
        <p:nvGrpSpPr>
          <p:cNvPr id="46" name="Group 45"/>
          <p:cNvGrpSpPr/>
          <p:nvPr/>
        </p:nvGrpSpPr>
        <p:grpSpPr>
          <a:xfrm>
            <a:off x="4738624" y="2681092"/>
            <a:ext cx="1981200" cy="1850887"/>
            <a:chOff x="182880" y="2697362"/>
            <a:chExt cx="1981200" cy="1850887"/>
          </a:xfrm>
          <a:effectLst>
            <a:outerShdw blurRad="63500" sx="102000" sy="102000" algn="ctr" rotWithShape="0">
              <a:prstClr val="black">
                <a:alpha val="40000"/>
              </a:prstClr>
            </a:outerShdw>
          </a:effectLst>
        </p:grpSpPr>
        <p:sp>
          <p:nvSpPr>
            <p:cNvPr id="41" name="Rounded Rectangle 40"/>
            <p:cNvSpPr/>
            <p:nvPr/>
          </p:nvSpPr>
          <p:spPr>
            <a:xfrm>
              <a:off x="182880" y="2697362"/>
              <a:ext cx="1981200" cy="1850887"/>
            </a:xfrm>
            <a:prstGeom prst="roundRect">
              <a:avLst>
                <a:gd name="adj" fmla="val 8643"/>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0000"/>
                </a:lnSpc>
                <a:defRPr/>
              </a:pPr>
              <a:r>
                <a:rPr lang="en-US" sz="1600" dirty="0" smtClean="0">
                  <a:solidFill>
                    <a:schemeClr val="tx1">
                      <a:lumMod val="65000"/>
                      <a:lumOff val="35000"/>
                    </a:schemeClr>
                  </a:solidFill>
                  <a:latin typeface="Segoe" pitchFamily="34" charset="0"/>
                </a:rPr>
                <a:t>OOBE Pass</a:t>
              </a:r>
            </a:p>
            <a:p>
              <a:pPr algn="ctr">
                <a:lnSpc>
                  <a:spcPct val="90000"/>
                </a:lnSpc>
                <a:defRPr/>
              </a:pPr>
              <a:endParaRPr lang="en-US" sz="1600" dirty="0" smtClean="0">
                <a:solidFill>
                  <a:schemeClr val="tx1">
                    <a:lumMod val="65000"/>
                    <a:lumOff val="35000"/>
                  </a:schemeClr>
                </a:solidFill>
                <a:latin typeface="Segoe" pitchFamily="34" charset="0"/>
              </a:endParaRPr>
            </a:p>
          </p:txBody>
        </p:sp>
        <p:sp>
          <p:nvSpPr>
            <p:cNvPr id="42" name="Rectangle 41"/>
            <p:cNvSpPr/>
            <p:nvPr/>
          </p:nvSpPr>
          <p:spPr>
            <a:xfrm>
              <a:off x="200822" y="3052274"/>
              <a:ext cx="1945316" cy="237507"/>
            </a:xfrm>
            <a:prstGeom prst="rect">
              <a:avLst/>
            </a:prstGeom>
            <a:solidFill>
              <a:srgbClr val="92D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65000"/>
                      <a:lumOff val="35000"/>
                    </a:schemeClr>
                  </a:solidFill>
                  <a:latin typeface="Segoe" pitchFamily="34" charset="0"/>
                </a:rPr>
                <a:t>Set Display</a:t>
              </a:r>
              <a:endParaRPr lang="en-US" sz="1200" dirty="0">
                <a:solidFill>
                  <a:schemeClr val="tx1">
                    <a:lumMod val="65000"/>
                    <a:lumOff val="35000"/>
                  </a:schemeClr>
                </a:solidFill>
                <a:latin typeface="Segoe" pitchFamily="34" charset="0"/>
              </a:endParaRPr>
            </a:p>
          </p:txBody>
        </p:sp>
        <p:sp>
          <p:nvSpPr>
            <p:cNvPr id="43" name="Rectangle 42"/>
            <p:cNvSpPr/>
            <p:nvPr/>
          </p:nvSpPr>
          <p:spPr>
            <a:xfrm>
              <a:off x="200822" y="3346622"/>
              <a:ext cx="1945316" cy="237507"/>
            </a:xfrm>
            <a:prstGeom prst="rect">
              <a:avLst/>
            </a:prstGeom>
            <a:solidFill>
              <a:srgbClr val="92D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65000"/>
                      <a:lumOff val="35000"/>
                    </a:schemeClr>
                  </a:solidFill>
                  <a:latin typeface="Segoe" pitchFamily="34" charset="0"/>
                </a:rPr>
                <a:t>Create Users</a:t>
              </a:r>
              <a:endParaRPr lang="en-US" sz="1200" dirty="0">
                <a:solidFill>
                  <a:schemeClr val="tx1">
                    <a:lumMod val="65000"/>
                    <a:lumOff val="35000"/>
                  </a:schemeClr>
                </a:solidFill>
                <a:latin typeface="Segoe" pitchFamily="34" charset="0"/>
              </a:endParaRPr>
            </a:p>
          </p:txBody>
        </p:sp>
        <p:sp>
          <p:nvSpPr>
            <p:cNvPr id="44" name="Rectangle 43"/>
            <p:cNvSpPr/>
            <p:nvPr/>
          </p:nvSpPr>
          <p:spPr>
            <a:xfrm>
              <a:off x="200822" y="3640970"/>
              <a:ext cx="1945316" cy="482616"/>
            </a:xfrm>
            <a:prstGeom prst="rect">
              <a:avLst/>
            </a:prstGeom>
            <a:solidFill>
              <a:srgbClr val="92D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65000"/>
                      <a:lumOff val="35000"/>
                    </a:schemeClr>
                  </a:solidFill>
                  <a:latin typeface="Segoe" pitchFamily="34" charset="0"/>
                </a:rPr>
                <a:t>Run First Logon Commands</a:t>
              </a:r>
              <a:endParaRPr lang="en-US" sz="1200" dirty="0">
                <a:solidFill>
                  <a:schemeClr val="tx1">
                    <a:lumMod val="65000"/>
                    <a:lumOff val="35000"/>
                  </a:schemeClr>
                </a:solidFill>
                <a:latin typeface="Segoe" pitchFamily="34" charset="0"/>
              </a:endParaRPr>
            </a:p>
          </p:txBody>
        </p:sp>
        <p:sp>
          <p:nvSpPr>
            <p:cNvPr id="45" name="Rectangle 44"/>
            <p:cNvSpPr/>
            <p:nvPr/>
          </p:nvSpPr>
          <p:spPr>
            <a:xfrm>
              <a:off x="200822" y="4180428"/>
              <a:ext cx="1945316" cy="237507"/>
            </a:xfrm>
            <a:prstGeom prst="rect">
              <a:avLst/>
            </a:prstGeom>
            <a:solidFill>
              <a:srgbClr val="92D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65000"/>
                      <a:lumOff val="35000"/>
                    </a:schemeClr>
                  </a:solidFill>
                  <a:latin typeface="Segoe" pitchFamily="34" charset="0"/>
                </a:rPr>
                <a:t>Set IE Proxy</a:t>
              </a:r>
              <a:endParaRPr lang="en-US" sz="1200" dirty="0">
                <a:solidFill>
                  <a:schemeClr val="tx1">
                    <a:lumMod val="65000"/>
                    <a:lumOff val="35000"/>
                  </a:schemeClr>
                </a:solidFill>
                <a:latin typeface="Segoe" pitchFamily="34" charset="0"/>
              </a:endParaRPr>
            </a:p>
          </p:txBody>
        </p:sp>
      </p:grpSp>
      <p:sp>
        <p:nvSpPr>
          <p:cNvPr id="47" name="Rounded Rectangle 46"/>
          <p:cNvSpPr/>
          <p:nvPr/>
        </p:nvSpPr>
        <p:spPr>
          <a:xfrm>
            <a:off x="4738624" y="4907280"/>
            <a:ext cx="1981200" cy="5181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defRPr/>
            </a:pPr>
            <a:r>
              <a:rPr lang="en-US" sz="1600" dirty="0" smtClean="0">
                <a:solidFill>
                  <a:schemeClr val="bg1"/>
                </a:solidFill>
                <a:effectLst>
                  <a:outerShdw blurRad="38100" dist="38100" dir="2700000" algn="tl">
                    <a:srgbClr val="000000">
                      <a:alpha val="43137"/>
                    </a:srgbClr>
                  </a:outerShdw>
                </a:effectLst>
                <a:latin typeface="Segoe" pitchFamily="34" charset="0"/>
              </a:rPr>
              <a:t>First Login</a:t>
            </a:r>
          </a:p>
        </p:txBody>
      </p:sp>
      <p:grpSp>
        <p:nvGrpSpPr>
          <p:cNvPr id="51" name="Group 50"/>
          <p:cNvGrpSpPr/>
          <p:nvPr/>
        </p:nvGrpSpPr>
        <p:grpSpPr>
          <a:xfrm>
            <a:off x="7016496" y="2697363"/>
            <a:ext cx="1981200" cy="1387750"/>
            <a:chOff x="182880" y="2697363"/>
            <a:chExt cx="1981200" cy="1387750"/>
          </a:xfrm>
          <a:effectLst>
            <a:outerShdw blurRad="63500" sx="102000" sy="102000" algn="ctr" rotWithShape="0">
              <a:prstClr val="black">
                <a:alpha val="40000"/>
              </a:prstClr>
            </a:outerShdw>
          </a:effectLst>
        </p:grpSpPr>
        <p:sp>
          <p:nvSpPr>
            <p:cNvPr id="48" name="Rounded Rectangle 47"/>
            <p:cNvSpPr/>
            <p:nvPr/>
          </p:nvSpPr>
          <p:spPr>
            <a:xfrm>
              <a:off x="182880" y="2697363"/>
              <a:ext cx="1981200" cy="1387750"/>
            </a:xfrm>
            <a:prstGeom prst="roundRect">
              <a:avLst>
                <a:gd name="adj" fmla="val 8643"/>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0000"/>
                </a:lnSpc>
                <a:defRPr/>
              </a:pPr>
              <a:r>
                <a:rPr lang="en-US" sz="1600" dirty="0" smtClean="0">
                  <a:solidFill>
                    <a:schemeClr val="tx1">
                      <a:lumMod val="65000"/>
                      <a:lumOff val="35000"/>
                    </a:schemeClr>
                  </a:solidFill>
                  <a:latin typeface="Segoe" pitchFamily="34" charset="0"/>
                </a:rPr>
                <a:t>Generalize Pass</a:t>
              </a:r>
            </a:p>
            <a:p>
              <a:pPr algn="ctr">
                <a:lnSpc>
                  <a:spcPct val="90000"/>
                </a:lnSpc>
                <a:defRPr/>
              </a:pPr>
              <a:endParaRPr lang="en-US" sz="1600" dirty="0" smtClean="0">
                <a:solidFill>
                  <a:schemeClr val="tx1">
                    <a:lumMod val="65000"/>
                    <a:lumOff val="35000"/>
                  </a:schemeClr>
                </a:solidFill>
                <a:latin typeface="Segoe" pitchFamily="34" charset="0"/>
              </a:endParaRPr>
            </a:p>
          </p:txBody>
        </p:sp>
        <p:sp>
          <p:nvSpPr>
            <p:cNvPr id="49" name="Rectangle 48"/>
            <p:cNvSpPr/>
            <p:nvPr/>
          </p:nvSpPr>
          <p:spPr>
            <a:xfrm>
              <a:off x="200822" y="3052274"/>
              <a:ext cx="1945316" cy="429731"/>
            </a:xfrm>
            <a:prstGeom prst="rect">
              <a:avLst/>
            </a:prstGeom>
            <a:solidFill>
              <a:srgbClr val="92D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65000"/>
                      <a:lumOff val="35000"/>
                    </a:schemeClr>
                  </a:solidFill>
                  <a:latin typeface="Segoe" pitchFamily="34" charset="0"/>
                </a:rPr>
                <a:t>Process Answer File Settings</a:t>
              </a:r>
              <a:endParaRPr lang="en-US" sz="1200" dirty="0">
                <a:solidFill>
                  <a:schemeClr val="tx1">
                    <a:lumMod val="65000"/>
                    <a:lumOff val="35000"/>
                  </a:schemeClr>
                </a:solidFill>
                <a:latin typeface="Segoe" pitchFamily="34" charset="0"/>
              </a:endParaRPr>
            </a:p>
          </p:txBody>
        </p:sp>
        <p:sp>
          <p:nvSpPr>
            <p:cNvPr id="50" name="Rectangle 49"/>
            <p:cNvSpPr/>
            <p:nvPr/>
          </p:nvSpPr>
          <p:spPr>
            <a:xfrm>
              <a:off x="200822" y="3536629"/>
              <a:ext cx="1945316" cy="429731"/>
            </a:xfrm>
            <a:prstGeom prst="rect">
              <a:avLst/>
            </a:prstGeom>
            <a:solidFill>
              <a:srgbClr val="92D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65000"/>
                      <a:lumOff val="35000"/>
                    </a:schemeClr>
                  </a:solidFill>
                  <a:latin typeface="Segoe" pitchFamily="34" charset="0"/>
                </a:rPr>
                <a:t>Process Generalize Providers</a:t>
              </a:r>
              <a:endParaRPr lang="en-US" sz="1200" dirty="0">
                <a:solidFill>
                  <a:schemeClr val="tx1">
                    <a:lumMod val="65000"/>
                    <a:lumOff val="35000"/>
                  </a:schemeClr>
                </a:solidFill>
                <a:latin typeface="Segoe" pitchFamily="34" charset="0"/>
              </a:endParaRPr>
            </a:p>
          </p:txBody>
        </p:sp>
      </p:grpSp>
      <p:sp>
        <p:nvSpPr>
          <p:cNvPr id="52" name="Rounded Rectangle 51"/>
          <p:cNvSpPr/>
          <p:nvPr/>
        </p:nvSpPr>
        <p:spPr>
          <a:xfrm>
            <a:off x="7016496" y="4907280"/>
            <a:ext cx="1981200" cy="5181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defRPr/>
            </a:pPr>
            <a:r>
              <a:rPr lang="en-US" sz="1600" dirty="0" smtClean="0">
                <a:solidFill>
                  <a:schemeClr val="bg1"/>
                </a:solidFill>
                <a:effectLst>
                  <a:outerShdw blurRad="38100" dist="38100" dir="2700000" algn="tl">
                    <a:srgbClr val="000000">
                      <a:alpha val="43137"/>
                    </a:srgbClr>
                  </a:outerShdw>
                </a:effectLst>
                <a:latin typeface="Segoe" pitchFamily="34" charset="0"/>
              </a:rPr>
              <a:t>Shutdown</a:t>
            </a:r>
          </a:p>
        </p:txBody>
      </p:sp>
      <p:cxnSp>
        <p:nvCxnSpPr>
          <p:cNvPr id="55" name="Straight Arrow Connector 54"/>
          <p:cNvCxnSpPr>
            <a:stCxn id="7" idx="2"/>
            <a:endCxn id="16" idx="0"/>
          </p:cNvCxnSpPr>
          <p:nvPr/>
        </p:nvCxnSpPr>
        <p:spPr>
          <a:xfrm rot="5400000">
            <a:off x="1084415" y="1844713"/>
            <a:ext cx="178131" cy="1588"/>
          </a:xfrm>
          <a:prstGeom prst="straightConnector1">
            <a:avLst/>
          </a:prstGeom>
          <a:ln w="34925"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6" idx="2"/>
            <a:endCxn id="18" idx="0"/>
          </p:cNvCxnSpPr>
          <p:nvPr/>
        </p:nvCxnSpPr>
        <p:spPr>
          <a:xfrm rot="5400000">
            <a:off x="1058904" y="2566515"/>
            <a:ext cx="229153" cy="1588"/>
          </a:xfrm>
          <a:prstGeom prst="straightConnector1">
            <a:avLst/>
          </a:prstGeom>
          <a:ln w="34925"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18" idx="2"/>
            <a:endCxn id="31" idx="0"/>
          </p:cNvCxnSpPr>
          <p:nvPr/>
        </p:nvCxnSpPr>
        <p:spPr>
          <a:xfrm rot="5400000">
            <a:off x="1000198" y="4421046"/>
            <a:ext cx="346565" cy="1588"/>
          </a:xfrm>
          <a:prstGeom prst="straightConnector1">
            <a:avLst/>
          </a:prstGeom>
          <a:ln w="34925"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31" idx="2"/>
            <a:endCxn id="12" idx="0"/>
          </p:cNvCxnSpPr>
          <p:nvPr/>
        </p:nvCxnSpPr>
        <p:spPr>
          <a:xfrm rot="5400000">
            <a:off x="1047840" y="5616791"/>
            <a:ext cx="251281" cy="1588"/>
          </a:xfrm>
          <a:prstGeom prst="straightConnector1">
            <a:avLst/>
          </a:prstGeom>
          <a:ln w="34925"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12" idx="3"/>
            <a:endCxn id="9" idx="1"/>
          </p:cNvCxnSpPr>
          <p:nvPr/>
        </p:nvCxnSpPr>
        <p:spPr>
          <a:xfrm flipV="1">
            <a:off x="2164080" y="1496568"/>
            <a:ext cx="296672" cy="4504944"/>
          </a:xfrm>
          <a:prstGeom prst="bentConnector3">
            <a:avLst>
              <a:gd name="adj1" fmla="val 50000"/>
            </a:avLst>
          </a:prstGeom>
          <a:ln w="34925"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9" idx="2"/>
            <a:endCxn id="33" idx="0"/>
          </p:cNvCxnSpPr>
          <p:nvPr/>
        </p:nvCxnSpPr>
        <p:spPr>
          <a:xfrm rot="5400000">
            <a:off x="2988630" y="2218370"/>
            <a:ext cx="925444" cy="1588"/>
          </a:xfrm>
          <a:prstGeom prst="straightConnector1">
            <a:avLst/>
          </a:prstGeom>
          <a:ln w="34925"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33" idx="2"/>
            <a:endCxn id="13" idx="0"/>
          </p:cNvCxnSpPr>
          <p:nvPr/>
        </p:nvCxnSpPr>
        <p:spPr>
          <a:xfrm rot="5400000">
            <a:off x="2988630" y="5279709"/>
            <a:ext cx="925445" cy="1588"/>
          </a:xfrm>
          <a:prstGeom prst="straightConnector1">
            <a:avLst/>
          </a:prstGeom>
          <a:ln w="34925"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0" idx="2"/>
            <a:endCxn id="41" idx="0"/>
          </p:cNvCxnSpPr>
          <p:nvPr/>
        </p:nvCxnSpPr>
        <p:spPr>
          <a:xfrm rot="5400000">
            <a:off x="5266502" y="2218370"/>
            <a:ext cx="925444" cy="1588"/>
          </a:xfrm>
          <a:prstGeom prst="straightConnector1">
            <a:avLst/>
          </a:prstGeom>
          <a:ln w="34925"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41" idx="2"/>
            <a:endCxn id="47" idx="0"/>
          </p:cNvCxnSpPr>
          <p:nvPr/>
        </p:nvCxnSpPr>
        <p:spPr>
          <a:xfrm rot="5400000">
            <a:off x="5541574" y="4719629"/>
            <a:ext cx="375301" cy="1588"/>
          </a:xfrm>
          <a:prstGeom prst="straightConnector1">
            <a:avLst/>
          </a:prstGeom>
          <a:ln w="34925"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47" idx="2"/>
            <a:endCxn id="14" idx="0"/>
          </p:cNvCxnSpPr>
          <p:nvPr/>
        </p:nvCxnSpPr>
        <p:spPr>
          <a:xfrm rot="5400000">
            <a:off x="5570728" y="5583936"/>
            <a:ext cx="316992" cy="1588"/>
          </a:xfrm>
          <a:prstGeom prst="straightConnector1">
            <a:avLst/>
          </a:prstGeom>
          <a:ln w="34925"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11" idx="2"/>
            <a:endCxn id="48" idx="0"/>
          </p:cNvCxnSpPr>
          <p:nvPr/>
        </p:nvCxnSpPr>
        <p:spPr>
          <a:xfrm rot="5400000">
            <a:off x="7536239" y="2226505"/>
            <a:ext cx="941715" cy="1588"/>
          </a:xfrm>
          <a:prstGeom prst="straightConnector1">
            <a:avLst/>
          </a:prstGeom>
          <a:ln w="34925"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48" idx="2"/>
            <a:endCxn id="52" idx="0"/>
          </p:cNvCxnSpPr>
          <p:nvPr/>
        </p:nvCxnSpPr>
        <p:spPr>
          <a:xfrm rot="5400000">
            <a:off x="7596013" y="4496196"/>
            <a:ext cx="822167" cy="1588"/>
          </a:xfrm>
          <a:prstGeom prst="straightConnector1">
            <a:avLst/>
          </a:prstGeom>
          <a:ln w="34925"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52" idx="2"/>
            <a:endCxn id="15" idx="0"/>
          </p:cNvCxnSpPr>
          <p:nvPr/>
        </p:nvCxnSpPr>
        <p:spPr>
          <a:xfrm rot="5400000">
            <a:off x="7848600" y="5583936"/>
            <a:ext cx="316992" cy="1588"/>
          </a:xfrm>
          <a:prstGeom prst="straightConnector1">
            <a:avLst/>
          </a:prstGeom>
          <a:ln w="34925"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a:stCxn id="13" idx="3"/>
            <a:endCxn id="10" idx="1"/>
          </p:cNvCxnSpPr>
          <p:nvPr/>
        </p:nvCxnSpPr>
        <p:spPr>
          <a:xfrm flipV="1">
            <a:off x="4441952" y="1496568"/>
            <a:ext cx="296672" cy="4504944"/>
          </a:xfrm>
          <a:prstGeom prst="bentConnector3">
            <a:avLst>
              <a:gd name="adj1" fmla="val 50000"/>
            </a:avLst>
          </a:prstGeom>
          <a:ln w="34925"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a:stCxn id="14" idx="3"/>
            <a:endCxn id="11" idx="1"/>
          </p:cNvCxnSpPr>
          <p:nvPr/>
        </p:nvCxnSpPr>
        <p:spPr>
          <a:xfrm flipV="1">
            <a:off x="6719824" y="1496568"/>
            <a:ext cx="296672" cy="4504944"/>
          </a:xfrm>
          <a:prstGeom prst="bentConnector3">
            <a:avLst>
              <a:gd name="adj1" fmla="val 50000"/>
            </a:avLst>
          </a:prstGeom>
          <a:ln w="34925"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07/7/12/main" xmlns="" val="225921031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smtClean="0"/>
              <a:t>ICE Demo Detail</a:t>
            </a:r>
            <a:endParaRPr lang="en-US" dirty="0"/>
          </a:p>
        </p:txBody>
      </p:sp>
      <p:sp>
        <p:nvSpPr>
          <p:cNvPr id="11" name="Content Placeholder 2"/>
          <p:cNvSpPr>
            <a:spLocks noGrp="1"/>
          </p:cNvSpPr>
          <p:nvPr>
            <p:ph sz="quarter" idx="10"/>
          </p:nvPr>
        </p:nvSpPr>
        <p:spPr>
          <a:xfrm>
            <a:off x="377686" y="1003646"/>
            <a:ext cx="8385048" cy="4642242"/>
          </a:xfrm>
        </p:spPr>
        <p:txBody>
          <a:bodyPr/>
          <a:lstStyle/>
          <a:p>
            <a:r>
              <a:rPr lang="en-US" sz="3600" dirty="0" smtClean="0"/>
              <a:t>3. Add support for drivers</a:t>
            </a:r>
            <a:endParaRPr lang="en-US" sz="3600" dirty="0"/>
          </a:p>
          <a:p>
            <a:pPr lvl="1"/>
            <a:r>
              <a:rPr lang="en-US" sz="2000" dirty="0" smtClean="0">
                <a:solidFill>
                  <a:schemeClr val="tx1"/>
                </a:solidFill>
              </a:rPr>
              <a:t>Static: Add driver packages using a .PMQ file</a:t>
            </a:r>
            <a:endParaRPr lang="en-US" sz="2000" dirty="0">
              <a:solidFill>
                <a:schemeClr val="tx1"/>
              </a:solidFill>
            </a:endParaRPr>
          </a:p>
          <a:p>
            <a:pPr lvl="1"/>
            <a:r>
              <a:rPr lang="en-US" sz="2000" dirty="0" smtClean="0">
                <a:solidFill>
                  <a:schemeClr val="tx1"/>
                </a:solidFill>
              </a:rPr>
              <a:t>Dynamic: Add a setting to tell build system to automatically run TAP.exe and map inbox drivers</a:t>
            </a:r>
            <a:endParaRPr lang="en-US" sz="2000" dirty="0">
              <a:solidFill>
                <a:schemeClr val="tx1"/>
              </a:solidFill>
            </a:endParaRPr>
          </a:p>
          <a:p>
            <a:pPr lvl="1"/>
            <a:endParaRPr lang="en-US" sz="2000" dirty="0">
              <a:solidFill>
                <a:schemeClr val="tx1"/>
              </a:solidFill>
            </a:endParaRPr>
          </a:p>
        </p:txBody>
      </p:sp>
    </p:spTree>
    <p:extLst>
      <p:ext uri="{BB962C8B-B14F-4D97-AF65-F5344CB8AC3E}">
        <p14:creationId xmlns:p14="http://schemas.microsoft.com/office/powerpoint/2007/7/12/main" xmlns="" val="349195868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smtClean="0"/>
              <a:t>ICE Demo Detail</a:t>
            </a:r>
            <a:endParaRPr lang="en-US" dirty="0"/>
          </a:p>
        </p:txBody>
      </p:sp>
      <p:sp>
        <p:nvSpPr>
          <p:cNvPr id="11" name="Content Placeholder 2"/>
          <p:cNvSpPr>
            <a:spLocks noGrp="1"/>
          </p:cNvSpPr>
          <p:nvPr>
            <p:ph sz="quarter" idx="10"/>
          </p:nvPr>
        </p:nvSpPr>
        <p:spPr>
          <a:xfrm>
            <a:off x="377686" y="1003646"/>
            <a:ext cx="8385048" cy="4642242"/>
          </a:xfrm>
        </p:spPr>
        <p:txBody>
          <a:bodyPr/>
          <a:lstStyle/>
          <a:p>
            <a:r>
              <a:rPr lang="en-US" sz="3600" dirty="0"/>
              <a:t>4</a:t>
            </a:r>
            <a:r>
              <a:rPr lang="en-US" sz="3600" dirty="0" smtClean="0"/>
              <a:t>. Create bootable installation media</a:t>
            </a:r>
            <a:endParaRPr lang="en-US" sz="3600" dirty="0"/>
          </a:p>
          <a:p>
            <a:pPr lvl="1"/>
            <a:r>
              <a:rPr lang="en-US" sz="2000" dirty="0" smtClean="0">
                <a:solidFill>
                  <a:schemeClr val="tx1"/>
                </a:solidFill>
              </a:rPr>
              <a:t>Use ICE to create a custom set of bootable files used to build and install Kiosk Image</a:t>
            </a:r>
            <a:endParaRPr lang="en-US" sz="2000" dirty="0">
              <a:solidFill>
                <a:schemeClr val="tx1"/>
              </a:solidFill>
            </a:endParaRPr>
          </a:p>
          <a:p>
            <a:pPr lvl="1"/>
            <a:endParaRPr lang="en-US" sz="2000" dirty="0">
              <a:solidFill>
                <a:schemeClr val="tx1"/>
              </a:solidFill>
            </a:endParaRPr>
          </a:p>
        </p:txBody>
      </p:sp>
    </p:spTree>
    <p:extLst>
      <p:ext uri="{BB962C8B-B14F-4D97-AF65-F5344CB8AC3E}">
        <p14:creationId xmlns:p14="http://schemas.microsoft.com/office/powerpoint/2007/7/12/main" xmlns="" val="166968660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Session Goals</a:t>
            </a:r>
            <a:endParaRPr lang="en-US" dirty="0"/>
          </a:p>
        </p:txBody>
      </p:sp>
      <p:sp>
        <p:nvSpPr>
          <p:cNvPr id="6" name="Text Placeholder 5"/>
          <p:cNvSpPr>
            <a:spLocks noGrp="1"/>
          </p:cNvSpPr>
          <p:nvPr>
            <p:ph type="body" sz="quarter" idx="10"/>
          </p:nvPr>
        </p:nvSpPr>
        <p:spPr/>
        <p:txBody>
          <a:bodyPr/>
          <a:lstStyle/>
          <a:p>
            <a:r>
              <a:rPr lang="en-US" dirty="0" smtClean="0"/>
              <a:t>Introduction</a:t>
            </a:r>
          </a:p>
          <a:p>
            <a:pPr lvl="1"/>
            <a:r>
              <a:rPr lang="en-US" dirty="0" smtClean="0"/>
              <a:t>Windows Embedded Standard 2011</a:t>
            </a:r>
          </a:p>
          <a:p>
            <a:r>
              <a:rPr lang="en-US" dirty="0" smtClean="0"/>
              <a:t>Demonstration</a:t>
            </a:r>
          </a:p>
          <a:p>
            <a:pPr lvl="1"/>
            <a:r>
              <a:rPr lang="en-US" dirty="0" smtClean="0"/>
              <a:t>Build a Kiosk device</a:t>
            </a:r>
          </a:p>
          <a:p>
            <a:pPr lvl="2"/>
            <a:r>
              <a:rPr lang="en-US" dirty="0" smtClean="0"/>
              <a:t>Rapid Development – Image Builder Wizard (IBW)</a:t>
            </a:r>
          </a:p>
          <a:p>
            <a:pPr lvl="2"/>
            <a:r>
              <a:rPr lang="en-US" dirty="0" smtClean="0"/>
              <a:t>Advanced Development – Image Configuration Editor (ICE)</a:t>
            </a:r>
          </a:p>
          <a:p>
            <a:pPr lvl="2"/>
            <a:r>
              <a:rPr lang="en-US" dirty="0" smtClean="0"/>
              <a:t>Embedded Runtime Capture and Deployment (</a:t>
            </a:r>
            <a:r>
              <a:rPr lang="en-US" dirty="0" err="1" smtClean="0"/>
              <a:t>ImageX</a:t>
            </a:r>
            <a:r>
              <a:rPr lang="en-US" dirty="0" smtClean="0"/>
              <a:t>) </a:t>
            </a:r>
          </a:p>
          <a:p>
            <a:r>
              <a:rPr lang="en-US" dirty="0" smtClean="0"/>
              <a:t>Questions</a:t>
            </a:r>
          </a:p>
          <a:p>
            <a:endParaRPr lang="en-US" dirty="0"/>
          </a:p>
        </p:txBody>
      </p:sp>
    </p:spTree>
    <p:extLst>
      <p:ext uri="{BB962C8B-B14F-4D97-AF65-F5344CB8AC3E}">
        <p14:creationId xmlns:p14="http://schemas.microsoft.com/office/powerpoint/2007/7/12/main" xmlns="" val="347981091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smtClean="0"/>
              <a:t>ICE Demo Detail</a:t>
            </a:r>
            <a:endParaRPr lang="en-US" dirty="0"/>
          </a:p>
        </p:txBody>
      </p:sp>
      <p:sp>
        <p:nvSpPr>
          <p:cNvPr id="11" name="Content Placeholder 2"/>
          <p:cNvSpPr>
            <a:spLocks noGrp="1"/>
          </p:cNvSpPr>
          <p:nvPr>
            <p:ph sz="quarter" idx="10"/>
          </p:nvPr>
        </p:nvSpPr>
        <p:spPr>
          <a:xfrm>
            <a:off x="377686" y="1003646"/>
            <a:ext cx="8385048" cy="4642242"/>
          </a:xfrm>
        </p:spPr>
        <p:txBody>
          <a:bodyPr/>
          <a:lstStyle/>
          <a:p>
            <a:r>
              <a:rPr lang="en-US" sz="3600" dirty="0" smtClean="0"/>
              <a:t>5. Build, Install, and Run</a:t>
            </a:r>
            <a:endParaRPr lang="en-US" sz="3600" dirty="0"/>
          </a:p>
          <a:p>
            <a:pPr lvl="1"/>
            <a:r>
              <a:rPr lang="en-US" sz="2000" dirty="0" smtClean="0">
                <a:solidFill>
                  <a:schemeClr val="tx1"/>
                </a:solidFill>
              </a:rPr>
              <a:t>Use ICE to create a custom set of bootable files used to build and install Kiosk Image</a:t>
            </a:r>
          </a:p>
          <a:p>
            <a:pPr lvl="1"/>
            <a:r>
              <a:rPr lang="en-US" sz="2000" dirty="0" smtClean="0">
                <a:solidFill>
                  <a:schemeClr val="tx1"/>
                </a:solidFill>
              </a:rPr>
              <a:t>Boot and run resulting embedded Kiosk device</a:t>
            </a:r>
          </a:p>
          <a:p>
            <a:pPr lvl="1"/>
            <a:r>
              <a:rPr lang="en-US" sz="2000" dirty="0" smtClean="0">
                <a:solidFill>
                  <a:schemeClr val="tx1"/>
                </a:solidFill>
              </a:rPr>
              <a:t>Will skip the build and install step due to time</a:t>
            </a:r>
            <a:endParaRPr lang="en-US" sz="2000" dirty="0">
              <a:solidFill>
                <a:schemeClr val="tx1"/>
              </a:solidFill>
            </a:endParaRPr>
          </a:p>
          <a:p>
            <a:pPr lvl="1"/>
            <a:endParaRPr lang="en-US" sz="2000" dirty="0">
              <a:solidFill>
                <a:schemeClr val="tx1"/>
              </a:solidFill>
            </a:endParaRPr>
          </a:p>
        </p:txBody>
      </p:sp>
    </p:spTree>
    <p:extLst>
      <p:ext uri="{BB962C8B-B14F-4D97-AF65-F5344CB8AC3E}">
        <p14:creationId xmlns:p14="http://schemas.microsoft.com/office/powerpoint/2007/7/12/main" xmlns="" val="313410545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0" y="5996838"/>
            <a:ext cx="9144000" cy="2679405"/>
            <a:chOff x="0" y="4406080"/>
            <a:chExt cx="9144000" cy="2451920"/>
          </a:xfrm>
        </p:grpSpPr>
        <p:sp>
          <p:nvSpPr>
            <p:cNvPr id="26" name="Freeform 13"/>
            <p:cNvSpPr>
              <a:spLocks/>
            </p:cNvSpPr>
            <p:nvPr/>
          </p:nvSpPr>
          <p:spPr bwMode="ltGray">
            <a:xfrm>
              <a:off x="0" y="4406080"/>
              <a:ext cx="9144000" cy="732896"/>
            </a:xfrm>
            <a:custGeom>
              <a:avLst/>
              <a:gdLst/>
              <a:ahLst/>
              <a:cxnLst>
                <a:cxn ang="0">
                  <a:pos x="6912" y="267"/>
                </a:cxn>
                <a:cxn ang="0">
                  <a:pos x="6763" y="294"/>
                </a:cxn>
                <a:cxn ang="0">
                  <a:pos x="6512" y="333"/>
                </a:cxn>
                <a:cxn ang="0">
                  <a:pos x="6152" y="383"/>
                </a:cxn>
                <a:cxn ang="0">
                  <a:pos x="5693" y="438"/>
                </a:cxn>
                <a:cxn ang="0">
                  <a:pos x="5146" y="487"/>
                </a:cxn>
                <a:cxn ang="0">
                  <a:pos x="4842" y="510"/>
                </a:cxn>
                <a:cxn ang="0">
                  <a:pos x="4523" y="527"/>
                </a:cxn>
                <a:cxn ang="0">
                  <a:pos x="4187" y="542"/>
                </a:cxn>
                <a:cxn ang="0">
                  <a:pos x="3835" y="551"/>
                </a:cxn>
                <a:cxn ang="0">
                  <a:pos x="3470" y="554"/>
                </a:cxn>
                <a:cxn ang="0">
                  <a:pos x="3290" y="554"/>
                </a:cxn>
                <a:cxn ang="0">
                  <a:pos x="2940" y="547"/>
                </a:cxn>
                <a:cxn ang="0">
                  <a:pos x="2601" y="535"/>
                </a:cxn>
                <a:cxn ang="0">
                  <a:pos x="2274" y="518"/>
                </a:cxn>
                <a:cxn ang="0">
                  <a:pos x="1964" y="499"/>
                </a:cxn>
                <a:cxn ang="0">
                  <a:pos x="1528" y="463"/>
                </a:cxn>
                <a:cxn ang="0">
                  <a:pos x="1014" y="410"/>
                </a:cxn>
                <a:cxn ang="0">
                  <a:pos x="591" y="357"/>
                </a:cxn>
                <a:cxn ang="0">
                  <a:pos x="271" y="311"/>
                </a:cxn>
                <a:cxn ang="0">
                  <a:pos x="0" y="267"/>
                </a:cxn>
                <a:cxn ang="0">
                  <a:pos x="0" y="0"/>
                </a:cxn>
                <a:cxn ang="0">
                  <a:pos x="152" y="46"/>
                </a:cxn>
                <a:cxn ang="0">
                  <a:pos x="408" y="115"/>
                </a:cxn>
                <a:cxn ang="0">
                  <a:pos x="775" y="200"/>
                </a:cxn>
                <a:cxn ang="0">
                  <a:pos x="997" y="246"/>
                </a:cxn>
                <a:cxn ang="0">
                  <a:pos x="1241" y="292"/>
                </a:cxn>
                <a:cxn ang="0">
                  <a:pos x="1508" y="337"/>
                </a:cxn>
                <a:cxn ang="0">
                  <a:pos x="1793" y="378"/>
                </a:cxn>
                <a:cxn ang="0">
                  <a:pos x="2099" y="416"/>
                </a:cxn>
                <a:cxn ang="0">
                  <a:pos x="2420" y="446"/>
                </a:cxn>
                <a:cxn ang="0">
                  <a:pos x="2756" y="472"/>
                </a:cxn>
                <a:cxn ang="0">
                  <a:pos x="3106" y="487"/>
                </a:cxn>
                <a:cxn ang="0">
                  <a:pos x="3470" y="492"/>
                </a:cxn>
                <a:cxn ang="0">
                  <a:pos x="3652" y="491"/>
                </a:cxn>
                <a:cxn ang="0">
                  <a:pos x="4009" y="480"/>
                </a:cxn>
                <a:cxn ang="0">
                  <a:pos x="4352" y="460"/>
                </a:cxn>
                <a:cxn ang="0">
                  <a:pos x="4680" y="433"/>
                </a:cxn>
                <a:cxn ang="0">
                  <a:pos x="4991" y="397"/>
                </a:cxn>
                <a:cxn ang="0">
                  <a:pos x="5285" y="357"/>
                </a:cxn>
                <a:cxn ang="0">
                  <a:pos x="5558" y="315"/>
                </a:cxn>
                <a:cxn ang="0">
                  <a:pos x="5811" y="268"/>
                </a:cxn>
                <a:cxn ang="0">
                  <a:pos x="6041" y="224"/>
                </a:cxn>
                <a:cxn ang="0">
                  <a:pos x="6342" y="156"/>
                </a:cxn>
                <a:cxn ang="0">
                  <a:pos x="6651" y="77"/>
                </a:cxn>
                <a:cxn ang="0">
                  <a:pos x="6845" y="21"/>
                </a:cxn>
                <a:cxn ang="0">
                  <a:pos x="6912" y="267"/>
                </a:cxn>
              </a:cxnLst>
              <a:rect l="0" t="0" r="r" b="b"/>
              <a:pathLst>
                <a:path w="6912" h="554">
                  <a:moveTo>
                    <a:pt x="6912" y="267"/>
                  </a:moveTo>
                  <a:lnTo>
                    <a:pt x="6912" y="267"/>
                  </a:lnTo>
                  <a:lnTo>
                    <a:pt x="6845" y="279"/>
                  </a:lnTo>
                  <a:lnTo>
                    <a:pt x="6763" y="294"/>
                  </a:lnTo>
                  <a:lnTo>
                    <a:pt x="6652" y="311"/>
                  </a:lnTo>
                  <a:lnTo>
                    <a:pt x="6512" y="333"/>
                  </a:lnTo>
                  <a:lnTo>
                    <a:pt x="6345" y="357"/>
                  </a:lnTo>
                  <a:lnTo>
                    <a:pt x="6152" y="383"/>
                  </a:lnTo>
                  <a:lnTo>
                    <a:pt x="5934" y="410"/>
                  </a:lnTo>
                  <a:lnTo>
                    <a:pt x="5693" y="438"/>
                  </a:lnTo>
                  <a:lnTo>
                    <a:pt x="5430" y="463"/>
                  </a:lnTo>
                  <a:lnTo>
                    <a:pt x="5146" y="487"/>
                  </a:lnTo>
                  <a:lnTo>
                    <a:pt x="4996" y="499"/>
                  </a:lnTo>
                  <a:lnTo>
                    <a:pt x="4842" y="510"/>
                  </a:lnTo>
                  <a:lnTo>
                    <a:pt x="4685" y="518"/>
                  </a:lnTo>
                  <a:lnTo>
                    <a:pt x="4523" y="527"/>
                  </a:lnTo>
                  <a:lnTo>
                    <a:pt x="4356" y="535"/>
                  </a:lnTo>
                  <a:lnTo>
                    <a:pt x="4187" y="542"/>
                  </a:lnTo>
                  <a:lnTo>
                    <a:pt x="4013" y="547"/>
                  </a:lnTo>
                  <a:lnTo>
                    <a:pt x="3835" y="551"/>
                  </a:lnTo>
                  <a:lnTo>
                    <a:pt x="3654" y="554"/>
                  </a:lnTo>
                  <a:lnTo>
                    <a:pt x="3470" y="554"/>
                  </a:lnTo>
                  <a:lnTo>
                    <a:pt x="3470" y="554"/>
                  </a:lnTo>
                  <a:lnTo>
                    <a:pt x="3290" y="554"/>
                  </a:lnTo>
                  <a:lnTo>
                    <a:pt x="3114" y="551"/>
                  </a:lnTo>
                  <a:lnTo>
                    <a:pt x="2940" y="547"/>
                  </a:lnTo>
                  <a:lnTo>
                    <a:pt x="2770" y="542"/>
                  </a:lnTo>
                  <a:lnTo>
                    <a:pt x="2601" y="535"/>
                  </a:lnTo>
                  <a:lnTo>
                    <a:pt x="2437" y="527"/>
                  </a:lnTo>
                  <a:lnTo>
                    <a:pt x="2274" y="518"/>
                  </a:lnTo>
                  <a:lnTo>
                    <a:pt x="2117" y="510"/>
                  </a:lnTo>
                  <a:lnTo>
                    <a:pt x="1964" y="499"/>
                  </a:lnTo>
                  <a:lnTo>
                    <a:pt x="1813" y="487"/>
                  </a:lnTo>
                  <a:lnTo>
                    <a:pt x="1528" y="463"/>
                  </a:lnTo>
                  <a:lnTo>
                    <a:pt x="1262" y="438"/>
                  </a:lnTo>
                  <a:lnTo>
                    <a:pt x="1014" y="410"/>
                  </a:lnTo>
                  <a:lnTo>
                    <a:pt x="791" y="383"/>
                  </a:lnTo>
                  <a:lnTo>
                    <a:pt x="591" y="357"/>
                  </a:lnTo>
                  <a:lnTo>
                    <a:pt x="418" y="333"/>
                  </a:lnTo>
                  <a:lnTo>
                    <a:pt x="271" y="311"/>
                  </a:lnTo>
                  <a:lnTo>
                    <a:pt x="70" y="279"/>
                  </a:lnTo>
                  <a:lnTo>
                    <a:pt x="0" y="267"/>
                  </a:lnTo>
                  <a:lnTo>
                    <a:pt x="0" y="0"/>
                  </a:lnTo>
                  <a:lnTo>
                    <a:pt x="0" y="0"/>
                  </a:lnTo>
                  <a:lnTo>
                    <a:pt x="68" y="21"/>
                  </a:lnTo>
                  <a:lnTo>
                    <a:pt x="152" y="46"/>
                  </a:lnTo>
                  <a:lnTo>
                    <a:pt x="266" y="77"/>
                  </a:lnTo>
                  <a:lnTo>
                    <a:pt x="408" y="115"/>
                  </a:lnTo>
                  <a:lnTo>
                    <a:pt x="579" y="156"/>
                  </a:lnTo>
                  <a:lnTo>
                    <a:pt x="775" y="200"/>
                  </a:lnTo>
                  <a:lnTo>
                    <a:pt x="883" y="224"/>
                  </a:lnTo>
                  <a:lnTo>
                    <a:pt x="997" y="246"/>
                  </a:lnTo>
                  <a:lnTo>
                    <a:pt x="1117" y="268"/>
                  </a:lnTo>
                  <a:lnTo>
                    <a:pt x="1241" y="292"/>
                  </a:lnTo>
                  <a:lnTo>
                    <a:pt x="1371" y="315"/>
                  </a:lnTo>
                  <a:lnTo>
                    <a:pt x="1508" y="337"/>
                  </a:lnTo>
                  <a:lnTo>
                    <a:pt x="1648" y="357"/>
                  </a:lnTo>
                  <a:lnTo>
                    <a:pt x="1793" y="378"/>
                  </a:lnTo>
                  <a:lnTo>
                    <a:pt x="1943" y="397"/>
                  </a:lnTo>
                  <a:lnTo>
                    <a:pt x="2099" y="416"/>
                  </a:lnTo>
                  <a:lnTo>
                    <a:pt x="2256" y="433"/>
                  </a:lnTo>
                  <a:lnTo>
                    <a:pt x="2420" y="446"/>
                  </a:lnTo>
                  <a:lnTo>
                    <a:pt x="2585" y="460"/>
                  </a:lnTo>
                  <a:lnTo>
                    <a:pt x="2756" y="472"/>
                  </a:lnTo>
                  <a:lnTo>
                    <a:pt x="2930" y="480"/>
                  </a:lnTo>
                  <a:lnTo>
                    <a:pt x="3106" y="487"/>
                  </a:lnTo>
                  <a:lnTo>
                    <a:pt x="3287" y="491"/>
                  </a:lnTo>
                  <a:lnTo>
                    <a:pt x="3470" y="492"/>
                  </a:lnTo>
                  <a:lnTo>
                    <a:pt x="3470" y="492"/>
                  </a:lnTo>
                  <a:lnTo>
                    <a:pt x="3652" y="491"/>
                  </a:lnTo>
                  <a:lnTo>
                    <a:pt x="3832" y="487"/>
                  </a:lnTo>
                  <a:lnTo>
                    <a:pt x="4009" y="480"/>
                  </a:lnTo>
                  <a:lnTo>
                    <a:pt x="4182" y="472"/>
                  </a:lnTo>
                  <a:lnTo>
                    <a:pt x="4352" y="460"/>
                  </a:lnTo>
                  <a:lnTo>
                    <a:pt x="4518" y="446"/>
                  </a:lnTo>
                  <a:lnTo>
                    <a:pt x="4680" y="433"/>
                  </a:lnTo>
                  <a:lnTo>
                    <a:pt x="4837" y="416"/>
                  </a:lnTo>
                  <a:lnTo>
                    <a:pt x="4991" y="397"/>
                  </a:lnTo>
                  <a:lnTo>
                    <a:pt x="5140" y="378"/>
                  </a:lnTo>
                  <a:lnTo>
                    <a:pt x="5285" y="357"/>
                  </a:lnTo>
                  <a:lnTo>
                    <a:pt x="5423" y="337"/>
                  </a:lnTo>
                  <a:lnTo>
                    <a:pt x="5558" y="315"/>
                  </a:lnTo>
                  <a:lnTo>
                    <a:pt x="5686" y="292"/>
                  </a:lnTo>
                  <a:lnTo>
                    <a:pt x="5811" y="268"/>
                  </a:lnTo>
                  <a:lnTo>
                    <a:pt x="5928" y="246"/>
                  </a:lnTo>
                  <a:lnTo>
                    <a:pt x="6041" y="224"/>
                  </a:lnTo>
                  <a:lnTo>
                    <a:pt x="6147" y="200"/>
                  </a:lnTo>
                  <a:lnTo>
                    <a:pt x="6342" y="156"/>
                  </a:lnTo>
                  <a:lnTo>
                    <a:pt x="6509" y="115"/>
                  </a:lnTo>
                  <a:lnTo>
                    <a:pt x="6651" y="77"/>
                  </a:lnTo>
                  <a:lnTo>
                    <a:pt x="6763" y="46"/>
                  </a:lnTo>
                  <a:lnTo>
                    <a:pt x="6845" y="21"/>
                  </a:lnTo>
                  <a:lnTo>
                    <a:pt x="6912" y="0"/>
                  </a:lnTo>
                  <a:lnTo>
                    <a:pt x="6912" y="267"/>
                  </a:lnTo>
                  <a:close/>
                </a:path>
              </a:pathLst>
            </a:custGeom>
            <a:gradFill flip="none" rotWithShape="1">
              <a:gsLst>
                <a:gs pos="0">
                  <a:srgbClr val="7438B6">
                    <a:alpha val="35000"/>
                  </a:srgbClr>
                </a:gs>
                <a:gs pos="25000">
                  <a:srgbClr val="17ADB1"/>
                </a:gs>
                <a:gs pos="50000">
                  <a:srgbClr val="FFFFFF"/>
                </a:gs>
                <a:gs pos="75000">
                  <a:srgbClr val="00B0F0"/>
                </a:gs>
                <a:gs pos="100000">
                  <a:srgbClr val="7030A0">
                    <a:alpha val="35000"/>
                  </a:srgbClr>
                </a:gs>
              </a:gsLst>
              <a:lin ang="0" scaled="0"/>
              <a:tileRect/>
            </a:grad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91440" tIns="45720" rIns="91440" bIns="45720" numCol="1" rtlCol="0" anchor="ctr" anchorCtr="0" compatLnSpc="1">
              <a:prstTxWarp prst="textNoShape">
                <a:avLst/>
              </a:prstTxWarp>
            </a:bodyPr>
            <a:lstStyle/>
            <a:p>
              <a:pPr>
                <a:defRPr/>
              </a:pPr>
              <a:endParaRPr lang="en-US" sz="1500" dirty="0">
                <a:effectLst>
                  <a:outerShdw blurRad="38100" dist="38100" dir="2700000" algn="tl">
                    <a:srgbClr val="000000">
                      <a:alpha val="43137"/>
                    </a:srgbClr>
                  </a:outerShdw>
                </a:effectLst>
                <a:latin typeface="Segoe" pitchFamily="34" charset="0"/>
              </a:endParaRPr>
            </a:p>
          </p:txBody>
        </p:sp>
        <p:sp>
          <p:nvSpPr>
            <p:cNvPr id="27" name="Freeform 9"/>
            <p:cNvSpPr>
              <a:spLocks/>
            </p:cNvSpPr>
            <p:nvPr/>
          </p:nvSpPr>
          <p:spPr bwMode="ltGray">
            <a:xfrm>
              <a:off x="0" y="4804913"/>
              <a:ext cx="9144000" cy="2053087"/>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rgbClr val="000000">
                    <a:alpha val="48000"/>
                  </a:srgbClr>
                </a:gs>
                <a:gs pos="50000">
                  <a:srgbClr val="000000">
                    <a:alpha val="8000"/>
                  </a:srgbClr>
                </a:gs>
                <a:gs pos="100000">
                  <a:srgbClr val="000000">
                    <a:alpha val="67000"/>
                  </a:srgbClr>
                </a:gs>
              </a:gsLst>
              <a:lin ang="5400000" scaled="1"/>
              <a:tileRect/>
            </a:gradFill>
            <a:ln>
              <a:headEnd type="none" w="med" len="med"/>
              <a:tailEnd type="none" w="med" len="med"/>
            </a:ln>
            <a:effectLst>
              <a:outerShdw sx="1000" sy="1000" rotWithShape="0">
                <a:srgbClr val="000000"/>
              </a:outerShdw>
            </a:effectLst>
            <a:scene3d>
              <a:camera prst="orthographicFront" fov="0">
                <a:rot lat="0" lon="0" rev="0"/>
              </a:camera>
              <a:lightRig rig="glow" dir="t">
                <a:rot lat="0" lon="0" rev="6360000"/>
              </a:lightRig>
            </a:scene3d>
            <a:sp3d prstMaterial="flat">
              <a:bevelT w="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761689" fontAlgn="base">
                <a:spcBef>
                  <a:spcPct val="0"/>
                </a:spcBef>
                <a:spcAft>
                  <a:spcPct val="0"/>
                </a:spcAft>
              </a:pPr>
              <a:endParaRPr lang="en-US" sz="1900" dirty="0">
                <a:effectLst>
                  <a:outerShdw blurRad="38100" dist="38100" dir="2700000" algn="tl">
                    <a:srgbClr val="000000">
                      <a:alpha val="43137"/>
                    </a:srgbClr>
                  </a:outerShdw>
                </a:effectLst>
                <a:latin typeface="Segoe" pitchFamily="34" charset="0"/>
              </a:endParaRPr>
            </a:p>
          </p:txBody>
        </p:sp>
      </p:grpSp>
      <p:sp>
        <p:nvSpPr>
          <p:cNvPr id="23" name="Title 1"/>
          <p:cNvSpPr>
            <a:spLocks noGrp="1"/>
          </p:cNvSpPr>
          <p:nvPr>
            <p:ph type="title"/>
          </p:nvPr>
        </p:nvSpPr>
        <p:spPr bwMode="gray">
          <a:xfrm>
            <a:off x="381000" y="228600"/>
            <a:ext cx="8369300" cy="1052596"/>
          </a:xfrm>
        </p:spPr>
        <p:txBody>
          <a:bodyPr vert="horz" wrap="square" lIns="0" tIns="0" rIns="0" bIns="0" rtlCol="0" anchor="t">
            <a:spAutoFit/>
          </a:bodyPr>
          <a:lstStyle/>
          <a:p>
            <a:r>
              <a:rPr lang="en-US" dirty="0" smtClean="0"/>
              <a:t>ICE – Advanced Configuration</a:t>
            </a:r>
            <a:r>
              <a:rPr lang="en-US" sz="3600" dirty="0" smtClean="0"/>
              <a:t/>
            </a:r>
            <a:br>
              <a:rPr lang="en-US" sz="3600" dirty="0" smtClean="0"/>
            </a:br>
            <a:endParaRPr lang="en-US" sz="2800" spc="0" dirty="0">
              <a:solidFill>
                <a:schemeClr val="tx2"/>
              </a:solidFill>
            </a:endParaRPr>
          </a:p>
        </p:txBody>
      </p:sp>
      <p:grpSp>
        <p:nvGrpSpPr>
          <p:cNvPr id="64" name="Group 63"/>
          <p:cNvGrpSpPr/>
          <p:nvPr/>
        </p:nvGrpSpPr>
        <p:grpSpPr>
          <a:xfrm>
            <a:off x="3698482" y="1939378"/>
            <a:ext cx="1737360" cy="4754880"/>
            <a:chOff x="190500" y="848377"/>
            <a:chExt cx="2286887" cy="5750157"/>
          </a:xfrm>
        </p:grpSpPr>
        <p:sp>
          <p:nvSpPr>
            <p:cNvPr id="65" name="Rounded Rectangle 64"/>
            <p:cNvSpPr/>
            <p:nvPr/>
          </p:nvSpPr>
          <p:spPr bwMode="auto">
            <a:xfrm>
              <a:off x="190500" y="848377"/>
              <a:ext cx="2286886" cy="5750157"/>
            </a:xfrm>
            <a:prstGeom prst="roundRect">
              <a:avLst>
                <a:gd name="adj" fmla="val 19593"/>
              </a:avLst>
            </a:prstGeom>
            <a:gradFill flip="none" rotWithShape="1">
              <a:gsLst>
                <a:gs pos="0">
                  <a:srgbClr val="FFFFFF">
                    <a:alpha val="73000"/>
                  </a:srgbClr>
                </a:gs>
                <a:gs pos="5000">
                  <a:schemeClr val="bg1">
                    <a:alpha val="3000"/>
                  </a:schemeClr>
                </a:gs>
                <a:gs pos="19000">
                  <a:schemeClr val="bg1">
                    <a:alpha val="16000"/>
                  </a:schemeClr>
                </a:gs>
                <a:gs pos="78000">
                  <a:schemeClr val="bg1"/>
                </a:gs>
              </a:gsLst>
              <a:lin ang="16200000" scaled="1"/>
              <a:tileRect/>
            </a:gradFill>
            <a:ln w="19050">
              <a:solidFill>
                <a:schemeClr val="tx1">
                  <a:alpha val="23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6197" tIns="304788" rIns="76197" bIns="38098" rtlCol="0" anchor="t"/>
            <a:lstStyle/>
            <a:p>
              <a:pPr marL="145509" indent="-145509">
                <a:lnSpc>
                  <a:spcPct val="85000"/>
                </a:lnSpc>
                <a:spcBef>
                  <a:spcPct val="15000"/>
                </a:spcBef>
                <a:buClr>
                  <a:srgbClr val="FFFFFF"/>
                </a:buClr>
                <a:buSzPct val="95000"/>
                <a:buBlip>
                  <a:blip r:embed="rId3"/>
                </a:buBlip>
              </a:pPr>
              <a:endParaRPr lang="en-US" sz="1100" dirty="0">
                <a:solidFill>
                  <a:srgbClr val="FFFFFF"/>
                </a:solidFill>
              </a:endParaRPr>
            </a:p>
          </p:txBody>
        </p:sp>
        <p:sp>
          <p:nvSpPr>
            <p:cNvPr id="66" name="Text Box 54"/>
            <p:cNvSpPr txBox="1">
              <a:spLocks noChangeArrowheads="1"/>
            </p:cNvSpPr>
            <p:nvPr/>
          </p:nvSpPr>
          <p:spPr bwMode="auto">
            <a:xfrm>
              <a:off x="214707" y="911065"/>
              <a:ext cx="2262680" cy="862924"/>
            </a:xfrm>
            <a:prstGeom prst="rect">
              <a:avLst/>
            </a:prstGeom>
            <a:noFill/>
            <a:ln w="9525">
              <a:noFill/>
              <a:miter lim="800000"/>
              <a:headEnd/>
              <a:tailEnd/>
            </a:ln>
          </p:spPr>
          <p:txBody>
            <a:bodyPr wrap="square" lIns="76197" tIns="38098" rIns="76197" bIns="38098">
              <a:spAutoFit/>
            </a:bodyPr>
            <a:lstStyle/>
            <a:p>
              <a:pPr algn="ctr" defTabSz="914063">
                <a:lnSpc>
                  <a:spcPct val="75000"/>
                </a:lnSpc>
                <a:defRPr/>
              </a:pPr>
              <a:r>
                <a:rPr lang="en-US" sz="3400" spc="-104" dirty="0" smtClean="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rPr>
                <a:t>Build /Install</a:t>
              </a:r>
              <a:endParaRPr lang="en-US" sz="3400" spc="-104" dirty="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endParaRPr>
            </a:p>
          </p:txBody>
        </p:sp>
        <p:sp>
          <p:nvSpPr>
            <p:cNvPr id="68" name="Content Placeholder 28"/>
            <p:cNvSpPr txBox="1">
              <a:spLocks/>
            </p:cNvSpPr>
            <p:nvPr/>
          </p:nvSpPr>
          <p:spPr>
            <a:xfrm>
              <a:off x="319439" y="3401934"/>
              <a:ext cx="2126050" cy="2087419"/>
            </a:xfrm>
            <a:prstGeom prst="rect">
              <a:avLst/>
            </a:prstGeom>
          </p:spPr>
          <p:txBody>
            <a:bodyPr vert="horz" wrap="square" lIns="0" tIns="0" rIns="0" bIns="0" rtlCol="0">
              <a:spAutoFit/>
            </a:bodyPr>
            <a:lstStyle/>
            <a:p>
              <a:pPr marL="190492" indent="-190492" defTabSz="912777">
                <a:lnSpc>
                  <a:spcPct val="90000"/>
                </a:lnSpc>
                <a:spcBef>
                  <a:spcPts val="500"/>
                </a:spcBef>
                <a:buClr>
                  <a:schemeClr val="tx2"/>
                </a:buClr>
                <a:buSzPct val="95000"/>
                <a:buBlip>
                  <a:blip r:embed="rId3"/>
                </a:buBlip>
                <a:tabLst>
                  <a:tab pos="173296" algn="l"/>
                </a:tabLst>
                <a:defRPr/>
              </a:pPr>
              <a:r>
                <a:rPr lang="en-US" sz="2000" dirty="0" smtClean="0">
                  <a:effectLst>
                    <a:outerShdw blurRad="38100" dist="38100" dir="2700000" algn="tl">
                      <a:srgbClr val="000000">
                        <a:alpha val="43137"/>
                      </a:srgbClr>
                    </a:outerShdw>
                  </a:effectLst>
                </a:rPr>
                <a:t>IBW: Image building engine</a:t>
              </a:r>
            </a:p>
            <a:p>
              <a:pPr marL="190492" indent="-190492" defTabSz="912777">
                <a:lnSpc>
                  <a:spcPct val="90000"/>
                </a:lnSpc>
                <a:spcBef>
                  <a:spcPts val="500"/>
                </a:spcBef>
                <a:buClr>
                  <a:schemeClr val="tx2"/>
                </a:buClr>
                <a:buSzPct val="95000"/>
                <a:buBlip>
                  <a:blip r:embed="rId3"/>
                </a:buBlip>
                <a:tabLst>
                  <a:tab pos="173296" algn="l"/>
                </a:tabLst>
                <a:defRPr/>
              </a:pPr>
              <a:r>
                <a:rPr lang="en-US" sz="2000" dirty="0" smtClean="0">
                  <a:effectLst>
                    <a:outerShdw blurRad="38100" dist="38100" dir="2700000" algn="tl">
                      <a:srgbClr val="000000">
                        <a:alpha val="43137"/>
                      </a:srgbClr>
                    </a:outerShdw>
                  </a:effectLst>
                </a:rPr>
                <a:t>Uses Answer File </a:t>
              </a:r>
              <a:r>
                <a:rPr lang="en-US" sz="2000" dirty="0" err="1" smtClean="0">
                  <a:effectLst>
                    <a:outerShdw blurRad="38100" dist="38100" dir="2700000" algn="tl">
                      <a:srgbClr val="000000">
                        <a:alpha val="43137"/>
                      </a:srgbClr>
                    </a:outerShdw>
                  </a:effectLst>
                </a:rPr>
                <a:t>fcreated</a:t>
              </a:r>
              <a:r>
                <a:rPr lang="en-US" sz="2000" dirty="0" smtClean="0">
                  <a:effectLst>
                    <a:outerShdw blurRad="38100" dist="38100" dir="2700000" algn="tl">
                      <a:srgbClr val="000000">
                        <a:alpha val="43137"/>
                      </a:srgbClr>
                    </a:outerShdw>
                  </a:effectLst>
                </a:rPr>
                <a:t> by ICE</a:t>
              </a:r>
              <a:endParaRPr lang="en-US" sz="2000" dirty="0">
                <a:effectLst>
                  <a:outerShdw blurRad="38100" dist="38100" dir="2700000" algn="tl">
                    <a:srgbClr val="000000">
                      <a:alpha val="43137"/>
                    </a:srgbClr>
                  </a:outerShdw>
                </a:effectLst>
              </a:endParaRPr>
            </a:p>
          </p:txBody>
        </p:sp>
      </p:grpSp>
      <p:grpSp>
        <p:nvGrpSpPr>
          <p:cNvPr id="72" name="Group 71"/>
          <p:cNvGrpSpPr/>
          <p:nvPr/>
        </p:nvGrpSpPr>
        <p:grpSpPr>
          <a:xfrm>
            <a:off x="5524255" y="1447091"/>
            <a:ext cx="1737360" cy="5257800"/>
            <a:chOff x="190500" y="861236"/>
            <a:chExt cx="2286887" cy="5750157"/>
          </a:xfrm>
        </p:grpSpPr>
        <p:sp>
          <p:nvSpPr>
            <p:cNvPr id="73" name="Rounded Rectangle 72"/>
            <p:cNvSpPr/>
            <p:nvPr/>
          </p:nvSpPr>
          <p:spPr bwMode="auto">
            <a:xfrm>
              <a:off x="190500" y="861236"/>
              <a:ext cx="2286886" cy="5750157"/>
            </a:xfrm>
            <a:prstGeom prst="roundRect">
              <a:avLst>
                <a:gd name="adj" fmla="val 19593"/>
              </a:avLst>
            </a:prstGeom>
            <a:gradFill flip="none" rotWithShape="1">
              <a:gsLst>
                <a:gs pos="0">
                  <a:srgbClr val="FFFFFF">
                    <a:alpha val="73000"/>
                  </a:srgbClr>
                </a:gs>
                <a:gs pos="5000">
                  <a:schemeClr val="bg1">
                    <a:alpha val="3000"/>
                  </a:schemeClr>
                </a:gs>
                <a:gs pos="19000">
                  <a:schemeClr val="bg1">
                    <a:alpha val="16000"/>
                  </a:schemeClr>
                </a:gs>
                <a:gs pos="78000">
                  <a:schemeClr val="bg1"/>
                </a:gs>
              </a:gsLst>
              <a:lin ang="16200000" scaled="1"/>
              <a:tileRect/>
            </a:gradFill>
            <a:ln w="19050">
              <a:solidFill>
                <a:schemeClr val="tx1">
                  <a:alpha val="23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6197" tIns="304788" rIns="76197" bIns="38098" rtlCol="0" anchor="t"/>
            <a:lstStyle/>
            <a:p>
              <a:pPr marL="145509" indent="-145509">
                <a:lnSpc>
                  <a:spcPct val="85000"/>
                </a:lnSpc>
                <a:spcBef>
                  <a:spcPct val="15000"/>
                </a:spcBef>
                <a:buClr>
                  <a:srgbClr val="FFFFFF"/>
                </a:buClr>
                <a:buSzPct val="95000"/>
                <a:buBlip>
                  <a:blip r:embed="rId3"/>
                </a:buBlip>
              </a:pPr>
              <a:endParaRPr lang="en-US" sz="1100" dirty="0">
                <a:solidFill>
                  <a:srgbClr val="FFFFFF"/>
                </a:solidFill>
              </a:endParaRPr>
            </a:p>
          </p:txBody>
        </p:sp>
        <p:sp>
          <p:nvSpPr>
            <p:cNvPr id="74" name="Text Box 54"/>
            <p:cNvSpPr txBox="1">
              <a:spLocks noChangeArrowheads="1"/>
            </p:cNvSpPr>
            <p:nvPr/>
          </p:nvSpPr>
          <p:spPr bwMode="auto">
            <a:xfrm>
              <a:off x="214707" y="911065"/>
              <a:ext cx="2262680" cy="862924"/>
            </a:xfrm>
            <a:prstGeom prst="rect">
              <a:avLst/>
            </a:prstGeom>
            <a:noFill/>
            <a:ln w="9525">
              <a:noFill/>
              <a:miter lim="800000"/>
              <a:headEnd/>
              <a:tailEnd/>
            </a:ln>
          </p:spPr>
          <p:txBody>
            <a:bodyPr wrap="square" lIns="76197" tIns="38098" rIns="76197" bIns="38098">
              <a:spAutoFit/>
            </a:bodyPr>
            <a:lstStyle/>
            <a:p>
              <a:pPr algn="ctr" defTabSz="914063">
                <a:lnSpc>
                  <a:spcPct val="75000"/>
                </a:lnSpc>
                <a:defRPr/>
              </a:pPr>
              <a:r>
                <a:rPr lang="en-US" sz="3400" spc="-104" dirty="0" smtClean="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rPr>
                <a:t>Online Develop</a:t>
              </a:r>
              <a:endParaRPr lang="en-US" sz="3400" spc="-104" dirty="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endParaRPr>
            </a:p>
          </p:txBody>
        </p:sp>
        <p:sp>
          <p:nvSpPr>
            <p:cNvPr id="75" name="Content Placeholder 28"/>
            <p:cNvSpPr txBox="1">
              <a:spLocks/>
            </p:cNvSpPr>
            <p:nvPr/>
          </p:nvSpPr>
          <p:spPr>
            <a:xfrm>
              <a:off x="319439" y="3592131"/>
              <a:ext cx="2126050" cy="1438956"/>
            </a:xfrm>
            <a:prstGeom prst="rect">
              <a:avLst/>
            </a:prstGeom>
          </p:spPr>
          <p:txBody>
            <a:bodyPr vert="horz" wrap="square" lIns="0" tIns="0" rIns="0" bIns="0" rtlCol="0">
              <a:spAutoFit/>
            </a:bodyPr>
            <a:lstStyle/>
            <a:p>
              <a:pPr marL="190492" indent="-190492" defTabSz="912777">
                <a:lnSpc>
                  <a:spcPct val="90000"/>
                </a:lnSpc>
                <a:spcBef>
                  <a:spcPts val="500"/>
                </a:spcBef>
                <a:buClr>
                  <a:schemeClr val="tx2"/>
                </a:buClr>
                <a:buSzPct val="95000"/>
                <a:buBlip>
                  <a:blip r:embed="rId3"/>
                </a:buBlip>
                <a:tabLst>
                  <a:tab pos="173296" algn="l"/>
                </a:tabLst>
                <a:defRPr/>
              </a:pPr>
              <a:r>
                <a:rPr lang="en-US" sz="1900" dirty="0" smtClean="0">
                  <a:effectLst>
                    <a:outerShdw blurRad="38100" dist="38100" dir="2700000" algn="tl">
                      <a:srgbClr val="000000">
                        <a:alpha val="43137"/>
                      </a:srgbClr>
                    </a:outerShdw>
                  </a:effectLst>
                </a:rPr>
                <a:t>Customization may be done on the embedded OS itself</a:t>
              </a:r>
              <a:endParaRPr lang="en-US" sz="1900" dirty="0">
                <a:effectLst>
                  <a:outerShdw blurRad="38100" dist="38100" dir="2700000" algn="tl">
                    <a:srgbClr val="000000">
                      <a:alpha val="43137"/>
                    </a:srgbClr>
                  </a:outerShdw>
                </a:effectLst>
              </a:endParaRPr>
            </a:p>
          </p:txBody>
        </p:sp>
      </p:grpSp>
      <p:grpSp>
        <p:nvGrpSpPr>
          <p:cNvPr id="79" name="Group 78"/>
          <p:cNvGrpSpPr/>
          <p:nvPr/>
        </p:nvGrpSpPr>
        <p:grpSpPr>
          <a:xfrm>
            <a:off x="7350029" y="940582"/>
            <a:ext cx="1737360" cy="5764309"/>
            <a:chOff x="190500" y="861236"/>
            <a:chExt cx="2286887" cy="5750157"/>
          </a:xfrm>
        </p:grpSpPr>
        <p:sp>
          <p:nvSpPr>
            <p:cNvPr id="80" name="Rounded Rectangle 79"/>
            <p:cNvSpPr/>
            <p:nvPr/>
          </p:nvSpPr>
          <p:spPr bwMode="auto">
            <a:xfrm>
              <a:off x="190500" y="861236"/>
              <a:ext cx="2286886" cy="5750157"/>
            </a:xfrm>
            <a:prstGeom prst="roundRect">
              <a:avLst>
                <a:gd name="adj" fmla="val 19593"/>
              </a:avLst>
            </a:prstGeom>
            <a:gradFill flip="none" rotWithShape="1">
              <a:gsLst>
                <a:gs pos="0">
                  <a:srgbClr val="FFFFFF">
                    <a:alpha val="73000"/>
                  </a:srgbClr>
                </a:gs>
                <a:gs pos="5000">
                  <a:schemeClr val="bg1">
                    <a:alpha val="3000"/>
                  </a:schemeClr>
                </a:gs>
                <a:gs pos="19000">
                  <a:schemeClr val="bg1">
                    <a:alpha val="16000"/>
                  </a:schemeClr>
                </a:gs>
                <a:gs pos="78000">
                  <a:schemeClr val="bg1"/>
                </a:gs>
              </a:gsLst>
              <a:lin ang="16200000" scaled="1"/>
              <a:tileRect/>
            </a:gradFill>
            <a:ln w="19050">
              <a:solidFill>
                <a:schemeClr val="tx1">
                  <a:alpha val="23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6197" tIns="304788" rIns="76197" bIns="38098" rtlCol="0" anchor="t"/>
            <a:lstStyle/>
            <a:p>
              <a:pPr marL="145509" indent="-145509">
                <a:lnSpc>
                  <a:spcPct val="85000"/>
                </a:lnSpc>
                <a:spcBef>
                  <a:spcPct val="15000"/>
                </a:spcBef>
                <a:buClr>
                  <a:srgbClr val="FFFFFF"/>
                </a:buClr>
                <a:buSzPct val="95000"/>
                <a:buBlip>
                  <a:blip r:embed="rId3"/>
                </a:buBlip>
              </a:pPr>
              <a:endParaRPr lang="en-US" sz="1100" dirty="0">
                <a:solidFill>
                  <a:srgbClr val="FFFFFF"/>
                </a:solidFill>
              </a:endParaRPr>
            </a:p>
          </p:txBody>
        </p:sp>
        <p:sp>
          <p:nvSpPr>
            <p:cNvPr id="81" name="Text Box 54"/>
            <p:cNvSpPr txBox="1">
              <a:spLocks noChangeArrowheads="1"/>
            </p:cNvSpPr>
            <p:nvPr/>
          </p:nvSpPr>
          <p:spPr bwMode="auto">
            <a:xfrm>
              <a:off x="214707" y="911065"/>
              <a:ext cx="2262680" cy="862924"/>
            </a:xfrm>
            <a:prstGeom prst="rect">
              <a:avLst/>
            </a:prstGeom>
            <a:noFill/>
            <a:ln w="9525">
              <a:noFill/>
              <a:miter lim="800000"/>
              <a:headEnd/>
              <a:tailEnd/>
            </a:ln>
          </p:spPr>
          <p:txBody>
            <a:bodyPr wrap="square" lIns="76197" tIns="38098" rIns="76197" bIns="38098">
              <a:spAutoFit/>
            </a:bodyPr>
            <a:lstStyle/>
            <a:p>
              <a:pPr algn="ctr" defTabSz="914063">
                <a:lnSpc>
                  <a:spcPct val="75000"/>
                </a:lnSpc>
                <a:defRPr/>
              </a:pPr>
              <a:r>
                <a:rPr lang="en-US" sz="3400" spc="-104" dirty="0" smtClean="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rPr>
                <a:t>Capture /Deploy</a:t>
              </a:r>
              <a:endParaRPr lang="en-US" sz="3400" spc="-104" dirty="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endParaRPr>
            </a:p>
          </p:txBody>
        </p:sp>
        <p:sp>
          <p:nvSpPr>
            <p:cNvPr id="82" name="Content Placeholder 28"/>
            <p:cNvSpPr txBox="1">
              <a:spLocks/>
            </p:cNvSpPr>
            <p:nvPr/>
          </p:nvSpPr>
          <p:spPr>
            <a:xfrm>
              <a:off x="319439" y="3663847"/>
              <a:ext cx="2126050" cy="1785839"/>
            </a:xfrm>
            <a:prstGeom prst="rect">
              <a:avLst/>
            </a:prstGeom>
          </p:spPr>
          <p:txBody>
            <a:bodyPr vert="horz" wrap="square" lIns="0" tIns="0" rIns="0" bIns="0" rtlCol="0">
              <a:spAutoFit/>
            </a:bodyPr>
            <a:lstStyle/>
            <a:p>
              <a:pPr marL="190492" indent="-190492" defTabSz="912777">
                <a:lnSpc>
                  <a:spcPct val="90000"/>
                </a:lnSpc>
                <a:spcBef>
                  <a:spcPts val="500"/>
                </a:spcBef>
                <a:buClr>
                  <a:schemeClr val="tx2"/>
                </a:buClr>
                <a:buSzPct val="95000"/>
                <a:buBlip>
                  <a:blip r:embed="rId3"/>
                </a:buBlip>
                <a:tabLst>
                  <a:tab pos="173296" algn="l"/>
                </a:tabLst>
                <a:defRPr/>
              </a:pPr>
              <a:r>
                <a:rPr lang="en-US" sz="2000" dirty="0" err="1" smtClean="0">
                  <a:effectLst>
                    <a:outerShdw blurRad="38100" dist="38100" dir="2700000" algn="tl">
                      <a:srgbClr val="000000">
                        <a:alpha val="43137"/>
                      </a:srgbClr>
                    </a:outerShdw>
                  </a:effectLst>
                </a:rPr>
                <a:t>Sysprep</a:t>
              </a:r>
              <a:r>
                <a:rPr lang="en-US" sz="2000" dirty="0" smtClean="0">
                  <a:effectLst>
                    <a:outerShdw blurRad="38100" dist="38100" dir="2700000" algn="tl">
                      <a:srgbClr val="000000">
                        <a:alpha val="43137"/>
                      </a:srgbClr>
                    </a:outerShdw>
                  </a:effectLst>
                </a:rPr>
                <a:t> to generalize</a:t>
              </a:r>
            </a:p>
            <a:p>
              <a:pPr marL="190492" indent="-190492" defTabSz="912777">
                <a:lnSpc>
                  <a:spcPct val="90000"/>
                </a:lnSpc>
                <a:spcBef>
                  <a:spcPts val="500"/>
                </a:spcBef>
                <a:buClr>
                  <a:schemeClr val="tx2"/>
                </a:buClr>
                <a:buSzPct val="95000"/>
                <a:buBlip>
                  <a:blip r:embed="rId3"/>
                </a:buBlip>
                <a:tabLst>
                  <a:tab pos="173296" algn="l"/>
                </a:tabLst>
                <a:defRPr/>
              </a:pPr>
              <a:r>
                <a:rPr lang="en-US" sz="2000" dirty="0" err="1" smtClean="0">
                  <a:effectLst>
                    <a:outerShdw blurRad="38100" dist="38100" dir="2700000" algn="tl">
                      <a:srgbClr val="000000">
                        <a:alpha val="43137"/>
                      </a:srgbClr>
                    </a:outerShdw>
                  </a:effectLst>
                </a:rPr>
                <a:t>ImageX</a:t>
              </a:r>
              <a:r>
                <a:rPr lang="en-US" sz="2000" dirty="0" smtClean="0">
                  <a:effectLst>
                    <a:outerShdw blurRad="38100" dist="38100" dir="2700000" algn="tl">
                      <a:srgbClr val="000000">
                        <a:alpha val="43137"/>
                      </a:srgbClr>
                    </a:outerShdw>
                  </a:effectLst>
                </a:rPr>
                <a:t> to capture .WIM</a:t>
              </a:r>
              <a:endParaRPr lang="en-US" sz="2000" dirty="0">
                <a:effectLst>
                  <a:outerShdw blurRad="38100" dist="38100" dir="2700000" algn="tl">
                    <a:srgbClr val="000000">
                      <a:alpha val="43137"/>
                    </a:srgbClr>
                  </a:outerShdw>
                </a:effectLst>
              </a:endParaRPr>
            </a:p>
            <a:p>
              <a:pPr marL="190492" indent="-190492" defTabSz="912777">
                <a:lnSpc>
                  <a:spcPct val="90000"/>
                </a:lnSpc>
                <a:spcBef>
                  <a:spcPts val="500"/>
                </a:spcBef>
                <a:buClr>
                  <a:schemeClr val="tx2"/>
                </a:buClr>
                <a:buSzPct val="95000"/>
                <a:buBlip>
                  <a:blip r:embed="rId3"/>
                </a:buBlip>
                <a:tabLst>
                  <a:tab pos="173296" algn="l"/>
                </a:tabLst>
                <a:defRPr/>
              </a:pPr>
              <a:r>
                <a:rPr lang="en-US" sz="2000" dirty="0" smtClean="0">
                  <a:effectLst>
                    <a:outerShdw blurRad="38100" dist="38100" dir="2700000" algn="tl">
                      <a:srgbClr val="000000">
                        <a:alpha val="43137"/>
                      </a:srgbClr>
                    </a:outerShdw>
                  </a:effectLst>
                </a:rPr>
                <a:t>IBW to deploy .WIM</a:t>
              </a:r>
            </a:p>
          </p:txBody>
        </p:sp>
      </p:grpSp>
      <p:sp>
        <p:nvSpPr>
          <p:cNvPr id="51" name="Right Arrow 50"/>
          <p:cNvSpPr/>
          <p:nvPr/>
        </p:nvSpPr>
        <p:spPr bwMode="auto">
          <a:xfrm rot="20863495">
            <a:off x="21399" y="1517455"/>
            <a:ext cx="3486877" cy="797442"/>
          </a:xfrm>
          <a:prstGeom prst="rightArrow">
            <a:avLst>
              <a:gd name="adj1" fmla="val 75197"/>
              <a:gd name="adj2" fmla="val 61024"/>
            </a:avLst>
          </a:prstGeom>
          <a:gradFill flip="none" rotWithShape="1">
            <a:gsLst>
              <a:gs pos="0">
                <a:srgbClr val="FFFFFF"/>
              </a:gs>
              <a:gs pos="45000">
                <a:schemeClr val="accent1">
                  <a:tint val="44500"/>
                  <a:satMod val="160000"/>
                  <a:alpha val="15000"/>
                </a:schemeClr>
              </a:gs>
              <a:gs pos="100000">
                <a:schemeClr val="accent1">
                  <a:tint val="23500"/>
                  <a:satMod val="160000"/>
                  <a:alpha val="0"/>
                </a:schemeClr>
              </a:gs>
            </a:gsLst>
            <a:lin ang="10800000" scaled="0"/>
            <a:tileRect/>
          </a:gradFill>
          <a:ln w="6350">
            <a:solidFill>
              <a:srgbClr val="FFFFFF">
                <a:alpha val="36863"/>
              </a:srgbClr>
            </a:solidFill>
          </a:ln>
          <a:effectLst>
            <a:innerShdw blurRad="393700">
              <a:srgbClr val="564484">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marL="0" marR="0" indent="0" algn="ctr" defTabSz="1096919" eaLnBrk="1" latinLnBrk="0" hangingPunct="1">
              <a:lnSpc>
                <a:spcPct val="85000"/>
              </a:lnSpc>
              <a:buClrTx/>
              <a:buSzTx/>
              <a:buFontTx/>
              <a:buNone/>
              <a:tabLst/>
            </a:pPr>
            <a:r>
              <a:rPr lang="en-US" sz="2000" b="1" i="1" spc="-60" dirty="0" smtClean="0">
                <a:gradFill flip="none" rotWithShape="1">
                  <a:gsLst>
                    <a:gs pos="0">
                      <a:srgbClr val="FFCF79"/>
                    </a:gs>
                    <a:gs pos="100000">
                      <a:schemeClr val="tx2">
                        <a:shade val="100000"/>
                        <a:satMod val="115000"/>
                      </a:schemeClr>
                    </a:gs>
                  </a:gsLst>
                  <a:lin ang="16200000" scaled="1"/>
                  <a:tileRect/>
                </a:gradFill>
              </a:rPr>
              <a:t>Image Configuration Editor (ICE) on Developer Machine</a:t>
            </a:r>
          </a:p>
        </p:txBody>
      </p:sp>
      <p:grpSp>
        <p:nvGrpSpPr>
          <p:cNvPr id="53" name="Group 52"/>
          <p:cNvGrpSpPr/>
          <p:nvPr/>
        </p:nvGrpSpPr>
        <p:grpSpPr>
          <a:xfrm>
            <a:off x="1872709" y="2452931"/>
            <a:ext cx="1737360" cy="4251960"/>
            <a:chOff x="190500" y="861236"/>
            <a:chExt cx="2286887" cy="5750157"/>
          </a:xfrm>
        </p:grpSpPr>
        <p:sp>
          <p:nvSpPr>
            <p:cNvPr id="54" name="Rounded Rectangle 53"/>
            <p:cNvSpPr/>
            <p:nvPr/>
          </p:nvSpPr>
          <p:spPr bwMode="auto">
            <a:xfrm>
              <a:off x="190500" y="861236"/>
              <a:ext cx="2286886" cy="5750157"/>
            </a:xfrm>
            <a:prstGeom prst="roundRect">
              <a:avLst>
                <a:gd name="adj" fmla="val 19593"/>
              </a:avLst>
            </a:prstGeom>
            <a:gradFill flip="none" rotWithShape="1">
              <a:gsLst>
                <a:gs pos="0">
                  <a:srgbClr val="FFFFFF">
                    <a:alpha val="73000"/>
                  </a:srgbClr>
                </a:gs>
                <a:gs pos="5000">
                  <a:schemeClr val="bg1">
                    <a:alpha val="3000"/>
                  </a:schemeClr>
                </a:gs>
                <a:gs pos="19000">
                  <a:schemeClr val="bg1">
                    <a:alpha val="16000"/>
                  </a:schemeClr>
                </a:gs>
                <a:gs pos="78000">
                  <a:schemeClr val="bg1"/>
                </a:gs>
              </a:gsLst>
              <a:lin ang="16200000" scaled="1"/>
              <a:tileRect/>
            </a:gradFill>
            <a:ln w="19050">
              <a:solidFill>
                <a:schemeClr val="tx1">
                  <a:alpha val="23000"/>
                </a:schemeClr>
              </a:solidFill>
            </a:ln>
            <a:effectLst>
              <a:innerShdw blurRad="254000" dist="50800" dir="16200000">
                <a:srgbClr val="F6AE1E">
                  <a:alpha val="55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76197" tIns="304788" rIns="76197" bIns="38098" rtlCol="0" anchor="t"/>
            <a:lstStyle/>
            <a:p>
              <a:pPr marL="145509" indent="-145509">
                <a:lnSpc>
                  <a:spcPct val="85000"/>
                </a:lnSpc>
                <a:spcBef>
                  <a:spcPct val="15000"/>
                </a:spcBef>
                <a:buClr>
                  <a:srgbClr val="FFFFFF"/>
                </a:buClr>
                <a:buSzPct val="95000"/>
                <a:buBlip>
                  <a:blip r:embed="rId3"/>
                </a:buBlip>
              </a:pPr>
              <a:endParaRPr lang="en-US" sz="1100" dirty="0">
                <a:solidFill>
                  <a:srgbClr val="FFFFFF"/>
                </a:solidFill>
              </a:endParaRPr>
            </a:p>
          </p:txBody>
        </p:sp>
        <p:sp>
          <p:nvSpPr>
            <p:cNvPr id="55" name="Text Box 54"/>
            <p:cNvSpPr txBox="1">
              <a:spLocks noChangeArrowheads="1"/>
            </p:cNvSpPr>
            <p:nvPr/>
          </p:nvSpPr>
          <p:spPr bwMode="auto">
            <a:xfrm>
              <a:off x="214707" y="911065"/>
              <a:ext cx="2262680" cy="853252"/>
            </a:xfrm>
            <a:prstGeom prst="rect">
              <a:avLst/>
            </a:prstGeom>
            <a:noFill/>
            <a:ln w="9525">
              <a:noFill/>
              <a:miter lim="800000"/>
              <a:headEnd/>
              <a:tailEnd/>
            </a:ln>
          </p:spPr>
          <p:txBody>
            <a:bodyPr wrap="square" lIns="76197" tIns="38098" rIns="76197" bIns="38098">
              <a:spAutoFit/>
            </a:bodyPr>
            <a:lstStyle/>
            <a:p>
              <a:pPr algn="ctr" defTabSz="914063">
                <a:lnSpc>
                  <a:spcPct val="75000"/>
                </a:lnSpc>
                <a:defRPr/>
              </a:pPr>
              <a:r>
                <a:rPr lang="en-US" sz="2400" spc="-104" dirty="0" smtClean="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rPr>
                <a:t>Create Boot Media</a:t>
              </a:r>
              <a:endParaRPr lang="en-US" sz="2400" spc="-104" dirty="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endParaRPr>
            </a:p>
          </p:txBody>
        </p:sp>
        <p:sp>
          <p:nvSpPr>
            <p:cNvPr id="56" name="Content Placeholder 28"/>
            <p:cNvSpPr txBox="1">
              <a:spLocks/>
            </p:cNvSpPr>
            <p:nvPr/>
          </p:nvSpPr>
          <p:spPr>
            <a:xfrm>
              <a:off x="319439" y="3200244"/>
              <a:ext cx="2126050" cy="2421031"/>
            </a:xfrm>
            <a:prstGeom prst="rect">
              <a:avLst/>
            </a:prstGeom>
          </p:spPr>
          <p:txBody>
            <a:bodyPr vert="horz" wrap="square" lIns="0" tIns="0" rIns="0" bIns="0" rtlCol="0">
              <a:spAutoFit/>
            </a:bodyPr>
            <a:lstStyle/>
            <a:p>
              <a:pPr marL="190492" indent="-190492" defTabSz="912777">
                <a:lnSpc>
                  <a:spcPct val="90000"/>
                </a:lnSpc>
                <a:spcBef>
                  <a:spcPts val="500"/>
                </a:spcBef>
                <a:buClr>
                  <a:schemeClr val="tx2"/>
                </a:buClr>
                <a:buSzPct val="95000"/>
                <a:buBlip>
                  <a:blip r:embed="rId3"/>
                </a:buBlip>
                <a:tabLst>
                  <a:tab pos="173296" algn="l"/>
                </a:tabLst>
                <a:defRPr/>
              </a:pPr>
              <a:r>
                <a:rPr lang="en-US" sz="2000" dirty="0" smtClean="0">
                  <a:effectLst>
                    <a:outerShdw blurRad="38100" dist="38100" dir="2700000" algn="tl">
                      <a:srgbClr val="000000">
                        <a:alpha val="43137"/>
                      </a:srgbClr>
                    </a:outerShdw>
                  </a:effectLst>
                </a:rPr>
                <a:t>Use ICE menu option</a:t>
              </a:r>
            </a:p>
            <a:p>
              <a:pPr marL="190492" indent="-190492" defTabSz="912777">
                <a:lnSpc>
                  <a:spcPct val="90000"/>
                </a:lnSpc>
                <a:spcBef>
                  <a:spcPts val="500"/>
                </a:spcBef>
                <a:buClr>
                  <a:schemeClr val="tx2"/>
                </a:buClr>
                <a:buSzPct val="95000"/>
                <a:buBlip>
                  <a:blip r:embed="rId3"/>
                </a:buBlip>
                <a:tabLst>
                  <a:tab pos="173296" algn="l"/>
                </a:tabLst>
                <a:defRPr/>
              </a:pPr>
              <a:r>
                <a:rPr lang="en-US" sz="2000" dirty="0" smtClean="0">
                  <a:effectLst>
                    <a:outerShdw blurRad="38100" dist="38100" dir="2700000" algn="tl">
                      <a:srgbClr val="000000">
                        <a:alpha val="43137"/>
                      </a:srgbClr>
                    </a:outerShdw>
                  </a:effectLst>
                </a:rPr>
                <a:t>Supports multiple Scenarios</a:t>
              </a:r>
            </a:p>
            <a:p>
              <a:pPr marL="190492" indent="-190492" defTabSz="912777">
                <a:lnSpc>
                  <a:spcPct val="90000"/>
                </a:lnSpc>
                <a:spcBef>
                  <a:spcPts val="500"/>
                </a:spcBef>
                <a:buClr>
                  <a:schemeClr val="tx2"/>
                </a:buClr>
                <a:buSzPct val="95000"/>
                <a:buBlip>
                  <a:blip r:embed="rId3"/>
                </a:buBlip>
                <a:tabLst>
                  <a:tab pos="173296" algn="l"/>
                </a:tabLst>
                <a:defRPr/>
              </a:pPr>
              <a:endParaRPr lang="en-US" sz="2000" dirty="0">
                <a:effectLst>
                  <a:outerShdw blurRad="38100" dist="38100" dir="2700000" algn="tl">
                    <a:srgbClr val="000000">
                      <a:alpha val="43137"/>
                    </a:srgbClr>
                  </a:outerShdw>
                </a:effectLst>
              </a:endParaRPr>
            </a:p>
          </p:txBody>
        </p:sp>
      </p:grpSp>
      <p:grpSp>
        <p:nvGrpSpPr>
          <p:cNvPr id="89" name="Group 51"/>
          <p:cNvGrpSpPr/>
          <p:nvPr/>
        </p:nvGrpSpPr>
        <p:grpSpPr>
          <a:xfrm>
            <a:off x="2406526" y="6088559"/>
            <a:ext cx="609600" cy="769441"/>
            <a:chOff x="1263501" y="5401082"/>
            <a:chExt cx="609600" cy="769441"/>
          </a:xfrm>
        </p:grpSpPr>
        <p:sp>
          <p:nvSpPr>
            <p:cNvPr id="90" name="Oval 89"/>
            <p:cNvSpPr/>
            <p:nvPr/>
          </p:nvSpPr>
          <p:spPr bwMode="auto">
            <a:xfrm>
              <a:off x="1263501" y="5486400"/>
              <a:ext cx="609600" cy="609600"/>
            </a:xfrm>
            <a:prstGeom prst="ellipse">
              <a:avLst/>
            </a:prstGeom>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91" name="Rectangle 90"/>
            <p:cNvSpPr/>
            <p:nvPr/>
          </p:nvSpPr>
          <p:spPr>
            <a:xfrm>
              <a:off x="1335829" y="5401082"/>
              <a:ext cx="470000" cy="769441"/>
            </a:xfrm>
            <a:prstGeom prst="rect">
              <a:avLst/>
            </a:prstGeom>
          </p:spPr>
          <p:txBody>
            <a:bodyPr wrap="none">
              <a:spAutoFit/>
            </a:bodyPr>
            <a:lstStyle/>
            <a:p>
              <a:pPr algn="ctr"/>
              <a:r>
                <a:rPr lang="en-US" sz="4400" b="1" dirty="0">
                  <a:effectLst>
                    <a:outerShdw blurRad="38100" dist="38100" dir="2700000" algn="tl">
                      <a:srgbClr val="000000">
                        <a:alpha val="43137"/>
                      </a:srgbClr>
                    </a:outerShdw>
                  </a:effectLst>
                </a:rPr>
                <a:t>2</a:t>
              </a:r>
              <a:endParaRPr lang="en-US" sz="4400" b="1" dirty="0" smtClean="0">
                <a:effectLst>
                  <a:outerShdw blurRad="38100" dist="38100" dir="2700000" algn="tl">
                    <a:srgbClr val="000000">
                      <a:alpha val="43137"/>
                    </a:srgbClr>
                  </a:outerShdw>
                </a:effectLst>
              </a:endParaRPr>
            </a:p>
          </p:txBody>
        </p:sp>
      </p:grpSp>
      <p:grpSp>
        <p:nvGrpSpPr>
          <p:cNvPr id="99" name="Group 98"/>
          <p:cNvGrpSpPr/>
          <p:nvPr/>
        </p:nvGrpSpPr>
        <p:grpSpPr>
          <a:xfrm>
            <a:off x="46936" y="2955851"/>
            <a:ext cx="1737360" cy="3749040"/>
            <a:chOff x="190500" y="861236"/>
            <a:chExt cx="2286887" cy="5750157"/>
          </a:xfrm>
        </p:grpSpPr>
        <p:sp>
          <p:nvSpPr>
            <p:cNvPr id="100" name="Rounded Rectangle 99"/>
            <p:cNvSpPr/>
            <p:nvPr/>
          </p:nvSpPr>
          <p:spPr bwMode="auto">
            <a:xfrm>
              <a:off x="190500" y="861236"/>
              <a:ext cx="2286886" cy="5750157"/>
            </a:xfrm>
            <a:prstGeom prst="roundRect">
              <a:avLst>
                <a:gd name="adj" fmla="val 19593"/>
              </a:avLst>
            </a:prstGeom>
            <a:gradFill flip="none" rotWithShape="1">
              <a:gsLst>
                <a:gs pos="0">
                  <a:srgbClr val="FFFFFF">
                    <a:alpha val="73000"/>
                  </a:srgbClr>
                </a:gs>
                <a:gs pos="5000">
                  <a:schemeClr val="bg1">
                    <a:alpha val="3000"/>
                  </a:schemeClr>
                </a:gs>
                <a:gs pos="19000">
                  <a:schemeClr val="bg1">
                    <a:alpha val="16000"/>
                  </a:schemeClr>
                </a:gs>
                <a:gs pos="48500">
                  <a:srgbClr val="000000"/>
                </a:gs>
                <a:gs pos="78000">
                  <a:schemeClr val="bg1"/>
                </a:gs>
              </a:gsLst>
              <a:lin ang="16200000" scaled="1"/>
              <a:tileRect/>
            </a:gradFill>
            <a:ln w="19050">
              <a:solidFill>
                <a:schemeClr val="tx1">
                  <a:alpha val="23000"/>
                </a:schemeClr>
              </a:solidFill>
            </a:ln>
            <a:effectLst>
              <a:innerShdw blurRad="254000" dist="50800" dir="16200000">
                <a:srgbClr val="F6AE1E">
                  <a:alpha val="55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76197" tIns="304788" rIns="76197" bIns="38098" rtlCol="0" anchor="t"/>
            <a:lstStyle/>
            <a:p>
              <a:pPr marL="145509" indent="-145509">
                <a:lnSpc>
                  <a:spcPct val="85000"/>
                </a:lnSpc>
                <a:spcBef>
                  <a:spcPct val="15000"/>
                </a:spcBef>
                <a:buClr>
                  <a:srgbClr val="FFFFFF"/>
                </a:buClr>
                <a:buSzPct val="95000"/>
                <a:buBlip>
                  <a:blip r:embed="rId3"/>
                </a:buBlip>
              </a:pPr>
              <a:endParaRPr lang="en-US" sz="1100" dirty="0">
                <a:solidFill>
                  <a:srgbClr val="FFFFFF"/>
                </a:solidFill>
              </a:endParaRPr>
            </a:p>
          </p:txBody>
        </p:sp>
        <p:sp>
          <p:nvSpPr>
            <p:cNvPr id="101" name="Text Box 54"/>
            <p:cNvSpPr txBox="1">
              <a:spLocks noChangeArrowheads="1"/>
            </p:cNvSpPr>
            <p:nvPr/>
          </p:nvSpPr>
          <p:spPr bwMode="auto">
            <a:xfrm>
              <a:off x="214707" y="911065"/>
              <a:ext cx="2262680" cy="1109330"/>
            </a:xfrm>
            <a:prstGeom prst="rect">
              <a:avLst/>
            </a:prstGeom>
            <a:noFill/>
            <a:ln w="9525">
              <a:noFill/>
              <a:miter lim="800000"/>
              <a:headEnd/>
              <a:tailEnd/>
            </a:ln>
          </p:spPr>
          <p:txBody>
            <a:bodyPr wrap="square" lIns="76197" tIns="38098" rIns="76197" bIns="38098">
              <a:spAutoFit/>
            </a:bodyPr>
            <a:lstStyle/>
            <a:p>
              <a:pPr algn="ctr" defTabSz="914063">
                <a:lnSpc>
                  <a:spcPct val="75000"/>
                </a:lnSpc>
                <a:defRPr/>
              </a:pPr>
              <a:r>
                <a:rPr lang="en-US" sz="2800" spc="-104" dirty="0" smtClean="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rPr>
                <a:t>Offline Develop</a:t>
              </a:r>
              <a:endParaRPr lang="en-US" sz="2800" spc="-104" dirty="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endParaRPr>
            </a:p>
          </p:txBody>
        </p:sp>
        <p:sp>
          <p:nvSpPr>
            <p:cNvPr id="102" name="Content Placeholder 28"/>
            <p:cNvSpPr txBox="1">
              <a:spLocks/>
            </p:cNvSpPr>
            <p:nvPr/>
          </p:nvSpPr>
          <p:spPr>
            <a:xfrm>
              <a:off x="319439" y="3080468"/>
              <a:ext cx="2126050" cy="2647458"/>
            </a:xfrm>
            <a:prstGeom prst="rect">
              <a:avLst/>
            </a:prstGeom>
          </p:spPr>
          <p:txBody>
            <a:bodyPr vert="horz" wrap="square" lIns="0" tIns="0" rIns="0" bIns="0" rtlCol="0">
              <a:spAutoFit/>
            </a:bodyPr>
            <a:lstStyle/>
            <a:p>
              <a:pPr marL="190492" indent="-190492" defTabSz="912777">
                <a:lnSpc>
                  <a:spcPct val="90000"/>
                </a:lnSpc>
                <a:spcBef>
                  <a:spcPts val="500"/>
                </a:spcBef>
                <a:buClr>
                  <a:schemeClr val="tx2"/>
                </a:buClr>
                <a:buSzPct val="95000"/>
                <a:buBlip>
                  <a:blip r:embed="rId3"/>
                </a:buBlip>
                <a:tabLst>
                  <a:tab pos="173296" algn="l"/>
                </a:tabLst>
                <a:defRPr/>
              </a:pPr>
              <a:r>
                <a:rPr lang="en-US" sz="2000" dirty="0" smtClean="0">
                  <a:effectLst>
                    <a:outerShdw blurRad="38100" dist="38100" dir="2700000" algn="tl">
                      <a:srgbClr val="000000">
                        <a:alpha val="43137"/>
                      </a:srgbClr>
                    </a:outerShdw>
                  </a:effectLst>
                </a:rPr>
                <a:t>Support for Settings / Scripting</a:t>
              </a:r>
              <a:endParaRPr lang="en-US" sz="2000" dirty="0">
                <a:effectLst>
                  <a:outerShdw blurRad="38100" dist="38100" dir="2700000" algn="tl">
                    <a:srgbClr val="000000">
                      <a:alpha val="43137"/>
                    </a:srgbClr>
                  </a:outerShdw>
                </a:effectLst>
              </a:endParaRPr>
            </a:p>
            <a:p>
              <a:pPr marL="190492" indent="-190492" defTabSz="912777">
                <a:lnSpc>
                  <a:spcPct val="90000"/>
                </a:lnSpc>
                <a:spcBef>
                  <a:spcPts val="500"/>
                </a:spcBef>
                <a:buClr>
                  <a:schemeClr val="tx2"/>
                </a:buClr>
                <a:buSzPct val="95000"/>
                <a:buBlip>
                  <a:blip r:embed="rId3"/>
                </a:buBlip>
                <a:tabLst>
                  <a:tab pos="173296" algn="l"/>
                </a:tabLst>
                <a:defRPr/>
              </a:pPr>
              <a:r>
                <a:rPr lang="en-US" sz="2000" dirty="0" smtClean="0">
                  <a:effectLst>
                    <a:outerShdw blurRad="38100" dist="38100" dir="2700000" algn="tl">
                      <a:srgbClr val="000000">
                        <a:alpha val="43137"/>
                      </a:srgbClr>
                    </a:outerShdw>
                  </a:effectLst>
                </a:rPr>
                <a:t>3</a:t>
              </a:r>
              <a:r>
                <a:rPr lang="en-US" sz="2000" baseline="30000" dirty="0" smtClean="0">
                  <a:effectLst>
                    <a:outerShdw blurRad="38100" dist="38100" dir="2700000" algn="tl">
                      <a:srgbClr val="000000">
                        <a:alpha val="43137"/>
                      </a:srgbClr>
                    </a:outerShdw>
                  </a:effectLst>
                </a:rPr>
                <a:t>rd</a:t>
              </a:r>
              <a:r>
                <a:rPr lang="en-US" sz="2000" dirty="0" smtClean="0">
                  <a:effectLst>
                    <a:outerShdw blurRad="38100" dist="38100" dir="2700000" algn="tl">
                      <a:srgbClr val="000000">
                        <a:alpha val="43137"/>
                      </a:srgbClr>
                    </a:outerShdw>
                  </a:effectLst>
                </a:rPr>
                <a:t> party SW and driver support</a:t>
              </a:r>
              <a:endParaRPr lang="en-US" sz="2000" dirty="0">
                <a:effectLst>
                  <a:outerShdw blurRad="38100" dist="38100" dir="2700000" algn="tl">
                    <a:srgbClr val="000000">
                      <a:alpha val="43137"/>
                    </a:srgbClr>
                  </a:outerShdw>
                </a:effectLst>
              </a:endParaRPr>
            </a:p>
          </p:txBody>
        </p:sp>
      </p:grpSp>
      <p:grpSp>
        <p:nvGrpSpPr>
          <p:cNvPr id="103" name="Group 51"/>
          <p:cNvGrpSpPr/>
          <p:nvPr/>
        </p:nvGrpSpPr>
        <p:grpSpPr>
          <a:xfrm>
            <a:off x="602538" y="6088559"/>
            <a:ext cx="609600" cy="769441"/>
            <a:chOff x="1263501" y="5401082"/>
            <a:chExt cx="609600" cy="769441"/>
          </a:xfrm>
        </p:grpSpPr>
        <p:sp>
          <p:nvSpPr>
            <p:cNvPr id="104" name="Oval 103"/>
            <p:cNvSpPr/>
            <p:nvPr/>
          </p:nvSpPr>
          <p:spPr bwMode="auto">
            <a:xfrm>
              <a:off x="1263501" y="5486400"/>
              <a:ext cx="609600" cy="609600"/>
            </a:xfrm>
            <a:prstGeom prst="ellipse">
              <a:avLst/>
            </a:prstGeom>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05" name="Rectangle 104"/>
            <p:cNvSpPr/>
            <p:nvPr/>
          </p:nvSpPr>
          <p:spPr>
            <a:xfrm>
              <a:off x="1335829" y="5401082"/>
              <a:ext cx="470000" cy="769441"/>
            </a:xfrm>
            <a:prstGeom prst="rect">
              <a:avLst/>
            </a:prstGeom>
          </p:spPr>
          <p:txBody>
            <a:bodyPr wrap="none">
              <a:spAutoFit/>
            </a:bodyPr>
            <a:lstStyle/>
            <a:p>
              <a:pPr algn="ctr"/>
              <a:r>
                <a:rPr lang="en-US" sz="4400" b="1" dirty="0" smtClean="0">
                  <a:effectLst>
                    <a:outerShdw blurRad="38100" dist="38100" dir="2700000" algn="tl">
                      <a:srgbClr val="000000">
                        <a:alpha val="43137"/>
                      </a:srgbClr>
                    </a:outerShdw>
                  </a:effectLst>
                </a:rPr>
                <a:t>1</a:t>
              </a:r>
            </a:p>
          </p:txBody>
        </p:sp>
      </p:grpSp>
      <p:grpSp>
        <p:nvGrpSpPr>
          <p:cNvPr id="106" name="Group 51"/>
          <p:cNvGrpSpPr/>
          <p:nvPr/>
        </p:nvGrpSpPr>
        <p:grpSpPr>
          <a:xfrm>
            <a:off x="4207041" y="6092097"/>
            <a:ext cx="609600" cy="769441"/>
            <a:chOff x="1263501" y="5401082"/>
            <a:chExt cx="609600" cy="769441"/>
          </a:xfrm>
        </p:grpSpPr>
        <p:sp>
          <p:nvSpPr>
            <p:cNvPr id="107" name="Oval 106"/>
            <p:cNvSpPr/>
            <p:nvPr/>
          </p:nvSpPr>
          <p:spPr bwMode="auto">
            <a:xfrm>
              <a:off x="1263501" y="5486400"/>
              <a:ext cx="609600" cy="609600"/>
            </a:xfrm>
            <a:prstGeom prst="ellipse">
              <a:avLst/>
            </a:prstGeom>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08" name="Rectangle 107"/>
            <p:cNvSpPr/>
            <p:nvPr/>
          </p:nvSpPr>
          <p:spPr>
            <a:xfrm>
              <a:off x="1335829" y="5401082"/>
              <a:ext cx="470000" cy="769441"/>
            </a:xfrm>
            <a:prstGeom prst="rect">
              <a:avLst/>
            </a:prstGeom>
          </p:spPr>
          <p:txBody>
            <a:bodyPr wrap="none">
              <a:spAutoFit/>
            </a:bodyPr>
            <a:lstStyle/>
            <a:p>
              <a:pPr algn="ctr"/>
              <a:r>
                <a:rPr lang="en-US" sz="4400" b="1" dirty="0" smtClean="0">
                  <a:effectLst>
                    <a:outerShdw blurRad="38100" dist="38100" dir="2700000" algn="tl">
                      <a:srgbClr val="000000">
                        <a:alpha val="43137"/>
                      </a:srgbClr>
                    </a:outerShdw>
                  </a:effectLst>
                </a:rPr>
                <a:t>3</a:t>
              </a:r>
            </a:p>
          </p:txBody>
        </p:sp>
      </p:grpSp>
      <p:grpSp>
        <p:nvGrpSpPr>
          <p:cNvPr id="109" name="Group 51"/>
          <p:cNvGrpSpPr/>
          <p:nvPr/>
        </p:nvGrpSpPr>
        <p:grpSpPr>
          <a:xfrm>
            <a:off x="6039455" y="6095635"/>
            <a:ext cx="609600" cy="769441"/>
            <a:chOff x="1263501" y="5401082"/>
            <a:chExt cx="609600" cy="769441"/>
          </a:xfrm>
        </p:grpSpPr>
        <p:sp>
          <p:nvSpPr>
            <p:cNvPr id="110" name="Oval 109"/>
            <p:cNvSpPr/>
            <p:nvPr/>
          </p:nvSpPr>
          <p:spPr bwMode="auto">
            <a:xfrm>
              <a:off x="1263501" y="5486400"/>
              <a:ext cx="609600" cy="609600"/>
            </a:xfrm>
            <a:prstGeom prst="ellipse">
              <a:avLst/>
            </a:prstGeom>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11" name="Rectangle 110"/>
            <p:cNvSpPr/>
            <p:nvPr/>
          </p:nvSpPr>
          <p:spPr>
            <a:xfrm>
              <a:off x="1335829" y="5401082"/>
              <a:ext cx="470000" cy="769441"/>
            </a:xfrm>
            <a:prstGeom prst="rect">
              <a:avLst/>
            </a:prstGeom>
          </p:spPr>
          <p:txBody>
            <a:bodyPr wrap="none">
              <a:spAutoFit/>
            </a:bodyPr>
            <a:lstStyle/>
            <a:p>
              <a:pPr algn="ctr"/>
              <a:r>
                <a:rPr lang="en-US" sz="4400" b="1" dirty="0">
                  <a:effectLst>
                    <a:outerShdw blurRad="38100" dist="38100" dir="2700000" algn="tl">
                      <a:srgbClr val="000000">
                        <a:alpha val="43137"/>
                      </a:srgbClr>
                    </a:outerShdw>
                  </a:effectLst>
                </a:rPr>
                <a:t>4</a:t>
              </a:r>
              <a:endParaRPr lang="en-US" sz="4400" b="1" dirty="0" smtClean="0">
                <a:effectLst>
                  <a:outerShdw blurRad="38100" dist="38100" dir="2700000" algn="tl">
                    <a:srgbClr val="000000">
                      <a:alpha val="43137"/>
                    </a:srgbClr>
                  </a:outerShdw>
                </a:effectLst>
              </a:endParaRPr>
            </a:p>
          </p:txBody>
        </p:sp>
      </p:grpSp>
      <p:grpSp>
        <p:nvGrpSpPr>
          <p:cNvPr id="112" name="Group 51"/>
          <p:cNvGrpSpPr/>
          <p:nvPr/>
        </p:nvGrpSpPr>
        <p:grpSpPr>
          <a:xfrm>
            <a:off x="7935667" y="6088540"/>
            <a:ext cx="609600" cy="769441"/>
            <a:chOff x="1263501" y="5401082"/>
            <a:chExt cx="609600" cy="769441"/>
          </a:xfrm>
        </p:grpSpPr>
        <p:sp>
          <p:nvSpPr>
            <p:cNvPr id="113" name="Oval 112"/>
            <p:cNvSpPr/>
            <p:nvPr/>
          </p:nvSpPr>
          <p:spPr bwMode="auto">
            <a:xfrm>
              <a:off x="1263501" y="5486400"/>
              <a:ext cx="609600" cy="609600"/>
            </a:xfrm>
            <a:prstGeom prst="ellipse">
              <a:avLst/>
            </a:prstGeom>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14" name="Rectangle 113"/>
            <p:cNvSpPr/>
            <p:nvPr/>
          </p:nvSpPr>
          <p:spPr>
            <a:xfrm>
              <a:off x="1335829" y="5401082"/>
              <a:ext cx="470000" cy="769441"/>
            </a:xfrm>
            <a:prstGeom prst="rect">
              <a:avLst/>
            </a:prstGeom>
          </p:spPr>
          <p:txBody>
            <a:bodyPr wrap="none">
              <a:spAutoFit/>
            </a:bodyPr>
            <a:lstStyle/>
            <a:p>
              <a:pPr algn="ctr"/>
              <a:r>
                <a:rPr lang="en-US" sz="4400" b="1" dirty="0" smtClean="0">
                  <a:effectLst>
                    <a:outerShdw blurRad="38100" dist="38100" dir="2700000" algn="tl">
                      <a:srgbClr val="000000">
                        <a:alpha val="43137"/>
                      </a:srgbClr>
                    </a:outerShdw>
                  </a:effectLst>
                </a:rPr>
                <a:t>5</a:t>
              </a:r>
            </a:p>
          </p:txBody>
        </p:sp>
      </p:grpSp>
      <p:grpSp>
        <p:nvGrpSpPr>
          <p:cNvPr id="118" name="Group 117"/>
          <p:cNvGrpSpPr/>
          <p:nvPr/>
        </p:nvGrpSpPr>
        <p:grpSpPr>
          <a:xfrm>
            <a:off x="7421524" y="1734084"/>
            <a:ext cx="1520456" cy="1880988"/>
            <a:chOff x="6753225" y="1840407"/>
            <a:chExt cx="1933575" cy="2350593"/>
          </a:xfrm>
        </p:grpSpPr>
        <p:grpSp>
          <p:nvGrpSpPr>
            <p:cNvPr id="119" name="Group 64"/>
            <p:cNvGrpSpPr/>
            <p:nvPr/>
          </p:nvGrpSpPr>
          <p:grpSpPr bwMode="gray">
            <a:xfrm>
              <a:off x="7789243" y="1840407"/>
              <a:ext cx="897557" cy="2350593"/>
              <a:chOff x="9277153" y="2391539"/>
              <a:chExt cx="1026371" cy="2687942"/>
            </a:xfrm>
          </p:grpSpPr>
          <p:pic>
            <p:nvPicPr>
              <p:cNvPr id="128" name="Picture 5" descr="C:\Documents and Settings\shabname\Local Settings\Temporary Internet Files\Content.IE5\WLGROL4T\MCj04315760000[1].png"/>
              <p:cNvPicPr>
                <a:picLocks noChangeAspect="1" noChangeArrowheads="1"/>
              </p:cNvPicPr>
              <p:nvPr/>
            </p:nvPicPr>
            <p:blipFill>
              <a:blip r:embed="rId4"/>
              <a:srcRect/>
              <a:stretch>
                <a:fillRect/>
              </a:stretch>
            </p:blipFill>
            <p:spPr bwMode="gray">
              <a:xfrm>
                <a:off x="9277153" y="2391539"/>
                <a:ext cx="937239" cy="943488"/>
              </a:xfrm>
              <a:prstGeom prst="rect">
                <a:avLst/>
              </a:prstGeom>
              <a:noFill/>
            </p:spPr>
          </p:pic>
          <p:pic>
            <p:nvPicPr>
              <p:cNvPr id="129" name="Picture 5" descr="C:\Documents and Settings\shabname\Local Settings\Temporary Internet Files\Content.IE5\WLGROL4T\MCj04315760000[1].png"/>
              <p:cNvPicPr>
                <a:picLocks noChangeAspect="1" noChangeArrowheads="1"/>
              </p:cNvPicPr>
              <p:nvPr/>
            </p:nvPicPr>
            <p:blipFill>
              <a:blip r:embed="rId4"/>
              <a:srcRect/>
              <a:stretch>
                <a:fillRect/>
              </a:stretch>
            </p:blipFill>
            <p:spPr bwMode="gray">
              <a:xfrm>
                <a:off x="9291902" y="3330519"/>
                <a:ext cx="933423" cy="939646"/>
              </a:xfrm>
              <a:prstGeom prst="rect">
                <a:avLst/>
              </a:prstGeom>
              <a:noFill/>
            </p:spPr>
          </p:pic>
          <p:pic>
            <p:nvPicPr>
              <p:cNvPr id="130" name="Picture 5" descr="C:\Documents and Settings\shabname\Local Settings\Temporary Internet Files\Content.IE5\WLGROL4T\MCj04315760000[1].png"/>
              <p:cNvPicPr>
                <a:picLocks noChangeAspect="1" noChangeArrowheads="1"/>
              </p:cNvPicPr>
              <p:nvPr/>
            </p:nvPicPr>
            <p:blipFill>
              <a:blip r:embed="rId4"/>
              <a:srcRect/>
              <a:stretch>
                <a:fillRect/>
              </a:stretch>
            </p:blipFill>
            <p:spPr bwMode="gray">
              <a:xfrm>
                <a:off x="9301732" y="4071010"/>
                <a:ext cx="1001792" cy="1008471"/>
              </a:xfrm>
              <a:prstGeom prst="rect">
                <a:avLst/>
              </a:prstGeom>
              <a:noFill/>
            </p:spPr>
          </p:pic>
        </p:grpSp>
        <p:grpSp>
          <p:nvGrpSpPr>
            <p:cNvPr id="120" name="Group 63"/>
            <p:cNvGrpSpPr/>
            <p:nvPr/>
          </p:nvGrpSpPr>
          <p:grpSpPr bwMode="gray">
            <a:xfrm>
              <a:off x="7315200" y="2310286"/>
              <a:ext cx="476843" cy="1335551"/>
              <a:chOff x="8381289" y="3103813"/>
              <a:chExt cx="963565" cy="1602661"/>
            </a:xfrm>
          </p:grpSpPr>
          <p:cxnSp>
            <p:nvCxnSpPr>
              <p:cNvPr id="125" name="Straight Arrow Connector 124"/>
              <p:cNvCxnSpPr/>
              <p:nvPr/>
            </p:nvCxnSpPr>
            <p:spPr bwMode="gray">
              <a:xfrm flipV="1">
                <a:off x="8381289" y="3103813"/>
                <a:ext cx="953733" cy="79641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92D050"/>
                </a:solidFill>
                <a:prstDash val="solid"/>
                <a:round/>
                <a:headEnd type="none" w="med" len="med"/>
                <a:tailEnd type="arrow"/>
              </a:ln>
              <a:effectLst/>
            </p:spPr>
          </p:cxnSp>
          <p:cxnSp>
            <p:nvCxnSpPr>
              <p:cNvPr id="126" name="Straight Arrow Connector 125"/>
              <p:cNvCxnSpPr/>
              <p:nvPr/>
            </p:nvCxnSpPr>
            <p:spPr bwMode="gray">
              <a:xfrm>
                <a:off x="8381290" y="3959219"/>
                <a:ext cx="953729"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92D050"/>
                </a:solidFill>
                <a:prstDash val="solid"/>
                <a:round/>
                <a:headEnd type="none" w="med" len="med"/>
                <a:tailEnd type="arrow"/>
              </a:ln>
              <a:effectLst/>
            </p:spPr>
          </p:cxnSp>
          <p:cxnSp>
            <p:nvCxnSpPr>
              <p:cNvPr id="127" name="Straight Arrow Connector 126"/>
              <p:cNvCxnSpPr/>
              <p:nvPr/>
            </p:nvCxnSpPr>
            <p:spPr bwMode="gray">
              <a:xfrm>
                <a:off x="8391121" y="4037877"/>
                <a:ext cx="953733" cy="668597"/>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92D050"/>
                </a:solidFill>
                <a:prstDash val="solid"/>
                <a:round/>
                <a:headEnd type="none" w="med" len="med"/>
                <a:tailEnd type="arrow"/>
              </a:ln>
              <a:effectLst/>
            </p:spPr>
          </p:cxnSp>
        </p:grpSp>
        <p:grpSp>
          <p:nvGrpSpPr>
            <p:cNvPr id="121" name="Group 73"/>
            <p:cNvGrpSpPr/>
            <p:nvPr/>
          </p:nvGrpSpPr>
          <p:grpSpPr>
            <a:xfrm>
              <a:off x="6753225" y="2604037"/>
              <a:ext cx="866775" cy="875245"/>
              <a:chOff x="6553200" y="2286000"/>
              <a:chExt cx="866775" cy="875245"/>
            </a:xfrm>
          </p:grpSpPr>
          <p:pic>
            <p:nvPicPr>
              <p:cNvPr id="122" name="Picture 4" descr="\\Server3\Restrict\InternalBin\ResourceDVD_Updates\DVD_ART34_Update1_rev8-08\Artwork_Imagery\Shapes\Stars Starbursts\starburst-green.png"/>
              <p:cNvPicPr>
                <a:picLocks noChangeAspect="1" noChangeArrowheads="1"/>
              </p:cNvPicPr>
              <p:nvPr/>
            </p:nvPicPr>
            <p:blipFill>
              <a:blip r:embed="rId5"/>
              <a:srcRect/>
              <a:stretch>
                <a:fillRect/>
              </a:stretch>
            </p:blipFill>
            <p:spPr bwMode="auto">
              <a:xfrm>
                <a:off x="6553200" y="2286000"/>
                <a:ext cx="866775" cy="875245"/>
              </a:xfrm>
              <a:prstGeom prst="rect">
                <a:avLst/>
              </a:prstGeom>
              <a:noFill/>
            </p:spPr>
          </p:pic>
          <p:pic>
            <p:nvPicPr>
              <p:cNvPr id="123" name="Picture 3" descr="\\Server3\Restrict\InternalBin\CreativeResources\Icons\IconShock\Bitmap Icons - Disc 02\Plastic Networking\box_128.png"/>
              <p:cNvPicPr>
                <a:picLocks noChangeAspect="1" noChangeArrowheads="1"/>
              </p:cNvPicPr>
              <p:nvPr/>
            </p:nvPicPr>
            <p:blipFill>
              <a:blip r:embed="rId6"/>
              <a:srcRect/>
              <a:stretch>
                <a:fillRect/>
              </a:stretch>
            </p:blipFill>
            <p:spPr bwMode="auto">
              <a:xfrm>
                <a:off x="6738256" y="2462892"/>
                <a:ext cx="533400" cy="533400"/>
              </a:xfrm>
              <a:prstGeom prst="rect">
                <a:avLst/>
              </a:prstGeom>
              <a:noFill/>
            </p:spPr>
          </p:pic>
          <p:sp>
            <p:nvSpPr>
              <p:cNvPr id="124" name="TextBox 123"/>
              <p:cNvSpPr txBox="1"/>
              <p:nvPr/>
            </p:nvSpPr>
            <p:spPr bwMode="gray">
              <a:xfrm rot="19915282">
                <a:off x="6870173" y="2650746"/>
                <a:ext cx="285499" cy="123111"/>
              </a:xfrm>
              <a:prstGeom prst="rect">
                <a:avLst/>
              </a:prstGeom>
              <a:solidFill>
                <a:schemeClr val="accent1"/>
              </a:solidFill>
            </p:spPr>
            <p:txBody>
              <a:bodyPr wrap="square" lIns="0" tIns="0" rIns="0" bIns="0" rtlCol="0">
                <a:spAutoFit/>
              </a:bodyPr>
              <a:lstStyle/>
              <a:p>
                <a:pPr algn="ctr"/>
                <a:r>
                  <a:rPr lang="en-US" sz="800" dirty="0" smtClean="0">
                    <a:solidFill>
                      <a:srgbClr val="000000"/>
                    </a:solidFill>
                    <a:latin typeface="Segoe" pitchFamily="34" charset="0"/>
                  </a:rPr>
                  <a:t>WIM</a:t>
                </a:r>
              </a:p>
            </p:txBody>
          </p:sp>
        </p:grpSp>
      </p:grpSp>
      <p:sp>
        <p:nvSpPr>
          <p:cNvPr id="131" name="Rounded Rectangle 130"/>
          <p:cNvSpPr/>
          <p:nvPr/>
        </p:nvSpPr>
        <p:spPr bwMode="gray">
          <a:xfrm>
            <a:off x="6797754" y="3071038"/>
            <a:ext cx="990600" cy="537814"/>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err="1" smtClean="0">
                <a:solidFill>
                  <a:srgbClr val="FFFFFF"/>
                </a:solidFill>
                <a:effectLst>
                  <a:outerShdw blurRad="38100" dist="38100" dir="2700000" algn="tl">
                    <a:srgbClr val="000000">
                      <a:alpha val="43137"/>
                    </a:srgbClr>
                  </a:outerShdw>
                </a:effectLst>
                <a:latin typeface="Calibri" pitchFamily="34" charset="0"/>
              </a:rPr>
              <a:t>Sysprep</a:t>
            </a:r>
            <a:r>
              <a:rPr lang="en-US" sz="1600" dirty="0" smtClean="0">
                <a:solidFill>
                  <a:srgbClr val="FFFFFF"/>
                </a:solidFill>
                <a:effectLst>
                  <a:outerShdw blurRad="38100" dist="38100" dir="2700000" algn="tl">
                    <a:srgbClr val="000000">
                      <a:alpha val="43137"/>
                    </a:srgbClr>
                  </a:outerShdw>
                </a:effectLst>
                <a:latin typeface="Calibri" pitchFamily="34" charset="0"/>
              </a:rPr>
              <a:t>, </a:t>
            </a:r>
            <a:r>
              <a:rPr lang="en-US" sz="1600" dirty="0" err="1" smtClean="0">
                <a:solidFill>
                  <a:srgbClr val="FFFFFF"/>
                </a:solidFill>
                <a:effectLst>
                  <a:outerShdw blurRad="38100" dist="38100" dir="2700000" algn="tl">
                    <a:srgbClr val="000000">
                      <a:alpha val="43137"/>
                    </a:srgbClr>
                  </a:outerShdw>
                </a:effectLst>
                <a:latin typeface="Calibri" pitchFamily="34" charset="0"/>
              </a:rPr>
              <a:t>imagex</a:t>
            </a:r>
            <a:endParaRPr lang="en-US" sz="16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132" name="Picture 5" descr="C:\Users\obloch\Pictures\kiosk.png"/>
          <p:cNvPicPr>
            <a:picLocks noChangeAspect="1" noChangeArrowheads="1"/>
          </p:cNvPicPr>
          <p:nvPr/>
        </p:nvPicPr>
        <p:blipFill>
          <a:blip r:embed="rId7" cstate="screen"/>
          <a:srcRect/>
          <a:stretch>
            <a:fillRect/>
          </a:stretch>
        </p:blipFill>
        <p:spPr bwMode="auto">
          <a:xfrm>
            <a:off x="5932581" y="2534932"/>
            <a:ext cx="545724" cy="1235061"/>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53640926-AAD7-44d8-BBD7-CCE9431645EC}">
              <a14:shadowObscured xmlns:a14="http://schemas.microsoft.com/office/drawing/2007/7/7/main" xmlns="" val="1"/>
            </a:ext>
          </a:extLst>
        </p:spPr>
      </p:pic>
      <p:pic>
        <p:nvPicPr>
          <p:cNvPr id="3074" name="Picture 2" descr="C:\Users\ranroc\Pictures\Presentation DVD\Artwork_Imagery\Icons - Illustrations\_ WINDOWS SERVER ICONS\Misc\gears cogwheels cog.png"/>
          <p:cNvPicPr>
            <a:picLocks noChangeAspect="1" noChangeArrowheads="1"/>
          </p:cNvPicPr>
          <p:nvPr/>
        </p:nvPicPr>
        <p:blipFill>
          <a:blip r:embed="rId8">
            <a:extLst>
              <a:ext uri="28A0092B-C50C-407e-A947-70E740481C1C">
                <a14:useLocalDpi xmlns:a14="http://schemas.microsoft.com/office/drawing/2007/7/7/main" xmlns="" val="0"/>
              </a:ext>
            </a:extLst>
          </a:blip>
          <a:srcRect/>
          <a:stretch>
            <a:fillRect/>
          </a:stretch>
        </p:blipFill>
        <p:spPr bwMode="auto">
          <a:xfrm>
            <a:off x="3997731" y="2838228"/>
            <a:ext cx="1074000" cy="1067411"/>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grpSp>
        <p:nvGrpSpPr>
          <p:cNvPr id="58" name="Group 36"/>
          <p:cNvGrpSpPr/>
          <p:nvPr/>
        </p:nvGrpSpPr>
        <p:grpSpPr>
          <a:xfrm>
            <a:off x="2569171" y="3091008"/>
            <a:ext cx="939573" cy="959997"/>
            <a:chOff x="696859" y="2146555"/>
            <a:chExt cx="1421308" cy="1436774"/>
          </a:xfrm>
        </p:grpSpPr>
        <p:pic>
          <p:nvPicPr>
            <p:cNvPr id="59" name="Picture 2" descr="C:\Documents and Settings\Pennie\My Documents\ACERDATA (D)\Pennie's documents\MS Image\Shapes and Graphics\Windows_Vista_Icons_ for_Marketing_use\BlankCD.png"/>
            <p:cNvPicPr>
              <a:picLocks noChangeAspect="1" noChangeArrowheads="1"/>
            </p:cNvPicPr>
            <p:nvPr/>
          </p:nvPicPr>
          <p:blipFill>
            <a:blip r:embed="rId9"/>
            <a:srcRect/>
            <a:stretch>
              <a:fillRect/>
            </a:stretch>
          </p:blipFill>
          <p:spPr bwMode="auto">
            <a:xfrm>
              <a:off x="1199909" y="2665071"/>
              <a:ext cx="918258" cy="918258"/>
            </a:xfrm>
            <a:prstGeom prst="rect">
              <a:avLst/>
            </a:prstGeom>
            <a:noFill/>
          </p:spPr>
        </p:pic>
        <p:pic>
          <p:nvPicPr>
            <p:cNvPr id="60" name="Picture 4" descr="C:\Documents and Settings\shabname\Local Settings\Temporary Internet Files\Content.IE5\WNE1UB03\MCj04315710000[1].png"/>
            <p:cNvPicPr>
              <a:picLocks noChangeAspect="1" noChangeArrowheads="1"/>
            </p:cNvPicPr>
            <p:nvPr/>
          </p:nvPicPr>
          <p:blipFill>
            <a:blip r:embed="rId10"/>
            <a:srcRect/>
            <a:stretch>
              <a:fillRect/>
            </a:stretch>
          </p:blipFill>
          <p:spPr bwMode="gray">
            <a:xfrm>
              <a:off x="696859" y="2146555"/>
              <a:ext cx="1293514" cy="1302137"/>
            </a:xfrm>
            <a:prstGeom prst="rect">
              <a:avLst/>
            </a:prstGeom>
            <a:noFill/>
          </p:spPr>
        </p:pic>
      </p:grpSp>
      <p:sp>
        <p:nvSpPr>
          <p:cNvPr id="61" name="Right Arrow 60"/>
          <p:cNvSpPr/>
          <p:nvPr/>
        </p:nvSpPr>
        <p:spPr bwMode="gray">
          <a:xfrm>
            <a:off x="1974924" y="3446720"/>
            <a:ext cx="630053" cy="381001"/>
          </a:xfrm>
          <a:prstGeom prst="rightArrow">
            <a:avLst/>
          </a:prstGeom>
          <a:gradFill>
            <a:gsLst>
              <a:gs pos="0">
                <a:schemeClr val="accent4">
                  <a:shade val="47500"/>
                  <a:satMod val="137000"/>
                  <a:alpha val="0"/>
                </a:schemeClr>
              </a:gs>
              <a:gs pos="55000">
                <a:schemeClr val="accent4">
                  <a:shade val="69000"/>
                  <a:satMod val="137000"/>
                </a:schemeClr>
              </a:gs>
              <a:gs pos="100000">
                <a:schemeClr val="accent4">
                  <a:shade val="98000"/>
                  <a:satMod val="137000"/>
                </a:schemeClr>
              </a:gs>
            </a:gsLst>
            <a:lin ang="2700000" scaled="0"/>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300" dirty="0" smtClean="0">
              <a:solidFill>
                <a:srgbClr val="FFFFFF"/>
              </a:solidFill>
            </a:endParaRPr>
          </a:p>
        </p:txBody>
      </p:sp>
      <p:pic>
        <p:nvPicPr>
          <p:cNvPr id="62" name="Picture 2" descr="\\Vitamix\usb_200gb\Microsoft_Art_Brand_etc\Vista_icons\Windows_Vista_Icons_ for_Marketing_use\Vista Icons off the web\appwiz.cpl_I05dc_0409.png"/>
          <p:cNvPicPr>
            <a:picLocks noChangeAspect="1" noChangeArrowheads="1"/>
          </p:cNvPicPr>
          <p:nvPr/>
        </p:nvPicPr>
        <p:blipFill>
          <a:blip r:embed="rId11" cstate="print"/>
          <a:srcRect/>
          <a:stretch>
            <a:fillRect/>
          </a:stretch>
        </p:blipFill>
        <p:spPr bwMode="gray">
          <a:xfrm>
            <a:off x="530058" y="3608691"/>
            <a:ext cx="703319" cy="703319"/>
          </a:xfrm>
          <a:prstGeom prst="rect">
            <a:avLst/>
          </a:prstGeom>
          <a:noFill/>
        </p:spPr>
      </p:pic>
    </p:spTree>
    <p:extLst>
      <p:ext uri="{BB962C8B-B14F-4D97-AF65-F5344CB8AC3E}">
        <p14:creationId xmlns:p14="http://schemas.microsoft.com/office/powerpoint/2007/7/12/main" xmlns="" val="526610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1000" fill="hold"/>
                                        <p:tgtEl>
                                          <p:spTgt spid="51"/>
                                        </p:tgtEl>
                                        <p:attrNameLst>
                                          <p:attrName>ppt_x</p:attrName>
                                        </p:attrNameLst>
                                      </p:cBhvr>
                                      <p:tavLst>
                                        <p:tav tm="0">
                                          <p:val>
                                            <p:strVal val="0-#ppt_w/2"/>
                                          </p:val>
                                        </p:tav>
                                        <p:tav tm="100000">
                                          <p:val>
                                            <p:strVal val="#ppt_x"/>
                                          </p:val>
                                        </p:tav>
                                      </p:tavLst>
                                    </p:anim>
                                    <p:anim calcmode="lin" valueType="num">
                                      <p:cBhvr additive="base">
                                        <p:cTn id="8" dur="10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lang="en-US" dirty="0"/>
              <a:t>Session Roadmap</a:t>
            </a:r>
          </a:p>
        </p:txBody>
      </p:sp>
      <p:sp>
        <p:nvSpPr>
          <p:cNvPr id="18" name="Rectangle 17"/>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19" name="Rounded Rectangle 18"/>
          <p:cNvSpPr/>
          <p:nvPr/>
        </p:nvSpPr>
        <p:spPr>
          <a:xfrm>
            <a:off x="321875" y="1206280"/>
            <a:ext cx="8535045" cy="4114794"/>
          </a:xfrm>
          <a:prstGeom prst="roundRect">
            <a:avLst>
              <a:gd name="adj" fmla="val 770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9"/>
          <p:cNvSpPr>
            <a:spLocks noGrp="1" noChangeArrowheads="1"/>
          </p:cNvSpPr>
          <p:nvPr>
            <p:ph idx="4294967295"/>
          </p:nvPr>
        </p:nvSpPr>
        <p:spPr>
          <a:xfrm>
            <a:off x="370367" y="1280212"/>
            <a:ext cx="8382000" cy="639210"/>
          </a:xfrm>
          <a:prstGeom prst="rect">
            <a:avLst/>
          </a:prstGeom>
        </p:spPr>
        <p:txBody>
          <a:bodyPr>
            <a:normAutofit/>
          </a:bodyPr>
          <a:lstStyle/>
          <a:p>
            <a:pPr marL="0" indent="0">
              <a:buNone/>
            </a:pPr>
            <a:r>
              <a:rPr lang="en-US" sz="2400" dirty="0" smtClean="0">
                <a:solidFill>
                  <a:schemeClr val="bg1"/>
                </a:solidFill>
              </a:rPr>
              <a:t>Demonstration </a:t>
            </a:r>
          </a:p>
        </p:txBody>
      </p:sp>
      <p:sp>
        <p:nvSpPr>
          <p:cNvPr id="21" name="Rectangle 20"/>
          <p:cNvSpPr/>
          <p:nvPr/>
        </p:nvSpPr>
        <p:spPr>
          <a:xfrm>
            <a:off x="321875" y="1621703"/>
            <a:ext cx="8194804" cy="510369"/>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indent="-7938">
              <a:lnSpc>
                <a:spcPct val="120000"/>
              </a:lnSpc>
            </a:pPr>
            <a:r>
              <a:rPr lang="en-US" sz="2000" strike="sngStrike" dirty="0" smtClean="0">
                <a:latin typeface="+mj-lt"/>
              </a:rPr>
              <a:t>Building </a:t>
            </a:r>
            <a:r>
              <a:rPr lang="en-US" sz="2000" strike="sngStrike" dirty="0">
                <a:latin typeface="+mj-lt"/>
              </a:rPr>
              <a:t>the Kiosk </a:t>
            </a:r>
            <a:r>
              <a:rPr lang="en-US" sz="2000" strike="sngStrike" dirty="0" smtClean="0">
                <a:latin typeface="+mj-lt"/>
              </a:rPr>
              <a:t>at the Windows </a:t>
            </a:r>
            <a:r>
              <a:rPr lang="en-US" sz="2000" strike="sngStrike" dirty="0">
                <a:latin typeface="+mj-lt"/>
              </a:rPr>
              <a:t>Embedded Booth</a:t>
            </a:r>
          </a:p>
        </p:txBody>
      </p:sp>
      <p:sp>
        <p:nvSpPr>
          <p:cNvPr id="22" name="Rectangle 21"/>
          <p:cNvSpPr/>
          <p:nvPr/>
        </p:nvSpPr>
        <p:spPr>
          <a:xfrm>
            <a:off x="325413" y="2199676"/>
            <a:ext cx="8194804" cy="655663"/>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indent="-7938">
              <a:lnSpc>
                <a:spcPct val="120000"/>
              </a:lnSpc>
            </a:pPr>
            <a:r>
              <a:rPr lang="en-US" sz="2000" strike="sngStrike" dirty="0" smtClean="0">
                <a:latin typeface="+mj-lt"/>
              </a:rPr>
              <a:t>Image Builder Wizard (IBW) - Rapid Development </a:t>
            </a:r>
          </a:p>
        </p:txBody>
      </p:sp>
      <p:pic>
        <p:nvPicPr>
          <p:cNvPr id="23" name="Picture 5" descr="C:\Users\obloch\Pictures\kiosk.png"/>
          <p:cNvPicPr>
            <a:picLocks noChangeAspect="1" noChangeArrowheads="1"/>
          </p:cNvPicPr>
          <p:nvPr/>
        </p:nvPicPr>
        <p:blipFill>
          <a:blip r:embed="rId3" cstate="screen"/>
          <a:srcRect/>
          <a:stretch>
            <a:fillRect/>
          </a:stretch>
        </p:blipFill>
        <p:spPr bwMode="auto">
          <a:xfrm>
            <a:off x="6449555" y="890450"/>
            <a:ext cx="545724" cy="1235061"/>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53640926-AAD7-44d8-BBD7-CCE9431645EC}">
              <a14:shadowObscured xmlns:a14="http://schemas.microsoft.com/office/drawing/2007/7/7/main" xmlns="" val="1"/>
            </a:ext>
          </a:extLst>
        </p:spPr>
      </p:pic>
      <p:sp>
        <p:nvSpPr>
          <p:cNvPr id="24" name="Rectangle 23"/>
          <p:cNvSpPr/>
          <p:nvPr/>
        </p:nvSpPr>
        <p:spPr>
          <a:xfrm>
            <a:off x="325409" y="2907262"/>
            <a:ext cx="8194804" cy="655663"/>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indent="-7938">
              <a:lnSpc>
                <a:spcPct val="120000"/>
              </a:lnSpc>
            </a:pPr>
            <a:r>
              <a:rPr lang="en-US" sz="2000" strike="sngStrike" dirty="0" smtClean="0">
                <a:latin typeface="+mj-lt"/>
              </a:rPr>
              <a:t>Image Configuration Editor (ICE) – Advanced Development </a:t>
            </a:r>
          </a:p>
        </p:txBody>
      </p:sp>
      <p:sp>
        <p:nvSpPr>
          <p:cNvPr id="30" name="Rectangle 29"/>
          <p:cNvSpPr/>
          <p:nvPr/>
        </p:nvSpPr>
        <p:spPr>
          <a:xfrm>
            <a:off x="325409" y="3614852"/>
            <a:ext cx="8194804" cy="655663"/>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indent="-7938">
              <a:lnSpc>
                <a:spcPct val="120000"/>
              </a:lnSpc>
            </a:pPr>
            <a:r>
              <a:rPr lang="en-US" sz="2000" dirty="0" err="1" smtClean="0">
                <a:latin typeface="+mj-lt"/>
              </a:rPr>
              <a:t>Sysprep</a:t>
            </a:r>
            <a:r>
              <a:rPr lang="en-US" sz="2000" dirty="0" smtClean="0">
                <a:latin typeface="+mj-lt"/>
              </a:rPr>
              <a:t> and </a:t>
            </a:r>
            <a:r>
              <a:rPr lang="en-US" sz="2000" dirty="0" err="1" smtClean="0">
                <a:latin typeface="+mj-lt"/>
              </a:rPr>
              <a:t>ImageX</a:t>
            </a:r>
            <a:r>
              <a:rPr lang="en-US" sz="2000" dirty="0" smtClean="0">
                <a:latin typeface="+mj-lt"/>
              </a:rPr>
              <a:t> – Capture the OS for deployment</a:t>
            </a:r>
          </a:p>
        </p:txBody>
      </p:sp>
      <p:sp>
        <p:nvSpPr>
          <p:cNvPr id="31" name="Rectangle 30"/>
          <p:cNvSpPr/>
          <p:nvPr/>
        </p:nvSpPr>
        <p:spPr>
          <a:xfrm>
            <a:off x="325409" y="4311556"/>
            <a:ext cx="8194804" cy="655663"/>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indent="-7938">
              <a:lnSpc>
                <a:spcPct val="120000"/>
              </a:lnSpc>
            </a:pPr>
            <a:r>
              <a:rPr lang="en-US" sz="2000" dirty="0" smtClean="0">
                <a:latin typeface="+mj-lt"/>
              </a:rPr>
              <a:t>IBW  and </a:t>
            </a:r>
            <a:r>
              <a:rPr lang="en-US" sz="2000" dirty="0" err="1" smtClean="0">
                <a:latin typeface="+mj-lt"/>
              </a:rPr>
              <a:t>ImageX</a:t>
            </a:r>
            <a:r>
              <a:rPr lang="en-US" sz="2000" dirty="0" smtClean="0">
                <a:latin typeface="+mj-lt"/>
              </a:rPr>
              <a:t> - Deployment</a:t>
            </a:r>
          </a:p>
        </p:txBody>
      </p:sp>
    </p:spTree>
    <p:extLst>
      <p:ext uri="{BB962C8B-B14F-4D97-AF65-F5344CB8AC3E}">
        <p14:creationId xmlns:p14="http://schemas.microsoft.com/office/powerpoint/2007/7/12/main" xmlns="" val="13975881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Sysprep</a:t>
            </a:r>
            <a:r>
              <a:rPr lang="en-US" dirty="0" smtClean="0"/>
              <a:t>: Decoupling the OS </a:t>
            </a:r>
            <a:endParaRPr lang="en-US" dirty="0"/>
          </a:p>
        </p:txBody>
      </p:sp>
      <p:sp>
        <p:nvSpPr>
          <p:cNvPr id="6" name="Text Placeholder 5"/>
          <p:cNvSpPr>
            <a:spLocks noGrp="1"/>
          </p:cNvSpPr>
          <p:nvPr>
            <p:ph type="body" sz="quarter" idx="10"/>
          </p:nvPr>
        </p:nvSpPr>
        <p:spPr/>
        <p:txBody>
          <a:bodyPr/>
          <a:lstStyle/>
          <a:p>
            <a:r>
              <a:rPr lang="en-US" dirty="0" smtClean="0"/>
              <a:t>C:\Windows\System32\sysprep&gt; </a:t>
            </a:r>
          </a:p>
          <a:p>
            <a:r>
              <a:rPr lang="en-US" dirty="0" smtClean="0"/>
              <a:t>sysprep.exe /generalize /OOBE /shutdown </a:t>
            </a:r>
          </a:p>
          <a:p>
            <a:r>
              <a:rPr lang="en-US" dirty="0" smtClean="0"/>
              <a:t>/</a:t>
            </a:r>
            <a:r>
              <a:rPr lang="en-US" dirty="0" err="1" smtClean="0"/>
              <a:t>unattend</a:t>
            </a:r>
            <a:r>
              <a:rPr lang="en-US" dirty="0" smtClean="0"/>
              <a:t>:“E:\answerfile.xml”</a:t>
            </a:r>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07/7/7/main" xmlns="" val="0"/>
              </a:ext>
            </a:extLst>
          </a:blip>
          <a:srcRect/>
          <a:stretch>
            <a:fillRect/>
          </a:stretch>
        </p:blipFill>
        <p:spPr bwMode="auto">
          <a:xfrm>
            <a:off x="5491051" y="3725161"/>
            <a:ext cx="3371850" cy="2533650"/>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xmlns="" val="155015727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ImageX</a:t>
            </a:r>
            <a:r>
              <a:rPr lang="en-US" dirty="0" smtClean="0"/>
              <a:t>: Capturing a .WIM</a:t>
            </a:r>
            <a:endParaRPr lang="en-US" dirty="0"/>
          </a:p>
        </p:txBody>
      </p:sp>
      <p:sp>
        <p:nvSpPr>
          <p:cNvPr id="2" name="Text Placeholder 1"/>
          <p:cNvSpPr>
            <a:spLocks noGrp="1"/>
          </p:cNvSpPr>
          <p:nvPr>
            <p:ph type="body" sz="quarter" idx="10"/>
          </p:nvPr>
        </p:nvSpPr>
        <p:spPr/>
        <p:txBody>
          <a:bodyPr/>
          <a:lstStyle/>
          <a:p>
            <a:r>
              <a:rPr lang="en-US" dirty="0" smtClean="0"/>
              <a:t>C:&gt;imagex /capture C: E:\EmbeddedKiosk.WIM “Embedded Kiosk”</a:t>
            </a:r>
            <a:endParaRPr lang="en-US" dirty="0"/>
          </a:p>
        </p:txBody>
      </p:sp>
    </p:spTree>
    <p:extLst>
      <p:ext uri="{BB962C8B-B14F-4D97-AF65-F5344CB8AC3E}">
        <p14:creationId xmlns:p14="http://schemas.microsoft.com/office/powerpoint/2007/7/12/main" xmlns="" val="236585630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lang="en-US" dirty="0"/>
              <a:t>Session Roadmap</a:t>
            </a:r>
          </a:p>
        </p:txBody>
      </p:sp>
      <p:sp>
        <p:nvSpPr>
          <p:cNvPr id="18" name="Rectangle 17"/>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19" name="Rounded Rectangle 18"/>
          <p:cNvSpPr/>
          <p:nvPr/>
        </p:nvSpPr>
        <p:spPr>
          <a:xfrm>
            <a:off x="321875" y="1206280"/>
            <a:ext cx="8535045" cy="4114794"/>
          </a:xfrm>
          <a:prstGeom prst="roundRect">
            <a:avLst>
              <a:gd name="adj" fmla="val 770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9"/>
          <p:cNvSpPr>
            <a:spLocks noGrp="1" noChangeArrowheads="1"/>
          </p:cNvSpPr>
          <p:nvPr>
            <p:ph idx="4294967295"/>
          </p:nvPr>
        </p:nvSpPr>
        <p:spPr>
          <a:xfrm>
            <a:off x="370367" y="1280212"/>
            <a:ext cx="8382000" cy="639210"/>
          </a:xfrm>
          <a:prstGeom prst="rect">
            <a:avLst/>
          </a:prstGeom>
        </p:spPr>
        <p:txBody>
          <a:bodyPr>
            <a:normAutofit/>
          </a:bodyPr>
          <a:lstStyle/>
          <a:p>
            <a:pPr marL="0" indent="0">
              <a:buNone/>
            </a:pPr>
            <a:r>
              <a:rPr lang="en-US" sz="2400" dirty="0" smtClean="0">
                <a:solidFill>
                  <a:schemeClr val="bg1"/>
                </a:solidFill>
              </a:rPr>
              <a:t>Demonstration</a:t>
            </a:r>
          </a:p>
        </p:txBody>
      </p:sp>
      <p:sp>
        <p:nvSpPr>
          <p:cNvPr id="21" name="Rectangle 20"/>
          <p:cNvSpPr/>
          <p:nvPr/>
        </p:nvSpPr>
        <p:spPr>
          <a:xfrm>
            <a:off x="321875" y="1621703"/>
            <a:ext cx="8194804" cy="510369"/>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indent="-7938">
              <a:lnSpc>
                <a:spcPct val="120000"/>
              </a:lnSpc>
            </a:pPr>
            <a:r>
              <a:rPr lang="en-US" sz="2000" strike="sngStrike" dirty="0" smtClean="0">
                <a:latin typeface="+mj-lt"/>
              </a:rPr>
              <a:t>Building </a:t>
            </a:r>
            <a:r>
              <a:rPr lang="en-US" sz="2000" strike="sngStrike" dirty="0">
                <a:latin typeface="+mj-lt"/>
              </a:rPr>
              <a:t>the Kiosk </a:t>
            </a:r>
            <a:r>
              <a:rPr lang="en-US" sz="2000" strike="sngStrike" dirty="0" smtClean="0">
                <a:latin typeface="+mj-lt"/>
              </a:rPr>
              <a:t>at the Windows </a:t>
            </a:r>
            <a:r>
              <a:rPr lang="en-US" sz="2000" strike="sngStrike" dirty="0">
                <a:latin typeface="+mj-lt"/>
              </a:rPr>
              <a:t>Embedded Booth</a:t>
            </a:r>
          </a:p>
        </p:txBody>
      </p:sp>
      <p:sp>
        <p:nvSpPr>
          <p:cNvPr id="22" name="Rectangle 21"/>
          <p:cNvSpPr/>
          <p:nvPr/>
        </p:nvSpPr>
        <p:spPr>
          <a:xfrm>
            <a:off x="325413" y="2199676"/>
            <a:ext cx="8194804" cy="655663"/>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indent="-7938">
              <a:lnSpc>
                <a:spcPct val="120000"/>
              </a:lnSpc>
            </a:pPr>
            <a:r>
              <a:rPr lang="en-US" sz="2000" strike="sngStrike" dirty="0" smtClean="0">
                <a:latin typeface="+mj-lt"/>
              </a:rPr>
              <a:t>Image Builder Wizard (IBW) - Rapid Development </a:t>
            </a:r>
          </a:p>
        </p:txBody>
      </p:sp>
      <p:pic>
        <p:nvPicPr>
          <p:cNvPr id="23" name="Picture 5" descr="C:\Users\obloch\Pictures\kiosk.png"/>
          <p:cNvPicPr>
            <a:picLocks noChangeAspect="1" noChangeArrowheads="1"/>
          </p:cNvPicPr>
          <p:nvPr/>
        </p:nvPicPr>
        <p:blipFill>
          <a:blip r:embed="rId3" cstate="screen"/>
          <a:srcRect/>
          <a:stretch>
            <a:fillRect/>
          </a:stretch>
        </p:blipFill>
        <p:spPr bwMode="auto">
          <a:xfrm>
            <a:off x="6449555" y="890450"/>
            <a:ext cx="545724" cy="1235061"/>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53640926-AAD7-44d8-BBD7-CCE9431645EC}">
              <a14:shadowObscured xmlns:a14="http://schemas.microsoft.com/office/drawing/2007/7/7/main" xmlns="" val="1"/>
            </a:ext>
          </a:extLst>
        </p:spPr>
      </p:pic>
      <p:sp>
        <p:nvSpPr>
          <p:cNvPr id="24" name="Rectangle 23"/>
          <p:cNvSpPr/>
          <p:nvPr/>
        </p:nvSpPr>
        <p:spPr>
          <a:xfrm>
            <a:off x="325409" y="2907262"/>
            <a:ext cx="8194804" cy="655663"/>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indent="-7938">
              <a:lnSpc>
                <a:spcPct val="120000"/>
              </a:lnSpc>
            </a:pPr>
            <a:r>
              <a:rPr lang="en-US" sz="2000" strike="sngStrike" dirty="0" smtClean="0">
                <a:latin typeface="+mj-lt"/>
              </a:rPr>
              <a:t>Image Configuration Editor (ICE) – Advanced Development </a:t>
            </a:r>
          </a:p>
        </p:txBody>
      </p:sp>
      <p:sp>
        <p:nvSpPr>
          <p:cNvPr id="30" name="Rectangle 29"/>
          <p:cNvSpPr/>
          <p:nvPr/>
        </p:nvSpPr>
        <p:spPr>
          <a:xfrm>
            <a:off x="325409" y="3614852"/>
            <a:ext cx="8194804" cy="655663"/>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indent="-7938">
              <a:lnSpc>
                <a:spcPct val="120000"/>
              </a:lnSpc>
            </a:pPr>
            <a:r>
              <a:rPr lang="en-US" sz="2000" strike="sngStrike" dirty="0" err="1" smtClean="0">
                <a:latin typeface="+mj-lt"/>
              </a:rPr>
              <a:t>Sysprep</a:t>
            </a:r>
            <a:r>
              <a:rPr lang="en-US" sz="2000" strike="sngStrike" dirty="0" smtClean="0">
                <a:latin typeface="+mj-lt"/>
              </a:rPr>
              <a:t> and </a:t>
            </a:r>
            <a:r>
              <a:rPr lang="en-US" sz="2000" strike="sngStrike" dirty="0" err="1" smtClean="0">
                <a:latin typeface="+mj-lt"/>
              </a:rPr>
              <a:t>ImageX</a:t>
            </a:r>
            <a:r>
              <a:rPr lang="en-US" sz="2000" strike="sngStrike" dirty="0" smtClean="0">
                <a:latin typeface="+mj-lt"/>
              </a:rPr>
              <a:t> – Capture the OS for deployment</a:t>
            </a:r>
          </a:p>
        </p:txBody>
      </p:sp>
      <p:sp>
        <p:nvSpPr>
          <p:cNvPr id="31" name="Rectangle 30"/>
          <p:cNvSpPr/>
          <p:nvPr/>
        </p:nvSpPr>
        <p:spPr>
          <a:xfrm>
            <a:off x="325409" y="4311556"/>
            <a:ext cx="8194804" cy="655663"/>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indent="-7938">
              <a:lnSpc>
                <a:spcPct val="120000"/>
              </a:lnSpc>
            </a:pPr>
            <a:r>
              <a:rPr lang="en-US" sz="2000" dirty="0" smtClean="0">
                <a:latin typeface="+mj-lt"/>
              </a:rPr>
              <a:t>IBW  and </a:t>
            </a:r>
            <a:r>
              <a:rPr lang="en-US" sz="2000" dirty="0" err="1" smtClean="0">
                <a:latin typeface="+mj-lt"/>
              </a:rPr>
              <a:t>ImageX</a:t>
            </a:r>
            <a:r>
              <a:rPr lang="en-US" sz="2000" dirty="0" smtClean="0">
                <a:latin typeface="+mj-lt"/>
              </a:rPr>
              <a:t> - Deployment</a:t>
            </a:r>
          </a:p>
        </p:txBody>
      </p:sp>
    </p:spTree>
    <p:extLst>
      <p:ext uri="{BB962C8B-B14F-4D97-AF65-F5344CB8AC3E}">
        <p14:creationId xmlns:p14="http://schemas.microsoft.com/office/powerpoint/2007/7/12/main" xmlns="" val="92795959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ImageX</a:t>
            </a:r>
            <a:r>
              <a:rPr lang="en-US" dirty="0" smtClean="0"/>
              <a:t>: Deploy a .WIM</a:t>
            </a:r>
            <a:endParaRPr lang="en-US" dirty="0"/>
          </a:p>
        </p:txBody>
      </p:sp>
      <p:sp>
        <p:nvSpPr>
          <p:cNvPr id="2" name="Text Placeholder 1"/>
          <p:cNvSpPr>
            <a:spLocks noGrp="1"/>
          </p:cNvSpPr>
          <p:nvPr>
            <p:ph type="body" sz="quarter" idx="10"/>
          </p:nvPr>
        </p:nvSpPr>
        <p:spPr>
          <a:xfrm>
            <a:off x="387055" y="1572364"/>
            <a:ext cx="8565559" cy="1698927"/>
          </a:xfrm>
        </p:spPr>
        <p:txBody>
          <a:bodyPr/>
          <a:lstStyle/>
          <a:p>
            <a:r>
              <a:rPr lang="en-US" dirty="0" smtClean="0"/>
              <a:t>C:&gt;imagex /apply E:\EmbeddedKiosk.WIM 1 C:\</a:t>
            </a:r>
            <a:endParaRPr lang="en-US" dirty="0"/>
          </a:p>
        </p:txBody>
      </p:sp>
    </p:spTree>
    <p:extLst>
      <p:ext uri="{BB962C8B-B14F-4D97-AF65-F5344CB8AC3E}">
        <p14:creationId xmlns:p14="http://schemas.microsoft.com/office/powerpoint/2007/7/12/main" xmlns="" val="334661981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664797"/>
          </a:xfrm>
        </p:spPr>
        <p:txBody>
          <a:bodyPr/>
          <a:lstStyle/>
          <a:p>
            <a:r>
              <a:rPr lang="en-US" dirty="0" smtClean="0"/>
              <a:t>IBW: Deploy a .WIM</a:t>
            </a:r>
            <a:endParaRPr lang="en-US" dirty="0"/>
          </a:p>
        </p:txBody>
      </p:sp>
      <p:pic>
        <p:nvPicPr>
          <p:cNvPr id="3074" name="Picture 1"/>
          <p:cNvPicPr>
            <a:picLocks noChangeAspect="1" noChangeArrowheads="1"/>
          </p:cNvPicPr>
          <p:nvPr/>
        </p:nvPicPr>
        <p:blipFill>
          <a:blip r:embed="rId3">
            <a:extLst>
              <a:ext uri="28A0092B-C50C-407e-A947-70E740481C1C">
                <a14:useLocalDpi xmlns:a14="http://schemas.microsoft.com/office/drawing/2007/7/7/main" xmlns="" val="0"/>
              </a:ext>
            </a:extLst>
          </a:blip>
          <a:srcRect/>
          <a:stretch>
            <a:fillRect/>
          </a:stretch>
        </p:blipFill>
        <p:spPr bwMode="auto">
          <a:xfrm>
            <a:off x="5188693" y="1265769"/>
            <a:ext cx="3850359" cy="2910141"/>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07/7/7/main" xmlns="" val="0"/>
              </a:ext>
            </a:extLst>
          </a:blip>
          <a:srcRect/>
          <a:stretch>
            <a:fillRect/>
          </a:stretch>
        </p:blipFill>
        <p:spPr bwMode="auto">
          <a:xfrm>
            <a:off x="410022" y="1344472"/>
            <a:ext cx="3805483" cy="2706540"/>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07/7/7/main" xmlns="" val="0"/>
              </a:ext>
            </a:extLst>
          </a:blip>
          <a:srcRect/>
          <a:stretch>
            <a:fillRect/>
          </a:stretch>
        </p:blipFill>
        <p:spPr bwMode="auto">
          <a:xfrm>
            <a:off x="2800354" y="3804912"/>
            <a:ext cx="3674878" cy="2671454"/>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xmlns="" val="80440883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smtClean="0"/>
              <a:t>Breakout Sessions</a:t>
            </a:r>
            <a:endParaRPr lang="en-US" dirty="0"/>
          </a:p>
        </p:txBody>
      </p:sp>
      <p:sp>
        <p:nvSpPr>
          <p:cNvPr id="3" name="Content Placeholder 2"/>
          <p:cNvSpPr>
            <a:spLocks noGrp="1"/>
          </p:cNvSpPr>
          <p:nvPr>
            <p:ph sz="quarter" idx="10"/>
          </p:nvPr>
        </p:nvSpPr>
        <p:spPr>
          <a:xfrm>
            <a:off x="371062" y="3846443"/>
            <a:ext cx="8385048" cy="2405270"/>
          </a:xfrm>
        </p:spPr>
        <p:txBody>
          <a:bodyPr/>
          <a:lstStyle/>
          <a:p>
            <a:r>
              <a:rPr lang="en-US" dirty="0">
                <a:solidFill>
                  <a:schemeClr val="tx1"/>
                </a:solidFill>
              </a:rPr>
              <a:t>Windows Embedded Standard and </a:t>
            </a:r>
            <a:r>
              <a:rPr lang="en-US" dirty="0" err="1">
                <a:solidFill>
                  <a:schemeClr val="tx1"/>
                </a:solidFill>
              </a:rPr>
              <a:t>POSReady</a:t>
            </a:r>
            <a:endParaRPr lang="en-US" dirty="0">
              <a:solidFill>
                <a:schemeClr val="tx1"/>
              </a:solidFill>
            </a:endParaRPr>
          </a:p>
          <a:p>
            <a:pPr lvl="1"/>
            <a:r>
              <a:rPr lang="en-US" sz="1400" dirty="0">
                <a:solidFill>
                  <a:schemeClr val="tx1"/>
                </a:solidFill>
              </a:rPr>
              <a:t>EMB303: Windows Embedded Standard 2011: How to Embed Windows 7 into Devices</a:t>
            </a:r>
          </a:p>
          <a:p>
            <a:pPr lvl="1"/>
            <a:r>
              <a:rPr lang="en-US" sz="1400" dirty="0">
                <a:solidFill>
                  <a:schemeClr val="tx1"/>
                </a:solidFill>
              </a:rPr>
              <a:t>EMB309: Create  a </a:t>
            </a:r>
            <a:r>
              <a:rPr lang="en-US" sz="1400" dirty="0" err="1">
                <a:solidFill>
                  <a:schemeClr val="tx1"/>
                </a:solidFill>
              </a:rPr>
              <a:t>Multitouch</a:t>
            </a:r>
            <a:r>
              <a:rPr lang="en-US" sz="1400" dirty="0">
                <a:solidFill>
                  <a:schemeClr val="tx1"/>
                </a:solidFill>
              </a:rPr>
              <a:t> and Gesture Aware Device Using Windows Embedded Standard 2011</a:t>
            </a:r>
          </a:p>
          <a:p>
            <a:pPr lvl="1"/>
            <a:r>
              <a:rPr lang="en-US" sz="1400" dirty="0">
                <a:solidFill>
                  <a:schemeClr val="tx1"/>
                </a:solidFill>
              </a:rPr>
              <a:t>EMB308: Componentization Architecture in Windows Embedded Standard 2011</a:t>
            </a:r>
          </a:p>
          <a:p>
            <a:pPr lvl="1"/>
            <a:r>
              <a:rPr lang="en-US" sz="1400" dirty="0">
                <a:solidFill>
                  <a:schemeClr val="tx1"/>
                </a:solidFill>
              </a:rPr>
              <a:t>EMB306: Using Windows PowerShell on Windows Embedded Standard</a:t>
            </a:r>
          </a:p>
          <a:p>
            <a:pPr lvl="1"/>
            <a:r>
              <a:rPr lang="en-US" sz="1400" dirty="0">
                <a:solidFill>
                  <a:schemeClr val="tx1"/>
                </a:solidFill>
              </a:rPr>
              <a:t>EMB302: Deploying Windows Embedded with Style</a:t>
            </a:r>
          </a:p>
          <a:p>
            <a:pPr lvl="1"/>
            <a:r>
              <a:rPr lang="en-US" sz="1400" dirty="0">
                <a:solidFill>
                  <a:schemeClr val="tx1"/>
                </a:solidFill>
              </a:rPr>
              <a:t>EMB203: Using Windows Deployment Services And Microsoft System Center To Deploy And Manage A Point-of-Service (POS)</a:t>
            </a:r>
          </a:p>
        </p:txBody>
      </p:sp>
      <p:sp>
        <p:nvSpPr>
          <p:cNvPr id="10" name="Content Placeholder 2"/>
          <p:cNvSpPr>
            <a:spLocks noGrp="1"/>
          </p:cNvSpPr>
          <p:nvPr>
            <p:ph sz="quarter" idx="10"/>
          </p:nvPr>
        </p:nvSpPr>
        <p:spPr>
          <a:xfrm>
            <a:off x="374374" y="2117042"/>
            <a:ext cx="8385048" cy="1630018"/>
          </a:xfrm>
        </p:spPr>
        <p:txBody>
          <a:bodyPr/>
          <a:lstStyle/>
          <a:p>
            <a:r>
              <a:rPr lang="en-US" dirty="0">
                <a:solidFill>
                  <a:schemeClr val="tx1"/>
                </a:solidFill>
              </a:rPr>
              <a:t>Windows Embedded CE</a:t>
            </a:r>
          </a:p>
          <a:p>
            <a:pPr lvl="1"/>
            <a:r>
              <a:rPr lang="en-US" sz="1400" dirty="0">
                <a:solidFill>
                  <a:schemeClr val="tx1"/>
                </a:solidFill>
              </a:rPr>
              <a:t>EMB301: Technical introduction to the new Windows Embedded CE 6.0 R3</a:t>
            </a:r>
          </a:p>
          <a:p>
            <a:pPr lvl="1"/>
            <a:r>
              <a:rPr lang="en-US" sz="1400" dirty="0">
                <a:solidFill>
                  <a:schemeClr val="tx1"/>
                </a:solidFill>
              </a:rPr>
              <a:t>EMB307: Windows Embedded CE6.0: Tools and Techniques to Face the Embedded Development Challenges</a:t>
            </a:r>
          </a:p>
          <a:p>
            <a:pPr lvl="1"/>
            <a:r>
              <a:rPr lang="en-US" sz="1400" dirty="0">
                <a:solidFill>
                  <a:schemeClr val="tx1"/>
                </a:solidFill>
              </a:rPr>
              <a:t>EMB201: Windows Embedded CE and Connectivity</a:t>
            </a:r>
          </a:p>
          <a:p>
            <a:pPr lvl="1"/>
            <a:r>
              <a:rPr lang="en-US" sz="1400" dirty="0">
                <a:solidFill>
                  <a:schemeClr val="tx1"/>
                </a:solidFill>
              </a:rPr>
              <a:t>EMB305: From Expression Blend to Windows Embedded CE: build the UI of next generation devices</a:t>
            </a:r>
          </a:p>
        </p:txBody>
      </p:sp>
      <p:sp>
        <p:nvSpPr>
          <p:cNvPr id="11" name="Content Placeholder 2"/>
          <p:cNvSpPr>
            <a:spLocks noGrp="1"/>
          </p:cNvSpPr>
          <p:nvPr>
            <p:ph sz="quarter" idx="10"/>
          </p:nvPr>
        </p:nvSpPr>
        <p:spPr>
          <a:xfrm>
            <a:off x="377686" y="1003646"/>
            <a:ext cx="8385048" cy="1153149"/>
          </a:xfrm>
        </p:spPr>
        <p:txBody>
          <a:bodyPr/>
          <a:lstStyle/>
          <a:p>
            <a:r>
              <a:rPr lang="en-US" dirty="0"/>
              <a:t>General</a:t>
            </a:r>
            <a:endParaRPr lang="en-US" sz="1600" dirty="0"/>
          </a:p>
          <a:p>
            <a:pPr lvl="1"/>
            <a:r>
              <a:rPr lang="en-US" sz="1400" dirty="0">
                <a:solidFill>
                  <a:schemeClr val="tx1"/>
                </a:solidFill>
              </a:rPr>
              <a:t>EMB202: What a desktop developer needs to know to develop for Windows Embedded</a:t>
            </a:r>
          </a:p>
          <a:p>
            <a:pPr lvl="1"/>
            <a:r>
              <a:rPr lang="en-US" sz="1400" dirty="0">
                <a:solidFill>
                  <a:schemeClr val="tx1"/>
                </a:solidFill>
              </a:rPr>
              <a:t>EMB304: Windows Embedded: from sensors to servers</a:t>
            </a:r>
          </a:p>
          <a:p>
            <a:pPr lvl="1"/>
            <a:r>
              <a:rPr lang="en-US" sz="1400" dirty="0">
                <a:solidFill>
                  <a:schemeClr val="tx1"/>
                </a:solidFill>
              </a:rPr>
              <a:t>EMB310: Windows Embedded: "Demos only“</a:t>
            </a:r>
          </a:p>
        </p:txBody>
      </p:sp>
    </p:spTree>
    <p:extLst>
      <p:ext uri="{BB962C8B-B14F-4D97-AF65-F5344CB8AC3E}">
        <p14:creationId xmlns:p14="http://schemas.microsoft.com/office/powerpoint/2007/7/12/main" xmlns="" val="405102405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5" name="Rounded Rectangle 4"/>
          <p:cNvSpPr/>
          <p:nvPr/>
        </p:nvSpPr>
        <p:spPr>
          <a:xfrm>
            <a:off x="332508" y="1371601"/>
            <a:ext cx="8535045" cy="2424222"/>
          </a:xfrm>
          <a:prstGeom prst="roundRect">
            <a:avLst>
              <a:gd name="adj" fmla="val 770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84" name="Rectangle 8"/>
          <p:cNvSpPr>
            <a:spLocks noGrp="1" noChangeArrowheads="1"/>
          </p:cNvSpPr>
          <p:nvPr>
            <p:ph type="title"/>
          </p:nvPr>
        </p:nvSpPr>
        <p:spPr/>
        <p:txBody>
          <a:bodyPr/>
          <a:lstStyle/>
          <a:p>
            <a:r>
              <a:rPr lang="en-US" dirty="0" smtClean="0"/>
              <a:t>Session Roadmap</a:t>
            </a:r>
            <a:endParaRPr lang="en-US" dirty="0"/>
          </a:p>
        </p:txBody>
      </p:sp>
      <p:sp>
        <p:nvSpPr>
          <p:cNvPr id="29698" name="Rectangle 9"/>
          <p:cNvSpPr>
            <a:spLocks noGrp="1" noChangeArrowheads="1"/>
          </p:cNvSpPr>
          <p:nvPr>
            <p:ph idx="1"/>
          </p:nvPr>
        </p:nvSpPr>
        <p:spPr>
          <a:xfrm>
            <a:off x="381000" y="1412875"/>
            <a:ext cx="8382000" cy="639210"/>
          </a:xfrm>
        </p:spPr>
        <p:txBody>
          <a:bodyPr>
            <a:normAutofit/>
          </a:bodyPr>
          <a:lstStyle/>
          <a:p>
            <a:pPr marL="0" indent="0">
              <a:buNone/>
            </a:pPr>
            <a:r>
              <a:rPr lang="en-US" sz="2400" dirty="0" smtClean="0">
                <a:solidFill>
                  <a:schemeClr val="bg1"/>
                </a:solidFill>
              </a:rPr>
              <a:t>Introduction  </a:t>
            </a:r>
          </a:p>
        </p:txBody>
      </p:sp>
      <p:sp>
        <p:nvSpPr>
          <p:cNvPr id="4" name="Rectangle 3"/>
          <p:cNvSpPr/>
          <p:nvPr/>
        </p:nvSpPr>
        <p:spPr>
          <a:xfrm>
            <a:off x="332508" y="1754366"/>
            <a:ext cx="8194804" cy="510369"/>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indent="-7938">
              <a:lnSpc>
                <a:spcPct val="120000"/>
              </a:lnSpc>
            </a:pPr>
            <a:r>
              <a:rPr lang="en-US" sz="2000" dirty="0" smtClean="0">
                <a:latin typeface="+mj-lt"/>
              </a:rPr>
              <a:t>Why Windows Embedded Standard 2011? </a:t>
            </a:r>
          </a:p>
        </p:txBody>
      </p:sp>
      <p:sp>
        <p:nvSpPr>
          <p:cNvPr id="20" name="Rectangle 19"/>
          <p:cNvSpPr/>
          <p:nvPr/>
        </p:nvSpPr>
        <p:spPr>
          <a:xfrm>
            <a:off x="336046" y="2321453"/>
            <a:ext cx="8194804" cy="655663"/>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indent="-7938">
              <a:lnSpc>
                <a:spcPct val="120000"/>
              </a:lnSpc>
            </a:pPr>
            <a:r>
              <a:rPr lang="en-US" sz="2000" dirty="0" smtClean="0">
                <a:latin typeface="+mj-lt"/>
              </a:rPr>
              <a:t>Windows Embedded Standard 2011 – The Building Blocks</a:t>
            </a:r>
          </a:p>
        </p:txBody>
      </p:sp>
      <p:sp>
        <p:nvSpPr>
          <p:cNvPr id="8" name="Rectangle 7"/>
          <p:cNvSpPr/>
          <p:nvPr/>
        </p:nvSpPr>
        <p:spPr>
          <a:xfrm>
            <a:off x="339584" y="3026769"/>
            <a:ext cx="8194804" cy="655663"/>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indent="-7938">
              <a:lnSpc>
                <a:spcPct val="120000"/>
              </a:lnSpc>
            </a:pPr>
            <a:r>
              <a:rPr lang="en-US" sz="2000" dirty="0" smtClean="0">
                <a:latin typeface="+mj-lt"/>
              </a:rPr>
              <a:t>Windows Embedded Standard 2011 Developer Toolkit</a:t>
            </a:r>
          </a:p>
        </p:txBody>
      </p:sp>
    </p:spTree>
    <p:extLst>
      <p:ext uri="{BB962C8B-B14F-4D97-AF65-F5344CB8AC3E}">
        <p14:creationId xmlns:p14="http://schemas.microsoft.com/office/powerpoint/2007/7/12/main" xmlns="" val="4209222277"/>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381000" y="228600"/>
            <a:ext cx="8375946" cy="498598"/>
          </a:xfrm>
        </p:spPr>
        <p:txBody>
          <a:bodyPr/>
          <a:lstStyle/>
          <a:p>
            <a:r>
              <a:rPr lang="en-US" sz="3600" dirty="0"/>
              <a:t>HOLs, Interactive, Sunday and Demo Sessions</a:t>
            </a:r>
          </a:p>
        </p:txBody>
      </p:sp>
      <p:sp>
        <p:nvSpPr>
          <p:cNvPr id="3" name="Content Placeholder 2"/>
          <p:cNvSpPr>
            <a:spLocks noGrp="1"/>
          </p:cNvSpPr>
          <p:nvPr>
            <p:ph sz="quarter" idx="10"/>
          </p:nvPr>
        </p:nvSpPr>
        <p:spPr>
          <a:xfrm>
            <a:off x="450574" y="5171449"/>
            <a:ext cx="8385048" cy="685800"/>
          </a:xfrm>
        </p:spPr>
        <p:txBody>
          <a:bodyPr/>
          <a:lstStyle/>
          <a:p>
            <a:pPr indent="0">
              <a:lnSpc>
                <a:spcPct val="115000"/>
              </a:lnSpc>
              <a:spcBef>
                <a:spcPts val="0"/>
              </a:spcBef>
            </a:pPr>
            <a:r>
              <a:rPr lang="en-US" dirty="0">
                <a:solidFill>
                  <a:schemeClr val="tx1"/>
                </a:solidFill>
                <a:ea typeface="Calibri"/>
                <a:cs typeface="Calibri"/>
              </a:rPr>
              <a:t>Sunday and Demo Session</a:t>
            </a:r>
          </a:p>
          <a:p>
            <a:pPr lvl="1" indent="-457200">
              <a:lnSpc>
                <a:spcPct val="115000"/>
              </a:lnSpc>
              <a:spcBef>
                <a:spcPts val="0"/>
              </a:spcBef>
            </a:pPr>
            <a:r>
              <a:rPr lang="en-US" sz="1400" dirty="0">
                <a:solidFill>
                  <a:schemeClr val="tx1"/>
                </a:solidFill>
                <a:ea typeface="Calibri"/>
                <a:cs typeface="Calibri"/>
              </a:rPr>
              <a:t>E</a:t>
            </a:r>
            <a:r>
              <a:rPr lang="en-US" sz="1400" dirty="0">
                <a:solidFill>
                  <a:schemeClr val="tx1"/>
                </a:solidFill>
                <a:ea typeface="Times New Roman"/>
                <a:cs typeface="Calibri"/>
              </a:rPr>
              <a:t>MB101-SUN: Windows Embedded101</a:t>
            </a:r>
          </a:p>
          <a:p>
            <a:pPr lvl="1" indent="-457200">
              <a:lnSpc>
                <a:spcPct val="115000"/>
              </a:lnSpc>
              <a:spcBef>
                <a:spcPts val="0"/>
              </a:spcBef>
            </a:pPr>
            <a:r>
              <a:rPr lang="en-US" sz="1400" dirty="0">
                <a:solidFill>
                  <a:schemeClr val="tx1"/>
                </a:solidFill>
                <a:ea typeface="Calibri"/>
                <a:cs typeface="Times New Roman"/>
              </a:rPr>
              <a:t>EMB01-Demo: Embedding Windows Seven into devices</a:t>
            </a:r>
          </a:p>
        </p:txBody>
      </p:sp>
      <p:sp>
        <p:nvSpPr>
          <p:cNvPr id="10" name="Content Placeholder 2"/>
          <p:cNvSpPr>
            <a:spLocks noGrp="1"/>
          </p:cNvSpPr>
          <p:nvPr>
            <p:ph sz="quarter" idx="10"/>
          </p:nvPr>
        </p:nvSpPr>
        <p:spPr>
          <a:xfrm>
            <a:off x="364435" y="2832652"/>
            <a:ext cx="8385048" cy="2117035"/>
          </a:xfrm>
        </p:spPr>
        <p:txBody>
          <a:bodyPr/>
          <a:lstStyle/>
          <a:p>
            <a:pPr indent="0">
              <a:lnSpc>
                <a:spcPct val="115000"/>
              </a:lnSpc>
              <a:spcBef>
                <a:spcPts val="0"/>
              </a:spcBef>
            </a:pPr>
            <a:r>
              <a:rPr lang="en-US" dirty="0">
                <a:solidFill>
                  <a:schemeClr val="tx1"/>
                </a:solidFill>
                <a:ea typeface="Calibri"/>
                <a:cs typeface="Calibri"/>
              </a:rPr>
              <a:t>Hands On Lab</a:t>
            </a:r>
          </a:p>
          <a:p>
            <a:pPr lvl="1" indent="-457200">
              <a:lnSpc>
                <a:spcPct val="115000"/>
              </a:lnSpc>
              <a:spcBef>
                <a:spcPts val="0"/>
              </a:spcBef>
            </a:pPr>
            <a:r>
              <a:rPr lang="en-US" sz="1200" dirty="0">
                <a:solidFill>
                  <a:schemeClr val="tx1"/>
                </a:solidFill>
                <a:ea typeface="Calibri"/>
                <a:cs typeface="Calibri"/>
              </a:rPr>
              <a:t>Hi</a:t>
            </a:r>
            <a:r>
              <a:rPr lang="en-US" sz="1400" dirty="0">
                <a:solidFill>
                  <a:schemeClr val="tx1"/>
                </a:solidFill>
                <a:ea typeface="Times New Roman"/>
                <a:cs typeface="Calibri"/>
              </a:rPr>
              <a:t>gher Fidelity internet experience with Internet Explorer Embedded</a:t>
            </a:r>
            <a:endParaRPr lang="en-US" sz="1400" dirty="0">
              <a:solidFill>
                <a:schemeClr val="tx1"/>
              </a:solidFill>
              <a:ea typeface="Times New Roman"/>
              <a:cs typeface="Times New Roman"/>
            </a:endParaRPr>
          </a:p>
          <a:p>
            <a:pPr lvl="1" indent="-457200">
              <a:lnSpc>
                <a:spcPct val="115000"/>
              </a:lnSpc>
              <a:spcBef>
                <a:spcPts val="0"/>
              </a:spcBef>
            </a:pPr>
            <a:r>
              <a:rPr lang="en-US" sz="1400" dirty="0">
                <a:solidFill>
                  <a:schemeClr val="tx1"/>
                </a:solidFill>
                <a:ea typeface="Times New Roman"/>
                <a:cs typeface="Calibri"/>
              </a:rPr>
              <a:t>Introduction to Connection Manager</a:t>
            </a:r>
            <a:endParaRPr lang="en-US" sz="1400" dirty="0">
              <a:solidFill>
                <a:schemeClr val="tx1"/>
              </a:solidFill>
              <a:ea typeface="Times New Roman"/>
              <a:cs typeface="Times New Roman"/>
            </a:endParaRPr>
          </a:p>
          <a:p>
            <a:pPr lvl="1" indent="-457200">
              <a:lnSpc>
                <a:spcPct val="115000"/>
              </a:lnSpc>
              <a:spcBef>
                <a:spcPts val="0"/>
              </a:spcBef>
            </a:pPr>
            <a:r>
              <a:rPr lang="en-US" sz="1400" dirty="0">
                <a:solidFill>
                  <a:schemeClr val="tx1"/>
                </a:solidFill>
                <a:ea typeface="Times New Roman"/>
                <a:cs typeface="Calibri"/>
              </a:rPr>
              <a:t>Creating a custom Windows Embedded Standard 2011 operating system image for an application</a:t>
            </a:r>
            <a:endParaRPr lang="en-US" sz="1400" dirty="0">
              <a:solidFill>
                <a:schemeClr val="tx1"/>
              </a:solidFill>
              <a:ea typeface="Times New Roman"/>
              <a:cs typeface="Times New Roman"/>
            </a:endParaRPr>
          </a:p>
          <a:p>
            <a:pPr lvl="1" indent="-457200">
              <a:lnSpc>
                <a:spcPct val="115000"/>
              </a:lnSpc>
              <a:spcBef>
                <a:spcPts val="0"/>
              </a:spcBef>
            </a:pPr>
            <a:r>
              <a:rPr lang="en-US" sz="1400" dirty="0">
                <a:solidFill>
                  <a:schemeClr val="tx1"/>
                </a:solidFill>
                <a:ea typeface="Times New Roman"/>
                <a:cs typeface="Calibri"/>
              </a:rPr>
              <a:t>New Servicing and Deployment Scenarios in Windows Embedded Standard 2011 </a:t>
            </a:r>
            <a:endParaRPr lang="en-US" sz="1400" dirty="0">
              <a:solidFill>
                <a:schemeClr val="tx1"/>
              </a:solidFill>
              <a:ea typeface="Times New Roman"/>
              <a:cs typeface="Times New Roman"/>
            </a:endParaRPr>
          </a:p>
          <a:p>
            <a:pPr lvl="1" indent="-457200">
              <a:lnSpc>
                <a:spcPct val="115000"/>
              </a:lnSpc>
              <a:spcBef>
                <a:spcPts val="0"/>
              </a:spcBef>
            </a:pPr>
            <a:r>
              <a:rPr lang="en-US" sz="1400" dirty="0">
                <a:solidFill>
                  <a:schemeClr val="tx1"/>
                </a:solidFill>
                <a:ea typeface="Times New Roman"/>
                <a:cs typeface="Calibri"/>
              </a:rPr>
              <a:t>Embedded Enabling Features in Windows Embedded Standard 2011 </a:t>
            </a:r>
            <a:endParaRPr lang="en-US" sz="1400" dirty="0">
              <a:solidFill>
                <a:schemeClr val="tx1"/>
              </a:solidFill>
              <a:ea typeface="Times New Roman"/>
              <a:cs typeface="Times New Roman"/>
            </a:endParaRPr>
          </a:p>
          <a:p>
            <a:pPr lvl="1" indent="-457200">
              <a:lnSpc>
                <a:spcPct val="115000"/>
              </a:lnSpc>
              <a:spcBef>
                <a:spcPts val="0"/>
              </a:spcBef>
            </a:pPr>
            <a:r>
              <a:rPr lang="en-US" sz="1400" dirty="0">
                <a:solidFill>
                  <a:schemeClr val="tx1"/>
                </a:solidFill>
                <a:ea typeface="Times New Roman"/>
                <a:cs typeface="Calibri"/>
              </a:rPr>
              <a:t>Configuring and Using PowerShell to Manage Windows Embedded Standard 2011  Devices</a:t>
            </a:r>
            <a:endParaRPr lang="en-US" sz="1400" dirty="0">
              <a:solidFill>
                <a:schemeClr val="tx1"/>
              </a:solidFill>
              <a:ea typeface="Calibri"/>
              <a:cs typeface="Times New Roman"/>
            </a:endParaRPr>
          </a:p>
        </p:txBody>
      </p:sp>
      <p:sp>
        <p:nvSpPr>
          <p:cNvPr id="11" name="Content Placeholder 2"/>
          <p:cNvSpPr>
            <a:spLocks noGrp="1"/>
          </p:cNvSpPr>
          <p:nvPr>
            <p:ph sz="quarter" idx="10"/>
          </p:nvPr>
        </p:nvSpPr>
        <p:spPr>
          <a:xfrm>
            <a:off x="357808" y="914400"/>
            <a:ext cx="8385048" cy="1848679"/>
          </a:xfrm>
        </p:spPr>
        <p:txBody>
          <a:bodyPr/>
          <a:lstStyle/>
          <a:p>
            <a:pPr marR="0" lvl="0" indent="0">
              <a:lnSpc>
                <a:spcPct val="115000"/>
              </a:lnSpc>
              <a:spcBef>
                <a:spcPts val="0"/>
              </a:spcBef>
              <a:spcAft>
                <a:spcPts val="0"/>
              </a:spcAft>
            </a:pPr>
            <a:r>
              <a:rPr lang="en-US" dirty="0">
                <a:solidFill>
                  <a:schemeClr val="tx1"/>
                </a:solidFill>
                <a:effectLst/>
                <a:ea typeface="Times New Roman"/>
                <a:cs typeface="Calibri"/>
              </a:rPr>
              <a:t>Interactive sessions</a:t>
            </a:r>
          </a:p>
          <a:p>
            <a:pPr lvl="1" indent="-457200">
              <a:lnSpc>
                <a:spcPct val="115000"/>
              </a:lnSpc>
              <a:spcBef>
                <a:spcPts val="0"/>
              </a:spcBef>
            </a:pPr>
            <a:r>
              <a:rPr lang="en-US" sz="1400" dirty="0" smtClean="0">
                <a:solidFill>
                  <a:schemeClr val="tx1"/>
                </a:solidFill>
                <a:ea typeface="Times New Roman"/>
                <a:cs typeface="Calibri"/>
              </a:rPr>
              <a:t>EMB01-IS: Delivering Applications as Appliances</a:t>
            </a:r>
            <a:endParaRPr lang="en-US" sz="1400" dirty="0" smtClean="0">
              <a:solidFill>
                <a:schemeClr val="tx1"/>
              </a:solidFill>
              <a:ea typeface="Times New Roman"/>
              <a:cs typeface="Times New Roman"/>
            </a:endParaRPr>
          </a:p>
          <a:p>
            <a:pPr lvl="1" indent="-457200">
              <a:lnSpc>
                <a:spcPct val="115000"/>
              </a:lnSpc>
              <a:spcBef>
                <a:spcPts val="0"/>
              </a:spcBef>
            </a:pPr>
            <a:r>
              <a:rPr lang="en-US" sz="1400" dirty="0" smtClean="0">
                <a:solidFill>
                  <a:schemeClr val="tx1"/>
                </a:solidFill>
                <a:ea typeface="Times New Roman"/>
                <a:cs typeface="Calibri"/>
              </a:rPr>
              <a:t>EMB02-IS</a:t>
            </a:r>
            <a:r>
              <a:rPr lang="en-US" sz="1400" dirty="0">
                <a:solidFill>
                  <a:schemeClr val="tx1"/>
                </a:solidFill>
                <a:ea typeface="Times New Roman"/>
                <a:cs typeface="Calibri"/>
              </a:rPr>
              <a:t>: Windows for Devices: Learn about the Future of Windows Embedded</a:t>
            </a:r>
            <a:endParaRPr lang="en-US" sz="1400" dirty="0">
              <a:solidFill>
                <a:schemeClr val="tx1"/>
              </a:solidFill>
              <a:ea typeface="Times New Roman"/>
              <a:cs typeface="Times New Roman"/>
            </a:endParaRPr>
          </a:p>
          <a:p>
            <a:pPr lvl="1" indent="-457200">
              <a:lnSpc>
                <a:spcPct val="115000"/>
              </a:lnSpc>
              <a:spcBef>
                <a:spcPts val="0"/>
              </a:spcBef>
            </a:pPr>
            <a:r>
              <a:rPr lang="en-US" sz="1400" dirty="0">
                <a:solidFill>
                  <a:schemeClr val="tx1"/>
                </a:solidFill>
                <a:ea typeface="Times New Roman"/>
                <a:cs typeface="Calibri"/>
              </a:rPr>
              <a:t>EMB03-IS: The </a:t>
            </a:r>
            <a:r>
              <a:rPr lang="en-US" sz="1400" dirty="0" err="1">
                <a:solidFill>
                  <a:schemeClr val="tx1"/>
                </a:solidFill>
                <a:ea typeface="Times New Roman"/>
                <a:cs typeface="Calibri"/>
              </a:rPr>
              <a:t>Schtick</a:t>
            </a:r>
            <a:r>
              <a:rPr lang="en-US" sz="1400" dirty="0">
                <a:solidFill>
                  <a:schemeClr val="tx1"/>
                </a:solidFill>
                <a:ea typeface="Times New Roman"/>
                <a:cs typeface="Calibri"/>
              </a:rPr>
              <a:t>: Solving Real-Time Challenges, connectivity and GUI with Windows Embedded CE</a:t>
            </a:r>
            <a:endParaRPr lang="en-US" sz="1400" dirty="0">
              <a:solidFill>
                <a:schemeClr val="tx1"/>
              </a:solidFill>
              <a:ea typeface="Times New Roman"/>
              <a:cs typeface="Times New Roman"/>
            </a:endParaRPr>
          </a:p>
          <a:p>
            <a:pPr lvl="1" indent="-457200">
              <a:lnSpc>
                <a:spcPct val="115000"/>
              </a:lnSpc>
              <a:spcBef>
                <a:spcPts val="0"/>
              </a:spcBef>
            </a:pPr>
            <a:r>
              <a:rPr lang="en-US" sz="1400" dirty="0" smtClean="0">
                <a:solidFill>
                  <a:schemeClr val="tx1"/>
                </a:solidFill>
                <a:ea typeface="Times New Roman"/>
                <a:cs typeface="Calibri"/>
              </a:rPr>
              <a:t>EMB04-IS: Deploying and maintaining Windows Embedded Standard with different</a:t>
            </a:r>
          </a:p>
        </p:txBody>
      </p:sp>
    </p:spTree>
    <p:extLst>
      <p:ext uri="{BB962C8B-B14F-4D97-AF65-F5344CB8AC3E}">
        <p14:creationId xmlns:p14="http://schemas.microsoft.com/office/powerpoint/2007/7/12/main" xmlns="" val="407090862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smtClean="0"/>
              <a:t>Useful URLs</a:t>
            </a:r>
            <a:endParaRPr lang="en-US" dirty="0"/>
          </a:p>
        </p:txBody>
      </p:sp>
      <p:sp>
        <p:nvSpPr>
          <p:cNvPr id="3" name="Content Placeholder 2"/>
          <p:cNvSpPr>
            <a:spLocks noGrp="1"/>
          </p:cNvSpPr>
          <p:nvPr>
            <p:ph sz="quarter" idx="10"/>
          </p:nvPr>
        </p:nvSpPr>
        <p:spPr>
          <a:xfrm>
            <a:off x="450574" y="4922974"/>
            <a:ext cx="8385048" cy="685800"/>
          </a:xfrm>
        </p:spPr>
        <p:txBody>
          <a:bodyPr/>
          <a:lstStyle/>
          <a:p>
            <a:pPr indent="0">
              <a:lnSpc>
                <a:spcPct val="115000"/>
              </a:lnSpc>
              <a:spcBef>
                <a:spcPts val="0"/>
              </a:spcBef>
            </a:pPr>
            <a:r>
              <a:rPr lang="en-US" dirty="0">
                <a:solidFill>
                  <a:schemeClr val="tx1"/>
                </a:solidFill>
                <a:ea typeface="Calibri"/>
                <a:cs typeface="Calibri"/>
              </a:rPr>
              <a:t>Other</a:t>
            </a:r>
          </a:p>
          <a:p>
            <a:pPr lvl="1" indent="-457200">
              <a:lnSpc>
                <a:spcPct val="115000"/>
              </a:lnSpc>
              <a:spcBef>
                <a:spcPts val="0"/>
              </a:spcBef>
            </a:pPr>
            <a:r>
              <a:rPr lang="en-US" sz="1600" dirty="0">
                <a:solidFill>
                  <a:schemeClr val="tx1"/>
                </a:solidFill>
                <a:ea typeface="Calibri"/>
                <a:cs typeface="Calibri"/>
                <a:hlinkClick r:id="rId3"/>
              </a:rPr>
              <a:t>http://windowsfordevices</a:t>
            </a:r>
            <a:endParaRPr lang="en-US" sz="1600" dirty="0">
              <a:solidFill>
                <a:schemeClr val="tx1"/>
              </a:solidFill>
              <a:ea typeface="Calibri"/>
              <a:cs typeface="Calibri"/>
            </a:endParaRPr>
          </a:p>
        </p:txBody>
      </p:sp>
      <p:sp>
        <p:nvSpPr>
          <p:cNvPr id="10" name="Content Placeholder 2"/>
          <p:cNvSpPr>
            <a:spLocks noGrp="1"/>
          </p:cNvSpPr>
          <p:nvPr>
            <p:ph sz="quarter" idx="10"/>
          </p:nvPr>
        </p:nvSpPr>
        <p:spPr>
          <a:xfrm>
            <a:off x="364435" y="3017973"/>
            <a:ext cx="8385048" cy="1206158"/>
          </a:xfrm>
        </p:spPr>
        <p:txBody>
          <a:bodyPr/>
          <a:lstStyle/>
          <a:p>
            <a:pPr indent="0">
              <a:lnSpc>
                <a:spcPct val="115000"/>
              </a:lnSpc>
              <a:spcBef>
                <a:spcPts val="0"/>
              </a:spcBef>
            </a:pPr>
            <a:r>
              <a:rPr lang="en-US" dirty="0" smtClean="0">
                <a:solidFill>
                  <a:schemeClr val="tx1"/>
                </a:solidFill>
                <a:ea typeface="Calibri"/>
                <a:cs typeface="Calibri"/>
              </a:rPr>
              <a:t>Blogs</a:t>
            </a:r>
            <a:endParaRPr lang="en-US" dirty="0">
              <a:solidFill>
                <a:schemeClr val="tx1"/>
              </a:solidFill>
              <a:ea typeface="Calibri"/>
              <a:cs typeface="Calibri"/>
            </a:endParaRPr>
          </a:p>
          <a:p>
            <a:pPr lvl="1" indent="-457200">
              <a:lnSpc>
                <a:spcPct val="115000"/>
              </a:lnSpc>
              <a:spcBef>
                <a:spcPts val="0"/>
              </a:spcBef>
            </a:pPr>
            <a:r>
              <a:rPr lang="en-US" sz="1600" dirty="0">
                <a:solidFill>
                  <a:schemeClr val="tx1"/>
                </a:solidFill>
                <a:ea typeface="Calibri"/>
                <a:cs typeface="Calibri"/>
                <a:hlinkClick r:id="rId4"/>
              </a:rPr>
              <a:t>http://blogs.msdn.com/obloch</a:t>
            </a:r>
            <a:endParaRPr lang="en-US" sz="1600" dirty="0">
              <a:solidFill>
                <a:schemeClr val="tx1"/>
              </a:solidFill>
              <a:ea typeface="Calibri"/>
              <a:cs typeface="Calibri"/>
            </a:endParaRPr>
          </a:p>
          <a:p>
            <a:pPr lvl="1" indent="-457200">
              <a:lnSpc>
                <a:spcPct val="115000"/>
              </a:lnSpc>
              <a:spcBef>
                <a:spcPts val="0"/>
              </a:spcBef>
            </a:pPr>
            <a:r>
              <a:rPr lang="en-US" sz="1600" dirty="0">
                <a:solidFill>
                  <a:schemeClr val="tx1"/>
                </a:solidFill>
                <a:ea typeface="Calibri"/>
                <a:cs typeface="Calibri"/>
                <a:hlinkClick r:id="rId5"/>
              </a:rPr>
              <a:t>http://blogs.msdn.com/mikehall</a:t>
            </a:r>
            <a:endParaRPr lang="en-US" sz="1600" dirty="0">
              <a:solidFill>
                <a:schemeClr val="tx1"/>
              </a:solidFill>
              <a:ea typeface="Calibri"/>
              <a:cs typeface="Calibri"/>
            </a:endParaRPr>
          </a:p>
          <a:p>
            <a:pPr lvl="1" indent="-457200">
              <a:lnSpc>
                <a:spcPct val="115000"/>
              </a:lnSpc>
              <a:spcBef>
                <a:spcPts val="0"/>
              </a:spcBef>
            </a:pPr>
            <a:r>
              <a:rPr lang="en-US" sz="1600" dirty="0">
                <a:solidFill>
                  <a:schemeClr val="tx1"/>
                </a:solidFill>
                <a:ea typeface="Calibri"/>
                <a:cs typeface="Calibri"/>
                <a:hlinkClick r:id="rId6"/>
              </a:rPr>
              <a:t>http://</a:t>
            </a:r>
            <a:r>
              <a:rPr lang="en-US" sz="1600" dirty="0" smtClean="0">
                <a:solidFill>
                  <a:schemeClr val="tx1"/>
                </a:solidFill>
                <a:ea typeface="Calibri"/>
                <a:cs typeface="Calibri"/>
                <a:hlinkClick r:id="rId6"/>
              </a:rPr>
              <a:t>blogs.msdn.com/jcoyne</a:t>
            </a:r>
            <a:endParaRPr lang="en-US" sz="1600" dirty="0">
              <a:solidFill>
                <a:schemeClr val="tx1"/>
              </a:solidFill>
              <a:ea typeface="Calibri"/>
              <a:cs typeface="Calibri"/>
            </a:endParaRPr>
          </a:p>
        </p:txBody>
      </p:sp>
      <p:sp>
        <p:nvSpPr>
          <p:cNvPr id="11" name="Content Placeholder 2"/>
          <p:cNvSpPr>
            <a:spLocks noGrp="1"/>
          </p:cNvSpPr>
          <p:nvPr>
            <p:ph sz="quarter" idx="10"/>
          </p:nvPr>
        </p:nvSpPr>
        <p:spPr>
          <a:xfrm>
            <a:off x="357808" y="1271999"/>
            <a:ext cx="8385048" cy="1491080"/>
          </a:xfrm>
        </p:spPr>
        <p:txBody>
          <a:bodyPr/>
          <a:lstStyle/>
          <a:p>
            <a:pPr indent="0">
              <a:lnSpc>
                <a:spcPct val="115000"/>
              </a:lnSpc>
              <a:spcBef>
                <a:spcPts val="0"/>
              </a:spcBef>
            </a:pPr>
            <a:r>
              <a:rPr lang="en-US" dirty="0">
                <a:solidFill>
                  <a:schemeClr val="tx1"/>
                </a:solidFill>
                <a:ea typeface="Calibri"/>
                <a:cs typeface="Calibri"/>
              </a:rPr>
              <a:t>Microsoft Web sites</a:t>
            </a:r>
          </a:p>
          <a:p>
            <a:pPr lvl="1" indent="-517525">
              <a:lnSpc>
                <a:spcPct val="115000"/>
              </a:lnSpc>
              <a:spcBef>
                <a:spcPts val="0"/>
              </a:spcBef>
            </a:pPr>
            <a:r>
              <a:rPr lang="en-US" sz="1600" dirty="0">
                <a:solidFill>
                  <a:schemeClr val="tx1"/>
                </a:solidFill>
                <a:ea typeface="Calibri"/>
                <a:cs typeface="Calibri"/>
                <a:hlinkClick r:id="rId7"/>
              </a:rPr>
              <a:t>http://windowsembedded.com</a:t>
            </a:r>
            <a:endParaRPr lang="en-US" sz="1600" dirty="0">
              <a:solidFill>
                <a:schemeClr val="tx1"/>
              </a:solidFill>
              <a:ea typeface="Calibri"/>
              <a:cs typeface="Calibri"/>
            </a:endParaRPr>
          </a:p>
          <a:p>
            <a:pPr lvl="1" indent="-517525">
              <a:lnSpc>
                <a:spcPct val="115000"/>
              </a:lnSpc>
              <a:spcBef>
                <a:spcPts val="0"/>
              </a:spcBef>
            </a:pPr>
            <a:r>
              <a:rPr lang="en-US" sz="1600" dirty="0">
                <a:solidFill>
                  <a:schemeClr val="tx1"/>
                </a:solidFill>
                <a:ea typeface="Times New Roman"/>
                <a:cs typeface="Calibri"/>
                <a:hlinkClick r:id="rId8"/>
              </a:rPr>
              <a:t>http://</a:t>
            </a:r>
            <a:r>
              <a:rPr lang="en-US" sz="1600" dirty="0" smtClean="0">
                <a:solidFill>
                  <a:schemeClr val="tx1"/>
                </a:solidFill>
                <a:ea typeface="Times New Roman"/>
                <a:cs typeface="Calibri"/>
                <a:hlinkClick r:id="rId8"/>
              </a:rPr>
              <a:t>msdn.microsoft.com/en-us/windowsembedded/ce/default.aspx</a:t>
            </a:r>
            <a:endParaRPr lang="en-US" sz="1600" dirty="0">
              <a:solidFill>
                <a:schemeClr val="tx1"/>
              </a:solidFill>
              <a:ea typeface="Times New Roman"/>
              <a:cs typeface="Calibri"/>
            </a:endParaRPr>
          </a:p>
          <a:p>
            <a:pPr lvl="1" indent="-517525">
              <a:lnSpc>
                <a:spcPct val="115000"/>
              </a:lnSpc>
              <a:spcBef>
                <a:spcPts val="0"/>
              </a:spcBef>
            </a:pPr>
            <a:r>
              <a:rPr lang="en-US" sz="1600" dirty="0">
                <a:solidFill>
                  <a:schemeClr val="tx1"/>
                </a:solidFill>
                <a:ea typeface="Times New Roman"/>
                <a:cs typeface="Calibri"/>
                <a:hlinkClick r:id="rId9"/>
              </a:rPr>
              <a:t>http://</a:t>
            </a:r>
            <a:r>
              <a:rPr lang="en-US" sz="1600" dirty="0" smtClean="0">
                <a:solidFill>
                  <a:schemeClr val="tx1"/>
                </a:solidFill>
                <a:ea typeface="Times New Roman"/>
                <a:cs typeface="Calibri"/>
                <a:hlinkClick r:id="rId9"/>
              </a:rPr>
              <a:t>msdn.microsoft.com/en-us/windowsembedded/standard/default.aspx</a:t>
            </a:r>
            <a:endParaRPr lang="en-US" sz="1600" dirty="0">
              <a:solidFill>
                <a:schemeClr val="tx1"/>
              </a:solidFill>
              <a:ea typeface="Times New Roman"/>
              <a:cs typeface="Calibri"/>
            </a:endParaRPr>
          </a:p>
          <a:p>
            <a:pPr lvl="1" indent="-517525">
              <a:lnSpc>
                <a:spcPct val="115000"/>
              </a:lnSpc>
              <a:spcBef>
                <a:spcPts val="0"/>
              </a:spcBef>
            </a:pPr>
            <a:r>
              <a:rPr lang="en-US" sz="1600" dirty="0">
                <a:solidFill>
                  <a:schemeClr val="tx1"/>
                </a:solidFill>
                <a:ea typeface="Times New Roman"/>
                <a:cs typeface="Calibri"/>
                <a:hlinkClick r:id="rId10"/>
              </a:rPr>
              <a:t>http://</a:t>
            </a:r>
            <a:r>
              <a:rPr lang="en-US" sz="1600" dirty="0" smtClean="0">
                <a:solidFill>
                  <a:schemeClr val="tx1"/>
                </a:solidFill>
                <a:ea typeface="Times New Roman"/>
                <a:cs typeface="Calibri"/>
                <a:hlinkClick r:id="rId10"/>
              </a:rPr>
              <a:t>technet.microsoft.com/en-us/windowsembedded/posready/default.aspx</a:t>
            </a:r>
            <a:endParaRPr lang="en-US" sz="1600" dirty="0" smtClean="0">
              <a:solidFill>
                <a:schemeClr val="tx1"/>
              </a:solidFill>
              <a:ea typeface="Times New Roman"/>
              <a:cs typeface="Calibri"/>
            </a:endParaRPr>
          </a:p>
        </p:txBody>
      </p:sp>
    </p:spTree>
    <p:extLst>
      <p:ext uri="{BB962C8B-B14F-4D97-AF65-F5344CB8AC3E}">
        <p14:creationId xmlns:p14="http://schemas.microsoft.com/office/powerpoint/2007/7/12/main" xmlns="" val="1256169137"/>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16204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3"/>
          <a:stretch>
            <a:fillRect/>
          </a:stretch>
        </p:blipFill>
        <p:spPr bwMode="black">
          <a:xfrm>
            <a:off x="762000" y="3607054"/>
            <a:ext cx="3624263" cy="738032"/>
          </a:xfrm>
          <a:prstGeom prst="rect">
            <a:avLst/>
          </a:prstGeom>
        </p:spPr>
      </p:pic>
      <p:grpSp>
        <p:nvGrpSpPr>
          <p:cNvPr id="3" name="Group 29"/>
          <p:cNvGrpSpPr/>
          <p:nvPr/>
        </p:nvGrpSpPr>
        <p:grpSpPr>
          <a:xfrm>
            <a:off x="276225" y="1426139"/>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322868"/>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474336"/>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a:stretch>
            <a:fillRect/>
          </a:stretch>
        </p:blipFill>
        <p:spPr bwMode="black">
          <a:xfrm>
            <a:off x="914400" y="1281128"/>
            <a:ext cx="2409825" cy="1076325"/>
          </a:xfrm>
          <a:prstGeom prst="rect">
            <a:avLst/>
          </a:prstGeom>
        </p:spPr>
      </p:pic>
      <p:sp>
        <p:nvSpPr>
          <p:cNvPr id="22" name="Rounded Rectangle 21"/>
          <p:cNvSpPr/>
          <p:nvPr/>
        </p:nvSpPr>
        <p:spPr bwMode="auto">
          <a:xfrm>
            <a:off x="461223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7"/>
          <a:stretch>
            <a:fillRect/>
          </a:stretch>
        </p:blipFill>
        <p:spPr bwMode="black">
          <a:xfrm>
            <a:off x="5457615" y="3583086"/>
            <a:ext cx="1857375" cy="942975"/>
          </a:xfrm>
          <a:prstGeom prst="rect">
            <a:avLst/>
          </a:prstGeom>
        </p:spPr>
      </p:pic>
      <p:sp>
        <p:nvSpPr>
          <p:cNvPr id="28" name="Rectangle 27"/>
          <p:cNvSpPr/>
          <p:nvPr/>
        </p:nvSpPr>
        <p:spPr>
          <a:xfrm>
            <a:off x="5457615" y="4474336"/>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4" name="Group 29"/>
          <p:cNvGrpSpPr/>
          <p:nvPr/>
        </p:nvGrpSpPr>
        <p:grpSpPr>
          <a:xfrm>
            <a:off x="276225" y="3758636"/>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664111"/>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5" name="Group 43"/>
          <p:cNvGrpSpPr/>
          <p:nvPr/>
        </p:nvGrpSpPr>
        <p:grpSpPr>
          <a:xfrm>
            <a:off x="4800600" y="3758636"/>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606236"/>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6" name="Group 29"/>
          <p:cNvGrpSpPr/>
          <p:nvPr/>
        </p:nvGrpSpPr>
        <p:grpSpPr>
          <a:xfrm>
            <a:off x="4761140" y="1426139"/>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7" name="Rectangle 56"/>
          <p:cNvSpPr/>
          <p:nvPr/>
        </p:nvSpPr>
        <p:spPr>
          <a:xfrm>
            <a:off x="4629872" y="2322868"/>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58" name="Group 57"/>
          <p:cNvGrpSpPr/>
          <p:nvPr/>
        </p:nvGrpSpPr>
        <p:grpSpPr bwMode="black">
          <a:xfrm>
            <a:off x="5457615" y="1234828"/>
            <a:ext cx="3477054" cy="771334"/>
            <a:chOff x="5561787" y="0"/>
            <a:chExt cx="3477054" cy="771334"/>
          </a:xfrm>
        </p:grpSpPr>
        <p:pic>
          <p:nvPicPr>
            <p:cNvPr id="56" name="Picture 55" descr="ms_Learning_w.eps"/>
            <p:cNvPicPr>
              <a:picLocks noChangeAspect="1"/>
            </p:cNvPicPr>
            <p:nvPr/>
          </p:nvPicPr>
          <p:blipFill>
            <a:blip r:embed="rId10"/>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a:srcRect/>
            <a:stretch>
              <a:fillRect/>
            </a:stretch>
          </p:blipFill>
          <p:spPr bwMode="black">
            <a:xfrm>
              <a:off x="5561787" y="254642"/>
              <a:ext cx="1693646" cy="312516"/>
            </a:xfrm>
            <a:prstGeom prst="rect">
              <a:avLst/>
            </a:prstGeom>
            <a:noFill/>
          </p:spPr>
        </p:pic>
      </p:grpSp>
    </p:spTree>
    <p:extLst>
      <p:ext uri="{BB962C8B-B14F-4D97-AF65-F5344CB8AC3E}">
        <p14:creationId xmlns:p14="http://schemas.microsoft.com/office/powerpoint/2007/7/12/main" xmlns="" val="10464546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al.png"/>
          <p:cNvPicPr>
            <a:picLocks noChangeAspect="1"/>
          </p:cNvPicPr>
          <p:nvPr/>
        </p:nvPicPr>
        <p:blipFill>
          <a:blip r:embed="rId2"/>
          <a:stretch>
            <a:fillRect/>
          </a:stretch>
        </p:blipFill>
        <p:spPr>
          <a:xfrm>
            <a:off x="1142" y="857"/>
            <a:ext cx="9142858" cy="6857143"/>
          </a:xfrm>
          <a:prstGeom prst="rect">
            <a:avLst/>
          </a:prstGeom>
        </p:spPr>
      </p:pic>
      <p:sp>
        <p:nvSpPr>
          <p:cNvPr id="3" name="Rounded Rectangle 2"/>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200" dirty="0" err="1" smtClean="0">
                <a:solidFill>
                  <a:srgbClr val="FFFFFF"/>
                </a:solidFill>
                <a:effectLst>
                  <a:outerShdw blurRad="38100" dist="38100" dir="2700000" algn="tl">
                    <a:srgbClr val="000000">
                      <a:alpha val="43137"/>
                    </a:srgbClr>
                  </a:outerShdw>
                </a:effectLst>
                <a:latin typeface="Segoe" pitchFamily="34" charset="0"/>
              </a:rPr>
              <a:t>CommNet</a:t>
            </a:r>
            <a:r>
              <a:rPr lang="en-US" sz="3200" dirty="0" smtClean="0">
                <a:solidFill>
                  <a:srgbClr val="FFFFFF"/>
                </a:solidFill>
                <a:effectLst>
                  <a:outerShdw blurRad="38100" dist="38100" dir="2700000" algn="tl">
                    <a:srgbClr val="000000">
                      <a:alpha val="43137"/>
                    </a:srgbClr>
                  </a:outerShdw>
                </a:effectLst>
                <a:latin typeface="Segoe" pitchFamily="34" charset="0"/>
              </a:rPr>
              <a:t> and enter to win an Xbox 360 Elite!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4" presetClass="path" presetSubtype="0" decel="50000" fill="hold" grpId="1" nodeType="withEffect">
                                  <p:stCondLst>
                                    <p:cond delay="0"/>
                                  </p:stCondLst>
                                  <p:childTnLst>
                                    <p:animMotion origin="layout" path="M -0.41701 -0.00138 L -2.77778E-6 -4.44444E-6 " pathEditMode="relative" rAng="0" ptsTypes="AA">
                                      <p:cBhvr>
                                        <p:cTn id="9" dur="1000" fill="hold"/>
                                        <p:tgtEl>
                                          <p:spTgt spid="3"/>
                                        </p:tgtEl>
                                        <p:attrNameLst>
                                          <p:attrName>ppt_x</p:attrName>
                                          <p:attrName>ppt_y</p:attrName>
                                        </p:attrNameLst>
                                      </p:cBhvr>
                                      <p:rCtr x="209"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pic>
        <p:nvPicPr>
          <p:cNvPr id="3081" name="Picture 9" descr="S:\Documents\Slidework\DVD_ART34\Artwork_Imagery\Brand Photos\Scenarios\FY07 Windows Vista Regional\Man work place suit portable.png"/>
          <p:cNvPicPr>
            <a:picLocks noChangeAspect="1" noChangeArrowheads="1"/>
          </p:cNvPicPr>
          <p:nvPr/>
        </p:nvPicPr>
        <p:blipFill>
          <a:blip r:embed="rId3" cstate="print"/>
          <a:srcRect/>
          <a:stretch>
            <a:fillRect/>
          </a:stretch>
        </p:blipFill>
        <p:spPr bwMode="auto">
          <a:xfrm flipH="1">
            <a:off x="5587599" y="2041398"/>
            <a:ext cx="3813576" cy="3521202"/>
          </a:xfrm>
          <a:prstGeom prst="rect">
            <a:avLst/>
          </a:prstGeom>
          <a:noFill/>
        </p:spPr>
      </p:pic>
      <p:sp>
        <p:nvSpPr>
          <p:cNvPr id="6" name="Rounded Rectangle 5"/>
          <p:cNvSpPr/>
          <p:nvPr/>
        </p:nvSpPr>
        <p:spPr>
          <a:xfrm>
            <a:off x="332508" y="1248229"/>
            <a:ext cx="8582892" cy="5105399"/>
          </a:xfrm>
          <a:prstGeom prst="roundRect">
            <a:avLst>
              <a:gd name="adj" fmla="val 770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z="3200" dirty="0" smtClean="0"/>
              <a:t>Why Windows Embedded Standard 2011?</a:t>
            </a:r>
            <a:endParaRPr lang="en-US" sz="3200" dirty="0"/>
          </a:p>
        </p:txBody>
      </p:sp>
      <p:sp>
        <p:nvSpPr>
          <p:cNvPr id="5" name="Rectangle 4"/>
          <p:cNvSpPr/>
          <p:nvPr/>
        </p:nvSpPr>
        <p:spPr>
          <a:xfrm>
            <a:off x="332508" y="1752600"/>
            <a:ext cx="8176188" cy="457200"/>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lnSpc>
                <a:spcPct val="120000"/>
              </a:lnSpc>
            </a:pPr>
            <a:r>
              <a:rPr lang="en-US" sz="1600" dirty="0" smtClean="0">
                <a:latin typeface="Segoe" pitchFamily="34" charset="0"/>
              </a:rPr>
              <a:t>Delivers the power of Windows 7 in a componentized form</a:t>
            </a:r>
          </a:p>
        </p:txBody>
      </p:sp>
      <p:sp>
        <p:nvSpPr>
          <p:cNvPr id="7" name="Rectangle 6"/>
          <p:cNvSpPr/>
          <p:nvPr/>
        </p:nvSpPr>
        <p:spPr>
          <a:xfrm>
            <a:off x="332508" y="2286000"/>
            <a:ext cx="8176188" cy="457200"/>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lnSpc>
                <a:spcPct val="120000"/>
              </a:lnSpc>
            </a:pPr>
            <a:r>
              <a:rPr lang="en-US" sz="1600" dirty="0" smtClean="0">
                <a:latin typeface="Segoe" pitchFamily="34" charset="0"/>
              </a:rPr>
              <a:t>Features specific to Embedded Scenarios (Embedded Enabling Features)</a:t>
            </a:r>
          </a:p>
        </p:txBody>
      </p:sp>
      <p:sp>
        <p:nvSpPr>
          <p:cNvPr id="8" name="Rectangle 7"/>
          <p:cNvSpPr/>
          <p:nvPr/>
        </p:nvSpPr>
        <p:spPr>
          <a:xfrm>
            <a:off x="332508" y="2819400"/>
            <a:ext cx="8176188" cy="457200"/>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lnSpc>
                <a:spcPct val="120000"/>
              </a:lnSpc>
            </a:pPr>
            <a:r>
              <a:rPr lang="en-US" sz="1600" dirty="0">
                <a:latin typeface="Segoe" pitchFamily="34" charset="0"/>
              </a:rPr>
              <a:t>Enterprise server and tools integration</a:t>
            </a:r>
          </a:p>
        </p:txBody>
      </p:sp>
      <p:sp>
        <p:nvSpPr>
          <p:cNvPr id="9" name="Rectangle 8"/>
          <p:cNvSpPr/>
          <p:nvPr/>
        </p:nvSpPr>
        <p:spPr>
          <a:xfrm>
            <a:off x="332508" y="5439228"/>
            <a:ext cx="8176188" cy="590550"/>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lnSpc>
                <a:spcPct val="120000"/>
              </a:lnSpc>
            </a:pPr>
            <a:r>
              <a:rPr lang="en-US" sz="1600" dirty="0" smtClean="0">
                <a:latin typeface="Segoe" pitchFamily="34" charset="0"/>
              </a:rPr>
              <a:t>Kiosks, thin clients, point of service, automation, gaming, medical imaging, </a:t>
            </a:r>
          </a:p>
          <a:p>
            <a:pPr lvl="1">
              <a:lnSpc>
                <a:spcPct val="120000"/>
              </a:lnSpc>
            </a:pPr>
            <a:r>
              <a:rPr lang="en-US" sz="1600" dirty="0" smtClean="0">
                <a:latin typeface="Segoe" pitchFamily="34" charset="0"/>
              </a:rPr>
              <a:t>DVR, headless devices</a:t>
            </a:r>
          </a:p>
        </p:txBody>
      </p:sp>
      <p:sp>
        <p:nvSpPr>
          <p:cNvPr id="11" name="Rectangle 10"/>
          <p:cNvSpPr/>
          <p:nvPr/>
        </p:nvSpPr>
        <p:spPr bwMode="white">
          <a:xfrm>
            <a:off x="495300" y="1318763"/>
            <a:ext cx="8153400" cy="433837"/>
          </a:xfrm>
          <a:prstGeom prst="rect">
            <a:avLst/>
          </a:prstGeom>
        </p:spPr>
        <p:txBody>
          <a:bodyPr wrap="square">
            <a:spAutoFit/>
          </a:bodyPr>
          <a:lstStyle/>
          <a:p>
            <a:pPr>
              <a:lnSpc>
                <a:spcPct val="120000"/>
              </a:lnSpc>
            </a:pPr>
            <a:r>
              <a:rPr lang="en-US" sz="2000" dirty="0" smtClean="0">
                <a:solidFill>
                  <a:schemeClr val="bg1"/>
                </a:solidFill>
                <a:latin typeface="Segoe" pitchFamily="34" charset="0"/>
              </a:rPr>
              <a:t>Customized Win7 OS for Specialized Devices</a:t>
            </a:r>
          </a:p>
        </p:txBody>
      </p:sp>
      <p:sp>
        <p:nvSpPr>
          <p:cNvPr id="12" name="Rectangle 11"/>
          <p:cNvSpPr/>
          <p:nvPr/>
        </p:nvSpPr>
        <p:spPr bwMode="white">
          <a:xfrm>
            <a:off x="495300" y="3200400"/>
            <a:ext cx="7924800" cy="1938992"/>
          </a:xfrm>
          <a:prstGeom prst="rect">
            <a:avLst/>
          </a:prstGeom>
        </p:spPr>
        <p:txBody>
          <a:bodyPr wrap="square">
            <a:spAutoFit/>
          </a:bodyPr>
          <a:lstStyle/>
          <a:p>
            <a:pPr>
              <a:lnSpc>
                <a:spcPct val="150000"/>
              </a:lnSpc>
            </a:pPr>
            <a:r>
              <a:rPr lang="en-US" sz="2000" dirty="0" smtClean="0">
                <a:solidFill>
                  <a:schemeClr val="bg1"/>
                </a:solidFill>
                <a:latin typeface="Segoe" pitchFamily="34" charset="0"/>
              </a:rPr>
              <a:t>Win32 and .NET application compatibility</a:t>
            </a:r>
          </a:p>
          <a:p>
            <a:pPr>
              <a:lnSpc>
                <a:spcPct val="150000"/>
              </a:lnSpc>
            </a:pPr>
            <a:r>
              <a:rPr lang="en-US" sz="2000" dirty="0" smtClean="0">
                <a:solidFill>
                  <a:schemeClr val="bg1"/>
                </a:solidFill>
                <a:latin typeface="Segoe" pitchFamily="34" charset="0"/>
              </a:rPr>
              <a:t>Large developer and partner community</a:t>
            </a:r>
          </a:p>
          <a:p>
            <a:pPr>
              <a:lnSpc>
                <a:spcPct val="150000"/>
              </a:lnSpc>
            </a:pPr>
            <a:r>
              <a:rPr lang="en-US" sz="2000" dirty="0">
                <a:solidFill>
                  <a:schemeClr val="bg1"/>
                </a:solidFill>
                <a:latin typeface="Segoe" pitchFamily="34" charset="0"/>
              </a:rPr>
              <a:t>Off-the-shelf hardware and drivers (x86 and x64)</a:t>
            </a:r>
          </a:p>
          <a:p>
            <a:pPr>
              <a:lnSpc>
                <a:spcPct val="150000"/>
              </a:lnSpc>
            </a:pPr>
            <a:r>
              <a:rPr lang="en-US" sz="2000" dirty="0" smtClean="0">
                <a:solidFill>
                  <a:schemeClr val="bg1"/>
                </a:solidFill>
                <a:latin typeface="Segoe" pitchFamily="34" charset="0"/>
              </a:rPr>
              <a:t>Localizable for many markets</a:t>
            </a:r>
          </a:p>
        </p:txBody>
      </p:sp>
      <p:sp>
        <p:nvSpPr>
          <p:cNvPr id="13" name="Rectangle 12"/>
          <p:cNvSpPr/>
          <p:nvPr/>
        </p:nvSpPr>
        <p:spPr bwMode="white">
          <a:xfrm>
            <a:off x="495300" y="5029200"/>
            <a:ext cx="2510624" cy="433837"/>
          </a:xfrm>
          <a:prstGeom prst="rect">
            <a:avLst/>
          </a:prstGeom>
        </p:spPr>
        <p:txBody>
          <a:bodyPr wrap="none">
            <a:spAutoFit/>
          </a:bodyPr>
          <a:lstStyle/>
          <a:p>
            <a:pPr>
              <a:lnSpc>
                <a:spcPct val="120000"/>
              </a:lnSpc>
            </a:pPr>
            <a:r>
              <a:rPr lang="en-US" sz="2000" dirty="0" smtClean="0">
                <a:solidFill>
                  <a:schemeClr val="bg1"/>
                </a:solidFill>
                <a:latin typeface="Segoe" pitchFamily="34" charset="0"/>
              </a:rPr>
              <a:t>Sample device types:</a:t>
            </a:r>
          </a:p>
        </p:txBody>
      </p:sp>
    </p:spTree>
    <p:extLst>
      <p:ext uri="{BB962C8B-B14F-4D97-AF65-F5344CB8AC3E}">
        <p14:creationId xmlns:p14="http://schemas.microsoft.com/office/powerpoint/2007/7/12/main" xmlns="" val="338353145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3253834"/>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pic>
        <p:nvPicPr>
          <p:cNvPr id="1026" name="Picture 2" descr="S:\Documents\Slidework\DVD_ART34\Artwork_Imagery\Brand Photos\Scenarios\FY08 Brand - Mobility\man sitting stairs outdoors computer student casual.png"/>
          <p:cNvPicPr>
            <a:picLocks noChangeAspect="1" noChangeArrowheads="1"/>
          </p:cNvPicPr>
          <p:nvPr/>
        </p:nvPicPr>
        <p:blipFill>
          <a:blip r:embed="rId3" cstate="print"/>
          <a:srcRect/>
          <a:stretch>
            <a:fillRect/>
          </a:stretch>
        </p:blipFill>
        <p:spPr bwMode="auto">
          <a:xfrm>
            <a:off x="3773488" y="1247775"/>
            <a:ext cx="5599112" cy="4078288"/>
          </a:xfrm>
          <a:prstGeom prst="rect">
            <a:avLst/>
          </a:prstGeom>
          <a:noFill/>
        </p:spPr>
      </p:pic>
      <p:sp>
        <p:nvSpPr>
          <p:cNvPr id="4" name="Rounded Rectangle 3"/>
          <p:cNvSpPr/>
          <p:nvPr/>
        </p:nvSpPr>
        <p:spPr>
          <a:xfrm>
            <a:off x="332508" y="1179289"/>
            <a:ext cx="8582892" cy="5192482"/>
          </a:xfrm>
          <a:prstGeom prst="roundRect">
            <a:avLst>
              <a:gd name="adj" fmla="val 770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p:txBody>
          <a:bodyPr/>
          <a:lstStyle/>
          <a:p>
            <a:r>
              <a:rPr lang="en-US" sz="3200" dirty="0" smtClean="0"/>
              <a:t>Bringing the Power of </a:t>
            </a:r>
            <a:r>
              <a:rPr sz="3200" smtClean="0"/>
              <a:t>Windows 7 </a:t>
            </a:r>
            <a:r>
              <a:rPr lang="en-US" sz="3200" dirty="0" smtClean="0"/>
              <a:t/>
            </a:r>
            <a:br>
              <a:rPr lang="en-US" sz="3200" dirty="0" smtClean="0"/>
            </a:br>
            <a:r>
              <a:rPr sz="3200" smtClean="0"/>
              <a:t>Features </a:t>
            </a:r>
            <a:r>
              <a:rPr lang="en-US" sz="3200" dirty="0" smtClean="0"/>
              <a:t>to</a:t>
            </a:r>
            <a:r>
              <a:rPr sz="3200" smtClean="0"/>
              <a:t> Embedded</a:t>
            </a:r>
            <a:endParaRPr lang="en-US" sz="3200" dirty="0">
              <a:solidFill>
                <a:srgbClr val="FFFF00"/>
              </a:solidFill>
            </a:endParaRPr>
          </a:p>
        </p:txBody>
      </p:sp>
      <p:sp>
        <p:nvSpPr>
          <p:cNvPr id="5" name="Rectangle 4"/>
          <p:cNvSpPr/>
          <p:nvPr/>
        </p:nvSpPr>
        <p:spPr>
          <a:xfrm>
            <a:off x="332508" y="1723385"/>
            <a:ext cx="8176188" cy="568024"/>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r>
              <a:rPr lang="en-US" sz="1600" dirty="0">
                <a:latin typeface="Segoe" pitchFamily="34" charset="0"/>
              </a:rPr>
              <a:t>Windows Touch, Windows Aero, 64 Bit, Windows Presentation Foundation, </a:t>
            </a:r>
          </a:p>
          <a:p>
            <a:pPr lvl="1"/>
            <a:r>
              <a:rPr lang="en-US" sz="1600" dirty="0">
                <a:latin typeface="Segoe" pitchFamily="34" charset="0"/>
              </a:rPr>
              <a:t>Windows Sensor and Location </a:t>
            </a:r>
            <a:r>
              <a:rPr lang="en-US" sz="1600" dirty="0" smtClean="0">
                <a:latin typeface="Segoe" pitchFamily="34" charset="0"/>
              </a:rPr>
              <a:t>platform</a:t>
            </a:r>
            <a:endParaRPr lang="en-US" sz="1600" dirty="0">
              <a:latin typeface="Segoe" pitchFamily="34" charset="0"/>
            </a:endParaRPr>
          </a:p>
        </p:txBody>
      </p:sp>
      <p:sp>
        <p:nvSpPr>
          <p:cNvPr id="6" name="Rectangle 5"/>
          <p:cNvSpPr/>
          <p:nvPr/>
        </p:nvSpPr>
        <p:spPr>
          <a:xfrm>
            <a:off x="332508" y="2735728"/>
            <a:ext cx="8176188" cy="669459"/>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lnSpc>
                <a:spcPct val="150000"/>
              </a:lnSpc>
            </a:pPr>
            <a:r>
              <a:rPr lang="en-US" sz="1600" dirty="0" smtClean="0">
                <a:latin typeface="Segoe" pitchFamily="34" charset="0"/>
              </a:rPr>
              <a:t>BitLocker and BitLocker </a:t>
            </a:r>
            <a:r>
              <a:rPr lang="en-US" sz="1600" dirty="0">
                <a:latin typeface="Segoe" pitchFamily="34" charset="0"/>
              </a:rPr>
              <a:t>t</a:t>
            </a:r>
            <a:r>
              <a:rPr lang="en-US" sz="1600" dirty="0" smtClean="0">
                <a:latin typeface="Segoe" pitchFamily="34" charset="0"/>
              </a:rPr>
              <a:t>o Go, AppLocker, Biometric Framework, </a:t>
            </a:r>
          </a:p>
          <a:p>
            <a:pPr lvl="1"/>
            <a:r>
              <a:rPr lang="en-US" sz="1600" dirty="0" smtClean="0">
                <a:latin typeface="Segoe" pitchFamily="34" charset="0"/>
              </a:rPr>
              <a:t>DirectAccess, BrancheCache</a:t>
            </a:r>
          </a:p>
        </p:txBody>
      </p:sp>
      <p:sp>
        <p:nvSpPr>
          <p:cNvPr id="7" name="Rectangle 6"/>
          <p:cNvSpPr/>
          <p:nvPr/>
        </p:nvSpPr>
        <p:spPr>
          <a:xfrm>
            <a:off x="332508" y="3849506"/>
            <a:ext cx="8176188" cy="457200"/>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r>
              <a:rPr lang="en-US" sz="1600" dirty="0" smtClean="0">
                <a:latin typeface="Segoe" pitchFamily="34" charset="0"/>
              </a:rPr>
              <a:t>Reduced idle power consumption, Timer Coalescing API</a:t>
            </a:r>
          </a:p>
        </p:txBody>
      </p:sp>
      <p:sp>
        <p:nvSpPr>
          <p:cNvPr id="8" name="Rectangle 7"/>
          <p:cNvSpPr/>
          <p:nvPr/>
        </p:nvSpPr>
        <p:spPr>
          <a:xfrm>
            <a:off x="332508" y="4751025"/>
            <a:ext cx="8176188" cy="433746"/>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r>
              <a:rPr lang="en-US" sz="1600" dirty="0">
                <a:latin typeface="Segoe" pitchFamily="34" charset="0"/>
              </a:rPr>
              <a:t>Boot time, SuperFetch</a:t>
            </a:r>
          </a:p>
        </p:txBody>
      </p:sp>
      <p:sp>
        <p:nvSpPr>
          <p:cNvPr id="10" name="Rectangle 9"/>
          <p:cNvSpPr/>
          <p:nvPr/>
        </p:nvSpPr>
        <p:spPr bwMode="white">
          <a:xfrm>
            <a:off x="522509" y="1270393"/>
            <a:ext cx="3318537" cy="461665"/>
          </a:xfrm>
          <a:prstGeom prst="rect">
            <a:avLst/>
          </a:prstGeom>
        </p:spPr>
        <p:txBody>
          <a:bodyPr wrap="none">
            <a:spAutoFit/>
          </a:bodyPr>
          <a:lstStyle/>
          <a:p>
            <a:pPr>
              <a:buNone/>
            </a:pPr>
            <a:r>
              <a:rPr lang="en-US" sz="2400" dirty="0">
                <a:solidFill>
                  <a:schemeClr val="bg1"/>
                </a:solidFill>
                <a:latin typeface="Segoe" pitchFamily="34" charset="0"/>
              </a:rPr>
              <a:t>Rich User Experiences</a:t>
            </a:r>
          </a:p>
        </p:txBody>
      </p:sp>
      <p:sp>
        <p:nvSpPr>
          <p:cNvPr id="11" name="Rectangle 10"/>
          <p:cNvSpPr/>
          <p:nvPr/>
        </p:nvSpPr>
        <p:spPr bwMode="white">
          <a:xfrm>
            <a:off x="522509" y="2282736"/>
            <a:ext cx="1297150" cy="461665"/>
          </a:xfrm>
          <a:prstGeom prst="rect">
            <a:avLst/>
          </a:prstGeom>
        </p:spPr>
        <p:txBody>
          <a:bodyPr wrap="none">
            <a:spAutoFit/>
          </a:bodyPr>
          <a:lstStyle/>
          <a:p>
            <a:pPr>
              <a:buNone/>
            </a:pPr>
            <a:r>
              <a:rPr lang="en-US" sz="2400" dirty="0" smtClean="0">
                <a:solidFill>
                  <a:schemeClr val="bg1"/>
                </a:solidFill>
                <a:latin typeface="Segoe" pitchFamily="34" charset="0"/>
              </a:rPr>
              <a:t>Security</a:t>
            </a:r>
          </a:p>
        </p:txBody>
      </p:sp>
      <p:sp>
        <p:nvSpPr>
          <p:cNvPr id="12" name="Rectangle 11"/>
          <p:cNvSpPr/>
          <p:nvPr/>
        </p:nvSpPr>
        <p:spPr bwMode="white">
          <a:xfrm>
            <a:off x="522509" y="3396514"/>
            <a:ext cx="3677610" cy="461665"/>
          </a:xfrm>
          <a:prstGeom prst="rect">
            <a:avLst/>
          </a:prstGeom>
        </p:spPr>
        <p:txBody>
          <a:bodyPr wrap="none">
            <a:spAutoFit/>
          </a:bodyPr>
          <a:lstStyle/>
          <a:p>
            <a:pPr>
              <a:buNone/>
            </a:pPr>
            <a:r>
              <a:rPr lang="en-US" sz="2400" dirty="0" smtClean="0">
                <a:solidFill>
                  <a:schemeClr val="bg1"/>
                </a:solidFill>
                <a:latin typeface="Segoe" pitchFamily="34" charset="0"/>
              </a:rPr>
              <a:t>Power Reduction (Green)</a:t>
            </a:r>
          </a:p>
        </p:txBody>
      </p:sp>
      <p:sp>
        <p:nvSpPr>
          <p:cNvPr id="13" name="Rectangle 12"/>
          <p:cNvSpPr/>
          <p:nvPr/>
        </p:nvSpPr>
        <p:spPr bwMode="white">
          <a:xfrm>
            <a:off x="522509" y="4298033"/>
            <a:ext cx="1947969" cy="461665"/>
          </a:xfrm>
          <a:prstGeom prst="rect">
            <a:avLst/>
          </a:prstGeom>
        </p:spPr>
        <p:txBody>
          <a:bodyPr wrap="none">
            <a:spAutoFit/>
          </a:bodyPr>
          <a:lstStyle/>
          <a:p>
            <a:pPr>
              <a:buNone/>
            </a:pPr>
            <a:r>
              <a:rPr lang="en-US" sz="2400" dirty="0" smtClean="0">
                <a:solidFill>
                  <a:schemeClr val="bg1"/>
                </a:solidFill>
                <a:latin typeface="Segoe" pitchFamily="34" charset="0"/>
              </a:rPr>
              <a:t>Performance</a:t>
            </a:r>
          </a:p>
        </p:txBody>
      </p:sp>
      <p:sp>
        <p:nvSpPr>
          <p:cNvPr id="14" name="Rectangle 13"/>
          <p:cNvSpPr/>
          <p:nvPr/>
        </p:nvSpPr>
        <p:spPr bwMode="white">
          <a:xfrm>
            <a:off x="522509" y="5176098"/>
            <a:ext cx="1912703" cy="461665"/>
          </a:xfrm>
          <a:prstGeom prst="rect">
            <a:avLst/>
          </a:prstGeom>
        </p:spPr>
        <p:txBody>
          <a:bodyPr wrap="none">
            <a:spAutoFit/>
          </a:bodyPr>
          <a:lstStyle/>
          <a:p>
            <a:pPr>
              <a:buNone/>
            </a:pPr>
            <a:r>
              <a:rPr lang="en-US" sz="2400" dirty="0" smtClean="0">
                <a:solidFill>
                  <a:schemeClr val="bg1"/>
                </a:solidFill>
                <a:latin typeface="Segoe" pitchFamily="34" charset="0"/>
              </a:rPr>
              <a:t>And More …</a:t>
            </a:r>
          </a:p>
        </p:txBody>
      </p:sp>
      <p:sp>
        <p:nvSpPr>
          <p:cNvPr id="18" name="Rectangle 17"/>
          <p:cNvSpPr/>
          <p:nvPr/>
        </p:nvSpPr>
        <p:spPr>
          <a:xfrm>
            <a:off x="333828" y="5629086"/>
            <a:ext cx="8215535" cy="423375"/>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r>
              <a:rPr lang="en-US" sz="1600" dirty="0" smtClean="0">
                <a:latin typeface="Segoe" pitchFamily="34" charset="0"/>
              </a:rPr>
              <a:t>Internet Explorer 8, Windows Media Player 12, RDP 7, .NET 3.5, PowerShell V2</a:t>
            </a:r>
          </a:p>
        </p:txBody>
      </p:sp>
    </p:spTree>
    <p:extLst>
      <p:ext uri="{BB962C8B-B14F-4D97-AF65-F5344CB8AC3E}">
        <p14:creationId xmlns:p14="http://schemas.microsoft.com/office/powerpoint/2007/7/12/main" xmlns="" val="188585262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Windows Embedded Family</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07/7/7/main" xmlns="" val="0"/>
              </a:ext>
            </a:extLst>
          </a:blip>
          <a:srcRect/>
          <a:stretch>
            <a:fillRect/>
          </a:stretch>
        </p:blipFill>
        <p:spPr bwMode="auto">
          <a:xfrm>
            <a:off x="195263" y="898344"/>
            <a:ext cx="8753475" cy="5210175"/>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xmlns="" val="372729034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5" name="Rounded Rectangle 4"/>
          <p:cNvSpPr/>
          <p:nvPr/>
        </p:nvSpPr>
        <p:spPr>
          <a:xfrm>
            <a:off x="332508" y="1371601"/>
            <a:ext cx="8535045" cy="2424222"/>
          </a:xfrm>
          <a:prstGeom prst="roundRect">
            <a:avLst>
              <a:gd name="adj" fmla="val 770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84" name="Rectangle 8"/>
          <p:cNvSpPr>
            <a:spLocks noGrp="1" noChangeArrowheads="1"/>
          </p:cNvSpPr>
          <p:nvPr>
            <p:ph type="title"/>
          </p:nvPr>
        </p:nvSpPr>
        <p:spPr/>
        <p:txBody>
          <a:bodyPr/>
          <a:lstStyle/>
          <a:p>
            <a:r>
              <a:rPr lang="en-US" dirty="0" smtClean="0"/>
              <a:t>Session Roadmap</a:t>
            </a:r>
            <a:endParaRPr lang="en-US" dirty="0"/>
          </a:p>
        </p:txBody>
      </p:sp>
      <p:sp>
        <p:nvSpPr>
          <p:cNvPr id="29698" name="Rectangle 9"/>
          <p:cNvSpPr>
            <a:spLocks noGrp="1" noChangeArrowheads="1"/>
          </p:cNvSpPr>
          <p:nvPr>
            <p:ph idx="1"/>
          </p:nvPr>
        </p:nvSpPr>
        <p:spPr>
          <a:xfrm>
            <a:off x="381000" y="1412875"/>
            <a:ext cx="8382000" cy="639210"/>
          </a:xfrm>
        </p:spPr>
        <p:txBody>
          <a:bodyPr>
            <a:normAutofit/>
          </a:bodyPr>
          <a:lstStyle/>
          <a:p>
            <a:pPr marL="0" indent="0">
              <a:buNone/>
            </a:pPr>
            <a:r>
              <a:rPr lang="en-US" sz="2400" dirty="0" smtClean="0">
                <a:solidFill>
                  <a:schemeClr val="bg1"/>
                </a:solidFill>
              </a:rPr>
              <a:t>Introduction  </a:t>
            </a:r>
          </a:p>
        </p:txBody>
      </p:sp>
      <p:sp>
        <p:nvSpPr>
          <p:cNvPr id="4" name="Rectangle 3"/>
          <p:cNvSpPr/>
          <p:nvPr/>
        </p:nvSpPr>
        <p:spPr>
          <a:xfrm>
            <a:off x="332508" y="1754366"/>
            <a:ext cx="8194804" cy="510369"/>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indent="-7938">
              <a:lnSpc>
                <a:spcPct val="120000"/>
              </a:lnSpc>
            </a:pPr>
            <a:r>
              <a:rPr lang="en-US" sz="2000" strike="sngStrike" dirty="0" smtClean="0">
                <a:latin typeface="+mj-lt"/>
              </a:rPr>
              <a:t>Why Windows Embedded Standard 2011? </a:t>
            </a:r>
          </a:p>
        </p:txBody>
      </p:sp>
      <p:sp>
        <p:nvSpPr>
          <p:cNvPr id="20" name="Rectangle 19"/>
          <p:cNvSpPr/>
          <p:nvPr/>
        </p:nvSpPr>
        <p:spPr>
          <a:xfrm>
            <a:off x="336046" y="2321453"/>
            <a:ext cx="8194804" cy="655663"/>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indent="-7938">
              <a:lnSpc>
                <a:spcPct val="120000"/>
              </a:lnSpc>
            </a:pPr>
            <a:r>
              <a:rPr lang="en-US" sz="2000" dirty="0" smtClean="0">
                <a:latin typeface="+mj-lt"/>
              </a:rPr>
              <a:t>Windows Embedded Standard 2011 – The Building Blocks</a:t>
            </a:r>
          </a:p>
        </p:txBody>
      </p:sp>
      <p:sp>
        <p:nvSpPr>
          <p:cNvPr id="8" name="Rectangle 7"/>
          <p:cNvSpPr/>
          <p:nvPr/>
        </p:nvSpPr>
        <p:spPr>
          <a:xfrm>
            <a:off x="339584" y="3026769"/>
            <a:ext cx="8194804" cy="655663"/>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indent="-7938">
              <a:lnSpc>
                <a:spcPct val="120000"/>
              </a:lnSpc>
            </a:pPr>
            <a:r>
              <a:rPr lang="en-US" sz="2000" dirty="0" smtClean="0">
                <a:latin typeface="+mj-lt"/>
              </a:rPr>
              <a:t>Windows Embedded Standard 2011 Developer Toolkit</a:t>
            </a:r>
          </a:p>
        </p:txBody>
      </p:sp>
    </p:spTree>
    <p:extLst>
      <p:ext uri="{BB962C8B-B14F-4D97-AF65-F5344CB8AC3E}">
        <p14:creationId xmlns:p14="http://schemas.microsoft.com/office/powerpoint/2007/7/12/main" xmlns="" val="112162425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p:cNvSpPr/>
          <p:nvPr/>
        </p:nvSpPr>
        <p:spPr>
          <a:xfrm>
            <a:off x="1679944" y="1244928"/>
            <a:ext cx="2840993" cy="904506"/>
          </a:xfrm>
          <a:prstGeom prst="roundRect">
            <a:avLst>
              <a:gd name="adj" fmla="val 25413"/>
            </a:avLst>
          </a:prstGeom>
          <a:gradFill flip="none" rotWithShape="1">
            <a:gsLst>
              <a:gs pos="0">
                <a:schemeClr val="bg2">
                  <a:lumMod val="20000"/>
                  <a:lumOff val="80000"/>
                  <a:alpha val="0"/>
                </a:schemeClr>
              </a:gs>
              <a:gs pos="50000">
                <a:srgbClr val="92D050">
                  <a:alpha val="44000"/>
                </a:srgbClr>
              </a:gs>
              <a:gs pos="100000">
                <a:srgbClr val="92D050"/>
              </a:gs>
            </a:gsLst>
            <a:lin ang="16200000" scaled="1"/>
            <a:tileRect/>
          </a:gradFill>
          <a:ln w="38100">
            <a:noFill/>
          </a:ln>
        </p:spPr>
        <p:style>
          <a:lnRef idx="2">
            <a:schemeClr val="accent5">
              <a:shade val="50000"/>
            </a:schemeClr>
          </a:lnRef>
          <a:fillRef idx="1">
            <a:schemeClr val="accent5"/>
          </a:fillRef>
          <a:effectRef idx="0">
            <a:schemeClr val="accent5"/>
          </a:effectRef>
          <a:fontRef idx="minor">
            <a:schemeClr val="lt1"/>
          </a:fontRef>
        </p:style>
        <p:txBody>
          <a:bodyPr lIns="0" rIns="0" rtlCol="0" anchor="t"/>
          <a:lstStyle/>
          <a:p>
            <a:pPr algn="ctr"/>
            <a:r>
              <a:rPr lang="en-US" sz="1600" dirty="0" smtClean="0">
                <a:solidFill>
                  <a:schemeClr val="bg1"/>
                </a:solidFill>
                <a:latin typeface="Segoe" pitchFamily="34" charset="0"/>
              </a:rPr>
              <a:t>Feature Packages</a:t>
            </a:r>
            <a:endParaRPr lang="en-US" sz="1600" dirty="0">
              <a:solidFill>
                <a:schemeClr val="bg1"/>
              </a:solidFill>
              <a:latin typeface="Segoe" pitchFamily="34" charset="0"/>
            </a:endParaRPr>
          </a:p>
        </p:txBody>
      </p:sp>
      <p:sp>
        <p:nvSpPr>
          <p:cNvPr id="71" name="Rounded Rectangle 70"/>
          <p:cNvSpPr/>
          <p:nvPr/>
        </p:nvSpPr>
        <p:spPr>
          <a:xfrm>
            <a:off x="7590311" y="1244928"/>
            <a:ext cx="1363685" cy="904506"/>
          </a:xfrm>
          <a:prstGeom prst="roundRect">
            <a:avLst>
              <a:gd name="adj" fmla="val 25413"/>
            </a:avLst>
          </a:prstGeom>
          <a:gradFill flip="none" rotWithShape="1">
            <a:gsLst>
              <a:gs pos="0">
                <a:schemeClr val="bg2">
                  <a:lumMod val="20000"/>
                  <a:lumOff val="80000"/>
                  <a:alpha val="0"/>
                </a:schemeClr>
              </a:gs>
              <a:gs pos="50000">
                <a:srgbClr val="92D050">
                  <a:alpha val="44000"/>
                </a:srgbClr>
              </a:gs>
              <a:gs pos="100000">
                <a:srgbClr val="92D050"/>
              </a:gs>
            </a:gsLst>
            <a:lin ang="16200000" scaled="1"/>
            <a:tileRect/>
          </a:gradFill>
          <a:ln w="38100">
            <a:noFill/>
          </a:ln>
        </p:spPr>
        <p:style>
          <a:lnRef idx="2">
            <a:schemeClr val="accent5">
              <a:shade val="50000"/>
            </a:schemeClr>
          </a:lnRef>
          <a:fillRef idx="1">
            <a:schemeClr val="accent5"/>
          </a:fillRef>
          <a:effectRef idx="0">
            <a:schemeClr val="accent5"/>
          </a:effectRef>
          <a:fontRef idx="minor">
            <a:schemeClr val="lt1"/>
          </a:fontRef>
        </p:style>
        <p:txBody>
          <a:bodyPr lIns="0" rIns="0" rtlCol="0" anchor="t"/>
          <a:lstStyle/>
          <a:p>
            <a:pPr algn="ctr"/>
            <a:r>
              <a:rPr lang="en-US" sz="1600" dirty="0" smtClean="0">
                <a:solidFill>
                  <a:schemeClr val="bg1"/>
                </a:solidFill>
                <a:latin typeface="Segoe" pitchFamily="34" charset="0"/>
              </a:rPr>
              <a:t>Update Package</a:t>
            </a:r>
            <a:endParaRPr lang="en-US" sz="1600" dirty="0">
              <a:solidFill>
                <a:schemeClr val="bg1"/>
              </a:solidFill>
              <a:latin typeface="Segoe" pitchFamily="34" charset="0"/>
            </a:endParaRPr>
          </a:p>
        </p:txBody>
      </p:sp>
      <p:sp>
        <p:nvSpPr>
          <p:cNvPr id="20493" name="Title 1"/>
          <p:cNvSpPr>
            <a:spLocks noGrp="1"/>
          </p:cNvSpPr>
          <p:nvPr>
            <p:ph type="title"/>
          </p:nvPr>
        </p:nvSpPr>
        <p:spPr bwMode="blackGray">
          <a:xfrm>
            <a:off x="457200" y="304800"/>
            <a:ext cx="8229600" cy="498598"/>
          </a:xfrm>
        </p:spPr>
        <p:txBody>
          <a:bodyPr lIns="0" tIns="0" rIns="0" bIns="0" anchor="t">
            <a:spAutoFit/>
          </a:bodyPr>
          <a:lstStyle/>
          <a:p>
            <a:r>
              <a:rPr lang="en-US" sz="3600" dirty="0" smtClean="0"/>
              <a:t>A “</a:t>
            </a:r>
            <a:r>
              <a:rPr lang="en-US" sz="3600" dirty="0" err="1" smtClean="0"/>
              <a:t>Composable</a:t>
            </a:r>
            <a:r>
              <a:rPr lang="en-US" sz="3600" dirty="0" smtClean="0"/>
              <a:t>” OS</a:t>
            </a:r>
          </a:p>
        </p:txBody>
      </p:sp>
      <p:sp>
        <p:nvSpPr>
          <p:cNvPr id="26" name="Rectangle 25"/>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27" name="Rounded Rectangle 26"/>
          <p:cNvSpPr/>
          <p:nvPr/>
        </p:nvSpPr>
        <p:spPr>
          <a:xfrm>
            <a:off x="201878" y="1911923"/>
            <a:ext cx="1363685" cy="1626921"/>
          </a:xfrm>
          <a:prstGeom prst="roundRect">
            <a:avLst/>
          </a:prstGeom>
          <a:solidFill>
            <a:schemeClr val="accent1">
              <a:lumMod val="50000"/>
            </a:schemeClr>
          </a:solidFill>
          <a:ln w="38100">
            <a:noFill/>
          </a:ln>
        </p:spPr>
        <p:style>
          <a:lnRef idx="2">
            <a:schemeClr val="accent5">
              <a:shade val="50000"/>
            </a:schemeClr>
          </a:lnRef>
          <a:fillRef idx="1">
            <a:schemeClr val="accent5"/>
          </a:fillRef>
          <a:effectRef idx="0">
            <a:schemeClr val="accent5"/>
          </a:effectRef>
          <a:fontRef idx="minor">
            <a:schemeClr val="lt1"/>
          </a:fontRef>
        </p:style>
        <p:txBody>
          <a:bodyPr lIns="0" rIns="0" rtlCol="0" anchor="b"/>
          <a:lstStyle/>
          <a:p>
            <a:pPr algn="ctr">
              <a:lnSpc>
                <a:spcPct val="90000"/>
              </a:lnSpc>
              <a:defRPr/>
            </a:pPr>
            <a:r>
              <a:rPr lang="en-US" sz="1600" dirty="0" smtClean="0">
                <a:solidFill>
                  <a:schemeClr val="bg1"/>
                </a:solidFill>
                <a:latin typeface="Segoe" pitchFamily="34" charset="0"/>
              </a:rPr>
              <a:t>Embedded Core</a:t>
            </a:r>
          </a:p>
          <a:p>
            <a:pPr algn="ctr">
              <a:lnSpc>
                <a:spcPct val="90000"/>
              </a:lnSpc>
              <a:defRPr/>
            </a:pPr>
            <a:r>
              <a:rPr lang="en-US" sz="1600" dirty="0" smtClean="0">
                <a:solidFill>
                  <a:schemeClr val="bg1"/>
                </a:solidFill>
                <a:latin typeface="Segoe" pitchFamily="34" charset="0"/>
              </a:rPr>
              <a:t>(Bootable)</a:t>
            </a:r>
            <a:endParaRPr lang="en-US" sz="1600" dirty="0">
              <a:solidFill>
                <a:schemeClr val="bg1"/>
              </a:solidFill>
              <a:latin typeface="Segoe" pitchFamily="34" charset="0"/>
            </a:endParaRPr>
          </a:p>
        </p:txBody>
      </p:sp>
      <p:sp>
        <p:nvSpPr>
          <p:cNvPr id="28" name="Rounded Rectangle 27"/>
          <p:cNvSpPr/>
          <p:nvPr/>
        </p:nvSpPr>
        <p:spPr>
          <a:xfrm>
            <a:off x="1679565" y="1911923"/>
            <a:ext cx="1363685" cy="1626921"/>
          </a:xfrm>
          <a:prstGeom prst="roundRect">
            <a:avLst/>
          </a:prstGeom>
          <a:solidFill>
            <a:schemeClr val="accent1">
              <a:lumMod val="50000"/>
            </a:schemeClr>
          </a:solidFill>
          <a:ln w="38100">
            <a:noFill/>
          </a:ln>
        </p:spPr>
        <p:style>
          <a:lnRef idx="2">
            <a:schemeClr val="accent5">
              <a:shade val="50000"/>
            </a:schemeClr>
          </a:lnRef>
          <a:fillRef idx="1">
            <a:schemeClr val="accent5"/>
          </a:fillRef>
          <a:effectRef idx="0">
            <a:schemeClr val="accent5"/>
          </a:effectRef>
          <a:fontRef idx="minor">
            <a:schemeClr val="lt1"/>
          </a:fontRef>
        </p:style>
        <p:txBody>
          <a:bodyPr lIns="0" rIns="0" rtlCol="0" anchor="b"/>
          <a:lstStyle/>
          <a:p>
            <a:pPr algn="ctr">
              <a:lnSpc>
                <a:spcPct val="90000"/>
              </a:lnSpc>
              <a:defRPr/>
            </a:pPr>
            <a:r>
              <a:rPr lang="en-US" sz="1600" dirty="0" smtClean="0">
                <a:solidFill>
                  <a:schemeClr val="bg1"/>
                </a:solidFill>
                <a:latin typeface="Segoe" pitchFamily="34" charset="0"/>
              </a:rPr>
              <a:t>Enhanced</a:t>
            </a:r>
          </a:p>
          <a:p>
            <a:pPr algn="ctr">
              <a:lnSpc>
                <a:spcPct val="90000"/>
              </a:lnSpc>
              <a:defRPr/>
            </a:pPr>
            <a:r>
              <a:rPr lang="en-US" sz="1600" dirty="0" smtClean="0">
                <a:solidFill>
                  <a:schemeClr val="bg1"/>
                </a:solidFill>
                <a:latin typeface="Segoe" pitchFamily="34" charset="0"/>
              </a:rPr>
              <a:t>Write Filter</a:t>
            </a:r>
            <a:endParaRPr lang="en-US" sz="1600" dirty="0">
              <a:solidFill>
                <a:schemeClr val="bg1"/>
              </a:solidFill>
              <a:latin typeface="Segoe" pitchFamily="34" charset="0"/>
            </a:endParaRPr>
          </a:p>
        </p:txBody>
      </p:sp>
      <p:sp>
        <p:nvSpPr>
          <p:cNvPr id="29" name="Rounded Rectangle 28"/>
          <p:cNvSpPr/>
          <p:nvPr/>
        </p:nvSpPr>
        <p:spPr>
          <a:xfrm>
            <a:off x="3157252" y="1911923"/>
            <a:ext cx="1363685" cy="1626921"/>
          </a:xfrm>
          <a:prstGeom prst="roundRect">
            <a:avLst/>
          </a:prstGeom>
          <a:solidFill>
            <a:schemeClr val="accent1">
              <a:lumMod val="50000"/>
            </a:schemeClr>
          </a:solidFill>
          <a:ln w="38100">
            <a:noFill/>
          </a:ln>
        </p:spPr>
        <p:style>
          <a:lnRef idx="2">
            <a:schemeClr val="accent5">
              <a:shade val="50000"/>
            </a:schemeClr>
          </a:lnRef>
          <a:fillRef idx="1">
            <a:schemeClr val="accent5"/>
          </a:fillRef>
          <a:effectRef idx="0">
            <a:schemeClr val="accent5"/>
          </a:effectRef>
          <a:fontRef idx="minor">
            <a:schemeClr val="lt1"/>
          </a:fontRef>
        </p:style>
        <p:txBody>
          <a:bodyPr lIns="0" rIns="0" rtlCol="0" anchor="b"/>
          <a:lstStyle/>
          <a:p>
            <a:pPr algn="ctr">
              <a:lnSpc>
                <a:spcPct val="90000"/>
              </a:lnSpc>
              <a:defRPr/>
            </a:pPr>
            <a:r>
              <a:rPr lang="en-US" sz="1600" dirty="0" smtClean="0">
                <a:solidFill>
                  <a:schemeClr val="bg1"/>
                </a:solidFill>
                <a:latin typeface="Segoe" pitchFamily="34" charset="0"/>
              </a:rPr>
              <a:t>Internet</a:t>
            </a:r>
          </a:p>
          <a:p>
            <a:pPr algn="ctr">
              <a:lnSpc>
                <a:spcPct val="90000"/>
              </a:lnSpc>
              <a:defRPr/>
            </a:pPr>
            <a:r>
              <a:rPr lang="en-US" sz="1600" dirty="0" smtClean="0">
                <a:solidFill>
                  <a:schemeClr val="bg1"/>
                </a:solidFill>
                <a:latin typeface="Segoe" pitchFamily="34" charset="0"/>
              </a:rPr>
              <a:t>Explorer</a:t>
            </a:r>
            <a:endParaRPr lang="en-US" sz="1600" dirty="0">
              <a:solidFill>
                <a:schemeClr val="bg1"/>
              </a:solidFill>
              <a:latin typeface="Segoe" pitchFamily="34" charset="0"/>
            </a:endParaRPr>
          </a:p>
        </p:txBody>
      </p:sp>
      <p:sp>
        <p:nvSpPr>
          <p:cNvPr id="30" name="Rounded Rectangle 29"/>
          <p:cNvSpPr/>
          <p:nvPr/>
        </p:nvSpPr>
        <p:spPr>
          <a:xfrm>
            <a:off x="4634939" y="1911923"/>
            <a:ext cx="1363685" cy="1626921"/>
          </a:xfrm>
          <a:prstGeom prst="roundRect">
            <a:avLst/>
          </a:prstGeom>
          <a:solidFill>
            <a:schemeClr val="accent1">
              <a:lumMod val="50000"/>
            </a:schemeClr>
          </a:solidFill>
          <a:ln w="38100">
            <a:noFill/>
          </a:ln>
        </p:spPr>
        <p:style>
          <a:lnRef idx="2">
            <a:schemeClr val="accent5">
              <a:shade val="50000"/>
            </a:schemeClr>
          </a:lnRef>
          <a:fillRef idx="1">
            <a:schemeClr val="accent5"/>
          </a:fillRef>
          <a:effectRef idx="0">
            <a:schemeClr val="accent5"/>
          </a:effectRef>
          <a:fontRef idx="minor">
            <a:schemeClr val="lt1"/>
          </a:fontRef>
        </p:style>
        <p:txBody>
          <a:bodyPr lIns="0" rIns="0" rtlCol="0" anchor="b"/>
          <a:lstStyle/>
          <a:p>
            <a:pPr algn="ctr">
              <a:lnSpc>
                <a:spcPct val="90000"/>
              </a:lnSpc>
              <a:defRPr/>
            </a:pPr>
            <a:r>
              <a:rPr lang="en-US" sz="1600" dirty="0" smtClean="0">
                <a:solidFill>
                  <a:schemeClr val="bg1"/>
                </a:solidFill>
                <a:latin typeface="Segoe" pitchFamily="34" charset="0"/>
              </a:rPr>
              <a:t>Lang Packs/</a:t>
            </a:r>
          </a:p>
          <a:p>
            <a:pPr algn="ctr">
              <a:lnSpc>
                <a:spcPct val="90000"/>
              </a:lnSpc>
              <a:defRPr/>
            </a:pPr>
            <a:r>
              <a:rPr lang="en-US" sz="1600" dirty="0" smtClean="0">
                <a:solidFill>
                  <a:schemeClr val="bg1"/>
                </a:solidFill>
                <a:latin typeface="Segoe" pitchFamily="34" charset="0"/>
              </a:rPr>
              <a:t>Driver Packs</a:t>
            </a:r>
            <a:endParaRPr lang="en-US" sz="1600" dirty="0">
              <a:solidFill>
                <a:schemeClr val="bg1"/>
              </a:solidFill>
              <a:latin typeface="Segoe" pitchFamily="34" charset="0"/>
            </a:endParaRPr>
          </a:p>
        </p:txBody>
      </p:sp>
      <p:sp>
        <p:nvSpPr>
          <p:cNvPr id="31" name="Rounded Rectangle 30"/>
          <p:cNvSpPr/>
          <p:nvPr/>
        </p:nvSpPr>
        <p:spPr>
          <a:xfrm>
            <a:off x="6112626" y="1911923"/>
            <a:ext cx="1363685" cy="1626921"/>
          </a:xfrm>
          <a:prstGeom prst="roundRect">
            <a:avLst/>
          </a:prstGeom>
          <a:solidFill>
            <a:schemeClr val="accent1">
              <a:lumMod val="50000"/>
            </a:schemeClr>
          </a:solidFill>
          <a:ln w="38100">
            <a:noFill/>
          </a:ln>
        </p:spPr>
        <p:style>
          <a:lnRef idx="2">
            <a:schemeClr val="accent5">
              <a:shade val="50000"/>
            </a:schemeClr>
          </a:lnRef>
          <a:fillRef idx="1">
            <a:schemeClr val="accent5"/>
          </a:fillRef>
          <a:effectRef idx="0">
            <a:schemeClr val="accent5"/>
          </a:effectRef>
          <a:fontRef idx="minor">
            <a:schemeClr val="lt1"/>
          </a:fontRef>
        </p:style>
        <p:txBody>
          <a:bodyPr lIns="0" rIns="0" rtlCol="0" anchor="b"/>
          <a:lstStyle/>
          <a:p>
            <a:pPr algn="ctr">
              <a:lnSpc>
                <a:spcPct val="90000"/>
              </a:lnSpc>
              <a:defRPr/>
            </a:pPr>
            <a:r>
              <a:rPr lang="en-US" sz="1600" dirty="0" smtClean="0">
                <a:solidFill>
                  <a:schemeClr val="bg1"/>
                </a:solidFill>
                <a:latin typeface="Segoe" pitchFamily="34" charset="0"/>
              </a:rPr>
              <a:t>3</a:t>
            </a:r>
            <a:r>
              <a:rPr lang="en-US" sz="1600" baseline="30000" dirty="0" smtClean="0">
                <a:solidFill>
                  <a:schemeClr val="bg1"/>
                </a:solidFill>
                <a:latin typeface="Segoe" pitchFamily="34" charset="0"/>
              </a:rPr>
              <a:t>rd</a:t>
            </a:r>
            <a:r>
              <a:rPr lang="en-US" sz="1600" dirty="0" smtClean="0">
                <a:solidFill>
                  <a:schemeClr val="bg1"/>
                </a:solidFill>
                <a:latin typeface="Segoe" pitchFamily="34" charset="0"/>
              </a:rPr>
              <a:t> Party</a:t>
            </a:r>
          </a:p>
          <a:p>
            <a:pPr algn="ctr">
              <a:lnSpc>
                <a:spcPct val="90000"/>
              </a:lnSpc>
              <a:defRPr/>
            </a:pPr>
            <a:r>
              <a:rPr lang="en-US" sz="1600" dirty="0" smtClean="0">
                <a:solidFill>
                  <a:schemeClr val="bg1"/>
                </a:solidFill>
                <a:latin typeface="Segoe" pitchFamily="34" charset="0"/>
              </a:rPr>
              <a:t>Software </a:t>
            </a:r>
          </a:p>
          <a:p>
            <a:pPr algn="ctr">
              <a:lnSpc>
                <a:spcPct val="90000"/>
              </a:lnSpc>
              <a:defRPr/>
            </a:pPr>
            <a:r>
              <a:rPr lang="en-US" sz="1600" dirty="0" smtClean="0">
                <a:solidFill>
                  <a:schemeClr val="bg1"/>
                </a:solidFill>
                <a:latin typeface="Segoe" pitchFamily="34" charset="0"/>
              </a:rPr>
              <a:t>Installer</a:t>
            </a:r>
            <a:endParaRPr lang="en-US" sz="1600" dirty="0">
              <a:solidFill>
                <a:schemeClr val="bg1"/>
              </a:solidFill>
              <a:latin typeface="Segoe" pitchFamily="34" charset="0"/>
            </a:endParaRPr>
          </a:p>
        </p:txBody>
      </p:sp>
      <p:sp>
        <p:nvSpPr>
          <p:cNvPr id="32" name="Rounded Rectangle 31"/>
          <p:cNvSpPr/>
          <p:nvPr/>
        </p:nvSpPr>
        <p:spPr>
          <a:xfrm>
            <a:off x="7590311" y="1911923"/>
            <a:ext cx="1363685" cy="1626921"/>
          </a:xfrm>
          <a:prstGeom prst="roundRect">
            <a:avLst/>
          </a:prstGeom>
          <a:solidFill>
            <a:schemeClr val="accent1">
              <a:lumMod val="50000"/>
            </a:schemeClr>
          </a:solidFill>
          <a:ln w="38100">
            <a:noFill/>
          </a:ln>
        </p:spPr>
        <p:style>
          <a:lnRef idx="2">
            <a:schemeClr val="accent5">
              <a:shade val="50000"/>
            </a:schemeClr>
          </a:lnRef>
          <a:fillRef idx="1">
            <a:schemeClr val="accent5"/>
          </a:fillRef>
          <a:effectRef idx="0">
            <a:schemeClr val="accent5"/>
          </a:effectRef>
          <a:fontRef idx="minor">
            <a:schemeClr val="lt1"/>
          </a:fontRef>
        </p:style>
        <p:txBody>
          <a:bodyPr lIns="0" rIns="0" rtlCol="0" anchor="b"/>
          <a:lstStyle/>
          <a:p>
            <a:pPr algn="ctr">
              <a:lnSpc>
                <a:spcPct val="90000"/>
              </a:lnSpc>
              <a:defRPr/>
            </a:pPr>
            <a:r>
              <a:rPr lang="en-US" sz="1600" dirty="0" smtClean="0">
                <a:solidFill>
                  <a:schemeClr val="bg1"/>
                </a:solidFill>
                <a:latin typeface="Segoe" pitchFamily="34" charset="0"/>
              </a:rPr>
              <a:t>OS Updates</a:t>
            </a:r>
            <a:endParaRPr lang="en-US" sz="1600" dirty="0">
              <a:solidFill>
                <a:schemeClr val="bg1"/>
              </a:solidFill>
              <a:latin typeface="Segoe" pitchFamily="34" charset="0"/>
            </a:endParaRPr>
          </a:p>
        </p:txBody>
      </p:sp>
      <p:sp>
        <p:nvSpPr>
          <p:cNvPr id="33" name="Rounded Rectangle 32"/>
          <p:cNvSpPr/>
          <p:nvPr/>
        </p:nvSpPr>
        <p:spPr>
          <a:xfrm>
            <a:off x="2939143" y="4393872"/>
            <a:ext cx="3265714" cy="712519"/>
          </a:xfrm>
          <a:prstGeom prst="round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smtClean="0">
                <a:solidFill>
                  <a:schemeClr val="bg1"/>
                </a:solidFill>
                <a:effectLst>
                  <a:outerShdw blurRad="38100" dist="38100" dir="2700000" algn="tl">
                    <a:srgbClr val="000000">
                      <a:alpha val="43137"/>
                    </a:srgbClr>
                  </a:outerShdw>
                </a:effectLst>
                <a:latin typeface="Segoe" pitchFamily="34" charset="0"/>
              </a:rPr>
              <a:t>Embedded Developer Tools</a:t>
            </a:r>
          </a:p>
        </p:txBody>
      </p:sp>
      <p:sp>
        <p:nvSpPr>
          <p:cNvPr id="34" name="Rounded Rectangle 33"/>
          <p:cNvSpPr/>
          <p:nvPr/>
        </p:nvSpPr>
        <p:spPr>
          <a:xfrm>
            <a:off x="2939143" y="5543799"/>
            <a:ext cx="3265714" cy="712519"/>
          </a:xfrm>
          <a:prstGeom prst="round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smtClean="0">
                <a:solidFill>
                  <a:schemeClr val="bg1"/>
                </a:solidFill>
                <a:effectLst>
                  <a:outerShdw blurRad="38100" dist="38100" dir="2700000" algn="tl">
                    <a:srgbClr val="000000">
                      <a:alpha val="43137"/>
                    </a:srgbClr>
                  </a:outerShdw>
                </a:effectLst>
                <a:latin typeface="Segoe" pitchFamily="34" charset="0"/>
              </a:rPr>
              <a:t>Embedded Runtime OS</a:t>
            </a:r>
          </a:p>
        </p:txBody>
      </p:sp>
      <p:pic>
        <p:nvPicPr>
          <p:cNvPr id="4098" name="Picture 2" descr="C:\Documents and Settings\Pennie\My Documents\ACERDATA (D)\Pennie's documents\MS Image\Shapes and Graphics\Windows_Vista_Icons_ for_Marketing_use\Software.png"/>
          <p:cNvPicPr>
            <a:picLocks noChangeAspect="1" noChangeArrowheads="1"/>
          </p:cNvPicPr>
          <p:nvPr/>
        </p:nvPicPr>
        <p:blipFill>
          <a:blip r:embed="rId3" cstate="print"/>
          <a:srcRect/>
          <a:stretch>
            <a:fillRect/>
          </a:stretch>
        </p:blipFill>
        <p:spPr bwMode="auto">
          <a:xfrm>
            <a:off x="6475318" y="2018803"/>
            <a:ext cx="685800" cy="685800"/>
          </a:xfrm>
          <a:prstGeom prst="rect">
            <a:avLst/>
          </a:prstGeom>
          <a:noFill/>
        </p:spPr>
      </p:pic>
      <p:sp>
        <p:nvSpPr>
          <p:cNvPr id="55" name="Isosceles Triangle 54"/>
          <p:cNvSpPr/>
          <p:nvPr/>
        </p:nvSpPr>
        <p:spPr>
          <a:xfrm flipV="1">
            <a:off x="0" y="3431968"/>
            <a:ext cx="9143999" cy="902523"/>
          </a:xfrm>
          <a:prstGeom prst="triangle">
            <a:avLst/>
          </a:prstGeom>
          <a:gradFill flip="none" rotWithShape="1">
            <a:gsLst>
              <a:gs pos="0">
                <a:schemeClr val="bg1">
                  <a:alpha val="38000"/>
                </a:schemeClr>
              </a:gs>
              <a:gs pos="50000">
                <a:schemeClr val="bg1">
                  <a:alpha val="14000"/>
                </a:schemeClr>
              </a:gs>
              <a:gs pos="100000">
                <a:schemeClr val="tx2">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Down Arrow 57"/>
          <p:cNvSpPr/>
          <p:nvPr/>
        </p:nvSpPr>
        <p:spPr>
          <a:xfrm>
            <a:off x="4342263" y="3705099"/>
            <a:ext cx="459475" cy="562943"/>
          </a:xfrm>
          <a:prstGeom prst="downArrow">
            <a:avLst/>
          </a:prstGeom>
          <a:gradFill flip="none" rotWithShape="1">
            <a:gsLst>
              <a:gs pos="0">
                <a:schemeClr val="bg1">
                  <a:shade val="30000"/>
                  <a:satMod val="115000"/>
                  <a:alpha val="0"/>
                </a:schemeClr>
              </a:gs>
              <a:gs pos="50000">
                <a:schemeClr val="bg1">
                  <a:shade val="67500"/>
                  <a:satMod val="115000"/>
                  <a:alpha val="60000"/>
                </a:schemeClr>
              </a:gs>
              <a:gs pos="100000">
                <a:schemeClr val="bg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Down Arrow 59"/>
          <p:cNvSpPr/>
          <p:nvPr/>
        </p:nvSpPr>
        <p:spPr>
          <a:xfrm>
            <a:off x="4342263" y="5070764"/>
            <a:ext cx="459475" cy="418460"/>
          </a:xfrm>
          <a:prstGeom prst="downArrow">
            <a:avLst/>
          </a:prstGeom>
          <a:gradFill flip="none" rotWithShape="1">
            <a:gsLst>
              <a:gs pos="0">
                <a:schemeClr val="bg1">
                  <a:shade val="30000"/>
                  <a:satMod val="115000"/>
                  <a:alpha val="0"/>
                </a:schemeClr>
              </a:gs>
              <a:gs pos="50000">
                <a:schemeClr val="bg1">
                  <a:shade val="67500"/>
                  <a:satMod val="115000"/>
                  <a:alpha val="60000"/>
                </a:schemeClr>
              </a:gs>
              <a:gs pos="100000">
                <a:schemeClr val="bg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 name="Picture 8" descr="C:\Documents and Settings\Pennie\My Documents\ACERDATA (D)\Pennie's documents\MS Image\Shapes and Graphics\Windows_Vista_Icons_ for_Marketing_use\Vista Icons off the web\filemgmt.dll_I00ec_0409.png"/>
          <p:cNvPicPr>
            <a:picLocks noChangeAspect="1" noChangeArrowheads="1"/>
          </p:cNvPicPr>
          <p:nvPr/>
        </p:nvPicPr>
        <p:blipFill>
          <a:blip r:embed="rId4" cstate="print"/>
          <a:srcRect/>
          <a:stretch>
            <a:fillRect/>
          </a:stretch>
        </p:blipFill>
        <p:spPr bwMode="auto">
          <a:xfrm>
            <a:off x="2624447" y="4070268"/>
            <a:ext cx="724809" cy="724809"/>
          </a:xfrm>
          <a:prstGeom prst="rect">
            <a:avLst/>
          </a:prstGeom>
          <a:noFill/>
        </p:spPr>
      </p:pic>
      <p:grpSp>
        <p:nvGrpSpPr>
          <p:cNvPr id="2" name="Group 25"/>
          <p:cNvGrpSpPr>
            <a:grpSpLocks/>
          </p:cNvGrpSpPr>
          <p:nvPr/>
        </p:nvGrpSpPr>
        <p:grpSpPr bwMode="auto">
          <a:xfrm>
            <a:off x="2799161" y="5450775"/>
            <a:ext cx="822814" cy="395784"/>
            <a:chOff x="6629400" y="5181600"/>
            <a:chExt cx="2266951" cy="1033041"/>
          </a:xfrm>
        </p:grpSpPr>
        <p:pic>
          <p:nvPicPr>
            <p:cNvPr id="63" name="Picture 8"/>
            <p:cNvPicPr>
              <a:picLocks noChangeAspect="1" noChangeArrowheads="1"/>
            </p:cNvPicPr>
            <p:nvPr/>
          </p:nvPicPr>
          <p:blipFill>
            <a:blip r:embed="rId5" cstate="print"/>
            <a:srcRect/>
            <a:stretch>
              <a:fillRect/>
            </a:stretch>
          </p:blipFill>
          <p:spPr bwMode="auto">
            <a:xfrm>
              <a:off x="6629400" y="5181600"/>
              <a:ext cx="2266951" cy="1033041"/>
            </a:xfrm>
            <a:prstGeom prst="rect">
              <a:avLst/>
            </a:prstGeom>
            <a:noFill/>
            <a:ln w="9525">
              <a:noFill/>
              <a:miter lim="800000"/>
              <a:headEnd/>
              <a:tailEnd/>
            </a:ln>
          </p:spPr>
        </p:pic>
        <p:pic>
          <p:nvPicPr>
            <p:cNvPr id="64" name="Picture 3" descr="\\Vitamix\usb_200gb\Microsoft_Art_Brand_etc\Vista_icons\Windows_Vista_Icons_ for_Marketing_use\Vista Icons off the web\audiosrv.dll_I00cb_0409.png"/>
            <p:cNvPicPr>
              <a:picLocks noChangeAspect="1" noChangeArrowheads="1"/>
            </p:cNvPicPr>
            <p:nvPr/>
          </p:nvPicPr>
          <p:blipFill>
            <a:blip r:embed="rId6" cstate="print"/>
            <a:srcRect/>
            <a:stretch>
              <a:fillRect/>
            </a:stretch>
          </p:blipFill>
          <p:spPr bwMode="blackGray">
            <a:xfrm flipH="1">
              <a:off x="6781800" y="5638800"/>
              <a:ext cx="152400" cy="152400"/>
            </a:xfrm>
            <a:prstGeom prst="rect">
              <a:avLst/>
            </a:prstGeom>
            <a:noFill/>
            <a:ln w="9525">
              <a:noFill/>
              <a:miter lim="800000"/>
              <a:headEnd/>
              <a:tailEnd/>
            </a:ln>
          </p:spPr>
        </p:pic>
      </p:grpSp>
      <p:pic>
        <p:nvPicPr>
          <p:cNvPr id="4099" name="Picture 3" descr="C:\Documents and Settings\Pennie\My Documents\ACERDATA (D)\Pennie's documents\MS Image\Shapes and Graphics\Windows_Vista_Icons_ for_Marketing_use\IE.png"/>
          <p:cNvPicPr>
            <a:picLocks noChangeAspect="1" noChangeArrowheads="1"/>
          </p:cNvPicPr>
          <p:nvPr/>
        </p:nvPicPr>
        <p:blipFill>
          <a:blip r:embed="rId7" cstate="print"/>
          <a:srcRect/>
          <a:stretch>
            <a:fillRect/>
          </a:stretch>
        </p:blipFill>
        <p:spPr bwMode="auto">
          <a:xfrm>
            <a:off x="3454631" y="2033650"/>
            <a:ext cx="768927" cy="768927"/>
          </a:xfrm>
          <a:prstGeom prst="rect">
            <a:avLst/>
          </a:prstGeom>
          <a:noFill/>
        </p:spPr>
      </p:pic>
      <p:pic>
        <p:nvPicPr>
          <p:cNvPr id="4100" name="Picture 4" descr="C:\Documents and Settings\Pennie\My Documents\ACERDATA (D)\Pennie's documents\MS Image\Shapes and Graphics\Windows_Vista_Icons_ for_Marketing_use\Vista Icons off the web\odbcint.dll_I2202_0409.png"/>
          <p:cNvPicPr>
            <a:picLocks noChangeAspect="1" noChangeArrowheads="1"/>
          </p:cNvPicPr>
          <p:nvPr/>
        </p:nvPicPr>
        <p:blipFill>
          <a:blip r:embed="rId8" cstate="print"/>
          <a:srcRect/>
          <a:stretch>
            <a:fillRect/>
          </a:stretch>
        </p:blipFill>
        <p:spPr bwMode="auto">
          <a:xfrm>
            <a:off x="4994465" y="2090057"/>
            <a:ext cx="668383" cy="668383"/>
          </a:xfrm>
          <a:prstGeom prst="rect">
            <a:avLst/>
          </a:prstGeom>
          <a:noFill/>
        </p:spPr>
      </p:pic>
      <p:pic>
        <p:nvPicPr>
          <p:cNvPr id="4101" name="Picture 5" descr="C:\Documents and Settings\Pennie\My Documents\ACERDATA (D)\Pennie's documents\MS Image\Shapes and Graphics\Windows_Vista_Icons_ for_Marketing_use\Vista Icons off the web\msconfig.exe_I0080_0409.png"/>
          <p:cNvPicPr>
            <a:picLocks noChangeAspect="1" noChangeArrowheads="1"/>
          </p:cNvPicPr>
          <p:nvPr/>
        </p:nvPicPr>
        <p:blipFill>
          <a:blip r:embed="rId9" cstate="print"/>
          <a:srcRect/>
          <a:stretch>
            <a:fillRect/>
          </a:stretch>
        </p:blipFill>
        <p:spPr bwMode="auto">
          <a:xfrm>
            <a:off x="7858992" y="2006932"/>
            <a:ext cx="914398" cy="914398"/>
          </a:xfrm>
          <a:prstGeom prst="rect">
            <a:avLst/>
          </a:prstGeom>
          <a:noFill/>
        </p:spPr>
      </p:pic>
      <p:pic>
        <p:nvPicPr>
          <p:cNvPr id="4102" name="Picture 6" descr="C:\Documents and Settings\Pennie\My Documents\ACERDATA (D)\Pennie's documents\MS Image\Shapes and Graphics\Windows_Vista_Icons_ for_Marketing_use\Vista Icons off the web\cscui.dll_I04b0_0409.png"/>
          <p:cNvPicPr>
            <a:picLocks noChangeAspect="1" noChangeArrowheads="1"/>
          </p:cNvPicPr>
          <p:nvPr/>
        </p:nvPicPr>
        <p:blipFill>
          <a:blip r:embed="rId10" cstate="print"/>
          <a:srcRect/>
          <a:stretch>
            <a:fillRect/>
          </a:stretch>
        </p:blipFill>
        <p:spPr bwMode="auto">
          <a:xfrm>
            <a:off x="2004257" y="2054433"/>
            <a:ext cx="714301" cy="714301"/>
          </a:xfrm>
          <a:prstGeom prst="rect">
            <a:avLst/>
          </a:prstGeom>
          <a:noFill/>
        </p:spPr>
      </p:pic>
      <p:pic>
        <p:nvPicPr>
          <p:cNvPr id="4103" name="Picture 7" descr="C:\Documents and Settings\Pennie\My Documents\ACERDATA (D)\Pennie's documents\MS Image\Shapes and Graphics\Windows_Vista_Icons_ for_Marketing_use\Vista Icons off the web\imageres.dll_I0045_0409.png"/>
          <p:cNvPicPr>
            <a:picLocks noChangeAspect="1" noChangeArrowheads="1"/>
          </p:cNvPicPr>
          <p:nvPr/>
        </p:nvPicPr>
        <p:blipFill>
          <a:blip r:embed="rId11" cstate="print"/>
          <a:srcRect/>
          <a:stretch>
            <a:fillRect/>
          </a:stretch>
        </p:blipFill>
        <p:spPr bwMode="auto">
          <a:xfrm>
            <a:off x="593269" y="2019792"/>
            <a:ext cx="652153" cy="652153"/>
          </a:xfrm>
          <a:prstGeom prst="rect">
            <a:avLst/>
          </a:prstGeom>
          <a:noFill/>
        </p:spPr>
      </p:pic>
      <p:cxnSp>
        <p:nvCxnSpPr>
          <p:cNvPr id="36" name="Elbow Connector 35"/>
          <p:cNvCxnSpPr>
            <a:stCxn id="32" idx="2"/>
            <a:endCxn id="34" idx="3"/>
          </p:cNvCxnSpPr>
          <p:nvPr/>
        </p:nvCxnSpPr>
        <p:spPr>
          <a:xfrm rot="5400000">
            <a:off x="6057899" y="3685803"/>
            <a:ext cx="2361215" cy="2067297"/>
          </a:xfrm>
          <a:prstGeom prst="bentConnector2">
            <a:avLst/>
          </a:prstGeom>
          <a:ln w="19050">
            <a:solidFill>
              <a:schemeClr val="accent1">
                <a:lumMod val="60000"/>
                <a:lumOff val="4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07/7/12/main" xmlns="" val="255845730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09_Europ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2009-11-11T03:37:58Z</outs:dateTime>
      <outs:isPinned>true</outs:isPinned>
    </outs:relatedDate>
    <outs:relatedDate>
      <outs:type>2</outs:type>
      <outs:displayName>Created</outs:displayName>
      <outs:dateTime>2009-11-03T22:48:07Z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Randy Rockinson</outs:displayName>
          <outs:accountName/>
        </outs:relatedPerson>
      </outs:people>
      <outs:source>0</outs:source>
      <outs:isPinned>true</outs:isPinned>
    </outs:relatedPeopleItem>
    <outs:relatedPeopleItem>
      <outs:category>Last modified by</outs:category>
      <outs:people>
        <outs:relatedPerson>
          <outs:displayName>Randy Rockinson</outs:displayName>
          <outs:accountName/>
        </outs:relatedPerson>
      </outs:people>
      <outs:source>0</outs:source>
      <outs:isPinned>true</outs:isPinned>
    </outs:relatedPeopleItem>
    <outs:relatedPeopleItem>
      <outs:category>Manager</outs:category>
      <outs:people>
        <outs:relatedPerson>
          <outs:displayName>&lt;Content Manager Name Here&gt;</outs:displayName>
          <outs:accountName/>
        </outs:relatedPerson>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2138E8F2-F42D-4F4E-9854-9184AD153698}">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TechEd09_Europe</Template>
  <TotalTime>1086</TotalTime>
  <Words>1897</Words>
  <Application>Microsoft Office PowerPoint</Application>
  <PresentationFormat>On-screen Show (4:3)</PresentationFormat>
  <Paragraphs>398</Paragraphs>
  <Slides>44</Slides>
  <Notes>43</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TechEd09_Europe</vt:lpstr>
      <vt:lpstr>TechEd09_Europe template</vt:lpstr>
      <vt:lpstr>Slide 1</vt:lpstr>
      <vt:lpstr>Windows Embedded Standard 2011: How to Embed Windows 7 into Devices</vt:lpstr>
      <vt:lpstr>Session Goals</vt:lpstr>
      <vt:lpstr>Session Roadmap</vt:lpstr>
      <vt:lpstr>Why Windows Embedded Standard 2011?</vt:lpstr>
      <vt:lpstr>Bringing the Power of Windows 7  Features to Embedded</vt:lpstr>
      <vt:lpstr>The Windows Embedded Family</vt:lpstr>
      <vt:lpstr>Session Roadmap</vt:lpstr>
      <vt:lpstr>A “Composable” OS</vt:lpstr>
      <vt:lpstr>Embedded Core and Features</vt:lpstr>
      <vt:lpstr>Hardware and Language Support </vt:lpstr>
      <vt:lpstr>Embedded Enabling Features</vt:lpstr>
      <vt:lpstr>Embedded Enabling Features</vt:lpstr>
      <vt:lpstr>Session Roadmap</vt:lpstr>
      <vt:lpstr>A “Composable” OS</vt:lpstr>
      <vt:lpstr>Embedded Device Development Model</vt:lpstr>
      <vt:lpstr>Fundamental Development Tools  </vt:lpstr>
      <vt:lpstr>Session Roadmap</vt:lpstr>
      <vt:lpstr>Embedded Device Development Model</vt:lpstr>
      <vt:lpstr>Session Roadmap</vt:lpstr>
      <vt:lpstr>Building a Kiosk enabled device using Image Builder Wizard (IBW)</vt:lpstr>
      <vt:lpstr>IBW – The Wizard Experience </vt:lpstr>
      <vt:lpstr>Session Roadmap</vt:lpstr>
      <vt:lpstr>ICE Demo Outline</vt:lpstr>
      <vt:lpstr>ICE Demo Detail</vt:lpstr>
      <vt:lpstr>ICE Demo Detail</vt:lpstr>
      <vt:lpstr>ICE – Typical Passes</vt:lpstr>
      <vt:lpstr>ICE Demo Detail</vt:lpstr>
      <vt:lpstr>ICE Demo Detail</vt:lpstr>
      <vt:lpstr>ICE Demo Detail</vt:lpstr>
      <vt:lpstr>ICE – Advanced Configuration </vt:lpstr>
      <vt:lpstr>Session Roadmap</vt:lpstr>
      <vt:lpstr>Sysprep: Decoupling the OS </vt:lpstr>
      <vt:lpstr>ImageX: Capturing a .WIM</vt:lpstr>
      <vt:lpstr>Session Roadmap</vt:lpstr>
      <vt:lpstr>ImageX: Deploy a .WIM</vt:lpstr>
      <vt:lpstr>IBW: Deploy a .WIM</vt:lpstr>
      <vt:lpstr>Slide 38</vt:lpstr>
      <vt:lpstr>Breakout Sessions</vt:lpstr>
      <vt:lpstr>HOLs, Interactive, Sunday and Demo Sessions</vt:lpstr>
      <vt:lpstr>Useful URLs</vt:lpstr>
      <vt:lpstr>Resources</vt:lpstr>
      <vt:lpstr>Slide 43</vt:lpstr>
      <vt:lpstr>Slide 44</vt:lpstr>
    </vt:vector>
  </TitlesOfParts>
  <Manager>&lt;Content Manager Name Here&gt;</Manager>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tech·ed Europe 2009</dc:subject>
  <dc:creator>Randy Rockinson</dc:creator>
  <dc:description>tech·ed Europe 2009</dc:description>
  <cp:lastModifiedBy>cn_user</cp:lastModifiedBy>
  <cp:revision>125</cp:revision>
  <dcterms:created xsi:type="dcterms:W3CDTF">2009-11-03T22:48:07Z</dcterms:created>
  <dcterms:modified xsi:type="dcterms:W3CDTF">2009-11-11T10:49:03Z</dcterms:modified>
</cp:coreProperties>
</file>