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7" r:id="rId2"/>
  </p:sldMasterIdLst>
  <p:notesMasterIdLst>
    <p:notesMasterId r:id="rId53"/>
  </p:notesMasterIdLst>
  <p:handoutMasterIdLst>
    <p:handoutMasterId r:id="rId54"/>
  </p:handoutMasterIdLst>
  <p:sldIdLst>
    <p:sldId id="256" r:id="rId3"/>
    <p:sldId id="257" r:id="rId4"/>
    <p:sldId id="319" r:id="rId5"/>
    <p:sldId id="284" r:id="rId6"/>
    <p:sldId id="287" r:id="rId7"/>
    <p:sldId id="288" r:id="rId8"/>
    <p:sldId id="289" r:id="rId9"/>
    <p:sldId id="329" r:id="rId10"/>
    <p:sldId id="291" r:id="rId11"/>
    <p:sldId id="339" r:id="rId12"/>
    <p:sldId id="338" r:id="rId13"/>
    <p:sldId id="340" r:id="rId14"/>
    <p:sldId id="341" r:id="rId15"/>
    <p:sldId id="342" r:id="rId16"/>
    <p:sldId id="345" r:id="rId17"/>
    <p:sldId id="343" r:id="rId18"/>
    <p:sldId id="347" r:id="rId19"/>
    <p:sldId id="348" r:id="rId20"/>
    <p:sldId id="349" r:id="rId21"/>
    <p:sldId id="350" r:id="rId22"/>
    <p:sldId id="344" r:id="rId23"/>
    <p:sldId id="351" r:id="rId24"/>
    <p:sldId id="353" r:id="rId25"/>
    <p:sldId id="321" r:id="rId26"/>
    <p:sldId id="352" r:id="rId27"/>
    <p:sldId id="372" r:id="rId28"/>
    <p:sldId id="357" r:id="rId29"/>
    <p:sldId id="358" r:id="rId30"/>
    <p:sldId id="354" r:id="rId31"/>
    <p:sldId id="337" r:id="rId32"/>
    <p:sldId id="314" r:id="rId33"/>
    <p:sldId id="356" r:id="rId34"/>
    <p:sldId id="377" r:id="rId35"/>
    <p:sldId id="378" r:id="rId36"/>
    <p:sldId id="300" r:id="rId37"/>
    <p:sldId id="303" r:id="rId38"/>
    <p:sldId id="304" r:id="rId39"/>
    <p:sldId id="309" r:id="rId40"/>
    <p:sldId id="374" r:id="rId41"/>
    <p:sldId id="375" r:id="rId42"/>
    <p:sldId id="376" r:id="rId43"/>
    <p:sldId id="355" r:id="rId44"/>
    <p:sldId id="373" r:id="rId45"/>
    <p:sldId id="368" r:id="rId46"/>
    <p:sldId id="365" r:id="rId47"/>
    <p:sldId id="366" r:id="rId48"/>
    <p:sldId id="367" r:id="rId49"/>
    <p:sldId id="369" r:id="rId50"/>
    <p:sldId id="379" r:id="rId51"/>
    <p:sldId id="371" r:id="rId5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 id="1" name="jlightsey" initial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CC99"/>
    <a:srgbClr val="FF0066"/>
    <a:srgbClr val="CCFFCC"/>
    <a:srgbClr val="FFFFFF"/>
    <a:srgbClr val="F6AE1E"/>
    <a:srgbClr val="CCCCCC"/>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0112" autoAdjust="0"/>
  </p:normalViewPr>
  <p:slideViewPr>
    <p:cSldViewPr snapToGrid="0">
      <p:cViewPr>
        <p:scale>
          <a:sx n="90" d="100"/>
          <a:sy n="90" d="100"/>
        </p:scale>
        <p:origin x="-936" y="-39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277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D:\_Athierry\__Theoris\Partenaires\__Microsoft\2009\13-TechEd09\Documents\ClientsTheoirs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_Athierry\__Theoris\Partenaires\__Microsoft\2009\13-TechEd09\Documents\ClientsTheoirs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_Athierry\__Theoris\Partenaires\__Microsoft\2009\13-TechEd09\Documents\ClientsTheoirs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view3D>
      <c:rotX val="40"/>
      <c:perspective val="30"/>
    </c:view3D>
    <c:plotArea>
      <c:layout>
        <c:manualLayout>
          <c:layoutTarget val="inner"/>
          <c:xMode val="edge"/>
          <c:yMode val="edge"/>
          <c:x val="6.3825467895829532E-2"/>
          <c:y val="0.14166666666666666"/>
          <c:w val="0.53016865947312164"/>
          <c:h val="0.68611111111111434"/>
        </c:manualLayout>
      </c:layout>
      <c:pie3DChart>
        <c:varyColors val="1"/>
        <c:ser>
          <c:idx val="0"/>
          <c:order val="0"/>
          <c:dLbls>
            <c:txPr>
              <a:bodyPr/>
              <a:lstStyle/>
              <a:p>
                <a:pPr>
                  <a:defRPr sz="1800" b="1">
                    <a:solidFill>
                      <a:schemeClr val="tx1"/>
                    </a:solidFill>
                    <a:effectLst>
                      <a:outerShdw blurRad="38100" dist="38100" dir="2700000" algn="tl">
                        <a:srgbClr val="000000">
                          <a:alpha val="43137"/>
                        </a:srgbClr>
                      </a:outerShdw>
                    </a:effectLst>
                  </a:defRPr>
                </a:pPr>
                <a:endParaRPr lang="en-US"/>
              </a:p>
            </c:txPr>
            <c:dLblPos val="inEnd"/>
            <c:showPercent val="1"/>
            <c:showLeaderLines val="1"/>
          </c:dLbls>
          <c:cat>
            <c:strRef>
              <c:f>Feuil1!$E$1:$M$1</c:f>
              <c:strCache>
                <c:ptCount val="9"/>
                <c:pt idx="0">
                  <c:v>Manufacturing</c:v>
                </c:pt>
                <c:pt idx="1">
                  <c:v>Entertainment</c:v>
                </c:pt>
                <c:pt idx="2">
                  <c:v>Navigation</c:v>
                </c:pt>
                <c:pt idx="3">
                  <c:v>Retail</c:v>
                </c:pt>
                <c:pt idx="4">
                  <c:v>Robotics</c:v>
                </c:pt>
                <c:pt idx="5">
                  <c:v>Medical</c:v>
                </c:pt>
                <c:pt idx="6">
                  <c:v>Transport</c:v>
                </c:pt>
                <c:pt idx="7">
                  <c:v>Home Autom.</c:v>
                </c:pt>
                <c:pt idx="8">
                  <c:v>Office Autom.</c:v>
                </c:pt>
              </c:strCache>
            </c:strRef>
          </c:cat>
          <c:val>
            <c:numRef>
              <c:f>Feuil1!$E$39:$M$39</c:f>
              <c:numCache>
                <c:formatCode>General</c:formatCode>
                <c:ptCount val="9"/>
                <c:pt idx="0">
                  <c:v>7</c:v>
                </c:pt>
                <c:pt idx="1">
                  <c:v>7</c:v>
                </c:pt>
                <c:pt idx="2">
                  <c:v>6</c:v>
                </c:pt>
                <c:pt idx="3">
                  <c:v>4</c:v>
                </c:pt>
                <c:pt idx="4">
                  <c:v>3</c:v>
                </c:pt>
                <c:pt idx="5">
                  <c:v>3</c:v>
                </c:pt>
                <c:pt idx="6">
                  <c:v>2</c:v>
                </c:pt>
                <c:pt idx="7">
                  <c:v>2</c:v>
                </c:pt>
                <c:pt idx="8">
                  <c:v>2</c:v>
                </c:pt>
              </c:numCache>
            </c:numRef>
          </c:val>
        </c:ser>
      </c:pie3DChart>
    </c:plotArea>
    <c:legend>
      <c:legendPos val="r"/>
      <c:layout/>
      <c:txPr>
        <a:bodyPr/>
        <a:lstStyle/>
        <a:p>
          <a:pPr>
            <a:defRPr sz="18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view3D>
      <c:rotX val="40"/>
      <c:perspective val="30"/>
    </c:view3D>
    <c:plotArea>
      <c:layout/>
      <c:pie3DChart>
        <c:varyColors val="1"/>
        <c:ser>
          <c:idx val="0"/>
          <c:order val="0"/>
          <c:dLbls>
            <c:dLbl>
              <c:idx val="0"/>
              <c:layout>
                <c:manualLayout>
                  <c:x val="-0.10959739794837758"/>
                  <c:y val="0.16628001911665138"/>
                </c:manualLayout>
              </c:layout>
              <c:spPr/>
              <c:txPr>
                <a:bodyPr/>
                <a:lstStyle/>
                <a:p>
                  <a:pPr>
                    <a:defRPr sz="2000" b="1">
                      <a:solidFill>
                        <a:schemeClr val="bg1"/>
                      </a:solidFill>
                      <a:effectLst>
                        <a:outerShdw blurRad="38100" dist="38100" dir="2700000" algn="tl">
                          <a:srgbClr val="000000">
                            <a:alpha val="43137"/>
                          </a:srgbClr>
                        </a:outerShdw>
                      </a:effectLst>
                    </a:defRPr>
                  </a:pPr>
                  <a:endParaRPr lang="en-US"/>
                </a:p>
              </c:txPr>
              <c:dLblPos val="bestFit"/>
              <c:showPercent val="1"/>
            </c:dLbl>
            <c:dLbl>
              <c:idx val="1"/>
              <c:layout>
                <c:manualLayout>
                  <c:x val="0.15138513903329426"/>
                  <c:y val="-0.23691975713163427"/>
                </c:manualLayout>
              </c:layout>
              <c:dLblPos val="bestFit"/>
              <c:showPercent val="1"/>
            </c:dLbl>
            <c:txPr>
              <a:bodyPr/>
              <a:lstStyle/>
              <a:p>
                <a:pPr>
                  <a:defRPr sz="2000" b="1">
                    <a:effectLst>
                      <a:outerShdw blurRad="38100" dist="38100" dir="2700000" algn="tl">
                        <a:srgbClr val="000000">
                          <a:alpha val="43137"/>
                        </a:srgbClr>
                      </a:outerShdw>
                    </a:effectLst>
                  </a:defRPr>
                </a:pPr>
                <a:endParaRPr lang="en-US"/>
              </a:p>
            </c:txPr>
            <c:dLblPos val="inEnd"/>
            <c:showPercent val="1"/>
            <c:showLeaderLines val="1"/>
          </c:dLbls>
          <c:cat>
            <c:strRef>
              <c:f>Feuil1!$B$1:$D$1</c:f>
              <c:strCache>
                <c:ptCount val="3"/>
                <c:pt idx="0">
                  <c:v>Panel</c:v>
                </c:pt>
                <c:pt idx="1">
                  <c:v>Handheld</c:v>
                </c:pt>
                <c:pt idx="2">
                  <c:v>HeadLess</c:v>
                </c:pt>
              </c:strCache>
            </c:strRef>
          </c:cat>
          <c:val>
            <c:numRef>
              <c:f>Feuil1!$B$39:$D$39</c:f>
              <c:numCache>
                <c:formatCode>General</c:formatCode>
                <c:ptCount val="3"/>
                <c:pt idx="0">
                  <c:v>15</c:v>
                </c:pt>
                <c:pt idx="1">
                  <c:v>13</c:v>
                </c:pt>
                <c:pt idx="2">
                  <c:v>8</c:v>
                </c:pt>
              </c:numCache>
            </c:numRef>
          </c:val>
        </c:ser>
      </c:pie3DChart>
    </c:plotArea>
    <c:legend>
      <c:legendPos val="r"/>
      <c:layout/>
      <c:txPr>
        <a:bodyPr/>
        <a:lstStyle/>
        <a:p>
          <a:pPr>
            <a:defRPr sz="20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view3D>
      <c:rotX val="40"/>
      <c:perspective val="30"/>
    </c:view3D>
    <c:plotArea>
      <c:layout/>
      <c:pie3DChart>
        <c:varyColors val="1"/>
        <c:ser>
          <c:idx val="0"/>
          <c:order val="0"/>
          <c:explosion val="2"/>
          <c:dLbls>
            <c:dLbl>
              <c:idx val="0"/>
              <c:spPr/>
              <c:txPr>
                <a:bodyPr/>
                <a:lstStyle/>
                <a:p>
                  <a:pPr>
                    <a:defRPr sz="1800" b="1">
                      <a:solidFill>
                        <a:schemeClr val="bg1"/>
                      </a:solidFill>
                      <a:effectLst>
                        <a:outerShdw blurRad="38100" dist="38100" dir="2700000" algn="tl">
                          <a:srgbClr val="000000">
                            <a:alpha val="43137"/>
                          </a:srgbClr>
                        </a:outerShdw>
                      </a:effectLst>
                    </a:defRPr>
                  </a:pPr>
                  <a:endParaRPr lang="en-US"/>
                </a:p>
              </c:txPr>
            </c:dLbl>
            <c:dLbl>
              <c:idx val="1"/>
              <c:layout>
                <c:manualLayout>
                  <c:x val="0.10796622345272273"/>
                  <c:y val="0.18421208941334957"/>
                </c:manualLayout>
              </c:layout>
              <c:dLblPos val="bestFit"/>
              <c:showPercent val="1"/>
            </c:dLbl>
            <c:txPr>
              <a:bodyPr/>
              <a:lstStyle/>
              <a:p>
                <a:pPr>
                  <a:defRPr sz="1800" b="1">
                    <a:effectLst>
                      <a:outerShdw blurRad="38100" dist="38100" dir="2700000" algn="tl">
                        <a:srgbClr val="000000">
                          <a:alpha val="43137"/>
                        </a:srgbClr>
                      </a:outerShdw>
                    </a:effectLst>
                  </a:defRPr>
                </a:pPr>
                <a:endParaRPr lang="en-US"/>
              </a:p>
            </c:txPr>
            <c:dLblPos val="inEnd"/>
            <c:showPercent val="1"/>
            <c:showLeaderLines val="1"/>
          </c:dLbls>
          <c:cat>
            <c:strRef>
              <c:f>Feuil1!$O$1:$P$1</c:f>
              <c:strCache>
                <c:ptCount val="2"/>
                <c:pt idx="0">
                  <c:v>Soft RT</c:v>
                </c:pt>
                <c:pt idx="1">
                  <c:v>Determinism</c:v>
                </c:pt>
              </c:strCache>
            </c:strRef>
          </c:cat>
          <c:val>
            <c:numRef>
              <c:f>Feuil1!$O$39:$P$39</c:f>
              <c:numCache>
                <c:formatCode>General</c:formatCode>
                <c:ptCount val="2"/>
                <c:pt idx="0">
                  <c:v>23</c:v>
                </c:pt>
                <c:pt idx="1">
                  <c:v>13</c:v>
                </c:pt>
              </c:numCache>
            </c:numRef>
          </c:val>
        </c:ser>
      </c:pie3DChart>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emb307_joubert.pptx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fr-F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fr-FR" smtClean="0"/>
              <a:t>Cliquez pour modifier le style du titre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Cliquez pour modifier le style du titre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fr-FR" smtClean="0"/>
              <a:t>Cliquez pour modifier le style du titre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fr-FR" smtClean="0"/>
              <a:t>Cliquez pour modifier le style du titre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fr-FR" smtClean="0"/>
              <a:t>Cliquez pour modifier le style du titre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6"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4.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5.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7.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9.png"/><Relationship Id="rId10" Type="http://schemas.openxmlformats.org/officeDocument/2006/relationships/image" Target="../media/image42.png"/><Relationship Id="rId4" Type="http://schemas.openxmlformats.org/officeDocument/2006/relationships/image" Target="../media/image26.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8" Type="http://schemas.openxmlformats.org/officeDocument/2006/relationships/hyperlink" Target="http://blogs.msdn.com/cenet" TargetMode="External"/><Relationship Id="rId3" Type="http://schemas.openxmlformats.org/officeDocument/2006/relationships/hyperlink" Target="http://geekswithblogs.net/BruceEitman" TargetMode="External"/><Relationship Id="rId7" Type="http://schemas.openxmlformats.org/officeDocument/2006/relationships/hyperlink" Target="http://blogs.msdn.com/cebase"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geekswithblogs.net/ThierryJoubert" TargetMode="External"/><Relationship Id="rId5" Type="http://schemas.openxmlformats.org/officeDocument/2006/relationships/hyperlink" Target="http://guruce.com/blog" TargetMode="External"/><Relationship Id="rId10" Type="http://schemas.openxmlformats.org/officeDocument/2006/relationships/image" Target="../media/image7.png"/><Relationship Id="rId4" Type="http://schemas.openxmlformats.org/officeDocument/2006/relationships/hyperlink" Target="http://www.embedded101.com/" TargetMode="External"/><Relationship Id="rId9" Type="http://schemas.openxmlformats.org/officeDocument/2006/relationships/hyperlink" Target="http://blogs.msdn.com/HoppeR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hyperlink" Target="http://msdn.microsoft.com/en-us/windowsembedded/ce/default.aspx" TargetMode="External"/><Relationship Id="rId3" Type="http://schemas.openxmlformats.org/officeDocument/2006/relationships/hyperlink" Target="http://windowsfordevices/" TargetMode="External"/><Relationship Id="rId7" Type="http://schemas.openxmlformats.org/officeDocument/2006/relationships/hyperlink" Target="http://windowsembedded.com/"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http://blogs.msdn.com/jcoyne" TargetMode="External"/><Relationship Id="rId5" Type="http://schemas.openxmlformats.org/officeDocument/2006/relationships/hyperlink" Target="http://blogs.msdn.com/mikehall" TargetMode="External"/><Relationship Id="rId10" Type="http://schemas.openxmlformats.org/officeDocument/2006/relationships/hyperlink" Target="http://technet.microsoft.com/en-us/windowsembedded/posready/default.aspx" TargetMode="External"/><Relationship Id="rId4" Type="http://schemas.openxmlformats.org/officeDocument/2006/relationships/hyperlink" Target="http://blogs.msdn.com/obloch" TargetMode="External"/><Relationship Id="rId9" Type="http://schemas.openxmlformats.org/officeDocument/2006/relationships/hyperlink" Target="http://msdn.microsoft.com/en-us/windowsembedded/standard/default.aspx"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hyperlink" Target="http://microsoft.com/technet" TargetMode="External"/><Relationship Id="rId10" Type="http://schemas.openxmlformats.org/officeDocument/2006/relationships/image" Target="../media/image60.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chart" Target="../charts/chart1.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2.xm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hart" Target="../charts/char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392865"/>
            <a:ext cx="8382000" cy="5018568"/>
          </a:xfrm>
        </p:spPr>
        <p:txBody>
          <a:bodyPr/>
          <a:lstStyle/>
          <a:p>
            <a:r>
              <a:rPr lang="fr-FR" dirty="0" smtClean="0"/>
              <a:t>Hardware</a:t>
            </a:r>
          </a:p>
          <a:p>
            <a:pPr lvl="1"/>
            <a:endParaRPr lang="fr-FR" dirty="0" smtClean="0"/>
          </a:p>
          <a:p>
            <a:pPr lvl="1"/>
            <a:endParaRPr lang="fr-FR" dirty="0" smtClean="0"/>
          </a:p>
          <a:p>
            <a:pPr lvl="1">
              <a:buNone/>
            </a:pPr>
            <a:endParaRPr lang="fr-FR" dirty="0" smtClean="0"/>
          </a:p>
          <a:p>
            <a:r>
              <a:rPr lang="fr-FR" dirty="0" smtClean="0"/>
              <a:t>Software</a:t>
            </a:r>
          </a:p>
          <a:p>
            <a:endParaRPr lang="fr-FR" dirty="0" smtClean="0"/>
          </a:p>
          <a:p>
            <a:endParaRPr lang="fr-FR" dirty="0" smtClean="0"/>
          </a:p>
          <a:p>
            <a:pPr>
              <a:buNone/>
            </a:pPr>
            <a:endParaRPr lang="fr-FR" dirty="0" smtClean="0"/>
          </a:p>
        </p:txBody>
      </p:sp>
      <p:pic>
        <p:nvPicPr>
          <p:cNvPr id="39" name="Picture 3" descr="adding-machine-GROWTH"/>
          <p:cNvPicPr>
            <a:picLocks noChangeAspect="1" noChangeArrowheads="1"/>
          </p:cNvPicPr>
          <p:nvPr/>
        </p:nvPicPr>
        <p:blipFill>
          <a:blip r:embed="rId3"/>
          <a:srcRect/>
          <a:stretch>
            <a:fillRect/>
          </a:stretch>
        </p:blipFill>
        <p:spPr bwMode="auto">
          <a:xfrm>
            <a:off x="7313134" y="4158936"/>
            <a:ext cx="1830866" cy="2720374"/>
          </a:xfrm>
          <a:prstGeom prst="rect">
            <a:avLst/>
          </a:prstGeom>
          <a:noFill/>
        </p:spPr>
      </p:pic>
      <p:sp>
        <p:nvSpPr>
          <p:cNvPr id="30" name="Pentagone 29"/>
          <p:cNvSpPr/>
          <p:nvPr/>
        </p:nvSpPr>
        <p:spPr bwMode="auto">
          <a:xfrm>
            <a:off x="3257993" y="2589712"/>
            <a:ext cx="1913860" cy="563064"/>
          </a:xfrm>
          <a:prstGeom prst="homePlate">
            <a:avLst/>
          </a:prstGeom>
          <a:solidFill>
            <a:schemeClr val="accent6">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chemeClr val="bg1"/>
                </a:solidFill>
                <a:effectLst>
                  <a:outerShdw blurRad="38100" dist="38100" dir="2700000" algn="tl">
                    <a:srgbClr val="000000">
                      <a:alpha val="43137"/>
                    </a:srgbClr>
                  </a:outerShdw>
                </a:effectLst>
                <a:latin typeface="Calibri" pitchFamily="34" charset="0"/>
              </a:rPr>
              <a:t>Final</a:t>
            </a:r>
          </a:p>
        </p:txBody>
      </p:sp>
      <p:sp>
        <p:nvSpPr>
          <p:cNvPr id="29" name="Pentagone 28"/>
          <p:cNvSpPr/>
          <p:nvPr/>
        </p:nvSpPr>
        <p:spPr bwMode="auto">
          <a:xfrm>
            <a:off x="1992939" y="2245051"/>
            <a:ext cx="2200941" cy="545774"/>
          </a:xfrm>
          <a:prstGeom prst="homePlate">
            <a:avLst/>
          </a:prstGeom>
          <a:solidFill>
            <a:schemeClr val="accent4">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chemeClr val="bg1"/>
                </a:solidFill>
                <a:effectLst>
                  <a:outerShdw blurRad="38100" dist="38100" dir="2700000" algn="tl">
                    <a:srgbClr val="000000">
                      <a:alpha val="43137"/>
                    </a:srgbClr>
                  </a:outerShdw>
                </a:effectLst>
                <a:latin typeface="Calibri" pitchFamily="34" charset="0"/>
              </a:rPr>
              <a:t>Prototype</a:t>
            </a:r>
          </a:p>
        </p:txBody>
      </p:sp>
      <p:sp>
        <p:nvSpPr>
          <p:cNvPr id="24" name="Pentagone 23"/>
          <p:cNvSpPr/>
          <p:nvPr/>
        </p:nvSpPr>
        <p:spPr bwMode="auto">
          <a:xfrm>
            <a:off x="4877877" y="5355343"/>
            <a:ext cx="2299090" cy="684003"/>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Field Tests</a:t>
            </a:r>
          </a:p>
        </p:txBody>
      </p:sp>
      <p:sp>
        <p:nvSpPr>
          <p:cNvPr id="23" name="Pentagone 22"/>
          <p:cNvSpPr/>
          <p:nvPr/>
        </p:nvSpPr>
        <p:spPr bwMode="auto">
          <a:xfrm>
            <a:off x="3338595" y="4852047"/>
            <a:ext cx="2998381" cy="666284"/>
          </a:xfrm>
          <a:prstGeom prst="homePlate">
            <a:avLst/>
          </a:prstGeom>
          <a:solidFill>
            <a:schemeClr val="accent4">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err="1" smtClean="0">
                <a:solidFill>
                  <a:srgbClr val="FFFFFF"/>
                </a:solidFill>
                <a:effectLst>
                  <a:outerShdw blurRad="38100" dist="38100" dir="2700000" algn="tl">
                    <a:srgbClr val="000000">
                      <a:alpha val="43137"/>
                    </a:srgbClr>
                  </a:outerShdw>
                </a:effectLst>
                <a:latin typeface="Calibri" pitchFamily="34" charset="0"/>
              </a:rPr>
              <a:t>Factory</a:t>
            </a:r>
            <a:r>
              <a:rPr lang="fr-FR" sz="2000" dirty="0" smtClean="0">
                <a:solidFill>
                  <a:srgbClr val="FFFFFF"/>
                </a:solidFill>
                <a:effectLst>
                  <a:outerShdw blurRad="38100" dist="38100" dir="2700000" algn="tl">
                    <a:srgbClr val="000000">
                      <a:alpha val="43137"/>
                    </a:srgbClr>
                  </a:outerShdw>
                </a:effectLst>
                <a:latin typeface="Calibri" pitchFamily="34" charset="0"/>
              </a:rPr>
              <a:t> Tests</a:t>
            </a:r>
          </a:p>
        </p:txBody>
      </p:sp>
      <p:sp>
        <p:nvSpPr>
          <p:cNvPr id="2" name="Titre 1"/>
          <p:cNvSpPr>
            <a:spLocks noGrp="1"/>
          </p:cNvSpPr>
          <p:nvPr>
            <p:ph type="title"/>
          </p:nvPr>
        </p:nvSpPr>
        <p:spPr/>
        <p:txBody>
          <a:bodyPr/>
          <a:lstStyle/>
          <a:p>
            <a:r>
              <a:rPr lang="fr-FR" dirty="0" smtClean="0"/>
              <a:t>Embedded Project processus</a:t>
            </a:r>
            <a:endParaRPr lang="fr-FR" dirty="0"/>
          </a:p>
        </p:txBody>
      </p:sp>
      <p:sp>
        <p:nvSpPr>
          <p:cNvPr id="6" name="Pentagone 5"/>
          <p:cNvSpPr/>
          <p:nvPr/>
        </p:nvSpPr>
        <p:spPr bwMode="auto">
          <a:xfrm>
            <a:off x="761999" y="1913871"/>
            <a:ext cx="1991834" cy="543579"/>
          </a:xfrm>
          <a:prstGeom prst="homePlat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err="1" smtClean="0">
                <a:solidFill>
                  <a:schemeClr val="bg1"/>
                </a:solidFill>
                <a:effectLst>
                  <a:outerShdw blurRad="38100" dist="38100" dir="2700000" algn="tl">
                    <a:srgbClr val="000000">
                      <a:alpha val="43137"/>
                    </a:srgbClr>
                  </a:outerShdw>
                </a:effectLst>
                <a:latin typeface="Calibri" pitchFamily="34" charset="0"/>
              </a:rPr>
              <a:t>Eval</a:t>
            </a:r>
            <a:r>
              <a:rPr lang="fr-FR" sz="2000" dirty="0" smtClean="0">
                <a:solidFill>
                  <a:schemeClr val="bg1"/>
                </a:solidFill>
                <a:effectLst>
                  <a:outerShdw blurRad="38100" dist="38100" dir="2700000" algn="tl">
                    <a:srgbClr val="000000">
                      <a:alpha val="43137"/>
                    </a:srgbClr>
                  </a:outerShdw>
                </a:effectLst>
                <a:latin typeface="Calibri" pitchFamily="34" charset="0"/>
              </a:rPr>
              <a:t> </a:t>
            </a:r>
            <a:r>
              <a:rPr lang="fr-FR" sz="2000" dirty="0" err="1" smtClean="0">
                <a:solidFill>
                  <a:schemeClr val="bg1"/>
                </a:solidFill>
                <a:effectLst>
                  <a:outerShdw blurRad="38100" dist="38100" dir="2700000" algn="tl">
                    <a:srgbClr val="000000">
                      <a:alpha val="43137"/>
                    </a:srgbClr>
                  </a:outerShdw>
                </a:effectLst>
                <a:latin typeface="Calibri" pitchFamily="34" charset="0"/>
              </a:rPr>
              <a:t>Board</a:t>
            </a:r>
            <a:endParaRPr lang="fr-FR"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8" name="Pentagone 7"/>
          <p:cNvSpPr/>
          <p:nvPr/>
        </p:nvSpPr>
        <p:spPr bwMode="auto">
          <a:xfrm>
            <a:off x="1690545" y="4352296"/>
            <a:ext cx="3827721" cy="666283"/>
          </a:xfrm>
          <a:prstGeom prst="homePlat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Application </a:t>
            </a:r>
            <a:r>
              <a:rPr lang="fr-FR" sz="2000" dirty="0" err="1" smtClean="0">
                <a:solidFill>
                  <a:srgbClr val="FFFFFF"/>
                </a:solidFill>
                <a:effectLst>
                  <a:outerShdw blurRad="38100" dist="38100" dir="2700000" algn="tl">
                    <a:srgbClr val="000000">
                      <a:alpha val="43137"/>
                    </a:srgbClr>
                  </a:outerShdw>
                </a:effectLst>
                <a:latin typeface="Calibri" pitchFamily="34" charset="0"/>
              </a:rPr>
              <a:t>Development</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4" name="Picture 10" descr="D:\Pennie's documents\MS Image\NEWFeb15\Windows_Vista_Icons_ for_Marketing_use\Clock.png"/>
          <p:cNvPicPr>
            <a:picLocks noChangeAspect="1" noChangeArrowheads="1"/>
          </p:cNvPicPr>
          <p:nvPr/>
        </p:nvPicPr>
        <p:blipFill>
          <a:blip r:embed="rId4"/>
          <a:srcRect/>
          <a:stretch>
            <a:fillRect/>
          </a:stretch>
        </p:blipFill>
        <p:spPr bwMode="auto">
          <a:xfrm>
            <a:off x="7330193" y="257129"/>
            <a:ext cx="1451857" cy="1451857"/>
          </a:xfrm>
          <a:prstGeom prst="rect">
            <a:avLst/>
          </a:prstGeom>
          <a:noFill/>
        </p:spPr>
      </p:pic>
      <p:sp>
        <p:nvSpPr>
          <p:cNvPr id="31" name="Pentagone 30"/>
          <p:cNvSpPr/>
          <p:nvPr/>
        </p:nvSpPr>
        <p:spPr bwMode="auto">
          <a:xfrm>
            <a:off x="770175" y="3865630"/>
            <a:ext cx="2888510" cy="666283"/>
          </a:xfrm>
          <a:prstGeom prst="homePlate">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OS </a:t>
            </a:r>
            <a:r>
              <a:rPr lang="fr-FR" sz="2000" dirty="0" err="1" smtClean="0">
                <a:solidFill>
                  <a:srgbClr val="FFFFFF"/>
                </a:solidFill>
                <a:effectLst>
                  <a:outerShdw blurRad="38100" dist="38100" dir="2700000" algn="tl">
                    <a:srgbClr val="000000">
                      <a:alpha val="43137"/>
                    </a:srgbClr>
                  </a:outerShdw>
                </a:effectLst>
                <a:latin typeface="Calibri" pitchFamily="34" charset="0"/>
              </a:rPr>
              <a:t>Development</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6" name="Explosion 1 35"/>
          <p:cNvSpPr/>
          <p:nvPr/>
        </p:nvSpPr>
        <p:spPr bwMode="auto">
          <a:xfrm>
            <a:off x="7049378" y="5050465"/>
            <a:ext cx="1456661" cy="1254642"/>
          </a:xfrm>
          <a:prstGeom prst="irregularSeal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b="1" dirty="0" err="1" smtClean="0">
                <a:solidFill>
                  <a:schemeClr val="accent6">
                    <a:lumMod val="75000"/>
                  </a:schemeClr>
                </a:solidFill>
                <a:effectLst>
                  <a:outerShdw blurRad="38100" dist="38100" dir="2700000" algn="tl">
                    <a:srgbClr val="000000">
                      <a:alpha val="43137"/>
                    </a:srgbClr>
                  </a:outerShdw>
                </a:effectLst>
                <a:latin typeface="Calibri" pitchFamily="34" charset="0"/>
              </a:rPr>
              <a:t>Ship</a:t>
            </a:r>
            <a:r>
              <a:rPr lang="fr-FR" sz="2000" b="1" dirty="0" smtClean="0">
                <a:solidFill>
                  <a:schemeClr val="accent6">
                    <a:lumMod val="75000"/>
                  </a:schemeClr>
                </a:solidFill>
                <a:effectLst>
                  <a:outerShdw blurRad="38100" dist="38100" dir="2700000" algn="tl">
                    <a:srgbClr val="000000">
                      <a:alpha val="43137"/>
                    </a:srgbClr>
                  </a:outerShdw>
                </a:effectLst>
                <a:latin typeface="Calibri" pitchFamily="34" charset="0"/>
              </a:rPr>
              <a:t>!</a:t>
            </a:r>
            <a:endParaRPr lang="fr-FR" sz="2000" b="1" dirty="0" err="1" smtClean="0">
              <a:solidFill>
                <a:schemeClr val="accent6">
                  <a:lumMod val="75000"/>
                </a:schemeClr>
              </a:solidFill>
              <a:effectLst>
                <a:outerShdw blurRad="38100" dist="38100" dir="2700000" algn="tl">
                  <a:srgbClr val="000000">
                    <a:alpha val="43137"/>
                  </a:srgbClr>
                </a:outerShdw>
              </a:effectLst>
              <a:latin typeface="Calibri" pitchFamily="34" charset="0"/>
            </a:endParaRPr>
          </a:p>
        </p:txBody>
      </p:sp>
      <p:sp>
        <p:nvSpPr>
          <p:cNvPr id="38" name="Rectangle à coins arrondis 37"/>
          <p:cNvSpPr/>
          <p:nvPr/>
        </p:nvSpPr>
        <p:spPr bwMode="auto">
          <a:xfrm>
            <a:off x="6510004" y="2966704"/>
            <a:ext cx="2339163" cy="1158949"/>
          </a:xfrm>
          <a:prstGeom prst="wedgeRoundRectCallout">
            <a:avLst>
              <a:gd name="adj1" fmla="val -55717"/>
              <a:gd name="adj2" fmla="val 109095"/>
              <a:gd name="adj3" fmla="val 16667"/>
            </a:avLst>
          </a:prstGeom>
          <a:solidFill>
            <a:schemeClr val="accent3">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chemeClr val="bg1"/>
                </a:solidFill>
                <a:latin typeface="Calibri" pitchFamily="34" charset="0"/>
              </a:rPr>
              <a:t>High </a:t>
            </a:r>
            <a:r>
              <a:rPr lang="fr-FR" sz="2000" dirty="0" err="1" smtClean="0">
                <a:solidFill>
                  <a:schemeClr val="bg1"/>
                </a:solidFill>
                <a:latin typeface="Calibri" pitchFamily="34" charset="0"/>
              </a:rPr>
              <a:t>Level</a:t>
            </a:r>
            <a:endParaRPr lang="fr-FR" sz="2000" dirty="0" smtClean="0">
              <a:solidFill>
                <a:schemeClr val="bg1"/>
              </a:solidFill>
              <a:latin typeface="Calibri" pitchFamily="34" charset="0"/>
            </a:endParaRPr>
          </a:p>
          <a:p>
            <a:pPr algn="ctr" defTabSz="914099" fontAlgn="base">
              <a:spcBef>
                <a:spcPct val="0"/>
              </a:spcBef>
              <a:spcAft>
                <a:spcPct val="0"/>
              </a:spcAft>
            </a:pPr>
            <a:r>
              <a:rPr lang="fr-FR" sz="2000" dirty="0" smtClean="0">
                <a:solidFill>
                  <a:schemeClr val="bg1"/>
                </a:solidFill>
                <a:latin typeface="Calibri" pitchFamily="34" charset="0"/>
              </a:rPr>
              <a:t>of </a:t>
            </a:r>
            <a:r>
              <a:rPr lang="fr-FR" sz="2000" dirty="0" err="1" smtClean="0">
                <a:solidFill>
                  <a:schemeClr val="bg1"/>
                </a:solidFill>
                <a:latin typeface="Calibri" pitchFamily="34" charset="0"/>
              </a:rPr>
              <a:t>parellism</a:t>
            </a:r>
            <a:endParaRPr lang="fr-FR" sz="2000" dirty="0" smtClean="0">
              <a:solidFill>
                <a:schemeClr val="bg1"/>
              </a:solidFill>
              <a:latin typeface="Calibri" pitchFamily="34" charset="0"/>
            </a:endParaRPr>
          </a:p>
          <a:p>
            <a:pPr algn="ctr" defTabSz="914099" fontAlgn="base">
              <a:spcBef>
                <a:spcPct val="0"/>
              </a:spcBef>
              <a:spcAft>
                <a:spcPct val="0"/>
              </a:spcAft>
            </a:pPr>
            <a:r>
              <a:rPr lang="fr-FR" sz="2000" b="1" dirty="0" smtClean="0">
                <a:solidFill>
                  <a:schemeClr val="accent4">
                    <a:lumMod val="50000"/>
                  </a:schemeClr>
                </a:solidFill>
                <a:effectLst>
                  <a:outerShdw blurRad="38100" dist="38100" dir="2700000" algn="tl">
                    <a:srgbClr val="000000">
                      <a:alpha val="43137"/>
                    </a:srgbClr>
                  </a:outerShdw>
                </a:effectLst>
                <a:latin typeface="Calibri" pitchFamily="34" charset="0"/>
                <a:sym typeface="Wingdings" pitchFamily="2" charset="2"/>
              </a:rPr>
              <a:t> High pressure</a:t>
            </a:r>
            <a:endParaRPr lang="fr-FR" sz="2000" b="1" dirty="0" smtClean="0">
              <a:solidFill>
                <a:schemeClr val="accent4">
                  <a:lumMod val="50000"/>
                </a:schemeClr>
              </a:solidFill>
              <a:effectLst>
                <a:outerShdw blurRad="38100" dist="38100" dir="2700000" algn="tl">
                  <a:srgbClr val="000000">
                    <a:alpha val="43137"/>
                  </a:srgbClr>
                </a:outerShdw>
              </a:effectLst>
              <a:latin typeface="Calibri" pitchFamily="34" charset="0"/>
            </a:endParaRPr>
          </a:p>
        </p:txBody>
      </p:sp>
      <p:pic>
        <p:nvPicPr>
          <p:cNvPr id="40" name="Picture 6" descr="money coin illustration icon"/>
          <p:cNvPicPr>
            <a:picLocks noChangeAspect="1" noChangeArrowheads="1"/>
          </p:cNvPicPr>
          <p:nvPr/>
        </p:nvPicPr>
        <p:blipFill>
          <a:blip r:embed="rId5"/>
          <a:srcRect/>
          <a:stretch>
            <a:fillRect/>
          </a:stretch>
        </p:blipFill>
        <p:spPr bwMode="auto">
          <a:xfrm>
            <a:off x="8096174" y="4465681"/>
            <a:ext cx="941496" cy="888520"/>
          </a:xfrm>
          <a:prstGeom prst="rect">
            <a:avLst/>
          </a:prstGeom>
          <a:noFill/>
        </p:spPr>
      </p:pic>
      <p:pic>
        <p:nvPicPr>
          <p:cNvPr id="16" name="Image 15" descr="Pico-ITX_45_H.png"/>
          <p:cNvPicPr>
            <a:picLocks noChangeAspect="1"/>
          </p:cNvPicPr>
          <p:nvPr/>
        </p:nvPicPr>
        <p:blipFill>
          <a:blip r:embed="rId6" cstate="print"/>
          <a:stretch>
            <a:fillRect/>
          </a:stretch>
        </p:blipFill>
        <p:spPr>
          <a:xfrm>
            <a:off x="177032" y="2092982"/>
            <a:ext cx="1157057" cy="764518"/>
          </a:xfrm>
          <a:prstGeom prst="rect">
            <a:avLst/>
          </a:prstGeom>
          <a:effectLst>
            <a:reflection blurRad="6350" stA="50000" endA="300" endPos="55000" dir="5400000" sy="-100000" algn="bl" rotWithShape="0"/>
          </a:effectLst>
        </p:spPr>
      </p:pic>
      <p:pic>
        <p:nvPicPr>
          <p:cNvPr id="17" name="Image 16" descr="Delta.png"/>
          <p:cNvPicPr>
            <a:picLocks noChangeAspect="1"/>
          </p:cNvPicPr>
          <p:nvPr/>
        </p:nvPicPr>
        <p:blipFill>
          <a:blip r:embed="rId7"/>
          <a:stretch>
            <a:fillRect/>
          </a:stretch>
        </p:blipFill>
        <p:spPr>
          <a:xfrm flipH="1">
            <a:off x="4648200" y="2614260"/>
            <a:ext cx="1736490" cy="914959"/>
          </a:xfrm>
          <a:prstGeom prst="rect">
            <a:avLst/>
          </a:prstGeom>
          <a:effectLst>
            <a:outerShdw blurRad="114300" dist="38100" dir="5340000" sx="102000" sy="102000" algn="tl" rotWithShape="0">
              <a:prstClr val="black">
                <a:alpha val="40000"/>
              </a:prstClr>
            </a:outerShdw>
            <a:reflection blurRad="6350" stA="50000" endA="300" endPos="55000" dir="5400000" sy="-100000" algn="bl" rotWithShape="0"/>
          </a:effectLst>
        </p:spPr>
      </p:pic>
      <p:grpSp>
        <p:nvGrpSpPr>
          <p:cNvPr id="18" name="Group 6"/>
          <p:cNvGrpSpPr>
            <a:grpSpLocks/>
          </p:cNvGrpSpPr>
          <p:nvPr/>
        </p:nvGrpSpPr>
        <p:grpSpPr bwMode="auto">
          <a:xfrm>
            <a:off x="392393" y="4075534"/>
            <a:ext cx="561557" cy="893857"/>
            <a:chOff x="853" y="710"/>
            <a:chExt cx="638" cy="693"/>
          </a:xfrm>
        </p:grpSpPr>
        <p:sp>
          <p:nvSpPr>
            <p:cNvPr id="19" name="AutoShape 7"/>
            <p:cNvSpPr>
              <a:spLocks noChangeArrowheads="1"/>
            </p:cNvSpPr>
            <p:nvPr/>
          </p:nvSpPr>
          <p:spPr bwMode="auto">
            <a:xfrm rot="16200000">
              <a:off x="821" y="742"/>
              <a:ext cx="512" cy="448"/>
            </a:xfrm>
            <a:prstGeom prst="wave">
              <a:avLst>
                <a:gd name="adj1" fmla="val 13005"/>
                <a:gd name="adj2" fmla="val 0"/>
              </a:avLst>
            </a:prstGeom>
            <a:solidFill>
              <a:srgbClr val="FFFFFF"/>
            </a:solidFill>
            <a:ln w="9525">
              <a:solidFill>
                <a:schemeClr val="bg1"/>
              </a:solidFill>
              <a:round/>
              <a:headEnd/>
              <a:tailEnd/>
            </a:ln>
            <a:effectLst/>
          </p:spPr>
          <p:txBody>
            <a:bodyPr vert="eaVert" wrap="none" anchor="ctr"/>
            <a:lstStyle/>
            <a:p>
              <a:endParaRPr lang="fr-FR" sz="2400">
                <a:solidFill>
                  <a:srgbClr val="FFFF99"/>
                </a:solidFill>
                <a:latin typeface="Times New Roman" pitchFamily="18" charset="0"/>
              </a:endParaRPr>
            </a:p>
          </p:txBody>
        </p:sp>
        <p:sp>
          <p:nvSpPr>
            <p:cNvPr id="20" name="AutoShape 8"/>
            <p:cNvSpPr>
              <a:spLocks noChangeArrowheads="1"/>
            </p:cNvSpPr>
            <p:nvPr/>
          </p:nvSpPr>
          <p:spPr bwMode="auto">
            <a:xfrm rot="16200000">
              <a:off x="1011" y="805"/>
              <a:ext cx="512" cy="448"/>
            </a:xfrm>
            <a:prstGeom prst="wave">
              <a:avLst>
                <a:gd name="adj1" fmla="val 13005"/>
                <a:gd name="adj2" fmla="val 0"/>
              </a:avLst>
            </a:prstGeom>
            <a:solidFill>
              <a:srgbClr val="FFFFFF"/>
            </a:solidFill>
            <a:ln w="9525">
              <a:solidFill>
                <a:schemeClr val="bg1"/>
              </a:solidFill>
              <a:round/>
              <a:headEnd/>
              <a:tailEnd/>
            </a:ln>
            <a:effectLst>
              <a:outerShdw blurRad="50800" dist="38100" dir="13500000" algn="br" rotWithShape="0">
                <a:prstClr val="black">
                  <a:alpha val="40000"/>
                </a:prstClr>
              </a:outerShdw>
            </a:effectLst>
          </p:spPr>
          <p:txBody>
            <a:bodyPr vert="eaVert" wrap="none" anchor="ctr"/>
            <a:lstStyle/>
            <a:p>
              <a:endParaRPr lang="fr-FR" sz="2400">
                <a:solidFill>
                  <a:srgbClr val="FFFF99"/>
                </a:solidFill>
                <a:latin typeface="Times New Roman" pitchFamily="18" charset="0"/>
              </a:endParaRPr>
            </a:p>
          </p:txBody>
        </p:sp>
        <p:sp>
          <p:nvSpPr>
            <p:cNvPr id="21" name="AutoShape 9"/>
            <p:cNvSpPr>
              <a:spLocks noChangeArrowheads="1"/>
            </p:cNvSpPr>
            <p:nvPr/>
          </p:nvSpPr>
          <p:spPr bwMode="auto">
            <a:xfrm rot="16200000">
              <a:off x="902" y="923"/>
              <a:ext cx="512" cy="448"/>
            </a:xfrm>
            <a:prstGeom prst="wave">
              <a:avLst>
                <a:gd name="adj1" fmla="val 13005"/>
                <a:gd name="adj2" fmla="val 0"/>
              </a:avLst>
            </a:prstGeom>
            <a:solidFill>
              <a:srgbClr val="FFFFFF"/>
            </a:solidFill>
            <a:ln w="9525">
              <a:solidFill>
                <a:schemeClr val="bg1"/>
              </a:solidFill>
              <a:round/>
              <a:headEnd/>
              <a:tailEnd/>
            </a:ln>
            <a:effectLst>
              <a:outerShdw blurRad="50800" dist="38100" dir="13500000" algn="br" rotWithShape="0">
                <a:prstClr val="black">
                  <a:alpha val="40000"/>
                </a:prstClr>
              </a:outerShdw>
            </a:effectLst>
          </p:spPr>
          <p:txBody>
            <a:bodyPr vert="eaVert" wrap="none" anchor="ctr"/>
            <a:lstStyle/>
            <a:p>
              <a:endParaRPr lang="fr-FR" sz="2400">
                <a:solidFill>
                  <a:srgbClr val="FFFF99"/>
                </a:solidFill>
                <a:latin typeface="Times New Roman"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2000"/>
                            </p:stCondLst>
                            <p:childTnLst>
                              <p:par>
                                <p:cTn id="39" presetID="53"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par>
                                <p:cTn id="44" presetID="53"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childTnLst>
                                </p:cTn>
                              </p:par>
                              <p:par>
                                <p:cTn id="49" presetID="53"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childTnLst>
                          </p:cTn>
                        </p:par>
                        <p:par>
                          <p:cTn id="54" fill="hold">
                            <p:stCondLst>
                              <p:cond delay="2500"/>
                            </p:stCondLst>
                            <p:childTnLst>
                              <p:par>
                                <p:cTn id="55" presetID="2" presetClass="entr" presetSubtype="2"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1+#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4" grpId="0" animBg="1"/>
      <p:bldP spid="23" grpId="0" animBg="1"/>
      <p:bldP spid="6" grpId="0" animBg="1"/>
      <p:bldP spid="8" grpId="0" animBg="1"/>
      <p:bldP spid="31" grpId="0" animBg="1"/>
      <p:bldP spid="36"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3583172" y="1020727"/>
            <a:ext cx="5560828" cy="4221126"/>
          </a:xfrm>
          <a:prstGeom prst="rect">
            <a:avLst/>
          </a:prstGeom>
        </p:spPr>
        <p:txBody>
          <a:bodyPr vert="horz" wrap="square" lIns="0" tIns="0" rIns="0" bIns="0" rtlCol="0">
            <a:no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32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99CC99"/>
                </a:solidFill>
                <a:effectLst/>
                <a:uLnTx/>
                <a:uFillTx/>
                <a:latin typeface="+mn-lt"/>
                <a:ea typeface="+mn-ea"/>
                <a:cs typeface="+mn-cs"/>
              </a:rPr>
              <a:t>Extreme </a:t>
            </a:r>
            <a:r>
              <a:rPr kumimoji="0" lang="en-US" sz="2800" b="0" i="0" u="none" strike="noStrike" kern="1200" cap="none" spc="0" normalizeH="0" baseline="0" noProof="0" dirty="0" err="1" smtClean="0">
                <a:ln>
                  <a:noFill/>
                </a:ln>
                <a:solidFill>
                  <a:srgbClr val="99CC99"/>
                </a:solidFill>
                <a:effectLst/>
                <a:uLnTx/>
                <a:uFillTx/>
                <a:latin typeface="+mn-lt"/>
                <a:ea typeface="+mn-ea"/>
                <a:cs typeface="+mn-cs"/>
              </a:rPr>
              <a:t>processus</a:t>
            </a:r>
            <a:endParaRPr kumimoji="0" lang="en-US" sz="28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endParaRPr lang="en-US" sz="2400" dirty="0" smtClean="0">
              <a:solidFill>
                <a:srgbClr val="99CC99"/>
              </a:solidFill>
            </a:endParaRPr>
          </a:p>
          <a:p>
            <a:pPr marL="1258888" marR="0" lvl="2" indent="-344488"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Device is not responding</a:t>
            </a:r>
            <a:endParaRPr kumimoji="0" lang="en-US" sz="2000" b="0" i="0" u="none" strike="noStrike" kern="1200" cap="none" spc="0" normalizeH="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buFontTx/>
              <a:buBlip>
                <a:blip r:embed="rId4"/>
              </a:buBlip>
              <a:tabLst/>
              <a:defRPr/>
            </a:pPr>
            <a:r>
              <a:rPr lang="en-US" sz="2000" dirty="0" smtClean="0">
                <a:solidFill>
                  <a:srgbClr val="99CC99"/>
                </a:solidFill>
              </a:rPr>
              <a:t>Final users are unsatisfied</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Difficult</a:t>
            </a:r>
            <a:r>
              <a:rPr kumimoji="0" lang="en-US" sz="2000" b="0" i="0" u="none" strike="noStrike" kern="1200" cap="none" spc="0" normalizeH="0" noProof="0" dirty="0" smtClean="0">
                <a:ln>
                  <a:noFill/>
                </a:ln>
                <a:solidFill>
                  <a:srgbClr val="99CC99"/>
                </a:solidFill>
                <a:effectLst/>
                <a:uLnTx/>
                <a:uFillTx/>
                <a:latin typeface="+mn-lt"/>
                <a:ea typeface="+mn-ea"/>
                <a:cs typeface="+mn-cs"/>
              </a:rPr>
              <a:t> to make corrections</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4"/>
              </a:buBlip>
              <a:tabLst/>
              <a:defRPr/>
            </a:pPr>
            <a:r>
              <a:rPr lang="en-US" sz="2000" baseline="0" dirty="0" smtClean="0">
                <a:solidFill>
                  <a:srgbClr val="99CC99"/>
                </a:solidFill>
              </a:rPr>
              <a:t>Costs go up,</a:t>
            </a:r>
            <a:r>
              <a:rPr lang="en-US" sz="2000" dirty="0" smtClean="0">
                <a:solidFill>
                  <a:srgbClr val="99CC99"/>
                </a:solidFill>
              </a:rPr>
              <a:t> revenue goes down</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p:txBody>
      </p:sp>
      <p:pic>
        <p:nvPicPr>
          <p:cNvPr id="37891" name="Picture 3"/>
          <p:cNvPicPr>
            <a:picLocks noChangeAspect="1" noChangeArrowheads="1"/>
          </p:cNvPicPr>
          <p:nvPr/>
        </p:nvPicPr>
        <p:blipFill>
          <a:blip r:embed="rId5"/>
          <a:srcRect/>
          <a:stretch>
            <a:fillRect/>
          </a:stretch>
        </p:blipFill>
        <p:spPr bwMode="auto">
          <a:xfrm>
            <a:off x="0" y="893134"/>
            <a:ext cx="3467296" cy="5964865"/>
          </a:xfrm>
          <a:prstGeom prst="rect">
            <a:avLst/>
          </a:prstGeom>
          <a:noFill/>
          <a:ln w="9525">
            <a:noFill/>
            <a:miter lim="800000"/>
            <a:headEnd/>
            <a:tailEnd/>
          </a:ln>
        </p:spPr>
      </p:pic>
      <p:sp>
        <p:nvSpPr>
          <p:cNvPr id="2" name="Titre 1"/>
          <p:cNvSpPr>
            <a:spLocks noGrp="1"/>
          </p:cNvSpPr>
          <p:nvPr>
            <p:ph type="title"/>
          </p:nvPr>
        </p:nvSpPr>
        <p:spPr>
          <a:xfrm>
            <a:off x="309936" y="217583"/>
            <a:ext cx="8375946" cy="664797"/>
          </a:xfrm>
        </p:spPr>
        <p:txBody>
          <a:bodyPr/>
          <a:lstStyle/>
          <a:p>
            <a:r>
              <a:rPr lang="fr-FR" dirty="0" err="1" smtClean="0"/>
              <a:t>Ship</a:t>
            </a:r>
            <a:r>
              <a:rPr lang="fr-FR" dirty="0" smtClean="0"/>
              <a:t> </a:t>
            </a:r>
            <a:r>
              <a:rPr lang="fr-FR" dirty="0" err="1" smtClean="0"/>
              <a:t>too</a:t>
            </a:r>
            <a:r>
              <a:rPr lang="fr-FR" dirty="0" smtClean="0"/>
              <a:t> </a:t>
            </a:r>
            <a:r>
              <a:rPr lang="fr-FR" dirty="0" err="1" smtClean="0"/>
              <a:t>early</a:t>
            </a:r>
            <a:r>
              <a:rPr lang="fr-FR" dirty="0" smtClean="0"/>
              <a:t>…</a:t>
            </a:r>
            <a:endParaRPr lang="fr-FR" dirty="0"/>
          </a:p>
        </p:txBody>
      </p:sp>
      <p:grpSp>
        <p:nvGrpSpPr>
          <p:cNvPr id="11" name="Groupe 10"/>
          <p:cNvGrpSpPr/>
          <p:nvPr/>
        </p:nvGrpSpPr>
        <p:grpSpPr>
          <a:xfrm>
            <a:off x="3179134" y="4338084"/>
            <a:ext cx="2860159" cy="2519916"/>
            <a:chOff x="3179134" y="4338084"/>
            <a:chExt cx="2860159" cy="2519916"/>
          </a:xfrm>
        </p:grpSpPr>
        <p:sp>
          <p:nvSpPr>
            <p:cNvPr id="5" name="Rectangle à coins arrondis 4"/>
            <p:cNvSpPr/>
            <p:nvPr/>
          </p:nvSpPr>
          <p:spPr bwMode="auto">
            <a:xfrm>
              <a:off x="3179134" y="4338084"/>
              <a:ext cx="2860159" cy="2519916"/>
            </a:xfrm>
            <a:prstGeom prst="wedgeRoundRectCallout">
              <a:avLst>
                <a:gd name="adj1" fmla="val -76838"/>
                <a:gd name="adj2" fmla="val -38093"/>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6"/>
            <a:srcRect/>
            <a:stretch>
              <a:fillRect/>
            </a:stretch>
          </p:blipFill>
          <p:spPr bwMode="auto">
            <a:xfrm>
              <a:off x="3413050" y="4582634"/>
              <a:ext cx="2427121" cy="1977654"/>
            </a:xfrm>
            <a:prstGeom prst="rect">
              <a:avLst/>
            </a:prstGeom>
            <a:noFill/>
            <a:ln w="9525">
              <a:noFill/>
              <a:miter lim="800000"/>
              <a:headEnd/>
              <a:tailEnd/>
            </a:ln>
            <a:effectLst>
              <a:outerShdw blurRad="50800" dist="190500" dir="8100000" algn="tr" rotWithShape="0">
                <a:prstClr val="black">
                  <a:alpha val="40000"/>
                </a:prstClr>
              </a:outerShdw>
            </a:effectLst>
          </p:spPr>
        </p:pic>
      </p:grpSp>
      <p:sp>
        <p:nvSpPr>
          <p:cNvPr id="6" name="Rectangle à coins arrondis 5"/>
          <p:cNvSpPr/>
          <p:nvPr/>
        </p:nvSpPr>
        <p:spPr bwMode="auto">
          <a:xfrm>
            <a:off x="3895078" y="174341"/>
            <a:ext cx="1704975" cy="723900"/>
          </a:xfrm>
          <a:prstGeom prst="wedgeRoundRectCallout">
            <a:avLst>
              <a:gd name="adj1" fmla="val -94291"/>
              <a:gd name="adj2" fmla="val 120068"/>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Seattle</a:t>
            </a:r>
          </a:p>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2009</a:t>
            </a:r>
          </a:p>
        </p:txBody>
      </p:sp>
      <p:sp>
        <p:nvSpPr>
          <p:cNvPr id="7" name="Pentagone 6"/>
          <p:cNvSpPr/>
          <p:nvPr/>
        </p:nvSpPr>
        <p:spPr bwMode="auto">
          <a:xfrm>
            <a:off x="5124892" y="2013130"/>
            <a:ext cx="2519919" cy="506783"/>
          </a:xfrm>
          <a:prstGeom prst="homePlat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Application</a:t>
            </a:r>
          </a:p>
        </p:txBody>
      </p:sp>
      <p:sp>
        <p:nvSpPr>
          <p:cNvPr id="8" name="Explosion 1 7"/>
          <p:cNvSpPr/>
          <p:nvPr/>
        </p:nvSpPr>
        <p:spPr bwMode="auto">
          <a:xfrm>
            <a:off x="7538486" y="1648039"/>
            <a:ext cx="1456661" cy="1254642"/>
          </a:xfrm>
          <a:prstGeom prst="irregularSeal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b="1" dirty="0" err="1" smtClean="0">
                <a:solidFill>
                  <a:schemeClr val="accent6">
                    <a:lumMod val="75000"/>
                  </a:schemeClr>
                </a:solidFill>
                <a:effectLst>
                  <a:outerShdw blurRad="38100" dist="38100" dir="2700000" algn="tl">
                    <a:srgbClr val="000000">
                      <a:alpha val="43137"/>
                    </a:srgbClr>
                  </a:outerShdw>
                </a:effectLst>
                <a:latin typeface="Calibri" pitchFamily="34" charset="0"/>
              </a:rPr>
              <a:t>Ship</a:t>
            </a:r>
            <a:r>
              <a:rPr lang="fr-FR" sz="2000" b="1" dirty="0" smtClean="0">
                <a:solidFill>
                  <a:schemeClr val="accent6">
                    <a:lumMod val="75000"/>
                  </a:schemeClr>
                </a:solidFill>
                <a:effectLst>
                  <a:outerShdw blurRad="38100" dist="38100" dir="2700000" algn="tl">
                    <a:srgbClr val="000000">
                      <a:alpha val="43137"/>
                    </a:srgbClr>
                  </a:outerShdw>
                </a:effectLst>
                <a:latin typeface="Calibri" pitchFamily="34" charset="0"/>
              </a:rPr>
              <a:t>!</a:t>
            </a:r>
            <a:endParaRPr lang="fr-FR" sz="2000" b="1" dirty="0" err="1" smtClean="0">
              <a:solidFill>
                <a:schemeClr val="accent6">
                  <a:lumMod val="75000"/>
                </a:schemeClr>
              </a:solidFill>
              <a:effectLst>
                <a:outerShdw blurRad="38100" dist="38100" dir="2700000" algn="tl">
                  <a:srgbClr val="000000">
                    <a:alpha val="43137"/>
                  </a:srgbClr>
                </a:outerShdw>
              </a:effectLst>
              <a:latin typeface="Calibri" pitchFamily="34" charset="0"/>
            </a:endParaRPr>
          </a:p>
        </p:txBody>
      </p:sp>
      <p:sp>
        <p:nvSpPr>
          <p:cNvPr id="10" name="Pentagone 9"/>
          <p:cNvSpPr/>
          <p:nvPr/>
        </p:nvSpPr>
        <p:spPr bwMode="auto">
          <a:xfrm>
            <a:off x="3561907" y="2014667"/>
            <a:ext cx="1871330" cy="505249"/>
          </a:xfrm>
          <a:prstGeom prst="homePlate">
            <a:avLst/>
          </a:prstGeom>
          <a:solidFill>
            <a:schemeClr val="accent4">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chemeClr val="bg1"/>
                </a:solidFill>
                <a:effectLst>
                  <a:outerShdw blurRad="38100" dist="38100" dir="2700000" algn="tl">
                    <a:srgbClr val="000000">
                      <a:alpha val="43137"/>
                    </a:srgbClr>
                  </a:outerShdw>
                </a:effectLst>
                <a:latin typeface="Calibri" pitchFamily="34" charset="0"/>
              </a:rPr>
              <a:t>Final Hardware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7891"/>
                                        </p:tgtEl>
                                        <p:attrNameLst>
                                          <p:attrName>style.visibility</p:attrName>
                                        </p:attrNameLst>
                                      </p:cBhvr>
                                      <p:to>
                                        <p:strVal val="visible"/>
                                      </p:to>
                                    </p:set>
                                    <p:anim calcmode="lin" valueType="num">
                                      <p:cBhvr>
                                        <p:cTn id="22" dur="500" fill="hold"/>
                                        <p:tgtEl>
                                          <p:spTgt spid="37891"/>
                                        </p:tgtEl>
                                        <p:attrNameLst>
                                          <p:attrName>ppt_w</p:attrName>
                                        </p:attrNameLst>
                                      </p:cBhvr>
                                      <p:tavLst>
                                        <p:tav tm="0">
                                          <p:val>
                                            <p:fltVal val="0"/>
                                          </p:val>
                                        </p:tav>
                                        <p:tav tm="100000">
                                          <p:val>
                                            <p:strVal val="#ppt_w"/>
                                          </p:val>
                                        </p:tav>
                                      </p:tavLst>
                                    </p:anim>
                                    <p:anim calcmode="lin" valueType="num">
                                      <p:cBhvr>
                                        <p:cTn id="23" dur="500" fill="hold"/>
                                        <p:tgtEl>
                                          <p:spTgt spid="37891"/>
                                        </p:tgtEl>
                                        <p:attrNameLst>
                                          <p:attrName>ppt_h</p:attrName>
                                        </p:attrNameLst>
                                      </p:cBhvr>
                                      <p:tavLst>
                                        <p:tav tm="0">
                                          <p:val>
                                            <p:fltVal val="0"/>
                                          </p:val>
                                        </p:tav>
                                        <p:tav tm="100000">
                                          <p:val>
                                            <p:strVal val="#ppt_h"/>
                                          </p:val>
                                        </p:tav>
                                      </p:tavLst>
                                    </p:anim>
                                    <p:animEffect transition="in" filter="fade">
                                      <p:cBhvr>
                                        <p:cTn id="24" dur="500"/>
                                        <p:tgtEl>
                                          <p:spTgt spid="37891"/>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148306"/>
            <a:ext cx="8382000" cy="5018568"/>
          </a:xfrm>
        </p:spPr>
        <p:txBody>
          <a:bodyPr/>
          <a:lstStyle/>
          <a:p>
            <a:r>
              <a:rPr lang="fr-FR" dirty="0" smtClean="0"/>
              <a:t>Hardware</a:t>
            </a:r>
          </a:p>
          <a:p>
            <a:pPr lvl="1"/>
            <a:endParaRPr lang="fr-FR" dirty="0" smtClean="0"/>
          </a:p>
          <a:p>
            <a:pPr lvl="1"/>
            <a:endParaRPr lang="fr-FR" dirty="0" smtClean="0"/>
          </a:p>
          <a:p>
            <a:pPr lvl="1">
              <a:buNone/>
            </a:pPr>
            <a:endParaRPr lang="fr-FR" dirty="0" smtClean="0"/>
          </a:p>
          <a:p>
            <a:r>
              <a:rPr lang="fr-FR" dirty="0" smtClean="0"/>
              <a:t>Software</a:t>
            </a:r>
          </a:p>
          <a:p>
            <a:endParaRPr lang="fr-FR" dirty="0" smtClean="0"/>
          </a:p>
          <a:p>
            <a:endParaRPr lang="fr-FR" dirty="0" smtClean="0"/>
          </a:p>
          <a:p>
            <a:pPr>
              <a:buNone/>
            </a:pPr>
            <a:endParaRPr lang="fr-FR" dirty="0" smtClean="0"/>
          </a:p>
        </p:txBody>
      </p:sp>
      <p:sp>
        <p:nvSpPr>
          <p:cNvPr id="30" name="Pentagone 29"/>
          <p:cNvSpPr/>
          <p:nvPr/>
        </p:nvSpPr>
        <p:spPr bwMode="auto">
          <a:xfrm>
            <a:off x="3264195" y="1918973"/>
            <a:ext cx="1913860" cy="654151"/>
          </a:xfrm>
          <a:prstGeom prst="homePlate">
            <a:avLst/>
          </a:prstGeom>
          <a:solidFill>
            <a:schemeClr val="accent4">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fr-FR" sz="2000" dirty="0" smtClean="0">
                <a:solidFill>
                  <a:schemeClr val="bg1"/>
                </a:solidFill>
                <a:effectLst>
                  <a:outerShdw blurRad="38100" dist="38100" dir="2700000" algn="tl">
                    <a:srgbClr val="000000">
                      <a:alpha val="43137"/>
                    </a:srgbClr>
                  </a:outerShdw>
                </a:effectLst>
                <a:latin typeface="Calibri" pitchFamily="34" charset="0"/>
              </a:rPr>
              <a:t>Final</a:t>
            </a:r>
          </a:p>
        </p:txBody>
      </p:sp>
      <p:sp>
        <p:nvSpPr>
          <p:cNvPr id="29" name="Pentagone 28"/>
          <p:cNvSpPr/>
          <p:nvPr/>
        </p:nvSpPr>
        <p:spPr bwMode="auto">
          <a:xfrm>
            <a:off x="2264735" y="1924524"/>
            <a:ext cx="1786270" cy="659218"/>
          </a:xfrm>
          <a:prstGeom prst="homePlat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fr-FR" sz="2000" dirty="0" smtClean="0">
                <a:solidFill>
                  <a:schemeClr val="bg1"/>
                </a:solidFill>
                <a:effectLst>
                  <a:outerShdw blurRad="38100" dist="38100" dir="2700000" algn="tl">
                    <a:srgbClr val="000000">
                      <a:alpha val="43137"/>
                    </a:srgbClr>
                  </a:outerShdw>
                </a:effectLst>
                <a:latin typeface="Calibri" pitchFamily="34" charset="0"/>
              </a:rPr>
              <a:t>Prototype</a:t>
            </a:r>
          </a:p>
        </p:txBody>
      </p:sp>
      <p:sp>
        <p:nvSpPr>
          <p:cNvPr id="24" name="Pentagone 23"/>
          <p:cNvSpPr/>
          <p:nvPr/>
        </p:nvSpPr>
        <p:spPr bwMode="auto">
          <a:xfrm>
            <a:off x="6181725" y="5642434"/>
            <a:ext cx="2037242" cy="684003"/>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Field</a:t>
            </a:r>
          </a:p>
        </p:txBody>
      </p:sp>
      <p:sp>
        <p:nvSpPr>
          <p:cNvPr id="23" name="Pentagone 22"/>
          <p:cNvSpPr/>
          <p:nvPr/>
        </p:nvSpPr>
        <p:spPr bwMode="auto">
          <a:xfrm>
            <a:off x="4410075" y="5649503"/>
            <a:ext cx="2192744" cy="666284"/>
          </a:xfrm>
          <a:prstGeom prst="homePlate">
            <a:avLst/>
          </a:prstGeom>
          <a:solidFill>
            <a:schemeClr val="accent4">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err="1" smtClean="0">
                <a:solidFill>
                  <a:srgbClr val="FFFFFF"/>
                </a:solidFill>
                <a:effectLst>
                  <a:outerShdw blurRad="38100" dist="38100" dir="2700000" algn="tl">
                    <a:srgbClr val="000000">
                      <a:alpha val="43137"/>
                    </a:srgbClr>
                  </a:outerShdw>
                </a:effectLst>
                <a:latin typeface="Calibri" pitchFamily="34" charset="0"/>
              </a:rPr>
              <a:t>Factory</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re 1"/>
          <p:cNvSpPr>
            <a:spLocks noGrp="1"/>
          </p:cNvSpPr>
          <p:nvPr>
            <p:ph type="title"/>
          </p:nvPr>
        </p:nvSpPr>
        <p:spPr/>
        <p:txBody>
          <a:bodyPr/>
          <a:lstStyle/>
          <a:p>
            <a:r>
              <a:rPr lang="fr-FR" dirty="0" err="1" smtClean="0"/>
              <a:t>Dependencies</a:t>
            </a:r>
            <a:r>
              <a:rPr lang="fr-FR" dirty="0" smtClean="0"/>
              <a:t> &amp; Tools</a:t>
            </a:r>
            <a:endParaRPr lang="fr-FR" dirty="0"/>
          </a:p>
        </p:txBody>
      </p:sp>
      <p:sp>
        <p:nvSpPr>
          <p:cNvPr id="6" name="Pentagone 5"/>
          <p:cNvSpPr/>
          <p:nvPr/>
        </p:nvSpPr>
        <p:spPr bwMode="auto">
          <a:xfrm>
            <a:off x="761999" y="1913871"/>
            <a:ext cx="1991834" cy="658754"/>
          </a:xfrm>
          <a:prstGeom prst="homePlate">
            <a:avLst/>
          </a:prstGeom>
          <a:solidFill>
            <a:schemeClr val="accent6">
              <a:lumMod val="40000"/>
              <a:lumOff val="6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err="1" smtClean="0">
                <a:solidFill>
                  <a:schemeClr val="bg1"/>
                </a:solidFill>
                <a:effectLst>
                  <a:outerShdw blurRad="38100" dist="38100" dir="2700000" algn="tl">
                    <a:srgbClr val="000000">
                      <a:alpha val="43137"/>
                    </a:srgbClr>
                  </a:outerShdw>
                </a:effectLst>
                <a:latin typeface="Calibri" pitchFamily="34" charset="0"/>
              </a:rPr>
              <a:t>Eval</a:t>
            </a:r>
            <a:r>
              <a:rPr lang="fr-FR" sz="2000" dirty="0" smtClean="0">
                <a:solidFill>
                  <a:schemeClr val="bg1"/>
                </a:solidFill>
                <a:effectLst>
                  <a:outerShdw blurRad="38100" dist="38100" dir="2700000" algn="tl">
                    <a:srgbClr val="000000">
                      <a:alpha val="43137"/>
                    </a:srgbClr>
                  </a:outerShdw>
                </a:effectLst>
                <a:latin typeface="Calibri" pitchFamily="34" charset="0"/>
              </a:rPr>
              <a:t> </a:t>
            </a:r>
            <a:r>
              <a:rPr lang="fr-FR" sz="2000" dirty="0" err="1" smtClean="0">
                <a:solidFill>
                  <a:schemeClr val="bg1"/>
                </a:solidFill>
                <a:effectLst>
                  <a:outerShdw blurRad="38100" dist="38100" dir="2700000" algn="tl">
                    <a:srgbClr val="000000">
                      <a:alpha val="43137"/>
                    </a:srgbClr>
                  </a:outerShdw>
                </a:effectLst>
                <a:latin typeface="Calibri" pitchFamily="34" charset="0"/>
              </a:rPr>
              <a:t>Board</a:t>
            </a:r>
            <a:endParaRPr lang="fr-FR"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8" name="Pentagone 7"/>
          <p:cNvSpPr/>
          <p:nvPr/>
        </p:nvSpPr>
        <p:spPr bwMode="auto">
          <a:xfrm>
            <a:off x="1839433" y="5649482"/>
            <a:ext cx="3072800" cy="666283"/>
          </a:xfrm>
          <a:prstGeom prst="homePlat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err="1" smtClean="0">
                <a:solidFill>
                  <a:srgbClr val="FFFFFF"/>
                </a:solidFill>
                <a:effectLst>
                  <a:outerShdw blurRad="38100" dist="38100" dir="2700000" algn="tl">
                    <a:srgbClr val="000000">
                      <a:alpha val="43137"/>
                    </a:srgbClr>
                  </a:outerShdw>
                </a:effectLst>
                <a:latin typeface="Calibri" pitchFamily="34" charset="0"/>
              </a:rPr>
              <a:t>App</a:t>
            </a:r>
            <a:r>
              <a:rPr lang="fr-FR" sz="2000" dirty="0" smtClean="0">
                <a:solidFill>
                  <a:srgbClr val="FFFFFF"/>
                </a:solidFill>
                <a:effectLst>
                  <a:outerShdw blurRad="38100" dist="38100" dir="2700000" algn="tl">
                    <a:srgbClr val="000000">
                      <a:alpha val="43137"/>
                    </a:srgbClr>
                  </a:outerShdw>
                </a:effectLst>
                <a:latin typeface="Calibri" pitchFamily="34" charset="0"/>
              </a:rPr>
              <a:t>. </a:t>
            </a:r>
            <a:r>
              <a:rPr lang="fr-FR" sz="2000" dirty="0" err="1" smtClean="0">
                <a:solidFill>
                  <a:srgbClr val="FFFFFF"/>
                </a:solidFill>
                <a:effectLst>
                  <a:outerShdw blurRad="38100" dist="38100" dir="2700000" algn="tl">
                    <a:srgbClr val="000000">
                      <a:alpha val="43137"/>
                    </a:srgbClr>
                  </a:outerShdw>
                </a:effectLst>
                <a:latin typeface="Calibri" pitchFamily="34" charset="0"/>
              </a:rPr>
              <a:t>Dev</a:t>
            </a:r>
            <a:r>
              <a:rPr lang="fr-FR" sz="2000" dirty="0" smtClean="0">
                <a:solidFill>
                  <a:srgbClr val="FFFFFF"/>
                </a:solidFill>
                <a:effectLst>
                  <a:outerShdw blurRad="38100" dist="38100" dir="2700000" algn="tl">
                    <a:srgbClr val="000000">
                      <a:alpha val="43137"/>
                    </a:srgbClr>
                  </a:outerShdw>
                </a:effectLst>
                <a:latin typeface="Calibri" pitchFamily="34" charset="0"/>
              </a:rPr>
              <a:t>.</a:t>
            </a:r>
          </a:p>
        </p:txBody>
      </p:sp>
      <p:sp>
        <p:nvSpPr>
          <p:cNvPr id="31" name="Pentagone 30"/>
          <p:cNvSpPr/>
          <p:nvPr/>
        </p:nvSpPr>
        <p:spPr bwMode="auto">
          <a:xfrm>
            <a:off x="790345" y="4100654"/>
            <a:ext cx="2069813" cy="666283"/>
          </a:xfrm>
          <a:prstGeom prst="homePlate">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OS </a:t>
            </a:r>
            <a:r>
              <a:rPr lang="fr-FR" sz="2000" dirty="0" err="1" smtClean="0">
                <a:solidFill>
                  <a:srgbClr val="FFFFFF"/>
                </a:solidFill>
                <a:effectLst>
                  <a:outerShdw blurRad="38100" dist="38100" dir="2700000" algn="tl">
                    <a:srgbClr val="000000">
                      <a:alpha val="43137"/>
                    </a:srgbClr>
                  </a:outerShdw>
                </a:effectLst>
                <a:latin typeface="Calibri" pitchFamily="34" charset="0"/>
              </a:rPr>
              <a:t>dev</a:t>
            </a:r>
            <a:r>
              <a:rPr lang="fr-FR" sz="2000" dirty="0" smtClean="0">
                <a:solidFill>
                  <a:srgbClr val="FFFFFF"/>
                </a:solidFill>
                <a:effectLst>
                  <a:outerShdw blurRad="38100" dist="38100" dir="2700000" algn="tl">
                    <a:srgbClr val="000000">
                      <a:alpha val="43137"/>
                    </a:srgbClr>
                  </a:outerShdw>
                </a:effectLst>
                <a:latin typeface="Calibri" pitchFamily="34" charset="0"/>
              </a:rPr>
              <a:t>.</a:t>
            </a:r>
          </a:p>
        </p:txBody>
      </p:sp>
      <p:sp>
        <p:nvSpPr>
          <p:cNvPr id="38" name="Rectangle à coins arrondis 37"/>
          <p:cNvSpPr/>
          <p:nvPr/>
        </p:nvSpPr>
        <p:spPr bwMode="auto">
          <a:xfrm>
            <a:off x="5964865" y="1424762"/>
            <a:ext cx="1998921" cy="425303"/>
          </a:xfrm>
          <a:prstGeom prst="wedgeRoundRectCallout">
            <a:avLst>
              <a:gd name="adj1" fmla="val 9487"/>
              <a:gd name="adj2" fmla="val 807969"/>
              <a:gd name="adj3" fmla="val 16667"/>
            </a:avLst>
          </a:prstGeom>
          <a:solidFill>
            <a:schemeClr val="accent3">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chemeClr val="bg1"/>
                </a:solidFill>
                <a:latin typeface="Calibri" pitchFamily="34" charset="0"/>
              </a:rPr>
              <a:t>I </a:t>
            </a:r>
            <a:r>
              <a:rPr lang="fr-FR" sz="2000" dirty="0" err="1" smtClean="0">
                <a:solidFill>
                  <a:schemeClr val="bg1"/>
                </a:solidFill>
                <a:latin typeface="Calibri" pitchFamily="34" charset="0"/>
              </a:rPr>
              <a:t>need</a:t>
            </a:r>
            <a:r>
              <a:rPr lang="fr-FR" sz="2000" dirty="0" smtClean="0">
                <a:solidFill>
                  <a:schemeClr val="bg1"/>
                </a:solidFill>
                <a:latin typeface="Calibri" pitchFamily="34" charset="0"/>
              </a:rPr>
              <a:t> Ethernet!</a:t>
            </a:r>
          </a:p>
        </p:txBody>
      </p:sp>
      <p:pic>
        <p:nvPicPr>
          <p:cNvPr id="15" name="Picture 9" descr="D:\Pennie's documents\MS Image\NEWFeb15\Windows_Vista_Icons_ for_Marketing_use\ChildUser.png"/>
          <p:cNvPicPr>
            <a:picLocks noChangeAspect="1" noChangeArrowheads="1"/>
          </p:cNvPicPr>
          <p:nvPr/>
        </p:nvPicPr>
        <p:blipFill>
          <a:blip r:embed="rId3"/>
          <a:srcRect/>
          <a:stretch>
            <a:fillRect/>
          </a:stretch>
        </p:blipFill>
        <p:spPr bwMode="auto">
          <a:xfrm>
            <a:off x="3843409" y="1179079"/>
            <a:ext cx="1147650" cy="1187997"/>
          </a:xfrm>
          <a:prstGeom prst="rect">
            <a:avLst/>
          </a:prstGeom>
          <a:noFill/>
        </p:spPr>
      </p:pic>
      <p:pic>
        <p:nvPicPr>
          <p:cNvPr id="16" name="Picture 49" descr="D:\Pennie's documents\MS Image\NEWFeb15\Windows_Vista_Icons_ for_Marketing_use\Users.png"/>
          <p:cNvPicPr>
            <a:picLocks noChangeAspect="1" noChangeArrowheads="1"/>
          </p:cNvPicPr>
          <p:nvPr/>
        </p:nvPicPr>
        <p:blipFill>
          <a:blip r:embed="rId4"/>
          <a:srcRect/>
          <a:stretch>
            <a:fillRect/>
          </a:stretch>
        </p:blipFill>
        <p:spPr bwMode="auto">
          <a:xfrm>
            <a:off x="1822989" y="3581634"/>
            <a:ext cx="967541" cy="967541"/>
          </a:xfrm>
          <a:prstGeom prst="rect">
            <a:avLst/>
          </a:prstGeom>
          <a:noFill/>
        </p:spPr>
      </p:pic>
      <p:pic>
        <p:nvPicPr>
          <p:cNvPr id="17" name="Picture 31" descr="D:\Pennie's documents\MS Image\NEWFeb15\Windows_Vista_Icons_ for_Marketing_use\MaleUser.png"/>
          <p:cNvPicPr>
            <a:picLocks noChangeAspect="1" noChangeArrowheads="1"/>
          </p:cNvPicPr>
          <p:nvPr/>
        </p:nvPicPr>
        <p:blipFill>
          <a:blip r:embed="rId5"/>
          <a:srcRect/>
          <a:stretch>
            <a:fillRect/>
          </a:stretch>
        </p:blipFill>
        <p:spPr bwMode="auto">
          <a:xfrm>
            <a:off x="5230466" y="5001683"/>
            <a:ext cx="967541" cy="967541"/>
          </a:xfrm>
          <a:prstGeom prst="rect">
            <a:avLst/>
          </a:prstGeom>
          <a:noFill/>
        </p:spPr>
      </p:pic>
      <p:sp>
        <p:nvSpPr>
          <p:cNvPr id="18" name="Rectangle à coins arrondis 17"/>
          <p:cNvSpPr/>
          <p:nvPr/>
        </p:nvSpPr>
        <p:spPr bwMode="auto">
          <a:xfrm>
            <a:off x="6064103" y="1913861"/>
            <a:ext cx="1761459" cy="414670"/>
          </a:xfrm>
          <a:prstGeom prst="wedgeRoundRectCallout">
            <a:avLst>
              <a:gd name="adj1" fmla="val -135500"/>
              <a:gd name="adj2" fmla="val -86426"/>
              <a:gd name="adj3" fmla="val 16667"/>
            </a:avLst>
          </a:prstGeom>
          <a:solidFill>
            <a:schemeClr val="accent3">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err="1" smtClean="0">
                <a:solidFill>
                  <a:schemeClr val="bg1"/>
                </a:solidFill>
                <a:latin typeface="Calibri" pitchFamily="34" charset="0"/>
              </a:rPr>
              <a:t>Too</a:t>
            </a:r>
            <a:r>
              <a:rPr lang="fr-FR" sz="2000" dirty="0" smtClean="0">
                <a:solidFill>
                  <a:schemeClr val="bg1"/>
                </a:solidFill>
                <a:latin typeface="Calibri" pitchFamily="34" charset="0"/>
              </a:rPr>
              <a:t> </a:t>
            </a:r>
            <a:r>
              <a:rPr lang="fr-FR" sz="2000" dirty="0" err="1" smtClean="0">
                <a:solidFill>
                  <a:schemeClr val="bg1"/>
                </a:solidFill>
                <a:latin typeface="Calibri" pitchFamily="34" charset="0"/>
              </a:rPr>
              <a:t>bad</a:t>
            </a:r>
            <a:r>
              <a:rPr lang="fr-FR" sz="2000" dirty="0" smtClean="0">
                <a:solidFill>
                  <a:schemeClr val="bg1"/>
                </a:solidFill>
                <a:latin typeface="Calibri" pitchFamily="34" charset="0"/>
              </a:rPr>
              <a:t>…</a:t>
            </a:r>
          </a:p>
        </p:txBody>
      </p:sp>
      <p:pic>
        <p:nvPicPr>
          <p:cNvPr id="19" name="Picture 9" descr="D:\Pennie's documents\MS Image\NEWFeb15\Windows_Vista_Icons_ for_Marketing_use\ChildUser.png"/>
          <p:cNvPicPr>
            <a:picLocks noChangeAspect="1" noChangeArrowheads="1"/>
          </p:cNvPicPr>
          <p:nvPr/>
        </p:nvPicPr>
        <p:blipFill>
          <a:blip r:embed="rId3"/>
          <a:srcRect/>
          <a:stretch>
            <a:fillRect/>
          </a:stretch>
        </p:blipFill>
        <p:spPr bwMode="auto">
          <a:xfrm>
            <a:off x="6632685" y="4893403"/>
            <a:ext cx="1147650" cy="1187997"/>
          </a:xfrm>
          <a:prstGeom prst="rect">
            <a:avLst/>
          </a:prstGeom>
          <a:noFill/>
        </p:spPr>
      </p:pic>
      <p:sp>
        <p:nvSpPr>
          <p:cNvPr id="20" name="Rectangle à coins arrondis 19"/>
          <p:cNvSpPr/>
          <p:nvPr/>
        </p:nvSpPr>
        <p:spPr bwMode="auto">
          <a:xfrm>
            <a:off x="5075276" y="2661684"/>
            <a:ext cx="1527543" cy="443024"/>
          </a:xfrm>
          <a:prstGeom prst="wedgeRoundRectCallout">
            <a:avLst>
              <a:gd name="adj1" fmla="val -13523"/>
              <a:gd name="adj2" fmla="val 485745"/>
              <a:gd name="adj3" fmla="val 16667"/>
            </a:avLst>
          </a:prstGeom>
          <a:solidFill>
            <a:schemeClr val="accent6">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chemeClr val="bg1"/>
                </a:solidFill>
                <a:latin typeface="Calibri" pitchFamily="34" charset="0"/>
              </a:rPr>
              <a:t>I </a:t>
            </a:r>
            <a:r>
              <a:rPr lang="fr-FR" sz="2000" dirty="0" err="1" smtClean="0">
                <a:solidFill>
                  <a:schemeClr val="bg1"/>
                </a:solidFill>
                <a:latin typeface="Calibri" pitchFamily="34" charset="0"/>
              </a:rPr>
              <a:t>need</a:t>
            </a:r>
            <a:r>
              <a:rPr lang="fr-FR" sz="2000" dirty="0" smtClean="0">
                <a:solidFill>
                  <a:schemeClr val="bg1"/>
                </a:solidFill>
                <a:latin typeface="Calibri" pitchFamily="34" charset="0"/>
              </a:rPr>
              <a:t> logs</a:t>
            </a:r>
          </a:p>
        </p:txBody>
      </p:sp>
      <p:sp>
        <p:nvSpPr>
          <p:cNvPr id="21" name="Rectangle à coins arrondis 20"/>
          <p:cNvSpPr/>
          <p:nvPr/>
        </p:nvSpPr>
        <p:spPr bwMode="auto">
          <a:xfrm>
            <a:off x="5131984" y="3161416"/>
            <a:ext cx="1300715" cy="400492"/>
          </a:xfrm>
          <a:prstGeom prst="wedgeRoundRectCallout">
            <a:avLst>
              <a:gd name="adj1" fmla="val -238425"/>
              <a:gd name="adj2" fmla="val 106440"/>
              <a:gd name="adj3" fmla="val 16667"/>
            </a:avLst>
          </a:prstGeom>
          <a:solidFill>
            <a:schemeClr val="accent6">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chemeClr val="bg1"/>
                </a:solidFill>
                <a:latin typeface="Calibri" pitchFamily="34" charset="0"/>
              </a:rPr>
              <a:t>Oups…</a:t>
            </a:r>
          </a:p>
        </p:txBody>
      </p:sp>
      <p:pic>
        <p:nvPicPr>
          <p:cNvPr id="22" name="Picture 31" descr="D:\Pennie's documents\MS Image\NEWFeb15\Windows_Vista_Icons_ for_Marketing_use\MaleUser.png"/>
          <p:cNvPicPr>
            <a:picLocks noChangeAspect="1" noChangeArrowheads="1"/>
          </p:cNvPicPr>
          <p:nvPr/>
        </p:nvPicPr>
        <p:blipFill>
          <a:blip r:embed="rId5"/>
          <a:srcRect/>
          <a:stretch>
            <a:fillRect/>
          </a:stretch>
        </p:blipFill>
        <p:spPr bwMode="auto">
          <a:xfrm>
            <a:off x="3150029" y="5015860"/>
            <a:ext cx="967541" cy="967541"/>
          </a:xfrm>
          <a:prstGeom prst="rect">
            <a:avLst/>
          </a:prstGeom>
          <a:noFill/>
        </p:spPr>
      </p:pic>
      <p:sp>
        <p:nvSpPr>
          <p:cNvPr id="25" name="Rectangle à coins arrondis 24"/>
          <p:cNvSpPr/>
          <p:nvPr/>
        </p:nvSpPr>
        <p:spPr bwMode="auto">
          <a:xfrm>
            <a:off x="3189767" y="3785191"/>
            <a:ext cx="1711843" cy="542260"/>
          </a:xfrm>
          <a:prstGeom prst="wedgeRoundRectCallout">
            <a:avLst>
              <a:gd name="adj1" fmla="val -26342"/>
              <a:gd name="adj2" fmla="val 209972"/>
              <a:gd name="adj3" fmla="val 16667"/>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dirty="0" err="1" smtClean="0">
                <a:solidFill>
                  <a:schemeClr val="bg1"/>
                </a:solidFill>
                <a:latin typeface="Calibri" pitchFamily="34" charset="0"/>
              </a:rPr>
              <a:t>Gimme</a:t>
            </a:r>
            <a:r>
              <a:rPr lang="fr-FR" dirty="0" smtClean="0">
                <a:solidFill>
                  <a:schemeClr val="bg1"/>
                </a:solidFill>
                <a:latin typeface="Calibri" pitchFamily="34" charset="0"/>
              </a:rPr>
              <a:t> </a:t>
            </a:r>
            <a:r>
              <a:rPr lang="fr-FR" dirty="0" err="1" smtClean="0">
                <a:solidFill>
                  <a:schemeClr val="bg1"/>
                </a:solidFill>
                <a:latin typeface="Calibri" pitchFamily="34" charset="0"/>
              </a:rPr>
              <a:t>Kernel</a:t>
            </a:r>
            <a:r>
              <a:rPr lang="fr-FR" dirty="0" smtClean="0">
                <a:solidFill>
                  <a:schemeClr val="bg1"/>
                </a:solidFill>
                <a:latin typeface="Calibri" pitchFamily="34" charset="0"/>
              </a:rPr>
              <a:t> </a:t>
            </a:r>
            <a:r>
              <a:rPr lang="fr-FR" dirty="0" err="1" smtClean="0">
                <a:solidFill>
                  <a:schemeClr val="bg1"/>
                </a:solidFill>
                <a:latin typeface="Calibri" pitchFamily="34" charset="0"/>
              </a:rPr>
              <a:t>Debug</a:t>
            </a:r>
            <a:endParaRPr lang="fr-FR" dirty="0" smtClean="0">
              <a:solidFill>
                <a:schemeClr val="bg1"/>
              </a:solidFill>
              <a:latin typeface="Calibri" pitchFamily="34" charset="0"/>
            </a:endParaRPr>
          </a:p>
        </p:txBody>
      </p:sp>
      <p:sp>
        <p:nvSpPr>
          <p:cNvPr id="26" name="Rectangle à coins arrondis 25"/>
          <p:cNvSpPr/>
          <p:nvPr/>
        </p:nvSpPr>
        <p:spPr bwMode="auto">
          <a:xfrm>
            <a:off x="3271289" y="4387702"/>
            <a:ext cx="1481467" cy="400492"/>
          </a:xfrm>
          <a:prstGeom prst="wedgeRoundRectCallout">
            <a:avLst>
              <a:gd name="adj1" fmla="val -99718"/>
              <a:gd name="adj2" fmla="val -81405"/>
              <a:gd name="adj3" fmla="val 16667"/>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chemeClr val="bg1"/>
                </a:solidFill>
                <a:latin typeface="Calibri" pitchFamily="34" charset="0"/>
              </a:rPr>
              <a:t>No </a:t>
            </a:r>
            <a:r>
              <a:rPr lang="fr-FR" sz="2000" dirty="0" err="1" smtClean="0">
                <a:solidFill>
                  <a:schemeClr val="bg1"/>
                </a:solidFill>
                <a:latin typeface="Calibri" pitchFamily="34" charset="0"/>
              </a:rPr>
              <a:t>way</a:t>
            </a:r>
            <a:r>
              <a:rPr lang="fr-FR" sz="2000" dirty="0" smtClean="0">
                <a:solidFill>
                  <a:schemeClr val="bg1"/>
                </a:solidFill>
                <a:latin typeface="Calibri"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4" fill="hold" grpId="0"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4000"/>
                            </p:stCondLst>
                            <p:childTnLst>
                              <p:par>
                                <p:cTn id="21" presetID="22" presetClass="entr" presetSubtype="4" fill="hold" grpId="0" nodeType="afterEffect">
                                  <p:stCondLst>
                                    <p:cond delay="200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65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8" grpId="0" animBg="1"/>
      <p:bldP spid="20" grpId="0" animBg="1"/>
      <p:bldP spid="21"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dirty="0" smtClean="0"/>
              <a:t>OS </a:t>
            </a:r>
            <a:r>
              <a:rPr lang="fr-FR" dirty="0" err="1" smtClean="0"/>
              <a:t>development</a:t>
            </a:r>
            <a:r>
              <a:rPr lang="fr-FR" dirty="0" smtClean="0"/>
              <a:t> </a:t>
            </a:r>
            <a:endParaRPr lang="fr-FR" dirty="0" smtClean="0">
              <a:sym typeface="Wingdings" pitchFamily="2" charset="2"/>
            </a:endParaRPr>
          </a:p>
          <a:p>
            <a:pPr lvl="1"/>
            <a:r>
              <a:rPr lang="fr-FR" dirty="0" smtClean="0">
                <a:sym typeface="Wingdings" pitchFamily="2" charset="2"/>
              </a:rPr>
              <a:t>KITL, </a:t>
            </a:r>
            <a:r>
              <a:rPr lang="fr-FR" dirty="0" err="1" smtClean="0">
                <a:sym typeface="Wingdings" pitchFamily="2" charset="2"/>
              </a:rPr>
              <a:t>Kernel</a:t>
            </a:r>
            <a:r>
              <a:rPr lang="fr-FR" dirty="0" smtClean="0">
                <a:sym typeface="Wingdings" pitchFamily="2" charset="2"/>
              </a:rPr>
              <a:t> </a:t>
            </a:r>
            <a:r>
              <a:rPr lang="fr-FR" dirty="0" err="1" smtClean="0">
                <a:sym typeface="Wingdings" pitchFamily="2" charset="2"/>
              </a:rPr>
              <a:t>debug</a:t>
            </a:r>
            <a:endParaRPr lang="fr-FR" dirty="0" smtClean="0"/>
          </a:p>
          <a:p>
            <a:r>
              <a:rPr lang="fr-FR" dirty="0" smtClean="0"/>
              <a:t>Application </a:t>
            </a:r>
            <a:r>
              <a:rPr lang="fr-FR" dirty="0" err="1" smtClean="0"/>
              <a:t>Development</a:t>
            </a:r>
            <a:r>
              <a:rPr lang="fr-FR" dirty="0" smtClean="0"/>
              <a:t> </a:t>
            </a:r>
            <a:endParaRPr lang="fr-FR" dirty="0" smtClean="0">
              <a:sym typeface="Wingdings" pitchFamily="2" charset="2"/>
            </a:endParaRPr>
          </a:p>
          <a:p>
            <a:pPr lvl="1"/>
            <a:r>
              <a:rPr lang="fr-FR" dirty="0" err="1" smtClean="0">
                <a:sym typeface="Wingdings" pitchFamily="2" charset="2"/>
              </a:rPr>
              <a:t>Corecon</a:t>
            </a:r>
            <a:r>
              <a:rPr lang="fr-FR" dirty="0" smtClean="0">
                <a:sym typeface="Wingdings" pitchFamily="2" charset="2"/>
              </a:rPr>
              <a:t>, User </a:t>
            </a:r>
            <a:r>
              <a:rPr lang="fr-FR" dirty="0" err="1" smtClean="0">
                <a:sym typeface="Wingdings" pitchFamily="2" charset="2"/>
              </a:rPr>
              <a:t>debug</a:t>
            </a:r>
            <a:r>
              <a:rPr lang="fr-FR" dirty="0" smtClean="0">
                <a:sym typeface="Wingdings" pitchFamily="2" charset="2"/>
              </a:rPr>
              <a:t>, </a:t>
            </a:r>
            <a:r>
              <a:rPr lang="fr-FR" dirty="0" err="1" smtClean="0">
                <a:sym typeface="Wingdings" pitchFamily="2" charset="2"/>
              </a:rPr>
              <a:t>Remote</a:t>
            </a:r>
            <a:r>
              <a:rPr lang="fr-FR" dirty="0" smtClean="0">
                <a:sym typeface="Wingdings" pitchFamily="2" charset="2"/>
              </a:rPr>
              <a:t> Tools</a:t>
            </a:r>
            <a:endParaRPr lang="fr-FR" dirty="0" smtClean="0"/>
          </a:p>
          <a:p>
            <a:r>
              <a:rPr lang="fr-FR" dirty="0" err="1" smtClean="0"/>
              <a:t>Factory</a:t>
            </a:r>
            <a:r>
              <a:rPr lang="fr-FR" dirty="0" smtClean="0"/>
              <a:t> tests</a:t>
            </a:r>
          </a:p>
          <a:p>
            <a:pPr lvl="1"/>
            <a:r>
              <a:rPr lang="fr-FR" dirty="0" err="1" smtClean="0">
                <a:sym typeface="Wingdings" pitchFamily="2" charset="2"/>
              </a:rPr>
              <a:t>Remote</a:t>
            </a:r>
            <a:r>
              <a:rPr lang="fr-FR" dirty="0" smtClean="0">
                <a:sym typeface="Wingdings" pitchFamily="2" charset="2"/>
              </a:rPr>
              <a:t> display, </a:t>
            </a:r>
            <a:r>
              <a:rPr lang="fr-FR" dirty="0" err="1" smtClean="0">
                <a:sym typeface="Wingdings" pitchFamily="2" charset="2"/>
              </a:rPr>
              <a:t>Celog</a:t>
            </a:r>
            <a:r>
              <a:rPr lang="fr-FR" dirty="0" smtClean="0">
                <a:sym typeface="Wingdings" pitchFamily="2" charset="2"/>
              </a:rPr>
              <a:t>, Shell</a:t>
            </a:r>
            <a:endParaRPr lang="fr-FR" dirty="0" smtClean="0"/>
          </a:p>
          <a:p>
            <a:r>
              <a:rPr lang="fr-FR" dirty="0" smtClean="0"/>
              <a:t>Field tests</a:t>
            </a:r>
          </a:p>
          <a:p>
            <a:pPr lvl="1"/>
            <a:r>
              <a:rPr lang="fr-FR" dirty="0" err="1" smtClean="0"/>
              <a:t>Toolhelp</a:t>
            </a:r>
            <a:r>
              <a:rPr lang="fr-FR" dirty="0" smtClean="0"/>
              <a:t>, IP utilities, Telnet, </a:t>
            </a:r>
            <a:r>
              <a:rPr lang="fr-FR" dirty="0" err="1" smtClean="0"/>
              <a:t>Error</a:t>
            </a:r>
            <a:r>
              <a:rPr lang="fr-FR" dirty="0" smtClean="0"/>
              <a:t> Report</a:t>
            </a:r>
          </a:p>
          <a:p>
            <a:pPr>
              <a:buNone/>
            </a:pPr>
            <a:endParaRPr lang="fr-FR" dirty="0"/>
          </a:p>
        </p:txBody>
      </p:sp>
      <p:sp>
        <p:nvSpPr>
          <p:cNvPr id="2" name="Titre 1"/>
          <p:cNvSpPr>
            <a:spLocks noGrp="1"/>
          </p:cNvSpPr>
          <p:nvPr>
            <p:ph type="title"/>
          </p:nvPr>
        </p:nvSpPr>
        <p:spPr/>
        <p:txBody>
          <a:bodyPr/>
          <a:lstStyle/>
          <a:p>
            <a:r>
              <a:rPr lang="fr-FR" dirty="0" smtClean="0"/>
              <a:t>Tools for </a:t>
            </a:r>
            <a:r>
              <a:rPr lang="fr-FR" dirty="0" err="1" smtClean="0"/>
              <a:t>everyone</a:t>
            </a:r>
            <a:endParaRPr lang="fr-FR" dirty="0"/>
          </a:p>
        </p:txBody>
      </p:sp>
      <p:sp>
        <p:nvSpPr>
          <p:cNvPr id="4" name="Pentagone 3"/>
          <p:cNvSpPr/>
          <p:nvPr/>
        </p:nvSpPr>
        <p:spPr bwMode="auto">
          <a:xfrm>
            <a:off x="719017" y="1903226"/>
            <a:ext cx="4434008" cy="513935"/>
          </a:xfrm>
          <a:prstGeom prst="homePlate">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400" dirty="0" smtClean="0">
                <a:solidFill>
                  <a:srgbClr val="FFFFFF"/>
                </a:solidFill>
                <a:effectLst>
                  <a:outerShdw blurRad="38100" dist="38100" dir="2700000" algn="tl">
                    <a:srgbClr val="000000">
                      <a:alpha val="43137"/>
                    </a:srgbClr>
                  </a:outerShdw>
                </a:effectLst>
                <a:latin typeface="Calibri" pitchFamily="34" charset="0"/>
              </a:rPr>
              <a:t>OS </a:t>
            </a:r>
            <a:r>
              <a:rPr lang="fr-FR" sz="2400" dirty="0" err="1" smtClean="0">
                <a:solidFill>
                  <a:srgbClr val="FFFFFF"/>
                </a:solidFill>
                <a:effectLst>
                  <a:outerShdw blurRad="38100" dist="38100" dir="2700000" algn="tl">
                    <a:srgbClr val="000000">
                      <a:alpha val="43137"/>
                    </a:srgbClr>
                  </a:outerShdw>
                </a:effectLst>
                <a:latin typeface="Calibri" pitchFamily="34" charset="0"/>
              </a:rPr>
              <a:t>development</a:t>
            </a:r>
            <a:endParaRPr lang="fr-FR"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Pentagone 4"/>
          <p:cNvSpPr/>
          <p:nvPr/>
        </p:nvSpPr>
        <p:spPr bwMode="auto">
          <a:xfrm>
            <a:off x="726328" y="2898696"/>
            <a:ext cx="4531471" cy="518188"/>
          </a:xfrm>
          <a:prstGeom prst="homePlat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400" dirty="0" smtClean="0">
                <a:solidFill>
                  <a:srgbClr val="FFFFFF"/>
                </a:solidFill>
                <a:effectLst>
                  <a:outerShdw blurRad="38100" dist="38100" dir="2700000" algn="tl">
                    <a:srgbClr val="000000">
                      <a:alpha val="43137"/>
                    </a:srgbClr>
                  </a:outerShdw>
                </a:effectLst>
                <a:latin typeface="Calibri" pitchFamily="34" charset="0"/>
              </a:rPr>
              <a:t>Application </a:t>
            </a:r>
            <a:r>
              <a:rPr lang="fr-FR" sz="2400" dirty="0" err="1" smtClean="0">
                <a:solidFill>
                  <a:srgbClr val="FFFFFF"/>
                </a:solidFill>
                <a:effectLst>
                  <a:outerShdw blurRad="38100" dist="38100" dir="2700000" algn="tl">
                    <a:srgbClr val="000000">
                      <a:alpha val="43137"/>
                    </a:srgbClr>
                  </a:outerShdw>
                </a:effectLst>
                <a:latin typeface="Calibri" pitchFamily="34" charset="0"/>
              </a:rPr>
              <a:t>Development</a:t>
            </a:r>
            <a:endParaRPr lang="fr-FR"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Pentagone 5"/>
          <p:cNvSpPr/>
          <p:nvPr/>
        </p:nvSpPr>
        <p:spPr bwMode="auto">
          <a:xfrm>
            <a:off x="733643" y="3918319"/>
            <a:ext cx="4514631" cy="510385"/>
          </a:xfrm>
          <a:prstGeom prst="homePlate">
            <a:avLst/>
          </a:prstGeom>
          <a:solidFill>
            <a:schemeClr val="accent4">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400" dirty="0" err="1" smtClean="0">
                <a:solidFill>
                  <a:srgbClr val="FFFFFF"/>
                </a:solidFill>
                <a:effectLst>
                  <a:outerShdw blurRad="38100" dist="38100" dir="2700000" algn="tl">
                    <a:srgbClr val="000000">
                      <a:alpha val="43137"/>
                    </a:srgbClr>
                  </a:outerShdw>
                </a:effectLst>
                <a:latin typeface="Calibri" pitchFamily="34" charset="0"/>
              </a:rPr>
              <a:t>Factory</a:t>
            </a:r>
            <a:r>
              <a:rPr lang="fr-FR" sz="2400" dirty="0" smtClean="0">
                <a:solidFill>
                  <a:srgbClr val="FFFFFF"/>
                </a:solidFill>
                <a:effectLst>
                  <a:outerShdw blurRad="38100" dist="38100" dir="2700000" algn="tl">
                    <a:srgbClr val="000000">
                      <a:alpha val="43137"/>
                    </a:srgbClr>
                  </a:outerShdw>
                </a:effectLst>
                <a:latin typeface="Calibri" pitchFamily="34" charset="0"/>
              </a:rPr>
              <a:t> tests</a:t>
            </a:r>
          </a:p>
        </p:txBody>
      </p:sp>
      <p:sp>
        <p:nvSpPr>
          <p:cNvPr id="7" name="Pentagone 6"/>
          <p:cNvSpPr/>
          <p:nvPr/>
        </p:nvSpPr>
        <p:spPr bwMode="auto">
          <a:xfrm>
            <a:off x="722078" y="4928825"/>
            <a:ext cx="4497622" cy="499752"/>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400" dirty="0" smtClean="0">
                <a:solidFill>
                  <a:srgbClr val="FFFFFF"/>
                </a:solidFill>
                <a:effectLst>
                  <a:outerShdw blurRad="38100" dist="38100" dir="2700000" algn="tl">
                    <a:srgbClr val="000000">
                      <a:alpha val="43137"/>
                    </a:srgbClr>
                  </a:outerShdw>
                </a:effectLst>
                <a:latin typeface="Calibri" pitchFamily="34" charset="0"/>
              </a:rPr>
              <a:t>Field tests</a:t>
            </a:r>
          </a:p>
        </p:txBody>
      </p:sp>
      <p:pic>
        <p:nvPicPr>
          <p:cNvPr id="8" name="Picture 49" descr="D:\Pennie's documents\MS Image\NEWFeb15\Windows_Vista_Icons_ for_Marketing_use\Users.png"/>
          <p:cNvPicPr>
            <a:picLocks noChangeAspect="1" noChangeArrowheads="1"/>
          </p:cNvPicPr>
          <p:nvPr/>
        </p:nvPicPr>
        <p:blipFill>
          <a:blip r:embed="rId3"/>
          <a:srcRect/>
          <a:stretch>
            <a:fillRect/>
          </a:stretch>
        </p:blipFill>
        <p:spPr bwMode="auto">
          <a:xfrm>
            <a:off x="6280690" y="476485"/>
            <a:ext cx="1390416" cy="1390416"/>
          </a:xfrm>
          <a:prstGeom prst="rect">
            <a:avLst/>
          </a:prstGeom>
          <a:noFill/>
        </p:spPr>
      </p:pic>
      <p:pic>
        <p:nvPicPr>
          <p:cNvPr id="9" name="Picture 9" descr="D:\Pennie's documents\MS Image\NEWFeb15\Windows_Vista_Icons_ for_Marketing_use\ChildUser.png"/>
          <p:cNvPicPr>
            <a:picLocks noChangeAspect="1" noChangeArrowheads="1"/>
          </p:cNvPicPr>
          <p:nvPr/>
        </p:nvPicPr>
        <p:blipFill>
          <a:blip r:embed="rId4"/>
          <a:srcRect/>
          <a:stretch>
            <a:fillRect/>
          </a:stretch>
        </p:blipFill>
        <p:spPr bwMode="auto">
          <a:xfrm>
            <a:off x="7508985" y="0"/>
            <a:ext cx="1635015" cy="1692496"/>
          </a:xfrm>
          <a:prstGeom prst="rect">
            <a:avLst/>
          </a:prstGeom>
          <a:noFill/>
        </p:spPr>
      </p:pic>
      <p:pic>
        <p:nvPicPr>
          <p:cNvPr id="10" name="Image 9" descr="wemb-compact_h_rgb_r.png"/>
          <p:cNvPicPr>
            <a:picLocks noChangeAspect="1"/>
          </p:cNvPicPr>
          <p:nvPr/>
        </p:nvPicPr>
        <p:blipFill>
          <a:blip r:embed="rId5"/>
          <a:stretch>
            <a:fillRect/>
          </a:stretch>
        </p:blipFill>
        <p:spPr>
          <a:xfrm>
            <a:off x="6276975" y="1782419"/>
            <a:ext cx="2609850" cy="56256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Let’s</a:t>
            </a:r>
            <a:r>
              <a:rPr lang="fr-FR" dirty="0" smtClean="0"/>
              <a:t> talk about </a:t>
            </a:r>
            <a:r>
              <a:rPr lang="fr-FR" dirty="0" err="1" smtClean="0"/>
              <a:t>protocols</a:t>
            </a:r>
            <a:endParaRPr lang="fr-FR" dirty="0"/>
          </a:p>
        </p:txBody>
      </p:sp>
      <p:sp>
        <p:nvSpPr>
          <p:cNvPr id="3" name="Espace réservé du contenu 2"/>
          <p:cNvSpPr>
            <a:spLocks noGrp="1"/>
          </p:cNvSpPr>
          <p:nvPr>
            <p:ph idx="1"/>
          </p:nvPr>
        </p:nvSpPr>
        <p:spPr/>
        <p:txBody>
          <a:bodyPr/>
          <a:lstStyle/>
          <a:p>
            <a:r>
              <a:rPr lang="fr-FR" dirty="0" smtClean="0"/>
              <a:t>Host – Target </a:t>
            </a:r>
            <a:r>
              <a:rPr lang="fr-FR" dirty="0" err="1" smtClean="0"/>
              <a:t>connectivity</a:t>
            </a:r>
            <a:endParaRPr lang="fr-FR" dirty="0" smtClean="0"/>
          </a:p>
          <a:p>
            <a:pPr lvl="1"/>
            <a:r>
              <a:rPr lang="fr-FR" dirty="0" err="1" smtClean="0"/>
              <a:t>Corecon</a:t>
            </a:r>
            <a:r>
              <a:rPr lang="fr-FR" dirty="0" smtClean="0"/>
              <a:t> </a:t>
            </a:r>
            <a:r>
              <a:rPr lang="fr-FR" dirty="0" err="1" smtClean="0"/>
              <a:t>is</a:t>
            </a:r>
            <a:r>
              <a:rPr lang="fr-FR" dirty="0" smtClean="0"/>
              <a:t> for </a:t>
            </a:r>
            <a:r>
              <a:rPr lang="fr-FR" dirty="0" err="1" smtClean="0"/>
              <a:t>developers</a:t>
            </a:r>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r>
              <a:rPr lang="fr-FR" dirty="0" smtClean="0"/>
              <a:t>KITL </a:t>
            </a:r>
            <a:r>
              <a:rPr lang="fr-FR" dirty="0" err="1" smtClean="0"/>
              <a:t>is</a:t>
            </a:r>
            <a:r>
              <a:rPr lang="fr-FR" dirty="0" smtClean="0"/>
              <a:t> for OS </a:t>
            </a:r>
            <a:r>
              <a:rPr lang="fr-FR" dirty="0" err="1" smtClean="0"/>
              <a:t>builders</a:t>
            </a:r>
            <a:endParaRPr lang="fr-FR" dirty="0"/>
          </a:p>
        </p:txBody>
      </p:sp>
      <p:sp>
        <p:nvSpPr>
          <p:cNvPr id="8" name="Rectangle à coins arrondis 7"/>
          <p:cNvSpPr/>
          <p:nvPr/>
        </p:nvSpPr>
        <p:spPr bwMode="auto">
          <a:xfrm>
            <a:off x="5038725" y="2486026"/>
            <a:ext cx="3286125" cy="30099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7" name="Image 6" descr="wemb-compact_h_rgb_r.png"/>
          <p:cNvPicPr>
            <a:picLocks noChangeAspect="1"/>
          </p:cNvPicPr>
          <p:nvPr/>
        </p:nvPicPr>
        <p:blipFill>
          <a:blip r:embed="rId4"/>
          <a:stretch>
            <a:fillRect/>
          </a:stretch>
        </p:blipFill>
        <p:spPr>
          <a:xfrm>
            <a:off x="5207515" y="3673682"/>
            <a:ext cx="2803009" cy="604196"/>
          </a:xfrm>
          <a:prstGeom prst="rect">
            <a:avLst/>
          </a:prstGeom>
        </p:spPr>
      </p:pic>
      <p:graphicFrame>
        <p:nvGraphicFramePr>
          <p:cNvPr id="2051" name="Object 3"/>
          <p:cNvGraphicFramePr>
            <a:graphicFrameLocks noChangeAspect="1"/>
          </p:cNvGraphicFramePr>
          <p:nvPr/>
        </p:nvGraphicFramePr>
        <p:xfrm>
          <a:off x="3354388" y="2792413"/>
          <a:ext cx="2141537" cy="498475"/>
        </p:xfrm>
        <a:graphic>
          <a:graphicData uri="http://schemas.openxmlformats.org/presentationml/2006/ole">
            <p:oleObj spid="_x0000_s2051" name="Visio" r:id="rId5" imgW="3629491" imgH="497795" progId="">
              <p:embed/>
            </p:oleObj>
          </a:graphicData>
        </a:graphic>
      </p:graphicFrame>
      <p:graphicFrame>
        <p:nvGraphicFramePr>
          <p:cNvPr id="2053" name="Object 5"/>
          <p:cNvGraphicFramePr>
            <a:graphicFrameLocks noChangeAspect="1"/>
          </p:cNvGraphicFramePr>
          <p:nvPr/>
        </p:nvGraphicFramePr>
        <p:xfrm>
          <a:off x="3370263" y="4627563"/>
          <a:ext cx="2141537" cy="498475"/>
        </p:xfrm>
        <a:graphic>
          <a:graphicData uri="http://schemas.openxmlformats.org/presentationml/2006/ole">
            <p:oleObj spid="_x0000_s2053" name="Visio" r:id="rId6" imgW="3629491" imgH="497795" progId="">
              <p:embed/>
            </p:oleObj>
          </a:graphicData>
        </a:graphic>
      </p:graphicFrame>
      <p:sp>
        <p:nvSpPr>
          <p:cNvPr id="15" name="Rectangle à coins arrondis 14"/>
          <p:cNvSpPr/>
          <p:nvPr/>
        </p:nvSpPr>
        <p:spPr bwMode="auto">
          <a:xfrm>
            <a:off x="5610225" y="2724150"/>
            <a:ext cx="2028825" cy="6477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User </a:t>
            </a:r>
            <a:r>
              <a:rPr lang="fr-FR" sz="2000" dirty="0" err="1" smtClean="0">
                <a:solidFill>
                  <a:srgbClr val="FFFFFF"/>
                </a:solidFill>
                <a:effectLst>
                  <a:outerShdw blurRad="38100" dist="38100" dir="2700000" algn="tl">
                    <a:srgbClr val="000000">
                      <a:alpha val="43137"/>
                    </a:srgbClr>
                  </a:outerShdw>
                </a:effectLst>
                <a:latin typeface="Calibri" pitchFamily="34" charset="0"/>
              </a:rPr>
              <a:t>level</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ectangle à coins arrondis 15"/>
          <p:cNvSpPr/>
          <p:nvPr/>
        </p:nvSpPr>
        <p:spPr bwMode="auto">
          <a:xfrm>
            <a:off x="5600700" y="4562475"/>
            <a:ext cx="2028825" cy="6477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err="1" smtClean="0">
                <a:solidFill>
                  <a:srgbClr val="FFFFFF"/>
                </a:solidFill>
                <a:effectLst>
                  <a:outerShdw blurRad="38100" dist="38100" dir="2700000" algn="tl">
                    <a:srgbClr val="000000">
                      <a:alpha val="43137"/>
                    </a:srgbClr>
                  </a:outerShdw>
                </a:effectLst>
                <a:latin typeface="Calibri" pitchFamily="34" charset="0"/>
              </a:rPr>
              <a:t>Kernel</a:t>
            </a:r>
            <a:r>
              <a:rPr lang="fr-FR" sz="2000" dirty="0" smtClean="0">
                <a:solidFill>
                  <a:srgbClr val="FFFFFF"/>
                </a:solidFill>
                <a:effectLst>
                  <a:outerShdw blurRad="38100" dist="38100" dir="2700000" algn="tl">
                    <a:srgbClr val="000000">
                      <a:alpha val="43137"/>
                    </a:srgbClr>
                  </a:outerShdw>
                </a:effectLst>
                <a:latin typeface="Calibri" pitchFamily="34" charset="0"/>
              </a:rPr>
              <a:t> </a:t>
            </a:r>
            <a:r>
              <a:rPr lang="fr-FR" sz="2000" dirty="0" err="1" smtClean="0">
                <a:solidFill>
                  <a:srgbClr val="FFFFFF"/>
                </a:solidFill>
                <a:effectLst>
                  <a:outerShdw blurRad="38100" dist="38100" dir="2700000" algn="tl">
                    <a:srgbClr val="000000">
                      <a:alpha val="43137"/>
                    </a:srgbClr>
                  </a:outerShdw>
                </a:effectLst>
                <a:latin typeface="Calibri" pitchFamily="34" charset="0"/>
              </a:rPr>
              <a:t>level</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8" name="Image 17" descr="Delta.png"/>
          <p:cNvPicPr>
            <a:picLocks noChangeAspect="1"/>
          </p:cNvPicPr>
          <p:nvPr/>
        </p:nvPicPr>
        <p:blipFill>
          <a:blip r:embed="rId7"/>
          <a:stretch>
            <a:fillRect/>
          </a:stretch>
        </p:blipFill>
        <p:spPr>
          <a:xfrm flipH="1">
            <a:off x="5317435" y="5202766"/>
            <a:ext cx="2753180" cy="1450654"/>
          </a:xfrm>
          <a:prstGeom prst="rect">
            <a:avLst/>
          </a:prstGeom>
          <a:effectLst>
            <a:outerShdw blurRad="114300" dist="38100" dir="5340000" sx="102000" sy="102000" algn="tl" rotWithShape="0">
              <a:prstClr val="black">
                <a:alpha val="40000"/>
              </a:prstClr>
            </a:outerShdw>
            <a:reflection blurRad="6350" stA="52000" endA="300" endPos="35000" dir="5400000" sy="-100000" algn="bl" rotWithShape="0"/>
          </a:effectLst>
        </p:spPr>
      </p:pic>
      <p:sp>
        <p:nvSpPr>
          <p:cNvPr id="19" name="Rectangle 18"/>
          <p:cNvSpPr/>
          <p:nvPr/>
        </p:nvSpPr>
        <p:spPr>
          <a:xfrm>
            <a:off x="3993192" y="4538960"/>
            <a:ext cx="98616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KITL</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1" name="Rectangle 20"/>
          <p:cNvSpPr/>
          <p:nvPr/>
        </p:nvSpPr>
        <p:spPr>
          <a:xfrm>
            <a:off x="3637979" y="2729210"/>
            <a:ext cx="158229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cap="none" spc="0" dirty="0" err="1" smtClean="0">
                <a:ln w="11430"/>
                <a:solidFill>
                  <a:schemeClr val="accent1">
                    <a:lumMod val="75000"/>
                  </a:schemeClr>
                </a:solidFill>
                <a:effectLst>
                  <a:outerShdw blurRad="50800" dist="39000" dir="5460000" algn="tl">
                    <a:srgbClr val="000000">
                      <a:alpha val="38000"/>
                    </a:srgbClr>
                  </a:outerShdw>
                </a:effectLst>
              </a:rPr>
              <a:t>Corecon</a:t>
            </a:r>
            <a:endParaRPr lang="fr-FR" sz="3200" b="1" cap="none" spc="0" dirty="0">
              <a:ln w="11430"/>
              <a:solidFill>
                <a:schemeClr val="accent1">
                  <a:lumMod val="75000"/>
                </a:schemeClr>
              </a:solidFill>
              <a:effectLst>
                <a:outerShdw blurRad="50800" dist="39000" dir="5460000" algn="tl">
                  <a:srgbClr val="000000">
                    <a:alpha val="38000"/>
                  </a:srgbClr>
                </a:outerShdw>
              </a:effectLst>
            </a:endParaRPr>
          </a:p>
        </p:txBody>
      </p:sp>
      <p:pic>
        <p:nvPicPr>
          <p:cNvPr id="22" name="Picture 1061" descr="PB"/>
          <p:cNvPicPr>
            <a:picLocks noChangeAspect="1" noChangeArrowheads="1"/>
          </p:cNvPicPr>
          <p:nvPr/>
        </p:nvPicPr>
        <p:blipFill>
          <a:blip r:embed="rId8" cstate="print"/>
          <a:srcRect/>
          <a:stretch>
            <a:fillRect/>
          </a:stretch>
        </p:blipFill>
        <p:spPr bwMode="auto">
          <a:xfrm>
            <a:off x="2384425" y="4410507"/>
            <a:ext cx="882601" cy="885394"/>
          </a:xfrm>
          <a:prstGeom prst="rect">
            <a:avLst/>
          </a:prstGeom>
          <a:noFill/>
          <a:effectLst>
            <a:softEdge rad="63500"/>
          </a:effectLst>
          <a:scene3d>
            <a:camera prst="orthographicFront"/>
            <a:lightRig rig="threePt" dir="t"/>
          </a:scene3d>
          <a:sp3d>
            <a:bevelT/>
          </a:sp3d>
        </p:spPr>
      </p:pic>
      <p:pic>
        <p:nvPicPr>
          <p:cNvPr id="5" name="Picture 9" descr="D:\Pennie's documents\Images for TechEd06\Hardware_Imagery\HP Compaq d530 Ultra slim with bliss.png"/>
          <p:cNvPicPr>
            <a:picLocks noChangeAspect="1" noChangeArrowheads="1"/>
          </p:cNvPicPr>
          <p:nvPr/>
        </p:nvPicPr>
        <p:blipFill>
          <a:blip r:embed="rId9" cstate="print"/>
          <a:srcRect/>
          <a:stretch>
            <a:fillRect/>
          </a:stretch>
        </p:blipFill>
        <p:spPr bwMode="auto">
          <a:xfrm>
            <a:off x="268290" y="2857500"/>
            <a:ext cx="2227950" cy="2076449"/>
          </a:xfrm>
          <a:prstGeom prst="rect">
            <a:avLst/>
          </a:prstGeom>
          <a:noFill/>
          <a:effectLst>
            <a:outerShdw blurRad="952500" dist="50800" dir="10860000" algn="tr" rotWithShape="0">
              <a:schemeClr val="bg1">
                <a:alpha val="40000"/>
              </a:schemeClr>
            </a:outerShdw>
            <a:reflection blurRad="6350" stA="50000" endA="300" endPos="55000" dir="5400000" sy="-100000" algn="bl" rotWithShape="0"/>
          </a:effectLst>
        </p:spPr>
      </p:pic>
      <p:pic>
        <p:nvPicPr>
          <p:cNvPr id="23" name="Picture 22" descr="VS80_1"/>
          <p:cNvPicPr>
            <a:picLocks noChangeAspect="1" noChangeArrowheads="1"/>
          </p:cNvPicPr>
          <p:nvPr/>
        </p:nvPicPr>
        <p:blipFill>
          <a:blip r:embed="rId10" cstate="print"/>
          <a:srcRect/>
          <a:stretch>
            <a:fillRect/>
          </a:stretch>
        </p:blipFill>
        <p:spPr bwMode="auto">
          <a:xfrm>
            <a:off x="2286000" y="2651236"/>
            <a:ext cx="933450" cy="866775"/>
          </a:xfrm>
          <a:prstGeom prst="rect">
            <a:avLst/>
          </a:prstGeom>
          <a:noFill/>
          <a:effectLst>
            <a:softEdge rad="63500"/>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par>
                                <p:cTn id="13" presetID="22" presetClass="entr" presetSubtype="2"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wipe(right)">
                                      <p:cBhvr>
                                        <p:cTn id="15" dur="500"/>
                                        <p:tgtEl>
                                          <p:spTgt spid="2053"/>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wipe(down)">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par>
                                <p:cTn id="36" presetID="22" presetClass="entr" presetSubtype="2" fill="hold" nodeType="with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wipe(right)">
                                      <p:cBhvr>
                                        <p:cTn id="38" dur="500"/>
                                        <p:tgtEl>
                                          <p:spTgt spid="2051"/>
                                        </p:tgtEl>
                                      </p:cBhvr>
                                    </p:animEffect>
                                  </p:childTnLst>
                                </p:cTn>
                              </p:par>
                            </p:childTnLst>
                          </p:cTn>
                        </p:par>
                        <p:par>
                          <p:cTn id="39" fill="hold">
                            <p:stCondLst>
                              <p:cond delay="1000"/>
                            </p:stCondLst>
                            <p:childTnLst>
                              <p:par>
                                <p:cTn id="40" presetID="53"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1500"/>
                            </p:stCondLst>
                            <p:childTnLst>
                              <p:par>
                                <p:cTn id="46" presetID="22" presetClass="entr" presetSubtype="4" fill="hold" nodeType="after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down)">
                                      <p:cBhvr>
                                        <p:cTn id="4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D:\Pennie's documents\Images for TechEd06\Hardware_Imagery\HP Compaq d530 Ultra slim with bliss.png"/>
          <p:cNvPicPr>
            <a:picLocks noChangeAspect="1" noChangeArrowheads="1"/>
          </p:cNvPicPr>
          <p:nvPr/>
        </p:nvPicPr>
        <p:blipFill>
          <a:blip r:embed="rId4" cstate="print"/>
          <a:srcRect/>
          <a:stretch>
            <a:fillRect/>
          </a:stretch>
        </p:blipFill>
        <p:spPr bwMode="auto">
          <a:xfrm>
            <a:off x="266699" y="5130927"/>
            <a:ext cx="1504951" cy="1402614"/>
          </a:xfrm>
          <a:prstGeom prst="rect">
            <a:avLst/>
          </a:prstGeom>
          <a:noFill/>
          <a:effectLst>
            <a:outerShdw blurRad="952500" dist="50800" dir="10860000" algn="tr" rotWithShape="0">
              <a:schemeClr val="bg1">
                <a:alpha val="40000"/>
              </a:schemeClr>
            </a:outerShdw>
            <a:reflection blurRad="6350" stA="52000" endA="300" endPos="35000" dir="5400000" sy="-100000" algn="bl" rotWithShape="0"/>
          </a:effectLst>
        </p:spPr>
      </p:pic>
      <p:pic>
        <p:nvPicPr>
          <p:cNvPr id="23" name="Picture 22" descr="VS80_1"/>
          <p:cNvPicPr>
            <a:picLocks noChangeAspect="1" noChangeArrowheads="1"/>
          </p:cNvPicPr>
          <p:nvPr/>
        </p:nvPicPr>
        <p:blipFill>
          <a:blip r:embed="rId5" cstate="print"/>
          <a:srcRect/>
          <a:stretch>
            <a:fillRect/>
          </a:stretch>
        </p:blipFill>
        <p:spPr bwMode="auto">
          <a:xfrm>
            <a:off x="962025" y="5217704"/>
            <a:ext cx="447675" cy="415699"/>
          </a:xfrm>
          <a:prstGeom prst="rect">
            <a:avLst/>
          </a:prstGeom>
          <a:noFill/>
          <a:effectLst>
            <a:softEdge rad="63500"/>
          </a:effectLst>
          <a:scene3d>
            <a:camera prst="orthographicFront"/>
            <a:lightRig rig="threePt" dir="t"/>
          </a:scene3d>
          <a:sp3d>
            <a:bevelT/>
          </a:sp3d>
        </p:spPr>
      </p:pic>
      <p:sp>
        <p:nvSpPr>
          <p:cNvPr id="2" name="Titre 1"/>
          <p:cNvSpPr>
            <a:spLocks noGrp="1"/>
          </p:cNvSpPr>
          <p:nvPr>
            <p:ph type="title"/>
          </p:nvPr>
        </p:nvSpPr>
        <p:spPr/>
        <p:txBody>
          <a:bodyPr/>
          <a:lstStyle/>
          <a:p>
            <a:r>
              <a:rPr lang="fr-FR" dirty="0" err="1" smtClean="0"/>
              <a:t>Establish</a:t>
            </a:r>
            <a:r>
              <a:rPr lang="fr-FR" dirty="0" smtClean="0"/>
              <a:t> </a:t>
            </a:r>
            <a:r>
              <a:rPr lang="fr-FR" dirty="0" err="1" smtClean="0"/>
              <a:t>Core</a:t>
            </a:r>
            <a:r>
              <a:rPr lang="fr-FR" dirty="0" smtClean="0"/>
              <a:t> </a:t>
            </a:r>
            <a:r>
              <a:rPr lang="fr-FR" dirty="0" err="1" smtClean="0"/>
              <a:t>connectivity</a:t>
            </a:r>
            <a:endParaRPr lang="fr-FR" dirty="0"/>
          </a:p>
        </p:txBody>
      </p:sp>
      <p:sp>
        <p:nvSpPr>
          <p:cNvPr id="3" name="Espace réservé du contenu 2"/>
          <p:cNvSpPr>
            <a:spLocks noGrp="1"/>
          </p:cNvSpPr>
          <p:nvPr>
            <p:ph idx="1"/>
          </p:nvPr>
        </p:nvSpPr>
        <p:spPr>
          <a:xfrm>
            <a:off x="381000" y="1250949"/>
            <a:ext cx="8620125" cy="4561205"/>
          </a:xfrm>
        </p:spPr>
        <p:txBody>
          <a:bodyPr/>
          <a:lstStyle/>
          <a:p>
            <a:r>
              <a:rPr lang="fr-FR" dirty="0" smtClean="0"/>
              <a:t>Target </a:t>
            </a:r>
            <a:r>
              <a:rPr lang="fr-FR" dirty="0" err="1" smtClean="0"/>
              <a:t>side</a:t>
            </a:r>
            <a:r>
              <a:rPr lang="fr-FR" dirty="0" smtClean="0"/>
              <a:t> </a:t>
            </a:r>
            <a:r>
              <a:rPr lang="fr-FR" dirty="0" err="1" smtClean="0"/>
              <a:t>implementation</a:t>
            </a:r>
            <a:endParaRPr lang="fr-FR" dirty="0" smtClean="0"/>
          </a:p>
          <a:p>
            <a:pPr marL="396875" lvl="1">
              <a:buSzTx/>
              <a:buNone/>
            </a:pPr>
            <a:r>
              <a:rPr lang="en-US" sz="1400" b="1" dirty="0" smtClean="0">
                <a:solidFill>
                  <a:srgbClr val="FF0066"/>
                </a:solidFill>
                <a:latin typeface="Consolas" pitchFamily="49" charset="0"/>
                <a:cs typeface="Courier New" pitchFamily="49" charset="0"/>
              </a:rPr>
              <a:t>&lt;</a:t>
            </a:r>
            <a:r>
              <a:rPr lang="en-US" sz="1400" b="1" dirty="0" err="1" smtClean="0">
                <a:solidFill>
                  <a:srgbClr val="FF0066"/>
                </a:solidFill>
                <a:latin typeface="Consolas" pitchFamily="49" charset="0"/>
                <a:cs typeface="Courier New" pitchFamily="49" charset="0"/>
              </a:rPr>
              <a:t>Vol</a:t>
            </a:r>
            <a:r>
              <a:rPr lang="en-US" sz="1400" b="1" dirty="0" smtClean="0">
                <a:solidFill>
                  <a:srgbClr val="FF0066"/>
                </a:solidFill>
                <a:latin typeface="Consolas" pitchFamily="49" charset="0"/>
                <a:cs typeface="Courier New" pitchFamily="49" charset="0"/>
              </a:rPr>
              <a:t>&gt;</a:t>
            </a:r>
            <a:r>
              <a:rPr lang="en-US" sz="1400" b="1" dirty="0" smtClean="0">
                <a:solidFill>
                  <a:schemeClr val="accent5">
                    <a:lumMod val="20000"/>
                    <a:lumOff val="80000"/>
                  </a:schemeClr>
                </a:solidFill>
                <a:latin typeface="Consolas" pitchFamily="49" charset="0"/>
                <a:cs typeface="Courier New" pitchFamily="49" charset="0"/>
              </a:rPr>
              <a:t>:\Program Files\</a:t>
            </a:r>
            <a:r>
              <a:rPr lang="en-US" sz="1400" b="1" dirty="0" smtClean="0">
                <a:solidFill>
                  <a:srgbClr val="FF0066"/>
                </a:solidFill>
                <a:latin typeface="Consolas" pitchFamily="49" charset="0"/>
                <a:cs typeface="Courier New" pitchFamily="49" charset="0"/>
              </a:rPr>
              <a:t>&lt;Common&gt;</a:t>
            </a:r>
            <a:r>
              <a:rPr lang="en-US" sz="1400" b="1" dirty="0" smtClean="0">
                <a:solidFill>
                  <a:schemeClr val="accent5">
                    <a:lumMod val="20000"/>
                    <a:lumOff val="80000"/>
                  </a:schemeClr>
                </a:solidFill>
                <a:latin typeface="Consolas" pitchFamily="49" charset="0"/>
                <a:cs typeface="Courier New" pitchFamily="49" charset="0"/>
              </a:rPr>
              <a:t>\Microsoft shared\</a:t>
            </a:r>
            <a:r>
              <a:rPr lang="en-US" sz="1400" b="1" dirty="0" err="1" smtClean="0">
                <a:solidFill>
                  <a:schemeClr val="accent5">
                    <a:lumMod val="20000"/>
                    <a:lumOff val="80000"/>
                  </a:schemeClr>
                </a:solidFill>
                <a:latin typeface="Consolas" pitchFamily="49" charset="0"/>
                <a:cs typeface="Courier New" pitchFamily="49" charset="0"/>
              </a:rPr>
              <a:t>Corecon</a:t>
            </a:r>
            <a:r>
              <a:rPr lang="en-US" sz="1400" b="1" dirty="0" smtClean="0">
                <a:solidFill>
                  <a:schemeClr val="accent5">
                    <a:lumMod val="20000"/>
                    <a:lumOff val="80000"/>
                  </a:schemeClr>
                </a:solidFill>
                <a:latin typeface="Consolas" pitchFamily="49" charset="0"/>
                <a:cs typeface="Courier New" pitchFamily="49" charset="0"/>
              </a:rPr>
              <a:t>\1.0\target\wce400\</a:t>
            </a:r>
            <a:r>
              <a:rPr lang="en-US" sz="1400" b="1" dirty="0" smtClean="0">
                <a:solidFill>
                  <a:srgbClr val="FF0066"/>
                </a:solidFill>
                <a:latin typeface="Consolas" pitchFamily="49" charset="0"/>
                <a:cs typeface="Courier New" pitchFamily="49" charset="0"/>
              </a:rPr>
              <a:t>&lt;CPU&gt;</a:t>
            </a:r>
            <a:r>
              <a:rPr lang="en-US" sz="1400" b="1" dirty="0" smtClean="0">
                <a:solidFill>
                  <a:srgbClr val="FFFFFF"/>
                </a:solidFill>
                <a:latin typeface="Consolas" pitchFamily="49" charset="0"/>
                <a:cs typeface="Courier New" pitchFamily="49" charset="0"/>
              </a:rPr>
              <a:t>\</a:t>
            </a:r>
            <a:endParaRPr lang="fr-FR" sz="1400" dirty="0" smtClean="0">
              <a:solidFill>
                <a:srgbClr val="FFFFFF"/>
              </a:solidFill>
              <a:latin typeface="Consolas" pitchFamily="49" charset="0"/>
            </a:endParaRPr>
          </a:p>
          <a:p>
            <a:pPr lvl="1"/>
            <a:r>
              <a:rPr lang="fr-FR" dirty="0" err="1" smtClean="0"/>
              <a:t>Copied</a:t>
            </a:r>
            <a:r>
              <a:rPr lang="fr-FR" dirty="0" smtClean="0"/>
              <a:t> </a:t>
            </a:r>
            <a:r>
              <a:rPr lang="fr-FR" dirty="0" err="1" smtClean="0"/>
              <a:t>during</a:t>
            </a:r>
            <a:r>
              <a:rPr lang="fr-FR" dirty="0" smtClean="0"/>
              <a:t> the installation of Visual Studio</a:t>
            </a:r>
          </a:p>
          <a:p>
            <a:pPr lvl="1"/>
            <a:r>
              <a:rPr lang="fr-FR" dirty="0" smtClean="0"/>
              <a:t>Host &amp; Target versions must match!...</a:t>
            </a:r>
          </a:p>
        </p:txBody>
      </p:sp>
      <p:sp>
        <p:nvSpPr>
          <p:cNvPr id="8" name="Rectangle à coins arrondis 7"/>
          <p:cNvSpPr/>
          <p:nvPr/>
        </p:nvSpPr>
        <p:spPr bwMode="auto">
          <a:xfrm>
            <a:off x="5467351" y="3067051"/>
            <a:ext cx="3267074" cy="2438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7" name="Image 6" descr="wemb-compact_h_rgb_r.png"/>
          <p:cNvPicPr>
            <a:picLocks noChangeAspect="1"/>
          </p:cNvPicPr>
          <p:nvPr/>
        </p:nvPicPr>
        <p:blipFill>
          <a:blip r:embed="rId6"/>
          <a:stretch>
            <a:fillRect/>
          </a:stretch>
        </p:blipFill>
        <p:spPr>
          <a:xfrm>
            <a:off x="5677700" y="4956299"/>
            <a:ext cx="2199475" cy="474103"/>
          </a:xfrm>
          <a:prstGeom prst="rect">
            <a:avLst/>
          </a:prstGeom>
        </p:spPr>
      </p:pic>
      <p:graphicFrame>
        <p:nvGraphicFramePr>
          <p:cNvPr id="2051" name="Object 3"/>
          <p:cNvGraphicFramePr>
            <a:graphicFrameLocks noChangeAspect="1"/>
          </p:cNvGraphicFramePr>
          <p:nvPr/>
        </p:nvGraphicFramePr>
        <p:xfrm>
          <a:off x="2962276" y="3201988"/>
          <a:ext cx="2886074" cy="498475"/>
        </p:xfrm>
        <a:graphic>
          <a:graphicData uri="http://schemas.openxmlformats.org/presentationml/2006/ole">
            <p:oleObj spid="_x0000_s3074" name="Visio" r:id="rId7" imgW="3629491" imgH="497795" progId="">
              <p:embed/>
            </p:oleObj>
          </a:graphicData>
        </a:graphic>
      </p:graphicFrame>
      <p:pic>
        <p:nvPicPr>
          <p:cNvPr id="18" name="Image 17" descr="Delta.png"/>
          <p:cNvPicPr>
            <a:picLocks noChangeAspect="1"/>
          </p:cNvPicPr>
          <p:nvPr/>
        </p:nvPicPr>
        <p:blipFill>
          <a:blip r:embed="rId8"/>
          <a:stretch>
            <a:fillRect/>
          </a:stretch>
        </p:blipFill>
        <p:spPr>
          <a:xfrm flipH="1">
            <a:off x="5838824" y="5251644"/>
            <a:ext cx="2660415" cy="1401776"/>
          </a:xfrm>
          <a:prstGeom prst="rect">
            <a:avLst/>
          </a:prstGeom>
          <a:effectLst>
            <a:outerShdw blurRad="114300" dist="38100" dir="5340000" sx="102000" sy="102000" algn="tl" rotWithShape="0">
              <a:prstClr val="black">
                <a:alpha val="40000"/>
              </a:prstClr>
            </a:outerShdw>
            <a:reflection blurRad="6350" stA="52000" endA="300" endPos="35000" dir="5400000" sy="-100000" algn="bl" rotWithShape="0"/>
          </a:effectLst>
        </p:spPr>
      </p:pic>
      <p:sp>
        <p:nvSpPr>
          <p:cNvPr id="21" name="Rectangle 20"/>
          <p:cNvSpPr/>
          <p:nvPr/>
        </p:nvSpPr>
        <p:spPr>
          <a:xfrm>
            <a:off x="3552254" y="3157835"/>
            <a:ext cx="158229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cap="none" spc="0" dirty="0" err="1" smtClean="0">
                <a:ln w="11430"/>
                <a:solidFill>
                  <a:schemeClr val="accent1">
                    <a:lumMod val="75000"/>
                  </a:schemeClr>
                </a:solidFill>
                <a:effectLst>
                  <a:outerShdw blurRad="50800" dist="39000" dir="5460000" algn="tl">
                    <a:srgbClr val="000000">
                      <a:alpha val="38000"/>
                    </a:srgbClr>
                  </a:outerShdw>
                </a:effectLst>
              </a:rPr>
              <a:t>Corecon</a:t>
            </a:r>
            <a:endParaRPr lang="fr-FR" sz="3200" b="1" cap="none" spc="0" dirty="0">
              <a:ln w="11430"/>
              <a:solidFill>
                <a:schemeClr val="accent1">
                  <a:lumMod val="75000"/>
                </a:schemeClr>
              </a:solidFill>
              <a:effectLst>
                <a:outerShdw blurRad="50800" dist="39000" dir="5460000" algn="tl">
                  <a:srgbClr val="000000">
                    <a:alpha val="38000"/>
                  </a:srgbClr>
                </a:outerShdw>
              </a:effectLst>
            </a:endParaRPr>
          </a:p>
        </p:txBody>
      </p:sp>
      <p:sp>
        <p:nvSpPr>
          <p:cNvPr id="17" name="Rectangle à coins arrondis 16"/>
          <p:cNvSpPr/>
          <p:nvPr/>
        </p:nvSpPr>
        <p:spPr bwMode="auto">
          <a:xfrm>
            <a:off x="266699" y="3105150"/>
            <a:ext cx="2676525" cy="904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fr-FR" b="1" dirty="0" smtClean="0">
                <a:solidFill>
                  <a:srgbClr val="FFFFFF"/>
                </a:solidFill>
                <a:effectLst>
                  <a:outerShdw blurRad="38100" dist="38100" dir="2700000" algn="tl">
                    <a:srgbClr val="000000">
                      <a:alpha val="43137"/>
                    </a:srgbClr>
                  </a:outerShdw>
                </a:effectLst>
                <a:latin typeface="Calibri" pitchFamily="34" charset="0"/>
                <a:sym typeface="Wingdings"/>
              </a:rPr>
              <a:t> </a:t>
            </a:r>
            <a:r>
              <a:rPr lang="fr-FR" b="1" dirty="0" smtClean="0">
                <a:solidFill>
                  <a:srgbClr val="FFFFFF"/>
                </a:solidFill>
                <a:effectLst>
                  <a:outerShdw blurRad="38100" dist="38100" dir="2700000" algn="tl">
                    <a:srgbClr val="000000">
                      <a:alpha val="43137"/>
                    </a:srgbClr>
                  </a:outerShdw>
                </a:effectLst>
                <a:latin typeface="Calibri" pitchFamily="34" charset="0"/>
              </a:rPr>
              <a:t>Tools</a:t>
            </a:r>
          </a:p>
          <a:p>
            <a:pPr lvl="1" defTabSz="914099" fontAlgn="base">
              <a:spcBef>
                <a:spcPct val="0"/>
              </a:spcBef>
              <a:spcAft>
                <a:spcPct val="0"/>
              </a:spcAft>
              <a:buFont typeface="Wingdings"/>
              <a:buChar char="F"/>
            </a:pPr>
            <a:r>
              <a:rPr lang="fr-FR" b="1" dirty="0" smtClean="0">
                <a:solidFill>
                  <a:srgbClr val="FFFFFF"/>
                </a:solidFill>
                <a:effectLst>
                  <a:outerShdw blurRad="38100" dist="38100" dir="2700000" algn="tl">
                    <a:srgbClr val="000000">
                      <a:alpha val="43137"/>
                    </a:srgbClr>
                  </a:outerShdw>
                </a:effectLst>
                <a:latin typeface="Calibri" pitchFamily="34" charset="0"/>
                <a:sym typeface="Wingdings"/>
              </a:rPr>
              <a:t>Options</a:t>
            </a:r>
          </a:p>
          <a:p>
            <a:pPr lvl="2" defTabSz="914099" fontAlgn="base">
              <a:spcBef>
                <a:spcPct val="0"/>
              </a:spcBef>
              <a:spcAft>
                <a:spcPct val="0"/>
              </a:spcAft>
              <a:buFont typeface="Wingdings"/>
              <a:buChar char="F"/>
            </a:pPr>
            <a:r>
              <a:rPr lang="fr-FR" b="1" dirty="0" err="1" smtClean="0">
                <a:solidFill>
                  <a:srgbClr val="FFFFFF"/>
                </a:solidFill>
                <a:effectLst>
                  <a:outerShdw blurRad="38100" dist="38100" dir="2700000" algn="tl">
                    <a:srgbClr val="000000">
                      <a:alpha val="43137"/>
                    </a:srgbClr>
                  </a:outerShdw>
                </a:effectLst>
                <a:latin typeface="Calibri" pitchFamily="34" charset="0"/>
                <a:sym typeface="Wingdings"/>
              </a:rPr>
              <a:t>Devices</a:t>
            </a:r>
            <a:endParaRPr lang="fr-FR"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 name="Rectangle à coins arrondis 19"/>
          <p:cNvSpPr/>
          <p:nvPr/>
        </p:nvSpPr>
        <p:spPr bwMode="auto">
          <a:xfrm>
            <a:off x="285749" y="4067175"/>
            <a:ext cx="2657476" cy="46672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fr-FR" b="1" dirty="0" smtClean="0">
                <a:solidFill>
                  <a:srgbClr val="FFFFFF"/>
                </a:solidFill>
                <a:effectLst>
                  <a:outerShdw blurRad="38100" dist="38100" dir="2700000" algn="tl">
                    <a:srgbClr val="000000">
                      <a:alpha val="43137"/>
                    </a:srgbClr>
                  </a:outerShdw>
                </a:effectLst>
                <a:latin typeface="Calibri" pitchFamily="34" charset="0"/>
              </a:rPr>
              <a:t>Configure TCP transport</a:t>
            </a:r>
          </a:p>
        </p:txBody>
      </p:sp>
      <p:grpSp>
        <p:nvGrpSpPr>
          <p:cNvPr id="24" name="Groupe 23"/>
          <p:cNvGrpSpPr/>
          <p:nvPr/>
        </p:nvGrpSpPr>
        <p:grpSpPr>
          <a:xfrm>
            <a:off x="1354765" y="4577537"/>
            <a:ext cx="1588459" cy="480238"/>
            <a:chOff x="1354765" y="4577537"/>
            <a:chExt cx="1588459" cy="480238"/>
          </a:xfrm>
        </p:grpSpPr>
        <p:sp>
          <p:nvSpPr>
            <p:cNvPr id="25" name="Rectangle à coins arrondis 24"/>
            <p:cNvSpPr/>
            <p:nvPr/>
          </p:nvSpPr>
          <p:spPr bwMode="auto">
            <a:xfrm>
              <a:off x="1354765" y="4577537"/>
              <a:ext cx="1588459" cy="480238"/>
            </a:xfrm>
            <a:prstGeom prst="wedgeRoundRectCallout">
              <a:avLst>
                <a:gd name="adj1" fmla="val -45772"/>
                <a:gd name="adj2" fmla="val 103271"/>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fr-FR" sz="2000" dirty="0" err="1" smtClean="0">
                  <a:solidFill>
                    <a:srgbClr val="FFFFFF"/>
                  </a:solidFill>
                  <a:effectLst>
                    <a:outerShdw blurRad="38100" dist="38100" dir="2700000" algn="tl">
                      <a:srgbClr val="000000">
                        <a:alpha val="43137"/>
                      </a:srgbClr>
                    </a:outerShdw>
                  </a:effectLst>
                  <a:latin typeface="Calibri" pitchFamily="34" charset="0"/>
                </a:rPr>
                <a:t>Connect</a:t>
              </a:r>
              <a:r>
                <a:rPr lang="fr-FR" sz="2000" dirty="0" smtClean="0">
                  <a:solidFill>
                    <a:srgbClr val="FFFFFF"/>
                  </a:solidFill>
                  <a:effectLst>
                    <a:outerShdw blurRad="38100" dist="38100" dir="2700000" algn="tl">
                      <a:srgbClr val="000000">
                        <a:alpha val="43137"/>
                      </a:srgbClr>
                    </a:outerShdw>
                  </a:effectLst>
                  <a:latin typeface="Calibri" pitchFamily="34" charset="0"/>
                </a:rPr>
                <a:t>!</a:t>
              </a:r>
            </a:p>
          </p:txBody>
        </p:sp>
        <p:pic>
          <p:nvPicPr>
            <p:cNvPr id="3077" name="Picture 5"/>
            <p:cNvPicPr>
              <a:picLocks noChangeAspect="1" noChangeArrowheads="1"/>
            </p:cNvPicPr>
            <p:nvPr/>
          </p:nvPicPr>
          <p:blipFill>
            <a:blip r:embed="rId9"/>
            <a:srcRect/>
            <a:stretch>
              <a:fillRect/>
            </a:stretch>
          </p:blipFill>
          <p:spPr bwMode="auto">
            <a:xfrm>
              <a:off x="1447800" y="4629150"/>
              <a:ext cx="361950" cy="361950"/>
            </a:xfrm>
            <a:prstGeom prst="rect">
              <a:avLst/>
            </a:prstGeom>
            <a:noFill/>
            <a:effectLst>
              <a:softEdge rad="63500"/>
            </a:effectLst>
            <a:scene3d>
              <a:camera prst="orthographicFront"/>
              <a:lightRig rig="threePt" dir="t"/>
            </a:scene3d>
            <a:sp3d>
              <a:bevelT/>
            </a:sp3d>
          </p:spPr>
        </p:pic>
      </p:grpSp>
      <p:grpSp>
        <p:nvGrpSpPr>
          <p:cNvPr id="22" name="Groupe 21"/>
          <p:cNvGrpSpPr/>
          <p:nvPr/>
        </p:nvGrpSpPr>
        <p:grpSpPr>
          <a:xfrm>
            <a:off x="5564863" y="3219450"/>
            <a:ext cx="3167293" cy="1789985"/>
            <a:chOff x="5564863" y="3219450"/>
            <a:chExt cx="3167293" cy="1789985"/>
          </a:xfrm>
        </p:grpSpPr>
        <p:sp>
          <p:nvSpPr>
            <p:cNvPr id="15" name="Rectangle à coins arrondis 14"/>
            <p:cNvSpPr/>
            <p:nvPr/>
          </p:nvSpPr>
          <p:spPr bwMode="auto">
            <a:xfrm>
              <a:off x="5876925" y="3219450"/>
              <a:ext cx="23241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ConmanClient2.exe</a:t>
              </a:r>
            </a:p>
          </p:txBody>
        </p:sp>
        <p:sp>
          <p:nvSpPr>
            <p:cNvPr id="26" name="Rectangle à coins arrondis 25"/>
            <p:cNvSpPr/>
            <p:nvPr/>
          </p:nvSpPr>
          <p:spPr bwMode="auto">
            <a:xfrm>
              <a:off x="5867400" y="3962400"/>
              <a:ext cx="2343150" cy="36195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1600" dirty="0" smtClean="0">
                  <a:solidFill>
                    <a:srgbClr val="FFFFFF"/>
                  </a:solidFill>
                  <a:effectLst>
                    <a:outerShdw blurRad="38100" dist="38100" dir="2700000" algn="tl">
                      <a:srgbClr val="000000">
                        <a:alpha val="43137"/>
                      </a:srgbClr>
                    </a:outerShdw>
                  </a:effectLst>
                  <a:latin typeface="Calibri" pitchFamily="34" charset="0"/>
                </a:rPr>
                <a:t>CMAccept.exe</a:t>
              </a:r>
            </a:p>
          </p:txBody>
        </p:sp>
        <p:sp>
          <p:nvSpPr>
            <p:cNvPr id="27" name="ZoneTexte 26"/>
            <p:cNvSpPr txBox="1"/>
            <p:nvPr/>
          </p:nvSpPr>
          <p:spPr>
            <a:xfrm>
              <a:off x="5600699" y="4600575"/>
              <a:ext cx="2867026" cy="276999"/>
            </a:xfrm>
            <a:prstGeom prst="rect">
              <a:avLst/>
            </a:prstGeom>
            <a:solidFill>
              <a:schemeClr val="accent5">
                <a:lumMod val="20000"/>
                <a:lumOff val="80000"/>
              </a:schemeClr>
            </a:solidFill>
          </p:spPr>
          <p:txBody>
            <a:bodyPr wrap="square" rtlCol="0">
              <a:spAutoFit/>
            </a:bodyPr>
            <a:lstStyle/>
            <a:p>
              <a:r>
                <a:rPr lang="fr-FR" sz="1200" dirty="0" smtClean="0">
                  <a:solidFill>
                    <a:schemeClr val="bg1"/>
                  </a:solidFill>
                </a:rPr>
                <a:t>HLKM\System\</a:t>
              </a:r>
              <a:r>
                <a:rPr lang="fr-FR" sz="1200" dirty="0" err="1" smtClean="0">
                  <a:solidFill>
                    <a:schemeClr val="bg1"/>
                  </a:solidFill>
                </a:rPr>
                <a:t>CoreConOverrideSecurity</a:t>
              </a:r>
              <a:r>
                <a:rPr lang="fr-FR" sz="1200" dirty="0" smtClean="0">
                  <a:solidFill>
                    <a:schemeClr val="bg1"/>
                  </a:solidFill>
                </a:rPr>
                <a:t>=1</a:t>
              </a:r>
              <a:endParaRPr lang="fr-FR" sz="1200" dirty="0">
                <a:solidFill>
                  <a:schemeClr val="bg1"/>
                </a:solidFill>
              </a:endParaRPr>
            </a:p>
          </p:txBody>
        </p:sp>
        <p:sp>
          <p:nvSpPr>
            <p:cNvPr id="29" name="Rectangle 28"/>
            <p:cNvSpPr/>
            <p:nvPr/>
          </p:nvSpPr>
          <p:spPr>
            <a:xfrm>
              <a:off x="6767941" y="3538835"/>
              <a:ext cx="370614" cy="523220"/>
            </a:xfrm>
            <a:prstGeom prst="rect">
              <a:avLst/>
            </a:prstGeom>
            <a:noFill/>
          </p:spPr>
          <p:txBody>
            <a:bodyPr wrap="none" lIns="91440" tIns="45720" rIns="91440" bIns="45720">
              <a:spAutoFit/>
            </a:bodyPr>
            <a:lstStyle/>
            <a:p>
              <a:pPr algn="ctr"/>
              <a:r>
                <a:rPr lang="fr-FR"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0" name="Rectangle 29"/>
            <p:cNvSpPr/>
            <p:nvPr/>
          </p:nvSpPr>
          <p:spPr>
            <a:xfrm>
              <a:off x="6686280" y="4272260"/>
              <a:ext cx="514885" cy="400110"/>
            </a:xfrm>
            <a:prstGeom prst="rect">
              <a:avLst/>
            </a:prstGeom>
            <a:noFill/>
          </p:spPr>
          <p:txBody>
            <a:bodyPr wrap="none" lIns="91440" tIns="45720" rIns="91440" bIns="45720">
              <a:spAutoFit/>
            </a:bodyPr>
            <a:lstStyle/>
            <a:p>
              <a:pPr algn="ctr"/>
              <a:r>
                <a:rPr lang="fr-FR" sz="2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OR</a:t>
              </a:r>
              <a:endParaRPr lang="fr-FR" sz="2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1" name="Rectangle 30"/>
            <p:cNvSpPr/>
            <p:nvPr/>
          </p:nvSpPr>
          <p:spPr>
            <a:xfrm>
              <a:off x="5564863" y="3824585"/>
              <a:ext cx="319318" cy="584775"/>
            </a:xfrm>
            <a:prstGeom prst="rect">
              <a:avLst/>
            </a:prstGeom>
            <a:noFill/>
          </p:spPr>
          <p:txBody>
            <a:bodyPr wrap="none" lIns="91440" tIns="45720" rIns="91440" bIns="45720">
              <a:spAutoFit/>
            </a:bodyPr>
            <a:lstStyle/>
            <a:p>
              <a:pPr algn="ctr"/>
              <a:r>
                <a:rPr lang="fr-FR"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fr-FR"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2" name="Rectangle 31"/>
            <p:cNvSpPr/>
            <p:nvPr/>
          </p:nvSpPr>
          <p:spPr>
            <a:xfrm>
              <a:off x="8412838" y="4424660"/>
              <a:ext cx="319318" cy="584775"/>
            </a:xfrm>
            <a:prstGeom prst="rect">
              <a:avLst/>
            </a:prstGeom>
            <a:noFill/>
          </p:spPr>
          <p:txBody>
            <a:bodyPr wrap="none" lIns="91440" tIns="45720" rIns="91440" bIns="45720">
              <a:spAutoFit/>
            </a:bodyPr>
            <a:lstStyle/>
            <a:p>
              <a:pPr algn="ctr"/>
              <a:r>
                <a:rPr lang="fr-FR"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fr-FR"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par>
                          <p:cTn id="22" fill="hold">
                            <p:stCondLst>
                              <p:cond delay="500"/>
                            </p:stCondLst>
                            <p:childTnLst>
                              <p:par>
                                <p:cTn id="23" presetID="17" presetClass="entr" presetSubtype="1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500" fill="hold"/>
                                        <p:tgtEl>
                                          <p:spTgt spid="2051"/>
                                        </p:tgtEl>
                                        <p:attrNameLst>
                                          <p:attrName>ppt_w</p:attrName>
                                        </p:attrNameLst>
                                      </p:cBhvr>
                                      <p:tavLst>
                                        <p:tav tm="0">
                                          <p:val>
                                            <p:fltVal val="0"/>
                                          </p:val>
                                        </p:tav>
                                        <p:tav tm="100000">
                                          <p:val>
                                            <p:strVal val="#ppt_w"/>
                                          </p:val>
                                        </p:tav>
                                      </p:tavLst>
                                    </p:anim>
                                    <p:anim calcmode="lin" valueType="num">
                                      <p:cBhvr>
                                        <p:cTn id="26" dur="500" fill="hold"/>
                                        <p:tgtEl>
                                          <p:spTgt spid="2051"/>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Tools </a:t>
            </a:r>
            <a:r>
              <a:rPr lang="fr-FR" dirty="0" err="1" smtClean="0"/>
              <a:t>using</a:t>
            </a:r>
            <a:r>
              <a:rPr lang="fr-FR" dirty="0" smtClean="0"/>
              <a:t> </a:t>
            </a:r>
            <a:r>
              <a:rPr lang="fr-FR" dirty="0" err="1" smtClean="0"/>
              <a:t>Corecon</a:t>
            </a:r>
            <a:endParaRPr lang="fr-FR" dirty="0"/>
          </a:p>
        </p:txBody>
      </p:sp>
      <p:sp>
        <p:nvSpPr>
          <p:cNvPr id="3" name="Text Placeholder 2"/>
          <p:cNvSpPr txBox="1">
            <a:spLocks/>
          </p:cNvSpPr>
          <p:nvPr/>
        </p:nvSpPr>
        <p:spPr>
          <a:xfrm>
            <a:off x="371475" y="1307733"/>
            <a:ext cx="8382000" cy="4790172"/>
          </a:xfrm>
          <a:prstGeom prst="rect">
            <a:avLst/>
          </a:prstGeom>
        </p:spPr>
        <p:txBody>
          <a:bodyPr/>
          <a:lstStyle/>
          <a:p>
            <a:pPr marL="396875" lvl="0" indent="-396875">
              <a:lnSpc>
                <a:spcPct val="90000"/>
              </a:lnSpc>
              <a:spcBef>
                <a:spcPct val="20000"/>
              </a:spcBef>
              <a:buBlip>
                <a:blip r:embed="rId3"/>
              </a:buBlip>
              <a:defRPr/>
            </a:pPr>
            <a:r>
              <a:rPr lang="en-US" sz="2800" dirty="0" smtClean="0">
                <a:solidFill>
                  <a:srgbClr val="99CC99"/>
                </a:solidFill>
              </a:rPr>
              <a:t>Visual Studio “Smart Devices” projects</a:t>
            </a:r>
          </a:p>
          <a:p>
            <a:pPr marL="801707" lvl="1" indent="-344488">
              <a:lnSpc>
                <a:spcPct val="90000"/>
              </a:lnSpc>
              <a:spcBef>
                <a:spcPct val="20000"/>
              </a:spcBef>
              <a:buSzPct val="90000"/>
              <a:buBlip>
                <a:blip r:embed="rId4"/>
              </a:buBlip>
              <a:defRPr/>
            </a:pPr>
            <a:r>
              <a:rPr lang="en-US" sz="2800" dirty="0" smtClean="0">
                <a:solidFill>
                  <a:srgbClr val="99CC99"/>
                </a:solidFill>
              </a:rPr>
              <a:t>Applications Deployment &amp; Debug</a:t>
            </a:r>
          </a:p>
          <a:p>
            <a:pPr marL="1311238" lvl="2" indent="-396875">
              <a:lnSpc>
                <a:spcPct val="90000"/>
              </a:lnSpc>
              <a:spcBef>
                <a:spcPct val="20000"/>
              </a:spcBef>
              <a:buBlip>
                <a:blip r:embed="rId3"/>
              </a:buBlip>
              <a:defRPr/>
            </a:pPr>
            <a:endParaRPr lang="en-US" sz="1400" dirty="0" smtClean="0">
              <a:solidFill>
                <a:srgbClr val="99CC99"/>
              </a:solidFill>
            </a:endParaRPr>
          </a:p>
          <a:p>
            <a:pPr marL="396875" indent="-396875">
              <a:lnSpc>
                <a:spcPct val="90000"/>
              </a:lnSpc>
              <a:spcBef>
                <a:spcPct val="20000"/>
              </a:spcBef>
              <a:buBlip>
                <a:blip r:embed="rId3"/>
              </a:buBlip>
              <a:defRPr/>
            </a:pPr>
            <a:r>
              <a:rPr lang="en-US" sz="2800" dirty="0" smtClean="0">
                <a:solidFill>
                  <a:srgbClr val="99CC99"/>
                </a:solidFill>
              </a:rPr>
              <a:t>Visual Studio “Remote Tools”</a:t>
            </a:r>
          </a:p>
          <a:p>
            <a:pPr marL="854057" lvl="1" indent="-396875">
              <a:lnSpc>
                <a:spcPct val="90000"/>
              </a:lnSpc>
              <a:spcBef>
                <a:spcPct val="20000"/>
              </a:spcBef>
              <a:defRPr/>
            </a:pPr>
            <a:r>
              <a:rPr lang="en-US" sz="2000" b="1" dirty="0" smtClean="0">
                <a:solidFill>
                  <a:srgbClr val="FF0066"/>
                </a:solidFill>
                <a:latin typeface="Consolas" pitchFamily="49" charset="0"/>
                <a:cs typeface="Courier New" pitchFamily="49" charset="0"/>
              </a:rPr>
              <a:t>&lt;</a:t>
            </a:r>
            <a:r>
              <a:rPr lang="en-US" sz="2000" b="1" dirty="0" err="1" smtClean="0">
                <a:solidFill>
                  <a:srgbClr val="FF0066"/>
                </a:solidFill>
                <a:latin typeface="Consolas" pitchFamily="49" charset="0"/>
                <a:cs typeface="Courier New" pitchFamily="49" charset="0"/>
              </a:rPr>
              <a:t>Vol</a:t>
            </a:r>
            <a:r>
              <a:rPr lang="en-US" sz="2000" b="1" dirty="0" smtClean="0">
                <a:solidFill>
                  <a:srgbClr val="FF0066"/>
                </a:solidFill>
                <a:latin typeface="Consolas" pitchFamily="49" charset="0"/>
                <a:cs typeface="Courier New" pitchFamily="49" charset="0"/>
              </a:rPr>
              <a:t>&gt;</a:t>
            </a:r>
            <a:r>
              <a:rPr lang="en-US" sz="2000" b="1" dirty="0" smtClean="0">
                <a:solidFill>
                  <a:schemeClr val="accent5">
                    <a:lumMod val="20000"/>
                    <a:lumOff val="80000"/>
                  </a:schemeClr>
                </a:solidFill>
                <a:latin typeface="Consolas" pitchFamily="49" charset="0"/>
                <a:cs typeface="Courier New" pitchFamily="49" charset="0"/>
              </a:rPr>
              <a:t>:\Program Files\CE Remote Tools\5.01\bin\</a:t>
            </a:r>
            <a:endParaRPr lang="en-US" sz="2000" dirty="0" smtClean="0">
              <a:solidFill>
                <a:srgbClr val="99CC99"/>
              </a:solidFill>
              <a:latin typeface="Consolas" pitchFamily="49" charset="0"/>
            </a:endParaRPr>
          </a:p>
          <a:p>
            <a:pPr marL="801707" lvl="1" indent="-344488">
              <a:lnSpc>
                <a:spcPct val="90000"/>
              </a:lnSpc>
              <a:spcBef>
                <a:spcPct val="20000"/>
              </a:spcBef>
              <a:buSzPct val="90000"/>
              <a:buBlip>
                <a:blip r:embed="rId4"/>
              </a:buBlip>
              <a:defRPr/>
            </a:pPr>
            <a:r>
              <a:rPr lang="en-US" sz="2800" dirty="0" smtClean="0">
                <a:solidFill>
                  <a:srgbClr val="99CC99"/>
                </a:solidFill>
              </a:rPr>
              <a:t>Remote File Viewer		</a:t>
            </a:r>
            <a:r>
              <a:rPr lang="en-US" sz="2000" b="1" dirty="0" smtClean="0">
                <a:solidFill>
                  <a:schemeClr val="accent5">
                    <a:lumMod val="20000"/>
                    <a:lumOff val="80000"/>
                  </a:schemeClr>
                </a:solidFill>
                <a:latin typeface="Consolas" pitchFamily="49" charset="0"/>
                <a:cs typeface="Courier New" pitchFamily="49" charset="0"/>
              </a:rPr>
              <a:t>ccfilevw.exe</a:t>
            </a:r>
            <a:endParaRPr lang="en-US" sz="2800" dirty="0" smtClean="0">
              <a:solidFill>
                <a:srgbClr val="99CC99"/>
              </a:solidFill>
              <a:latin typeface="Consolas" pitchFamily="49" charset="0"/>
            </a:endParaRPr>
          </a:p>
          <a:p>
            <a:pPr marL="801707" lvl="1" indent="-344488">
              <a:lnSpc>
                <a:spcPct val="90000"/>
              </a:lnSpc>
              <a:spcBef>
                <a:spcPct val="20000"/>
              </a:spcBef>
              <a:buSzPct val="90000"/>
              <a:buBlip>
                <a:blip r:embed="rId4"/>
              </a:buBlip>
              <a:defRPr/>
            </a:pPr>
            <a:r>
              <a:rPr lang="en-US" sz="2800" dirty="0" smtClean="0">
                <a:solidFill>
                  <a:srgbClr val="99CC99"/>
                </a:solidFill>
              </a:rPr>
              <a:t>Remote Registry Editor	</a:t>
            </a:r>
            <a:r>
              <a:rPr lang="en-US" sz="2000" b="1" dirty="0" smtClean="0">
                <a:solidFill>
                  <a:schemeClr val="accent5">
                    <a:lumMod val="20000"/>
                    <a:lumOff val="80000"/>
                  </a:schemeClr>
                </a:solidFill>
                <a:latin typeface="Consolas" pitchFamily="49" charset="0"/>
                <a:cs typeface="Courier New" pitchFamily="49" charset="0"/>
              </a:rPr>
              <a:t>ccregedt.exe</a:t>
            </a:r>
          </a:p>
          <a:p>
            <a:pPr marL="801707" lvl="1" indent="-344488">
              <a:lnSpc>
                <a:spcPct val="90000"/>
              </a:lnSpc>
              <a:spcBef>
                <a:spcPct val="20000"/>
              </a:spcBef>
              <a:buSzPct val="90000"/>
              <a:buBlip>
                <a:blip r:embed="rId4"/>
              </a:buBlip>
              <a:defRPr/>
            </a:pPr>
            <a:r>
              <a:rPr lang="en-US" sz="2800" dirty="0" smtClean="0">
                <a:solidFill>
                  <a:srgbClr val="99CC99"/>
                </a:solidFill>
              </a:rPr>
              <a:t>Remote Process Viewer	</a:t>
            </a:r>
            <a:r>
              <a:rPr lang="en-US" sz="2000" b="1" dirty="0" smtClean="0">
                <a:solidFill>
                  <a:schemeClr val="accent5">
                    <a:lumMod val="20000"/>
                    <a:lumOff val="80000"/>
                  </a:schemeClr>
                </a:solidFill>
                <a:latin typeface="Consolas" pitchFamily="49" charset="0"/>
                <a:cs typeface="Courier New" pitchFamily="49" charset="0"/>
              </a:rPr>
              <a:t>ccpview.exe</a:t>
            </a:r>
          </a:p>
          <a:p>
            <a:pPr marL="801707" lvl="1" indent="-344488">
              <a:lnSpc>
                <a:spcPct val="90000"/>
              </a:lnSpc>
              <a:spcBef>
                <a:spcPct val="20000"/>
              </a:spcBef>
              <a:buSzPct val="90000"/>
              <a:buBlip>
                <a:blip r:embed="rId4"/>
              </a:buBlip>
              <a:defRPr/>
            </a:pPr>
            <a:r>
              <a:rPr lang="en-US" sz="2800" dirty="0" smtClean="0">
                <a:solidFill>
                  <a:srgbClr val="99CC99"/>
                </a:solidFill>
              </a:rPr>
              <a:t>Remote Heap Walker	</a:t>
            </a:r>
            <a:r>
              <a:rPr lang="en-US" sz="2000" b="1" dirty="0" smtClean="0">
                <a:solidFill>
                  <a:schemeClr val="accent5">
                    <a:lumMod val="20000"/>
                    <a:lumOff val="80000"/>
                  </a:schemeClr>
                </a:solidFill>
                <a:latin typeface="Consolas" pitchFamily="49" charset="0"/>
                <a:cs typeface="Courier New" pitchFamily="49" charset="0"/>
              </a:rPr>
              <a:t>ccheapwk.exe</a:t>
            </a:r>
          </a:p>
          <a:p>
            <a:pPr marL="801707" lvl="1" indent="-344488">
              <a:lnSpc>
                <a:spcPct val="90000"/>
              </a:lnSpc>
              <a:spcBef>
                <a:spcPct val="20000"/>
              </a:spcBef>
              <a:buSzPct val="90000"/>
              <a:buBlip>
                <a:blip r:embed="rId4"/>
              </a:buBlip>
              <a:defRPr/>
            </a:pPr>
            <a:r>
              <a:rPr lang="en-US" sz="2800" dirty="0" smtClean="0">
                <a:solidFill>
                  <a:srgbClr val="99CC99"/>
                </a:solidFill>
              </a:rPr>
              <a:t>Remote Spy			</a:t>
            </a:r>
            <a:r>
              <a:rPr lang="en-US" sz="2000" b="1" dirty="0" smtClean="0">
                <a:solidFill>
                  <a:schemeClr val="accent5">
                    <a:lumMod val="20000"/>
                    <a:lumOff val="80000"/>
                  </a:schemeClr>
                </a:solidFill>
                <a:latin typeface="Consolas" pitchFamily="49" charset="0"/>
                <a:cs typeface="Courier New" pitchFamily="49" charset="0"/>
              </a:rPr>
              <a:t>ccspy.exe</a:t>
            </a:r>
          </a:p>
          <a:p>
            <a:pPr marL="801707" lvl="1" indent="-344488">
              <a:lnSpc>
                <a:spcPct val="90000"/>
              </a:lnSpc>
              <a:spcBef>
                <a:spcPct val="20000"/>
              </a:spcBef>
              <a:buSzPct val="90000"/>
              <a:buBlip>
                <a:blip r:embed="rId4"/>
              </a:buBlip>
              <a:defRPr/>
            </a:pPr>
            <a:r>
              <a:rPr lang="en-US" sz="2800" dirty="0" smtClean="0">
                <a:solidFill>
                  <a:srgbClr val="99CC99"/>
                </a:solidFill>
              </a:rPr>
              <a:t>Remote Zoom In		</a:t>
            </a:r>
            <a:r>
              <a:rPr lang="en-US" sz="2000" b="1" dirty="0" smtClean="0">
                <a:solidFill>
                  <a:schemeClr val="accent5">
                    <a:lumMod val="20000"/>
                    <a:lumOff val="80000"/>
                  </a:schemeClr>
                </a:solidFill>
                <a:latin typeface="Consolas" pitchFamily="49" charset="0"/>
                <a:cs typeface="Courier New" pitchFamily="49" charset="0"/>
              </a:rPr>
              <a:t>cczoom.exe</a:t>
            </a:r>
          </a:p>
          <a:p>
            <a:pPr marL="801707" lvl="1" indent="-344488">
              <a:lnSpc>
                <a:spcPct val="90000"/>
              </a:lnSpc>
              <a:spcBef>
                <a:spcPct val="20000"/>
              </a:spcBef>
              <a:buSzPct val="90000"/>
              <a:defRPr/>
            </a:pPr>
            <a:endParaRPr lang="en-US" sz="2000" b="1" dirty="0" smtClean="0">
              <a:solidFill>
                <a:schemeClr val="accent5">
                  <a:lumMod val="20000"/>
                  <a:lumOff val="80000"/>
                </a:schemeClr>
              </a:solidFill>
              <a:latin typeface="Courier New" pitchFamily="49" charset="0"/>
              <a:cs typeface="Courier New" pitchFamily="49" charset="0"/>
            </a:endParaRPr>
          </a:p>
          <a:p>
            <a:pPr marL="801707" lvl="1" indent="-344488">
              <a:lnSpc>
                <a:spcPct val="90000"/>
              </a:lnSpc>
              <a:spcBef>
                <a:spcPct val="20000"/>
              </a:spcBef>
              <a:buSzPct val="90000"/>
              <a:defRPr/>
            </a:pPr>
            <a:endParaRPr lang="en-US" sz="2000" b="1" dirty="0" smtClean="0">
              <a:solidFill>
                <a:schemeClr val="accent5">
                  <a:lumMod val="20000"/>
                  <a:lumOff val="80000"/>
                </a:schemeClr>
              </a:solidFill>
              <a:latin typeface="Courier New" pitchFamily="49" charset="0"/>
              <a:cs typeface="Courier New" pitchFamily="49" charset="0"/>
            </a:endParaRPr>
          </a:p>
          <a:p>
            <a:pPr marL="801707" lvl="1" indent="-344488">
              <a:lnSpc>
                <a:spcPct val="90000"/>
              </a:lnSpc>
              <a:spcBef>
                <a:spcPct val="20000"/>
              </a:spcBef>
              <a:buSzPct val="90000"/>
              <a:defRPr/>
            </a:pPr>
            <a:endParaRPr lang="en-US" sz="1600" b="1" dirty="0" smtClean="0">
              <a:solidFill>
                <a:schemeClr val="accent5">
                  <a:lumMod val="20000"/>
                  <a:lumOff val="80000"/>
                </a:schemeClr>
              </a:solidFill>
              <a:latin typeface="Courier New" pitchFamily="49" charset="0"/>
              <a:cs typeface="Courier New" pitchFamily="49" charset="0"/>
            </a:endParaRPr>
          </a:p>
        </p:txBody>
      </p:sp>
      <p:pic>
        <p:nvPicPr>
          <p:cNvPr id="4" name="Picture 22" descr="VS80_1"/>
          <p:cNvPicPr>
            <a:picLocks noChangeAspect="1" noChangeArrowheads="1"/>
          </p:cNvPicPr>
          <p:nvPr/>
        </p:nvPicPr>
        <p:blipFill>
          <a:blip r:embed="rId5" cstate="print"/>
          <a:srcRect/>
          <a:stretch>
            <a:fillRect/>
          </a:stretch>
        </p:blipFill>
        <p:spPr bwMode="auto">
          <a:xfrm>
            <a:off x="7105650" y="1470136"/>
            <a:ext cx="933450" cy="866775"/>
          </a:xfrm>
          <a:prstGeom prst="rect">
            <a:avLst/>
          </a:prstGeom>
          <a:noFill/>
          <a:effectLst>
            <a:softEdge rad="63500"/>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cteur droit avec flèche 38"/>
          <p:cNvCxnSpPr/>
          <p:nvPr/>
        </p:nvCxnSpPr>
        <p:spPr>
          <a:xfrm rot="10800000">
            <a:off x="2695578" y="3457575"/>
            <a:ext cx="352423"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5" name="Picture 9" descr="D:\Pennie's documents\Images for TechEd06\Hardware_Imagery\HP Compaq d530 Ultra slim with bliss.png"/>
          <p:cNvPicPr>
            <a:picLocks noChangeAspect="1" noChangeArrowheads="1"/>
          </p:cNvPicPr>
          <p:nvPr/>
        </p:nvPicPr>
        <p:blipFill>
          <a:blip r:embed="rId4" cstate="print"/>
          <a:srcRect/>
          <a:stretch>
            <a:fillRect/>
          </a:stretch>
        </p:blipFill>
        <p:spPr bwMode="auto">
          <a:xfrm>
            <a:off x="266699" y="4633798"/>
            <a:ext cx="2038351" cy="1899743"/>
          </a:xfrm>
          <a:prstGeom prst="rect">
            <a:avLst/>
          </a:prstGeom>
          <a:noFill/>
          <a:effectLst>
            <a:outerShdw blurRad="952500" dist="50800" dir="10860000" algn="tr" rotWithShape="0">
              <a:schemeClr val="bg1">
                <a:alpha val="40000"/>
              </a:schemeClr>
            </a:outerShdw>
            <a:reflection blurRad="6350" stA="52000" endA="300" endPos="35000" dir="5400000" sy="-100000" algn="bl" rotWithShape="0"/>
          </a:effectLst>
        </p:spPr>
      </p:pic>
      <p:pic>
        <p:nvPicPr>
          <p:cNvPr id="23" name="Picture 22" descr="VS80_1"/>
          <p:cNvPicPr>
            <a:picLocks noChangeAspect="1" noChangeArrowheads="1"/>
          </p:cNvPicPr>
          <p:nvPr/>
        </p:nvPicPr>
        <p:blipFill>
          <a:blip r:embed="rId5" cstate="print"/>
          <a:srcRect/>
          <a:stretch>
            <a:fillRect/>
          </a:stretch>
        </p:blipFill>
        <p:spPr bwMode="auto">
          <a:xfrm>
            <a:off x="1971676" y="3131729"/>
            <a:ext cx="750960" cy="697321"/>
          </a:xfrm>
          <a:prstGeom prst="rect">
            <a:avLst/>
          </a:prstGeom>
          <a:noFill/>
          <a:effectLst>
            <a:softEdge rad="63500"/>
          </a:effectLst>
          <a:scene3d>
            <a:camera prst="orthographicFront"/>
            <a:lightRig rig="threePt" dir="t"/>
          </a:scene3d>
          <a:sp3d>
            <a:bevelT/>
          </a:sp3d>
        </p:spPr>
      </p:pic>
      <p:sp>
        <p:nvSpPr>
          <p:cNvPr id="2" name="Titre 1"/>
          <p:cNvSpPr>
            <a:spLocks noGrp="1"/>
          </p:cNvSpPr>
          <p:nvPr>
            <p:ph type="title"/>
          </p:nvPr>
        </p:nvSpPr>
        <p:spPr/>
        <p:txBody>
          <a:bodyPr/>
          <a:lstStyle/>
          <a:p>
            <a:r>
              <a:rPr lang="fr-FR" dirty="0" smtClean="0"/>
              <a:t>Visual Studio output via </a:t>
            </a:r>
            <a:r>
              <a:rPr lang="fr-FR" dirty="0" err="1" smtClean="0"/>
              <a:t>Corecon</a:t>
            </a:r>
            <a:endParaRPr lang="fr-FR" dirty="0"/>
          </a:p>
        </p:txBody>
      </p:sp>
      <p:sp>
        <p:nvSpPr>
          <p:cNvPr id="3" name="Espace réservé du contenu 2"/>
          <p:cNvSpPr>
            <a:spLocks noGrp="1"/>
          </p:cNvSpPr>
          <p:nvPr>
            <p:ph idx="1"/>
          </p:nvPr>
        </p:nvSpPr>
        <p:spPr>
          <a:xfrm>
            <a:off x="381000" y="1250949"/>
            <a:ext cx="8620125" cy="4561205"/>
          </a:xfrm>
        </p:spPr>
        <p:txBody>
          <a:bodyPr/>
          <a:lstStyle/>
          <a:p>
            <a:r>
              <a:rPr lang="fr-FR" dirty="0" err="1" smtClean="0"/>
              <a:t>Dedicated</a:t>
            </a:r>
            <a:r>
              <a:rPr lang="fr-FR" dirty="0" smtClean="0"/>
              <a:t> transport for VS </a:t>
            </a:r>
            <a:r>
              <a:rPr lang="en-US" dirty="0" smtClean="0"/>
              <a:t>“Debug Mode”</a:t>
            </a:r>
            <a:endParaRPr lang="fr-FR" sz="1400" dirty="0" smtClean="0">
              <a:solidFill>
                <a:srgbClr val="FFFFFF"/>
              </a:solidFill>
            </a:endParaRPr>
          </a:p>
          <a:p>
            <a:pPr lvl="1"/>
            <a:r>
              <a:rPr lang="fr-FR" dirty="0" smtClean="0"/>
              <a:t>DEBUGMSG … </a:t>
            </a:r>
            <a:r>
              <a:rPr lang="fr-FR" dirty="0" err="1" smtClean="0"/>
              <a:t>Debug</a:t>
            </a:r>
            <a:r>
              <a:rPr lang="fr-FR" dirty="0" smtClean="0"/>
              <a:t> </a:t>
            </a:r>
            <a:r>
              <a:rPr lang="fr-FR" dirty="0" err="1" smtClean="0"/>
              <a:t>build</a:t>
            </a:r>
            <a:endParaRPr lang="fr-FR" dirty="0" smtClean="0"/>
          </a:p>
          <a:p>
            <a:pPr lvl="1"/>
            <a:r>
              <a:rPr lang="fr-FR" dirty="0" smtClean="0"/>
              <a:t>RETAILMSG … Release </a:t>
            </a:r>
            <a:r>
              <a:rPr lang="fr-FR" dirty="0" err="1" smtClean="0"/>
              <a:t>build</a:t>
            </a:r>
            <a:endParaRPr lang="fr-FR" dirty="0" smtClean="0"/>
          </a:p>
        </p:txBody>
      </p:sp>
      <p:sp>
        <p:nvSpPr>
          <p:cNvPr id="8" name="Rectangle à coins arrondis 7"/>
          <p:cNvSpPr/>
          <p:nvPr/>
        </p:nvSpPr>
        <p:spPr bwMode="auto">
          <a:xfrm>
            <a:off x="5467351" y="3067051"/>
            <a:ext cx="3267074" cy="2438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graphicFrame>
        <p:nvGraphicFramePr>
          <p:cNvPr id="2051" name="Object 3"/>
          <p:cNvGraphicFramePr>
            <a:graphicFrameLocks noChangeAspect="1"/>
          </p:cNvGraphicFramePr>
          <p:nvPr/>
        </p:nvGraphicFramePr>
        <p:xfrm>
          <a:off x="2962276" y="3201988"/>
          <a:ext cx="2886074" cy="498475"/>
        </p:xfrm>
        <a:graphic>
          <a:graphicData uri="http://schemas.openxmlformats.org/presentationml/2006/ole">
            <p:oleObj spid="_x0000_s4098" name="Visio" r:id="rId6" imgW="3629491" imgH="497795" progId="">
              <p:embed/>
            </p:oleObj>
          </a:graphicData>
        </a:graphic>
      </p:graphicFrame>
      <p:pic>
        <p:nvPicPr>
          <p:cNvPr id="18" name="Image 17" descr="Delta.png"/>
          <p:cNvPicPr>
            <a:picLocks noChangeAspect="1"/>
          </p:cNvPicPr>
          <p:nvPr/>
        </p:nvPicPr>
        <p:blipFill>
          <a:blip r:embed="rId7"/>
          <a:stretch>
            <a:fillRect/>
          </a:stretch>
        </p:blipFill>
        <p:spPr>
          <a:xfrm flipH="1">
            <a:off x="5838824" y="5251644"/>
            <a:ext cx="2660415" cy="1401776"/>
          </a:xfrm>
          <a:prstGeom prst="rect">
            <a:avLst/>
          </a:prstGeom>
          <a:effectLst>
            <a:outerShdw blurRad="114300" dist="38100" dir="5340000" sx="102000" sy="102000" algn="tl" rotWithShape="0">
              <a:prstClr val="black">
                <a:alpha val="40000"/>
              </a:prstClr>
            </a:outerShdw>
            <a:reflection blurRad="6350" stA="52000" endA="300" endPos="35000" dir="5400000" sy="-100000" algn="bl" rotWithShape="0"/>
          </a:effectLst>
        </p:spPr>
      </p:pic>
      <p:sp>
        <p:nvSpPr>
          <p:cNvPr id="21" name="Rectangle 20"/>
          <p:cNvSpPr/>
          <p:nvPr/>
        </p:nvSpPr>
        <p:spPr>
          <a:xfrm>
            <a:off x="3552254" y="3157835"/>
            <a:ext cx="158229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cap="none" spc="0" dirty="0" err="1" smtClean="0">
                <a:ln w="11430"/>
                <a:solidFill>
                  <a:schemeClr val="accent1">
                    <a:lumMod val="75000"/>
                  </a:schemeClr>
                </a:solidFill>
                <a:effectLst>
                  <a:outerShdw blurRad="50800" dist="39000" dir="5460000" algn="tl">
                    <a:srgbClr val="000000">
                      <a:alpha val="38000"/>
                    </a:srgbClr>
                  </a:outerShdw>
                </a:effectLst>
              </a:rPr>
              <a:t>Corecon</a:t>
            </a:r>
            <a:endParaRPr lang="fr-FR" sz="3200" b="1" cap="none" spc="0" dirty="0">
              <a:ln w="11430"/>
              <a:solidFill>
                <a:schemeClr val="accent1">
                  <a:lumMod val="75000"/>
                </a:schemeClr>
              </a:solidFill>
              <a:effectLst>
                <a:outerShdw blurRad="50800" dist="39000" dir="5460000" algn="tl">
                  <a:srgbClr val="000000">
                    <a:alpha val="38000"/>
                  </a:srgbClr>
                </a:outerShdw>
              </a:effectLst>
            </a:endParaRPr>
          </a:p>
        </p:txBody>
      </p:sp>
      <p:sp>
        <p:nvSpPr>
          <p:cNvPr id="22" name="Rectangle à coins arrondis 21"/>
          <p:cNvSpPr/>
          <p:nvPr/>
        </p:nvSpPr>
        <p:spPr bwMode="auto">
          <a:xfrm>
            <a:off x="5981699" y="3228310"/>
            <a:ext cx="2647951" cy="1181765"/>
          </a:xfrm>
          <a:prstGeom prst="wedgeRoundRectCallout">
            <a:avLst>
              <a:gd name="adj1" fmla="val -4067"/>
              <a:gd name="adj2" fmla="val 10654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fr-FR" sz="1600" dirty="0" smtClean="0">
                <a:solidFill>
                  <a:schemeClr val="bg1"/>
                </a:solidFill>
                <a:latin typeface="Consolas" pitchFamily="49" charset="0"/>
              </a:rPr>
              <a:t>…</a:t>
            </a:r>
          </a:p>
          <a:p>
            <a:pPr defTabSz="914099" fontAlgn="base">
              <a:spcBef>
                <a:spcPct val="0"/>
              </a:spcBef>
              <a:spcAft>
                <a:spcPct val="0"/>
              </a:spcAft>
            </a:pPr>
            <a:r>
              <a:rPr lang="fr-FR" sz="1600" dirty="0" smtClean="0">
                <a:solidFill>
                  <a:schemeClr val="bg1"/>
                </a:solidFill>
                <a:latin typeface="Consolas" pitchFamily="49" charset="0"/>
              </a:rPr>
              <a:t>DEBUGMSG(</a:t>
            </a:r>
            <a:r>
              <a:rPr lang="en-US" sz="1600" dirty="0" smtClean="0">
                <a:solidFill>
                  <a:srgbClr val="FF0000"/>
                </a:solidFill>
                <a:latin typeface="Consolas" pitchFamily="49" charset="0"/>
              </a:rPr>
              <a:t>“-DEBUG-”</a:t>
            </a:r>
            <a:r>
              <a:rPr lang="fr-FR" sz="1600" dirty="0" smtClean="0">
                <a:solidFill>
                  <a:schemeClr val="bg1"/>
                </a:solidFill>
                <a:latin typeface="Consolas" pitchFamily="49" charset="0"/>
              </a:rPr>
              <a:t>)</a:t>
            </a:r>
          </a:p>
          <a:p>
            <a:pPr defTabSz="914099" fontAlgn="base">
              <a:spcBef>
                <a:spcPct val="0"/>
              </a:spcBef>
              <a:spcAft>
                <a:spcPct val="0"/>
              </a:spcAft>
            </a:pPr>
            <a:r>
              <a:rPr lang="fr-FR" sz="1600" dirty="0" smtClean="0">
                <a:solidFill>
                  <a:schemeClr val="bg1"/>
                </a:solidFill>
                <a:latin typeface="Consolas" pitchFamily="49" charset="0"/>
              </a:rPr>
              <a:t>RETAILMSG(</a:t>
            </a:r>
            <a:r>
              <a:rPr lang="en-US" sz="1600" dirty="0" smtClean="0">
                <a:solidFill>
                  <a:srgbClr val="FF0000"/>
                </a:solidFill>
                <a:latin typeface="Consolas" pitchFamily="49" charset="0"/>
              </a:rPr>
              <a:t>“-RETAIL-”</a:t>
            </a:r>
            <a:r>
              <a:rPr lang="fr-FR" sz="1600" dirty="0" smtClean="0">
                <a:solidFill>
                  <a:schemeClr val="bg1"/>
                </a:solidFill>
                <a:latin typeface="Consolas" pitchFamily="49" charset="0"/>
              </a:rPr>
              <a:t>)</a:t>
            </a:r>
          </a:p>
        </p:txBody>
      </p:sp>
      <p:pic>
        <p:nvPicPr>
          <p:cNvPr id="7" name="Image 6" descr="wemb-compact_h_rgb_r.png"/>
          <p:cNvPicPr>
            <a:picLocks noChangeAspect="1"/>
          </p:cNvPicPr>
          <p:nvPr/>
        </p:nvPicPr>
        <p:blipFill>
          <a:blip r:embed="rId8"/>
          <a:stretch>
            <a:fillRect/>
          </a:stretch>
        </p:blipFill>
        <p:spPr>
          <a:xfrm>
            <a:off x="5677700" y="4956299"/>
            <a:ext cx="2199475" cy="474103"/>
          </a:xfrm>
          <a:prstGeom prst="rect">
            <a:avLst/>
          </a:prstGeom>
        </p:spPr>
      </p:pic>
      <p:pic>
        <p:nvPicPr>
          <p:cNvPr id="4100" name="Picture 4"/>
          <p:cNvPicPr>
            <a:picLocks noChangeAspect="1" noChangeArrowheads="1"/>
          </p:cNvPicPr>
          <p:nvPr/>
        </p:nvPicPr>
        <p:blipFill>
          <a:blip r:embed="rId9"/>
          <a:srcRect/>
          <a:stretch>
            <a:fillRect/>
          </a:stretch>
        </p:blipFill>
        <p:spPr bwMode="auto">
          <a:xfrm>
            <a:off x="393700" y="2857500"/>
            <a:ext cx="1536700" cy="342900"/>
          </a:xfrm>
          <a:prstGeom prst="rect">
            <a:avLst/>
          </a:prstGeom>
          <a:noFill/>
          <a:ln w="9525">
            <a:noFill/>
            <a:miter lim="800000"/>
            <a:headEnd/>
            <a:tailEnd/>
          </a:ln>
        </p:spPr>
      </p:pic>
      <p:pic>
        <p:nvPicPr>
          <p:cNvPr id="4101" name="Picture 5"/>
          <p:cNvPicPr>
            <a:picLocks noChangeAspect="1" noChangeArrowheads="1"/>
          </p:cNvPicPr>
          <p:nvPr/>
        </p:nvPicPr>
        <p:blipFill>
          <a:blip r:embed="rId10"/>
          <a:srcRect/>
          <a:stretch>
            <a:fillRect/>
          </a:stretch>
        </p:blipFill>
        <p:spPr bwMode="auto">
          <a:xfrm>
            <a:off x="390525" y="3962400"/>
            <a:ext cx="1524000" cy="342900"/>
          </a:xfrm>
          <a:prstGeom prst="rect">
            <a:avLst/>
          </a:prstGeom>
          <a:noFill/>
          <a:ln w="9525">
            <a:noFill/>
            <a:miter lim="800000"/>
            <a:headEnd/>
            <a:tailEnd/>
          </a:ln>
        </p:spPr>
      </p:pic>
      <p:sp>
        <p:nvSpPr>
          <p:cNvPr id="33" name="Rectangle à coins arrondis 32"/>
          <p:cNvSpPr/>
          <p:nvPr/>
        </p:nvSpPr>
        <p:spPr bwMode="auto">
          <a:xfrm>
            <a:off x="638175" y="3314036"/>
            <a:ext cx="1219200" cy="515014"/>
          </a:xfrm>
          <a:prstGeom prst="wedgeRoundRectCallout">
            <a:avLst>
              <a:gd name="adj1" fmla="val -52129"/>
              <a:gd name="adj2" fmla="val -102881"/>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fr-FR" sz="1600" dirty="0" smtClean="0">
                <a:solidFill>
                  <a:schemeClr val="bg1"/>
                </a:solidFill>
                <a:latin typeface="Consolas" pitchFamily="49" charset="0"/>
              </a:rPr>
              <a:t>-DEBUG-</a:t>
            </a:r>
          </a:p>
          <a:p>
            <a:pPr defTabSz="914099" fontAlgn="base">
              <a:spcBef>
                <a:spcPct val="0"/>
              </a:spcBef>
              <a:spcAft>
                <a:spcPct val="0"/>
              </a:spcAft>
            </a:pPr>
            <a:r>
              <a:rPr lang="fr-FR" sz="1600" dirty="0" smtClean="0">
                <a:solidFill>
                  <a:schemeClr val="bg1"/>
                </a:solidFill>
                <a:latin typeface="Consolas" pitchFamily="49" charset="0"/>
              </a:rPr>
              <a:t>-RETAIL-</a:t>
            </a:r>
          </a:p>
        </p:txBody>
      </p:sp>
      <p:sp>
        <p:nvSpPr>
          <p:cNvPr id="34" name="Rectangle à coins arrondis 33"/>
          <p:cNvSpPr/>
          <p:nvPr/>
        </p:nvSpPr>
        <p:spPr bwMode="auto">
          <a:xfrm>
            <a:off x="628650" y="4399886"/>
            <a:ext cx="1152525" cy="515014"/>
          </a:xfrm>
          <a:prstGeom prst="wedgeRoundRectCallout">
            <a:avLst>
              <a:gd name="adj1" fmla="val -53194"/>
              <a:gd name="adj2" fmla="val -101032"/>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fr-FR" sz="1600" dirty="0" smtClean="0">
                <a:solidFill>
                  <a:schemeClr val="bg1"/>
                </a:solidFill>
                <a:latin typeface="Consolas" pitchFamily="49" charset="0"/>
              </a:rPr>
              <a:t>-RETAIL-</a:t>
            </a:r>
          </a:p>
        </p:txBody>
      </p:sp>
      <p:cxnSp>
        <p:nvCxnSpPr>
          <p:cNvPr id="37" name="Connecteur droit avec flèche 36"/>
          <p:cNvCxnSpPr/>
          <p:nvPr/>
        </p:nvCxnSpPr>
        <p:spPr>
          <a:xfrm rot="10800000">
            <a:off x="5705478" y="3448050"/>
            <a:ext cx="352423"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right)">
                                      <p:cBhvr>
                                        <p:cTn id="27" dur="500"/>
                                        <p:tgtEl>
                                          <p:spTgt spid="39"/>
                                        </p:tgtEl>
                                      </p:cBhvr>
                                    </p:animEffect>
                                  </p:child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p:cTn id="31" dur="500" fill="hold"/>
                                        <p:tgtEl>
                                          <p:spTgt spid="4100"/>
                                        </p:tgtEl>
                                        <p:attrNameLst>
                                          <p:attrName>ppt_w</p:attrName>
                                        </p:attrNameLst>
                                      </p:cBhvr>
                                      <p:tavLst>
                                        <p:tav tm="0">
                                          <p:val>
                                            <p:fltVal val="0"/>
                                          </p:val>
                                        </p:tav>
                                        <p:tav tm="100000">
                                          <p:val>
                                            <p:strVal val="#ppt_w"/>
                                          </p:val>
                                        </p:tav>
                                      </p:tavLst>
                                    </p:anim>
                                    <p:anim calcmode="lin" valueType="num">
                                      <p:cBhvr>
                                        <p:cTn id="32" dur="500" fill="hold"/>
                                        <p:tgtEl>
                                          <p:spTgt spid="4100"/>
                                        </p:tgtEl>
                                        <p:attrNameLst>
                                          <p:attrName>ppt_h</p:attrName>
                                        </p:attrNameLst>
                                      </p:cBhvr>
                                      <p:tavLst>
                                        <p:tav tm="0">
                                          <p:val>
                                            <p:fltVal val="0"/>
                                          </p:val>
                                        </p:tav>
                                        <p:tav tm="100000">
                                          <p:val>
                                            <p:strVal val="#ppt_h"/>
                                          </p:val>
                                        </p:tav>
                                      </p:tavLst>
                                    </p:anim>
                                    <p:animEffect transition="in" filter="fade">
                                      <p:cBhvr>
                                        <p:cTn id="33" dur="500"/>
                                        <p:tgtEl>
                                          <p:spTgt spid="4100"/>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2000"/>
                            </p:stCondLst>
                            <p:childTnLst>
                              <p:par>
                                <p:cTn id="40" presetID="53" presetClass="entr" presetSubtype="0" fill="hold" nodeType="afterEffect">
                                  <p:stCondLst>
                                    <p:cond delay="0"/>
                                  </p:stCondLst>
                                  <p:childTnLst>
                                    <p:set>
                                      <p:cBhvr>
                                        <p:cTn id="41" dur="1" fill="hold">
                                          <p:stCondLst>
                                            <p:cond delay="0"/>
                                          </p:stCondLst>
                                        </p:cTn>
                                        <p:tgtEl>
                                          <p:spTgt spid="4101"/>
                                        </p:tgtEl>
                                        <p:attrNameLst>
                                          <p:attrName>style.visibility</p:attrName>
                                        </p:attrNameLst>
                                      </p:cBhvr>
                                      <p:to>
                                        <p:strVal val="visible"/>
                                      </p:to>
                                    </p:set>
                                    <p:anim calcmode="lin" valueType="num">
                                      <p:cBhvr>
                                        <p:cTn id="42" dur="500" fill="hold"/>
                                        <p:tgtEl>
                                          <p:spTgt spid="4101"/>
                                        </p:tgtEl>
                                        <p:attrNameLst>
                                          <p:attrName>ppt_w</p:attrName>
                                        </p:attrNameLst>
                                      </p:cBhvr>
                                      <p:tavLst>
                                        <p:tav tm="0">
                                          <p:val>
                                            <p:fltVal val="0"/>
                                          </p:val>
                                        </p:tav>
                                        <p:tav tm="100000">
                                          <p:val>
                                            <p:strVal val="#ppt_w"/>
                                          </p:val>
                                        </p:tav>
                                      </p:tavLst>
                                    </p:anim>
                                    <p:anim calcmode="lin" valueType="num">
                                      <p:cBhvr>
                                        <p:cTn id="43" dur="500" fill="hold"/>
                                        <p:tgtEl>
                                          <p:spTgt spid="4101"/>
                                        </p:tgtEl>
                                        <p:attrNameLst>
                                          <p:attrName>ppt_h</p:attrName>
                                        </p:attrNameLst>
                                      </p:cBhvr>
                                      <p:tavLst>
                                        <p:tav tm="0">
                                          <p:val>
                                            <p:fltVal val="0"/>
                                          </p:val>
                                        </p:tav>
                                        <p:tav tm="100000">
                                          <p:val>
                                            <p:strVal val="#ppt_h"/>
                                          </p:val>
                                        </p:tav>
                                      </p:tavLst>
                                    </p:anim>
                                    <p:animEffect transition="in" filter="fade">
                                      <p:cBhvr>
                                        <p:cTn id="44" dur="500"/>
                                        <p:tgtEl>
                                          <p:spTgt spid="4101"/>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Factory testing</a:t>
            </a:r>
            <a:br>
              <a:rPr lang="en-US" dirty="0" smtClean="0"/>
            </a:br>
            <a:r>
              <a:rPr lang="en-US" sz="3600" dirty="0" smtClean="0">
                <a:solidFill>
                  <a:schemeClr val="tx2"/>
                </a:solidFill>
              </a:rPr>
              <a:t>Specific constrains …</a:t>
            </a:r>
            <a:endParaRPr lang="en-US" dirty="0">
              <a:solidFill>
                <a:schemeClr val="tx2"/>
              </a:solidFill>
            </a:endParaRPr>
          </a:p>
        </p:txBody>
      </p:sp>
      <p:sp>
        <p:nvSpPr>
          <p:cNvPr id="3" name="Text Placeholder 2"/>
          <p:cNvSpPr>
            <a:spLocks noGrp="1"/>
          </p:cNvSpPr>
          <p:nvPr>
            <p:ph idx="1"/>
          </p:nvPr>
        </p:nvSpPr>
        <p:spPr>
          <a:xfrm>
            <a:off x="381000" y="1657350"/>
            <a:ext cx="8382000" cy="4316729"/>
          </a:xfrm>
        </p:spPr>
        <p:txBody>
          <a:bodyPr/>
          <a:lstStyle/>
          <a:p>
            <a:r>
              <a:rPr lang="en-US" sz="2800" dirty="0" smtClean="0"/>
              <a:t>Visual Studio is not available</a:t>
            </a:r>
          </a:p>
          <a:p>
            <a:pPr lvl="1"/>
            <a:r>
              <a:rPr lang="en-US" sz="2400" dirty="0" smtClean="0"/>
              <a:t>A dedicated host is available for multiple target</a:t>
            </a:r>
          </a:p>
          <a:p>
            <a:pPr lvl="1"/>
            <a:r>
              <a:rPr lang="en-US" sz="2400" dirty="0" smtClean="0"/>
              <a:t>No developers around</a:t>
            </a:r>
          </a:p>
          <a:p>
            <a:r>
              <a:rPr lang="en-US" sz="2800" dirty="0" smtClean="0"/>
              <a:t>Need to configure the target</a:t>
            </a:r>
          </a:p>
          <a:p>
            <a:pPr lvl="1"/>
            <a:r>
              <a:rPr lang="en-US" sz="2400" dirty="0" smtClean="0"/>
              <a:t>Parameters in the Registry (IP, security, launch, etc.)</a:t>
            </a:r>
          </a:p>
          <a:p>
            <a:pPr lvl="1"/>
            <a:r>
              <a:rPr lang="en-US" sz="2400" dirty="0" smtClean="0"/>
              <a:t>Manipulate the file system (Upload &amp; Download, etc.)</a:t>
            </a:r>
          </a:p>
          <a:p>
            <a:r>
              <a:rPr lang="en-US" sz="2800" dirty="0" smtClean="0"/>
              <a:t>Launch Tests and control their execution</a:t>
            </a:r>
          </a:p>
          <a:p>
            <a:pPr lvl="1"/>
            <a:r>
              <a:rPr lang="en-US" sz="2400" dirty="0" smtClean="0"/>
              <a:t>Write &amp; launch scripts</a:t>
            </a:r>
          </a:p>
          <a:p>
            <a:pPr lvl="1"/>
            <a:r>
              <a:rPr lang="en-US" sz="2400" dirty="0" smtClean="0"/>
              <a:t>Create Logs and analyze them</a:t>
            </a:r>
          </a:p>
          <a:p>
            <a:pPr lvl="1"/>
            <a:r>
              <a:rPr lang="en-US" sz="2400" dirty="0" smtClean="0"/>
              <a:t>Get runtime statistics</a:t>
            </a:r>
          </a:p>
          <a:p>
            <a:pPr lvl="2">
              <a:buNone/>
            </a:pPr>
            <a:endParaRPr lang="en-US"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CE </a:t>
            </a:r>
            <a:r>
              <a:rPr lang="fr-FR" dirty="0" err="1"/>
              <a:t>Remote</a:t>
            </a:r>
            <a:r>
              <a:rPr lang="fr-FR" dirty="0"/>
              <a:t> Display</a:t>
            </a:r>
          </a:p>
        </p:txBody>
      </p:sp>
      <p:sp>
        <p:nvSpPr>
          <p:cNvPr id="3" name="Text Placeholder 2"/>
          <p:cNvSpPr txBox="1">
            <a:spLocks/>
          </p:cNvSpPr>
          <p:nvPr/>
        </p:nvSpPr>
        <p:spPr>
          <a:xfrm>
            <a:off x="371475" y="1222008"/>
            <a:ext cx="8382000" cy="4790172"/>
          </a:xfrm>
          <a:prstGeom prst="rect">
            <a:avLst/>
          </a:prstGeom>
        </p:spPr>
        <p:txBody>
          <a:bodyPr/>
          <a:lstStyle/>
          <a:p>
            <a:pPr marL="396875" lvl="0" indent="-396875">
              <a:lnSpc>
                <a:spcPct val="90000"/>
              </a:lnSpc>
              <a:spcBef>
                <a:spcPct val="20000"/>
              </a:spcBef>
              <a:buBlip>
                <a:blip r:embed="rId3"/>
              </a:buBlip>
              <a:defRPr/>
            </a:pPr>
            <a:r>
              <a:rPr lang="en-US" sz="2800" dirty="0" smtClean="0">
                <a:solidFill>
                  <a:srgbClr val="99CC99"/>
                </a:solidFill>
              </a:rPr>
              <a:t>“Remote Zoom In“ provides screen captures</a:t>
            </a:r>
          </a:p>
          <a:p>
            <a:pPr marL="1258888" lvl="2" indent="-344488">
              <a:lnSpc>
                <a:spcPct val="90000"/>
              </a:lnSpc>
              <a:spcBef>
                <a:spcPct val="20000"/>
              </a:spcBef>
              <a:buSzPct val="90000"/>
              <a:buBlip>
                <a:blip r:embed="rId4"/>
              </a:buBlip>
              <a:defRPr/>
            </a:pPr>
            <a:r>
              <a:rPr lang="en-US" sz="2800" dirty="0" smtClean="0">
                <a:solidFill>
                  <a:srgbClr val="99CC99"/>
                </a:solidFill>
              </a:rPr>
              <a:t>Great for User Manuals… that’s all</a:t>
            </a:r>
          </a:p>
          <a:p>
            <a:pPr marL="1258888" lvl="2" indent="-344488">
              <a:lnSpc>
                <a:spcPct val="90000"/>
              </a:lnSpc>
              <a:spcBef>
                <a:spcPct val="20000"/>
              </a:spcBef>
              <a:buSzPct val="90000"/>
              <a:defRPr/>
            </a:pPr>
            <a:endParaRPr lang="en-US" sz="2800" dirty="0" smtClean="0">
              <a:solidFill>
                <a:srgbClr val="99CC99"/>
              </a:solidFill>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800" dirty="0" smtClean="0">
                <a:solidFill>
                  <a:srgbClr val="99CC99"/>
                </a:solidFill>
              </a:rPr>
              <a:t> Remote Display Client &amp; Host</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4"/>
              </a:buBlip>
              <a:tabLst/>
              <a:defRPr/>
            </a:pPr>
            <a:r>
              <a:rPr lang="en-US" sz="2800" dirty="0" smtClean="0">
                <a:solidFill>
                  <a:srgbClr val="99CC99"/>
                </a:solidFill>
              </a:rPr>
              <a:t>Dedicated protocol over TCP/IP</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4"/>
              </a:buBlip>
              <a:tabLst/>
              <a:defRPr/>
            </a:pPr>
            <a:r>
              <a:rPr lang="en-US" sz="2800" dirty="0" smtClean="0">
                <a:solidFill>
                  <a:srgbClr val="99CC99"/>
                </a:solidFill>
              </a:rPr>
              <a:t>Targets Broadcast their presence</a:t>
            </a:r>
          </a:p>
          <a:p>
            <a:pPr marL="1258888" lvl="2" indent="-344488">
              <a:lnSpc>
                <a:spcPct val="90000"/>
              </a:lnSpc>
              <a:spcBef>
                <a:spcPct val="20000"/>
              </a:spcBef>
              <a:buSzPct val="90000"/>
              <a:buBlip>
                <a:blip r:embed="rId4"/>
              </a:buBlip>
              <a:defRPr/>
            </a:pPr>
            <a:r>
              <a:rPr lang="en-US" sz="2800" dirty="0" smtClean="0">
                <a:solidFill>
                  <a:srgbClr val="99CC99"/>
                </a:solidFill>
              </a:rPr>
              <a:t>Framework provided by Platform Builder</a:t>
            </a:r>
          </a:p>
          <a:p>
            <a:pPr marL="1716070" lvl="3" indent="-344488">
              <a:lnSpc>
                <a:spcPct val="90000"/>
              </a:lnSpc>
              <a:spcBef>
                <a:spcPct val="20000"/>
              </a:spcBef>
              <a:buSzPct val="90000"/>
              <a:buFontTx/>
              <a:buBlip>
                <a:blip r:embed="rId4"/>
              </a:buBlip>
              <a:defRPr/>
            </a:pPr>
            <a:r>
              <a:rPr lang="en-US" sz="2800" dirty="0" smtClean="0">
                <a:solidFill>
                  <a:srgbClr val="99CC99"/>
                </a:solidFill>
              </a:rPr>
              <a:t>Launch “CERDISP.exe” on the device</a:t>
            </a:r>
          </a:p>
          <a:p>
            <a:pPr marL="1258888" lvl="2" indent="-344488">
              <a:lnSpc>
                <a:spcPct val="90000"/>
              </a:lnSpc>
              <a:spcBef>
                <a:spcPct val="20000"/>
              </a:spcBef>
              <a:buSzPct val="90000"/>
              <a:defRPr/>
            </a:pPr>
            <a:r>
              <a:rPr lang="en-US" sz="2000" dirty="0" err="1" smtClean="0">
                <a:solidFill>
                  <a:schemeClr val="accent5">
                    <a:lumMod val="20000"/>
                    <a:lumOff val="80000"/>
                  </a:schemeClr>
                </a:solidFill>
              </a:rPr>
              <a:t>PB</a:t>
            </a:r>
            <a:r>
              <a:rPr lang="en-US" sz="2000" dirty="0" err="1" smtClean="0">
                <a:solidFill>
                  <a:schemeClr val="accent5">
                    <a:lumMod val="20000"/>
                    <a:lumOff val="80000"/>
                  </a:schemeClr>
                </a:solidFill>
                <a:sym typeface="Wingdings" pitchFamily="2" charset="2"/>
              </a:rPr>
              <a:t></a:t>
            </a:r>
            <a:r>
              <a:rPr lang="en-US" sz="2000" dirty="0" err="1" smtClean="0">
                <a:solidFill>
                  <a:schemeClr val="accent5">
                    <a:lumMod val="20000"/>
                    <a:lumOff val="80000"/>
                  </a:schemeClr>
                </a:solidFill>
              </a:rPr>
              <a:t>CoreOS</a:t>
            </a:r>
            <a:r>
              <a:rPr lang="en-US" sz="2000" dirty="0" smtClean="0">
                <a:solidFill>
                  <a:schemeClr val="accent5">
                    <a:lumMod val="20000"/>
                    <a:lumOff val="80000"/>
                  </a:schemeClr>
                </a:solidFill>
              </a:rPr>
              <a:t> services/Debugging Tools/Remote Display Application</a:t>
            </a:r>
          </a:p>
          <a:p>
            <a:pPr marL="1716070" lvl="3" indent="-344488">
              <a:lnSpc>
                <a:spcPct val="90000"/>
              </a:lnSpc>
              <a:spcBef>
                <a:spcPct val="20000"/>
              </a:spcBef>
              <a:buSzPct val="90000"/>
              <a:buBlip>
                <a:blip r:embed="rId4"/>
              </a:buBlip>
              <a:defRPr/>
            </a:pPr>
            <a:r>
              <a:rPr lang="en-US" sz="2800" dirty="0" smtClean="0">
                <a:solidFill>
                  <a:srgbClr val="99CC99"/>
                </a:solidFill>
              </a:rPr>
              <a:t>Launch “CERHOST.exe” on the workstation</a:t>
            </a:r>
          </a:p>
          <a:p>
            <a:pPr marL="1258888" lvl="2" indent="-344488">
              <a:lnSpc>
                <a:spcPct val="90000"/>
              </a:lnSpc>
              <a:spcBef>
                <a:spcPct val="20000"/>
              </a:spcBef>
              <a:buSzPct val="90000"/>
              <a:defRPr/>
            </a:pPr>
            <a:r>
              <a:rPr lang="en-US" sz="2000" dirty="0" smtClean="0">
                <a:solidFill>
                  <a:srgbClr val="FF0000"/>
                </a:solidFill>
                <a:latin typeface="Consolas" pitchFamily="49" charset="0"/>
              </a:rPr>
              <a:t>&lt;WCEROOT&gt;</a:t>
            </a:r>
            <a:r>
              <a:rPr lang="en-US" sz="2000" dirty="0" smtClean="0">
                <a:solidFill>
                  <a:schemeClr val="accent5">
                    <a:lumMod val="20000"/>
                    <a:lumOff val="80000"/>
                  </a:schemeClr>
                </a:solidFill>
                <a:latin typeface="Consolas" pitchFamily="49" charset="0"/>
              </a:rPr>
              <a:t>/PLUBIC/Common/OAK/BIN/i386</a:t>
            </a:r>
          </a:p>
          <a:p>
            <a:pPr marL="1258888" lvl="2" indent="-344488">
              <a:lnSpc>
                <a:spcPct val="90000"/>
              </a:lnSpc>
              <a:spcBef>
                <a:spcPct val="20000"/>
              </a:spcBef>
              <a:buSzPct val="90000"/>
              <a:buBlip>
                <a:blip r:embed="rId4"/>
              </a:buBlip>
              <a:defRPr/>
            </a:pPr>
            <a:endParaRPr lang="en-US" sz="2800" dirty="0" smtClean="0">
              <a:solidFill>
                <a:srgbClr val="99CC99"/>
              </a:solidFill>
            </a:endParaRPr>
          </a:p>
          <a:p>
            <a:pPr marL="1258888" marR="0" lvl="2" indent="-344488" algn="l" defTabSz="914363" rtl="0" eaLnBrk="1" fontAlgn="auto" latinLnBrk="0" hangingPunct="1">
              <a:lnSpc>
                <a:spcPct val="90000"/>
              </a:lnSpc>
              <a:spcBef>
                <a:spcPct val="20000"/>
              </a:spcBef>
              <a:spcAft>
                <a:spcPts val="0"/>
              </a:spcAft>
              <a:buClrTx/>
              <a:buSzPct val="90000"/>
              <a:buFontTx/>
              <a:buBlip>
                <a:blip r:embed="rId4"/>
              </a:buBlip>
              <a:tabLst/>
              <a:defRPr/>
            </a:pPr>
            <a:endParaRPr lang="en-US" sz="2800" dirty="0" smtClean="0">
              <a:solidFill>
                <a:srgbClr val="99CC99"/>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0" y="3929349"/>
            <a:ext cx="8335697" cy="1337595"/>
          </a:xfrm>
        </p:spPr>
        <p:txBody>
          <a:bodyPr/>
          <a:lstStyle/>
          <a:p>
            <a: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Tools &amp; Techniques</a:t>
            </a:r>
            <a:b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br>
            <a:r>
              <a:rPr lang="en-US" sz="3600" dirty="0" smtClean="0"/>
              <a:t>to face the embedded development challenges</a:t>
            </a:r>
            <a:endParaRPr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t>Thierry JOUBERT</a:t>
            </a:r>
            <a:endParaRPr lang="en-US" dirty="0" smtClean="0">
              <a:solidFill>
                <a:schemeClr val="tx1"/>
              </a:solidFill>
            </a:endParaRPr>
          </a:p>
          <a:p>
            <a:r>
              <a:rPr lang="en-US" dirty="0" smtClean="0">
                <a:solidFill>
                  <a:schemeClr val="tx1"/>
                </a:solidFill>
              </a:rPr>
              <a:t>C.T.O.</a:t>
            </a:r>
          </a:p>
          <a:p>
            <a:r>
              <a:rPr lang="en-US" dirty="0" smtClean="0">
                <a:solidFill>
                  <a:schemeClr val="tx1"/>
                </a:solidFill>
              </a:rPr>
              <a:t>THEORIS</a:t>
            </a:r>
          </a:p>
          <a:p>
            <a:r>
              <a:rPr lang="en-US" dirty="0" smtClean="0">
                <a:solidFill>
                  <a:schemeClr val="tx1"/>
                </a:solidFill>
              </a:rPr>
              <a:t>Session Code: EMB307 </a:t>
            </a:r>
            <a:endParaRPr lang="en-US" dirty="0">
              <a:solidFill>
                <a:schemeClr val="tx1"/>
              </a:solidFill>
            </a:endParaRPr>
          </a:p>
        </p:txBody>
      </p:sp>
      <p:pic>
        <p:nvPicPr>
          <p:cNvPr id="4" name="Image 3" descr="MVP_Horizontal_FullColor.png"/>
          <p:cNvPicPr>
            <a:picLocks noChangeAspect="1"/>
          </p:cNvPicPr>
          <p:nvPr/>
        </p:nvPicPr>
        <p:blipFill>
          <a:blip r:embed="rId3"/>
          <a:stretch>
            <a:fillRect/>
          </a:stretch>
        </p:blipFill>
        <p:spPr>
          <a:xfrm>
            <a:off x="7039386" y="5350811"/>
            <a:ext cx="1391960" cy="562971"/>
          </a:xfrm>
          <a:prstGeom prst="rect">
            <a:avLst/>
          </a:prstGeom>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p:cNvPicPr>
            <a:picLocks noChangeAspect="1" noChangeArrowheads="1"/>
          </p:cNvPicPr>
          <p:nvPr/>
        </p:nvPicPr>
        <p:blipFill>
          <a:blip r:embed="rId3"/>
          <a:srcRect/>
          <a:stretch>
            <a:fillRect/>
          </a:stretch>
        </p:blipFill>
        <p:spPr bwMode="auto">
          <a:xfrm>
            <a:off x="2286000" y="923925"/>
            <a:ext cx="1673319" cy="1724025"/>
          </a:xfrm>
          <a:prstGeom prst="rect">
            <a:avLst/>
          </a:prstGeom>
          <a:noFill/>
          <a:ln w="9525">
            <a:solidFill>
              <a:schemeClr val="tx1"/>
            </a:solidFill>
            <a:miter lim="800000"/>
            <a:headEnd/>
            <a:tailEnd/>
          </a:ln>
        </p:spPr>
      </p:pic>
      <p:pic>
        <p:nvPicPr>
          <p:cNvPr id="46083" name="Picture 3"/>
          <p:cNvPicPr>
            <a:picLocks noChangeAspect="1" noChangeArrowheads="1"/>
          </p:cNvPicPr>
          <p:nvPr/>
        </p:nvPicPr>
        <p:blipFill>
          <a:blip r:embed="rId4"/>
          <a:srcRect/>
          <a:stretch>
            <a:fillRect/>
          </a:stretch>
        </p:blipFill>
        <p:spPr bwMode="auto">
          <a:xfrm>
            <a:off x="647700" y="1119188"/>
            <a:ext cx="1771650" cy="2619375"/>
          </a:xfrm>
          <a:prstGeom prst="rect">
            <a:avLst/>
          </a:prstGeom>
          <a:noFill/>
          <a:ln w="9525">
            <a:solidFill>
              <a:schemeClr val="tx1"/>
            </a:solidFill>
            <a:miter lim="800000"/>
            <a:headEnd/>
            <a:tailEnd/>
          </a:ln>
        </p:spPr>
      </p:pic>
      <p:grpSp>
        <p:nvGrpSpPr>
          <p:cNvPr id="9" name="Group 9"/>
          <p:cNvGrpSpPr>
            <a:grpSpLocks/>
          </p:cNvGrpSpPr>
          <p:nvPr/>
        </p:nvGrpSpPr>
        <p:grpSpPr bwMode="auto">
          <a:xfrm>
            <a:off x="1708814" y="4852988"/>
            <a:ext cx="4931700" cy="923925"/>
            <a:chOff x="1911" y="2757"/>
            <a:chExt cx="2551" cy="582"/>
          </a:xfrm>
        </p:grpSpPr>
        <p:sp>
          <p:nvSpPr>
            <p:cNvPr id="10" name="Freeform 10"/>
            <p:cNvSpPr>
              <a:spLocks/>
            </p:cNvSpPr>
            <p:nvPr/>
          </p:nvSpPr>
          <p:spPr bwMode="auto">
            <a:xfrm>
              <a:off x="1911" y="2757"/>
              <a:ext cx="2551" cy="553"/>
            </a:xfrm>
            <a:custGeom>
              <a:avLst/>
              <a:gdLst/>
              <a:ahLst/>
              <a:cxnLst>
                <a:cxn ang="0">
                  <a:pos x="0" y="185"/>
                </a:cxn>
                <a:cxn ang="0">
                  <a:pos x="375" y="185"/>
                </a:cxn>
                <a:cxn ang="0">
                  <a:pos x="771" y="545"/>
                </a:cxn>
                <a:cxn ang="0">
                  <a:pos x="1334" y="134"/>
                </a:cxn>
                <a:cxn ang="0">
                  <a:pos x="1774" y="368"/>
                </a:cxn>
                <a:cxn ang="0">
                  <a:pos x="2524" y="0"/>
                </a:cxn>
              </a:cxnLst>
              <a:rect l="0" t="0" r="r" b="b"/>
              <a:pathLst>
                <a:path w="2524" h="553">
                  <a:moveTo>
                    <a:pt x="0" y="185"/>
                  </a:moveTo>
                  <a:cubicBezTo>
                    <a:pt x="61" y="185"/>
                    <a:pt x="246" y="125"/>
                    <a:pt x="375" y="185"/>
                  </a:cubicBezTo>
                  <a:cubicBezTo>
                    <a:pt x="504" y="245"/>
                    <a:pt x="611" y="553"/>
                    <a:pt x="771" y="545"/>
                  </a:cubicBezTo>
                  <a:cubicBezTo>
                    <a:pt x="931" y="537"/>
                    <a:pt x="1167" y="163"/>
                    <a:pt x="1334" y="134"/>
                  </a:cubicBezTo>
                  <a:cubicBezTo>
                    <a:pt x="1502" y="105"/>
                    <a:pt x="1577" y="390"/>
                    <a:pt x="1774" y="368"/>
                  </a:cubicBezTo>
                  <a:cubicBezTo>
                    <a:pt x="1972" y="346"/>
                    <a:pt x="2402" y="65"/>
                    <a:pt x="2524" y="0"/>
                  </a:cubicBezTo>
                </a:path>
              </a:pathLst>
            </a:custGeom>
            <a:noFill/>
            <a:ln w="57150" cmpd="sng">
              <a:solidFill>
                <a:srgbClr val="FF6600"/>
              </a:solidFill>
              <a:round/>
              <a:headEnd/>
              <a:tailEnd/>
            </a:ln>
            <a:effectLst>
              <a:prstShdw prst="shdw18" dist="17961" dir="13500000">
                <a:srgbClr val="FF6600">
                  <a:gamma/>
                  <a:shade val="60000"/>
                  <a:invGamma/>
                </a:srgbClr>
              </a:prstShdw>
            </a:effectLst>
          </p:spPr>
          <p:txBody>
            <a:bodyPr/>
            <a:lstStyle/>
            <a:p>
              <a:endParaRPr lang="fr-FR"/>
            </a:p>
          </p:txBody>
        </p:sp>
        <p:sp>
          <p:nvSpPr>
            <p:cNvPr id="11" name="Text Box 11"/>
            <p:cNvSpPr txBox="1">
              <a:spLocks noChangeArrowheads="1"/>
            </p:cNvSpPr>
            <p:nvPr/>
          </p:nvSpPr>
          <p:spPr bwMode="auto">
            <a:xfrm>
              <a:off x="2972" y="3087"/>
              <a:ext cx="566" cy="252"/>
            </a:xfrm>
            <a:prstGeom prst="rect">
              <a:avLst/>
            </a:prstGeom>
            <a:noFill/>
            <a:ln w="9525">
              <a:noFill/>
              <a:miter lim="800000"/>
              <a:headEnd/>
              <a:tailEnd/>
            </a:ln>
            <a:effectLst/>
          </p:spPr>
          <p:txBody>
            <a:bodyPr wrap="none">
              <a:spAutoFit/>
            </a:bodyPr>
            <a:lstStyle/>
            <a:p>
              <a:pPr algn="l"/>
              <a:r>
                <a:rPr lang="fr-FR" sz="2000" dirty="0" smtClean="0">
                  <a:solidFill>
                    <a:srgbClr val="FF6600"/>
                  </a:solidFill>
                </a:rPr>
                <a:t>Ethernet</a:t>
              </a:r>
              <a:endParaRPr lang="fr-FR" sz="2000" dirty="0">
                <a:solidFill>
                  <a:srgbClr val="FF6600"/>
                </a:solidFill>
              </a:endParaRPr>
            </a:p>
          </p:txBody>
        </p:sp>
      </p:grpSp>
      <p:sp>
        <p:nvSpPr>
          <p:cNvPr id="2" name="Titre 1"/>
          <p:cNvSpPr>
            <a:spLocks noGrp="1"/>
          </p:cNvSpPr>
          <p:nvPr>
            <p:ph type="title"/>
          </p:nvPr>
        </p:nvSpPr>
        <p:spPr/>
        <p:txBody>
          <a:bodyPr/>
          <a:lstStyle/>
          <a:p>
            <a:r>
              <a:rPr lang="fr-FR" dirty="0" err="1" smtClean="0"/>
              <a:t>Remote</a:t>
            </a:r>
            <a:r>
              <a:rPr lang="fr-FR" dirty="0" smtClean="0"/>
              <a:t> Display usage</a:t>
            </a:r>
            <a:endParaRPr lang="fr-FR" dirty="0"/>
          </a:p>
        </p:txBody>
      </p:sp>
      <p:pic>
        <p:nvPicPr>
          <p:cNvPr id="3" name="Picture 9" descr="D:\Pennie's documents\Images for TechEd06\Hardware_Imagery\HP Compaq d530 Ultra slim with bliss.png"/>
          <p:cNvPicPr>
            <a:picLocks noChangeAspect="1" noChangeArrowheads="1"/>
          </p:cNvPicPr>
          <p:nvPr/>
        </p:nvPicPr>
        <p:blipFill>
          <a:blip r:embed="rId5" cstate="print"/>
          <a:srcRect/>
          <a:stretch>
            <a:fillRect/>
          </a:stretch>
        </p:blipFill>
        <p:spPr bwMode="auto">
          <a:xfrm>
            <a:off x="333374" y="4014673"/>
            <a:ext cx="2038351" cy="1899743"/>
          </a:xfrm>
          <a:prstGeom prst="rect">
            <a:avLst/>
          </a:prstGeom>
          <a:noFill/>
          <a:effectLst>
            <a:outerShdw blurRad="952500" dist="50800" dir="10860000" algn="tr" rotWithShape="0">
              <a:schemeClr val="bg1">
                <a:alpha val="40000"/>
              </a:schemeClr>
            </a:outerShdw>
            <a:reflection blurRad="6350" stA="50000" endA="300" endPos="55000" dir="5400000" sy="-100000" algn="bl" rotWithShape="0"/>
          </a:effectLst>
        </p:spPr>
      </p:pic>
      <p:pic>
        <p:nvPicPr>
          <p:cNvPr id="4" name="Image 3" descr="Delta.png"/>
          <p:cNvPicPr>
            <a:picLocks noChangeAspect="1"/>
          </p:cNvPicPr>
          <p:nvPr/>
        </p:nvPicPr>
        <p:blipFill>
          <a:blip r:embed="rId6"/>
          <a:stretch>
            <a:fillRect/>
          </a:stretch>
        </p:blipFill>
        <p:spPr>
          <a:xfrm flipH="1">
            <a:off x="5790841" y="3771900"/>
            <a:ext cx="2956047" cy="1557545"/>
          </a:xfrm>
          <a:prstGeom prst="rect">
            <a:avLst/>
          </a:prstGeom>
          <a:effectLst>
            <a:outerShdw blurRad="114300" dist="38100" dir="5340000" sx="102000" sy="102000" algn="tl" rotWithShape="0">
              <a:prstClr val="black">
                <a:alpha val="40000"/>
              </a:prstClr>
            </a:outerShdw>
            <a:reflection blurRad="6350" stA="50000" endA="300" endPos="55000" dir="5400000" sy="-100000" algn="bl" rotWithShape="0"/>
          </a:effectLst>
        </p:spPr>
      </p:pic>
      <p:sp>
        <p:nvSpPr>
          <p:cNvPr id="5" name="Rectangle à coins arrondis 4"/>
          <p:cNvSpPr/>
          <p:nvPr/>
        </p:nvSpPr>
        <p:spPr bwMode="auto">
          <a:xfrm>
            <a:off x="7229475" y="2552700"/>
            <a:ext cx="1257300" cy="457200"/>
          </a:xfrm>
          <a:prstGeom prst="wedgeRoundRectCallout">
            <a:avLst>
              <a:gd name="adj1" fmla="val -38484"/>
              <a:gd name="adj2" fmla="val 233276"/>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fr-FR" b="1" dirty="0" err="1" smtClean="0">
                <a:solidFill>
                  <a:schemeClr val="bg1"/>
                </a:solidFill>
                <a:latin typeface="Calibri" pitchFamily="34" charset="0"/>
              </a:rPr>
              <a:t>cerdisp</a:t>
            </a:r>
            <a:r>
              <a:rPr lang="fr-FR" b="1" dirty="0" smtClean="0">
                <a:solidFill>
                  <a:schemeClr val="bg1"/>
                </a:solidFill>
                <a:latin typeface="Calibri" pitchFamily="34" charset="0"/>
              </a:rPr>
              <a:t> -c</a:t>
            </a:r>
          </a:p>
        </p:txBody>
      </p:sp>
      <p:sp>
        <p:nvSpPr>
          <p:cNvPr id="6" name="Rectangle à coins arrondis 5"/>
          <p:cNvSpPr/>
          <p:nvPr/>
        </p:nvSpPr>
        <p:spPr bwMode="auto">
          <a:xfrm>
            <a:off x="171450" y="2409824"/>
            <a:ext cx="990600" cy="514351"/>
          </a:xfrm>
          <a:prstGeom prst="wedgeRoundRectCallout">
            <a:avLst>
              <a:gd name="adj1" fmla="val 53103"/>
              <a:gd name="adj2" fmla="val 304250"/>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fr-FR" b="1" dirty="0" err="1" smtClean="0">
                <a:solidFill>
                  <a:schemeClr val="bg1"/>
                </a:solidFill>
                <a:latin typeface="Calibri" pitchFamily="34" charset="0"/>
              </a:rPr>
              <a:t>cerhost</a:t>
            </a:r>
            <a:endParaRPr lang="fr-FR" b="1" dirty="0" smtClean="0">
              <a:solidFill>
                <a:schemeClr val="bg1"/>
              </a:solidFill>
              <a:latin typeface="Calibri" pitchFamily="34" charset="0"/>
            </a:endParaRPr>
          </a:p>
        </p:txBody>
      </p:sp>
      <p:pic>
        <p:nvPicPr>
          <p:cNvPr id="46085" name="Picture 5"/>
          <p:cNvPicPr>
            <a:picLocks noChangeAspect="1" noChangeArrowheads="1"/>
          </p:cNvPicPr>
          <p:nvPr/>
        </p:nvPicPr>
        <p:blipFill>
          <a:blip r:embed="rId7"/>
          <a:srcRect/>
          <a:stretch>
            <a:fillRect/>
          </a:stretch>
        </p:blipFill>
        <p:spPr bwMode="auto">
          <a:xfrm>
            <a:off x="1343025" y="2200275"/>
            <a:ext cx="3028950" cy="2421661"/>
          </a:xfrm>
          <a:prstGeom prst="rect">
            <a:avLst/>
          </a:prstGeom>
          <a:noFill/>
          <a:ln w="15875" cmpd="thickThin">
            <a:solidFill>
              <a:srgbClr val="FFFF00"/>
            </a:solidFill>
            <a:miter lim="800000"/>
            <a:headEnd/>
            <a:tailEnd/>
          </a:ln>
          <a:effectLst>
            <a:outerShdw blurRad="101600" dist="139700" dir="8100000" algn="tr" rotWithShape="0">
              <a:prstClr val="black">
                <a:alpha val="40000"/>
              </a:prstClr>
            </a:outerShdw>
          </a:effectLst>
        </p:spPr>
      </p:pic>
      <p:sp>
        <p:nvSpPr>
          <p:cNvPr id="15" name="ZoneTexte 14"/>
          <p:cNvSpPr txBox="1"/>
          <p:nvPr/>
        </p:nvSpPr>
        <p:spPr>
          <a:xfrm>
            <a:off x="2019300" y="4581525"/>
            <a:ext cx="2150012" cy="369332"/>
          </a:xfrm>
          <a:prstGeom prst="rect">
            <a:avLst/>
          </a:prstGeom>
          <a:noFill/>
        </p:spPr>
        <p:txBody>
          <a:bodyPr wrap="none" rtlCol="0">
            <a:spAutoFit/>
          </a:bodyPr>
          <a:lstStyle/>
          <a:p>
            <a:r>
              <a:rPr lang="fr-FR" dirty="0" smtClean="0">
                <a:solidFill>
                  <a:srgbClr val="FFFF00"/>
                </a:solidFill>
              </a:rPr>
              <a:t>Windows CE desktop</a:t>
            </a:r>
            <a:endParaRPr lang="fr-FR"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000"/>
                            </p:stCondLst>
                            <p:childTnLst>
                              <p:par>
                                <p:cTn id="19" presetID="53" presetClass="entr" presetSubtype="0" fill="hold" nodeType="afterEffect">
                                  <p:stCondLst>
                                    <p:cond delay="0"/>
                                  </p:stCondLst>
                                  <p:childTnLst>
                                    <p:set>
                                      <p:cBhvr>
                                        <p:cTn id="20" dur="1" fill="hold">
                                          <p:stCondLst>
                                            <p:cond delay="0"/>
                                          </p:stCondLst>
                                        </p:cTn>
                                        <p:tgtEl>
                                          <p:spTgt spid="46083"/>
                                        </p:tgtEl>
                                        <p:attrNameLst>
                                          <p:attrName>style.visibility</p:attrName>
                                        </p:attrNameLst>
                                      </p:cBhvr>
                                      <p:to>
                                        <p:strVal val="visible"/>
                                      </p:to>
                                    </p:set>
                                    <p:anim calcmode="lin" valueType="num">
                                      <p:cBhvr>
                                        <p:cTn id="21" dur="500" fill="hold"/>
                                        <p:tgtEl>
                                          <p:spTgt spid="46083"/>
                                        </p:tgtEl>
                                        <p:attrNameLst>
                                          <p:attrName>ppt_w</p:attrName>
                                        </p:attrNameLst>
                                      </p:cBhvr>
                                      <p:tavLst>
                                        <p:tav tm="0">
                                          <p:val>
                                            <p:fltVal val="0"/>
                                          </p:val>
                                        </p:tav>
                                        <p:tav tm="100000">
                                          <p:val>
                                            <p:strVal val="#ppt_w"/>
                                          </p:val>
                                        </p:tav>
                                      </p:tavLst>
                                    </p:anim>
                                    <p:anim calcmode="lin" valueType="num">
                                      <p:cBhvr>
                                        <p:cTn id="22" dur="500" fill="hold"/>
                                        <p:tgtEl>
                                          <p:spTgt spid="46083"/>
                                        </p:tgtEl>
                                        <p:attrNameLst>
                                          <p:attrName>ppt_h</p:attrName>
                                        </p:attrNameLst>
                                      </p:cBhvr>
                                      <p:tavLst>
                                        <p:tav tm="0">
                                          <p:val>
                                            <p:fltVal val="0"/>
                                          </p:val>
                                        </p:tav>
                                        <p:tav tm="100000">
                                          <p:val>
                                            <p:strVal val="#ppt_h"/>
                                          </p:val>
                                        </p:tav>
                                      </p:tavLst>
                                    </p:anim>
                                    <p:animEffect transition="in" filter="fade">
                                      <p:cBhvr>
                                        <p:cTn id="23" dur="500"/>
                                        <p:tgtEl>
                                          <p:spTgt spid="46083"/>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46085"/>
                                        </p:tgtEl>
                                        <p:attrNameLst>
                                          <p:attrName>style.visibility</p:attrName>
                                        </p:attrNameLst>
                                      </p:cBhvr>
                                      <p:to>
                                        <p:strVal val="visible"/>
                                      </p:to>
                                    </p:set>
                                    <p:animEffect transition="in" filter="wipe(up)">
                                      <p:cBhvr>
                                        <p:cTn id="27" dur="500"/>
                                        <p:tgtEl>
                                          <p:spTgt spid="46085"/>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2000"/>
                            </p:stCondLst>
                            <p:childTnLst>
                              <p:par>
                                <p:cTn id="32" presetID="53" presetClass="entr" presetSubtype="0" fill="hold" nodeType="afterEffect">
                                  <p:stCondLst>
                                    <p:cond delay="2000"/>
                                  </p:stCondLst>
                                  <p:childTnLst>
                                    <p:set>
                                      <p:cBhvr>
                                        <p:cTn id="33" dur="1" fill="hold">
                                          <p:stCondLst>
                                            <p:cond delay="0"/>
                                          </p:stCondLst>
                                        </p:cTn>
                                        <p:tgtEl>
                                          <p:spTgt spid="46086"/>
                                        </p:tgtEl>
                                        <p:attrNameLst>
                                          <p:attrName>style.visibility</p:attrName>
                                        </p:attrNameLst>
                                      </p:cBhvr>
                                      <p:to>
                                        <p:strVal val="visible"/>
                                      </p:to>
                                    </p:set>
                                    <p:anim calcmode="lin" valueType="num">
                                      <p:cBhvr>
                                        <p:cTn id="34" dur="500" fill="hold"/>
                                        <p:tgtEl>
                                          <p:spTgt spid="46086"/>
                                        </p:tgtEl>
                                        <p:attrNameLst>
                                          <p:attrName>ppt_w</p:attrName>
                                        </p:attrNameLst>
                                      </p:cBhvr>
                                      <p:tavLst>
                                        <p:tav tm="0">
                                          <p:val>
                                            <p:fltVal val="0"/>
                                          </p:val>
                                        </p:tav>
                                        <p:tav tm="100000">
                                          <p:val>
                                            <p:strVal val="#ppt_w"/>
                                          </p:val>
                                        </p:tav>
                                      </p:tavLst>
                                    </p:anim>
                                    <p:anim calcmode="lin" valueType="num">
                                      <p:cBhvr>
                                        <p:cTn id="35" dur="500" fill="hold"/>
                                        <p:tgtEl>
                                          <p:spTgt spid="46086"/>
                                        </p:tgtEl>
                                        <p:attrNameLst>
                                          <p:attrName>ppt_h</p:attrName>
                                        </p:attrNameLst>
                                      </p:cBhvr>
                                      <p:tavLst>
                                        <p:tav tm="0">
                                          <p:val>
                                            <p:fltVal val="0"/>
                                          </p:val>
                                        </p:tav>
                                        <p:tav tm="100000">
                                          <p:val>
                                            <p:strVal val="#ppt_h"/>
                                          </p:val>
                                        </p:tav>
                                      </p:tavLst>
                                    </p:anim>
                                    <p:animEffect transition="in" filter="fade">
                                      <p:cBhvr>
                                        <p:cTn id="3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Core Connectivity  &amp; Remote Display</a:t>
            </a:r>
            <a:endParaRPr lang="en-US" dirty="0"/>
          </a:p>
        </p:txBody>
      </p:sp>
      <p:sp>
        <p:nvSpPr>
          <p:cNvPr id="3" name="Subtitle 2"/>
          <p:cNvSpPr>
            <a:spLocks noGrp="1"/>
          </p:cNvSpPr>
          <p:nvPr>
            <p:ph type="subTitle" idx="1"/>
          </p:nvPr>
        </p:nvSpPr>
        <p:spPr/>
        <p:txBody>
          <a:bodyPr/>
          <a:lstStyle/>
          <a:p>
            <a:r>
              <a:rPr lang="en-US" dirty="0" smtClean="0"/>
              <a:t>Thierry Joubert</a:t>
            </a:r>
          </a:p>
          <a:p>
            <a:r>
              <a:rPr lang="en-US" dirty="0" smtClean="0"/>
              <a:t>CTO</a:t>
            </a:r>
          </a:p>
          <a:p>
            <a:r>
              <a:rPr lang="en-US" dirty="0" smtClean="0"/>
              <a:t>THEORIS</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Logging system activity</a:t>
            </a:r>
            <a:endParaRPr lang="en-US" dirty="0">
              <a:solidFill>
                <a:schemeClr val="tx2"/>
              </a:solidFill>
            </a:endParaRPr>
          </a:p>
        </p:txBody>
      </p:sp>
      <p:sp>
        <p:nvSpPr>
          <p:cNvPr id="3" name="Text Placeholder 2"/>
          <p:cNvSpPr>
            <a:spLocks noGrp="1"/>
          </p:cNvSpPr>
          <p:nvPr>
            <p:ph idx="1"/>
          </p:nvPr>
        </p:nvSpPr>
        <p:spPr/>
        <p:txBody>
          <a:bodyPr/>
          <a:lstStyle/>
          <a:p>
            <a:r>
              <a:rPr lang="en-US" sz="2800" dirty="0" smtClean="0"/>
              <a:t>CELOG framework on the Target</a:t>
            </a:r>
          </a:p>
          <a:p>
            <a:pPr lvl="1"/>
            <a:r>
              <a:rPr lang="en-US" sz="2400" dirty="0" smtClean="0"/>
              <a:t>Collects events in Kernel, Drivers &amp; Applications</a:t>
            </a:r>
          </a:p>
          <a:p>
            <a:pPr lvl="1"/>
            <a:r>
              <a:rPr lang="en-US" sz="2400" dirty="0" smtClean="0"/>
              <a:t>Configuration from Registry or Command Line Shell</a:t>
            </a:r>
          </a:p>
          <a:p>
            <a:pPr lvl="1"/>
            <a:r>
              <a:rPr lang="en-US" sz="2400" dirty="0" smtClean="0"/>
              <a:t>Two stand-alone applications: </a:t>
            </a:r>
            <a:r>
              <a:rPr lang="en-US" sz="2400" dirty="0" err="1" smtClean="0"/>
              <a:t>CeLogFlush</a:t>
            </a:r>
            <a:r>
              <a:rPr lang="en-US" sz="2400" dirty="0" smtClean="0"/>
              <a:t> &amp; </a:t>
            </a:r>
            <a:r>
              <a:rPr lang="en-US" sz="2400" dirty="0" err="1" smtClean="0"/>
              <a:t>OSCapture</a:t>
            </a:r>
            <a:endParaRPr lang="en-US" sz="2400" dirty="0" smtClean="0"/>
          </a:p>
          <a:p>
            <a:pPr lvl="1"/>
            <a:r>
              <a:rPr lang="en-US" sz="2400" dirty="0" smtClean="0"/>
              <a:t>Data is stored in a file for upload</a:t>
            </a:r>
          </a:p>
          <a:p>
            <a:r>
              <a:rPr lang="en-US" sz="2800" dirty="0" smtClean="0"/>
              <a:t>READLOG application on the Host</a:t>
            </a:r>
          </a:p>
          <a:p>
            <a:pPr lvl="1"/>
            <a:r>
              <a:rPr lang="en-US" sz="2400" dirty="0" smtClean="0"/>
              <a:t>Display and filter the data</a:t>
            </a:r>
          </a:p>
          <a:p>
            <a:r>
              <a:rPr lang="en-US" sz="2800" dirty="0" smtClean="0">
                <a:solidFill>
                  <a:schemeClr val="accent1"/>
                </a:solidFill>
              </a:rPr>
              <a:t>Offline Visualization in Kernel Tracker</a:t>
            </a:r>
          </a:p>
          <a:p>
            <a:pPr lvl="1"/>
            <a:r>
              <a:rPr lang="en-US" sz="2400" dirty="0" smtClean="0"/>
              <a:t>Graphical display</a:t>
            </a:r>
          </a:p>
          <a:p>
            <a:pPr lvl="1"/>
            <a:r>
              <a:rPr lang="en-US" sz="2400" dirty="0" smtClean="0"/>
              <a:t>Timeline tools</a:t>
            </a:r>
          </a:p>
          <a:p>
            <a:pPr lvl="1"/>
            <a:r>
              <a:rPr lang="en-US" sz="2400" dirty="0" smtClean="0"/>
              <a:t>System objects identification</a:t>
            </a:r>
          </a:p>
          <a:p>
            <a:pPr lvl="2"/>
            <a:endParaRPr lang="en-US"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Log Threading</a:t>
            </a:r>
            <a:endParaRPr lang="fr-FR" dirty="0">
              <a:solidFill>
                <a:schemeClr val="tx2"/>
              </a:solidFill>
            </a:endParaRPr>
          </a:p>
        </p:txBody>
      </p:sp>
      <p:sp>
        <p:nvSpPr>
          <p:cNvPr id="3" name="Espace réservé du contenu 2"/>
          <p:cNvSpPr>
            <a:spLocks noGrp="1"/>
          </p:cNvSpPr>
          <p:nvPr>
            <p:ph idx="1"/>
          </p:nvPr>
        </p:nvSpPr>
        <p:spPr>
          <a:xfrm>
            <a:off x="381000" y="1412875"/>
            <a:ext cx="8382000" cy="4370427"/>
          </a:xfrm>
        </p:spPr>
        <p:txBody>
          <a:bodyPr/>
          <a:lstStyle/>
          <a:p>
            <a:pPr lvl="0"/>
            <a:r>
              <a:rPr lang="en-GB" dirty="0" smtClean="0"/>
              <a:t>Threading is great, but it is opaque</a:t>
            </a:r>
          </a:p>
          <a:p>
            <a:pPr lvl="1"/>
            <a:r>
              <a:rPr lang="en-GB" dirty="0" smtClean="0"/>
              <a:t>Virtual CPU (registers &amp; stack duplication)</a:t>
            </a:r>
          </a:p>
          <a:p>
            <a:pPr lvl="1"/>
            <a:r>
              <a:rPr lang="en-GB" dirty="0" smtClean="0"/>
              <a:t>Parallelism is not in the programming language </a:t>
            </a:r>
          </a:p>
          <a:p>
            <a:pPr lvl="1"/>
            <a:r>
              <a:rPr lang="en-GB" dirty="0" smtClean="0"/>
              <a:t>Scheduler policy allocates the </a:t>
            </a:r>
            <a:r>
              <a:rPr lang="en-GB" dirty="0" smtClean="0">
                <a:solidFill>
                  <a:schemeClr val="accent1"/>
                </a:solidFill>
              </a:rPr>
              <a:t>real CPU</a:t>
            </a:r>
          </a:p>
          <a:p>
            <a:pPr lvl="1"/>
            <a:endParaRPr lang="en-GB" dirty="0" smtClean="0">
              <a:solidFill>
                <a:schemeClr val="tx2"/>
              </a:solidFill>
            </a:endParaRPr>
          </a:p>
          <a:p>
            <a:pPr lvl="0"/>
            <a:r>
              <a:rPr lang="en-GB" dirty="0" smtClean="0"/>
              <a:t>Threading Pitfalls</a:t>
            </a:r>
          </a:p>
          <a:p>
            <a:pPr lvl="1"/>
            <a:r>
              <a:rPr lang="fr-FR" dirty="0" smtClean="0">
                <a:solidFill>
                  <a:srgbClr val="FFFF00"/>
                </a:solidFill>
                <a:sym typeface="Wingdings" pitchFamily="2" charset="2"/>
              </a:rPr>
              <a:t>STARVATION</a:t>
            </a:r>
            <a:r>
              <a:rPr lang="fr-FR" dirty="0" smtClean="0">
                <a:sym typeface="Wingdings" pitchFamily="2" charset="2"/>
              </a:rPr>
              <a:t>… a thread </a:t>
            </a:r>
            <a:r>
              <a:rPr lang="fr-FR" dirty="0" err="1" smtClean="0">
                <a:sym typeface="Wingdings" pitchFamily="2" charset="2"/>
              </a:rPr>
              <a:t>never</a:t>
            </a:r>
            <a:r>
              <a:rPr lang="fr-FR" dirty="0" smtClean="0">
                <a:sym typeface="Wingdings" pitchFamily="2" charset="2"/>
              </a:rPr>
              <a:t> </a:t>
            </a:r>
            <a:r>
              <a:rPr lang="fr-FR" dirty="0" err="1" smtClean="0">
                <a:sym typeface="Wingdings" pitchFamily="2" charset="2"/>
              </a:rPr>
              <a:t>runs</a:t>
            </a:r>
            <a:endParaRPr lang="en-GB" dirty="0" smtClean="0"/>
          </a:p>
          <a:p>
            <a:pPr lvl="1"/>
            <a:r>
              <a:rPr lang="fr-FR" dirty="0" smtClean="0">
                <a:solidFill>
                  <a:srgbClr val="FFFF00"/>
                </a:solidFill>
                <a:sym typeface="Wingdings" pitchFamily="2" charset="2"/>
              </a:rPr>
              <a:t>ATOMICITY</a:t>
            </a:r>
            <a:r>
              <a:rPr lang="fr-FR" dirty="0" smtClean="0">
                <a:sym typeface="Wingdings" pitchFamily="2" charset="2"/>
              </a:rPr>
              <a:t> … </a:t>
            </a:r>
            <a:r>
              <a:rPr lang="fr-FR" dirty="0" err="1" smtClean="0">
                <a:sym typeface="Wingdings" pitchFamily="2" charset="2"/>
              </a:rPr>
              <a:t>shared</a:t>
            </a:r>
            <a:r>
              <a:rPr lang="fr-FR" dirty="0" smtClean="0">
                <a:sym typeface="Wingdings" pitchFamily="2" charset="2"/>
              </a:rPr>
              <a:t> data </a:t>
            </a:r>
            <a:r>
              <a:rPr lang="fr-FR" dirty="0" err="1" smtClean="0">
                <a:sym typeface="Wingdings" pitchFamily="2" charset="2"/>
              </a:rPr>
              <a:t>is</a:t>
            </a:r>
            <a:r>
              <a:rPr lang="fr-FR" dirty="0" smtClean="0">
                <a:sym typeface="Wingdings" pitchFamily="2" charset="2"/>
              </a:rPr>
              <a:t> </a:t>
            </a:r>
            <a:r>
              <a:rPr lang="fr-FR" dirty="0" err="1" smtClean="0">
                <a:sym typeface="Wingdings" pitchFamily="2" charset="2"/>
              </a:rPr>
              <a:t>corrupted</a:t>
            </a:r>
            <a:endParaRPr lang="fr-FR" dirty="0" smtClean="0">
              <a:sym typeface="Wingdings" pitchFamily="2" charset="2"/>
            </a:endParaRPr>
          </a:p>
          <a:p>
            <a:pPr lvl="1"/>
            <a:r>
              <a:rPr lang="fr-FR" dirty="0" smtClean="0">
                <a:solidFill>
                  <a:srgbClr val="FFFF00"/>
                </a:solidFill>
                <a:sym typeface="Wingdings" pitchFamily="2" charset="2"/>
              </a:rPr>
              <a:t>DEADLOCK</a:t>
            </a:r>
            <a:r>
              <a:rPr lang="fr-FR" dirty="0" smtClean="0">
                <a:sym typeface="Wingdings" pitchFamily="2" charset="2"/>
              </a:rPr>
              <a:t> … </a:t>
            </a:r>
            <a:r>
              <a:rPr lang="fr-FR" dirty="0" err="1" smtClean="0">
                <a:sym typeface="Wingdings" pitchFamily="2" charset="2"/>
              </a:rPr>
              <a:t>synchronization</a:t>
            </a:r>
            <a:r>
              <a:rPr lang="fr-FR" dirty="0" smtClean="0">
                <a:sym typeface="Wingdings" pitchFamily="2" charset="2"/>
              </a:rPr>
              <a:t> </a:t>
            </a:r>
            <a:r>
              <a:rPr lang="fr-FR" dirty="0" err="1" smtClean="0">
                <a:sym typeface="Wingdings" pitchFamily="2" charset="2"/>
              </a:rPr>
              <a:t>fails</a:t>
            </a:r>
            <a:endParaRPr lang="fr-FR" dirty="0" smtClean="0">
              <a:sym typeface="Wingdings" pitchFamily="2" charset="2"/>
            </a:endParaRPr>
          </a:p>
          <a:p>
            <a:pPr lvl="1"/>
            <a:endParaRPr lang="fr-FR" dirty="0" smtClean="0"/>
          </a:p>
          <a:p>
            <a:pPr lvl="0">
              <a:buNone/>
            </a:pPr>
            <a:endParaRPr lang="fr-FR" dirty="0"/>
          </a:p>
        </p:txBody>
      </p:sp>
      <p:pic>
        <p:nvPicPr>
          <p:cNvPr id="4" name="Image 3" descr="AK4.gif"/>
          <p:cNvPicPr>
            <a:picLocks noChangeAspect="1"/>
          </p:cNvPicPr>
          <p:nvPr/>
        </p:nvPicPr>
        <p:blipFill>
          <a:blip r:embed="rId3"/>
          <a:stretch>
            <a:fillRect/>
          </a:stretch>
        </p:blipFill>
        <p:spPr>
          <a:xfrm>
            <a:off x="7202805" y="3422523"/>
            <a:ext cx="1589809" cy="1399032"/>
          </a:xfrm>
          <a:prstGeom prst="rect">
            <a:avLst/>
          </a:prstGeom>
          <a:effectLst>
            <a:outerShdw blurRad="254000" dist="241300" dir="13500000" algn="br" rotWithShape="0">
              <a:prstClr val="black">
                <a:alpha val="40000"/>
              </a:prstClr>
            </a:outerShdw>
            <a:reflection blurRad="6350" stA="52000" endA="300" endPos="35000" dir="5400000" sy="-100000" algn="bl" rotWithShape="0"/>
          </a:effectLst>
        </p:spPr>
      </p:pic>
      <p:sp>
        <p:nvSpPr>
          <p:cNvPr id="5" name="Rectangle 4"/>
          <p:cNvSpPr/>
          <p:nvPr/>
        </p:nvSpPr>
        <p:spPr>
          <a:xfrm>
            <a:off x="4765109" y="5768459"/>
            <a:ext cx="4162871" cy="461665"/>
          </a:xfrm>
          <a:prstGeom prst="rect">
            <a:avLst/>
          </a:prstGeom>
        </p:spPr>
        <p:txBody>
          <a:bodyPr wrap="none">
            <a:spAutoFit/>
          </a:bodyPr>
          <a:lstStyle/>
          <a:p>
            <a:r>
              <a:rPr lang="fr-FR" sz="2400" i="1" dirty="0" smtClean="0">
                <a:solidFill>
                  <a:srgbClr val="FFFF00"/>
                </a:solidFill>
              </a:rPr>
              <a:t>Do not </a:t>
            </a:r>
            <a:r>
              <a:rPr lang="fr-FR" sz="2400" i="1" dirty="0" err="1" smtClean="0">
                <a:solidFill>
                  <a:srgbClr val="FFFF00"/>
                </a:solidFill>
              </a:rPr>
              <a:t>expect</a:t>
            </a:r>
            <a:r>
              <a:rPr lang="fr-FR" sz="2400" i="1" dirty="0" smtClean="0">
                <a:solidFill>
                  <a:srgbClr val="FFFF00"/>
                </a:solidFill>
              </a:rPr>
              <a:t> exceptions </a:t>
            </a:r>
            <a:r>
              <a:rPr lang="fr-FR" sz="2400" i="1" dirty="0" err="1" smtClean="0">
                <a:solidFill>
                  <a:srgbClr val="FFFF00"/>
                </a:solidFill>
              </a:rPr>
              <a:t>here</a:t>
            </a:r>
            <a:r>
              <a:rPr lang="fr-FR" sz="2400" i="1" dirty="0" smtClean="0">
                <a:solidFill>
                  <a:srgbClr val="FFFF00"/>
                </a:solidFill>
              </a:rPr>
              <a:t>!</a:t>
            </a:r>
            <a:endParaRPr lang="fr-FR" sz="2400"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3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800" decel="100000"/>
                                        <p:tgtEl>
                                          <p:spTgt spid="4"/>
                                        </p:tgtEl>
                                      </p:cBhvr>
                                    </p:animEffect>
                                    <p:anim calcmode="lin" valueType="num">
                                      <p:cBhvr>
                                        <p:cTn id="20" dur="800" decel="100000" fill="hold"/>
                                        <p:tgtEl>
                                          <p:spTgt spid="4"/>
                                        </p:tgtEl>
                                        <p:attrNameLst>
                                          <p:attrName>style.rotation</p:attrName>
                                        </p:attrNameLst>
                                      </p:cBhvr>
                                      <p:tavLst>
                                        <p:tav tm="0">
                                          <p:val>
                                            <p:fltVal val="-90"/>
                                          </p:val>
                                        </p:tav>
                                        <p:tav tm="100000">
                                          <p:val>
                                            <p:fltVal val="0"/>
                                          </p:val>
                                        </p:tav>
                                      </p:tavLst>
                                    </p:anim>
                                    <p:anim calcmode="lin" valueType="num">
                                      <p:cBhvr>
                                        <p:cTn id="21" dur="800" decel="100000" fill="hold"/>
                                        <p:tgtEl>
                                          <p:spTgt spid="4"/>
                                        </p:tgtEl>
                                        <p:attrNameLst>
                                          <p:attrName>ppt_x</p:attrName>
                                        </p:attrNameLst>
                                      </p:cBhvr>
                                      <p:tavLst>
                                        <p:tav tm="0">
                                          <p:val>
                                            <p:strVal val="#ppt_x+0.4"/>
                                          </p:val>
                                        </p:tav>
                                        <p:tav tm="100000">
                                          <p:val>
                                            <p:strVal val="#ppt_x-0.05"/>
                                          </p:val>
                                        </p:tav>
                                      </p:tavLst>
                                    </p:anim>
                                    <p:anim calcmode="lin" valueType="num">
                                      <p:cBhvr>
                                        <p:cTn id="22" dur="800" decel="100000" fill="hold"/>
                                        <p:tgtEl>
                                          <p:spTgt spid="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2500"/>
                            </p:stCondLst>
                            <p:childTnLst>
                              <p:par>
                                <p:cTn id="38" presetID="1" presetClass="entr" presetSubtype="0" fill="hold" grpId="1" nodeType="after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26" presetClass="emph" presetSubtype="0" fill="hold" grpId="0" nodeType="withEffect">
                                  <p:stCondLst>
                                    <p:cond delay="0"/>
                                  </p:stCondLst>
                                  <p:childTnLst>
                                    <p:animEffect transition="out" filter="fade">
                                      <p:cBhvr>
                                        <p:cTn id="41" dur="500" tmFilter="0, 0; .2, .5; .8, .5; 1, 0"/>
                                        <p:tgtEl>
                                          <p:spTgt spid="5"/>
                                        </p:tgtEl>
                                      </p:cBhvr>
                                    </p:animEffect>
                                    <p:animScale>
                                      <p:cBhvr>
                                        <p:cTn id="4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K30.gif"/>
          <p:cNvPicPr>
            <a:picLocks noChangeAspect="1"/>
          </p:cNvPicPr>
          <p:nvPr/>
        </p:nvPicPr>
        <p:blipFill>
          <a:blip r:embed="rId3"/>
          <a:stretch>
            <a:fillRect/>
          </a:stretch>
        </p:blipFill>
        <p:spPr>
          <a:xfrm>
            <a:off x="6724650" y="2995612"/>
            <a:ext cx="1895946" cy="1662113"/>
          </a:xfrm>
          <a:prstGeom prst="rect">
            <a:avLst/>
          </a:prstGeom>
          <a:effectLst>
            <a:reflection blurRad="6350" stA="52000" endA="300" endPos="35000" dir="5400000" sy="-100000" algn="bl" rotWithShape="0"/>
          </a:effectLst>
        </p:spPr>
      </p:pic>
      <p:sp>
        <p:nvSpPr>
          <p:cNvPr id="2" name="Title 1"/>
          <p:cNvSpPr>
            <a:spLocks noGrp="1"/>
          </p:cNvSpPr>
          <p:nvPr>
            <p:ph type="title"/>
          </p:nvPr>
        </p:nvSpPr>
        <p:spPr>
          <a:xfrm>
            <a:off x="381000" y="230188"/>
            <a:ext cx="8382000" cy="664797"/>
          </a:xfrm>
        </p:spPr>
        <p:txBody>
          <a:bodyPr/>
          <a:lstStyle/>
          <a:p>
            <a:r>
              <a:rPr lang="fr-FR" dirty="0" smtClean="0"/>
              <a:t>Log Virtual Memory</a:t>
            </a:r>
            <a:endParaRPr lang="en-US" dirty="0">
              <a:solidFill>
                <a:schemeClr val="tx2"/>
              </a:solidFill>
            </a:endParaRPr>
          </a:p>
        </p:txBody>
      </p:sp>
      <p:sp>
        <p:nvSpPr>
          <p:cNvPr id="3" name="Text Placeholder 2"/>
          <p:cNvSpPr>
            <a:spLocks noGrp="1"/>
          </p:cNvSpPr>
          <p:nvPr>
            <p:ph idx="1"/>
          </p:nvPr>
        </p:nvSpPr>
        <p:spPr/>
        <p:txBody>
          <a:bodyPr/>
          <a:lstStyle/>
          <a:p>
            <a:r>
              <a:rPr lang="en-US" sz="2800" dirty="0" smtClean="0"/>
              <a:t>Windows CE 6.0 Virtual Memory</a:t>
            </a:r>
          </a:p>
          <a:p>
            <a:pPr lvl="1"/>
            <a:r>
              <a:rPr lang="en-US" sz="2400" dirty="0" smtClean="0"/>
              <a:t>Each Process may claim up to 1.2 GB</a:t>
            </a:r>
          </a:p>
          <a:p>
            <a:pPr lvl="1"/>
            <a:r>
              <a:rPr lang="en-US" sz="2400" dirty="0" smtClean="0"/>
              <a:t>RAM is limited to 512 MB (most devices have less!...)</a:t>
            </a:r>
          </a:p>
          <a:p>
            <a:pPr lvl="1"/>
            <a:r>
              <a:rPr lang="en-US" sz="2400" dirty="0" smtClean="0"/>
              <a:t>No page file is available when you hit the limit</a:t>
            </a:r>
          </a:p>
          <a:p>
            <a:pPr lvl="1"/>
            <a:endParaRPr lang="en-US" sz="2400" dirty="0" smtClean="0"/>
          </a:p>
          <a:p>
            <a:r>
              <a:rPr lang="en-US" dirty="0" smtClean="0"/>
              <a:t>Good news</a:t>
            </a:r>
          </a:p>
          <a:p>
            <a:pPr lvl="1"/>
            <a:r>
              <a:rPr lang="en-US" sz="2400" dirty="0" smtClean="0"/>
              <a:t>Stacks &amp; Heaps are created small</a:t>
            </a:r>
          </a:p>
          <a:p>
            <a:pPr lvl="1"/>
            <a:r>
              <a:rPr lang="en-US" sz="2400" dirty="0" smtClean="0"/>
              <a:t>Page Pooler runs in the background</a:t>
            </a:r>
          </a:p>
          <a:p>
            <a:pPr lvl="1"/>
            <a:r>
              <a:rPr lang="en-US" sz="2400" dirty="0" smtClean="0"/>
              <a:t>CE System &amp; CE-Win32 API do not consume much space</a:t>
            </a:r>
          </a:p>
          <a:p>
            <a:pPr>
              <a:buNone/>
            </a:pPr>
            <a:endParaRPr lang="en-US" dirty="0" smtClean="0"/>
          </a:p>
          <a:p>
            <a:pPr lvl="1">
              <a:buNone/>
            </a:pPr>
            <a:endParaRPr lang="en-US" sz="2400" dirty="0" smtClean="0"/>
          </a:p>
          <a:p>
            <a:pPr lvl="2"/>
            <a:endParaRPr lang="en-US" sz="2000" dirty="0" smtClean="0"/>
          </a:p>
        </p:txBody>
      </p:sp>
      <p:sp>
        <p:nvSpPr>
          <p:cNvPr id="4" name="Rectangle 3"/>
          <p:cNvSpPr/>
          <p:nvPr/>
        </p:nvSpPr>
        <p:spPr>
          <a:xfrm>
            <a:off x="6393884" y="5768459"/>
            <a:ext cx="2437462" cy="461665"/>
          </a:xfrm>
          <a:prstGeom prst="rect">
            <a:avLst/>
          </a:prstGeom>
        </p:spPr>
        <p:txBody>
          <a:bodyPr wrap="none">
            <a:spAutoFit/>
          </a:bodyPr>
          <a:lstStyle/>
          <a:p>
            <a:r>
              <a:rPr lang="fr-FR" sz="2400" i="1" dirty="0" err="1" smtClean="0">
                <a:solidFill>
                  <a:srgbClr val="FFFF00"/>
                </a:solidFill>
              </a:rPr>
              <a:t>Avoid</a:t>
            </a:r>
            <a:r>
              <a:rPr lang="fr-FR" sz="2400" i="1" dirty="0" smtClean="0">
                <a:solidFill>
                  <a:srgbClr val="FFFF00"/>
                </a:solidFill>
              </a:rPr>
              <a:t> Congestion!</a:t>
            </a:r>
            <a:endParaRPr lang="fr-FR" sz="2400"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par>
                          <p:cTn id="23" fill="hold">
                            <p:stCondLst>
                              <p:cond delay="0"/>
                            </p:stCondLst>
                            <p:childTnLst>
                              <p:par>
                                <p:cTn id="24" presetID="17" presetClass="entr" presetSubtype="1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 91" descr="RAM.png"/>
          <p:cNvPicPr>
            <a:picLocks noChangeAspect="1"/>
          </p:cNvPicPr>
          <p:nvPr/>
        </p:nvPicPr>
        <p:blipFill>
          <a:blip r:embed="rId3"/>
          <a:stretch>
            <a:fillRect/>
          </a:stretch>
        </p:blipFill>
        <p:spPr>
          <a:xfrm>
            <a:off x="6619876" y="1857376"/>
            <a:ext cx="2305049" cy="4278480"/>
          </a:xfrm>
          <a:prstGeom prst="rect">
            <a:avLst/>
          </a:prstGeom>
          <a:ln>
            <a:solidFill>
              <a:schemeClr val="bg1"/>
            </a:solidFill>
          </a:ln>
        </p:spPr>
      </p:pic>
      <p:sp>
        <p:nvSpPr>
          <p:cNvPr id="80" name="Arrondir un rectangle à un seul coin 79"/>
          <p:cNvSpPr/>
          <p:nvPr/>
        </p:nvSpPr>
        <p:spPr bwMode="auto">
          <a:xfrm>
            <a:off x="3676651" y="4038600"/>
            <a:ext cx="1943100" cy="1981199"/>
          </a:xfrm>
          <a:prstGeom prst="round1Rect">
            <a:avLst/>
          </a:prstGeom>
          <a:solidFill>
            <a:schemeClr val="accent1">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1" name="Arrondir un rectangle à un seul coin 80"/>
          <p:cNvSpPr/>
          <p:nvPr/>
        </p:nvSpPr>
        <p:spPr bwMode="auto">
          <a:xfrm>
            <a:off x="3667127" y="5257800"/>
            <a:ext cx="352423"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2" name="Arrondir un rectangle à un seul coin 81"/>
          <p:cNvSpPr/>
          <p:nvPr/>
        </p:nvSpPr>
        <p:spPr bwMode="auto">
          <a:xfrm>
            <a:off x="3676651" y="5657850"/>
            <a:ext cx="1952623"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7" name="Arrondir un rectangle à un seul coin 76"/>
          <p:cNvSpPr/>
          <p:nvPr/>
        </p:nvSpPr>
        <p:spPr bwMode="auto">
          <a:xfrm>
            <a:off x="3457576" y="4124325"/>
            <a:ext cx="1943100" cy="1981199"/>
          </a:xfrm>
          <a:prstGeom prst="round1Rect">
            <a:avLst/>
          </a:prstGeom>
          <a:solidFill>
            <a:schemeClr val="accent1">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8" name="Arrondir un rectangle à un seul coin 77"/>
          <p:cNvSpPr/>
          <p:nvPr/>
        </p:nvSpPr>
        <p:spPr bwMode="auto">
          <a:xfrm>
            <a:off x="3448052" y="5343525"/>
            <a:ext cx="352423"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9" name="Arrondir un rectangle à un seul coin 78"/>
          <p:cNvSpPr/>
          <p:nvPr/>
        </p:nvSpPr>
        <p:spPr bwMode="auto">
          <a:xfrm>
            <a:off x="3457576" y="5743575"/>
            <a:ext cx="1952623"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Arrondir un rectangle à un seul coin 7"/>
          <p:cNvSpPr/>
          <p:nvPr/>
        </p:nvSpPr>
        <p:spPr bwMode="auto">
          <a:xfrm>
            <a:off x="828676" y="3505199"/>
            <a:ext cx="1943100" cy="2562225"/>
          </a:xfrm>
          <a:prstGeom prst="round1Rect">
            <a:avLst/>
          </a:prstGeom>
          <a:solidFill>
            <a:schemeClr val="accent1">
              <a:lumMod val="75000"/>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 name="Titre 3"/>
          <p:cNvSpPr>
            <a:spLocks noGrp="1"/>
          </p:cNvSpPr>
          <p:nvPr>
            <p:ph type="title"/>
          </p:nvPr>
        </p:nvSpPr>
        <p:spPr/>
        <p:txBody>
          <a:bodyPr/>
          <a:lstStyle/>
          <a:p>
            <a:r>
              <a:rPr lang="fr-FR" dirty="0" smtClean="0"/>
              <a:t>Virtual Memory </a:t>
            </a:r>
            <a:r>
              <a:rPr lang="fr-FR" dirty="0" err="1" smtClean="0"/>
              <a:t>Mapping</a:t>
            </a:r>
            <a:endParaRPr lang="fr-FR" dirty="0"/>
          </a:p>
        </p:txBody>
      </p:sp>
      <p:sp>
        <p:nvSpPr>
          <p:cNvPr id="7" name="Arrondir un rectangle à un seul coin 6"/>
          <p:cNvSpPr/>
          <p:nvPr/>
        </p:nvSpPr>
        <p:spPr bwMode="auto">
          <a:xfrm>
            <a:off x="657226" y="3590924"/>
            <a:ext cx="1943100" cy="2562225"/>
          </a:xfrm>
          <a:prstGeom prst="round1Rect">
            <a:avLst/>
          </a:prstGeom>
          <a:solidFill>
            <a:schemeClr val="accent1">
              <a:lumMod val="75000"/>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Arrondir un rectangle à un seul coin 8"/>
          <p:cNvSpPr/>
          <p:nvPr/>
        </p:nvSpPr>
        <p:spPr bwMode="auto">
          <a:xfrm>
            <a:off x="3248026" y="4248150"/>
            <a:ext cx="1943100" cy="1981199"/>
          </a:xfrm>
          <a:prstGeom prst="round1Rect">
            <a:avLst/>
          </a:prstGeom>
          <a:solidFill>
            <a:schemeClr val="accent1">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Arrondir un rectangle à un seul coin 9"/>
          <p:cNvSpPr/>
          <p:nvPr/>
        </p:nvSpPr>
        <p:spPr bwMode="auto">
          <a:xfrm>
            <a:off x="3228976" y="3143251"/>
            <a:ext cx="1943100" cy="1019174"/>
          </a:xfrm>
          <a:prstGeom prst="round1Rect">
            <a:avLst>
              <a:gd name="adj" fmla="val 30398"/>
            </a:avLst>
          </a:prstGeom>
          <a:solidFill>
            <a:schemeClr val="accent1">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err="1" smtClean="0">
                <a:solidFill>
                  <a:srgbClr val="FFFFFF"/>
                </a:solidFill>
                <a:effectLst>
                  <a:outerShdw blurRad="38100" dist="38100" dir="2700000" algn="tl">
                    <a:srgbClr val="000000">
                      <a:alpha val="43137"/>
                    </a:srgbClr>
                  </a:outerShdw>
                </a:effectLst>
                <a:latin typeface="Calibri" pitchFamily="34" charset="0"/>
              </a:rPr>
              <a:t>Shared</a:t>
            </a:r>
            <a:r>
              <a:rPr lang="fr-FR" sz="2000" dirty="0" smtClean="0">
                <a:solidFill>
                  <a:srgbClr val="FFFFFF"/>
                </a:solidFill>
                <a:effectLst>
                  <a:outerShdw blurRad="38100" dist="38100" dir="2700000" algn="tl">
                    <a:srgbClr val="000000">
                      <a:alpha val="43137"/>
                    </a:srgbClr>
                  </a:outerShdw>
                </a:effectLst>
                <a:latin typeface="Calibri" pitchFamily="34" charset="0"/>
              </a:rPr>
              <a:t> </a:t>
            </a:r>
            <a:r>
              <a:rPr lang="fr-FR" sz="2000" dirty="0" err="1" smtClean="0">
                <a:solidFill>
                  <a:srgbClr val="FFFFFF"/>
                </a:solidFill>
                <a:effectLst>
                  <a:outerShdw blurRad="38100" dist="38100" dir="2700000" algn="tl">
                    <a:srgbClr val="000000">
                      <a:alpha val="43137"/>
                    </a:srgbClr>
                  </a:outerShdw>
                </a:effectLst>
                <a:latin typeface="Calibri" pitchFamily="34" charset="0"/>
              </a:rPr>
              <a:t>DLLs</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Arrondir un rectangle à un seul coin 10"/>
          <p:cNvSpPr/>
          <p:nvPr/>
        </p:nvSpPr>
        <p:spPr bwMode="auto">
          <a:xfrm>
            <a:off x="3228976" y="2609850"/>
            <a:ext cx="1943100" cy="447674"/>
          </a:xfrm>
          <a:prstGeom prst="round1Rect">
            <a:avLst>
              <a:gd name="adj" fmla="val 50000"/>
            </a:avLst>
          </a:prstGeom>
          <a:solidFill>
            <a:schemeClr val="accent1">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File </a:t>
            </a:r>
            <a:r>
              <a:rPr lang="fr-FR" sz="2000" dirty="0" err="1" smtClean="0">
                <a:solidFill>
                  <a:srgbClr val="FFFFFF"/>
                </a:solidFill>
                <a:effectLst>
                  <a:outerShdw blurRad="38100" dist="38100" dir="2700000" algn="tl">
                    <a:srgbClr val="000000">
                      <a:alpha val="43137"/>
                    </a:srgbClr>
                  </a:outerShdw>
                </a:effectLst>
                <a:latin typeface="Calibri" pitchFamily="34" charset="0"/>
              </a:rPr>
              <a:t>Mapping</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Arrondir un rectangle à un seul coin 12"/>
          <p:cNvSpPr/>
          <p:nvPr/>
        </p:nvSpPr>
        <p:spPr bwMode="auto">
          <a:xfrm>
            <a:off x="3228976" y="2066925"/>
            <a:ext cx="1943100" cy="457199"/>
          </a:xfrm>
          <a:prstGeom prst="round1Rect">
            <a:avLst>
              <a:gd name="adj" fmla="val 50000"/>
            </a:avLst>
          </a:prstGeom>
          <a:solidFill>
            <a:schemeClr val="accent1">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err="1" smtClean="0">
                <a:solidFill>
                  <a:srgbClr val="FFFFFF"/>
                </a:solidFill>
                <a:effectLst>
                  <a:outerShdw blurRad="38100" dist="38100" dir="2700000" algn="tl">
                    <a:srgbClr val="000000">
                      <a:alpha val="43137"/>
                    </a:srgbClr>
                  </a:outerShdw>
                </a:effectLst>
                <a:latin typeface="Calibri" pitchFamily="34" charset="0"/>
              </a:rPr>
              <a:t>Reserved</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Connecteur droit 48"/>
          <p:cNvCxnSpPr/>
          <p:nvPr/>
        </p:nvCxnSpPr>
        <p:spPr>
          <a:xfrm flipV="1">
            <a:off x="2428876" y="6219825"/>
            <a:ext cx="800099" cy="3"/>
          </a:xfrm>
          <a:prstGeom prst="line">
            <a:avLst/>
          </a:prstGeom>
          <a:ln w="19050">
            <a:solidFill>
              <a:schemeClr val="accent3">
                <a:lumMod val="40000"/>
                <a:lumOff val="60000"/>
                <a:alpha val="56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Arrondir un rectangle à un seul coin 53"/>
          <p:cNvSpPr/>
          <p:nvPr/>
        </p:nvSpPr>
        <p:spPr bwMode="auto">
          <a:xfrm>
            <a:off x="3228977" y="3790950"/>
            <a:ext cx="1085848"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6" name="Arrondir un rectangle à un seul coin 55"/>
          <p:cNvSpPr/>
          <p:nvPr/>
        </p:nvSpPr>
        <p:spPr bwMode="auto">
          <a:xfrm>
            <a:off x="3228977" y="2695575"/>
            <a:ext cx="352423"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5" name="Arrondir un rectangle à un seul coin 64"/>
          <p:cNvSpPr/>
          <p:nvPr/>
        </p:nvSpPr>
        <p:spPr bwMode="auto">
          <a:xfrm>
            <a:off x="3238502" y="5467350"/>
            <a:ext cx="352423"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7" name="Arrondir un rectangle à un seul coin 66"/>
          <p:cNvSpPr/>
          <p:nvPr/>
        </p:nvSpPr>
        <p:spPr bwMode="auto">
          <a:xfrm>
            <a:off x="3248026" y="5867400"/>
            <a:ext cx="1952623"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ZoneTexte 56"/>
          <p:cNvSpPr txBox="1"/>
          <p:nvPr/>
        </p:nvSpPr>
        <p:spPr>
          <a:xfrm>
            <a:off x="3543300" y="5495925"/>
            <a:ext cx="1390509" cy="369332"/>
          </a:xfrm>
          <a:prstGeom prst="rect">
            <a:avLst/>
          </a:prstGeom>
          <a:noFill/>
        </p:spPr>
        <p:txBody>
          <a:bodyPr wrap="square" rtlCol="0">
            <a:spAutoFit/>
          </a:bodyPr>
          <a:lstStyle/>
          <a:p>
            <a:r>
              <a:rPr lang="fr-FR" i="1" dirty="0" err="1" smtClean="0">
                <a:effectLst>
                  <a:outerShdw blurRad="38100" dist="38100" dir="2700000" algn="tl">
                    <a:srgbClr val="000000">
                      <a:alpha val="43137"/>
                    </a:srgbClr>
                  </a:outerShdw>
                </a:effectLst>
              </a:rPr>
              <a:t>Heap</a:t>
            </a:r>
            <a:r>
              <a:rPr lang="fr-FR" i="1" dirty="0" smtClean="0">
                <a:effectLst>
                  <a:outerShdw blurRad="38100" dist="38100" dir="2700000" algn="tl">
                    <a:srgbClr val="000000">
                      <a:alpha val="43137"/>
                    </a:srgbClr>
                  </a:outerShdw>
                </a:effectLst>
              </a:rPr>
              <a:t> + </a:t>
            </a:r>
            <a:r>
              <a:rPr lang="fr-FR" i="1" dirty="0" err="1" smtClean="0">
                <a:effectLst>
                  <a:outerShdw blurRad="38100" dist="38100" dir="2700000" algn="tl">
                    <a:srgbClr val="000000">
                      <a:alpha val="43137"/>
                    </a:srgbClr>
                  </a:outerShdw>
                </a:effectLst>
              </a:rPr>
              <a:t>Stack</a:t>
            </a:r>
            <a:endParaRPr lang="fr-FR" i="1" dirty="0">
              <a:effectLst>
                <a:outerShdw blurRad="38100" dist="38100" dir="2700000" algn="tl">
                  <a:srgbClr val="000000">
                    <a:alpha val="43137"/>
                  </a:srgbClr>
                </a:outerShdw>
              </a:effectLst>
            </a:endParaRPr>
          </a:p>
        </p:txBody>
      </p:sp>
      <p:sp>
        <p:nvSpPr>
          <p:cNvPr id="66" name="ZoneTexte 65"/>
          <p:cNvSpPr txBox="1"/>
          <p:nvPr/>
        </p:nvSpPr>
        <p:spPr>
          <a:xfrm>
            <a:off x="3438525" y="5857875"/>
            <a:ext cx="1390509" cy="369332"/>
          </a:xfrm>
          <a:prstGeom prst="rect">
            <a:avLst/>
          </a:prstGeom>
          <a:noFill/>
        </p:spPr>
        <p:txBody>
          <a:bodyPr wrap="square" rtlCol="0">
            <a:spAutoFit/>
          </a:bodyPr>
          <a:lstStyle/>
          <a:p>
            <a:r>
              <a:rPr lang="fr-FR" i="1" dirty="0" smtClean="0">
                <a:effectLst>
                  <a:outerShdw blurRad="38100" dist="38100" dir="2700000" algn="tl">
                    <a:srgbClr val="000000">
                      <a:alpha val="43137"/>
                    </a:srgbClr>
                  </a:outerShdw>
                </a:effectLst>
              </a:rPr>
              <a:t>Code + Data</a:t>
            </a:r>
            <a:endParaRPr lang="fr-FR" i="1" dirty="0">
              <a:effectLst>
                <a:outerShdw blurRad="38100" dist="38100" dir="2700000" algn="tl">
                  <a:srgbClr val="000000">
                    <a:alpha val="43137"/>
                  </a:srgbClr>
                </a:outerShdw>
              </a:effectLst>
            </a:endParaRPr>
          </a:p>
        </p:txBody>
      </p:sp>
      <p:sp>
        <p:nvSpPr>
          <p:cNvPr id="72" name="ZoneTexte 71"/>
          <p:cNvSpPr txBox="1"/>
          <p:nvPr/>
        </p:nvSpPr>
        <p:spPr>
          <a:xfrm>
            <a:off x="6848128" y="1076325"/>
            <a:ext cx="1865575" cy="830997"/>
          </a:xfrm>
          <a:prstGeom prst="rect">
            <a:avLst/>
          </a:prstGeom>
          <a:noFill/>
        </p:spPr>
        <p:txBody>
          <a:bodyPr wrap="none" rtlCol="0">
            <a:spAutoFit/>
          </a:bodyPr>
          <a:lstStyle/>
          <a:p>
            <a:pPr algn="ctr"/>
            <a:r>
              <a:rPr lang="fr-FR" sz="2400" dirty="0" smtClean="0">
                <a:solidFill>
                  <a:schemeClr val="accent3">
                    <a:lumMod val="20000"/>
                    <a:lumOff val="80000"/>
                  </a:schemeClr>
                </a:solidFill>
              </a:rPr>
              <a:t>Real pressure</a:t>
            </a:r>
          </a:p>
          <a:p>
            <a:pPr algn="ctr"/>
            <a:r>
              <a:rPr lang="fr-FR" sz="2400" dirty="0" smtClean="0">
                <a:solidFill>
                  <a:schemeClr val="accent3">
                    <a:lumMod val="20000"/>
                    <a:lumOff val="80000"/>
                  </a:schemeClr>
                </a:solidFill>
              </a:rPr>
              <a:t>On the RAM</a:t>
            </a:r>
            <a:endParaRPr lang="fr-FR" sz="2400" dirty="0">
              <a:solidFill>
                <a:schemeClr val="accent3">
                  <a:lumMod val="20000"/>
                  <a:lumOff val="80000"/>
                </a:schemeClr>
              </a:solidFill>
            </a:endParaRPr>
          </a:p>
        </p:txBody>
      </p:sp>
      <p:sp>
        <p:nvSpPr>
          <p:cNvPr id="73" name="ZoneTexte 72"/>
          <p:cNvSpPr txBox="1"/>
          <p:nvPr/>
        </p:nvSpPr>
        <p:spPr>
          <a:xfrm>
            <a:off x="3619500" y="4838700"/>
            <a:ext cx="1266825" cy="369332"/>
          </a:xfrm>
          <a:prstGeom prst="rect">
            <a:avLst/>
          </a:prstGeom>
          <a:noFill/>
        </p:spPr>
        <p:txBody>
          <a:bodyPr wrap="square" rtlCol="0">
            <a:spAutoFit/>
          </a:bodyPr>
          <a:lstStyle/>
          <a:p>
            <a:pPr algn="ctr"/>
            <a:r>
              <a:rPr lang="fr-FR" dirty="0" smtClean="0">
                <a:effectLst>
                  <a:outerShdw blurRad="38100" dist="38100" dir="2700000" algn="tl">
                    <a:srgbClr val="000000">
                      <a:alpha val="43137"/>
                    </a:srgbClr>
                  </a:outerShdw>
                </a:effectLst>
              </a:rPr>
              <a:t>EXE</a:t>
            </a:r>
            <a:endParaRPr lang="fr-FR" dirty="0">
              <a:effectLst>
                <a:outerShdw blurRad="38100" dist="38100" dir="2700000" algn="tl">
                  <a:srgbClr val="000000">
                    <a:alpha val="43137"/>
                  </a:srgbClr>
                </a:outerShdw>
              </a:effectLst>
            </a:endParaRPr>
          </a:p>
        </p:txBody>
      </p:sp>
      <p:grpSp>
        <p:nvGrpSpPr>
          <p:cNvPr id="48" name="Groupe 47"/>
          <p:cNvGrpSpPr/>
          <p:nvPr/>
        </p:nvGrpSpPr>
        <p:grpSpPr>
          <a:xfrm>
            <a:off x="6877052" y="2000250"/>
            <a:ext cx="1885948" cy="2362200"/>
            <a:chOff x="6877052" y="2000250"/>
            <a:chExt cx="1885948" cy="2362200"/>
          </a:xfrm>
        </p:grpSpPr>
        <p:sp>
          <p:nvSpPr>
            <p:cNvPr id="60" name="Arrondir un rectangle à un seul coin 59"/>
            <p:cNvSpPr/>
            <p:nvPr/>
          </p:nvSpPr>
          <p:spPr bwMode="auto">
            <a:xfrm>
              <a:off x="6877052" y="2000250"/>
              <a:ext cx="1085848"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1" name="Arrondir un rectangle à un seul coin 60"/>
            <p:cNvSpPr/>
            <p:nvPr/>
          </p:nvSpPr>
          <p:spPr bwMode="auto">
            <a:xfrm>
              <a:off x="8410577" y="2400300"/>
              <a:ext cx="352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3" name="Arrondir un rectangle à un seul coin 62"/>
            <p:cNvSpPr/>
            <p:nvPr/>
          </p:nvSpPr>
          <p:spPr bwMode="auto">
            <a:xfrm>
              <a:off x="8020052" y="2000250"/>
              <a:ext cx="733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4" name="Arrondir un rectangle à un seul coin 63"/>
            <p:cNvSpPr/>
            <p:nvPr/>
          </p:nvSpPr>
          <p:spPr bwMode="auto">
            <a:xfrm>
              <a:off x="6877052" y="2400300"/>
              <a:ext cx="1085848"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8" name="Arrondir un rectangle à un seul coin 67"/>
            <p:cNvSpPr/>
            <p:nvPr/>
          </p:nvSpPr>
          <p:spPr bwMode="auto">
            <a:xfrm>
              <a:off x="8020052" y="2400300"/>
              <a:ext cx="352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0" name="Arrondir un rectangle à un seul coin 69"/>
            <p:cNvSpPr/>
            <p:nvPr/>
          </p:nvSpPr>
          <p:spPr bwMode="auto">
            <a:xfrm>
              <a:off x="6877052" y="2800350"/>
              <a:ext cx="1876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5" name="Arrondir un rectangle à un seul coin 84"/>
            <p:cNvSpPr/>
            <p:nvPr/>
          </p:nvSpPr>
          <p:spPr bwMode="auto">
            <a:xfrm>
              <a:off x="6877052" y="3200400"/>
              <a:ext cx="1876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6" name="Arrondir un rectangle à un seul coin 85"/>
            <p:cNvSpPr/>
            <p:nvPr/>
          </p:nvSpPr>
          <p:spPr bwMode="auto">
            <a:xfrm>
              <a:off x="6877052" y="3600450"/>
              <a:ext cx="1876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7" name="Arrondir un rectangle à un seul coin 86"/>
            <p:cNvSpPr/>
            <p:nvPr/>
          </p:nvSpPr>
          <p:spPr bwMode="auto">
            <a:xfrm>
              <a:off x="7267577" y="4000500"/>
              <a:ext cx="352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8" name="Arrondir un rectangle à un seul coin 87"/>
            <p:cNvSpPr/>
            <p:nvPr/>
          </p:nvSpPr>
          <p:spPr bwMode="auto">
            <a:xfrm>
              <a:off x="6877052" y="4000500"/>
              <a:ext cx="352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91" name="Flèche droite 90"/>
          <p:cNvSpPr/>
          <p:nvPr/>
        </p:nvSpPr>
        <p:spPr bwMode="auto">
          <a:xfrm>
            <a:off x="5581650" y="3429000"/>
            <a:ext cx="981075" cy="714375"/>
          </a:xfrm>
          <a:prstGeom prst="rightArrow">
            <a:avLst/>
          </a:prstGeom>
          <a:noFill/>
          <a:ln>
            <a:solidFill>
              <a:schemeClr val="accent3">
                <a:lumMod val="40000"/>
                <a:lumOff val="6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b="1" i="1" dirty="0" smtClean="0">
                <a:solidFill>
                  <a:schemeClr val="accent3">
                    <a:lumMod val="40000"/>
                    <a:lumOff val="60000"/>
                  </a:schemeClr>
                </a:solidFill>
                <a:effectLst>
                  <a:outerShdw blurRad="38100" dist="38100" dir="2700000" algn="tl">
                    <a:srgbClr val="000000">
                      <a:alpha val="43137"/>
                    </a:srgbClr>
                  </a:outerShdw>
                </a:effectLst>
                <a:latin typeface="Calibri" pitchFamily="34" charset="0"/>
              </a:rPr>
              <a:t>MMU</a:t>
            </a:r>
          </a:p>
        </p:txBody>
      </p:sp>
      <p:sp>
        <p:nvSpPr>
          <p:cNvPr id="5" name="Arrondir un rectangle à un seul coin 4"/>
          <p:cNvSpPr/>
          <p:nvPr/>
        </p:nvSpPr>
        <p:spPr bwMode="auto">
          <a:xfrm>
            <a:off x="466726" y="952499"/>
            <a:ext cx="1943100" cy="2562225"/>
          </a:xfrm>
          <a:prstGeom prst="round1Rect">
            <a:avLst/>
          </a:prstGeom>
          <a:solidFill>
            <a:srgbClr val="FF0066">
              <a:alpha val="62000"/>
            </a:srgb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KERNEL</a:t>
            </a:r>
          </a:p>
        </p:txBody>
      </p:sp>
      <p:sp>
        <p:nvSpPr>
          <p:cNvPr id="58" name="Arrondir un rectangle à un seul coin 57"/>
          <p:cNvSpPr/>
          <p:nvPr/>
        </p:nvSpPr>
        <p:spPr bwMode="auto">
          <a:xfrm>
            <a:off x="476252" y="1819275"/>
            <a:ext cx="1085848" cy="361950"/>
          </a:xfrm>
          <a:prstGeom prst="round1Rect">
            <a:avLst>
              <a:gd name="adj" fmla="val 5000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2" name="Arrondir un rectangle à un seul coin 61"/>
          <p:cNvSpPr/>
          <p:nvPr/>
        </p:nvSpPr>
        <p:spPr bwMode="auto">
          <a:xfrm>
            <a:off x="476252" y="1390650"/>
            <a:ext cx="742948" cy="361950"/>
          </a:xfrm>
          <a:prstGeom prst="round1Rect">
            <a:avLst>
              <a:gd name="adj" fmla="val 5000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47" name="Groupe 46"/>
          <p:cNvGrpSpPr/>
          <p:nvPr/>
        </p:nvGrpSpPr>
        <p:grpSpPr>
          <a:xfrm>
            <a:off x="385749" y="3657599"/>
            <a:ext cx="2014552" cy="2618583"/>
            <a:chOff x="385749" y="3657599"/>
            <a:chExt cx="2014552" cy="2618583"/>
          </a:xfrm>
        </p:grpSpPr>
        <p:sp>
          <p:nvSpPr>
            <p:cNvPr id="6" name="Arrondir un rectangle à un seul coin 5"/>
            <p:cNvSpPr/>
            <p:nvPr/>
          </p:nvSpPr>
          <p:spPr bwMode="auto">
            <a:xfrm>
              <a:off x="457201" y="3657599"/>
              <a:ext cx="1943100" cy="2562225"/>
            </a:xfrm>
            <a:prstGeom prst="round1Rect">
              <a:avLst/>
            </a:prstGeom>
            <a:solidFill>
              <a:schemeClr val="accent1">
                <a:lumMod val="75000"/>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USER</a:t>
              </a:r>
            </a:p>
          </p:txBody>
        </p:sp>
        <p:sp>
          <p:nvSpPr>
            <p:cNvPr id="42" name="Rectangle 5"/>
            <p:cNvSpPr>
              <a:spLocks noChangeArrowheads="1"/>
            </p:cNvSpPr>
            <p:nvPr/>
          </p:nvSpPr>
          <p:spPr bwMode="auto">
            <a:xfrm>
              <a:off x="385749" y="6013930"/>
              <a:ext cx="1120500" cy="262252"/>
            </a:xfrm>
            <a:prstGeom prst="rect">
              <a:avLst/>
            </a:prstGeom>
            <a:solidFill>
              <a:srgbClr val="993300">
                <a:alpha val="0"/>
              </a:srgbClr>
            </a:solidFill>
            <a:ln w="9525">
              <a:noFill/>
              <a:miter lim="800000"/>
              <a:headEnd/>
              <a:tailEnd/>
            </a:ln>
            <a:effectLst/>
          </p:spPr>
          <p:txBody>
            <a:bodyPr wrap="none" lIns="92075" tIns="46038" rIns="92075" bIns="46038">
              <a:spAutoFit/>
            </a:bodyPr>
            <a:lstStyle/>
            <a:p>
              <a:pPr algn="l" eaLnBrk="0" hangingPunct="0"/>
              <a:r>
                <a:rPr lang="fr-FR" sz="1100" b="1" dirty="0" smtClean="0">
                  <a:solidFill>
                    <a:srgbClr val="FFE7E7"/>
                  </a:solidFill>
                  <a:effectLst>
                    <a:outerShdw blurRad="38100" dist="38100" dir="2700000" algn="tl">
                      <a:srgbClr val="000000"/>
                    </a:outerShdw>
                  </a:effectLst>
                  <a:latin typeface="Courier New" pitchFamily="49" charset="0"/>
                </a:rPr>
                <a:t>0x0000 0000</a:t>
              </a:r>
              <a:endParaRPr lang="fr-FR" sz="1100" b="1" dirty="0">
                <a:solidFill>
                  <a:srgbClr val="FFE7E7"/>
                </a:solidFill>
                <a:effectLst>
                  <a:outerShdw blurRad="38100" dist="38100" dir="2700000" algn="tl">
                    <a:srgbClr val="000000"/>
                  </a:outerShdw>
                </a:effectLst>
                <a:latin typeface="Courier New" pitchFamily="49" charset="0"/>
              </a:endParaRPr>
            </a:p>
          </p:txBody>
        </p:sp>
      </p:grpSp>
      <p:sp>
        <p:nvSpPr>
          <p:cNvPr id="46" name="ZoneTexte 45"/>
          <p:cNvSpPr txBox="1"/>
          <p:nvPr/>
        </p:nvSpPr>
        <p:spPr>
          <a:xfrm>
            <a:off x="2736495" y="1000125"/>
            <a:ext cx="1802096" cy="461665"/>
          </a:xfrm>
          <a:prstGeom prst="rect">
            <a:avLst/>
          </a:prstGeom>
          <a:noFill/>
        </p:spPr>
        <p:txBody>
          <a:bodyPr wrap="none" rtlCol="0">
            <a:spAutoFit/>
          </a:bodyPr>
          <a:lstStyle/>
          <a:p>
            <a:pPr algn="ctr"/>
            <a:r>
              <a:rPr lang="fr-FR" sz="2400" dirty="0" smtClean="0">
                <a:solidFill>
                  <a:schemeClr val="accent3">
                    <a:lumMod val="20000"/>
                    <a:lumOff val="80000"/>
                  </a:schemeClr>
                </a:solidFill>
              </a:rPr>
              <a:t>Virtual </a:t>
            </a:r>
            <a:r>
              <a:rPr lang="fr-FR" sz="2400" dirty="0" err="1" smtClean="0">
                <a:solidFill>
                  <a:schemeClr val="accent3">
                    <a:lumMod val="20000"/>
                    <a:lumOff val="80000"/>
                  </a:schemeClr>
                </a:solidFill>
              </a:rPr>
              <a:t>space</a:t>
            </a:r>
            <a:endParaRPr lang="fr-FR" sz="2400" dirty="0">
              <a:solidFill>
                <a:schemeClr val="accent3">
                  <a:lumMod val="20000"/>
                  <a:lumOff val="80000"/>
                </a:schemeClr>
              </a:solidFill>
            </a:endParaRPr>
          </a:p>
        </p:txBody>
      </p:sp>
      <p:sp>
        <p:nvSpPr>
          <p:cNvPr id="51" name="Rectangle 50"/>
          <p:cNvSpPr/>
          <p:nvPr/>
        </p:nvSpPr>
        <p:spPr bwMode="auto">
          <a:xfrm>
            <a:off x="457177" y="2199167"/>
            <a:ext cx="1952625" cy="1304925"/>
          </a:xfrm>
          <a:prstGeom prst="rect">
            <a:avLst/>
          </a:prstGeom>
          <a:solidFill>
            <a:schemeClr val="bg1">
              <a:alpha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err="1" smtClean="0">
                <a:solidFill>
                  <a:srgbClr val="FFFFFF"/>
                </a:solidFill>
                <a:effectLst>
                  <a:outerShdw blurRad="38100" dist="38100" dir="2700000" algn="tl">
                    <a:srgbClr val="000000">
                      <a:alpha val="43137"/>
                    </a:srgbClr>
                  </a:outerShdw>
                </a:effectLst>
                <a:latin typeface="Calibri" pitchFamily="34" charset="0"/>
              </a:rPr>
              <a:t>Physical</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RAM</a:t>
            </a:r>
          </a:p>
          <a:p>
            <a:pPr algn="ctr" defTabSz="914099" fontAlgn="base">
              <a:spcBef>
                <a:spcPct val="0"/>
              </a:spcBef>
              <a:spcAft>
                <a:spcPct val="0"/>
              </a:spcAft>
            </a:pPr>
            <a:r>
              <a:rPr lang="fr-FR" sz="2000" dirty="0" err="1" smtClean="0">
                <a:solidFill>
                  <a:srgbClr val="FFFFFF"/>
                </a:solidFill>
                <a:effectLst>
                  <a:outerShdw blurRad="38100" dist="38100" dir="2700000" algn="tl">
                    <a:srgbClr val="000000">
                      <a:alpha val="43137"/>
                    </a:srgbClr>
                  </a:outerShdw>
                </a:effectLst>
                <a:latin typeface="Calibri" pitchFamily="34" charset="0"/>
              </a:rPr>
              <a:t>mapping</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5" name="Connecteur droit 44"/>
          <p:cNvCxnSpPr/>
          <p:nvPr/>
        </p:nvCxnSpPr>
        <p:spPr>
          <a:xfrm rot="5400000" flipH="1" flipV="1">
            <a:off x="1938340" y="2376489"/>
            <a:ext cx="1543047" cy="1000127"/>
          </a:xfrm>
          <a:prstGeom prst="line">
            <a:avLst/>
          </a:prstGeom>
          <a:ln w="19050">
            <a:solidFill>
              <a:schemeClr val="accent3">
                <a:lumMod val="40000"/>
                <a:lumOff val="60000"/>
                <a:alpha val="56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5"/>
          <p:cNvSpPr>
            <a:spLocks noChangeArrowheads="1"/>
          </p:cNvSpPr>
          <p:nvPr/>
        </p:nvSpPr>
        <p:spPr bwMode="auto">
          <a:xfrm>
            <a:off x="390525" y="915625"/>
            <a:ext cx="440826" cy="262252"/>
          </a:xfrm>
          <a:prstGeom prst="rect">
            <a:avLst/>
          </a:prstGeom>
          <a:solidFill>
            <a:srgbClr val="993300">
              <a:alpha val="0"/>
            </a:srgbClr>
          </a:solidFill>
          <a:ln w="9525">
            <a:noFill/>
            <a:miter lim="800000"/>
            <a:headEnd/>
            <a:tailEnd/>
          </a:ln>
          <a:effectLst/>
        </p:spPr>
        <p:txBody>
          <a:bodyPr wrap="none" lIns="92075" tIns="46038" rIns="92075" bIns="46038">
            <a:spAutoFit/>
          </a:bodyPr>
          <a:lstStyle/>
          <a:p>
            <a:pPr algn="l" eaLnBrk="0" hangingPunct="0"/>
            <a:r>
              <a:rPr lang="fr-FR" sz="1100" b="1" dirty="0" smtClean="0">
                <a:solidFill>
                  <a:srgbClr val="FFE7E7"/>
                </a:solidFill>
                <a:effectLst>
                  <a:outerShdw blurRad="38100" dist="38100" dir="2700000" algn="tl">
                    <a:srgbClr val="000000"/>
                  </a:outerShdw>
                </a:effectLst>
                <a:latin typeface="Courier New" pitchFamily="49" charset="0"/>
              </a:rPr>
              <a:t>4GB</a:t>
            </a:r>
            <a:endParaRPr lang="fr-FR" sz="1100" b="1" dirty="0">
              <a:solidFill>
                <a:srgbClr val="FFE7E7"/>
              </a:solidFill>
              <a:effectLst>
                <a:outerShdw blurRad="38100" dist="38100" dir="2700000" algn="tl">
                  <a:srgbClr val="000000"/>
                </a:outerShdw>
              </a:effectLst>
              <a:latin typeface="Courier New" pitchFamily="49" charset="0"/>
            </a:endParaRPr>
          </a:p>
        </p:txBody>
      </p:sp>
      <p:sp>
        <p:nvSpPr>
          <p:cNvPr id="52" name="Rectangle 5"/>
          <p:cNvSpPr>
            <a:spLocks noChangeArrowheads="1"/>
          </p:cNvSpPr>
          <p:nvPr/>
        </p:nvSpPr>
        <p:spPr bwMode="auto">
          <a:xfrm>
            <a:off x="3190875" y="2063057"/>
            <a:ext cx="440826" cy="262252"/>
          </a:xfrm>
          <a:prstGeom prst="rect">
            <a:avLst/>
          </a:prstGeom>
          <a:solidFill>
            <a:srgbClr val="993300">
              <a:alpha val="0"/>
            </a:srgbClr>
          </a:solidFill>
          <a:ln w="9525">
            <a:noFill/>
            <a:miter lim="800000"/>
            <a:headEnd/>
            <a:tailEnd/>
          </a:ln>
          <a:effectLst/>
        </p:spPr>
        <p:txBody>
          <a:bodyPr wrap="none" lIns="92075" tIns="46038" rIns="92075" bIns="46038">
            <a:spAutoFit/>
          </a:bodyPr>
          <a:lstStyle/>
          <a:p>
            <a:pPr algn="l" eaLnBrk="0" hangingPunct="0"/>
            <a:r>
              <a:rPr lang="fr-FR" sz="1100" b="1" dirty="0" smtClean="0">
                <a:solidFill>
                  <a:srgbClr val="FFE7E7"/>
                </a:solidFill>
                <a:effectLst>
                  <a:outerShdw blurRad="38100" dist="38100" dir="2700000" algn="tl">
                    <a:srgbClr val="000000"/>
                  </a:outerShdw>
                </a:effectLst>
                <a:latin typeface="Courier New" pitchFamily="49" charset="0"/>
              </a:rPr>
              <a:t>2GB</a:t>
            </a:r>
            <a:endParaRPr lang="fr-FR" sz="1100" b="1" dirty="0">
              <a:solidFill>
                <a:srgbClr val="FFE7E7"/>
              </a:solidFill>
              <a:effectLst>
                <a:outerShdw blurRad="38100" dist="38100" dir="2700000" algn="tl">
                  <a:srgbClr val="000000"/>
                </a:outerShdw>
              </a:effectLst>
              <a:latin typeface="Courier New" pitchFamily="49" charset="0"/>
            </a:endParaRPr>
          </a:p>
        </p:txBody>
      </p:sp>
      <p:sp>
        <p:nvSpPr>
          <p:cNvPr id="53" name="Rectangle 5"/>
          <p:cNvSpPr>
            <a:spLocks noChangeArrowheads="1"/>
          </p:cNvSpPr>
          <p:nvPr/>
        </p:nvSpPr>
        <p:spPr bwMode="auto">
          <a:xfrm>
            <a:off x="3211693" y="4247149"/>
            <a:ext cx="440826" cy="262252"/>
          </a:xfrm>
          <a:prstGeom prst="rect">
            <a:avLst/>
          </a:prstGeom>
          <a:solidFill>
            <a:srgbClr val="993300">
              <a:alpha val="0"/>
            </a:srgbClr>
          </a:solidFill>
          <a:ln w="9525">
            <a:noFill/>
            <a:miter lim="800000"/>
            <a:headEnd/>
            <a:tailEnd/>
          </a:ln>
          <a:effectLst/>
        </p:spPr>
        <p:txBody>
          <a:bodyPr wrap="none" lIns="92075" tIns="46038" rIns="92075" bIns="46038">
            <a:spAutoFit/>
          </a:bodyPr>
          <a:lstStyle/>
          <a:p>
            <a:pPr algn="l" eaLnBrk="0" hangingPunct="0"/>
            <a:r>
              <a:rPr lang="fr-FR" sz="1100" b="1" dirty="0" smtClean="0">
                <a:solidFill>
                  <a:srgbClr val="FFE7E7"/>
                </a:solidFill>
                <a:effectLst>
                  <a:outerShdw blurRad="38100" dist="38100" dir="2700000" algn="tl">
                    <a:srgbClr val="000000"/>
                  </a:outerShdw>
                </a:effectLst>
                <a:latin typeface="Courier New" pitchFamily="49" charset="0"/>
              </a:rPr>
              <a:t>1GB</a:t>
            </a:r>
            <a:endParaRPr lang="fr-FR" sz="1100" b="1" dirty="0">
              <a:solidFill>
                <a:srgbClr val="FFE7E7"/>
              </a:solidFill>
              <a:effectLst>
                <a:outerShdw blurRad="38100" dist="38100" dir="2700000" algn="tl">
                  <a:srgbClr val="000000"/>
                </a:outerShdw>
              </a:effectLst>
              <a:latin typeface="Courier New" pitchFamily="49" charset="0"/>
            </a:endParaRPr>
          </a:p>
        </p:txBody>
      </p:sp>
      <p:sp>
        <p:nvSpPr>
          <p:cNvPr id="55" name="Rectangle 5"/>
          <p:cNvSpPr>
            <a:spLocks noChangeArrowheads="1"/>
          </p:cNvSpPr>
          <p:nvPr/>
        </p:nvSpPr>
        <p:spPr bwMode="auto">
          <a:xfrm>
            <a:off x="429508" y="3687162"/>
            <a:ext cx="440826" cy="262252"/>
          </a:xfrm>
          <a:prstGeom prst="rect">
            <a:avLst/>
          </a:prstGeom>
          <a:solidFill>
            <a:srgbClr val="993300">
              <a:alpha val="0"/>
            </a:srgbClr>
          </a:solidFill>
          <a:ln w="9525">
            <a:noFill/>
            <a:miter lim="800000"/>
            <a:headEnd/>
            <a:tailEnd/>
          </a:ln>
          <a:effectLst/>
        </p:spPr>
        <p:txBody>
          <a:bodyPr wrap="none" lIns="92075" tIns="46038" rIns="92075" bIns="46038">
            <a:spAutoFit/>
          </a:bodyPr>
          <a:lstStyle/>
          <a:p>
            <a:pPr algn="l" eaLnBrk="0" hangingPunct="0"/>
            <a:r>
              <a:rPr lang="fr-FR" sz="1100" b="1" dirty="0" smtClean="0">
                <a:solidFill>
                  <a:srgbClr val="FFE7E7"/>
                </a:solidFill>
                <a:effectLst>
                  <a:outerShdw blurRad="38100" dist="38100" dir="2700000" algn="tl">
                    <a:srgbClr val="000000"/>
                  </a:outerShdw>
                </a:effectLst>
                <a:latin typeface="Courier New" pitchFamily="49" charset="0"/>
              </a:rPr>
              <a:t>2GB</a:t>
            </a:r>
            <a:endParaRPr lang="fr-FR" sz="1100" b="1" dirty="0">
              <a:solidFill>
                <a:srgbClr val="FFE7E7"/>
              </a:solidFill>
              <a:effectLst>
                <a:outerShdw blurRad="38100" dist="38100" dir="2700000" algn="tl">
                  <a:srgbClr val="000000"/>
                </a:outerShdw>
              </a:effectLst>
              <a:latin typeface="Courier New"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ppt_w/2"/>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ppt_w</p:attrName>
                                        </p:attrNameLst>
                                      </p:cBhvr>
                                      <p:tavLst>
                                        <p:tav tm="0">
                                          <p:val>
                                            <p:fltVal val="0"/>
                                          </p:val>
                                        </p:tav>
                                        <p:tav tm="100000">
                                          <p:val>
                                            <p:strVal val="#ppt_w"/>
                                          </p:val>
                                        </p:tav>
                                      </p:tavLst>
                                    </p:anim>
                                    <p:anim calcmode="lin" valueType="num">
                                      <p:cBhvr>
                                        <p:cTn id="10" dur="500" fill="hold"/>
                                        <p:tgtEl>
                                          <p:spTgt spid="47"/>
                                        </p:tgtEl>
                                        <p:attrNameLst>
                                          <p:attrName>ppt_h</p:attrName>
                                        </p:attrNameLst>
                                      </p:cBhvr>
                                      <p:tavLst>
                                        <p:tav tm="0">
                                          <p:val>
                                            <p:strVal val="#ppt_h"/>
                                          </p:val>
                                        </p:tav>
                                        <p:tav tm="100000">
                                          <p:val>
                                            <p:strVal val="#ppt_h"/>
                                          </p:val>
                                        </p:tav>
                                      </p:tavLst>
                                    </p:anim>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par>
                          <p:cTn id="13" fill="hold">
                            <p:stCondLst>
                              <p:cond delay="500"/>
                            </p:stCondLst>
                            <p:childTnLst>
                              <p:par>
                                <p:cTn id="14" presetID="17"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ppt_w/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17"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par>
                                <p:cTn id="27" presetID="1" presetClass="entr" presetSubtype="0" fill="hold" grpId="2"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ppt_x</p:attrName>
                                        </p:attrNameLst>
                                      </p:cBhvr>
                                      <p:tavLst>
                                        <p:tav tm="0">
                                          <p:val>
                                            <p:strVal val="#ppt_x-#ppt_w/2"/>
                                          </p:val>
                                        </p:tav>
                                        <p:tav tm="100000">
                                          <p:val>
                                            <p:strVal val="#ppt_x"/>
                                          </p:val>
                                        </p:tav>
                                      </p:tavLst>
                                    </p:anim>
                                    <p:anim calcmode="lin" valueType="num">
                                      <p:cBhvr>
                                        <p:cTn id="34" dur="500" fill="hold"/>
                                        <p:tgtEl>
                                          <p:spTgt spid="49"/>
                                        </p:tgtEl>
                                        <p:attrNameLst>
                                          <p:attrName>ppt_y</p:attrName>
                                        </p:attrNameLst>
                                      </p:cBhvr>
                                      <p:tavLst>
                                        <p:tav tm="0">
                                          <p:val>
                                            <p:strVal val="#ppt_y"/>
                                          </p:val>
                                        </p:tav>
                                        <p:tav tm="100000">
                                          <p:val>
                                            <p:strVal val="#ppt_y"/>
                                          </p:val>
                                        </p:tav>
                                      </p:tavLst>
                                    </p:anim>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strVal val="#ppt_h"/>
                                          </p:val>
                                        </p:tav>
                                        <p:tav tm="100000">
                                          <p:val>
                                            <p:strVal val="#ppt_h"/>
                                          </p:val>
                                        </p:tav>
                                      </p:tavLst>
                                    </p:anim>
                                  </p:childTnLst>
                                </p:cTn>
                              </p:par>
                              <p:par>
                                <p:cTn id="37" presetID="17" presetClass="entr" presetSubtype="8"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ppt_x</p:attrName>
                                        </p:attrNameLst>
                                      </p:cBhvr>
                                      <p:tavLst>
                                        <p:tav tm="0">
                                          <p:val>
                                            <p:strVal val="#ppt_x-#ppt_w/2"/>
                                          </p:val>
                                        </p:tav>
                                        <p:tav tm="100000">
                                          <p:val>
                                            <p:strVal val="#ppt_x"/>
                                          </p:val>
                                        </p:tav>
                                      </p:tavLst>
                                    </p:anim>
                                    <p:anim calcmode="lin" valueType="num">
                                      <p:cBhvr>
                                        <p:cTn id="40" dur="500" fill="hold"/>
                                        <p:tgtEl>
                                          <p:spTgt spid="45"/>
                                        </p:tgtEl>
                                        <p:attrNameLst>
                                          <p:attrName>ppt_y</p:attrName>
                                        </p:attrNameLst>
                                      </p:cBhvr>
                                      <p:tavLst>
                                        <p:tav tm="0">
                                          <p:val>
                                            <p:strVal val="#ppt_y"/>
                                          </p:val>
                                        </p:tav>
                                        <p:tav tm="100000">
                                          <p:val>
                                            <p:strVal val="#ppt_y"/>
                                          </p:val>
                                        </p:tav>
                                      </p:tavLst>
                                    </p:anim>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strVal val="#ppt_h"/>
                                          </p:val>
                                        </p:tav>
                                        <p:tav tm="100000">
                                          <p:val>
                                            <p:strVal val="#ppt_h"/>
                                          </p:val>
                                        </p:tav>
                                      </p:tavLst>
                                    </p:anim>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7"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ppt_x</p:attrName>
                                        </p:attrNameLst>
                                      </p:cBhvr>
                                      <p:tavLst>
                                        <p:tav tm="0">
                                          <p:val>
                                            <p:strVal val="#ppt_x-#ppt_w/2"/>
                                          </p:val>
                                        </p:tav>
                                        <p:tav tm="100000">
                                          <p:val>
                                            <p:strVal val="#ppt_x"/>
                                          </p:val>
                                        </p:tav>
                                      </p:tavLst>
                                    </p:anim>
                                    <p:anim calcmode="lin" valueType="num">
                                      <p:cBhvr>
                                        <p:cTn id="48" dur="500" fill="hold"/>
                                        <p:tgtEl>
                                          <p:spTgt spid="13"/>
                                        </p:tgtEl>
                                        <p:attrNameLst>
                                          <p:attrName>ppt_y</p:attrName>
                                        </p:attrNameLst>
                                      </p:cBhvr>
                                      <p:tavLst>
                                        <p:tav tm="0">
                                          <p:val>
                                            <p:strVal val="#ppt_y"/>
                                          </p:val>
                                        </p:tav>
                                        <p:tav tm="100000">
                                          <p:val>
                                            <p:strVal val="#ppt_y"/>
                                          </p:val>
                                        </p:tav>
                                      </p:tavLst>
                                    </p:anim>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par>
                                <p:cTn id="51" presetID="17"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ppt_x</p:attrName>
                                        </p:attrNameLst>
                                      </p:cBhvr>
                                      <p:tavLst>
                                        <p:tav tm="0">
                                          <p:val>
                                            <p:strVal val="#ppt_x-#ppt_w/2"/>
                                          </p:val>
                                        </p:tav>
                                        <p:tav tm="100000">
                                          <p:val>
                                            <p:strVal val="#ppt_x"/>
                                          </p:val>
                                        </p:tav>
                                      </p:tavLst>
                                    </p:anim>
                                    <p:anim calcmode="lin" valueType="num">
                                      <p:cBhvr>
                                        <p:cTn id="54" dur="500" fill="hold"/>
                                        <p:tgtEl>
                                          <p:spTgt spid="11"/>
                                        </p:tgtEl>
                                        <p:attrNameLst>
                                          <p:attrName>ppt_y</p:attrName>
                                        </p:attrNameLst>
                                      </p:cBhvr>
                                      <p:tavLst>
                                        <p:tav tm="0">
                                          <p:val>
                                            <p:strVal val="#ppt_y"/>
                                          </p:val>
                                        </p:tav>
                                        <p:tav tm="100000">
                                          <p:val>
                                            <p:strVal val="#ppt_y"/>
                                          </p:val>
                                        </p:tav>
                                      </p:tavLst>
                                    </p:anim>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par>
                                <p:cTn id="57" presetID="17"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ppt_x</p:attrName>
                                        </p:attrNameLst>
                                      </p:cBhvr>
                                      <p:tavLst>
                                        <p:tav tm="0">
                                          <p:val>
                                            <p:strVal val="#ppt_x-#ppt_w/2"/>
                                          </p:val>
                                        </p:tav>
                                        <p:tav tm="100000">
                                          <p:val>
                                            <p:strVal val="#ppt_x"/>
                                          </p:val>
                                        </p:tav>
                                      </p:tavLst>
                                    </p:anim>
                                    <p:anim calcmode="lin" valueType="num">
                                      <p:cBhvr>
                                        <p:cTn id="60" dur="500" fill="hold"/>
                                        <p:tgtEl>
                                          <p:spTgt spid="10"/>
                                        </p:tgtEl>
                                        <p:attrNameLst>
                                          <p:attrName>ppt_y</p:attrName>
                                        </p:attrNameLst>
                                      </p:cBhvr>
                                      <p:tavLst>
                                        <p:tav tm="0">
                                          <p:val>
                                            <p:strVal val="#ppt_y"/>
                                          </p:val>
                                        </p:tav>
                                        <p:tav tm="100000">
                                          <p:val>
                                            <p:strVal val="#ppt_y"/>
                                          </p:val>
                                        </p:tav>
                                      </p:tavLst>
                                    </p:anim>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ppt_x</p:attrName>
                                        </p:attrNameLst>
                                      </p:cBhvr>
                                      <p:tavLst>
                                        <p:tav tm="0">
                                          <p:val>
                                            <p:strVal val="#ppt_x-#ppt_w/2"/>
                                          </p:val>
                                        </p:tav>
                                        <p:tav tm="100000">
                                          <p:val>
                                            <p:strVal val="#ppt_x"/>
                                          </p:val>
                                        </p:tav>
                                      </p:tavLst>
                                    </p:anim>
                                    <p:anim calcmode="lin" valueType="num">
                                      <p:cBhvr>
                                        <p:cTn id="66" dur="500" fill="hold"/>
                                        <p:tgtEl>
                                          <p:spTgt spid="73"/>
                                        </p:tgtEl>
                                        <p:attrNameLst>
                                          <p:attrName>ppt_y</p:attrName>
                                        </p:attrNameLst>
                                      </p:cBhvr>
                                      <p:tavLst>
                                        <p:tav tm="0">
                                          <p:val>
                                            <p:strVal val="#ppt_y"/>
                                          </p:val>
                                        </p:tav>
                                        <p:tav tm="100000">
                                          <p:val>
                                            <p:strVal val="#ppt_y"/>
                                          </p:val>
                                        </p:tav>
                                      </p:tavLst>
                                    </p:anim>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strVal val="#ppt_h"/>
                                          </p:val>
                                        </p:tav>
                                        <p:tav tm="100000">
                                          <p:val>
                                            <p:strVal val="#ppt_h"/>
                                          </p:val>
                                        </p:tav>
                                      </p:tavLst>
                                    </p:anim>
                                  </p:childTnLst>
                                </p:cTn>
                              </p:par>
                              <p:par>
                                <p:cTn id="69" presetID="17" presetClass="entr" presetSubtype="8"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ppt_x</p:attrName>
                                        </p:attrNameLst>
                                      </p:cBhvr>
                                      <p:tavLst>
                                        <p:tav tm="0">
                                          <p:val>
                                            <p:strVal val="#ppt_x-#ppt_w/2"/>
                                          </p:val>
                                        </p:tav>
                                        <p:tav tm="100000">
                                          <p:val>
                                            <p:strVal val="#ppt_x"/>
                                          </p:val>
                                        </p:tav>
                                      </p:tavLst>
                                    </p:anim>
                                    <p:anim calcmode="lin" valueType="num">
                                      <p:cBhvr>
                                        <p:cTn id="72" dur="500" fill="hold"/>
                                        <p:tgtEl>
                                          <p:spTgt spid="9"/>
                                        </p:tgtEl>
                                        <p:attrNameLst>
                                          <p:attrName>ppt_y</p:attrName>
                                        </p:attrNameLst>
                                      </p:cBhvr>
                                      <p:tavLst>
                                        <p:tav tm="0">
                                          <p:val>
                                            <p:strVal val="#ppt_y"/>
                                          </p:val>
                                        </p:tav>
                                        <p:tav tm="100000">
                                          <p:val>
                                            <p:strVal val="#ppt_y"/>
                                          </p:val>
                                        </p:tav>
                                      </p:tavLst>
                                    </p:anim>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strVal val="#ppt_h"/>
                                          </p:val>
                                        </p:tav>
                                        <p:tav tm="100000">
                                          <p:val>
                                            <p:strVal val="#ppt_h"/>
                                          </p:val>
                                        </p:tav>
                                      </p:tavLst>
                                    </p:anim>
                                  </p:childTnLst>
                                </p:cTn>
                              </p:par>
                              <p:par>
                                <p:cTn id="75" presetID="17" presetClass="entr" presetSubtype="8"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p:cTn id="77" dur="500" fill="hold"/>
                                        <p:tgtEl>
                                          <p:spTgt spid="77"/>
                                        </p:tgtEl>
                                        <p:attrNameLst>
                                          <p:attrName>ppt_x</p:attrName>
                                        </p:attrNameLst>
                                      </p:cBhvr>
                                      <p:tavLst>
                                        <p:tav tm="0">
                                          <p:val>
                                            <p:strVal val="#ppt_x-#ppt_w/2"/>
                                          </p:val>
                                        </p:tav>
                                        <p:tav tm="100000">
                                          <p:val>
                                            <p:strVal val="#ppt_x"/>
                                          </p:val>
                                        </p:tav>
                                      </p:tavLst>
                                    </p:anim>
                                    <p:anim calcmode="lin" valueType="num">
                                      <p:cBhvr>
                                        <p:cTn id="78" dur="500" fill="hold"/>
                                        <p:tgtEl>
                                          <p:spTgt spid="77"/>
                                        </p:tgtEl>
                                        <p:attrNameLst>
                                          <p:attrName>ppt_y</p:attrName>
                                        </p:attrNameLst>
                                      </p:cBhvr>
                                      <p:tavLst>
                                        <p:tav tm="0">
                                          <p:val>
                                            <p:strVal val="#ppt_y"/>
                                          </p:val>
                                        </p:tav>
                                        <p:tav tm="100000">
                                          <p:val>
                                            <p:strVal val="#ppt_y"/>
                                          </p:val>
                                        </p:tav>
                                      </p:tavLst>
                                    </p:anim>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strVal val="#ppt_h"/>
                                          </p:val>
                                        </p:tav>
                                        <p:tav tm="100000">
                                          <p:val>
                                            <p:strVal val="#ppt_h"/>
                                          </p:val>
                                        </p:tav>
                                      </p:tavLst>
                                    </p:anim>
                                  </p:childTnLst>
                                </p:cTn>
                              </p:par>
                              <p:par>
                                <p:cTn id="81" presetID="17" presetClass="entr" presetSubtype="8"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 calcmode="lin" valueType="num">
                                      <p:cBhvr>
                                        <p:cTn id="83" dur="500" fill="hold"/>
                                        <p:tgtEl>
                                          <p:spTgt spid="80"/>
                                        </p:tgtEl>
                                        <p:attrNameLst>
                                          <p:attrName>ppt_x</p:attrName>
                                        </p:attrNameLst>
                                      </p:cBhvr>
                                      <p:tavLst>
                                        <p:tav tm="0">
                                          <p:val>
                                            <p:strVal val="#ppt_x-#ppt_w/2"/>
                                          </p:val>
                                        </p:tav>
                                        <p:tav tm="100000">
                                          <p:val>
                                            <p:strVal val="#ppt_x"/>
                                          </p:val>
                                        </p:tav>
                                      </p:tavLst>
                                    </p:anim>
                                    <p:anim calcmode="lin" valueType="num">
                                      <p:cBhvr>
                                        <p:cTn id="84" dur="500" fill="hold"/>
                                        <p:tgtEl>
                                          <p:spTgt spid="80"/>
                                        </p:tgtEl>
                                        <p:attrNameLst>
                                          <p:attrName>ppt_y</p:attrName>
                                        </p:attrNameLst>
                                      </p:cBhvr>
                                      <p:tavLst>
                                        <p:tav tm="0">
                                          <p:val>
                                            <p:strVal val="#ppt_y"/>
                                          </p:val>
                                        </p:tav>
                                        <p:tav tm="100000">
                                          <p:val>
                                            <p:strVal val="#ppt_y"/>
                                          </p:val>
                                        </p:tav>
                                      </p:tavLst>
                                    </p:anim>
                                    <p:anim calcmode="lin" valueType="num">
                                      <p:cBhvr>
                                        <p:cTn id="85" dur="500" fill="hold"/>
                                        <p:tgtEl>
                                          <p:spTgt spid="80"/>
                                        </p:tgtEl>
                                        <p:attrNameLst>
                                          <p:attrName>ppt_w</p:attrName>
                                        </p:attrNameLst>
                                      </p:cBhvr>
                                      <p:tavLst>
                                        <p:tav tm="0">
                                          <p:val>
                                            <p:fltVal val="0"/>
                                          </p:val>
                                        </p:tav>
                                        <p:tav tm="100000">
                                          <p:val>
                                            <p:strVal val="#ppt_w"/>
                                          </p:val>
                                        </p:tav>
                                      </p:tavLst>
                                    </p:anim>
                                    <p:anim calcmode="lin" valueType="num">
                                      <p:cBhvr>
                                        <p:cTn id="86" dur="500" fill="hold"/>
                                        <p:tgtEl>
                                          <p:spTgt spid="80"/>
                                        </p:tgtEl>
                                        <p:attrNameLst>
                                          <p:attrName>ppt_h</p:attrName>
                                        </p:attrNameLst>
                                      </p:cBhvr>
                                      <p:tavLst>
                                        <p:tav tm="0">
                                          <p:val>
                                            <p:strVal val="#ppt_h"/>
                                          </p:val>
                                        </p:tav>
                                        <p:tav tm="100000">
                                          <p:val>
                                            <p:strVal val="#ppt_h"/>
                                          </p:val>
                                        </p:tav>
                                      </p:tavLst>
                                    </p:anim>
                                  </p:childTnLst>
                                </p:cTn>
                              </p:par>
                              <p:par>
                                <p:cTn id="87" presetID="22" presetClass="entr" presetSubtype="8"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wipe(left)">
                                      <p:cBhvr>
                                        <p:cTn id="89" dur="500"/>
                                        <p:tgtEl>
                                          <p:spTgt spid="51"/>
                                        </p:tgtEl>
                                      </p:cBhvr>
                                    </p:animEffect>
                                  </p:childTnLst>
                                </p:cTn>
                              </p:par>
                              <p:par>
                                <p:cTn id="90" presetID="1" presetClass="entr" presetSubtype="0" fill="hold" grpId="1" nodeType="withEffect">
                                  <p:stCondLst>
                                    <p:cond delay="0"/>
                                  </p:stCondLst>
                                  <p:childTnLst>
                                    <p:set>
                                      <p:cBhvr>
                                        <p:cTn id="91" dur="1" fill="hold">
                                          <p:stCondLst>
                                            <p:cond delay="0"/>
                                          </p:stCondLst>
                                        </p:cTn>
                                        <p:tgtEl>
                                          <p:spTgt spid="5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childTnLst>
                          </p:cTn>
                        </p:par>
                        <p:par>
                          <p:cTn id="99" fill="hold">
                            <p:stCondLst>
                              <p:cond delay="500"/>
                            </p:stCondLst>
                            <p:childTnLst>
                              <p:par>
                                <p:cTn id="100" presetID="17" presetClass="entr" presetSubtype="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1000" fill="hold"/>
                                        <p:tgtEl>
                                          <p:spTgt spid="62"/>
                                        </p:tgtEl>
                                        <p:attrNameLst>
                                          <p:attrName>ppt_x</p:attrName>
                                        </p:attrNameLst>
                                      </p:cBhvr>
                                      <p:tavLst>
                                        <p:tav tm="0">
                                          <p:val>
                                            <p:strVal val="#ppt_x-#ppt_w/2"/>
                                          </p:val>
                                        </p:tav>
                                        <p:tav tm="100000">
                                          <p:val>
                                            <p:strVal val="#ppt_x"/>
                                          </p:val>
                                        </p:tav>
                                      </p:tavLst>
                                    </p:anim>
                                    <p:anim calcmode="lin" valueType="num">
                                      <p:cBhvr>
                                        <p:cTn id="103" dur="1000" fill="hold"/>
                                        <p:tgtEl>
                                          <p:spTgt spid="62"/>
                                        </p:tgtEl>
                                        <p:attrNameLst>
                                          <p:attrName>ppt_y</p:attrName>
                                        </p:attrNameLst>
                                      </p:cBhvr>
                                      <p:tavLst>
                                        <p:tav tm="0">
                                          <p:val>
                                            <p:strVal val="#ppt_y"/>
                                          </p:val>
                                        </p:tav>
                                        <p:tav tm="100000">
                                          <p:val>
                                            <p:strVal val="#ppt_y"/>
                                          </p:val>
                                        </p:tav>
                                      </p:tavLst>
                                    </p:anim>
                                    <p:anim calcmode="lin" valueType="num">
                                      <p:cBhvr>
                                        <p:cTn id="104" dur="1000" fill="hold"/>
                                        <p:tgtEl>
                                          <p:spTgt spid="62"/>
                                        </p:tgtEl>
                                        <p:attrNameLst>
                                          <p:attrName>ppt_w</p:attrName>
                                        </p:attrNameLst>
                                      </p:cBhvr>
                                      <p:tavLst>
                                        <p:tav tm="0">
                                          <p:val>
                                            <p:fltVal val="0"/>
                                          </p:val>
                                        </p:tav>
                                        <p:tav tm="100000">
                                          <p:val>
                                            <p:strVal val="#ppt_w"/>
                                          </p:val>
                                        </p:tav>
                                      </p:tavLst>
                                    </p:anim>
                                    <p:anim calcmode="lin" valueType="num">
                                      <p:cBhvr>
                                        <p:cTn id="105" dur="1000" fill="hold"/>
                                        <p:tgtEl>
                                          <p:spTgt spid="62"/>
                                        </p:tgtEl>
                                        <p:attrNameLst>
                                          <p:attrName>ppt_h</p:attrName>
                                        </p:attrNameLst>
                                      </p:cBhvr>
                                      <p:tavLst>
                                        <p:tav tm="0">
                                          <p:val>
                                            <p:strVal val="#ppt_h"/>
                                          </p:val>
                                        </p:tav>
                                        <p:tav tm="100000">
                                          <p:val>
                                            <p:strVal val="#ppt_h"/>
                                          </p:val>
                                        </p:tav>
                                      </p:tavLst>
                                    </p:anim>
                                  </p:childTnLst>
                                </p:cTn>
                              </p:par>
                              <p:par>
                                <p:cTn id="106" presetID="17" presetClass="entr" presetSubtype="8"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1000" fill="hold"/>
                                        <p:tgtEl>
                                          <p:spTgt spid="58"/>
                                        </p:tgtEl>
                                        <p:attrNameLst>
                                          <p:attrName>ppt_x</p:attrName>
                                        </p:attrNameLst>
                                      </p:cBhvr>
                                      <p:tavLst>
                                        <p:tav tm="0">
                                          <p:val>
                                            <p:strVal val="#ppt_x-#ppt_w/2"/>
                                          </p:val>
                                        </p:tav>
                                        <p:tav tm="100000">
                                          <p:val>
                                            <p:strVal val="#ppt_x"/>
                                          </p:val>
                                        </p:tav>
                                      </p:tavLst>
                                    </p:anim>
                                    <p:anim calcmode="lin" valueType="num">
                                      <p:cBhvr>
                                        <p:cTn id="109" dur="1000" fill="hold"/>
                                        <p:tgtEl>
                                          <p:spTgt spid="58"/>
                                        </p:tgtEl>
                                        <p:attrNameLst>
                                          <p:attrName>ppt_y</p:attrName>
                                        </p:attrNameLst>
                                      </p:cBhvr>
                                      <p:tavLst>
                                        <p:tav tm="0">
                                          <p:val>
                                            <p:strVal val="#ppt_y"/>
                                          </p:val>
                                        </p:tav>
                                        <p:tav tm="100000">
                                          <p:val>
                                            <p:strVal val="#ppt_y"/>
                                          </p:val>
                                        </p:tav>
                                      </p:tavLst>
                                    </p:anim>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strVal val="#ppt_h"/>
                                          </p:val>
                                        </p:tav>
                                        <p:tav tm="100000">
                                          <p:val>
                                            <p:strVal val="#ppt_h"/>
                                          </p:val>
                                        </p:tav>
                                      </p:tavLst>
                                    </p:anim>
                                  </p:childTnLst>
                                </p:cTn>
                              </p:par>
                              <p:par>
                                <p:cTn id="112" presetID="17" presetClass="entr" presetSubtype="8"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1000" fill="hold"/>
                                        <p:tgtEl>
                                          <p:spTgt spid="56"/>
                                        </p:tgtEl>
                                        <p:attrNameLst>
                                          <p:attrName>ppt_x</p:attrName>
                                        </p:attrNameLst>
                                      </p:cBhvr>
                                      <p:tavLst>
                                        <p:tav tm="0">
                                          <p:val>
                                            <p:strVal val="#ppt_x-#ppt_w/2"/>
                                          </p:val>
                                        </p:tav>
                                        <p:tav tm="100000">
                                          <p:val>
                                            <p:strVal val="#ppt_x"/>
                                          </p:val>
                                        </p:tav>
                                      </p:tavLst>
                                    </p:anim>
                                    <p:anim calcmode="lin" valueType="num">
                                      <p:cBhvr>
                                        <p:cTn id="115" dur="1000" fill="hold"/>
                                        <p:tgtEl>
                                          <p:spTgt spid="56"/>
                                        </p:tgtEl>
                                        <p:attrNameLst>
                                          <p:attrName>ppt_y</p:attrName>
                                        </p:attrNameLst>
                                      </p:cBhvr>
                                      <p:tavLst>
                                        <p:tav tm="0">
                                          <p:val>
                                            <p:strVal val="#ppt_y"/>
                                          </p:val>
                                        </p:tav>
                                        <p:tav tm="100000">
                                          <p:val>
                                            <p:strVal val="#ppt_y"/>
                                          </p:val>
                                        </p:tav>
                                      </p:tavLst>
                                    </p:anim>
                                    <p:anim calcmode="lin" valueType="num">
                                      <p:cBhvr>
                                        <p:cTn id="116" dur="1000" fill="hold"/>
                                        <p:tgtEl>
                                          <p:spTgt spid="56"/>
                                        </p:tgtEl>
                                        <p:attrNameLst>
                                          <p:attrName>ppt_w</p:attrName>
                                        </p:attrNameLst>
                                      </p:cBhvr>
                                      <p:tavLst>
                                        <p:tav tm="0">
                                          <p:val>
                                            <p:fltVal val="0"/>
                                          </p:val>
                                        </p:tav>
                                        <p:tav tm="100000">
                                          <p:val>
                                            <p:strVal val="#ppt_w"/>
                                          </p:val>
                                        </p:tav>
                                      </p:tavLst>
                                    </p:anim>
                                    <p:anim calcmode="lin" valueType="num">
                                      <p:cBhvr>
                                        <p:cTn id="117" dur="1000" fill="hold"/>
                                        <p:tgtEl>
                                          <p:spTgt spid="56"/>
                                        </p:tgtEl>
                                        <p:attrNameLst>
                                          <p:attrName>ppt_h</p:attrName>
                                        </p:attrNameLst>
                                      </p:cBhvr>
                                      <p:tavLst>
                                        <p:tav tm="0">
                                          <p:val>
                                            <p:strVal val="#ppt_h"/>
                                          </p:val>
                                        </p:tav>
                                        <p:tav tm="100000">
                                          <p:val>
                                            <p:strVal val="#ppt_h"/>
                                          </p:val>
                                        </p:tav>
                                      </p:tavLst>
                                    </p:anim>
                                  </p:childTnLst>
                                </p:cTn>
                              </p:par>
                              <p:par>
                                <p:cTn id="118" presetID="17" presetClass="entr" presetSubtype="8"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p:cTn id="120" dur="1000" fill="hold"/>
                                        <p:tgtEl>
                                          <p:spTgt spid="54"/>
                                        </p:tgtEl>
                                        <p:attrNameLst>
                                          <p:attrName>ppt_x</p:attrName>
                                        </p:attrNameLst>
                                      </p:cBhvr>
                                      <p:tavLst>
                                        <p:tav tm="0">
                                          <p:val>
                                            <p:strVal val="#ppt_x-#ppt_w/2"/>
                                          </p:val>
                                        </p:tav>
                                        <p:tav tm="100000">
                                          <p:val>
                                            <p:strVal val="#ppt_x"/>
                                          </p:val>
                                        </p:tav>
                                      </p:tavLst>
                                    </p:anim>
                                    <p:anim calcmode="lin" valueType="num">
                                      <p:cBhvr>
                                        <p:cTn id="121" dur="1000" fill="hold"/>
                                        <p:tgtEl>
                                          <p:spTgt spid="54"/>
                                        </p:tgtEl>
                                        <p:attrNameLst>
                                          <p:attrName>ppt_y</p:attrName>
                                        </p:attrNameLst>
                                      </p:cBhvr>
                                      <p:tavLst>
                                        <p:tav tm="0">
                                          <p:val>
                                            <p:strVal val="#ppt_y"/>
                                          </p:val>
                                        </p:tav>
                                        <p:tav tm="100000">
                                          <p:val>
                                            <p:strVal val="#ppt_y"/>
                                          </p:val>
                                        </p:tav>
                                      </p:tavLst>
                                    </p:anim>
                                    <p:anim calcmode="lin" valueType="num">
                                      <p:cBhvr>
                                        <p:cTn id="122" dur="1000" fill="hold"/>
                                        <p:tgtEl>
                                          <p:spTgt spid="54"/>
                                        </p:tgtEl>
                                        <p:attrNameLst>
                                          <p:attrName>ppt_w</p:attrName>
                                        </p:attrNameLst>
                                      </p:cBhvr>
                                      <p:tavLst>
                                        <p:tav tm="0">
                                          <p:val>
                                            <p:fltVal val="0"/>
                                          </p:val>
                                        </p:tav>
                                        <p:tav tm="100000">
                                          <p:val>
                                            <p:strVal val="#ppt_w"/>
                                          </p:val>
                                        </p:tav>
                                      </p:tavLst>
                                    </p:anim>
                                    <p:anim calcmode="lin" valueType="num">
                                      <p:cBhvr>
                                        <p:cTn id="123" dur="1000" fill="hold"/>
                                        <p:tgtEl>
                                          <p:spTgt spid="54"/>
                                        </p:tgtEl>
                                        <p:attrNameLst>
                                          <p:attrName>ppt_h</p:attrName>
                                        </p:attrNameLst>
                                      </p:cBhvr>
                                      <p:tavLst>
                                        <p:tav tm="0">
                                          <p:val>
                                            <p:strVal val="#ppt_h"/>
                                          </p:val>
                                        </p:tav>
                                        <p:tav tm="100000">
                                          <p:val>
                                            <p:strVal val="#ppt_h"/>
                                          </p:val>
                                        </p:tav>
                                      </p:tavLst>
                                    </p:anim>
                                  </p:childTnLst>
                                </p:cTn>
                              </p:par>
                              <p:par>
                                <p:cTn id="124" presetID="17" presetClass="entr" presetSubtype="8" fill="hold" grpId="0" nodeType="with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1000" fill="hold"/>
                                        <p:tgtEl>
                                          <p:spTgt spid="67"/>
                                        </p:tgtEl>
                                        <p:attrNameLst>
                                          <p:attrName>ppt_x</p:attrName>
                                        </p:attrNameLst>
                                      </p:cBhvr>
                                      <p:tavLst>
                                        <p:tav tm="0">
                                          <p:val>
                                            <p:strVal val="#ppt_x-#ppt_w/2"/>
                                          </p:val>
                                        </p:tav>
                                        <p:tav tm="100000">
                                          <p:val>
                                            <p:strVal val="#ppt_x"/>
                                          </p:val>
                                        </p:tav>
                                      </p:tavLst>
                                    </p:anim>
                                    <p:anim calcmode="lin" valueType="num">
                                      <p:cBhvr>
                                        <p:cTn id="127" dur="1000" fill="hold"/>
                                        <p:tgtEl>
                                          <p:spTgt spid="67"/>
                                        </p:tgtEl>
                                        <p:attrNameLst>
                                          <p:attrName>ppt_y</p:attrName>
                                        </p:attrNameLst>
                                      </p:cBhvr>
                                      <p:tavLst>
                                        <p:tav tm="0">
                                          <p:val>
                                            <p:strVal val="#ppt_y"/>
                                          </p:val>
                                        </p:tav>
                                        <p:tav tm="100000">
                                          <p:val>
                                            <p:strVal val="#ppt_y"/>
                                          </p:val>
                                        </p:tav>
                                      </p:tavLst>
                                    </p:anim>
                                    <p:anim calcmode="lin" valueType="num">
                                      <p:cBhvr>
                                        <p:cTn id="128" dur="1000" fill="hold"/>
                                        <p:tgtEl>
                                          <p:spTgt spid="67"/>
                                        </p:tgtEl>
                                        <p:attrNameLst>
                                          <p:attrName>ppt_w</p:attrName>
                                        </p:attrNameLst>
                                      </p:cBhvr>
                                      <p:tavLst>
                                        <p:tav tm="0">
                                          <p:val>
                                            <p:fltVal val="0"/>
                                          </p:val>
                                        </p:tav>
                                        <p:tav tm="100000">
                                          <p:val>
                                            <p:strVal val="#ppt_w"/>
                                          </p:val>
                                        </p:tav>
                                      </p:tavLst>
                                    </p:anim>
                                    <p:anim calcmode="lin" valueType="num">
                                      <p:cBhvr>
                                        <p:cTn id="129" dur="1000" fill="hold"/>
                                        <p:tgtEl>
                                          <p:spTgt spid="67"/>
                                        </p:tgtEl>
                                        <p:attrNameLst>
                                          <p:attrName>ppt_h</p:attrName>
                                        </p:attrNameLst>
                                      </p:cBhvr>
                                      <p:tavLst>
                                        <p:tav tm="0">
                                          <p:val>
                                            <p:strVal val="#ppt_h"/>
                                          </p:val>
                                        </p:tav>
                                        <p:tav tm="100000">
                                          <p:val>
                                            <p:strVal val="#ppt_h"/>
                                          </p:val>
                                        </p:tav>
                                      </p:tavLst>
                                    </p:anim>
                                  </p:childTnLst>
                                </p:cTn>
                              </p:par>
                              <p:par>
                                <p:cTn id="130" presetID="17" presetClass="entr" presetSubtype="8" fill="hold" grpId="0" nodeType="withEffect">
                                  <p:stCondLst>
                                    <p:cond delay="0"/>
                                  </p:stCondLst>
                                  <p:childTnLst>
                                    <p:set>
                                      <p:cBhvr>
                                        <p:cTn id="131" dur="1" fill="hold">
                                          <p:stCondLst>
                                            <p:cond delay="0"/>
                                          </p:stCondLst>
                                        </p:cTn>
                                        <p:tgtEl>
                                          <p:spTgt spid="79"/>
                                        </p:tgtEl>
                                        <p:attrNameLst>
                                          <p:attrName>style.visibility</p:attrName>
                                        </p:attrNameLst>
                                      </p:cBhvr>
                                      <p:to>
                                        <p:strVal val="visible"/>
                                      </p:to>
                                    </p:set>
                                    <p:anim calcmode="lin" valueType="num">
                                      <p:cBhvr>
                                        <p:cTn id="132" dur="1000" fill="hold"/>
                                        <p:tgtEl>
                                          <p:spTgt spid="79"/>
                                        </p:tgtEl>
                                        <p:attrNameLst>
                                          <p:attrName>ppt_x</p:attrName>
                                        </p:attrNameLst>
                                      </p:cBhvr>
                                      <p:tavLst>
                                        <p:tav tm="0">
                                          <p:val>
                                            <p:strVal val="#ppt_x-#ppt_w/2"/>
                                          </p:val>
                                        </p:tav>
                                        <p:tav tm="100000">
                                          <p:val>
                                            <p:strVal val="#ppt_x"/>
                                          </p:val>
                                        </p:tav>
                                      </p:tavLst>
                                    </p:anim>
                                    <p:anim calcmode="lin" valueType="num">
                                      <p:cBhvr>
                                        <p:cTn id="133" dur="1000" fill="hold"/>
                                        <p:tgtEl>
                                          <p:spTgt spid="79"/>
                                        </p:tgtEl>
                                        <p:attrNameLst>
                                          <p:attrName>ppt_y</p:attrName>
                                        </p:attrNameLst>
                                      </p:cBhvr>
                                      <p:tavLst>
                                        <p:tav tm="0">
                                          <p:val>
                                            <p:strVal val="#ppt_y"/>
                                          </p:val>
                                        </p:tav>
                                        <p:tav tm="100000">
                                          <p:val>
                                            <p:strVal val="#ppt_y"/>
                                          </p:val>
                                        </p:tav>
                                      </p:tavLst>
                                    </p:anim>
                                    <p:anim calcmode="lin" valueType="num">
                                      <p:cBhvr>
                                        <p:cTn id="134" dur="1000" fill="hold"/>
                                        <p:tgtEl>
                                          <p:spTgt spid="79"/>
                                        </p:tgtEl>
                                        <p:attrNameLst>
                                          <p:attrName>ppt_w</p:attrName>
                                        </p:attrNameLst>
                                      </p:cBhvr>
                                      <p:tavLst>
                                        <p:tav tm="0">
                                          <p:val>
                                            <p:fltVal val="0"/>
                                          </p:val>
                                        </p:tav>
                                        <p:tav tm="100000">
                                          <p:val>
                                            <p:strVal val="#ppt_w"/>
                                          </p:val>
                                        </p:tav>
                                      </p:tavLst>
                                    </p:anim>
                                    <p:anim calcmode="lin" valueType="num">
                                      <p:cBhvr>
                                        <p:cTn id="135" dur="1000" fill="hold"/>
                                        <p:tgtEl>
                                          <p:spTgt spid="79"/>
                                        </p:tgtEl>
                                        <p:attrNameLst>
                                          <p:attrName>ppt_h</p:attrName>
                                        </p:attrNameLst>
                                      </p:cBhvr>
                                      <p:tavLst>
                                        <p:tav tm="0">
                                          <p:val>
                                            <p:strVal val="#ppt_h"/>
                                          </p:val>
                                        </p:tav>
                                        <p:tav tm="100000">
                                          <p:val>
                                            <p:strVal val="#ppt_h"/>
                                          </p:val>
                                        </p:tav>
                                      </p:tavLst>
                                    </p:anim>
                                  </p:childTnLst>
                                </p:cTn>
                              </p:par>
                              <p:par>
                                <p:cTn id="136" presetID="17" presetClass="entr" presetSubtype="8" fill="hold" grpId="0" nodeType="with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ppt_x</p:attrName>
                                        </p:attrNameLst>
                                      </p:cBhvr>
                                      <p:tavLst>
                                        <p:tav tm="0">
                                          <p:val>
                                            <p:strVal val="#ppt_x-#ppt_w/2"/>
                                          </p:val>
                                        </p:tav>
                                        <p:tav tm="100000">
                                          <p:val>
                                            <p:strVal val="#ppt_x"/>
                                          </p:val>
                                        </p:tav>
                                      </p:tavLst>
                                    </p:anim>
                                    <p:anim calcmode="lin" valueType="num">
                                      <p:cBhvr>
                                        <p:cTn id="139" dur="1000" fill="hold"/>
                                        <p:tgtEl>
                                          <p:spTgt spid="82"/>
                                        </p:tgtEl>
                                        <p:attrNameLst>
                                          <p:attrName>ppt_y</p:attrName>
                                        </p:attrNameLst>
                                      </p:cBhvr>
                                      <p:tavLst>
                                        <p:tav tm="0">
                                          <p:val>
                                            <p:strVal val="#ppt_y"/>
                                          </p:val>
                                        </p:tav>
                                        <p:tav tm="100000">
                                          <p:val>
                                            <p:strVal val="#ppt_y"/>
                                          </p:val>
                                        </p:tav>
                                      </p:tavLst>
                                    </p:anim>
                                    <p:anim calcmode="lin" valueType="num">
                                      <p:cBhvr>
                                        <p:cTn id="140" dur="1000" fill="hold"/>
                                        <p:tgtEl>
                                          <p:spTgt spid="82"/>
                                        </p:tgtEl>
                                        <p:attrNameLst>
                                          <p:attrName>ppt_w</p:attrName>
                                        </p:attrNameLst>
                                      </p:cBhvr>
                                      <p:tavLst>
                                        <p:tav tm="0">
                                          <p:val>
                                            <p:fltVal val="0"/>
                                          </p:val>
                                        </p:tav>
                                        <p:tav tm="100000">
                                          <p:val>
                                            <p:strVal val="#ppt_w"/>
                                          </p:val>
                                        </p:tav>
                                      </p:tavLst>
                                    </p:anim>
                                    <p:anim calcmode="lin" valueType="num">
                                      <p:cBhvr>
                                        <p:cTn id="141" dur="1000" fill="hold"/>
                                        <p:tgtEl>
                                          <p:spTgt spid="82"/>
                                        </p:tgtEl>
                                        <p:attrNameLst>
                                          <p:attrName>ppt_h</p:attrName>
                                        </p:attrNameLst>
                                      </p:cBhvr>
                                      <p:tavLst>
                                        <p:tav tm="0">
                                          <p:val>
                                            <p:strVal val="#ppt_h"/>
                                          </p:val>
                                        </p:tav>
                                        <p:tav tm="100000">
                                          <p:val>
                                            <p:strVal val="#ppt_h"/>
                                          </p:val>
                                        </p:tav>
                                      </p:tavLst>
                                    </p:anim>
                                  </p:childTnLst>
                                </p:cTn>
                              </p:par>
                              <p:par>
                                <p:cTn id="142" presetID="17" presetClass="entr" presetSubtype="8" fill="hold" grpId="0" nodeType="withEffect">
                                  <p:stCondLst>
                                    <p:cond delay="0"/>
                                  </p:stCondLst>
                                  <p:childTnLst>
                                    <p:set>
                                      <p:cBhvr>
                                        <p:cTn id="143" dur="1" fill="hold">
                                          <p:stCondLst>
                                            <p:cond delay="0"/>
                                          </p:stCondLst>
                                        </p:cTn>
                                        <p:tgtEl>
                                          <p:spTgt spid="81"/>
                                        </p:tgtEl>
                                        <p:attrNameLst>
                                          <p:attrName>style.visibility</p:attrName>
                                        </p:attrNameLst>
                                      </p:cBhvr>
                                      <p:to>
                                        <p:strVal val="visible"/>
                                      </p:to>
                                    </p:set>
                                    <p:anim calcmode="lin" valueType="num">
                                      <p:cBhvr>
                                        <p:cTn id="144" dur="1000" fill="hold"/>
                                        <p:tgtEl>
                                          <p:spTgt spid="81"/>
                                        </p:tgtEl>
                                        <p:attrNameLst>
                                          <p:attrName>ppt_x</p:attrName>
                                        </p:attrNameLst>
                                      </p:cBhvr>
                                      <p:tavLst>
                                        <p:tav tm="0">
                                          <p:val>
                                            <p:strVal val="#ppt_x-#ppt_w/2"/>
                                          </p:val>
                                        </p:tav>
                                        <p:tav tm="100000">
                                          <p:val>
                                            <p:strVal val="#ppt_x"/>
                                          </p:val>
                                        </p:tav>
                                      </p:tavLst>
                                    </p:anim>
                                    <p:anim calcmode="lin" valueType="num">
                                      <p:cBhvr>
                                        <p:cTn id="145" dur="1000" fill="hold"/>
                                        <p:tgtEl>
                                          <p:spTgt spid="81"/>
                                        </p:tgtEl>
                                        <p:attrNameLst>
                                          <p:attrName>ppt_y</p:attrName>
                                        </p:attrNameLst>
                                      </p:cBhvr>
                                      <p:tavLst>
                                        <p:tav tm="0">
                                          <p:val>
                                            <p:strVal val="#ppt_y"/>
                                          </p:val>
                                        </p:tav>
                                        <p:tav tm="100000">
                                          <p:val>
                                            <p:strVal val="#ppt_y"/>
                                          </p:val>
                                        </p:tav>
                                      </p:tavLst>
                                    </p:anim>
                                    <p:anim calcmode="lin" valueType="num">
                                      <p:cBhvr>
                                        <p:cTn id="146" dur="1000" fill="hold"/>
                                        <p:tgtEl>
                                          <p:spTgt spid="81"/>
                                        </p:tgtEl>
                                        <p:attrNameLst>
                                          <p:attrName>ppt_w</p:attrName>
                                        </p:attrNameLst>
                                      </p:cBhvr>
                                      <p:tavLst>
                                        <p:tav tm="0">
                                          <p:val>
                                            <p:fltVal val="0"/>
                                          </p:val>
                                        </p:tav>
                                        <p:tav tm="100000">
                                          <p:val>
                                            <p:strVal val="#ppt_w"/>
                                          </p:val>
                                        </p:tav>
                                      </p:tavLst>
                                    </p:anim>
                                    <p:anim calcmode="lin" valueType="num">
                                      <p:cBhvr>
                                        <p:cTn id="147" dur="1000" fill="hold"/>
                                        <p:tgtEl>
                                          <p:spTgt spid="81"/>
                                        </p:tgtEl>
                                        <p:attrNameLst>
                                          <p:attrName>ppt_h</p:attrName>
                                        </p:attrNameLst>
                                      </p:cBhvr>
                                      <p:tavLst>
                                        <p:tav tm="0">
                                          <p:val>
                                            <p:strVal val="#ppt_h"/>
                                          </p:val>
                                        </p:tav>
                                        <p:tav tm="100000">
                                          <p:val>
                                            <p:strVal val="#ppt_h"/>
                                          </p:val>
                                        </p:tav>
                                      </p:tavLst>
                                    </p:anim>
                                  </p:childTnLst>
                                </p:cTn>
                              </p:par>
                              <p:par>
                                <p:cTn id="148" presetID="17" presetClass="entr" presetSubtype="8"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 calcmode="lin" valueType="num">
                                      <p:cBhvr>
                                        <p:cTn id="150" dur="1000" fill="hold"/>
                                        <p:tgtEl>
                                          <p:spTgt spid="78"/>
                                        </p:tgtEl>
                                        <p:attrNameLst>
                                          <p:attrName>ppt_x</p:attrName>
                                        </p:attrNameLst>
                                      </p:cBhvr>
                                      <p:tavLst>
                                        <p:tav tm="0">
                                          <p:val>
                                            <p:strVal val="#ppt_x-#ppt_w/2"/>
                                          </p:val>
                                        </p:tav>
                                        <p:tav tm="100000">
                                          <p:val>
                                            <p:strVal val="#ppt_x"/>
                                          </p:val>
                                        </p:tav>
                                      </p:tavLst>
                                    </p:anim>
                                    <p:anim calcmode="lin" valueType="num">
                                      <p:cBhvr>
                                        <p:cTn id="151" dur="1000" fill="hold"/>
                                        <p:tgtEl>
                                          <p:spTgt spid="78"/>
                                        </p:tgtEl>
                                        <p:attrNameLst>
                                          <p:attrName>ppt_y</p:attrName>
                                        </p:attrNameLst>
                                      </p:cBhvr>
                                      <p:tavLst>
                                        <p:tav tm="0">
                                          <p:val>
                                            <p:strVal val="#ppt_y"/>
                                          </p:val>
                                        </p:tav>
                                        <p:tav tm="100000">
                                          <p:val>
                                            <p:strVal val="#ppt_y"/>
                                          </p:val>
                                        </p:tav>
                                      </p:tavLst>
                                    </p:anim>
                                    <p:anim calcmode="lin" valueType="num">
                                      <p:cBhvr>
                                        <p:cTn id="152" dur="1000" fill="hold"/>
                                        <p:tgtEl>
                                          <p:spTgt spid="78"/>
                                        </p:tgtEl>
                                        <p:attrNameLst>
                                          <p:attrName>ppt_w</p:attrName>
                                        </p:attrNameLst>
                                      </p:cBhvr>
                                      <p:tavLst>
                                        <p:tav tm="0">
                                          <p:val>
                                            <p:fltVal val="0"/>
                                          </p:val>
                                        </p:tav>
                                        <p:tav tm="100000">
                                          <p:val>
                                            <p:strVal val="#ppt_w"/>
                                          </p:val>
                                        </p:tav>
                                      </p:tavLst>
                                    </p:anim>
                                    <p:anim calcmode="lin" valueType="num">
                                      <p:cBhvr>
                                        <p:cTn id="153" dur="1000" fill="hold"/>
                                        <p:tgtEl>
                                          <p:spTgt spid="78"/>
                                        </p:tgtEl>
                                        <p:attrNameLst>
                                          <p:attrName>ppt_h</p:attrName>
                                        </p:attrNameLst>
                                      </p:cBhvr>
                                      <p:tavLst>
                                        <p:tav tm="0">
                                          <p:val>
                                            <p:strVal val="#ppt_h"/>
                                          </p:val>
                                        </p:tav>
                                        <p:tav tm="100000">
                                          <p:val>
                                            <p:strVal val="#ppt_h"/>
                                          </p:val>
                                        </p:tav>
                                      </p:tavLst>
                                    </p:anim>
                                  </p:childTnLst>
                                </p:cTn>
                              </p:par>
                              <p:par>
                                <p:cTn id="154" presetID="17" presetClass="entr" presetSubtype="8" fill="hold" grpId="0" nodeType="withEffect">
                                  <p:stCondLst>
                                    <p:cond delay="0"/>
                                  </p:stCondLst>
                                  <p:childTnLst>
                                    <p:set>
                                      <p:cBhvr>
                                        <p:cTn id="155" dur="1" fill="hold">
                                          <p:stCondLst>
                                            <p:cond delay="0"/>
                                          </p:stCondLst>
                                        </p:cTn>
                                        <p:tgtEl>
                                          <p:spTgt spid="65"/>
                                        </p:tgtEl>
                                        <p:attrNameLst>
                                          <p:attrName>style.visibility</p:attrName>
                                        </p:attrNameLst>
                                      </p:cBhvr>
                                      <p:to>
                                        <p:strVal val="visible"/>
                                      </p:to>
                                    </p:set>
                                    <p:anim calcmode="lin" valueType="num">
                                      <p:cBhvr>
                                        <p:cTn id="156" dur="1000" fill="hold"/>
                                        <p:tgtEl>
                                          <p:spTgt spid="65"/>
                                        </p:tgtEl>
                                        <p:attrNameLst>
                                          <p:attrName>ppt_x</p:attrName>
                                        </p:attrNameLst>
                                      </p:cBhvr>
                                      <p:tavLst>
                                        <p:tav tm="0">
                                          <p:val>
                                            <p:strVal val="#ppt_x-#ppt_w/2"/>
                                          </p:val>
                                        </p:tav>
                                        <p:tav tm="100000">
                                          <p:val>
                                            <p:strVal val="#ppt_x"/>
                                          </p:val>
                                        </p:tav>
                                      </p:tavLst>
                                    </p:anim>
                                    <p:anim calcmode="lin" valueType="num">
                                      <p:cBhvr>
                                        <p:cTn id="157" dur="1000" fill="hold"/>
                                        <p:tgtEl>
                                          <p:spTgt spid="65"/>
                                        </p:tgtEl>
                                        <p:attrNameLst>
                                          <p:attrName>ppt_y</p:attrName>
                                        </p:attrNameLst>
                                      </p:cBhvr>
                                      <p:tavLst>
                                        <p:tav tm="0">
                                          <p:val>
                                            <p:strVal val="#ppt_y"/>
                                          </p:val>
                                        </p:tav>
                                        <p:tav tm="100000">
                                          <p:val>
                                            <p:strVal val="#ppt_y"/>
                                          </p:val>
                                        </p:tav>
                                      </p:tavLst>
                                    </p:anim>
                                    <p:anim calcmode="lin" valueType="num">
                                      <p:cBhvr>
                                        <p:cTn id="158" dur="1000" fill="hold"/>
                                        <p:tgtEl>
                                          <p:spTgt spid="65"/>
                                        </p:tgtEl>
                                        <p:attrNameLst>
                                          <p:attrName>ppt_w</p:attrName>
                                        </p:attrNameLst>
                                      </p:cBhvr>
                                      <p:tavLst>
                                        <p:tav tm="0">
                                          <p:val>
                                            <p:fltVal val="0"/>
                                          </p:val>
                                        </p:tav>
                                        <p:tav tm="100000">
                                          <p:val>
                                            <p:strVal val="#ppt_w"/>
                                          </p:val>
                                        </p:tav>
                                      </p:tavLst>
                                    </p:anim>
                                    <p:anim calcmode="lin" valueType="num">
                                      <p:cBhvr>
                                        <p:cTn id="159" dur="1000" fill="hold"/>
                                        <p:tgtEl>
                                          <p:spTgt spid="65"/>
                                        </p:tgtEl>
                                        <p:attrNameLst>
                                          <p:attrName>ppt_h</p:attrName>
                                        </p:attrNameLst>
                                      </p:cBhvr>
                                      <p:tavLst>
                                        <p:tav tm="0">
                                          <p:val>
                                            <p:strVal val="#ppt_h"/>
                                          </p:val>
                                        </p:tav>
                                        <p:tav tm="100000">
                                          <p:val>
                                            <p:strVal val="#ppt_h"/>
                                          </p:val>
                                        </p:tav>
                                      </p:tavLst>
                                    </p:anim>
                                  </p:childTnLst>
                                </p:cTn>
                              </p:par>
                              <p:par>
                                <p:cTn id="160" presetID="17" presetClass="entr" presetSubtype="8" fill="hold" grpId="0" nodeType="withEffect">
                                  <p:stCondLst>
                                    <p:cond delay="0"/>
                                  </p:stCondLst>
                                  <p:childTnLst>
                                    <p:set>
                                      <p:cBhvr>
                                        <p:cTn id="161" dur="1" fill="hold">
                                          <p:stCondLst>
                                            <p:cond delay="0"/>
                                          </p:stCondLst>
                                        </p:cTn>
                                        <p:tgtEl>
                                          <p:spTgt spid="57"/>
                                        </p:tgtEl>
                                        <p:attrNameLst>
                                          <p:attrName>style.visibility</p:attrName>
                                        </p:attrNameLst>
                                      </p:cBhvr>
                                      <p:to>
                                        <p:strVal val="visible"/>
                                      </p:to>
                                    </p:set>
                                    <p:anim calcmode="lin" valueType="num">
                                      <p:cBhvr>
                                        <p:cTn id="162" dur="1000" fill="hold"/>
                                        <p:tgtEl>
                                          <p:spTgt spid="57"/>
                                        </p:tgtEl>
                                        <p:attrNameLst>
                                          <p:attrName>ppt_x</p:attrName>
                                        </p:attrNameLst>
                                      </p:cBhvr>
                                      <p:tavLst>
                                        <p:tav tm="0">
                                          <p:val>
                                            <p:strVal val="#ppt_x-#ppt_w/2"/>
                                          </p:val>
                                        </p:tav>
                                        <p:tav tm="100000">
                                          <p:val>
                                            <p:strVal val="#ppt_x"/>
                                          </p:val>
                                        </p:tav>
                                      </p:tavLst>
                                    </p:anim>
                                    <p:anim calcmode="lin" valueType="num">
                                      <p:cBhvr>
                                        <p:cTn id="163" dur="1000" fill="hold"/>
                                        <p:tgtEl>
                                          <p:spTgt spid="57"/>
                                        </p:tgtEl>
                                        <p:attrNameLst>
                                          <p:attrName>ppt_y</p:attrName>
                                        </p:attrNameLst>
                                      </p:cBhvr>
                                      <p:tavLst>
                                        <p:tav tm="0">
                                          <p:val>
                                            <p:strVal val="#ppt_y"/>
                                          </p:val>
                                        </p:tav>
                                        <p:tav tm="100000">
                                          <p:val>
                                            <p:strVal val="#ppt_y"/>
                                          </p:val>
                                        </p:tav>
                                      </p:tavLst>
                                    </p:anim>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strVal val="#ppt_h"/>
                                          </p:val>
                                        </p:tav>
                                        <p:tav tm="100000">
                                          <p:val>
                                            <p:strVal val="#ppt_h"/>
                                          </p:val>
                                        </p:tav>
                                      </p:tavLst>
                                    </p:anim>
                                  </p:childTnLst>
                                </p:cTn>
                              </p:par>
                              <p:par>
                                <p:cTn id="166" presetID="17" presetClass="entr" presetSubtype="8" fill="hold" grpId="0" nodeType="withEffect">
                                  <p:stCondLst>
                                    <p:cond delay="0"/>
                                  </p:stCondLst>
                                  <p:childTnLst>
                                    <p:set>
                                      <p:cBhvr>
                                        <p:cTn id="167" dur="1" fill="hold">
                                          <p:stCondLst>
                                            <p:cond delay="0"/>
                                          </p:stCondLst>
                                        </p:cTn>
                                        <p:tgtEl>
                                          <p:spTgt spid="66"/>
                                        </p:tgtEl>
                                        <p:attrNameLst>
                                          <p:attrName>style.visibility</p:attrName>
                                        </p:attrNameLst>
                                      </p:cBhvr>
                                      <p:to>
                                        <p:strVal val="visible"/>
                                      </p:to>
                                    </p:set>
                                    <p:anim calcmode="lin" valueType="num">
                                      <p:cBhvr>
                                        <p:cTn id="168" dur="1000" fill="hold"/>
                                        <p:tgtEl>
                                          <p:spTgt spid="66"/>
                                        </p:tgtEl>
                                        <p:attrNameLst>
                                          <p:attrName>ppt_x</p:attrName>
                                        </p:attrNameLst>
                                      </p:cBhvr>
                                      <p:tavLst>
                                        <p:tav tm="0">
                                          <p:val>
                                            <p:strVal val="#ppt_x-#ppt_w/2"/>
                                          </p:val>
                                        </p:tav>
                                        <p:tav tm="100000">
                                          <p:val>
                                            <p:strVal val="#ppt_x"/>
                                          </p:val>
                                        </p:tav>
                                      </p:tavLst>
                                    </p:anim>
                                    <p:anim calcmode="lin" valueType="num">
                                      <p:cBhvr>
                                        <p:cTn id="169" dur="1000" fill="hold"/>
                                        <p:tgtEl>
                                          <p:spTgt spid="66"/>
                                        </p:tgtEl>
                                        <p:attrNameLst>
                                          <p:attrName>ppt_y</p:attrName>
                                        </p:attrNameLst>
                                      </p:cBhvr>
                                      <p:tavLst>
                                        <p:tav tm="0">
                                          <p:val>
                                            <p:strVal val="#ppt_y"/>
                                          </p:val>
                                        </p:tav>
                                        <p:tav tm="100000">
                                          <p:val>
                                            <p:strVal val="#ppt_y"/>
                                          </p:val>
                                        </p:tav>
                                      </p:tavLst>
                                    </p:anim>
                                    <p:anim calcmode="lin" valueType="num">
                                      <p:cBhvr>
                                        <p:cTn id="170" dur="1000" fill="hold"/>
                                        <p:tgtEl>
                                          <p:spTgt spid="66"/>
                                        </p:tgtEl>
                                        <p:attrNameLst>
                                          <p:attrName>ppt_w</p:attrName>
                                        </p:attrNameLst>
                                      </p:cBhvr>
                                      <p:tavLst>
                                        <p:tav tm="0">
                                          <p:val>
                                            <p:fltVal val="0"/>
                                          </p:val>
                                        </p:tav>
                                        <p:tav tm="100000">
                                          <p:val>
                                            <p:strVal val="#ppt_w"/>
                                          </p:val>
                                        </p:tav>
                                      </p:tavLst>
                                    </p:anim>
                                    <p:anim calcmode="lin" valueType="num">
                                      <p:cBhvr>
                                        <p:cTn id="171" dur="1000" fill="hold"/>
                                        <p:tgtEl>
                                          <p:spTgt spid="66"/>
                                        </p:tgtEl>
                                        <p:attrNameLst>
                                          <p:attrName>ppt_h</p:attrName>
                                        </p:attrNameLst>
                                      </p:cBhvr>
                                      <p:tavLst>
                                        <p:tav tm="0">
                                          <p:val>
                                            <p:strVal val="#ppt_h"/>
                                          </p:val>
                                        </p:tav>
                                        <p:tav tm="100000">
                                          <p:val>
                                            <p:strVal val="#ppt_h"/>
                                          </p:val>
                                        </p:tav>
                                      </p:tavLst>
                                    </p:anim>
                                  </p:childTnLst>
                                </p:cTn>
                              </p:par>
                            </p:childTnLst>
                          </p:cTn>
                        </p:par>
                        <p:par>
                          <p:cTn id="172" fill="hold">
                            <p:stCondLst>
                              <p:cond delay="1500"/>
                            </p:stCondLst>
                            <p:childTnLst>
                              <p:par>
                                <p:cTn id="173" presetID="22" presetClass="entr" presetSubtype="8" fill="hold" grpId="0" nodeType="afterEffect">
                                  <p:stCondLst>
                                    <p:cond delay="0"/>
                                  </p:stCondLst>
                                  <p:childTnLst>
                                    <p:set>
                                      <p:cBhvr>
                                        <p:cTn id="174" dur="1" fill="hold">
                                          <p:stCondLst>
                                            <p:cond delay="0"/>
                                          </p:stCondLst>
                                        </p:cTn>
                                        <p:tgtEl>
                                          <p:spTgt spid="91"/>
                                        </p:tgtEl>
                                        <p:attrNameLst>
                                          <p:attrName>style.visibility</p:attrName>
                                        </p:attrNameLst>
                                      </p:cBhvr>
                                      <p:to>
                                        <p:strVal val="visible"/>
                                      </p:to>
                                    </p:set>
                                    <p:animEffect transition="in" filter="wipe(left)">
                                      <p:cBhvr>
                                        <p:cTn id="175" dur="500"/>
                                        <p:tgtEl>
                                          <p:spTgt spid="91"/>
                                        </p:tgtEl>
                                      </p:cBhvr>
                                    </p:animEffect>
                                  </p:childTnLst>
                                </p:cTn>
                              </p:par>
                            </p:childTnLst>
                          </p:cTn>
                        </p:par>
                        <p:par>
                          <p:cTn id="176" fill="hold">
                            <p:stCondLst>
                              <p:cond delay="2000"/>
                            </p:stCondLst>
                            <p:childTnLst>
                              <p:par>
                                <p:cTn id="177" presetID="22" presetClass="entr" presetSubtype="4" fill="hold" nodeType="afterEffect">
                                  <p:stCondLst>
                                    <p:cond delay="0"/>
                                  </p:stCondLst>
                                  <p:childTnLst>
                                    <p:set>
                                      <p:cBhvr>
                                        <p:cTn id="178" dur="1" fill="hold">
                                          <p:stCondLst>
                                            <p:cond delay="0"/>
                                          </p:stCondLst>
                                        </p:cTn>
                                        <p:tgtEl>
                                          <p:spTgt spid="92"/>
                                        </p:tgtEl>
                                        <p:attrNameLst>
                                          <p:attrName>style.visibility</p:attrName>
                                        </p:attrNameLst>
                                      </p:cBhvr>
                                      <p:to>
                                        <p:strVal val="visible"/>
                                      </p:to>
                                    </p:set>
                                    <p:animEffect transition="in" filter="wipe(down)">
                                      <p:cBhvr>
                                        <p:cTn id="179" dur="500"/>
                                        <p:tgtEl>
                                          <p:spTgt spid="92"/>
                                        </p:tgtEl>
                                      </p:cBhvr>
                                    </p:animEffect>
                                  </p:childTnLst>
                                </p:cTn>
                              </p:par>
                            </p:childTnLst>
                          </p:cTn>
                        </p:par>
                        <p:par>
                          <p:cTn id="180" fill="hold">
                            <p:stCondLst>
                              <p:cond delay="2500"/>
                            </p:stCondLst>
                            <p:childTnLst>
                              <p:par>
                                <p:cTn id="181" presetID="22" presetClass="entr" presetSubtype="4" fill="hold" nodeType="after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wipe(down)">
                                      <p:cBhvr>
                                        <p:cTn id="183" dur="500"/>
                                        <p:tgtEl>
                                          <p:spTgt spid="48"/>
                                        </p:tgtEl>
                                      </p:cBhvr>
                                    </p:animEffect>
                                  </p:childTnLst>
                                </p:cTn>
                              </p:par>
                            </p:childTnLst>
                          </p:cTn>
                        </p:par>
                        <p:par>
                          <p:cTn id="184" fill="hold">
                            <p:stCondLst>
                              <p:cond delay="3000"/>
                            </p:stCondLst>
                            <p:childTnLst>
                              <p:par>
                                <p:cTn id="185" presetID="53" presetClass="entr" presetSubtype="0" fill="hold" grpId="0" nodeType="afterEffect">
                                  <p:stCondLst>
                                    <p:cond delay="0"/>
                                  </p:stCondLst>
                                  <p:childTnLst>
                                    <p:set>
                                      <p:cBhvr>
                                        <p:cTn id="186" dur="1" fill="hold">
                                          <p:stCondLst>
                                            <p:cond delay="0"/>
                                          </p:stCondLst>
                                        </p:cTn>
                                        <p:tgtEl>
                                          <p:spTgt spid="72"/>
                                        </p:tgtEl>
                                        <p:attrNameLst>
                                          <p:attrName>style.visibility</p:attrName>
                                        </p:attrNameLst>
                                      </p:cBhvr>
                                      <p:to>
                                        <p:strVal val="visible"/>
                                      </p:to>
                                    </p:set>
                                    <p:anim calcmode="lin" valueType="num">
                                      <p:cBhvr>
                                        <p:cTn id="187" dur="500" fill="hold"/>
                                        <p:tgtEl>
                                          <p:spTgt spid="72"/>
                                        </p:tgtEl>
                                        <p:attrNameLst>
                                          <p:attrName>ppt_w</p:attrName>
                                        </p:attrNameLst>
                                      </p:cBhvr>
                                      <p:tavLst>
                                        <p:tav tm="0">
                                          <p:val>
                                            <p:fltVal val="0"/>
                                          </p:val>
                                        </p:tav>
                                        <p:tav tm="100000">
                                          <p:val>
                                            <p:strVal val="#ppt_w"/>
                                          </p:val>
                                        </p:tav>
                                      </p:tavLst>
                                    </p:anim>
                                    <p:anim calcmode="lin" valueType="num">
                                      <p:cBhvr>
                                        <p:cTn id="188" dur="500" fill="hold"/>
                                        <p:tgtEl>
                                          <p:spTgt spid="72"/>
                                        </p:tgtEl>
                                        <p:attrNameLst>
                                          <p:attrName>ppt_h</p:attrName>
                                        </p:attrNameLst>
                                      </p:cBhvr>
                                      <p:tavLst>
                                        <p:tav tm="0">
                                          <p:val>
                                            <p:fltVal val="0"/>
                                          </p:val>
                                        </p:tav>
                                        <p:tav tm="100000">
                                          <p:val>
                                            <p:strVal val="#ppt_h"/>
                                          </p:val>
                                        </p:tav>
                                      </p:tavLst>
                                    </p:anim>
                                    <p:animEffect transition="in" filter="fade">
                                      <p:cBhvr>
                                        <p:cTn id="189" dur="500"/>
                                        <p:tgtEl>
                                          <p:spTgt spid="72"/>
                                        </p:tgtEl>
                                      </p:cBhvr>
                                    </p:animEffect>
                                  </p:childTnLst>
                                </p:cTn>
                              </p:par>
                              <p:par>
                                <p:cTn id="190" presetID="1" presetClass="entr" presetSubtype="0" fill="hold" grpId="0" nodeType="withEffect">
                                  <p:stCondLst>
                                    <p:cond delay="0"/>
                                  </p:stCondLst>
                                  <p:childTnLst>
                                    <p:set>
                                      <p:cBhvr>
                                        <p:cTn id="191" dur="1" fill="hold">
                                          <p:stCondLst>
                                            <p:cond delay="0"/>
                                          </p:stCondLst>
                                        </p:cTn>
                                        <p:tgtEl>
                                          <p:spTgt spid="53"/>
                                        </p:tgtEl>
                                        <p:attrNameLst>
                                          <p:attrName>style.visibility</p:attrName>
                                        </p:attrNameLst>
                                      </p:cBhvr>
                                      <p:to>
                                        <p:strVal val="visible"/>
                                      </p:to>
                                    </p:set>
                                  </p:childTnLst>
                                </p:cTn>
                              </p:par>
                              <p:par>
                                <p:cTn id="192" presetID="1" presetClass="entr" presetSubtype="0" fill="hold" grpId="1" nodeType="withEffect">
                                  <p:stCondLst>
                                    <p:cond delay="0"/>
                                  </p:stCondLst>
                                  <p:childTnLst>
                                    <p:set>
                                      <p:cBhvr>
                                        <p:cTn id="193" dur="1" fill="hold">
                                          <p:stCondLst>
                                            <p:cond delay="0"/>
                                          </p:stCondLst>
                                        </p:cTn>
                                        <p:tgtEl>
                                          <p:spTgt spid="55"/>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77" grpId="0" animBg="1"/>
      <p:bldP spid="78" grpId="0" animBg="1"/>
      <p:bldP spid="79" grpId="0" animBg="1"/>
      <p:bldP spid="8" grpId="0" animBg="1"/>
      <p:bldP spid="7" grpId="0" animBg="1"/>
      <p:bldP spid="9" grpId="0" animBg="1"/>
      <p:bldP spid="10" grpId="0" animBg="1"/>
      <p:bldP spid="11" grpId="0" animBg="1"/>
      <p:bldP spid="13" grpId="0" animBg="1"/>
      <p:bldP spid="54" grpId="0" animBg="1"/>
      <p:bldP spid="56" grpId="0" animBg="1"/>
      <p:bldP spid="65" grpId="0" animBg="1"/>
      <p:bldP spid="67" grpId="0" animBg="1"/>
      <p:bldP spid="57" grpId="0"/>
      <p:bldP spid="66" grpId="0"/>
      <p:bldP spid="72" grpId="0"/>
      <p:bldP spid="73" grpId="0"/>
      <p:bldP spid="91" grpId="0" animBg="1"/>
      <p:bldP spid="58" grpId="0" animBg="1"/>
      <p:bldP spid="62" grpId="0" animBg="1"/>
      <p:bldP spid="46" grpId="0"/>
      <p:bldP spid="51" grpId="0" animBg="1"/>
      <p:bldP spid="50" grpId="0" animBg="1"/>
      <p:bldP spid="52" grpId="0" animBg="1"/>
      <p:bldP spid="53" grpId="0" animBg="1"/>
      <p:bldP spid="53" grpId="1" animBg="1"/>
      <p:bldP spid="55" grpId="0" animBg="1"/>
      <p:bldP spid="55" grpId="1" animBg="1"/>
      <p:bldP spid="55"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3730" y="1677139"/>
            <a:ext cx="8346073" cy="4409336"/>
          </a:xfrm>
        </p:spPr>
        <p:txBody>
          <a:bodyPr/>
          <a:lstStyle/>
          <a:p>
            <a:pPr lvl="1">
              <a:tabLst>
                <a:tab pos="1520825" algn="l"/>
                <a:tab pos="3403600" algn="l"/>
              </a:tabLst>
            </a:pPr>
            <a:r>
              <a:rPr lang="fr-FR" dirty="0" err="1" smtClean="0">
                <a:solidFill>
                  <a:srgbClr val="0070C0"/>
                </a:solidFill>
              </a:rPr>
              <a:t>void</a:t>
            </a:r>
            <a:r>
              <a:rPr lang="fr-FR" dirty="0" smtClean="0">
                <a:solidFill>
                  <a:schemeClr val="bg1"/>
                </a:solidFill>
              </a:rPr>
              <a:t> </a:t>
            </a:r>
            <a:r>
              <a:rPr lang="fr-FR" dirty="0" err="1" smtClean="0">
                <a:solidFill>
                  <a:schemeClr val="bg1"/>
                </a:solidFill>
              </a:rPr>
              <a:t>GlobalMemoryStatus</a:t>
            </a:r>
            <a:r>
              <a:rPr lang="fr-FR" dirty="0" smtClean="0">
                <a:solidFill>
                  <a:schemeClr val="bg1"/>
                </a:solidFill>
              </a:rPr>
              <a:t>(</a:t>
            </a:r>
            <a:br>
              <a:rPr lang="fr-FR" dirty="0" smtClean="0">
                <a:solidFill>
                  <a:schemeClr val="bg1"/>
                </a:solidFill>
              </a:rPr>
            </a:br>
            <a:r>
              <a:rPr lang="fr-FR" dirty="0" smtClean="0">
                <a:solidFill>
                  <a:schemeClr val="bg1"/>
                </a:solidFill>
              </a:rPr>
              <a:t>		LPMEMORYSTATUS </a:t>
            </a:r>
            <a:r>
              <a:rPr lang="fr-FR" i="1" dirty="0" err="1" smtClean="0">
                <a:solidFill>
                  <a:schemeClr val="bg1"/>
                </a:solidFill>
              </a:rPr>
              <a:t>lpBuffer</a:t>
            </a:r>
            <a:r>
              <a:rPr lang="fr-FR" dirty="0" smtClean="0">
                <a:solidFill>
                  <a:schemeClr val="bg1"/>
                </a:solidFill>
              </a:rPr>
              <a:t>);</a:t>
            </a:r>
          </a:p>
          <a:p>
            <a:pPr lvl="1">
              <a:tabLst>
                <a:tab pos="1520825" algn="l"/>
                <a:tab pos="3403600" algn="l"/>
              </a:tabLst>
            </a:pPr>
            <a:endParaRPr lang="fr-FR" dirty="0" smtClean="0">
              <a:solidFill>
                <a:schemeClr val="bg1"/>
              </a:solidFill>
            </a:endParaRPr>
          </a:p>
          <a:p>
            <a:pPr lvl="1">
              <a:tabLst>
                <a:tab pos="1520825" algn="l"/>
                <a:tab pos="3403600" algn="l"/>
              </a:tabLst>
            </a:pPr>
            <a:r>
              <a:rPr lang="fr-FR" dirty="0" err="1" smtClean="0">
                <a:solidFill>
                  <a:srgbClr val="0070C0"/>
                </a:solidFill>
              </a:rPr>
              <a:t>typedef</a:t>
            </a:r>
            <a:r>
              <a:rPr lang="fr-FR" dirty="0" smtClean="0">
                <a:solidFill>
                  <a:srgbClr val="0070C0"/>
                </a:solidFill>
              </a:rPr>
              <a:t> </a:t>
            </a:r>
            <a:r>
              <a:rPr lang="fr-FR" dirty="0" err="1" smtClean="0">
                <a:solidFill>
                  <a:srgbClr val="0070C0"/>
                </a:solidFill>
              </a:rPr>
              <a:t>struct</a:t>
            </a:r>
            <a:r>
              <a:rPr lang="fr-FR" dirty="0" smtClean="0">
                <a:solidFill>
                  <a:srgbClr val="0070C0"/>
                </a:solidFill>
              </a:rPr>
              <a:t> </a:t>
            </a:r>
            <a:r>
              <a:rPr lang="fr-FR" dirty="0" smtClean="0">
                <a:solidFill>
                  <a:schemeClr val="bg1"/>
                </a:solidFill>
              </a:rPr>
              <a:t>_MEMORYSTATUS {</a:t>
            </a:r>
            <a:br>
              <a:rPr lang="fr-FR" dirty="0" smtClean="0">
                <a:solidFill>
                  <a:schemeClr val="bg1"/>
                </a:solidFill>
              </a:rPr>
            </a:br>
            <a:r>
              <a:rPr lang="fr-FR" dirty="0" smtClean="0">
                <a:solidFill>
                  <a:schemeClr val="bg1"/>
                </a:solidFill>
              </a:rPr>
              <a:t>	DWORD </a:t>
            </a:r>
            <a:r>
              <a:rPr lang="fr-FR" dirty="0" err="1" smtClean="0">
                <a:solidFill>
                  <a:schemeClr val="bg1"/>
                </a:solidFill>
              </a:rPr>
              <a:t>dwLength</a:t>
            </a:r>
            <a:r>
              <a:rPr lang="fr-FR" dirty="0" smtClean="0">
                <a:solidFill>
                  <a:schemeClr val="bg1"/>
                </a:solidFill>
              </a:rPr>
              <a:t>;</a:t>
            </a:r>
            <a:br>
              <a:rPr lang="fr-FR" dirty="0" smtClean="0">
                <a:solidFill>
                  <a:schemeClr val="bg1"/>
                </a:solidFill>
              </a:rPr>
            </a:br>
            <a:r>
              <a:rPr lang="fr-FR" dirty="0" smtClean="0">
                <a:solidFill>
                  <a:schemeClr val="bg1"/>
                </a:solidFill>
              </a:rPr>
              <a:t>	DWORD </a:t>
            </a:r>
            <a:r>
              <a:rPr lang="fr-FR" dirty="0" err="1" smtClean="0">
                <a:solidFill>
                  <a:schemeClr val="bg1"/>
                </a:solidFill>
              </a:rPr>
              <a:t>dwMemoryLoad</a:t>
            </a:r>
            <a:r>
              <a:rPr lang="fr-FR" dirty="0" smtClean="0">
                <a:solidFill>
                  <a:schemeClr val="bg1"/>
                </a:solidFill>
              </a:rPr>
              <a:t>;</a:t>
            </a:r>
            <a:br>
              <a:rPr lang="fr-FR" dirty="0" smtClean="0">
                <a:solidFill>
                  <a:schemeClr val="bg1"/>
                </a:solidFill>
              </a:rPr>
            </a:br>
            <a:r>
              <a:rPr lang="fr-FR" dirty="0" smtClean="0">
                <a:solidFill>
                  <a:schemeClr val="bg1"/>
                </a:solidFill>
              </a:rPr>
              <a:t>	DWORD </a:t>
            </a:r>
            <a:r>
              <a:rPr lang="fr-FR" b="1" dirty="0" err="1" smtClean="0">
                <a:solidFill>
                  <a:schemeClr val="bg1"/>
                </a:solidFill>
              </a:rPr>
              <a:t>dwTotalPhys</a:t>
            </a:r>
            <a:r>
              <a:rPr lang="fr-FR" dirty="0" smtClean="0">
                <a:solidFill>
                  <a:schemeClr val="bg1"/>
                </a:solidFill>
              </a:rPr>
              <a:t>;</a:t>
            </a:r>
            <a:br>
              <a:rPr lang="fr-FR" dirty="0" smtClean="0">
                <a:solidFill>
                  <a:schemeClr val="bg1"/>
                </a:solidFill>
              </a:rPr>
            </a:br>
            <a:r>
              <a:rPr lang="fr-FR" dirty="0" smtClean="0">
                <a:solidFill>
                  <a:schemeClr val="bg1"/>
                </a:solidFill>
              </a:rPr>
              <a:t>	DWORD </a:t>
            </a:r>
            <a:r>
              <a:rPr lang="fr-FR" b="1" dirty="0" err="1" smtClean="0">
                <a:solidFill>
                  <a:schemeClr val="bg1"/>
                </a:solidFill>
              </a:rPr>
              <a:t>dwAvailPhys</a:t>
            </a:r>
            <a:r>
              <a:rPr lang="fr-FR" dirty="0" smtClean="0">
                <a:solidFill>
                  <a:schemeClr val="bg1"/>
                </a:solidFill>
              </a:rPr>
              <a:t>;</a:t>
            </a:r>
            <a:br>
              <a:rPr lang="fr-FR" dirty="0" smtClean="0">
                <a:solidFill>
                  <a:schemeClr val="bg1"/>
                </a:solidFill>
              </a:rPr>
            </a:br>
            <a:r>
              <a:rPr lang="fr-FR" dirty="0" smtClean="0">
                <a:solidFill>
                  <a:schemeClr val="bg1"/>
                </a:solidFill>
              </a:rPr>
              <a:t>	DWORD </a:t>
            </a:r>
            <a:r>
              <a:rPr lang="fr-FR" dirty="0" err="1" smtClean="0">
                <a:solidFill>
                  <a:schemeClr val="bg1"/>
                </a:solidFill>
              </a:rPr>
              <a:t>dwTotalPageFile</a:t>
            </a:r>
            <a:r>
              <a:rPr lang="fr-FR" dirty="0" smtClean="0">
                <a:solidFill>
                  <a:schemeClr val="bg1"/>
                </a:solidFill>
              </a:rPr>
              <a:t>;</a:t>
            </a:r>
            <a:br>
              <a:rPr lang="fr-FR" dirty="0" smtClean="0">
                <a:solidFill>
                  <a:schemeClr val="bg1"/>
                </a:solidFill>
              </a:rPr>
            </a:br>
            <a:r>
              <a:rPr lang="fr-FR" dirty="0" smtClean="0">
                <a:solidFill>
                  <a:schemeClr val="bg1"/>
                </a:solidFill>
              </a:rPr>
              <a:t>	DWORD </a:t>
            </a:r>
            <a:r>
              <a:rPr lang="fr-FR" dirty="0" err="1" smtClean="0">
                <a:solidFill>
                  <a:schemeClr val="bg1"/>
                </a:solidFill>
              </a:rPr>
              <a:t>dwAvailPageFile</a:t>
            </a:r>
            <a:r>
              <a:rPr lang="fr-FR" dirty="0" smtClean="0">
                <a:solidFill>
                  <a:schemeClr val="bg1"/>
                </a:solidFill>
              </a:rPr>
              <a:t>;</a:t>
            </a:r>
            <a:br>
              <a:rPr lang="fr-FR" dirty="0" smtClean="0">
                <a:solidFill>
                  <a:schemeClr val="bg1"/>
                </a:solidFill>
              </a:rPr>
            </a:br>
            <a:r>
              <a:rPr lang="fr-FR" dirty="0" smtClean="0">
                <a:solidFill>
                  <a:schemeClr val="bg1"/>
                </a:solidFill>
              </a:rPr>
              <a:t>	DWORD </a:t>
            </a:r>
            <a:r>
              <a:rPr lang="fr-FR" b="1" dirty="0" err="1" smtClean="0">
                <a:solidFill>
                  <a:schemeClr val="bg1"/>
                </a:solidFill>
              </a:rPr>
              <a:t>dwTotalVirtual</a:t>
            </a:r>
            <a:r>
              <a:rPr lang="fr-FR" dirty="0" smtClean="0">
                <a:solidFill>
                  <a:schemeClr val="bg1"/>
                </a:solidFill>
              </a:rPr>
              <a:t>;</a:t>
            </a:r>
            <a:br>
              <a:rPr lang="fr-FR" dirty="0" smtClean="0">
                <a:solidFill>
                  <a:schemeClr val="bg1"/>
                </a:solidFill>
              </a:rPr>
            </a:br>
            <a:r>
              <a:rPr lang="fr-FR" dirty="0" smtClean="0">
                <a:solidFill>
                  <a:schemeClr val="bg1"/>
                </a:solidFill>
              </a:rPr>
              <a:t>	DWORD </a:t>
            </a:r>
            <a:r>
              <a:rPr lang="fr-FR" b="1" dirty="0" err="1" smtClean="0">
                <a:solidFill>
                  <a:schemeClr val="bg1"/>
                </a:solidFill>
              </a:rPr>
              <a:t>dwAvailVirtual</a:t>
            </a:r>
            <a:r>
              <a:rPr lang="fr-FR" dirty="0" smtClean="0">
                <a:solidFill>
                  <a:schemeClr val="bg1"/>
                </a:solidFill>
              </a:rPr>
              <a:t>;</a:t>
            </a:r>
            <a:br>
              <a:rPr lang="fr-FR" dirty="0" smtClean="0">
                <a:solidFill>
                  <a:schemeClr val="bg1"/>
                </a:solidFill>
              </a:rPr>
            </a:br>
            <a:r>
              <a:rPr lang="fr-FR" dirty="0" smtClean="0">
                <a:solidFill>
                  <a:schemeClr val="bg1"/>
                </a:solidFill>
              </a:rPr>
              <a:t>} MEMORYSTATUS, *LPMEMORYSTATUS;</a:t>
            </a:r>
            <a:endParaRPr lang="fr-FR" dirty="0">
              <a:solidFill>
                <a:schemeClr val="bg1"/>
              </a:solidFill>
            </a:endParaRPr>
          </a:p>
        </p:txBody>
      </p:sp>
      <p:sp>
        <p:nvSpPr>
          <p:cNvPr id="5" name="Title 4"/>
          <p:cNvSpPr>
            <a:spLocks noGrp="1"/>
          </p:cNvSpPr>
          <p:nvPr>
            <p:ph type="title"/>
          </p:nvPr>
        </p:nvSpPr>
        <p:spPr/>
        <p:txBody>
          <a:bodyPr/>
          <a:lstStyle/>
          <a:p>
            <a:r>
              <a:rPr lang="fr-FR" dirty="0" smtClean="0"/>
              <a:t>Memory </a:t>
            </a:r>
            <a:r>
              <a:rPr lang="fr-FR" dirty="0" err="1" smtClean="0"/>
              <a:t>status</a:t>
            </a:r>
            <a:r>
              <a:rPr lang="fr-FR" dirty="0" smtClean="0"/>
              <a:t> API</a:t>
            </a:r>
            <a:endParaRPr lang="en-US" dirty="0"/>
          </a:p>
        </p:txBody>
      </p:sp>
      <p:pic>
        <p:nvPicPr>
          <p:cNvPr id="7" name="Image 6" descr="RAM.png"/>
          <p:cNvPicPr>
            <a:picLocks noChangeAspect="1"/>
          </p:cNvPicPr>
          <p:nvPr/>
        </p:nvPicPr>
        <p:blipFill>
          <a:blip r:embed="rId3"/>
          <a:stretch>
            <a:fillRect/>
          </a:stretch>
        </p:blipFill>
        <p:spPr>
          <a:xfrm>
            <a:off x="7277102" y="2476501"/>
            <a:ext cx="1108433" cy="2057399"/>
          </a:xfrm>
          <a:prstGeom prst="rect">
            <a:avLst/>
          </a:prstGeom>
          <a:ln>
            <a:solidFill>
              <a:schemeClr val="bg1"/>
            </a:solidFill>
          </a:ln>
          <a:effectLst>
            <a:outerShdw blurRad="50800" dist="76200" dir="8100000" algn="tr" rotWithShape="0">
              <a:prstClr val="black">
                <a:alpha val="40000"/>
              </a:prstClr>
            </a:outerShdw>
          </a:effectLst>
        </p:spPr>
      </p:pic>
      <p:grpSp>
        <p:nvGrpSpPr>
          <p:cNvPr id="19" name="Groupe 18"/>
          <p:cNvGrpSpPr/>
          <p:nvPr/>
        </p:nvGrpSpPr>
        <p:grpSpPr>
          <a:xfrm>
            <a:off x="7439027" y="2552700"/>
            <a:ext cx="866773" cy="1000125"/>
            <a:chOff x="6877052" y="2000250"/>
            <a:chExt cx="1885948" cy="2362200"/>
          </a:xfrm>
        </p:grpSpPr>
        <p:sp>
          <p:nvSpPr>
            <p:cNvPr id="8" name="Arrondir un rectangle à un seul coin 7"/>
            <p:cNvSpPr/>
            <p:nvPr/>
          </p:nvSpPr>
          <p:spPr bwMode="auto">
            <a:xfrm>
              <a:off x="6877052" y="2000250"/>
              <a:ext cx="1085848"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Arrondir un rectangle à un seul coin 9"/>
            <p:cNvSpPr/>
            <p:nvPr/>
          </p:nvSpPr>
          <p:spPr bwMode="auto">
            <a:xfrm>
              <a:off x="8410577" y="2400300"/>
              <a:ext cx="352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Arrondir un rectangle à un seul coin 10"/>
            <p:cNvSpPr/>
            <p:nvPr/>
          </p:nvSpPr>
          <p:spPr bwMode="auto">
            <a:xfrm>
              <a:off x="8020052" y="2000250"/>
              <a:ext cx="733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Arrondir un rectangle à un seul coin 11"/>
            <p:cNvSpPr/>
            <p:nvPr/>
          </p:nvSpPr>
          <p:spPr bwMode="auto">
            <a:xfrm>
              <a:off x="6877052" y="2400300"/>
              <a:ext cx="1085848"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Arrondir un rectangle à un seul coin 12"/>
            <p:cNvSpPr/>
            <p:nvPr/>
          </p:nvSpPr>
          <p:spPr bwMode="auto">
            <a:xfrm>
              <a:off x="8020052" y="2400300"/>
              <a:ext cx="352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Arrondir un rectangle à un seul coin 13"/>
            <p:cNvSpPr/>
            <p:nvPr/>
          </p:nvSpPr>
          <p:spPr bwMode="auto">
            <a:xfrm>
              <a:off x="6877052" y="2800350"/>
              <a:ext cx="1876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Arrondir un rectangle à un seul coin 14"/>
            <p:cNvSpPr/>
            <p:nvPr/>
          </p:nvSpPr>
          <p:spPr bwMode="auto">
            <a:xfrm>
              <a:off x="6877052" y="3200400"/>
              <a:ext cx="1876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Arrondir un rectangle à un seul coin 15"/>
            <p:cNvSpPr/>
            <p:nvPr/>
          </p:nvSpPr>
          <p:spPr bwMode="auto">
            <a:xfrm>
              <a:off x="6877052" y="3600450"/>
              <a:ext cx="1876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Arrondir un rectangle à un seul coin 16"/>
            <p:cNvSpPr/>
            <p:nvPr/>
          </p:nvSpPr>
          <p:spPr bwMode="auto">
            <a:xfrm>
              <a:off x="7267577" y="4000500"/>
              <a:ext cx="352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Arrondir un rectangle à un seul coin 17"/>
            <p:cNvSpPr/>
            <p:nvPr/>
          </p:nvSpPr>
          <p:spPr bwMode="auto">
            <a:xfrm>
              <a:off x="6877052" y="4000500"/>
              <a:ext cx="352423" cy="361950"/>
            </a:xfrm>
            <a:prstGeom prst="round1Rect">
              <a:avLst>
                <a:gd name="adj" fmla="val 50000"/>
              </a:avLst>
            </a:prstGeom>
            <a:ln>
              <a:headEnd type="none" w="med" len="med"/>
              <a:tailEnd type="none" w="med" len="med"/>
            </a:ln>
            <a:effectLst>
              <a:outerShdw blurRad="50800" dist="1143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42" name="Groupe 41"/>
          <p:cNvGrpSpPr/>
          <p:nvPr/>
        </p:nvGrpSpPr>
        <p:grpSpPr>
          <a:xfrm>
            <a:off x="6858001" y="2514599"/>
            <a:ext cx="276225" cy="2000251"/>
            <a:chOff x="6524626" y="2466974"/>
            <a:chExt cx="276225" cy="2000251"/>
          </a:xfrm>
        </p:grpSpPr>
        <p:sp>
          <p:nvSpPr>
            <p:cNvPr id="20" name="Accolade ouvrante 19"/>
            <p:cNvSpPr/>
            <p:nvPr/>
          </p:nvSpPr>
          <p:spPr>
            <a:xfrm>
              <a:off x="6553201" y="2466974"/>
              <a:ext cx="247650" cy="1990725"/>
            </a:xfrm>
            <a:prstGeom prst="leftBrace">
              <a:avLst>
                <a:gd name="adj1" fmla="val 46549"/>
                <a:gd name="adj2" fmla="val 49524"/>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Accolade ouvrante 20"/>
            <p:cNvSpPr/>
            <p:nvPr/>
          </p:nvSpPr>
          <p:spPr>
            <a:xfrm>
              <a:off x="6524626" y="2466975"/>
              <a:ext cx="247650" cy="2000250"/>
            </a:xfrm>
            <a:prstGeom prst="leftBrace">
              <a:avLst>
                <a:gd name="adj1" fmla="val 46549"/>
                <a:gd name="adj2" fmla="val 49524"/>
              </a:avLst>
            </a:prstGeom>
            <a:ln>
              <a:solidFill>
                <a:schemeClr val="accent3">
                  <a:lumMod val="75000"/>
                </a:schemeClr>
              </a:solidFill>
            </a:ln>
            <a:effectLst>
              <a:outerShdw blurRad="50800" dist="635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23" name="Connecteur droit avec flèche 22"/>
          <p:cNvCxnSpPr/>
          <p:nvPr/>
        </p:nvCxnSpPr>
        <p:spPr>
          <a:xfrm flipV="1">
            <a:off x="5019675" y="3699884"/>
            <a:ext cx="1877967" cy="24392"/>
          </a:xfrm>
          <a:prstGeom prst="straightConnector1">
            <a:avLst/>
          </a:prstGeom>
          <a:ln w="38100" cmpd="sng">
            <a:solidFill>
              <a:schemeClr val="accent3">
                <a:lumMod val="60000"/>
                <a:lumOff val="4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Forme libre 29"/>
          <p:cNvSpPr/>
          <p:nvPr/>
        </p:nvSpPr>
        <p:spPr>
          <a:xfrm>
            <a:off x="7482411" y="3409950"/>
            <a:ext cx="828675" cy="1027599"/>
          </a:xfrm>
          <a:custGeom>
            <a:avLst/>
            <a:gdLst>
              <a:gd name="connsiteX0" fmla="*/ 342900 w 847725"/>
              <a:gd name="connsiteY0" fmla="*/ 0 h 1000125"/>
              <a:gd name="connsiteX1" fmla="*/ 838200 w 847725"/>
              <a:gd name="connsiteY1" fmla="*/ 9525 h 1000125"/>
              <a:gd name="connsiteX2" fmla="*/ 847725 w 847725"/>
              <a:gd name="connsiteY2" fmla="*/ 1000125 h 1000125"/>
              <a:gd name="connsiteX3" fmla="*/ 0 w 847725"/>
              <a:gd name="connsiteY3" fmla="*/ 990600 h 1000125"/>
              <a:gd name="connsiteX4" fmla="*/ 9525 w 847725"/>
              <a:gd name="connsiteY4" fmla="*/ 200025 h 1000125"/>
              <a:gd name="connsiteX5" fmla="*/ 323850 w 847725"/>
              <a:gd name="connsiteY5" fmla="*/ 228600 h 1000125"/>
              <a:gd name="connsiteX0" fmla="*/ 342900 w 847725"/>
              <a:gd name="connsiteY0" fmla="*/ 0 h 1000125"/>
              <a:gd name="connsiteX1" fmla="*/ 838200 w 847725"/>
              <a:gd name="connsiteY1" fmla="*/ 9525 h 1000125"/>
              <a:gd name="connsiteX2" fmla="*/ 847725 w 847725"/>
              <a:gd name="connsiteY2" fmla="*/ 1000125 h 1000125"/>
              <a:gd name="connsiteX3" fmla="*/ 0 w 847725"/>
              <a:gd name="connsiteY3" fmla="*/ 990600 h 1000125"/>
              <a:gd name="connsiteX4" fmla="*/ 9525 w 847725"/>
              <a:gd name="connsiteY4" fmla="*/ 200025 h 1000125"/>
              <a:gd name="connsiteX5" fmla="*/ 350277 w 847725"/>
              <a:gd name="connsiteY5" fmla="*/ 191601 h 1000125"/>
              <a:gd name="connsiteX0" fmla="*/ 342900 w 847725"/>
              <a:gd name="connsiteY0" fmla="*/ 0 h 1000125"/>
              <a:gd name="connsiteX1" fmla="*/ 838200 w 847725"/>
              <a:gd name="connsiteY1" fmla="*/ 9525 h 1000125"/>
              <a:gd name="connsiteX2" fmla="*/ 847725 w 847725"/>
              <a:gd name="connsiteY2" fmla="*/ 1000125 h 1000125"/>
              <a:gd name="connsiteX3" fmla="*/ 0 w 847725"/>
              <a:gd name="connsiteY3" fmla="*/ 990600 h 1000125"/>
              <a:gd name="connsiteX4" fmla="*/ 9525 w 847725"/>
              <a:gd name="connsiteY4" fmla="*/ 200025 h 1000125"/>
              <a:gd name="connsiteX5" fmla="*/ 334420 w 847725"/>
              <a:gd name="connsiteY5" fmla="*/ 191601 h 1000125"/>
              <a:gd name="connsiteX0" fmla="*/ 333375 w 838200"/>
              <a:gd name="connsiteY0" fmla="*/ 0 h 1027599"/>
              <a:gd name="connsiteX1" fmla="*/ 828675 w 838200"/>
              <a:gd name="connsiteY1" fmla="*/ 9525 h 1027599"/>
              <a:gd name="connsiteX2" fmla="*/ 838200 w 838200"/>
              <a:gd name="connsiteY2" fmla="*/ 1000125 h 1027599"/>
              <a:gd name="connsiteX3" fmla="*/ 1046 w 838200"/>
              <a:gd name="connsiteY3" fmla="*/ 1027599 h 1027599"/>
              <a:gd name="connsiteX4" fmla="*/ 0 w 838200"/>
              <a:gd name="connsiteY4" fmla="*/ 200025 h 1027599"/>
              <a:gd name="connsiteX5" fmla="*/ 324895 w 838200"/>
              <a:gd name="connsiteY5" fmla="*/ 191601 h 1027599"/>
              <a:gd name="connsiteX0" fmla="*/ 333375 w 838200"/>
              <a:gd name="connsiteY0" fmla="*/ 0 h 1027599"/>
              <a:gd name="connsiteX1" fmla="*/ 828675 w 838200"/>
              <a:gd name="connsiteY1" fmla="*/ 9525 h 1027599"/>
              <a:gd name="connsiteX2" fmla="*/ 838200 w 838200"/>
              <a:gd name="connsiteY2" fmla="*/ 1021267 h 1027599"/>
              <a:gd name="connsiteX3" fmla="*/ 1046 w 838200"/>
              <a:gd name="connsiteY3" fmla="*/ 1027599 h 1027599"/>
              <a:gd name="connsiteX4" fmla="*/ 0 w 838200"/>
              <a:gd name="connsiteY4" fmla="*/ 200025 h 1027599"/>
              <a:gd name="connsiteX5" fmla="*/ 324895 w 838200"/>
              <a:gd name="connsiteY5" fmla="*/ 191601 h 1027599"/>
              <a:gd name="connsiteX0" fmla="*/ 333375 w 828675"/>
              <a:gd name="connsiteY0" fmla="*/ 0 h 1027599"/>
              <a:gd name="connsiteX1" fmla="*/ 828675 w 828675"/>
              <a:gd name="connsiteY1" fmla="*/ 9525 h 1027599"/>
              <a:gd name="connsiteX2" fmla="*/ 822343 w 828675"/>
              <a:gd name="connsiteY2" fmla="*/ 1021267 h 1027599"/>
              <a:gd name="connsiteX3" fmla="*/ 1046 w 828675"/>
              <a:gd name="connsiteY3" fmla="*/ 1027599 h 1027599"/>
              <a:gd name="connsiteX4" fmla="*/ 0 w 828675"/>
              <a:gd name="connsiteY4" fmla="*/ 200025 h 1027599"/>
              <a:gd name="connsiteX5" fmla="*/ 324895 w 828675"/>
              <a:gd name="connsiteY5" fmla="*/ 191601 h 1027599"/>
              <a:gd name="connsiteX0" fmla="*/ 333375 w 828675"/>
              <a:gd name="connsiteY0" fmla="*/ 0 h 1027599"/>
              <a:gd name="connsiteX1" fmla="*/ 337118 w 828675"/>
              <a:gd name="connsiteY1" fmla="*/ 10571 h 1027599"/>
              <a:gd name="connsiteX2" fmla="*/ 828675 w 828675"/>
              <a:gd name="connsiteY2" fmla="*/ 9525 h 1027599"/>
              <a:gd name="connsiteX3" fmla="*/ 822343 w 828675"/>
              <a:gd name="connsiteY3" fmla="*/ 1021267 h 1027599"/>
              <a:gd name="connsiteX4" fmla="*/ 1046 w 828675"/>
              <a:gd name="connsiteY4" fmla="*/ 1027599 h 1027599"/>
              <a:gd name="connsiteX5" fmla="*/ 0 w 828675"/>
              <a:gd name="connsiteY5" fmla="*/ 200025 h 1027599"/>
              <a:gd name="connsiteX6" fmla="*/ 324895 w 828675"/>
              <a:gd name="connsiteY6" fmla="*/ 191601 h 10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5" h="1027599">
                <a:moveTo>
                  <a:pt x="333375" y="0"/>
                </a:moveTo>
                <a:lnTo>
                  <a:pt x="337118" y="10571"/>
                </a:lnTo>
                <a:lnTo>
                  <a:pt x="828675" y="9525"/>
                </a:lnTo>
                <a:cubicBezTo>
                  <a:pt x="826564" y="346772"/>
                  <a:pt x="824454" y="684020"/>
                  <a:pt x="822343" y="1021267"/>
                </a:cubicBezTo>
                <a:lnTo>
                  <a:pt x="1046" y="1027599"/>
                </a:lnTo>
                <a:cubicBezTo>
                  <a:pt x="697" y="751741"/>
                  <a:pt x="349" y="475883"/>
                  <a:pt x="0" y="200025"/>
                </a:cubicBezTo>
                <a:lnTo>
                  <a:pt x="324895" y="191601"/>
                </a:lnTo>
              </a:path>
            </a:pathLst>
          </a:custGeom>
          <a:solidFill>
            <a:schemeClr val="accent3">
              <a:lumMod val="20000"/>
              <a:lumOff val="80000"/>
              <a:alpha val="42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8" name="Connecteur droit avec flèche 27"/>
          <p:cNvCxnSpPr/>
          <p:nvPr/>
        </p:nvCxnSpPr>
        <p:spPr>
          <a:xfrm flipV="1">
            <a:off x="4989558" y="4011732"/>
            <a:ext cx="2764343" cy="21143"/>
          </a:xfrm>
          <a:prstGeom prst="straightConnector1">
            <a:avLst/>
          </a:prstGeom>
          <a:ln w="38100" cmpd="sng">
            <a:solidFill>
              <a:schemeClr val="accent3">
                <a:lumMod val="60000"/>
                <a:lumOff val="4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267577" y="4914900"/>
            <a:ext cx="1095373" cy="1171575"/>
            <a:chOff x="3238502" y="4248150"/>
            <a:chExt cx="1962147" cy="1981200"/>
          </a:xfrm>
          <a:effectLst>
            <a:outerShdw blurRad="50800" dist="76200" dir="8100000" algn="tr" rotWithShape="0">
              <a:prstClr val="black">
                <a:alpha val="40000"/>
              </a:prstClr>
            </a:outerShdw>
          </a:effectLst>
        </p:grpSpPr>
        <p:sp>
          <p:nvSpPr>
            <p:cNvPr id="35" name="Arrondir un rectangle à un seul coin 34"/>
            <p:cNvSpPr/>
            <p:nvPr/>
          </p:nvSpPr>
          <p:spPr bwMode="auto">
            <a:xfrm>
              <a:off x="3248026" y="4248150"/>
              <a:ext cx="1943100" cy="1981199"/>
            </a:xfrm>
            <a:prstGeom prst="round1Rect">
              <a:avLst/>
            </a:prstGeom>
            <a:solidFill>
              <a:schemeClr val="accent1">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6" name="Arrondir un rectangle à un seul coin 35"/>
            <p:cNvSpPr/>
            <p:nvPr/>
          </p:nvSpPr>
          <p:spPr bwMode="auto">
            <a:xfrm>
              <a:off x="3238502" y="5467350"/>
              <a:ext cx="352423"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Arrondir un rectangle à un seul coin 36"/>
            <p:cNvSpPr/>
            <p:nvPr/>
          </p:nvSpPr>
          <p:spPr bwMode="auto">
            <a:xfrm>
              <a:off x="3248026" y="5867400"/>
              <a:ext cx="1952623" cy="3619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43" name="Groupe 42"/>
          <p:cNvGrpSpPr/>
          <p:nvPr/>
        </p:nvGrpSpPr>
        <p:grpSpPr>
          <a:xfrm>
            <a:off x="6953251" y="4914899"/>
            <a:ext cx="276225" cy="1162051"/>
            <a:chOff x="6953251" y="4914899"/>
            <a:chExt cx="276225" cy="1162051"/>
          </a:xfrm>
          <a:effectLst>
            <a:outerShdw blurRad="50800" dist="76200" dir="8100000" algn="tr" rotWithShape="0">
              <a:prstClr val="black">
                <a:alpha val="40000"/>
              </a:prstClr>
            </a:outerShdw>
          </a:effectLst>
        </p:grpSpPr>
        <p:sp>
          <p:nvSpPr>
            <p:cNvPr id="39" name="Accolade ouvrante 38"/>
            <p:cNvSpPr/>
            <p:nvPr/>
          </p:nvSpPr>
          <p:spPr>
            <a:xfrm>
              <a:off x="6981826" y="4914899"/>
              <a:ext cx="247650" cy="1162051"/>
            </a:xfrm>
            <a:prstGeom prst="leftBrace">
              <a:avLst>
                <a:gd name="adj1" fmla="val 46549"/>
                <a:gd name="adj2" fmla="val 49524"/>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ccolade ouvrante 40"/>
            <p:cNvSpPr/>
            <p:nvPr/>
          </p:nvSpPr>
          <p:spPr>
            <a:xfrm>
              <a:off x="6953251" y="4914899"/>
              <a:ext cx="247650" cy="1162051"/>
            </a:xfrm>
            <a:prstGeom prst="leftBrace">
              <a:avLst>
                <a:gd name="adj1" fmla="val 46549"/>
                <a:gd name="adj2" fmla="val 49524"/>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44" name="Connecteur droit avec flèche 43"/>
          <p:cNvCxnSpPr/>
          <p:nvPr/>
        </p:nvCxnSpPr>
        <p:spPr>
          <a:xfrm>
            <a:off x="5503908" y="4928225"/>
            <a:ext cx="1547015" cy="145902"/>
          </a:xfrm>
          <a:prstGeom prst="straightConnector1">
            <a:avLst/>
          </a:prstGeom>
          <a:ln w="38100" cmpd="sng">
            <a:solidFill>
              <a:schemeClr val="accent3">
                <a:lumMod val="60000"/>
                <a:lumOff val="4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8" name="Forme libre 47"/>
          <p:cNvSpPr/>
          <p:nvPr/>
        </p:nvSpPr>
        <p:spPr>
          <a:xfrm rot="10800000" flipH="1">
            <a:off x="7320486" y="4991096"/>
            <a:ext cx="937689" cy="807149"/>
          </a:xfrm>
          <a:custGeom>
            <a:avLst/>
            <a:gdLst>
              <a:gd name="connsiteX0" fmla="*/ 342900 w 847725"/>
              <a:gd name="connsiteY0" fmla="*/ 0 h 1000125"/>
              <a:gd name="connsiteX1" fmla="*/ 838200 w 847725"/>
              <a:gd name="connsiteY1" fmla="*/ 9525 h 1000125"/>
              <a:gd name="connsiteX2" fmla="*/ 847725 w 847725"/>
              <a:gd name="connsiteY2" fmla="*/ 1000125 h 1000125"/>
              <a:gd name="connsiteX3" fmla="*/ 0 w 847725"/>
              <a:gd name="connsiteY3" fmla="*/ 990600 h 1000125"/>
              <a:gd name="connsiteX4" fmla="*/ 9525 w 847725"/>
              <a:gd name="connsiteY4" fmla="*/ 200025 h 1000125"/>
              <a:gd name="connsiteX5" fmla="*/ 323850 w 847725"/>
              <a:gd name="connsiteY5" fmla="*/ 228600 h 1000125"/>
              <a:gd name="connsiteX0" fmla="*/ 342900 w 847725"/>
              <a:gd name="connsiteY0" fmla="*/ 0 h 1000125"/>
              <a:gd name="connsiteX1" fmla="*/ 838200 w 847725"/>
              <a:gd name="connsiteY1" fmla="*/ 9525 h 1000125"/>
              <a:gd name="connsiteX2" fmla="*/ 847725 w 847725"/>
              <a:gd name="connsiteY2" fmla="*/ 1000125 h 1000125"/>
              <a:gd name="connsiteX3" fmla="*/ 0 w 847725"/>
              <a:gd name="connsiteY3" fmla="*/ 990600 h 1000125"/>
              <a:gd name="connsiteX4" fmla="*/ 9525 w 847725"/>
              <a:gd name="connsiteY4" fmla="*/ 200025 h 1000125"/>
              <a:gd name="connsiteX5" fmla="*/ 350277 w 847725"/>
              <a:gd name="connsiteY5" fmla="*/ 191601 h 1000125"/>
              <a:gd name="connsiteX0" fmla="*/ 342900 w 847725"/>
              <a:gd name="connsiteY0" fmla="*/ 0 h 1000125"/>
              <a:gd name="connsiteX1" fmla="*/ 838200 w 847725"/>
              <a:gd name="connsiteY1" fmla="*/ 9525 h 1000125"/>
              <a:gd name="connsiteX2" fmla="*/ 847725 w 847725"/>
              <a:gd name="connsiteY2" fmla="*/ 1000125 h 1000125"/>
              <a:gd name="connsiteX3" fmla="*/ 0 w 847725"/>
              <a:gd name="connsiteY3" fmla="*/ 990600 h 1000125"/>
              <a:gd name="connsiteX4" fmla="*/ 9525 w 847725"/>
              <a:gd name="connsiteY4" fmla="*/ 200025 h 1000125"/>
              <a:gd name="connsiteX5" fmla="*/ 334420 w 847725"/>
              <a:gd name="connsiteY5" fmla="*/ 191601 h 1000125"/>
              <a:gd name="connsiteX0" fmla="*/ 333375 w 838200"/>
              <a:gd name="connsiteY0" fmla="*/ 0 h 1027599"/>
              <a:gd name="connsiteX1" fmla="*/ 828675 w 838200"/>
              <a:gd name="connsiteY1" fmla="*/ 9525 h 1027599"/>
              <a:gd name="connsiteX2" fmla="*/ 838200 w 838200"/>
              <a:gd name="connsiteY2" fmla="*/ 1000125 h 1027599"/>
              <a:gd name="connsiteX3" fmla="*/ 1046 w 838200"/>
              <a:gd name="connsiteY3" fmla="*/ 1027599 h 1027599"/>
              <a:gd name="connsiteX4" fmla="*/ 0 w 838200"/>
              <a:gd name="connsiteY4" fmla="*/ 200025 h 1027599"/>
              <a:gd name="connsiteX5" fmla="*/ 324895 w 838200"/>
              <a:gd name="connsiteY5" fmla="*/ 191601 h 1027599"/>
              <a:gd name="connsiteX0" fmla="*/ 333375 w 838200"/>
              <a:gd name="connsiteY0" fmla="*/ 0 h 1027599"/>
              <a:gd name="connsiteX1" fmla="*/ 828675 w 838200"/>
              <a:gd name="connsiteY1" fmla="*/ 9525 h 1027599"/>
              <a:gd name="connsiteX2" fmla="*/ 838200 w 838200"/>
              <a:gd name="connsiteY2" fmla="*/ 1021267 h 1027599"/>
              <a:gd name="connsiteX3" fmla="*/ 1046 w 838200"/>
              <a:gd name="connsiteY3" fmla="*/ 1027599 h 1027599"/>
              <a:gd name="connsiteX4" fmla="*/ 0 w 838200"/>
              <a:gd name="connsiteY4" fmla="*/ 200025 h 1027599"/>
              <a:gd name="connsiteX5" fmla="*/ 324895 w 838200"/>
              <a:gd name="connsiteY5" fmla="*/ 191601 h 1027599"/>
              <a:gd name="connsiteX0" fmla="*/ 333375 w 828675"/>
              <a:gd name="connsiteY0" fmla="*/ 0 h 1027599"/>
              <a:gd name="connsiteX1" fmla="*/ 828675 w 828675"/>
              <a:gd name="connsiteY1" fmla="*/ 9525 h 1027599"/>
              <a:gd name="connsiteX2" fmla="*/ 822343 w 828675"/>
              <a:gd name="connsiteY2" fmla="*/ 1021267 h 1027599"/>
              <a:gd name="connsiteX3" fmla="*/ 1046 w 828675"/>
              <a:gd name="connsiteY3" fmla="*/ 1027599 h 1027599"/>
              <a:gd name="connsiteX4" fmla="*/ 0 w 828675"/>
              <a:gd name="connsiteY4" fmla="*/ 200025 h 1027599"/>
              <a:gd name="connsiteX5" fmla="*/ 324895 w 828675"/>
              <a:gd name="connsiteY5" fmla="*/ 191601 h 1027599"/>
              <a:gd name="connsiteX0" fmla="*/ 333375 w 828675"/>
              <a:gd name="connsiteY0" fmla="*/ 0 h 1027599"/>
              <a:gd name="connsiteX1" fmla="*/ 337118 w 828675"/>
              <a:gd name="connsiteY1" fmla="*/ 10571 h 1027599"/>
              <a:gd name="connsiteX2" fmla="*/ 828675 w 828675"/>
              <a:gd name="connsiteY2" fmla="*/ 9525 h 1027599"/>
              <a:gd name="connsiteX3" fmla="*/ 822343 w 828675"/>
              <a:gd name="connsiteY3" fmla="*/ 1021267 h 1027599"/>
              <a:gd name="connsiteX4" fmla="*/ 1046 w 828675"/>
              <a:gd name="connsiteY4" fmla="*/ 1027599 h 1027599"/>
              <a:gd name="connsiteX5" fmla="*/ 0 w 828675"/>
              <a:gd name="connsiteY5" fmla="*/ 200025 h 1027599"/>
              <a:gd name="connsiteX6" fmla="*/ 324895 w 828675"/>
              <a:gd name="connsiteY6" fmla="*/ 191601 h 1027599"/>
              <a:gd name="connsiteX0" fmla="*/ 332678 w 827978"/>
              <a:gd name="connsiteY0" fmla="*/ 0 h 1027599"/>
              <a:gd name="connsiteX1" fmla="*/ 336421 w 827978"/>
              <a:gd name="connsiteY1" fmla="*/ 10571 h 1027599"/>
              <a:gd name="connsiteX2" fmla="*/ 827978 w 827978"/>
              <a:gd name="connsiteY2" fmla="*/ 9525 h 1027599"/>
              <a:gd name="connsiteX3" fmla="*/ 821646 w 827978"/>
              <a:gd name="connsiteY3" fmla="*/ 1021267 h 1027599"/>
              <a:gd name="connsiteX4" fmla="*/ 349 w 827978"/>
              <a:gd name="connsiteY4" fmla="*/ 1027599 h 1027599"/>
              <a:gd name="connsiteX5" fmla="*/ 15640 w 827978"/>
              <a:gd name="connsiteY5" fmla="*/ 261276 h 1027599"/>
              <a:gd name="connsiteX6" fmla="*/ 324198 w 827978"/>
              <a:gd name="connsiteY6" fmla="*/ 191601 h 1027599"/>
              <a:gd name="connsiteX0" fmla="*/ 332678 w 827978"/>
              <a:gd name="connsiteY0" fmla="*/ 0 h 1027599"/>
              <a:gd name="connsiteX1" fmla="*/ 336421 w 827978"/>
              <a:gd name="connsiteY1" fmla="*/ 10571 h 1027599"/>
              <a:gd name="connsiteX2" fmla="*/ 827978 w 827978"/>
              <a:gd name="connsiteY2" fmla="*/ 9525 h 1027599"/>
              <a:gd name="connsiteX3" fmla="*/ 821646 w 827978"/>
              <a:gd name="connsiteY3" fmla="*/ 1021267 h 1027599"/>
              <a:gd name="connsiteX4" fmla="*/ 349 w 827978"/>
              <a:gd name="connsiteY4" fmla="*/ 1027599 h 1027599"/>
              <a:gd name="connsiteX5" fmla="*/ 2041 w 827978"/>
              <a:gd name="connsiteY5" fmla="*/ 254479 h 1027599"/>
              <a:gd name="connsiteX6" fmla="*/ 324198 w 827978"/>
              <a:gd name="connsiteY6" fmla="*/ 191601 h 1027599"/>
              <a:gd name="connsiteX0" fmla="*/ 332678 w 827978"/>
              <a:gd name="connsiteY0" fmla="*/ 0 h 1027599"/>
              <a:gd name="connsiteX1" fmla="*/ 336421 w 827978"/>
              <a:gd name="connsiteY1" fmla="*/ 10571 h 1027599"/>
              <a:gd name="connsiteX2" fmla="*/ 827978 w 827978"/>
              <a:gd name="connsiteY2" fmla="*/ 9525 h 1027599"/>
              <a:gd name="connsiteX3" fmla="*/ 821646 w 827978"/>
              <a:gd name="connsiteY3" fmla="*/ 1021267 h 1027599"/>
              <a:gd name="connsiteX4" fmla="*/ 349 w 827978"/>
              <a:gd name="connsiteY4" fmla="*/ 1027599 h 1027599"/>
              <a:gd name="connsiteX5" fmla="*/ 2041 w 827978"/>
              <a:gd name="connsiteY5" fmla="*/ 254479 h 1027599"/>
              <a:gd name="connsiteX6" fmla="*/ 142881 w 827978"/>
              <a:gd name="connsiteY6" fmla="*/ 252781 h 1027599"/>
              <a:gd name="connsiteX0" fmla="*/ 332678 w 827978"/>
              <a:gd name="connsiteY0" fmla="*/ 0 h 1027599"/>
              <a:gd name="connsiteX1" fmla="*/ 168703 w 827978"/>
              <a:gd name="connsiteY1" fmla="*/ 3773 h 1027599"/>
              <a:gd name="connsiteX2" fmla="*/ 827978 w 827978"/>
              <a:gd name="connsiteY2" fmla="*/ 9525 h 1027599"/>
              <a:gd name="connsiteX3" fmla="*/ 821646 w 827978"/>
              <a:gd name="connsiteY3" fmla="*/ 1021267 h 1027599"/>
              <a:gd name="connsiteX4" fmla="*/ 349 w 827978"/>
              <a:gd name="connsiteY4" fmla="*/ 1027599 h 1027599"/>
              <a:gd name="connsiteX5" fmla="*/ 2041 w 827978"/>
              <a:gd name="connsiteY5" fmla="*/ 254479 h 1027599"/>
              <a:gd name="connsiteX6" fmla="*/ 142881 w 827978"/>
              <a:gd name="connsiteY6" fmla="*/ 252781 h 1027599"/>
              <a:gd name="connsiteX0" fmla="*/ 332678 w 827978"/>
              <a:gd name="connsiteY0" fmla="*/ 7906 h 1035505"/>
              <a:gd name="connsiteX1" fmla="*/ 168703 w 827978"/>
              <a:gd name="connsiteY1" fmla="*/ 11679 h 1035505"/>
              <a:gd name="connsiteX2" fmla="*/ 827978 w 827978"/>
              <a:gd name="connsiteY2" fmla="*/ 17431 h 1035505"/>
              <a:gd name="connsiteX3" fmla="*/ 821646 w 827978"/>
              <a:gd name="connsiteY3" fmla="*/ 1029173 h 1035505"/>
              <a:gd name="connsiteX4" fmla="*/ 349 w 827978"/>
              <a:gd name="connsiteY4" fmla="*/ 1035505 h 1035505"/>
              <a:gd name="connsiteX5" fmla="*/ 2041 w 827978"/>
              <a:gd name="connsiteY5" fmla="*/ 262385 h 1035505"/>
              <a:gd name="connsiteX6" fmla="*/ 142881 w 827978"/>
              <a:gd name="connsiteY6" fmla="*/ 260687 h 1035505"/>
              <a:gd name="connsiteX0" fmla="*/ 332678 w 827978"/>
              <a:gd name="connsiteY0" fmla="*/ 1108 h 1028707"/>
              <a:gd name="connsiteX1" fmla="*/ 499607 w 827978"/>
              <a:gd name="connsiteY1" fmla="*/ 11680 h 1028707"/>
              <a:gd name="connsiteX2" fmla="*/ 827978 w 827978"/>
              <a:gd name="connsiteY2" fmla="*/ 10633 h 1028707"/>
              <a:gd name="connsiteX3" fmla="*/ 821646 w 827978"/>
              <a:gd name="connsiteY3" fmla="*/ 1022375 h 1028707"/>
              <a:gd name="connsiteX4" fmla="*/ 349 w 827978"/>
              <a:gd name="connsiteY4" fmla="*/ 1028707 h 1028707"/>
              <a:gd name="connsiteX5" fmla="*/ 2041 w 827978"/>
              <a:gd name="connsiteY5" fmla="*/ 255587 h 1028707"/>
              <a:gd name="connsiteX6" fmla="*/ 142881 w 827978"/>
              <a:gd name="connsiteY6" fmla="*/ 253889 h 1028707"/>
              <a:gd name="connsiteX0" fmla="*/ 332678 w 827978"/>
              <a:gd name="connsiteY0" fmla="*/ 1107 h 1028706"/>
              <a:gd name="connsiteX1" fmla="*/ 186994 w 827978"/>
              <a:gd name="connsiteY1" fmla="*/ 4220 h 1028706"/>
              <a:gd name="connsiteX2" fmla="*/ 499607 w 827978"/>
              <a:gd name="connsiteY2" fmla="*/ 11679 h 1028706"/>
              <a:gd name="connsiteX3" fmla="*/ 827978 w 827978"/>
              <a:gd name="connsiteY3" fmla="*/ 10632 h 1028706"/>
              <a:gd name="connsiteX4" fmla="*/ 821646 w 827978"/>
              <a:gd name="connsiteY4" fmla="*/ 1022374 h 1028706"/>
              <a:gd name="connsiteX5" fmla="*/ 349 w 827978"/>
              <a:gd name="connsiteY5" fmla="*/ 1028706 h 1028706"/>
              <a:gd name="connsiteX6" fmla="*/ 2041 w 827978"/>
              <a:gd name="connsiteY6" fmla="*/ 255586 h 1028706"/>
              <a:gd name="connsiteX7" fmla="*/ 142881 w 827978"/>
              <a:gd name="connsiteY7" fmla="*/ 253888 h 1028706"/>
              <a:gd name="connsiteX0" fmla="*/ 332678 w 827978"/>
              <a:gd name="connsiteY0" fmla="*/ 1107 h 1028706"/>
              <a:gd name="connsiteX1" fmla="*/ 186994 w 827978"/>
              <a:gd name="connsiteY1" fmla="*/ 4220 h 1028706"/>
              <a:gd name="connsiteX2" fmla="*/ 332048 w 827978"/>
              <a:gd name="connsiteY2" fmla="*/ 167367 h 1028706"/>
              <a:gd name="connsiteX3" fmla="*/ 499607 w 827978"/>
              <a:gd name="connsiteY3" fmla="*/ 11679 h 1028706"/>
              <a:gd name="connsiteX4" fmla="*/ 827978 w 827978"/>
              <a:gd name="connsiteY4" fmla="*/ 10632 h 1028706"/>
              <a:gd name="connsiteX5" fmla="*/ 821646 w 827978"/>
              <a:gd name="connsiteY5" fmla="*/ 1022374 h 1028706"/>
              <a:gd name="connsiteX6" fmla="*/ 349 w 827978"/>
              <a:gd name="connsiteY6" fmla="*/ 1028706 h 1028706"/>
              <a:gd name="connsiteX7" fmla="*/ 2041 w 827978"/>
              <a:gd name="connsiteY7" fmla="*/ 255586 h 1028706"/>
              <a:gd name="connsiteX8" fmla="*/ 142881 w 827978"/>
              <a:gd name="connsiteY8" fmla="*/ 253888 h 1028706"/>
              <a:gd name="connsiteX0" fmla="*/ 332678 w 827978"/>
              <a:gd name="connsiteY0" fmla="*/ 3686 h 1031285"/>
              <a:gd name="connsiteX1" fmla="*/ 345647 w 827978"/>
              <a:gd name="connsiteY1" fmla="*/ 0 h 1031285"/>
              <a:gd name="connsiteX2" fmla="*/ 332048 w 827978"/>
              <a:gd name="connsiteY2" fmla="*/ 169946 h 1031285"/>
              <a:gd name="connsiteX3" fmla="*/ 499607 w 827978"/>
              <a:gd name="connsiteY3" fmla="*/ 14258 h 1031285"/>
              <a:gd name="connsiteX4" fmla="*/ 827978 w 827978"/>
              <a:gd name="connsiteY4" fmla="*/ 13211 h 1031285"/>
              <a:gd name="connsiteX5" fmla="*/ 821646 w 827978"/>
              <a:gd name="connsiteY5" fmla="*/ 1024953 h 1031285"/>
              <a:gd name="connsiteX6" fmla="*/ 349 w 827978"/>
              <a:gd name="connsiteY6" fmla="*/ 1031285 h 1031285"/>
              <a:gd name="connsiteX7" fmla="*/ 2041 w 827978"/>
              <a:gd name="connsiteY7" fmla="*/ 258165 h 1031285"/>
              <a:gd name="connsiteX8" fmla="*/ 142881 w 827978"/>
              <a:gd name="connsiteY8" fmla="*/ 256467 h 1031285"/>
              <a:gd name="connsiteX0" fmla="*/ 332678 w 827978"/>
              <a:gd name="connsiteY0" fmla="*/ 1107 h 1028706"/>
              <a:gd name="connsiteX1" fmla="*/ 332048 w 827978"/>
              <a:gd name="connsiteY1" fmla="*/ 167367 h 1028706"/>
              <a:gd name="connsiteX2" fmla="*/ 499607 w 827978"/>
              <a:gd name="connsiteY2" fmla="*/ 11679 h 1028706"/>
              <a:gd name="connsiteX3" fmla="*/ 827978 w 827978"/>
              <a:gd name="connsiteY3" fmla="*/ 10632 h 1028706"/>
              <a:gd name="connsiteX4" fmla="*/ 821646 w 827978"/>
              <a:gd name="connsiteY4" fmla="*/ 1022374 h 1028706"/>
              <a:gd name="connsiteX5" fmla="*/ 349 w 827978"/>
              <a:gd name="connsiteY5" fmla="*/ 1028706 h 1028706"/>
              <a:gd name="connsiteX6" fmla="*/ 2041 w 827978"/>
              <a:gd name="connsiteY6" fmla="*/ 255586 h 1028706"/>
              <a:gd name="connsiteX7" fmla="*/ 142881 w 827978"/>
              <a:gd name="connsiteY7" fmla="*/ 253888 h 1028706"/>
              <a:gd name="connsiteX0" fmla="*/ 332048 w 827978"/>
              <a:gd name="connsiteY0" fmla="*/ 167367 h 1028706"/>
              <a:gd name="connsiteX1" fmla="*/ 499607 w 827978"/>
              <a:gd name="connsiteY1" fmla="*/ 11679 h 1028706"/>
              <a:gd name="connsiteX2" fmla="*/ 827978 w 827978"/>
              <a:gd name="connsiteY2" fmla="*/ 10632 h 1028706"/>
              <a:gd name="connsiteX3" fmla="*/ 821646 w 827978"/>
              <a:gd name="connsiteY3" fmla="*/ 1022374 h 1028706"/>
              <a:gd name="connsiteX4" fmla="*/ 349 w 827978"/>
              <a:gd name="connsiteY4" fmla="*/ 1028706 h 1028706"/>
              <a:gd name="connsiteX5" fmla="*/ 2041 w 827978"/>
              <a:gd name="connsiteY5" fmla="*/ 255586 h 1028706"/>
              <a:gd name="connsiteX6" fmla="*/ 142881 w 827978"/>
              <a:gd name="connsiteY6" fmla="*/ 253888 h 1028706"/>
              <a:gd name="connsiteX0" fmla="*/ 186994 w 827978"/>
              <a:gd name="connsiteY0" fmla="*/ 17815 h 1028706"/>
              <a:gd name="connsiteX1" fmla="*/ 499607 w 827978"/>
              <a:gd name="connsiteY1" fmla="*/ 11679 h 1028706"/>
              <a:gd name="connsiteX2" fmla="*/ 827978 w 827978"/>
              <a:gd name="connsiteY2" fmla="*/ 10632 h 1028706"/>
              <a:gd name="connsiteX3" fmla="*/ 821646 w 827978"/>
              <a:gd name="connsiteY3" fmla="*/ 1022374 h 1028706"/>
              <a:gd name="connsiteX4" fmla="*/ 349 w 827978"/>
              <a:gd name="connsiteY4" fmla="*/ 1028706 h 1028706"/>
              <a:gd name="connsiteX5" fmla="*/ 2041 w 827978"/>
              <a:gd name="connsiteY5" fmla="*/ 255586 h 1028706"/>
              <a:gd name="connsiteX6" fmla="*/ 142881 w 827978"/>
              <a:gd name="connsiteY6" fmla="*/ 253888 h 1028706"/>
              <a:gd name="connsiteX0" fmla="*/ 186994 w 827978"/>
              <a:gd name="connsiteY0" fmla="*/ 7183 h 1018074"/>
              <a:gd name="connsiteX1" fmla="*/ 827978 w 827978"/>
              <a:gd name="connsiteY1" fmla="*/ 0 h 1018074"/>
              <a:gd name="connsiteX2" fmla="*/ 821646 w 827978"/>
              <a:gd name="connsiteY2" fmla="*/ 1011742 h 1018074"/>
              <a:gd name="connsiteX3" fmla="*/ 349 w 827978"/>
              <a:gd name="connsiteY3" fmla="*/ 1018074 h 1018074"/>
              <a:gd name="connsiteX4" fmla="*/ 2041 w 827978"/>
              <a:gd name="connsiteY4" fmla="*/ 244954 h 1018074"/>
              <a:gd name="connsiteX5" fmla="*/ 142881 w 827978"/>
              <a:gd name="connsiteY5" fmla="*/ 243256 h 1018074"/>
              <a:gd name="connsiteX0" fmla="*/ 186994 w 827978"/>
              <a:gd name="connsiteY0" fmla="*/ 7183 h 1018074"/>
              <a:gd name="connsiteX1" fmla="*/ 827978 w 827978"/>
              <a:gd name="connsiteY1" fmla="*/ 0 h 1018074"/>
              <a:gd name="connsiteX2" fmla="*/ 821646 w 827978"/>
              <a:gd name="connsiteY2" fmla="*/ 1011742 h 1018074"/>
              <a:gd name="connsiteX3" fmla="*/ 349 w 827978"/>
              <a:gd name="connsiteY3" fmla="*/ 1018074 h 1018074"/>
              <a:gd name="connsiteX4" fmla="*/ 2041 w 827978"/>
              <a:gd name="connsiteY4" fmla="*/ 244954 h 1018074"/>
              <a:gd name="connsiteX5" fmla="*/ 174611 w 827978"/>
              <a:gd name="connsiteY5" fmla="*/ 236457 h 1018074"/>
              <a:gd name="connsiteX0" fmla="*/ 186994 w 827978"/>
              <a:gd name="connsiteY0" fmla="*/ 7183 h 1018074"/>
              <a:gd name="connsiteX1" fmla="*/ 827978 w 827978"/>
              <a:gd name="connsiteY1" fmla="*/ 0 h 1018074"/>
              <a:gd name="connsiteX2" fmla="*/ 821646 w 827978"/>
              <a:gd name="connsiteY2" fmla="*/ 1011742 h 1018074"/>
              <a:gd name="connsiteX3" fmla="*/ 349 w 827978"/>
              <a:gd name="connsiteY3" fmla="*/ 1018074 h 1018074"/>
              <a:gd name="connsiteX4" fmla="*/ 2041 w 827978"/>
              <a:gd name="connsiteY4" fmla="*/ 244954 h 1018074"/>
              <a:gd name="connsiteX5" fmla="*/ 192743 w 827978"/>
              <a:gd name="connsiteY5" fmla="*/ 236457 h 1018074"/>
              <a:gd name="connsiteX0" fmla="*/ 186994 w 827978"/>
              <a:gd name="connsiteY0" fmla="*/ 7183 h 1018074"/>
              <a:gd name="connsiteX1" fmla="*/ 827978 w 827978"/>
              <a:gd name="connsiteY1" fmla="*/ 0 h 1018074"/>
              <a:gd name="connsiteX2" fmla="*/ 821646 w 827978"/>
              <a:gd name="connsiteY2" fmla="*/ 1011742 h 1018074"/>
              <a:gd name="connsiteX3" fmla="*/ 349 w 827978"/>
              <a:gd name="connsiteY3" fmla="*/ 1018074 h 1018074"/>
              <a:gd name="connsiteX4" fmla="*/ 2041 w 827978"/>
              <a:gd name="connsiteY4" fmla="*/ 244954 h 1018074"/>
              <a:gd name="connsiteX5" fmla="*/ 179145 w 827978"/>
              <a:gd name="connsiteY5" fmla="*/ 236457 h 101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978" h="1018074">
                <a:moveTo>
                  <a:pt x="186994" y="7183"/>
                </a:moveTo>
                <a:lnTo>
                  <a:pt x="827978" y="0"/>
                </a:lnTo>
                <a:cubicBezTo>
                  <a:pt x="825867" y="337247"/>
                  <a:pt x="823757" y="674495"/>
                  <a:pt x="821646" y="1011742"/>
                </a:cubicBezTo>
                <a:lnTo>
                  <a:pt x="349" y="1018074"/>
                </a:lnTo>
                <a:cubicBezTo>
                  <a:pt x="0" y="742216"/>
                  <a:pt x="2390" y="520812"/>
                  <a:pt x="2041" y="244954"/>
                </a:cubicBezTo>
                <a:lnTo>
                  <a:pt x="179145" y="236457"/>
                </a:lnTo>
              </a:path>
            </a:pathLst>
          </a:custGeom>
          <a:solidFill>
            <a:schemeClr val="accent3">
              <a:lumMod val="20000"/>
              <a:lumOff val="80000"/>
              <a:alpha val="42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6" name="Connecteur droit avec flèche 45"/>
          <p:cNvCxnSpPr/>
          <p:nvPr/>
        </p:nvCxnSpPr>
        <p:spPr>
          <a:xfrm>
            <a:off x="5514975" y="5210176"/>
            <a:ext cx="2124075" cy="180974"/>
          </a:xfrm>
          <a:prstGeom prst="straightConnector1">
            <a:avLst/>
          </a:prstGeom>
          <a:ln w="38100" cmpd="sng">
            <a:solidFill>
              <a:schemeClr val="accent3">
                <a:lumMod val="60000"/>
                <a:lumOff val="4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6991350" y="6086475"/>
            <a:ext cx="1570751" cy="369332"/>
          </a:xfrm>
          <a:prstGeom prst="rect">
            <a:avLst/>
          </a:prstGeom>
          <a:noFill/>
        </p:spPr>
        <p:txBody>
          <a:bodyPr wrap="none" rtlCol="0">
            <a:spAutoFit/>
          </a:bodyPr>
          <a:lstStyle/>
          <a:p>
            <a:r>
              <a:rPr lang="fr-FR" dirty="0" err="1" smtClean="0">
                <a:solidFill>
                  <a:schemeClr val="accent1">
                    <a:lumMod val="50000"/>
                  </a:schemeClr>
                </a:solidFill>
              </a:rPr>
              <a:t>Calling</a:t>
            </a:r>
            <a:r>
              <a:rPr lang="fr-FR" dirty="0" smtClean="0">
                <a:solidFill>
                  <a:schemeClr val="accent1">
                    <a:lumMod val="50000"/>
                  </a:schemeClr>
                </a:solidFill>
              </a:rPr>
              <a:t> </a:t>
            </a:r>
            <a:r>
              <a:rPr lang="fr-FR" dirty="0" err="1" smtClean="0">
                <a:solidFill>
                  <a:schemeClr val="accent1">
                    <a:lumMod val="50000"/>
                  </a:schemeClr>
                </a:solidFill>
              </a:rPr>
              <a:t>Process</a:t>
            </a:r>
            <a:endParaRPr lang="fr-FR"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92088"/>
            <a:ext cx="8382000" cy="1163395"/>
          </a:xfrm>
        </p:spPr>
        <p:txBody>
          <a:bodyPr/>
          <a:lstStyle/>
          <a:p>
            <a:r>
              <a:rPr lang="en-US" dirty="0" err="1" smtClean="0"/>
              <a:t>CeLogFlush</a:t>
            </a:r>
            <a:r>
              <a:rPr lang="en-US" dirty="0" smtClean="0"/>
              <a:t/>
            </a:r>
            <a:br>
              <a:rPr lang="en-US" dirty="0" smtClean="0"/>
            </a:br>
            <a:r>
              <a:rPr lang="en-US" sz="3600" dirty="0">
                <a:solidFill>
                  <a:schemeClr val="tx2"/>
                </a:solidFill>
              </a:rPr>
              <a:t>Continuous logging</a:t>
            </a:r>
          </a:p>
        </p:txBody>
      </p:sp>
      <p:sp>
        <p:nvSpPr>
          <p:cNvPr id="3" name="Text Placeholder 2"/>
          <p:cNvSpPr>
            <a:spLocks noGrp="1"/>
          </p:cNvSpPr>
          <p:nvPr>
            <p:ph idx="1"/>
          </p:nvPr>
        </p:nvSpPr>
        <p:spPr>
          <a:xfrm>
            <a:off x="409575" y="1622424"/>
            <a:ext cx="8382000" cy="4561205"/>
          </a:xfrm>
        </p:spPr>
        <p:txBody>
          <a:bodyPr/>
          <a:lstStyle/>
          <a:p>
            <a:r>
              <a:rPr lang="en-US" sz="2800" dirty="0" smtClean="0"/>
              <a:t>Parameters (Registry or Command line)</a:t>
            </a:r>
          </a:p>
          <a:p>
            <a:pPr lvl="1"/>
            <a:r>
              <a:rPr lang="en-US" sz="2400" dirty="0" smtClean="0"/>
              <a:t>Size of the event Buffer</a:t>
            </a:r>
          </a:p>
          <a:p>
            <a:pPr lvl="1"/>
            <a:r>
              <a:rPr lang="en-US" sz="2400" dirty="0" smtClean="0"/>
              <a:t>Flush period</a:t>
            </a:r>
          </a:p>
          <a:p>
            <a:pPr lvl="1"/>
            <a:r>
              <a:rPr lang="en-US" sz="2400" dirty="0" smtClean="0"/>
              <a:t>File name</a:t>
            </a:r>
          </a:p>
          <a:p>
            <a:pPr lvl="1"/>
            <a:r>
              <a:rPr lang="en-US" sz="2400" dirty="0" err="1" smtClean="0"/>
              <a:t>Optimisation</a:t>
            </a:r>
            <a:endParaRPr lang="en-US" sz="2400" dirty="0" smtClean="0"/>
          </a:p>
          <a:p>
            <a:pPr lvl="1"/>
            <a:r>
              <a:rPr lang="en-US" sz="2400" dirty="0" smtClean="0"/>
              <a:t>Log Zones</a:t>
            </a:r>
          </a:p>
          <a:p>
            <a:pPr lvl="2"/>
            <a:r>
              <a:rPr lang="fr-FR" sz="1600" dirty="0" smtClean="0"/>
              <a:t>CELZONE_RESCHEDULE</a:t>
            </a:r>
          </a:p>
          <a:p>
            <a:pPr lvl="2"/>
            <a:r>
              <a:rPr lang="fr-FR" sz="1600" dirty="0" smtClean="0"/>
              <a:t>CELZONE_CRITSECT</a:t>
            </a:r>
          </a:p>
          <a:p>
            <a:pPr lvl="2"/>
            <a:r>
              <a:rPr lang="fr-FR" sz="1600" dirty="0" smtClean="0"/>
              <a:t>CELZONE_BOOT_TIME</a:t>
            </a:r>
          </a:p>
          <a:p>
            <a:pPr lvl="2"/>
            <a:r>
              <a:rPr lang="fr-FR" sz="1600" dirty="0" smtClean="0"/>
              <a:t>CELZONE_INTERRUPT</a:t>
            </a:r>
          </a:p>
          <a:p>
            <a:pPr lvl="2"/>
            <a:r>
              <a:rPr lang="fr-FR" sz="1600" dirty="0" smtClean="0"/>
              <a:t>CELZONE_SYNCH</a:t>
            </a:r>
          </a:p>
          <a:p>
            <a:pPr lvl="2"/>
            <a:r>
              <a:rPr lang="fr-FR" sz="1600" dirty="0" smtClean="0"/>
              <a:t>CELZONE_VIRTMEM</a:t>
            </a:r>
          </a:p>
          <a:p>
            <a:pPr lvl="2"/>
            <a:r>
              <a:rPr lang="fr-FR" sz="1600" dirty="0" smtClean="0"/>
              <a:t>CELZONE_DEMANDPAGE</a:t>
            </a:r>
          </a:p>
          <a:p>
            <a:pPr lvl="2"/>
            <a:r>
              <a:rPr lang="fr-FR" sz="1600" dirty="0" err="1" smtClean="0"/>
              <a:t>Etc</a:t>
            </a:r>
            <a:r>
              <a:rPr lang="fr-FR" sz="1600" dirty="0" smtClean="0"/>
              <a:t>…</a:t>
            </a:r>
          </a:p>
          <a:p>
            <a:pPr lvl="2"/>
            <a:endParaRPr lang="en-US" sz="1600" dirty="0" smtClean="0"/>
          </a:p>
          <a:p>
            <a:pPr lvl="2"/>
            <a:endParaRPr lang="en-US" sz="2000" dirty="0" smtClean="0"/>
          </a:p>
        </p:txBody>
      </p:sp>
      <p:sp>
        <p:nvSpPr>
          <p:cNvPr id="4" name="Rectangle à coins arrondis 3"/>
          <p:cNvSpPr/>
          <p:nvPr/>
        </p:nvSpPr>
        <p:spPr bwMode="auto">
          <a:xfrm>
            <a:off x="5457826" y="2181225"/>
            <a:ext cx="3267074" cy="3333751"/>
          </a:xfrm>
          <a:prstGeom prst="roundRect">
            <a:avLst>
              <a:gd name="adj" fmla="val 11128"/>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5" name="Image 4" descr="Delta.png"/>
          <p:cNvPicPr>
            <a:picLocks noChangeAspect="1"/>
          </p:cNvPicPr>
          <p:nvPr/>
        </p:nvPicPr>
        <p:blipFill>
          <a:blip r:embed="rId3"/>
          <a:stretch>
            <a:fillRect/>
          </a:stretch>
        </p:blipFill>
        <p:spPr>
          <a:xfrm flipH="1">
            <a:off x="5838824" y="5251644"/>
            <a:ext cx="2660415" cy="1401776"/>
          </a:xfrm>
          <a:prstGeom prst="rect">
            <a:avLst/>
          </a:prstGeom>
          <a:effectLst>
            <a:outerShdw blurRad="114300" dist="38100" dir="5340000" sx="102000" sy="102000" algn="tl" rotWithShape="0">
              <a:prstClr val="black">
                <a:alpha val="40000"/>
              </a:prstClr>
            </a:outerShdw>
            <a:reflection blurRad="6350" stA="52000" endA="300" endPos="35000" dir="5400000" sy="-100000" algn="bl" rotWithShape="0"/>
          </a:effectLst>
        </p:spPr>
      </p:pic>
      <p:pic>
        <p:nvPicPr>
          <p:cNvPr id="6" name="Image 5" descr="wemb-compact_h_rgb_r.png"/>
          <p:cNvPicPr>
            <a:picLocks noChangeAspect="1"/>
          </p:cNvPicPr>
          <p:nvPr/>
        </p:nvPicPr>
        <p:blipFill>
          <a:blip r:embed="rId4"/>
          <a:stretch>
            <a:fillRect/>
          </a:stretch>
        </p:blipFill>
        <p:spPr>
          <a:xfrm>
            <a:off x="6039650" y="4784849"/>
            <a:ext cx="2199475" cy="474103"/>
          </a:xfrm>
          <a:prstGeom prst="rect">
            <a:avLst/>
          </a:prstGeom>
        </p:spPr>
      </p:pic>
      <p:sp>
        <p:nvSpPr>
          <p:cNvPr id="7" name="Rectangle à coins arrondis 6"/>
          <p:cNvSpPr/>
          <p:nvPr/>
        </p:nvSpPr>
        <p:spPr bwMode="auto">
          <a:xfrm>
            <a:off x="5819775" y="2428875"/>
            <a:ext cx="23241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CeLogFlush.exe</a:t>
            </a:r>
          </a:p>
        </p:txBody>
      </p:sp>
      <p:sp>
        <p:nvSpPr>
          <p:cNvPr id="8" name="Organigramme : Bande perforée 7"/>
          <p:cNvSpPr/>
          <p:nvPr/>
        </p:nvSpPr>
        <p:spPr bwMode="auto">
          <a:xfrm rot="5400000">
            <a:off x="5048250" y="3619500"/>
            <a:ext cx="1133475" cy="904875"/>
          </a:xfrm>
          <a:prstGeom prst="flowChartPunchedTape">
            <a:avLst/>
          </a:prstGeom>
          <a:ln>
            <a:headEnd type="none" w="med" len="med"/>
            <a:tailEnd type="none" w="med" len="med"/>
          </a:ln>
          <a:effectLst>
            <a:outerShdw blurRad="114300" dist="88900" dir="204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chemeClr val="bg1"/>
                </a:solidFill>
                <a:effectLst>
                  <a:outerShdw blurRad="38100" dist="38100" dir="2700000" algn="tl">
                    <a:srgbClr val="000000">
                      <a:alpha val="43137"/>
                    </a:srgbClr>
                  </a:outerShdw>
                </a:effectLst>
                <a:latin typeface="Calibri" pitchFamily="34" charset="0"/>
              </a:rPr>
              <a:t>Log</a:t>
            </a:r>
          </a:p>
          <a:p>
            <a:pPr algn="ctr" defTabSz="914099" fontAlgn="base">
              <a:spcBef>
                <a:spcPct val="0"/>
              </a:spcBef>
              <a:spcAft>
                <a:spcPct val="0"/>
              </a:spcAft>
            </a:pPr>
            <a:r>
              <a:rPr lang="fr-FR" sz="2000" dirty="0" smtClean="0">
                <a:solidFill>
                  <a:schemeClr val="bg1"/>
                </a:solidFill>
                <a:effectLst>
                  <a:outerShdw blurRad="38100" dist="38100" dir="2700000" algn="tl">
                    <a:srgbClr val="000000">
                      <a:alpha val="43137"/>
                    </a:srgbClr>
                  </a:outerShdw>
                </a:effectLst>
                <a:latin typeface="Calibri" pitchFamily="34" charset="0"/>
              </a:rPr>
              <a:t>File</a:t>
            </a:r>
          </a:p>
        </p:txBody>
      </p:sp>
      <p:sp>
        <p:nvSpPr>
          <p:cNvPr id="10" name="Éclair 9"/>
          <p:cNvSpPr/>
          <p:nvPr/>
        </p:nvSpPr>
        <p:spPr bwMode="auto">
          <a:xfrm rot="12024042">
            <a:off x="7454265" y="3158570"/>
            <a:ext cx="788668" cy="1464783"/>
          </a:xfrm>
          <a:prstGeom prst="lightningBolt">
            <a:avLst/>
          </a:prstGeom>
          <a:ln>
            <a:headEnd type="none" w="med" len="med"/>
            <a:tailEnd type="none" w="med" len="med"/>
          </a:ln>
          <a:effectLst>
            <a:outerShdw blurRad="50800" dist="889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Virage 10"/>
          <p:cNvSpPr/>
          <p:nvPr/>
        </p:nvSpPr>
        <p:spPr bwMode="auto">
          <a:xfrm rot="10800000">
            <a:off x="6134096" y="3581398"/>
            <a:ext cx="828675" cy="781051"/>
          </a:xfrm>
          <a:prstGeom prst="bentArrow">
            <a:avLst>
              <a:gd name="adj1" fmla="val 17683"/>
              <a:gd name="adj2" fmla="val 25310"/>
              <a:gd name="adj3" fmla="val 25000"/>
              <a:gd name="adj4" fmla="val 56089"/>
            </a:avLst>
          </a:prstGeom>
          <a:solidFill>
            <a:schemeClr val="accent4">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Arrondir un rectangle à un seul coin 11"/>
          <p:cNvSpPr/>
          <p:nvPr/>
        </p:nvSpPr>
        <p:spPr bwMode="auto">
          <a:xfrm>
            <a:off x="6343650" y="3267075"/>
            <a:ext cx="1133475" cy="3238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Buffer</a:t>
            </a:r>
          </a:p>
        </p:txBody>
      </p:sp>
      <p:sp>
        <p:nvSpPr>
          <p:cNvPr id="13" name="Flèche vers le bas 12"/>
          <p:cNvSpPr/>
          <p:nvPr/>
        </p:nvSpPr>
        <p:spPr bwMode="auto">
          <a:xfrm>
            <a:off x="6753225" y="2905126"/>
            <a:ext cx="257175" cy="342900"/>
          </a:xfrm>
          <a:prstGeom prst="downArrow">
            <a:avLst/>
          </a:prstGeom>
          <a:solidFill>
            <a:schemeClr val="accent4">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ZoneTexte 13"/>
          <p:cNvSpPr txBox="1"/>
          <p:nvPr/>
        </p:nvSpPr>
        <p:spPr>
          <a:xfrm>
            <a:off x="6381750" y="4200525"/>
            <a:ext cx="790794" cy="369332"/>
          </a:xfrm>
          <a:prstGeom prst="rect">
            <a:avLst/>
          </a:prstGeom>
          <a:noFill/>
        </p:spPr>
        <p:txBody>
          <a:bodyPr wrap="none" rtlCol="0">
            <a:spAutoFit/>
          </a:bodyPr>
          <a:lstStyle/>
          <a:p>
            <a:r>
              <a:rPr lang="fr-FR" dirty="0" err="1" smtClean="0">
                <a:effectLst>
                  <a:outerShdw blurRad="38100" dist="38100" dir="2700000" algn="tl">
                    <a:srgbClr val="000000">
                      <a:alpha val="43137"/>
                    </a:srgbClr>
                  </a:outerShdw>
                </a:effectLst>
              </a:rPr>
              <a:t>Period</a:t>
            </a:r>
            <a:endParaRPr lang="fr-FR" dirty="0">
              <a:effectLst>
                <a:outerShdw blurRad="38100" dist="38100" dir="2700000" algn="tl">
                  <a:srgbClr val="000000">
                    <a:alpha val="43137"/>
                  </a:srgbClr>
                </a:outerShdw>
              </a:effectLst>
            </a:endParaRPr>
          </a:p>
        </p:txBody>
      </p:sp>
      <p:pic>
        <p:nvPicPr>
          <p:cNvPr id="15" name="Picture 10" descr="D:\Pennie's documents\MS Image\NEWFeb15\Windows_Vista_Icons_ for_Marketing_use\Clock.png"/>
          <p:cNvPicPr>
            <a:picLocks noChangeAspect="1" noChangeArrowheads="1"/>
          </p:cNvPicPr>
          <p:nvPr/>
        </p:nvPicPr>
        <p:blipFill>
          <a:blip r:embed="rId5"/>
          <a:srcRect/>
          <a:stretch>
            <a:fillRect/>
          </a:stretch>
        </p:blipFill>
        <p:spPr bwMode="auto">
          <a:xfrm>
            <a:off x="6505575" y="3804486"/>
            <a:ext cx="443665" cy="443665"/>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211138"/>
            <a:ext cx="8382000" cy="1163395"/>
          </a:xfrm>
        </p:spPr>
        <p:txBody>
          <a:bodyPr/>
          <a:lstStyle/>
          <a:p>
            <a:r>
              <a:rPr lang="en-US" dirty="0" err="1" smtClean="0"/>
              <a:t>OSCapture</a:t>
            </a:r>
            <a:r>
              <a:rPr lang="en-US" dirty="0" smtClean="0"/>
              <a:t/>
            </a:r>
            <a:br>
              <a:rPr lang="en-US" dirty="0" smtClean="0"/>
            </a:br>
            <a:r>
              <a:rPr lang="en-US" sz="3600" dirty="0">
                <a:solidFill>
                  <a:schemeClr val="tx2"/>
                </a:solidFill>
              </a:rPr>
              <a:t>Snapshot logging</a:t>
            </a:r>
          </a:p>
        </p:txBody>
      </p:sp>
      <p:sp>
        <p:nvSpPr>
          <p:cNvPr id="3" name="Text Placeholder 2"/>
          <p:cNvSpPr>
            <a:spLocks noGrp="1"/>
          </p:cNvSpPr>
          <p:nvPr>
            <p:ph idx="1"/>
          </p:nvPr>
        </p:nvSpPr>
        <p:spPr>
          <a:xfrm>
            <a:off x="390525" y="1650999"/>
            <a:ext cx="8382000" cy="4561205"/>
          </a:xfrm>
        </p:spPr>
        <p:txBody>
          <a:bodyPr/>
          <a:lstStyle/>
          <a:p>
            <a:r>
              <a:rPr lang="en-US" sz="2800" dirty="0" smtClean="0"/>
              <a:t>Parameters (Registry or Command line)</a:t>
            </a:r>
          </a:p>
          <a:p>
            <a:pPr lvl="1"/>
            <a:r>
              <a:rPr lang="en-US" sz="2400" dirty="0" smtClean="0"/>
              <a:t>Sampling buffer size</a:t>
            </a:r>
          </a:p>
          <a:p>
            <a:pPr lvl="1"/>
            <a:r>
              <a:rPr lang="en-US" sz="2400" dirty="0" smtClean="0"/>
              <a:t>Timeout between flushes</a:t>
            </a:r>
          </a:p>
          <a:p>
            <a:pPr lvl="1"/>
            <a:r>
              <a:rPr lang="en-US" sz="2400" dirty="0" smtClean="0"/>
              <a:t>Number of flushes in RAM</a:t>
            </a:r>
          </a:p>
          <a:p>
            <a:pPr lvl="1"/>
            <a:r>
              <a:rPr lang="en-US" sz="2400" dirty="0" smtClean="0"/>
              <a:t>File name</a:t>
            </a:r>
          </a:p>
          <a:p>
            <a:pPr lvl="1"/>
            <a:r>
              <a:rPr lang="en-US" sz="2400" dirty="0" smtClean="0"/>
              <a:t>Log Zones</a:t>
            </a:r>
          </a:p>
          <a:p>
            <a:pPr lvl="1"/>
            <a:r>
              <a:rPr lang="en-US" sz="2400" dirty="0" smtClean="0"/>
              <a:t>Trigger </a:t>
            </a:r>
            <a:r>
              <a:rPr lang="en-US" sz="2400" dirty="0" smtClean="0">
                <a:sym typeface="Wingdings" pitchFamily="2" charset="2"/>
              </a:rPr>
              <a:t></a:t>
            </a:r>
            <a:r>
              <a:rPr lang="en-US" sz="2400" dirty="0" smtClean="0"/>
              <a:t> </a:t>
            </a:r>
            <a:r>
              <a:rPr lang="en-US" sz="2400" dirty="0" err="1" smtClean="0">
                <a:solidFill>
                  <a:schemeClr val="accent5">
                    <a:lumMod val="20000"/>
                    <a:lumOff val="80000"/>
                  </a:schemeClr>
                </a:solidFill>
                <a:latin typeface="Consolas" pitchFamily="49" charset="0"/>
              </a:rPr>
              <a:t>oscapture</a:t>
            </a:r>
            <a:r>
              <a:rPr lang="en-US" sz="2400" dirty="0" smtClean="0">
                <a:solidFill>
                  <a:schemeClr val="accent5">
                    <a:lumMod val="20000"/>
                    <a:lumOff val="80000"/>
                  </a:schemeClr>
                </a:solidFill>
                <a:latin typeface="Consolas" pitchFamily="49" charset="0"/>
              </a:rPr>
              <a:t> –c</a:t>
            </a:r>
          </a:p>
          <a:p>
            <a:pPr lvl="1"/>
            <a:endParaRPr lang="en-US" sz="2400" dirty="0" smtClean="0"/>
          </a:p>
          <a:p>
            <a:r>
              <a:rPr lang="en-US" sz="2800" dirty="0" smtClean="0"/>
              <a:t>Convenient for monitoring</a:t>
            </a:r>
          </a:p>
          <a:p>
            <a:pPr lvl="1"/>
            <a:r>
              <a:rPr lang="en-US" sz="2400" dirty="0" smtClean="0"/>
              <a:t>Small impact</a:t>
            </a:r>
          </a:p>
          <a:p>
            <a:pPr lvl="1"/>
            <a:r>
              <a:rPr lang="en-US" sz="2400" dirty="0" smtClean="0"/>
              <a:t>Take a “photo” of the system</a:t>
            </a:r>
          </a:p>
          <a:p>
            <a:pPr lvl="2"/>
            <a:endParaRPr lang="en-US" sz="2000" dirty="0" smtClean="0"/>
          </a:p>
        </p:txBody>
      </p:sp>
      <p:sp>
        <p:nvSpPr>
          <p:cNvPr id="4" name="Rectangle à coins arrondis 3"/>
          <p:cNvSpPr/>
          <p:nvPr/>
        </p:nvSpPr>
        <p:spPr bwMode="auto">
          <a:xfrm>
            <a:off x="5457826" y="2181225"/>
            <a:ext cx="3267074" cy="3333751"/>
          </a:xfrm>
          <a:prstGeom prst="roundRect">
            <a:avLst>
              <a:gd name="adj" fmla="val 11128"/>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5" name="Image 4" descr="Delta.png"/>
          <p:cNvPicPr>
            <a:picLocks noChangeAspect="1"/>
          </p:cNvPicPr>
          <p:nvPr/>
        </p:nvPicPr>
        <p:blipFill>
          <a:blip r:embed="rId3"/>
          <a:stretch>
            <a:fillRect/>
          </a:stretch>
        </p:blipFill>
        <p:spPr>
          <a:xfrm flipH="1">
            <a:off x="5838824" y="5251644"/>
            <a:ext cx="2660415" cy="1401776"/>
          </a:xfrm>
          <a:prstGeom prst="rect">
            <a:avLst/>
          </a:prstGeom>
          <a:effectLst>
            <a:outerShdw blurRad="114300" dist="38100" dir="5340000" sx="102000" sy="102000" algn="tl" rotWithShape="0">
              <a:prstClr val="black">
                <a:alpha val="40000"/>
              </a:prstClr>
            </a:outerShdw>
            <a:reflection blurRad="6350" stA="52000" endA="300" endPos="35000" dir="5400000" sy="-100000" algn="bl" rotWithShape="0"/>
          </a:effectLst>
        </p:spPr>
      </p:pic>
      <p:pic>
        <p:nvPicPr>
          <p:cNvPr id="6" name="Image 5" descr="wemb-compact_h_rgb_r.png"/>
          <p:cNvPicPr>
            <a:picLocks noChangeAspect="1"/>
          </p:cNvPicPr>
          <p:nvPr/>
        </p:nvPicPr>
        <p:blipFill>
          <a:blip r:embed="rId4"/>
          <a:stretch>
            <a:fillRect/>
          </a:stretch>
        </p:blipFill>
        <p:spPr>
          <a:xfrm>
            <a:off x="6039650" y="4784849"/>
            <a:ext cx="2199475" cy="474103"/>
          </a:xfrm>
          <a:prstGeom prst="rect">
            <a:avLst/>
          </a:prstGeom>
        </p:spPr>
      </p:pic>
      <p:sp>
        <p:nvSpPr>
          <p:cNvPr id="7" name="Rectangle à coins arrondis 6"/>
          <p:cNvSpPr/>
          <p:nvPr/>
        </p:nvSpPr>
        <p:spPr bwMode="auto">
          <a:xfrm>
            <a:off x="5819775" y="2428875"/>
            <a:ext cx="23241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OSCapture.exe</a:t>
            </a:r>
          </a:p>
        </p:txBody>
      </p:sp>
      <p:sp>
        <p:nvSpPr>
          <p:cNvPr id="8" name="Organigramme : Bande perforée 7"/>
          <p:cNvSpPr/>
          <p:nvPr/>
        </p:nvSpPr>
        <p:spPr bwMode="auto">
          <a:xfrm rot="5400000">
            <a:off x="5048250" y="3609976"/>
            <a:ext cx="1133473" cy="904875"/>
          </a:xfrm>
          <a:prstGeom prst="flowChartPunchedTape">
            <a:avLst/>
          </a:prstGeom>
          <a:ln>
            <a:headEnd type="none" w="med" len="med"/>
            <a:tailEnd type="none" w="med" len="med"/>
          </a:ln>
          <a:effectLst>
            <a:outerShdw blurRad="114300" dist="88900" dir="204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chemeClr val="bg1"/>
                </a:solidFill>
                <a:effectLst>
                  <a:outerShdw blurRad="38100" dist="38100" dir="2700000" algn="tl">
                    <a:srgbClr val="000000">
                      <a:alpha val="43137"/>
                    </a:srgbClr>
                  </a:outerShdw>
                </a:effectLst>
                <a:latin typeface="Calibri" pitchFamily="34" charset="0"/>
              </a:rPr>
              <a:t>Log</a:t>
            </a:r>
          </a:p>
          <a:p>
            <a:pPr algn="ctr" defTabSz="914099" fontAlgn="base">
              <a:spcBef>
                <a:spcPct val="0"/>
              </a:spcBef>
              <a:spcAft>
                <a:spcPct val="0"/>
              </a:spcAft>
            </a:pPr>
            <a:r>
              <a:rPr lang="fr-FR" sz="2000" dirty="0" smtClean="0">
                <a:solidFill>
                  <a:schemeClr val="bg1"/>
                </a:solidFill>
                <a:effectLst>
                  <a:outerShdw blurRad="38100" dist="38100" dir="2700000" algn="tl">
                    <a:srgbClr val="000000">
                      <a:alpha val="43137"/>
                    </a:srgbClr>
                  </a:outerShdw>
                </a:effectLst>
                <a:latin typeface="Calibri" pitchFamily="34" charset="0"/>
              </a:rPr>
              <a:t>File</a:t>
            </a:r>
          </a:p>
        </p:txBody>
      </p:sp>
      <p:sp>
        <p:nvSpPr>
          <p:cNvPr id="10" name="Éclair 9"/>
          <p:cNvSpPr/>
          <p:nvPr/>
        </p:nvSpPr>
        <p:spPr bwMode="auto">
          <a:xfrm rot="12024042">
            <a:off x="7454265" y="3158570"/>
            <a:ext cx="788668" cy="1464783"/>
          </a:xfrm>
          <a:prstGeom prst="lightningBolt">
            <a:avLst/>
          </a:prstGeom>
          <a:ln>
            <a:headEnd type="none" w="med" len="med"/>
            <a:tailEnd type="none" w="med" len="med"/>
          </a:ln>
          <a:effectLst>
            <a:outerShdw blurRad="50800" dist="889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Virage 10"/>
          <p:cNvSpPr/>
          <p:nvPr/>
        </p:nvSpPr>
        <p:spPr bwMode="auto">
          <a:xfrm rot="10800000">
            <a:off x="6105520" y="3609975"/>
            <a:ext cx="828675" cy="657222"/>
          </a:xfrm>
          <a:prstGeom prst="bentArrow">
            <a:avLst>
              <a:gd name="adj1" fmla="val 20652"/>
              <a:gd name="adj2" fmla="val 27555"/>
              <a:gd name="adj3" fmla="val 25000"/>
              <a:gd name="adj4" fmla="val 57309"/>
            </a:avLst>
          </a:prstGeom>
          <a:solidFill>
            <a:schemeClr val="accent4">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Flèche vers le bas 12"/>
          <p:cNvSpPr/>
          <p:nvPr/>
        </p:nvSpPr>
        <p:spPr bwMode="auto">
          <a:xfrm>
            <a:off x="6753225" y="2905126"/>
            <a:ext cx="257175" cy="342900"/>
          </a:xfrm>
          <a:prstGeom prst="downArrow">
            <a:avLst/>
          </a:prstGeom>
          <a:solidFill>
            <a:schemeClr val="accent4">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ZoneTexte 15"/>
          <p:cNvSpPr txBox="1"/>
          <p:nvPr/>
        </p:nvSpPr>
        <p:spPr>
          <a:xfrm>
            <a:off x="6324600" y="4143375"/>
            <a:ext cx="829394" cy="369331"/>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Trigger</a:t>
            </a:r>
            <a:endParaRPr lang="fr-FR" dirty="0">
              <a:effectLst>
                <a:outerShdw blurRad="38100" dist="38100" dir="2700000" algn="tl">
                  <a:srgbClr val="000000">
                    <a:alpha val="43137"/>
                  </a:srgbClr>
                </a:outerShdw>
              </a:effectLst>
            </a:endParaRPr>
          </a:p>
        </p:txBody>
      </p:sp>
      <p:sp>
        <p:nvSpPr>
          <p:cNvPr id="18" name="Arrondir un rectangle à un seul coin 17"/>
          <p:cNvSpPr/>
          <p:nvPr/>
        </p:nvSpPr>
        <p:spPr bwMode="auto">
          <a:xfrm>
            <a:off x="6286501" y="3257550"/>
            <a:ext cx="1162049" cy="333374"/>
          </a:xfrm>
          <a:prstGeom prst="round1Rect">
            <a:avLst>
              <a:gd name="adj" fmla="val 50000"/>
            </a:avLst>
          </a:prstGeom>
          <a:solidFill>
            <a:schemeClr val="accent1">
              <a:alpha val="5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Buffer</a:t>
            </a:r>
          </a:p>
        </p:txBody>
      </p:sp>
      <p:sp>
        <p:nvSpPr>
          <p:cNvPr id="17" name="Arrondir un rectangle à un seul coin 16"/>
          <p:cNvSpPr/>
          <p:nvPr/>
        </p:nvSpPr>
        <p:spPr bwMode="auto">
          <a:xfrm>
            <a:off x="6286500" y="3257550"/>
            <a:ext cx="295275" cy="323850"/>
          </a:xfrm>
          <a:prstGeom prst="round1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5" name="Picture 9" descr="D:\Pennie's documents\MS Image\NEWFeb15\Windows_Vista_Icons_ for_Marketing_use\ChildUser.png"/>
          <p:cNvPicPr>
            <a:picLocks noChangeAspect="1" noChangeArrowheads="1"/>
          </p:cNvPicPr>
          <p:nvPr/>
        </p:nvPicPr>
        <p:blipFill>
          <a:blip r:embed="rId5"/>
          <a:srcRect/>
          <a:stretch>
            <a:fillRect/>
          </a:stretch>
        </p:blipFill>
        <p:spPr bwMode="auto">
          <a:xfrm>
            <a:off x="6365985" y="3593826"/>
            <a:ext cx="739665" cy="765669"/>
          </a:xfrm>
          <a:prstGeom prst="rect">
            <a:avLst/>
          </a:prstGeom>
          <a:noFill/>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6" name="Espace réservé du contenu 3" descr="A01_1All.gif"/>
          <p:cNvPicPr>
            <a:picLocks noGrp="1" noChangeAspect="1"/>
          </p:cNvPicPr>
          <p:nvPr>
            <p:ph idx="4294967295"/>
          </p:nvPr>
        </p:nvPicPr>
        <p:blipFill>
          <a:blip r:embed="rId3"/>
          <a:srcRect/>
          <a:stretch>
            <a:fillRect/>
          </a:stretch>
        </p:blipFill>
        <p:spPr>
          <a:xfrm>
            <a:off x="2571750" y="3750457"/>
            <a:ext cx="4488269" cy="2992793"/>
          </a:xfrm>
        </p:spPr>
      </p:pic>
      <p:sp>
        <p:nvSpPr>
          <p:cNvPr id="9" name="Title 1"/>
          <p:cNvSpPr txBox="1">
            <a:spLocks/>
          </p:cNvSpPr>
          <p:nvPr/>
        </p:nvSpPr>
        <p:spPr>
          <a:xfrm>
            <a:off x="381000" y="230188"/>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800" spc="-150" dirty="0" smtClean="0">
                <a:ln w="3175">
                  <a:noFill/>
                </a:ln>
                <a:solidFill>
                  <a:srgbClr val="CCFFCC"/>
                </a:solidFill>
                <a:latin typeface="+mj-lt"/>
                <a:cs typeface="Arial" charset="0"/>
              </a:rPr>
              <a:t>Analyzing the log files</a:t>
            </a:r>
            <a:endParaRPr kumimoji="0" lang="en-US" sz="4800" b="0" i="0" u="none" strike="noStrike" kern="1200" cap="none" spc="-150" normalizeH="0" baseline="0" noProof="0" dirty="0">
              <a:ln w="3175">
                <a:noFill/>
              </a:ln>
              <a:solidFill>
                <a:schemeClr val="tx2"/>
              </a:solidFill>
              <a:effectLst/>
              <a:uLnTx/>
              <a:uFillTx/>
              <a:latin typeface="+mj-lt"/>
              <a:ea typeface="+mn-ea"/>
              <a:cs typeface="Arial" charset="0"/>
            </a:endParaRPr>
          </a:p>
        </p:txBody>
      </p:sp>
      <p:sp>
        <p:nvSpPr>
          <p:cNvPr id="10" name="Text Placeholder 2"/>
          <p:cNvSpPr txBox="1">
            <a:spLocks/>
          </p:cNvSpPr>
          <p:nvPr/>
        </p:nvSpPr>
        <p:spPr>
          <a:xfrm>
            <a:off x="381000" y="1242746"/>
            <a:ext cx="8382000" cy="4561205"/>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800" b="0" i="0" u="none" strike="noStrike" kern="1200" cap="none" spc="0" normalizeH="0" baseline="0" noProof="0" dirty="0" err="1" smtClean="0">
                <a:ln>
                  <a:noFill/>
                </a:ln>
                <a:solidFill>
                  <a:srgbClr val="99CC99"/>
                </a:solidFill>
                <a:effectLst/>
                <a:uLnTx/>
                <a:uFillTx/>
                <a:latin typeface="+mn-lt"/>
                <a:ea typeface="+mn-ea"/>
                <a:cs typeface="+mn-cs"/>
              </a:rPr>
              <a:t>ReadLog</a:t>
            </a:r>
            <a:r>
              <a:rPr kumimoji="0" lang="en-US" sz="2800" b="0" i="0" u="none" strike="noStrike" kern="1200" cap="none" spc="0" normalizeH="0" baseline="0" noProof="0" dirty="0" smtClean="0">
                <a:ln>
                  <a:noFill/>
                </a:ln>
                <a:solidFill>
                  <a:srgbClr val="99CC99"/>
                </a:solidFill>
                <a:effectLst/>
                <a:uLnTx/>
                <a:uFillTx/>
                <a:latin typeface="+mn-lt"/>
                <a:ea typeface="+mn-ea"/>
                <a:cs typeface="+mn-cs"/>
              </a:rPr>
              <a:t> Application</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Convert .CLG file to Text</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Prepare </a:t>
            </a:r>
            <a:r>
              <a:rPr kumimoji="0" lang="en-US" sz="2400" b="0" i="0" u="none" strike="noStrike" kern="1200" cap="none" spc="0" normalizeH="0" baseline="0" noProof="0" dirty="0" err="1" smtClean="0">
                <a:ln>
                  <a:noFill/>
                </a:ln>
                <a:solidFill>
                  <a:srgbClr val="99CC99"/>
                </a:solidFill>
                <a:effectLst/>
                <a:uLnTx/>
                <a:uFillTx/>
                <a:latin typeface="+mn-lt"/>
                <a:ea typeface="+mn-ea"/>
                <a:cs typeface="+mn-cs"/>
              </a:rPr>
              <a:t>Oscapture</a:t>
            </a:r>
            <a:r>
              <a:rPr kumimoji="0" lang="en-US" sz="2400" b="0" i="0" u="none" strike="noStrike" kern="1200" cap="none" spc="0" normalizeH="0" baseline="0" noProof="0" dirty="0" smtClean="0">
                <a:ln>
                  <a:noFill/>
                </a:ln>
                <a:solidFill>
                  <a:srgbClr val="99CC99"/>
                </a:solidFill>
                <a:effectLst/>
                <a:uLnTx/>
                <a:uFillTx/>
                <a:latin typeface="+mn-lt"/>
                <a:ea typeface="+mn-ea"/>
                <a:cs typeface="+mn-cs"/>
              </a:rPr>
              <a:t> .CLG</a:t>
            </a:r>
            <a:r>
              <a:rPr kumimoji="0" lang="en-US" sz="2400" b="0" i="0" u="none" strike="noStrike" kern="1200" cap="none" spc="0" normalizeH="0" noProof="0" dirty="0" smtClean="0">
                <a:ln>
                  <a:noFill/>
                </a:ln>
                <a:solidFill>
                  <a:srgbClr val="99CC99"/>
                </a:solidFill>
                <a:effectLst/>
                <a:uLnTx/>
                <a:uFillTx/>
                <a:latin typeface="+mn-lt"/>
                <a:ea typeface="+mn-ea"/>
                <a:cs typeface="+mn-cs"/>
              </a:rPr>
              <a:t> files with OS symbols</a:t>
            </a:r>
          </a:p>
          <a:p>
            <a:pPr marL="914400" lvl="1" indent="-396875">
              <a:lnSpc>
                <a:spcPct val="90000"/>
              </a:lnSpc>
              <a:spcBef>
                <a:spcPct val="20000"/>
              </a:spcBef>
              <a:buSzPct val="90000"/>
            </a:pPr>
            <a:r>
              <a:rPr lang="fr-FR" sz="2400" dirty="0" smtClean="0"/>
              <a:t>	</a:t>
            </a:r>
            <a:r>
              <a:rPr lang="fr-FR" sz="2400" dirty="0" err="1" smtClean="0">
                <a:solidFill>
                  <a:schemeClr val="accent5">
                    <a:lumMod val="20000"/>
                    <a:lumOff val="80000"/>
                  </a:schemeClr>
                </a:solidFill>
                <a:latin typeface="Consolas" pitchFamily="49" charset="0"/>
              </a:rPr>
              <a:t>Readlog</a:t>
            </a:r>
            <a:r>
              <a:rPr lang="fr-FR" sz="2400" dirty="0" smtClean="0">
                <a:solidFill>
                  <a:schemeClr val="accent5">
                    <a:lumMod val="20000"/>
                    <a:lumOff val="80000"/>
                  </a:schemeClr>
                </a:solidFill>
                <a:latin typeface="Consolas" pitchFamily="49" charset="0"/>
              </a:rPr>
              <a:t> -</a:t>
            </a:r>
            <a:r>
              <a:rPr lang="fr-FR" sz="2400" dirty="0" err="1" smtClean="0">
                <a:solidFill>
                  <a:schemeClr val="accent5">
                    <a:lumMod val="20000"/>
                    <a:lumOff val="80000"/>
                  </a:schemeClr>
                </a:solidFill>
                <a:latin typeface="Consolas" pitchFamily="49" charset="0"/>
              </a:rPr>
              <a:t>sync</a:t>
            </a:r>
            <a:r>
              <a:rPr lang="fr-FR" sz="2400" dirty="0" smtClean="0">
                <a:solidFill>
                  <a:schemeClr val="accent5">
                    <a:lumMod val="20000"/>
                    <a:lumOff val="80000"/>
                  </a:schemeClr>
                </a:solidFill>
                <a:latin typeface="Consolas" pitchFamily="49" charset="0"/>
              </a:rPr>
              <a:t> celog.clg newfile.clg</a:t>
            </a:r>
          </a:p>
          <a:p>
            <a:pPr marL="914400" lvl="1" indent="-396875">
              <a:lnSpc>
                <a:spcPct val="90000"/>
              </a:lnSpc>
              <a:spcBef>
                <a:spcPct val="20000"/>
              </a:spcBef>
              <a:buSzPct val="90000"/>
            </a:pPr>
            <a:r>
              <a:rPr kumimoji="0" lang="fr-FR" sz="2400" b="0" i="0" u="none" strike="noStrike" kern="1200" cap="none" spc="0" normalizeH="0" noProof="0" dirty="0" smtClean="0">
                <a:ln>
                  <a:noFill/>
                </a:ln>
                <a:solidFill>
                  <a:srgbClr val="99CC99"/>
                </a:solidFill>
                <a:effectLst/>
                <a:uLnTx/>
                <a:uFillTx/>
                <a:latin typeface="+mn-lt"/>
                <a:ea typeface="+mn-ea"/>
                <a:cs typeface="+mn-cs"/>
              </a:rPr>
              <a:t>	</a:t>
            </a:r>
            <a:r>
              <a:rPr kumimoji="0" lang="fr-FR" sz="2400" b="0" i="0" u="none" strike="noStrike" kern="1200" cap="none" spc="0" normalizeH="0" noProof="0" dirty="0" smtClean="0">
                <a:ln>
                  <a:noFill/>
                </a:ln>
                <a:solidFill>
                  <a:srgbClr val="99CC99"/>
                </a:solidFill>
                <a:effectLst/>
                <a:uLnTx/>
                <a:uFillTx/>
                <a:latin typeface="+mn-lt"/>
                <a:ea typeface="+mn-ea"/>
                <a:cs typeface="+mn-cs"/>
                <a:sym typeface="Wingdings" pitchFamily="2" charset="2"/>
              </a:rPr>
              <a:t> </a:t>
            </a:r>
            <a:r>
              <a:rPr kumimoji="0" lang="fr-FR" sz="2400" b="0" i="0" u="none" strike="noStrike" kern="1200" cap="none" spc="0" normalizeH="0" noProof="0" dirty="0" err="1" smtClean="0">
                <a:ln>
                  <a:noFill/>
                </a:ln>
                <a:solidFill>
                  <a:srgbClr val="99CC99"/>
                </a:solidFill>
                <a:effectLst/>
                <a:uLnTx/>
                <a:uFillTx/>
                <a:latin typeface="+mn-lt"/>
                <a:ea typeface="+mn-ea"/>
                <a:cs typeface="+mn-cs"/>
                <a:sym typeface="Wingdings" pitchFamily="2" charset="2"/>
              </a:rPr>
              <a:t>this</a:t>
            </a:r>
            <a:r>
              <a:rPr kumimoji="0" lang="fr-FR" sz="2400" b="0" i="0" u="none" strike="noStrike" kern="1200" cap="none" spc="0" normalizeH="0" noProof="0" dirty="0" smtClean="0">
                <a:ln>
                  <a:noFill/>
                </a:ln>
                <a:solidFill>
                  <a:srgbClr val="99CC99"/>
                </a:solidFill>
                <a:effectLst/>
                <a:uLnTx/>
                <a:uFillTx/>
                <a:latin typeface="+mn-lt"/>
                <a:ea typeface="+mn-ea"/>
                <a:cs typeface="+mn-cs"/>
                <a:sym typeface="Wingdings" pitchFamily="2" charset="2"/>
              </a:rPr>
              <a:t> </a:t>
            </a:r>
            <a:r>
              <a:rPr kumimoji="0" lang="fr-FR" sz="2400" b="0" i="0" u="none" strike="noStrike" kern="1200" cap="none" spc="0" normalizeH="0" noProof="0" dirty="0" err="1" smtClean="0">
                <a:ln>
                  <a:noFill/>
                </a:ln>
                <a:solidFill>
                  <a:srgbClr val="99CC99"/>
                </a:solidFill>
                <a:effectLst/>
                <a:uLnTx/>
                <a:uFillTx/>
                <a:latin typeface="+mn-lt"/>
                <a:ea typeface="+mn-ea"/>
                <a:cs typeface="+mn-cs"/>
                <a:sym typeface="Wingdings" pitchFamily="2" charset="2"/>
              </a:rPr>
              <a:t>requires</a:t>
            </a:r>
            <a:r>
              <a:rPr kumimoji="0" lang="fr-FR" sz="2400" b="0" i="0" u="none" strike="noStrike" kern="1200" cap="none" spc="0" normalizeH="0" noProof="0" dirty="0" smtClean="0">
                <a:ln>
                  <a:noFill/>
                </a:ln>
                <a:solidFill>
                  <a:srgbClr val="99CC99"/>
                </a:solidFill>
                <a:effectLst/>
                <a:uLnTx/>
                <a:uFillTx/>
                <a:latin typeface="+mn-lt"/>
                <a:ea typeface="+mn-ea"/>
                <a:cs typeface="+mn-cs"/>
                <a:sym typeface="Wingdings" pitchFamily="2" charset="2"/>
              </a:rPr>
              <a:t> the OS </a:t>
            </a:r>
            <a:r>
              <a:rPr kumimoji="0" lang="fr-FR" sz="2400" b="0" i="0" u="none" strike="noStrike" kern="1200" cap="none" spc="0" normalizeH="0" noProof="0" dirty="0" err="1" smtClean="0">
                <a:ln>
                  <a:noFill/>
                </a:ln>
                <a:solidFill>
                  <a:srgbClr val="99CC99"/>
                </a:solidFill>
                <a:effectLst/>
                <a:uLnTx/>
                <a:uFillTx/>
                <a:latin typeface="+mn-lt"/>
                <a:ea typeface="+mn-ea"/>
                <a:cs typeface="+mn-cs"/>
                <a:sym typeface="Wingdings" pitchFamily="2" charset="2"/>
              </a:rPr>
              <a:t>symbols</a:t>
            </a:r>
            <a:r>
              <a:rPr kumimoji="0" lang="fr-FR" sz="2400" b="0" i="0" u="none" strike="noStrike" kern="1200" cap="none" spc="0" normalizeH="0" noProof="0" dirty="0" smtClean="0">
                <a:ln>
                  <a:noFill/>
                </a:ln>
                <a:solidFill>
                  <a:srgbClr val="99CC99"/>
                </a:solidFill>
                <a:effectLst/>
                <a:uLnTx/>
                <a:uFillTx/>
                <a:latin typeface="+mn-lt"/>
                <a:ea typeface="+mn-ea"/>
                <a:cs typeface="+mn-cs"/>
                <a:sym typeface="Wingdings" pitchFamily="2" charset="2"/>
              </a:rPr>
              <a:t> in FLATRELEASEDIR</a:t>
            </a:r>
            <a:endParaRPr kumimoji="0" lang="en-US" sz="2400" b="0" i="0" u="none" strike="noStrike" kern="1200" cap="none" spc="0" normalizeH="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lang="en-US" sz="2400" baseline="0" dirty="0" smtClean="0">
                <a:solidFill>
                  <a:srgbClr val="99CC99"/>
                </a:solidFill>
              </a:rPr>
              <a:t>Load .CLG file </a:t>
            </a:r>
            <a:r>
              <a:rPr lang="en-US" sz="2400" dirty="0" smtClean="0">
                <a:solidFill>
                  <a:srgbClr val="99CC99"/>
                </a:solidFill>
              </a:rPr>
              <a:t>in Kernel Tracker</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tabLst/>
              <a:defRPr/>
            </a:pP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partner</a:t>
            </a:r>
            <a:endParaRPr lang="en-US" dirty="0"/>
          </a:p>
        </p:txBody>
      </p:sp>
      <p:pic>
        <p:nvPicPr>
          <p:cNvPr id="5" name="Image 4" descr="WEP_Logo.png"/>
          <p:cNvPicPr>
            <a:picLocks noChangeAspect="1"/>
          </p:cNvPicPr>
          <p:nvPr/>
        </p:nvPicPr>
        <p:blipFill>
          <a:blip r:embed="rId3"/>
          <a:stretch>
            <a:fillRect/>
          </a:stretch>
        </p:blipFill>
        <p:spPr>
          <a:xfrm>
            <a:off x="6171345" y="5715000"/>
            <a:ext cx="1569789" cy="735496"/>
          </a:xfrm>
          <a:prstGeom prst="rect">
            <a:avLst/>
          </a:prstGeom>
        </p:spPr>
      </p:pic>
      <p:pic>
        <p:nvPicPr>
          <p:cNvPr id="6" name="Image 5" descr="THEORIS logo-blanc_600x400_transp.gif"/>
          <p:cNvPicPr>
            <a:picLocks noChangeAspect="1"/>
          </p:cNvPicPr>
          <p:nvPr/>
        </p:nvPicPr>
        <p:blipFill>
          <a:blip r:embed="rId4"/>
          <a:stretch>
            <a:fillRect/>
          </a:stretch>
        </p:blipFill>
        <p:spPr>
          <a:xfrm>
            <a:off x="3553862" y="4238274"/>
            <a:ext cx="3572494" cy="20263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Shell</a:t>
            </a:r>
            <a:endParaRPr lang="fr-FR" dirty="0"/>
          </a:p>
        </p:txBody>
      </p:sp>
      <p:sp>
        <p:nvSpPr>
          <p:cNvPr id="3" name="Text Placeholder 2"/>
          <p:cNvSpPr txBox="1">
            <a:spLocks/>
          </p:cNvSpPr>
          <p:nvPr/>
        </p:nvSpPr>
        <p:spPr>
          <a:xfrm>
            <a:off x="209550" y="1050558"/>
            <a:ext cx="8382000" cy="4790172"/>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3200" dirty="0" smtClean="0">
                <a:solidFill>
                  <a:srgbClr val="99CC99"/>
                </a:solidFill>
              </a:rPr>
              <a:t>SHELL.EXE application</a:t>
            </a:r>
          </a:p>
          <a:p>
            <a:pPr marL="801707" lvl="1" indent="-344488">
              <a:lnSpc>
                <a:spcPct val="90000"/>
              </a:lnSpc>
              <a:spcBef>
                <a:spcPct val="20000"/>
              </a:spcBef>
              <a:buSzPct val="90000"/>
              <a:buBlip>
                <a:blip r:embed="rId4"/>
              </a:buBlip>
              <a:defRPr/>
            </a:pPr>
            <a:r>
              <a:rPr lang="en-US" sz="3200" dirty="0" smtClean="0">
                <a:solidFill>
                  <a:srgbClr val="99CC99"/>
                </a:solidFill>
              </a:rPr>
              <a:t>Local command shell: </a:t>
            </a:r>
            <a:r>
              <a:rPr lang="en-US" sz="3200" dirty="0" smtClean="0">
                <a:solidFill>
                  <a:schemeClr val="accent5">
                    <a:lumMod val="20000"/>
                    <a:lumOff val="80000"/>
                  </a:schemeClr>
                </a:solidFill>
                <a:latin typeface="Consolas" pitchFamily="49" charset="0"/>
              </a:rPr>
              <a:t>“shell –c”</a:t>
            </a:r>
          </a:p>
          <a:p>
            <a:pPr marL="801707" lvl="1" indent="-344488">
              <a:lnSpc>
                <a:spcPct val="90000"/>
              </a:lnSpc>
              <a:spcBef>
                <a:spcPct val="20000"/>
              </a:spcBef>
              <a:buSzPct val="90000"/>
              <a:buBlip>
                <a:blip r:embed="rId4"/>
              </a:buBlip>
              <a:defRPr/>
            </a:pPr>
            <a:r>
              <a:rPr lang="en-US" sz="3200" dirty="0" smtClean="0">
                <a:solidFill>
                  <a:srgbClr val="99CC99"/>
                </a:solidFill>
              </a:rPr>
              <a:t>View Process, Threads &amp; Modules</a:t>
            </a:r>
          </a:p>
          <a:p>
            <a:pPr marL="801707" lvl="1" indent="-344488">
              <a:lnSpc>
                <a:spcPct val="90000"/>
              </a:lnSpc>
              <a:spcBef>
                <a:spcPct val="20000"/>
              </a:spcBef>
              <a:buSzPct val="90000"/>
              <a:defRPr/>
            </a:pPr>
            <a:r>
              <a:rPr lang="en-US" sz="2400" dirty="0" err="1" smtClean="0">
                <a:solidFill>
                  <a:schemeClr val="accent5">
                    <a:lumMod val="20000"/>
                    <a:lumOff val="80000"/>
                  </a:schemeClr>
                </a:solidFill>
                <a:latin typeface="Consolas" pitchFamily="49" charset="0"/>
              </a:rPr>
              <a:t>gi</a:t>
            </a:r>
            <a:r>
              <a:rPr lang="en-US" sz="2400" dirty="0" smtClean="0">
                <a:solidFill>
                  <a:schemeClr val="accent5">
                    <a:lumMod val="20000"/>
                    <a:lumOff val="80000"/>
                  </a:schemeClr>
                </a:solidFill>
                <a:latin typeface="Consolas" pitchFamily="49" charset="0"/>
              </a:rPr>
              <a:t> [proc] [</a:t>
            </a:r>
            <a:r>
              <a:rPr lang="en-US" sz="2400" dirty="0" err="1" smtClean="0">
                <a:solidFill>
                  <a:schemeClr val="accent5">
                    <a:lumMod val="20000"/>
                    <a:lumOff val="80000"/>
                  </a:schemeClr>
                </a:solidFill>
                <a:latin typeface="Consolas" pitchFamily="49" charset="0"/>
              </a:rPr>
              <a:t>thrd</a:t>
            </a:r>
            <a:r>
              <a:rPr lang="en-US" sz="2400" dirty="0" smtClean="0">
                <a:solidFill>
                  <a:schemeClr val="accent5">
                    <a:lumMod val="20000"/>
                    <a:lumOff val="80000"/>
                  </a:schemeClr>
                </a:solidFill>
                <a:latin typeface="Consolas" pitchFamily="49" charset="0"/>
              </a:rPr>
              <a:t>] [heap] …</a:t>
            </a:r>
          </a:p>
          <a:p>
            <a:pPr marL="801707" lvl="1" indent="-344488">
              <a:lnSpc>
                <a:spcPct val="90000"/>
              </a:lnSpc>
              <a:spcBef>
                <a:spcPct val="20000"/>
              </a:spcBef>
              <a:buSzPct val="90000"/>
              <a:buFontTx/>
              <a:buBlip>
                <a:blip r:embed="rId4"/>
              </a:buBlip>
              <a:defRPr/>
            </a:pPr>
            <a:r>
              <a:rPr lang="en-US" sz="3200" dirty="0" smtClean="0">
                <a:solidFill>
                  <a:srgbClr val="99CC99"/>
                </a:solidFill>
              </a:rPr>
              <a:t>Launch and Kill EXE</a:t>
            </a:r>
          </a:p>
          <a:p>
            <a:pPr marL="801707" lvl="1" indent="-344488">
              <a:lnSpc>
                <a:spcPct val="90000"/>
              </a:lnSpc>
              <a:spcBef>
                <a:spcPct val="20000"/>
              </a:spcBef>
              <a:buSzPct val="90000"/>
              <a:defRPr/>
            </a:pPr>
            <a:r>
              <a:rPr lang="en-US" sz="2400" dirty="0" smtClean="0">
                <a:solidFill>
                  <a:schemeClr val="accent5">
                    <a:lumMod val="20000"/>
                    <a:lumOff val="80000"/>
                  </a:schemeClr>
                </a:solidFill>
                <a:latin typeface="Consolas" pitchFamily="49" charset="0"/>
              </a:rPr>
              <a:t>s app.exe,  </a:t>
            </a:r>
            <a:r>
              <a:rPr lang="en-US" sz="2400" dirty="0" err="1" smtClean="0">
                <a:solidFill>
                  <a:schemeClr val="accent5">
                    <a:lumMod val="20000"/>
                    <a:lumOff val="80000"/>
                  </a:schemeClr>
                </a:solidFill>
                <a:latin typeface="Consolas" pitchFamily="49" charset="0"/>
              </a:rPr>
              <a:t>kp</a:t>
            </a:r>
            <a:r>
              <a:rPr lang="en-US" sz="2400" dirty="0" smtClean="0">
                <a:solidFill>
                  <a:schemeClr val="accent5">
                    <a:lumMod val="20000"/>
                    <a:lumOff val="80000"/>
                  </a:schemeClr>
                </a:solidFill>
                <a:latin typeface="Consolas" pitchFamily="49" charset="0"/>
              </a:rPr>
              <a:t> </a:t>
            </a:r>
            <a:r>
              <a:rPr lang="en-US" sz="2400" dirty="0" err="1" smtClean="0">
                <a:solidFill>
                  <a:schemeClr val="accent5">
                    <a:lumMod val="20000"/>
                    <a:lumOff val="80000"/>
                  </a:schemeClr>
                </a:solidFill>
                <a:latin typeface="Consolas" pitchFamily="49" charset="0"/>
              </a:rPr>
              <a:t>procnum</a:t>
            </a:r>
            <a:endParaRPr lang="en-US" sz="2400" dirty="0" smtClean="0">
              <a:solidFill>
                <a:schemeClr val="accent5">
                  <a:lumMod val="20000"/>
                  <a:lumOff val="80000"/>
                </a:schemeClr>
              </a:solidFill>
              <a:latin typeface="Consolas" pitchFamily="49" charset="0"/>
            </a:endParaRPr>
          </a:p>
          <a:p>
            <a:pPr marL="801707" lvl="1" indent="-344488">
              <a:lnSpc>
                <a:spcPct val="90000"/>
              </a:lnSpc>
              <a:spcBef>
                <a:spcPct val="20000"/>
              </a:spcBef>
              <a:buSzPct val="90000"/>
              <a:buBlip>
                <a:blip r:embed="rId4"/>
              </a:buBlip>
              <a:defRPr/>
            </a:pPr>
            <a:r>
              <a:rPr lang="en-US" sz="3200" dirty="0" smtClean="0">
                <a:solidFill>
                  <a:srgbClr val="99CC99"/>
                </a:solidFill>
              </a:rPr>
              <a:t>View Memory usage</a:t>
            </a:r>
          </a:p>
          <a:p>
            <a:pPr marL="801707" lvl="1" indent="-344488">
              <a:lnSpc>
                <a:spcPct val="90000"/>
              </a:lnSpc>
              <a:spcBef>
                <a:spcPct val="20000"/>
              </a:spcBef>
              <a:buSzPct val="90000"/>
              <a:defRPr/>
            </a:pPr>
            <a:r>
              <a:rPr lang="en-US" sz="2400" dirty="0" smtClean="0">
                <a:solidFill>
                  <a:schemeClr val="accent5">
                    <a:lumMod val="20000"/>
                    <a:lumOff val="80000"/>
                  </a:schemeClr>
                </a:solidFill>
                <a:latin typeface="Consolas" pitchFamily="49" charset="0"/>
              </a:rPr>
              <a:t>mi [full] [kernel]</a:t>
            </a:r>
          </a:p>
          <a:p>
            <a:pPr marL="801707" lvl="1" indent="-344488">
              <a:lnSpc>
                <a:spcPct val="90000"/>
              </a:lnSpc>
              <a:spcBef>
                <a:spcPct val="20000"/>
              </a:spcBef>
              <a:buSzPct val="90000"/>
              <a:buBlip>
                <a:blip r:embed="rId4"/>
              </a:buBlip>
              <a:defRPr/>
            </a:pPr>
            <a:r>
              <a:rPr lang="en-US" sz="3200" dirty="0" smtClean="0">
                <a:solidFill>
                  <a:srgbClr val="99CC99"/>
                </a:solidFill>
              </a:rPr>
              <a:t>Control </a:t>
            </a:r>
            <a:r>
              <a:rPr lang="en-US" sz="3200" dirty="0" err="1" smtClean="0">
                <a:solidFill>
                  <a:srgbClr val="99CC99"/>
                </a:solidFill>
              </a:rPr>
              <a:t>CELog</a:t>
            </a:r>
            <a:r>
              <a:rPr lang="en-US" sz="3200" dirty="0" smtClean="0">
                <a:solidFill>
                  <a:srgbClr val="99CC99"/>
                </a:solidFill>
              </a:rPr>
              <a:t> activity</a:t>
            </a:r>
          </a:p>
          <a:p>
            <a:pPr marL="801707" lvl="1" indent="-344488">
              <a:lnSpc>
                <a:spcPct val="90000"/>
              </a:lnSpc>
              <a:spcBef>
                <a:spcPct val="20000"/>
              </a:spcBef>
              <a:buSzPct val="90000"/>
              <a:defRPr/>
            </a:pPr>
            <a:r>
              <a:rPr lang="en-US" sz="2400" dirty="0" smtClean="0">
                <a:solidFill>
                  <a:schemeClr val="accent5">
                    <a:lumMod val="20000"/>
                    <a:lumOff val="80000"/>
                  </a:schemeClr>
                </a:solidFill>
                <a:latin typeface="Consolas" pitchFamily="49" charset="0"/>
              </a:rPr>
              <a:t>log …</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4"/>
              </a:buBlip>
              <a:tabLst/>
              <a:defRPr/>
            </a:pPr>
            <a:endParaRPr lang="en-US" sz="3200" dirty="0" smtClean="0">
              <a:solidFill>
                <a:srgbClr val="99CC99"/>
              </a:solidFill>
            </a:endParaRPr>
          </a:p>
        </p:txBody>
      </p:sp>
      <p:pic>
        <p:nvPicPr>
          <p:cNvPr id="102402" name="Picture 2"/>
          <p:cNvPicPr>
            <a:picLocks noChangeAspect="1" noChangeArrowheads="1"/>
          </p:cNvPicPr>
          <p:nvPr/>
        </p:nvPicPr>
        <p:blipFill>
          <a:blip r:embed="rId5"/>
          <a:srcRect/>
          <a:stretch>
            <a:fillRect/>
          </a:stretch>
        </p:blipFill>
        <p:spPr bwMode="auto">
          <a:xfrm>
            <a:off x="4811575" y="3287362"/>
            <a:ext cx="3992184" cy="2893897"/>
          </a:xfrm>
          <a:prstGeom prst="rect">
            <a:avLst/>
          </a:prstGeom>
          <a:noFill/>
          <a:ln w="9525">
            <a:noFill/>
            <a:miter lim="800000"/>
            <a:headEnd/>
            <a:tailEnd/>
          </a:ln>
        </p:spPr>
      </p:pic>
      <p:cxnSp>
        <p:nvCxnSpPr>
          <p:cNvPr id="6" name="Connecteur droit avec flèche 5"/>
          <p:cNvCxnSpPr/>
          <p:nvPr/>
        </p:nvCxnSpPr>
        <p:spPr>
          <a:xfrm>
            <a:off x="3800475" y="4733925"/>
            <a:ext cx="1000125" cy="1"/>
          </a:xfrm>
          <a:prstGeom prst="straightConnector1">
            <a:avLst/>
          </a:prstGeom>
          <a:ln w="38100" cmpd="sng">
            <a:solidFill>
              <a:schemeClr val="accent3">
                <a:lumMod val="60000"/>
                <a:lumOff val="4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Factory testing</a:t>
            </a:r>
            <a:endParaRPr lang="en-US" dirty="0"/>
          </a:p>
        </p:txBody>
      </p:sp>
      <p:sp>
        <p:nvSpPr>
          <p:cNvPr id="3" name="Subtitle 2"/>
          <p:cNvSpPr>
            <a:spLocks noGrp="1"/>
          </p:cNvSpPr>
          <p:nvPr>
            <p:ph type="subTitle" idx="1"/>
          </p:nvPr>
        </p:nvSpPr>
        <p:spPr/>
        <p:txBody>
          <a:bodyPr/>
          <a:lstStyle/>
          <a:p>
            <a:r>
              <a:rPr lang="en-US" dirty="0" smtClean="0"/>
              <a:t>Thierry Joubert</a:t>
            </a:r>
          </a:p>
          <a:p>
            <a:r>
              <a:rPr lang="en-US" dirty="0" smtClean="0"/>
              <a:t>CTO</a:t>
            </a:r>
          </a:p>
          <a:p>
            <a:r>
              <a:rPr lang="en-US" dirty="0" smtClean="0"/>
              <a:t>THEORIS</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Field testing</a:t>
            </a:r>
            <a:br>
              <a:rPr lang="en-US" dirty="0" smtClean="0"/>
            </a:br>
            <a:r>
              <a:rPr lang="en-US" sz="3600" dirty="0" smtClean="0">
                <a:solidFill>
                  <a:schemeClr val="tx2"/>
                </a:solidFill>
              </a:rPr>
              <a:t>Specific constrains …</a:t>
            </a:r>
            <a:endParaRPr lang="en-US" dirty="0">
              <a:solidFill>
                <a:schemeClr val="tx2"/>
              </a:solidFill>
            </a:endParaRPr>
          </a:p>
        </p:txBody>
      </p:sp>
      <p:sp>
        <p:nvSpPr>
          <p:cNvPr id="3" name="Text Placeholder 2"/>
          <p:cNvSpPr>
            <a:spLocks noGrp="1"/>
          </p:cNvSpPr>
          <p:nvPr>
            <p:ph idx="1"/>
          </p:nvPr>
        </p:nvSpPr>
        <p:spPr>
          <a:xfrm>
            <a:off x="381000" y="1657350"/>
            <a:ext cx="8382000" cy="4316729"/>
          </a:xfrm>
        </p:spPr>
        <p:txBody>
          <a:bodyPr/>
          <a:lstStyle/>
          <a:p>
            <a:r>
              <a:rPr lang="en-US" sz="2800" dirty="0" smtClean="0"/>
              <a:t>No dedicated host</a:t>
            </a:r>
          </a:p>
          <a:p>
            <a:pPr lvl="1"/>
            <a:r>
              <a:rPr lang="en-US" sz="2400" dirty="0" smtClean="0"/>
              <a:t>Access through the device interface (if not Headless)</a:t>
            </a:r>
          </a:p>
          <a:p>
            <a:pPr lvl="1"/>
            <a:r>
              <a:rPr lang="en-US" sz="2400" dirty="0" smtClean="0"/>
              <a:t>Access with a standard PC</a:t>
            </a:r>
          </a:p>
          <a:p>
            <a:r>
              <a:rPr lang="en-US" sz="2800" dirty="0" smtClean="0"/>
              <a:t>Need to do field configuration</a:t>
            </a:r>
          </a:p>
          <a:p>
            <a:pPr lvl="1"/>
            <a:r>
              <a:rPr lang="en-US" sz="2400" dirty="0" smtClean="0"/>
              <a:t>Administrator access</a:t>
            </a:r>
          </a:p>
          <a:p>
            <a:pPr lvl="1"/>
            <a:r>
              <a:rPr lang="en-US" sz="2400" dirty="0" smtClean="0"/>
              <a:t>Dedicated automaton </a:t>
            </a:r>
          </a:p>
          <a:p>
            <a:r>
              <a:rPr lang="en-US" sz="2800" dirty="0" smtClean="0"/>
              <a:t>Collect data</a:t>
            </a:r>
          </a:p>
          <a:p>
            <a:pPr lvl="1"/>
            <a:r>
              <a:rPr lang="en-US" sz="2400" dirty="0" smtClean="0"/>
              <a:t>Execution logs</a:t>
            </a:r>
          </a:p>
          <a:p>
            <a:pPr lvl="1"/>
            <a:r>
              <a:rPr lang="en-US" sz="2400" dirty="0" smtClean="0"/>
              <a:t>System Dump on exceptions</a:t>
            </a:r>
          </a:p>
          <a:p>
            <a:pPr lvl="2">
              <a:buNone/>
            </a:pPr>
            <a:endParaRPr lang="en-US" sz="20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Telnet utility</a:t>
            </a:r>
            <a:endParaRPr lang="fr-FR" dirty="0"/>
          </a:p>
        </p:txBody>
      </p:sp>
      <p:sp>
        <p:nvSpPr>
          <p:cNvPr id="3" name="Espace réservé du contenu 2"/>
          <p:cNvSpPr>
            <a:spLocks noGrp="1"/>
          </p:cNvSpPr>
          <p:nvPr>
            <p:ph idx="1"/>
          </p:nvPr>
        </p:nvSpPr>
        <p:spPr>
          <a:xfrm>
            <a:off x="381000" y="1095375"/>
            <a:ext cx="8382000" cy="4812029"/>
          </a:xfrm>
        </p:spPr>
        <p:txBody>
          <a:bodyPr/>
          <a:lstStyle/>
          <a:p>
            <a:r>
              <a:rPr lang="fr-FR" dirty="0" err="1" smtClean="0"/>
              <a:t>Remote</a:t>
            </a:r>
            <a:r>
              <a:rPr lang="fr-FR" dirty="0" smtClean="0"/>
              <a:t> terminal over TCP/IP</a:t>
            </a:r>
          </a:p>
          <a:p>
            <a:pPr lvl="1"/>
            <a:r>
              <a:rPr lang="fr-FR" dirty="0" smtClean="0"/>
              <a:t>Telnet component + </a:t>
            </a:r>
            <a:r>
              <a:rPr lang="fr-FR" dirty="0" err="1" smtClean="0"/>
              <a:t>registry</a:t>
            </a:r>
            <a:r>
              <a:rPr lang="fr-FR" dirty="0" smtClean="0"/>
              <a:t> settings for </a:t>
            </a:r>
            <a:r>
              <a:rPr lang="fr-FR" dirty="0" err="1" smtClean="0"/>
              <a:t>security</a:t>
            </a:r>
            <a:endParaRPr lang="fr-FR" dirty="0" smtClean="0"/>
          </a:p>
          <a:p>
            <a:pPr lvl="1"/>
            <a:r>
              <a:rPr lang="fr-FR" dirty="0" err="1" smtClean="0"/>
              <a:t>Build</a:t>
            </a:r>
            <a:r>
              <a:rPr lang="fr-FR" dirty="0" smtClean="0"/>
              <a:t> on CMD</a:t>
            </a:r>
          </a:p>
          <a:p>
            <a:pPr lvl="2"/>
            <a:r>
              <a:rPr lang="fr-FR" dirty="0" smtClean="0"/>
              <a:t>File redirection</a:t>
            </a:r>
          </a:p>
          <a:p>
            <a:pPr lvl="2"/>
            <a:r>
              <a:rPr lang="fr-FR" dirty="0" err="1" smtClean="0"/>
              <a:t>run</a:t>
            </a:r>
            <a:r>
              <a:rPr lang="fr-FR" dirty="0" smtClean="0"/>
              <a:t> .BAT files</a:t>
            </a:r>
          </a:p>
          <a:p>
            <a:pPr lvl="1"/>
            <a:r>
              <a:rPr lang="fr-FR" dirty="0" smtClean="0"/>
              <a:t>Console redirection for </a:t>
            </a:r>
            <a:r>
              <a:rPr lang="fr-FR" dirty="0" err="1" smtClean="0"/>
              <a:t>printf</a:t>
            </a:r>
            <a:r>
              <a:rPr lang="fr-FR" dirty="0" smtClean="0"/>
              <a:t>, </a:t>
            </a:r>
            <a:r>
              <a:rPr lang="fr-FR" dirty="0" err="1" smtClean="0"/>
              <a:t>scanf</a:t>
            </a:r>
            <a:r>
              <a:rPr lang="fr-FR" dirty="0" smtClean="0"/>
              <a:t> </a:t>
            </a:r>
            <a:r>
              <a:rPr lang="fr-FR" u="sng" dirty="0" smtClean="0"/>
              <a:t>and SHELL.exe!</a:t>
            </a:r>
          </a:p>
        </p:txBody>
      </p:sp>
      <p:pic>
        <p:nvPicPr>
          <p:cNvPr id="121858" name="Picture 2"/>
          <p:cNvPicPr>
            <a:picLocks noChangeAspect="1" noChangeArrowheads="1"/>
          </p:cNvPicPr>
          <p:nvPr/>
        </p:nvPicPr>
        <p:blipFill>
          <a:blip r:embed="rId3"/>
          <a:srcRect/>
          <a:stretch>
            <a:fillRect/>
          </a:stretch>
        </p:blipFill>
        <p:spPr bwMode="auto">
          <a:xfrm>
            <a:off x="1247775" y="3905200"/>
            <a:ext cx="7451298" cy="2733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81000" y="230188"/>
            <a:ext cx="8382000" cy="1163395"/>
          </a:xfrm>
        </p:spPr>
        <p:txBody>
          <a:bodyPr/>
          <a:lstStyle/>
          <a:p>
            <a:r>
              <a:rPr lang="fr-FR" dirty="0" err="1" smtClean="0"/>
              <a:t>Error</a:t>
            </a:r>
            <a:r>
              <a:rPr lang="fr-FR" dirty="0" smtClean="0"/>
              <a:t> Report </a:t>
            </a:r>
            <a:r>
              <a:rPr lang="fr-FR" dirty="0" err="1" smtClean="0"/>
              <a:t>framework</a:t>
            </a:r>
            <a:r>
              <a:rPr lang="fr-FR" dirty="0" smtClean="0"/>
              <a:t/>
            </a:r>
            <a:br>
              <a:rPr lang="fr-FR" dirty="0" smtClean="0"/>
            </a:br>
            <a:r>
              <a:rPr lang="en-US" sz="3600" dirty="0" smtClean="0">
                <a:solidFill>
                  <a:schemeClr val="tx2"/>
                </a:solidFill>
              </a:rPr>
              <a:t>Post Mortem analysis</a:t>
            </a:r>
            <a:endParaRPr lang="fr-FR" sz="3600" dirty="0"/>
          </a:p>
        </p:txBody>
      </p:sp>
      <p:sp>
        <p:nvSpPr>
          <p:cNvPr id="6" name="Espace réservé du contenu 5"/>
          <p:cNvSpPr>
            <a:spLocks noGrp="1"/>
          </p:cNvSpPr>
          <p:nvPr>
            <p:ph idx="1"/>
          </p:nvPr>
        </p:nvSpPr>
        <p:spPr>
          <a:xfrm>
            <a:off x="459767" y="1760786"/>
            <a:ext cx="8207375" cy="4352925"/>
          </a:xfrm>
        </p:spPr>
        <p:txBody>
          <a:bodyPr/>
          <a:lstStyle/>
          <a:p>
            <a:r>
              <a:rPr lang="fr-FR" dirty="0" err="1" smtClean="0"/>
              <a:t>Error</a:t>
            </a:r>
            <a:r>
              <a:rPr lang="fr-FR" dirty="0" smtClean="0"/>
              <a:t> Report </a:t>
            </a:r>
            <a:r>
              <a:rPr lang="fr-FR" dirty="0" err="1" smtClean="0"/>
              <a:t>Generator</a:t>
            </a:r>
            <a:endParaRPr lang="fr-FR" dirty="0" smtClean="0"/>
          </a:p>
          <a:p>
            <a:pPr lvl="1"/>
            <a:r>
              <a:rPr lang="fr-FR" dirty="0" err="1" smtClean="0"/>
              <a:t>Reserves</a:t>
            </a:r>
            <a:r>
              <a:rPr lang="fr-FR" dirty="0" smtClean="0"/>
              <a:t> a </a:t>
            </a:r>
            <a:r>
              <a:rPr lang="fr-FR" dirty="0" err="1" smtClean="0"/>
              <a:t>memory</a:t>
            </a:r>
            <a:r>
              <a:rPr lang="fr-FR" dirty="0" smtClean="0"/>
              <a:t> pool for Dump </a:t>
            </a:r>
            <a:r>
              <a:rPr lang="fr-FR" dirty="0" err="1" smtClean="0"/>
              <a:t>creation</a:t>
            </a:r>
            <a:endParaRPr lang="fr-FR" dirty="0" smtClean="0"/>
          </a:p>
          <a:p>
            <a:pPr lvl="1"/>
            <a:r>
              <a:rPr lang="fr-FR" dirty="0" smtClean="0"/>
              <a:t>Exception!</a:t>
            </a:r>
            <a:r>
              <a:rPr lang="fr-FR" dirty="0" smtClean="0">
                <a:sym typeface="Wingdings" pitchFamily="2" charset="2"/>
              </a:rPr>
              <a:t> </a:t>
            </a:r>
            <a:r>
              <a:rPr lang="fr-FR" dirty="0" err="1" smtClean="0"/>
              <a:t>Creates</a:t>
            </a:r>
            <a:r>
              <a:rPr lang="fr-FR" dirty="0" smtClean="0"/>
              <a:t> the Dump in </a:t>
            </a:r>
            <a:r>
              <a:rPr lang="fr-FR" dirty="0" err="1" smtClean="0"/>
              <a:t>memory</a:t>
            </a:r>
            <a:endParaRPr lang="fr-FR" dirty="0" smtClean="0"/>
          </a:p>
          <a:p>
            <a:pPr lvl="1"/>
            <a:endParaRPr lang="fr-FR" dirty="0" smtClean="0"/>
          </a:p>
          <a:p>
            <a:r>
              <a:rPr lang="fr-FR" dirty="0" err="1" smtClean="0"/>
              <a:t>Error</a:t>
            </a:r>
            <a:r>
              <a:rPr lang="fr-FR" dirty="0" smtClean="0"/>
              <a:t> Report Transfer Driver</a:t>
            </a:r>
          </a:p>
          <a:p>
            <a:pPr lvl="1"/>
            <a:r>
              <a:rPr lang="fr-FR" dirty="0" err="1" smtClean="0"/>
              <a:t>Handles</a:t>
            </a:r>
            <a:r>
              <a:rPr lang="fr-FR" dirty="0" smtClean="0"/>
              <a:t> the </a:t>
            </a:r>
            <a:r>
              <a:rPr lang="fr-FR" dirty="0" err="1" smtClean="0"/>
              <a:t>memory</a:t>
            </a:r>
            <a:r>
              <a:rPr lang="fr-FR" dirty="0" smtClean="0"/>
              <a:t> </a:t>
            </a:r>
            <a:r>
              <a:rPr lang="fr-FR" dirty="0" err="1" smtClean="0"/>
              <a:t>transfer</a:t>
            </a:r>
            <a:endParaRPr lang="fr-FR" dirty="0" smtClean="0"/>
          </a:p>
          <a:p>
            <a:pPr lvl="2"/>
            <a:r>
              <a:rPr lang="fr-FR" dirty="0" smtClean="0"/>
              <a:t>Copy on </a:t>
            </a:r>
            <a:r>
              <a:rPr lang="fr-FR" dirty="0" err="1" smtClean="0"/>
              <a:t>disk</a:t>
            </a:r>
            <a:endParaRPr lang="fr-FR" dirty="0" smtClean="0"/>
          </a:p>
          <a:p>
            <a:pPr lvl="2"/>
            <a:r>
              <a:rPr lang="fr-FR" dirty="0" smtClean="0"/>
              <a:t>Call the </a:t>
            </a:r>
            <a:r>
              <a:rPr lang="fr-FR" dirty="0" err="1" smtClean="0"/>
              <a:t>transfer</a:t>
            </a:r>
            <a:r>
              <a:rPr lang="fr-FR" dirty="0" smtClean="0"/>
              <a:t> application </a:t>
            </a:r>
            <a:r>
              <a:rPr lang="fr-FR" i="1" dirty="0" smtClean="0"/>
              <a:t>(</a:t>
            </a:r>
            <a:r>
              <a:rPr lang="fr-FR" i="1" dirty="0" err="1" smtClean="0"/>
              <a:t>optionnal</a:t>
            </a:r>
            <a:r>
              <a:rPr lang="fr-FR" i="1" dirty="0" smtClean="0"/>
              <a:t>)</a:t>
            </a:r>
          </a:p>
          <a:p>
            <a:pPr lvl="2">
              <a:buNone/>
            </a:pPr>
            <a:endParaRPr lang="fr-FR" dirty="0"/>
          </a:p>
        </p:txBody>
      </p:sp>
      <p:sp>
        <p:nvSpPr>
          <p:cNvPr id="4" name="Espace réservé du numéro de diapositive 3"/>
          <p:cNvSpPr>
            <a:spLocks noGrp="1"/>
          </p:cNvSpPr>
          <p:nvPr>
            <p:ph type="sldNum" sz="quarter" idx="4294967295"/>
          </p:nvPr>
        </p:nvSpPr>
        <p:spPr>
          <a:xfrm>
            <a:off x="8445500" y="6524625"/>
            <a:ext cx="519113" cy="268288"/>
          </a:xfrm>
          <a:prstGeom prst="rect">
            <a:avLst/>
          </a:prstGeom>
        </p:spPr>
        <p:txBody>
          <a:bodyPr/>
          <a:lstStyle/>
          <a:p>
            <a:fld id="{7B51B15D-F1B2-4E37-8CC6-6AA7F6B46E95}" type="slidenum">
              <a:rPr lang="fr-FR" smtClean="0"/>
              <a:pPr/>
              <a:t>34</a:t>
            </a:fld>
            <a:endParaRPr lang="fr-F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 6"/>
          <p:cNvSpPr/>
          <p:nvPr/>
        </p:nvSpPr>
        <p:spPr bwMode="auto">
          <a:xfrm>
            <a:off x="762000" y="2743200"/>
            <a:ext cx="2752725" cy="685799"/>
          </a:xfrm>
          <a:prstGeom prst="irregularSeal1">
            <a:avLst/>
          </a:prstGeom>
          <a:solidFill>
            <a:schemeClr val="accent5"/>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Titre 4"/>
          <p:cNvSpPr>
            <a:spLocks noGrp="1"/>
          </p:cNvSpPr>
          <p:nvPr>
            <p:ph type="title"/>
          </p:nvPr>
        </p:nvSpPr>
        <p:spPr>
          <a:xfrm>
            <a:off x="381000" y="230188"/>
            <a:ext cx="8382000" cy="1163395"/>
          </a:xfrm>
        </p:spPr>
        <p:txBody>
          <a:bodyPr/>
          <a:lstStyle/>
          <a:p>
            <a:r>
              <a:rPr lang="fr-FR" dirty="0" err="1" smtClean="0"/>
              <a:t>Error</a:t>
            </a:r>
            <a:r>
              <a:rPr lang="fr-FR" dirty="0" smtClean="0"/>
              <a:t> Report </a:t>
            </a:r>
            <a:r>
              <a:rPr lang="fr-FR" dirty="0" err="1" smtClean="0"/>
              <a:t>framework</a:t>
            </a:r>
            <a:r>
              <a:rPr lang="fr-FR" dirty="0" smtClean="0"/>
              <a:t/>
            </a:r>
            <a:br>
              <a:rPr lang="fr-FR" dirty="0" smtClean="0"/>
            </a:br>
            <a:r>
              <a:rPr lang="en-US" sz="3600" dirty="0" smtClean="0">
                <a:solidFill>
                  <a:schemeClr val="tx2"/>
                </a:solidFill>
              </a:rPr>
              <a:t>Post Mortem analysis</a:t>
            </a:r>
            <a:endParaRPr lang="fr-FR" sz="3600" dirty="0"/>
          </a:p>
        </p:txBody>
      </p:sp>
      <p:sp>
        <p:nvSpPr>
          <p:cNvPr id="6" name="Espace réservé du contenu 5"/>
          <p:cNvSpPr>
            <a:spLocks noGrp="1"/>
          </p:cNvSpPr>
          <p:nvPr>
            <p:ph idx="1"/>
          </p:nvPr>
        </p:nvSpPr>
        <p:spPr>
          <a:xfrm>
            <a:off x="459767" y="1532186"/>
            <a:ext cx="8207375" cy="4352925"/>
          </a:xfrm>
        </p:spPr>
        <p:txBody>
          <a:bodyPr/>
          <a:lstStyle/>
          <a:p>
            <a:r>
              <a:rPr lang="fr-FR" dirty="0" err="1" smtClean="0"/>
              <a:t>Error</a:t>
            </a:r>
            <a:r>
              <a:rPr lang="fr-FR" dirty="0" smtClean="0"/>
              <a:t> Report </a:t>
            </a:r>
            <a:r>
              <a:rPr lang="fr-FR" dirty="0" err="1" smtClean="0"/>
              <a:t>Generator</a:t>
            </a:r>
            <a:endParaRPr lang="fr-FR" dirty="0" smtClean="0"/>
          </a:p>
          <a:p>
            <a:pPr lvl="1"/>
            <a:r>
              <a:rPr lang="fr-FR" dirty="0" err="1" smtClean="0"/>
              <a:t>Reserves</a:t>
            </a:r>
            <a:r>
              <a:rPr lang="fr-FR" dirty="0" smtClean="0"/>
              <a:t> a </a:t>
            </a:r>
            <a:r>
              <a:rPr lang="fr-FR" dirty="0" err="1" smtClean="0"/>
              <a:t>memory</a:t>
            </a:r>
            <a:r>
              <a:rPr lang="fr-FR" dirty="0" smtClean="0"/>
              <a:t> pool</a:t>
            </a:r>
          </a:p>
          <a:p>
            <a:pPr lvl="1">
              <a:buNone/>
            </a:pPr>
            <a:r>
              <a:rPr lang="en-US" sz="2000" dirty="0" smtClean="0">
                <a:solidFill>
                  <a:schemeClr val="accent5">
                    <a:lumMod val="20000"/>
                    <a:lumOff val="80000"/>
                  </a:schemeClr>
                </a:solidFill>
                <a:latin typeface="Consolas" pitchFamily="49" charset="0"/>
                <a:cs typeface="Courier New" pitchFamily="49" charset="0"/>
              </a:rPr>
              <a:t>HKLM\System\</a:t>
            </a:r>
            <a:r>
              <a:rPr lang="en-US" sz="2000" dirty="0" err="1" smtClean="0">
                <a:solidFill>
                  <a:schemeClr val="accent5">
                    <a:lumMod val="20000"/>
                    <a:lumOff val="80000"/>
                  </a:schemeClr>
                </a:solidFill>
                <a:latin typeface="Consolas" pitchFamily="49" charset="0"/>
                <a:cs typeface="Courier New" pitchFamily="49" charset="0"/>
              </a:rPr>
              <a:t>ErrorReporting</a:t>
            </a:r>
            <a:r>
              <a:rPr lang="en-US" sz="2000" dirty="0" smtClean="0">
                <a:solidFill>
                  <a:schemeClr val="accent5">
                    <a:lumMod val="20000"/>
                    <a:lumOff val="80000"/>
                  </a:schemeClr>
                </a:solidFill>
                <a:latin typeface="Consolas" pitchFamily="49" charset="0"/>
                <a:cs typeface="Courier New" pitchFamily="49" charset="0"/>
              </a:rPr>
              <a:t>\</a:t>
            </a:r>
            <a:r>
              <a:rPr lang="en-US" sz="2000" dirty="0" err="1" smtClean="0">
                <a:solidFill>
                  <a:schemeClr val="accent5">
                    <a:lumMod val="20000"/>
                    <a:lumOff val="80000"/>
                  </a:schemeClr>
                </a:solidFill>
                <a:latin typeface="Consolas" pitchFamily="49" charset="0"/>
                <a:cs typeface="Courier New" pitchFamily="49" charset="0"/>
              </a:rPr>
              <a:t>DumpSettings</a:t>
            </a:r>
            <a:r>
              <a:rPr lang="en-US" sz="2000" dirty="0" smtClean="0">
                <a:solidFill>
                  <a:schemeClr val="accent5">
                    <a:lumMod val="20000"/>
                    <a:lumOff val="80000"/>
                  </a:schemeClr>
                </a:solidFill>
                <a:latin typeface="Consolas" pitchFamily="49" charset="0"/>
                <a:cs typeface="Courier New" pitchFamily="49" charset="0"/>
              </a:rPr>
              <a:t> – “</a:t>
            </a:r>
            <a:r>
              <a:rPr lang="en-US" sz="2000" dirty="0" err="1" smtClean="0">
                <a:solidFill>
                  <a:schemeClr val="accent5">
                    <a:lumMod val="20000"/>
                    <a:lumOff val="80000"/>
                  </a:schemeClr>
                </a:solidFill>
                <a:latin typeface="Consolas" pitchFamily="49" charset="0"/>
                <a:cs typeface="Courier New" pitchFamily="49" charset="0"/>
              </a:rPr>
              <a:t>DumpType</a:t>
            </a:r>
            <a:r>
              <a:rPr lang="en-US" sz="2000" dirty="0" smtClean="0">
                <a:solidFill>
                  <a:schemeClr val="accent5">
                    <a:lumMod val="20000"/>
                    <a:lumOff val="80000"/>
                  </a:schemeClr>
                </a:solidFill>
                <a:latin typeface="Consolas" pitchFamily="49" charset="0"/>
                <a:cs typeface="Courier New" pitchFamily="49" charset="0"/>
              </a:rPr>
              <a:t>”  </a:t>
            </a:r>
            <a:endParaRPr lang="fr-FR" sz="2000" dirty="0" smtClean="0">
              <a:solidFill>
                <a:schemeClr val="accent5">
                  <a:lumMod val="20000"/>
                  <a:lumOff val="80000"/>
                </a:schemeClr>
              </a:solidFill>
              <a:latin typeface="Consolas" pitchFamily="49" charset="0"/>
              <a:cs typeface="Courier New" pitchFamily="49" charset="0"/>
            </a:endParaRPr>
          </a:p>
          <a:p>
            <a:pPr lvl="1">
              <a:buNone/>
            </a:pPr>
            <a:r>
              <a:rPr lang="fr-FR" dirty="0" smtClean="0"/>
              <a:t>	</a:t>
            </a:r>
            <a:r>
              <a:rPr lang="fr-FR" dirty="0" smtClean="0">
                <a:solidFill>
                  <a:srgbClr val="C00000"/>
                </a:solidFill>
                <a:effectLst>
                  <a:outerShdw blurRad="38100" dist="38100" dir="2700000" algn="tl">
                    <a:srgbClr val="000000">
                      <a:alpha val="43137"/>
                    </a:srgbClr>
                  </a:outerShdw>
                </a:effectLst>
              </a:rPr>
              <a:t>Exception!</a:t>
            </a:r>
            <a:r>
              <a:rPr lang="fr-FR" dirty="0" smtClean="0"/>
              <a:t>	</a:t>
            </a:r>
            <a:r>
              <a:rPr lang="fr-FR" dirty="0" smtClean="0">
                <a:sym typeface="Wingdings" pitchFamily="2" charset="2"/>
              </a:rPr>
              <a:t>    </a:t>
            </a:r>
            <a:r>
              <a:rPr lang="fr-FR" dirty="0" smtClean="0"/>
              <a:t>Dump </a:t>
            </a:r>
            <a:r>
              <a:rPr lang="fr-FR" dirty="0" err="1" smtClean="0"/>
              <a:t>context</a:t>
            </a:r>
            <a:r>
              <a:rPr lang="fr-FR" dirty="0" smtClean="0"/>
              <a:t> to </a:t>
            </a:r>
            <a:r>
              <a:rPr lang="fr-FR" dirty="0" err="1" smtClean="0"/>
              <a:t>memory</a:t>
            </a:r>
            <a:r>
              <a:rPr lang="fr-FR" dirty="0" smtClean="0"/>
              <a:t> pool</a:t>
            </a:r>
          </a:p>
          <a:p>
            <a:pPr lvl="1">
              <a:buNone/>
            </a:pPr>
            <a:endParaRPr lang="fr-FR" sz="1100" dirty="0" smtClean="0"/>
          </a:p>
          <a:p>
            <a:r>
              <a:rPr lang="fr-FR" dirty="0" err="1" smtClean="0"/>
              <a:t>Error</a:t>
            </a:r>
            <a:r>
              <a:rPr lang="fr-FR" dirty="0" smtClean="0"/>
              <a:t> Report Transfer Driver</a:t>
            </a:r>
          </a:p>
          <a:p>
            <a:pPr lvl="1"/>
            <a:r>
              <a:rPr lang="fr-FR" dirty="0" err="1" smtClean="0"/>
              <a:t>Handles</a:t>
            </a:r>
            <a:r>
              <a:rPr lang="fr-FR" dirty="0" smtClean="0"/>
              <a:t> the </a:t>
            </a:r>
            <a:r>
              <a:rPr lang="fr-FR" dirty="0" err="1" smtClean="0"/>
              <a:t>memory</a:t>
            </a:r>
            <a:r>
              <a:rPr lang="fr-FR" dirty="0" smtClean="0"/>
              <a:t> </a:t>
            </a:r>
            <a:r>
              <a:rPr lang="fr-FR" dirty="0" err="1" smtClean="0"/>
              <a:t>transfer</a:t>
            </a:r>
            <a:endParaRPr lang="fr-FR" dirty="0" smtClean="0"/>
          </a:p>
          <a:p>
            <a:pPr lvl="2"/>
            <a:r>
              <a:rPr lang="fr-FR" dirty="0" smtClean="0"/>
              <a:t>Copy Dump </a:t>
            </a:r>
            <a:r>
              <a:rPr lang="fr-FR" dirty="0" err="1" smtClean="0"/>
              <a:t>memory</a:t>
            </a:r>
            <a:r>
              <a:rPr lang="fr-FR" dirty="0" smtClean="0"/>
              <a:t> pool to a file</a:t>
            </a:r>
          </a:p>
          <a:p>
            <a:pPr lvl="2">
              <a:buNone/>
            </a:pPr>
            <a:r>
              <a:rPr lang="en-US" sz="1800" dirty="0" smtClean="0">
                <a:solidFill>
                  <a:schemeClr val="accent5">
                    <a:lumMod val="20000"/>
                    <a:lumOff val="80000"/>
                  </a:schemeClr>
                </a:solidFill>
                <a:latin typeface="Consolas" pitchFamily="49" charset="0"/>
                <a:cs typeface="Courier New" pitchFamily="49" charset="0"/>
              </a:rPr>
              <a:t>HKLM\System\</a:t>
            </a:r>
            <a:r>
              <a:rPr lang="en-US" sz="1800" dirty="0" err="1" smtClean="0">
                <a:solidFill>
                  <a:schemeClr val="accent5">
                    <a:lumMod val="20000"/>
                    <a:lumOff val="80000"/>
                  </a:schemeClr>
                </a:solidFill>
                <a:latin typeface="Consolas" pitchFamily="49" charset="0"/>
                <a:cs typeface="Courier New" pitchFamily="49" charset="0"/>
              </a:rPr>
              <a:t>ErrorReporting</a:t>
            </a:r>
            <a:r>
              <a:rPr lang="en-US" sz="1800" dirty="0" smtClean="0">
                <a:solidFill>
                  <a:schemeClr val="accent5">
                    <a:lumMod val="20000"/>
                    <a:lumOff val="80000"/>
                  </a:schemeClr>
                </a:solidFill>
                <a:latin typeface="Consolas" pitchFamily="49" charset="0"/>
                <a:cs typeface="Courier New" pitchFamily="49" charset="0"/>
              </a:rPr>
              <a:t>\</a:t>
            </a:r>
            <a:r>
              <a:rPr lang="en-US" sz="1800" dirty="0" err="1" smtClean="0">
                <a:solidFill>
                  <a:schemeClr val="accent5">
                    <a:lumMod val="20000"/>
                    <a:lumOff val="80000"/>
                  </a:schemeClr>
                </a:solidFill>
                <a:latin typeface="Consolas" pitchFamily="49" charset="0"/>
                <a:cs typeface="Courier New" pitchFamily="49" charset="0"/>
              </a:rPr>
              <a:t>DumpSettings</a:t>
            </a:r>
            <a:r>
              <a:rPr lang="en-US" sz="1800" dirty="0" smtClean="0">
                <a:solidFill>
                  <a:schemeClr val="accent5">
                    <a:lumMod val="20000"/>
                    <a:lumOff val="80000"/>
                  </a:schemeClr>
                </a:solidFill>
                <a:latin typeface="Consolas" pitchFamily="49" charset="0"/>
                <a:cs typeface="Courier New" pitchFamily="49" charset="0"/>
              </a:rPr>
              <a:t> – “</a:t>
            </a:r>
            <a:r>
              <a:rPr lang="en-US" sz="1800" dirty="0" err="1" smtClean="0">
                <a:solidFill>
                  <a:schemeClr val="accent5">
                    <a:lumMod val="20000"/>
                    <a:lumOff val="80000"/>
                  </a:schemeClr>
                </a:solidFill>
                <a:latin typeface="Consolas" pitchFamily="49" charset="0"/>
                <a:cs typeface="Courier New" pitchFamily="49" charset="0"/>
              </a:rPr>
              <a:t>DumpDirectory</a:t>
            </a:r>
            <a:r>
              <a:rPr lang="en-US" sz="1800" dirty="0" smtClean="0">
                <a:solidFill>
                  <a:schemeClr val="accent5">
                    <a:lumMod val="20000"/>
                    <a:lumOff val="80000"/>
                  </a:schemeClr>
                </a:solidFill>
                <a:latin typeface="Consolas" pitchFamily="49" charset="0"/>
                <a:cs typeface="Courier New" pitchFamily="49" charset="0"/>
              </a:rPr>
              <a:t>“</a:t>
            </a:r>
          </a:p>
          <a:p>
            <a:pPr lvl="2">
              <a:buNone/>
            </a:pPr>
            <a:r>
              <a:rPr lang="en-US" sz="1800" dirty="0" smtClean="0">
                <a:solidFill>
                  <a:schemeClr val="accent5">
                    <a:lumMod val="20000"/>
                    <a:lumOff val="80000"/>
                  </a:schemeClr>
                </a:solidFill>
                <a:latin typeface="Consolas" pitchFamily="49" charset="0"/>
                <a:cs typeface="Courier New" pitchFamily="49" charset="0"/>
                <a:sym typeface="Wingdings" pitchFamily="2" charset="2"/>
              </a:rPr>
              <a:t> </a:t>
            </a:r>
            <a:r>
              <a:rPr lang="en-US" sz="1800" dirty="0" smtClean="0">
                <a:solidFill>
                  <a:schemeClr val="accent5">
                    <a:lumMod val="20000"/>
                    <a:lumOff val="80000"/>
                  </a:schemeClr>
                </a:solidFill>
                <a:latin typeface="Consolas" pitchFamily="49" charset="0"/>
                <a:cs typeface="Courier New" pitchFamily="49" charset="0"/>
              </a:rPr>
              <a:t>HKLM\System\</a:t>
            </a:r>
            <a:r>
              <a:rPr lang="en-US" sz="1800" dirty="0" err="1" smtClean="0">
                <a:solidFill>
                  <a:schemeClr val="accent5">
                    <a:lumMod val="20000"/>
                    <a:lumOff val="80000"/>
                  </a:schemeClr>
                </a:solidFill>
                <a:latin typeface="Consolas" pitchFamily="49" charset="0"/>
                <a:cs typeface="Courier New" pitchFamily="49" charset="0"/>
              </a:rPr>
              <a:t>ErrorReporting</a:t>
            </a:r>
            <a:r>
              <a:rPr lang="en-US" sz="1800" dirty="0" smtClean="0">
                <a:solidFill>
                  <a:schemeClr val="accent5">
                    <a:lumMod val="20000"/>
                    <a:lumOff val="80000"/>
                  </a:schemeClr>
                </a:solidFill>
                <a:latin typeface="Consolas" pitchFamily="49" charset="0"/>
                <a:cs typeface="Courier New" pitchFamily="49" charset="0"/>
              </a:rPr>
              <a:t>\</a:t>
            </a:r>
            <a:r>
              <a:rPr lang="en-US" sz="1800" dirty="0" err="1" smtClean="0">
                <a:solidFill>
                  <a:schemeClr val="accent5">
                    <a:lumMod val="20000"/>
                    <a:lumOff val="80000"/>
                  </a:schemeClr>
                </a:solidFill>
                <a:latin typeface="Consolas" pitchFamily="49" charset="0"/>
                <a:cs typeface="Courier New" pitchFamily="49" charset="0"/>
              </a:rPr>
              <a:t>DumpFiles</a:t>
            </a:r>
            <a:r>
              <a:rPr lang="en-US" sz="1800" dirty="0" smtClean="0">
                <a:solidFill>
                  <a:schemeClr val="accent5">
                    <a:lumMod val="20000"/>
                    <a:lumOff val="80000"/>
                  </a:schemeClr>
                </a:solidFill>
                <a:latin typeface="Consolas" pitchFamily="49" charset="0"/>
                <a:cs typeface="Courier New" pitchFamily="49" charset="0"/>
              </a:rPr>
              <a:t> - “…File name…”  </a:t>
            </a:r>
            <a:endParaRPr lang="fr-FR" dirty="0" smtClean="0"/>
          </a:p>
          <a:p>
            <a:pPr lvl="2"/>
            <a:r>
              <a:rPr lang="fr-FR" dirty="0" smtClean="0"/>
              <a:t>Call </a:t>
            </a:r>
            <a:r>
              <a:rPr lang="fr-FR" dirty="0" err="1" smtClean="0"/>
              <a:t>transfer</a:t>
            </a:r>
            <a:r>
              <a:rPr lang="fr-FR" dirty="0" smtClean="0"/>
              <a:t> application </a:t>
            </a:r>
            <a:r>
              <a:rPr lang="fr-FR" i="1" dirty="0" smtClean="0"/>
              <a:t>(</a:t>
            </a:r>
            <a:r>
              <a:rPr lang="fr-FR" i="1" dirty="0" err="1" smtClean="0"/>
              <a:t>optionnal</a:t>
            </a:r>
            <a:r>
              <a:rPr lang="fr-FR" i="1" dirty="0" smtClean="0"/>
              <a:t>)</a:t>
            </a:r>
          </a:p>
          <a:p>
            <a:pPr lvl="2">
              <a:buNone/>
            </a:pPr>
            <a:r>
              <a:rPr lang="en-US" sz="1800" dirty="0" smtClean="0">
                <a:solidFill>
                  <a:schemeClr val="accent5">
                    <a:lumMod val="20000"/>
                    <a:lumOff val="80000"/>
                  </a:schemeClr>
                </a:solidFill>
                <a:latin typeface="Consolas" pitchFamily="49" charset="0"/>
                <a:cs typeface="Courier New" pitchFamily="49" charset="0"/>
              </a:rPr>
              <a:t>HKLM\System\</a:t>
            </a:r>
            <a:r>
              <a:rPr lang="en-US" sz="1800" dirty="0" err="1" smtClean="0">
                <a:solidFill>
                  <a:schemeClr val="accent5">
                    <a:lumMod val="20000"/>
                    <a:lumOff val="80000"/>
                  </a:schemeClr>
                </a:solidFill>
                <a:latin typeface="Consolas" pitchFamily="49" charset="0"/>
                <a:cs typeface="Courier New" pitchFamily="49" charset="0"/>
              </a:rPr>
              <a:t>ErrorReporting</a:t>
            </a:r>
            <a:r>
              <a:rPr lang="en-US" sz="1800" dirty="0" smtClean="0">
                <a:solidFill>
                  <a:schemeClr val="accent5">
                    <a:lumMod val="20000"/>
                    <a:lumOff val="80000"/>
                  </a:schemeClr>
                </a:solidFill>
                <a:latin typeface="Consolas" pitchFamily="49" charset="0"/>
                <a:cs typeface="Courier New" pitchFamily="49" charset="0"/>
              </a:rPr>
              <a:t>\</a:t>
            </a:r>
            <a:r>
              <a:rPr lang="en-US" sz="1800" dirty="0" err="1" smtClean="0">
                <a:solidFill>
                  <a:schemeClr val="accent5">
                    <a:lumMod val="20000"/>
                    <a:lumOff val="80000"/>
                  </a:schemeClr>
                </a:solidFill>
                <a:latin typeface="Consolas" pitchFamily="49" charset="0"/>
                <a:cs typeface="Courier New" pitchFamily="49" charset="0"/>
              </a:rPr>
              <a:t>DumpSettings</a:t>
            </a:r>
            <a:r>
              <a:rPr lang="en-US" sz="1800" dirty="0" smtClean="0">
                <a:solidFill>
                  <a:schemeClr val="accent5">
                    <a:lumMod val="20000"/>
                    <a:lumOff val="80000"/>
                  </a:schemeClr>
                </a:solidFill>
                <a:latin typeface="Consolas" pitchFamily="49" charset="0"/>
                <a:cs typeface="Courier New" pitchFamily="49" charset="0"/>
              </a:rPr>
              <a:t> - “</a:t>
            </a:r>
            <a:r>
              <a:rPr lang="en-US" sz="1800" dirty="0" err="1" smtClean="0">
                <a:solidFill>
                  <a:schemeClr val="accent5">
                    <a:lumMod val="20000"/>
                    <a:lumOff val="80000"/>
                  </a:schemeClr>
                </a:solidFill>
                <a:latin typeface="Consolas" pitchFamily="49" charset="0"/>
                <a:cs typeface="Courier New" pitchFamily="49" charset="0"/>
              </a:rPr>
              <a:t>UploadClient</a:t>
            </a:r>
            <a:r>
              <a:rPr lang="en-US" sz="1800" dirty="0" smtClean="0">
                <a:solidFill>
                  <a:schemeClr val="accent5">
                    <a:lumMod val="20000"/>
                    <a:lumOff val="80000"/>
                  </a:schemeClr>
                </a:solidFill>
                <a:latin typeface="Consolas" pitchFamily="49" charset="0"/>
                <a:cs typeface="Courier New" pitchFamily="49" charset="0"/>
              </a:rPr>
              <a:t>”</a:t>
            </a:r>
            <a:endParaRPr lang="fr-FR" sz="1800" dirty="0"/>
          </a:p>
        </p:txBody>
      </p:sp>
      <p:sp>
        <p:nvSpPr>
          <p:cNvPr id="4" name="Espace réservé du numéro de diapositive 3"/>
          <p:cNvSpPr>
            <a:spLocks noGrp="1"/>
          </p:cNvSpPr>
          <p:nvPr>
            <p:ph type="sldNum" sz="quarter" idx="4294967295"/>
          </p:nvPr>
        </p:nvSpPr>
        <p:spPr>
          <a:xfrm>
            <a:off x="8445500" y="6524625"/>
            <a:ext cx="519113" cy="268288"/>
          </a:xfrm>
          <a:prstGeom prst="rect">
            <a:avLst/>
          </a:prstGeom>
        </p:spPr>
        <p:txBody>
          <a:bodyPr/>
          <a:lstStyle/>
          <a:p>
            <a:fld id="{7B51B15D-F1B2-4E37-8CC6-6AA7F6B46E95}" type="slidenum">
              <a:rPr lang="fr-FR" smtClean="0"/>
              <a:pPr/>
              <a:t>35</a:t>
            </a:fld>
            <a:endParaRPr lang="fr-FR"/>
          </a:p>
        </p:txBody>
      </p:sp>
      <p:sp>
        <p:nvSpPr>
          <p:cNvPr id="8" name="Rectangle à coins arrondis 7"/>
          <p:cNvSpPr/>
          <p:nvPr/>
        </p:nvSpPr>
        <p:spPr bwMode="auto">
          <a:xfrm>
            <a:off x="7118020" y="1054925"/>
            <a:ext cx="1793174" cy="961901"/>
          </a:xfrm>
          <a:prstGeom prst="wedgeRoundRectCallout">
            <a:avLst>
              <a:gd name="adj1" fmla="val -41803"/>
              <a:gd name="adj2" fmla="val 106344"/>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rPr>
              <a:t>Impacts the Size </a:t>
            </a:r>
            <a:r>
              <a:rPr kumimoji="0" lang="fr-FR" sz="1600" b="0" i="0" u="none" strike="noStrike" cap="none" normalizeH="0" baseline="0" dirty="0" err="1" smtClean="0">
                <a:ln>
                  <a:noFill/>
                </a:ln>
                <a:solidFill>
                  <a:schemeClr val="bg1"/>
                </a:solidFill>
                <a:effectLst/>
                <a:latin typeface="Arial" charset="0"/>
              </a:rPr>
              <a:t>reserved</a:t>
            </a:r>
            <a:r>
              <a:rPr kumimoji="0" lang="fr-FR" sz="1600" b="0" i="0" u="none" strike="noStrike" cap="none" normalizeH="0" baseline="0" dirty="0" smtClean="0">
                <a:ln>
                  <a:noFill/>
                </a:ln>
                <a:solidFill>
                  <a:schemeClr val="bg1"/>
                </a:solidFill>
                <a:effectLst/>
                <a:latin typeface="Arial" charset="0"/>
              </a:rPr>
              <a:t> </a:t>
            </a:r>
            <a:r>
              <a:rPr kumimoji="0" lang="fr-FR" sz="1600" b="0" i="0" u="none" strike="noStrike" cap="none" normalizeH="0" baseline="0" dirty="0" err="1" smtClean="0">
                <a:ln>
                  <a:noFill/>
                </a:ln>
                <a:solidFill>
                  <a:schemeClr val="bg1"/>
                </a:solidFill>
                <a:effectLst/>
                <a:latin typeface="Arial" charset="0"/>
              </a:rPr>
              <a:t>at</a:t>
            </a:r>
            <a:r>
              <a:rPr kumimoji="0" lang="fr-FR" sz="1600" b="0" i="0" u="none" strike="noStrike" cap="none" normalizeH="0" baseline="0" dirty="0" smtClean="0">
                <a:ln>
                  <a:noFill/>
                </a:ln>
                <a:solidFill>
                  <a:schemeClr val="bg1"/>
                </a:solidFill>
                <a:effectLst/>
                <a:latin typeface="Arial" charset="0"/>
              </a:rPr>
              <a:t> startup</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Exception &amp; Dump File</a:t>
            </a:r>
            <a:endParaRPr lang="fr-FR" dirty="0"/>
          </a:p>
        </p:txBody>
      </p:sp>
      <p:sp>
        <p:nvSpPr>
          <p:cNvPr id="3" name="Espace réservé du numéro de diapositive 2"/>
          <p:cNvSpPr>
            <a:spLocks noGrp="1"/>
          </p:cNvSpPr>
          <p:nvPr>
            <p:ph type="sldNum" sz="quarter" idx="4294967295"/>
          </p:nvPr>
        </p:nvSpPr>
        <p:spPr>
          <a:xfrm>
            <a:off x="8445500" y="6524625"/>
            <a:ext cx="519113" cy="268288"/>
          </a:xfrm>
          <a:prstGeom prst="rect">
            <a:avLst/>
          </a:prstGeom>
        </p:spPr>
        <p:txBody>
          <a:bodyPr/>
          <a:lstStyle/>
          <a:p>
            <a:fld id="{AAC35BA4-B941-4114-ACB6-E7E77BA1A2C1}" type="slidenum">
              <a:rPr lang="fr-FR" smtClean="0"/>
              <a:pPr/>
              <a:t>36</a:t>
            </a:fld>
            <a:endParaRPr lang="fr-FR"/>
          </a:p>
        </p:txBody>
      </p:sp>
      <p:pic>
        <p:nvPicPr>
          <p:cNvPr id="1779715" name="Picture 3"/>
          <p:cNvPicPr>
            <a:picLocks noChangeAspect="1" noChangeArrowheads="1"/>
          </p:cNvPicPr>
          <p:nvPr/>
        </p:nvPicPr>
        <p:blipFill>
          <a:blip r:embed="rId3" cstate="print"/>
          <a:srcRect/>
          <a:stretch>
            <a:fillRect/>
          </a:stretch>
        </p:blipFill>
        <p:spPr bwMode="auto">
          <a:xfrm>
            <a:off x="4575634" y="1320114"/>
            <a:ext cx="4219575" cy="4857750"/>
          </a:xfrm>
          <a:prstGeom prst="rect">
            <a:avLst/>
          </a:prstGeom>
          <a:noFill/>
          <a:ln w="9525">
            <a:noFill/>
            <a:miter lim="800000"/>
            <a:headEnd/>
            <a:tailEnd/>
          </a:ln>
        </p:spPr>
      </p:pic>
      <p:sp>
        <p:nvSpPr>
          <p:cNvPr id="7" name="Oval 6"/>
          <p:cNvSpPr>
            <a:spLocks noChangeArrowheads="1"/>
          </p:cNvSpPr>
          <p:nvPr/>
        </p:nvSpPr>
        <p:spPr bwMode="auto">
          <a:xfrm>
            <a:off x="6899564" y="1951465"/>
            <a:ext cx="1889852" cy="297476"/>
          </a:xfrm>
          <a:prstGeom prst="ellipse">
            <a:avLst/>
          </a:prstGeom>
          <a:noFill/>
          <a:ln w="38100" algn="ctr">
            <a:solidFill>
              <a:srgbClr val="FF0000"/>
            </a:solidFill>
            <a:round/>
            <a:headEnd/>
            <a:tailEnd/>
          </a:ln>
          <a:effectLst/>
        </p:spPr>
        <p:txBody>
          <a:bodyPr wrap="square" lIns="45720" rIns="45720" anchor="ctr">
            <a:noAutofit/>
          </a:bodyPr>
          <a:lstStyle/>
          <a:p>
            <a:endParaRPr lang="fr-FR"/>
          </a:p>
        </p:txBody>
      </p:sp>
      <p:sp>
        <p:nvSpPr>
          <p:cNvPr id="8" name="Oval 6"/>
          <p:cNvSpPr>
            <a:spLocks noChangeArrowheads="1"/>
          </p:cNvSpPr>
          <p:nvPr/>
        </p:nvSpPr>
        <p:spPr bwMode="auto">
          <a:xfrm>
            <a:off x="2992582" y="3435881"/>
            <a:ext cx="368135" cy="297476"/>
          </a:xfrm>
          <a:prstGeom prst="ellipse">
            <a:avLst/>
          </a:prstGeom>
          <a:noFill/>
          <a:ln w="38100" algn="ctr">
            <a:solidFill>
              <a:srgbClr val="FF0000"/>
            </a:solidFill>
            <a:round/>
            <a:headEnd/>
            <a:tailEnd/>
          </a:ln>
          <a:effectLst/>
        </p:spPr>
        <p:txBody>
          <a:bodyPr wrap="square" lIns="45720" rIns="45720" anchor="ctr">
            <a:noAutofit/>
          </a:bodyPr>
          <a:lstStyle/>
          <a:p>
            <a:endParaRPr lang="fr-FR"/>
          </a:p>
        </p:txBody>
      </p:sp>
      <p:grpSp>
        <p:nvGrpSpPr>
          <p:cNvPr id="10" name="Groupe 9"/>
          <p:cNvGrpSpPr/>
          <p:nvPr/>
        </p:nvGrpSpPr>
        <p:grpSpPr>
          <a:xfrm>
            <a:off x="272927" y="1171575"/>
            <a:ext cx="3742959" cy="5259300"/>
            <a:chOff x="272927" y="1171575"/>
            <a:chExt cx="3742959" cy="5259300"/>
          </a:xfrm>
        </p:grpSpPr>
        <p:pic>
          <p:nvPicPr>
            <p:cNvPr id="1779714" name="Picture 2"/>
            <p:cNvPicPr>
              <a:picLocks noChangeAspect="1" noChangeArrowheads="1"/>
            </p:cNvPicPr>
            <p:nvPr/>
          </p:nvPicPr>
          <p:blipFill>
            <a:blip r:embed="rId4" cstate="print"/>
            <a:srcRect/>
            <a:stretch>
              <a:fillRect/>
            </a:stretch>
          </p:blipFill>
          <p:spPr bwMode="auto">
            <a:xfrm>
              <a:off x="272927" y="1183014"/>
              <a:ext cx="3742959" cy="5247861"/>
            </a:xfrm>
            <a:prstGeom prst="rect">
              <a:avLst/>
            </a:prstGeom>
            <a:noFill/>
            <a:ln w="9525">
              <a:solidFill>
                <a:schemeClr val="bg1"/>
              </a:solidFill>
              <a:miter lim="800000"/>
              <a:headEnd/>
              <a:tailEnd/>
            </a:ln>
            <a:effectLst>
              <a:outerShdw blurRad="381000" sx="104000" sy="104000" algn="ctr" rotWithShape="0">
                <a:schemeClr val="tx1">
                  <a:alpha val="40000"/>
                </a:schemeClr>
              </a:outerShdw>
            </a:effectLst>
          </p:spPr>
        </p:pic>
        <p:sp>
          <p:nvSpPr>
            <p:cNvPr id="9" name="ZoneTexte 8"/>
            <p:cNvSpPr txBox="1"/>
            <p:nvPr/>
          </p:nvSpPr>
          <p:spPr>
            <a:xfrm>
              <a:off x="428625" y="1171575"/>
              <a:ext cx="1028700" cy="139616"/>
            </a:xfrm>
            <a:prstGeom prst="rect">
              <a:avLst/>
            </a:prstGeom>
            <a:solidFill>
              <a:schemeClr val="bg1">
                <a:lumMod val="85000"/>
                <a:lumOff val="15000"/>
              </a:schemeClr>
            </a:solidFill>
          </p:spPr>
          <p:txBody>
            <a:bodyPr wrap="square" rtlCol="0" anchor="ctr" anchorCtr="0">
              <a:noAutofit/>
            </a:bodyPr>
            <a:lstStyle/>
            <a:p>
              <a:r>
                <a:rPr lang="fr-FR" sz="1050" dirty="0" err="1" smtClean="0"/>
                <a:t>Device</a:t>
              </a:r>
              <a:endParaRPr lang="fr-FR" sz="1050" dirty="0"/>
            </a:p>
          </p:txBody>
        </p:sp>
      </p:grpSp>
      <p:sp>
        <p:nvSpPr>
          <p:cNvPr id="6" name="Flèche droite 5"/>
          <p:cNvSpPr/>
          <p:nvPr/>
        </p:nvSpPr>
        <p:spPr bwMode="auto">
          <a:xfrm>
            <a:off x="3835730" y="3526971"/>
            <a:ext cx="866899" cy="510639"/>
          </a:xfrm>
          <a:prstGeom prst="rightArrow">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779715"/>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Post Mortem file </a:t>
            </a:r>
            <a:r>
              <a:rPr lang="fr-FR" dirty="0" err="1" smtClean="0"/>
              <a:t>Analysis</a:t>
            </a:r>
            <a:endParaRPr lang="fr-FR" dirty="0"/>
          </a:p>
        </p:txBody>
      </p:sp>
      <p:sp>
        <p:nvSpPr>
          <p:cNvPr id="4" name="Espace réservé du contenu 3"/>
          <p:cNvSpPr>
            <a:spLocks noGrp="1"/>
          </p:cNvSpPr>
          <p:nvPr>
            <p:ph idx="1"/>
          </p:nvPr>
        </p:nvSpPr>
        <p:spPr>
          <a:xfrm>
            <a:off x="459767" y="1145512"/>
            <a:ext cx="8207375" cy="4096072"/>
          </a:xfrm>
        </p:spPr>
        <p:txBody>
          <a:bodyPr/>
          <a:lstStyle/>
          <a:p>
            <a:r>
              <a:rPr lang="fr-FR" sz="2800" dirty="0" smtClean="0"/>
              <a:t>Copy the .KDMP file on the host</a:t>
            </a:r>
          </a:p>
          <a:p>
            <a:pPr lvl="1"/>
            <a:r>
              <a:rPr lang="fr-FR" sz="2400" dirty="0" smtClean="0"/>
              <a:t>In the </a:t>
            </a:r>
            <a:r>
              <a:rPr lang="fr-FR" sz="2400" dirty="0" err="1" smtClean="0"/>
              <a:t>project</a:t>
            </a:r>
            <a:r>
              <a:rPr lang="fr-FR" sz="2400" dirty="0" smtClean="0"/>
              <a:t> directory </a:t>
            </a:r>
            <a:r>
              <a:rPr lang="fr-FR" sz="2400" dirty="0" err="1" smtClean="0"/>
              <a:t>with</a:t>
            </a:r>
            <a:r>
              <a:rPr lang="fr-FR" sz="2400" dirty="0" smtClean="0"/>
              <a:t> .PDB files</a:t>
            </a:r>
          </a:p>
          <a:p>
            <a:r>
              <a:rPr lang="fr-FR" sz="2800" dirty="0" smtClean="0"/>
              <a:t>Open .KDMP file </a:t>
            </a:r>
            <a:r>
              <a:rPr lang="fr-FR" sz="2800" dirty="0" err="1" smtClean="0"/>
              <a:t>with</a:t>
            </a:r>
            <a:r>
              <a:rPr lang="fr-FR" sz="2800" dirty="0" smtClean="0"/>
              <a:t> VS in </a:t>
            </a:r>
            <a:r>
              <a:rPr lang="fr-FR" sz="2800" dirty="0" err="1" smtClean="0"/>
              <a:t>project</a:t>
            </a:r>
            <a:r>
              <a:rPr lang="fr-FR" sz="2800" dirty="0" smtClean="0"/>
              <a:t> mode</a:t>
            </a:r>
          </a:p>
          <a:p>
            <a:pPr lvl="1"/>
            <a:r>
              <a:rPr lang="fr-FR" sz="2400" dirty="0" err="1" smtClean="0"/>
              <a:t>Launch</a:t>
            </a:r>
            <a:r>
              <a:rPr lang="fr-FR" sz="2400" dirty="0" smtClean="0"/>
              <a:t> a new debugger instance</a:t>
            </a:r>
            <a:endParaRPr lang="fr-FR" sz="2400" dirty="0"/>
          </a:p>
        </p:txBody>
      </p:sp>
      <p:sp>
        <p:nvSpPr>
          <p:cNvPr id="3" name="Espace réservé du numéro de diapositive 2"/>
          <p:cNvSpPr>
            <a:spLocks noGrp="1"/>
          </p:cNvSpPr>
          <p:nvPr>
            <p:ph type="sldNum" sz="quarter" idx="4294967295"/>
          </p:nvPr>
        </p:nvSpPr>
        <p:spPr>
          <a:xfrm>
            <a:off x="8445500" y="6524625"/>
            <a:ext cx="519113" cy="268288"/>
          </a:xfrm>
          <a:prstGeom prst="rect">
            <a:avLst/>
          </a:prstGeom>
        </p:spPr>
        <p:txBody>
          <a:bodyPr/>
          <a:lstStyle/>
          <a:p>
            <a:fld id="{AAC35BA4-B941-4114-ACB6-E7E77BA1A2C1}" type="slidenum">
              <a:rPr lang="fr-FR" smtClean="0"/>
              <a:pPr/>
              <a:t>37</a:t>
            </a:fld>
            <a:endParaRPr lang="fr-FR"/>
          </a:p>
        </p:txBody>
      </p:sp>
      <p:pic>
        <p:nvPicPr>
          <p:cNvPr id="8" name="Picture 2"/>
          <p:cNvPicPr>
            <a:picLocks noChangeAspect="1" noChangeArrowheads="1"/>
          </p:cNvPicPr>
          <p:nvPr/>
        </p:nvPicPr>
        <p:blipFill>
          <a:blip r:embed="rId3" cstate="print"/>
          <a:srcRect/>
          <a:stretch>
            <a:fillRect/>
          </a:stretch>
        </p:blipFill>
        <p:spPr bwMode="auto">
          <a:xfrm>
            <a:off x="309114" y="2919597"/>
            <a:ext cx="8442046" cy="2968831"/>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2755646" y="4482353"/>
            <a:ext cx="6224868" cy="2016351"/>
          </a:xfrm>
          <a:prstGeom prst="rect">
            <a:avLst/>
          </a:prstGeom>
          <a:noFill/>
          <a:ln w="9525">
            <a:solidFill>
              <a:schemeClr val="bg1">
                <a:lumMod val="85000"/>
                <a:lumOff val="15000"/>
              </a:schemeClr>
            </a:solidFill>
            <a:miter lim="800000"/>
            <a:headEnd/>
            <a:tailEnd/>
          </a:ln>
        </p:spPr>
      </p:pic>
      <p:sp>
        <p:nvSpPr>
          <p:cNvPr id="10" name="ZoneTexte 9"/>
          <p:cNvSpPr txBox="1"/>
          <p:nvPr/>
        </p:nvSpPr>
        <p:spPr>
          <a:xfrm>
            <a:off x="2809875" y="4524375"/>
            <a:ext cx="1028700" cy="158666"/>
          </a:xfrm>
          <a:prstGeom prst="rect">
            <a:avLst/>
          </a:prstGeom>
          <a:solidFill>
            <a:schemeClr val="bg1">
              <a:lumMod val="85000"/>
              <a:lumOff val="15000"/>
            </a:schemeClr>
          </a:solidFill>
        </p:spPr>
        <p:txBody>
          <a:bodyPr wrap="square" rtlCol="0" anchor="ctr" anchorCtr="0">
            <a:noAutofit/>
          </a:bodyPr>
          <a:lstStyle/>
          <a:p>
            <a:r>
              <a:rPr lang="fr-FR" sz="1050" dirty="0" smtClean="0"/>
              <a:t>Call </a:t>
            </a:r>
            <a:r>
              <a:rPr lang="fr-FR" sz="1050" dirty="0" err="1" smtClean="0"/>
              <a:t>Stack</a:t>
            </a:r>
            <a:endParaRPr lang="fr-FR" sz="1050" dirty="0"/>
          </a:p>
        </p:txBody>
      </p:sp>
      <p:sp>
        <p:nvSpPr>
          <p:cNvPr id="12" name="ZoneTexte 11"/>
          <p:cNvSpPr txBox="1"/>
          <p:nvPr/>
        </p:nvSpPr>
        <p:spPr>
          <a:xfrm>
            <a:off x="2943225" y="4724400"/>
            <a:ext cx="1028700" cy="158666"/>
          </a:xfrm>
          <a:prstGeom prst="rect">
            <a:avLst/>
          </a:prstGeom>
          <a:solidFill>
            <a:schemeClr val="tx1">
              <a:lumMod val="95000"/>
            </a:schemeClr>
          </a:solidFill>
        </p:spPr>
        <p:txBody>
          <a:bodyPr wrap="square" rtlCol="0" anchor="ctr" anchorCtr="0">
            <a:noAutofit/>
          </a:bodyPr>
          <a:lstStyle/>
          <a:p>
            <a:r>
              <a:rPr lang="fr-FR" sz="1400" dirty="0" smtClean="0">
                <a:solidFill>
                  <a:schemeClr val="bg1">
                    <a:lumMod val="75000"/>
                    <a:lumOff val="25000"/>
                  </a:schemeClr>
                </a:solidFill>
              </a:rPr>
              <a:t>Name</a:t>
            </a:r>
            <a:endParaRPr lang="fr-FR" sz="1400" dirty="0">
              <a:solidFill>
                <a:schemeClr val="bg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ToolHelp</a:t>
            </a:r>
            <a:r>
              <a:rPr lang="fr-FR" dirty="0" smtClean="0"/>
              <a:t> </a:t>
            </a:r>
            <a:r>
              <a:rPr lang="fr-FR" dirty="0" err="1" smtClean="0"/>
              <a:t>library</a:t>
            </a:r>
            <a:endParaRPr lang="fr-FR" dirty="0"/>
          </a:p>
        </p:txBody>
      </p:sp>
      <p:sp>
        <p:nvSpPr>
          <p:cNvPr id="3" name="Espace réservé du contenu 2"/>
          <p:cNvSpPr>
            <a:spLocks noGrp="1"/>
          </p:cNvSpPr>
          <p:nvPr>
            <p:ph idx="1"/>
          </p:nvPr>
        </p:nvSpPr>
        <p:spPr>
          <a:xfrm>
            <a:off x="416737" y="1315284"/>
            <a:ext cx="8207375" cy="4352925"/>
          </a:xfrm>
        </p:spPr>
        <p:txBody>
          <a:bodyPr/>
          <a:lstStyle/>
          <a:p>
            <a:r>
              <a:rPr lang="fr-FR" sz="2400" b="0" dirty="0" err="1" smtClean="0"/>
              <a:t>Snapshot</a:t>
            </a:r>
            <a:r>
              <a:rPr lang="fr-FR" sz="2400" b="0" dirty="0" smtClean="0"/>
              <a:t> </a:t>
            </a:r>
            <a:r>
              <a:rPr lang="fr-FR" sz="2400" b="0" i="1" dirty="0" smtClean="0"/>
              <a:t>(</a:t>
            </a:r>
            <a:r>
              <a:rPr lang="fr-FR" sz="2400" b="0" i="1" dirty="0" err="1" smtClean="0"/>
              <a:t>initialization</a:t>
            </a:r>
            <a:r>
              <a:rPr lang="fr-FR" sz="2400" b="0" i="1" dirty="0" smtClean="0"/>
              <a:t>)</a:t>
            </a:r>
          </a:p>
          <a:p>
            <a:pPr lvl="1"/>
            <a:r>
              <a:rPr lang="fr-FR" sz="2000" dirty="0" smtClean="0">
                <a:solidFill>
                  <a:schemeClr val="accent5">
                    <a:lumMod val="20000"/>
                    <a:lumOff val="80000"/>
                  </a:schemeClr>
                </a:solidFill>
                <a:latin typeface="Consolas" pitchFamily="49" charset="0"/>
                <a:cs typeface="Courier New" pitchFamily="49" charset="0"/>
              </a:rPr>
              <a:t>CreateToolhelp32Snapshot, CloseToolhelp32Snapshot</a:t>
            </a:r>
          </a:p>
          <a:p>
            <a:r>
              <a:rPr lang="fr-FR" sz="2400" dirty="0" err="1" smtClean="0"/>
              <a:t>Process</a:t>
            </a:r>
            <a:endParaRPr lang="fr-FR" sz="2400" dirty="0" smtClean="0"/>
          </a:p>
          <a:p>
            <a:pPr lvl="1"/>
            <a:r>
              <a:rPr lang="fr-FR" sz="2000" dirty="0" smtClean="0">
                <a:solidFill>
                  <a:schemeClr val="accent5">
                    <a:lumMod val="20000"/>
                    <a:lumOff val="80000"/>
                  </a:schemeClr>
                </a:solidFill>
                <a:latin typeface="Consolas" pitchFamily="49" charset="0"/>
                <a:cs typeface="Courier New" pitchFamily="49" charset="0"/>
              </a:rPr>
              <a:t>Process32First, Process32Next</a:t>
            </a:r>
          </a:p>
          <a:p>
            <a:r>
              <a:rPr lang="fr-FR" sz="2400" dirty="0" smtClean="0"/>
              <a:t>Thread</a:t>
            </a:r>
          </a:p>
          <a:p>
            <a:pPr lvl="1"/>
            <a:r>
              <a:rPr lang="fr-FR" sz="2000" dirty="0" smtClean="0">
                <a:solidFill>
                  <a:schemeClr val="accent5">
                    <a:lumMod val="20000"/>
                    <a:lumOff val="80000"/>
                  </a:schemeClr>
                </a:solidFill>
                <a:latin typeface="Consolas" pitchFamily="49" charset="0"/>
                <a:cs typeface="Courier New" pitchFamily="49" charset="0"/>
              </a:rPr>
              <a:t>Thread32First, Thread32Next</a:t>
            </a:r>
          </a:p>
          <a:p>
            <a:r>
              <a:rPr lang="fr-FR" sz="2400" b="0" dirty="0" err="1" smtClean="0"/>
              <a:t>Heap</a:t>
            </a:r>
            <a:endParaRPr lang="fr-FR" sz="2400" b="0" dirty="0" smtClean="0"/>
          </a:p>
          <a:p>
            <a:pPr lvl="1"/>
            <a:r>
              <a:rPr lang="fr-FR" sz="2000" dirty="0" smtClean="0">
                <a:solidFill>
                  <a:schemeClr val="accent5">
                    <a:lumMod val="20000"/>
                    <a:lumOff val="80000"/>
                  </a:schemeClr>
                </a:solidFill>
                <a:latin typeface="Consolas" pitchFamily="49" charset="0"/>
                <a:cs typeface="Courier New" pitchFamily="49" charset="0"/>
              </a:rPr>
              <a:t>Heap32First, Heap32ListFirst, Heap32ListNext, Heap32Next</a:t>
            </a:r>
          </a:p>
          <a:p>
            <a:r>
              <a:rPr lang="fr-FR" sz="2400" b="0" dirty="0" err="1" smtClean="0"/>
              <a:t>Module</a:t>
            </a:r>
          </a:p>
          <a:p>
            <a:pPr lvl="1"/>
            <a:r>
              <a:rPr lang="fr-FR" sz="2000" dirty="0" smtClean="0">
                <a:solidFill>
                  <a:schemeClr val="accent5">
                    <a:lumMod val="20000"/>
                    <a:lumOff val="80000"/>
                  </a:schemeClr>
                </a:solidFill>
                <a:latin typeface="Consolas" pitchFamily="49" charset="0"/>
                <a:cs typeface="Courier New" pitchFamily="49" charset="0"/>
              </a:rPr>
              <a:t>Module32First, Module32Next</a:t>
            </a:r>
          </a:p>
          <a:p>
            <a:pPr lvl="1"/>
            <a:r>
              <a:rPr lang="fr-FR" sz="2000" dirty="0" smtClean="0">
                <a:solidFill>
                  <a:schemeClr val="accent5">
                    <a:lumMod val="20000"/>
                    <a:lumOff val="80000"/>
                  </a:schemeClr>
                </a:solidFill>
                <a:latin typeface="Consolas" pitchFamily="49" charset="0"/>
                <a:cs typeface="Courier New" pitchFamily="49" charset="0"/>
              </a:rPr>
              <a:t>Toolhelp32ReadProcessMemory</a:t>
            </a:r>
          </a:p>
        </p:txBody>
      </p:sp>
      <p:sp>
        <p:nvSpPr>
          <p:cNvPr id="4" name="Espace réservé du numéro de diapositive 3"/>
          <p:cNvSpPr>
            <a:spLocks noGrp="1"/>
          </p:cNvSpPr>
          <p:nvPr>
            <p:ph type="sldNum" sz="quarter" idx="4294967295"/>
          </p:nvPr>
        </p:nvSpPr>
        <p:spPr>
          <a:xfrm>
            <a:off x="8445500" y="6524625"/>
            <a:ext cx="519113" cy="268288"/>
          </a:xfrm>
          <a:prstGeom prst="rect">
            <a:avLst/>
          </a:prstGeom>
        </p:spPr>
        <p:txBody>
          <a:bodyPr/>
          <a:lstStyle/>
          <a:p>
            <a:fld id="{7B51B15D-F1B2-4E37-8CC6-6AA7F6B46E95}" type="slidenum">
              <a:rPr lang="fr-FR" smtClean="0"/>
              <a:pPr/>
              <a:t>38</a:t>
            </a:fld>
            <a:endParaRPr lang="fr-F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r>
              <a:rPr lang="en-US" dirty="0" err="1" smtClean="0"/>
              <a:t>ToolHelp</a:t>
            </a:r>
            <a:r>
              <a:rPr lang="en-US" dirty="0" smtClean="0"/>
              <a:t> </a:t>
            </a:r>
            <a:r>
              <a:rPr lang="en-US" dirty="0" err="1" smtClean="0"/>
              <a:t>strucrtures</a:t>
            </a:r>
            <a:endParaRPr lang="en-US" dirty="0"/>
          </a:p>
        </p:txBody>
      </p:sp>
      <p:sp>
        <p:nvSpPr>
          <p:cNvPr id="9" name="Text Placeholder 8"/>
          <p:cNvSpPr>
            <a:spLocks noGrp="1"/>
          </p:cNvSpPr>
          <p:nvPr>
            <p:ph type="body" sz="quarter" idx="10"/>
          </p:nvPr>
        </p:nvSpPr>
        <p:spPr>
          <a:xfrm>
            <a:off x="0" y="1429489"/>
            <a:ext cx="4632620" cy="1698927"/>
          </a:xfrm>
        </p:spPr>
        <p:txBody>
          <a:bodyPr/>
          <a:lstStyle/>
          <a:p>
            <a:pPr lvl="1">
              <a:tabLst>
                <a:tab pos="3857625" algn="l"/>
              </a:tabLst>
            </a:pPr>
            <a:r>
              <a:rPr lang="fr-FR" sz="1800" dirty="0" err="1" smtClean="0">
                <a:solidFill>
                  <a:srgbClr val="0070C0"/>
                </a:solidFill>
              </a:rPr>
              <a:t>typedef</a:t>
            </a:r>
            <a:r>
              <a:rPr lang="fr-FR" sz="1800" dirty="0" smtClean="0">
                <a:solidFill>
                  <a:srgbClr val="0070C0"/>
                </a:solidFill>
              </a:rPr>
              <a:t> </a:t>
            </a:r>
            <a:r>
              <a:rPr lang="fr-FR" sz="1800" dirty="0" err="1" smtClean="0">
                <a:solidFill>
                  <a:srgbClr val="0070C0"/>
                </a:solidFill>
              </a:rPr>
              <a:t>struct</a:t>
            </a:r>
            <a:r>
              <a:rPr lang="fr-FR" sz="1800" dirty="0" smtClean="0">
                <a:solidFill>
                  <a:srgbClr val="0070C0"/>
                </a:solidFill>
              </a:rPr>
              <a:t> </a:t>
            </a:r>
            <a:r>
              <a:rPr lang="fr-FR" sz="1800" dirty="0" smtClean="0">
                <a:solidFill>
                  <a:schemeClr val="bg1"/>
                </a:solidFill>
              </a:rPr>
              <a:t>tagPROCESSENTRY32</a:t>
            </a:r>
          </a:p>
          <a:p>
            <a:pPr lvl="1">
              <a:tabLst>
                <a:tab pos="3857625" algn="l"/>
              </a:tabLst>
            </a:pPr>
            <a:r>
              <a:rPr lang="fr-FR" sz="1800" dirty="0" smtClean="0">
                <a:solidFill>
                  <a:schemeClr val="bg1"/>
                </a:solidFill>
              </a:rPr>
              <a:t>{</a:t>
            </a:r>
          </a:p>
          <a:p>
            <a:pPr lvl="1">
              <a:tabLst>
                <a:tab pos="3857625" algn="l"/>
              </a:tabLst>
            </a:pPr>
            <a:r>
              <a:rPr lang="fr-FR" sz="1800" dirty="0" smtClean="0">
                <a:solidFill>
                  <a:schemeClr val="bg1"/>
                </a:solidFill>
              </a:rPr>
              <a:t>   DWORD </a:t>
            </a:r>
            <a:r>
              <a:rPr lang="fr-FR" sz="1800" dirty="0" err="1" smtClean="0">
                <a:solidFill>
                  <a:schemeClr val="bg1"/>
                </a:solidFill>
              </a:rPr>
              <a:t>dwSize</a:t>
            </a:r>
            <a:r>
              <a:rPr lang="fr-FR" sz="1800" dirty="0" smtClean="0">
                <a:solidFill>
                  <a:schemeClr val="bg1"/>
                </a:solidFill>
              </a:rPr>
              <a:t>;</a:t>
            </a:r>
          </a:p>
          <a:p>
            <a:pPr lvl="1">
              <a:tabLst>
                <a:tab pos="3857625" algn="l"/>
              </a:tabLst>
            </a:pPr>
            <a:r>
              <a:rPr lang="fr-FR" sz="1800" dirty="0" smtClean="0">
                <a:solidFill>
                  <a:schemeClr val="bg1"/>
                </a:solidFill>
              </a:rPr>
              <a:t>   DWORD </a:t>
            </a:r>
            <a:r>
              <a:rPr lang="fr-FR" sz="1800" dirty="0" err="1" smtClean="0">
                <a:solidFill>
                  <a:schemeClr val="bg1"/>
                </a:solidFill>
              </a:rPr>
              <a:t>cntUsage</a:t>
            </a:r>
            <a:r>
              <a:rPr lang="fr-FR" sz="1800" dirty="0" smtClean="0">
                <a:solidFill>
                  <a:schemeClr val="bg1"/>
                </a:solidFill>
              </a:rPr>
              <a:t>;</a:t>
            </a:r>
          </a:p>
          <a:p>
            <a:pPr lvl="1">
              <a:tabLst>
                <a:tab pos="3857625" algn="l"/>
              </a:tabLst>
            </a:pPr>
            <a:r>
              <a:rPr lang="fr-FR" sz="1800" dirty="0" smtClean="0">
                <a:solidFill>
                  <a:schemeClr val="bg1"/>
                </a:solidFill>
              </a:rPr>
              <a:t>   DWORD th32ProcessID;</a:t>
            </a:r>
          </a:p>
          <a:p>
            <a:pPr lvl="1">
              <a:tabLst>
                <a:tab pos="3857625" algn="l"/>
              </a:tabLst>
            </a:pPr>
            <a:r>
              <a:rPr lang="fr-FR" sz="1800" dirty="0" smtClean="0">
                <a:solidFill>
                  <a:schemeClr val="bg1"/>
                </a:solidFill>
              </a:rPr>
              <a:t>   ULONG_PTR th32DefaultHeapID;</a:t>
            </a:r>
          </a:p>
          <a:p>
            <a:pPr lvl="1">
              <a:tabLst>
                <a:tab pos="3857625" algn="l"/>
              </a:tabLst>
            </a:pPr>
            <a:r>
              <a:rPr lang="fr-FR" sz="1800" dirty="0" smtClean="0">
                <a:solidFill>
                  <a:schemeClr val="bg1"/>
                </a:solidFill>
              </a:rPr>
              <a:t>   DWORD th32ModuleID;</a:t>
            </a:r>
          </a:p>
          <a:p>
            <a:pPr lvl="1">
              <a:tabLst>
                <a:tab pos="3857625" algn="l"/>
              </a:tabLst>
            </a:pPr>
            <a:r>
              <a:rPr lang="fr-FR" sz="1800" dirty="0" smtClean="0">
                <a:solidFill>
                  <a:schemeClr val="bg1"/>
                </a:solidFill>
              </a:rPr>
              <a:t>   DWORD </a:t>
            </a:r>
            <a:r>
              <a:rPr lang="fr-FR" sz="1800" dirty="0" err="1" smtClean="0">
                <a:solidFill>
                  <a:schemeClr val="bg1"/>
                </a:solidFill>
              </a:rPr>
              <a:t>cntThreads</a:t>
            </a:r>
            <a:r>
              <a:rPr lang="fr-FR" sz="1800" dirty="0" smtClean="0">
                <a:solidFill>
                  <a:schemeClr val="bg1"/>
                </a:solidFill>
              </a:rPr>
              <a:t>;</a:t>
            </a:r>
          </a:p>
          <a:p>
            <a:pPr lvl="1">
              <a:tabLst>
                <a:tab pos="3857625" algn="l"/>
              </a:tabLst>
            </a:pPr>
            <a:r>
              <a:rPr lang="fr-FR" sz="1800" dirty="0" smtClean="0">
                <a:solidFill>
                  <a:schemeClr val="bg1"/>
                </a:solidFill>
              </a:rPr>
              <a:t>   DWORD th32ParentProcessID;</a:t>
            </a:r>
          </a:p>
          <a:p>
            <a:pPr lvl="1">
              <a:tabLst>
                <a:tab pos="3857625" algn="l"/>
              </a:tabLst>
            </a:pPr>
            <a:r>
              <a:rPr lang="fr-FR" sz="1800" dirty="0" smtClean="0">
                <a:solidFill>
                  <a:schemeClr val="bg1"/>
                </a:solidFill>
              </a:rPr>
              <a:t>   LONG  </a:t>
            </a:r>
            <a:r>
              <a:rPr lang="fr-FR" sz="1800" dirty="0" err="1" smtClean="0">
                <a:solidFill>
                  <a:schemeClr val="bg1"/>
                </a:solidFill>
              </a:rPr>
              <a:t>pcPriClassBase</a:t>
            </a:r>
            <a:r>
              <a:rPr lang="fr-FR" sz="1800" dirty="0" smtClean="0">
                <a:solidFill>
                  <a:schemeClr val="bg1"/>
                </a:solidFill>
              </a:rPr>
              <a:t>;</a:t>
            </a:r>
          </a:p>
          <a:p>
            <a:pPr lvl="1">
              <a:tabLst>
                <a:tab pos="3857625" algn="l"/>
              </a:tabLst>
            </a:pPr>
            <a:r>
              <a:rPr lang="fr-FR" sz="1800" dirty="0" smtClean="0">
                <a:solidFill>
                  <a:schemeClr val="bg1"/>
                </a:solidFill>
              </a:rPr>
              <a:t>   DWORD </a:t>
            </a:r>
            <a:r>
              <a:rPr lang="fr-FR" sz="1800" dirty="0" err="1" smtClean="0">
                <a:solidFill>
                  <a:schemeClr val="bg1"/>
                </a:solidFill>
              </a:rPr>
              <a:t>dwFlags</a:t>
            </a:r>
            <a:r>
              <a:rPr lang="fr-FR" sz="1800" dirty="0" smtClean="0">
                <a:solidFill>
                  <a:schemeClr val="bg1"/>
                </a:solidFill>
              </a:rPr>
              <a:t>;</a:t>
            </a:r>
          </a:p>
          <a:p>
            <a:pPr lvl="1">
              <a:tabLst>
                <a:tab pos="3857625" algn="l"/>
              </a:tabLst>
            </a:pPr>
            <a:r>
              <a:rPr lang="fr-FR" sz="1800" dirty="0" smtClean="0">
                <a:solidFill>
                  <a:schemeClr val="bg1"/>
                </a:solidFill>
              </a:rPr>
              <a:t>   TCHAR </a:t>
            </a:r>
            <a:r>
              <a:rPr lang="fr-FR" sz="1800" dirty="0" err="1" smtClean="0">
                <a:solidFill>
                  <a:schemeClr val="bg1"/>
                </a:solidFill>
              </a:rPr>
              <a:t>szExeFile</a:t>
            </a:r>
            <a:r>
              <a:rPr lang="fr-FR" sz="1800" dirty="0" smtClean="0">
                <a:solidFill>
                  <a:schemeClr val="bg1"/>
                </a:solidFill>
              </a:rPr>
              <a:t>[MAX_PATH];</a:t>
            </a:r>
          </a:p>
          <a:p>
            <a:pPr lvl="1">
              <a:tabLst>
                <a:tab pos="3857625" algn="l"/>
              </a:tabLst>
            </a:pPr>
            <a:r>
              <a:rPr lang="fr-FR" sz="1800" dirty="0" smtClean="0">
                <a:solidFill>
                  <a:schemeClr val="bg1"/>
                </a:solidFill>
              </a:rPr>
              <a:t>} PROCESSENTRY32 … ;</a:t>
            </a:r>
            <a:endParaRPr lang="fr-FR" sz="1800" dirty="0">
              <a:solidFill>
                <a:schemeClr val="bg1"/>
              </a:solidFill>
            </a:endParaRPr>
          </a:p>
        </p:txBody>
      </p:sp>
      <p:sp>
        <p:nvSpPr>
          <p:cNvPr id="6" name="Text Placeholder 8"/>
          <p:cNvSpPr txBox="1">
            <a:spLocks/>
          </p:cNvSpPr>
          <p:nvPr/>
        </p:nvSpPr>
        <p:spPr>
          <a:xfrm>
            <a:off x="4533900" y="3696439"/>
            <a:ext cx="4419600" cy="1698927"/>
          </a:xfrm>
          <a:prstGeom prst="rect">
            <a:avLst/>
          </a:prstGeom>
        </p:spPr>
        <p:txBody>
          <a:bodyPr vert="horz" wrap="square" lIns="0" tIns="0" rIns="0" bIns="0" rtlCol="0">
            <a:noAutofit/>
          </a:bodyPr>
          <a:lstStyle/>
          <a:p>
            <a:pPr lvl="1">
              <a:buNone/>
              <a:tabLst>
                <a:tab pos="3857625" algn="l"/>
              </a:tabLst>
            </a:pPr>
            <a:r>
              <a:rPr lang="fr-FR" dirty="0" err="1" smtClean="0">
                <a:solidFill>
                  <a:srgbClr val="0070C0"/>
                </a:solidFill>
                <a:latin typeface="Consolas" pitchFamily="49" charset="0"/>
              </a:rPr>
              <a:t>typedef</a:t>
            </a:r>
            <a:r>
              <a:rPr lang="fr-FR" dirty="0" smtClean="0">
                <a:solidFill>
                  <a:srgbClr val="0070C0"/>
                </a:solidFill>
                <a:latin typeface="Consolas" pitchFamily="49" charset="0"/>
              </a:rPr>
              <a:t> </a:t>
            </a:r>
            <a:r>
              <a:rPr lang="fr-FR" dirty="0" err="1" smtClean="0">
                <a:solidFill>
                  <a:srgbClr val="0070C0"/>
                </a:solidFill>
                <a:latin typeface="Consolas" pitchFamily="49" charset="0"/>
              </a:rPr>
              <a:t>struct</a:t>
            </a:r>
            <a:r>
              <a:rPr lang="fr-FR" dirty="0" smtClean="0">
                <a:solidFill>
                  <a:srgbClr val="0070C0"/>
                </a:solidFill>
                <a:latin typeface="Consolas" pitchFamily="49" charset="0"/>
              </a:rPr>
              <a:t> </a:t>
            </a:r>
            <a:r>
              <a:rPr lang="fr-FR" dirty="0" smtClean="0">
                <a:solidFill>
                  <a:schemeClr val="bg1"/>
                </a:solidFill>
                <a:latin typeface="Consolas" pitchFamily="49" charset="0"/>
              </a:rPr>
              <a:t>tagTHREADENTRY32</a:t>
            </a:r>
          </a:p>
          <a:p>
            <a:pPr lvl="1">
              <a:buNone/>
              <a:tabLst>
                <a:tab pos="3857625" algn="l"/>
              </a:tabLst>
            </a:pPr>
            <a:r>
              <a:rPr lang="fr-FR" dirty="0" smtClean="0">
                <a:solidFill>
                  <a:schemeClr val="bg1"/>
                </a:solidFill>
                <a:latin typeface="Consolas" pitchFamily="49" charset="0"/>
              </a:rPr>
              <a:t>{</a:t>
            </a:r>
          </a:p>
          <a:p>
            <a:pPr lvl="1">
              <a:buNone/>
              <a:tabLst>
                <a:tab pos="3857625" algn="l"/>
              </a:tabLst>
            </a:pPr>
            <a:r>
              <a:rPr lang="fr-FR" dirty="0" smtClean="0">
                <a:solidFill>
                  <a:schemeClr val="bg1"/>
                </a:solidFill>
                <a:latin typeface="Consolas" pitchFamily="49" charset="0"/>
              </a:rPr>
              <a:t>   DWORD </a:t>
            </a:r>
            <a:r>
              <a:rPr lang="fr-FR" dirty="0" err="1" smtClean="0">
                <a:solidFill>
                  <a:schemeClr val="bg1"/>
                </a:solidFill>
                <a:latin typeface="Consolas" pitchFamily="49" charset="0"/>
              </a:rPr>
              <a:t>dwSize</a:t>
            </a:r>
            <a:r>
              <a:rPr lang="fr-FR" dirty="0" smtClean="0">
                <a:solidFill>
                  <a:schemeClr val="bg1"/>
                </a:solidFill>
                <a:latin typeface="Consolas" pitchFamily="49" charset="0"/>
              </a:rPr>
              <a:t>;</a:t>
            </a:r>
          </a:p>
          <a:p>
            <a:pPr lvl="1">
              <a:buNone/>
              <a:tabLst>
                <a:tab pos="3857625" algn="l"/>
              </a:tabLst>
            </a:pPr>
            <a:r>
              <a:rPr lang="fr-FR" dirty="0" smtClean="0">
                <a:solidFill>
                  <a:schemeClr val="bg1"/>
                </a:solidFill>
                <a:latin typeface="Consolas" pitchFamily="49" charset="0"/>
              </a:rPr>
              <a:t>   DWORD </a:t>
            </a:r>
            <a:r>
              <a:rPr lang="fr-FR" dirty="0" err="1" smtClean="0">
                <a:solidFill>
                  <a:schemeClr val="bg1"/>
                </a:solidFill>
                <a:latin typeface="Consolas" pitchFamily="49" charset="0"/>
              </a:rPr>
              <a:t>cntUsage</a:t>
            </a:r>
            <a:r>
              <a:rPr lang="fr-FR" dirty="0" smtClean="0">
                <a:solidFill>
                  <a:schemeClr val="bg1"/>
                </a:solidFill>
                <a:latin typeface="Consolas" pitchFamily="49" charset="0"/>
              </a:rPr>
              <a:t>;</a:t>
            </a:r>
          </a:p>
          <a:p>
            <a:pPr lvl="1">
              <a:buNone/>
              <a:tabLst>
                <a:tab pos="3857625" algn="l"/>
              </a:tabLst>
            </a:pPr>
            <a:r>
              <a:rPr lang="fr-FR" dirty="0" smtClean="0">
                <a:solidFill>
                  <a:schemeClr val="bg1"/>
                </a:solidFill>
                <a:latin typeface="Consolas" pitchFamily="49" charset="0"/>
              </a:rPr>
              <a:t>   DWORD th32ThreadID;</a:t>
            </a:r>
          </a:p>
          <a:p>
            <a:pPr lvl="1">
              <a:buNone/>
              <a:tabLst>
                <a:tab pos="3857625" algn="l"/>
              </a:tabLst>
            </a:pPr>
            <a:r>
              <a:rPr lang="fr-FR" dirty="0" smtClean="0">
                <a:solidFill>
                  <a:schemeClr val="bg1"/>
                </a:solidFill>
                <a:latin typeface="Consolas" pitchFamily="49" charset="0"/>
              </a:rPr>
              <a:t>   DWORD th32OwnerProcessID;</a:t>
            </a:r>
          </a:p>
          <a:p>
            <a:pPr lvl="1">
              <a:buNone/>
              <a:tabLst>
                <a:tab pos="3857625" algn="l"/>
              </a:tabLst>
            </a:pPr>
            <a:r>
              <a:rPr lang="fr-FR" dirty="0" smtClean="0">
                <a:solidFill>
                  <a:schemeClr val="bg1"/>
                </a:solidFill>
                <a:latin typeface="Consolas" pitchFamily="49" charset="0"/>
              </a:rPr>
              <a:t>   LONG  </a:t>
            </a:r>
            <a:r>
              <a:rPr lang="fr-FR" dirty="0" err="1" smtClean="0">
                <a:solidFill>
                  <a:schemeClr val="bg1"/>
                </a:solidFill>
                <a:latin typeface="Consolas" pitchFamily="49" charset="0"/>
              </a:rPr>
              <a:t>tpBasePri</a:t>
            </a:r>
            <a:r>
              <a:rPr lang="fr-FR" dirty="0" smtClean="0">
                <a:solidFill>
                  <a:schemeClr val="bg1"/>
                </a:solidFill>
                <a:latin typeface="Consolas" pitchFamily="49" charset="0"/>
              </a:rPr>
              <a:t>;</a:t>
            </a:r>
          </a:p>
          <a:p>
            <a:pPr lvl="1">
              <a:buNone/>
              <a:tabLst>
                <a:tab pos="3857625" algn="l"/>
              </a:tabLst>
            </a:pPr>
            <a:r>
              <a:rPr lang="fr-FR" dirty="0" smtClean="0">
                <a:solidFill>
                  <a:schemeClr val="bg1"/>
                </a:solidFill>
                <a:latin typeface="Consolas" pitchFamily="49" charset="0"/>
              </a:rPr>
              <a:t>   LONG  </a:t>
            </a:r>
            <a:r>
              <a:rPr lang="fr-FR" dirty="0" err="1" smtClean="0">
                <a:solidFill>
                  <a:schemeClr val="bg1"/>
                </a:solidFill>
                <a:latin typeface="Consolas" pitchFamily="49" charset="0"/>
              </a:rPr>
              <a:t>tpDeltaPri</a:t>
            </a:r>
            <a:r>
              <a:rPr lang="fr-FR" dirty="0" smtClean="0">
                <a:solidFill>
                  <a:schemeClr val="bg1"/>
                </a:solidFill>
                <a:latin typeface="Consolas" pitchFamily="49" charset="0"/>
              </a:rPr>
              <a:t>;</a:t>
            </a:r>
          </a:p>
          <a:p>
            <a:pPr lvl="1">
              <a:buNone/>
              <a:tabLst>
                <a:tab pos="3857625" algn="l"/>
              </a:tabLst>
            </a:pPr>
            <a:r>
              <a:rPr lang="fr-FR" dirty="0" smtClean="0">
                <a:solidFill>
                  <a:schemeClr val="bg1"/>
                </a:solidFill>
                <a:latin typeface="Consolas" pitchFamily="49" charset="0"/>
              </a:rPr>
              <a:t>   DWORD </a:t>
            </a:r>
            <a:r>
              <a:rPr lang="fr-FR" dirty="0" err="1" smtClean="0">
                <a:solidFill>
                  <a:schemeClr val="bg1"/>
                </a:solidFill>
                <a:latin typeface="Consolas" pitchFamily="49" charset="0"/>
              </a:rPr>
              <a:t>dwFlags</a:t>
            </a:r>
            <a:r>
              <a:rPr lang="fr-FR" dirty="0" smtClean="0">
                <a:solidFill>
                  <a:schemeClr val="bg1"/>
                </a:solidFill>
                <a:latin typeface="Consolas" pitchFamily="49" charset="0"/>
              </a:rPr>
              <a:t>;</a:t>
            </a:r>
          </a:p>
          <a:p>
            <a:pPr lvl="1">
              <a:buNone/>
              <a:tabLst>
                <a:tab pos="3857625" algn="l"/>
              </a:tabLst>
            </a:pPr>
            <a:r>
              <a:rPr lang="fr-FR" dirty="0" smtClean="0">
                <a:solidFill>
                  <a:schemeClr val="bg1"/>
                </a:solidFill>
                <a:latin typeface="Consolas" pitchFamily="49" charset="0"/>
              </a:rPr>
              <a:t>}THREADENTRY32,</a:t>
            </a:r>
            <a:r>
              <a:rPr kumimoji="0" lang="fr-FR" sz="1800" b="0" i="0" u="none" strike="noStrike" kern="1200" cap="none" spc="0" normalizeH="0" baseline="0" noProof="0" dirty="0" smtClean="0">
                <a:ln>
                  <a:noFill/>
                </a:ln>
                <a:solidFill>
                  <a:schemeClr val="bg1"/>
                </a:solidFill>
                <a:effectLst/>
                <a:uLnTx/>
                <a:uFillTx/>
                <a:latin typeface="Consolas" pitchFamily="49" charset="0"/>
                <a:cs typeface="Courier New" pitchFamily="49" charset="0"/>
              </a:rPr>
              <a:t>… ;</a:t>
            </a:r>
            <a:endParaRPr kumimoji="0" lang="fr-FR" sz="1800" b="0" i="0" u="none" strike="noStrike" kern="1200" cap="none" spc="0" normalizeH="0" baseline="0" noProof="0" dirty="0">
              <a:ln>
                <a:noFill/>
              </a:ln>
              <a:solidFill>
                <a:schemeClr val="bg1"/>
              </a:solidFill>
              <a:effectLst/>
              <a:uLnTx/>
              <a:uFillTx/>
              <a:latin typeface="Consolas"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Embedded Development</a:t>
            </a:r>
            <a:br>
              <a:rPr lang="en-US" dirty="0" smtClean="0"/>
            </a:br>
            <a:r>
              <a:rPr lang="en-US" sz="3600" dirty="0" smtClean="0">
                <a:solidFill>
                  <a:schemeClr val="tx2"/>
                </a:solidFill>
              </a:rPr>
              <a:t>Some specific constrains …</a:t>
            </a:r>
            <a:endParaRPr lang="en-US" dirty="0">
              <a:solidFill>
                <a:schemeClr val="tx2"/>
              </a:solidFill>
            </a:endParaRPr>
          </a:p>
        </p:txBody>
      </p:sp>
      <p:sp>
        <p:nvSpPr>
          <p:cNvPr id="3" name="Text Placeholder 2"/>
          <p:cNvSpPr>
            <a:spLocks noGrp="1"/>
          </p:cNvSpPr>
          <p:nvPr>
            <p:ph idx="1"/>
          </p:nvPr>
        </p:nvSpPr>
        <p:spPr/>
        <p:txBody>
          <a:bodyPr/>
          <a:lstStyle/>
          <a:p>
            <a:endParaRPr lang="en-US" dirty="0" smtClean="0"/>
          </a:p>
          <a:p>
            <a:r>
              <a:rPr lang="en-US" sz="2800" dirty="0" smtClean="0"/>
              <a:t>Cross Development tool chain</a:t>
            </a:r>
          </a:p>
          <a:p>
            <a:pPr lvl="1"/>
            <a:r>
              <a:rPr lang="en-US" sz="2400" dirty="0" smtClean="0"/>
              <a:t>Augmented complexity</a:t>
            </a:r>
          </a:p>
          <a:p>
            <a:r>
              <a:rPr lang="en-US" sz="2800" dirty="0" smtClean="0"/>
              <a:t>Device has reduced functionalities</a:t>
            </a:r>
          </a:p>
          <a:p>
            <a:pPr lvl="1"/>
            <a:r>
              <a:rPr lang="en-US" sz="2400" dirty="0" smtClean="0"/>
              <a:t>You cannot count on usual “System Tools”</a:t>
            </a:r>
          </a:p>
          <a:p>
            <a:r>
              <a:rPr lang="en-US" sz="2800" dirty="0" smtClean="0"/>
              <a:t>Resources are limited</a:t>
            </a:r>
          </a:p>
          <a:p>
            <a:pPr lvl="1"/>
            <a:r>
              <a:rPr lang="en-US" sz="2400" dirty="0" smtClean="0"/>
              <a:t>64 MB of RAM makes a big difference!</a:t>
            </a:r>
          </a:p>
          <a:p>
            <a:r>
              <a:rPr lang="en-US" sz="2800" dirty="0" smtClean="0"/>
              <a:t>Robustness is mandatory</a:t>
            </a:r>
          </a:p>
          <a:p>
            <a:pPr lvl="1"/>
            <a:r>
              <a:rPr lang="en-US" sz="2400" dirty="0" smtClean="0"/>
              <a:t>No “User Default Exception Handler”</a:t>
            </a:r>
          </a:p>
          <a:p>
            <a:pPr lvl="2">
              <a:buNone/>
            </a:pPr>
            <a:endParaRPr lang="en-US" sz="2000"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List image names for all Processes</a:t>
            </a:r>
            <a:endParaRPr lang="en-US" dirty="0"/>
          </a:p>
        </p:txBody>
      </p:sp>
      <p:sp>
        <p:nvSpPr>
          <p:cNvPr id="9" name="Text Placeholder 8"/>
          <p:cNvSpPr>
            <a:spLocks noGrp="1"/>
          </p:cNvSpPr>
          <p:nvPr>
            <p:ph type="body" sz="quarter" idx="10"/>
          </p:nvPr>
        </p:nvSpPr>
        <p:spPr>
          <a:xfrm>
            <a:off x="704850" y="1343025"/>
            <a:ext cx="8171153" cy="5334000"/>
          </a:xfrm>
        </p:spPr>
        <p:txBody>
          <a:bodyPr/>
          <a:lstStyle/>
          <a:p>
            <a:r>
              <a:rPr lang="en-US" sz="1800" dirty="0" smtClean="0">
                <a:solidFill>
                  <a:srgbClr val="0070C0"/>
                </a:solidFill>
              </a:rPr>
              <a:t>#include </a:t>
            </a:r>
            <a:r>
              <a:rPr lang="en-US" sz="1800" dirty="0" smtClean="0"/>
              <a:t>&lt;</a:t>
            </a:r>
            <a:r>
              <a:rPr lang="en-US" sz="1800" dirty="0" err="1" smtClean="0"/>
              <a:t>toolhelp.h</a:t>
            </a:r>
            <a:r>
              <a:rPr lang="en-US" sz="1800" dirty="0" smtClean="0"/>
              <a:t>&gt;</a:t>
            </a:r>
          </a:p>
          <a:p>
            <a:endParaRPr lang="en-US" sz="1800" dirty="0" smtClean="0"/>
          </a:p>
          <a:p>
            <a:r>
              <a:rPr lang="en-US" sz="1800" dirty="0" err="1" smtClean="0">
                <a:solidFill>
                  <a:srgbClr val="0070C0"/>
                </a:solidFill>
              </a:rPr>
              <a:t>int</a:t>
            </a:r>
            <a:r>
              <a:rPr lang="en-US" sz="1800" dirty="0" smtClean="0"/>
              <a:t> _</a:t>
            </a:r>
            <a:r>
              <a:rPr lang="en-US" sz="1800" dirty="0" err="1" smtClean="0"/>
              <a:t>tmain</a:t>
            </a:r>
            <a:r>
              <a:rPr lang="en-US" sz="1800" dirty="0" smtClean="0"/>
              <a:t>(</a:t>
            </a:r>
            <a:r>
              <a:rPr lang="en-US" sz="1800" dirty="0" err="1" smtClean="0">
                <a:solidFill>
                  <a:srgbClr val="0070C0"/>
                </a:solidFill>
              </a:rPr>
              <a:t>int</a:t>
            </a:r>
            <a:r>
              <a:rPr lang="en-US" sz="1800" dirty="0" smtClean="0"/>
              <a:t> </a:t>
            </a:r>
            <a:r>
              <a:rPr lang="en-US" sz="1800" dirty="0" err="1" smtClean="0"/>
              <a:t>argc</a:t>
            </a:r>
            <a:r>
              <a:rPr lang="en-US" sz="1800" dirty="0" smtClean="0"/>
              <a:t>, _TCHAR* </a:t>
            </a:r>
            <a:r>
              <a:rPr lang="en-US" sz="1800" dirty="0" err="1" smtClean="0"/>
              <a:t>argv</a:t>
            </a:r>
            <a:r>
              <a:rPr lang="en-US" sz="1800" dirty="0" smtClean="0"/>
              <a:t>[])</a:t>
            </a:r>
          </a:p>
          <a:p>
            <a:r>
              <a:rPr lang="en-US" sz="1800" dirty="0" smtClean="0"/>
              <a:t>{</a:t>
            </a:r>
          </a:p>
          <a:p>
            <a:r>
              <a:rPr lang="en-US" sz="1800" dirty="0" smtClean="0"/>
              <a:t>    HANDLE </a:t>
            </a:r>
            <a:r>
              <a:rPr lang="en-US" sz="1800" dirty="0" err="1" smtClean="0"/>
              <a:t>hSnap</a:t>
            </a:r>
            <a:r>
              <a:rPr lang="en-US" sz="1800" dirty="0" smtClean="0"/>
              <a:t>;</a:t>
            </a:r>
          </a:p>
          <a:p>
            <a:r>
              <a:rPr lang="en-US" sz="1800" dirty="0" smtClean="0"/>
              <a:t>    PROCESSENTRY32 </a:t>
            </a:r>
            <a:r>
              <a:rPr lang="en-US" sz="1800" dirty="0" err="1" smtClean="0"/>
              <a:t>OneProcess</a:t>
            </a:r>
            <a:r>
              <a:rPr lang="en-US" sz="1800" dirty="0" smtClean="0"/>
              <a:t>;</a:t>
            </a:r>
          </a:p>
          <a:p>
            <a:r>
              <a:rPr lang="en-US" sz="1800" dirty="0" smtClean="0"/>
              <a:t>  </a:t>
            </a:r>
          </a:p>
          <a:p>
            <a:r>
              <a:rPr lang="en-US" sz="1800" dirty="0" smtClean="0"/>
              <a:t>    </a:t>
            </a:r>
            <a:r>
              <a:rPr lang="en-US" sz="1800" dirty="0" err="1" smtClean="0"/>
              <a:t>hSnap</a:t>
            </a:r>
            <a:r>
              <a:rPr lang="en-US" sz="1800" dirty="0" smtClean="0"/>
              <a:t> = CreateToolhelp32Snapshot(</a:t>
            </a:r>
          </a:p>
          <a:p>
            <a:r>
              <a:rPr lang="en-US" sz="1800" dirty="0" smtClean="0"/>
              <a:t>			TH32CS_SNAPPROCESS, 0);</a:t>
            </a:r>
          </a:p>
          <a:p>
            <a:r>
              <a:rPr lang="en-US" sz="1800" dirty="0" smtClean="0"/>
              <a:t>	</a:t>
            </a:r>
          </a:p>
          <a:p>
            <a:r>
              <a:rPr lang="en-US" sz="1800" dirty="0" smtClean="0">
                <a:solidFill>
                  <a:srgbClr val="0070C0"/>
                </a:solidFill>
              </a:rPr>
              <a:t>    if</a:t>
            </a:r>
            <a:r>
              <a:rPr lang="en-US" sz="1800" dirty="0" smtClean="0"/>
              <a:t> (Process32First(</a:t>
            </a:r>
            <a:r>
              <a:rPr lang="en-US" sz="1800" dirty="0" err="1" smtClean="0"/>
              <a:t>hSnap</a:t>
            </a:r>
            <a:r>
              <a:rPr lang="en-US" sz="1800" dirty="0" smtClean="0"/>
              <a:t>, &amp;</a:t>
            </a:r>
            <a:r>
              <a:rPr lang="en-US" sz="1800" dirty="0" err="1" smtClean="0"/>
              <a:t>OneProcess</a:t>
            </a:r>
            <a:r>
              <a:rPr lang="en-US" sz="1800" dirty="0" smtClean="0"/>
              <a:t>))</a:t>
            </a:r>
          </a:p>
          <a:p>
            <a:r>
              <a:rPr lang="en-US" sz="1800" dirty="0" smtClean="0"/>
              <a:t>    {</a:t>
            </a:r>
          </a:p>
          <a:p>
            <a:r>
              <a:rPr lang="en-US" sz="1800" dirty="0" smtClean="0"/>
              <a:t>        _</a:t>
            </a:r>
            <a:r>
              <a:rPr lang="en-US" sz="1800" dirty="0" err="1" smtClean="0"/>
              <a:t>tprintf</a:t>
            </a:r>
            <a:r>
              <a:rPr lang="en-US" sz="1800" dirty="0" smtClean="0"/>
              <a:t>(_T(</a:t>
            </a:r>
            <a:r>
              <a:rPr lang="en-US" sz="1800" dirty="0" smtClean="0">
                <a:solidFill>
                  <a:srgbClr val="C00000"/>
                </a:solidFill>
              </a:rPr>
              <a:t>"%s\n"</a:t>
            </a:r>
            <a:r>
              <a:rPr lang="en-US" sz="1800" dirty="0" smtClean="0"/>
              <a:t>), </a:t>
            </a:r>
            <a:r>
              <a:rPr lang="en-US" sz="1800" dirty="0" err="1" smtClean="0"/>
              <a:t>OneProcess.szExeFile</a:t>
            </a:r>
            <a:r>
              <a:rPr lang="en-US" sz="1800" dirty="0" smtClean="0"/>
              <a:t>);</a:t>
            </a:r>
          </a:p>
          <a:p>
            <a:endParaRPr lang="en-US" sz="1800" dirty="0" smtClean="0"/>
          </a:p>
          <a:p>
            <a:r>
              <a:rPr lang="en-US" sz="1800" dirty="0" smtClean="0">
                <a:solidFill>
                  <a:srgbClr val="0070C0"/>
                </a:solidFill>
              </a:rPr>
              <a:t>        while</a:t>
            </a:r>
            <a:r>
              <a:rPr lang="en-US" sz="1800" dirty="0" smtClean="0"/>
              <a:t> (Process32Next(</a:t>
            </a:r>
            <a:r>
              <a:rPr lang="en-US" sz="1800" dirty="0" err="1" smtClean="0"/>
              <a:t>hSnap</a:t>
            </a:r>
            <a:r>
              <a:rPr lang="en-US" sz="1800" dirty="0" smtClean="0"/>
              <a:t>, &amp;</a:t>
            </a:r>
            <a:r>
              <a:rPr lang="en-US" sz="1800" dirty="0" err="1" smtClean="0"/>
              <a:t>OneProcess</a:t>
            </a:r>
            <a:r>
              <a:rPr lang="en-US" sz="1800" dirty="0" smtClean="0"/>
              <a:t>))</a:t>
            </a:r>
          </a:p>
          <a:p>
            <a:r>
              <a:rPr lang="en-US" sz="1800" dirty="0" smtClean="0"/>
              <a:t>        {</a:t>
            </a:r>
          </a:p>
          <a:p>
            <a:r>
              <a:rPr lang="en-US" sz="1800" dirty="0" smtClean="0"/>
              <a:t>            _</a:t>
            </a:r>
            <a:r>
              <a:rPr lang="en-US" sz="1800" dirty="0" err="1" smtClean="0"/>
              <a:t>tprintf</a:t>
            </a:r>
            <a:r>
              <a:rPr lang="en-US" sz="1800" dirty="0" smtClean="0"/>
              <a:t>(_T(</a:t>
            </a:r>
            <a:r>
              <a:rPr lang="en-US" sz="1800" dirty="0" smtClean="0">
                <a:solidFill>
                  <a:srgbClr val="C00000"/>
                </a:solidFill>
              </a:rPr>
              <a:t>"%s\n"</a:t>
            </a:r>
            <a:r>
              <a:rPr lang="en-US" sz="1800" dirty="0" smtClean="0"/>
              <a:t>), </a:t>
            </a:r>
            <a:r>
              <a:rPr lang="en-US" sz="1800" dirty="0" err="1" smtClean="0"/>
              <a:t>OneProcess.szExeFile</a:t>
            </a:r>
            <a:r>
              <a:rPr lang="en-US" sz="1800" dirty="0" smtClean="0"/>
              <a:t>);</a:t>
            </a:r>
          </a:p>
          <a:p>
            <a:r>
              <a:rPr lang="en-US" sz="1800" dirty="0" smtClean="0"/>
              <a:t>        }</a:t>
            </a:r>
          </a:p>
          <a:p>
            <a:r>
              <a:rPr lang="en-US" sz="1800" dirty="0" smtClean="0"/>
              <a:t>    }</a:t>
            </a:r>
          </a:p>
          <a:p>
            <a:r>
              <a:rPr lang="en-US" sz="1800" dirty="0" smtClean="0"/>
              <a:t>}</a:t>
            </a:r>
          </a:p>
          <a:p>
            <a:endParaRPr lang="en-US" sz="1800" dirty="0" smtClean="0"/>
          </a:p>
          <a:p>
            <a:endParaRPr lang="en-US" sz="1800" dirty="0" smtClean="0"/>
          </a:p>
        </p:txBody>
      </p:sp>
      <p:pic>
        <p:nvPicPr>
          <p:cNvPr id="6" name="Image 5" descr="procexp.png"/>
          <p:cNvPicPr>
            <a:picLocks noChangeAspect="1"/>
          </p:cNvPicPr>
          <p:nvPr/>
        </p:nvPicPr>
        <p:blipFill>
          <a:blip r:embed="rId3"/>
          <a:stretch>
            <a:fillRect/>
          </a:stretch>
        </p:blipFill>
        <p:spPr>
          <a:xfrm>
            <a:off x="6705600" y="945644"/>
            <a:ext cx="2313019" cy="3509755"/>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81000" y="230188"/>
            <a:ext cx="8382000" cy="1163395"/>
          </a:xfrm>
        </p:spPr>
        <p:txBody>
          <a:bodyPr/>
          <a:lstStyle/>
          <a:p>
            <a:r>
              <a:rPr lang="fr-FR" dirty="0" smtClean="0"/>
              <a:t>Target utilities</a:t>
            </a:r>
            <a:br>
              <a:rPr lang="fr-FR" dirty="0" smtClean="0"/>
            </a:br>
            <a:r>
              <a:rPr lang="fr-FR" sz="3600" dirty="0">
                <a:solidFill>
                  <a:schemeClr val="tx2"/>
                </a:solidFill>
              </a:rPr>
              <a:t>And best practice</a:t>
            </a:r>
          </a:p>
        </p:txBody>
      </p:sp>
      <p:sp>
        <p:nvSpPr>
          <p:cNvPr id="5" name="Espace réservé du contenu 4"/>
          <p:cNvSpPr>
            <a:spLocks noGrp="1"/>
          </p:cNvSpPr>
          <p:nvPr>
            <p:ph idx="1"/>
          </p:nvPr>
        </p:nvSpPr>
        <p:spPr>
          <a:xfrm>
            <a:off x="409575" y="1689099"/>
            <a:ext cx="8382000" cy="4561205"/>
          </a:xfrm>
        </p:spPr>
        <p:txBody>
          <a:bodyPr/>
          <a:lstStyle/>
          <a:p>
            <a:r>
              <a:rPr lang="fr-FR" sz="2800" dirty="0" err="1" smtClean="0"/>
              <a:t>Visit</a:t>
            </a:r>
            <a:r>
              <a:rPr lang="fr-FR" sz="2800" dirty="0" smtClean="0"/>
              <a:t> </a:t>
            </a:r>
            <a:r>
              <a:rPr lang="fr-FR" sz="2800" dirty="0" err="1" smtClean="0"/>
              <a:t>embedded</a:t>
            </a:r>
            <a:r>
              <a:rPr lang="fr-FR" sz="2800" dirty="0" smtClean="0"/>
              <a:t> </a:t>
            </a:r>
            <a:r>
              <a:rPr lang="fr-FR" sz="2800" dirty="0" err="1" smtClean="0"/>
              <a:t>MVPs</a:t>
            </a:r>
            <a:r>
              <a:rPr lang="fr-FR" sz="2800" dirty="0" smtClean="0"/>
              <a:t> blogs 	</a:t>
            </a:r>
          </a:p>
          <a:p>
            <a:pPr lvl="1"/>
            <a:r>
              <a:rPr lang="fr-FR" sz="2400" dirty="0" smtClean="0">
                <a:hlinkClick r:id="rId3"/>
              </a:rPr>
              <a:t>http://geekswithblogs.net/BruceEitman</a:t>
            </a:r>
            <a:endParaRPr lang="fr-FR" sz="2400" dirty="0" smtClean="0"/>
          </a:p>
          <a:p>
            <a:pPr lvl="2"/>
            <a:r>
              <a:rPr lang="fr-FR" sz="2000" dirty="0" err="1" smtClean="0"/>
              <a:t>Technical</a:t>
            </a:r>
            <a:r>
              <a:rPr lang="fr-FR" sz="2000" dirty="0" smtClean="0"/>
              <a:t> </a:t>
            </a:r>
            <a:r>
              <a:rPr lang="fr-FR" sz="2000" dirty="0" err="1" smtClean="0"/>
              <a:t>posts</a:t>
            </a:r>
            <a:r>
              <a:rPr lang="fr-FR" sz="2000" dirty="0" smtClean="0"/>
              <a:t>, </a:t>
            </a:r>
            <a:r>
              <a:rPr lang="fr-FR" sz="2000" dirty="0" err="1" smtClean="0"/>
              <a:t>Downloads</a:t>
            </a:r>
            <a:r>
              <a:rPr lang="fr-FR" sz="2000" dirty="0" smtClean="0"/>
              <a:t> for </a:t>
            </a:r>
            <a:r>
              <a:rPr lang="fr-FR" sz="2000" dirty="0" err="1" smtClean="0"/>
              <a:t>tools</a:t>
            </a:r>
            <a:r>
              <a:rPr lang="fr-FR" sz="2000" dirty="0" smtClean="0"/>
              <a:t> &amp; </a:t>
            </a:r>
            <a:r>
              <a:rPr lang="fr-FR" sz="2000" dirty="0" err="1" smtClean="0"/>
              <a:t>Samples</a:t>
            </a:r>
            <a:endParaRPr lang="fr-FR" sz="2000" dirty="0" smtClean="0"/>
          </a:p>
          <a:p>
            <a:pPr lvl="1"/>
            <a:r>
              <a:rPr lang="fr-FR" sz="2400" dirty="0" smtClean="0">
                <a:hlinkClick r:id="rId4"/>
              </a:rPr>
              <a:t>http://www.embedded101.com</a:t>
            </a:r>
            <a:endParaRPr lang="fr-FR" sz="2400" dirty="0" smtClean="0"/>
          </a:p>
          <a:p>
            <a:pPr lvl="2"/>
            <a:r>
              <a:rPr lang="fr-FR" sz="2000" dirty="0" err="1" smtClean="0"/>
              <a:t>Autolaunch</a:t>
            </a:r>
            <a:r>
              <a:rPr lang="fr-FR" sz="2000" dirty="0" smtClean="0"/>
              <a:t>, and more to come!</a:t>
            </a:r>
          </a:p>
          <a:p>
            <a:pPr lvl="1"/>
            <a:r>
              <a:rPr lang="fr-FR" sz="2400" dirty="0" smtClean="0">
                <a:hlinkClick r:id="rId5"/>
              </a:rPr>
              <a:t>http://guruce.com/blog</a:t>
            </a:r>
            <a:endParaRPr lang="fr-FR" sz="2400" dirty="0" smtClean="0"/>
          </a:p>
          <a:p>
            <a:pPr lvl="1"/>
            <a:r>
              <a:rPr lang="fr-FR" sz="2400" dirty="0" smtClean="0">
                <a:hlinkClick r:id="rId6"/>
              </a:rPr>
              <a:t>http://geekswithblogs.net/ThierryJoubert</a:t>
            </a:r>
            <a:endParaRPr lang="fr-FR" sz="2000" dirty="0" smtClean="0"/>
          </a:p>
          <a:p>
            <a:r>
              <a:rPr lang="fr-FR" sz="2800" dirty="0" err="1" smtClean="0"/>
              <a:t>Visit</a:t>
            </a:r>
            <a:r>
              <a:rPr lang="fr-FR" sz="2800" dirty="0" smtClean="0"/>
              <a:t> MS teams blogs</a:t>
            </a:r>
          </a:p>
          <a:p>
            <a:pPr lvl="1"/>
            <a:r>
              <a:rPr lang="fr-FR" sz="2400" dirty="0" smtClean="0">
                <a:hlinkClick r:id="rId7"/>
              </a:rPr>
              <a:t>http://blogs.msdn.com/cebase</a:t>
            </a:r>
            <a:endParaRPr lang="fr-FR" sz="2400" dirty="0" smtClean="0"/>
          </a:p>
          <a:p>
            <a:pPr lvl="1"/>
            <a:r>
              <a:rPr lang="fr-FR" sz="2400" dirty="0" smtClean="0">
                <a:hlinkClick r:id="rId8"/>
              </a:rPr>
              <a:t>http://blogs.msdn.com/cenet</a:t>
            </a:r>
            <a:endParaRPr lang="fr-FR" sz="2400" dirty="0" smtClean="0"/>
          </a:p>
          <a:p>
            <a:pPr lvl="1"/>
            <a:r>
              <a:rPr lang="fr-FR" sz="2400" dirty="0" smtClean="0">
                <a:hlinkClick r:id="rId9"/>
              </a:rPr>
              <a:t>http://blogs.msdn.com/HoppeRx</a:t>
            </a:r>
            <a:endParaRPr lang="fr-FR" sz="2400" dirty="0" smtClean="0"/>
          </a:p>
          <a:p>
            <a:pPr lvl="1"/>
            <a:endParaRPr lang="fr-FR" sz="2400" dirty="0" smtClean="0"/>
          </a:p>
          <a:p>
            <a:pPr lvl="1"/>
            <a:endParaRPr lang="fr-FR" sz="2400" dirty="0" smtClean="0"/>
          </a:p>
          <a:p>
            <a:pPr lvl="1"/>
            <a:endParaRPr lang="fr-FR" sz="2400" dirty="0" smtClean="0"/>
          </a:p>
          <a:p>
            <a:pPr lvl="1"/>
            <a:endParaRPr lang="fr-FR" dirty="0" smtClean="0"/>
          </a:p>
        </p:txBody>
      </p:sp>
      <p:pic>
        <p:nvPicPr>
          <p:cNvPr id="6" name="Image 5" descr="MVP_Horizontal_FullColor.png"/>
          <p:cNvPicPr>
            <a:picLocks noChangeAspect="1"/>
          </p:cNvPicPr>
          <p:nvPr/>
        </p:nvPicPr>
        <p:blipFill>
          <a:blip r:embed="rId10"/>
          <a:stretch>
            <a:fillRect/>
          </a:stretch>
        </p:blipFill>
        <p:spPr>
          <a:xfrm>
            <a:off x="6772685" y="235886"/>
            <a:ext cx="2195761" cy="888064"/>
          </a:xfrm>
          <a:prstGeom prst="rect">
            <a:avLst/>
          </a:prstGeom>
          <a:scene3d>
            <a:camera prst="orthographicFront"/>
            <a:lightRig rig="threePt" dir="t"/>
          </a:scene3d>
          <a:sp3d>
            <a:bevelT/>
          </a:sp3d>
        </p:spPr>
      </p:pic>
      <p:sp>
        <p:nvSpPr>
          <p:cNvPr id="7" name="Rectangle 6"/>
          <p:cNvSpPr/>
          <p:nvPr/>
        </p:nvSpPr>
        <p:spPr>
          <a:xfrm>
            <a:off x="5614403" y="6225659"/>
            <a:ext cx="3513847" cy="400110"/>
          </a:xfrm>
          <a:prstGeom prst="rect">
            <a:avLst/>
          </a:prstGeom>
        </p:spPr>
        <p:txBody>
          <a:bodyPr wrap="none">
            <a:spAutoFit/>
          </a:bodyPr>
          <a:lstStyle/>
          <a:p>
            <a:r>
              <a:rPr lang="fr-FR" sz="2000" i="1" dirty="0" smtClean="0">
                <a:solidFill>
                  <a:srgbClr val="99CC99"/>
                </a:solidFill>
              </a:rPr>
              <a:t>… and more on </a:t>
            </a:r>
            <a:r>
              <a:rPr lang="fr-FR" sz="2000" i="1" dirty="0" err="1" smtClean="0">
                <a:solidFill>
                  <a:srgbClr val="99CC99"/>
                </a:solidFill>
              </a:rPr>
              <a:t>useful</a:t>
            </a:r>
            <a:r>
              <a:rPr lang="fr-FR" sz="2000" i="1" dirty="0" smtClean="0">
                <a:solidFill>
                  <a:srgbClr val="99CC99"/>
                </a:solidFill>
              </a:rPr>
              <a:t> </a:t>
            </a:r>
            <a:r>
              <a:rPr lang="fr-FR" sz="2000" i="1" dirty="0" err="1" smtClean="0">
                <a:solidFill>
                  <a:srgbClr val="99CC99"/>
                </a:solidFill>
              </a:rPr>
              <a:t>URLs</a:t>
            </a:r>
            <a:r>
              <a:rPr lang="fr-FR" sz="2000" i="1" dirty="0" smtClean="0">
                <a:solidFill>
                  <a:srgbClr val="99CC99"/>
                </a:solidFill>
              </a:rPr>
              <a:t> </a:t>
            </a:r>
            <a:r>
              <a:rPr lang="fr-FR" sz="2000" i="1" dirty="0" err="1" smtClean="0">
                <a:solidFill>
                  <a:srgbClr val="99CC99"/>
                </a:solidFill>
              </a:rPr>
              <a:t>slide</a:t>
            </a:r>
            <a:endParaRPr lang="fr-FR" sz="2000" i="1" dirty="0">
              <a:solidFill>
                <a:srgbClr val="99CC99"/>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Field Testing</a:t>
            </a:r>
            <a:endParaRPr lang="en-US" dirty="0"/>
          </a:p>
        </p:txBody>
      </p:sp>
      <p:sp>
        <p:nvSpPr>
          <p:cNvPr id="3" name="Subtitle 2"/>
          <p:cNvSpPr>
            <a:spLocks noGrp="1"/>
          </p:cNvSpPr>
          <p:nvPr>
            <p:ph type="subTitle" idx="1"/>
          </p:nvPr>
        </p:nvSpPr>
        <p:spPr/>
        <p:txBody>
          <a:bodyPr/>
          <a:lstStyle/>
          <a:p>
            <a:r>
              <a:rPr lang="en-US" dirty="0" smtClean="0"/>
              <a:t>Thierry Joubert</a:t>
            </a:r>
          </a:p>
          <a:p>
            <a:r>
              <a:rPr lang="en-US" dirty="0" smtClean="0"/>
              <a:t>CTO</a:t>
            </a:r>
          </a:p>
          <a:p>
            <a:r>
              <a:rPr lang="en-US" dirty="0" smtClean="0"/>
              <a:t>THEORIS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dirty="0" smtClean="0"/>
              <a:t>Tools &amp; Usage</a:t>
            </a:r>
            <a:endParaRPr lang="en-US" dirty="0"/>
          </a:p>
        </p:txBody>
      </p:sp>
      <p:graphicFrame>
        <p:nvGraphicFramePr>
          <p:cNvPr id="4" name="Content Placeholder 3"/>
          <p:cNvGraphicFramePr>
            <a:graphicFrameLocks noGrp="1"/>
          </p:cNvGraphicFramePr>
          <p:nvPr>
            <p:ph idx="1"/>
          </p:nvPr>
        </p:nvGraphicFramePr>
        <p:xfrm>
          <a:off x="466725" y="1508125"/>
          <a:ext cx="8382000" cy="3779520"/>
        </p:xfrm>
        <a:graphic>
          <a:graphicData uri="http://schemas.openxmlformats.org/drawingml/2006/table">
            <a:tbl>
              <a:tblPr firstRow="1" bandRow="1">
                <a:tableStyleId>{0E3FDE45-AF77-4B5C-9715-49D594BDF05E}</a:tableStyleId>
              </a:tblPr>
              <a:tblGrid>
                <a:gridCol w="838200"/>
                <a:gridCol w="838200"/>
                <a:gridCol w="838200"/>
                <a:gridCol w="838200"/>
                <a:gridCol w="838200"/>
                <a:gridCol w="838200"/>
                <a:gridCol w="838200"/>
                <a:gridCol w="838200"/>
                <a:gridCol w="838200"/>
                <a:gridCol w="838200"/>
              </a:tblGrid>
              <a:tr h="263525">
                <a:tc gridSpan="10">
                  <a:txBody>
                    <a:bodyPr/>
                    <a:lstStyle/>
                    <a:p>
                      <a:pPr marL="0" algn="ctr" defTabSz="914099" rtl="0" eaLnBrk="1" fontAlgn="base" latinLnBrk="0" hangingPunct="1">
                        <a:spcBef>
                          <a:spcPct val="0"/>
                        </a:spcBef>
                        <a:spcAft>
                          <a:spcPct val="0"/>
                        </a:spcAft>
                      </a:pPr>
                      <a:r>
                        <a:rPr lang="en-US" sz="2800" kern="1200" dirty="0" smtClean="0">
                          <a:effectLst>
                            <a:outerShdw blurRad="38100" dist="38100" dir="2700000" algn="tl">
                              <a:srgbClr val="000000">
                                <a:alpha val="43137"/>
                              </a:srgbClr>
                            </a:outerShdw>
                          </a:effectLst>
                        </a:rPr>
                        <a:t>Windows Embedded Compact Tools*</a:t>
                      </a:r>
                      <a:endParaRPr lang="en-US" sz="28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nchor="ctr"/>
                </a:tc>
                <a:tc hMerge="1">
                  <a:txBody>
                    <a:bodyPr/>
                    <a:lstStyle/>
                    <a:p>
                      <a:endParaRPr lang="fr-FR"/>
                    </a:p>
                  </a:txBody>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24485">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KITL</a:t>
                      </a:r>
                    </a:p>
                  </a:txBody>
                  <a:tcPr anchor="ctr"/>
                </a:tc>
                <a:tc>
                  <a:txBody>
                    <a:bodyPr/>
                    <a:lstStyle/>
                    <a:p>
                      <a:pPr marL="0" algn="ctr" defTabSz="914099" rtl="0" eaLnBrk="1" fontAlgn="base" latinLnBrk="0" hangingPunct="1">
                        <a:spcBef>
                          <a:spcPct val="0"/>
                        </a:spcBef>
                        <a:spcAft>
                          <a:spcPct val="0"/>
                        </a:spcAft>
                        <a:defRPr/>
                      </a:pPr>
                      <a:r>
                        <a:rPr lang="en-US" sz="1400" b="1" kern="1200" dirty="0" err="1" smtClean="0">
                          <a:effectLst>
                            <a:outerShdw blurRad="38100" dist="38100" dir="2700000" algn="tl">
                              <a:srgbClr val="000000">
                                <a:alpha val="43137"/>
                              </a:srgbClr>
                            </a:outerShdw>
                          </a:effectLst>
                        </a:rPr>
                        <a:t>CoreCon</a:t>
                      </a:r>
                      <a:endParaRPr lang="en-US" sz="1400" b="1"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800" kern="1200" dirty="0" err="1" smtClean="0">
                          <a:solidFill>
                            <a:schemeClr val="tx1"/>
                          </a:solidFill>
                          <a:effectLst>
                            <a:outerShdw blurRad="38100" dist="38100" dir="2700000" algn="tl">
                              <a:srgbClr val="000000">
                                <a:alpha val="43137"/>
                              </a:srgbClr>
                            </a:outerShdw>
                          </a:effectLst>
                          <a:latin typeface="+mn-lt"/>
                          <a:ea typeface="+mn-ea"/>
                          <a:cs typeface="+mn-cs"/>
                        </a:rPr>
                        <a:t>Msg</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800" kern="1200" dirty="0" err="1" smtClean="0">
                          <a:effectLst>
                            <a:outerShdw blurRad="38100" dist="38100" dir="2700000" algn="tl">
                              <a:srgbClr val="000000">
                                <a:alpha val="43137"/>
                              </a:srgbClr>
                            </a:outerShdw>
                          </a:effectLst>
                        </a:rPr>
                        <a:t>Rdisp</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800" kern="1200" dirty="0" err="1" smtClean="0">
                          <a:solidFill>
                            <a:srgbClr val="FFFFFF"/>
                          </a:solidFill>
                          <a:effectLst>
                            <a:outerShdw blurRad="38100" dist="38100" dir="2700000" algn="tl">
                              <a:srgbClr val="000000">
                                <a:alpha val="43137"/>
                              </a:srgbClr>
                            </a:outerShdw>
                          </a:effectLst>
                          <a:latin typeface="+mn-lt"/>
                          <a:ea typeface="+mn-ea"/>
                          <a:cs typeface="+mn-cs"/>
                        </a:rPr>
                        <a:t>Celog</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Shell</a:t>
                      </a:r>
                    </a:p>
                  </a:txBody>
                  <a:tcPr anchor="ctr"/>
                </a:tc>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Telnet</a:t>
                      </a:r>
                    </a:p>
                  </a:txBody>
                  <a:tcPr anchor="ctr"/>
                </a:tc>
                <a:tc>
                  <a:txBody>
                    <a:bodyPr/>
                    <a:lstStyle/>
                    <a:p>
                      <a:pPr marL="0" algn="ctr" defTabSz="914099" rtl="0" eaLnBrk="1" fontAlgn="base" latinLnBrk="0" hangingPunct="1">
                        <a:spcBef>
                          <a:spcPct val="0"/>
                        </a:spcBef>
                        <a:spcAft>
                          <a:spcPct val="0"/>
                        </a:spcAft>
                        <a:defRPr/>
                      </a:pPr>
                      <a:r>
                        <a:rPr lang="en-US" sz="1400" b="1" kern="1200" dirty="0" err="1" smtClean="0">
                          <a:solidFill>
                            <a:srgbClr val="FFFFFF"/>
                          </a:solidFill>
                          <a:effectLst>
                            <a:outerShdw blurRad="38100" dist="38100" dir="2700000" algn="tl">
                              <a:srgbClr val="000000">
                                <a:alpha val="43137"/>
                              </a:srgbClr>
                            </a:outerShdw>
                          </a:effectLst>
                          <a:latin typeface="+mn-lt"/>
                          <a:ea typeface="+mn-ea"/>
                          <a:cs typeface="+mn-cs"/>
                        </a:rPr>
                        <a:t>ToolHelp</a:t>
                      </a:r>
                      <a:endParaRPr lang="en-US" sz="1400" b="1"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600" b="1" kern="1200" dirty="0" smtClean="0">
                          <a:solidFill>
                            <a:schemeClr val="tx1"/>
                          </a:solidFill>
                          <a:effectLst>
                            <a:outerShdw blurRad="38100" dist="38100" dir="2700000" algn="tl">
                              <a:srgbClr val="000000">
                                <a:alpha val="43137"/>
                              </a:srgbClr>
                            </a:outerShdw>
                          </a:effectLst>
                          <a:latin typeface="+mn-lt"/>
                          <a:ea typeface="+mn-ea"/>
                          <a:cs typeface="+mn-cs"/>
                        </a:rPr>
                        <a:t>KDMP</a:t>
                      </a:r>
                      <a:endParaRPr lang="en-US" sz="1600" b="1"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OS Dev</a:t>
                      </a: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600" b="1"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rPr>
                        <a:t>CESH</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App Dev</a:t>
                      </a: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sym typeface="Wingdings"/>
                        </a:rPr>
                        <a:t>Passive</a:t>
                      </a:r>
                      <a:endPar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320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Factory</a:t>
                      </a: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sym typeface="Wingdings"/>
                        </a:rPr>
                        <a:t>Passive</a:t>
                      </a:r>
                      <a:endPar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Field</a:t>
                      </a: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sym typeface="Wingdings"/>
                        </a:rPr>
                        <a:t>Passive</a:t>
                      </a:r>
                      <a:endPar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320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Ship</a:t>
                      </a:r>
                    </a:p>
                  </a:txBody>
                  <a:tcPr anchor="ctr"/>
                </a:tc>
                <a:tc>
                  <a:txBody>
                    <a:bodyPr/>
                    <a:lstStyle/>
                    <a:p>
                      <a:pPr marL="0" algn="ctr" defTabSz="914099" rtl="0" eaLnBrk="1" fontAlgn="base" latinLnBrk="0" hangingPunct="1">
                        <a:spcBef>
                          <a:spcPct val="0"/>
                        </a:spcBef>
                        <a:spcAft>
                          <a:spcPct val="0"/>
                        </a:spcAft>
                        <a:defRPr/>
                      </a:pPr>
                      <a:r>
                        <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sym typeface="Wingdings"/>
                        </a:rPr>
                        <a:t>Passive</a:t>
                      </a:r>
                      <a:endPar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200" b="1" kern="1200" dirty="0" err="1"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rPr>
                        <a:t>CMAccept</a:t>
                      </a:r>
                      <a:endParaRPr lang="en-US" sz="12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400"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rPr>
                        <a:t>Manual</a:t>
                      </a:r>
                    </a:p>
                  </a:txBody>
                  <a:tcPr anchor="ctr"/>
                </a:tc>
                <a:tc>
                  <a:txBody>
                    <a:bodyPr/>
                    <a:lstStyle/>
                    <a:p>
                      <a:pPr marL="0" algn="ctr" defTabSz="914099" rtl="0" eaLnBrk="1" fontAlgn="base" latinLnBrk="0" hangingPunct="1">
                        <a:spcBef>
                          <a:spcPct val="0"/>
                        </a:spcBef>
                        <a:spcAft>
                          <a:spcPct val="0"/>
                        </a:spcAft>
                        <a:defRPr/>
                      </a:pPr>
                      <a:r>
                        <a:rPr lang="en-US" sz="1100" b="1" kern="1200" dirty="0" err="1"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rPr>
                        <a:t>OSCapture</a:t>
                      </a:r>
                      <a:endParaRPr lang="en-US" sz="11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3200"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sym typeface="Wingdings"/>
                        </a:rPr>
                        <a:t>login</a:t>
                      </a:r>
                      <a:endParaRPr lang="en-US" sz="1400" b="1" kern="1200" dirty="0" smtClean="0">
                        <a:solidFill>
                          <a:schemeClr val="accent6">
                            <a:lumMod val="40000"/>
                            <a:lumOff val="60000"/>
                          </a:schemeClr>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3200" b="0" kern="1200" dirty="0" smtClean="0">
                          <a:solidFill>
                            <a:schemeClr val="accent2">
                              <a:lumMod val="60000"/>
                              <a:lumOff val="40000"/>
                            </a:schemeClr>
                          </a:solidFill>
                          <a:effectLst>
                            <a:outerShdw blurRad="38100" dist="38100" dir="2700000" algn="tl">
                              <a:srgbClr val="000000">
                                <a:alpha val="43137"/>
                              </a:srgbClr>
                            </a:outerShdw>
                          </a:effectLst>
                          <a:latin typeface="+mn-lt"/>
                          <a:ea typeface="+mn-ea"/>
                          <a:cs typeface="+mn-cs"/>
                          <a:sym typeface="Wingdings"/>
                        </a:rPr>
                        <a:t></a:t>
                      </a:r>
                      <a:endParaRPr lang="en-US" sz="3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sp>
        <p:nvSpPr>
          <p:cNvPr id="5" name="Pentagone 4"/>
          <p:cNvSpPr/>
          <p:nvPr/>
        </p:nvSpPr>
        <p:spPr bwMode="auto">
          <a:xfrm>
            <a:off x="240553" y="2457450"/>
            <a:ext cx="1197213" cy="426436"/>
          </a:xfrm>
          <a:prstGeom prst="homePlate">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dirty="0" smtClean="0">
                <a:solidFill>
                  <a:srgbClr val="FFFFFF"/>
                </a:solidFill>
                <a:effectLst>
                  <a:outerShdw blurRad="38100" dist="38100" dir="2700000" algn="tl">
                    <a:srgbClr val="000000">
                      <a:alpha val="43137"/>
                    </a:srgbClr>
                  </a:outerShdw>
                </a:effectLst>
              </a:rPr>
              <a:t>OS Dev</a:t>
            </a:r>
          </a:p>
        </p:txBody>
      </p:sp>
      <p:sp>
        <p:nvSpPr>
          <p:cNvPr id="7" name="Pentagone 6"/>
          <p:cNvSpPr/>
          <p:nvPr/>
        </p:nvSpPr>
        <p:spPr bwMode="auto">
          <a:xfrm>
            <a:off x="240553" y="3036359"/>
            <a:ext cx="1223529" cy="429965"/>
          </a:xfrm>
          <a:prstGeom prst="homePlat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dirty="0" smtClean="0">
                <a:solidFill>
                  <a:srgbClr val="FFFFFF"/>
                </a:solidFill>
                <a:effectLst>
                  <a:outerShdw blurRad="38100" dist="38100" dir="2700000" algn="tl">
                    <a:srgbClr val="000000">
                      <a:alpha val="43137"/>
                    </a:srgbClr>
                  </a:outerShdw>
                </a:effectLst>
              </a:rPr>
              <a:t>App Dev</a:t>
            </a:r>
          </a:p>
        </p:txBody>
      </p:sp>
      <p:sp>
        <p:nvSpPr>
          <p:cNvPr id="8" name="Pentagone 7"/>
          <p:cNvSpPr/>
          <p:nvPr/>
        </p:nvSpPr>
        <p:spPr bwMode="auto">
          <a:xfrm>
            <a:off x="240553" y="3618797"/>
            <a:ext cx="1218982" cy="423490"/>
          </a:xfrm>
          <a:prstGeom prst="homePlate">
            <a:avLst/>
          </a:prstGeom>
          <a:solidFill>
            <a:schemeClr val="accent4">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rPr>
              <a:t>Factory</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Pentagone 8"/>
          <p:cNvSpPr/>
          <p:nvPr/>
        </p:nvSpPr>
        <p:spPr bwMode="auto">
          <a:xfrm>
            <a:off x="240553" y="4194759"/>
            <a:ext cx="1214389" cy="414668"/>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dirty="0" smtClean="0">
                <a:solidFill>
                  <a:srgbClr val="FFFFFF"/>
                </a:solidFill>
                <a:effectLst>
                  <a:outerShdw blurRad="38100" dist="38100" dir="2700000" algn="tl">
                    <a:srgbClr val="000000">
                      <a:alpha val="43137"/>
                    </a:srgbClr>
                  </a:outerShdw>
                </a:effectLst>
              </a:rPr>
              <a:t>Field</a:t>
            </a:r>
          </a:p>
        </p:txBody>
      </p:sp>
      <p:sp>
        <p:nvSpPr>
          <p:cNvPr id="10" name="Explosion 1 9"/>
          <p:cNvSpPr/>
          <p:nvPr/>
        </p:nvSpPr>
        <p:spPr bwMode="auto">
          <a:xfrm>
            <a:off x="175662" y="4552950"/>
            <a:ext cx="1167364" cy="990600"/>
          </a:xfrm>
          <a:prstGeom prst="irregularSeal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1600" b="1" dirty="0" err="1" smtClean="0">
                <a:solidFill>
                  <a:schemeClr val="accent6">
                    <a:lumMod val="75000"/>
                  </a:schemeClr>
                </a:solidFill>
                <a:effectLst>
                  <a:outerShdw blurRad="38100" dist="38100" dir="2700000" algn="tl">
                    <a:srgbClr val="000000">
                      <a:alpha val="43137"/>
                    </a:srgbClr>
                  </a:outerShdw>
                </a:effectLst>
                <a:latin typeface="Calibri" pitchFamily="34" charset="0"/>
              </a:rPr>
              <a:t>Ship</a:t>
            </a:r>
            <a:r>
              <a:rPr lang="fr-FR" sz="1600" b="1" dirty="0" smtClean="0">
                <a:solidFill>
                  <a:schemeClr val="accent6">
                    <a:lumMod val="75000"/>
                  </a:schemeClr>
                </a:solidFill>
                <a:effectLst>
                  <a:outerShdw blurRad="38100" dist="38100" dir="2700000" algn="tl">
                    <a:srgbClr val="000000">
                      <a:alpha val="43137"/>
                    </a:srgbClr>
                  </a:outerShdw>
                </a:effectLst>
                <a:latin typeface="Calibri" pitchFamily="34" charset="0"/>
              </a:rPr>
              <a:t>!</a:t>
            </a:r>
            <a:endParaRPr lang="fr-FR" sz="1600" b="1" dirty="0" err="1" smtClean="0">
              <a:solidFill>
                <a:schemeClr val="accent6">
                  <a:lumMod val="75000"/>
                </a:schemeClr>
              </a:solidFill>
              <a:effectLst>
                <a:outerShdw blurRad="38100" dist="38100" dir="2700000" algn="tl">
                  <a:srgbClr val="000000">
                    <a:alpha val="43137"/>
                  </a:srgbClr>
                </a:outerShdw>
              </a:effectLst>
              <a:latin typeface="Calibri" pitchFamily="34" charset="0"/>
            </a:endParaRPr>
          </a:p>
        </p:txBody>
      </p:sp>
      <p:sp>
        <p:nvSpPr>
          <p:cNvPr id="11" name="Rectangle 10"/>
          <p:cNvSpPr/>
          <p:nvPr/>
        </p:nvSpPr>
        <p:spPr>
          <a:xfrm>
            <a:off x="1438872" y="5816084"/>
            <a:ext cx="7695953" cy="400110"/>
          </a:xfrm>
          <a:prstGeom prst="rect">
            <a:avLst/>
          </a:prstGeom>
        </p:spPr>
        <p:txBody>
          <a:bodyPr wrap="none">
            <a:spAutoFit/>
          </a:bodyPr>
          <a:lstStyle/>
          <a:p>
            <a:r>
              <a:rPr lang="fr-FR" sz="2000" i="1" dirty="0" smtClean="0">
                <a:solidFill>
                  <a:srgbClr val="99CC99"/>
                </a:solidFill>
              </a:rPr>
              <a:t>*This table </a:t>
            </a:r>
            <a:r>
              <a:rPr lang="fr-FR" sz="2000" i="1" dirty="0" err="1" smtClean="0">
                <a:solidFill>
                  <a:srgbClr val="99CC99"/>
                </a:solidFill>
              </a:rPr>
              <a:t>gives</a:t>
            </a:r>
            <a:r>
              <a:rPr lang="fr-FR" sz="2000" i="1" dirty="0" smtClean="0">
                <a:solidFill>
                  <a:srgbClr val="99CC99"/>
                </a:solidFill>
              </a:rPr>
              <a:t> </a:t>
            </a:r>
            <a:r>
              <a:rPr lang="en-US" sz="2000" i="1" dirty="0" smtClean="0">
                <a:solidFill>
                  <a:srgbClr val="99CC99"/>
                </a:solidFill>
              </a:rPr>
              <a:t>“best cases”</a:t>
            </a:r>
            <a:r>
              <a:rPr lang="fr-FR" sz="2000" i="1" dirty="0" smtClean="0">
                <a:solidFill>
                  <a:srgbClr val="99CC99"/>
                </a:solidFill>
              </a:rPr>
              <a:t>, all the </a:t>
            </a:r>
            <a:r>
              <a:rPr lang="fr-FR" sz="2000" i="1" dirty="0" err="1" smtClean="0">
                <a:solidFill>
                  <a:srgbClr val="99CC99"/>
                </a:solidFill>
              </a:rPr>
              <a:t>tools</a:t>
            </a:r>
            <a:r>
              <a:rPr lang="fr-FR" sz="2000" i="1" dirty="0" smtClean="0">
                <a:solidFill>
                  <a:srgbClr val="99CC99"/>
                </a:solidFill>
              </a:rPr>
              <a:t> </a:t>
            </a:r>
            <a:r>
              <a:rPr lang="fr-FR" sz="2000" i="1" dirty="0" err="1" smtClean="0">
                <a:solidFill>
                  <a:srgbClr val="99CC99"/>
                </a:solidFill>
              </a:rPr>
              <a:t>may</a:t>
            </a:r>
            <a:r>
              <a:rPr lang="fr-FR" sz="2000" i="1" dirty="0" smtClean="0">
                <a:solidFill>
                  <a:srgbClr val="99CC99"/>
                </a:solidFill>
              </a:rPr>
              <a:t> </a:t>
            </a:r>
            <a:r>
              <a:rPr lang="fr-FR" sz="2000" i="1" dirty="0" err="1" smtClean="0">
                <a:solidFill>
                  <a:srgbClr val="99CC99"/>
                </a:solidFill>
              </a:rPr>
              <a:t>be</a:t>
            </a:r>
            <a:r>
              <a:rPr lang="fr-FR" sz="2000" i="1" dirty="0" smtClean="0">
                <a:solidFill>
                  <a:srgbClr val="99CC99"/>
                </a:solidFill>
              </a:rPr>
              <a:t> </a:t>
            </a:r>
            <a:r>
              <a:rPr lang="fr-FR" sz="2000" i="1" dirty="0" err="1" smtClean="0">
                <a:solidFill>
                  <a:srgbClr val="99CC99"/>
                </a:solidFill>
              </a:rPr>
              <a:t>used</a:t>
            </a:r>
            <a:r>
              <a:rPr lang="fr-FR" sz="2000" i="1" dirty="0" smtClean="0">
                <a:solidFill>
                  <a:srgbClr val="99CC99"/>
                </a:solidFill>
              </a:rPr>
              <a:t> in </a:t>
            </a:r>
            <a:r>
              <a:rPr lang="fr-FR" sz="2000" i="1" dirty="0" err="1" smtClean="0">
                <a:solidFill>
                  <a:srgbClr val="99CC99"/>
                </a:solidFill>
              </a:rPr>
              <a:t>any</a:t>
            </a:r>
            <a:r>
              <a:rPr lang="fr-FR" sz="2000" i="1" dirty="0" smtClean="0">
                <a:solidFill>
                  <a:srgbClr val="99CC99"/>
                </a:solidFill>
              </a:rPr>
              <a:t> situation!</a:t>
            </a:r>
            <a:endParaRPr lang="fr-FR" sz="2000" i="1" dirty="0">
              <a:solidFill>
                <a:srgbClr val="99CC99"/>
              </a:solidFill>
            </a:endParaRPr>
          </a:p>
        </p:txBody>
      </p:sp>
      <p:sp>
        <p:nvSpPr>
          <p:cNvPr id="12" name="ZoneTexte 11"/>
          <p:cNvSpPr txBox="1"/>
          <p:nvPr/>
        </p:nvSpPr>
        <p:spPr>
          <a:xfrm>
            <a:off x="5743574" y="257175"/>
            <a:ext cx="3057525" cy="1477328"/>
          </a:xfrm>
          <a:prstGeom prst="rect">
            <a:avLst/>
          </a:prstGeom>
          <a:noFill/>
        </p:spPr>
        <p:txBody>
          <a:bodyPr wrap="square" rtlCol="0">
            <a:spAutoFit/>
          </a:bodyPr>
          <a:lstStyle/>
          <a:p>
            <a:r>
              <a:rPr lang="fr-FR" dirty="0" err="1" smtClean="0">
                <a:solidFill>
                  <a:schemeClr val="accent1">
                    <a:lumMod val="60000"/>
                    <a:lumOff val="40000"/>
                  </a:schemeClr>
                </a:solidFill>
              </a:rPr>
              <a:t>Legend</a:t>
            </a:r>
            <a:r>
              <a:rPr lang="fr-FR" dirty="0" smtClean="0"/>
              <a:t>  	</a:t>
            </a:r>
            <a:r>
              <a:rPr lang="en-US" dirty="0" smtClean="0">
                <a:solidFill>
                  <a:schemeClr val="accent2">
                    <a:lumMod val="60000"/>
                    <a:lumOff val="40000"/>
                  </a:schemeClr>
                </a:solidFill>
                <a:effectLst>
                  <a:outerShdw blurRad="38100" dist="38100" dir="2700000" algn="tl">
                    <a:srgbClr val="000000">
                      <a:alpha val="43137"/>
                    </a:srgbClr>
                  </a:outerShdw>
                </a:effectLst>
                <a:sym typeface="Wingdings"/>
              </a:rPr>
              <a:t> Highly applicable</a:t>
            </a:r>
          </a:p>
          <a:p>
            <a:r>
              <a:rPr lang="en-US" dirty="0" smtClean="0">
                <a:solidFill>
                  <a:schemeClr val="accent2">
                    <a:lumMod val="60000"/>
                    <a:lumOff val="40000"/>
                  </a:schemeClr>
                </a:solidFill>
                <a:effectLst>
                  <a:outerShdw blurRad="38100" dist="38100" dir="2700000" algn="tl">
                    <a:srgbClr val="000000">
                      <a:alpha val="43137"/>
                    </a:srgbClr>
                  </a:outerShdw>
                </a:effectLst>
                <a:sym typeface="Wingdings"/>
              </a:rPr>
              <a:t>	 Applicable</a:t>
            </a:r>
          </a:p>
          <a:p>
            <a:r>
              <a:rPr lang="en-US" dirty="0" smtClean="0">
                <a:solidFill>
                  <a:schemeClr val="accent2">
                    <a:lumMod val="60000"/>
                    <a:lumOff val="40000"/>
                  </a:schemeClr>
                </a:solidFill>
                <a:effectLst>
                  <a:outerShdw blurRad="38100" dist="38100" dir="2700000" algn="tl">
                    <a:srgbClr val="000000">
                      <a:alpha val="43137"/>
                    </a:srgbClr>
                  </a:outerShdw>
                </a:effectLst>
                <a:sym typeface="Wingdings"/>
              </a:rPr>
              <a:t>	</a:t>
            </a:r>
            <a:endParaRPr lang="en-US" dirty="0" smtClean="0">
              <a:solidFill>
                <a:schemeClr val="accent6">
                  <a:lumMod val="40000"/>
                  <a:lumOff val="60000"/>
                </a:schemeClr>
              </a:solidFill>
              <a:effectLst>
                <a:outerShdw blurRad="38100" dist="38100" dir="2700000" algn="tl">
                  <a:srgbClr val="000000">
                    <a:alpha val="43137"/>
                  </a:srgbClr>
                </a:outerShdw>
              </a:effectLst>
              <a:sym typeface="Wingdings"/>
            </a:endParaRPr>
          </a:p>
          <a:p>
            <a:endParaRPr lang="en-US" dirty="0" smtClean="0">
              <a:solidFill>
                <a:schemeClr val="accent2">
                  <a:lumMod val="60000"/>
                  <a:lumOff val="40000"/>
                </a:schemeClr>
              </a:solidFill>
              <a:effectLst>
                <a:outerShdw blurRad="38100" dist="38100" dir="2700000" algn="tl">
                  <a:srgbClr val="000000">
                    <a:alpha val="43137"/>
                  </a:srgbClr>
                </a:outerShdw>
              </a:effectLst>
              <a:sym typeface="Wingdings"/>
            </a:endParaRPr>
          </a:p>
          <a:p>
            <a:r>
              <a:rPr lang="en-US" dirty="0" smtClean="0">
                <a:solidFill>
                  <a:schemeClr val="accent2">
                    <a:lumMod val="60000"/>
                    <a:lumOff val="40000"/>
                  </a:schemeClr>
                </a:solidFill>
                <a:effectLst>
                  <a:outerShdw blurRad="38100" dist="38100" dir="2700000" algn="tl">
                    <a:srgbClr val="000000">
                      <a:alpha val="43137"/>
                    </a:srgbClr>
                  </a:outerShdw>
                </a:effectLst>
                <a:sym typeface="Wingdings"/>
              </a:rPr>
              <a:t>	</a:t>
            </a:r>
            <a:r>
              <a:rPr lang="fr-FR" dirty="0" smtClean="0"/>
              <a:t> </a:t>
            </a:r>
            <a:endParaRPr lang="fr-FR"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Breakout Sessions</a:t>
            </a:r>
            <a:endParaRPr lang="en-US" dirty="0"/>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sz="quarter" idx="10"/>
          </p:nvPr>
        </p:nvSpPr>
        <p:spPr>
          <a:xfrm>
            <a:off x="371062" y="3846443"/>
            <a:ext cx="8385048" cy="2405270"/>
          </a:xfrm>
        </p:spPr>
        <p:txBody>
          <a:bodyPr/>
          <a:lstStyle/>
          <a:p>
            <a:r>
              <a:rPr lang="en-US" dirty="0">
                <a:solidFill>
                  <a:schemeClr val="tx1"/>
                </a:solidFill>
              </a:rPr>
              <a:t>Windows Embedded Standard and </a:t>
            </a:r>
            <a:r>
              <a:rPr lang="en-US" dirty="0" err="1">
                <a:solidFill>
                  <a:schemeClr val="tx1"/>
                </a:solidFill>
              </a:rPr>
              <a:t>POSReady</a:t>
            </a:r>
            <a:endParaRPr lang="en-US" dirty="0">
              <a:solidFill>
                <a:schemeClr val="tx1"/>
              </a:solidFill>
            </a:endParaRPr>
          </a:p>
          <a:p>
            <a:pPr lvl="1"/>
            <a:r>
              <a:rPr lang="en-US" sz="1400" dirty="0">
                <a:solidFill>
                  <a:schemeClr val="tx1"/>
                </a:solidFill>
              </a:rPr>
              <a:t>EMB303: Windows Embedded Standard 2011: How to Embed Windows 7 into Devices</a:t>
            </a:r>
          </a:p>
          <a:p>
            <a:pPr lvl="1"/>
            <a:r>
              <a:rPr lang="en-US" sz="1400" dirty="0">
                <a:solidFill>
                  <a:schemeClr val="tx1"/>
                </a:solidFill>
              </a:rPr>
              <a:t>EMB309: Create  a </a:t>
            </a:r>
            <a:r>
              <a:rPr lang="en-US" sz="1400" dirty="0" err="1">
                <a:solidFill>
                  <a:schemeClr val="tx1"/>
                </a:solidFill>
              </a:rPr>
              <a:t>Multitouch</a:t>
            </a:r>
            <a:r>
              <a:rPr lang="en-US" sz="1400" dirty="0">
                <a:solidFill>
                  <a:schemeClr val="tx1"/>
                </a:solidFill>
              </a:rPr>
              <a:t> and Gesture Aware Device Using Windows Embedded Standard 2011</a:t>
            </a:r>
          </a:p>
          <a:p>
            <a:pPr lvl="1"/>
            <a:r>
              <a:rPr lang="en-US" sz="1400" dirty="0">
                <a:solidFill>
                  <a:schemeClr val="tx1"/>
                </a:solidFill>
              </a:rPr>
              <a:t>EMB308: Componentization Architecture in Windows Embedded Standard 2011</a:t>
            </a:r>
          </a:p>
          <a:p>
            <a:pPr lvl="1"/>
            <a:r>
              <a:rPr lang="en-US" sz="1400" dirty="0">
                <a:solidFill>
                  <a:schemeClr val="tx1"/>
                </a:solidFill>
              </a:rPr>
              <a:t>EMB306: Using Windows PowerShell on Windows Embedded Standard</a:t>
            </a:r>
          </a:p>
          <a:p>
            <a:pPr lvl="1"/>
            <a:r>
              <a:rPr lang="en-US" sz="1400" dirty="0">
                <a:solidFill>
                  <a:schemeClr val="tx1"/>
                </a:solidFill>
              </a:rPr>
              <a:t>EMB302: Deploying Windows Embedded with Style</a:t>
            </a:r>
          </a:p>
          <a:p>
            <a:pPr lvl="1"/>
            <a:r>
              <a:rPr lang="en-US" sz="1400" dirty="0">
                <a:solidFill>
                  <a:schemeClr val="tx1"/>
                </a:solidFill>
              </a:rPr>
              <a:t>EMB203: Using Windows Deployment Services And Microsoft System Center To Deploy And Manage A Point-of-Service (POS)</a:t>
            </a:r>
          </a:p>
        </p:txBody>
      </p:sp>
      <p:sp>
        <p:nvSpPr>
          <p:cNvPr id="10" name="Content Placeholder 2"/>
          <p:cNvSpPr>
            <a:spLocks noGrp="1"/>
          </p:cNvSpPr>
          <p:nvPr>
            <p:ph sz="quarter" idx="10"/>
          </p:nvPr>
        </p:nvSpPr>
        <p:spPr>
          <a:xfrm>
            <a:off x="374374" y="2117042"/>
            <a:ext cx="8385048" cy="1630018"/>
          </a:xfrm>
        </p:spPr>
        <p:txBody>
          <a:bodyPr/>
          <a:lstStyle/>
          <a:p>
            <a:r>
              <a:rPr lang="en-US" dirty="0">
                <a:solidFill>
                  <a:schemeClr val="tx1"/>
                </a:solidFill>
              </a:rPr>
              <a:t>Windows Embedded CE</a:t>
            </a:r>
          </a:p>
          <a:p>
            <a:pPr lvl="1"/>
            <a:r>
              <a:rPr lang="en-US" sz="1400" dirty="0">
                <a:solidFill>
                  <a:schemeClr val="tx1"/>
                </a:solidFill>
              </a:rPr>
              <a:t>EMB301: Technical introduction to the new Windows Embedded CE 6.0 R3</a:t>
            </a:r>
          </a:p>
          <a:p>
            <a:pPr lvl="1"/>
            <a:r>
              <a:rPr lang="en-US" sz="1400" dirty="0">
                <a:solidFill>
                  <a:schemeClr val="tx1"/>
                </a:solidFill>
              </a:rPr>
              <a:t>EMB307: Windows Embedded CE6.0: Tools and Techniques to Face the Embedded Development Challenges</a:t>
            </a:r>
          </a:p>
          <a:p>
            <a:pPr lvl="1"/>
            <a:r>
              <a:rPr lang="en-US" sz="1400" dirty="0">
                <a:solidFill>
                  <a:schemeClr val="tx1"/>
                </a:solidFill>
              </a:rPr>
              <a:t>EMB201: Windows Embedded CE and Connectivity</a:t>
            </a:r>
          </a:p>
          <a:p>
            <a:pPr lvl="1"/>
            <a:r>
              <a:rPr lang="en-US" sz="1400" dirty="0">
                <a:solidFill>
                  <a:schemeClr val="tx1"/>
                </a:solidFill>
              </a:rPr>
              <a:t>EMB305: From Expression Blend to Windows Embedded CE: build the UI of next generation devices</a:t>
            </a:r>
          </a:p>
        </p:txBody>
      </p:sp>
      <p:sp>
        <p:nvSpPr>
          <p:cNvPr id="11" name="Content Placeholder 2"/>
          <p:cNvSpPr>
            <a:spLocks noGrp="1"/>
          </p:cNvSpPr>
          <p:nvPr>
            <p:ph sz="quarter" idx="10"/>
          </p:nvPr>
        </p:nvSpPr>
        <p:spPr>
          <a:xfrm>
            <a:off x="377686" y="1003646"/>
            <a:ext cx="8385048" cy="1153149"/>
          </a:xfrm>
        </p:spPr>
        <p:txBody>
          <a:bodyPr/>
          <a:lstStyle/>
          <a:p>
            <a:r>
              <a:rPr lang="en-US" dirty="0"/>
              <a:t>General</a:t>
            </a:r>
            <a:endParaRPr lang="en-US" sz="1600" dirty="0"/>
          </a:p>
          <a:p>
            <a:pPr lvl="1"/>
            <a:r>
              <a:rPr lang="en-US" sz="1400" dirty="0">
                <a:solidFill>
                  <a:schemeClr val="tx1"/>
                </a:solidFill>
              </a:rPr>
              <a:t>EMB202: What a desktop developer needs to know to develop for Windows Embedded</a:t>
            </a:r>
          </a:p>
          <a:p>
            <a:pPr lvl="1"/>
            <a:r>
              <a:rPr lang="en-US" sz="1400" dirty="0">
                <a:solidFill>
                  <a:schemeClr val="tx1"/>
                </a:solidFill>
              </a:rPr>
              <a:t>EMB304: Windows Embedded: from sensors to servers</a:t>
            </a:r>
          </a:p>
          <a:p>
            <a:pPr lvl="1"/>
            <a:r>
              <a:rPr lang="en-US" sz="1400" dirty="0">
                <a:solidFill>
                  <a:schemeClr val="tx1"/>
                </a:solidFill>
              </a:rPr>
              <a:t>EMB310: Windows Embedded: "Demos only“</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1000" y="228600"/>
            <a:ext cx="8375946" cy="498598"/>
          </a:xfrm>
        </p:spPr>
        <p:txBody>
          <a:bodyPr/>
          <a:lstStyle/>
          <a:p>
            <a:r>
              <a:rPr lang="en-US" sz="3600" dirty="0"/>
              <a:t>HOLs, Interactive, Sunday and Demo Sessions</a:t>
            </a:r>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sz="quarter" idx="10"/>
          </p:nvPr>
        </p:nvSpPr>
        <p:spPr>
          <a:xfrm>
            <a:off x="450574" y="5171449"/>
            <a:ext cx="8385048" cy="685800"/>
          </a:xfrm>
        </p:spPr>
        <p:txBody>
          <a:bodyPr/>
          <a:lstStyle/>
          <a:p>
            <a:pPr indent="0">
              <a:lnSpc>
                <a:spcPct val="115000"/>
              </a:lnSpc>
              <a:spcBef>
                <a:spcPts val="0"/>
              </a:spcBef>
            </a:pPr>
            <a:r>
              <a:rPr lang="en-US" dirty="0">
                <a:solidFill>
                  <a:schemeClr val="tx1"/>
                </a:solidFill>
                <a:ea typeface="Calibri"/>
                <a:cs typeface="Calibri"/>
              </a:rPr>
              <a:t>Sunday and Demo Session</a:t>
            </a:r>
          </a:p>
          <a:p>
            <a:pPr lvl="1" indent="-457200">
              <a:lnSpc>
                <a:spcPct val="115000"/>
              </a:lnSpc>
              <a:spcBef>
                <a:spcPts val="0"/>
              </a:spcBef>
            </a:pPr>
            <a:r>
              <a:rPr lang="en-US" sz="1400" dirty="0">
                <a:solidFill>
                  <a:schemeClr val="tx1"/>
                </a:solidFill>
                <a:ea typeface="Calibri"/>
                <a:cs typeface="Calibri"/>
              </a:rPr>
              <a:t>E</a:t>
            </a:r>
            <a:r>
              <a:rPr lang="en-US" sz="1400" dirty="0">
                <a:solidFill>
                  <a:schemeClr val="tx1"/>
                </a:solidFill>
                <a:ea typeface="Times New Roman"/>
                <a:cs typeface="Calibri"/>
              </a:rPr>
              <a:t>MB101-SUN: Windows Embedded101</a:t>
            </a:r>
          </a:p>
          <a:p>
            <a:pPr lvl="1" indent="-457200">
              <a:lnSpc>
                <a:spcPct val="115000"/>
              </a:lnSpc>
              <a:spcBef>
                <a:spcPts val="0"/>
              </a:spcBef>
            </a:pPr>
            <a:r>
              <a:rPr lang="en-US" sz="1400" dirty="0">
                <a:solidFill>
                  <a:schemeClr val="tx1"/>
                </a:solidFill>
                <a:ea typeface="Calibri"/>
                <a:cs typeface="Times New Roman"/>
              </a:rPr>
              <a:t>EMB01-Demo: Embedding Windows Seven into devices</a:t>
            </a:r>
          </a:p>
        </p:txBody>
      </p:sp>
      <p:sp>
        <p:nvSpPr>
          <p:cNvPr id="10" name="Content Placeholder 2"/>
          <p:cNvSpPr>
            <a:spLocks noGrp="1"/>
          </p:cNvSpPr>
          <p:nvPr>
            <p:ph sz="quarter" idx="10"/>
          </p:nvPr>
        </p:nvSpPr>
        <p:spPr>
          <a:xfrm>
            <a:off x="364435" y="2832652"/>
            <a:ext cx="8385048" cy="2117035"/>
          </a:xfrm>
        </p:spPr>
        <p:txBody>
          <a:bodyPr/>
          <a:lstStyle/>
          <a:p>
            <a:pPr indent="0">
              <a:lnSpc>
                <a:spcPct val="115000"/>
              </a:lnSpc>
              <a:spcBef>
                <a:spcPts val="0"/>
              </a:spcBef>
            </a:pPr>
            <a:r>
              <a:rPr lang="en-US" dirty="0">
                <a:solidFill>
                  <a:schemeClr val="tx1"/>
                </a:solidFill>
                <a:ea typeface="Calibri"/>
                <a:cs typeface="Calibri"/>
              </a:rPr>
              <a:t>Hands On Lab</a:t>
            </a:r>
          </a:p>
          <a:p>
            <a:pPr lvl="1" indent="-457200">
              <a:lnSpc>
                <a:spcPct val="115000"/>
              </a:lnSpc>
              <a:spcBef>
                <a:spcPts val="0"/>
              </a:spcBef>
            </a:pPr>
            <a:r>
              <a:rPr lang="en-US" sz="1200" dirty="0">
                <a:solidFill>
                  <a:schemeClr val="tx1"/>
                </a:solidFill>
                <a:ea typeface="Calibri"/>
                <a:cs typeface="Calibri"/>
              </a:rPr>
              <a:t>Hi</a:t>
            </a:r>
            <a:r>
              <a:rPr lang="en-US" sz="1400" dirty="0">
                <a:solidFill>
                  <a:schemeClr val="tx1"/>
                </a:solidFill>
                <a:ea typeface="Times New Roman"/>
                <a:cs typeface="Calibri"/>
              </a:rPr>
              <a:t>gher Fidelity internet experience with Internet Explorer Embedded</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Introduction to Connection Manager</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Creating a custom Windows Embedded Standard 2011 operating system image for an application</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New Servicing and Deployment Scenarios in Windows Embedded Standard 2011 </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Embedded Enabling Features in Windows Embedded Standard 2011 </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Configuring and Using PowerShell to Manage Windows Embedded Standard 2011  Devices</a:t>
            </a:r>
            <a:endParaRPr lang="en-US" sz="1400" dirty="0">
              <a:solidFill>
                <a:schemeClr val="tx1"/>
              </a:solidFill>
              <a:ea typeface="Calibri"/>
              <a:cs typeface="Times New Roman"/>
            </a:endParaRPr>
          </a:p>
        </p:txBody>
      </p:sp>
      <p:sp>
        <p:nvSpPr>
          <p:cNvPr id="11" name="Content Placeholder 2"/>
          <p:cNvSpPr>
            <a:spLocks noGrp="1"/>
          </p:cNvSpPr>
          <p:nvPr>
            <p:ph sz="quarter" idx="10"/>
          </p:nvPr>
        </p:nvSpPr>
        <p:spPr>
          <a:xfrm>
            <a:off x="357808" y="914400"/>
            <a:ext cx="8385048" cy="1848679"/>
          </a:xfrm>
        </p:spPr>
        <p:txBody>
          <a:bodyPr/>
          <a:lstStyle/>
          <a:p>
            <a:pPr marR="0" lvl="0" indent="0">
              <a:lnSpc>
                <a:spcPct val="115000"/>
              </a:lnSpc>
              <a:spcBef>
                <a:spcPts val="0"/>
              </a:spcBef>
              <a:spcAft>
                <a:spcPts val="0"/>
              </a:spcAft>
            </a:pPr>
            <a:r>
              <a:rPr lang="en-US" dirty="0">
                <a:solidFill>
                  <a:schemeClr val="tx1"/>
                </a:solidFill>
                <a:effectLst/>
                <a:ea typeface="Times New Roman"/>
                <a:cs typeface="Calibri"/>
              </a:rPr>
              <a:t>Interactive sessions</a:t>
            </a:r>
          </a:p>
          <a:p>
            <a:pPr lvl="1" indent="-457200">
              <a:lnSpc>
                <a:spcPct val="115000"/>
              </a:lnSpc>
              <a:spcBef>
                <a:spcPts val="0"/>
              </a:spcBef>
            </a:pPr>
            <a:r>
              <a:rPr lang="en-US" sz="1400" dirty="0" smtClean="0">
                <a:solidFill>
                  <a:schemeClr val="tx1"/>
                </a:solidFill>
                <a:ea typeface="Times New Roman"/>
                <a:cs typeface="Calibri"/>
              </a:rPr>
              <a:t>EMB01-IS: Delivering Applications as Appliances</a:t>
            </a:r>
            <a:endParaRPr lang="en-US" sz="1400" dirty="0" smtClean="0">
              <a:solidFill>
                <a:schemeClr val="tx1"/>
              </a:solidFill>
              <a:ea typeface="Times New Roman"/>
              <a:cs typeface="Times New Roman"/>
            </a:endParaRPr>
          </a:p>
          <a:p>
            <a:pPr lvl="1" indent="-457200">
              <a:lnSpc>
                <a:spcPct val="115000"/>
              </a:lnSpc>
              <a:spcBef>
                <a:spcPts val="0"/>
              </a:spcBef>
            </a:pPr>
            <a:r>
              <a:rPr lang="en-US" sz="1400" dirty="0" smtClean="0">
                <a:solidFill>
                  <a:schemeClr val="tx1"/>
                </a:solidFill>
                <a:ea typeface="Times New Roman"/>
                <a:cs typeface="Calibri"/>
              </a:rPr>
              <a:t>EMB02-IS</a:t>
            </a:r>
            <a:r>
              <a:rPr lang="en-US" sz="1400" dirty="0">
                <a:solidFill>
                  <a:schemeClr val="tx1"/>
                </a:solidFill>
                <a:ea typeface="Times New Roman"/>
                <a:cs typeface="Calibri"/>
              </a:rPr>
              <a:t>: Windows for Devices: Learn about the Future of Windows Embedded</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EMB03-IS: The </a:t>
            </a:r>
            <a:r>
              <a:rPr lang="en-US" sz="1400" dirty="0" err="1">
                <a:solidFill>
                  <a:schemeClr val="tx1"/>
                </a:solidFill>
                <a:ea typeface="Times New Roman"/>
                <a:cs typeface="Calibri"/>
              </a:rPr>
              <a:t>Schtick</a:t>
            </a:r>
            <a:r>
              <a:rPr lang="en-US" sz="1400" dirty="0">
                <a:solidFill>
                  <a:schemeClr val="tx1"/>
                </a:solidFill>
                <a:ea typeface="Times New Roman"/>
                <a:cs typeface="Calibri"/>
              </a:rPr>
              <a:t>: Solving Real-Time Challenges, connectivity and GUI with Windows Embedded CE</a:t>
            </a:r>
            <a:endParaRPr lang="en-US" sz="1400" dirty="0">
              <a:solidFill>
                <a:schemeClr val="tx1"/>
              </a:solidFill>
              <a:ea typeface="Times New Roman"/>
              <a:cs typeface="Times New Roman"/>
            </a:endParaRPr>
          </a:p>
          <a:p>
            <a:pPr lvl="1" indent="-457200">
              <a:lnSpc>
                <a:spcPct val="115000"/>
              </a:lnSpc>
              <a:spcBef>
                <a:spcPts val="0"/>
              </a:spcBef>
            </a:pPr>
            <a:r>
              <a:rPr lang="en-US" sz="1400" dirty="0" smtClean="0">
                <a:solidFill>
                  <a:schemeClr val="tx1"/>
                </a:solidFill>
                <a:ea typeface="Times New Roman"/>
                <a:cs typeface="Calibri"/>
              </a:rPr>
              <a:t>EMB04-IS: Deploying and maintaining Windows Embedded Standard with different</a:t>
            </a:r>
          </a:p>
        </p:txBody>
      </p:sp>
    </p:spTree>
    <p:extLst>
      <p:ext uri="{BB962C8B-B14F-4D97-AF65-F5344CB8AC3E}">
        <p14:creationId xmlns="" xmlns:p14="http://schemas.microsoft.com/office/powerpoint/2007/7/12/main" val="275465947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Useful URLs</a:t>
            </a:r>
            <a:endParaRPr lang="en-US" dirty="0"/>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sz="quarter" idx="10"/>
          </p:nvPr>
        </p:nvSpPr>
        <p:spPr>
          <a:xfrm>
            <a:off x="450574" y="4922974"/>
            <a:ext cx="8385048" cy="685800"/>
          </a:xfrm>
        </p:spPr>
        <p:txBody>
          <a:bodyPr/>
          <a:lstStyle/>
          <a:p>
            <a:pPr indent="0">
              <a:lnSpc>
                <a:spcPct val="115000"/>
              </a:lnSpc>
              <a:spcBef>
                <a:spcPts val="0"/>
              </a:spcBef>
            </a:pPr>
            <a:r>
              <a:rPr lang="en-US" dirty="0">
                <a:solidFill>
                  <a:schemeClr val="tx1"/>
                </a:solidFill>
                <a:ea typeface="Calibri"/>
                <a:cs typeface="Calibri"/>
              </a:rPr>
              <a:t>Other</a:t>
            </a:r>
          </a:p>
          <a:p>
            <a:pPr lvl="1" indent="-457200">
              <a:lnSpc>
                <a:spcPct val="115000"/>
              </a:lnSpc>
              <a:spcBef>
                <a:spcPts val="0"/>
              </a:spcBef>
            </a:pPr>
            <a:r>
              <a:rPr lang="en-US" sz="1600" dirty="0">
                <a:solidFill>
                  <a:schemeClr val="tx1"/>
                </a:solidFill>
                <a:ea typeface="Calibri"/>
                <a:cs typeface="Calibri"/>
                <a:hlinkClick r:id="rId3"/>
              </a:rPr>
              <a:t>http://windowsfordevices</a:t>
            </a:r>
            <a:endParaRPr lang="en-US" sz="1600" dirty="0">
              <a:solidFill>
                <a:schemeClr val="tx1"/>
              </a:solidFill>
              <a:ea typeface="Calibri"/>
              <a:cs typeface="Calibri"/>
            </a:endParaRPr>
          </a:p>
        </p:txBody>
      </p:sp>
      <p:sp>
        <p:nvSpPr>
          <p:cNvPr id="10" name="Content Placeholder 2"/>
          <p:cNvSpPr>
            <a:spLocks noGrp="1"/>
          </p:cNvSpPr>
          <p:nvPr>
            <p:ph sz="quarter" idx="10"/>
          </p:nvPr>
        </p:nvSpPr>
        <p:spPr>
          <a:xfrm>
            <a:off x="364435" y="3017973"/>
            <a:ext cx="8385048" cy="1206158"/>
          </a:xfrm>
        </p:spPr>
        <p:txBody>
          <a:bodyPr/>
          <a:lstStyle/>
          <a:p>
            <a:pPr indent="0">
              <a:lnSpc>
                <a:spcPct val="115000"/>
              </a:lnSpc>
              <a:spcBef>
                <a:spcPts val="0"/>
              </a:spcBef>
            </a:pPr>
            <a:r>
              <a:rPr lang="en-US" dirty="0" smtClean="0">
                <a:solidFill>
                  <a:schemeClr val="tx1"/>
                </a:solidFill>
                <a:ea typeface="Calibri"/>
                <a:cs typeface="Calibri"/>
              </a:rPr>
              <a:t>Blogs</a:t>
            </a:r>
            <a:endParaRPr lang="en-US" dirty="0">
              <a:solidFill>
                <a:schemeClr val="tx1"/>
              </a:solidFill>
              <a:ea typeface="Calibri"/>
              <a:cs typeface="Calibri"/>
            </a:endParaRPr>
          </a:p>
          <a:p>
            <a:pPr lvl="1" indent="-457200">
              <a:lnSpc>
                <a:spcPct val="115000"/>
              </a:lnSpc>
              <a:spcBef>
                <a:spcPts val="0"/>
              </a:spcBef>
            </a:pPr>
            <a:r>
              <a:rPr lang="en-US" sz="1600" dirty="0">
                <a:solidFill>
                  <a:schemeClr val="tx1"/>
                </a:solidFill>
                <a:ea typeface="Calibri"/>
                <a:cs typeface="Calibri"/>
                <a:hlinkClick r:id="rId4"/>
              </a:rPr>
              <a:t>http://blogs.msdn.com/obloch</a:t>
            </a:r>
            <a:endParaRPr lang="en-US" sz="1600" dirty="0">
              <a:solidFill>
                <a:schemeClr val="tx1"/>
              </a:solidFill>
              <a:ea typeface="Calibri"/>
              <a:cs typeface="Calibri"/>
            </a:endParaRPr>
          </a:p>
          <a:p>
            <a:pPr lvl="1" indent="-457200">
              <a:lnSpc>
                <a:spcPct val="115000"/>
              </a:lnSpc>
              <a:spcBef>
                <a:spcPts val="0"/>
              </a:spcBef>
            </a:pPr>
            <a:r>
              <a:rPr lang="en-US" sz="1600" dirty="0">
                <a:solidFill>
                  <a:schemeClr val="tx1"/>
                </a:solidFill>
                <a:ea typeface="Calibri"/>
                <a:cs typeface="Calibri"/>
                <a:hlinkClick r:id="rId5"/>
              </a:rPr>
              <a:t>http://blogs.msdn.com/mikehall</a:t>
            </a:r>
            <a:endParaRPr lang="en-US" sz="1600" dirty="0">
              <a:solidFill>
                <a:schemeClr val="tx1"/>
              </a:solidFill>
              <a:ea typeface="Calibri"/>
              <a:cs typeface="Calibri"/>
            </a:endParaRPr>
          </a:p>
          <a:p>
            <a:pPr lvl="1" indent="-457200">
              <a:lnSpc>
                <a:spcPct val="115000"/>
              </a:lnSpc>
              <a:spcBef>
                <a:spcPts val="0"/>
              </a:spcBef>
            </a:pPr>
            <a:r>
              <a:rPr lang="en-US" sz="1600" dirty="0">
                <a:solidFill>
                  <a:schemeClr val="tx1"/>
                </a:solidFill>
                <a:ea typeface="Calibri"/>
                <a:cs typeface="Calibri"/>
                <a:hlinkClick r:id="rId6"/>
              </a:rPr>
              <a:t>http://</a:t>
            </a:r>
            <a:r>
              <a:rPr lang="en-US" sz="1600" dirty="0" smtClean="0">
                <a:solidFill>
                  <a:schemeClr val="tx1"/>
                </a:solidFill>
                <a:ea typeface="Calibri"/>
                <a:cs typeface="Calibri"/>
                <a:hlinkClick r:id="rId6"/>
              </a:rPr>
              <a:t>blogs.msdn.com/jcoyne</a:t>
            </a:r>
            <a:endParaRPr lang="en-US" sz="1600" dirty="0">
              <a:solidFill>
                <a:schemeClr val="tx1"/>
              </a:solidFill>
              <a:ea typeface="Calibri"/>
              <a:cs typeface="Calibri"/>
            </a:endParaRPr>
          </a:p>
        </p:txBody>
      </p:sp>
      <p:sp>
        <p:nvSpPr>
          <p:cNvPr id="11" name="Content Placeholder 2"/>
          <p:cNvSpPr>
            <a:spLocks noGrp="1"/>
          </p:cNvSpPr>
          <p:nvPr>
            <p:ph sz="quarter" idx="10"/>
          </p:nvPr>
        </p:nvSpPr>
        <p:spPr>
          <a:xfrm>
            <a:off x="357808" y="1271999"/>
            <a:ext cx="8385048" cy="1491080"/>
          </a:xfrm>
        </p:spPr>
        <p:txBody>
          <a:bodyPr/>
          <a:lstStyle/>
          <a:p>
            <a:pPr indent="0">
              <a:lnSpc>
                <a:spcPct val="115000"/>
              </a:lnSpc>
              <a:spcBef>
                <a:spcPts val="0"/>
              </a:spcBef>
            </a:pPr>
            <a:r>
              <a:rPr lang="en-US" dirty="0">
                <a:solidFill>
                  <a:schemeClr val="tx1"/>
                </a:solidFill>
                <a:ea typeface="Calibri"/>
                <a:cs typeface="Calibri"/>
              </a:rPr>
              <a:t>Microsoft Web sites</a:t>
            </a:r>
          </a:p>
          <a:p>
            <a:pPr lvl="1" indent="-517525">
              <a:lnSpc>
                <a:spcPct val="115000"/>
              </a:lnSpc>
              <a:spcBef>
                <a:spcPts val="0"/>
              </a:spcBef>
            </a:pPr>
            <a:r>
              <a:rPr lang="en-US" sz="1600" dirty="0">
                <a:solidFill>
                  <a:schemeClr val="tx1"/>
                </a:solidFill>
                <a:ea typeface="Calibri"/>
                <a:cs typeface="Calibri"/>
                <a:hlinkClick r:id="rId7"/>
              </a:rPr>
              <a:t>http://windowsembedded.com</a:t>
            </a:r>
            <a:endParaRPr lang="en-US" sz="1600" dirty="0">
              <a:solidFill>
                <a:schemeClr val="tx1"/>
              </a:solidFill>
              <a:ea typeface="Calibri"/>
              <a:cs typeface="Calibri"/>
            </a:endParaRPr>
          </a:p>
          <a:p>
            <a:pPr lvl="1" indent="-517525">
              <a:lnSpc>
                <a:spcPct val="115000"/>
              </a:lnSpc>
              <a:spcBef>
                <a:spcPts val="0"/>
              </a:spcBef>
            </a:pPr>
            <a:r>
              <a:rPr lang="en-US" sz="1600" dirty="0">
                <a:solidFill>
                  <a:schemeClr val="tx1"/>
                </a:solidFill>
                <a:ea typeface="Times New Roman"/>
                <a:cs typeface="Calibri"/>
                <a:hlinkClick r:id="rId8"/>
              </a:rPr>
              <a:t>http://</a:t>
            </a:r>
            <a:r>
              <a:rPr lang="en-US" sz="1600" dirty="0" smtClean="0">
                <a:solidFill>
                  <a:schemeClr val="tx1"/>
                </a:solidFill>
                <a:ea typeface="Times New Roman"/>
                <a:cs typeface="Calibri"/>
                <a:hlinkClick r:id="rId8"/>
              </a:rPr>
              <a:t>msdn.microsoft.com/en-us/windowsembedded/ce/default.aspx</a:t>
            </a:r>
            <a:endParaRPr lang="en-US" sz="1600" dirty="0">
              <a:solidFill>
                <a:schemeClr val="tx1"/>
              </a:solidFill>
              <a:ea typeface="Times New Roman"/>
              <a:cs typeface="Calibri"/>
            </a:endParaRPr>
          </a:p>
          <a:p>
            <a:pPr lvl="1" indent="-517525">
              <a:lnSpc>
                <a:spcPct val="115000"/>
              </a:lnSpc>
              <a:spcBef>
                <a:spcPts val="0"/>
              </a:spcBef>
            </a:pPr>
            <a:r>
              <a:rPr lang="en-US" sz="1600" dirty="0">
                <a:solidFill>
                  <a:schemeClr val="tx1"/>
                </a:solidFill>
                <a:ea typeface="Times New Roman"/>
                <a:cs typeface="Calibri"/>
                <a:hlinkClick r:id="rId9"/>
              </a:rPr>
              <a:t>http://</a:t>
            </a:r>
            <a:r>
              <a:rPr lang="en-US" sz="1600" dirty="0" smtClean="0">
                <a:solidFill>
                  <a:schemeClr val="tx1"/>
                </a:solidFill>
                <a:ea typeface="Times New Roman"/>
                <a:cs typeface="Calibri"/>
                <a:hlinkClick r:id="rId9"/>
              </a:rPr>
              <a:t>msdn.microsoft.com/en-us/windowsembedded/standard/default.aspx</a:t>
            </a:r>
            <a:endParaRPr lang="en-US" sz="1600" dirty="0">
              <a:solidFill>
                <a:schemeClr val="tx1"/>
              </a:solidFill>
              <a:ea typeface="Times New Roman"/>
              <a:cs typeface="Calibri"/>
            </a:endParaRPr>
          </a:p>
          <a:p>
            <a:pPr lvl="1" indent="-517525">
              <a:lnSpc>
                <a:spcPct val="115000"/>
              </a:lnSpc>
              <a:spcBef>
                <a:spcPts val="0"/>
              </a:spcBef>
            </a:pPr>
            <a:r>
              <a:rPr lang="en-US" sz="1600" dirty="0">
                <a:solidFill>
                  <a:schemeClr val="tx1"/>
                </a:solidFill>
                <a:ea typeface="Times New Roman"/>
                <a:cs typeface="Calibri"/>
                <a:hlinkClick r:id="rId10"/>
              </a:rPr>
              <a:t>http://</a:t>
            </a:r>
            <a:r>
              <a:rPr lang="en-US" sz="1600" dirty="0" smtClean="0">
                <a:solidFill>
                  <a:schemeClr val="tx1"/>
                </a:solidFill>
                <a:ea typeface="Times New Roman"/>
                <a:cs typeface="Calibri"/>
                <a:hlinkClick r:id="rId10"/>
              </a:rPr>
              <a:t>technet.microsoft.com/en-us/windowsembedded/posready/default.aspx</a:t>
            </a:r>
            <a:endParaRPr lang="en-US" sz="1600" dirty="0" smtClean="0">
              <a:solidFill>
                <a:schemeClr val="tx1"/>
              </a:solidFill>
              <a:ea typeface="Times New Roman"/>
              <a:cs typeface="Calibri"/>
            </a:endParaRPr>
          </a:p>
        </p:txBody>
      </p:sp>
    </p:spTree>
    <p:extLst>
      <p:ext uri="{BB962C8B-B14F-4D97-AF65-F5344CB8AC3E}">
        <p14:creationId xmlns="" xmlns:p14="http://schemas.microsoft.com/office/powerpoint/2007/7/12/main" val="275465947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2"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163395"/>
          </a:xfrm>
        </p:spPr>
        <p:txBody>
          <a:bodyPr/>
          <a:lstStyle/>
          <a:p>
            <a:r>
              <a:rPr dirty="0" smtClean="0"/>
              <a:t>Windows Embedded Compact</a:t>
            </a:r>
            <a:br>
              <a:rPr dirty="0" smtClean="0"/>
            </a:br>
            <a:r>
              <a:rPr lang="en-US" sz="3600" dirty="0" smtClean="0">
                <a:solidFill>
                  <a:schemeClr val="tx2"/>
                </a:solidFill>
              </a:rPr>
              <a:t>40 recent projects</a:t>
            </a:r>
            <a:endParaRPr lang="en-US" sz="3600" dirty="0"/>
          </a:p>
        </p:txBody>
      </p:sp>
      <p:graphicFrame>
        <p:nvGraphicFramePr>
          <p:cNvPr id="5" name="Graphique 4"/>
          <p:cNvGraphicFramePr/>
          <p:nvPr/>
        </p:nvGraphicFramePr>
        <p:xfrm>
          <a:off x="685800" y="1590262"/>
          <a:ext cx="8229600"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D:\Pennie's documents\MS Image\NEWFeb15\Windows Embedded\DSCF Windows Embedded AutoPC.png"/>
          <p:cNvPicPr>
            <a:picLocks noChangeAspect="1" noChangeArrowheads="1"/>
          </p:cNvPicPr>
          <p:nvPr/>
        </p:nvPicPr>
        <p:blipFill>
          <a:blip r:embed="rId4" cstate="print"/>
          <a:srcRect/>
          <a:stretch>
            <a:fillRect/>
          </a:stretch>
        </p:blipFill>
        <p:spPr bwMode="auto">
          <a:xfrm>
            <a:off x="3650724" y="5205733"/>
            <a:ext cx="1142457" cy="837258"/>
          </a:xfrm>
          <a:prstGeom prst="rect">
            <a:avLst/>
          </a:prstGeom>
          <a:effectLst/>
        </p:spPr>
      </p:pic>
      <p:pic>
        <p:nvPicPr>
          <p:cNvPr id="11" name="Picture 16" descr="D:\Pennie's documents\MS Image\NEWFeb15\Windows CE device\pngs\Samsung Nexio S160 (PDA).png"/>
          <p:cNvPicPr>
            <a:picLocks noChangeAspect="1" noChangeArrowheads="1"/>
          </p:cNvPicPr>
          <p:nvPr/>
        </p:nvPicPr>
        <p:blipFill>
          <a:blip r:embed="rId5"/>
          <a:srcRect/>
          <a:stretch>
            <a:fillRect/>
          </a:stretch>
        </p:blipFill>
        <p:spPr bwMode="auto">
          <a:xfrm>
            <a:off x="5233081" y="3272064"/>
            <a:ext cx="1722290" cy="1528533"/>
          </a:xfrm>
          <a:prstGeom prst="rect">
            <a:avLst/>
          </a:prstGeom>
          <a:effectLst/>
        </p:spPr>
      </p:pic>
      <p:pic>
        <p:nvPicPr>
          <p:cNvPr id="13" name="Picture 15" descr="D:\Pennie's documents\MS Image\NEWFeb15\Windows CE device\pngs\Rockwell Automation PanelView Plus (HMI).png"/>
          <p:cNvPicPr>
            <a:picLocks noChangeAspect="1" noChangeArrowheads="1"/>
          </p:cNvPicPr>
          <p:nvPr/>
        </p:nvPicPr>
        <p:blipFill>
          <a:blip r:embed="rId6"/>
          <a:srcRect/>
          <a:stretch>
            <a:fillRect/>
          </a:stretch>
        </p:blipFill>
        <p:spPr bwMode="auto">
          <a:xfrm>
            <a:off x="437323" y="2690821"/>
            <a:ext cx="796146" cy="612037"/>
          </a:xfrm>
          <a:prstGeom prst="rect">
            <a:avLst/>
          </a:prstGeom>
          <a:effectLst/>
        </p:spPr>
      </p:pic>
      <p:pic>
        <p:nvPicPr>
          <p:cNvPr id="15" name="Image 14" descr="SYnaps.png"/>
          <p:cNvPicPr>
            <a:picLocks noChangeAspect="1"/>
          </p:cNvPicPr>
          <p:nvPr/>
        </p:nvPicPr>
        <p:blipFill>
          <a:blip r:embed="rId7"/>
          <a:stretch>
            <a:fillRect/>
          </a:stretch>
        </p:blipFill>
        <p:spPr>
          <a:xfrm>
            <a:off x="4273618" y="1185069"/>
            <a:ext cx="1617044" cy="1421998"/>
          </a:xfrm>
          <a:prstGeom prst="rect">
            <a:avLst/>
          </a:prstGeom>
          <a:effectLst/>
        </p:spPr>
      </p:pic>
      <p:pic>
        <p:nvPicPr>
          <p:cNvPr id="17" name="Picture 6" descr="D:\Pennie's documents\MS Image\NEWFeb15\Windows CE device\pngs\Woodhead Software and Electronics MIG (Home_Building Automation).png"/>
          <p:cNvPicPr>
            <a:picLocks noChangeAspect="1" noChangeArrowheads="1"/>
          </p:cNvPicPr>
          <p:nvPr/>
        </p:nvPicPr>
        <p:blipFill>
          <a:blip r:embed="rId8"/>
          <a:srcRect/>
          <a:stretch>
            <a:fillRect/>
          </a:stretch>
        </p:blipFill>
        <p:spPr bwMode="auto">
          <a:xfrm>
            <a:off x="1022851" y="2053511"/>
            <a:ext cx="802385" cy="649932"/>
          </a:xfrm>
          <a:prstGeom prst="rect">
            <a:avLst/>
          </a:prstGeom>
          <a:effectLst/>
        </p:spPr>
      </p:pic>
      <p:pic>
        <p:nvPicPr>
          <p:cNvPr id="19" name="Image 18" descr="NightCove.png"/>
          <p:cNvPicPr>
            <a:picLocks noChangeAspect="1"/>
          </p:cNvPicPr>
          <p:nvPr/>
        </p:nvPicPr>
        <p:blipFill>
          <a:blip r:embed="rId9"/>
          <a:stretch>
            <a:fillRect/>
          </a:stretch>
        </p:blipFill>
        <p:spPr>
          <a:xfrm>
            <a:off x="2014380" y="1422526"/>
            <a:ext cx="477029" cy="893291"/>
          </a:xfrm>
          <a:prstGeom prst="rect">
            <a:avLst/>
          </a:prstGeom>
          <a:effectLst/>
        </p:spPr>
      </p:pic>
      <p:pic>
        <p:nvPicPr>
          <p:cNvPr id="20" name="Picture 2" descr="E:\Clip_Installer\DVD_ART\Artwork_Imagery\HARDWARE_IMAGERY\Photos - OEM Hardware\Robotics\industrial automation robot.png"/>
          <p:cNvPicPr>
            <a:picLocks noChangeAspect="1" noChangeArrowheads="1"/>
          </p:cNvPicPr>
          <p:nvPr/>
        </p:nvPicPr>
        <p:blipFill>
          <a:blip r:embed="rId10" cstate="email"/>
          <a:srcRect/>
          <a:stretch>
            <a:fillRect/>
          </a:stretch>
        </p:blipFill>
        <p:spPr bwMode="auto">
          <a:xfrm>
            <a:off x="168965" y="3540494"/>
            <a:ext cx="995205" cy="1275800"/>
          </a:xfrm>
          <a:prstGeom prst="rect">
            <a:avLst/>
          </a:prstGeom>
          <a:effectLst/>
        </p:spPr>
      </p:pic>
      <p:pic>
        <p:nvPicPr>
          <p:cNvPr id="14" name="Image 13" descr="Delta.png"/>
          <p:cNvPicPr>
            <a:picLocks noChangeAspect="1"/>
          </p:cNvPicPr>
          <p:nvPr/>
        </p:nvPicPr>
        <p:blipFill>
          <a:blip r:embed="rId11"/>
          <a:stretch>
            <a:fillRect/>
          </a:stretch>
        </p:blipFill>
        <p:spPr>
          <a:xfrm flipH="1">
            <a:off x="2559928" y="1625186"/>
            <a:ext cx="1027788" cy="541543"/>
          </a:xfrm>
          <a:prstGeom prst="rect">
            <a:avLst/>
          </a:prstGeom>
          <a:effectLst/>
        </p:spPr>
      </p:pic>
      <p:pic>
        <p:nvPicPr>
          <p:cNvPr id="18" name="Image 17" descr="PayPDA.png"/>
          <p:cNvPicPr>
            <a:picLocks noChangeAspect="1"/>
          </p:cNvPicPr>
          <p:nvPr/>
        </p:nvPicPr>
        <p:blipFill>
          <a:blip r:embed="rId12"/>
          <a:stretch>
            <a:fillRect/>
          </a:stretch>
        </p:blipFill>
        <p:spPr>
          <a:xfrm>
            <a:off x="740973" y="4793380"/>
            <a:ext cx="1550996" cy="1318661"/>
          </a:xfrm>
          <a:prstGeom prst="rect">
            <a:avLst/>
          </a:prstGeom>
        </p:spPr>
      </p:pic>
      <p:pic>
        <p:nvPicPr>
          <p:cNvPr id="21" name="Picture 6"/>
          <p:cNvPicPr>
            <a:picLocks noChangeAspect="1" noChangeArrowheads="1"/>
          </p:cNvPicPr>
          <p:nvPr/>
        </p:nvPicPr>
        <p:blipFill>
          <a:blip r:embed="rId13"/>
          <a:srcRect/>
          <a:stretch>
            <a:fillRect/>
          </a:stretch>
        </p:blipFill>
        <p:spPr>
          <a:xfrm>
            <a:off x="4603313" y="1634892"/>
            <a:ext cx="672072" cy="504053"/>
          </a:xfrm>
          <a:prstGeom prst="rect">
            <a:avLst/>
          </a:prstGeom>
          <a:noFill/>
          <a:ln>
            <a:noFill/>
          </a:ln>
          <a:effectLst/>
        </p:spPr>
      </p:pic>
      <p:pic>
        <p:nvPicPr>
          <p:cNvPr id="25601" name="Picture 1"/>
          <p:cNvPicPr>
            <a:picLocks noChangeAspect="1" noChangeArrowheads="1"/>
          </p:cNvPicPr>
          <p:nvPr/>
        </p:nvPicPr>
        <p:blipFill>
          <a:blip r:embed="rId14"/>
          <a:srcRect/>
          <a:stretch>
            <a:fillRect/>
          </a:stretch>
        </p:blipFill>
        <p:spPr bwMode="auto">
          <a:xfrm rot="21341382">
            <a:off x="5939502" y="3502646"/>
            <a:ext cx="766036" cy="574528"/>
          </a:xfrm>
          <a:prstGeom prst="rect">
            <a:avLst/>
          </a:prstGeom>
          <a:noFill/>
          <a:ln w="9525">
            <a:solidFill>
              <a:schemeClr val="tx1">
                <a:lumMod val="65000"/>
              </a:schemeClr>
            </a:solidFill>
            <a:miter lim="800000"/>
            <a:headEnd/>
            <a:tailEnd/>
          </a:ln>
          <a:scene3d>
            <a:camera prst="perspectiveContrastingLeftFacing" fov="2100000">
              <a:rot lat="1303624" lon="21559001" rev="20298379"/>
            </a:camera>
            <a:lightRig rig="threePt" dir="t"/>
          </a:scene3d>
        </p:spPr>
      </p:pic>
      <p:sp>
        <p:nvSpPr>
          <p:cNvPr id="16" name="ZoneTexte 15"/>
          <p:cNvSpPr txBox="1"/>
          <p:nvPr/>
        </p:nvSpPr>
        <p:spPr>
          <a:xfrm>
            <a:off x="1228725" y="6111388"/>
            <a:ext cx="936475" cy="230832"/>
          </a:xfrm>
          <a:prstGeom prst="rect">
            <a:avLst/>
          </a:prstGeom>
          <a:noFill/>
        </p:spPr>
        <p:txBody>
          <a:bodyPr wrap="none" rtlCol="0">
            <a:spAutoFit/>
          </a:bodyPr>
          <a:lstStyle/>
          <a:p>
            <a:r>
              <a:rPr lang="fr-FR" sz="900" dirty="0" err="1" smtClean="0">
                <a:solidFill>
                  <a:schemeClr val="accent1">
                    <a:lumMod val="75000"/>
                  </a:schemeClr>
                </a:solidFill>
              </a:rPr>
              <a:t>ingenico</a:t>
            </a:r>
            <a:r>
              <a:rPr lang="fr-FR" sz="900" dirty="0" smtClean="0">
                <a:solidFill>
                  <a:schemeClr val="accent1">
                    <a:lumMod val="75000"/>
                  </a:schemeClr>
                </a:solidFill>
              </a:rPr>
              <a:t> iPA280</a:t>
            </a:r>
            <a:endParaRPr lang="fr-FR" sz="900" dirty="0">
              <a:solidFill>
                <a:schemeClr val="accent1">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21"/>
                                        </p:tgtEl>
                                      </p:cBhvr>
                                    </p:animEffect>
                                    <p:animScale>
                                      <p:cBhvr>
                                        <p:cTn id="10" dur="250" autoRev="1" fill="hold"/>
                                        <p:tgtEl>
                                          <p:spTgt spid="21"/>
                                        </p:tgtEl>
                                      </p:cBhvr>
                                      <p:by x="105000" y="105000"/>
                                    </p:animScale>
                                  </p:childTnLst>
                                </p:cTn>
                              </p:par>
                            </p:childTnLst>
                          </p:cTn>
                        </p:par>
                        <p:par>
                          <p:cTn id="11" fill="hold">
                            <p:stCondLst>
                              <p:cond delay="2500"/>
                            </p:stCondLst>
                            <p:childTnLst>
                              <p:par>
                                <p:cTn id="12" presetID="1" presetClass="entr" presetSubtype="0" fill="hold" nodeType="afterEffect">
                                  <p:stCondLst>
                                    <p:cond delay="2000"/>
                                  </p:stCondLst>
                                  <p:childTnLst>
                                    <p:set>
                                      <p:cBhvr>
                                        <p:cTn id="13" dur="1" fill="hold">
                                          <p:stCondLst>
                                            <p:cond delay="0"/>
                                          </p:stCondLst>
                                        </p:cTn>
                                        <p:tgtEl>
                                          <p:spTgt spid="25601"/>
                                        </p:tgtEl>
                                        <p:attrNameLst>
                                          <p:attrName>style.visibility</p:attrName>
                                        </p:attrNameLst>
                                      </p:cBhvr>
                                      <p:to>
                                        <p:strVal val="visible"/>
                                      </p:to>
                                    </p:set>
                                  </p:childTnLst>
                                </p:cTn>
                              </p:par>
                            </p:childTnLst>
                          </p:cTn>
                        </p:par>
                        <p:par>
                          <p:cTn id="14" fill="hold">
                            <p:stCondLst>
                              <p:cond delay="4500"/>
                            </p:stCondLst>
                            <p:childTnLst>
                              <p:par>
                                <p:cTn id="15" presetID="26" presetClass="emph" presetSubtype="0" fill="hold" nodeType="afterEffect">
                                  <p:stCondLst>
                                    <p:cond delay="0"/>
                                  </p:stCondLst>
                                  <p:childTnLst>
                                    <p:animEffect transition="out" filter="fade">
                                      <p:cBhvr>
                                        <p:cTn id="16" dur="500" tmFilter="0, 0; .2, .5; .8, .5; 1, 0"/>
                                        <p:tgtEl>
                                          <p:spTgt spid="25601"/>
                                        </p:tgtEl>
                                      </p:cBhvr>
                                    </p:animEffect>
                                    <p:animScale>
                                      <p:cBhvr>
                                        <p:cTn id="17" dur="250" autoRev="1" fill="hold"/>
                                        <p:tgtEl>
                                          <p:spTgt spid="2560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Man Machine Interface</a:t>
            </a:r>
            <a:endParaRPr lang="en-US" dirty="0"/>
          </a:p>
        </p:txBody>
      </p:sp>
      <p:graphicFrame>
        <p:nvGraphicFramePr>
          <p:cNvPr id="9" name="Graphique 8"/>
          <p:cNvGraphicFramePr/>
          <p:nvPr/>
        </p:nvGraphicFramePr>
        <p:xfrm>
          <a:off x="505609" y="3678882"/>
          <a:ext cx="8046720" cy="220959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15" descr="D:\Pennie's documents\MS Image\NEWFeb15\Windows CE device\pngs\Rockwell Automation PanelView Plus (HMI).png"/>
          <p:cNvPicPr>
            <a:picLocks noChangeAspect="1" noChangeArrowheads="1"/>
          </p:cNvPicPr>
          <p:nvPr/>
        </p:nvPicPr>
        <p:blipFill>
          <a:blip r:embed="rId4"/>
          <a:srcRect/>
          <a:stretch>
            <a:fillRect/>
          </a:stretch>
        </p:blipFill>
        <p:spPr bwMode="auto">
          <a:xfrm>
            <a:off x="4460619" y="3148384"/>
            <a:ext cx="1891118" cy="1453796"/>
          </a:xfrm>
          <a:prstGeom prst="rect">
            <a:avLst/>
          </a:prstGeom>
          <a:effectLst>
            <a:outerShdw blurRad="190500" dist="38100" dir="8100000" sx="106000" sy="106000" algn="tr" rotWithShape="0">
              <a:prstClr val="black">
                <a:alpha val="40000"/>
              </a:prstClr>
            </a:outerShdw>
          </a:effectLst>
        </p:spPr>
      </p:pic>
      <p:pic>
        <p:nvPicPr>
          <p:cNvPr id="8" name="Picture 2" descr="E:\Clip_Installer\DVD_ART\Artwork_Imagery\HARDWARE_IMAGERY\Photos - OEM Hardware\Robotics\industrial automation robot.png"/>
          <p:cNvPicPr>
            <a:picLocks noChangeAspect="1" noChangeArrowheads="1"/>
          </p:cNvPicPr>
          <p:nvPr/>
        </p:nvPicPr>
        <p:blipFill>
          <a:blip r:embed="rId5" cstate="email"/>
          <a:srcRect/>
          <a:stretch>
            <a:fillRect/>
          </a:stretch>
        </p:blipFill>
        <p:spPr bwMode="auto">
          <a:xfrm>
            <a:off x="2205318" y="3006140"/>
            <a:ext cx="969831" cy="1243272"/>
          </a:xfrm>
          <a:prstGeom prst="rect">
            <a:avLst/>
          </a:prstGeom>
          <a:effectLst>
            <a:outerShdw blurRad="177800" dist="38100" dir="2700000" sx="105000" sy="105000" algn="tl" rotWithShape="0">
              <a:prstClr val="black">
                <a:alpha val="40000"/>
              </a:prstClr>
            </a:outerShdw>
          </a:effectLst>
        </p:spPr>
      </p:pic>
      <p:sp>
        <p:nvSpPr>
          <p:cNvPr id="10" name="Text Placeholder 2"/>
          <p:cNvSpPr txBox="1">
            <a:spLocks/>
          </p:cNvSpPr>
          <p:nvPr/>
        </p:nvSpPr>
        <p:spPr>
          <a:xfrm>
            <a:off x="381000" y="1301675"/>
            <a:ext cx="8382000" cy="4672404"/>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6"/>
              </a:buBlip>
              <a:tabLst/>
              <a:defRPr/>
            </a:pPr>
            <a:r>
              <a:rPr kumimoji="0" lang="en-US" sz="2800" b="0" i="0" u="none" strike="noStrike" kern="1200" cap="none" spc="0" normalizeH="0" baseline="0" noProof="0" dirty="0" smtClean="0">
                <a:ln>
                  <a:noFill/>
                </a:ln>
                <a:solidFill>
                  <a:srgbClr val="99CC99"/>
                </a:solidFill>
                <a:effectLst/>
                <a:uLnTx/>
                <a:uFillTx/>
                <a:latin typeface="+mn-lt"/>
                <a:ea typeface="+mn-ea"/>
                <a:cs typeface="+mn-cs"/>
              </a:rPr>
              <a:t>One project out</a:t>
            </a:r>
            <a:r>
              <a:rPr kumimoji="0" lang="en-US" sz="2800" b="0" i="0" u="none" strike="noStrike" kern="1200" cap="none" spc="0" normalizeH="0" noProof="0" dirty="0" smtClean="0">
                <a:ln>
                  <a:noFill/>
                </a:ln>
                <a:solidFill>
                  <a:srgbClr val="99CC99"/>
                </a:solidFill>
                <a:effectLst/>
                <a:uLnTx/>
                <a:uFillTx/>
                <a:latin typeface="+mn-lt"/>
                <a:ea typeface="+mn-ea"/>
                <a:cs typeface="+mn-cs"/>
              </a:rPr>
              <a:t> of five is </a:t>
            </a:r>
            <a:r>
              <a:rPr kumimoji="0" lang="en-US" sz="2800" b="0" i="0" u="none" strike="noStrike" kern="1200" cap="none" spc="0" normalizeH="0" noProof="0" dirty="0" err="1" smtClean="0">
                <a:ln>
                  <a:noFill/>
                </a:ln>
                <a:solidFill>
                  <a:srgbClr val="99CC99"/>
                </a:solidFill>
                <a:effectLst/>
                <a:uLnTx/>
                <a:uFillTx/>
                <a:latin typeface="+mn-lt"/>
                <a:ea typeface="+mn-ea"/>
                <a:cs typeface="+mn-cs"/>
              </a:rPr>
              <a:t>HeadLess</a:t>
            </a:r>
            <a:endParaRPr kumimoji="0" lang="en-US" sz="2800" b="0" i="0" u="none" strike="noStrike" kern="1200" cap="none" spc="0" normalizeH="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6"/>
              </a:buBlip>
              <a:tabLst/>
              <a:defRPr/>
            </a:pPr>
            <a:r>
              <a:rPr lang="en-US" sz="2800" baseline="0" dirty="0" smtClean="0">
                <a:solidFill>
                  <a:srgbClr val="99CC99"/>
                </a:solidFill>
              </a:rPr>
              <a:t>Panels have specific interaction model</a:t>
            </a:r>
          </a:p>
          <a:p>
            <a:pPr marL="396875" marR="0" lvl="0" indent="-396875" algn="l" defTabSz="914363" rtl="0" eaLnBrk="1" fontAlgn="auto" latinLnBrk="0" hangingPunct="1">
              <a:lnSpc>
                <a:spcPct val="90000"/>
              </a:lnSpc>
              <a:spcBef>
                <a:spcPct val="20000"/>
              </a:spcBef>
              <a:spcAft>
                <a:spcPts val="0"/>
              </a:spcAft>
              <a:buClrTx/>
              <a:buSzTx/>
              <a:buFontTx/>
              <a:buBlip>
                <a:blip r:embed="rId6"/>
              </a:buBlip>
              <a:tabLst/>
              <a:defRPr/>
            </a:pPr>
            <a:r>
              <a:rPr kumimoji="0" lang="en-US" sz="2800" b="0" i="0" u="none" strike="noStrike" kern="1200" cap="none" spc="0" normalizeH="0" noProof="0" dirty="0" smtClean="0">
                <a:ln>
                  <a:noFill/>
                </a:ln>
                <a:solidFill>
                  <a:srgbClr val="99CC99"/>
                </a:solidFill>
                <a:effectLst/>
                <a:uLnTx/>
                <a:uFillTx/>
                <a:latin typeface="+mn-lt"/>
                <a:ea typeface="+mn-ea"/>
                <a:cs typeface="+mn-cs"/>
              </a:rPr>
              <a:t>All devices require high availability</a:t>
            </a:r>
            <a:endParaRPr kumimoji="0" lang="en-US" sz="2800" b="0" i="0" u="none" strike="noStrike" kern="1200" cap="none" spc="0" normalizeH="0" baseline="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buFontTx/>
              <a:buNone/>
              <a:tabLst/>
              <a:defRPr/>
            </a:pP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p:txBody>
      </p:sp>
      <p:pic>
        <p:nvPicPr>
          <p:cNvPr id="11" name="Image 10" descr="PayPDA.png"/>
          <p:cNvPicPr>
            <a:picLocks noChangeAspect="1"/>
          </p:cNvPicPr>
          <p:nvPr/>
        </p:nvPicPr>
        <p:blipFill>
          <a:blip r:embed="rId7"/>
          <a:stretch>
            <a:fillRect/>
          </a:stretch>
        </p:blipFill>
        <p:spPr>
          <a:xfrm>
            <a:off x="1828800" y="5000595"/>
            <a:ext cx="1745067" cy="1483661"/>
          </a:xfrm>
          <a:prstGeom prst="rect">
            <a:avLst/>
          </a:prstGeom>
          <a:effectLst>
            <a:outerShdw blurRad="152400" dist="152400" dir="8520000" algn="r" rotWithShape="0">
              <a:prstClr val="black">
                <a:alpha val="40000"/>
              </a:prstClr>
            </a:outerShdw>
          </a:effectLst>
        </p:spPr>
      </p:pic>
      <p:pic>
        <p:nvPicPr>
          <p:cNvPr id="23557" name="Picture 5"/>
          <p:cNvPicPr>
            <a:picLocks noChangeAspect="1" noChangeArrowheads="1"/>
          </p:cNvPicPr>
          <p:nvPr/>
        </p:nvPicPr>
        <p:blipFill>
          <a:blip r:embed="rId8">
            <a:lum bright="-16000" contrast="-6000"/>
          </a:blip>
          <a:srcRect/>
          <a:stretch>
            <a:fillRect/>
          </a:stretch>
        </p:blipFill>
        <p:spPr bwMode="auto">
          <a:xfrm rot="165524">
            <a:off x="4636595" y="3385187"/>
            <a:ext cx="1266829" cy="863721"/>
          </a:xfrm>
          <a:prstGeom prst="rect">
            <a:avLst/>
          </a:prstGeom>
          <a:noFill/>
          <a:ln w="9525">
            <a:solidFill>
              <a:schemeClr val="bg1">
                <a:lumMod val="85000"/>
                <a:lumOff val="15000"/>
              </a:schemeClr>
            </a:solidFill>
            <a:miter lim="800000"/>
            <a:headEnd/>
            <a:tailEnd/>
          </a:ln>
          <a:scene3d>
            <a:camera prst="perspectiveContrastingLeftFacing" fov="4320000">
              <a:rot lat="21299999" lon="1860000" rev="21360000"/>
            </a:camera>
            <a:lightRig rig="threePt" dir="t"/>
          </a:scene3d>
        </p:spPr>
      </p:pic>
      <p:sp>
        <p:nvSpPr>
          <p:cNvPr id="12" name="ZoneTexte 11"/>
          <p:cNvSpPr txBox="1"/>
          <p:nvPr/>
        </p:nvSpPr>
        <p:spPr>
          <a:xfrm>
            <a:off x="962025" y="6101863"/>
            <a:ext cx="936475" cy="230832"/>
          </a:xfrm>
          <a:prstGeom prst="rect">
            <a:avLst/>
          </a:prstGeom>
          <a:noFill/>
        </p:spPr>
        <p:txBody>
          <a:bodyPr wrap="none" rtlCol="0">
            <a:spAutoFit/>
          </a:bodyPr>
          <a:lstStyle/>
          <a:p>
            <a:r>
              <a:rPr lang="fr-FR" sz="900" dirty="0" err="1" smtClean="0">
                <a:solidFill>
                  <a:schemeClr val="accent1">
                    <a:lumMod val="75000"/>
                  </a:schemeClr>
                </a:solidFill>
              </a:rPr>
              <a:t>ingenico</a:t>
            </a:r>
            <a:r>
              <a:rPr lang="fr-FR" sz="900" dirty="0" smtClean="0">
                <a:solidFill>
                  <a:schemeClr val="accent1">
                    <a:lumMod val="75000"/>
                  </a:schemeClr>
                </a:solidFill>
              </a:rPr>
              <a:t> iPA280</a:t>
            </a:r>
            <a:endParaRPr lang="fr-FR" sz="900" dirty="0">
              <a:solidFill>
                <a:schemeClr val="accent1">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3557"/>
                                        </p:tgtEl>
                                        <p:attrNameLst>
                                          <p:attrName>style.visibility</p:attrName>
                                        </p:attrNameLst>
                                      </p:cBhvr>
                                      <p:to>
                                        <p:strVal val="visible"/>
                                      </p:to>
                                    </p:set>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23557"/>
                                        </p:tgtEl>
                                      </p:cBhvr>
                                    </p:animEffect>
                                    <p:animScale>
                                      <p:cBhvr>
                                        <p:cTn id="10" dur="250" autoRev="1" fill="hold"/>
                                        <p:tgtEl>
                                          <p:spTgt spid="235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Determinism</a:t>
            </a:r>
            <a:endParaRPr lang="en-US" dirty="0"/>
          </a:p>
        </p:txBody>
      </p:sp>
      <p:sp>
        <p:nvSpPr>
          <p:cNvPr id="10" name="Text Placeholder 2"/>
          <p:cNvSpPr txBox="1">
            <a:spLocks/>
          </p:cNvSpPr>
          <p:nvPr/>
        </p:nvSpPr>
        <p:spPr>
          <a:xfrm>
            <a:off x="381000" y="1301675"/>
            <a:ext cx="8382000" cy="4672404"/>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99CC99"/>
                </a:solidFill>
                <a:effectLst/>
                <a:uLnTx/>
                <a:uFillTx/>
                <a:latin typeface="+mn-lt"/>
                <a:ea typeface="+mn-ea"/>
                <a:cs typeface="+mn-cs"/>
              </a:rPr>
              <a:t>One project out</a:t>
            </a:r>
            <a:r>
              <a:rPr kumimoji="0" lang="en-US" sz="2800" b="0" i="0" u="none" strike="noStrike" kern="1200" cap="none" spc="0" normalizeH="0" noProof="0" dirty="0" smtClean="0">
                <a:ln>
                  <a:noFill/>
                </a:ln>
                <a:solidFill>
                  <a:srgbClr val="99CC99"/>
                </a:solidFill>
                <a:effectLst/>
                <a:uLnTx/>
                <a:uFillTx/>
                <a:latin typeface="+mn-lt"/>
                <a:ea typeface="+mn-ea"/>
                <a:cs typeface="+mn-cs"/>
              </a:rPr>
              <a:t> of three requires high determinism</a:t>
            </a:r>
          </a:p>
          <a:p>
            <a:pPr marL="914400" lvl="1" indent="-396875">
              <a:lnSpc>
                <a:spcPct val="90000"/>
              </a:lnSpc>
              <a:spcBef>
                <a:spcPct val="20000"/>
              </a:spcBef>
              <a:buSzPct val="90000"/>
              <a:buBlip>
                <a:blip r:embed="rId4"/>
              </a:buBlip>
              <a:defRPr/>
            </a:pPr>
            <a:r>
              <a:rPr lang="en-US" sz="2400" dirty="0" smtClean="0">
                <a:solidFill>
                  <a:srgbClr val="99CC99"/>
                </a:solidFill>
              </a:rPr>
              <a:t>Sensors &amp; Actuators control</a:t>
            </a:r>
          </a:p>
          <a:p>
            <a:pPr marL="914400" lvl="1" indent="-396875">
              <a:lnSpc>
                <a:spcPct val="90000"/>
              </a:lnSpc>
              <a:spcBef>
                <a:spcPct val="20000"/>
              </a:spcBef>
              <a:buSzPct val="90000"/>
              <a:buBlip>
                <a:blip r:embed="rId4"/>
              </a:buBlip>
              <a:defRPr/>
            </a:pPr>
            <a:r>
              <a:rPr lang="en-US" sz="2400" dirty="0" smtClean="0">
                <a:solidFill>
                  <a:srgbClr val="99CC99"/>
                </a:solidFill>
              </a:rPr>
              <a:t>High impact on device productivity</a:t>
            </a:r>
          </a:p>
          <a:p>
            <a:pPr marL="396875" indent="-396875">
              <a:lnSpc>
                <a:spcPct val="90000"/>
              </a:lnSpc>
              <a:spcBef>
                <a:spcPct val="20000"/>
              </a:spcBef>
              <a:buFontTx/>
              <a:buBlip>
                <a:blip r:embed="rId3"/>
              </a:buBlip>
              <a:defRPr/>
            </a:pPr>
            <a:endParaRPr kumimoji="0" lang="en-US" sz="2800" b="0" i="0" u="none" strike="noStrike" kern="1200" cap="none" spc="0" normalizeH="0" noProof="0" dirty="0" smtClean="0">
              <a:ln>
                <a:noFill/>
              </a:ln>
              <a:solidFill>
                <a:srgbClr val="99CC99"/>
              </a:solidFill>
              <a:effectLst/>
              <a:uLnTx/>
              <a:uFillTx/>
              <a:latin typeface="+mn-lt"/>
              <a:ea typeface="+mn-ea"/>
              <a:cs typeface="+mn-cs"/>
            </a:endParaRPr>
          </a:p>
        </p:txBody>
      </p:sp>
      <p:graphicFrame>
        <p:nvGraphicFramePr>
          <p:cNvPr id="11" name="Graphique 10"/>
          <p:cNvGraphicFramePr/>
          <p:nvPr/>
        </p:nvGraphicFramePr>
        <p:xfrm>
          <a:off x="2018523" y="3737113"/>
          <a:ext cx="4730146" cy="2504662"/>
        </p:xfrm>
        <a:graphic>
          <a:graphicData uri="http://schemas.openxmlformats.org/drawingml/2006/chart">
            <c:chart xmlns:c="http://schemas.openxmlformats.org/drawingml/2006/chart" xmlns:r="http://schemas.openxmlformats.org/officeDocument/2006/relationships" r:id="rId5"/>
          </a:graphicData>
        </a:graphic>
      </p:graphicFrame>
      <p:pic>
        <p:nvPicPr>
          <p:cNvPr id="14" name="Image 13" descr="Delta.png"/>
          <p:cNvPicPr>
            <a:picLocks noChangeAspect="1"/>
          </p:cNvPicPr>
          <p:nvPr/>
        </p:nvPicPr>
        <p:blipFill>
          <a:blip r:embed="rId6"/>
          <a:stretch>
            <a:fillRect/>
          </a:stretch>
        </p:blipFill>
        <p:spPr>
          <a:xfrm flipH="1">
            <a:off x="442893" y="2867578"/>
            <a:ext cx="3413491" cy="1798574"/>
          </a:xfrm>
          <a:prstGeom prst="rect">
            <a:avLst/>
          </a:prstGeom>
          <a:effectLst>
            <a:outerShdw blurRad="330200" dist="38100" dir="2700000" sx="106000" sy="106000" algn="tl" rotWithShape="0">
              <a:prstClr val="black">
                <a:alpha val="40000"/>
              </a:prstClr>
            </a:outerShdw>
          </a:effectLst>
        </p:spPr>
      </p:pic>
      <p:pic>
        <p:nvPicPr>
          <p:cNvPr id="7" name="Image 6" descr="PayPDA.png"/>
          <p:cNvPicPr>
            <a:picLocks noChangeAspect="1"/>
          </p:cNvPicPr>
          <p:nvPr/>
        </p:nvPicPr>
        <p:blipFill>
          <a:blip r:embed="rId7"/>
          <a:stretch>
            <a:fillRect/>
          </a:stretch>
        </p:blipFill>
        <p:spPr>
          <a:xfrm>
            <a:off x="5025892" y="2868887"/>
            <a:ext cx="2034125" cy="1729419"/>
          </a:xfrm>
          <a:prstGeom prst="rect">
            <a:avLst/>
          </a:prstGeom>
          <a:effectLst>
            <a:outerShdw blurRad="152400" dist="152400" dir="8520000" algn="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Cross development </a:t>
            </a:r>
            <a:r>
              <a:rPr lang="en-US" dirty="0" err="1" smtClean="0"/>
              <a:t>Toolchain</a:t>
            </a:r>
            <a:endParaRPr lang="en-US" dirty="0">
              <a:solidFill>
                <a:schemeClr val="tx2"/>
              </a:solidFill>
            </a:endParaRPr>
          </a:p>
        </p:txBody>
      </p:sp>
      <p:sp>
        <p:nvSpPr>
          <p:cNvPr id="3" name="Text Placeholder 2"/>
          <p:cNvSpPr>
            <a:spLocks noGrp="1"/>
          </p:cNvSpPr>
          <p:nvPr>
            <p:ph idx="1"/>
          </p:nvPr>
        </p:nvSpPr>
        <p:spPr>
          <a:xfrm>
            <a:off x="381000" y="1637414"/>
            <a:ext cx="8382000" cy="4336665"/>
          </a:xfrm>
        </p:spPr>
        <p:txBody>
          <a:bodyPr/>
          <a:lstStyle/>
          <a:p>
            <a:endParaRPr lang="en-US" dirty="0" smtClean="0"/>
          </a:p>
          <a:p>
            <a:r>
              <a:rPr lang="en-US" sz="2800" dirty="0" smtClean="0"/>
              <a:t>A unified </a:t>
            </a:r>
            <a:r>
              <a:rPr lang="en-US" sz="2800" dirty="0" err="1" smtClean="0"/>
              <a:t>toolchain</a:t>
            </a:r>
            <a:endParaRPr lang="en-US" sz="2800" dirty="0" smtClean="0"/>
          </a:p>
          <a:p>
            <a:pPr lvl="1"/>
            <a:r>
              <a:rPr lang="en-US" sz="2400" dirty="0" smtClean="0"/>
              <a:t>Visual Studio for Kernel &amp; Applications</a:t>
            </a:r>
          </a:p>
          <a:p>
            <a:pPr lvl="1"/>
            <a:r>
              <a:rPr lang="en-US" sz="2400" dirty="0" smtClean="0"/>
              <a:t>A unique API for all projects (including drivers)</a:t>
            </a:r>
          </a:p>
          <a:p>
            <a:pPr lvl="1"/>
            <a:r>
              <a:rPr lang="en-US" sz="2400" dirty="0" smtClean="0"/>
              <a:t>Native &amp; Managed applications</a:t>
            </a:r>
          </a:p>
          <a:p>
            <a:r>
              <a:rPr lang="en-US" sz="2800" dirty="0" smtClean="0"/>
              <a:t>Kernel design time = Platform Builder</a:t>
            </a:r>
          </a:p>
          <a:p>
            <a:r>
              <a:rPr lang="en-US" sz="2800" dirty="0" smtClean="0"/>
              <a:t>Application design time = Smart Devices</a:t>
            </a:r>
          </a:p>
          <a:p>
            <a:pPr lvl="2"/>
            <a:endParaRPr lang="en-US" sz="2000" dirty="0" smtClean="0"/>
          </a:p>
        </p:txBody>
      </p:sp>
      <p:pic>
        <p:nvPicPr>
          <p:cNvPr id="5" name="Picture 12" descr="Blue-Rounded-Bar"/>
          <p:cNvPicPr>
            <a:picLocks noChangeAspect="1" noChangeArrowheads="1"/>
          </p:cNvPicPr>
          <p:nvPr/>
        </p:nvPicPr>
        <p:blipFill>
          <a:blip r:embed="rId3"/>
          <a:srcRect/>
          <a:stretch>
            <a:fillRect/>
          </a:stretch>
        </p:blipFill>
        <p:spPr bwMode="auto">
          <a:xfrm>
            <a:off x="1291856" y="4865839"/>
            <a:ext cx="8458200" cy="1114425"/>
          </a:xfrm>
          <a:prstGeom prst="rect">
            <a:avLst/>
          </a:prstGeom>
          <a:noFill/>
        </p:spPr>
      </p:pic>
      <p:pic>
        <p:nvPicPr>
          <p:cNvPr id="6" name="Picture 3" descr="C:\Users\pierreca\Desktop\VS_h_rgb.png"/>
          <p:cNvPicPr>
            <a:picLocks noChangeAspect="1" noChangeArrowheads="1"/>
          </p:cNvPicPr>
          <p:nvPr/>
        </p:nvPicPr>
        <p:blipFill>
          <a:blip r:embed="rId4"/>
          <a:srcRect/>
          <a:stretch>
            <a:fillRect/>
          </a:stretch>
        </p:blipFill>
        <p:spPr bwMode="auto">
          <a:xfrm>
            <a:off x="1637075" y="5133168"/>
            <a:ext cx="3486273" cy="547264"/>
          </a:xfrm>
          <a:prstGeom prst="rect">
            <a:avLst/>
          </a:prstGeom>
          <a:noFill/>
        </p:spPr>
      </p:pic>
      <p:pic>
        <p:nvPicPr>
          <p:cNvPr id="7" name="Picture 4"/>
          <p:cNvPicPr>
            <a:picLocks noChangeAspect="1" noChangeArrowheads="1"/>
          </p:cNvPicPr>
          <p:nvPr/>
        </p:nvPicPr>
        <p:blipFill>
          <a:blip r:embed="rId5"/>
          <a:srcRect/>
          <a:stretch>
            <a:fillRect/>
          </a:stretch>
        </p:blipFill>
        <p:spPr bwMode="auto">
          <a:xfrm>
            <a:off x="5369412" y="5136955"/>
            <a:ext cx="3162603" cy="597997"/>
          </a:xfrm>
          <a:prstGeom prst="rect">
            <a:avLst/>
          </a:prstGeom>
          <a:noFill/>
          <a:ln w="9525">
            <a:noFill/>
            <a:miter lim="800000"/>
            <a:headEnd/>
            <a:tailEnd/>
          </a:ln>
          <a:effectLst/>
        </p:spPr>
      </p:pic>
      <p:pic>
        <p:nvPicPr>
          <p:cNvPr id="8" name="Image 7" descr="wemb-compact_h_rgb_r.png"/>
          <p:cNvPicPr>
            <a:picLocks noChangeAspect="1"/>
          </p:cNvPicPr>
          <p:nvPr/>
        </p:nvPicPr>
        <p:blipFill>
          <a:blip r:embed="rId6"/>
          <a:stretch>
            <a:fillRect/>
          </a:stretch>
        </p:blipFill>
        <p:spPr>
          <a:xfrm>
            <a:off x="340240" y="911432"/>
            <a:ext cx="4614531" cy="994674"/>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à coins arrondis 31"/>
          <p:cNvSpPr/>
          <p:nvPr/>
        </p:nvSpPr>
        <p:spPr bwMode="auto">
          <a:xfrm>
            <a:off x="5986564" y="408520"/>
            <a:ext cx="2934152" cy="5838093"/>
          </a:xfrm>
          <a:prstGeom prst="roundRect">
            <a:avLst/>
          </a:prstGeom>
          <a:solidFill>
            <a:schemeClr val="accent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 name="Titre 1"/>
          <p:cNvSpPr>
            <a:spLocks noGrp="1"/>
          </p:cNvSpPr>
          <p:nvPr>
            <p:ph type="title"/>
          </p:nvPr>
        </p:nvSpPr>
        <p:spPr>
          <a:xfrm>
            <a:off x="289560" y="189548"/>
            <a:ext cx="8382000" cy="664797"/>
          </a:xfrm>
        </p:spPr>
        <p:txBody>
          <a:bodyPr/>
          <a:lstStyle/>
          <a:p>
            <a:r>
              <a:rPr lang="fr-FR" dirty="0" smtClean="0"/>
              <a:t>CE </a:t>
            </a:r>
            <a:r>
              <a:rPr lang="fr-FR" dirty="0" err="1" smtClean="0"/>
              <a:t>Kernel</a:t>
            </a:r>
            <a:r>
              <a:rPr lang="fr-FR" dirty="0" smtClean="0"/>
              <a:t> &amp; SDK</a:t>
            </a:r>
            <a:endParaRPr lang="fr-FR" dirty="0"/>
          </a:p>
        </p:txBody>
      </p:sp>
      <p:sp>
        <p:nvSpPr>
          <p:cNvPr id="3" name="Espace réservé du numéro de diapositive 2"/>
          <p:cNvSpPr>
            <a:spLocks noGrp="1"/>
          </p:cNvSpPr>
          <p:nvPr>
            <p:ph type="sldNum" sz="quarter" idx="4294967295"/>
          </p:nvPr>
        </p:nvSpPr>
        <p:spPr>
          <a:xfrm>
            <a:off x="8150860" y="6209665"/>
            <a:ext cx="519113" cy="268288"/>
          </a:xfrm>
          <a:prstGeom prst="rect">
            <a:avLst/>
          </a:prstGeom>
        </p:spPr>
        <p:txBody>
          <a:bodyPr/>
          <a:lstStyle/>
          <a:p>
            <a:fld id="{AAC35BA4-B941-4114-ACB6-E7E77BA1A2C1}" type="slidenum">
              <a:rPr lang="fr-FR" smtClean="0"/>
              <a:pPr/>
              <a:t>9</a:t>
            </a:fld>
            <a:endParaRPr lang="fr-FR"/>
          </a:p>
        </p:txBody>
      </p:sp>
      <p:pic>
        <p:nvPicPr>
          <p:cNvPr id="4" name="Picture 9" descr="D:\Pennie's documents\Images for TechEd06\Hardware_Imagery\HP Compaq d530 Ultra slim with bliss.png"/>
          <p:cNvPicPr>
            <a:picLocks noChangeAspect="1" noChangeArrowheads="1"/>
          </p:cNvPicPr>
          <p:nvPr/>
        </p:nvPicPr>
        <p:blipFill>
          <a:blip r:embed="rId3" cstate="print"/>
          <a:srcRect/>
          <a:stretch>
            <a:fillRect/>
          </a:stretch>
        </p:blipFill>
        <p:spPr bwMode="auto">
          <a:xfrm>
            <a:off x="258616" y="3067368"/>
            <a:ext cx="1854664" cy="1728547"/>
          </a:xfrm>
          <a:prstGeom prst="rect">
            <a:avLst/>
          </a:prstGeom>
          <a:noFill/>
          <a:effectLst>
            <a:outerShdw blurRad="952500" dist="50800" dir="10860000" algn="tr" rotWithShape="0">
              <a:schemeClr val="bg1">
                <a:alpha val="40000"/>
              </a:schemeClr>
            </a:outerShdw>
            <a:reflection blurRad="6350" stA="50000" endA="300" endPos="55000" dir="5400000" sy="-100000" algn="bl" rotWithShape="0"/>
          </a:effectLst>
        </p:spPr>
      </p:pic>
      <p:sp>
        <p:nvSpPr>
          <p:cNvPr id="6" name="Text Box 4"/>
          <p:cNvSpPr txBox="1">
            <a:spLocks noChangeArrowheads="1"/>
          </p:cNvSpPr>
          <p:nvPr/>
        </p:nvSpPr>
        <p:spPr bwMode="auto">
          <a:xfrm>
            <a:off x="6836198" y="5704147"/>
            <a:ext cx="1722438" cy="428625"/>
          </a:xfrm>
          <a:prstGeom prst="rect">
            <a:avLst/>
          </a:prstGeom>
          <a:noFill/>
          <a:ln w="9525">
            <a:noFill/>
            <a:miter lim="800000"/>
            <a:headEnd/>
            <a:tailEnd/>
          </a:ln>
        </p:spPr>
        <p:txBody>
          <a:bodyPr/>
          <a:lstStyle/>
          <a:p>
            <a:r>
              <a:rPr lang="fr-FR" altLang="ja-JP" dirty="0" smtClean="0">
                <a:solidFill>
                  <a:srgbClr val="FF99CC"/>
                </a:solidFill>
                <a:ea typeface="MS Mincho" pitchFamily="49" charset="-128"/>
              </a:rPr>
              <a:t>Target</a:t>
            </a:r>
            <a:endParaRPr lang="fr-FR" dirty="0">
              <a:solidFill>
                <a:srgbClr val="FF99CC"/>
              </a:solidFill>
              <a:latin typeface="Times New Roman" pitchFamily="18" charset="0"/>
            </a:endParaRPr>
          </a:p>
        </p:txBody>
      </p:sp>
      <p:grpSp>
        <p:nvGrpSpPr>
          <p:cNvPr id="5" name="Group 6"/>
          <p:cNvGrpSpPr>
            <a:grpSpLocks/>
          </p:cNvGrpSpPr>
          <p:nvPr/>
        </p:nvGrpSpPr>
        <p:grpSpPr bwMode="auto">
          <a:xfrm>
            <a:off x="1038543" y="2334897"/>
            <a:ext cx="1513962" cy="1018535"/>
            <a:chOff x="853" y="710"/>
            <a:chExt cx="1449" cy="687"/>
          </a:xfrm>
        </p:grpSpPr>
        <p:sp>
          <p:nvSpPr>
            <p:cNvPr id="8" name="AutoShape 7"/>
            <p:cNvSpPr>
              <a:spLocks noChangeArrowheads="1"/>
            </p:cNvSpPr>
            <p:nvPr/>
          </p:nvSpPr>
          <p:spPr bwMode="auto">
            <a:xfrm rot="16200000">
              <a:off x="821" y="742"/>
              <a:ext cx="512" cy="448"/>
            </a:xfrm>
            <a:prstGeom prst="wave">
              <a:avLst>
                <a:gd name="adj1" fmla="val 13005"/>
                <a:gd name="adj2" fmla="val 0"/>
              </a:avLst>
            </a:prstGeom>
            <a:solidFill>
              <a:srgbClr val="FFFFFF"/>
            </a:solidFill>
            <a:ln w="9525">
              <a:solidFill>
                <a:schemeClr val="bg1"/>
              </a:solidFill>
              <a:round/>
              <a:headEnd/>
              <a:tailEnd/>
            </a:ln>
            <a:effectLst/>
          </p:spPr>
          <p:txBody>
            <a:bodyPr vert="eaVert" wrap="none" anchor="ctr"/>
            <a:lstStyle/>
            <a:p>
              <a:endParaRPr lang="fr-FR" sz="2400">
                <a:solidFill>
                  <a:srgbClr val="FFFF99"/>
                </a:solidFill>
                <a:latin typeface="Times New Roman" pitchFamily="18" charset="0"/>
              </a:endParaRPr>
            </a:p>
          </p:txBody>
        </p:sp>
        <p:sp>
          <p:nvSpPr>
            <p:cNvPr id="9" name="AutoShape 8"/>
            <p:cNvSpPr>
              <a:spLocks noChangeArrowheads="1"/>
            </p:cNvSpPr>
            <p:nvPr/>
          </p:nvSpPr>
          <p:spPr bwMode="auto">
            <a:xfrm rot="16200000">
              <a:off x="1011" y="805"/>
              <a:ext cx="512" cy="448"/>
            </a:xfrm>
            <a:prstGeom prst="wave">
              <a:avLst>
                <a:gd name="adj1" fmla="val 13005"/>
                <a:gd name="adj2" fmla="val 0"/>
              </a:avLst>
            </a:prstGeom>
            <a:solidFill>
              <a:srgbClr val="FFFFFF"/>
            </a:solidFill>
            <a:ln w="9525">
              <a:solidFill>
                <a:schemeClr val="bg1"/>
              </a:solidFill>
              <a:round/>
              <a:headEnd/>
              <a:tailEnd/>
            </a:ln>
            <a:effectLst>
              <a:outerShdw blurRad="50800" dist="38100" dir="13500000" algn="br" rotWithShape="0">
                <a:prstClr val="black">
                  <a:alpha val="40000"/>
                </a:prstClr>
              </a:outerShdw>
            </a:effectLst>
          </p:spPr>
          <p:txBody>
            <a:bodyPr vert="eaVert" wrap="none" anchor="ctr"/>
            <a:lstStyle/>
            <a:p>
              <a:endParaRPr lang="fr-FR" sz="2400">
                <a:solidFill>
                  <a:srgbClr val="FFFF99"/>
                </a:solidFill>
                <a:latin typeface="Times New Roman" pitchFamily="18" charset="0"/>
              </a:endParaRPr>
            </a:p>
          </p:txBody>
        </p:sp>
        <p:sp>
          <p:nvSpPr>
            <p:cNvPr id="10" name="AutoShape 9"/>
            <p:cNvSpPr>
              <a:spLocks noChangeArrowheads="1"/>
            </p:cNvSpPr>
            <p:nvPr/>
          </p:nvSpPr>
          <p:spPr bwMode="auto">
            <a:xfrm rot="16200000">
              <a:off x="893" y="917"/>
              <a:ext cx="512" cy="448"/>
            </a:xfrm>
            <a:prstGeom prst="wave">
              <a:avLst>
                <a:gd name="adj1" fmla="val 13005"/>
                <a:gd name="adj2" fmla="val 0"/>
              </a:avLst>
            </a:prstGeom>
            <a:solidFill>
              <a:srgbClr val="FFFFFF"/>
            </a:solidFill>
            <a:ln w="9525">
              <a:solidFill>
                <a:schemeClr val="bg1"/>
              </a:solidFill>
              <a:round/>
              <a:headEnd/>
              <a:tailEnd/>
            </a:ln>
            <a:effectLst>
              <a:outerShdw blurRad="50800" dist="38100" dir="13500000" algn="br" rotWithShape="0">
                <a:prstClr val="black">
                  <a:alpha val="40000"/>
                </a:prstClr>
              </a:outerShdw>
            </a:effectLst>
          </p:spPr>
          <p:txBody>
            <a:bodyPr vert="eaVert" wrap="none" anchor="ctr"/>
            <a:lstStyle/>
            <a:p>
              <a:endParaRPr lang="fr-FR" sz="2400">
                <a:solidFill>
                  <a:srgbClr val="FFFF99"/>
                </a:solidFill>
                <a:latin typeface="Times New Roman" pitchFamily="18" charset="0"/>
              </a:endParaRPr>
            </a:p>
          </p:txBody>
        </p:sp>
        <p:sp>
          <p:nvSpPr>
            <p:cNvPr id="11" name="Text Box 10"/>
            <p:cNvSpPr txBox="1">
              <a:spLocks noChangeArrowheads="1"/>
            </p:cNvSpPr>
            <p:nvPr/>
          </p:nvSpPr>
          <p:spPr bwMode="auto">
            <a:xfrm>
              <a:off x="1419" y="991"/>
              <a:ext cx="883" cy="249"/>
            </a:xfrm>
            <a:prstGeom prst="rect">
              <a:avLst/>
            </a:prstGeom>
            <a:noFill/>
            <a:ln w="9525">
              <a:noFill/>
              <a:miter lim="800000"/>
              <a:headEnd/>
              <a:tailEnd/>
            </a:ln>
          </p:spPr>
          <p:txBody>
            <a:bodyPr/>
            <a:lstStyle/>
            <a:p>
              <a:r>
                <a:rPr lang="fr-FR" altLang="ja-JP" sz="1400" b="1" dirty="0" err="1" smtClean="0">
                  <a:solidFill>
                    <a:srgbClr val="FFFF00"/>
                  </a:solidFill>
                  <a:ea typeface="MS Mincho" pitchFamily="49" charset="-128"/>
                </a:rPr>
                <a:t>WinCE</a:t>
              </a:r>
              <a:endParaRPr lang="fr-FR" altLang="ja-JP" sz="1400" b="1" dirty="0" smtClean="0">
                <a:solidFill>
                  <a:srgbClr val="FFFF00"/>
                </a:solidFill>
                <a:ea typeface="MS Mincho" pitchFamily="49" charset="-128"/>
              </a:endParaRPr>
            </a:p>
            <a:p>
              <a:r>
                <a:rPr lang="fr-FR" altLang="ja-JP" sz="1400" b="1" dirty="0" smtClean="0">
                  <a:solidFill>
                    <a:srgbClr val="FFFF00"/>
                  </a:solidFill>
                  <a:ea typeface="MS Mincho" pitchFamily="49" charset="-128"/>
                </a:rPr>
                <a:t>&amp; drivers sources</a:t>
              </a:r>
              <a:endParaRPr lang="fr-FR" sz="3200" dirty="0">
                <a:solidFill>
                  <a:srgbClr val="FFFF00"/>
                </a:solidFill>
                <a:latin typeface="Times New Roman" pitchFamily="18" charset="0"/>
              </a:endParaRPr>
            </a:p>
          </p:txBody>
        </p:sp>
      </p:grpSp>
      <p:sp>
        <p:nvSpPr>
          <p:cNvPr id="13" name="Text Box 12"/>
          <p:cNvSpPr txBox="1">
            <a:spLocks noChangeArrowheads="1"/>
          </p:cNvSpPr>
          <p:nvPr/>
        </p:nvSpPr>
        <p:spPr bwMode="auto">
          <a:xfrm>
            <a:off x="193443" y="4738588"/>
            <a:ext cx="1933531" cy="395287"/>
          </a:xfrm>
          <a:prstGeom prst="rect">
            <a:avLst/>
          </a:prstGeom>
          <a:noFill/>
          <a:ln w="9525">
            <a:noFill/>
            <a:miter lim="800000"/>
            <a:headEnd/>
            <a:tailEnd/>
          </a:ln>
        </p:spPr>
        <p:txBody>
          <a:bodyPr/>
          <a:lstStyle/>
          <a:p>
            <a:r>
              <a:rPr lang="fr-FR" altLang="ja-JP" i="1" dirty="0" smtClean="0">
                <a:solidFill>
                  <a:srgbClr val="FF99CC"/>
                </a:solidFill>
                <a:latin typeface="+mn-lt"/>
                <a:ea typeface="MS Mincho" pitchFamily="49" charset="-128"/>
              </a:rPr>
              <a:t>OS </a:t>
            </a:r>
            <a:r>
              <a:rPr lang="fr-FR" altLang="ja-JP" i="1" dirty="0" err="1" smtClean="0">
                <a:solidFill>
                  <a:srgbClr val="FF99CC"/>
                </a:solidFill>
                <a:latin typeface="+mn-lt"/>
                <a:ea typeface="MS Mincho" pitchFamily="49" charset="-128"/>
              </a:rPr>
              <a:t>Development</a:t>
            </a:r>
            <a:endParaRPr lang="fr-FR" altLang="ja-JP" i="1" dirty="0">
              <a:solidFill>
                <a:srgbClr val="FF99CC"/>
              </a:solidFill>
              <a:latin typeface="+mn-lt"/>
            </a:endParaRPr>
          </a:p>
        </p:txBody>
      </p:sp>
      <p:sp>
        <p:nvSpPr>
          <p:cNvPr id="17" name="AutoShape 16"/>
          <p:cNvSpPr>
            <a:spLocks noChangeArrowheads="1"/>
          </p:cNvSpPr>
          <p:nvPr/>
        </p:nvSpPr>
        <p:spPr bwMode="auto">
          <a:xfrm>
            <a:off x="4958080" y="5087921"/>
            <a:ext cx="998855" cy="393700"/>
          </a:xfrm>
          <a:prstGeom prst="rightArrow">
            <a:avLst>
              <a:gd name="adj1" fmla="val 43546"/>
              <a:gd name="adj2" fmla="val 66934"/>
            </a:avLst>
          </a:prstGeom>
          <a:solidFill>
            <a:schemeClr val="accent6">
              <a:lumMod val="20000"/>
              <a:lumOff val="80000"/>
            </a:schemeClr>
          </a:solidFill>
          <a:ln w="9525">
            <a:noFill/>
            <a:miter lim="800000"/>
            <a:headEnd/>
            <a:tailEnd/>
          </a:ln>
          <a:effectLst/>
          <a:scene3d>
            <a:camera prst="orthographicFront"/>
            <a:lightRig rig="threePt" dir="t"/>
          </a:scene3d>
          <a:sp3d>
            <a:bevelT/>
          </a:sp3d>
        </p:spPr>
        <p:txBody>
          <a:bodyPr wrap="none" anchor="ctr"/>
          <a:lstStyle/>
          <a:p>
            <a:endParaRPr lang="fr-FR"/>
          </a:p>
        </p:txBody>
      </p:sp>
      <p:sp>
        <p:nvSpPr>
          <p:cNvPr id="18" name="AutoShape 17"/>
          <p:cNvSpPr>
            <a:spLocks noChangeArrowheads="1"/>
          </p:cNvSpPr>
          <p:nvPr/>
        </p:nvSpPr>
        <p:spPr bwMode="auto">
          <a:xfrm rot="-20061224">
            <a:off x="2253933" y="4527534"/>
            <a:ext cx="1117600" cy="457200"/>
          </a:xfrm>
          <a:prstGeom prst="rightArrow">
            <a:avLst>
              <a:gd name="adj1" fmla="val 33333"/>
              <a:gd name="adj2" fmla="val 88272"/>
            </a:avLst>
          </a:prstGeom>
          <a:solidFill>
            <a:schemeClr val="accent6">
              <a:lumMod val="20000"/>
              <a:lumOff val="80000"/>
            </a:schemeClr>
          </a:solidFill>
          <a:ln w="9525">
            <a:noFill/>
            <a:miter lim="800000"/>
            <a:headEnd/>
            <a:tailEnd/>
          </a:ln>
          <a:effectLst/>
          <a:scene3d>
            <a:camera prst="orthographicFront"/>
            <a:lightRig rig="threePt" dir="t"/>
          </a:scene3d>
          <a:sp3d>
            <a:bevelT/>
          </a:sp3d>
        </p:spPr>
        <p:txBody>
          <a:bodyPr wrap="none" anchor="ctr"/>
          <a:lstStyle/>
          <a:p>
            <a:endParaRPr lang="fr-FR"/>
          </a:p>
        </p:txBody>
      </p:sp>
      <p:sp>
        <p:nvSpPr>
          <p:cNvPr id="19" name="AutoShape 18"/>
          <p:cNvSpPr>
            <a:spLocks noChangeArrowheads="1"/>
          </p:cNvSpPr>
          <p:nvPr/>
        </p:nvSpPr>
        <p:spPr bwMode="auto">
          <a:xfrm rot="-23130535">
            <a:off x="2210753" y="2428558"/>
            <a:ext cx="1117600" cy="457200"/>
          </a:xfrm>
          <a:prstGeom prst="rightArrow">
            <a:avLst>
              <a:gd name="adj1" fmla="val 39193"/>
              <a:gd name="adj2" fmla="val 88272"/>
            </a:avLst>
          </a:prstGeom>
          <a:solidFill>
            <a:srgbClr val="A8CF6F"/>
          </a:solidFill>
          <a:ln w="9525">
            <a:noFill/>
            <a:miter lim="800000"/>
            <a:headEnd/>
            <a:tailEnd/>
          </a:ln>
          <a:effectLst/>
          <a:scene3d>
            <a:camera prst="orthographicFront"/>
            <a:lightRig rig="threePt" dir="t"/>
          </a:scene3d>
          <a:sp3d>
            <a:bevelT/>
          </a:sp3d>
        </p:spPr>
        <p:txBody>
          <a:bodyPr wrap="none" anchor="ctr"/>
          <a:lstStyle/>
          <a:p>
            <a:endParaRPr lang="fr-FR"/>
          </a:p>
        </p:txBody>
      </p:sp>
      <p:sp>
        <p:nvSpPr>
          <p:cNvPr id="20" name="AutoShape 19" descr="Marbre blanc"/>
          <p:cNvSpPr>
            <a:spLocks noChangeArrowheads="1"/>
          </p:cNvSpPr>
          <p:nvPr/>
        </p:nvSpPr>
        <p:spPr bwMode="auto">
          <a:xfrm>
            <a:off x="3654425" y="1420606"/>
            <a:ext cx="1092200" cy="977900"/>
          </a:xfrm>
          <a:prstGeom prst="cube">
            <a:avLst>
              <a:gd name="adj" fmla="val 12208"/>
            </a:avLst>
          </a:prstGeom>
          <a:blipFill dpi="0" rotWithShape="0">
            <a:blip r:embed="rId4" cstate="print"/>
            <a:srcRect/>
            <a:tile tx="0" ty="0" sx="100000" sy="100000" flip="none" algn="tl"/>
          </a:blipFill>
          <a:ln w="9525">
            <a:solidFill>
              <a:schemeClr val="bg1"/>
            </a:solidFill>
            <a:miter lim="800000"/>
            <a:headEnd/>
            <a:tailEnd/>
          </a:ln>
          <a:effectLst>
            <a:reflection blurRad="6350" stA="52000" endA="300" endPos="35000" dir="5400000" sy="-100000" algn="bl" rotWithShape="0"/>
          </a:effectLst>
        </p:spPr>
        <p:txBody>
          <a:bodyPr wrap="none" anchor="ctr"/>
          <a:lstStyle/>
          <a:p>
            <a:r>
              <a:rPr lang="fr-FR" dirty="0">
                <a:solidFill>
                  <a:schemeClr val="bg1"/>
                </a:solidFill>
              </a:rPr>
              <a:t>Platform</a:t>
            </a:r>
          </a:p>
          <a:p>
            <a:r>
              <a:rPr lang="fr-FR" sz="2800" b="1" dirty="0">
                <a:solidFill>
                  <a:schemeClr val="bg1"/>
                </a:solidFill>
                <a:effectLst>
                  <a:outerShdw blurRad="38100" dist="38100" dir="2700000" algn="tl">
                    <a:srgbClr val="C0C0C0"/>
                  </a:outerShdw>
                </a:effectLst>
              </a:rPr>
              <a:t>SDK</a:t>
            </a:r>
          </a:p>
        </p:txBody>
      </p:sp>
      <p:sp>
        <p:nvSpPr>
          <p:cNvPr id="21" name="AutoShape 20"/>
          <p:cNvSpPr>
            <a:spLocks noChangeArrowheads="1"/>
          </p:cNvSpPr>
          <p:nvPr/>
        </p:nvSpPr>
        <p:spPr bwMode="auto">
          <a:xfrm>
            <a:off x="4917440" y="1712706"/>
            <a:ext cx="1052195" cy="393700"/>
          </a:xfrm>
          <a:prstGeom prst="rightArrow">
            <a:avLst>
              <a:gd name="adj1" fmla="val 43546"/>
              <a:gd name="adj2" fmla="val 80714"/>
            </a:avLst>
          </a:prstGeom>
          <a:solidFill>
            <a:srgbClr val="A8CF6F"/>
          </a:solidFill>
          <a:ln w="9525">
            <a:noFill/>
            <a:miter lim="800000"/>
            <a:headEnd/>
            <a:tailEnd/>
          </a:ln>
          <a:effectLst/>
          <a:scene3d>
            <a:camera prst="orthographicFront"/>
            <a:lightRig rig="threePt" dir="t"/>
          </a:scene3d>
          <a:sp3d>
            <a:bevelT/>
          </a:sp3d>
        </p:spPr>
        <p:txBody>
          <a:bodyPr wrap="none" anchor="ctr"/>
          <a:lstStyle/>
          <a:p>
            <a:endParaRPr lang="fr-FR"/>
          </a:p>
        </p:txBody>
      </p:sp>
      <p:sp>
        <p:nvSpPr>
          <p:cNvPr id="24" name="Text Box 23"/>
          <p:cNvSpPr txBox="1">
            <a:spLocks noChangeArrowheads="1"/>
          </p:cNvSpPr>
          <p:nvPr/>
        </p:nvSpPr>
        <p:spPr bwMode="auto">
          <a:xfrm>
            <a:off x="6052561" y="504301"/>
            <a:ext cx="1722438" cy="428625"/>
          </a:xfrm>
          <a:prstGeom prst="rect">
            <a:avLst/>
          </a:prstGeom>
          <a:noFill/>
          <a:ln w="9525">
            <a:noFill/>
            <a:miter lim="800000"/>
            <a:headEnd/>
            <a:tailEnd/>
          </a:ln>
        </p:spPr>
        <p:txBody>
          <a:bodyPr/>
          <a:lstStyle/>
          <a:p>
            <a:r>
              <a:rPr lang="fr-FR" altLang="ja-JP" sz="1600" b="1" dirty="0">
                <a:solidFill>
                  <a:srgbClr val="FFFF00"/>
                </a:solidFill>
                <a:ea typeface="MS Mincho" pitchFamily="49" charset="-128"/>
              </a:rPr>
              <a:t>Visual Studio</a:t>
            </a:r>
            <a:endParaRPr lang="fr-FR" sz="1600" dirty="0">
              <a:solidFill>
                <a:srgbClr val="FFFF00"/>
              </a:solidFill>
              <a:latin typeface="Times New Roman" pitchFamily="18" charset="0"/>
            </a:endParaRPr>
          </a:p>
        </p:txBody>
      </p:sp>
      <p:sp>
        <p:nvSpPr>
          <p:cNvPr id="26" name="Rectangle 25"/>
          <p:cNvSpPr>
            <a:spLocks noChangeArrowheads="1"/>
          </p:cNvSpPr>
          <p:nvPr/>
        </p:nvSpPr>
        <p:spPr bwMode="auto">
          <a:xfrm>
            <a:off x="3743960" y="5722921"/>
            <a:ext cx="869950" cy="366713"/>
          </a:xfrm>
          <a:prstGeom prst="rect">
            <a:avLst/>
          </a:prstGeom>
          <a:noFill/>
          <a:ln w="9525">
            <a:noFill/>
            <a:miter lim="800000"/>
            <a:headEnd/>
            <a:tailEnd/>
          </a:ln>
          <a:effectLst/>
        </p:spPr>
        <p:txBody>
          <a:bodyPr wrap="none">
            <a:spAutoFit/>
          </a:bodyPr>
          <a:lstStyle/>
          <a:p>
            <a:pPr algn="l"/>
            <a:r>
              <a:rPr lang="fr-FR" dirty="0">
                <a:solidFill>
                  <a:srgbClr val="FF99CC"/>
                </a:solidFill>
              </a:rPr>
              <a:t>NK.bin</a:t>
            </a:r>
          </a:p>
        </p:txBody>
      </p:sp>
      <p:sp>
        <p:nvSpPr>
          <p:cNvPr id="27" name="Rectangle 26"/>
          <p:cNvSpPr>
            <a:spLocks noChangeArrowheads="1"/>
          </p:cNvSpPr>
          <p:nvPr/>
        </p:nvSpPr>
        <p:spPr bwMode="auto">
          <a:xfrm>
            <a:off x="3667761" y="2402951"/>
            <a:ext cx="1066800" cy="369332"/>
          </a:xfrm>
          <a:prstGeom prst="rect">
            <a:avLst/>
          </a:prstGeom>
          <a:noFill/>
          <a:ln w="9525">
            <a:noFill/>
            <a:miter lim="800000"/>
            <a:headEnd/>
            <a:tailEnd/>
          </a:ln>
          <a:effectLst/>
        </p:spPr>
        <p:txBody>
          <a:bodyPr wrap="square">
            <a:spAutoFit/>
          </a:bodyPr>
          <a:lstStyle/>
          <a:p>
            <a:pPr algn="l"/>
            <a:r>
              <a:rPr lang="fr-FR" dirty="0" smtClean="0">
                <a:solidFill>
                  <a:srgbClr val="99FF99"/>
                </a:solidFill>
                <a:effectLst>
                  <a:outerShdw blurRad="38100" dist="38100" dir="2700000" algn="tl">
                    <a:srgbClr val="000000">
                      <a:alpha val="43137"/>
                    </a:srgbClr>
                  </a:outerShdw>
                </a:effectLst>
              </a:rPr>
              <a:t>SDK.msi</a:t>
            </a:r>
            <a:endParaRPr lang="fr-FR" dirty="0">
              <a:solidFill>
                <a:srgbClr val="99FF99"/>
              </a:solidFill>
              <a:effectLst>
                <a:outerShdw blurRad="38100" dist="38100" dir="2700000" algn="tl">
                  <a:srgbClr val="000000">
                    <a:alpha val="43137"/>
                  </a:srgbClr>
                </a:outerShdw>
              </a:effectLst>
            </a:endParaRPr>
          </a:p>
        </p:txBody>
      </p:sp>
      <p:sp>
        <p:nvSpPr>
          <p:cNvPr id="31" name="AutoShape 16"/>
          <p:cNvSpPr>
            <a:spLocks noChangeArrowheads="1"/>
          </p:cNvSpPr>
          <p:nvPr/>
        </p:nvSpPr>
        <p:spPr bwMode="auto">
          <a:xfrm rot="5400000">
            <a:off x="6754059" y="3366872"/>
            <a:ext cx="1189168" cy="650117"/>
          </a:xfrm>
          <a:prstGeom prst="rightArrow">
            <a:avLst>
              <a:gd name="adj1" fmla="val 43546"/>
              <a:gd name="adj2" fmla="val 66934"/>
            </a:avLst>
          </a:prstGeom>
          <a:solidFill>
            <a:srgbClr val="92D050"/>
          </a:solidFill>
          <a:ln w="9525">
            <a:noFill/>
            <a:miter lim="800000"/>
            <a:headEnd/>
            <a:tailEnd/>
          </a:ln>
          <a:effectLst/>
          <a:scene3d>
            <a:camera prst="orthographicFront"/>
            <a:lightRig rig="threePt" dir="t"/>
          </a:scene3d>
          <a:sp3d>
            <a:bevelT/>
          </a:sp3d>
        </p:spPr>
        <p:txBody>
          <a:bodyPr wrap="none" anchor="ctr"/>
          <a:lstStyle/>
          <a:p>
            <a:endParaRPr lang="fr-FR"/>
          </a:p>
        </p:txBody>
      </p:sp>
      <p:sp>
        <p:nvSpPr>
          <p:cNvPr id="28" name="Text Box 12"/>
          <p:cNvSpPr txBox="1">
            <a:spLocks noChangeArrowheads="1"/>
          </p:cNvSpPr>
          <p:nvPr/>
        </p:nvSpPr>
        <p:spPr bwMode="auto">
          <a:xfrm>
            <a:off x="6064156" y="2626220"/>
            <a:ext cx="2563009" cy="395287"/>
          </a:xfrm>
          <a:prstGeom prst="rect">
            <a:avLst/>
          </a:prstGeom>
          <a:noFill/>
          <a:ln w="9525">
            <a:noFill/>
            <a:miter lim="800000"/>
            <a:headEnd/>
            <a:tailEnd/>
          </a:ln>
        </p:spPr>
        <p:txBody>
          <a:bodyPr/>
          <a:lstStyle/>
          <a:p>
            <a:r>
              <a:rPr lang="fr-FR" altLang="ja-JP" i="1" dirty="0" smtClean="0">
                <a:solidFill>
                  <a:srgbClr val="66FF66"/>
                </a:solidFill>
                <a:effectLst>
                  <a:outerShdw blurRad="38100" dist="38100" dir="2700000" algn="tl">
                    <a:srgbClr val="000000">
                      <a:alpha val="43137"/>
                    </a:srgbClr>
                  </a:outerShdw>
                </a:effectLst>
                <a:latin typeface="+mn-lt"/>
                <a:ea typeface="MS Mincho" pitchFamily="49" charset="-128"/>
              </a:rPr>
              <a:t>Application </a:t>
            </a:r>
            <a:r>
              <a:rPr lang="fr-FR" altLang="ja-JP" i="1" dirty="0" err="1" smtClean="0">
                <a:solidFill>
                  <a:srgbClr val="66FF66"/>
                </a:solidFill>
                <a:effectLst>
                  <a:outerShdw blurRad="38100" dist="38100" dir="2700000" algn="tl">
                    <a:srgbClr val="000000">
                      <a:alpha val="43137"/>
                    </a:srgbClr>
                  </a:outerShdw>
                </a:effectLst>
                <a:latin typeface="+mn-lt"/>
                <a:ea typeface="MS Mincho" pitchFamily="49" charset="-128"/>
              </a:rPr>
              <a:t>development</a:t>
            </a:r>
            <a:endParaRPr lang="fr-FR" altLang="ja-JP" i="1" dirty="0" smtClean="0">
              <a:solidFill>
                <a:srgbClr val="66FF66"/>
              </a:solidFill>
              <a:effectLst>
                <a:outerShdw blurRad="38100" dist="38100" dir="2700000" algn="tl">
                  <a:srgbClr val="000000">
                    <a:alpha val="43137"/>
                  </a:srgbClr>
                </a:outerShdw>
              </a:effectLst>
              <a:latin typeface="+mn-lt"/>
              <a:ea typeface="MS Mincho" pitchFamily="49" charset="-128"/>
            </a:endParaRPr>
          </a:p>
        </p:txBody>
      </p:sp>
      <p:pic>
        <p:nvPicPr>
          <p:cNvPr id="35" name="Picture 9" descr="D:\Pennie's documents\Images for TechEd06\Hardware_Imagery\HP Compaq d530 Ultra slim with bliss.png"/>
          <p:cNvPicPr>
            <a:picLocks noChangeAspect="1" noChangeArrowheads="1"/>
          </p:cNvPicPr>
          <p:nvPr/>
        </p:nvPicPr>
        <p:blipFill>
          <a:blip r:embed="rId3" cstate="print"/>
          <a:srcRect/>
          <a:stretch>
            <a:fillRect/>
          </a:stretch>
        </p:blipFill>
        <p:spPr bwMode="auto">
          <a:xfrm>
            <a:off x="6551632" y="948125"/>
            <a:ext cx="1789728" cy="1668026"/>
          </a:xfrm>
          <a:prstGeom prst="rect">
            <a:avLst/>
          </a:prstGeom>
          <a:noFill/>
          <a:effectLst>
            <a:outerShdw blurRad="952500" dist="50800" dir="10860000" algn="tr" rotWithShape="0">
              <a:schemeClr val="bg1">
                <a:alpha val="40000"/>
              </a:schemeClr>
            </a:outerShdw>
          </a:effectLst>
        </p:spPr>
      </p:pic>
      <p:sp>
        <p:nvSpPr>
          <p:cNvPr id="36" name="Text Box 23"/>
          <p:cNvSpPr txBox="1">
            <a:spLocks noChangeArrowheads="1"/>
          </p:cNvSpPr>
          <p:nvPr/>
        </p:nvSpPr>
        <p:spPr bwMode="auto">
          <a:xfrm>
            <a:off x="0" y="2383901"/>
            <a:ext cx="1722438" cy="428625"/>
          </a:xfrm>
          <a:prstGeom prst="rect">
            <a:avLst/>
          </a:prstGeom>
          <a:noFill/>
          <a:ln w="9525">
            <a:noFill/>
            <a:miter lim="800000"/>
            <a:headEnd/>
            <a:tailEnd/>
          </a:ln>
        </p:spPr>
        <p:txBody>
          <a:bodyPr/>
          <a:lstStyle/>
          <a:p>
            <a:r>
              <a:rPr lang="fr-FR" altLang="ja-JP" sz="1600" b="1" dirty="0" smtClean="0">
                <a:solidFill>
                  <a:srgbClr val="FFFF00"/>
                </a:solidFill>
                <a:ea typeface="MS Mincho" pitchFamily="49" charset="-128"/>
              </a:rPr>
              <a:t>Platform</a:t>
            </a:r>
          </a:p>
          <a:p>
            <a:r>
              <a:rPr lang="fr-FR" sz="1600" b="1" dirty="0" err="1" smtClean="0">
                <a:solidFill>
                  <a:srgbClr val="FFFF00"/>
                </a:solidFill>
                <a:ea typeface="MS Mincho" pitchFamily="49" charset="-128"/>
              </a:rPr>
              <a:t>Builder</a:t>
            </a:r>
            <a:endParaRPr lang="fr-FR" sz="1600" dirty="0">
              <a:solidFill>
                <a:srgbClr val="FFFF00"/>
              </a:solidFill>
            </a:endParaRPr>
          </a:p>
        </p:txBody>
      </p:sp>
      <p:sp>
        <p:nvSpPr>
          <p:cNvPr id="37" name="AutoShape 19" descr="Marbre blanc"/>
          <p:cNvSpPr>
            <a:spLocks noChangeArrowheads="1"/>
          </p:cNvSpPr>
          <p:nvPr/>
        </p:nvSpPr>
        <p:spPr bwMode="auto">
          <a:xfrm>
            <a:off x="3715385" y="4742926"/>
            <a:ext cx="1092200" cy="977900"/>
          </a:xfrm>
          <a:prstGeom prst="cube">
            <a:avLst>
              <a:gd name="adj" fmla="val 12208"/>
            </a:avLst>
          </a:prstGeom>
          <a:blipFill dpi="0" rotWithShape="0">
            <a:blip r:embed="rId4" cstate="print"/>
            <a:srcRect/>
            <a:tile tx="0" ty="0" sx="100000" sy="100000" flip="none" algn="tl"/>
          </a:blipFill>
          <a:ln w="9525">
            <a:solidFill>
              <a:schemeClr val="bg1"/>
            </a:solidFill>
            <a:miter lim="800000"/>
            <a:headEnd/>
            <a:tailEnd/>
          </a:ln>
          <a:effectLst>
            <a:reflection blurRad="6350" stA="52000" endA="300" endPos="35000" dir="5400000" sy="-100000" algn="bl" rotWithShape="0"/>
          </a:effectLst>
        </p:spPr>
        <p:txBody>
          <a:bodyPr wrap="none" anchor="ctr"/>
          <a:lstStyle/>
          <a:p>
            <a:r>
              <a:rPr lang="fr-FR" dirty="0" smtClean="0">
                <a:solidFill>
                  <a:schemeClr val="bg1"/>
                </a:solidFill>
              </a:rPr>
              <a:t>CE</a:t>
            </a:r>
            <a:endParaRPr lang="fr-FR" dirty="0">
              <a:solidFill>
                <a:schemeClr val="bg1"/>
              </a:solidFill>
            </a:endParaRPr>
          </a:p>
          <a:p>
            <a:r>
              <a:rPr lang="fr-FR" sz="2400" b="1" dirty="0" err="1" smtClean="0">
                <a:solidFill>
                  <a:schemeClr val="bg1"/>
                </a:solidFill>
                <a:effectLst>
                  <a:outerShdw blurRad="38100" dist="38100" dir="2700000" algn="tl">
                    <a:srgbClr val="C0C0C0"/>
                  </a:outerShdw>
                </a:effectLst>
              </a:rPr>
              <a:t>Binary</a:t>
            </a:r>
            <a:endParaRPr lang="fr-FR" sz="2400" b="1" dirty="0">
              <a:solidFill>
                <a:schemeClr val="bg1"/>
              </a:solidFill>
              <a:effectLst>
                <a:outerShdw blurRad="38100" dist="38100" dir="2700000" algn="tl">
                  <a:srgbClr val="C0C0C0"/>
                </a:outerShdw>
              </a:effectLst>
            </a:endParaRPr>
          </a:p>
        </p:txBody>
      </p:sp>
      <p:pic>
        <p:nvPicPr>
          <p:cNvPr id="38" name="Image 37" descr="Delta.png"/>
          <p:cNvPicPr>
            <a:picLocks noChangeAspect="1"/>
          </p:cNvPicPr>
          <p:nvPr/>
        </p:nvPicPr>
        <p:blipFill>
          <a:blip r:embed="rId5"/>
          <a:stretch>
            <a:fillRect/>
          </a:stretch>
        </p:blipFill>
        <p:spPr>
          <a:xfrm flipH="1">
            <a:off x="6003235" y="4383616"/>
            <a:ext cx="2753180" cy="1450654"/>
          </a:xfrm>
          <a:prstGeom prst="rect">
            <a:avLst/>
          </a:prstGeom>
          <a:effectLst>
            <a:outerShdw blurRad="114300" dist="38100" dir="5340000" sx="102000" sy="102000" algn="tl" rotWithShape="0">
              <a:prstClr val="black">
                <a:alpha val="40000"/>
              </a:prstClr>
            </a:outerShdw>
            <a:reflection blurRad="6350" stA="50000" endA="300" endPos="55000" dir="5400000" sy="-100000" algn="bl" rotWithShape="0"/>
          </a:effectLst>
        </p:spPr>
      </p:pic>
      <p:sp>
        <p:nvSpPr>
          <p:cNvPr id="40" name="Rectangle à coins arrondis 39"/>
          <p:cNvSpPr/>
          <p:nvPr/>
        </p:nvSpPr>
        <p:spPr bwMode="auto">
          <a:xfrm>
            <a:off x="1687168" y="1490041"/>
            <a:ext cx="1500808" cy="536714"/>
          </a:xfrm>
          <a:prstGeom prst="wedgeRoundRectCallout">
            <a:avLst>
              <a:gd name="adj1" fmla="val 18250"/>
              <a:gd name="adj2" fmla="val 174006"/>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.h  .lib  .</a:t>
            </a:r>
            <a:r>
              <a:rPr lang="fr-FR" sz="2000" dirty="0" err="1" smtClean="0">
                <a:solidFill>
                  <a:srgbClr val="FFFFFF"/>
                </a:solidFill>
                <a:effectLst>
                  <a:outerShdw blurRad="38100" dist="38100" dir="2700000" algn="tl">
                    <a:srgbClr val="000000">
                      <a:alpha val="43137"/>
                    </a:srgbClr>
                  </a:outerShdw>
                </a:effectLst>
                <a:latin typeface="Calibri" pitchFamily="34" charset="0"/>
              </a:rPr>
              <a:t>chm</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1" name="Rectangle à coins arrondis 40"/>
          <p:cNvSpPr/>
          <p:nvPr/>
        </p:nvSpPr>
        <p:spPr bwMode="auto">
          <a:xfrm>
            <a:off x="1848678" y="5367545"/>
            <a:ext cx="1093304" cy="496956"/>
          </a:xfrm>
          <a:prstGeom prst="wedgeRoundRectCallout">
            <a:avLst>
              <a:gd name="adj1" fmla="val 32159"/>
              <a:gd name="adj2" fmla="val -177670"/>
              <a:gd name="adj3" fmla="val 16667"/>
            </a:avLst>
          </a:prstGeom>
          <a:solidFill>
            <a:schemeClr val="accent6">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dirty="0" smtClean="0">
                <a:solidFill>
                  <a:srgbClr val="FFFFFF"/>
                </a:solidFill>
                <a:effectLst>
                  <a:outerShdw blurRad="38100" dist="38100" dir="2700000" algn="tl">
                    <a:srgbClr val="000000">
                      <a:alpha val="43137"/>
                    </a:srgbClr>
                  </a:outerShdw>
                </a:effectLst>
                <a:latin typeface="Calibri" pitchFamily="34" charset="0"/>
              </a:rPr>
              <a:t>.</a:t>
            </a:r>
            <a:r>
              <a:rPr lang="fr-FR" sz="2000" dirty="0" err="1" smtClean="0">
                <a:solidFill>
                  <a:srgbClr val="FFFFFF"/>
                </a:solidFill>
                <a:effectLst>
                  <a:outerShdw blurRad="38100" dist="38100" dir="2700000" algn="tl">
                    <a:srgbClr val="000000">
                      <a:alpha val="43137"/>
                    </a:srgbClr>
                  </a:outerShdw>
                </a:effectLst>
                <a:latin typeface="Calibri" pitchFamily="34" charset="0"/>
              </a:rPr>
              <a:t>exe</a:t>
            </a:r>
            <a:r>
              <a:rPr lang="fr-FR" sz="2000" dirty="0" smtClean="0">
                <a:solidFill>
                  <a:srgbClr val="FFFFFF"/>
                </a:solidFill>
                <a:effectLst>
                  <a:outerShdw blurRad="38100" dist="38100" dir="2700000" algn="tl">
                    <a:srgbClr val="000000">
                      <a:alpha val="43137"/>
                    </a:srgbClr>
                  </a:outerShdw>
                </a:effectLst>
                <a:latin typeface="Calibri" pitchFamily="34" charset="0"/>
              </a:rPr>
              <a:t>  .dll</a:t>
            </a:r>
          </a:p>
        </p:txBody>
      </p:sp>
      <p:grpSp>
        <p:nvGrpSpPr>
          <p:cNvPr id="33" name="Group 6"/>
          <p:cNvGrpSpPr>
            <a:grpSpLocks/>
          </p:cNvGrpSpPr>
          <p:nvPr/>
        </p:nvGrpSpPr>
        <p:grpSpPr bwMode="auto">
          <a:xfrm>
            <a:off x="7383743" y="360784"/>
            <a:ext cx="1611615" cy="893857"/>
            <a:chOff x="853" y="710"/>
            <a:chExt cx="1831" cy="693"/>
          </a:xfrm>
        </p:grpSpPr>
        <p:sp>
          <p:nvSpPr>
            <p:cNvPr id="34" name="AutoShape 7"/>
            <p:cNvSpPr>
              <a:spLocks noChangeArrowheads="1"/>
            </p:cNvSpPr>
            <p:nvPr/>
          </p:nvSpPr>
          <p:spPr bwMode="auto">
            <a:xfrm rot="16200000">
              <a:off x="821" y="742"/>
              <a:ext cx="512" cy="448"/>
            </a:xfrm>
            <a:prstGeom prst="wave">
              <a:avLst>
                <a:gd name="adj1" fmla="val 13005"/>
                <a:gd name="adj2" fmla="val 0"/>
              </a:avLst>
            </a:prstGeom>
            <a:solidFill>
              <a:srgbClr val="FFFFFF"/>
            </a:solidFill>
            <a:ln w="9525">
              <a:solidFill>
                <a:schemeClr val="bg1"/>
              </a:solidFill>
              <a:round/>
              <a:headEnd/>
              <a:tailEnd/>
            </a:ln>
            <a:effectLst/>
          </p:spPr>
          <p:txBody>
            <a:bodyPr vert="eaVert" wrap="none" anchor="ctr"/>
            <a:lstStyle/>
            <a:p>
              <a:endParaRPr lang="fr-FR" sz="2400">
                <a:solidFill>
                  <a:srgbClr val="FFFF99"/>
                </a:solidFill>
                <a:latin typeface="Times New Roman" pitchFamily="18" charset="0"/>
              </a:endParaRPr>
            </a:p>
          </p:txBody>
        </p:sp>
        <p:sp>
          <p:nvSpPr>
            <p:cNvPr id="39" name="AutoShape 8"/>
            <p:cNvSpPr>
              <a:spLocks noChangeArrowheads="1"/>
            </p:cNvSpPr>
            <p:nvPr/>
          </p:nvSpPr>
          <p:spPr bwMode="auto">
            <a:xfrm rot="16200000">
              <a:off x="1011" y="805"/>
              <a:ext cx="512" cy="448"/>
            </a:xfrm>
            <a:prstGeom prst="wave">
              <a:avLst>
                <a:gd name="adj1" fmla="val 13005"/>
                <a:gd name="adj2" fmla="val 0"/>
              </a:avLst>
            </a:prstGeom>
            <a:solidFill>
              <a:srgbClr val="FFFFFF"/>
            </a:solidFill>
            <a:ln w="9525">
              <a:solidFill>
                <a:schemeClr val="bg1"/>
              </a:solidFill>
              <a:round/>
              <a:headEnd/>
              <a:tailEnd/>
            </a:ln>
            <a:effectLst>
              <a:outerShdw blurRad="50800" dist="38100" dir="13500000" algn="br" rotWithShape="0">
                <a:prstClr val="black">
                  <a:alpha val="40000"/>
                </a:prstClr>
              </a:outerShdw>
            </a:effectLst>
          </p:spPr>
          <p:txBody>
            <a:bodyPr vert="eaVert" wrap="none" anchor="ctr"/>
            <a:lstStyle/>
            <a:p>
              <a:endParaRPr lang="fr-FR" sz="2400">
                <a:solidFill>
                  <a:srgbClr val="FFFF99"/>
                </a:solidFill>
                <a:latin typeface="Times New Roman" pitchFamily="18" charset="0"/>
              </a:endParaRPr>
            </a:p>
          </p:txBody>
        </p:sp>
        <p:sp>
          <p:nvSpPr>
            <p:cNvPr id="42" name="AutoShape 9"/>
            <p:cNvSpPr>
              <a:spLocks noChangeArrowheads="1"/>
            </p:cNvSpPr>
            <p:nvPr/>
          </p:nvSpPr>
          <p:spPr bwMode="auto">
            <a:xfrm rot="16200000">
              <a:off x="902" y="923"/>
              <a:ext cx="512" cy="448"/>
            </a:xfrm>
            <a:prstGeom prst="wave">
              <a:avLst>
                <a:gd name="adj1" fmla="val 13005"/>
                <a:gd name="adj2" fmla="val 0"/>
              </a:avLst>
            </a:prstGeom>
            <a:solidFill>
              <a:srgbClr val="FFFFFF"/>
            </a:solidFill>
            <a:ln w="9525">
              <a:solidFill>
                <a:schemeClr val="bg1"/>
              </a:solidFill>
              <a:round/>
              <a:headEnd/>
              <a:tailEnd/>
            </a:ln>
            <a:effectLst>
              <a:outerShdw blurRad="50800" dist="38100" dir="13500000" algn="br" rotWithShape="0">
                <a:prstClr val="black">
                  <a:alpha val="40000"/>
                </a:prstClr>
              </a:outerShdw>
            </a:effectLst>
          </p:spPr>
          <p:txBody>
            <a:bodyPr vert="eaVert" wrap="none" anchor="ctr"/>
            <a:lstStyle/>
            <a:p>
              <a:endParaRPr lang="fr-FR" sz="2400">
                <a:solidFill>
                  <a:srgbClr val="FFFF99"/>
                </a:solidFill>
                <a:latin typeface="Times New Roman" pitchFamily="18" charset="0"/>
              </a:endParaRPr>
            </a:p>
          </p:txBody>
        </p:sp>
        <p:sp>
          <p:nvSpPr>
            <p:cNvPr id="43" name="Text Box 10"/>
            <p:cNvSpPr txBox="1">
              <a:spLocks noChangeArrowheads="1"/>
            </p:cNvSpPr>
            <p:nvPr/>
          </p:nvSpPr>
          <p:spPr bwMode="auto">
            <a:xfrm>
              <a:off x="1419" y="991"/>
              <a:ext cx="1265" cy="239"/>
            </a:xfrm>
            <a:prstGeom prst="rect">
              <a:avLst/>
            </a:prstGeom>
            <a:noFill/>
            <a:ln w="9525">
              <a:noFill/>
              <a:miter lim="800000"/>
              <a:headEnd/>
              <a:tailEnd/>
            </a:ln>
          </p:spPr>
          <p:txBody>
            <a:bodyPr/>
            <a:lstStyle/>
            <a:p>
              <a:r>
                <a:rPr lang="fr-FR" altLang="ja-JP" sz="1400" b="1" dirty="0" smtClean="0">
                  <a:solidFill>
                    <a:srgbClr val="FFFF00"/>
                  </a:solidFill>
                  <a:ea typeface="MS Mincho" pitchFamily="49" charset="-128"/>
                </a:rPr>
                <a:t>Application</a:t>
              </a:r>
            </a:p>
            <a:p>
              <a:r>
                <a:rPr lang="fr-FR" altLang="ja-JP" sz="1400" b="1" dirty="0" smtClean="0">
                  <a:solidFill>
                    <a:srgbClr val="FFFF00"/>
                  </a:solidFill>
                  <a:ea typeface="MS Mincho" pitchFamily="49" charset="-128"/>
                </a:rPr>
                <a:t>sources</a:t>
              </a:r>
              <a:endParaRPr lang="fr-FR" sz="3200" dirty="0">
                <a:solidFill>
                  <a:srgbClr val="FFFF00"/>
                </a:solidFill>
                <a:latin typeface="Times New Roman" pitchFamily="18" charset="0"/>
              </a:endParaRPr>
            </a:p>
          </p:txBody>
        </p:sp>
      </p:grpSp>
      <p:pic>
        <p:nvPicPr>
          <p:cNvPr id="44" name="Picture 1061" descr="PB"/>
          <p:cNvPicPr>
            <a:picLocks noChangeAspect="1" noChangeArrowheads="1"/>
          </p:cNvPicPr>
          <p:nvPr/>
        </p:nvPicPr>
        <p:blipFill>
          <a:blip r:embed="rId6" cstate="print"/>
          <a:srcRect/>
          <a:stretch>
            <a:fillRect/>
          </a:stretch>
        </p:blipFill>
        <p:spPr bwMode="auto">
          <a:xfrm>
            <a:off x="184150" y="2972231"/>
            <a:ext cx="634999" cy="637009"/>
          </a:xfrm>
          <a:prstGeom prst="rect">
            <a:avLst/>
          </a:prstGeom>
          <a:noFill/>
          <a:effectLst>
            <a:softEdge rad="63500"/>
          </a:effectLst>
          <a:scene3d>
            <a:camera prst="orthographicFront"/>
            <a:lightRig rig="threePt" dir="t"/>
          </a:scene3d>
          <a:sp3d>
            <a:bevelT/>
          </a:sp3d>
        </p:spPr>
      </p:pic>
      <p:pic>
        <p:nvPicPr>
          <p:cNvPr id="45" name="Picture 22" descr="VS80_1"/>
          <p:cNvPicPr>
            <a:picLocks noChangeAspect="1" noChangeArrowheads="1"/>
          </p:cNvPicPr>
          <p:nvPr/>
        </p:nvPicPr>
        <p:blipFill>
          <a:blip r:embed="rId7" cstate="print"/>
          <a:srcRect/>
          <a:stretch>
            <a:fillRect/>
          </a:stretch>
        </p:blipFill>
        <p:spPr bwMode="auto">
          <a:xfrm>
            <a:off x="6362699" y="860537"/>
            <a:ext cx="676275" cy="627970"/>
          </a:xfrm>
          <a:prstGeom prst="rect">
            <a:avLst/>
          </a:prstGeom>
          <a:noFill/>
          <a:effectLst>
            <a:softEdge rad="63500"/>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childTnLst>
                          </p:cTn>
                        </p:par>
                        <p:par>
                          <p:cTn id="59" fill="hold">
                            <p:stCondLst>
                              <p:cond delay="2000"/>
                            </p:stCondLst>
                            <p:childTnLst>
                              <p:par>
                                <p:cTn id="60" presetID="22" presetClass="entr" presetSubtype="1"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up)">
                                      <p:cBhvr>
                                        <p:cTn id="62" dur="500"/>
                                        <p:tgtEl>
                                          <p:spTgt spid="33"/>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7" presetClass="entr" presetSubtype="1"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ppt_x</p:attrName>
                                        </p:attrNameLst>
                                      </p:cBhvr>
                                      <p:tavLst>
                                        <p:tav tm="0">
                                          <p:val>
                                            <p:strVal val="#ppt_x"/>
                                          </p:val>
                                        </p:tav>
                                        <p:tav tm="100000">
                                          <p:val>
                                            <p:strVal val="#ppt_x"/>
                                          </p:val>
                                        </p:tav>
                                      </p:tavLst>
                                    </p:anim>
                                    <p:anim calcmode="lin" valueType="num">
                                      <p:cBhvr>
                                        <p:cTn id="72" dur="500" fill="hold"/>
                                        <p:tgtEl>
                                          <p:spTgt spid="32"/>
                                        </p:tgtEl>
                                        <p:attrNameLst>
                                          <p:attrName>ppt_y</p:attrName>
                                        </p:attrNameLst>
                                      </p:cBhvr>
                                      <p:tavLst>
                                        <p:tav tm="0">
                                          <p:val>
                                            <p:strVal val="#ppt_y-#ppt_h/2"/>
                                          </p:val>
                                        </p:tav>
                                        <p:tav tm="100000">
                                          <p:val>
                                            <p:strVal val="#ppt_y"/>
                                          </p:val>
                                        </p:tav>
                                      </p:tavLst>
                                    </p:anim>
                                    <p:anim calcmode="lin" valueType="num">
                                      <p:cBhvr>
                                        <p:cTn id="73" dur="500" fill="hold"/>
                                        <p:tgtEl>
                                          <p:spTgt spid="32"/>
                                        </p:tgtEl>
                                        <p:attrNameLst>
                                          <p:attrName>ppt_w</p:attrName>
                                        </p:attrNameLst>
                                      </p:cBhvr>
                                      <p:tavLst>
                                        <p:tav tm="0">
                                          <p:val>
                                            <p:strVal val="#ppt_w"/>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p:bldP spid="17" grpId="0" animBg="1"/>
      <p:bldP spid="18" grpId="0" animBg="1"/>
      <p:bldP spid="19" grpId="0" animBg="1"/>
      <p:bldP spid="20" grpId="0" animBg="1"/>
      <p:bldP spid="21" grpId="0" animBg="1"/>
      <p:bldP spid="24" grpId="0"/>
      <p:bldP spid="26" grpId="0"/>
      <p:bldP spid="27" grpId="0"/>
      <p:bldP spid="31" grpId="0" animBg="1"/>
      <p:bldP spid="28" grpId="0"/>
      <p:bldP spid="36" grpId="0"/>
      <p:bldP spid="37" grpId="0" animBg="1"/>
      <p:bldP spid="40" grpId="0" animBg="1"/>
      <p:bldP spid="41" grpId="0" animBg="1"/>
    </p:bld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2026</TotalTime>
  <Words>1973</Words>
  <Application>Microsoft Office PowerPoint</Application>
  <PresentationFormat>On-screen Show (4:3)</PresentationFormat>
  <Paragraphs>598</Paragraphs>
  <Slides>50</Slides>
  <Notes>49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3" baseType="lpstr">
      <vt:lpstr>TechEd09_Europe</vt:lpstr>
      <vt:lpstr>TechEd09_Europe template</vt:lpstr>
      <vt:lpstr>Visio</vt:lpstr>
      <vt:lpstr>Slide 1</vt:lpstr>
      <vt:lpstr>Tools &amp; Techniques to face the embedded development challenges</vt:lpstr>
      <vt:lpstr>Slide 3</vt:lpstr>
      <vt:lpstr>Embedded Development Some specific constrains …</vt:lpstr>
      <vt:lpstr>Windows Embedded Compact 40 recent projects</vt:lpstr>
      <vt:lpstr>Man Machine Interface</vt:lpstr>
      <vt:lpstr>High Determinism</vt:lpstr>
      <vt:lpstr>Cross development Toolchain</vt:lpstr>
      <vt:lpstr>CE Kernel &amp; SDK</vt:lpstr>
      <vt:lpstr>Embedded Project processus</vt:lpstr>
      <vt:lpstr>Ship too early…</vt:lpstr>
      <vt:lpstr>Dependencies &amp; Tools</vt:lpstr>
      <vt:lpstr>Tools for everyone</vt:lpstr>
      <vt:lpstr>Let’s talk about protocols</vt:lpstr>
      <vt:lpstr>Establish Core connectivity</vt:lpstr>
      <vt:lpstr>Tools using Corecon</vt:lpstr>
      <vt:lpstr>Visual Studio output via Corecon</vt:lpstr>
      <vt:lpstr>Factory testing Specific constrains …</vt:lpstr>
      <vt:lpstr>CE Remote Display</vt:lpstr>
      <vt:lpstr>Remote Display usage</vt:lpstr>
      <vt:lpstr>Core Connectivity  &amp; Remote Display</vt:lpstr>
      <vt:lpstr>Logging system activity</vt:lpstr>
      <vt:lpstr>Log Threading</vt:lpstr>
      <vt:lpstr>Log Virtual Memory</vt:lpstr>
      <vt:lpstr>Virtual Memory Mapping</vt:lpstr>
      <vt:lpstr>Memory status API</vt:lpstr>
      <vt:lpstr>CeLogFlush Continuous logging</vt:lpstr>
      <vt:lpstr>OSCapture Snapshot logging</vt:lpstr>
      <vt:lpstr>Slide 29</vt:lpstr>
      <vt:lpstr>CE Shell</vt:lpstr>
      <vt:lpstr>Factory testing</vt:lpstr>
      <vt:lpstr>Field testing Specific constrains …</vt:lpstr>
      <vt:lpstr>Telnet utility</vt:lpstr>
      <vt:lpstr>Error Report framework Post Mortem analysis</vt:lpstr>
      <vt:lpstr>Error Report framework Post Mortem analysis</vt:lpstr>
      <vt:lpstr>Exception &amp; Dump File</vt:lpstr>
      <vt:lpstr>Post Mortem file Analysis</vt:lpstr>
      <vt:lpstr>ToolHelp library</vt:lpstr>
      <vt:lpstr>ToolHelp strucrtures</vt:lpstr>
      <vt:lpstr>List image names for all Processes</vt:lpstr>
      <vt:lpstr>Target utilities And best practice</vt:lpstr>
      <vt:lpstr>Field Testing</vt:lpstr>
      <vt:lpstr>Tools &amp; Usage</vt:lpstr>
      <vt:lpstr>Slide 44</vt:lpstr>
      <vt:lpstr>Breakout Sessions</vt:lpstr>
      <vt:lpstr>HOLs, Interactive, Sunday and Demo Sessions</vt:lpstr>
      <vt:lpstr>Useful URLs</vt:lpstr>
      <vt:lpstr>Resources</vt:lpstr>
      <vt:lpstr>Slide 49</vt:lpstr>
      <vt:lpstr>Slide 50</vt:lpstr>
    </vt:vector>
  </TitlesOfParts>
  <Manager>&lt;Content Manager Name Here&gt;</Manager>
  <Company>THEORIS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tech·ed Europe 2009</dc:subject>
  <dc:creator>Thierry JOUBERT</dc:creator>
  <dc:description>tech·ed Europe 2009</dc:description>
  <cp:lastModifiedBy>cn_user</cp:lastModifiedBy>
  <cp:revision>93</cp:revision>
  <dcterms:created xsi:type="dcterms:W3CDTF">2009-10-18T06:06:24Z</dcterms:created>
  <dcterms:modified xsi:type="dcterms:W3CDTF">2009-11-11T10:32:18Z</dcterms:modified>
</cp:coreProperties>
</file>