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26" r:id="rId2"/>
    <p:sldMasterId id="2147483741" r:id="rId3"/>
  </p:sldMasterIdLst>
  <p:notesMasterIdLst>
    <p:notesMasterId r:id="rId16"/>
  </p:notesMasterIdLst>
  <p:handoutMasterIdLst>
    <p:handoutMasterId r:id="rId17"/>
  </p:handoutMasterIdLst>
  <p:sldIdLst>
    <p:sldId id="256" r:id="rId4"/>
    <p:sldId id="257" r:id="rId5"/>
    <p:sldId id="284" r:id="rId6"/>
    <p:sldId id="264" r:id="rId7"/>
    <p:sldId id="285" r:id="rId8"/>
    <p:sldId id="283" r:id="rId9"/>
    <p:sldId id="288" r:id="rId10"/>
    <p:sldId id="286" r:id="rId11"/>
    <p:sldId id="287" r:id="rId12"/>
    <p:sldId id="274" r:id="rId13"/>
    <p:sldId id="289" r:id="rId14"/>
    <p:sldId id="280" r:id="rId15"/>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CFFCC"/>
    <a:srgbClr val="CCCCCC"/>
    <a:srgbClr val="99CC99"/>
    <a:srgbClr val="F6AE1E"/>
    <a:srgbClr val="FFFFFF"/>
    <a:srgbClr val="FF0066"/>
    <a:srgbClr val="000000"/>
    <a:srgbClr val="F3AF35"/>
    <a:srgbClr val="9C42E6"/>
    <a:srgbClr val="D194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066" autoAdjust="0"/>
    <p:restoredTop sz="80588" autoAdjust="0"/>
  </p:normalViewPr>
  <p:slideViewPr>
    <p:cSldViewPr snapToGrid="0">
      <p:cViewPr varScale="1">
        <p:scale>
          <a:sx n="104" d="100"/>
          <a:sy n="104" d="100"/>
        </p:scale>
        <p:origin x="-534" y="-84"/>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8" d="100"/>
          <a:sy n="98" d="100"/>
        </p:scale>
        <p:origin x="-268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11/12/2009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int204_flanders.pptx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 xmlns:p14="http://schemas.microsoft.com/office/powerpoint/2010/main" val="1067193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 xmlns:p14="http://schemas.microsoft.com/office/powerpoint/2010/main" val="4020647807"/>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NOTE layout - user must hide slide">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black">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bwMode="gray">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Calibr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Light background developer co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descr="white-green code shape.png"/>
          <p:cNvPicPr>
            <a:picLocks noChangeAspect="1"/>
          </p:cNvPicPr>
          <p:nvPr/>
        </p:nvPicPr>
        <p:blipFill>
          <a:blip r:embed="rId3"/>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7055" y="1572364"/>
            <a:ext cx="8346073" cy="1698927"/>
          </a:xfrm>
        </p:spPr>
        <p:txBody>
          <a:bodyPr/>
          <a:lstStyle>
            <a:lvl1pPr marL="0" indent="0">
              <a:lnSpc>
                <a:spcPct val="80000"/>
              </a:lnSpc>
              <a:buFontTx/>
              <a:buNone/>
              <a:defRPr sz="2800" b="0">
                <a:solidFill>
                  <a:srgbClr val="000000"/>
                </a:solidFill>
                <a:latin typeface="Consolas" pitchFamily="49" charset="0"/>
                <a:cs typeface="Courier New" pitchFamily="49" charset="0"/>
              </a:defRPr>
            </a:lvl1pPr>
            <a:lvl2pPr marL="457200" indent="6350">
              <a:lnSpc>
                <a:spcPct val="80000"/>
              </a:lnSpc>
              <a:buFontTx/>
              <a:buNone/>
              <a:defRPr sz="2400" b="0">
                <a:solidFill>
                  <a:srgbClr val="000000"/>
                </a:solidFill>
                <a:latin typeface="Consolas" pitchFamily="49" charset="0"/>
                <a:cs typeface="Courier New" pitchFamily="49" charset="0"/>
              </a:defRPr>
            </a:lvl2pPr>
            <a:lvl3pPr marL="796925" indent="0">
              <a:lnSpc>
                <a:spcPct val="80000"/>
              </a:lnSpc>
              <a:buFontTx/>
              <a:buNone/>
              <a:defRPr sz="2000" b="0">
                <a:solidFill>
                  <a:srgbClr val="000000"/>
                </a:solidFill>
                <a:latin typeface="Consolas" pitchFamily="49" charset="0"/>
                <a:cs typeface="Courier New" pitchFamily="49" charset="0"/>
              </a:defRPr>
            </a:lvl3pPr>
            <a:lvl4pPr marL="1147763" indent="20638">
              <a:lnSpc>
                <a:spcPct val="80000"/>
              </a:lnSpc>
              <a:buFontTx/>
              <a:buNone/>
              <a:defRPr sz="2000" b="0">
                <a:solidFill>
                  <a:srgbClr val="000000"/>
                </a:solidFill>
                <a:latin typeface="Consolas" pitchFamily="49" charset="0"/>
                <a:cs typeface="Courier New" pitchFamily="49" charset="0"/>
              </a:defRPr>
            </a:lvl4pPr>
            <a:lvl5pPr marL="1489075" indent="0">
              <a:lnSpc>
                <a:spcPct val="80000"/>
              </a:lnSpc>
              <a:buFontTx/>
              <a:buNone/>
              <a:defRPr sz="2000" b="0">
                <a:solidFill>
                  <a:srgbClr val="000000"/>
                </a:solidFill>
                <a:latin typeface="Consolas" pitchFamily="49" charset="0"/>
                <a:cs typeface="Courier New"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rack Resource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a:defRPr baseline="0"/>
            </a:lvl1pPr>
          </a:lstStyle>
          <a:p>
            <a:r>
              <a:rPr lang="en-US" dirty="0" smtClean="0"/>
              <a:t>Track Resources</a:t>
            </a:r>
            <a:endParaRPr lang="en-US" dirty="0"/>
          </a:p>
        </p:txBody>
      </p:sp>
      <p:sp>
        <p:nvSpPr>
          <p:cNvPr id="11" name="Content Placeholder 10"/>
          <p:cNvSpPr>
            <a:spLocks noGrp="1"/>
          </p:cNvSpPr>
          <p:nvPr>
            <p:ph sz="quarter" idx="10" hasCustomPrompt="1"/>
          </p:nvPr>
        </p:nvSpPr>
        <p:spPr>
          <a:xfrm>
            <a:off x="381000" y="1414461"/>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1</a:t>
            </a:r>
            <a:endParaRPr lang="en-US" dirty="0"/>
          </a:p>
        </p:txBody>
      </p:sp>
      <p:sp>
        <p:nvSpPr>
          <p:cNvPr id="12" name="Content Placeholder 10"/>
          <p:cNvSpPr>
            <a:spLocks noGrp="1"/>
          </p:cNvSpPr>
          <p:nvPr>
            <p:ph sz="quarter" idx="11" hasCustomPrompt="1"/>
          </p:nvPr>
        </p:nvSpPr>
        <p:spPr>
          <a:xfrm>
            <a:off x="381000" y="2347422"/>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2</a:t>
            </a:r>
            <a:endParaRPr lang="en-US" dirty="0"/>
          </a:p>
        </p:txBody>
      </p:sp>
      <p:sp>
        <p:nvSpPr>
          <p:cNvPr id="13" name="Content Placeholder 10"/>
          <p:cNvSpPr>
            <a:spLocks noGrp="1"/>
          </p:cNvSpPr>
          <p:nvPr>
            <p:ph sz="quarter" idx="12" hasCustomPrompt="1"/>
          </p:nvPr>
        </p:nvSpPr>
        <p:spPr>
          <a:xfrm>
            <a:off x="381000" y="3280384"/>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3</a:t>
            </a:r>
            <a:endParaRPr lang="en-US" dirty="0"/>
          </a:p>
        </p:txBody>
      </p:sp>
      <p:sp>
        <p:nvSpPr>
          <p:cNvPr id="14" name="Content Placeholder 10"/>
          <p:cNvSpPr>
            <a:spLocks noGrp="1"/>
          </p:cNvSpPr>
          <p:nvPr>
            <p:ph sz="quarter" idx="13" hasCustomPrompt="1"/>
          </p:nvPr>
        </p:nvSpPr>
        <p:spPr>
          <a:xfrm>
            <a:off x="381000" y="4213346"/>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4</a:t>
            </a:r>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5"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40"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7"/>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42"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Microsoft .NET Developer's Guide to WCF, SOA, and Success</a:t>
            </a:r>
            <a:endParaRPr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a:xfrm>
            <a:off x="5891425" y="5611867"/>
            <a:ext cx="3812443" cy="461665"/>
          </a:xfrm>
        </p:spPr>
        <p:txBody>
          <a:bodyPr/>
          <a:lstStyle/>
          <a:p>
            <a:r>
              <a:rPr lang="en-US" dirty="0" smtClean="0">
                <a:solidFill>
                  <a:schemeClr val="tx1"/>
                </a:solidFill>
              </a:rPr>
              <a:t>Jon Flanders</a:t>
            </a:r>
          </a:p>
          <a:p>
            <a:r>
              <a:rPr lang="en-US" dirty="0" smtClean="0"/>
              <a:t>http://www.rest-ful.net/</a:t>
            </a:r>
          </a:p>
          <a:p>
            <a:r>
              <a:rPr lang="en-US" dirty="0" smtClean="0">
                <a:solidFill>
                  <a:schemeClr val="tx1"/>
                </a:solidFill>
              </a:rPr>
              <a:t>INT204</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sz="4400" dirty="0" smtClean="0"/>
              <a:t>Windows Communication Foundation </a:t>
            </a:r>
            <a:br>
              <a:rPr lang="en-US" sz="4400" dirty="0" smtClean="0"/>
            </a:br>
            <a:r>
              <a:rPr sz="3600">
                <a:solidFill>
                  <a:srgbClr val="CCCCCC"/>
                </a:solidFill>
              </a:rPr>
              <a:t>(WCF)</a:t>
            </a:r>
          </a:p>
        </p:txBody>
      </p:sp>
      <p:sp>
        <p:nvSpPr>
          <p:cNvPr id="3" name="Content Placeholder 2"/>
          <p:cNvSpPr>
            <a:spLocks noGrp="1"/>
          </p:cNvSpPr>
          <p:nvPr>
            <p:ph idx="1"/>
          </p:nvPr>
        </p:nvSpPr>
        <p:spPr>
          <a:xfrm>
            <a:off x="381000" y="1905000"/>
            <a:ext cx="8382000" cy="4069079"/>
          </a:xfrm>
        </p:spPr>
        <p:txBody>
          <a:bodyPr/>
          <a:lstStyle/>
          <a:p>
            <a:r>
              <a:rPr lang="en-US" sz="2800" dirty="0" smtClean="0"/>
              <a:t>A framework for building applications </a:t>
            </a:r>
            <a:br>
              <a:rPr lang="en-US" sz="2800" dirty="0" smtClean="0"/>
            </a:br>
            <a:r>
              <a:rPr lang="en-US" sz="2800" dirty="0" smtClean="0"/>
              <a:t>that communicate</a:t>
            </a:r>
          </a:p>
          <a:p>
            <a:pPr lvl="1"/>
            <a:r>
              <a:rPr lang="en-US" sz="2400" dirty="0" smtClean="0"/>
              <a:t>Client-server; message-oriented; service-oriented</a:t>
            </a:r>
          </a:p>
          <a:p>
            <a:r>
              <a:rPr lang="en-US" sz="2800" dirty="0" smtClean="0"/>
              <a:t>Abstracts away network complexities</a:t>
            </a:r>
          </a:p>
          <a:p>
            <a:pPr lvl="1"/>
            <a:r>
              <a:rPr lang="en-US" sz="2400" dirty="0" smtClean="0"/>
              <a:t>Developer concentrates on code</a:t>
            </a:r>
          </a:p>
          <a:p>
            <a:r>
              <a:rPr lang="en-US" sz="2800" dirty="0" smtClean="0"/>
              <a:t>Is a model geared toward SOAP</a:t>
            </a:r>
          </a:p>
          <a:p>
            <a:pPr lvl="1"/>
            <a:r>
              <a:rPr lang="en-US" sz="2400" dirty="0" smtClean="0"/>
              <a:t>Open extensibility model</a:t>
            </a:r>
          </a:p>
          <a:p>
            <a:r>
              <a:rPr lang="en-US" sz="2800" dirty="0" smtClean="0"/>
              <a:t>REST support added in 3.5 and improved in 3.5 SP1</a:t>
            </a:r>
            <a:endParaRPr lang="en-US" sz="28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WCF Basics</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mtClean="0"/>
              <a:t>demo</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Interop</a:t>
            </a:r>
            <a:endParaRPr lang="en-US" dirty="0"/>
          </a:p>
        </p:txBody>
      </p:sp>
      <p:sp>
        <p:nvSpPr>
          <p:cNvPr id="3" name="Text Placeholder 2"/>
          <p:cNvSpPr>
            <a:spLocks noGrp="1"/>
          </p:cNvSpPr>
          <p:nvPr>
            <p:ph type="body" sz="quarter" idx="10"/>
          </p:nvPr>
        </p:nvSpPr>
        <p:spPr/>
        <p:txBody>
          <a:bodyPr/>
          <a:lstStyle/>
          <a:p>
            <a:r>
              <a:rPr lang="en-US" dirty="0" smtClean="0"/>
              <a:t>One of the main purposes of building services and SOA is to promote </a:t>
            </a:r>
            <a:r>
              <a:rPr lang="en-US" dirty="0" err="1" smtClean="0"/>
              <a:t>interop</a:t>
            </a:r>
            <a:endParaRPr lang="en-US" dirty="0" smtClean="0"/>
          </a:p>
          <a:p>
            <a:pPr lvl="1"/>
            <a:r>
              <a:rPr lang="en-US" dirty="0" smtClean="0"/>
              <a:t>Getting us away from proprietary RPC systems</a:t>
            </a:r>
          </a:p>
          <a:p>
            <a:r>
              <a:rPr lang="en-US" dirty="0" smtClean="0"/>
              <a:t>Real world interoperability ends up not being as simple as </a:t>
            </a:r>
            <a:r>
              <a:rPr lang="en-US" smtClean="0"/>
              <a:t>it looks on TV</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Simple Stupid (KISS)</a:t>
            </a:r>
            <a:endParaRPr lang="en-US" dirty="0"/>
          </a:p>
        </p:txBody>
      </p:sp>
      <p:sp>
        <p:nvSpPr>
          <p:cNvPr id="3" name="Text Placeholder 2"/>
          <p:cNvSpPr>
            <a:spLocks noGrp="1"/>
          </p:cNvSpPr>
          <p:nvPr>
            <p:ph type="body" sz="quarter" idx="10"/>
          </p:nvPr>
        </p:nvSpPr>
        <p:spPr/>
        <p:txBody>
          <a:bodyPr/>
          <a:lstStyle/>
          <a:p>
            <a:r>
              <a:rPr lang="en-US" dirty="0" smtClean="0"/>
              <a:t>REST</a:t>
            </a:r>
          </a:p>
          <a:p>
            <a:pPr lvl="1"/>
            <a:r>
              <a:rPr lang="en-US" dirty="0" smtClean="0"/>
              <a:t>Simplest (not easiest) way to expose and consume services</a:t>
            </a:r>
          </a:p>
          <a:p>
            <a:r>
              <a:rPr lang="en-US" dirty="0" smtClean="0"/>
              <a:t>SOAP</a:t>
            </a:r>
          </a:p>
          <a:p>
            <a:pPr lvl="1"/>
            <a:r>
              <a:rPr lang="en-US" dirty="0" err="1" smtClean="0"/>
              <a:t>Interop</a:t>
            </a:r>
            <a:r>
              <a:rPr lang="en-US" dirty="0" smtClean="0"/>
              <a:t> is a goal of SOAP</a:t>
            </a:r>
          </a:p>
          <a:p>
            <a:pPr lvl="1"/>
            <a:r>
              <a:rPr lang="en-US" dirty="0" smtClean="0"/>
              <a:t>WS-* has complicated things here a bit</a:t>
            </a:r>
          </a:p>
          <a:p>
            <a:pPr lvl="1"/>
            <a:r>
              <a:rPr lang="en-US" dirty="0" err="1" smtClean="0"/>
              <a:t>BasicHttpBinding</a:t>
            </a:r>
            <a:r>
              <a:rPr lang="en-US" dirty="0" smtClean="0"/>
              <a:t> + SSL  + Basic or </a:t>
            </a:r>
            <a:r>
              <a:rPr lang="en-US" dirty="0" err="1" smtClean="0"/>
              <a:t>Certficate</a:t>
            </a:r>
            <a:r>
              <a:rPr lang="en-US" dirty="0" smtClean="0"/>
              <a:t> auth is your best bet here</a:t>
            </a: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Interop</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mtClean="0"/>
              <a:t>demo</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Tracing/Debugging/Spying</a:t>
            </a:r>
            <a:endParaRPr lang="en-US" dirty="0"/>
          </a:p>
        </p:txBody>
      </p:sp>
      <p:sp>
        <p:nvSpPr>
          <p:cNvPr id="3" name="Text Placeholder 2"/>
          <p:cNvSpPr>
            <a:spLocks noGrp="1"/>
          </p:cNvSpPr>
          <p:nvPr>
            <p:ph type="body" sz="quarter" idx="10"/>
          </p:nvPr>
        </p:nvSpPr>
        <p:spPr/>
        <p:txBody>
          <a:bodyPr/>
          <a:lstStyle/>
          <a:p>
            <a:r>
              <a:rPr lang="en-US" dirty="0" smtClean="0"/>
              <a:t>Sometimes problems happen above or below your code in WCF</a:t>
            </a:r>
          </a:p>
          <a:p>
            <a:pPr lvl="1"/>
            <a:r>
              <a:rPr lang="en-US" dirty="0" smtClean="0"/>
              <a:t>How to diagnose these types of problems?</a:t>
            </a:r>
          </a:p>
          <a:p>
            <a:r>
              <a:rPr lang="en-US" dirty="0" smtClean="0"/>
              <a:t>Tracing</a:t>
            </a:r>
          </a:p>
          <a:p>
            <a:pPr lvl="1"/>
            <a:r>
              <a:rPr lang="en-US" dirty="0" smtClean="0"/>
              <a:t>WCF has complete diagnostic capabilities</a:t>
            </a:r>
          </a:p>
          <a:p>
            <a:pPr lvl="1"/>
            <a:r>
              <a:rPr lang="en-US" dirty="0" smtClean="0"/>
              <a:t>Sometimes signal to noise makes thing difficult</a:t>
            </a:r>
          </a:p>
          <a:p>
            <a:r>
              <a:rPr lang="en-US" dirty="0" smtClean="0"/>
              <a:t>Debugging </a:t>
            </a:r>
          </a:p>
          <a:p>
            <a:pPr lvl="1"/>
            <a:r>
              <a:rPr lang="en-US" dirty="0" smtClean="0"/>
              <a:t>Learn how to effectively use your debugger</a:t>
            </a:r>
          </a:p>
          <a:p>
            <a:r>
              <a:rPr lang="en-US" dirty="0" smtClean="0"/>
              <a:t>Spying</a:t>
            </a:r>
          </a:p>
          <a:p>
            <a:pPr lvl="1"/>
            <a:r>
              <a:rPr lang="en-US" dirty="0" smtClean="0"/>
              <a:t>Download and use one of the many tools</a:t>
            </a:r>
          </a:p>
          <a:p>
            <a:pPr lvl="1"/>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Debugging</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mtClean="0"/>
              <a:t>demo</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_North_America_2009_5-11_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TechEd_North_America_2009_5-11_Template</Template>
  <TotalTime>104</TotalTime>
  <Words>304</Words>
  <Application>Microsoft Office PowerPoint</Application>
  <PresentationFormat>On-screen Show (4:3)</PresentationFormat>
  <Paragraphs>44</Paragraphs>
  <Slides>12</Slides>
  <Notes>11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TechEd_North_America_2009_5-11_Template</vt:lpstr>
      <vt:lpstr>TechEd_Europe</vt:lpstr>
      <vt:lpstr>TechEd09_Europe template</vt:lpstr>
      <vt:lpstr>Slide 1</vt:lpstr>
      <vt:lpstr>Microsoft .NET Developer's Guide to WCF, SOA, and Success</vt:lpstr>
      <vt:lpstr>Windows Communication Foundation  (WCF)</vt:lpstr>
      <vt:lpstr>WCF Basics</vt:lpstr>
      <vt:lpstr>Interop</vt:lpstr>
      <vt:lpstr>Keep It Simple Stupid (KISS)</vt:lpstr>
      <vt:lpstr>Interop</vt:lpstr>
      <vt:lpstr>Tracing/Debugging/Spying</vt:lpstr>
      <vt:lpstr>Debugging</vt:lpstr>
      <vt:lpstr>Slide 10</vt:lpstr>
      <vt:lpstr>Slide 11</vt:lpstr>
      <vt:lpstr>Slide 12</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tech·ed Europe 2009</dc:subject>
  <dc:creator>jon</dc:creator>
  <dc:description>tech·ed Europe 2009</dc:description>
  <cp:lastModifiedBy>cn_user</cp:lastModifiedBy>
  <cp:revision>23</cp:revision>
  <dcterms:created xsi:type="dcterms:W3CDTF">2009-05-11T17:56:00Z</dcterms:created>
  <dcterms:modified xsi:type="dcterms:W3CDTF">2009-11-12T06:23:17Z</dcterms:modified>
</cp:coreProperties>
</file>