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Lst>
  <p:notesMasterIdLst>
    <p:notesMasterId r:id="rId40"/>
  </p:notesMasterIdLst>
  <p:handoutMasterIdLst>
    <p:handoutMasterId r:id="rId41"/>
  </p:handoutMasterIdLst>
  <p:sldIdLst>
    <p:sldId id="256" r:id="rId3"/>
    <p:sldId id="257"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23" r:id="rId32"/>
    <p:sldId id="324" r:id="rId33"/>
    <p:sldId id="325" r:id="rId34"/>
    <p:sldId id="329" r:id="rId35"/>
    <p:sldId id="274" r:id="rId36"/>
    <p:sldId id="282" r:id="rId37"/>
    <p:sldId id="330" r:id="rId38"/>
    <p:sldId id="280" r:id="rId3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CCFFCC"/>
    <a:srgbClr val="CCCCCC"/>
    <a:srgbClr val="99CC99"/>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5665" autoAdjust="0"/>
  </p:normalViewPr>
  <p:slideViewPr>
    <p:cSldViewPr snapToGrid="0">
      <p:cViewPr varScale="1">
        <p:scale>
          <a:sx n="109" d="100"/>
          <a:sy n="109" d="100"/>
        </p:scale>
        <p:origin x="-960" y="-78"/>
      </p:cViewPr>
      <p:guideLst>
        <p:guide orient="horz" pos="144"/>
        <p:guide orient="horz" pos="895"/>
        <p:guide orient="horz" pos="1484"/>
        <p:guide orient="horz" pos="1200"/>
        <p:guide orient="horz" pos="2736"/>
        <p:guide orient="horz" pos="3890"/>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07/11/2009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dirty="0" smtClean="0">
                <a:solidFill>
                  <a:srgbClr val="000000"/>
                </a:solidFill>
                <a:latin typeface="Trebuchet MS" pitchFamily="34" charset="0"/>
              </a:rPr>
              <a:t>int401_kaufman.pptx</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323433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848941954"/>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lvl="0">
              <a:buNone/>
              <a:defRPr/>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Segoe"/>
            </a:endParaRP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endParaRPr lang="en-US" sz="1200">
              <a:latin typeface="Calibri" pitchFamily="34"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14300" indent="-114300" eaLnBrk="1" hangingPunct="1">
              <a:spcBef>
                <a:spcPct val="0"/>
              </a:spcBef>
              <a:buFontTx/>
              <a:buChar char="•"/>
            </a:pPr>
            <a:endParaRPr lang="en-US" dirty="0" smtClean="0">
              <a:latin typeface="Segoe"/>
            </a:endParaRPr>
          </a:p>
        </p:txBody>
      </p:sp>
      <p:sp>
        <p:nvSpPr>
          <p:cNvPr id="57348" name="Slide Number Placeholder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endParaRPr lang="en-US"/>
          </a:p>
        </p:txBody>
      </p:sp>
      <p:sp>
        <p:nvSpPr>
          <p:cNvPr id="57349" name="Date Placeholder 10"/>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
        <p:nvSpPr>
          <p:cNvPr id="57350" name="Footer Placeholder 1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smtClean="0">
              <a:latin typeface="Segoe"/>
            </a:endParaRPr>
          </a:p>
        </p:txBody>
      </p:sp>
      <p:sp>
        <p:nvSpPr>
          <p:cNvPr id="57351" name="Header Placeholder 12"/>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29456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4199787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blogs.msdn.com/blogfiles/paolos/WindowsLiveWriter/HowtoThrowTypedFaultExceptionsfromOrches_A1AB/serviceMetadata_2.jp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s.msdn.com/skaufman" TargetMode="External"/><Relationship Id="rId7" Type="http://schemas.openxmlformats.org/officeDocument/2006/relationships/hyperlink" Target="http://msdn.microsoft.com/en-us/library/cc296643.asp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msdn.microsoft.com/en-us/library/cc558617.aspx" TargetMode="External"/><Relationship Id="rId5" Type="http://schemas.openxmlformats.org/officeDocument/2006/relationships/hyperlink" Target="http://www.microsoft.com/downloads/details.aspx?familyid=a976dc7d-2296-4f88-be4d-0d314fca9e59&amp;displaylang=en&amp;tm" TargetMode="External"/><Relationship Id="rId4" Type="http://schemas.openxmlformats.org/officeDocument/2006/relationships/hyperlink" Target="http://blogs.msdn.com/paolo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microsoft.com/technet" TargetMode="External"/><Relationship Id="rId10" Type="http://schemas.openxmlformats.org/officeDocument/2006/relationships/image" Target="../media/image20.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664797"/>
          </a:xfrm>
        </p:spPr>
        <p:txBody>
          <a:bodyPr/>
          <a:lstStyle/>
          <a:p>
            <a:r>
              <a:rPr lang="en-US" dirty="0" smtClean="0"/>
              <a:t>Generic Service Contracts</a:t>
            </a:r>
            <a:endParaRPr lang="en-US" dirty="0"/>
          </a:p>
        </p:txBody>
      </p:sp>
      <p:sp>
        <p:nvSpPr>
          <p:cNvPr id="3" name="Text Placeholder 2"/>
          <p:cNvSpPr>
            <a:spLocks noGrp="1"/>
          </p:cNvSpPr>
          <p:nvPr>
            <p:ph type="body" sz="quarter" idx="10"/>
          </p:nvPr>
        </p:nvSpPr>
        <p:spPr>
          <a:xfrm>
            <a:off x="381000" y="1219200"/>
            <a:ext cx="8534400" cy="5170646"/>
          </a:xfrm>
        </p:spPr>
        <p:txBody>
          <a:bodyPr/>
          <a:lstStyle/>
          <a:p>
            <a:r>
              <a:rPr lang="en-US" sz="1800" dirty="0" smtClean="0"/>
              <a:t>The </a:t>
            </a:r>
            <a:r>
              <a:rPr lang="en-US" sz="1800" dirty="0" err="1" smtClean="0">
                <a:solidFill>
                  <a:srgbClr val="F8F57B"/>
                </a:solidFill>
              </a:rPr>
              <a:t>BizTalkServiceInstance</a:t>
            </a:r>
            <a:r>
              <a:rPr lang="en-US" sz="1800" dirty="0" smtClean="0"/>
              <a:t> class implements multiple </a:t>
            </a:r>
            <a:r>
              <a:rPr lang="en-US" sz="1800" dirty="0" err="1" smtClean="0"/>
              <a:t>untyped</a:t>
            </a:r>
            <a:r>
              <a:rPr lang="en-US" sz="1800" dirty="0" smtClean="0"/>
              <a:t>, generic service contracts.</a:t>
            </a:r>
          </a:p>
          <a:p>
            <a:pPr lvl="1"/>
            <a:r>
              <a:rPr lang="en-US" sz="1200" dirty="0" err="1" smtClean="0">
                <a:solidFill>
                  <a:srgbClr val="F8F57B"/>
                </a:solidFill>
              </a:rPr>
              <a:t>IOneWayAsync</a:t>
            </a:r>
            <a:endParaRPr lang="en-US" sz="1200" dirty="0" smtClean="0">
              <a:solidFill>
                <a:srgbClr val="F8F57B"/>
              </a:solidFill>
            </a:endParaRPr>
          </a:p>
          <a:p>
            <a:pPr lvl="1"/>
            <a:r>
              <a:rPr lang="en-US" sz="1200" dirty="0" err="1" smtClean="0">
                <a:solidFill>
                  <a:srgbClr val="F8F57B"/>
                </a:solidFill>
              </a:rPr>
              <a:t>IOneWayAsyncTxn</a:t>
            </a:r>
            <a:endParaRPr lang="en-US" sz="1200" dirty="0" smtClean="0">
              <a:solidFill>
                <a:srgbClr val="F8F57B"/>
              </a:solidFill>
            </a:endParaRPr>
          </a:p>
          <a:p>
            <a:pPr lvl="1"/>
            <a:r>
              <a:rPr lang="en-US" sz="1200" dirty="0" err="1" smtClean="0">
                <a:solidFill>
                  <a:srgbClr val="F8F57B"/>
                </a:solidFill>
              </a:rPr>
              <a:t>ITwoWayAsync</a:t>
            </a:r>
            <a:endParaRPr lang="en-US" sz="1200" dirty="0" smtClean="0">
              <a:solidFill>
                <a:srgbClr val="F8F57B"/>
              </a:solidFill>
            </a:endParaRPr>
          </a:p>
          <a:p>
            <a:pPr lvl="1"/>
            <a:r>
              <a:rPr lang="en-US" sz="1200" dirty="0" err="1" smtClean="0">
                <a:solidFill>
                  <a:srgbClr val="F8F57B"/>
                </a:solidFill>
              </a:rPr>
              <a:t>ITwoWayAsyncVoid</a:t>
            </a:r>
            <a:endParaRPr lang="en-US" sz="1200" dirty="0" smtClean="0">
              <a:solidFill>
                <a:srgbClr val="F8F57B"/>
              </a:solidFill>
            </a:endParaRPr>
          </a:p>
          <a:p>
            <a:pPr lvl="1"/>
            <a:r>
              <a:rPr lang="en-US" sz="1200" dirty="0" err="1" smtClean="0">
                <a:solidFill>
                  <a:srgbClr val="F8F57B"/>
                </a:solidFill>
              </a:rPr>
              <a:t>ITwoWayAsyncVoidTxn</a:t>
            </a:r>
            <a:endParaRPr lang="en-US" sz="1200" dirty="0" smtClean="0">
              <a:solidFill>
                <a:srgbClr val="F8F57B"/>
              </a:solidFill>
            </a:endParaRPr>
          </a:p>
          <a:p>
            <a:r>
              <a:rPr lang="en-US" sz="1800" dirty="0" smtClean="0"/>
              <a:t>Each contract was designed for a different scope (as suggested by their name): </a:t>
            </a:r>
          </a:p>
          <a:p>
            <a:pPr lvl="1"/>
            <a:r>
              <a:rPr lang="en-US" sz="1200" dirty="0" err="1" smtClean="0"/>
              <a:t>OneWay</a:t>
            </a:r>
            <a:r>
              <a:rPr lang="en-US" sz="1200" dirty="0" smtClean="0"/>
              <a:t> </a:t>
            </a:r>
            <a:r>
              <a:rPr lang="en-US" sz="1200" dirty="0" err="1" smtClean="0"/>
              <a:t>vs</a:t>
            </a:r>
            <a:r>
              <a:rPr lang="en-US" sz="1200" dirty="0" smtClean="0"/>
              <a:t> </a:t>
            </a:r>
            <a:r>
              <a:rPr lang="en-US" sz="1200" dirty="0" err="1" smtClean="0"/>
              <a:t>TwoWay</a:t>
            </a:r>
            <a:r>
              <a:rPr lang="en-US" sz="1200" dirty="0" smtClean="0"/>
              <a:t> Message Exchange  Pattern</a:t>
            </a:r>
          </a:p>
          <a:p>
            <a:pPr lvl="1"/>
            <a:r>
              <a:rPr lang="en-US" sz="1200" dirty="0" smtClean="0"/>
              <a:t>Transactional </a:t>
            </a:r>
            <a:r>
              <a:rPr lang="en-US" sz="1200" dirty="0" err="1" smtClean="0"/>
              <a:t>vs</a:t>
            </a:r>
            <a:r>
              <a:rPr lang="en-US" sz="1200" dirty="0" smtClean="0"/>
              <a:t> Non-Transactional Communication</a:t>
            </a:r>
          </a:p>
          <a:p>
            <a:r>
              <a:rPr lang="en-US" sz="1800" dirty="0" smtClean="0"/>
              <a:t>All the methods exposed by these service contracts are generic, asynchronous and </a:t>
            </a:r>
            <a:r>
              <a:rPr lang="en-US" sz="1800" dirty="0" err="1" smtClean="0"/>
              <a:t>untyped</a:t>
            </a:r>
            <a:endParaRPr lang="en-US" sz="1800" dirty="0" smtClean="0"/>
          </a:p>
          <a:p>
            <a:pPr lvl="1"/>
            <a:r>
              <a:rPr lang="en-US" sz="1200" dirty="0" err="1" smtClean="0">
                <a:solidFill>
                  <a:srgbClr val="F8F57B"/>
                </a:solidFill>
              </a:rPr>
              <a:t>AsyncPattern</a:t>
            </a:r>
            <a:r>
              <a:rPr lang="en-US" sz="1200" dirty="0" smtClean="0"/>
              <a:t> = True  indicates that an operation is implemented asynchronously using a </a:t>
            </a:r>
            <a:r>
              <a:rPr lang="en-US" sz="1200" dirty="0" smtClean="0">
                <a:solidFill>
                  <a:srgbClr val="F8F57B"/>
                </a:solidFill>
              </a:rPr>
              <a:t>Begin</a:t>
            </a:r>
            <a:r>
              <a:rPr lang="en-US" sz="1200" dirty="0" smtClean="0"/>
              <a:t>&lt;</a:t>
            </a:r>
            <a:r>
              <a:rPr lang="en-US" sz="1200" dirty="0" err="1" smtClean="0"/>
              <a:t>methodName</a:t>
            </a:r>
            <a:r>
              <a:rPr lang="en-US" sz="1200" dirty="0" smtClean="0"/>
              <a:t>&gt; and </a:t>
            </a:r>
            <a:r>
              <a:rPr lang="en-US" sz="1200" dirty="0" smtClean="0">
                <a:solidFill>
                  <a:srgbClr val="F8F57B"/>
                </a:solidFill>
              </a:rPr>
              <a:t>End</a:t>
            </a:r>
            <a:r>
              <a:rPr lang="en-US" sz="1200" dirty="0" smtClean="0"/>
              <a:t>&lt;</a:t>
            </a:r>
            <a:r>
              <a:rPr lang="en-US" sz="1200" dirty="0" err="1" smtClean="0"/>
              <a:t>methodName</a:t>
            </a:r>
            <a:r>
              <a:rPr lang="en-US" sz="1200" dirty="0" smtClean="0"/>
              <a:t>&gt; method pair in a service contract</a:t>
            </a:r>
          </a:p>
          <a:p>
            <a:pPr lvl="1"/>
            <a:r>
              <a:rPr lang="en-US" sz="1200" dirty="0" smtClean="0">
                <a:solidFill>
                  <a:srgbClr val="F8F57B"/>
                </a:solidFill>
              </a:rPr>
              <a:t>Action</a:t>
            </a:r>
            <a:r>
              <a:rPr lang="en-US" sz="1200" dirty="0" smtClean="0"/>
              <a:t> = “*” means that the method accepts a message with any Action </a:t>
            </a:r>
          </a:p>
          <a:p>
            <a:pPr lvl="1"/>
            <a:r>
              <a:rPr lang="en-US" sz="1200" dirty="0" err="1" smtClean="0">
                <a:solidFill>
                  <a:srgbClr val="F8F57B"/>
                </a:solidFill>
              </a:rPr>
              <a:t>ReplyAction</a:t>
            </a:r>
            <a:r>
              <a:rPr lang="en-US" sz="1200" dirty="0" smtClean="0"/>
              <a:t> = “*” means that the method can return a message with any Action</a:t>
            </a:r>
          </a:p>
          <a:p>
            <a:pPr lvl="1"/>
            <a:r>
              <a:rPr lang="en-US" sz="1200" dirty="0" smtClean="0"/>
              <a:t>Every method accepts as parameter or returns a generic WCF Message</a:t>
            </a:r>
          </a:p>
          <a:p>
            <a:r>
              <a:rPr lang="en-US" sz="1800" dirty="0" smtClean="0"/>
              <a:t>As a consequence, each WCF Receive Location can accept multiple  message types and versions that can be normalized into a canonical format using a different map before being published to the MessageBox.</a:t>
            </a:r>
          </a:p>
          <a:p>
            <a:r>
              <a:rPr lang="en-US" sz="1800" dirty="0" smtClean="0"/>
              <a:t>Also Send Ports are message-type agnostic.</a:t>
            </a:r>
          </a:p>
          <a:p>
            <a:endParaRPr lang="en-US" sz="1800" dirty="0"/>
          </a:p>
        </p:txBody>
      </p:sp>
    </p:spTree>
  </p:cSld>
  <p:clrMapOvr>
    <a:masterClrMapping/>
  </p:clrMapOvr>
  <p:transition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WCF Receive Locations</a:t>
            </a:r>
            <a:endParaRPr lang="en-US" dirty="0"/>
          </a:p>
        </p:txBody>
      </p:sp>
      <p:sp>
        <p:nvSpPr>
          <p:cNvPr id="3" name="Text Placeholder 2"/>
          <p:cNvSpPr>
            <a:spLocks noGrp="1"/>
          </p:cNvSpPr>
          <p:nvPr>
            <p:ph type="body" sz="quarter" idx="10"/>
          </p:nvPr>
        </p:nvSpPr>
        <p:spPr>
          <a:xfrm>
            <a:off x="381000" y="1084386"/>
            <a:ext cx="8382000" cy="5290679"/>
          </a:xfrm>
        </p:spPr>
        <p:txBody>
          <a:bodyPr/>
          <a:lstStyle/>
          <a:p>
            <a:r>
              <a:rPr lang="en-US" sz="1800" dirty="0" smtClean="0">
                <a:solidFill>
                  <a:schemeClr val="tx1"/>
                </a:solidFill>
                <a:latin typeface="Segoe UI" pitchFamily="34" charset="0"/>
              </a:rPr>
              <a:t>When you define a one-way WCF receive location:</a:t>
            </a:r>
          </a:p>
          <a:p>
            <a:pPr lvl="1"/>
            <a:r>
              <a:rPr lang="en-US" sz="1400" dirty="0" smtClean="0">
                <a:solidFill>
                  <a:schemeClr val="tx1"/>
                </a:solidFill>
                <a:latin typeface="Segoe UI" pitchFamily="34" charset="0"/>
              </a:rPr>
              <a:t>If the RL uses the </a:t>
            </a:r>
            <a:r>
              <a:rPr lang="en-US" sz="1400" dirty="0" err="1" smtClean="0">
                <a:solidFill>
                  <a:srgbClr val="F8F57B"/>
                </a:solidFill>
              </a:rPr>
              <a:t>NetMsmqBinding</a:t>
            </a:r>
            <a:r>
              <a:rPr lang="en-US" sz="1400" dirty="0" smtClean="0">
                <a:solidFill>
                  <a:schemeClr val="tx1"/>
                </a:solidFill>
                <a:latin typeface="Segoe UI" pitchFamily="34" charset="0"/>
              </a:rPr>
              <a:t>, the underlying WCF service will expose an endpoint using </a:t>
            </a:r>
            <a:r>
              <a:rPr lang="en-US" sz="1400" dirty="0" err="1" smtClean="0">
                <a:solidFill>
                  <a:srgbClr val="F8F57B"/>
                </a:solidFill>
                <a:latin typeface="Segoe UI" pitchFamily="34" charset="0"/>
              </a:rPr>
              <a:t>IOneWayAsync</a:t>
            </a:r>
            <a:r>
              <a:rPr lang="en-US" sz="1400" dirty="0" smtClean="0">
                <a:solidFill>
                  <a:schemeClr val="tx1"/>
                </a:solidFill>
                <a:latin typeface="Segoe UI" pitchFamily="34" charset="0"/>
              </a:rPr>
              <a:t>. </a:t>
            </a: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endParaRPr lang="en-US" sz="1400" dirty="0" smtClean="0">
              <a:solidFill>
                <a:schemeClr val="tx1"/>
              </a:solidFill>
              <a:latin typeface="Segoe UI" pitchFamily="34" charset="0"/>
            </a:endParaRPr>
          </a:p>
          <a:p>
            <a:pPr lvl="1"/>
            <a:r>
              <a:rPr lang="en-US" sz="1400" dirty="0" smtClean="0"/>
              <a:t>If the RL uses any other binding, the underlying WCF service will expose an endpoint using </a:t>
            </a:r>
            <a:r>
              <a:rPr lang="en-US" sz="1400" dirty="0" err="1" smtClean="0">
                <a:solidFill>
                  <a:srgbClr val="F8F57B"/>
                </a:solidFill>
              </a:rPr>
              <a:t>ITwoWayAsyncVoid</a:t>
            </a:r>
            <a:r>
              <a:rPr lang="en-US" sz="1400" dirty="0" smtClean="0"/>
              <a:t>.</a:t>
            </a:r>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r>
              <a:rPr lang="en-US" sz="1400" dirty="0" smtClean="0">
                <a:solidFill>
                  <a:schemeClr val="tx1"/>
                </a:solidFill>
                <a:latin typeface="Segoe UI" pitchFamily="34" charset="0"/>
              </a:rPr>
              <a:t>As consequence , a WCF client application cannot use a service contract with one-way operations to send messages to a WCF RL that uses a binding &lt;&gt; </a:t>
            </a:r>
            <a:r>
              <a:rPr lang="en-US" sz="1400" dirty="0" err="1" smtClean="0">
                <a:solidFill>
                  <a:srgbClr val="F8F57B"/>
                </a:solidFill>
                <a:latin typeface="Segoe UI" pitchFamily="34" charset="0"/>
              </a:rPr>
              <a:t>NetMsmqBinding</a:t>
            </a:r>
            <a:r>
              <a:rPr lang="en-US" sz="1400" dirty="0" smtClean="0">
                <a:solidFill>
                  <a:schemeClr val="tx1"/>
                </a:solidFill>
                <a:latin typeface="Segoe UI" pitchFamily="34" charset="0"/>
              </a:rPr>
              <a:t> .</a:t>
            </a:r>
            <a:endParaRPr lang="en-US" sz="1400" dirty="0"/>
          </a:p>
        </p:txBody>
      </p:sp>
      <p:sp>
        <p:nvSpPr>
          <p:cNvPr id="4" name="Rectangle 4"/>
          <p:cNvSpPr>
            <a:spLocks noChangeArrowheads="1"/>
          </p:cNvSpPr>
          <p:nvPr/>
        </p:nvSpPr>
        <p:spPr bwMode="auto">
          <a:xfrm>
            <a:off x="762000" y="1846387"/>
            <a:ext cx="7772400" cy="1477328"/>
          </a:xfrm>
          <a:prstGeom prst="rect">
            <a:avLst/>
          </a:prstGeom>
          <a:solidFill>
            <a:schemeClr val="tx1"/>
          </a:solidFill>
          <a:ln w="25400">
            <a:solidFill>
              <a:schemeClr val="bg2">
                <a:lumMod val="75000"/>
              </a:schemeClr>
            </a:solidFill>
            <a:round/>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ServiceContract</a:t>
            </a:r>
            <a:r>
              <a:rPr lang="en-US" sz="1000" dirty="0" smtClean="0">
                <a:solidFill>
                  <a:schemeClr val="bg1"/>
                </a:solidFill>
                <a:latin typeface="Courier New" pitchFamily="49" charset="0"/>
                <a:ea typeface="Calibri" pitchFamily="34" charset="0"/>
                <a:cs typeface="Courier New" pitchFamily="49" charset="0"/>
              </a:rPr>
              <a:t>(Namespace = </a:t>
            </a:r>
            <a:r>
              <a:rPr lang="en-US" sz="1000" dirty="0" smtClean="0">
                <a:solidFill>
                  <a:srgbClr val="A31515"/>
                </a:solidFill>
                <a:latin typeface="Courier New" pitchFamily="49" charset="0"/>
                <a:ea typeface="Calibri" pitchFamily="34" charset="0"/>
                <a:cs typeface="Courier New" pitchFamily="49" charset="0"/>
              </a:rPr>
              <a:t>"http://www.microsoft.com/biztalk/2006/r2/wcf-adapter"</a:t>
            </a: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solidFill>
                  <a:srgbClr val="0000FF"/>
                </a:solidFill>
                <a:latin typeface="Courier New" pitchFamily="49" charset="0"/>
                <a:ea typeface="Calibri" pitchFamily="34" charset="0"/>
                <a:cs typeface="Courier New" pitchFamily="49" charset="0"/>
              </a:rPr>
              <a:t>public</a:t>
            </a:r>
            <a:r>
              <a:rPr lang="en-US" sz="1000" dirty="0" smtClean="0">
                <a:latin typeface="Courier New" pitchFamily="49" charset="0"/>
                <a:ea typeface="Calibri" pitchFamily="34" charset="0"/>
                <a:cs typeface="Courier New" pitchFamily="49" charset="0"/>
              </a:rPr>
              <a:t> </a:t>
            </a:r>
            <a:r>
              <a:rPr lang="en-US" sz="1000" dirty="0" smtClean="0">
                <a:solidFill>
                  <a:srgbClr val="0000FF"/>
                </a:solidFill>
                <a:latin typeface="Courier New" pitchFamily="49" charset="0"/>
                <a:ea typeface="Calibri" pitchFamily="34" charset="0"/>
                <a:cs typeface="Courier New" pitchFamily="49" charset="0"/>
              </a:rPr>
              <a:t>interface</a:t>
            </a:r>
            <a:r>
              <a:rPr lang="en-US" sz="1000" dirty="0" smtClean="0">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IOneWayAsync</a:t>
            </a:r>
            <a:endParaRPr lang="en-US" sz="1000" dirty="0" smtClean="0">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OperationContract</a:t>
            </a: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chemeClr val="bg1"/>
                </a:solidFill>
                <a:latin typeface="Courier New" pitchFamily="49" charset="0"/>
                <a:ea typeface="Calibri" pitchFamily="34" charset="0"/>
                <a:cs typeface="Courier New" pitchFamily="49" charset="0"/>
              </a:rPr>
              <a:t>AsyncPattern</a:t>
            </a:r>
            <a:r>
              <a:rPr lang="en-US" sz="1000" dirty="0" smtClean="0">
                <a:latin typeface="Courier New" pitchFamily="49" charset="0"/>
                <a:ea typeface="Calibri" pitchFamily="34" charset="0"/>
                <a:cs typeface="Courier New" pitchFamily="49" charset="0"/>
              </a:rPr>
              <a:t> </a:t>
            </a:r>
            <a:r>
              <a:rPr lang="en-US" sz="1000" dirty="0" smtClean="0">
                <a:solidFill>
                  <a:schemeClr val="bg1"/>
                </a:solidFill>
                <a:latin typeface="Courier New" pitchFamily="49" charset="0"/>
                <a:ea typeface="Calibri" pitchFamily="34" charset="0"/>
                <a:cs typeface="Courier New" pitchFamily="49" charset="0"/>
              </a:rPr>
              <a:t>=</a:t>
            </a:r>
            <a:r>
              <a:rPr lang="en-US" sz="1000" dirty="0" smtClean="0">
                <a:latin typeface="Courier New" pitchFamily="49" charset="0"/>
                <a:ea typeface="Calibri" pitchFamily="34" charset="0"/>
                <a:cs typeface="Courier New" pitchFamily="49" charset="0"/>
              </a:rPr>
              <a:t> </a:t>
            </a:r>
            <a:r>
              <a:rPr lang="en-US" sz="1000" dirty="0" smtClean="0">
                <a:solidFill>
                  <a:srgbClr val="0000FF"/>
                </a:solidFill>
                <a:latin typeface="Courier New" pitchFamily="49" charset="0"/>
                <a:ea typeface="Calibri" pitchFamily="34" charset="0"/>
                <a:cs typeface="Courier New" pitchFamily="49" charset="0"/>
              </a:rPr>
              <a:t>true</a:t>
            </a:r>
            <a:r>
              <a:rPr lang="en-US" sz="1000" dirty="0" smtClean="0">
                <a:solidFill>
                  <a:schemeClr val="bg1"/>
                </a:solidFill>
                <a:latin typeface="Courier New" pitchFamily="49" charset="0"/>
                <a:ea typeface="Calibri" pitchFamily="34" charset="0"/>
                <a:cs typeface="Courier New" pitchFamily="49" charset="0"/>
              </a:rPr>
              <a:t>, </a:t>
            </a:r>
            <a:r>
              <a:rPr lang="en-US" sz="1000" dirty="0" err="1" smtClean="0">
                <a:solidFill>
                  <a:schemeClr val="bg1"/>
                </a:solidFill>
                <a:latin typeface="Courier New" pitchFamily="49" charset="0"/>
                <a:ea typeface="Calibri" pitchFamily="34" charset="0"/>
                <a:cs typeface="Courier New" pitchFamily="49" charset="0"/>
              </a:rPr>
              <a:t>IsOneWay</a:t>
            </a:r>
            <a:r>
              <a:rPr lang="en-US" sz="1000" dirty="0" smtClean="0">
                <a:solidFill>
                  <a:schemeClr val="bg1"/>
                </a:solidFill>
                <a:latin typeface="Courier New" pitchFamily="49" charset="0"/>
                <a:ea typeface="Calibri" pitchFamily="34" charset="0"/>
                <a:cs typeface="Courier New" pitchFamily="49" charset="0"/>
              </a:rPr>
              <a:t> = </a:t>
            </a:r>
            <a:r>
              <a:rPr lang="en-US" sz="1000" dirty="0" smtClean="0">
                <a:solidFill>
                  <a:srgbClr val="0000FF"/>
                </a:solidFill>
                <a:latin typeface="Courier New" pitchFamily="49" charset="0"/>
                <a:ea typeface="Calibri" pitchFamily="34" charset="0"/>
                <a:cs typeface="Courier New" pitchFamily="49" charset="0"/>
              </a:rPr>
              <a:t>true</a:t>
            </a:r>
            <a:r>
              <a:rPr lang="en-US" sz="1000" dirty="0" smtClean="0">
                <a:solidFill>
                  <a:schemeClr val="bg1"/>
                </a:solidFill>
                <a:latin typeface="Courier New" pitchFamily="49" charset="0"/>
                <a:ea typeface="Calibri" pitchFamily="34" charset="0"/>
                <a:cs typeface="Courier New" pitchFamily="49" charset="0"/>
              </a:rPr>
              <a:t>, Action = </a:t>
            </a:r>
            <a:r>
              <a:rPr lang="en-US" sz="1000" dirty="0" smtClean="0">
                <a:solidFill>
                  <a:srgbClr val="A31515"/>
                </a:solidFill>
                <a:latin typeface="Courier New" pitchFamily="49" charset="0"/>
                <a:ea typeface="Calibri" pitchFamily="34" charset="0"/>
                <a:cs typeface="Courier New" pitchFamily="49" charset="0"/>
              </a:rPr>
              <a:t>"*"</a:t>
            </a: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IAsyncResult</a:t>
            </a:r>
            <a:r>
              <a:rPr lang="en-US" sz="1000" dirty="0" smtClean="0">
                <a:latin typeface="Courier New" pitchFamily="49" charset="0"/>
                <a:ea typeface="Calibri" pitchFamily="34" charset="0"/>
                <a:cs typeface="Courier New" pitchFamily="49" charset="0"/>
              </a:rPr>
              <a:t> </a:t>
            </a:r>
            <a:r>
              <a:rPr lang="en-US" sz="1000" dirty="0" err="1" smtClean="0">
                <a:solidFill>
                  <a:schemeClr val="bg1"/>
                </a:solidFill>
                <a:latin typeface="Courier New" pitchFamily="49" charset="0"/>
                <a:ea typeface="Calibri" pitchFamily="34" charset="0"/>
                <a:cs typeface="Courier New" pitchFamily="49" charset="0"/>
              </a:rPr>
              <a:t>BeginOneWayMethod</a:t>
            </a:r>
            <a:r>
              <a:rPr lang="en-US" sz="1000" dirty="0" smtClean="0">
                <a:solidFill>
                  <a:schemeClr val="bg1"/>
                </a:solidFill>
                <a:latin typeface="Courier New" pitchFamily="49" charset="0"/>
                <a:ea typeface="Calibri" pitchFamily="34" charset="0"/>
                <a:cs typeface="Courier New" pitchFamily="49" charset="0"/>
              </a:rPr>
              <a:t>(</a:t>
            </a:r>
            <a:r>
              <a:rPr lang="en-US" sz="1000" dirty="0" smtClean="0">
                <a:solidFill>
                  <a:srgbClr val="2B91AF"/>
                </a:solidFill>
                <a:latin typeface="Courier New" pitchFamily="49" charset="0"/>
                <a:ea typeface="Calibri" pitchFamily="34" charset="0"/>
                <a:cs typeface="Courier New" pitchFamily="49" charset="0"/>
              </a:rPr>
              <a:t>Message</a:t>
            </a:r>
            <a:r>
              <a:rPr lang="en-US" sz="1000" dirty="0" smtClean="0">
                <a:latin typeface="Courier New" pitchFamily="49" charset="0"/>
                <a:ea typeface="Calibri" pitchFamily="34" charset="0"/>
                <a:cs typeface="Courier New" pitchFamily="49" charset="0"/>
              </a:rPr>
              <a:t> </a:t>
            </a:r>
            <a:r>
              <a:rPr lang="en-US" sz="1000" dirty="0" err="1" smtClean="0">
                <a:solidFill>
                  <a:schemeClr val="bg1"/>
                </a:solidFill>
                <a:latin typeface="Courier New" pitchFamily="49" charset="0"/>
                <a:ea typeface="Calibri" pitchFamily="34" charset="0"/>
                <a:cs typeface="Courier New" pitchFamily="49" charset="0"/>
              </a:rPr>
              <a:t>message</a:t>
            </a:r>
            <a:r>
              <a:rPr lang="en-US" sz="1000" dirty="0" smtClean="0">
                <a:solidFill>
                  <a:schemeClr val="bg1"/>
                </a:solidFill>
                <a:latin typeface="Courier New" pitchFamily="49" charset="0"/>
                <a:ea typeface="Calibri" pitchFamily="34" charset="0"/>
                <a:cs typeface="Courier New" pitchFamily="49" charset="0"/>
              </a:rPr>
              <a:t>,</a:t>
            </a:r>
            <a:r>
              <a:rPr lang="en-US" sz="1000" dirty="0" smtClean="0">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AsyncCallback</a:t>
            </a:r>
            <a:r>
              <a:rPr lang="en-US" sz="1000" dirty="0" smtClean="0">
                <a:latin typeface="Courier New" pitchFamily="49" charset="0"/>
                <a:ea typeface="Calibri" pitchFamily="34" charset="0"/>
                <a:cs typeface="Courier New" pitchFamily="49" charset="0"/>
              </a:rPr>
              <a:t> </a:t>
            </a:r>
            <a:r>
              <a:rPr lang="en-US" sz="1000" dirty="0" smtClean="0">
                <a:solidFill>
                  <a:schemeClr val="bg1"/>
                </a:solidFill>
                <a:latin typeface="Courier New" pitchFamily="49" charset="0"/>
                <a:ea typeface="Calibri" pitchFamily="34" charset="0"/>
                <a:cs typeface="Courier New" pitchFamily="49" charset="0"/>
              </a:rPr>
              <a:t>callback,</a:t>
            </a:r>
            <a:r>
              <a:rPr lang="en-US" sz="1000" dirty="0" smtClean="0">
                <a:latin typeface="Courier New" pitchFamily="49" charset="0"/>
                <a:ea typeface="Calibri" pitchFamily="34" charset="0"/>
                <a:cs typeface="Courier New" pitchFamily="49" charset="0"/>
              </a:rPr>
              <a:t> </a:t>
            </a:r>
            <a:r>
              <a:rPr lang="en-US" sz="1000" dirty="0" smtClean="0">
                <a:solidFill>
                  <a:srgbClr val="0000FF"/>
                </a:solidFill>
                <a:latin typeface="Courier New" pitchFamily="49" charset="0"/>
                <a:ea typeface="Calibri" pitchFamily="34" charset="0"/>
                <a:cs typeface="Courier New" pitchFamily="49" charset="0"/>
              </a:rPr>
              <a:t>object</a:t>
            </a:r>
            <a:r>
              <a:rPr lang="en-US" sz="1000" dirty="0" smtClean="0">
                <a:latin typeface="Courier New" pitchFamily="49" charset="0"/>
                <a:ea typeface="Calibri" pitchFamily="34" charset="0"/>
                <a:cs typeface="Courier New" pitchFamily="49" charset="0"/>
              </a:rPr>
              <a:t> </a:t>
            </a:r>
            <a:r>
              <a:rPr lang="en-US" sz="1000" dirty="0" smtClean="0">
                <a:solidFill>
                  <a:schemeClr val="bg1"/>
                </a:solidFill>
                <a:latin typeface="Courier New" pitchFamily="49" charset="0"/>
                <a:ea typeface="Calibri" pitchFamily="34" charset="0"/>
                <a:cs typeface="Courier New" pitchFamily="49" charset="0"/>
              </a:rPr>
              <a:t>state);</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latin typeface="Courier New" pitchFamily="49" charset="0"/>
                <a:ea typeface="Calibri" pitchFamily="34" charset="0"/>
                <a:cs typeface="Courier New" pitchFamily="49" charset="0"/>
              </a:rPr>
              <a:t>    </a:t>
            </a: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OperationContract</a:t>
            </a: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chemeClr val="bg1"/>
                </a:solidFill>
                <a:latin typeface="Courier New" pitchFamily="49" charset="0"/>
                <a:ea typeface="Calibri" pitchFamily="34" charset="0"/>
                <a:cs typeface="Courier New" pitchFamily="49" charset="0"/>
              </a:rPr>
              <a:t>IsOneWay</a:t>
            </a:r>
            <a:r>
              <a:rPr lang="en-US" sz="1000" dirty="0" smtClean="0">
                <a:solidFill>
                  <a:schemeClr val="bg1"/>
                </a:solidFill>
                <a:latin typeface="Courier New" pitchFamily="49" charset="0"/>
                <a:ea typeface="Calibri" pitchFamily="34" charset="0"/>
                <a:cs typeface="Courier New" pitchFamily="49" charset="0"/>
              </a:rPr>
              <a:t> =</a:t>
            </a:r>
            <a:r>
              <a:rPr lang="en-US" sz="1000" dirty="0" smtClean="0">
                <a:latin typeface="Courier New" pitchFamily="49" charset="0"/>
                <a:ea typeface="Calibri" pitchFamily="34" charset="0"/>
                <a:cs typeface="Courier New" pitchFamily="49" charset="0"/>
              </a:rPr>
              <a:t> </a:t>
            </a:r>
            <a:r>
              <a:rPr lang="en-US" sz="1000" dirty="0" smtClean="0">
                <a:solidFill>
                  <a:srgbClr val="0000FF"/>
                </a:solidFill>
                <a:latin typeface="Courier New" pitchFamily="49" charset="0"/>
                <a:ea typeface="Calibri" pitchFamily="34" charset="0"/>
                <a:cs typeface="Courier New" pitchFamily="49" charset="0"/>
              </a:rPr>
              <a:t>true</a:t>
            </a:r>
            <a:r>
              <a:rPr lang="en-US" sz="1000" dirty="0" smtClean="0">
                <a:solidFill>
                  <a:schemeClr val="bg1"/>
                </a:solidFill>
                <a:latin typeface="Courier New" pitchFamily="49" charset="0"/>
                <a:ea typeface="Calibri" pitchFamily="34" charset="0"/>
                <a:cs typeface="Courier New" pitchFamily="49" charset="0"/>
              </a:rPr>
              <a:t>, Action = </a:t>
            </a:r>
            <a:r>
              <a:rPr lang="en-US" sz="1000" dirty="0" smtClean="0">
                <a:solidFill>
                  <a:srgbClr val="A31515"/>
                </a:solidFill>
                <a:latin typeface="Courier New" pitchFamily="49" charset="0"/>
                <a:ea typeface="Calibri" pitchFamily="34" charset="0"/>
                <a:cs typeface="Courier New" pitchFamily="49" charset="0"/>
              </a:rPr>
              <a:t>"</a:t>
            </a:r>
            <a:r>
              <a:rPr lang="en-US" sz="1000" dirty="0" err="1" smtClean="0">
                <a:solidFill>
                  <a:srgbClr val="A31515"/>
                </a:solidFill>
                <a:latin typeface="Courier New" pitchFamily="49" charset="0"/>
                <a:ea typeface="Calibri" pitchFamily="34" charset="0"/>
                <a:cs typeface="Courier New" pitchFamily="49" charset="0"/>
              </a:rPr>
              <a:t>BizTalkSubmit</a:t>
            </a:r>
            <a:r>
              <a:rPr lang="en-US" sz="1000" dirty="0" smtClean="0">
                <a:solidFill>
                  <a:srgbClr val="A31515"/>
                </a:solidFill>
                <a:latin typeface="Courier New" pitchFamily="49" charset="0"/>
                <a:ea typeface="Calibri" pitchFamily="34" charset="0"/>
                <a:cs typeface="Courier New" pitchFamily="49" charset="0"/>
              </a:rPr>
              <a:t>"</a:t>
            </a: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latin typeface="Courier New" pitchFamily="49" charset="0"/>
                <a:ea typeface="Calibri" pitchFamily="34" charset="0"/>
                <a:cs typeface="Courier New" pitchFamily="49" charset="0"/>
              </a:rPr>
              <a:t>    </a:t>
            </a:r>
            <a:r>
              <a:rPr lang="en-US" sz="1000" dirty="0" smtClean="0">
                <a:solidFill>
                  <a:srgbClr val="2B91AF"/>
                </a:solidFill>
                <a:latin typeface="Courier New" pitchFamily="49" charset="0"/>
                <a:ea typeface="Calibri" pitchFamily="34" charset="0"/>
                <a:cs typeface="Courier New" pitchFamily="49" charset="0"/>
              </a:rPr>
              <a:t>void </a:t>
            </a:r>
            <a:r>
              <a:rPr lang="en-US" sz="1000" dirty="0" err="1" smtClean="0">
                <a:solidFill>
                  <a:schemeClr val="bg1"/>
                </a:solidFill>
                <a:latin typeface="Courier New" pitchFamily="49" charset="0"/>
                <a:ea typeface="Calibri" pitchFamily="34" charset="0"/>
                <a:cs typeface="Courier New" pitchFamily="49" charset="0"/>
              </a:rPr>
              <a:t>BizTalkSubmit</a:t>
            </a:r>
            <a:r>
              <a:rPr lang="en-US" sz="1000" dirty="0" smtClean="0">
                <a:solidFill>
                  <a:schemeClr val="bg1"/>
                </a:solidFill>
                <a:latin typeface="Courier New" pitchFamily="49" charset="0"/>
                <a:ea typeface="Calibri" pitchFamily="34" charset="0"/>
                <a:cs typeface="Courier New" pitchFamily="49" charset="0"/>
              </a:rPr>
              <a:t>(</a:t>
            </a:r>
            <a:r>
              <a:rPr lang="en-US" sz="1000" dirty="0" smtClean="0">
                <a:solidFill>
                  <a:srgbClr val="2B91AF"/>
                </a:solidFill>
                <a:latin typeface="Courier New" pitchFamily="49" charset="0"/>
                <a:ea typeface="Calibri" pitchFamily="34" charset="0"/>
                <a:cs typeface="Courier New" pitchFamily="49" charset="0"/>
              </a:rPr>
              <a:t>Message</a:t>
            </a:r>
            <a:r>
              <a:rPr lang="en-US" sz="1000" dirty="0" smtClean="0">
                <a:latin typeface="Courier New" pitchFamily="49" charset="0"/>
                <a:ea typeface="Calibri" pitchFamily="34" charset="0"/>
                <a:cs typeface="Courier New" pitchFamily="49" charset="0"/>
              </a:rPr>
              <a:t> </a:t>
            </a:r>
            <a:r>
              <a:rPr lang="en-US" sz="1000" dirty="0" err="1" smtClean="0">
                <a:solidFill>
                  <a:schemeClr val="bg1"/>
                </a:solidFill>
                <a:latin typeface="Courier New" pitchFamily="49" charset="0"/>
                <a:ea typeface="Calibri" pitchFamily="34" charset="0"/>
                <a:cs typeface="Courier New" pitchFamily="49" charset="0"/>
              </a:rPr>
              <a:t>message</a:t>
            </a: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latin typeface="Courier New" pitchFamily="49" charset="0"/>
                <a:ea typeface="Calibri" pitchFamily="34" charset="0"/>
                <a:cs typeface="Courier New" pitchFamily="49" charset="0"/>
              </a:rPr>
              <a:t>    </a:t>
            </a:r>
            <a:r>
              <a:rPr lang="en-US" sz="1000" dirty="0" smtClean="0">
                <a:solidFill>
                  <a:srgbClr val="2B91AF"/>
                </a:solidFill>
                <a:latin typeface="Courier New" pitchFamily="49" charset="0"/>
                <a:ea typeface="Calibri" pitchFamily="34" charset="0"/>
                <a:cs typeface="Courier New" pitchFamily="49" charset="0"/>
              </a:rPr>
              <a:t>void</a:t>
            </a:r>
            <a:r>
              <a:rPr lang="en-US" sz="1000" dirty="0" smtClean="0">
                <a:latin typeface="Courier New" pitchFamily="49" charset="0"/>
                <a:ea typeface="Calibri" pitchFamily="34" charset="0"/>
                <a:cs typeface="Courier New" pitchFamily="49" charset="0"/>
              </a:rPr>
              <a:t> </a:t>
            </a:r>
            <a:r>
              <a:rPr lang="en-US" sz="1000" dirty="0" err="1" smtClean="0">
                <a:solidFill>
                  <a:schemeClr val="bg1"/>
                </a:solidFill>
                <a:latin typeface="Courier New" pitchFamily="49" charset="0"/>
                <a:ea typeface="Calibri" pitchFamily="34" charset="0"/>
                <a:cs typeface="Courier New" pitchFamily="49" charset="0"/>
              </a:rPr>
              <a:t>EndOneWayMethod</a:t>
            </a: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IAsyncResult</a:t>
            </a:r>
            <a:r>
              <a:rPr lang="en-US" sz="1000" dirty="0" smtClean="0">
                <a:latin typeface="Courier New" pitchFamily="49" charset="0"/>
                <a:ea typeface="Calibri" pitchFamily="34" charset="0"/>
                <a:cs typeface="Courier New" pitchFamily="49" charset="0"/>
              </a:rPr>
              <a:t> </a:t>
            </a:r>
            <a:r>
              <a:rPr lang="en-US" sz="1000" dirty="0" smtClean="0">
                <a:solidFill>
                  <a:schemeClr val="bg1"/>
                </a:solidFill>
                <a:latin typeface="Courier New" pitchFamily="49" charset="0"/>
                <a:ea typeface="Calibri" pitchFamily="34" charset="0"/>
                <a:cs typeface="Courier New" pitchFamily="49" charset="0"/>
              </a:rPr>
              <a:t>result);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a:t>
            </a:r>
          </a:p>
        </p:txBody>
      </p:sp>
      <p:sp>
        <p:nvSpPr>
          <p:cNvPr id="5" name="Rectangle 4"/>
          <p:cNvSpPr>
            <a:spLocks noChangeArrowheads="1"/>
          </p:cNvSpPr>
          <p:nvPr/>
        </p:nvSpPr>
        <p:spPr bwMode="auto">
          <a:xfrm>
            <a:off x="762000" y="3979987"/>
            <a:ext cx="7772400" cy="1631216"/>
          </a:xfrm>
          <a:prstGeom prst="rect">
            <a:avLst/>
          </a:prstGeom>
          <a:solidFill>
            <a:schemeClr val="tx1"/>
          </a:solidFill>
          <a:ln w="25400">
            <a:solidFill>
              <a:schemeClr val="bg2">
                <a:lumMod val="75000"/>
              </a:schemeClr>
            </a:solidFill>
            <a:round/>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1000" dirty="0" smtClean="0">
              <a:solidFill>
                <a:schemeClr val="bg1"/>
              </a:solidFill>
              <a:latin typeface="Courier New" pitchFamily="49" charset="0"/>
              <a:ea typeface="Calibri" pitchFamily="34" charset="0"/>
              <a:cs typeface="Courier New" pitchFamily="49" charset="0"/>
            </a:endParaRPr>
          </a:p>
          <a:p>
            <a:pPr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ServiceContract</a:t>
            </a:r>
            <a:r>
              <a:rPr lang="en-US" sz="1000" dirty="0" smtClean="0">
                <a:solidFill>
                  <a:schemeClr val="bg1"/>
                </a:solidFill>
                <a:latin typeface="Courier New" pitchFamily="49" charset="0"/>
                <a:ea typeface="Calibri" pitchFamily="34" charset="0"/>
                <a:cs typeface="Courier New" pitchFamily="49" charset="0"/>
              </a:rPr>
              <a:t>(Namespace = </a:t>
            </a:r>
            <a:r>
              <a:rPr lang="en-US" sz="1000" dirty="0" smtClean="0">
                <a:solidFill>
                  <a:srgbClr val="A31515"/>
                </a:solidFill>
                <a:latin typeface="Courier New" pitchFamily="49" charset="0"/>
                <a:ea typeface="Calibri" pitchFamily="34" charset="0"/>
                <a:cs typeface="Courier New" pitchFamily="49" charset="0"/>
              </a:rPr>
              <a:t>"http://www.microsoft.com/biztalk/2006/r2/wcf-adapter"</a:t>
            </a:r>
            <a:r>
              <a:rPr lang="en-US" sz="1000" dirty="0" smtClean="0">
                <a:solidFill>
                  <a:schemeClr val="bg1"/>
                </a:solidFill>
                <a:latin typeface="Courier New" pitchFamily="49" charset="0"/>
                <a:ea typeface="Calibri" pitchFamily="34" charset="0"/>
                <a:cs typeface="Courier New" pitchFamily="49" charset="0"/>
              </a:rPr>
              <a:t>)]</a:t>
            </a:r>
            <a:endParaRPr kumimoji="0" lang="en-US" sz="1000" b="0" i="0" u="none" strike="noStrike" cap="none" normalizeH="0" baseline="0" dirty="0" smtClean="0">
              <a:ln>
                <a:noFill/>
              </a:ln>
              <a:solidFill>
                <a:schemeClr val="tx1"/>
              </a:solidFill>
              <a:effectLst/>
              <a:latin typeface="Courier New" pitchFamily="49" charset="0"/>
              <a:cs typeface="Courier New" pitchFamily="49" charset="0"/>
            </a:endParaRPr>
          </a:p>
          <a:p>
            <a:pPr lvl="0" defTabSz="914400" eaLnBrk="0" fontAlgn="base" hangingPunct="0">
              <a:spcBef>
                <a:spcPct val="0"/>
              </a:spcBef>
              <a:spcAft>
                <a:spcPct val="0"/>
              </a:spcAft>
            </a:pP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public</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interface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ITwoWayAsyncVoid</a:t>
            </a:r>
            <a:endParaRPr kumimoji="0" lang="en-US" sz="1000" b="0" i="0" u="none" strike="noStrike" cap="none" normalizeH="0" baseline="0" dirty="0" smtClean="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000" b="0" i="0" u="none" strike="noStrike" cap="none" normalizeH="0" baseline="0" dirty="0" smtClean="0">
              <a:ln>
                <a:noFill/>
              </a:ln>
              <a:solidFill>
                <a:schemeClr val="bg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OperationContract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AsyncPattern</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true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IsOneWay</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false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Action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ReplyAction</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000" b="0" i="0" u="none" strike="noStrike" cap="none" normalizeH="0" baseline="0" dirty="0" smtClean="0">
              <a:ln>
                <a:noFill/>
              </a:ln>
              <a:solidFill>
                <a:schemeClr val="bg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IAsyncResult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BeginTwoWayMethod</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Message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message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AsyncCallback</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callback,</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object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state);</a:t>
            </a:r>
            <a:endParaRPr kumimoji="0" lang="en-US" sz="1000" b="0" i="0" u="none" strike="noStrike" cap="none" normalizeH="0" baseline="0" dirty="0" smtClean="0">
              <a:ln>
                <a:noFill/>
              </a:ln>
              <a:solidFill>
                <a:schemeClr val="bg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OperationContract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IsOneWay</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false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Action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BizTalkSubmit</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000" b="0" i="0" u="none" strike="noStrike" cap="none" normalizeH="0" baseline="0" dirty="0" smtClean="0">
              <a:ln>
                <a:noFill/>
              </a:ln>
              <a:solidFill>
                <a:schemeClr val="bg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void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BizTalkSubmit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Message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message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000" b="0" i="0" u="none" strike="noStrike" cap="none" normalizeH="0" baseline="0" dirty="0" smtClean="0">
              <a:ln>
                <a:noFill/>
              </a:ln>
              <a:solidFill>
                <a:schemeClr val="bg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void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EndTwoWayMethod</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IAsyncResult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result);</a:t>
            </a:r>
            <a:endParaRPr lang="en-US" sz="1000" dirty="0" smtClean="0">
              <a:solidFill>
                <a:schemeClr val="bg1"/>
              </a:solidFill>
              <a:latin typeface="Courier New" pitchFamily="49" charset="0"/>
              <a:cs typeface="Courier New" pitchFamily="49" charset="0"/>
            </a:endParaRPr>
          </a:p>
          <a:p>
            <a:pPr lvl="0" defTabSz="914400" eaLnBrk="0" fontAlgn="base" hangingPunct="0">
              <a:spcBef>
                <a:spcPct val="0"/>
              </a:spcBef>
              <a:spcAft>
                <a:spcPct val="0"/>
              </a:spcAft>
            </a:pPr>
            <a:r>
              <a:rPr lang="en-US" sz="1000" dirty="0" smtClean="0">
                <a:solidFill>
                  <a:schemeClr val="bg1"/>
                </a:solidFill>
                <a:latin typeface="Courier New" pitchFamily="49" charset="0"/>
                <a:ea typeface="Calibri" pitchFamily="34" charset="0"/>
                <a:cs typeface="Courier New" pitchFamily="49" charset="0"/>
              </a:rPr>
              <a:t>}</a:t>
            </a:r>
            <a:endParaRPr lang="en-US" sz="1000" dirty="0" smtClean="0">
              <a:solidFill>
                <a:schemeClr val="bg1"/>
              </a:solidFill>
              <a:latin typeface="Courier New" pitchFamily="49" charset="0"/>
              <a:cs typeface="Courier New" pitchFamily="49" charset="0"/>
            </a:endParaRPr>
          </a:p>
        </p:txBody>
      </p:sp>
    </p:spTree>
  </p:cSld>
  <p:clrMapOvr>
    <a:masterClrMapping/>
  </p:clrMapOvr>
  <p:transition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664797"/>
          </a:xfrm>
        </p:spPr>
        <p:txBody>
          <a:bodyPr/>
          <a:lstStyle/>
          <a:p>
            <a:r>
              <a:rPr lang="en-US" dirty="0"/>
              <a:t>One-Way WCF Receive Locations</a:t>
            </a:r>
          </a:p>
        </p:txBody>
      </p:sp>
      <p:pic>
        <p:nvPicPr>
          <p:cNvPr id="3075" name="Picture 3"/>
          <p:cNvPicPr>
            <a:picLocks noChangeAspect="1" noChangeArrowheads="1"/>
          </p:cNvPicPr>
          <p:nvPr/>
        </p:nvPicPr>
        <p:blipFill>
          <a:blip r:embed="rId3"/>
          <a:srcRect/>
          <a:stretch>
            <a:fillRect/>
          </a:stretch>
        </p:blipFill>
        <p:spPr bwMode="auto">
          <a:xfrm>
            <a:off x="6602543" y="914400"/>
            <a:ext cx="2389057" cy="5829300"/>
          </a:xfrm>
          <a:prstGeom prst="rect">
            <a:avLst/>
          </a:prstGeom>
          <a:noFill/>
          <a:ln w="25400" cap="rnd">
            <a:solidFill>
              <a:schemeClr val="bg2">
                <a:lumMod val="75000"/>
              </a:schemeClr>
            </a:solidFill>
            <a:miter lim="800000"/>
            <a:headEnd/>
            <a:tailEnd/>
          </a:ln>
        </p:spPr>
      </p:pic>
      <p:sp>
        <p:nvSpPr>
          <p:cNvPr id="8" name="Text Placeholder 2"/>
          <p:cNvSpPr>
            <a:spLocks noGrp="1"/>
          </p:cNvSpPr>
          <p:nvPr>
            <p:ph type="body" sz="quarter" idx="10"/>
          </p:nvPr>
        </p:nvSpPr>
        <p:spPr>
          <a:xfrm>
            <a:off x="381000" y="1143000"/>
            <a:ext cx="6019800" cy="5478423"/>
          </a:xfrm>
        </p:spPr>
        <p:txBody>
          <a:bodyPr/>
          <a:lstStyle/>
          <a:p>
            <a:pPr>
              <a:buFont typeface="+mj-lt"/>
              <a:buAutoNum type="arabicPeriod"/>
            </a:pPr>
            <a:r>
              <a:rPr lang="en-US" sz="2000" dirty="0" smtClean="0"/>
              <a:t>The Raw Message Data are sent over the wire.</a:t>
            </a:r>
          </a:p>
          <a:p>
            <a:pPr>
              <a:buFont typeface="+mj-lt"/>
              <a:buAutoNum type="arabicPeriod"/>
            </a:pPr>
            <a:r>
              <a:rPr lang="en-US" sz="2000" dirty="0" smtClean="0"/>
              <a:t>The Transport Channel receives and decodes the incoming stream of bytes and creates a WCF Message that is processed through the Channel Stack.</a:t>
            </a:r>
          </a:p>
          <a:p>
            <a:pPr>
              <a:buFont typeface="+mj-lt"/>
              <a:buAutoNum type="arabicPeriod"/>
            </a:pPr>
            <a:r>
              <a:rPr lang="en-US" sz="2000" dirty="0" smtClean="0"/>
              <a:t>The WCF message is passed on to the Dispatcher</a:t>
            </a:r>
          </a:p>
          <a:p>
            <a:pPr>
              <a:buFont typeface="+mj-lt"/>
              <a:buAutoNum type="arabicPeriod"/>
            </a:pPr>
            <a:r>
              <a:rPr lang="en-US" sz="2000" dirty="0" smtClean="0"/>
              <a:t>The WCF message is passed on to the </a:t>
            </a:r>
            <a:r>
              <a:rPr lang="en-US" sz="2000" dirty="0" err="1" smtClean="0">
                <a:solidFill>
                  <a:srgbClr val="F8F57B"/>
                </a:solidFill>
              </a:rPr>
              <a:t>BizTalkServiceInstance</a:t>
            </a:r>
            <a:r>
              <a:rPr lang="en-US" sz="2000" dirty="0" smtClean="0"/>
              <a:t>.</a:t>
            </a:r>
          </a:p>
          <a:p>
            <a:pPr>
              <a:buFont typeface="+mj-lt"/>
              <a:buAutoNum type="arabicPeriod"/>
            </a:pPr>
            <a:r>
              <a:rPr lang="en-US" sz="2000" dirty="0" smtClean="0"/>
              <a:t>Based on the RL configuration, the entire SOAP Envelope, the Body of the SOAP message or a specific Xml Element is used as content of the BizTalk message.</a:t>
            </a:r>
          </a:p>
          <a:p>
            <a:pPr>
              <a:buFont typeface="+mj-lt"/>
              <a:buAutoNum type="arabicPeriod"/>
            </a:pPr>
            <a:r>
              <a:rPr lang="en-US" sz="2000" dirty="0" smtClean="0"/>
              <a:t>The BizTalk message is processed through the pipeline.</a:t>
            </a:r>
          </a:p>
          <a:p>
            <a:pPr>
              <a:buFont typeface="+mj-lt"/>
              <a:buAutoNum type="arabicPeriod"/>
            </a:pPr>
            <a:r>
              <a:rPr lang="en-US" sz="2000" dirty="0" smtClean="0"/>
              <a:t>A Map is eventually applied.</a:t>
            </a:r>
          </a:p>
          <a:p>
            <a:pPr>
              <a:buFont typeface="+mj-lt"/>
              <a:buAutoNum type="arabicPeriod"/>
            </a:pPr>
            <a:r>
              <a:rPr lang="en-US" sz="2000" dirty="0" smtClean="0"/>
              <a:t>The BizTalk message is published to the MessageBox.</a:t>
            </a:r>
          </a:p>
          <a:p>
            <a:pPr>
              <a:buFont typeface="+mj-lt"/>
              <a:buAutoNum type="arabicPeriod"/>
            </a:pPr>
            <a:endParaRPr lang="en-US" sz="2000" dirty="0"/>
          </a:p>
        </p:txBody>
      </p:sp>
    </p:spTree>
  </p:cSld>
  <p:clrMapOvr>
    <a:masterClrMapping/>
  </p:clrMapOvr>
  <p:transition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WCF Adapters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910500620"/>
              </p:ext>
            </p:extLst>
          </p:nvPr>
        </p:nvGraphicFramePr>
        <p:xfrm>
          <a:off x="381000" y="1074966"/>
          <a:ext cx="8458200" cy="5029200"/>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2819400"/>
                <a:gridCol w="2819400"/>
                <a:gridCol w="2819400"/>
              </a:tblGrid>
              <a:tr h="293302">
                <a:tc>
                  <a:txBody>
                    <a:bodyPr/>
                    <a:lstStyle/>
                    <a:p>
                      <a:pPr marL="0" marR="0">
                        <a:lnSpc>
                          <a:spcPts val="1400"/>
                        </a:lnSpc>
                        <a:spcBef>
                          <a:spcPts val="300"/>
                        </a:spcBef>
                        <a:spcAft>
                          <a:spcPts val="300"/>
                        </a:spcAft>
                      </a:pPr>
                      <a:r>
                        <a:rPr lang="en-US" sz="1100" b="1" kern="1200" dirty="0">
                          <a:latin typeface="+mj-lt"/>
                          <a:ea typeface="SimSun"/>
                          <a:cs typeface="Times New Roman"/>
                        </a:rPr>
                        <a:t>Adapter Name</a:t>
                      </a:r>
                      <a:endParaRPr lang="en-US" sz="1100" kern="1200" dirty="0">
                        <a:latin typeface="+mj-lt"/>
                        <a:ea typeface="SimSun"/>
                        <a:cs typeface="Times New Roman"/>
                      </a:endParaRPr>
                    </a:p>
                  </a:txBody>
                  <a:tcPr marL="54610" marR="54610" marT="0" marB="0" anchor="ctr"/>
                </a:tc>
                <a:tc>
                  <a:txBody>
                    <a:bodyPr/>
                    <a:lstStyle/>
                    <a:p>
                      <a:pPr marL="0" marR="0">
                        <a:lnSpc>
                          <a:spcPts val="1400"/>
                        </a:lnSpc>
                        <a:spcBef>
                          <a:spcPts val="300"/>
                        </a:spcBef>
                        <a:spcAft>
                          <a:spcPts val="300"/>
                        </a:spcAft>
                      </a:pPr>
                      <a:r>
                        <a:rPr lang="en-US" sz="1100" b="1" kern="1200" dirty="0">
                          <a:latin typeface="+mj-lt"/>
                          <a:ea typeface="SimSun"/>
                          <a:cs typeface="Times New Roman"/>
                        </a:rPr>
                        <a:t>WCF Binding Name</a:t>
                      </a:r>
                      <a:endParaRPr lang="en-US" sz="1100" kern="1200" dirty="0">
                        <a:latin typeface="+mj-lt"/>
                        <a:ea typeface="SimSun"/>
                        <a:cs typeface="Times New Roman"/>
                      </a:endParaRPr>
                    </a:p>
                  </a:txBody>
                  <a:tcPr marL="54610" marR="54610" marT="0" marB="0" anchor="ctr"/>
                </a:tc>
                <a:tc>
                  <a:txBody>
                    <a:bodyPr/>
                    <a:lstStyle/>
                    <a:p>
                      <a:pPr marL="0" marR="0">
                        <a:lnSpc>
                          <a:spcPts val="1400"/>
                        </a:lnSpc>
                        <a:spcBef>
                          <a:spcPts val="300"/>
                        </a:spcBef>
                        <a:spcAft>
                          <a:spcPts val="300"/>
                        </a:spcAft>
                      </a:pPr>
                      <a:r>
                        <a:rPr lang="en-US" sz="1100" b="1" kern="1200" dirty="0">
                          <a:latin typeface="+mj-lt"/>
                          <a:ea typeface="SimSun"/>
                          <a:cs typeface="Times New Roman"/>
                        </a:rPr>
                        <a:t>When to use? </a:t>
                      </a:r>
                      <a:endParaRPr lang="en-US" sz="1100" kern="1200" dirty="0">
                        <a:latin typeface="+mj-lt"/>
                        <a:ea typeface="SimSun"/>
                        <a:cs typeface="Times New Roman"/>
                      </a:endParaRPr>
                    </a:p>
                  </a:txBody>
                  <a:tcPr marL="54610" marR="54610" marT="0" marB="0" anchor="ctr"/>
                </a:tc>
              </a:tr>
              <a:tr h="974226">
                <a:tc>
                  <a:txBody>
                    <a:bodyPr/>
                    <a:lstStyle/>
                    <a:p>
                      <a:pPr marL="0" marR="0">
                        <a:lnSpc>
                          <a:spcPts val="1400"/>
                        </a:lnSpc>
                        <a:spcBef>
                          <a:spcPts val="300"/>
                        </a:spcBef>
                        <a:spcAft>
                          <a:spcPts val="300"/>
                        </a:spcAft>
                      </a:pPr>
                      <a:r>
                        <a:rPr lang="en-US" sz="1100" b="0" i="0" kern="1200" dirty="0" smtClean="0">
                          <a:solidFill>
                            <a:schemeClr val="bg1"/>
                          </a:solidFill>
                          <a:latin typeface="+mn-lt"/>
                          <a:ea typeface="+mn-ea"/>
                          <a:cs typeface="+mn-cs"/>
                        </a:rPr>
                        <a:t>WCF-</a:t>
                      </a:r>
                      <a:r>
                        <a:rPr lang="en-US" sz="1100" b="0" i="0" kern="1200" dirty="0" err="1" smtClean="0">
                          <a:solidFill>
                            <a:schemeClr val="bg1"/>
                          </a:solidFill>
                          <a:latin typeface="+mn-lt"/>
                          <a:ea typeface="+mn-ea"/>
                          <a:cs typeface="+mn-cs"/>
                        </a:rPr>
                        <a:t>BasicHttp</a:t>
                      </a:r>
                      <a:r>
                        <a:rPr lang="en-US" sz="1100" b="0" i="0" kern="1200" dirty="0" smtClean="0">
                          <a:solidFill>
                            <a:schemeClr val="bg1"/>
                          </a:solidFill>
                          <a:latin typeface="+mn-lt"/>
                          <a:ea typeface="+mn-ea"/>
                          <a:cs typeface="+mn-cs"/>
                        </a:rPr>
                        <a:t>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BasicHttpBinding</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When you need interoperability with WS-I Basic Profile 1.1 services, such as those created with ASP.NET Web services (ASMX) or other first-generation service frameworks</a:t>
                      </a:r>
                    </a:p>
                  </a:txBody>
                  <a:tcPr marL="54610" marR="54610" marT="0" marB="0" anchor="ctr"/>
                </a:tc>
              </a:tr>
              <a:tr h="974226">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WCF-WSHttp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WSHttpBinding</a:t>
                      </a:r>
                      <a:endParaRPr lang="en-US" sz="1100" b="0" i="0" kern="1200" dirty="0" smtClean="0">
                        <a:solidFill>
                          <a:schemeClr val="bg1"/>
                        </a:solidFill>
                        <a:latin typeface="+mn-lt"/>
                        <a:ea typeface="+mn-ea"/>
                        <a:cs typeface="+mn-cs"/>
                      </a:endParaRP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When you need interoperability with more advanced services that leverage WS-* protocols, such as those created with WCF or other modern service frameworks</a:t>
                      </a:r>
                    </a:p>
                  </a:txBody>
                  <a:tcPr marL="54610" marR="54610" marT="0" marB="0" anchor="ctr"/>
                </a:tc>
              </a:tr>
              <a:tr h="494882">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WCF-NetTcp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NetTcpBinding</a:t>
                      </a:r>
                      <a:endParaRPr lang="en-US" sz="1100" b="0" i="0" kern="1200" dirty="0" smtClean="0">
                        <a:solidFill>
                          <a:schemeClr val="bg1"/>
                        </a:solidFill>
                        <a:latin typeface="+mn-lt"/>
                        <a:ea typeface="+mn-ea"/>
                        <a:cs typeface="+mn-cs"/>
                      </a:endParaRP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When you need efficient inter-machine communication with other WCF applications</a:t>
                      </a:r>
                    </a:p>
                  </a:txBody>
                  <a:tcPr marL="54610" marR="54610" marT="0" marB="0" anchor="ctr"/>
                </a:tc>
              </a:tr>
              <a:tr h="494882">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WCF-NetNamedPipe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NetNamedPipeBinding</a:t>
                      </a:r>
                      <a:endParaRPr lang="en-US" sz="1100" b="0" i="0" kern="1200" dirty="0" smtClean="0">
                        <a:solidFill>
                          <a:schemeClr val="bg1"/>
                        </a:solidFill>
                        <a:latin typeface="+mn-lt"/>
                        <a:ea typeface="+mn-ea"/>
                        <a:cs typeface="+mn-cs"/>
                      </a:endParaRP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When you need efficient  intra-machine communication with other WCF applications</a:t>
                      </a:r>
                    </a:p>
                  </a:txBody>
                  <a:tcPr marL="54610" marR="54610" marT="0" marB="0" anchor="ctr"/>
                </a:tc>
              </a:tr>
              <a:tr h="692977">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WCF-NetMsmq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NetMsmqBinding</a:t>
                      </a:r>
                      <a:endParaRPr lang="en-US" sz="1100" b="0" i="0" kern="1200" dirty="0" smtClean="0">
                        <a:solidFill>
                          <a:schemeClr val="bg1"/>
                        </a:solidFill>
                        <a:latin typeface="+mn-lt"/>
                        <a:ea typeface="+mn-ea"/>
                        <a:cs typeface="+mn-cs"/>
                      </a:endParaRPr>
                    </a:p>
                  </a:txBody>
                  <a:tcPr marL="54610" marR="54610" marT="0" marB="0" anchor="ctr"/>
                </a:tc>
                <a:tc>
                  <a:txBody>
                    <a:bodyPr/>
                    <a:lstStyle/>
                    <a:p>
                      <a:pPr marL="0" marR="0">
                        <a:lnSpc>
                          <a:spcPts val="1400"/>
                        </a:lnSpc>
                        <a:spcBef>
                          <a:spcPts val="300"/>
                        </a:spcBef>
                        <a:spcAft>
                          <a:spcPts val="300"/>
                        </a:spcAft>
                      </a:pPr>
                      <a:r>
                        <a:rPr lang="en-US" sz="1100" b="0" i="0" kern="1200" dirty="0" smtClean="0">
                          <a:solidFill>
                            <a:schemeClr val="bg1"/>
                          </a:solidFill>
                          <a:latin typeface="+mn-lt"/>
                          <a:ea typeface="+mn-ea"/>
                          <a:cs typeface="+mn-cs"/>
                        </a:rPr>
                        <a:t>When you need durable, asynchronous communication with other WCF applications (using MSMQ as the underlying transport)</a:t>
                      </a:r>
                    </a:p>
                  </a:txBody>
                  <a:tcPr marL="54610" marR="54610" marT="0" marB="0" anchor="ctr"/>
                </a:tc>
              </a:tr>
              <a:tr h="411728">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WCF-Custom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Any</a:t>
                      </a:r>
                    </a:p>
                  </a:txBody>
                  <a:tcPr marL="54610" marR="54610" marT="0" marB="0" anchor="ctr"/>
                </a:tc>
                <a:tc>
                  <a:txBody>
                    <a:bodyPr/>
                    <a:lstStyle/>
                    <a:p>
                      <a:pPr marL="0" marR="0">
                        <a:lnSpc>
                          <a:spcPts val="1400"/>
                        </a:lnSpc>
                        <a:spcBef>
                          <a:spcPts val="300"/>
                        </a:spcBef>
                        <a:spcAft>
                          <a:spcPts val="300"/>
                        </a:spcAft>
                      </a:pPr>
                      <a:r>
                        <a:rPr lang="en-US" sz="1100" b="0" i="0" kern="1200" dirty="0" smtClean="0">
                          <a:solidFill>
                            <a:schemeClr val="bg1"/>
                          </a:solidFill>
                          <a:latin typeface="+mn-lt"/>
                          <a:ea typeface="+mn-ea"/>
                          <a:cs typeface="+mn-cs"/>
                        </a:rPr>
                        <a:t>When you need to define a custom binding configuration for an “in-process” host</a:t>
                      </a:r>
                    </a:p>
                  </a:txBody>
                  <a:tcPr marL="54610" marR="54610" marT="0" marB="0" anchor="ctr"/>
                </a:tc>
              </a:tr>
              <a:tr h="692977">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WCF-CustomIsolated </a:t>
                      </a:r>
                    </a:p>
                  </a:txBody>
                  <a:tcPr marL="54610" marR="54610" marT="0" marB="0" anchor="ctr"/>
                </a:tc>
                <a:tc>
                  <a:txBody>
                    <a:bodyPr/>
                    <a:lstStyle/>
                    <a:p>
                      <a:pPr marL="0" marR="0">
                        <a:lnSpc>
                          <a:spcPts val="1400"/>
                        </a:lnSpc>
                        <a:spcBef>
                          <a:spcPts val="300"/>
                        </a:spcBef>
                        <a:spcAft>
                          <a:spcPts val="300"/>
                        </a:spcAft>
                      </a:pPr>
                      <a:r>
                        <a:rPr lang="en-US" sz="1100" b="0" i="0" kern="1200" dirty="0" err="1" smtClean="0">
                          <a:solidFill>
                            <a:schemeClr val="bg1"/>
                          </a:solidFill>
                          <a:latin typeface="+mn-lt"/>
                          <a:ea typeface="+mn-ea"/>
                          <a:cs typeface="+mn-cs"/>
                        </a:rPr>
                        <a:t>Any</a:t>
                      </a:r>
                    </a:p>
                  </a:txBody>
                  <a:tcPr marL="54610" marR="54610" marT="0" marB="0" anchor="ctr"/>
                </a:tc>
                <a:tc>
                  <a:txBody>
                    <a:bodyPr/>
                    <a:lstStyle/>
                    <a:p>
                      <a:pPr marL="0" marR="0">
                        <a:lnSpc>
                          <a:spcPts val="1400"/>
                        </a:lnSpc>
                        <a:spcBef>
                          <a:spcPts val="300"/>
                        </a:spcBef>
                        <a:spcAft>
                          <a:spcPts val="300"/>
                        </a:spcAft>
                      </a:pPr>
                      <a:r>
                        <a:rPr lang="en-US" sz="1100" b="0" i="0" kern="1200" dirty="0" smtClean="0">
                          <a:solidFill>
                            <a:schemeClr val="bg1"/>
                          </a:solidFill>
                          <a:latin typeface="+mn-lt"/>
                          <a:ea typeface="+mn-ea"/>
                          <a:cs typeface="+mn-cs"/>
                        </a:rPr>
                        <a:t>When you need to define a custom binding configuration for an “isolated” host – this is only a receive adapter, not used on send ports</a:t>
                      </a:r>
                    </a:p>
                  </a:txBody>
                  <a:tcPr marL="54610" marR="54610" marT="0" marB="0" anchor="ctr"/>
                </a:tc>
              </a:tr>
            </a:tbl>
          </a:graphicData>
        </a:graphic>
      </p:graphicFrame>
    </p:spTree>
  </p:cSld>
  <p:clrMapOvr>
    <a:masterClrMapping/>
  </p:clrMapOvr>
  <p:transition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371600"/>
            <a:ext cx="8382000" cy="4721292"/>
          </a:xfrm>
        </p:spPr>
        <p:txBody>
          <a:bodyPr/>
          <a:lstStyle/>
          <a:p>
            <a:r>
              <a:rPr lang="en-US" sz="2400" dirty="0" smtClean="0"/>
              <a:t>The WCF-Custom and WCF-</a:t>
            </a:r>
            <a:r>
              <a:rPr lang="en-US" sz="2400" dirty="0" err="1" smtClean="0"/>
              <a:t>CustomIsolated</a:t>
            </a:r>
            <a:r>
              <a:rPr lang="en-US" sz="2400" dirty="0" smtClean="0"/>
              <a:t> adapters offer you complete control over the channel stack and behaviors configuration, and as a consequence, they are the only WCF adapters you really need.</a:t>
            </a:r>
          </a:p>
          <a:p>
            <a:r>
              <a:rPr lang="en-US" sz="2400" dirty="0" smtClean="0"/>
              <a:t>The WCF-Custom/WCF-</a:t>
            </a:r>
            <a:r>
              <a:rPr lang="en-US" sz="2400" dirty="0" err="1" smtClean="0"/>
              <a:t>CustomIsolated</a:t>
            </a:r>
            <a:r>
              <a:rPr lang="en-US" sz="2400" dirty="0" smtClean="0"/>
              <a:t> Adapters allow to:</a:t>
            </a:r>
          </a:p>
          <a:p>
            <a:pPr lvl="1"/>
            <a:r>
              <a:rPr lang="en-US" sz="2000" dirty="0" smtClean="0"/>
              <a:t>Implement and exploit extensibility points.</a:t>
            </a:r>
          </a:p>
          <a:p>
            <a:pPr lvl="1"/>
            <a:r>
              <a:rPr lang="en-US" sz="2000" dirty="0" smtClean="0"/>
              <a:t>Have full access to properties exposed </a:t>
            </a:r>
            <a:r>
              <a:rPr lang="en-US" sz="2000" smtClean="0"/>
              <a:t>by bindings/behaviors.</a:t>
            </a:r>
            <a:endParaRPr lang="en-US" sz="2000" dirty="0" smtClean="0"/>
          </a:p>
          <a:p>
            <a:pPr lvl="1"/>
            <a:r>
              <a:rPr lang="en-US" sz="2000" dirty="0" smtClean="0"/>
              <a:t>Enable the use of the </a:t>
            </a:r>
            <a:r>
              <a:rPr lang="en-US" sz="2000" dirty="0" err="1" smtClean="0"/>
              <a:t>bamInterceptor</a:t>
            </a:r>
            <a:r>
              <a:rPr lang="en-US" sz="2000" dirty="0" smtClean="0"/>
              <a:t> endpoint behavior.</a:t>
            </a:r>
          </a:p>
          <a:p>
            <a:pPr lvl="1"/>
            <a:r>
              <a:rPr lang="en-US" sz="2000" dirty="0" smtClean="0"/>
              <a:t>Export/Import the binding configuration.</a:t>
            </a:r>
          </a:p>
          <a:p>
            <a:pPr lvl="1"/>
            <a:r>
              <a:rPr lang="en-US" sz="2000" dirty="0" smtClean="0"/>
              <a:t>Disable a receive location on failure.</a:t>
            </a:r>
          </a:p>
          <a:p>
            <a:pPr lvl="1"/>
            <a:r>
              <a:rPr lang="en-US" sz="2000" dirty="0" smtClean="0"/>
              <a:t>Run an http-based RL within an in-process host.</a:t>
            </a:r>
          </a:p>
          <a:p>
            <a:pPr lvl="1"/>
            <a:r>
              <a:rPr lang="en-US" sz="2000" dirty="0" smtClean="0"/>
              <a:t>Use bindings (e.g. </a:t>
            </a:r>
            <a:r>
              <a:rPr lang="en-US" sz="2000" dirty="0" err="1" smtClean="0"/>
              <a:t>wsDualHttpBinding</a:t>
            </a:r>
            <a:r>
              <a:rPr lang="en-US" sz="2000" dirty="0" smtClean="0"/>
              <a:t>) for which a WCF Adapter does not exist.</a:t>
            </a:r>
          </a:p>
          <a:p>
            <a:pPr lvl="1"/>
            <a:endParaRPr lang="en-US" sz="2000" dirty="0"/>
          </a:p>
        </p:txBody>
      </p:sp>
      <p:sp>
        <p:nvSpPr>
          <p:cNvPr id="5" name="Title 1"/>
          <p:cNvSpPr txBox="1">
            <a:spLocks/>
          </p:cNvSpPr>
          <p:nvPr/>
        </p:nvSpPr>
        <p:spPr>
          <a:xfrm>
            <a:off x="533400" y="381000"/>
            <a:ext cx="8382000" cy="498598"/>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WCF-Custom\WCF-</a:t>
            </a:r>
            <a:r>
              <a:rPr kumimoji="0" lang="en-US" sz="3600" b="0" i="0" u="none" strike="noStrike" kern="1200" cap="none" spc="-150" normalizeH="0" baseline="0" noProof="0" dirty="0" err="1"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CustomIsolated</a:t>
            </a:r>
            <a:r>
              <a:rPr kumimoji="0" lang="en-US" sz="3600" b="0" i="0" u="none" strike="noStrike" kern="1200" cap="none" spc="-150" normalizeH="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 Adapters</a:t>
            </a:r>
            <a:endParaRPr kumimoji="0" lang="en-US" sz="36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spTree>
  </p:cSld>
  <p:clrMapOvr>
    <a:masterClrMapping/>
  </p:clrMapOvr>
  <p:transition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 Adapter Extensibility Points</a:t>
            </a:r>
            <a:endParaRPr lang="en-US" dirty="0"/>
          </a:p>
        </p:txBody>
      </p:sp>
      <p:sp>
        <p:nvSpPr>
          <p:cNvPr id="3" name="Text Placeholder 2"/>
          <p:cNvSpPr>
            <a:spLocks noGrp="1"/>
          </p:cNvSpPr>
          <p:nvPr>
            <p:ph type="body" sz="quarter" idx="10"/>
          </p:nvPr>
        </p:nvSpPr>
        <p:spPr>
          <a:xfrm>
            <a:off x="381000" y="1024456"/>
            <a:ext cx="8763000" cy="5189113"/>
          </a:xfrm>
        </p:spPr>
        <p:txBody>
          <a:bodyPr/>
          <a:lstStyle/>
          <a:p>
            <a:r>
              <a:rPr lang="en-US" sz="2800" dirty="0" smtClean="0"/>
              <a:t>Custom Behaviors</a:t>
            </a:r>
          </a:p>
          <a:p>
            <a:pPr lvl="1"/>
            <a:r>
              <a:rPr lang="en-US" sz="2400" dirty="0" smtClean="0"/>
              <a:t>Service Behaviors</a:t>
            </a:r>
          </a:p>
          <a:p>
            <a:pPr lvl="2"/>
            <a:r>
              <a:rPr lang="en-US" sz="2000" dirty="0" smtClean="0"/>
              <a:t>They enable the customization of the entire service runtime including the </a:t>
            </a:r>
            <a:r>
              <a:rPr lang="en-US" sz="2000" dirty="0" err="1" smtClean="0"/>
              <a:t>ServiceHost</a:t>
            </a:r>
            <a:r>
              <a:rPr lang="en-US" sz="2000" dirty="0" smtClean="0"/>
              <a:t>. </a:t>
            </a:r>
          </a:p>
          <a:p>
            <a:pPr lvl="1"/>
            <a:r>
              <a:rPr lang="en-US" sz="2400" dirty="0" smtClean="0"/>
              <a:t>Endpoint Behaviors</a:t>
            </a:r>
          </a:p>
          <a:p>
            <a:pPr lvl="2"/>
            <a:r>
              <a:rPr lang="en-US" sz="2000" dirty="0" smtClean="0"/>
              <a:t>They enable the customization of service endpoints and their associated </a:t>
            </a:r>
            <a:r>
              <a:rPr lang="en-US" sz="2000" dirty="0" err="1" smtClean="0"/>
              <a:t>EndpointDispatcher</a:t>
            </a:r>
            <a:endParaRPr lang="en-US" sz="2000" dirty="0" smtClean="0"/>
          </a:p>
          <a:p>
            <a:r>
              <a:rPr lang="en-US" sz="2800" dirty="0" smtClean="0"/>
              <a:t>Custom Binding Elements\ Channels</a:t>
            </a:r>
          </a:p>
          <a:p>
            <a:pPr lvl="1"/>
            <a:r>
              <a:rPr lang="en-US" sz="2400" dirty="0" smtClean="0"/>
              <a:t>Binding Elements, Channels, </a:t>
            </a:r>
            <a:r>
              <a:rPr lang="en-US" sz="2400" dirty="0" err="1" smtClean="0"/>
              <a:t>ChannelFactories</a:t>
            </a:r>
            <a:r>
              <a:rPr lang="en-US" sz="2400" dirty="0" smtClean="0"/>
              <a:t>, Binding Element Extension...</a:t>
            </a:r>
          </a:p>
          <a:p>
            <a:r>
              <a:rPr lang="en-US" sz="2800" dirty="0" smtClean="0"/>
              <a:t>Custom Bindings</a:t>
            </a:r>
          </a:p>
          <a:p>
            <a:pPr lvl="1"/>
            <a:r>
              <a:rPr lang="en-US" sz="2400" dirty="0" smtClean="0"/>
              <a:t>The WCF LOB Adapter SDK allows developers to create  new bindings to use with WCF-Custom and </a:t>
            </a:r>
            <a:br>
              <a:rPr lang="en-US" sz="2400" dirty="0" smtClean="0"/>
            </a:br>
            <a:r>
              <a:rPr lang="en-US" sz="2400" dirty="0" smtClean="0"/>
              <a:t>WCF-</a:t>
            </a:r>
            <a:r>
              <a:rPr lang="en-US" sz="2400" dirty="0" err="1" smtClean="0"/>
              <a:t>CustomIsolated</a:t>
            </a:r>
            <a:r>
              <a:rPr lang="en-US" sz="2400" dirty="0" smtClean="0"/>
              <a:t> Adapters.</a:t>
            </a:r>
            <a:endParaRPr lang="en-US" sz="2400" dirty="0"/>
          </a:p>
        </p:txBody>
      </p:sp>
    </p:spTree>
  </p:cSld>
  <p:clrMapOvr>
    <a:masterClrMapping/>
  </p:clrMapOvr>
  <p:transition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98598"/>
          </a:xfrm>
        </p:spPr>
        <p:txBody>
          <a:bodyPr/>
          <a:lstStyle/>
          <a:p>
            <a:r>
              <a:rPr lang="en-US" sz="3600" dirty="0"/>
              <a:t>How to Enable the WCF Extensibility Points</a:t>
            </a:r>
          </a:p>
        </p:txBody>
      </p:sp>
      <p:sp>
        <p:nvSpPr>
          <p:cNvPr id="3" name="Text Placeholder 2"/>
          <p:cNvSpPr>
            <a:spLocks noGrp="1"/>
          </p:cNvSpPr>
          <p:nvPr>
            <p:ph type="body" sz="quarter" idx="10"/>
          </p:nvPr>
        </p:nvSpPr>
        <p:spPr>
          <a:xfrm>
            <a:off x="457200" y="1371600"/>
            <a:ext cx="8382000" cy="4118050"/>
          </a:xfrm>
        </p:spPr>
        <p:txBody>
          <a:bodyPr/>
          <a:lstStyle/>
          <a:p>
            <a:r>
              <a:rPr lang="en-US" dirty="0" smtClean="0"/>
              <a:t>To enable the WCF extensibility points you have to perform 3 operations:</a:t>
            </a:r>
          </a:p>
          <a:p>
            <a:pPr lvl="1"/>
            <a:r>
              <a:rPr lang="en-US" sz="2400" dirty="0" smtClean="0"/>
              <a:t>Install the assemblies implementing the WCF extensibility points in the global assembly cache (GAC) </a:t>
            </a:r>
          </a:p>
          <a:p>
            <a:pPr lvl="1"/>
            <a:r>
              <a:rPr lang="en-US" sz="2400" dirty="0" smtClean="0"/>
              <a:t>Modify the </a:t>
            </a:r>
            <a:r>
              <a:rPr lang="en-US" sz="2400" dirty="0" err="1" smtClean="0"/>
              <a:t>machine.config</a:t>
            </a:r>
            <a:r>
              <a:rPr lang="en-US" sz="2400" dirty="0" smtClean="0"/>
              <a:t> file on your computers.</a:t>
            </a:r>
          </a:p>
          <a:p>
            <a:pPr lvl="2"/>
            <a:r>
              <a:rPr lang="en-US" sz="2000" dirty="0" smtClean="0"/>
              <a:t>behavior extensions</a:t>
            </a:r>
          </a:p>
          <a:p>
            <a:pPr lvl="2"/>
            <a:r>
              <a:rPr lang="en-US" sz="2000" dirty="0" smtClean="0"/>
              <a:t>binding element extensions</a:t>
            </a:r>
          </a:p>
          <a:p>
            <a:pPr lvl="2"/>
            <a:r>
              <a:rPr lang="en-US" sz="2000" dirty="0" smtClean="0"/>
              <a:t>binding extensions</a:t>
            </a:r>
          </a:p>
          <a:p>
            <a:pPr lvl="1"/>
            <a:r>
              <a:rPr lang="en-US" sz="2400" dirty="0" smtClean="0"/>
              <a:t>Configure the WCF-Custom or the WCF-</a:t>
            </a:r>
            <a:r>
              <a:rPr lang="en-US" sz="2400" dirty="0" err="1" smtClean="0"/>
              <a:t>CustomIsolated</a:t>
            </a:r>
            <a:r>
              <a:rPr lang="en-US" sz="2400" dirty="0" smtClean="0"/>
              <a:t> Receive Location or Send Port by using the BizTalk Server Administration console.</a:t>
            </a:r>
          </a:p>
        </p:txBody>
      </p:sp>
    </p:spTree>
  </p:cSld>
  <p:clrMapOvr>
    <a:masterClrMapping/>
  </p:clrMapOvr>
  <p:transition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47799"/>
            <a:ext cx="8382000" cy="4370427"/>
          </a:xfrm>
        </p:spPr>
        <p:txBody>
          <a:bodyPr/>
          <a:lstStyle/>
          <a:p>
            <a:r>
              <a:rPr lang="en-US" dirty="0" smtClean="0"/>
              <a:t>Brief Introduction to WCF\WCF Adapters</a:t>
            </a:r>
          </a:p>
          <a:p>
            <a:r>
              <a:rPr lang="en-US" dirty="0" smtClean="0"/>
              <a:t>WCF Extensibility Points</a:t>
            </a:r>
          </a:p>
          <a:p>
            <a:r>
              <a:rPr lang="en-US" dirty="0" smtClean="0">
                <a:solidFill>
                  <a:srgbClr val="F8F57B"/>
                </a:solidFill>
              </a:rPr>
              <a:t>Lots of Demos!</a:t>
            </a:r>
          </a:p>
          <a:p>
            <a:pPr lvl="1"/>
            <a:r>
              <a:rPr lang="en-US" dirty="0" smtClean="0"/>
              <a:t>Debatching Custom Channel</a:t>
            </a:r>
          </a:p>
          <a:p>
            <a:pPr lvl="1"/>
            <a:r>
              <a:rPr lang="en-US" dirty="0" smtClean="0"/>
              <a:t>Protocol Transition</a:t>
            </a:r>
          </a:p>
          <a:p>
            <a:pPr lvl="1"/>
            <a:r>
              <a:rPr lang="en-US" dirty="0" smtClean="0"/>
              <a:t>Throw Typed Fault From an Orchestration</a:t>
            </a:r>
          </a:p>
          <a:p>
            <a:pPr lvl="1"/>
            <a:r>
              <a:rPr lang="en-US" dirty="0" smtClean="0"/>
              <a:t>Large Message Transmission</a:t>
            </a:r>
          </a:p>
          <a:p>
            <a:pPr lvl="1"/>
            <a:r>
              <a:rPr lang="en-US" dirty="0" smtClean="0"/>
              <a:t>Duplex Message Exchange Pattern</a:t>
            </a:r>
          </a:p>
          <a:p>
            <a:pPr lvl="1"/>
            <a:r>
              <a:rPr lang="en-US" dirty="0" smtClean="0"/>
              <a:t>WCF LOB Adapter SDK: Echo Adapter</a:t>
            </a:r>
          </a:p>
        </p:txBody>
      </p:sp>
    </p:spTree>
  </p:cSld>
  <p:clrMapOvr>
    <a:masterClrMapping/>
  </p:clrMapOvr>
  <p:transition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Debatching Channel</a:t>
            </a:r>
            <a:endParaRPr lang="en-US" dirty="0"/>
          </a:p>
        </p:txBody>
      </p:sp>
      <p:sp>
        <p:nvSpPr>
          <p:cNvPr id="3" name="Text Placeholder 2"/>
          <p:cNvSpPr>
            <a:spLocks noGrp="1"/>
          </p:cNvSpPr>
          <p:nvPr>
            <p:ph type="body" sz="quarter" idx="10"/>
          </p:nvPr>
        </p:nvSpPr>
        <p:spPr>
          <a:xfrm>
            <a:off x="381000" y="1447799"/>
            <a:ext cx="8382000" cy="4034951"/>
          </a:xfrm>
        </p:spPr>
        <p:txBody>
          <a:bodyPr/>
          <a:lstStyle/>
          <a:p>
            <a:pPr>
              <a:buNone/>
            </a:pPr>
            <a:r>
              <a:rPr lang="en-US" sz="2400" dirty="0" smtClean="0"/>
              <a:t>Problem</a:t>
            </a:r>
          </a:p>
          <a:p>
            <a:r>
              <a:rPr lang="en-US" sz="1800" dirty="0" smtClean="0"/>
              <a:t>How can I </a:t>
            </a:r>
            <a:r>
              <a:rPr lang="en-US" sz="1800" dirty="0" err="1" smtClean="0"/>
              <a:t>debatch</a:t>
            </a:r>
            <a:r>
              <a:rPr lang="en-US" sz="1800" dirty="0" smtClean="0"/>
              <a:t> an inbound message within a WCF-Custom Send Port and make a separate call for each item?</a:t>
            </a:r>
          </a:p>
          <a:p>
            <a:pPr>
              <a:buNone/>
            </a:pPr>
            <a:endParaRPr lang="en-US" sz="1800" dirty="0" smtClean="0"/>
          </a:p>
          <a:p>
            <a:pPr>
              <a:buNone/>
            </a:pPr>
            <a:r>
              <a:rPr lang="en-US" sz="2400" dirty="0" smtClean="0"/>
              <a:t>You will see:</a:t>
            </a:r>
          </a:p>
          <a:p>
            <a:r>
              <a:rPr lang="en-US" sz="1800" dirty="0" smtClean="0"/>
              <a:t>How to enable extensibility points.</a:t>
            </a:r>
          </a:p>
          <a:p>
            <a:r>
              <a:rPr lang="en-US" sz="1800" dirty="0" smtClean="0"/>
              <a:t>How to configure and use a custom binding.</a:t>
            </a:r>
          </a:p>
          <a:p>
            <a:r>
              <a:rPr lang="en-US" sz="1800" dirty="0" smtClean="0"/>
              <a:t>How to create a transactional WCF-Custom Send Port.</a:t>
            </a:r>
          </a:p>
          <a:p>
            <a:r>
              <a:rPr lang="en-US" sz="1800" dirty="0" smtClean="0"/>
              <a:t>How to enable WCF performance counters in the BTSNTSvc.exe.config.</a:t>
            </a:r>
          </a:p>
          <a:p>
            <a:r>
              <a:rPr lang="en-US" sz="1800" dirty="0" smtClean="0"/>
              <a:t>How to use the </a:t>
            </a:r>
            <a:r>
              <a:rPr lang="en-US" sz="1800" dirty="0" err="1" smtClean="0"/>
              <a:t>serviceThrottling</a:t>
            </a:r>
            <a:r>
              <a:rPr lang="en-US" sz="1800" dirty="0" smtClean="0"/>
              <a:t> behavior on a WCF Receive Location.</a:t>
            </a:r>
          </a:p>
          <a:p>
            <a:r>
              <a:rPr lang="en-US" sz="1800" dirty="0" smtClean="0"/>
              <a:t>How to use the Import/Export tab in a WCF-Custom RL/SP.</a:t>
            </a:r>
          </a:p>
          <a:p>
            <a:r>
              <a:rPr lang="en-US" sz="1800" dirty="0" smtClean="0"/>
              <a:t>How to activate the net.tcp binding protocol for a IIS 7.0 hosted application.</a:t>
            </a:r>
          </a:p>
          <a:p>
            <a:endParaRPr lang="en-US" sz="1800" dirty="0"/>
          </a:p>
        </p:txBody>
      </p:sp>
    </p:spTree>
  </p:cSld>
  <p:clrMapOvr>
    <a:masterClrMapping/>
  </p:clrMapOvr>
  <p:transition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Debatching Channel</a:t>
            </a:r>
            <a:endParaRPr lang="en-US" dirty="0"/>
          </a:p>
        </p:txBody>
      </p:sp>
      <p:pic>
        <p:nvPicPr>
          <p:cNvPr id="2050" name="Picture 2"/>
          <p:cNvPicPr>
            <a:picLocks noChangeAspect="1" noChangeArrowheads="1"/>
          </p:cNvPicPr>
          <p:nvPr/>
        </p:nvPicPr>
        <p:blipFill>
          <a:blip r:embed="rId3"/>
          <a:srcRect/>
          <a:stretch>
            <a:fillRect/>
          </a:stretch>
        </p:blipFill>
        <p:spPr bwMode="auto">
          <a:xfrm>
            <a:off x="228600" y="1066800"/>
            <a:ext cx="8686800" cy="2672862"/>
          </a:xfrm>
          <a:prstGeom prst="rect">
            <a:avLst/>
          </a:prstGeom>
          <a:noFill/>
          <a:ln w="25400" cap="rnd">
            <a:solidFill>
              <a:schemeClr val="bg2">
                <a:lumMod val="75000"/>
              </a:schemeClr>
            </a:solidFill>
            <a:miter lim="800000"/>
            <a:headEnd/>
            <a:tailEnd/>
          </a:ln>
        </p:spPr>
      </p:pic>
      <p:sp>
        <p:nvSpPr>
          <p:cNvPr id="4" name="Text Placeholder 2"/>
          <p:cNvSpPr>
            <a:spLocks noGrp="1"/>
          </p:cNvSpPr>
          <p:nvPr>
            <p:ph type="body" sz="quarter" idx="10"/>
          </p:nvPr>
        </p:nvSpPr>
        <p:spPr>
          <a:xfrm>
            <a:off x="228600" y="3886200"/>
            <a:ext cx="8382000" cy="2434513"/>
          </a:xfrm>
        </p:spPr>
        <p:txBody>
          <a:bodyPr/>
          <a:lstStyle/>
          <a:p>
            <a:pPr>
              <a:buFont typeface="+mj-lt"/>
              <a:buAutoNum type="arabicPeriod"/>
            </a:pPr>
            <a:r>
              <a:rPr lang="en-US" sz="1400" dirty="0" smtClean="0"/>
              <a:t>A WCF-</a:t>
            </a:r>
            <a:r>
              <a:rPr lang="en-US" sz="1400" dirty="0" err="1" smtClean="0"/>
              <a:t>BasicHttp</a:t>
            </a:r>
            <a:r>
              <a:rPr lang="en-US" sz="1400" dirty="0" smtClean="0"/>
              <a:t> or WCF-Custom Receive Location receives a new request message from the Test Agent.</a:t>
            </a:r>
            <a:endParaRPr lang="it-IT" sz="1400" dirty="0" smtClean="0"/>
          </a:p>
          <a:p>
            <a:pPr>
              <a:buFont typeface="+mj-lt"/>
              <a:buAutoNum type="arabicPeriod"/>
            </a:pPr>
            <a:r>
              <a:rPr lang="en-US" sz="1400" dirty="0" smtClean="0"/>
              <a:t>The Message Agent submits the incoming message to the MessageBox.</a:t>
            </a:r>
            <a:endParaRPr lang="it-IT" sz="1400" dirty="0" smtClean="0"/>
          </a:p>
          <a:p>
            <a:pPr>
              <a:buFont typeface="+mj-lt"/>
              <a:buAutoNum type="arabicPeriod"/>
            </a:pPr>
            <a:r>
              <a:rPr lang="en-US" sz="1400" dirty="0" smtClean="0"/>
              <a:t>The inbound request is consumed by a WCF-Custom Send Port. </a:t>
            </a:r>
            <a:endParaRPr lang="it-IT" sz="1400" dirty="0" smtClean="0"/>
          </a:p>
          <a:p>
            <a:pPr>
              <a:buFont typeface="+mj-lt"/>
              <a:buAutoNum type="arabicPeriod"/>
            </a:pPr>
            <a:r>
              <a:rPr lang="en-US" sz="1400" dirty="0" smtClean="0"/>
              <a:t>The WCF-Custom Send Port uses a custom channel to </a:t>
            </a:r>
            <a:r>
              <a:rPr lang="en-US" sz="1400" dirty="0" err="1" smtClean="0"/>
              <a:t>debatch</a:t>
            </a:r>
            <a:r>
              <a:rPr lang="en-US" sz="1400" dirty="0" smtClean="0"/>
              <a:t> the inbound message and make a separate call for each operation item.</a:t>
            </a:r>
            <a:endParaRPr lang="it-IT" sz="1400" dirty="0" smtClean="0"/>
          </a:p>
          <a:p>
            <a:pPr>
              <a:buFont typeface="+mj-lt"/>
              <a:buAutoNum type="arabicPeriod"/>
            </a:pPr>
            <a:r>
              <a:rPr lang="en-US" sz="1400" dirty="0" smtClean="0"/>
              <a:t>The WCF web service returns a response message. The custom channel repeats this pattern for each operation, collects results and creates a unique response message (</a:t>
            </a:r>
            <a:r>
              <a:rPr lang="en-US" sz="1400" b="1" dirty="0" smtClean="0"/>
              <a:t>Scatter and Gather</a:t>
            </a:r>
            <a:r>
              <a:rPr lang="en-US" sz="1400" dirty="0" smtClean="0"/>
              <a:t>).</a:t>
            </a:r>
            <a:endParaRPr lang="it-IT" sz="1400" dirty="0" smtClean="0"/>
          </a:p>
          <a:p>
            <a:pPr>
              <a:buFont typeface="+mj-lt"/>
              <a:buAutoNum type="arabicPeriod"/>
            </a:pPr>
            <a:r>
              <a:rPr lang="en-US" sz="1400" dirty="0" smtClean="0"/>
              <a:t>The WCF-Custom Send Port publishes the response message to the MessageBox.</a:t>
            </a:r>
            <a:endParaRPr lang="it-IT" sz="1400" dirty="0" smtClean="0"/>
          </a:p>
          <a:p>
            <a:pPr>
              <a:buFont typeface="+mj-lt"/>
              <a:buAutoNum type="arabicPeriod"/>
            </a:pPr>
            <a:r>
              <a:rPr lang="en-US" sz="1400" dirty="0" smtClean="0"/>
              <a:t>The response message is retrieved by the WCF-</a:t>
            </a:r>
            <a:r>
              <a:rPr lang="en-US" sz="1400" dirty="0" err="1" smtClean="0"/>
              <a:t>BasicHttp</a:t>
            </a:r>
            <a:r>
              <a:rPr lang="en-US" sz="1400" dirty="0" smtClean="0"/>
              <a:t> or WCF-Custom Receive Location.</a:t>
            </a:r>
            <a:endParaRPr lang="it-IT" sz="1400" dirty="0" smtClean="0"/>
          </a:p>
          <a:p>
            <a:pPr>
              <a:buFont typeface="+mj-lt"/>
              <a:buAutoNum type="arabicPeriod"/>
            </a:pPr>
            <a:r>
              <a:rPr lang="en-US" sz="1400" dirty="0" smtClean="0"/>
              <a:t>The response message is returned to the Test Agent.</a:t>
            </a:r>
            <a:endParaRPr lang="it-IT" sz="1400" dirty="0" smtClean="0"/>
          </a:p>
        </p:txBody>
      </p:sp>
    </p:spTree>
  </p:cSld>
  <p:clrMapOvr>
    <a:masterClrMapping/>
  </p:clrMapOvr>
  <p:transition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751542"/>
            <a:ext cx="7921912" cy="1337595"/>
          </a:xfrm>
        </p:spPr>
        <p:txBody>
          <a:bodyPr/>
          <a:lstStyle/>
          <a:p>
            <a:r>
              <a:rPr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Customizing and Extending the BizTalk WCF Adapters</a:t>
            </a:r>
            <a:endParaRP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5250801" y="5341785"/>
            <a:ext cx="3812443" cy="461665"/>
          </a:xfrm>
        </p:spPr>
        <p:txBody>
          <a:bodyPr/>
          <a:lstStyle/>
          <a:p>
            <a:r>
              <a:rPr lang="en-US" dirty="0" smtClean="0">
                <a:solidFill>
                  <a:schemeClr val="tx1"/>
                </a:solidFill>
              </a:rPr>
              <a:t>Stephen Kaufman</a:t>
            </a:r>
          </a:p>
          <a:p>
            <a:r>
              <a:rPr lang="en-US" dirty="0" smtClean="0">
                <a:solidFill>
                  <a:schemeClr val="tx1"/>
                </a:solidFill>
              </a:rPr>
              <a:t>Delivery Architect</a:t>
            </a:r>
          </a:p>
          <a:p>
            <a:r>
              <a:rPr lang="en-US" dirty="0" smtClean="0">
                <a:solidFill>
                  <a:schemeClr val="tx1"/>
                </a:solidFill>
              </a:rPr>
              <a:t>Microsoft Consulting Services</a:t>
            </a:r>
          </a:p>
          <a:p>
            <a:r>
              <a:rPr lang="en-US" dirty="0" smtClean="0">
                <a:solidFill>
                  <a:schemeClr val="tx1"/>
                </a:solidFill>
              </a:rPr>
              <a:t>Session Code:  INT401</a:t>
            </a:r>
            <a:endParaRPr lang="en-US" dirty="0">
              <a:solidFill>
                <a:schemeClr val="tx1"/>
              </a:solidFill>
            </a:endParaRPr>
          </a:p>
        </p:txBody>
      </p:sp>
      <p:sp>
        <p:nvSpPr>
          <p:cNvPr id="4" name="Subtitle 2"/>
          <p:cNvSpPr txBox="1">
            <a:spLocks/>
          </p:cNvSpPr>
          <p:nvPr/>
        </p:nvSpPr>
        <p:spPr bwMode="white">
          <a:xfrm>
            <a:off x="677637" y="5339069"/>
            <a:ext cx="4055972" cy="461665"/>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Paolo Salvatori</a:t>
            </a:r>
          </a:p>
          <a:p>
            <a:pPr marL="0" marR="0" lvl="0" indent="0" algn="l" defTabSz="914363" rtl="0" eaLnBrk="1" fontAlgn="auto" latinLnBrk="0" hangingPunct="1">
              <a:lnSpc>
                <a:spcPct val="90000"/>
              </a:lnSpc>
              <a:spcBef>
                <a:spcPts val="0"/>
              </a:spcBef>
              <a:spcAft>
                <a:spcPts val="0"/>
              </a:spcAft>
              <a:buClrTx/>
              <a:buSzTx/>
              <a:buFontTx/>
              <a:buNone/>
              <a:tabLst/>
              <a:defRPr/>
            </a:pPr>
            <a:r>
              <a:rPr lang="en-US" sz="2400" dirty="0" smtClean="0"/>
              <a:t>Principal Program Manager</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BizTalk Customer Advisory</a:t>
            </a:r>
            <a:r>
              <a:rPr kumimoji="0" lang="en-US" sz="2400" b="0" i="0" u="none" strike="noStrike" kern="1200" cap="none" spc="0" normalizeH="0" noProof="0" dirty="0" smtClean="0">
                <a:ln>
                  <a:noFill/>
                </a:ln>
                <a:solidFill>
                  <a:schemeClr val="tx1"/>
                </a:solidFill>
                <a:effectLst/>
                <a:uLnTx/>
                <a:uFillTx/>
                <a:latin typeface="+mn-lt"/>
                <a:ea typeface="+mn-ea"/>
                <a:cs typeface="+mn-cs"/>
              </a:rPr>
              <a:t> Team</a:t>
            </a:r>
          </a:p>
          <a:p>
            <a:pPr marL="0" marR="0" lvl="0" indent="0" algn="l" defTabSz="914363" rtl="0" eaLnBrk="1" fontAlgn="auto" latinLnBrk="0" hangingPunct="1">
              <a:lnSpc>
                <a:spcPct val="90000"/>
              </a:lnSpc>
              <a:spcBef>
                <a:spcPts val="0"/>
              </a:spcBef>
              <a:spcAft>
                <a:spcPts val="0"/>
              </a:spcAft>
              <a:buClrTx/>
              <a:buSzTx/>
              <a:buFontTx/>
              <a:buNone/>
              <a:tabLst/>
              <a:defRPr/>
            </a:pPr>
            <a:r>
              <a:rPr lang="en-US" sz="2400" baseline="0" dirty="0" smtClean="0"/>
              <a:t>Microsoft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329595"/>
          </a:xfrm>
        </p:spPr>
        <p:txBody>
          <a:bodyPr/>
          <a:lstStyle/>
          <a:p>
            <a:r>
              <a:rPr lang="en-US" dirty="0" smtClean="0"/>
              <a:t>Transactional Debatching Channel</a:t>
            </a:r>
            <a:endParaRPr lang="en-US" dirty="0"/>
          </a:p>
        </p:txBody>
      </p:sp>
      <p:pic>
        <p:nvPicPr>
          <p:cNvPr id="3074" name="Picture 2"/>
          <p:cNvPicPr>
            <a:picLocks noChangeAspect="1" noChangeArrowheads="1"/>
          </p:cNvPicPr>
          <p:nvPr/>
        </p:nvPicPr>
        <p:blipFill>
          <a:blip r:embed="rId3"/>
          <a:srcRect/>
          <a:stretch>
            <a:fillRect/>
          </a:stretch>
        </p:blipFill>
        <p:spPr bwMode="auto">
          <a:xfrm>
            <a:off x="152400" y="1524000"/>
            <a:ext cx="8763000" cy="4929188"/>
          </a:xfrm>
          <a:prstGeom prst="rect">
            <a:avLst/>
          </a:prstGeom>
          <a:noFill/>
          <a:ln w="25400" cap="rnd">
            <a:solidFill>
              <a:schemeClr val="bg2">
                <a:lumMod val="75000"/>
              </a:schemeClr>
            </a:solidFill>
            <a:miter lim="800000"/>
            <a:headEnd/>
            <a:tailEnd/>
          </a:ln>
        </p:spPr>
      </p:pic>
    </p:spTree>
  </p:cSld>
  <p:clrMapOvr>
    <a:masterClrMapping/>
  </p:clrMapOvr>
  <p:transition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Debatching Channel Detail</a:t>
            </a:r>
            <a:endParaRPr lang="en-US" dirty="0"/>
          </a:p>
        </p:txBody>
      </p:sp>
      <p:pic>
        <p:nvPicPr>
          <p:cNvPr id="1026" name="Picture 2"/>
          <p:cNvPicPr>
            <a:picLocks noChangeAspect="1" noChangeArrowheads="1"/>
          </p:cNvPicPr>
          <p:nvPr/>
        </p:nvPicPr>
        <p:blipFill>
          <a:blip r:embed="rId3"/>
          <a:srcRect/>
          <a:stretch>
            <a:fillRect/>
          </a:stretch>
        </p:blipFill>
        <p:spPr bwMode="auto">
          <a:xfrm>
            <a:off x="3276600" y="1500867"/>
            <a:ext cx="5715000" cy="5204733"/>
          </a:xfrm>
          <a:prstGeom prst="rect">
            <a:avLst/>
          </a:prstGeom>
          <a:noFill/>
          <a:ln w="25400" cap="rnd">
            <a:solidFill>
              <a:schemeClr val="bg2">
                <a:lumMod val="75000"/>
              </a:schemeClr>
            </a:solid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28600" y="1500867"/>
            <a:ext cx="2934730" cy="3810000"/>
          </a:xfrm>
          <a:prstGeom prst="rect">
            <a:avLst/>
          </a:prstGeom>
          <a:noFill/>
          <a:ln w="25400" cap="rnd">
            <a:solidFill>
              <a:schemeClr val="bg2">
                <a:lumMod val="75000"/>
              </a:schemeClr>
            </a:solidFill>
            <a:miter lim="800000"/>
            <a:headEnd/>
            <a:tailEnd/>
          </a:ln>
        </p:spPr>
      </p:pic>
    </p:spTree>
  </p:cSld>
  <p:clrMapOvr>
    <a:masterClrMapping/>
  </p:clrMapOvr>
  <p:transition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Debatching Channel</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Faults</a:t>
            </a:r>
            <a:endParaRPr lang="en-US" dirty="0"/>
          </a:p>
        </p:txBody>
      </p:sp>
      <p:sp>
        <p:nvSpPr>
          <p:cNvPr id="3" name="Text Placeholder 2"/>
          <p:cNvSpPr>
            <a:spLocks noGrp="1"/>
          </p:cNvSpPr>
          <p:nvPr>
            <p:ph type="body" sz="quarter" idx="10"/>
          </p:nvPr>
        </p:nvSpPr>
        <p:spPr>
          <a:xfrm>
            <a:off x="381000" y="1447799"/>
            <a:ext cx="8382000" cy="3480953"/>
          </a:xfrm>
        </p:spPr>
        <p:txBody>
          <a:bodyPr/>
          <a:lstStyle/>
          <a:p>
            <a:pPr>
              <a:buNone/>
            </a:pPr>
            <a:r>
              <a:rPr lang="en-US" sz="2400" dirty="0" smtClean="0"/>
              <a:t>Problem</a:t>
            </a:r>
          </a:p>
          <a:p>
            <a:r>
              <a:rPr lang="en-US" sz="1800" dirty="0" smtClean="0"/>
              <a:t>How can I throw Typed Faults from Orchestrations Published as WCF Services ?</a:t>
            </a:r>
          </a:p>
          <a:p>
            <a:pPr>
              <a:buNone/>
            </a:pPr>
            <a:endParaRPr lang="en-US" sz="1800" dirty="0" smtClean="0"/>
          </a:p>
          <a:p>
            <a:pPr>
              <a:buNone/>
            </a:pPr>
            <a:r>
              <a:rPr lang="en-US" sz="2400" dirty="0" smtClean="0"/>
              <a:t>You will see:</a:t>
            </a:r>
          </a:p>
          <a:p>
            <a:r>
              <a:rPr lang="en-US" sz="1800" dirty="0" smtClean="0"/>
              <a:t>How to configure and use a custom endpoint behavior.</a:t>
            </a:r>
          </a:p>
          <a:p>
            <a:r>
              <a:rPr lang="en-US" sz="1800" dirty="0" smtClean="0"/>
              <a:t>How to configure and use a message inspector.</a:t>
            </a:r>
          </a:p>
          <a:p>
            <a:r>
              <a:rPr lang="en-US" sz="1800" dirty="0" smtClean="0"/>
              <a:t>How to return a typed fault from an orchestration.</a:t>
            </a:r>
          </a:p>
          <a:p>
            <a:r>
              <a:rPr lang="en-US" sz="1800" dirty="0" smtClean="0"/>
              <a:t>How analyzing incoming/outgoing message with the Service Trace Viewer.</a:t>
            </a:r>
          </a:p>
          <a:p>
            <a:r>
              <a:rPr lang="en-US" sz="1800" dirty="0" smtClean="0"/>
              <a:t>How to extend the WSDL exposed by a WCF Receive Location.</a:t>
            </a:r>
          </a:p>
          <a:p>
            <a:r>
              <a:rPr lang="en-US" sz="1800" dirty="0" smtClean="0"/>
              <a:t>How to use the bam Interceptor within a WCF-</a:t>
            </a:r>
            <a:r>
              <a:rPr lang="en-US" sz="1800" dirty="0" err="1" smtClean="0"/>
              <a:t>CustomIsolated</a:t>
            </a:r>
            <a:r>
              <a:rPr lang="en-US" sz="1800" dirty="0" smtClean="0"/>
              <a:t> RL.</a:t>
            </a:r>
          </a:p>
          <a:p>
            <a:r>
              <a:rPr lang="en-US" sz="1800" dirty="0" smtClean="0"/>
              <a:t>How to use the performance counters exposed by the bam Interceptor.</a:t>
            </a:r>
          </a:p>
        </p:txBody>
      </p:sp>
    </p:spTree>
  </p:cSld>
  <p:clrMapOvr>
    <a:masterClrMapping/>
  </p:clrMapOvr>
  <p:transition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 and Typed Faults</a:t>
            </a:r>
            <a:endParaRPr lang="en-US" dirty="0"/>
          </a:p>
        </p:txBody>
      </p:sp>
      <p:sp>
        <p:nvSpPr>
          <p:cNvPr id="3" name="Text Placeholder 2"/>
          <p:cNvSpPr>
            <a:spLocks noGrp="1"/>
          </p:cNvSpPr>
          <p:nvPr>
            <p:ph type="body" sz="quarter" idx="10"/>
          </p:nvPr>
        </p:nvSpPr>
        <p:spPr/>
        <p:txBody>
          <a:bodyPr/>
          <a:lstStyle/>
          <a:p>
            <a:endParaRPr lang="en-US"/>
          </a:p>
        </p:txBody>
      </p:sp>
      <p:sp>
        <p:nvSpPr>
          <p:cNvPr id="57346" name="Rectangle 2"/>
          <p:cNvSpPr>
            <a:spLocks noChangeArrowheads="1"/>
          </p:cNvSpPr>
          <p:nvPr/>
        </p:nvSpPr>
        <p:spPr bwMode="auto">
          <a:xfrm>
            <a:off x="304800" y="1447800"/>
            <a:ext cx="8534400" cy="5029200"/>
          </a:xfrm>
          <a:prstGeom prst="rect">
            <a:avLst/>
          </a:prstGeom>
          <a:solidFill>
            <a:schemeClr val="tx1"/>
          </a:solidFill>
          <a:ln w="25400" cap="rnd">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Serializable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DataContract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(Name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CustomError</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Namespace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"http://microsoft.biztalk.cat/10/customerror"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public</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class</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CustomError</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ServiceContract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(Name =</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HelloWorld</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Namespace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"http://microsoft.biztalk.cat/10/helloworld"</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public</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interface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IHelloWorld</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OperationContract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(Action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SayHello</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ReplyAction</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SayHello</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FaultContract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0000FF"/>
                </a:solidFill>
                <a:effectLst/>
                <a:latin typeface="Courier New" pitchFamily="49" charset="0"/>
                <a:ea typeface="Calibri" pitchFamily="34" charset="0"/>
                <a:cs typeface="Courier New" pitchFamily="49" charset="0"/>
              </a:rPr>
              <a:t>typeof</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CustomError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Action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CustomErrorFault</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HelloWorldResponse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SayHello</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HelloWorldRequest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request);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ServiceBehavior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(Name =</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HelloWorld</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Namespace = </a:t>
            </a:r>
            <a:r>
              <a:rPr kumimoji="0" lang="en-US" sz="1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"http://microsoft.biztalk.cat/10/helloworld"</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public</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class</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HelloWorld</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IHelloWorld</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OperationBehavior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public</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HelloWorldResponse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SayHello</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lang="en-US" sz="1000" dirty="0" err="1" smtClean="0">
                <a:solidFill>
                  <a:srgbClr val="2B91AF"/>
                </a:solidFill>
                <a:latin typeface="Courier New" pitchFamily="49" charset="0"/>
                <a:ea typeface="Calibri" pitchFamily="34" charset="0"/>
                <a:cs typeface="Courier New" pitchFamily="49" charset="0"/>
              </a:rPr>
              <a:t>HelloWorldRequest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request)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if</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(request ==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null</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0000FF"/>
                </a:solidFill>
                <a:effectLst/>
                <a:latin typeface="Courier New" pitchFamily="49" charset="0"/>
                <a:ea typeface="Calibri" pitchFamily="34" charset="0"/>
                <a:cs typeface="Courier New" pitchFamily="49" charset="0"/>
              </a:rPr>
              <a:t>string</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.IsNullOrEmpty</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request.Name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lvl="0" defTabSz="914400" eaLnBrk="0" fontAlgn="base" hangingPunct="0">
              <a:spcBef>
                <a:spcPct val="0"/>
              </a:spcBef>
              <a:spcAft>
                <a:spcPct val="0"/>
              </a:spcAf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throw</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CreateFault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lang="en-US" sz="1000" dirty="0" smtClean="0">
                <a:solidFill>
                  <a:srgbClr val="A31515"/>
                </a:solidFill>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The name </a:t>
            </a:r>
            <a:r>
              <a:rPr lang="en-US" sz="1000" dirty="0" smtClean="0">
                <a:solidFill>
                  <a:schemeClr val="bg1"/>
                </a:solidFill>
                <a:latin typeface="Courier New" pitchFamily="49" charset="0"/>
                <a:ea typeface="Calibri" pitchFamily="34" charset="0"/>
                <a:cs typeface="Courier New" pitchFamily="49" charset="0"/>
              </a:rPr>
              <a:t>c</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annot </a:t>
            </a:r>
            <a:r>
              <a:rPr lang="en-US" sz="1000" dirty="0" smtClean="0">
                <a:solidFill>
                  <a:schemeClr val="bg1"/>
                </a:solidFill>
                <a:latin typeface="Courier New" pitchFamily="49" charset="0"/>
                <a:ea typeface="Calibri" pitchFamily="34" charset="0"/>
                <a:cs typeface="Courier New" pitchFamily="49" charset="0"/>
              </a:rPr>
              <a:t>b</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e </a:t>
            </a:r>
            <a:r>
              <a:rPr lang="en-US" sz="1000" dirty="0" smtClean="0">
                <a:solidFill>
                  <a:schemeClr val="bg1"/>
                </a:solidFill>
                <a:latin typeface="Courier New" pitchFamily="49" charset="0"/>
                <a:ea typeface="Calibri" pitchFamily="34" charset="0"/>
                <a:cs typeface="Courier New" pitchFamily="49" charset="0"/>
              </a:rPr>
              <a:t>n</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ull or empty.</a:t>
            </a:r>
            <a:r>
              <a:rPr lang="en-US" sz="1000" dirty="0" smtClean="0">
                <a:solidFill>
                  <a:srgbClr val="A31515"/>
                </a:solidFill>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lvl="0" defTabSz="914400" eaLnBrk="0" fontAlgn="base" hangingPunct="0">
              <a:spcBef>
                <a:spcPct val="0"/>
              </a:spcBef>
              <a:spcAft>
                <a:spcPct val="0"/>
              </a:spcAf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return</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new</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lang="en-US" sz="1000" dirty="0" err="1" smtClean="0">
                <a:solidFill>
                  <a:srgbClr val="2B91AF"/>
                </a:solidFill>
                <a:latin typeface="Courier New" pitchFamily="49" charset="0"/>
                <a:ea typeface="Calibri" pitchFamily="34" charset="0"/>
                <a:cs typeface="Courier New" pitchFamily="49" charset="0"/>
              </a:rPr>
              <a:t>HelloWorldResponse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0000FF"/>
                </a:solidFill>
                <a:effectLst/>
                <a:latin typeface="Courier New" pitchFamily="49" charset="0"/>
                <a:ea typeface="Calibri" pitchFamily="34" charset="0"/>
                <a:cs typeface="Courier New" pitchFamily="49" charset="0"/>
              </a:rPr>
              <a:t>string</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.Format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lang="en-US" sz="1000" dirty="0" smtClean="0">
                <a:solidFill>
                  <a:srgbClr val="A31515"/>
                </a:solidFill>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Hi {0}!</a:t>
            </a:r>
            <a:r>
              <a:rPr lang="en-US" sz="1000" dirty="0" smtClean="0">
                <a:solidFill>
                  <a:srgbClr val="A31515"/>
                </a:solidFill>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request.Name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private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FaultException</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&lt;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CustomError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&gt;</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CreateFault</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string</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message)</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return</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fault;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Server and Typed Faults</a:t>
            </a:r>
            <a:endParaRPr lang="en-US" dirty="0"/>
          </a:p>
        </p:txBody>
      </p:sp>
      <p:sp>
        <p:nvSpPr>
          <p:cNvPr id="3" name="Text Placeholder 2"/>
          <p:cNvSpPr>
            <a:spLocks noGrp="1"/>
          </p:cNvSpPr>
          <p:nvPr>
            <p:ph type="body" sz="quarter" idx="10"/>
          </p:nvPr>
        </p:nvSpPr>
        <p:spPr>
          <a:xfrm>
            <a:off x="381000" y="1447799"/>
            <a:ext cx="8382000" cy="4136517"/>
          </a:xfrm>
        </p:spPr>
        <p:txBody>
          <a:bodyPr/>
          <a:lstStyle/>
          <a:p>
            <a:r>
              <a:rPr lang="en-US" sz="2800" dirty="0" smtClean="0"/>
              <a:t>BizTalk Server 2006 R2 and BizTalk Server 2009 allow handling typed fault contracts when consuming WCF services from within orchestrations.</a:t>
            </a:r>
          </a:p>
          <a:p>
            <a:r>
              <a:rPr lang="en-US" sz="2800" dirty="0" smtClean="0"/>
              <a:t>WCF adapters actually do not </a:t>
            </a:r>
            <a:r>
              <a:rPr lang="en-US" sz="2800" smtClean="0"/>
              <a:t>support returning typed </a:t>
            </a:r>
            <a:r>
              <a:rPr lang="en-US" sz="2800" dirty="0" smtClean="0"/>
              <a:t>fault contract exceptions within orchestrations published as WCF services. </a:t>
            </a:r>
          </a:p>
          <a:p>
            <a:r>
              <a:rPr lang="en-US" sz="2800" dirty="0" smtClean="0"/>
              <a:t>However, </a:t>
            </a:r>
            <a:r>
              <a:rPr lang="en-US" sz="2800" dirty="0" err="1" smtClean="0"/>
              <a:t>untyped</a:t>
            </a:r>
            <a:r>
              <a:rPr lang="en-US" sz="2800" dirty="0" smtClean="0"/>
              <a:t> SOAP faults can always be returned by orchestrations or pipelines. </a:t>
            </a:r>
          </a:p>
          <a:p>
            <a:endParaRPr lang="en-US" sz="2800" dirty="0"/>
          </a:p>
        </p:txBody>
      </p:sp>
    </p:spTree>
  </p:cSld>
  <p:clrMapOvr>
    <a:masterClrMapping/>
  </p:clrMapOvr>
  <p:transition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the WSDL</a:t>
            </a:r>
            <a:endParaRPr lang="en-US" dirty="0"/>
          </a:p>
        </p:txBody>
      </p:sp>
      <p:sp>
        <p:nvSpPr>
          <p:cNvPr id="3" name="Text Placeholder 2"/>
          <p:cNvSpPr>
            <a:spLocks noGrp="1"/>
          </p:cNvSpPr>
          <p:nvPr>
            <p:ph type="body" sz="quarter" idx="10"/>
          </p:nvPr>
        </p:nvSpPr>
        <p:spPr>
          <a:xfrm>
            <a:off x="381000" y="1219200"/>
            <a:ext cx="4876800" cy="4444294"/>
          </a:xfrm>
        </p:spPr>
        <p:txBody>
          <a:bodyPr/>
          <a:lstStyle/>
          <a:p>
            <a:r>
              <a:rPr lang="en-US" sz="2400" dirty="0" smtClean="0"/>
              <a:t>How can you extend the WSDL generated by the WCF Service Publishing Wizard to expose soap fault messages?</a:t>
            </a:r>
          </a:p>
          <a:p>
            <a:r>
              <a:rPr lang="en-US" sz="2400" dirty="0" smtClean="0"/>
              <a:t>There are 2 solutions:</a:t>
            </a:r>
          </a:p>
          <a:p>
            <a:pPr lvl="1"/>
            <a:r>
              <a:rPr lang="en-US" sz="2000" dirty="0" smtClean="0"/>
              <a:t>Manual Approach</a:t>
            </a:r>
          </a:p>
          <a:p>
            <a:pPr lvl="2"/>
            <a:r>
              <a:rPr lang="en-US" sz="1600" dirty="0" smtClean="0"/>
              <a:t>You define a custom WSDL using a text or xml editor.</a:t>
            </a:r>
          </a:p>
          <a:p>
            <a:pPr lvl="2"/>
            <a:r>
              <a:rPr lang="en-US" sz="1600" dirty="0" smtClean="0"/>
              <a:t>You publish the resulting </a:t>
            </a:r>
            <a:r>
              <a:rPr lang="en-US" sz="1600" dirty="0" err="1" smtClean="0"/>
              <a:t>WSDLfile</a:t>
            </a:r>
            <a:r>
              <a:rPr lang="en-US" sz="1600" dirty="0" smtClean="0"/>
              <a:t> to IIS</a:t>
            </a:r>
          </a:p>
          <a:p>
            <a:pPr lvl="2"/>
            <a:r>
              <a:rPr lang="en-US" sz="1600" dirty="0" smtClean="0"/>
              <a:t>You configure your WCF-Custom RL to expose the newly created WSDL file using the </a:t>
            </a:r>
            <a:r>
              <a:rPr lang="en-US" sz="1600" dirty="0" err="1" smtClean="0"/>
              <a:t>serviceMetadata</a:t>
            </a:r>
            <a:r>
              <a:rPr lang="en-US" sz="1600" dirty="0" smtClean="0"/>
              <a:t> behavior.</a:t>
            </a:r>
          </a:p>
          <a:p>
            <a:pPr lvl="1"/>
            <a:r>
              <a:rPr lang="en-US" sz="2000" dirty="0" smtClean="0"/>
              <a:t>Create a custom endpoint behavior to dynamically  modify the WSDL generated by BizTalk.</a:t>
            </a:r>
          </a:p>
        </p:txBody>
      </p:sp>
      <p:pic>
        <p:nvPicPr>
          <p:cNvPr id="74754" name="Picture 2" descr="serviceMetadata">
            <a:hlinkClick r:id="rId3"/>
          </p:cNvPr>
          <p:cNvPicPr>
            <a:picLocks noChangeAspect="1" noChangeArrowheads="1"/>
          </p:cNvPicPr>
          <p:nvPr/>
        </p:nvPicPr>
        <p:blipFill>
          <a:blip r:embed="rId4"/>
          <a:srcRect/>
          <a:stretch>
            <a:fillRect/>
          </a:stretch>
        </p:blipFill>
        <p:spPr bwMode="auto">
          <a:xfrm>
            <a:off x="5923140" y="1219201"/>
            <a:ext cx="3056656" cy="3276600"/>
          </a:xfrm>
          <a:prstGeom prst="rect">
            <a:avLst/>
          </a:prstGeom>
          <a:noFill/>
          <a:ln w="25400" cap="rnd">
            <a:solidFill>
              <a:schemeClr val="bg2">
                <a:lumMod val="75000"/>
              </a:schemeClr>
            </a:solidFill>
          </a:ln>
        </p:spPr>
      </p:pic>
    </p:spTree>
  </p:cSld>
  <p:clrMapOvr>
    <a:masterClrMapping/>
  </p:clrMapOvr>
  <p:transition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329595"/>
          </a:xfrm>
        </p:spPr>
        <p:txBody>
          <a:bodyPr/>
          <a:lstStyle/>
          <a:p>
            <a:r>
              <a:rPr lang="en-US" dirty="0" err="1" smtClean="0"/>
              <a:t>WsdlExtensions</a:t>
            </a:r>
            <a:r>
              <a:rPr lang="en-US" dirty="0" smtClean="0"/>
              <a:t> Endpoint Behavior</a:t>
            </a:r>
            <a:endParaRPr lang="en-US" dirty="0"/>
          </a:p>
        </p:txBody>
      </p:sp>
      <p:sp>
        <p:nvSpPr>
          <p:cNvPr id="3" name="Text Placeholder 2"/>
          <p:cNvSpPr>
            <a:spLocks noGrp="1"/>
          </p:cNvSpPr>
          <p:nvPr>
            <p:ph type="body" sz="quarter" idx="10"/>
          </p:nvPr>
        </p:nvSpPr>
        <p:spPr>
          <a:xfrm>
            <a:off x="152400" y="1447799"/>
            <a:ext cx="3581400" cy="4633576"/>
          </a:xfrm>
        </p:spPr>
        <p:txBody>
          <a:bodyPr/>
          <a:lstStyle/>
          <a:p>
            <a:r>
              <a:rPr lang="en-US" sz="1700" dirty="0" smtClean="0"/>
              <a:t>The </a:t>
            </a:r>
            <a:r>
              <a:rPr lang="en-US" sz="1700" dirty="0" err="1" smtClean="0"/>
              <a:t>WsdlExtensions</a:t>
            </a:r>
            <a:r>
              <a:rPr lang="en-US" sz="1700" dirty="0" smtClean="0"/>
              <a:t> property exposed by the endpoint behavior accepts an XML snippet that allows to specify how to customize the WSDL at runtime.</a:t>
            </a:r>
          </a:p>
          <a:p>
            <a:pPr lvl="1"/>
            <a:r>
              <a:rPr lang="en-US" sz="1300" dirty="0" smtClean="0"/>
              <a:t>The prefix for the namespace of new messages created inside the WSDL. </a:t>
            </a:r>
          </a:p>
          <a:p>
            <a:pPr lvl="1"/>
            <a:r>
              <a:rPr lang="en-US" sz="1300" dirty="0" smtClean="0"/>
              <a:t>One or multiple Xml Schemas each defining a different typed fault. These schemas must be deployed to BizTalk. At runtime, the component is able to retrieve the content of each schema from the BizTalkMgmtDb that  subsequently is inserted in the outbound WSDL. </a:t>
            </a:r>
          </a:p>
          <a:p>
            <a:pPr lvl="1"/>
            <a:r>
              <a:rPr lang="en-US" sz="1300" dirty="0" smtClean="0"/>
              <a:t>One or multiple fault messages, each containing one or multiple parts. </a:t>
            </a:r>
          </a:p>
          <a:p>
            <a:pPr lvl="1"/>
            <a:r>
              <a:rPr lang="en-US" sz="1300" dirty="0" smtClean="0"/>
              <a:t>One or multiple operation-fault associations. At runtime the component search through the original WSDL structure and creates faults accordingly.</a:t>
            </a:r>
          </a:p>
        </p:txBody>
      </p:sp>
      <p:sp>
        <p:nvSpPr>
          <p:cNvPr id="6" name="Rectangle 1"/>
          <p:cNvSpPr>
            <a:spLocks noChangeArrowheads="1"/>
          </p:cNvSpPr>
          <p:nvPr/>
        </p:nvSpPr>
        <p:spPr bwMode="auto">
          <a:xfrm>
            <a:off x="3810000" y="1371600"/>
            <a:ext cx="5181600" cy="4647426"/>
          </a:xfrm>
          <a:prstGeom prst="rect">
            <a:avLst/>
          </a:prstGeom>
          <a:solidFill>
            <a:schemeClr val="tx1"/>
          </a:solidFill>
          <a:ln w="25400" cap="rnd">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WsdlExtensions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a:t>
            </a:r>
            <a:r>
              <a:rPr kumimoji="0" lang="en-US" sz="800" b="0" i="0" u="none" strike="noStrike" cap="none" normalizeH="0" baseline="0" dirty="0" err="1" smtClean="0">
                <a:ln>
                  <a:noFill/>
                </a:ln>
                <a:solidFill>
                  <a:srgbClr val="FF0000"/>
                </a:solidFill>
                <a:effectLst/>
                <a:latin typeface="Courier New" pitchFamily="49" charset="0"/>
                <a:ea typeface="Calibri" pitchFamily="34" charset="0"/>
                <a:cs typeface="Courier New" pitchFamily="49" charset="0"/>
              </a:rPr>
              <a:t>xmlns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a:t>
            </a:r>
            <a:r>
              <a:rPr kumimoji="0" lang="en-US" sz="8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http://microsoft.biztalk.cat/10/wsdlextensions</a:t>
            </a:r>
            <a:r>
              <a:rPr kumimoji="0" lang="en-US" sz="8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Prefix</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bt</a:t>
            </a:r>
            <a:r>
              <a:rPr kumimoji="0" lang="en-US" sz="8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Prefix</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XmlSchemas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XmlSchema</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CustomError</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Namespace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http://microsoft.biztalk.cat/10/customerror</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Namespace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XmlSchema</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XmlSchemas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HelloWorld_SayHello_CustomErrorFault_FaultMessage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Namespace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http://microsoft.biztalk.cat/10/customerror</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Namespace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Parts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Part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detail</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Element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CustomError</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Element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Part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Parts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PortTypes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PortType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HelloWorld</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Operations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Operation</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SayHello</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Faults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Fault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CustomErrorFault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Name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r>
              <a:rPr kumimoji="0" lang="en-US" sz="8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HelloWorld_SayHello_CustomErrorFault_FaultMessage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Message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Fault</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Faults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Operation</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Operations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PortType</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  &lt;/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PortTypes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&lt;/</a:t>
            </a:r>
            <a:r>
              <a:rPr kumimoji="0" lang="en-US" sz="800" b="0" i="0" u="none" strike="noStrike" cap="none" normalizeH="0" baseline="0" dirty="0" err="1" smtClean="0">
                <a:ln>
                  <a:noFill/>
                </a:ln>
                <a:solidFill>
                  <a:srgbClr val="A31515"/>
                </a:solidFill>
                <a:effectLst/>
                <a:latin typeface="Courier New" pitchFamily="49" charset="0"/>
                <a:ea typeface="Calibri" pitchFamily="34" charset="0"/>
                <a:cs typeface="Courier New" pitchFamily="49" charset="0"/>
              </a:rPr>
              <a:t>WsdlExtensions</a:t>
            </a:r>
            <a:r>
              <a:rPr kumimoji="0" lang="en-US" sz="8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Typed Faults</a:t>
            </a:r>
            <a:endParaRPr lang="en-US" dirty="0"/>
          </a:p>
        </p:txBody>
      </p:sp>
      <p:pic>
        <p:nvPicPr>
          <p:cNvPr id="5122" name="Picture 2"/>
          <p:cNvPicPr>
            <a:picLocks noChangeAspect="1" noChangeArrowheads="1"/>
          </p:cNvPicPr>
          <p:nvPr/>
        </p:nvPicPr>
        <p:blipFill>
          <a:blip r:embed="rId3"/>
          <a:srcRect/>
          <a:stretch>
            <a:fillRect/>
          </a:stretch>
        </p:blipFill>
        <p:spPr bwMode="auto">
          <a:xfrm>
            <a:off x="152400" y="1447800"/>
            <a:ext cx="8763000" cy="2022231"/>
          </a:xfrm>
          <a:prstGeom prst="rect">
            <a:avLst/>
          </a:prstGeom>
          <a:noFill/>
          <a:ln w="25400" cap="rnd">
            <a:solidFill>
              <a:schemeClr val="bg2">
                <a:lumMod val="75000"/>
              </a:schemeClr>
            </a:solidFill>
            <a:miter lim="800000"/>
            <a:headEnd/>
            <a:tailEnd/>
          </a:ln>
        </p:spPr>
      </p:pic>
      <p:sp>
        <p:nvSpPr>
          <p:cNvPr id="4" name="Text Placeholder 2"/>
          <p:cNvSpPr>
            <a:spLocks noGrp="1"/>
          </p:cNvSpPr>
          <p:nvPr>
            <p:ph type="body" sz="quarter" idx="10"/>
          </p:nvPr>
        </p:nvSpPr>
        <p:spPr>
          <a:xfrm>
            <a:off x="152400" y="3733800"/>
            <a:ext cx="8382000" cy="2400657"/>
          </a:xfrm>
        </p:spPr>
        <p:txBody>
          <a:bodyPr/>
          <a:lstStyle/>
          <a:p>
            <a:pPr>
              <a:buFont typeface="+mj-lt"/>
              <a:buAutoNum type="arabicPeriod"/>
            </a:pPr>
            <a:r>
              <a:rPr lang="en-US" sz="1500" dirty="0" smtClean="0"/>
              <a:t>A WCF-</a:t>
            </a:r>
            <a:r>
              <a:rPr lang="en-US" sz="1500" dirty="0" err="1" smtClean="0"/>
              <a:t>CustomIsolated</a:t>
            </a:r>
            <a:r>
              <a:rPr lang="en-US" sz="1500" dirty="0" smtClean="0"/>
              <a:t> Receive Location receives a request message from the Client App.</a:t>
            </a:r>
            <a:endParaRPr lang="it-IT" sz="1500" dirty="0" smtClean="0"/>
          </a:p>
          <a:p>
            <a:pPr>
              <a:buFont typeface="+mj-lt"/>
              <a:buAutoNum type="arabicPeriod"/>
            </a:pPr>
            <a:r>
              <a:rPr lang="en-US" sz="1500" dirty="0" smtClean="0"/>
              <a:t>The Message Agent submits the incoming message to the MessageBox.</a:t>
            </a:r>
            <a:endParaRPr lang="it-IT" sz="1500" dirty="0" smtClean="0"/>
          </a:p>
          <a:p>
            <a:pPr>
              <a:buFont typeface="+mj-lt"/>
              <a:buAutoNum type="arabicPeriod"/>
            </a:pPr>
            <a:r>
              <a:rPr lang="en-US" sz="1500" dirty="0" smtClean="0"/>
              <a:t>The inbound request starts a new instance of the </a:t>
            </a:r>
            <a:r>
              <a:rPr lang="en-US" sz="1500" dirty="0" err="1" smtClean="0"/>
              <a:t>HelloWorld</a:t>
            </a:r>
            <a:r>
              <a:rPr lang="en-US" sz="1500" dirty="0" smtClean="0"/>
              <a:t> orchestration.</a:t>
            </a:r>
          </a:p>
          <a:p>
            <a:pPr>
              <a:buFont typeface="+mj-lt"/>
              <a:buAutoNum type="arabicPeriod"/>
            </a:pPr>
            <a:r>
              <a:rPr lang="en-US" sz="1500" dirty="0" smtClean="0"/>
              <a:t>If the name contained in the request message is null or empty, the  orchestration returns a  </a:t>
            </a:r>
            <a:r>
              <a:rPr lang="en-US" sz="1500" dirty="0" err="1" smtClean="0"/>
              <a:t>CustomError</a:t>
            </a:r>
            <a:r>
              <a:rPr lang="en-US" sz="1500" dirty="0" smtClean="0"/>
              <a:t> message containing context information.</a:t>
            </a:r>
            <a:endParaRPr lang="it-IT" sz="1500" dirty="0" smtClean="0"/>
          </a:p>
          <a:p>
            <a:pPr>
              <a:buFont typeface="+mj-lt"/>
              <a:buAutoNum type="arabicPeriod"/>
            </a:pPr>
            <a:r>
              <a:rPr lang="en-US" sz="1500" dirty="0" smtClean="0"/>
              <a:t>The </a:t>
            </a:r>
            <a:r>
              <a:rPr lang="en-US" sz="1500" dirty="0" err="1" smtClean="0"/>
              <a:t>HelloWorld</a:t>
            </a:r>
            <a:r>
              <a:rPr lang="en-US" sz="1500" dirty="0" smtClean="0"/>
              <a:t> orchestration publishes the response or error message to the MessageBox.</a:t>
            </a:r>
            <a:endParaRPr lang="it-IT" sz="1500" dirty="0" smtClean="0"/>
          </a:p>
          <a:p>
            <a:pPr>
              <a:buFont typeface="+mj-lt"/>
              <a:buAutoNum type="arabicPeriod"/>
            </a:pPr>
            <a:r>
              <a:rPr lang="en-US" sz="1500" dirty="0" smtClean="0"/>
              <a:t>The response message is retrieved by the WCF-</a:t>
            </a:r>
            <a:r>
              <a:rPr lang="en-US" sz="1500" dirty="0" err="1" smtClean="0"/>
              <a:t>CustomIsolated</a:t>
            </a:r>
            <a:r>
              <a:rPr lang="en-US" sz="1500" dirty="0" smtClean="0"/>
              <a:t> Receive Location.</a:t>
            </a:r>
          </a:p>
          <a:p>
            <a:pPr>
              <a:buFont typeface="+mj-lt"/>
              <a:buAutoNum type="arabicPeriod"/>
            </a:pPr>
            <a:r>
              <a:rPr lang="en-US" sz="1500" dirty="0" smtClean="0"/>
              <a:t>The </a:t>
            </a:r>
            <a:r>
              <a:rPr lang="en-US" sz="1500" dirty="0" err="1" smtClean="0"/>
              <a:t>CustomErrorMessageInspector</a:t>
            </a:r>
            <a:r>
              <a:rPr lang="en-US" sz="1500" dirty="0" smtClean="0"/>
              <a:t> intercepts  the response message and eventually creates a fault message.</a:t>
            </a:r>
            <a:endParaRPr lang="it-IT" sz="1500" dirty="0" smtClean="0"/>
          </a:p>
          <a:p>
            <a:pPr>
              <a:buFont typeface="+mj-lt"/>
              <a:buAutoNum type="arabicPeriod"/>
            </a:pPr>
            <a:r>
              <a:rPr lang="en-US" sz="1500" dirty="0" smtClean="0"/>
              <a:t>The response message is returned to the Client Application.</a:t>
            </a:r>
            <a:endParaRPr lang="it-IT" sz="1500" dirty="0" smtClean="0"/>
          </a:p>
        </p:txBody>
      </p:sp>
    </p:spTree>
  </p:cSld>
  <p:clrMapOvr>
    <a:masterClrMapping/>
  </p:clrMapOvr>
  <p:transition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Typed Faults</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1000" y="228600"/>
            <a:ext cx="8382000" cy="609398"/>
          </a:xfrm>
        </p:spPr>
        <p:txBody>
          <a:bodyPr/>
          <a:lstStyle/>
          <a:p>
            <a:r>
              <a:rPr lang="en-US" sz="4400" dirty="0" smtClean="0"/>
              <a:t>Session Objectives And Takeaways</a:t>
            </a:r>
            <a:endParaRPr lang="en-US" sz="4400" dirty="0"/>
          </a:p>
        </p:txBody>
      </p:sp>
      <p:sp>
        <p:nvSpPr>
          <p:cNvPr id="29698" name="Rectangle 9"/>
          <p:cNvSpPr>
            <a:spLocks noGrp="1" noChangeArrowheads="1"/>
          </p:cNvSpPr>
          <p:nvPr>
            <p:ph type="body" sz="quarter" idx="10"/>
          </p:nvPr>
        </p:nvSpPr>
        <p:spPr>
          <a:xfrm>
            <a:off x="381000" y="1447799"/>
            <a:ext cx="8382000" cy="5349157"/>
          </a:xfrm>
        </p:spPr>
        <p:txBody>
          <a:bodyPr/>
          <a:lstStyle/>
          <a:p>
            <a:pPr>
              <a:defRPr/>
            </a:pPr>
            <a:r>
              <a:rPr lang="en-US" dirty="0" smtClean="0"/>
              <a:t>Session Objective(s):  </a:t>
            </a:r>
          </a:p>
          <a:p>
            <a:pPr lvl="1">
              <a:defRPr/>
            </a:pPr>
            <a:r>
              <a:rPr lang="en-US" dirty="0" smtClean="0"/>
              <a:t>Introduction to WCF Adapters</a:t>
            </a:r>
          </a:p>
          <a:p>
            <a:pPr lvl="1">
              <a:defRPr/>
            </a:pPr>
            <a:r>
              <a:rPr lang="en-US" dirty="0" smtClean="0"/>
              <a:t>Extending  WCF Adapters</a:t>
            </a:r>
          </a:p>
          <a:p>
            <a:pPr lvl="2">
              <a:defRPr/>
            </a:pPr>
            <a:r>
              <a:rPr lang="en-US" dirty="0" smtClean="0"/>
              <a:t>Custom Service/Endpoint Behaviors</a:t>
            </a:r>
          </a:p>
          <a:p>
            <a:pPr lvl="2">
              <a:defRPr/>
            </a:pPr>
            <a:r>
              <a:rPr lang="en-US" dirty="0" smtClean="0"/>
              <a:t>Custom Message Inspectors</a:t>
            </a:r>
          </a:p>
          <a:p>
            <a:pPr lvl="2">
              <a:defRPr/>
            </a:pPr>
            <a:r>
              <a:rPr lang="en-US" dirty="0" smtClean="0"/>
              <a:t>Custom Binding Elements/Channels</a:t>
            </a:r>
          </a:p>
          <a:p>
            <a:pPr>
              <a:defRPr/>
            </a:pPr>
            <a:r>
              <a:rPr lang="en-US" dirty="0" smtClean="0"/>
              <a:t>Takeaways</a:t>
            </a:r>
          </a:p>
          <a:p>
            <a:pPr lvl="1">
              <a:defRPr/>
            </a:pPr>
            <a:r>
              <a:rPr lang="en-US" dirty="0" smtClean="0"/>
              <a:t>Architecture of BizTalk WCF adapters</a:t>
            </a:r>
          </a:p>
          <a:p>
            <a:pPr lvl="1">
              <a:defRPr/>
            </a:pPr>
            <a:r>
              <a:rPr lang="en-US" dirty="0" smtClean="0"/>
              <a:t>How to increase application functionality with the extensibility points provided by WCF Adapters</a:t>
            </a:r>
          </a:p>
          <a:p>
            <a:pPr lvl="1">
              <a:buNone/>
              <a:defRPr/>
            </a:pPr>
            <a:endParaRPr lang="en-US" dirty="0" smtClean="0"/>
          </a:p>
        </p:txBody>
      </p:sp>
    </p:spTree>
  </p:cSld>
  <p:clrMapOvr>
    <a:masterClrMapping/>
  </p:clrMapOvr>
  <p:transition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Duplex Message Exchange Pattern</a:t>
            </a:r>
            <a:endParaRPr lang="en-US" sz="4400" dirty="0"/>
          </a:p>
        </p:txBody>
      </p:sp>
      <p:sp>
        <p:nvSpPr>
          <p:cNvPr id="3" name="Text Placeholder 2"/>
          <p:cNvSpPr>
            <a:spLocks noGrp="1"/>
          </p:cNvSpPr>
          <p:nvPr>
            <p:ph type="body" sz="quarter" idx="10"/>
          </p:nvPr>
        </p:nvSpPr>
        <p:spPr>
          <a:xfrm>
            <a:off x="381000" y="1447799"/>
            <a:ext cx="8382000" cy="4013406"/>
          </a:xfrm>
        </p:spPr>
        <p:txBody>
          <a:bodyPr/>
          <a:lstStyle/>
          <a:p>
            <a:pPr>
              <a:buNone/>
            </a:pPr>
            <a:r>
              <a:rPr lang="en-US" sz="2400" dirty="0" smtClean="0"/>
              <a:t>Problem</a:t>
            </a:r>
          </a:p>
          <a:p>
            <a:r>
              <a:rPr lang="en-US" sz="1800" dirty="0" smtClean="0"/>
              <a:t>Can I use duplex message exchange pattern to invoke a WCF Receive Location?</a:t>
            </a:r>
          </a:p>
          <a:p>
            <a:endParaRPr lang="en-US" sz="1800" dirty="0" smtClean="0"/>
          </a:p>
          <a:p>
            <a:pPr>
              <a:buNone/>
            </a:pPr>
            <a:r>
              <a:rPr lang="en-US" sz="2400" dirty="0" smtClean="0"/>
              <a:t>You will see:</a:t>
            </a:r>
          </a:p>
          <a:p>
            <a:r>
              <a:rPr lang="en-US" sz="1800" dirty="0" smtClean="0"/>
              <a:t>How to configure a Request/Response:</a:t>
            </a:r>
          </a:p>
          <a:p>
            <a:pPr lvl="1"/>
            <a:r>
              <a:rPr lang="en-US" sz="1400" dirty="0" smtClean="0"/>
              <a:t>WCF-</a:t>
            </a:r>
            <a:r>
              <a:rPr lang="en-US" sz="1400" dirty="0" err="1" smtClean="0"/>
              <a:t>NetTcp</a:t>
            </a:r>
            <a:r>
              <a:rPr lang="en-US" sz="1400" dirty="0" smtClean="0"/>
              <a:t> Receive Location</a:t>
            </a:r>
          </a:p>
          <a:p>
            <a:pPr lvl="1"/>
            <a:r>
              <a:rPr lang="en-US" sz="1400" dirty="0" smtClean="0"/>
              <a:t>WCF-</a:t>
            </a:r>
            <a:r>
              <a:rPr lang="en-US" sz="1400" dirty="0" err="1" smtClean="0"/>
              <a:t>NetNamedPiped</a:t>
            </a:r>
            <a:r>
              <a:rPr lang="en-US" sz="1400" dirty="0" smtClean="0"/>
              <a:t> Receive Location</a:t>
            </a:r>
          </a:p>
          <a:p>
            <a:pPr lvl="1"/>
            <a:r>
              <a:rPr lang="en-US" sz="1400" dirty="0" smtClean="0"/>
              <a:t>WCF-</a:t>
            </a:r>
            <a:r>
              <a:rPr lang="en-US" sz="1400" dirty="0" err="1" smtClean="0"/>
              <a:t>CustomIsolated</a:t>
            </a:r>
            <a:r>
              <a:rPr lang="en-US" sz="1400" dirty="0" smtClean="0"/>
              <a:t> + </a:t>
            </a:r>
            <a:r>
              <a:rPr lang="en-US" sz="1400" dirty="0" err="1" smtClean="0"/>
              <a:t>WsDualHttpBinding</a:t>
            </a:r>
            <a:endParaRPr lang="en-US" sz="1400" dirty="0" smtClean="0"/>
          </a:p>
          <a:p>
            <a:r>
              <a:rPr lang="en-US" sz="1800" dirty="0" smtClean="0"/>
              <a:t>To support Duplex Message Exchange</a:t>
            </a:r>
          </a:p>
          <a:p>
            <a:r>
              <a:rPr lang="en-US" sz="1800" dirty="0" smtClean="0"/>
              <a:t>How to configure the client app to send a request and expose a callback contract to asynchronously receive the response message.</a:t>
            </a:r>
          </a:p>
          <a:p>
            <a:pPr lvl="1"/>
            <a:endParaRPr lang="en-US" sz="1400" dirty="0" smtClean="0"/>
          </a:p>
          <a:p>
            <a:endParaRPr lang="en-US" sz="1800" dirty="0"/>
          </a:p>
        </p:txBody>
      </p:sp>
    </p:spTree>
  </p:cSld>
  <p:clrMapOvr>
    <a:masterClrMapping/>
  </p:clrMapOvr>
  <p:transition advTm="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329595"/>
          </a:xfrm>
        </p:spPr>
        <p:txBody>
          <a:bodyPr/>
          <a:lstStyle/>
          <a:p>
            <a:r>
              <a:rPr lang="en-US" dirty="0" smtClean="0"/>
              <a:t>Duplex Message Exchange Pattern</a:t>
            </a:r>
            <a:endParaRPr lang="en-US" dirty="0"/>
          </a:p>
        </p:txBody>
      </p:sp>
      <p:pic>
        <p:nvPicPr>
          <p:cNvPr id="9218" name="Picture 2"/>
          <p:cNvPicPr>
            <a:picLocks noChangeAspect="1" noChangeArrowheads="1"/>
          </p:cNvPicPr>
          <p:nvPr/>
        </p:nvPicPr>
        <p:blipFill>
          <a:blip r:embed="rId3"/>
          <a:srcRect/>
          <a:stretch>
            <a:fillRect/>
          </a:stretch>
        </p:blipFill>
        <p:spPr bwMode="auto">
          <a:xfrm>
            <a:off x="889000" y="1066800"/>
            <a:ext cx="7340600" cy="5505450"/>
          </a:xfrm>
          <a:prstGeom prst="rect">
            <a:avLst/>
          </a:prstGeom>
          <a:noFill/>
          <a:ln w="25400" cap="rnd">
            <a:solidFill>
              <a:schemeClr val="bg2">
                <a:lumMod val="75000"/>
              </a:schemeClr>
            </a:solidFill>
            <a:miter lim="800000"/>
            <a:headEnd/>
            <a:tailEnd/>
          </a:ln>
        </p:spPr>
      </p:pic>
    </p:spTree>
  </p:cSld>
  <p:clrMapOvr>
    <a:masterClrMapping/>
  </p:clrMapOvr>
  <p:transition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146" y="4970054"/>
            <a:ext cx="8077200" cy="1523494"/>
          </a:xfrm>
        </p:spPr>
        <p:txBody>
          <a:bodyPr/>
          <a:lstStyle/>
          <a:p>
            <a:r>
              <a:rPr lang="en-US" sz="4400" dirty="0" smtClean="0"/>
              <a:t>Duplex Message Exchange Pattern</a:t>
            </a:r>
            <a:endParaRPr lang="en-US" sz="4400"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t>Resources</a:t>
            </a:r>
            <a:endParaRPr lang="en-US" dirty="0"/>
          </a:p>
        </p:txBody>
      </p:sp>
      <p:sp>
        <p:nvSpPr>
          <p:cNvPr id="56322" name="Rectangle 3"/>
          <p:cNvSpPr>
            <a:spLocks noGrp="1" noChangeArrowheads="1"/>
          </p:cNvSpPr>
          <p:nvPr>
            <p:ph type="body" sz="quarter" idx="10"/>
          </p:nvPr>
        </p:nvSpPr>
        <p:spPr>
          <a:xfrm>
            <a:off x="381000" y="1447799"/>
            <a:ext cx="8382000" cy="3514808"/>
          </a:xfrm>
        </p:spPr>
        <p:txBody>
          <a:bodyPr/>
          <a:lstStyle/>
          <a:p>
            <a:pPr marL="341313" indent="-341313"/>
            <a:r>
              <a:rPr lang="en-US" sz="2400" dirty="0" smtClean="0"/>
              <a:t>Stephen Kaufman’s Blog</a:t>
            </a:r>
          </a:p>
          <a:p>
            <a:pPr marL="858838" lvl="1" indent="-341313"/>
            <a:r>
              <a:rPr lang="en-US" sz="2000" dirty="0" smtClean="0">
                <a:hlinkClick r:id="rId3"/>
              </a:rPr>
              <a:t>http://blogs.msdn.com/skaufman</a:t>
            </a:r>
            <a:r>
              <a:rPr lang="en-US" sz="2000" dirty="0" smtClean="0">
                <a:hlinkClick r:id="rId4"/>
              </a:rPr>
              <a:t> </a:t>
            </a:r>
          </a:p>
          <a:p>
            <a:pPr marL="341313" indent="-341313"/>
            <a:r>
              <a:rPr lang="en-US" sz="2400" dirty="0" smtClean="0"/>
              <a:t>Paolo Salvatori’s Blog</a:t>
            </a:r>
          </a:p>
          <a:p>
            <a:pPr marL="858838" lvl="1" indent="-341313"/>
            <a:r>
              <a:rPr lang="en-US" sz="2000" dirty="0" smtClean="0">
                <a:hlinkClick r:id="rId4"/>
              </a:rPr>
              <a:t>http://blogs.msdn.com/paolos </a:t>
            </a:r>
          </a:p>
          <a:p>
            <a:r>
              <a:rPr lang="en-US" sz="2400" dirty="0" smtClean="0"/>
              <a:t>Using the Windows Communication Foundation (WCF) Adapters in BizTalk Server</a:t>
            </a:r>
          </a:p>
          <a:p>
            <a:pPr lvl="1"/>
            <a:r>
              <a:rPr lang="en-US" sz="2000" dirty="0" smtClean="0">
                <a:hlinkClick r:id="rId5"/>
              </a:rPr>
              <a:t>http://www.microsoft.com/downloads/details.aspx?familyid=a976dc7d-2296-4f88-be4d-0d314fca9e59&amp;displaylang=en&amp;tm</a:t>
            </a:r>
            <a:endParaRPr lang="en-US" sz="2000" dirty="0" smtClean="0"/>
          </a:p>
          <a:p>
            <a:r>
              <a:rPr lang="en-US" sz="2400" dirty="0" smtClean="0"/>
              <a:t>Microsoft BizTalk Server Performance Optimization Guide</a:t>
            </a:r>
          </a:p>
          <a:p>
            <a:pPr lvl="1"/>
            <a:r>
              <a:rPr lang="en-US" sz="2000" dirty="0" smtClean="0">
                <a:hlinkClick r:id="rId6"/>
              </a:rPr>
              <a:t>http://msdn.microsoft.com/en-us/library/cc558617.aspx</a:t>
            </a:r>
            <a:endParaRPr lang="en-US" sz="2000" dirty="0" smtClean="0"/>
          </a:p>
          <a:p>
            <a:r>
              <a:rPr lang="en-US" sz="2400" dirty="0" smtClean="0"/>
              <a:t>Microsoft BizTalk Server Operations Guide</a:t>
            </a:r>
          </a:p>
          <a:p>
            <a:pPr lvl="1"/>
            <a:r>
              <a:rPr lang="en-US" sz="2000" dirty="0" smtClean="0">
                <a:hlinkClick r:id="rId7"/>
              </a:rPr>
              <a:t>http://msdn.microsoft.com/en-us/library/cc296643.aspx</a:t>
            </a:r>
            <a:endParaRPr lang="en-US" sz="2000" dirty="0" smtClean="0"/>
          </a:p>
        </p:txBody>
      </p:sp>
    </p:spTree>
  </p:cSld>
  <p:clrMapOvr>
    <a:masterClrMapping/>
  </p:clrMapOvr>
  <p:transition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extLst>
      <p:ext uri="{BB962C8B-B14F-4D97-AF65-F5344CB8AC3E}">
        <p14:creationId xmlns:p14="http://schemas.microsoft.com/office/powerpoint/2010/main" xmlns="" val="1982718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47799"/>
            <a:ext cx="8382000" cy="4370427"/>
          </a:xfrm>
        </p:spPr>
        <p:txBody>
          <a:bodyPr/>
          <a:lstStyle/>
          <a:p>
            <a:r>
              <a:rPr lang="en-US" dirty="0" smtClean="0">
                <a:solidFill>
                  <a:srgbClr val="F8F57B"/>
                </a:solidFill>
              </a:rPr>
              <a:t>Brief Introduction to WCF\WCF Adapters</a:t>
            </a:r>
          </a:p>
          <a:p>
            <a:r>
              <a:rPr lang="en-US" dirty="0" smtClean="0"/>
              <a:t>WCF Extensibility Points</a:t>
            </a:r>
          </a:p>
          <a:p>
            <a:r>
              <a:rPr lang="en-US" dirty="0" smtClean="0"/>
              <a:t>Lots of Demos!</a:t>
            </a:r>
          </a:p>
          <a:p>
            <a:pPr lvl="1"/>
            <a:r>
              <a:rPr lang="en-US" dirty="0" smtClean="0"/>
              <a:t>Debatching Custom Channel</a:t>
            </a:r>
          </a:p>
          <a:p>
            <a:pPr lvl="1"/>
            <a:r>
              <a:rPr lang="en-US" dirty="0" smtClean="0"/>
              <a:t>Protocol Transition</a:t>
            </a:r>
          </a:p>
          <a:p>
            <a:pPr lvl="1"/>
            <a:r>
              <a:rPr lang="en-US" dirty="0" smtClean="0"/>
              <a:t>Throw Typed Fault From an Orchestration</a:t>
            </a:r>
          </a:p>
          <a:p>
            <a:pPr lvl="1"/>
            <a:r>
              <a:rPr lang="en-US" dirty="0" smtClean="0"/>
              <a:t>Large Message Transmission</a:t>
            </a:r>
          </a:p>
          <a:p>
            <a:pPr lvl="1"/>
            <a:r>
              <a:rPr lang="en-US" dirty="0" smtClean="0"/>
              <a:t>Duplex Message Exchange Pattern</a:t>
            </a:r>
          </a:p>
          <a:p>
            <a:pPr lvl="1"/>
            <a:r>
              <a:rPr lang="en-US" dirty="0" smtClean="0"/>
              <a:t>WCF LOB Adapter SDK: Echo Adapter</a:t>
            </a:r>
          </a:p>
        </p:txBody>
      </p:sp>
    </p:spTree>
  </p:cSld>
  <p:clrMapOvr>
    <a:masterClrMapping/>
  </p:clrMapOvr>
  <p:transition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bwMode="auto">
          <a:xfrm>
            <a:off x="6705600" y="4026879"/>
            <a:ext cx="1524000" cy="12192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2" name="Title 1"/>
          <p:cNvSpPr>
            <a:spLocks noGrp="1"/>
          </p:cNvSpPr>
          <p:nvPr>
            <p:ph type="title"/>
          </p:nvPr>
        </p:nvSpPr>
        <p:spPr/>
        <p:txBody>
          <a:bodyPr/>
          <a:lstStyle/>
          <a:p>
            <a:r>
              <a:rPr lang="en-US" dirty="0" smtClean="0"/>
              <a:t>The ABC of WCF</a:t>
            </a:r>
            <a:endParaRPr lang="en-US" dirty="0"/>
          </a:p>
        </p:txBody>
      </p:sp>
      <p:sp>
        <p:nvSpPr>
          <p:cNvPr id="3" name="Text Placeholder 2"/>
          <p:cNvSpPr>
            <a:spLocks noGrp="1"/>
          </p:cNvSpPr>
          <p:nvPr>
            <p:ph type="body" sz="quarter" idx="10"/>
          </p:nvPr>
        </p:nvSpPr>
        <p:spPr>
          <a:xfrm>
            <a:off x="381000" y="1066800"/>
            <a:ext cx="8534400" cy="3231654"/>
          </a:xfrm>
        </p:spPr>
        <p:txBody>
          <a:bodyPr/>
          <a:lstStyle/>
          <a:p>
            <a:r>
              <a:rPr lang="en-US" sz="2400" dirty="0" smtClean="0"/>
              <a:t>WCF is a runtime and a set of APIs for exchanging messages between components and applications.</a:t>
            </a:r>
          </a:p>
          <a:p>
            <a:r>
              <a:rPr lang="en-US" sz="2400" dirty="0" smtClean="0"/>
              <a:t>WCF was designed according to the tenets of service orientation. </a:t>
            </a:r>
          </a:p>
          <a:p>
            <a:r>
              <a:rPr lang="en-US" sz="2400" dirty="0" smtClean="0"/>
              <a:t>WCF services can expose one or multiple endpoints.</a:t>
            </a:r>
          </a:p>
          <a:p>
            <a:r>
              <a:rPr lang="en-US" sz="2400" dirty="0" smtClean="0"/>
              <a:t>Every endpoint is defined by 3 elements:</a:t>
            </a:r>
          </a:p>
          <a:p>
            <a:pPr lvl="1"/>
            <a:r>
              <a:rPr lang="en-US" sz="2000" dirty="0" smtClean="0"/>
              <a:t>A: Address</a:t>
            </a:r>
          </a:p>
          <a:p>
            <a:pPr lvl="1"/>
            <a:r>
              <a:rPr lang="en-US" sz="2000" dirty="0" smtClean="0"/>
              <a:t>B: Binding</a:t>
            </a:r>
          </a:p>
          <a:p>
            <a:pPr lvl="1"/>
            <a:r>
              <a:rPr lang="en-US" sz="2000" dirty="0" smtClean="0"/>
              <a:t>C: Contract</a:t>
            </a:r>
            <a:endParaRPr lang="en-US" sz="2000" dirty="0"/>
          </a:p>
        </p:txBody>
      </p:sp>
      <p:pic>
        <p:nvPicPr>
          <p:cNvPr id="10" name="Picture 9" descr="GEL Dotted Line MS-green"/>
          <p:cNvPicPr>
            <a:picLocks noChangeAspect="1" noChangeArrowheads="1"/>
          </p:cNvPicPr>
          <p:nvPr/>
        </p:nvPicPr>
        <p:blipFill>
          <a:blip r:embed="rId3" cstate="print"/>
          <a:srcRect l="18031" t="-2831" r="75771" b="-11320"/>
          <a:stretch>
            <a:fillRect/>
          </a:stretch>
        </p:blipFill>
        <p:spPr bwMode="auto">
          <a:xfrm>
            <a:off x="3733800" y="4495986"/>
            <a:ext cx="315913" cy="192087"/>
          </a:xfrm>
          <a:prstGeom prst="rect">
            <a:avLst/>
          </a:prstGeom>
          <a:noFill/>
        </p:spPr>
      </p:pic>
      <p:pic>
        <p:nvPicPr>
          <p:cNvPr id="11" name="Picture 10" descr="GEL Dotted Line MS-green"/>
          <p:cNvPicPr>
            <a:picLocks noChangeAspect="1" noChangeArrowheads="1"/>
          </p:cNvPicPr>
          <p:nvPr/>
        </p:nvPicPr>
        <p:blipFill>
          <a:blip r:embed="rId3" cstate="print"/>
          <a:srcRect t="-16982" r="93335" b="-11320"/>
          <a:stretch>
            <a:fillRect/>
          </a:stretch>
        </p:blipFill>
        <p:spPr bwMode="auto">
          <a:xfrm>
            <a:off x="5181600" y="4484079"/>
            <a:ext cx="339725" cy="215900"/>
          </a:xfrm>
          <a:prstGeom prst="rect">
            <a:avLst/>
          </a:prstGeom>
          <a:noFill/>
        </p:spPr>
      </p:pic>
      <p:grpSp>
        <p:nvGrpSpPr>
          <p:cNvPr id="4" name="Group 65"/>
          <p:cNvGrpSpPr/>
          <p:nvPr/>
        </p:nvGrpSpPr>
        <p:grpSpPr>
          <a:xfrm>
            <a:off x="5638800" y="4369779"/>
            <a:ext cx="1600200" cy="533400"/>
            <a:chOff x="9601200" y="2667000"/>
            <a:chExt cx="1600200" cy="533400"/>
          </a:xfrm>
        </p:grpSpPr>
        <p:sp>
          <p:nvSpPr>
            <p:cNvPr id="52" name="Rounded Rectangle 51"/>
            <p:cNvSpPr/>
            <p:nvPr/>
          </p:nvSpPr>
          <p:spPr bwMode="auto">
            <a:xfrm>
              <a:off x="10668000" y="2667000"/>
              <a:ext cx="533400" cy="533399"/>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a:t>
              </a:r>
            </a:p>
          </p:txBody>
        </p:sp>
        <p:sp>
          <p:nvSpPr>
            <p:cNvPr id="53" name="Rounded Rectangle 52"/>
            <p:cNvSpPr/>
            <p:nvPr/>
          </p:nvSpPr>
          <p:spPr bwMode="auto">
            <a:xfrm>
              <a:off x="10134600" y="2667000"/>
              <a:ext cx="5334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B</a:t>
              </a:r>
            </a:p>
          </p:txBody>
        </p:sp>
        <p:sp>
          <p:nvSpPr>
            <p:cNvPr id="54" name="Rounded Rectangle 53"/>
            <p:cNvSpPr/>
            <p:nvPr/>
          </p:nvSpPr>
          <p:spPr bwMode="auto">
            <a:xfrm>
              <a:off x="9601200" y="2667000"/>
              <a:ext cx="533400" cy="533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A</a:t>
              </a:r>
            </a:p>
          </p:txBody>
        </p:sp>
      </p:grpSp>
      <p:sp>
        <p:nvSpPr>
          <p:cNvPr id="56" name="Rounded Rectangle 55"/>
          <p:cNvSpPr/>
          <p:nvPr/>
        </p:nvSpPr>
        <p:spPr bwMode="auto">
          <a:xfrm>
            <a:off x="1143000" y="4026879"/>
            <a:ext cx="1524001" cy="12192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0" name="TextBox 59"/>
          <p:cNvSpPr txBox="1"/>
          <p:nvPr/>
        </p:nvSpPr>
        <p:spPr>
          <a:xfrm>
            <a:off x="7162800" y="4331679"/>
            <a:ext cx="1066800" cy="553998"/>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rPr>
              <a:t>WCF</a:t>
            </a:r>
          </a:p>
          <a:p>
            <a:pPr algn="ctr"/>
            <a:r>
              <a:rPr lang="en-US" dirty="0" smtClean="0">
                <a:gradFill>
                  <a:gsLst>
                    <a:gs pos="0">
                      <a:schemeClr val="tx1"/>
                    </a:gs>
                    <a:gs pos="86000">
                      <a:schemeClr val="tx1"/>
                    </a:gs>
                  </a:gsLst>
                  <a:lin ang="5400000" scaled="0"/>
                </a:gradFill>
              </a:rPr>
              <a:t>Service</a:t>
            </a:r>
          </a:p>
        </p:txBody>
      </p:sp>
      <p:pic>
        <p:nvPicPr>
          <p:cNvPr id="61" name="Picture 60" descr="MSN icon envelope only.png"/>
          <p:cNvPicPr>
            <a:picLocks noChangeAspect="1"/>
          </p:cNvPicPr>
          <p:nvPr/>
        </p:nvPicPr>
        <p:blipFill>
          <a:blip r:embed="rId4"/>
          <a:stretch>
            <a:fillRect/>
          </a:stretch>
        </p:blipFill>
        <p:spPr>
          <a:xfrm>
            <a:off x="4038600" y="3950679"/>
            <a:ext cx="1165281" cy="1905000"/>
          </a:xfrm>
          <a:prstGeom prst="rect">
            <a:avLst/>
          </a:prstGeom>
        </p:spPr>
      </p:pic>
      <p:grpSp>
        <p:nvGrpSpPr>
          <p:cNvPr id="5" name="Group 64"/>
          <p:cNvGrpSpPr/>
          <p:nvPr/>
        </p:nvGrpSpPr>
        <p:grpSpPr>
          <a:xfrm>
            <a:off x="2133600" y="4369779"/>
            <a:ext cx="1600199" cy="533400"/>
            <a:chOff x="6019801" y="4038600"/>
            <a:chExt cx="1600199" cy="533400"/>
          </a:xfrm>
        </p:grpSpPr>
        <p:sp>
          <p:nvSpPr>
            <p:cNvPr id="62" name="Rounded Rectangle 61"/>
            <p:cNvSpPr/>
            <p:nvPr/>
          </p:nvSpPr>
          <p:spPr bwMode="auto">
            <a:xfrm>
              <a:off x="6019801" y="4038600"/>
              <a:ext cx="533400" cy="533399"/>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C</a:t>
              </a:r>
            </a:p>
          </p:txBody>
        </p:sp>
        <p:sp>
          <p:nvSpPr>
            <p:cNvPr id="63" name="Rounded Rectangle 62"/>
            <p:cNvSpPr/>
            <p:nvPr/>
          </p:nvSpPr>
          <p:spPr bwMode="auto">
            <a:xfrm>
              <a:off x="6553200" y="4038600"/>
              <a:ext cx="5334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B</a:t>
              </a:r>
            </a:p>
          </p:txBody>
        </p:sp>
        <p:sp>
          <p:nvSpPr>
            <p:cNvPr id="64" name="Rounded Rectangle 63"/>
            <p:cNvSpPr/>
            <p:nvPr/>
          </p:nvSpPr>
          <p:spPr bwMode="auto">
            <a:xfrm>
              <a:off x="7086600" y="4038600"/>
              <a:ext cx="533400" cy="5334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A</a:t>
              </a:r>
            </a:p>
          </p:txBody>
        </p:sp>
      </p:grpSp>
      <p:sp>
        <p:nvSpPr>
          <p:cNvPr id="67" name="TextBox 66"/>
          <p:cNvSpPr txBox="1"/>
          <p:nvPr/>
        </p:nvSpPr>
        <p:spPr>
          <a:xfrm>
            <a:off x="1371600" y="4484079"/>
            <a:ext cx="58349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Client</a:t>
            </a:r>
          </a:p>
        </p:txBody>
      </p:sp>
      <p:sp>
        <p:nvSpPr>
          <p:cNvPr id="69" name="Rounded Rectangle 68"/>
          <p:cNvSpPr/>
          <p:nvPr/>
        </p:nvSpPr>
        <p:spPr bwMode="auto">
          <a:xfrm>
            <a:off x="5029200" y="5093679"/>
            <a:ext cx="1066800" cy="1066799"/>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Contract</a:t>
            </a:r>
          </a:p>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(what)</a:t>
            </a:r>
          </a:p>
        </p:txBody>
      </p:sp>
      <p:sp>
        <p:nvSpPr>
          <p:cNvPr id="70" name="Rounded Rectangle 69"/>
          <p:cNvSpPr/>
          <p:nvPr/>
        </p:nvSpPr>
        <p:spPr bwMode="auto">
          <a:xfrm>
            <a:off x="3962400" y="5093679"/>
            <a:ext cx="1066800" cy="10668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Binding</a:t>
            </a:r>
          </a:p>
          <a:p>
            <a:pPr algn="ctr" defTabSz="914099" fontAlgn="base">
              <a:spcBef>
                <a:spcPct val="0"/>
              </a:spcBef>
              <a:spcAft>
                <a:spcPct val="0"/>
              </a:spcAft>
            </a:pPr>
            <a:endParaRPr lang="en-US" sz="16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(How)</a:t>
            </a:r>
          </a:p>
        </p:txBody>
      </p:sp>
      <p:sp>
        <p:nvSpPr>
          <p:cNvPr id="71" name="Rounded Rectangle 70"/>
          <p:cNvSpPr/>
          <p:nvPr/>
        </p:nvSpPr>
        <p:spPr bwMode="auto">
          <a:xfrm>
            <a:off x="2895600" y="5093679"/>
            <a:ext cx="1066800" cy="1066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rPr>
              <a:t>Address</a:t>
            </a:r>
          </a:p>
          <a:p>
            <a:pPr algn="ctr" defTabSz="914099"/>
            <a:endParaRPr lang="en-US" sz="1600" dirty="0" smtClean="0">
              <a:solidFill>
                <a:schemeClr val="tx1"/>
              </a:solidFill>
            </a:endParaRPr>
          </a:p>
          <a:p>
            <a:pPr algn="ctr" defTabSz="914099"/>
            <a:r>
              <a:rPr lang="en-US" sz="1600" dirty="0" smtClean="0">
                <a:solidFill>
                  <a:schemeClr val="tx1"/>
                </a:solidFill>
              </a:rPr>
              <a:t>(Where)</a:t>
            </a:r>
          </a:p>
        </p:txBody>
      </p:sp>
    </p:spTree>
  </p:cSld>
  <p:clrMapOvr>
    <a:masterClrMapping/>
  </p:clrMapOvr>
  <p:transition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lstStyle/>
          <a:p>
            <a:r>
              <a:rPr lang="en-US" sz="4000" dirty="0"/>
              <a:t>WCF Architecture: Messaging Runtime</a:t>
            </a:r>
          </a:p>
        </p:txBody>
      </p:sp>
      <p:pic>
        <p:nvPicPr>
          <p:cNvPr id="2051" name="Picture 3"/>
          <p:cNvPicPr>
            <a:picLocks noChangeAspect="1" noChangeArrowheads="1"/>
          </p:cNvPicPr>
          <p:nvPr/>
        </p:nvPicPr>
        <p:blipFill>
          <a:blip r:embed="rId3"/>
          <a:srcRect/>
          <a:stretch>
            <a:fillRect/>
          </a:stretch>
        </p:blipFill>
        <p:spPr bwMode="auto">
          <a:xfrm>
            <a:off x="4552950" y="1524000"/>
            <a:ext cx="4419600" cy="4419600"/>
          </a:xfrm>
          <a:prstGeom prst="rect">
            <a:avLst/>
          </a:prstGeom>
          <a:noFill/>
          <a:ln w="25400" cap="rnd">
            <a:solidFill>
              <a:schemeClr val="bg2">
                <a:lumMod val="75000"/>
              </a:schemeClr>
            </a:solidFill>
            <a:miter lim="800000"/>
            <a:headEnd/>
            <a:tailEnd/>
          </a:ln>
        </p:spPr>
      </p:pic>
      <p:sp>
        <p:nvSpPr>
          <p:cNvPr id="6" name="Text Placeholder 2"/>
          <p:cNvSpPr>
            <a:spLocks noGrp="1"/>
          </p:cNvSpPr>
          <p:nvPr>
            <p:ph type="body" sz="quarter" idx="10"/>
          </p:nvPr>
        </p:nvSpPr>
        <p:spPr>
          <a:xfrm>
            <a:off x="304800" y="1219200"/>
            <a:ext cx="4114800" cy="5102935"/>
          </a:xfrm>
        </p:spPr>
        <p:txBody>
          <a:bodyPr/>
          <a:lstStyle/>
          <a:p>
            <a:r>
              <a:rPr lang="en-US" sz="2000" dirty="0" smtClean="0"/>
              <a:t>The WCF runtime is divided into 2 primary layers:</a:t>
            </a:r>
          </a:p>
          <a:p>
            <a:pPr lvl="1"/>
            <a:r>
              <a:rPr lang="en-US" sz="1800" dirty="0" smtClean="0"/>
              <a:t>The </a:t>
            </a:r>
            <a:r>
              <a:rPr lang="en-US" sz="1800" dirty="0" smtClean="0">
                <a:solidFill>
                  <a:srgbClr val="F8F57B"/>
                </a:solidFill>
              </a:rPr>
              <a:t>Service Layer </a:t>
            </a:r>
            <a:r>
              <a:rPr lang="en-US" sz="1800" dirty="0" smtClean="0"/>
              <a:t>aka Service Model defines the mechanisms and attributes used by developers to define and decorate service, message and data contracts.</a:t>
            </a:r>
          </a:p>
          <a:p>
            <a:pPr lvl="1"/>
            <a:r>
              <a:rPr lang="en-US" sz="1800" dirty="0" smtClean="0"/>
              <a:t>The  </a:t>
            </a:r>
            <a:r>
              <a:rPr lang="en-US" sz="1800" dirty="0" smtClean="0">
                <a:solidFill>
                  <a:srgbClr val="F8F57B"/>
                </a:solidFill>
              </a:rPr>
              <a:t>Messaging Layer  </a:t>
            </a:r>
            <a:r>
              <a:rPr lang="en-US" sz="1800" dirty="0" smtClean="0"/>
              <a:t>is responsible for preparing a WCF message for transmission on the send side and produce a WCF message for the dispatcher on the receive side.</a:t>
            </a:r>
          </a:p>
          <a:p>
            <a:r>
              <a:rPr lang="en-US" sz="2000" dirty="0" smtClean="0"/>
              <a:t>It’s the responsibility of the </a:t>
            </a:r>
            <a:r>
              <a:rPr lang="en-US" sz="2000" dirty="0" smtClean="0">
                <a:solidFill>
                  <a:srgbClr val="F8F57B"/>
                </a:solidFill>
              </a:rPr>
              <a:t>proxy</a:t>
            </a:r>
            <a:r>
              <a:rPr lang="en-US" sz="2000" dirty="0" smtClean="0"/>
              <a:t>/</a:t>
            </a:r>
            <a:r>
              <a:rPr lang="en-US" sz="2000" dirty="0" smtClean="0">
                <a:solidFill>
                  <a:srgbClr val="F8F57B"/>
                </a:solidFill>
              </a:rPr>
              <a:t>dispatcher</a:t>
            </a:r>
            <a:r>
              <a:rPr lang="en-US" sz="2000" dirty="0" smtClean="0"/>
              <a:t> components to translate between the two layers transforming .NET method calls into Message objects.</a:t>
            </a:r>
          </a:p>
        </p:txBody>
      </p:sp>
    </p:spTree>
  </p:cSld>
  <p:clrMapOvr>
    <a:masterClrMapping/>
  </p:clrMapOvr>
  <p:transition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498598"/>
          </a:xfrm>
        </p:spPr>
        <p:txBody>
          <a:bodyPr/>
          <a:lstStyle/>
          <a:p>
            <a:r>
              <a:rPr lang="en-US" sz="3600" dirty="0"/>
              <a:t>WCF Binding </a:t>
            </a:r>
            <a:r>
              <a:rPr lang="en-US" sz="3600" dirty="0" smtClean="0"/>
              <a:t>Comparison</a:t>
            </a:r>
            <a:endParaRPr lang="en-US" sz="3600" dirty="0"/>
          </a:p>
        </p:txBody>
      </p:sp>
      <p:graphicFrame>
        <p:nvGraphicFramePr>
          <p:cNvPr id="5" name="Table 4"/>
          <p:cNvGraphicFramePr>
            <a:graphicFrameLocks noGrp="1"/>
          </p:cNvGraphicFramePr>
          <p:nvPr/>
        </p:nvGraphicFramePr>
        <p:xfrm>
          <a:off x="304800" y="914400"/>
          <a:ext cx="8618222" cy="25656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52600"/>
                <a:gridCol w="1066800"/>
                <a:gridCol w="1371600"/>
                <a:gridCol w="1219200"/>
                <a:gridCol w="1216046"/>
                <a:gridCol w="995988"/>
                <a:gridCol w="995988"/>
              </a:tblGrid>
              <a:tr h="610905">
                <a:tc>
                  <a:txBody>
                    <a:bodyPr/>
                    <a:lstStyle/>
                    <a:p>
                      <a:pPr marL="0" marR="0">
                        <a:lnSpc>
                          <a:spcPts val="1400"/>
                        </a:lnSpc>
                        <a:spcBef>
                          <a:spcPts val="300"/>
                        </a:spcBef>
                        <a:spcAft>
                          <a:spcPts val="300"/>
                        </a:spcAft>
                      </a:pPr>
                      <a:r>
                        <a:rPr lang="en-US" sz="1100" b="1" kern="1200" dirty="0" smtClean="0">
                          <a:solidFill>
                            <a:schemeClr val="tx1"/>
                          </a:solidFill>
                        </a:rPr>
                        <a:t>  Binding </a:t>
                      </a:r>
                      <a:r>
                        <a:rPr lang="en-US" sz="1100" b="1" kern="1200" dirty="0">
                          <a:solidFill>
                            <a:schemeClr val="tx1"/>
                          </a:solidFill>
                        </a:rPr>
                        <a:t>Class Name</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smtClean="0">
                          <a:solidFill>
                            <a:schemeClr val="tx1"/>
                          </a:solidFill>
                        </a:rPr>
                        <a:t>  Transport</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smtClean="0">
                          <a:solidFill>
                            <a:schemeClr val="tx1"/>
                          </a:solidFill>
                        </a:rPr>
                        <a:t>Message </a:t>
                      </a:r>
                      <a:r>
                        <a:rPr lang="en-US" sz="1100" b="1" kern="1200" dirty="0">
                          <a:solidFill>
                            <a:schemeClr val="tx1"/>
                          </a:solidFill>
                        </a:rPr>
                        <a:t>Encoding</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a:solidFill>
                            <a:schemeClr val="tx1"/>
                          </a:solidFill>
                        </a:rPr>
                        <a:t>Message Version</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smtClean="0">
                          <a:solidFill>
                            <a:schemeClr val="tx1"/>
                          </a:solidFill>
                        </a:rPr>
                        <a:t>  Security </a:t>
                      </a:r>
                      <a:r>
                        <a:rPr lang="en-US" sz="1100" b="1" kern="1200" dirty="0">
                          <a:solidFill>
                            <a:schemeClr val="tx1"/>
                          </a:solidFill>
                        </a:rPr>
                        <a:t>Mode</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smtClean="0">
                          <a:solidFill>
                            <a:schemeClr val="tx1"/>
                          </a:solidFill>
                        </a:rPr>
                        <a:t>  Reliable Messaging</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c>
                  <a:txBody>
                    <a:bodyPr/>
                    <a:lstStyle/>
                    <a:p>
                      <a:pPr marL="0" marR="0" algn="ctr">
                        <a:lnSpc>
                          <a:spcPts val="1400"/>
                        </a:lnSpc>
                        <a:spcBef>
                          <a:spcPts val="300"/>
                        </a:spcBef>
                        <a:spcAft>
                          <a:spcPts val="300"/>
                        </a:spcAft>
                      </a:pPr>
                      <a:r>
                        <a:rPr lang="en-US" sz="1100" b="1" kern="1200" dirty="0" smtClean="0">
                          <a:solidFill>
                            <a:schemeClr val="tx1"/>
                          </a:solidFill>
                        </a:rPr>
                        <a:t>  </a:t>
                      </a:r>
                      <a:r>
                        <a:rPr lang="en-US" sz="1100" b="1" kern="1200" dirty="0" err="1" smtClean="0">
                          <a:solidFill>
                            <a:schemeClr val="tx1"/>
                          </a:solidFill>
                        </a:rPr>
                        <a:t>Tx</a:t>
                      </a:r>
                      <a:r>
                        <a:rPr lang="en-US" sz="1100" b="1" kern="1200" dirty="0" smtClean="0">
                          <a:solidFill>
                            <a:schemeClr val="tx1"/>
                          </a:solidFill>
                        </a:rPr>
                        <a:t> </a:t>
                      </a:r>
                      <a:r>
                        <a:rPr lang="en-US" sz="1100" b="1" kern="1200" dirty="0">
                          <a:solidFill>
                            <a:schemeClr val="tx1"/>
                          </a:solidFill>
                        </a:rPr>
                        <a:t>Flow*</a:t>
                      </a:r>
                      <a:endParaRPr lang="en-US" sz="1100" b="1" kern="1200" dirty="0">
                        <a:solidFill>
                          <a:schemeClr val="tx1"/>
                        </a:solidFill>
                        <a:latin typeface="Arial"/>
                        <a:ea typeface="SimSun"/>
                        <a:cs typeface="Times New Roman"/>
                      </a:endParaRPr>
                    </a:p>
                  </a:txBody>
                  <a:tcPr marL="16914" marR="16914" marT="0" marB="0" anchor="ctr">
                    <a:solidFill>
                      <a:schemeClr val="accent6">
                        <a:lumMod val="75000"/>
                      </a:schemeClr>
                    </a:solidFill>
                  </a:tcPr>
                </a:tc>
              </a:tr>
              <a:tr h="304582">
                <a:tc>
                  <a:txBody>
                    <a:bodyPr/>
                    <a:lstStyle/>
                    <a:p>
                      <a:pPr marL="0" marR="0">
                        <a:lnSpc>
                          <a:spcPts val="1400"/>
                        </a:lnSpc>
                        <a:spcBef>
                          <a:spcPts val="300"/>
                        </a:spcBef>
                        <a:spcAft>
                          <a:spcPts val="300"/>
                        </a:spcAft>
                      </a:pPr>
                      <a:r>
                        <a:rPr lang="en-US" sz="1100" b="0" i="0" kern="1200" dirty="0" smtClean="0">
                          <a:solidFill>
                            <a:schemeClr val="bg1"/>
                          </a:solidFill>
                        </a:rPr>
                        <a:t>  BasicHttpBinding </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HTTP</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Text</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SOAP </a:t>
                      </a:r>
                      <a:r>
                        <a:rPr lang="en-US" sz="1100" b="0" i="0" kern="1200" dirty="0">
                          <a:solidFill>
                            <a:schemeClr val="bg1"/>
                          </a:solidFill>
                        </a:rPr>
                        <a:t>1.1</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None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X</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X</a:t>
                      </a:r>
                      <a:endParaRPr lang="en-US" sz="1100" b="0" i="0" kern="1200" dirty="0">
                        <a:solidFill>
                          <a:schemeClr val="bg1"/>
                        </a:solidFill>
                        <a:latin typeface="Arial"/>
                        <a:ea typeface="SimSun"/>
                        <a:cs typeface="Times New Roman"/>
                      </a:endParaRPr>
                    </a:p>
                  </a:txBody>
                  <a:tcPr marL="16914" marR="16914" marT="0" marB="0" anchor="ctr"/>
                </a:tc>
              </a:tr>
              <a:tr h="304582">
                <a:tc>
                  <a:txBody>
                    <a:bodyPr/>
                    <a:lstStyle/>
                    <a:p>
                      <a:pPr marL="0" marR="0">
                        <a:lnSpc>
                          <a:spcPts val="1400"/>
                        </a:lnSpc>
                        <a:spcBef>
                          <a:spcPts val="300"/>
                        </a:spcBef>
                        <a:spcAft>
                          <a:spcPts val="300"/>
                        </a:spcAft>
                      </a:pPr>
                      <a:r>
                        <a:rPr lang="en-US" sz="1100" b="0" i="0" kern="1200" dirty="0" smtClean="0">
                          <a:solidFill>
                            <a:schemeClr val="bg1"/>
                          </a:solidFill>
                        </a:rPr>
                        <a:t>  </a:t>
                      </a:r>
                      <a:r>
                        <a:rPr lang="en-US" sz="1100" b="0" i="0" kern="1200" dirty="0" err="1" smtClean="0">
                          <a:solidFill>
                            <a:schemeClr val="bg1"/>
                          </a:solidFill>
                        </a:rPr>
                        <a:t>WSHttpBinding</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HTTP</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Text</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SOAP 1.2</a:t>
                      </a:r>
                      <a:endParaRPr lang="en-US" sz="1100" b="0" i="0" kern="1200" dirty="0">
                        <a:solidFill>
                          <a:schemeClr val="bg1"/>
                        </a:solidFill>
                      </a:endParaRPr>
                    </a:p>
                    <a:p>
                      <a:pPr marL="0" marR="0" algn="ctr">
                        <a:lnSpc>
                          <a:spcPts val="1400"/>
                        </a:lnSpc>
                        <a:spcBef>
                          <a:spcPts val="300"/>
                        </a:spcBef>
                        <a:spcAft>
                          <a:spcPts val="300"/>
                        </a:spcAft>
                      </a:pPr>
                      <a:r>
                        <a:rPr lang="en-US" sz="1100" b="0" i="0" kern="1200" dirty="0" smtClean="0">
                          <a:solidFill>
                            <a:schemeClr val="bg1"/>
                          </a:solidFill>
                        </a:rPr>
                        <a:t>WS-A </a:t>
                      </a:r>
                      <a:r>
                        <a:rPr lang="en-US" sz="1100" b="0" i="0" kern="1200" dirty="0">
                          <a:solidFill>
                            <a:schemeClr val="bg1"/>
                          </a:solidFill>
                        </a:rPr>
                        <a:t>1.0</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Message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Disabled</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WS-AT</a:t>
                      </a:r>
                      <a:endParaRPr lang="en-US" sz="1100" b="0" i="0" kern="1200" dirty="0">
                        <a:solidFill>
                          <a:schemeClr val="bg1"/>
                        </a:solidFill>
                        <a:latin typeface="Arial"/>
                        <a:ea typeface="SimSun"/>
                        <a:cs typeface="Times New Roman"/>
                      </a:endParaRPr>
                    </a:p>
                  </a:txBody>
                  <a:tcPr marL="16914" marR="16914" marT="0" marB="0" anchor="ctr"/>
                </a:tc>
              </a:tr>
              <a:tr h="304582">
                <a:tc>
                  <a:txBody>
                    <a:bodyPr/>
                    <a:lstStyle/>
                    <a:p>
                      <a:pPr marL="0" marR="0">
                        <a:lnSpc>
                          <a:spcPts val="1400"/>
                        </a:lnSpc>
                        <a:spcBef>
                          <a:spcPts val="300"/>
                        </a:spcBef>
                        <a:spcAft>
                          <a:spcPts val="300"/>
                        </a:spcAft>
                      </a:pPr>
                      <a:r>
                        <a:rPr lang="en-US" sz="1100" b="0" i="0" kern="1200" dirty="0" smtClean="0">
                          <a:solidFill>
                            <a:schemeClr val="bg1"/>
                          </a:solidFill>
                        </a:rPr>
                        <a:t>  </a:t>
                      </a:r>
                      <a:r>
                        <a:rPr lang="en-US" sz="1100" b="0" i="0" kern="1200" dirty="0" err="1" smtClean="0">
                          <a:solidFill>
                            <a:schemeClr val="bg1"/>
                          </a:solidFill>
                        </a:rPr>
                        <a:t>NetTcpBinding</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TCP</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Binary</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SOAP </a:t>
                      </a:r>
                      <a:r>
                        <a:rPr lang="en-US" sz="1100" b="0" i="0" kern="1200" dirty="0">
                          <a:solidFill>
                            <a:schemeClr val="bg1"/>
                          </a:solidFill>
                        </a:rPr>
                        <a:t>1.2</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Transport</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Disabled</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err="1" smtClean="0">
                          <a:solidFill>
                            <a:schemeClr val="bg1"/>
                          </a:solidFill>
                        </a:rPr>
                        <a:t>OleTx</a:t>
                      </a:r>
                      <a:endParaRPr lang="en-US" sz="1100" b="0" i="0" kern="1200" dirty="0">
                        <a:solidFill>
                          <a:schemeClr val="bg1"/>
                        </a:solidFill>
                        <a:latin typeface="Arial"/>
                        <a:ea typeface="SimSun"/>
                        <a:cs typeface="Times New Roman"/>
                      </a:endParaRPr>
                    </a:p>
                  </a:txBody>
                  <a:tcPr marL="16914" marR="16914" marT="0" marB="0" anchor="ctr"/>
                </a:tc>
              </a:tr>
              <a:tr h="304582">
                <a:tc>
                  <a:txBody>
                    <a:bodyPr/>
                    <a:lstStyle/>
                    <a:p>
                      <a:pPr marL="0" marR="0">
                        <a:lnSpc>
                          <a:spcPts val="1400"/>
                        </a:lnSpc>
                        <a:spcBef>
                          <a:spcPts val="300"/>
                        </a:spcBef>
                        <a:spcAft>
                          <a:spcPts val="300"/>
                        </a:spcAft>
                      </a:pPr>
                      <a:r>
                        <a:rPr lang="en-US" sz="1100" b="0" i="0" kern="1200" dirty="0" smtClean="0">
                          <a:solidFill>
                            <a:schemeClr val="bg1"/>
                          </a:solidFill>
                        </a:rPr>
                        <a:t>  </a:t>
                      </a:r>
                      <a:r>
                        <a:rPr lang="en-US" sz="1100" b="0" i="0" kern="1200" dirty="0" err="1" smtClean="0">
                          <a:solidFill>
                            <a:schemeClr val="bg1"/>
                          </a:solidFill>
                        </a:rPr>
                        <a:t>NetNamedPipesBinding</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Named </a:t>
                      </a:r>
                      <a:r>
                        <a:rPr lang="en-US" sz="1100" b="0" i="0" kern="1200" dirty="0">
                          <a:solidFill>
                            <a:schemeClr val="bg1"/>
                          </a:solidFill>
                        </a:rPr>
                        <a:t>Pipes</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Binary</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SOAP </a:t>
                      </a:r>
                      <a:r>
                        <a:rPr lang="en-US" sz="1100" b="0" i="0" kern="1200" dirty="0">
                          <a:solidFill>
                            <a:schemeClr val="bg1"/>
                          </a:solidFill>
                        </a:rPr>
                        <a:t>1.2</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Transport</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X</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err="1" smtClean="0">
                          <a:solidFill>
                            <a:schemeClr val="bg1"/>
                          </a:solidFill>
                        </a:rPr>
                        <a:t>OleTx</a:t>
                      </a:r>
                      <a:endParaRPr lang="en-US" sz="1100" b="0" i="0" kern="1200" dirty="0">
                        <a:solidFill>
                          <a:schemeClr val="bg1"/>
                        </a:solidFill>
                        <a:latin typeface="Arial"/>
                        <a:ea typeface="SimSun"/>
                        <a:cs typeface="Times New Roman"/>
                      </a:endParaRPr>
                    </a:p>
                  </a:txBody>
                  <a:tcPr marL="16914" marR="16914" marT="0" marB="0" anchor="ctr"/>
                </a:tc>
              </a:tr>
              <a:tr h="304582">
                <a:tc>
                  <a:txBody>
                    <a:bodyPr/>
                    <a:lstStyle/>
                    <a:p>
                      <a:pPr marL="0" marR="0">
                        <a:lnSpc>
                          <a:spcPts val="1400"/>
                        </a:lnSpc>
                        <a:spcBef>
                          <a:spcPts val="300"/>
                        </a:spcBef>
                        <a:spcAft>
                          <a:spcPts val="300"/>
                        </a:spcAft>
                      </a:pPr>
                      <a:r>
                        <a:rPr lang="en-US" sz="1100" b="0" i="0" kern="1200" dirty="0" smtClean="0">
                          <a:solidFill>
                            <a:schemeClr val="bg1"/>
                          </a:solidFill>
                        </a:rPr>
                        <a:t>  </a:t>
                      </a:r>
                      <a:r>
                        <a:rPr lang="en-US" sz="1100" b="0" i="0" kern="1200" dirty="0" err="1" smtClean="0">
                          <a:solidFill>
                            <a:schemeClr val="bg1"/>
                          </a:solidFill>
                        </a:rPr>
                        <a:t>NetMsmqBinding</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MSMQ</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Binary</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SOAP </a:t>
                      </a:r>
                      <a:r>
                        <a:rPr lang="en-US" sz="1100" b="0" i="0" kern="1200" dirty="0">
                          <a:solidFill>
                            <a:schemeClr val="bg1"/>
                          </a:solidFill>
                        </a:rPr>
                        <a:t>1.2</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Message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X</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X</a:t>
                      </a:r>
                      <a:endParaRPr lang="en-US" sz="1100" b="0" i="0" kern="1200" dirty="0">
                        <a:solidFill>
                          <a:schemeClr val="bg1"/>
                        </a:solidFill>
                        <a:latin typeface="Arial"/>
                        <a:ea typeface="SimSun"/>
                        <a:cs typeface="Times New Roman"/>
                      </a:endParaRPr>
                    </a:p>
                  </a:txBody>
                  <a:tcPr marL="16914" marR="16914" marT="0" marB="0" anchor="ctr"/>
                </a:tc>
              </a:tr>
              <a:tr h="304582">
                <a:tc>
                  <a:txBody>
                    <a:bodyPr/>
                    <a:lstStyle/>
                    <a:p>
                      <a:pPr marL="0" marR="0">
                        <a:lnSpc>
                          <a:spcPts val="1400"/>
                        </a:lnSpc>
                        <a:spcBef>
                          <a:spcPts val="300"/>
                        </a:spcBef>
                        <a:spcAft>
                          <a:spcPts val="300"/>
                        </a:spcAft>
                      </a:pPr>
                      <a:r>
                        <a:rPr lang="en-US" sz="1100" b="0" i="0" kern="1200" dirty="0" smtClean="0">
                          <a:solidFill>
                            <a:schemeClr val="bg1"/>
                          </a:solidFill>
                        </a:rPr>
                        <a:t>  </a:t>
                      </a:r>
                      <a:r>
                        <a:rPr lang="en-US" sz="1100" b="0" i="0" kern="1200" dirty="0" err="1" smtClean="0">
                          <a:solidFill>
                            <a:schemeClr val="bg1"/>
                          </a:solidFill>
                        </a:rPr>
                        <a:t>CustomBinding</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c>
                  <a:txBody>
                    <a:bodyPr/>
                    <a:lstStyle/>
                    <a:p>
                      <a:pPr marL="0" marR="0" algn="ctr">
                        <a:lnSpc>
                          <a:spcPts val="1400"/>
                        </a:lnSpc>
                        <a:spcBef>
                          <a:spcPts val="300"/>
                        </a:spcBef>
                        <a:spcAft>
                          <a:spcPts val="300"/>
                        </a:spcAft>
                      </a:pPr>
                      <a:r>
                        <a:rPr lang="en-US" sz="1100" b="0" i="0" kern="1200" dirty="0" smtClean="0">
                          <a:solidFill>
                            <a:schemeClr val="bg1"/>
                          </a:solidFill>
                        </a:rPr>
                        <a:t> You </a:t>
                      </a:r>
                      <a:r>
                        <a:rPr lang="en-US" sz="1100" b="0" i="0" kern="1200" dirty="0">
                          <a:solidFill>
                            <a:schemeClr val="bg1"/>
                          </a:solidFill>
                        </a:rPr>
                        <a:t>decide</a:t>
                      </a:r>
                      <a:endParaRPr lang="en-US" sz="1100" b="0" i="0" kern="1200" dirty="0">
                        <a:solidFill>
                          <a:schemeClr val="bg1"/>
                        </a:solidFill>
                        <a:latin typeface="Arial"/>
                        <a:ea typeface="SimSun"/>
                        <a:cs typeface="Times New Roman"/>
                      </a:endParaRPr>
                    </a:p>
                  </a:txBody>
                  <a:tcPr marL="16914" marR="16914" marT="0" marB="0" anchor="ctr"/>
                </a:tc>
              </a:tr>
            </a:tbl>
          </a:graphicData>
        </a:graphic>
      </p:graphicFrame>
      <p:graphicFrame>
        <p:nvGraphicFramePr>
          <p:cNvPr id="6" name="Table 5"/>
          <p:cNvGraphicFramePr>
            <a:graphicFrameLocks noGrp="1"/>
          </p:cNvGraphicFramePr>
          <p:nvPr/>
        </p:nvGraphicFramePr>
        <p:xfrm>
          <a:off x="304800" y="3733800"/>
          <a:ext cx="8610600" cy="182923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28800"/>
                <a:gridCol w="3604953"/>
                <a:gridCol w="3176847"/>
              </a:tblGrid>
              <a:tr h="610905">
                <a:tc>
                  <a:txBody>
                    <a:bodyPr/>
                    <a:lstStyle/>
                    <a:p>
                      <a:pPr marL="0" marR="0" algn="just" fontAlgn="ctr">
                        <a:lnSpc>
                          <a:spcPct val="115000"/>
                        </a:lnSpc>
                        <a:spcBef>
                          <a:spcPts val="0"/>
                        </a:spcBef>
                        <a:spcAft>
                          <a:spcPts val="0"/>
                        </a:spcAft>
                      </a:pPr>
                      <a:r>
                        <a:rPr lang="en-US" sz="1100" b="1" kern="1200" dirty="0">
                          <a:solidFill>
                            <a:schemeClr val="tx1"/>
                          </a:solidFill>
                          <a:latin typeface="+mn-lt"/>
                          <a:ea typeface="+mn-ea"/>
                          <a:cs typeface="+mn-cs"/>
                        </a:rPr>
                        <a:t>Binding</a:t>
                      </a:r>
                    </a:p>
                  </a:txBody>
                  <a:tcPr marL="68580" marR="68580" marT="0" marB="0" anchor="ctr">
                    <a:solidFill>
                      <a:schemeClr val="accent6">
                        <a:lumMod val="75000"/>
                      </a:schemeClr>
                    </a:solidFill>
                  </a:tcPr>
                </a:tc>
                <a:tc>
                  <a:txBody>
                    <a:bodyPr/>
                    <a:lstStyle/>
                    <a:p>
                      <a:pPr marL="0" marR="0" algn="ctr" fontAlgn="ctr">
                        <a:lnSpc>
                          <a:spcPct val="115000"/>
                        </a:lnSpc>
                        <a:spcBef>
                          <a:spcPts val="0"/>
                        </a:spcBef>
                        <a:spcAft>
                          <a:spcPts val="0"/>
                        </a:spcAft>
                      </a:pPr>
                      <a:r>
                        <a:rPr lang="en-US" sz="1100" b="1" kern="1200" dirty="0">
                          <a:solidFill>
                            <a:schemeClr val="tx1"/>
                          </a:solidFill>
                          <a:latin typeface="+mn-lt"/>
                          <a:ea typeface="+mn-ea"/>
                          <a:cs typeface="+mn-cs"/>
                        </a:rPr>
                        <a:t>Response Time (milliseconds)</a:t>
                      </a:r>
                    </a:p>
                  </a:txBody>
                  <a:tcPr marL="68580" marR="68580" marT="0" marB="0" anchor="ctr">
                    <a:solidFill>
                      <a:schemeClr val="accent6">
                        <a:lumMod val="75000"/>
                      </a:schemeClr>
                    </a:solidFill>
                  </a:tcPr>
                </a:tc>
                <a:tc>
                  <a:txBody>
                    <a:bodyPr/>
                    <a:lstStyle/>
                    <a:p>
                      <a:pPr marL="0" marR="0" algn="ctr" fontAlgn="ctr">
                        <a:lnSpc>
                          <a:spcPct val="115000"/>
                        </a:lnSpc>
                        <a:spcBef>
                          <a:spcPts val="0"/>
                        </a:spcBef>
                        <a:spcAft>
                          <a:spcPts val="0"/>
                        </a:spcAft>
                      </a:pPr>
                      <a:r>
                        <a:rPr lang="en-US" sz="1100" b="1" kern="1200" dirty="0">
                          <a:solidFill>
                            <a:schemeClr val="tx1"/>
                          </a:solidFill>
                          <a:latin typeface="+mn-lt"/>
                          <a:ea typeface="+mn-ea"/>
                          <a:cs typeface="+mn-cs"/>
                        </a:rPr>
                        <a:t>Throughput</a:t>
                      </a:r>
                    </a:p>
                  </a:txBody>
                  <a:tcPr marL="68580" marR="68580" marT="0" marB="0" anchor="ctr">
                    <a:solidFill>
                      <a:schemeClr val="accent6">
                        <a:lumMod val="75000"/>
                      </a:schemeClr>
                    </a:solidFill>
                  </a:tcPr>
                </a:tc>
              </a:tr>
              <a:tr h="304582">
                <a:tc>
                  <a:txBody>
                    <a:bodyPr/>
                    <a:lstStyle/>
                    <a:p>
                      <a:pPr marL="0" marR="0" algn="just" fontAlgn="ctr">
                        <a:lnSpc>
                          <a:spcPct val="115000"/>
                        </a:lnSpc>
                        <a:spcBef>
                          <a:spcPts val="0"/>
                        </a:spcBef>
                        <a:spcAft>
                          <a:spcPts val="0"/>
                        </a:spcAft>
                      </a:pPr>
                      <a:r>
                        <a:rPr lang="en-US" sz="1100" b="0" kern="1200" dirty="0">
                          <a:solidFill>
                            <a:schemeClr val="dk1"/>
                          </a:solidFill>
                          <a:latin typeface="+mn-lt"/>
                          <a:ea typeface="+mn-ea"/>
                          <a:cs typeface="+mn-cs"/>
                        </a:rPr>
                        <a:t>WsHttpBinding </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1300</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1200</a:t>
                      </a:r>
                    </a:p>
                  </a:txBody>
                  <a:tcPr marL="68580" marR="68580" marT="0" marB="0"/>
                </a:tc>
              </a:tr>
              <a:tr h="304582">
                <a:tc>
                  <a:txBody>
                    <a:bodyPr/>
                    <a:lstStyle/>
                    <a:p>
                      <a:pPr marL="0" marR="0" algn="just" fontAlgn="ctr">
                        <a:lnSpc>
                          <a:spcPct val="115000"/>
                        </a:lnSpc>
                        <a:spcBef>
                          <a:spcPts val="0"/>
                        </a:spcBef>
                        <a:spcAft>
                          <a:spcPts val="0"/>
                        </a:spcAft>
                      </a:pPr>
                      <a:r>
                        <a:rPr lang="en-US" sz="1100" b="0" kern="1200" dirty="0">
                          <a:solidFill>
                            <a:schemeClr val="dk1"/>
                          </a:solidFill>
                          <a:latin typeface="+mn-lt"/>
                          <a:ea typeface="+mn-ea"/>
                          <a:cs typeface="+mn-cs"/>
                        </a:rPr>
                        <a:t>BasicHttpBinding</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1150</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1800</a:t>
                      </a:r>
                    </a:p>
                  </a:txBody>
                  <a:tcPr marL="68580" marR="68580" marT="0" marB="0"/>
                </a:tc>
              </a:tr>
              <a:tr h="304582">
                <a:tc>
                  <a:txBody>
                    <a:bodyPr/>
                    <a:lstStyle/>
                    <a:p>
                      <a:pPr marL="0" marR="0" algn="just" fontAlgn="ctr">
                        <a:lnSpc>
                          <a:spcPct val="115000"/>
                        </a:lnSpc>
                        <a:spcBef>
                          <a:spcPts val="0"/>
                        </a:spcBef>
                        <a:spcAft>
                          <a:spcPts val="0"/>
                        </a:spcAft>
                      </a:pPr>
                      <a:r>
                        <a:rPr lang="en-US" sz="1100" b="0" kern="1200" dirty="0">
                          <a:solidFill>
                            <a:schemeClr val="dk1"/>
                          </a:solidFill>
                          <a:latin typeface="+mn-lt"/>
                          <a:ea typeface="+mn-ea"/>
                          <a:cs typeface="+mn-cs"/>
                        </a:rPr>
                        <a:t>NetTcpBinding </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400</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5100</a:t>
                      </a:r>
                    </a:p>
                  </a:txBody>
                  <a:tcPr marL="68580" marR="68580" marT="0" marB="0"/>
                </a:tc>
              </a:tr>
              <a:tr h="304582">
                <a:tc>
                  <a:txBody>
                    <a:bodyPr/>
                    <a:lstStyle/>
                    <a:p>
                      <a:pPr marL="0" marR="0" algn="just" fontAlgn="ctr">
                        <a:lnSpc>
                          <a:spcPct val="115000"/>
                        </a:lnSpc>
                        <a:spcBef>
                          <a:spcPts val="0"/>
                        </a:spcBef>
                        <a:spcAft>
                          <a:spcPts val="0"/>
                        </a:spcAft>
                      </a:pPr>
                      <a:r>
                        <a:rPr lang="en-US" sz="1100" b="0" kern="1200" dirty="0">
                          <a:solidFill>
                            <a:schemeClr val="dk1"/>
                          </a:solidFill>
                          <a:latin typeface="+mn-lt"/>
                          <a:ea typeface="+mn-ea"/>
                          <a:cs typeface="+mn-cs"/>
                        </a:rPr>
                        <a:t>NetNamedPipeBinding </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280</a:t>
                      </a:r>
                    </a:p>
                  </a:txBody>
                  <a:tcPr marL="68580" marR="68580" marT="0" marB="0"/>
                </a:tc>
                <a:tc>
                  <a:txBody>
                    <a:bodyPr/>
                    <a:lstStyle/>
                    <a:p>
                      <a:pPr marL="0" marR="0" algn="ctr" fontAlgn="ctr">
                        <a:lnSpc>
                          <a:spcPct val="115000"/>
                        </a:lnSpc>
                        <a:spcBef>
                          <a:spcPts val="0"/>
                        </a:spcBef>
                        <a:spcAft>
                          <a:spcPts val="0"/>
                        </a:spcAft>
                      </a:pPr>
                      <a:r>
                        <a:rPr lang="en-US" sz="1100" b="0" kern="1200" dirty="0">
                          <a:solidFill>
                            <a:schemeClr val="dk1"/>
                          </a:solidFill>
                          <a:latin typeface="+mn-lt"/>
                          <a:ea typeface="+mn-ea"/>
                          <a:cs typeface="+mn-cs"/>
                        </a:rPr>
                        <a:t>7000</a:t>
                      </a:r>
                    </a:p>
                  </a:txBody>
                  <a:tcPr marL="68580" marR="68580" marT="0" marB="0"/>
                </a:tc>
              </a:tr>
            </a:tbl>
          </a:graphicData>
        </a:graphic>
      </p:graphicFrame>
      <p:sp>
        <p:nvSpPr>
          <p:cNvPr id="7" name="Rectangle 6"/>
          <p:cNvSpPr/>
          <p:nvPr/>
        </p:nvSpPr>
        <p:spPr>
          <a:xfrm>
            <a:off x="304800" y="5586047"/>
            <a:ext cx="8458200" cy="646331"/>
          </a:xfrm>
          <a:prstGeom prst="rect">
            <a:avLst/>
          </a:prstGeom>
        </p:spPr>
        <p:txBody>
          <a:bodyPr wrap="square">
            <a:spAutoFit/>
          </a:bodyPr>
          <a:lstStyle/>
          <a:p>
            <a:r>
              <a:rPr lang="en-US" dirty="0" smtClean="0"/>
              <a:t>Performance data was taken from: </a:t>
            </a:r>
          </a:p>
          <a:p>
            <a:r>
              <a:rPr lang="en-US" dirty="0" smtClean="0"/>
              <a:t>Essential Windows Communication Foundation, Addison Wesley, 2008. Chapter 4</a:t>
            </a:r>
            <a:endParaRPr lang="en-US" dirty="0"/>
          </a:p>
        </p:txBody>
      </p:sp>
    </p:spTree>
  </p:cSld>
  <p:clrMapOvr>
    <a:masterClrMapping/>
  </p:clrMapOvr>
  <p:transition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47799"/>
            <a:ext cx="8382000" cy="4370427"/>
          </a:xfrm>
        </p:spPr>
        <p:txBody>
          <a:bodyPr/>
          <a:lstStyle/>
          <a:p>
            <a:r>
              <a:rPr lang="en-US" dirty="0" smtClean="0"/>
              <a:t>Brief Introduction to WCF\WCF Adapters</a:t>
            </a:r>
          </a:p>
          <a:p>
            <a:r>
              <a:rPr lang="en-US" dirty="0" smtClean="0">
                <a:solidFill>
                  <a:srgbClr val="F8F57B"/>
                </a:solidFill>
              </a:rPr>
              <a:t>WCF Extensibility Points</a:t>
            </a:r>
          </a:p>
          <a:p>
            <a:r>
              <a:rPr lang="en-US" dirty="0" smtClean="0"/>
              <a:t>Lots of Demos!</a:t>
            </a:r>
          </a:p>
          <a:p>
            <a:pPr lvl="1"/>
            <a:r>
              <a:rPr lang="en-US" dirty="0" smtClean="0"/>
              <a:t>Debatching Custom Channel</a:t>
            </a:r>
          </a:p>
          <a:p>
            <a:pPr lvl="1"/>
            <a:r>
              <a:rPr lang="en-US" dirty="0" smtClean="0"/>
              <a:t>Protocol Transition</a:t>
            </a:r>
          </a:p>
          <a:p>
            <a:pPr lvl="1"/>
            <a:r>
              <a:rPr lang="en-US" dirty="0" smtClean="0"/>
              <a:t>Throw Typed Fault From an Orchestration</a:t>
            </a:r>
          </a:p>
          <a:p>
            <a:pPr lvl="1"/>
            <a:r>
              <a:rPr lang="en-US" dirty="0" smtClean="0"/>
              <a:t>Large Message Transmission</a:t>
            </a:r>
          </a:p>
          <a:p>
            <a:pPr lvl="1"/>
            <a:r>
              <a:rPr lang="en-US" dirty="0" smtClean="0"/>
              <a:t>Duplex Message Exchange Pattern</a:t>
            </a:r>
          </a:p>
          <a:p>
            <a:pPr lvl="1"/>
            <a:r>
              <a:rPr lang="en-US" dirty="0" smtClean="0"/>
              <a:t>WCF LOB Adapter SDK: Echo Adapter</a:t>
            </a:r>
          </a:p>
        </p:txBody>
      </p:sp>
    </p:spTree>
  </p:cSld>
  <p:clrMapOvr>
    <a:masterClrMapping/>
  </p:clrMapOvr>
  <p:transition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64797"/>
          </a:xfrm>
        </p:spPr>
        <p:txBody>
          <a:bodyPr/>
          <a:lstStyle/>
          <a:p>
            <a:r>
              <a:rPr lang="en-US" dirty="0" err="1" smtClean="0"/>
              <a:t>BizTalkServiceInstance</a:t>
            </a:r>
            <a:endParaRPr lang="en-US" dirty="0"/>
          </a:p>
        </p:txBody>
      </p:sp>
      <p:sp>
        <p:nvSpPr>
          <p:cNvPr id="3" name="Text Placeholder 2"/>
          <p:cNvSpPr>
            <a:spLocks noGrp="1"/>
          </p:cNvSpPr>
          <p:nvPr>
            <p:ph type="body" sz="quarter" idx="10"/>
          </p:nvPr>
        </p:nvSpPr>
        <p:spPr>
          <a:xfrm>
            <a:off x="381000" y="1389184"/>
            <a:ext cx="8534400" cy="3293209"/>
          </a:xfrm>
        </p:spPr>
        <p:txBody>
          <a:bodyPr/>
          <a:lstStyle/>
          <a:p>
            <a:r>
              <a:rPr lang="en-US" sz="1800" dirty="0" smtClean="0"/>
              <a:t>Each WCF Receive Location is hosted by a separate instance of a </a:t>
            </a:r>
            <a:r>
              <a:rPr lang="en-US" sz="1800" dirty="0" err="1" smtClean="0"/>
              <a:t>ServiceHost</a:t>
            </a:r>
            <a:r>
              <a:rPr lang="en-US" sz="1800" dirty="0" smtClean="0"/>
              <a:t>-derived class.</a:t>
            </a:r>
          </a:p>
          <a:p>
            <a:pPr lvl="1"/>
            <a:r>
              <a:rPr lang="en-US" sz="1600" dirty="0" err="1" smtClean="0">
                <a:solidFill>
                  <a:srgbClr val="F8F57B"/>
                </a:solidFill>
                <a:latin typeface="Segoe UI" pitchFamily="34" charset="0"/>
              </a:rPr>
              <a:t>BtsServiceHost</a:t>
            </a:r>
            <a:r>
              <a:rPr lang="en-US" sz="1600" dirty="0" smtClean="0">
                <a:solidFill>
                  <a:schemeClr val="tx1"/>
                </a:solidFill>
                <a:latin typeface="Segoe UI" pitchFamily="34" charset="0"/>
              </a:rPr>
              <a:t> for RLs running in an in-process host</a:t>
            </a:r>
          </a:p>
          <a:p>
            <a:pPr lvl="1"/>
            <a:r>
              <a:rPr lang="en-US" sz="1600" dirty="0" err="1" smtClean="0">
                <a:solidFill>
                  <a:srgbClr val="F8F57B"/>
                </a:solidFill>
                <a:latin typeface="Segoe UI" pitchFamily="34" charset="0"/>
              </a:rPr>
              <a:t>WebServiceHost</a:t>
            </a:r>
            <a:r>
              <a:rPr lang="en-US" sz="1600" dirty="0" smtClean="0">
                <a:solidFill>
                  <a:schemeClr val="tx1"/>
                </a:solidFill>
                <a:latin typeface="Segoe UI" pitchFamily="34" charset="0"/>
              </a:rPr>
              <a:t> for RLs running in an isolated host</a:t>
            </a:r>
            <a:endParaRPr lang="en-US" sz="1800" dirty="0" smtClean="0"/>
          </a:p>
          <a:p>
            <a:r>
              <a:rPr lang="en-US" sz="1800" dirty="0" smtClean="0"/>
              <a:t>For each WCF Receive Location, the WCF Receive Adapter creates a separate a singleton instance of the </a:t>
            </a:r>
            <a:r>
              <a:rPr lang="en-US" sz="1800" dirty="0" err="1" smtClean="0">
                <a:solidFill>
                  <a:srgbClr val="F8F57B"/>
                </a:solidFill>
              </a:rPr>
              <a:t>BizTalkServiceInstance</a:t>
            </a:r>
            <a:r>
              <a:rPr lang="en-US" sz="1800" dirty="0" smtClean="0"/>
              <a:t> class.</a:t>
            </a:r>
          </a:p>
          <a:p>
            <a:r>
              <a:rPr lang="en-US" sz="1800" dirty="0" smtClean="0"/>
              <a:t>The class is decorated with the </a:t>
            </a:r>
            <a:r>
              <a:rPr lang="en-US" sz="1800" dirty="0" err="1" smtClean="0">
                <a:solidFill>
                  <a:srgbClr val="F8F57B"/>
                </a:solidFill>
              </a:rPr>
              <a:t>ServiceBehavior</a:t>
            </a:r>
            <a:r>
              <a:rPr lang="en-US" sz="1800" dirty="0" smtClean="0"/>
              <a:t> attribute:</a:t>
            </a:r>
          </a:p>
          <a:p>
            <a:pPr lvl="1"/>
            <a:r>
              <a:rPr lang="en-US" sz="1400" dirty="0" err="1" smtClean="0">
                <a:solidFill>
                  <a:srgbClr val="F8F57B"/>
                </a:solidFill>
              </a:rPr>
              <a:t>InstanceContextMode</a:t>
            </a:r>
            <a:r>
              <a:rPr lang="en-US" sz="1400" dirty="0" smtClean="0"/>
              <a:t> = </a:t>
            </a:r>
            <a:r>
              <a:rPr lang="en-US" sz="1400" dirty="0" err="1" smtClean="0"/>
              <a:t>InstanceContextMode.Single</a:t>
            </a:r>
            <a:endParaRPr lang="en-US" sz="1400" dirty="0" smtClean="0"/>
          </a:p>
          <a:p>
            <a:pPr lvl="1"/>
            <a:r>
              <a:rPr lang="en-US" sz="1400" dirty="0" err="1" smtClean="0">
                <a:solidFill>
                  <a:srgbClr val="F8F57B"/>
                </a:solidFill>
              </a:rPr>
              <a:t>ConcurrencyMode</a:t>
            </a:r>
            <a:r>
              <a:rPr lang="en-US" sz="1400" dirty="0" smtClean="0"/>
              <a:t> = </a:t>
            </a:r>
            <a:r>
              <a:rPr lang="en-US" sz="1400" dirty="0" err="1" smtClean="0"/>
              <a:t>ConcurrencyMode.Multiple</a:t>
            </a:r>
            <a:endParaRPr lang="en-US" sz="1400" dirty="0" smtClean="0"/>
          </a:p>
          <a:p>
            <a:r>
              <a:rPr lang="en-US" sz="2000" dirty="0" smtClean="0"/>
              <a:t>Hence, all incoming messages to a WCF RL are received and processed by a single well-known instance of the </a:t>
            </a:r>
            <a:r>
              <a:rPr lang="en-US" sz="2000" dirty="0" err="1" smtClean="0">
                <a:solidFill>
                  <a:srgbClr val="F8F57B"/>
                </a:solidFill>
              </a:rPr>
              <a:t>BizTalkServiceInstance</a:t>
            </a:r>
            <a:r>
              <a:rPr lang="en-US" sz="2000" dirty="0" smtClean="0"/>
              <a:t> class.</a:t>
            </a:r>
          </a:p>
          <a:p>
            <a:pPr lvl="1"/>
            <a:r>
              <a:rPr lang="en-US" sz="1400" dirty="0" smtClean="0"/>
              <a:t>This allows to avoid service activation/deactivation costs and improve performance/scalability.</a:t>
            </a:r>
            <a:endParaRPr lang="en-US" sz="1400" dirty="0"/>
          </a:p>
        </p:txBody>
      </p:sp>
      <p:sp>
        <p:nvSpPr>
          <p:cNvPr id="5" name="Rectangle 1"/>
          <p:cNvSpPr>
            <a:spLocks noChangeArrowheads="1"/>
          </p:cNvSpPr>
          <p:nvPr/>
        </p:nvSpPr>
        <p:spPr bwMode="auto">
          <a:xfrm>
            <a:off x="228600" y="4684115"/>
            <a:ext cx="8686800" cy="1477328"/>
          </a:xfrm>
          <a:prstGeom prst="rect">
            <a:avLst/>
          </a:prstGeom>
          <a:solidFill>
            <a:schemeClr val="tx1"/>
          </a:solidFill>
          <a:ln w="25400" cap="rnd">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ServiceBehavior</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InstanceContextMode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InstanceContextMode</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.Single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ConcurrencyMode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ConcurrencyMode</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.Multiple</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internal</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sealed</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class</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rgbClr val="2B91AF"/>
                </a:solidFill>
                <a:effectLst/>
                <a:latin typeface="Courier New" pitchFamily="49" charset="0"/>
                <a:ea typeface="Calibri" pitchFamily="34" charset="0"/>
                <a:cs typeface="Courier New" pitchFamily="49" charset="0"/>
              </a:rPr>
              <a:t>BizTalkServiceInstance</a:t>
            </a:r>
            <a:r>
              <a:rPr kumimoji="0" lang="en-US"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ITwoWayAsync</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ITwoWayAsyncVoid</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IOneWayAsync</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IOneWayAsyncTxn</a:t>
            </a: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000" dirty="0" smtClean="0">
                <a:solidFill>
                  <a:schemeClr val="bg1"/>
                </a:solidFill>
                <a:latin typeface="Courier New" pitchFamily="49" charset="0"/>
                <a:ea typeface="Calibri" pitchFamily="34" charset="0"/>
                <a:cs typeface="Courier New" pitchFamily="49" charset="0"/>
              </a:rPr>
              <a:t>                                               </a:t>
            </a:r>
            <a:r>
              <a:rPr kumimoji="0" lang="en-US" sz="1000" b="0" i="0" u="none" strike="noStrike" cap="none" normalizeH="0" baseline="0" dirty="0" err="1" smtClean="0">
                <a:ln>
                  <a:noFill/>
                </a:ln>
                <a:solidFill>
                  <a:schemeClr val="bg1"/>
                </a:solidFill>
                <a:effectLst/>
                <a:latin typeface="Courier New" pitchFamily="49" charset="0"/>
                <a:ea typeface="Calibri" pitchFamily="34" charset="0"/>
                <a:cs typeface="Courier New" pitchFamily="49" charset="0"/>
              </a:rPr>
              <a:t>ITwoWayAsyncVoidTxn</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    ...</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Courier New" pitchFamily="49" charset="0"/>
                <a:ea typeface="Calibri" pitchFamily="34" charset="0"/>
                <a:cs typeface="Courier New" pitchFamily="49" charset="0"/>
              </a:rPr>
              <a:t>}</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Tm="0">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32</TotalTime>
  <Words>2813</Words>
  <Application>Microsoft Office PowerPoint</Application>
  <PresentationFormat>On-screen Show (4:3)</PresentationFormat>
  <Paragraphs>471</Paragraphs>
  <Slides>37</Slides>
  <Notes>36</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TechEd09_Europe</vt:lpstr>
      <vt:lpstr>TechEd09_Europe template</vt:lpstr>
      <vt:lpstr>Slide 1</vt:lpstr>
      <vt:lpstr>Customizing and Extending the BizTalk WCF Adapters</vt:lpstr>
      <vt:lpstr>Session Objectives And Takeaways</vt:lpstr>
      <vt:lpstr>Agenda</vt:lpstr>
      <vt:lpstr>The ABC of WCF</vt:lpstr>
      <vt:lpstr>WCF Architecture: Messaging Runtime</vt:lpstr>
      <vt:lpstr>WCF Binding Comparison</vt:lpstr>
      <vt:lpstr>Agenda</vt:lpstr>
      <vt:lpstr>BizTalkServiceInstance</vt:lpstr>
      <vt:lpstr>Generic Service Contracts</vt:lpstr>
      <vt:lpstr>One-Way WCF Receive Locations</vt:lpstr>
      <vt:lpstr>One-Way WCF Receive Locations</vt:lpstr>
      <vt:lpstr>Available WCF Adapters</vt:lpstr>
      <vt:lpstr>Slide 14</vt:lpstr>
      <vt:lpstr>WCF Adapter Extensibility Points</vt:lpstr>
      <vt:lpstr>How to Enable the WCF Extensibility Points</vt:lpstr>
      <vt:lpstr>Agenda</vt:lpstr>
      <vt:lpstr>Debatching Channel</vt:lpstr>
      <vt:lpstr>Debatching Channel</vt:lpstr>
      <vt:lpstr>Transactional Debatching Channel</vt:lpstr>
      <vt:lpstr>Debatching Channel Detail</vt:lpstr>
      <vt:lpstr>Debatching Channel</vt:lpstr>
      <vt:lpstr>Typed Faults</vt:lpstr>
      <vt:lpstr>WCF and Typed Faults</vt:lpstr>
      <vt:lpstr>BizTalk Server and Typed Faults</vt:lpstr>
      <vt:lpstr>Extending the WSDL</vt:lpstr>
      <vt:lpstr>WsdlExtensions Endpoint Behavior</vt:lpstr>
      <vt:lpstr>Typed Faults</vt:lpstr>
      <vt:lpstr>Typed Faults</vt:lpstr>
      <vt:lpstr>Duplex Message Exchange Pattern</vt:lpstr>
      <vt:lpstr>Duplex Message Exchange Pattern</vt:lpstr>
      <vt:lpstr>Duplex Message Exchange Pattern</vt:lpstr>
      <vt:lpstr>Resources</vt:lpstr>
      <vt:lpstr>Slide 34</vt:lpstr>
      <vt:lpstr>Resources</vt:lpstr>
      <vt:lpstr>Slide 36</vt:lpstr>
      <vt:lpstr>Slide 37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Stephen Kaufman</dc:creator>
  <dc:description>Tech·Ed Europe 2009</dc:description>
  <cp:lastModifiedBy>cn_user</cp:lastModifiedBy>
  <cp:revision>9</cp:revision>
  <dcterms:created xsi:type="dcterms:W3CDTF">2009-10-13T04:15:19Z</dcterms:created>
  <dcterms:modified xsi:type="dcterms:W3CDTF">2009-11-08T20:04:40Z</dcterms:modified>
</cp:coreProperties>
</file>