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04" r:id="rId2"/>
  </p:sldMasterIdLst>
  <p:notesMasterIdLst>
    <p:notesMasterId r:id="rId38"/>
  </p:notesMasterIdLst>
  <p:handoutMasterIdLst>
    <p:handoutMasterId r:id="rId39"/>
  </p:handoutMasterIdLst>
  <p:sldIdLst>
    <p:sldId id="256" r:id="rId3"/>
    <p:sldId id="257" r:id="rId4"/>
    <p:sldId id="283" r:id="rId5"/>
    <p:sldId id="328" r:id="rId6"/>
    <p:sldId id="301" r:id="rId7"/>
    <p:sldId id="329" r:id="rId8"/>
    <p:sldId id="287" r:id="rId9"/>
    <p:sldId id="289" r:id="rId10"/>
    <p:sldId id="288" r:id="rId11"/>
    <p:sldId id="307" r:id="rId12"/>
    <p:sldId id="309" r:id="rId13"/>
    <p:sldId id="291" r:id="rId14"/>
    <p:sldId id="331" r:id="rId15"/>
    <p:sldId id="293" r:id="rId16"/>
    <p:sldId id="324" r:id="rId17"/>
    <p:sldId id="310" r:id="rId18"/>
    <p:sldId id="312" r:id="rId19"/>
    <p:sldId id="325" r:id="rId20"/>
    <p:sldId id="315" r:id="rId21"/>
    <p:sldId id="314" r:id="rId22"/>
    <p:sldId id="317" r:id="rId23"/>
    <p:sldId id="316" r:id="rId24"/>
    <p:sldId id="318" r:id="rId25"/>
    <p:sldId id="332" r:id="rId26"/>
    <p:sldId id="296" r:id="rId27"/>
    <p:sldId id="320" r:id="rId28"/>
    <p:sldId id="298" r:id="rId29"/>
    <p:sldId id="323" r:id="rId30"/>
    <p:sldId id="297" r:id="rId31"/>
    <p:sldId id="326" r:id="rId32"/>
    <p:sldId id="299" r:id="rId33"/>
    <p:sldId id="333" r:id="rId34"/>
    <p:sldId id="330" r:id="rId35"/>
    <p:sldId id="334" r:id="rId36"/>
    <p:sldId id="280" r:id="rId37"/>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67458" autoAdjust="0"/>
  </p:normalViewPr>
  <p:slideViewPr>
    <p:cSldViewPr snapToGrid="0">
      <p:cViewPr varScale="1">
        <p:scale>
          <a:sx n="75" d="100"/>
          <a:sy n="75" d="100"/>
        </p:scale>
        <p:origin x="-1356"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7" d="100"/>
          <a:sy n="87" d="100"/>
        </p:scale>
        <p:origin x="-277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B1C33-91DC-411D-95AD-536FD37B5A5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338F404C-39AD-450C-B16E-D082AF7ECEA4}">
      <dgm:prSet phldrT="[Text]"/>
      <dgm:spPr>
        <a:solidFill>
          <a:schemeClr val="tx1">
            <a:lumMod val="50000"/>
            <a:alpha val="90000"/>
          </a:schemeClr>
        </a:solidFill>
      </dgm:spPr>
      <dgm:t>
        <a:bodyPr/>
        <a:lstStyle/>
        <a:p>
          <a:r>
            <a:rPr lang="en-US" dirty="0" smtClean="0"/>
            <a:t>Collect</a:t>
          </a:r>
          <a:endParaRPr lang="en-GB" dirty="0"/>
        </a:p>
      </dgm:t>
    </dgm:pt>
    <dgm:pt modelId="{2F95AFED-149D-4151-B001-8EB2E3E8711E}" type="parTrans" cxnId="{D51E263E-65F5-433C-973C-04EBE62ACC20}">
      <dgm:prSet/>
      <dgm:spPr/>
      <dgm:t>
        <a:bodyPr/>
        <a:lstStyle/>
        <a:p>
          <a:endParaRPr lang="en-GB"/>
        </a:p>
      </dgm:t>
    </dgm:pt>
    <dgm:pt modelId="{6F3D4C0A-CF18-4DF2-A53C-23B89D105024}" type="sibTrans" cxnId="{D51E263E-65F5-433C-973C-04EBE62ACC20}">
      <dgm:prSet/>
      <dgm:spPr/>
      <dgm:t>
        <a:bodyPr/>
        <a:lstStyle/>
        <a:p>
          <a:endParaRPr lang="en-GB"/>
        </a:p>
      </dgm:t>
    </dgm:pt>
    <dgm:pt modelId="{0C61BCBD-BCB9-4B1C-97DC-949EB106C2A1}">
      <dgm:prSet phldrT="[Text]"/>
      <dgm:spPr/>
      <dgm:t>
        <a:bodyPr/>
        <a:lstStyle/>
        <a:p>
          <a:r>
            <a:rPr lang="en-US" dirty="0" smtClean="0"/>
            <a:t>Measure</a:t>
          </a:r>
          <a:endParaRPr lang="en-GB" dirty="0"/>
        </a:p>
      </dgm:t>
    </dgm:pt>
    <dgm:pt modelId="{9A6741E3-12AC-4323-9410-7247B033CFFC}" type="parTrans" cxnId="{71AD04C9-15AB-442B-AADE-0C4360EC1A48}">
      <dgm:prSet/>
      <dgm:spPr/>
      <dgm:t>
        <a:bodyPr/>
        <a:lstStyle/>
        <a:p>
          <a:endParaRPr lang="en-GB"/>
        </a:p>
      </dgm:t>
    </dgm:pt>
    <dgm:pt modelId="{BAE7014F-959C-48D5-AE89-99DDDE8E8552}" type="sibTrans" cxnId="{71AD04C9-15AB-442B-AADE-0C4360EC1A48}">
      <dgm:prSet/>
      <dgm:spPr/>
      <dgm:t>
        <a:bodyPr/>
        <a:lstStyle/>
        <a:p>
          <a:endParaRPr lang="en-GB"/>
        </a:p>
      </dgm:t>
    </dgm:pt>
    <dgm:pt modelId="{9C6A894A-BED9-4FBF-97DE-B76510AD2530}">
      <dgm:prSet phldrT="[Text]"/>
      <dgm:spPr/>
      <dgm:t>
        <a:bodyPr/>
        <a:lstStyle/>
        <a:p>
          <a:r>
            <a:rPr lang="en-US" dirty="0" smtClean="0"/>
            <a:t>D</a:t>
          </a:r>
          <a:endParaRPr lang="en-GB" dirty="0"/>
        </a:p>
      </dgm:t>
    </dgm:pt>
    <dgm:pt modelId="{F81E1D84-E902-415A-937F-B941EEAD1CB6}" type="parTrans" cxnId="{C0585ACA-0105-420F-AE82-5921EBB8A7EC}">
      <dgm:prSet/>
      <dgm:spPr/>
      <dgm:t>
        <a:bodyPr/>
        <a:lstStyle/>
        <a:p>
          <a:endParaRPr lang="en-GB"/>
        </a:p>
      </dgm:t>
    </dgm:pt>
    <dgm:pt modelId="{F100D0C0-3EDF-4E65-B696-8B8F1BAEED81}" type="sibTrans" cxnId="{C0585ACA-0105-420F-AE82-5921EBB8A7EC}">
      <dgm:prSet/>
      <dgm:spPr/>
      <dgm:t>
        <a:bodyPr/>
        <a:lstStyle/>
        <a:p>
          <a:endParaRPr lang="en-GB"/>
        </a:p>
      </dgm:t>
    </dgm:pt>
    <dgm:pt modelId="{8D022F72-A057-4AC1-A481-F2EE8C28806D}">
      <dgm:prSet phldrT="[Text]"/>
      <dgm:spPr/>
      <dgm:t>
        <a:bodyPr/>
        <a:lstStyle/>
        <a:p>
          <a:r>
            <a:rPr lang="en-US" dirty="0" smtClean="0"/>
            <a:t>Forecast</a:t>
          </a:r>
          <a:endParaRPr lang="en-GB" dirty="0"/>
        </a:p>
      </dgm:t>
    </dgm:pt>
    <dgm:pt modelId="{BA36B27D-BDF8-49BF-A033-457913B0C212}" type="parTrans" cxnId="{DAC174AB-BAF7-4901-8067-150F60C523A6}">
      <dgm:prSet/>
      <dgm:spPr/>
      <dgm:t>
        <a:bodyPr/>
        <a:lstStyle/>
        <a:p>
          <a:endParaRPr lang="en-GB"/>
        </a:p>
      </dgm:t>
    </dgm:pt>
    <dgm:pt modelId="{7DADFD1E-D95B-4068-8DA2-E96F40C21298}" type="sibTrans" cxnId="{DAC174AB-BAF7-4901-8067-150F60C523A6}">
      <dgm:prSet/>
      <dgm:spPr/>
      <dgm:t>
        <a:bodyPr/>
        <a:lstStyle/>
        <a:p>
          <a:endParaRPr lang="en-GB"/>
        </a:p>
      </dgm:t>
    </dgm:pt>
    <dgm:pt modelId="{B74C87C7-0B7B-427D-A0A5-405E7999DEEC}">
      <dgm:prSet phldrT="[Text]"/>
      <dgm:spPr/>
      <dgm:t>
        <a:bodyPr/>
        <a:lstStyle/>
        <a:p>
          <a:r>
            <a:rPr lang="en-US" dirty="0" smtClean="0"/>
            <a:t>B</a:t>
          </a:r>
          <a:endParaRPr lang="en-GB" dirty="0"/>
        </a:p>
      </dgm:t>
    </dgm:pt>
    <dgm:pt modelId="{B984E098-8237-457A-8CF5-1EA3CB998A5A}" type="sibTrans" cxnId="{EE46B4BF-B648-4E11-B6B0-CB2C79A37031}">
      <dgm:prSet/>
      <dgm:spPr/>
      <dgm:t>
        <a:bodyPr/>
        <a:lstStyle/>
        <a:p>
          <a:endParaRPr lang="en-GB"/>
        </a:p>
      </dgm:t>
    </dgm:pt>
    <dgm:pt modelId="{9A82878B-888D-4E35-8166-88A6C56BD826}" type="parTrans" cxnId="{EE46B4BF-B648-4E11-B6B0-CB2C79A37031}">
      <dgm:prSet/>
      <dgm:spPr/>
      <dgm:t>
        <a:bodyPr/>
        <a:lstStyle/>
        <a:p>
          <a:endParaRPr lang="en-GB"/>
        </a:p>
      </dgm:t>
    </dgm:pt>
    <dgm:pt modelId="{ED320464-9051-43E9-990E-F3DFF04F3B34}">
      <dgm:prSet phldrT="[Text]"/>
      <dgm:spPr/>
      <dgm:t>
        <a:bodyPr/>
        <a:lstStyle/>
        <a:p>
          <a:r>
            <a:rPr lang="en-US" dirty="0" smtClean="0"/>
            <a:t>A</a:t>
          </a:r>
          <a:endParaRPr lang="en-GB" dirty="0"/>
        </a:p>
      </dgm:t>
    </dgm:pt>
    <dgm:pt modelId="{D0390FE1-174B-4E77-9DBA-8CF5D6BE5F3E}" type="sibTrans" cxnId="{7E721C8E-68F3-4C00-BBC1-0A48D9F491EC}">
      <dgm:prSet/>
      <dgm:spPr/>
      <dgm:t>
        <a:bodyPr/>
        <a:lstStyle/>
        <a:p>
          <a:endParaRPr lang="en-GB"/>
        </a:p>
      </dgm:t>
    </dgm:pt>
    <dgm:pt modelId="{1745829B-007D-4B88-8735-BDDEF5CD61D0}" type="parTrans" cxnId="{7E721C8E-68F3-4C00-BBC1-0A48D9F491EC}">
      <dgm:prSet/>
      <dgm:spPr/>
      <dgm:t>
        <a:bodyPr/>
        <a:lstStyle/>
        <a:p>
          <a:endParaRPr lang="en-GB"/>
        </a:p>
      </dgm:t>
    </dgm:pt>
    <dgm:pt modelId="{C9D4CE3C-7689-4C61-BA1F-9D3E0DD536A6}">
      <dgm:prSet phldrT="[Text]"/>
      <dgm:spPr/>
      <dgm:t>
        <a:bodyPr/>
        <a:lstStyle/>
        <a:p>
          <a:r>
            <a:rPr lang="en-US" dirty="0" smtClean="0"/>
            <a:t>C</a:t>
          </a:r>
          <a:endParaRPr lang="en-GB" dirty="0"/>
        </a:p>
      </dgm:t>
    </dgm:pt>
    <dgm:pt modelId="{B1F1A9D4-7BCD-4695-AB72-E57177E4CEE9}" type="parTrans" cxnId="{B70E6010-8CBD-4ACA-B2FD-7BBC00CC59D4}">
      <dgm:prSet/>
      <dgm:spPr/>
      <dgm:t>
        <a:bodyPr/>
        <a:lstStyle/>
        <a:p>
          <a:endParaRPr lang="en-GB"/>
        </a:p>
      </dgm:t>
    </dgm:pt>
    <dgm:pt modelId="{0F363B08-49DE-4580-B50C-52A32B990383}" type="sibTrans" cxnId="{B70E6010-8CBD-4ACA-B2FD-7BBC00CC59D4}">
      <dgm:prSet/>
      <dgm:spPr/>
      <dgm:t>
        <a:bodyPr/>
        <a:lstStyle/>
        <a:p>
          <a:endParaRPr lang="en-GB"/>
        </a:p>
      </dgm:t>
    </dgm:pt>
    <dgm:pt modelId="{5B51B1B1-BF23-498D-95CC-D30D31413008}">
      <dgm:prSet phldrT="[Text]"/>
      <dgm:spPr/>
      <dgm:t>
        <a:bodyPr/>
        <a:lstStyle/>
        <a:p>
          <a:r>
            <a:rPr lang="en-US" dirty="0" smtClean="0"/>
            <a:t>Publish</a:t>
          </a:r>
          <a:endParaRPr lang="en-GB" dirty="0"/>
        </a:p>
      </dgm:t>
    </dgm:pt>
    <dgm:pt modelId="{A79FDE98-3B50-4013-8DFC-FE51FD10A82B}" type="parTrans" cxnId="{502F8C70-CE21-4198-AB9A-ED026BB7B624}">
      <dgm:prSet/>
      <dgm:spPr/>
      <dgm:t>
        <a:bodyPr/>
        <a:lstStyle/>
        <a:p>
          <a:endParaRPr lang="en-GB"/>
        </a:p>
      </dgm:t>
    </dgm:pt>
    <dgm:pt modelId="{BDAE192E-8548-41A3-95B9-9F052BC6A652}" type="sibTrans" cxnId="{502F8C70-CE21-4198-AB9A-ED026BB7B624}">
      <dgm:prSet/>
      <dgm:spPr/>
      <dgm:t>
        <a:bodyPr/>
        <a:lstStyle/>
        <a:p>
          <a:endParaRPr lang="en-GB"/>
        </a:p>
      </dgm:t>
    </dgm:pt>
    <dgm:pt modelId="{81E5699F-7EFC-4882-88D0-CD8CD204D7C5}" type="pres">
      <dgm:prSet presAssocID="{E60B1C33-91DC-411D-95AD-536FD37B5A53}" presName="linearFlow" presStyleCnt="0">
        <dgm:presLayoutVars>
          <dgm:dir/>
          <dgm:animLvl val="lvl"/>
          <dgm:resizeHandles val="exact"/>
        </dgm:presLayoutVars>
      </dgm:prSet>
      <dgm:spPr/>
      <dgm:t>
        <a:bodyPr/>
        <a:lstStyle/>
        <a:p>
          <a:endParaRPr lang="en-GB"/>
        </a:p>
      </dgm:t>
    </dgm:pt>
    <dgm:pt modelId="{76DE7AEF-CD5B-4B83-B6D3-EDE387504AE3}" type="pres">
      <dgm:prSet presAssocID="{ED320464-9051-43E9-990E-F3DFF04F3B34}" presName="composite" presStyleCnt="0"/>
      <dgm:spPr/>
    </dgm:pt>
    <dgm:pt modelId="{E7EBE146-F9CD-4FC9-84D3-D8E93FECA385}" type="pres">
      <dgm:prSet presAssocID="{ED320464-9051-43E9-990E-F3DFF04F3B34}" presName="parentText" presStyleLbl="alignNode1" presStyleIdx="0" presStyleCnt="4">
        <dgm:presLayoutVars>
          <dgm:chMax val="1"/>
          <dgm:bulletEnabled val="1"/>
        </dgm:presLayoutVars>
      </dgm:prSet>
      <dgm:spPr/>
      <dgm:t>
        <a:bodyPr/>
        <a:lstStyle/>
        <a:p>
          <a:endParaRPr lang="en-GB"/>
        </a:p>
      </dgm:t>
    </dgm:pt>
    <dgm:pt modelId="{EADF844F-B623-4288-B507-BF956EFED98E}" type="pres">
      <dgm:prSet presAssocID="{ED320464-9051-43E9-990E-F3DFF04F3B34}" presName="descendantText" presStyleLbl="alignAcc1" presStyleIdx="0" presStyleCnt="4">
        <dgm:presLayoutVars>
          <dgm:bulletEnabled val="1"/>
        </dgm:presLayoutVars>
      </dgm:prSet>
      <dgm:spPr/>
      <dgm:t>
        <a:bodyPr/>
        <a:lstStyle/>
        <a:p>
          <a:endParaRPr lang="en-GB"/>
        </a:p>
      </dgm:t>
    </dgm:pt>
    <dgm:pt modelId="{B5B11312-D1BC-4E1E-9F5F-279CC56248C1}" type="pres">
      <dgm:prSet presAssocID="{D0390FE1-174B-4E77-9DBA-8CF5D6BE5F3E}" presName="sp" presStyleCnt="0"/>
      <dgm:spPr/>
    </dgm:pt>
    <dgm:pt modelId="{DEC74949-AFD8-42F2-B421-F7E55CAA8EC4}" type="pres">
      <dgm:prSet presAssocID="{B74C87C7-0B7B-427D-A0A5-405E7999DEEC}" presName="composite" presStyleCnt="0"/>
      <dgm:spPr/>
    </dgm:pt>
    <dgm:pt modelId="{EE0D2D67-7FC1-436B-9857-0302052C9400}" type="pres">
      <dgm:prSet presAssocID="{B74C87C7-0B7B-427D-A0A5-405E7999DEEC}" presName="parentText" presStyleLbl="alignNode1" presStyleIdx="1" presStyleCnt="4">
        <dgm:presLayoutVars>
          <dgm:chMax val="1"/>
          <dgm:bulletEnabled val="1"/>
        </dgm:presLayoutVars>
      </dgm:prSet>
      <dgm:spPr/>
      <dgm:t>
        <a:bodyPr/>
        <a:lstStyle/>
        <a:p>
          <a:endParaRPr lang="en-GB"/>
        </a:p>
      </dgm:t>
    </dgm:pt>
    <dgm:pt modelId="{6D7E6450-FD21-41CD-9FF7-9BD73AE4B49B}" type="pres">
      <dgm:prSet presAssocID="{B74C87C7-0B7B-427D-A0A5-405E7999DEEC}" presName="descendantText" presStyleLbl="alignAcc1" presStyleIdx="1" presStyleCnt="4">
        <dgm:presLayoutVars>
          <dgm:bulletEnabled val="1"/>
        </dgm:presLayoutVars>
      </dgm:prSet>
      <dgm:spPr/>
      <dgm:t>
        <a:bodyPr/>
        <a:lstStyle/>
        <a:p>
          <a:endParaRPr lang="en-GB"/>
        </a:p>
      </dgm:t>
    </dgm:pt>
    <dgm:pt modelId="{1A753C69-917B-4371-8B59-17B29ECD44AA}" type="pres">
      <dgm:prSet presAssocID="{B984E098-8237-457A-8CF5-1EA3CB998A5A}" presName="sp" presStyleCnt="0"/>
      <dgm:spPr/>
    </dgm:pt>
    <dgm:pt modelId="{5CEB8F74-13B4-4C03-93F4-4DE37A579766}" type="pres">
      <dgm:prSet presAssocID="{C9D4CE3C-7689-4C61-BA1F-9D3E0DD536A6}" presName="composite" presStyleCnt="0"/>
      <dgm:spPr/>
    </dgm:pt>
    <dgm:pt modelId="{99F6CDD0-8941-4DE1-B913-A678F19C6A17}" type="pres">
      <dgm:prSet presAssocID="{C9D4CE3C-7689-4C61-BA1F-9D3E0DD536A6}" presName="parentText" presStyleLbl="alignNode1" presStyleIdx="2" presStyleCnt="4">
        <dgm:presLayoutVars>
          <dgm:chMax val="1"/>
          <dgm:bulletEnabled val="1"/>
        </dgm:presLayoutVars>
      </dgm:prSet>
      <dgm:spPr/>
      <dgm:t>
        <a:bodyPr/>
        <a:lstStyle/>
        <a:p>
          <a:endParaRPr lang="en-GB"/>
        </a:p>
      </dgm:t>
    </dgm:pt>
    <dgm:pt modelId="{E4FDCDDC-0FB5-4242-A762-8564624DFB3D}" type="pres">
      <dgm:prSet presAssocID="{C9D4CE3C-7689-4C61-BA1F-9D3E0DD536A6}" presName="descendantText" presStyleLbl="alignAcc1" presStyleIdx="2" presStyleCnt="4">
        <dgm:presLayoutVars>
          <dgm:bulletEnabled val="1"/>
        </dgm:presLayoutVars>
      </dgm:prSet>
      <dgm:spPr/>
      <dgm:t>
        <a:bodyPr/>
        <a:lstStyle/>
        <a:p>
          <a:endParaRPr lang="en-GB"/>
        </a:p>
      </dgm:t>
    </dgm:pt>
    <dgm:pt modelId="{2FDEB124-1C3E-4AE3-94AB-4BCDD5639DDE}" type="pres">
      <dgm:prSet presAssocID="{0F363B08-49DE-4580-B50C-52A32B990383}" presName="sp" presStyleCnt="0"/>
      <dgm:spPr/>
    </dgm:pt>
    <dgm:pt modelId="{25A8B29B-E123-4A41-8DF3-DD04BACABF4F}" type="pres">
      <dgm:prSet presAssocID="{9C6A894A-BED9-4FBF-97DE-B76510AD2530}" presName="composite" presStyleCnt="0"/>
      <dgm:spPr/>
    </dgm:pt>
    <dgm:pt modelId="{AED8009C-9BB2-4916-B16A-EB22287A80B8}" type="pres">
      <dgm:prSet presAssocID="{9C6A894A-BED9-4FBF-97DE-B76510AD2530}" presName="parentText" presStyleLbl="alignNode1" presStyleIdx="3" presStyleCnt="4">
        <dgm:presLayoutVars>
          <dgm:chMax val="1"/>
          <dgm:bulletEnabled val="1"/>
        </dgm:presLayoutVars>
      </dgm:prSet>
      <dgm:spPr/>
      <dgm:t>
        <a:bodyPr/>
        <a:lstStyle/>
        <a:p>
          <a:endParaRPr lang="en-GB"/>
        </a:p>
      </dgm:t>
    </dgm:pt>
    <dgm:pt modelId="{12583D7C-ABBB-4508-99F7-49C0C5AA84D7}" type="pres">
      <dgm:prSet presAssocID="{9C6A894A-BED9-4FBF-97DE-B76510AD2530}" presName="descendantText" presStyleLbl="alignAcc1" presStyleIdx="3" presStyleCnt="4">
        <dgm:presLayoutVars>
          <dgm:bulletEnabled val="1"/>
        </dgm:presLayoutVars>
      </dgm:prSet>
      <dgm:spPr/>
      <dgm:t>
        <a:bodyPr/>
        <a:lstStyle/>
        <a:p>
          <a:endParaRPr lang="en-GB"/>
        </a:p>
      </dgm:t>
    </dgm:pt>
  </dgm:ptLst>
  <dgm:cxnLst>
    <dgm:cxn modelId="{D51E263E-65F5-433C-973C-04EBE62ACC20}" srcId="{ED320464-9051-43E9-990E-F3DFF04F3B34}" destId="{338F404C-39AD-450C-B16E-D082AF7ECEA4}" srcOrd="0" destOrd="0" parTransId="{2F95AFED-149D-4151-B001-8EB2E3E8711E}" sibTransId="{6F3D4C0A-CF18-4DF2-A53C-23B89D105024}"/>
    <dgm:cxn modelId="{E0E7513F-C2CC-41F4-BF82-D0613FA54838}" type="presOf" srcId="{9C6A894A-BED9-4FBF-97DE-B76510AD2530}" destId="{AED8009C-9BB2-4916-B16A-EB22287A80B8}" srcOrd="0" destOrd="0" presId="urn:microsoft.com/office/officeart/2005/8/layout/chevron2"/>
    <dgm:cxn modelId="{B7DC7824-DC2C-4841-945A-B5053AAA9A5E}" type="presOf" srcId="{ED320464-9051-43E9-990E-F3DFF04F3B34}" destId="{E7EBE146-F9CD-4FC9-84D3-D8E93FECA385}" srcOrd="0" destOrd="0" presId="urn:microsoft.com/office/officeart/2005/8/layout/chevron2"/>
    <dgm:cxn modelId="{EE46B4BF-B648-4E11-B6B0-CB2C79A37031}" srcId="{E60B1C33-91DC-411D-95AD-536FD37B5A53}" destId="{B74C87C7-0B7B-427D-A0A5-405E7999DEEC}" srcOrd="1" destOrd="0" parTransId="{9A82878B-888D-4E35-8166-88A6C56BD826}" sibTransId="{B984E098-8237-457A-8CF5-1EA3CB998A5A}"/>
    <dgm:cxn modelId="{DAC174AB-BAF7-4901-8067-150F60C523A6}" srcId="{9C6A894A-BED9-4FBF-97DE-B76510AD2530}" destId="{8D022F72-A057-4AC1-A481-F2EE8C28806D}" srcOrd="0" destOrd="0" parTransId="{BA36B27D-BDF8-49BF-A033-457913B0C212}" sibTransId="{7DADFD1E-D95B-4068-8DA2-E96F40C21298}"/>
    <dgm:cxn modelId="{BE205819-05E3-49A8-B6B0-13A0CE31657D}" type="presOf" srcId="{C9D4CE3C-7689-4C61-BA1F-9D3E0DD536A6}" destId="{99F6CDD0-8941-4DE1-B913-A678F19C6A17}" srcOrd="0" destOrd="0" presId="urn:microsoft.com/office/officeart/2005/8/layout/chevron2"/>
    <dgm:cxn modelId="{C11A349F-9935-4247-B845-F7DFB259CD1E}" type="presOf" srcId="{5B51B1B1-BF23-498D-95CC-D30D31413008}" destId="{E4FDCDDC-0FB5-4242-A762-8564624DFB3D}" srcOrd="0" destOrd="0" presId="urn:microsoft.com/office/officeart/2005/8/layout/chevron2"/>
    <dgm:cxn modelId="{02E95BD1-D173-4465-BD00-6C0CF327EAF0}" type="presOf" srcId="{8D022F72-A057-4AC1-A481-F2EE8C28806D}" destId="{12583D7C-ABBB-4508-99F7-49C0C5AA84D7}" srcOrd="0" destOrd="0" presId="urn:microsoft.com/office/officeart/2005/8/layout/chevron2"/>
    <dgm:cxn modelId="{B70E6010-8CBD-4ACA-B2FD-7BBC00CC59D4}" srcId="{E60B1C33-91DC-411D-95AD-536FD37B5A53}" destId="{C9D4CE3C-7689-4C61-BA1F-9D3E0DD536A6}" srcOrd="2" destOrd="0" parTransId="{B1F1A9D4-7BCD-4695-AB72-E57177E4CEE9}" sibTransId="{0F363B08-49DE-4580-B50C-52A32B990383}"/>
    <dgm:cxn modelId="{9B06D841-9295-43AE-B25A-E53660AA9C2F}" type="presOf" srcId="{0C61BCBD-BCB9-4B1C-97DC-949EB106C2A1}" destId="{6D7E6450-FD21-41CD-9FF7-9BD73AE4B49B}" srcOrd="0" destOrd="0" presId="urn:microsoft.com/office/officeart/2005/8/layout/chevron2"/>
    <dgm:cxn modelId="{C0585ACA-0105-420F-AE82-5921EBB8A7EC}" srcId="{E60B1C33-91DC-411D-95AD-536FD37B5A53}" destId="{9C6A894A-BED9-4FBF-97DE-B76510AD2530}" srcOrd="3" destOrd="0" parTransId="{F81E1D84-E902-415A-937F-B941EEAD1CB6}" sibTransId="{F100D0C0-3EDF-4E65-B696-8B8F1BAEED81}"/>
    <dgm:cxn modelId="{7E721C8E-68F3-4C00-BBC1-0A48D9F491EC}" srcId="{E60B1C33-91DC-411D-95AD-536FD37B5A53}" destId="{ED320464-9051-43E9-990E-F3DFF04F3B34}" srcOrd="0" destOrd="0" parTransId="{1745829B-007D-4B88-8735-BDDEF5CD61D0}" sibTransId="{D0390FE1-174B-4E77-9DBA-8CF5D6BE5F3E}"/>
    <dgm:cxn modelId="{1C8AB0AD-BD7E-4E02-B11D-0027C3889AC5}" type="presOf" srcId="{E60B1C33-91DC-411D-95AD-536FD37B5A53}" destId="{81E5699F-7EFC-4882-88D0-CD8CD204D7C5}" srcOrd="0" destOrd="0" presId="urn:microsoft.com/office/officeart/2005/8/layout/chevron2"/>
    <dgm:cxn modelId="{B2F4FF77-AB2D-4B64-BF94-F4AF10B4D1E4}" type="presOf" srcId="{338F404C-39AD-450C-B16E-D082AF7ECEA4}" destId="{EADF844F-B623-4288-B507-BF956EFED98E}" srcOrd="0" destOrd="0" presId="urn:microsoft.com/office/officeart/2005/8/layout/chevron2"/>
    <dgm:cxn modelId="{502F8C70-CE21-4198-AB9A-ED026BB7B624}" srcId="{C9D4CE3C-7689-4C61-BA1F-9D3E0DD536A6}" destId="{5B51B1B1-BF23-498D-95CC-D30D31413008}" srcOrd="0" destOrd="0" parTransId="{A79FDE98-3B50-4013-8DFC-FE51FD10A82B}" sibTransId="{BDAE192E-8548-41A3-95B9-9F052BC6A652}"/>
    <dgm:cxn modelId="{5CF86605-BDAE-4353-88FB-52A9E5E5CF6C}" type="presOf" srcId="{B74C87C7-0B7B-427D-A0A5-405E7999DEEC}" destId="{EE0D2D67-7FC1-436B-9857-0302052C9400}" srcOrd="0" destOrd="0" presId="urn:microsoft.com/office/officeart/2005/8/layout/chevron2"/>
    <dgm:cxn modelId="{71AD04C9-15AB-442B-AADE-0C4360EC1A48}" srcId="{B74C87C7-0B7B-427D-A0A5-405E7999DEEC}" destId="{0C61BCBD-BCB9-4B1C-97DC-949EB106C2A1}" srcOrd="0" destOrd="0" parTransId="{9A6741E3-12AC-4323-9410-7247B033CFFC}" sibTransId="{BAE7014F-959C-48D5-AE89-99DDDE8E8552}"/>
    <dgm:cxn modelId="{F1757850-D743-467C-B864-92E70EED5D57}" type="presParOf" srcId="{81E5699F-7EFC-4882-88D0-CD8CD204D7C5}" destId="{76DE7AEF-CD5B-4B83-B6D3-EDE387504AE3}" srcOrd="0" destOrd="0" presId="urn:microsoft.com/office/officeart/2005/8/layout/chevron2"/>
    <dgm:cxn modelId="{3F37FAAF-C570-4702-B7AF-EC6EC255A09E}" type="presParOf" srcId="{76DE7AEF-CD5B-4B83-B6D3-EDE387504AE3}" destId="{E7EBE146-F9CD-4FC9-84D3-D8E93FECA385}" srcOrd="0" destOrd="0" presId="urn:microsoft.com/office/officeart/2005/8/layout/chevron2"/>
    <dgm:cxn modelId="{3145472C-6AB1-4F2E-9ADA-C99F16FC8003}" type="presParOf" srcId="{76DE7AEF-CD5B-4B83-B6D3-EDE387504AE3}" destId="{EADF844F-B623-4288-B507-BF956EFED98E}" srcOrd="1" destOrd="0" presId="urn:microsoft.com/office/officeart/2005/8/layout/chevron2"/>
    <dgm:cxn modelId="{1D5789E6-8136-4103-8208-1FEE61278DF5}" type="presParOf" srcId="{81E5699F-7EFC-4882-88D0-CD8CD204D7C5}" destId="{B5B11312-D1BC-4E1E-9F5F-279CC56248C1}" srcOrd="1" destOrd="0" presId="urn:microsoft.com/office/officeart/2005/8/layout/chevron2"/>
    <dgm:cxn modelId="{C2A03219-AE25-4F28-B12C-49100EC33CE7}" type="presParOf" srcId="{81E5699F-7EFC-4882-88D0-CD8CD204D7C5}" destId="{DEC74949-AFD8-42F2-B421-F7E55CAA8EC4}" srcOrd="2" destOrd="0" presId="urn:microsoft.com/office/officeart/2005/8/layout/chevron2"/>
    <dgm:cxn modelId="{00ACD59B-5DEC-4D8E-8DD0-253EDA6B2482}" type="presParOf" srcId="{DEC74949-AFD8-42F2-B421-F7E55CAA8EC4}" destId="{EE0D2D67-7FC1-436B-9857-0302052C9400}" srcOrd="0" destOrd="0" presId="urn:microsoft.com/office/officeart/2005/8/layout/chevron2"/>
    <dgm:cxn modelId="{7EB676FD-E4FA-4A39-A15C-910C716966C3}" type="presParOf" srcId="{DEC74949-AFD8-42F2-B421-F7E55CAA8EC4}" destId="{6D7E6450-FD21-41CD-9FF7-9BD73AE4B49B}" srcOrd="1" destOrd="0" presId="urn:microsoft.com/office/officeart/2005/8/layout/chevron2"/>
    <dgm:cxn modelId="{64777AAC-080F-4679-B04A-944B239EE486}" type="presParOf" srcId="{81E5699F-7EFC-4882-88D0-CD8CD204D7C5}" destId="{1A753C69-917B-4371-8B59-17B29ECD44AA}" srcOrd="3" destOrd="0" presId="urn:microsoft.com/office/officeart/2005/8/layout/chevron2"/>
    <dgm:cxn modelId="{5469B164-F400-45C9-B6DA-BFB6E5180632}" type="presParOf" srcId="{81E5699F-7EFC-4882-88D0-CD8CD204D7C5}" destId="{5CEB8F74-13B4-4C03-93F4-4DE37A579766}" srcOrd="4" destOrd="0" presId="urn:microsoft.com/office/officeart/2005/8/layout/chevron2"/>
    <dgm:cxn modelId="{1DD34C5F-7BE0-4EDE-9CF9-89AAB5073F77}" type="presParOf" srcId="{5CEB8F74-13B4-4C03-93F4-4DE37A579766}" destId="{99F6CDD0-8941-4DE1-B913-A678F19C6A17}" srcOrd="0" destOrd="0" presId="urn:microsoft.com/office/officeart/2005/8/layout/chevron2"/>
    <dgm:cxn modelId="{1A3B4D08-AF85-45AE-AFE0-7C62D57AA908}" type="presParOf" srcId="{5CEB8F74-13B4-4C03-93F4-4DE37A579766}" destId="{E4FDCDDC-0FB5-4242-A762-8564624DFB3D}" srcOrd="1" destOrd="0" presId="urn:microsoft.com/office/officeart/2005/8/layout/chevron2"/>
    <dgm:cxn modelId="{8996E467-D684-438E-9D4D-259BD08E09C0}" type="presParOf" srcId="{81E5699F-7EFC-4882-88D0-CD8CD204D7C5}" destId="{2FDEB124-1C3E-4AE3-94AB-4BCDD5639DDE}" srcOrd="5" destOrd="0" presId="urn:microsoft.com/office/officeart/2005/8/layout/chevron2"/>
    <dgm:cxn modelId="{A9DE94A2-F841-4C1B-8FA1-8A038ACFC252}" type="presParOf" srcId="{81E5699F-7EFC-4882-88D0-CD8CD204D7C5}" destId="{25A8B29B-E123-4A41-8DF3-DD04BACABF4F}" srcOrd="6" destOrd="0" presId="urn:microsoft.com/office/officeart/2005/8/layout/chevron2"/>
    <dgm:cxn modelId="{E976835D-1092-40A8-AB7C-E366FBE0339B}" type="presParOf" srcId="{25A8B29B-E123-4A41-8DF3-DD04BACABF4F}" destId="{AED8009C-9BB2-4916-B16A-EB22287A80B8}" srcOrd="0" destOrd="0" presId="urn:microsoft.com/office/officeart/2005/8/layout/chevron2"/>
    <dgm:cxn modelId="{8893123A-37CC-46F5-9ACD-8E999DB1D461}" type="presParOf" srcId="{25A8B29B-E123-4A41-8DF3-DD04BACABF4F}" destId="{12583D7C-ABBB-4508-99F7-49C0C5AA84D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EBE146-F9CD-4FC9-84D3-D8E93FECA385}">
      <dsp:nvSpPr>
        <dsp:cNvPr id="0" name=""/>
        <dsp:cNvSpPr/>
      </dsp:nvSpPr>
      <dsp:spPr>
        <a:xfrm rot="5400000">
          <a:off x="-169068" y="169670"/>
          <a:ext cx="1127124" cy="78898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A</a:t>
          </a:r>
          <a:endParaRPr lang="en-GB" sz="2200" kern="1200" dirty="0"/>
        </a:p>
      </dsp:txBody>
      <dsp:txXfrm rot="5400000">
        <a:off x="-169068" y="169670"/>
        <a:ext cx="1127124" cy="788987"/>
      </dsp:txXfrm>
    </dsp:sp>
    <dsp:sp modelId="{EADF844F-B623-4288-B507-BF956EFED98E}">
      <dsp:nvSpPr>
        <dsp:cNvPr id="0" name=""/>
        <dsp:cNvSpPr/>
      </dsp:nvSpPr>
      <dsp:spPr>
        <a:xfrm rot="5400000">
          <a:off x="2119281" y="-1329692"/>
          <a:ext cx="732631" cy="3393218"/>
        </a:xfrm>
        <a:prstGeom prst="round2SameRect">
          <a:avLst/>
        </a:prstGeom>
        <a:solidFill>
          <a:schemeClr val="tx1">
            <a:lumMod val="50000"/>
            <a:alpha val="9000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Collect</a:t>
          </a:r>
          <a:endParaRPr lang="en-GB" sz="3900" kern="1200" dirty="0"/>
        </a:p>
      </dsp:txBody>
      <dsp:txXfrm rot="5400000">
        <a:off x="2119281" y="-1329692"/>
        <a:ext cx="732631" cy="3393218"/>
      </dsp:txXfrm>
    </dsp:sp>
    <dsp:sp modelId="{EE0D2D67-7FC1-436B-9857-0302052C9400}">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B</a:t>
          </a:r>
          <a:endParaRPr lang="en-GB" sz="2200" kern="1200" dirty="0"/>
        </a:p>
      </dsp:txBody>
      <dsp:txXfrm rot="5400000">
        <a:off x="-169068" y="1148227"/>
        <a:ext cx="1127124" cy="788987"/>
      </dsp:txXfrm>
    </dsp:sp>
    <dsp:sp modelId="{6D7E6450-FD21-41CD-9FF7-9BD73AE4B49B}">
      <dsp:nvSpPr>
        <dsp:cNvPr id="0" name=""/>
        <dsp:cNvSpPr/>
      </dsp:nvSpPr>
      <dsp:spPr>
        <a:xfrm rot="5400000">
          <a:off x="2119281" y="-351134"/>
          <a:ext cx="732631" cy="3393218"/>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Measure</a:t>
          </a:r>
          <a:endParaRPr lang="en-GB" sz="3900" kern="1200" dirty="0"/>
        </a:p>
      </dsp:txBody>
      <dsp:txXfrm rot="5400000">
        <a:off x="2119281" y="-351134"/>
        <a:ext cx="732631" cy="3393218"/>
      </dsp:txXfrm>
    </dsp:sp>
    <dsp:sp modelId="{99F6CDD0-8941-4DE1-B913-A678F19C6A17}">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a:t>
          </a:r>
          <a:endParaRPr lang="en-GB" sz="2200" kern="1200" dirty="0"/>
        </a:p>
      </dsp:txBody>
      <dsp:txXfrm rot="5400000">
        <a:off x="-169068" y="2126784"/>
        <a:ext cx="1127124" cy="788987"/>
      </dsp:txXfrm>
    </dsp:sp>
    <dsp:sp modelId="{E4FDCDDC-0FB5-4242-A762-8564624DFB3D}">
      <dsp:nvSpPr>
        <dsp:cNvPr id="0" name=""/>
        <dsp:cNvSpPr/>
      </dsp:nvSpPr>
      <dsp:spPr>
        <a:xfrm rot="5400000">
          <a:off x="2119281" y="627422"/>
          <a:ext cx="732631" cy="3393218"/>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Publish</a:t>
          </a:r>
          <a:endParaRPr lang="en-GB" sz="3900" kern="1200" dirty="0"/>
        </a:p>
      </dsp:txBody>
      <dsp:txXfrm rot="5400000">
        <a:off x="2119281" y="627422"/>
        <a:ext cx="732631" cy="3393218"/>
      </dsp:txXfrm>
    </dsp:sp>
    <dsp:sp modelId="{AED8009C-9BB2-4916-B16A-EB22287A80B8}">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a:t>
          </a:r>
          <a:endParaRPr lang="en-GB" sz="2200" kern="1200" dirty="0"/>
        </a:p>
      </dsp:txBody>
      <dsp:txXfrm rot="5400000">
        <a:off x="-169068" y="3105342"/>
        <a:ext cx="1127124" cy="788987"/>
      </dsp:txXfrm>
    </dsp:sp>
    <dsp:sp modelId="{12583D7C-ABBB-4508-99F7-49C0C5AA84D7}">
      <dsp:nvSpPr>
        <dsp:cNvPr id="0" name=""/>
        <dsp:cNvSpPr/>
      </dsp:nvSpPr>
      <dsp:spPr>
        <a:xfrm rot="5400000">
          <a:off x="2119281" y="1605980"/>
          <a:ext cx="732631" cy="3393218"/>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Forecast</a:t>
          </a:r>
          <a:endParaRPr lang="en-GB" sz="3900" kern="1200" dirty="0"/>
        </a:p>
      </dsp:txBody>
      <dsp:txXfrm rot="5400000">
        <a:off x="2119281" y="1605980"/>
        <a:ext cx="732631" cy="33932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11/11/2009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its203_mckenna.pptx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9.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microsoft.com/mof/" TargetMode="External"/><Relationship Id="rId5" Type="http://schemas.openxmlformats.org/officeDocument/2006/relationships/image" Target="../media/image2.png"/><Relationship Id="rId4" Type="http://schemas.openxmlformats.org/officeDocument/2006/relationships/image" Target="http://sharepoint/sites/SAT/SATWorkspace/MOF/MOF%20Graphics/for%20docs/logo%20finals/MOF-PLAN.gi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icrosoft.com/mo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6448" y="342900"/>
            <a:ext cx="7772400" cy="664797"/>
          </a:xfrm>
        </p:spPr>
        <p:txBody>
          <a:bodyPr/>
          <a:lstStyle/>
          <a:p>
            <a:pPr algn="ctr"/>
            <a:r>
              <a:rPr lang="en-US" dirty="0" smtClean="0"/>
              <a:t>The Management Challenge</a:t>
            </a:r>
            <a:endParaRPr lang="en-US" dirty="0"/>
          </a:p>
        </p:txBody>
      </p:sp>
      <p:pic>
        <p:nvPicPr>
          <p:cNvPr id="1026" name="Picture 2" descr="C:\Program Files\Microsoft Office\MEDIA\CAGCAT10\j0195384.wmf"/>
          <p:cNvPicPr>
            <a:picLocks noChangeAspect="1" noChangeArrowheads="1"/>
          </p:cNvPicPr>
          <p:nvPr/>
        </p:nvPicPr>
        <p:blipFill>
          <a:blip r:embed="rId3" cstate="print"/>
          <a:srcRect/>
          <a:stretch>
            <a:fillRect/>
          </a:stretch>
        </p:blipFill>
        <p:spPr bwMode="auto">
          <a:xfrm>
            <a:off x="214282" y="1626486"/>
            <a:ext cx="827964" cy="845248"/>
          </a:xfrm>
          <a:prstGeom prst="rect">
            <a:avLst/>
          </a:prstGeom>
          <a:noFill/>
        </p:spPr>
      </p:pic>
      <p:pic>
        <p:nvPicPr>
          <p:cNvPr id="5" name="Picture 2" descr="C:\Program Files\Microsoft Office\MEDIA\CAGCAT10\j0195384.wmf"/>
          <p:cNvPicPr>
            <a:picLocks noChangeAspect="1" noChangeArrowheads="1"/>
          </p:cNvPicPr>
          <p:nvPr/>
        </p:nvPicPr>
        <p:blipFill>
          <a:blip r:embed="rId3" cstate="print"/>
          <a:srcRect/>
          <a:stretch>
            <a:fillRect/>
          </a:stretch>
        </p:blipFill>
        <p:spPr bwMode="auto">
          <a:xfrm>
            <a:off x="366682" y="1778886"/>
            <a:ext cx="827964" cy="845248"/>
          </a:xfrm>
          <a:prstGeom prst="rect">
            <a:avLst/>
          </a:prstGeom>
          <a:noFill/>
        </p:spPr>
      </p:pic>
      <p:pic>
        <p:nvPicPr>
          <p:cNvPr id="6" name="Picture 2" descr="C:\Program Files\Microsoft Office\MEDIA\CAGCAT10\j0195384.wmf"/>
          <p:cNvPicPr>
            <a:picLocks noChangeAspect="1" noChangeArrowheads="1"/>
          </p:cNvPicPr>
          <p:nvPr/>
        </p:nvPicPr>
        <p:blipFill>
          <a:blip r:embed="rId3" cstate="print"/>
          <a:srcRect/>
          <a:stretch>
            <a:fillRect/>
          </a:stretch>
        </p:blipFill>
        <p:spPr bwMode="auto">
          <a:xfrm>
            <a:off x="519082" y="1931286"/>
            <a:ext cx="827964" cy="845248"/>
          </a:xfrm>
          <a:prstGeom prst="rect">
            <a:avLst/>
          </a:prstGeom>
          <a:noFill/>
        </p:spPr>
      </p:pic>
      <p:pic>
        <p:nvPicPr>
          <p:cNvPr id="7" name="Picture 2" descr="C:\Program Files\Microsoft Office\MEDIA\CAGCAT10\j0195384.wmf"/>
          <p:cNvPicPr>
            <a:picLocks noChangeAspect="1" noChangeArrowheads="1"/>
          </p:cNvPicPr>
          <p:nvPr/>
        </p:nvPicPr>
        <p:blipFill>
          <a:blip r:embed="rId3" cstate="print"/>
          <a:srcRect/>
          <a:stretch>
            <a:fillRect/>
          </a:stretch>
        </p:blipFill>
        <p:spPr bwMode="auto">
          <a:xfrm>
            <a:off x="671482" y="2083686"/>
            <a:ext cx="827964" cy="845248"/>
          </a:xfrm>
          <a:prstGeom prst="rect">
            <a:avLst/>
          </a:prstGeom>
          <a:noFill/>
        </p:spPr>
      </p:pic>
      <p:pic>
        <p:nvPicPr>
          <p:cNvPr id="8" name="Picture 2" descr="C:\Program Files\Microsoft Office\MEDIA\CAGCAT10\j0195384.wmf"/>
          <p:cNvPicPr>
            <a:picLocks noChangeAspect="1" noChangeArrowheads="1"/>
          </p:cNvPicPr>
          <p:nvPr/>
        </p:nvPicPr>
        <p:blipFill>
          <a:blip r:embed="rId3" cstate="print"/>
          <a:srcRect/>
          <a:stretch>
            <a:fillRect/>
          </a:stretch>
        </p:blipFill>
        <p:spPr bwMode="auto">
          <a:xfrm>
            <a:off x="214282" y="3350522"/>
            <a:ext cx="827964" cy="845248"/>
          </a:xfrm>
          <a:prstGeom prst="rect">
            <a:avLst/>
          </a:prstGeom>
          <a:noFill/>
        </p:spPr>
      </p:pic>
      <p:pic>
        <p:nvPicPr>
          <p:cNvPr id="9" name="Picture 2" descr="C:\Program Files\Microsoft Office\MEDIA\CAGCAT10\j0195384.wmf"/>
          <p:cNvPicPr>
            <a:picLocks noChangeAspect="1" noChangeArrowheads="1"/>
          </p:cNvPicPr>
          <p:nvPr/>
        </p:nvPicPr>
        <p:blipFill>
          <a:blip r:embed="rId3" cstate="print"/>
          <a:srcRect/>
          <a:stretch>
            <a:fillRect/>
          </a:stretch>
        </p:blipFill>
        <p:spPr bwMode="auto">
          <a:xfrm>
            <a:off x="366682" y="3502922"/>
            <a:ext cx="827964" cy="845248"/>
          </a:xfrm>
          <a:prstGeom prst="rect">
            <a:avLst/>
          </a:prstGeom>
          <a:noFill/>
        </p:spPr>
      </p:pic>
      <p:pic>
        <p:nvPicPr>
          <p:cNvPr id="10" name="Picture 2" descr="C:\Program Files\Microsoft Office\MEDIA\CAGCAT10\j0195384.wmf"/>
          <p:cNvPicPr>
            <a:picLocks noChangeAspect="1" noChangeArrowheads="1"/>
          </p:cNvPicPr>
          <p:nvPr/>
        </p:nvPicPr>
        <p:blipFill>
          <a:blip r:embed="rId3" cstate="print"/>
          <a:srcRect/>
          <a:stretch>
            <a:fillRect/>
          </a:stretch>
        </p:blipFill>
        <p:spPr bwMode="auto">
          <a:xfrm>
            <a:off x="519082" y="3655322"/>
            <a:ext cx="827964" cy="845248"/>
          </a:xfrm>
          <a:prstGeom prst="rect">
            <a:avLst/>
          </a:prstGeom>
          <a:noFill/>
        </p:spPr>
      </p:pic>
      <p:pic>
        <p:nvPicPr>
          <p:cNvPr id="1027" name="Picture 3" descr="C:\Program Files\Microsoft Office\MEDIA\CAGCAT10\j0292020.wmf"/>
          <p:cNvPicPr>
            <a:picLocks noChangeAspect="1" noChangeArrowheads="1"/>
          </p:cNvPicPr>
          <p:nvPr/>
        </p:nvPicPr>
        <p:blipFill>
          <a:blip r:embed="rId4" cstate="print"/>
          <a:srcRect/>
          <a:stretch>
            <a:fillRect/>
          </a:stretch>
        </p:blipFill>
        <p:spPr bwMode="auto">
          <a:xfrm>
            <a:off x="285720" y="5104276"/>
            <a:ext cx="633446" cy="601216"/>
          </a:xfrm>
          <a:prstGeom prst="rect">
            <a:avLst/>
          </a:prstGeom>
          <a:noFill/>
        </p:spPr>
      </p:pic>
      <p:pic>
        <p:nvPicPr>
          <p:cNvPr id="12" name="Picture 3" descr="C:\Program Files\Microsoft Office\MEDIA\CAGCAT10\j0292020.wmf"/>
          <p:cNvPicPr>
            <a:picLocks noChangeAspect="1" noChangeArrowheads="1"/>
          </p:cNvPicPr>
          <p:nvPr/>
        </p:nvPicPr>
        <p:blipFill>
          <a:blip r:embed="rId4" cstate="print"/>
          <a:srcRect/>
          <a:stretch>
            <a:fillRect/>
          </a:stretch>
        </p:blipFill>
        <p:spPr bwMode="auto">
          <a:xfrm>
            <a:off x="438120" y="5256676"/>
            <a:ext cx="633446" cy="601216"/>
          </a:xfrm>
          <a:prstGeom prst="rect">
            <a:avLst/>
          </a:prstGeom>
          <a:noFill/>
        </p:spPr>
      </p:pic>
      <p:pic>
        <p:nvPicPr>
          <p:cNvPr id="1028" name="Picture 4" descr="C:\Program Files\Microsoft Office\MEDIA\CAGCAT10\j0285410.wmf"/>
          <p:cNvPicPr>
            <a:picLocks noChangeAspect="1" noChangeArrowheads="1"/>
          </p:cNvPicPr>
          <p:nvPr/>
        </p:nvPicPr>
        <p:blipFill>
          <a:blip r:embed="rId5" cstate="print"/>
          <a:srcRect/>
          <a:stretch>
            <a:fillRect/>
          </a:stretch>
        </p:blipFill>
        <p:spPr bwMode="auto">
          <a:xfrm>
            <a:off x="2428860" y="1428736"/>
            <a:ext cx="783447" cy="745464"/>
          </a:xfrm>
          <a:prstGeom prst="rect">
            <a:avLst/>
          </a:prstGeom>
          <a:noFill/>
        </p:spPr>
      </p:pic>
      <p:pic>
        <p:nvPicPr>
          <p:cNvPr id="14" name="Picture 4" descr="C:\Program Files\Microsoft Office\MEDIA\CAGCAT10\j0285410.wmf"/>
          <p:cNvPicPr>
            <a:picLocks noChangeAspect="1" noChangeArrowheads="1"/>
          </p:cNvPicPr>
          <p:nvPr/>
        </p:nvPicPr>
        <p:blipFill>
          <a:blip r:embed="rId5" cstate="print"/>
          <a:srcRect/>
          <a:stretch>
            <a:fillRect/>
          </a:stretch>
        </p:blipFill>
        <p:spPr bwMode="auto">
          <a:xfrm>
            <a:off x="3643306" y="1428736"/>
            <a:ext cx="783447" cy="745464"/>
          </a:xfrm>
          <a:prstGeom prst="rect">
            <a:avLst/>
          </a:prstGeom>
          <a:noFill/>
        </p:spPr>
      </p:pic>
      <p:pic>
        <p:nvPicPr>
          <p:cNvPr id="15" name="Picture 4" descr="C:\Program Files\Microsoft Office\MEDIA\CAGCAT10\j0285410.wmf"/>
          <p:cNvPicPr>
            <a:picLocks noChangeAspect="1" noChangeArrowheads="1"/>
          </p:cNvPicPr>
          <p:nvPr/>
        </p:nvPicPr>
        <p:blipFill>
          <a:blip r:embed="rId5" cstate="print"/>
          <a:srcRect/>
          <a:stretch>
            <a:fillRect/>
          </a:stretch>
        </p:blipFill>
        <p:spPr bwMode="auto">
          <a:xfrm>
            <a:off x="4857752" y="1428736"/>
            <a:ext cx="783447" cy="745464"/>
          </a:xfrm>
          <a:prstGeom prst="rect">
            <a:avLst/>
          </a:prstGeom>
          <a:noFill/>
        </p:spPr>
      </p:pic>
      <p:sp>
        <p:nvSpPr>
          <p:cNvPr id="1029" name="Cloud"/>
          <p:cNvSpPr>
            <a:spLocks noChangeAspect="1" noEditPoints="1" noChangeArrowheads="1"/>
          </p:cNvSpPr>
          <p:nvPr/>
        </p:nvSpPr>
        <p:spPr bwMode="auto">
          <a:xfrm>
            <a:off x="2786050" y="2571744"/>
            <a:ext cx="5315865" cy="356236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cxnSp>
        <p:nvCxnSpPr>
          <p:cNvPr id="18" name="Straight Arrow Connector 17"/>
          <p:cNvCxnSpPr>
            <a:stCxn id="15" idx="2"/>
          </p:cNvCxnSpPr>
          <p:nvPr/>
        </p:nvCxnSpPr>
        <p:spPr>
          <a:xfrm rot="16200000" flipH="1">
            <a:off x="4997718" y="2425958"/>
            <a:ext cx="540420" cy="3690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857620" y="2357430"/>
            <a:ext cx="857256" cy="42862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4" descr="C:\Program Files\Microsoft Office\MEDIA\CAGCAT10\j0285410.wmf"/>
          <p:cNvPicPr>
            <a:picLocks noChangeAspect="1" noChangeArrowheads="1"/>
          </p:cNvPicPr>
          <p:nvPr/>
        </p:nvPicPr>
        <p:blipFill>
          <a:blip r:embed="rId5" cstate="print"/>
          <a:srcRect/>
          <a:stretch>
            <a:fillRect/>
          </a:stretch>
        </p:blipFill>
        <p:spPr bwMode="auto">
          <a:xfrm>
            <a:off x="2357422" y="1428736"/>
            <a:ext cx="783447" cy="745464"/>
          </a:xfrm>
          <a:prstGeom prst="rect">
            <a:avLst/>
          </a:prstGeom>
          <a:noFill/>
        </p:spPr>
      </p:pic>
      <p:cxnSp>
        <p:nvCxnSpPr>
          <p:cNvPr id="23" name="Straight Arrow Connector 22"/>
          <p:cNvCxnSpPr/>
          <p:nvPr/>
        </p:nvCxnSpPr>
        <p:spPr>
          <a:xfrm rot="16200000" flipH="1">
            <a:off x="2784326" y="2359156"/>
            <a:ext cx="969048" cy="5369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500166" y="2714620"/>
            <a:ext cx="1785950" cy="9286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3"/>
          </p:cNvCxnSpPr>
          <p:nvPr/>
        </p:nvCxnSpPr>
        <p:spPr>
          <a:xfrm>
            <a:off x="1347046" y="4077946"/>
            <a:ext cx="1439004" cy="654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p:cNvCxnSpPr>
          <p:nvPr/>
        </p:nvCxnSpPr>
        <p:spPr>
          <a:xfrm flipV="1">
            <a:off x="1071566" y="5143512"/>
            <a:ext cx="1857360" cy="4137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9" name="Cloud"/>
          <p:cNvSpPr>
            <a:spLocks noChangeAspect="1" noEditPoints="1" noChangeArrowheads="1"/>
          </p:cNvSpPr>
          <p:nvPr/>
        </p:nvSpPr>
        <p:spPr bwMode="auto">
          <a:xfrm>
            <a:off x="5286380" y="3071810"/>
            <a:ext cx="1562112" cy="6429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600" dirty="0" smtClean="0"/>
              <a:t>Email</a:t>
            </a:r>
            <a:endParaRPr lang="en-US" sz="1600" dirty="0"/>
          </a:p>
        </p:txBody>
      </p:sp>
      <p:sp>
        <p:nvSpPr>
          <p:cNvPr id="70" name="Cloud"/>
          <p:cNvSpPr>
            <a:spLocks noChangeAspect="1" noEditPoints="1" noChangeArrowheads="1"/>
          </p:cNvSpPr>
          <p:nvPr/>
        </p:nvSpPr>
        <p:spPr bwMode="auto">
          <a:xfrm>
            <a:off x="5286380" y="3786190"/>
            <a:ext cx="1562112" cy="78581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400" dirty="0" smtClean="0"/>
              <a:t>Active Directory</a:t>
            </a:r>
            <a:endParaRPr lang="en-US" sz="1400" dirty="0"/>
          </a:p>
        </p:txBody>
      </p:sp>
      <p:sp>
        <p:nvSpPr>
          <p:cNvPr id="71" name="Cloud"/>
          <p:cNvSpPr>
            <a:spLocks noChangeAspect="1" noEditPoints="1" noChangeArrowheads="1"/>
          </p:cNvSpPr>
          <p:nvPr/>
        </p:nvSpPr>
        <p:spPr bwMode="auto">
          <a:xfrm>
            <a:off x="5286380" y="4714884"/>
            <a:ext cx="1562112" cy="6429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400" dirty="0" smtClean="0"/>
              <a:t>Virtual Desktops</a:t>
            </a:r>
            <a:endParaRPr lang="en-US" sz="1400" dirty="0"/>
          </a:p>
        </p:txBody>
      </p:sp>
      <p:sp>
        <p:nvSpPr>
          <p:cNvPr id="72" name="Cloud"/>
          <p:cNvSpPr>
            <a:spLocks noChangeAspect="1" noEditPoints="1" noChangeArrowheads="1"/>
          </p:cNvSpPr>
          <p:nvPr/>
        </p:nvSpPr>
        <p:spPr bwMode="auto">
          <a:xfrm>
            <a:off x="3643306" y="3143248"/>
            <a:ext cx="1562112" cy="6429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600" dirty="0" smtClean="0"/>
              <a:t>Intranets</a:t>
            </a:r>
            <a:endParaRPr lang="en-US" sz="1600" dirty="0"/>
          </a:p>
        </p:txBody>
      </p:sp>
      <p:sp>
        <p:nvSpPr>
          <p:cNvPr id="73" name="Cloud"/>
          <p:cNvSpPr>
            <a:spLocks noChangeAspect="1" noEditPoints="1" noChangeArrowheads="1"/>
          </p:cNvSpPr>
          <p:nvPr/>
        </p:nvSpPr>
        <p:spPr bwMode="auto">
          <a:xfrm>
            <a:off x="3571868" y="3786190"/>
            <a:ext cx="1562112" cy="6429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600" dirty="0" smtClean="0"/>
              <a:t>Extranets</a:t>
            </a:r>
            <a:endParaRPr lang="en-US" sz="1600" dirty="0"/>
          </a:p>
        </p:txBody>
      </p:sp>
      <p:sp>
        <p:nvSpPr>
          <p:cNvPr id="74" name="Cloud"/>
          <p:cNvSpPr>
            <a:spLocks noChangeAspect="1" noEditPoints="1" noChangeArrowheads="1"/>
          </p:cNvSpPr>
          <p:nvPr/>
        </p:nvSpPr>
        <p:spPr bwMode="auto">
          <a:xfrm>
            <a:off x="3571868" y="4925278"/>
            <a:ext cx="1571636" cy="6468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200" dirty="0" smtClean="0"/>
              <a:t>Bespoke Applications</a:t>
            </a:r>
            <a:endParaRPr lang="en-US" sz="1200" dirty="0"/>
          </a:p>
        </p:txBody>
      </p:sp>
      <p:sp>
        <p:nvSpPr>
          <p:cNvPr id="75" name="Cloud"/>
          <p:cNvSpPr>
            <a:spLocks noChangeAspect="1" noEditPoints="1" noChangeArrowheads="1"/>
          </p:cNvSpPr>
          <p:nvPr/>
        </p:nvSpPr>
        <p:spPr bwMode="auto">
          <a:xfrm>
            <a:off x="3571868" y="4357694"/>
            <a:ext cx="1562112" cy="64294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r>
              <a:rPr lang="en-US" sz="1600" dirty="0" smtClean="0"/>
              <a:t>VOIP</a:t>
            </a:r>
            <a:endParaRPr lang="en-US" sz="1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5500702"/>
            <a:ext cx="2500330" cy="428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Virtual</a:t>
            </a:r>
            <a:endParaRPr lang="en-US" dirty="0"/>
          </a:p>
        </p:txBody>
      </p:sp>
      <p:sp>
        <p:nvSpPr>
          <p:cNvPr id="3" name="Rectangle 2"/>
          <p:cNvSpPr/>
          <p:nvPr/>
        </p:nvSpPr>
        <p:spPr>
          <a:xfrm>
            <a:off x="3428992" y="5500702"/>
            <a:ext cx="2500330" cy="4286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Physical</a:t>
            </a:r>
            <a:endParaRPr lang="en-US" dirty="0"/>
          </a:p>
        </p:txBody>
      </p:sp>
      <p:sp>
        <p:nvSpPr>
          <p:cNvPr id="4" name="Rounded Rectangle 3"/>
          <p:cNvSpPr/>
          <p:nvPr/>
        </p:nvSpPr>
        <p:spPr>
          <a:xfrm rot="5400000">
            <a:off x="2464579" y="4107661"/>
            <a:ext cx="571504" cy="7858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100" dirty="0" smtClean="0"/>
              <a:t>Oracle i7</a:t>
            </a:r>
            <a:endParaRPr lang="en-US" sz="1100" dirty="0"/>
          </a:p>
        </p:txBody>
      </p:sp>
      <p:sp>
        <p:nvSpPr>
          <p:cNvPr id="5" name="Rounded Rectangle 4"/>
          <p:cNvSpPr/>
          <p:nvPr/>
        </p:nvSpPr>
        <p:spPr>
          <a:xfrm rot="5400000">
            <a:off x="2464579" y="4750603"/>
            <a:ext cx="571504" cy="785818"/>
          </a:xfrm>
          <a:prstGeom prst="roundRect">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US" sz="1100" dirty="0" err="1" smtClean="0"/>
              <a:t>SuSE</a:t>
            </a:r>
            <a:r>
              <a:rPr lang="en-US" sz="1100" dirty="0" smtClean="0"/>
              <a:t> Linux</a:t>
            </a:r>
            <a:endParaRPr lang="en-US" sz="1100" dirty="0"/>
          </a:p>
        </p:txBody>
      </p:sp>
      <p:sp>
        <p:nvSpPr>
          <p:cNvPr id="6" name="Rounded Rectangle 5"/>
          <p:cNvSpPr/>
          <p:nvPr/>
        </p:nvSpPr>
        <p:spPr>
          <a:xfrm rot="5400000">
            <a:off x="1607323" y="4107661"/>
            <a:ext cx="571504" cy="7858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00" dirty="0" smtClean="0"/>
              <a:t>JBOSS</a:t>
            </a:r>
            <a:endParaRPr lang="en-US" sz="1100" dirty="0"/>
          </a:p>
        </p:txBody>
      </p:sp>
      <p:sp>
        <p:nvSpPr>
          <p:cNvPr id="7" name="Rounded Rectangle 6"/>
          <p:cNvSpPr/>
          <p:nvPr/>
        </p:nvSpPr>
        <p:spPr>
          <a:xfrm rot="5400000">
            <a:off x="1607323" y="4750603"/>
            <a:ext cx="571504" cy="785818"/>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100" dirty="0" smtClean="0"/>
              <a:t>Windows Server 2003 R2 ®</a:t>
            </a:r>
            <a:endParaRPr lang="en-US" sz="1100" dirty="0"/>
          </a:p>
        </p:txBody>
      </p:sp>
      <p:sp>
        <p:nvSpPr>
          <p:cNvPr id="8" name="Rounded Rectangle 7"/>
          <p:cNvSpPr/>
          <p:nvPr/>
        </p:nvSpPr>
        <p:spPr>
          <a:xfrm rot="5400000">
            <a:off x="750067" y="4107661"/>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Apache Tomcat</a:t>
            </a:r>
            <a:endParaRPr lang="en-US" sz="1100" dirty="0"/>
          </a:p>
        </p:txBody>
      </p:sp>
      <p:sp>
        <p:nvSpPr>
          <p:cNvPr id="9" name="Rounded Rectangle 8"/>
          <p:cNvSpPr/>
          <p:nvPr/>
        </p:nvSpPr>
        <p:spPr>
          <a:xfrm rot="5400000">
            <a:off x="750067" y="4750603"/>
            <a:ext cx="571504" cy="785818"/>
          </a:xfrm>
          <a:prstGeom prst="roundRect">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100" dirty="0" smtClean="0"/>
              <a:t>Windows Server 2008 R2 ®</a:t>
            </a:r>
            <a:endParaRPr lang="en-US" sz="1100" dirty="0"/>
          </a:p>
        </p:txBody>
      </p:sp>
      <p:sp>
        <p:nvSpPr>
          <p:cNvPr id="10" name="Rounded Rectangle 9"/>
          <p:cNvSpPr/>
          <p:nvPr/>
        </p:nvSpPr>
        <p:spPr>
          <a:xfrm rot="5400000">
            <a:off x="5250661" y="4107661"/>
            <a:ext cx="571504" cy="785818"/>
          </a:xfrm>
          <a:prstGeom prst="roundRect">
            <a:avLst/>
          </a:prstGeom>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en-US" sz="1100" dirty="0" smtClean="0"/>
              <a:t>SQL Server 2005</a:t>
            </a:r>
            <a:endParaRPr lang="en-US" sz="1100" dirty="0"/>
          </a:p>
        </p:txBody>
      </p:sp>
      <p:sp>
        <p:nvSpPr>
          <p:cNvPr id="11" name="Rounded Rectangle 10"/>
          <p:cNvSpPr/>
          <p:nvPr/>
        </p:nvSpPr>
        <p:spPr>
          <a:xfrm rot="5400000">
            <a:off x="5250661" y="4750603"/>
            <a:ext cx="571504" cy="785818"/>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100" dirty="0" smtClean="0"/>
              <a:t>Windows Server 2008 SP1</a:t>
            </a:r>
            <a:endParaRPr lang="en-US" sz="1100" dirty="0"/>
          </a:p>
        </p:txBody>
      </p:sp>
      <p:sp>
        <p:nvSpPr>
          <p:cNvPr id="12" name="Rounded Rectangle 11"/>
          <p:cNvSpPr/>
          <p:nvPr/>
        </p:nvSpPr>
        <p:spPr>
          <a:xfrm rot="5400000">
            <a:off x="4393405" y="4107661"/>
            <a:ext cx="571504" cy="78581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100" dirty="0" smtClean="0"/>
              <a:t>SQL Server Service Broker</a:t>
            </a:r>
            <a:endParaRPr lang="en-US" sz="1100" dirty="0"/>
          </a:p>
        </p:txBody>
      </p:sp>
      <p:sp>
        <p:nvSpPr>
          <p:cNvPr id="13" name="Rounded Rectangle 12"/>
          <p:cNvSpPr/>
          <p:nvPr/>
        </p:nvSpPr>
        <p:spPr>
          <a:xfrm rot="5400000">
            <a:off x="4393405" y="4750603"/>
            <a:ext cx="571504" cy="785818"/>
          </a:xfrm>
          <a:prstGeom prst="round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100" dirty="0" smtClean="0"/>
              <a:t>Windows Server 2003 R2 ®</a:t>
            </a:r>
            <a:endParaRPr lang="en-US" sz="1100" dirty="0"/>
          </a:p>
        </p:txBody>
      </p:sp>
      <p:sp>
        <p:nvSpPr>
          <p:cNvPr id="14" name="Rounded Rectangle 13"/>
          <p:cNvSpPr/>
          <p:nvPr/>
        </p:nvSpPr>
        <p:spPr>
          <a:xfrm rot="5400000">
            <a:off x="3536149" y="4107661"/>
            <a:ext cx="571504" cy="78581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00" dirty="0" smtClean="0"/>
              <a:t>IIS7</a:t>
            </a:r>
            <a:endParaRPr lang="en-US" sz="1100" dirty="0"/>
          </a:p>
        </p:txBody>
      </p:sp>
      <p:sp>
        <p:nvSpPr>
          <p:cNvPr id="15" name="Rounded Rectangle 14"/>
          <p:cNvSpPr/>
          <p:nvPr/>
        </p:nvSpPr>
        <p:spPr>
          <a:xfrm rot="5400000">
            <a:off x="3536149" y="4750603"/>
            <a:ext cx="571504" cy="785818"/>
          </a:xfrm>
          <a:prstGeom prst="round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100" dirty="0" smtClean="0"/>
              <a:t>Windows Server 2003 R2 ®</a:t>
            </a:r>
            <a:endParaRPr lang="en-US" sz="1100" dirty="0"/>
          </a:p>
        </p:txBody>
      </p:sp>
      <p:sp>
        <p:nvSpPr>
          <p:cNvPr id="17" name="Rectangle 16"/>
          <p:cNvSpPr/>
          <p:nvPr/>
        </p:nvSpPr>
        <p:spPr>
          <a:xfrm>
            <a:off x="642910" y="3714752"/>
            <a:ext cx="2500330" cy="4286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Service</a:t>
            </a:r>
            <a:endParaRPr lang="en-US" dirty="0"/>
          </a:p>
        </p:txBody>
      </p:sp>
      <p:sp>
        <p:nvSpPr>
          <p:cNvPr id="18" name="Rectangle 17"/>
          <p:cNvSpPr/>
          <p:nvPr/>
        </p:nvSpPr>
        <p:spPr>
          <a:xfrm>
            <a:off x="3428992" y="3714752"/>
            <a:ext cx="2500330" cy="428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Service</a:t>
            </a:r>
            <a:endParaRPr lang="en-US" dirty="0"/>
          </a:p>
        </p:txBody>
      </p:sp>
      <p:sp>
        <p:nvSpPr>
          <p:cNvPr id="19" name="Rectangle 18"/>
          <p:cNvSpPr/>
          <p:nvPr/>
        </p:nvSpPr>
        <p:spPr>
          <a:xfrm>
            <a:off x="6143636" y="5500702"/>
            <a:ext cx="1643074" cy="42862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Physical</a:t>
            </a:r>
            <a:endParaRPr lang="en-US" dirty="0"/>
          </a:p>
        </p:txBody>
      </p:sp>
      <p:sp>
        <p:nvSpPr>
          <p:cNvPr id="20" name="Rounded Rectangle 19"/>
          <p:cNvSpPr/>
          <p:nvPr/>
        </p:nvSpPr>
        <p:spPr>
          <a:xfrm rot="5400000">
            <a:off x="7965305" y="4107661"/>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SQL Server 2005</a:t>
            </a:r>
            <a:endParaRPr lang="en-US" sz="1100" dirty="0"/>
          </a:p>
        </p:txBody>
      </p:sp>
      <p:sp>
        <p:nvSpPr>
          <p:cNvPr id="21" name="Rounded Rectangle 20"/>
          <p:cNvSpPr/>
          <p:nvPr/>
        </p:nvSpPr>
        <p:spPr>
          <a:xfrm rot="5400000">
            <a:off x="7965305" y="4750603"/>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Windows Server 2008 SP1</a:t>
            </a:r>
            <a:endParaRPr lang="en-US" sz="1100" dirty="0"/>
          </a:p>
        </p:txBody>
      </p:sp>
      <p:sp>
        <p:nvSpPr>
          <p:cNvPr id="22" name="Rounded Rectangle 21"/>
          <p:cNvSpPr/>
          <p:nvPr/>
        </p:nvSpPr>
        <p:spPr>
          <a:xfrm rot="5400000">
            <a:off x="7108049" y="4107661"/>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SQL Server Service Broker</a:t>
            </a:r>
            <a:endParaRPr lang="en-US" sz="1100" dirty="0"/>
          </a:p>
        </p:txBody>
      </p:sp>
      <p:sp>
        <p:nvSpPr>
          <p:cNvPr id="23" name="Rounded Rectangle 22"/>
          <p:cNvSpPr/>
          <p:nvPr/>
        </p:nvSpPr>
        <p:spPr>
          <a:xfrm rot="5400000">
            <a:off x="7108049" y="4750603"/>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Windows Server 2003 R2 ®</a:t>
            </a:r>
            <a:endParaRPr lang="en-US" sz="1100" dirty="0"/>
          </a:p>
        </p:txBody>
      </p:sp>
      <p:sp>
        <p:nvSpPr>
          <p:cNvPr id="24" name="Rounded Rectangle 23"/>
          <p:cNvSpPr/>
          <p:nvPr/>
        </p:nvSpPr>
        <p:spPr>
          <a:xfrm rot="5400000">
            <a:off x="6250793" y="4107661"/>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IIS7</a:t>
            </a:r>
            <a:endParaRPr lang="en-US" sz="1100" dirty="0"/>
          </a:p>
        </p:txBody>
      </p:sp>
      <p:sp>
        <p:nvSpPr>
          <p:cNvPr id="25" name="Rounded Rectangle 24"/>
          <p:cNvSpPr/>
          <p:nvPr/>
        </p:nvSpPr>
        <p:spPr>
          <a:xfrm rot="5400000">
            <a:off x="6250793" y="4750603"/>
            <a:ext cx="57150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Windows Server 2003 R2 ®</a:t>
            </a:r>
            <a:endParaRPr lang="en-US" sz="1100" dirty="0"/>
          </a:p>
        </p:txBody>
      </p:sp>
      <p:sp>
        <p:nvSpPr>
          <p:cNvPr id="26" name="Rectangle 25"/>
          <p:cNvSpPr/>
          <p:nvPr/>
        </p:nvSpPr>
        <p:spPr>
          <a:xfrm>
            <a:off x="6143636" y="3714752"/>
            <a:ext cx="2500330" cy="4286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bg1"/>
                </a:solidFill>
              </a:rPr>
              <a:t>Service</a:t>
            </a:r>
            <a:endParaRPr lang="en-US" dirty="0">
              <a:solidFill>
                <a:schemeClr val="bg1"/>
              </a:solidFill>
            </a:endParaRPr>
          </a:p>
        </p:txBody>
      </p:sp>
      <p:sp>
        <p:nvSpPr>
          <p:cNvPr id="27" name="Rectangle 26"/>
          <p:cNvSpPr/>
          <p:nvPr/>
        </p:nvSpPr>
        <p:spPr>
          <a:xfrm>
            <a:off x="7858148" y="5500702"/>
            <a:ext cx="785818" cy="428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Virtual</a:t>
            </a:r>
            <a:endParaRPr lang="en-US" sz="1600" dirty="0"/>
          </a:p>
        </p:txBody>
      </p:sp>
      <p:sp>
        <p:nvSpPr>
          <p:cNvPr id="29" name="Round Same Side Corner Rectangle 28"/>
          <p:cNvSpPr/>
          <p:nvPr/>
        </p:nvSpPr>
        <p:spPr>
          <a:xfrm>
            <a:off x="642910" y="1214422"/>
            <a:ext cx="3643338" cy="2286016"/>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dirty="0" smtClean="0"/>
              <a:t>Service</a:t>
            </a:r>
            <a:endParaRPr lang="en-US" dirty="0"/>
          </a:p>
        </p:txBody>
      </p:sp>
      <p:sp>
        <p:nvSpPr>
          <p:cNvPr id="30" name="Rectangle 29"/>
          <p:cNvSpPr/>
          <p:nvPr/>
        </p:nvSpPr>
        <p:spPr>
          <a:xfrm>
            <a:off x="714348" y="2786058"/>
            <a:ext cx="3429024" cy="4286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t>Tokyo</a:t>
            </a:r>
            <a:endParaRPr lang="en-US" dirty="0"/>
          </a:p>
        </p:txBody>
      </p:sp>
      <p:sp>
        <p:nvSpPr>
          <p:cNvPr id="31" name="Rectangle 30"/>
          <p:cNvSpPr/>
          <p:nvPr/>
        </p:nvSpPr>
        <p:spPr>
          <a:xfrm>
            <a:off x="714348" y="2285992"/>
            <a:ext cx="3429024" cy="428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t>London</a:t>
            </a:r>
            <a:endParaRPr lang="en-US" dirty="0"/>
          </a:p>
        </p:txBody>
      </p:sp>
      <p:sp>
        <p:nvSpPr>
          <p:cNvPr id="32" name="Rectangle 31"/>
          <p:cNvSpPr/>
          <p:nvPr/>
        </p:nvSpPr>
        <p:spPr>
          <a:xfrm>
            <a:off x="714348" y="1785926"/>
            <a:ext cx="3429024"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dirty="0" smtClean="0"/>
              <a:t>New York</a:t>
            </a:r>
            <a:endParaRPr lang="en-US" dirty="0"/>
          </a:p>
        </p:txBody>
      </p:sp>
      <p:sp>
        <p:nvSpPr>
          <p:cNvPr id="33" name="Rounded Rectangle 32"/>
          <p:cNvSpPr/>
          <p:nvPr/>
        </p:nvSpPr>
        <p:spPr>
          <a:xfrm>
            <a:off x="1857356" y="1643050"/>
            <a:ext cx="571504" cy="17145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dirty="0" smtClean="0">
                <a:solidFill>
                  <a:schemeClr val="bg1"/>
                </a:solidFill>
              </a:rPr>
              <a:t>Front End</a:t>
            </a:r>
            <a:endParaRPr lang="en-US" dirty="0">
              <a:solidFill>
                <a:schemeClr val="bg1"/>
              </a:solidFill>
            </a:endParaRPr>
          </a:p>
        </p:txBody>
      </p:sp>
      <p:sp>
        <p:nvSpPr>
          <p:cNvPr id="34" name="Rounded Rectangle 33"/>
          <p:cNvSpPr/>
          <p:nvPr/>
        </p:nvSpPr>
        <p:spPr>
          <a:xfrm>
            <a:off x="2500298" y="1643050"/>
            <a:ext cx="571504" cy="17145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dirty="0" smtClean="0"/>
              <a:t>Middle Tier</a:t>
            </a:r>
            <a:endParaRPr lang="en-US" dirty="0"/>
          </a:p>
        </p:txBody>
      </p:sp>
      <p:sp>
        <p:nvSpPr>
          <p:cNvPr id="35" name="Rounded Rectangle 34"/>
          <p:cNvSpPr/>
          <p:nvPr/>
        </p:nvSpPr>
        <p:spPr>
          <a:xfrm>
            <a:off x="3143240" y="1643050"/>
            <a:ext cx="57150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Back End</a:t>
            </a:r>
            <a:endParaRPr lang="en-US" dirty="0"/>
          </a:p>
        </p:txBody>
      </p:sp>
      <p:sp>
        <p:nvSpPr>
          <p:cNvPr id="36" name="TextBox 35"/>
          <p:cNvSpPr txBox="1"/>
          <p:nvPr/>
        </p:nvSpPr>
        <p:spPr>
          <a:xfrm>
            <a:off x="4726048" y="1357298"/>
            <a:ext cx="2917786" cy="1477328"/>
          </a:xfrm>
          <a:prstGeom prst="rect">
            <a:avLst/>
          </a:prstGeom>
          <a:noFill/>
        </p:spPr>
        <p:txBody>
          <a:bodyPr wrap="none" rtlCol="0">
            <a:spAutoFit/>
          </a:bodyPr>
          <a:lstStyle/>
          <a:p>
            <a:pPr>
              <a:buFont typeface="Arial" pitchFamily="34" charset="0"/>
              <a:buChar char="•"/>
            </a:pPr>
            <a:r>
              <a:rPr lang="en-US" dirty="0" smtClean="0"/>
              <a:t> Multiple Physical Locations</a:t>
            </a:r>
          </a:p>
          <a:p>
            <a:pPr>
              <a:buFont typeface="Arial" pitchFamily="34" charset="0"/>
              <a:buChar char="•"/>
            </a:pPr>
            <a:r>
              <a:rPr lang="en-US" dirty="0"/>
              <a:t> </a:t>
            </a:r>
            <a:r>
              <a:rPr lang="en-US" dirty="0" smtClean="0"/>
              <a:t>Multiple Tiers</a:t>
            </a:r>
          </a:p>
          <a:p>
            <a:pPr>
              <a:buFont typeface="Arial" pitchFamily="34" charset="0"/>
              <a:buChar char="•"/>
            </a:pPr>
            <a:r>
              <a:rPr lang="en-US" dirty="0"/>
              <a:t> </a:t>
            </a:r>
            <a:r>
              <a:rPr lang="en-US" dirty="0" smtClean="0"/>
              <a:t>Mixed Applications Services</a:t>
            </a:r>
          </a:p>
          <a:p>
            <a:pPr>
              <a:buFont typeface="Arial" pitchFamily="34" charset="0"/>
              <a:buChar char="•"/>
            </a:pPr>
            <a:r>
              <a:rPr lang="en-US" dirty="0"/>
              <a:t> </a:t>
            </a:r>
            <a:r>
              <a:rPr lang="en-US" dirty="0" smtClean="0"/>
              <a:t>Mixed Operating Systems </a:t>
            </a:r>
          </a:p>
          <a:p>
            <a:pPr>
              <a:buFont typeface="Arial" pitchFamily="34" charset="0"/>
              <a:buChar char="•"/>
            </a:pPr>
            <a:r>
              <a:rPr lang="en-US" dirty="0"/>
              <a:t> </a:t>
            </a:r>
            <a:r>
              <a:rPr lang="en-US" dirty="0" smtClean="0"/>
              <a:t>Across Physical and Virtual </a:t>
            </a:r>
            <a:endParaRPr lang="en-US" dirty="0"/>
          </a:p>
        </p:txBody>
      </p:sp>
      <p:sp>
        <p:nvSpPr>
          <p:cNvPr id="37" name="Rounded Rectangle 36"/>
          <p:cNvSpPr/>
          <p:nvPr/>
        </p:nvSpPr>
        <p:spPr>
          <a:xfrm>
            <a:off x="642910" y="6000768"/>
            <a:ext cx="807249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 and Protect</a:t>
            </a:r>
            <a:endParaRPr lang="en-US" dirty="0"/>
          </a:p>
        </p:txBody>
      </p:sp>
      <p:sp>
        <p:nvSpPr>
          <p:cNvPr id="38" name="Title 37"/>
          <p:cNvSpPr>
            <a:spLocks noGrp="1"/>
          </p:cNvSpPr>
          <p:nvPr>
            <p:ph type="ctrTitle" idx="4294967295"/>
          </p:nvPr>
        </p:nvSpPr>
        <p:spPr>
          <a:xfrm>
            <a:off x="1371600" y="11113"/>
            <a:ext cx="7772400" cy="1470025"/>
          </a:xfrm>
        </p:spPr>
        <p:txBody>
          <a:bodyPr>
            <a:normAutofit/>
          </a:bodyPr>
          <a:lstStyle/>
          <a:p>
            <a:r>
              <a:rPr lang="en-US" dirty="0" smtClean="0"/>
              <a:t>Service Components? It’s Complicated….</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Microsoft Operations Manager – The Perfect Tool!</a:t>
            </a:r>
            <a:endParaRPr lang="en-GB" dirty="0"/>
          </a:p>
        </p:txBody>
      </p:sp>
      <p:sp>
        <p:nvSpPr>
          <p:cNvPr id="3" name="Text Placeholder 2"/>
          <p:cNvSpPr>
            <a:spLocks noGrp="1"/>
          </p:cNvSpPr>
          <p:nvPr>
            <p:ph type="body" sz="quarter" idx="10"/>
          </p:nvPr>
        </p:nvSpPr>
        <p:spPr>
          <a:xfrm>
            <a:off x="381000" y="1569808"/>
            <a:ext cx="8382000" cy="2210862"/>
          </a:xfrm>
        </p:spPr>
        <p:txBody>
          <a:bodyPr/>
          <a:lstStyle/>
          <a:p>
            <a:r>
              <a:rPr lang="en-US" dirty="0" smtClean="0"/>
              <a:t>Why Use Microsoft Operations Manager?</a:t>
            </a:r>
          </a:p>
          <a:p>
            <a:r>
              <a:rPr lang="en-US" dirty="0" smtClean="0"/>
              <a:t>Operations Manager Architecture</a:t>
            </a:r>
          </a:p>
          <a:p>
            <a:pPr lvl="1"/>
            <a:r>
              <a:rPr lang="en-US" dirty="0" smtClean="0"/>
              <a:t>Agents</a:t>
            </a:r>
          </a:p>
          <a:p>
            <a:pPr lvl="1"/>
            <a:r>
              <a:rPr lang="en-US" dirty="0" smtClean="0"/>
              <a:t>Management Packs</a:t>
            </a:r>
          </a:p>
          <a:p>
            <a:pPr lvl="1"/>
            <a:r>
              <a:rPr lang="en-US" dirty="0" smtClean="0"/>
              <a:t>Distributed Applications</a:t>
            </a:r>
          </a:p>
          <a:p>
            <a:pPr lvl="1"/>
            <a:r>
              <a:rPr lang="en-US" dirty="0" smtClean="0"/>
              <a:t>Synthetic Transactions</a:t>
            </a:r>
          </a:p>
          <a:p>
            <a:pPr lvl="1"/>
            <a:r>
              <a:rPr lang="en-US" dirty="0" smtClean="0"/>
              <a:t>Service Level Tracking</a:t>
            </a:r>
          </a:p>
          <a:p>
            <a:pPr lvl="1"/>
            <a:r>
              <a:rPr lang="en-US" dirty="0" smtClean="0"/>
              <a:t>Inbuilt Reports</a:t>
            </a:r>
          </a:p>
          <a:p>
            <a:pPr lvl="1"/>
            <a:r>
              <a:rPr lang="en-US" dirty="0" smtClean="0"/>
              <a:t>Service Level Dashboard V2</a:t>
            </a:r>
          </a:p>
          <a:p>
            <a:pPr lvl="1"/>
            <a:r>
              <a:rPr lang="en-US" dirty="0" smtClean="0"/>
              <a:t>Operations Manager Data Warehouse</a:t>
            </a:r>
          </a:p>
          <a:p>
            <a:pPr>
              <a:buNone/>
            </a:pPr>
            <a:endParaRPr lang="en-US" dirty="0" smtClean="0"/>
          </a:p>
          <a:p>
            <a:endParaRPr lang="en-US" dirty="0" smtClean="0"/>
          </a:p>
          <a:p>
            <a:endParaRPr lang="en-US" dirty="0" smtClean="0"/>
          </a:p>
          <a:p>
            <a:endParaRPr lang="en-GB"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Operations Manager Architecture</a:t>
            </a:r>
            <a:endParaRPr lang="en-US" dirty="0"/>
          </a:p>
        </p:txBody>
      </p:sp>
      <p:sp>
        <p:nvSpPr>
          <p:cNvPr id="4" name="Rounded Rectangle 3"/>
          <p:cNvSpPr/>
          <p:nvPr/>
        </p:nvSpPr>
        <p:spPr bwMode="auto">
          <a:xfrm>
            <a:off x="3393240" y="1640129"/>
            <a:ext cx="5607733" cy="4509188"/>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099" eaLnBrk="0" hangingPunct="0">
              <a:lnSpc>
                <a:spcPct val="85000"/>
              </a:lnSpc>
              <a:spcBef>
                <a:spcPct val="20000"/>
              </a:spcBef>
            </a:pPr>
            <a:endParaRPr lang="en-US" sz="2300" dirty="0" smtClean="0">
              <a:solidFill>
                <a:schemeClr val="tx1"/>
              </a:solidFill>
            </a:endParaRPr>
          </a:p>
        </p:txBody>
      </p:sp>
      <p:pic>
        <p:nvPicPr>
          <p:cNvPr id="5" name="Picture 4"/>
          <p:cNvPicPr>
            <a:picLocks noChangeAspect="1" noChangeArrowheads="1"/>
          </p:cNvPicPr>
          <p:nvPr/>
        </p:nvPicPr>
        <p:blipFill>
          <a:blip r:embed="rId3" cstate="print"/>
          <a:srcRect/>
          <a:stretch>
            <a:fillRect/>
          </a:stretch>
        </p:blipFill>
        <p:spPr bwMode="auto">
          <a:xfrm>
            <a:off x="890588" y="1820520"/>
            <a:ext cx="855662" cy="747712"/>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1200150" y="2091982"/>
            <a:ext cx="855663" cy="747713"/>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1608138" y="2371382"/>
            <a:ext cx="855662" cy="747713"/>
          </a:xfrm>
          <a:prstGeom prst="rect">
            <a:avLst/>
          </a:prstGeom>
          <a:noFill/>
          <a:ln w="9525">
            <a:noFill/>
            <a:miter lim="800000"/>
            <a:headEnd/>
            <a:tailEnd/>
          </a:ln>
        </p:spPr>
      </p:pic>
      <p:sp>
        <p:nvSpPr>
          <p:cNvPr id="9" name="TextBox 5123"/>
          <p:cNvSpPr txBox="1">
            <a:spLocks noChangeArrowheads="1"/>
          </p:cNvSpPr>
          <p:nvPr/>
        </p:nvSpPr>
        <p:spPr bwMode="auto">
          <a:xfrm>
            <a:off x="1269667" y="1367414"/>
            <a:ext cx="1876425" cy="646327"/>
          </a:xfrm>
          <a:prstGeom prst="rect">
            <a:avLst/>
          </a:prstGeom>
          <a:noFill/>
          <a:ln w="9525">
            <a:noFill/>
            <a:miter lim="800000"/>
            <a:headEnd/>
            <a:tailEnd/>
          </a:ln>
        </p:spPr>
        <p:txBody>
          <a:bodyPr vert="horz" wrap="square" lIns="91436" tIns="45718" rIns="91436" bIns="4571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b="1" dirty="0">
                <a:solidFill>
                  <a:schemeClr val="tx1"/>
                </a:solidFill>
                <a:latin typeface="Calibri" pitchFamily="34" charset="0"/>
              </a:rPr>
              <a:t>Monitored</a:t>
            </a:r>
          </a:p>
          <a:p>
            <a:pPr eaLnBrk="0" hangingPunct="0"/>
            <a:r>
              <a:rPr lang="en-US" b="1" dirty="0">
                <a:solidFill>
                  <a:schemeClr val="tx1"/>
                </a:solidFill>
                <a:latin typeface="Calibri" pitchFamily="34" charset="0"/>
              </a:rPr>
              <a:t>     Clients</a:t>
            </a:r>
          </a:p>
        </p:txBody>
      </p:sp>
      <p:sp>
        <p:nvSpPr>
          <p:cNvPr id="10" name="TextBox 5124"/>
          <p:cNvSpPr txBox="1">
            <a:spLocks noChangeArrowheads="1"/>
          </p:cNvSpPr>
          <p:nvPr/>
        </p:nvSpPr>
        <p:spPr bwMode="auto">
          <a:xfrm>
            <a:off x="258345" y="3666614"/>
            <a:ext cx="2062163" cy="369328"/>
          </a:xfrm>
          <a:prstGeom prst="rect">
            <a:avLst/>
          </a:prstGeom>
          <a:noFill/>
          <a:ln w="9525">
            <a:noFill/>
            <a:miter lim="800000"/>
            <a:headEnd/>
            <a:tailEnd/>
          </a:ln>
        </p:spPr>
        <p:txBody>
          <a:bodyPr vert="horz" wrap="square" lIns="91436" tIns="45718" rIns="91436" bIns="4571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b="1" dirty="0">
                <a:solidFill>
                  <a:schemeClr val="tx1"/>
                </a:solidFill>
                <a:latin typeface="Calibri" pitchFamily="34" charset="0"/>
              </a:rPr>
              <a:t>Monitored Servers</a:t>
            </a:r>
          </a:p>
        </p:txBody>
      </p:sp>
      <p:sp>
        <p:nvSpPr>
          <p:cNvPr id="11" name="TextBox 5125"/>
          <p:cNvSpPr txBox="1">
            <a:spLocks noChangeArrowheads="1"/>
          </p:cNvSpPr>
          <p:nvPr/>
        </p:nvSpPr>
        <p:spPr bwMode="auto">
          <a:xfrm>
            <a:off x="5732745" y="2290667"/>
            <a:ext cx="1649033" cy="369328"/>
          </a:xfrm>
          <a:prstGeom prst="rect">
            <a:avLst/>
          </a:prstGeom>
          <a:noFill/>
          <a:ln w="9525">
            <a:noFill/>
            <a:miter lim="800000"/>
            <a:headEnd/>
            <a:tailEnd/>
          </a:ln>
        </p:spPr>
        <p:txBody>
          <a:bodyPr vert="horz" wrap="none" lIns="91436" tIns="45718" rIns="91436" bIns="4571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b="1" dirty="0" smtClean="0">
                <a:solidFill>
                  <a:schemeClr val="tx1"/>
                </a:solidFill>
                <a:latin typeface="Calibri" pitchFamily="34" charset="0"/>
              </a:rPr>
              <a:t>Operational DB</a:t>
            </a:r>
            <a:endParaRPr lang="en-US" b="1" dirty="0">
              <a:solidFill>
                <a:schemeClr val="tx1"/>
              </a:solidFill>
              <a:latin typeface="Calibri" pitchFamily="34" charset="0"/>
            </a:endParaRPr>
          </a:p>
        </p:txBody>
      </p:sp>
      <p:pic>
        <p:nvPicPr>
          <p:cNvPr id="17" name="Picture 16"/>
          <p:cNvPicPr>
            <a:picLocks noChangeAspect="1" noChangeArrowheads="1"/>
          </p:cNvPicPr>
          <p:nvPr/>
        </p:nvPicPr>
        <p:blipFill>
          <a:blip r:embed="rId3" cstate="print"/>
          <a:srcRect/>
          <a:stretch>
            <a:fillRect/>
          </a:stretch>
        </p:blipFill>
        <p:spPr bwMode="auto">
          <a:xfrm>
            <a:off x="436563" y="1917357"/>
            <a:ext cx="855662" cy="747713"/>
          </a:xfrm>
          <a:prstGeom prst="rect">
            <a:avLst/>
          </a:prstGeom>
          <a:noFill/>
          <a:ln w="9525">
            <a:noFill/>
            <a:miter lim="800000"/>
            <a:headEnd/>
            <a:tailEnd/>
          </a:ln>
        </p:spPr>
      </p:pic>
      <p:pic>
        <p:nvPicPr>
          <p:cNvPr id="18" name="Picture 17"/>
          <p:cNvPicPr>
            <a:picLocks noChangeAspect="1" noChangeArrowheads="1"/>
          </p:cNvPicPr>
          <p:nvPr/>
        </p:nvPicPr>
        <p:blipFill>
          <a:blip r:embed="rId4" cstate="print"/>
          <a:srcRect/>
          <a:stretch>
            <a:fillRect/>
          </a:stretch>
        </p:blipFill>
        <p:spPr bwMode="auto">
          <a:xfrm>
            <a:off x="568326" y="4436720"/>
            <a:ext cx="942975" cy="1435100"/>
          </a:xfrm>
          <a:prstGeom prst="rect">
            <a:avLst/>
          </a:prstGeom>
          <a:noFill/>
          <a:ln w="9525">
            <a:noFill/>
            <a:miter lim="800000"/>
            <a:headEnd/>
            <a:tailEnd/>
          </a:ln>
        </p:spPr>
      </p:pic>
      <p:pic>
        <p:nvPicPr>
          <p:cNvPr id="19" name="Picture 18"/>
          <p:cNvPicPr>
            <a:picLocks noChangeAspect="1" noChangeArrowheads="1"/>
          </p:cNvPicPr>
          <p:nvPr/>
        </p:nvPicPr>
        <p:blipFill>
          <a:blip r:embed="rId5" cstate="print"/>
          <a:srcRect/>
          <a:stretch>
            <a:fillRect/>
          </a:stretch>
        </p:blipFill>
        <p:spPr bwMode="auto">
          <a:xfrm>
            <a:off x="4425950" y="2636495"/>
            <a:ext cx="1003300" cy="1528762"/>
          </a:xfrm>
          <a:prstGeom prst="rect">
            <a:avLst/>
          </a:prstGeom>
          <a:noFill/>
          <a:ln w="9525">
            <a:noFill/>
            <a:miter lim="800000"/>
            <a:headEnd/>
            <a:tailEnd/>
          </a:ln>
        </p:spPr>
      </p:pic>
      <p:pic>
        <p:nvPicPr>
          <p:cNvPr id="20" name="Picture 19"/>
          <p:cNvPicPr>
            <a:picLocks noChangeAspect="1" noChangeArrowheads="1"/>
          </p:cNvPicPr>
          <p:nvPr/>
        </p:nvPicPr>
        <p:blipFill>
          <a:blip r:embed="rId6" cstate="print"/>
          <a:srcRect/>
          <a:stretch>
            <a:fillRect/>
          </a:stretch>
        </p:blipFill>
        <p:spPr bwMode="auto">
          <a:xfrm>
            <a:off x="6119813" y="2653957"/>
            <a:ext cx="979487" cy="1490663"/>
          </a:xfrm>
          <a:prstGeom prst="rect">
            <a:avLst/>
          </a:prstGeom>
          <a:noFill/>
          <a:ln w="9525">
            <a:noFill/>
            <a:miter lim="800000"/>
            <a:headEnd/>
            <a:tailEnd/>
          </a:ln>
        </p:spPr>
      </p:pic>
      <p:pic>
        <p:nvPicPr>
          <p:cNvPr id="21" name="Picture 20"/>
          <p:cNvPicPr>
            <a:picLocks noChangeAspect="1" noChangeArrowheads="1"/>
          </p:cNvPicPr>
          <p:nvPr/>
        </p:nvPicPr>
        <p:blipFill>
          <a:blip r:embed="rId7" cstate="print"/>
          <a:srcRect/>
          <a:stretch>
            <a:fillRect/>
          </a:stretch>
        </p:blipFill>
        <p:spPr bwMode="auto">
          <a:xfrm>
            <a:off x="7698348" y="3524187"/>
            <a:ext cx="933450" cy="1420812"/>
          </a:xfrm>
          <a:prstGeom prst="rect">
            <a:avLst/>
          </a:prstGeom>
          <a:noFill/>
          <a:ln w="9525">
            <a:noFill/>
            <a:miter lim="800000"/>
            <a:headEnd/>
            <a:tailEnd/>
          </a:ln>
        </p:spPr>
      </p:pic>
      <p:pic>
        <p:nvPicPr>
          <p:cNvPr id="22" name="Picture 21"/>
          <p:cNvPicPr>
            <a:picLocks noChangeAspect="1" noChangeArrowheads="1"/>
          </p:cNvPicPr>
          <p:nvPr/>
        </p:nvPicPr>
        <p:blipFill>
          <a:blip r:embed="rId3" cstate="print"/>
          <a:srcRect/>
          <a:stretch>
            <a:fillRect/>
          </a:stretch>
        </p:blipFill>
        <p:spPr bwMode="auto">
          <a:xfrm>
            <a:off x="722313" y="2182470"/>
            <a:ext cx="854075" cy="747712"/>
          </a:xfrm>
          <a:prstGeom prst="rect">
            <a:avLst/>
          </a:prstGeom>
          <a:noFill/>
          <a:ln w="9525">
            <a:noFill/>
            <a:miter lim="800000"/>
            <a:headEnd/>
            <a:tailEnd/>
          </a:ln>
        </p:spPr>
      </p:pic>
      <p:pic>
        <p:nvPicPr>
          <p:cNvPr id="23" name="Picture 22"/>
          <p:cNvPicPr>
            <a:picLocks noChangeAspect="1" noChangeArrowheads="1"/>
          </p:cNvPicPr>
          <p:nvPr/>
        </p:nvPicPr>
        <p:blipFill>
          <a:blip r:embed="rId3" cstate="print"/>
          <a:srcRect/>
          <a:stretch>
            <a:fillRect/>
          </a:stretch>
        </p:blipFill>
        <p:spPr bwMode="auto">
          <a:xfrm>
            <a:off x="1023938" y="2465045"/>
            <a:ext cx="854075" cy="747712"/>
          </a:xfrm>
          <a:prstGeom prst="rect">
            <a:avLst/>
          </a:prstGeom>
          <a:noFill/>
          <a:ln w="9525">
            <a:noFill/>
            <a:miter lim="800000"/>
            <a:headEnd/>
            <a:tailEnd/>
          </a:ln>
        </p:spPr>
      </p:pic>
      <p:pic>
        <p:nvPicPr>
          <p:cNvPr id="24" name="Picture 23"/>
          <p:cNvPicPr>
            <a:picLocks noChangeAspect="1" noChangeArrowheads="1"/>
          </p:cNvPicPr>
          <p:nvPr/>
        </p:nvPicPr>
        <p:blipFill>
          <a:blip r:embed="rId4" cstate="print"/>
          <a:srcRect/>
          <a:stretch>
            <a:fillRect/>
          </a:stretch>
        </p:blipFill>
        <p:spPr bwMode="auto">
          <a:xfrm>
            <a:off x="928688" y="4646270"/>
            <a:ext cx="942975" cy="1435100"/>
          </a:xfrm>
          <a:prstGeom prst="rect">
            <a:avLst/>
          </a:prstGeom>
          <a:noFill/>
          <a:ln w="9525">
            <a:noFill/>
            <a:miter lim="800000"/>
            <a:headEnd/>
            <a:tailEnd/>
          </a:ln>
        </p:spPr>
      </p:pic>
      <p:pic>
        <p:nvPicPr>
          <p:cNvPr id="25" name="Picture 24"/>
          <p:cNvPicPr>
            <a:picLocks noChangeAspect="1" noChangeArrowheads="1"/>
          </p:cNvPicPr>
          <p:nvPr/>
        </p:nvPicPr>
        <p:blipFill>
          <a:blip r:embed="rId4" cstate="print"/>
          <a:srcRect/>
          <a:stretch>
            <a:fillRect/>
          </a:stretch>
        </p:blipFill>
        <p:spPr bwMode="auto">
          <a:xfrm>
            <a:off x="1285876" y="4852645"/>
            <a:ext cx="942975" cy="1435100"/>
          </a:xfrm>
          <a:prstGeom prst="rect">
            <a:avLst/>
          </a:prstGeom>
          <a:noFill/>
          <a:ln w="9525">
            <a:noFill/>
            <a:miter lim="800000"/>
            <a:headEnd/>
            <a:tailEnd/>
          </a:ln>
        </p:spPr>
      </p:pic>
      <p:pic>
        <p:nvPicPr>
          <p:cNvPr id="26" name="Picture 25"/>
          <p:cNvPicPr>
            <a:picLocks noChangeAspect="1" noChangeArrowheads="1"/>
          </p:cNvPicPr>
          <p:nvPr/>
        </p:nvPicPr>
        <p:blipFill>
          <a:blip r:embed="rId8" cstate="print"/>
          <a:srcRect/>
          <a:stretch>
            <a:fillRect/>
          </a:stretch>
        </p:blipFill>
        <p:spPr bwMode="auto">
          <a:xfrm>
            <a:off x="4471988" y="4295432"/>
            <a:ext cx="942975" cy="1435100"/>
          </a:xfrm>
          <a:prstGeom prst="rect">
            <a:avLst/>
          </a:prstGeom>
          <a:noFill/>
          <a:ln w="12700" algn="ctr">
            <a:noFill/>
            <a:miter lim="800000"/>
            <a:headEnd/>
            <a:tailEnd/>
          </a:ln>
        </p:spPr>
      </p:pic>
      <p:pic>
        <p:nvPicPr>
          <p:cNvPr id="27" name="Picture 26"/>
          <p:cNvPicPr>
            <a:picLocks noChangeAspect="1" noChangeArrowheads="1"/>
          </p:cNvPicPr>
          <p:nvPr/>
        </p:nvPicPr>
        <p:blipFill>
          <a:blip r:embed="rId3" cstate="print"/>
          <a:srcRect/>
          <a:stretch>
            <a:fillRect/>
          </a:stretch>
        </p:blipFill>
        <p:spPr bwMode="auto">
          <a:xfrm>
            <a:off x="1333501" y="2696820"/>
            <a:ext cx="854075" cy="747712"/>
          </a:xfrm>
          <a:prstGeom prst="rect">
            <a:avLst/>
          </a:prstGeom>
          <a:noFill/>
          <a:ln w="9525">
            <a:noFill/>
            <a:miter lim="800000"/>
            <a:headEnd/>
            <a:tailEnd/>
          </a:ln>
        </p:spPr>
      </p:pic>
      <p:pic>
        <p:nvPicPr>
          <p:cNvPr id="28" name="Picture 27"/>
          <p:cNvPicPr>
            <a:picLocks noChangeAspect="1" noChangeArrowheads="1"/>
          </p:cNvPicPr>
          <p:nvPr/>
        </p:nvPicPr>
        <p:blipFill>
          <a:blip r:embed="rId9" cstate="print"/>
          <a:srcRect/>
          <a:stretch>
            <a:fillRect/>
          </a:stretch>
        </p:blipFill>
        <p:spPr bwMode="auto">
          <a:xfrm>
            <a:off x="6181726" y="4235107"/>
            <a:ext cx="942975" cy="1435100"/>
          </a:xfrm>
          <a:prstGeom prst="rect">
            <a:avLst/>
          </a:prstGeom>
          <a:noFill/>
          <a:ln w="12700" algn="ctr">
            <a:noFill/>
            <a:miter lim="800000"/>
            <a:headEnd/>
            <a:tailEnd/>
          </a:ln>
        </p:spPr>
      </p:pic>
      <p:cxnSp>
        <p:nvCxnSpPr>
          <p:cNvPr id="29" name="Straight Arrow Connector 28"/>
          <p:cNvCxnSpPr/>
          <p:nvPr/>
        </p:nvCxnSpPr>
        <p:spPr bwMode="auto">
          <a:xfrm>
            <a:off x="5429251" y="3401670"/>
            <a:ext cx="752475" cy="1550987"/>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5414963" y="4952658"/>
            <a:ext cx="766762" cy="60325"/>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5429250" y="3398495"/>
            <a:ext cx="690563" cy="3175"/>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accent1"/>
            </a:solidFill>
            <a:prstDash val="solid"/>
            <a:round/>
            <a:headEnd type="none" w="med" len="med"/>
            <a:tailEnd type="triangle"/>
          </a:ln>
          <a:effectLst/>
        </p:spPr>
      </p:cxnSp>
      <p:cxnSp>
        <p:nvCxnSpPr>
          <p:cNvPr id="32" name="Straight Arrow Connector 31"/>
          <p:cNvCxnSpPr>
            <a:stCxn id="28" idx="3"/>
            <a:endCxn id="21" idx="1"/>
          </p:cNvCxnSpPr>
          <p:nvPr/>
        </p:nvCxnSpPr>
        <p:spPr bwMode="auto">
          <a:xfrm flipV="1">
            <a:off x="7124701" y="4234593"/>
            <a:ext cx="573647" cy="718064"/>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accent1"/>
            </a:solidFill>
            <a:prstDash val="solid"/>
            <a:round/>
            <a:headEnd type="none" w="med" len="med"/>
            <a:tailEnd type="triangle"/>
          </a:ln>
          <a:effectLst/>
        </p:spPr>
      </p:cxnSp>
      <p:cxnSp>
        <p:nvCxnSpPr>
          <p:cNvPr id="34" name="Straight Connector 33"/>
          <p:cNvCxnSpPr/>
          <p:nvPr/>
        </p:nvCxnSpPr>
        <p:spPr bwMode="auto">
          <a:xfrm>
            <a:off x="2305050" y="2812707"/>
            <a:ext cx="2120900" cy="58896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2293938" y="2966695"/>
            <a:ext cx="2132012" cy="434975"/>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2017713" y="3120683"/>
            <a:ext cx="2362200" cy="288925"/>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935163" y="3234982"/>
            <a:ext cx="2490787" cy="166688"/>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V="1">
            <a:off x="2201863" y="5012982"/>
            <a:ext cx="2270125" cy="43021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V="1">
            <a:off x="1781175" y="5012982"/>
            <a:ext cx="2690813" cy="122238"/>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257300" y="4919320"/>
            <a:ext cx="3214688" cy="93662"/>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935163" y="3377857"/>
            <a:ext cx="2490787" cy="2381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2305050" y="2638082"/>
            <a:ext cx="2120900" cy="763588"/>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1914526" y="3401670"/>
            <a:ext cx="2511425" cy="1763712"/>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cxnSp>
        <p:nvCxnSpPr>
          <p:cNvPr id="44" name="Straight Connector 43"/>
          <p:cNvCxnSpPr/>
          <p:nvPr/>
        </p:nvCxnSpPr>
        <p:spPr bwMode="auto">
          <a:xfrm flipV="1">
            <a:off x="1544638" y="3401670"/>
            <a:ext cx="2881312" cy="148748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cxnSp>
        <p:nvCxnSpPr>
          <p:cNvPr id="45" name="Straight Connector 44"/>
          <p:cNvCxnSpPr/>
          <p:nvPr/>
        </p:nvCxnSpPr>
        <p:spPr bwMode="auto">
          <a:xfrm flipV="1">
            <a:off x="1204913" y="3401670"/>
            <a:ext cx="3221037" cy="1250950"/>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sp>
        <p:nvSpPr>
          <p:cNvPr id="46" name="TextBox 5125"/>
          <p:cNvSpPr txBox="1">
            <a:spLocks noChangeArrowheads="1"/>
          </p:cNvSpPr>
          <p:nvPr/>
        </p:nvSpPr>
        <p:spPr bwMode="auto">
          <a:xfrm>
            <a:off x="5871698" y="5482089"/>
            <a:ext cx="1774004" cy="369328"/>
          </a:xfrm>
          <a:prstGeom prst="rect">
            <a:avLst/>
          </a:prstGeom>
          <a:noFill/>
          <a:ln w="9525">
            <a:noFill/>
            <a:miter lim="800000"/>
            <a:headEnd/>
            <a:tailEnd/>
          </a:ln>
        </p:spPr>
        <p:txBody>
          <a:bodyPr vert="horz" wrap="none" lIns="91436" tIns="45718" rIns="91436" bIns="4571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b="1" dirty="0" smtClean="0">
                <a:solidFill>
                  <a:schemeClr val="tx1"/>
                </a:solidFill>
                <a:latin typeface="Calibri" pitchFamily="34" charset="0"/>
              </a:rPr>
              <a:t>Data Warehouse</a:t>
            </a:r>
            <a:endParaRPr lang="en-US" b="1" dirty="0">
              <a:solidFill>
                <a:schemeClr val="tx1"/>
              </a:solidFill>
              <a:latin typeface="Calibri"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Operations Manager 2007 R2</a:t>
            </a:r>
            <a:endParaRPr lang="en-GB" dirty="0"/>
          </a:p>
        </p:txBody>
      </p:sp>
      <p:sp>
        <p:nvSpPr>
          <p:cNvPr id="3" name="Subtitle 2"/>
          <p:cNvSpPr>
            <a:spLocks noGrp="1"/>
          </p:cNvSpPr>
          <p:nvPr>
            <p:ph type="subTitle" idx="1"/>
          </p:nvPr>
        </p:nvSpPr>
        <p:spPr/>
        <p:txBody>
          <a:bodyPr/>
          <a:lstStyle/>
          <a:p>
            <a:r>
              <a:rPr lang="en-US" dirty="0" smtClean="0"/>
              <a:t>Key Features</a:t>
            </a:r>
            <a:endParaRPr lang="en-GB" dirty="0"/>
          </a:p>
        </p:txBody>
      </p:sp>
      <p:sp>
        <p:nvSpPr>
          <p:cNvPr id="4" name="Text Placeholder 3"/>
          <p:cNvSpPr>
            <a:spLocks noGrp="1"/>
          </p:cNvSpPr>
          <p:nvPr>
            <p:ph type="body" sz="quarter" idx="10"/>
          </p:nvPr>
        </p:nvSpPr>
        <p:spPr/>
        <p:txBody>
          <a:bodyPr/>
          <a:lstStyle/>
          <a:p>
            <a:r>
              <a:rPr lang="en-US" dirty="0" smtClean="0"/>
              <a:t>DEMO</a:t>
            </a:r>
            <a:endParaRPr lang="en-GB"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Steps</a:t>
            </a:r>
            <a:endParaRPr lang="en-GB" dirty="0"/>
          </a:p>
        </p:txBody>
      </p:sp>
      <p:graphicFrame>
        <p:nvGraphicFramePr>
          <p:cNvPr id="3" name="Diagram 2"/>
          <p:cNvGraphicFramePr/>
          <p:nvPr/>
        </p:nvGraphicFramePr>
        <p:xfrm>
          <a:off x="152402" y="1546469"/>
          <a:ext cx="418220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4589584" y="1538654"/>
            <a:ext cx="4229101" cy="720969"/>
          </a:xfrm>
          <a:prstGeom prst="rect">
            <a:avLst/>
          </a:prstGeom>
          <a:solidFill>
            <a:schemeClr val="tx1">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Calibri" pitchFamily="34" charset="0"/>
              </a:rPr>
              <a:t>Microsoft System Center Operations Manager</a:t>
            </a:r>
            <a:endParaRPr lang="en-GB"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4601307" y="2499946"/>
            <a:ext cx="4229101" cy="7209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Calibri" pitchFamily="34" charset="0"/>
              </a:rPr>
              <a:t>Microsoft SQL Server Analysis Services 2008 SP1/Microsoft Office </a:t>
            </a:r>
            <a:r>
              <a:rPr lang="en-US" sz="1600" dirty="0" err="1" smtClean="0">
                <a:solidFill>
                  <a:srgbClr val="FFFFFF"/>
                </a:solidFill>
                <a:effectLst>
                  <a:outerShdw blurRad="38100" dist="38100" dir="2700000" algn="tl">
                    <a:srgbClr val="000000">
                      <a:alpha val="43137"/>
                    </a:srgbClr>
                  </a:outerShdw>
                </a:effectLst>
                <a:latin typeface="Calibri" pitchFamily="34" charset="0"/>
              </a:rPr>
              <a:t>PerformancePoint</a:t>
            </a:r>
            <a:r>
              <a:rPr lang="en-US" sz="1600" dirty="0" smtClean="0">
                <a:solidFill>
                  <a:srgbClr val="FFFFFF"/>
                </a:solidFill>
                <a:effectLst>
                  <a:outerShdw blurRad="38100" dist="38100" dir="2700000" algn="tl">
                    <a:srgbClr val="000000">
                      <a:alpha val="43137"/>
                    </a:srgbClr>
                  </a:outerShdw>
                </a:effectLst>
                <a:latin typeface="Calibri" pitchFamily="34" charset="0"/>
              </a:rPr>
              <a:t> Server 2007 SP3</a:t>
            </a:r>
            <a:endParaRPr lang="en-GB"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4604242" y="3531573"/>
            <a:ext cx="4229101" cy="7209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Calibri" pitchFamily="34" charset="0"/>
              </a:rPr>
              <a:t>Microsoft Office SharePoint Server 2007</a:t>
            </a:r>
            <a:endParaRPr lang="en-GB"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bwMode="auto">
          <a:xfrm>
            <a:off x="4598379" y="4501659"/>
            <a:ext cx="4229101" cy="72096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Calibri" pitchFamily="34" charset="0"/>
              </a:rPr>
              <a:t>Microsoft Office </a:t>
            </a:r>
            <a:r>
              <a:rPr lang="en-US" dirty="0" err="1" smtClean="0">
                <a:solidFill>
                  <a:srgbClr val="FFFFFF"/>
                </a:solidFill>
                <a:effectLst>
                  <a:outerShdw blurRad="38100" dist="38100" dir="2700000" algn="tl">
                    <a:srgbClr val="000000">
                      <a:alpha val="43137"/>
                    </a:srgbClr>
                  </a:outerShdw>
                </a:effectLst>
                <a:latin typeface="Calibri" pitchFamily="34" charset="0"/>
              </a:rPr>
              <a:t>PerformancePoint</a:t>
            </a:r>
            <a:r>
              <a:rPr lang="en-US" dirty="0" smtClean="0">
                <a:solidFill>
                  <a:srgbClr val="FFFFFF"/>
                </a:solidFill>
                <a:effectLst>
                  <a:outerShdw blurRad="38100" dist="38100" dir="2700000" algn="tl">
                    <a:srgbClr val="000000">
                      <a:alpha val="43137"/>
                    </a:srgbClr>
                  </a:outerShdw>
                </a:effectLst>
                <a:latin typeface="Calibri" pitchFamily="34" charset="0"/>
              </a:rPr>
              <a:t> Server 2007 SP3</a:t>
            </a:r>
            <a:endParaRPr lang="en-GB"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253" y="35080"/>
            <a:ext cx="6734908" cy="536412"/>
          </a:xfrm>
        </p:spPr>
        <p:txBody>
          <a:bodyPr>
            <a:normAutofit/>
          </a:bodyPr>
          <a:lstStyle/>
          <a:p>
            <a:r>
              <a:rPr lang="en-GB" sz="2400" dirty="0" smtClean="0"/>
              <a:t>End to End Enterprise Reporting Framework Self Service Portal</a:t>
            </a:r>
            <a:endParaRPr lang="en-US" sz="2400" dirty="0"/>
          </a:p>
        </p:txBody>
      </p:sp>
      <p:sp>
        <p:nvSpPr>
          <p:cNvPr id="4" name="Folded Corner 3"/>
          <p:cNvSpPr/>
          <p:nvPr/>
        </p:nvSpPr>
        <p:spPr>
          <a:xfrm>
            <a:off x="5858522" y="2060321"/>
            <a:ext cx="914373" cy="915649"/>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smtClean="0"/>
              <a:t>Custom Reports</a:t>
            </a:r>
            <a:endParaRPr lang="en-US" sz="1100" dirty="0"/>
          </a:p>
        </p:txBody>
      </p:sp>
      <p:sp>
        <p:nvSpPr>
          <p:cNvPr id="5" name="Flowchart: Predefined Process 4"/>
          <p:cNvSpPr/>
          <p:nvPr/>
        </p:nvSpPr>
        <p:spPr>
          <a:xfrm>
            <a:off x="5418898" y="5268042"/>
            <a:ext cx="1717964" cy="586955"/>
          </a:xfrm>
          <a:prstGeom prst="flowChartPredefined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050" dirty="0" smtClean="0"/>
              <a:t>Service Level Dashboard V2</a:t>
            </a:r>
            <a:endParaRPr lang="en-US" sz="1050" dirty="0"/>
          </a:p>
        </p:txBody>
      </p:sp>
      <p:sp>
        <p:nvSpPr>
          <p:cNvPr id="6" name="Frame 5"/>
          <p:cNvSpPr/>
          <p:nvPr/>
        </p:nvSpPr>
        <p:spPr>
          <a:xfrm>
            <a:off x="2875087" y="2039047"/>
            <a:ext cx="1181804" cy="743476"/>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smtClean="0">
                <a:solidFill>
                  <a:schemeClr val="tx1"/>
                </a:solidFill>
              </a:rPr>
              <a:t>SSRS 2008</a:t>
            </a:r>
            <a:endParaRPr lang="en-US" sz="1000" dirty="0">
              <a:solidFill>
                <a:schemeClr val="tx1"/>
              </a:solidFill>
            </a:endParaRPr>
          </a:p>
        </p:txBody>
      </p:sp>
      <p:pic>
        <p:nvPicPr>
          <p:cNvPr id="7" name="Picture 2" descr="C:\Program Files\Microsoft Office\MEDIA\CAGCAT10\j0292020.wmf"/>
          <p:cNvPicPr>
            <a:picLocks noChangeAspect="1" noChangeArrowheads="1"/>
          </p:cNvPicPr>
          <p:nvPr/>
        </p:nvPicPr>
        <p:blipFill>
          <a:blip r:embed="rId3" cstate="print"/>
          <a:srcRect/>
          <a:stretch>
            <a:fillRect/>
          </a:stretch>
        </p:blipFill>
        <p:spPr bwMode="auto">
          <a:xfrm>
            <a:off x="7434814" y="641435"/>
            <a:ext cx="879099" cy="706970"/>
          </a:xfrm>
          <a:prstGeom prst="rect">
            <a:avLst/>
          </a:prstGeom>
          <a:noFill/>
        </p:spPr>
      </p:pic>
      <p:sp>
        <p:nvSpPr>
          <p:cNvPr id="8" name="TextBox 7"/>
          <p:cNvSpPr txBox="1"/>
          <p:nvPr/>
        </p:nvSpPr>
        <p:spPr>
          <a:xfrm>
            <a:off x="7312118" y="1367852"/>
            <a:ext cx="974233" cy="261610"/>
          </a:xfrm>
          <a:prstGeom prst="rect">
            <a:avLst/>
          </a:prstGeom>
          <a:noFill/>
        </p:spPr>
        <p:txBody>
          <a:bodyPr wrap="square" rtlCol="0">
            <a:spAutoFit/>
          </a:bodyPr>
          <a:lstStyle/>
          <a:p>
            <a:r>
              <a:rPr lang="en-GB" sz="1100" dirty="0" smtClean="0"/>
              <a:t>IT Operators</a:t>
            </a:r>
            <a:endParaRPr lang="en-US" sz="1100" dirty="0"/>
          </a:p>
        </p:txBody>
      </p:sp>
      <p:pic>
        <p:nvPicPr>
          <p:cNvPr id="9" name="Picture 3" descr="C:\Documents and Settings\sean.roberts\Local Settings\Temporary Internet Files\Content.IE5\931D73Z4\MCj02120710000[1].wmf"/>
          <p:cNvPicPr>
            <a:picLocks noChangeAspect="1" noChangeArrowheads="1"/>
          </p:cNvPicPr>
          <p:nvPr/>
        </p:nvPicPr>
        <p:blipFill>
          <a:blip r:embed="rId4" cstate="print"/>
          <a:srcRect/>
          <a:stretch>
            <a:fillRect/>
          </a:stretch>
        </p:blipFill>
        <p:spPr bwMode="auto">
          <a:xfrm>
            <a:off x="7345298" y="2021114"/>
            <a:ext cx="848690" cy="739297"/>
          </a:xfrm>
          <a:prstGeom prst="rect">
            <a:avLst/>
          </a:prstGeom>
          <a:noFill/>
        </p:spPr>
      </p:pic>
      <p:sp>
        <p:nvSpPr>
          <p:cNvPr id="10" name="TextBox 9"/>
          <p:cNvSpPr txBox="1"/>
          <p:nvPr/>
        </p:nvSpPr>
        <p:spPr>
          <a:xfrm>
            <a:off x="7392793" y="2848100"/>
            <a:ext cx="847377" cy="261610"/>
          </a:xfrm>
          <a:prstGeom prst="rect">
            <a:avLst/>
          </a:prstGeom>
          <a:noFill/>
        </p:spPr>
        <p:txBody>
          <a:bodyPr wrap="square" rtlCol="0">
            <a:spAutoFit/>
          </a:bodyPr>
          <a:lstStyle/>
          <a:p>
            <a:r>
              <a:rPr lang="en-GB" sz="1100" dirty="0" smtClean="0"/>
              <a:t>IT Analysts</a:t>
            </a:r>
            <a:endParaRPr lang="en-US" sz="1100" dirty="0"/>
          </a:p>
        </p:txBody>
      </p:sp>
      <p:pic>
        <p:nvPicPr>
          <p:cNvPr id="11" name="Picture 6" descr="C:\Documents and Settings\sean.roberts\Local Settings\Temporary Internet Files\Content.IE5\3SPLFADY\MCj02149190000[1].wmf"/>
          <p:cNvPicPr>
            <a:picLocks noChangeAspect="1" noChangeArrowheads="1"/>
          </p:cNvPicPr>
          <p:nvPr/>
        </p:nvPicPr>
        <p:blipFill>
          <a:blip r:embed="rId5" cstate="print"/>
          <a:srcRect/>
          <a:stretch>
            <a:fillRect/>
          </a:stretch>
        </p:blipFill>
        <p:spPr bwMode="auto">
          <a:xfrm>
            <a:off x="7304764" y="5056501"/>
            <a:ext cx="1075568" cy="886963"/>
          </a:xfrm>
          <a:prstGeom prst="rect">
            <a:avLst/>
          </a:prstGeom>
          <a:noFill/>
        </p:spPr>
      </p:pic>
      <p:sp>
        <p:nvSpPr>
          <p:cNvPr id="12" name="TextBox 11"/>
          <p:cNvSpPr txBox="1"/>
          <p:nvPr/>
        </p:nvSpPr>
        <p:spPr>
          <a:xfrm>
            <a:off x="7436516" y="5924506"/>
            <a:ext cx="849828" cy="261610"/>
          </a:xfrm>
          <a:prstGeom prst="rect">
            <a:avLst/>
          </a:prstGeom>
          <a:noFill/>
        </p:spPr>
        <p:txBody>
          <a:bodyPr wrap="square" rtlCol="0">
            <a:spAutoFit/>
          </a:bodyPr>
          <a:lstStyle/>
          <a:p>
            <a:r>
              <a:rPr lang="en-GB" sz="1100" dirty="0" smtClean="0"/>
              <a:t>Executives</a:t>
            </a:r>
            <a:endParaRPr lang="en-US" sz="1100" dirty="0"/>
          </a:p>
        </p:txBody>
      </p:sp>
      <p:cxnSp>
        <p:nvCxnSpPr>
          <p:cNvPr id="14" name="Elbow Connector 13"/>
          <p:cNvCxnSpPr>
            <a:endCxn id="5" idx="1"/>
          </p:cNvCxnSpPr>
          <p:nvPr/>
        </p:nvCxnSpPr>
        <p:spPr>
          <a:xfrm>
            <a:off x="5178755" y="5508633"/>
            <a:ext cx="240143" cy="528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Bevel 14"/>
          <p:cNvSpPr/>
          <p:nvPr/>
        </p:nvSpPr>
        <p:spPr>
          <a:xfrm>
            <a:off x="5521380" y="3870309"/>
            <a:ext cx="1505527" cy="774780"/>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00" dirty="0" smtClean="0">
                <a:solidFill>
                  <a:schemeClr val="bg1"/>
                </a:solidFill>
              </a:rPr>
              <a:t>Analysis</a:t>
            </a:r>
            <a:endParaRPr lang="en-US" sz="1100" dirty="0">
              <a:solidFill>
                <a:schemeClr val="bg1"/>
              </a:solidFill>
            </a:endParaRPr>
          </a:p>
        </p:txBody>
      </p:sp>
      <p:sp>
        <p:nvSpPr>
          <p:cNvPr id="16" name="Can 15"/>
          <p:cNvSpPr/>
          <p:nvPr/>
        </p:nvSpPr>
        <p:spPr>
          <a:xfrm>
            <a:off x="194727" y="2719708"/>
            <a:ext cx="1057395" cy="1320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bg1"/>
                </a:solidFill>
              </a:rPr>
              <a:t>Data Warehouse</a:t>
            </a:r>
            <a:endParaRPr lang="en-US" sz="1000" dirty="0">
              <a:solidFill>
                <a:schemeClr val="bg1"/>
              </a:solidFill>
            </a:endParaRPr>
          </a:p>
        </p:txBody>
      </p:sp>
      <p:cxnSp>
        <p:nvCxnSpPr>
          <p:cNvPr id="17" name="Elbow Connector 18"/>
          <p:cNvCxnSpPr>
            <a:stCxn id="6" idx="3"/>
            <a:endCxn id="4" idx="1"/>
          </p:cNvCxnSpPr>
          <p:nvPr/>
        </p:nvCxnSpPr>
        <p:spPr>
          <a:xfrm>
            <a:off x="4056891" y="2410785"/>
            <a:ext cx="1801631" cy="1073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36" idx="3"/>
            <a:endCxn id="15" idx="4"/>
          </p:cNvCxnSpPr>
          <p:nvPr/>
        </p:nvCxnSpPr>
        <p:spPr>
          <a:xfrm flipV="1">
            <a:off x="4042248" y="4257699"/>
            <a:ext cx="1479132" cy="2877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olded Corner 18"/>
          <p:cNvSpPr/>
          <p:nvPr/>
        </p:nvSpPr>
        <p:spPr>
          <a:xfrm>
            <a:off x="5853436" y="581185"/>
            <a:ext cx="928694" cy="84742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smtClean="0"/>
              <a:t>Default Reports</a:t>
            </a:r>
            <a:endParaRPr lang="en-US" sz="1100" dirty="0"/>
          </a:p>
        </p:txBody>
      </p:sp>
      <p:cxnSp>
        <p:nvCxnSpPr>
          <p:cNvPr id="20" name="Elbow Connector 18"/>
          <p:cNvCxnSpPr>
            <a:stCxn id="6" idx="0"/>
            <a:endCxn id="19" idx="1"/>
          </p:cNvCxnSpPr>
          <p:nvPr/>
        </p:nvCxnSpPr>
        <p:spPr>
          <a:xfrm rot="5400000" flipH="1" flipV="1">
            <a:off x="4142637" y="328249"/>
            <a:ext cx="1034151" cy="238744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Predefined Process 20"/>
          <p:cNvSpPr/>
          <p:nvPr/>
        </p:nvSpPr>
        <p:spPr>
          <a:xfrm>
            <a:off x="4333193" y="709533"/>
            <a:ext cx="642942" cy="878423"/>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1100" dirty="0" err="1" smtClean="0"/>
              <a:t>OpsMgr</a:t>
            </a:r>
            <a:endParaRPr lang="en-US" sz="1100" dirty="0"/>
          </a:p>
        </p:txBody>
      </p:sp>
      <p:sp>
        <p:nvSpPr>
          <p:cNvPr id="22" name="TextBox 21"/>
          <p:cNvSpPr txBox="1"/>
          <p:nvPr/>
        </p:nvSpPr>
        <p:spPr>
          <a:xfrm>
            <a:off x="7337370" y="4296697"/>
            <a:ext cx="958211" cy="261610"/>
          </a:xfrm>
          <a:prstGeom prst="rect">
            <a:avLst/>
          </a:prstGeom>
          <a:noFill/>
        </p:spPr>
        <p:txBody>
          <a:bodyPr wrap="square" rtlCol="0">
            <a:spAutoFit/>
          </a:bodyPr>
          <a:lstStyle/>
          <a:p>
            <a:r>
              <a:rPr lang="en-GB" sz="1100" dirty="0" smtClean="0"/>
              <a:t>IT Managers</a:t>
            </a:r>
            <a:endParaRPr lang="en-US" sz="1100" dirty="0"/>
          </a:p>
        </p:txBody>
      </p:sp>
      <p:pic>
        <p:nvPicPr>
          <p:cNvPr id="23" name="Picture 3" descr="C:\Documents and Settings\sean.roberts\Local Settings\Temporary Internet Files\Content.IE5\GT7PTDJY\MCj02149220000[1].wmf"/>
          <p:cNvPicPr>
            <a:picLocks noChangeAspect="1" noChangeArrowheads="1"/>
          </p:cNvPicPr>
          <p:nvPr/>
        </p:nvPicPr>
        <p:blipFill>
          <a:blip r:embed="rId6" cstate="print"/>
          <a:srcRect/>
          <a:stretch>
            <a:fillRect/>
          </a:stretch>
        </p:blipFill>
        <p:spPr bwMode="auto">
          <a:xfrm>
            <a:off x="7251796" y="3446941"/>
            <a:ext cx="1103249" cy="929110"/>
          </a:xfrm>
          <a:prstGeom prst="rect">
            <a:avLst/>
          </a:prstGeom>
          <a:noFill/>
        </p:spPr>
      </p:pic>
      <p:cxnSp>
        <p:nvCxnSpPr>
          <p:cNvPr id="24" name="Elbow Connector 18"/>
          <p:cNvCxnSpPr>
            <a:stCxn id="16" idx="3"/>
            <a:endCxn id="5" idx="1"/>
          </p:cNvCxnSpPr>
          <p:nvPr/>
        </p:nvCxnSpPr>
        <p:spPr>
          <a:xfrm rot="16200000" flipH="1">
            <a:off x="2310655" y="2453277"/>
            <a:ext cx="1521012" cy="469547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Predefined Process 25"/>
          <p:cNvSpPr/>
          <p:nvPr/>
        </p:nvSpPr>
        <p:spPr>
          <a:xfrm>
            <a:off x="4323956" y="1660786"/>
            <a:ext cx="642942" cy="4065061"/>
          </a:xfrm>
          <a:prstGeom prst="flowChartPredefinedProcess">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GB" sz="1100" dirty="0" smtClean="0"/>
              <a:t>SharePoint/MOSS  2007</a:t>
            </a:r>
            <a:endParaRPr lang="en-US" sz="1100" dirty="0"/>
          </a:p>
        </p:txBody>
      </p:sp>
      <p:sp>
        <p:nvSpPr>
          <p:cNvPr id="27" name="Cube 26"/>
          <p:cNvSpPr/>
          <p:nvPr/>
        </p:nvSpPr>
        <p:spPr bwMode="auto">
          <a:xfrm>
            <a:off x="1521068" y="3903782"/>
            <a:ext cx="1099038" cy="1019907"/>
          </a:xfrm>
          <a:prstGeom prst="cub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OLAP</a:t>
            </a:r>
          </a:p>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Cube</a:t>
            </a:r>
            <a:endParaRPr lang="en-GB"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6" name="Frame 35"/>
          <p:cNvSpPr/>
          <p:nvPr/>
        </p:nvSpPr>
        <p:spPr>
          <a:xfrm>
            <a:off x="2860444" y="3914739"/>
            <a:ext cx="1181804" cy="743476"/>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smtClean="0">
                <a:solidFill>
                  <a:schemeClr val="tx1"/>
                </a:solidFill>
              </a:rPr>
              <a:t>Performance Point</a:t>
            </a:r>
            <a:endParaRPr lang="en-US" sz="1000" dirty="0">
              <a:solidFill>
                <a:schemeClr val="tx1"/>
              </a:solidFill>
            </a:endParaRPr>
          </a:p>
        </p:txBody>
      </p:sp>
      <p:cxnSp>
        <p:nvCxnSpPr>
          <p:cNvPr id="38" name="Elbow Connector 37"/>
          <p:cNvCxnSpPr>
            <a:stCxn id="16" idx="4"/>
            <a:endCxn id="27" idx="2"/>
          </p:cNvCxnSpPr>
          <p:nvPr/>
        </p:nvCxnSpPr>
        <p:spPr>
          <a:xfrm>
            <a:off x="1252122" y="3380108"/>
            <a:ext cx="268946" cy="11611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6" idx="4"/>
            <a:endCxn id="6" idx="1"/>
          </p:cNvCxnSpPr>
          <p:nvPr/>
        </p:nvCxnSpPr>
        <p:spPr>
          <a:xfrm flipV="1">
            <a:off x="1252122" y="2410785"/>
            <a:ext cx="1622965" cy="96932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5"/>
            <a:endCxn id="36" idx="1"/>
          </p:cNvCxnSpPr>
          <p:nvPr/>
        </p:nvCxnSpPr>
        <p:spPr>
          <a:xfrm>
            <a:off x="2620106" y="4286247"/>
            <a:ext cx="240338" cy="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Create the Portal</a:t>
            </a:r>
            <a:endParaRPr lang="en-GB" dirty="0"/>
          </a:p>
        </p:txBody>
      </p:sp>
      <p:sp>
        <p:nvSpPr>
          <p:cNvPr id="3" name="Content Placeholder 2"/>
          <p:cNvSpPr>
            <a:spLocks noGrp="1"/>
          </p:cNvSpPr>
          <p:nvPr>
            <p:ph idx="1"/>
          </p:nvPr>
        </p:nvSpPr>
        <p:spPr/>
        <p:txBody>
          <a:bodyPr/>
          <a:lstStyle/>
          <a:p>
            <a:pPr marL="514350" indent="-514350">
              <a:buAutoNum type="arabicPeriod"/>
            </a:pPr>
            <a:r>
              <a:rPr lang="en-US" dirty="0" smtClean="0"/>
              <a:t>Extract Data from </a:t>
            </a:r>
            <a:r>
              <a:rPr lang="en-US" dirty="0" err="1" smtClean="0"/>
              <a:t>OperationsManagerDW</a:t>
            </a:r>
            <a:endParaRPr lang="en-US" dirty="0" smtClean="0"/>
          </a:p>
          <a:p>
            <a:pPr marL="514350" indent="-514350">
              <a:buAutoNum type="arabicPeriod"/>
            </a:pPr>
            <a:endParaRPr lang="en-US" dirty="0" smtClean="0"/>
          </a:p>
          <a:p>
            <a:pPr marL="514350" indent="-514350">
              <a:buAutoNum type="arabicPeriod"/>
            </a:pPr>
            <a:r>
              <a:rPr lang="en-US" dirty="0" smtClean="0"/>
              <a:t>Build and deploy the cube</a:t>
            </a:r>
          </a:p>
          <a:p>
            <a:pPr marL="514350" indent="-514350">
              <a:buAutoNum type="arabicPeriod"/>
            </a:pPr>
            <a:endParaRPr lang="en-US" dirty="0" smtClean="0"/>
          </a:p>
          <a:p>
            <a:pPr marL="514350" indent="-514350">
              <a:buAutoNum type="arabicPeriod"/>
            </a:pPr>
            <a:r>
              <a:rPr lang="en-US" dirty="0" smtClean="0"/>
              <a:t>Build and deploy the </a:t>
            </a:r>
            <a:r>
              <a:rPr lang="en-US" dirty="0" err="1" smtClean="0"/>
              <a:t>PerformancePoint</a:t>
            </a:r>
            <a:r>
              <a:rPr lang="en-US" dirty="0" smtClean="0"/>
              <a:t> scorecards</a:t>
            </a:r>
          </a:p>
          <a:p>
            <a:pPr marL="514350" indent="-514350">
              <a:buAutoNum type="arabicPeriod"/>
            </a:pPr>
            <a:endParaRPr lang="en-US" dirty="0" smtClean="0"/>
          </a:p>
          <a:p>
            <a:pPr marL="514350" indent="-514350">
              <a:buAutoNum type="arabicPeriod"/>
            </a:pPr>
            <a:r>
              <a:rPr lang="en-US" dirty="0" smtClean="0"/>
              <a:t>Forecast using </a:t>
            </a:r>
            <a:r>
              <a:rPr lang="en-US" dirty="0" err="1" smtClean="0"/>
              <a:t>PerformancePoint</a:t>
            </a:r>
            <a:endParaRPr lang="en-GB"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Operations Manager DW</a:t>
            </a:r>
            <a:endParaRPr lang="en-GB" dirty="0"/>
          </a:p>
        </p:txBody>
      </p:sp>
      <p:sp>
        <p:nvSpPr>
          <p:cNvPr id="3" name="Content Placeholder 2"/>
          <p:cNvSpPr>
            <a:spLocks noGrp="1"/>
          </p:cNvSpPr>
          <p:nvPr>
            <p:ph idx="1"/>
          </p:nvPr>
        </p:nvSpPr>
        <p:spPr/>
        <p:txBody>
          <a:bodyPr/>
          <a:lstStyle/>
          <a:p>
            <a:r>
              <a:rPr lang="en-US" dirty="0" smtClean="0"/>
              <a:t>Live Data Warehouse</a:t>
            </a:r>
          </a:p>
          <a:p>
            <a:endParaRPr lang="en-US" dirty="0" smtClean="0"/>
          </a:p>
          <a:p>
            <a:r>
              <a:rPr lang="en-US" dirty="0" smtClean="0"/>
              <a:t>Multiple Aggregates</a:t>
            </a:r>
          </a:p>
          <a:p>
            <a:pPr lvl="1"/>
            <a:r>
              <a:rPr lang="en-US" dirty="0" smtClean="0"/>
              <a:t>Raw</a:t>
            </a:r>
          </a:p>
          <a:p>
            <a:pPr lvl="1"/>
            <a:r>
              <a:rPr lang="en-US" dirty="0" smtClean="0"/>
              <a:t>Hourly</a:t>
            </a:r>
          </a:p>
          <a:p>
            <a:pPr lvl="1"/>
            <a:r>
              <a:rPr lang="en-US" dirty="0" smtClean="0"/>
              <a:t>Daily</a:t>
            </a:r>
          </a:p>
          <a:p>
            <a:pPr lvl="1"/>
            <a:endParaRPr lang="en-US" dirty="0" smtClean="0"/>
          </a:p>
          <a:p>
            <a:r>
              <a:rPr lang="en-US" dirty="0" smtClean="0"/>
              <a:t>Choosing the right aggregate; </a:t>
            </a:r>
            <a:r>
              <a:rPr lang="en-US" dirty="0" err="1" smtClean="0"/>
              <a:t>Gotchya</a:t>
            </a:r>
            <a:r>
              <a:rPr lang="en-US" dirty="0" smtClean="0"/>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Service Level Objectives</a:t>
            </a:r>
            <a:endParaRPr lang="en-GB" dirty="0"/>
          </a:p>
        </p:txBody>
      </p:sp>
      <p:pic>
        <p:nvPicPr>
          <p:cNvPr id="2050" name="Picture 2"/>
          <p:cNvPicPr>
            <a:picLocks noChangeAspect="1" noChangeArrowheads="1"/>
          </p:cNvPicPr>
          <p:nvPr/>
        </p:nvPicPr>
        <p:blipFill>
          <a:blip r:embed="rId3"/>
          <a:srcRect/>
          <a:stretch>
            <a:fillRect/>
          </a:stretch>
        </p:blipFill>
        <p:spPr bwMode="auto">
          <a:xfrm>
            <a:off x="0" y="1582604"/>
            <a:ext cx="9012115" cy="4343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smtClean="0"/>
              <a:t>Maximising Your Data: Self-Service Capacity Planning with Microsoft SQL Server and Microsoft Office SharePoint Server 2007 </a:t>
            </a:r>
            <a:endParaRPr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Sean Roberts &amp; Gordon McKenna</a:t>
            </a:r>
          </a:p>
          <a:p>
            <a:r>
              <a:rPr lang="en-US" dirty="0" err="1" smtClean="0"/>
              <a:t>Inframon</a:t>
            </a:r>
            <a:r>
              <a:rPr lang="en-US" dirty="0" smtClean="0"/>
              <a:t> Ltd</a:t>
            </a:r>
          </a:p>
          <a:p>
            <a:r>
              <a:rPr lang="en-US" dirty="0" smtClean="0">
                <a:solidFill>
                  <a:schemeClr val="tx1"/>
                </a:solidFill>
              </a:rPr>
              <a:t>Session Code: </a:t>
            </a:r>
            <a:r>
              <a:rPr lang="en-GB" b="1" dirty="0" smtClean="0"/>
              <a:t>ITS203</a:t>
            </a:r>
            <a:r>
              <a:rPr lang="en-GB" dirty="0" smtClean="0"/>
              <a:t> </a:t>
            </a:r>
            <a:r>
              <a:rPr lang="en-US" dirty="0" smtClean="0">
                <a:solidFill>
                  <a:schemeClr val="tx1"/>
                </a:solidFill>
              </a:rPr>
              <a:t>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6" y="230188"/>
            <a:ext cx="8915400" cy="664797"/>
          </a:xfrm>
        </p:spPr>
        <p:txBody>
          <a:bodyPr/>
          <a:lstStyle/>
          <a:p>
            <a:r>
              <a:rPr lang="en-US" dirty="0" smtClean="0"/>
              <a:t>Managed Entities (State)</a:t>
            </a:r>
            <a:endParaRPr lang="en-GB" dirty="0"/>
          </a:p>
        </p:txBody>
      </p:sp>
      <p:pic>
        <p:nvPicPr>
          <p:cNvPr id="1026" name="Picture 2"/>
          <p:cNvPicPr>
            <a:picLocks noChangeAspect="1" noChangeArrowheads="1"/>
          </p:cNvPicPr>
          <p:nvPr/>
        </p:nvPicPr>
        <p:blipFill>
          <a:blip r:embed="rId3"/>
          <a:srcRect/>
          <a:stretch>
            <a:fillRect/>
          </a:stretch>
        </p:blipFill>
        <p:spPr bwMode="auto">
          <a:xfrm>
            <a:off x="0" y="1076325"/>
            <a:ext cx="9144000" cy="4705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Entities (Collection)</a:t>
            </a:r>
            <a:endParaRPr lang="en-GB" dirty="0"/>
          </a:p>
        </p:txBody>
      </p:sp>
      <p:pic>
        <p:nvPicPr>
          <p:cNvPr id="4098" name="Picture 2"/>
          <p:cNvPicPr>
            <a:picLocks noChangeAspect="1" noChangeArrowheads="1"/>
          </p:cNvPicPr>
          <p:nvPr/>
        </p:nvPicPr>
        <p:blipFill>
          <a:blip r:embed="rId3"/>
          <a:srcRect/>
          <a:stretch>
            <a:fillRect/>
          </a:stretch>
        </p:blipFill>
        <p:spPr bwMode="auto">
          <a:xfrm>
            <a:off x="1" y="1743075"/>
            <a:ext cx="9144000" cy="3371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Tables</a:t>
            </a:r>
            <a:endParaRPr lang="en-GB" dirty="0"/>
          </a:p>
        </p:txBody>
      </p:sp>
      <p:pic>
        <p:nvPicPr>
          <p:cNvPr id="3075" name="Picture 3"/>
          <p:cNvPicPr>
            <a:picLocks noChangeAspect="1" noChangeArrowheads="1"/>
          </p:cNvPicPr>
          <p:nvPr/>
        </p:nvPicPr>
        <p:blipFill>
          <a:blip r:embed="rId3"/>
          <a:srcRect/>
          <a:stretch>
            <a:fillRect/>
          </a:stretch>
        </p:blipFill>
        <p:spPr bwMode="auto">
          <a:xfrm>
            <a:off x="495300" y="1533525"/>
            <a:ext cx="8153400" cy="3790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Linking Distributed Apps to contained entities </a:t>
            </a:r>
            <a:endParaRPr lang="en-GB" dirty="0"/>
          </a:p>
        </p:txBody>
      </p:sp>
      <p:sp>
        <p:nvSpPr>
          <p:cNvPr id="3" name="Text Placeholder 2"/>
          <p:cNvSpPr>
            <a:spLocks noGrp="1"/>
          </p:cNvSpPr>
          <p:nvPr>
            <p:ph type="body" sz="quarter" idx="10"/>
          </p:nvPr>
        </p:nvSpPr>
        <p:spPr>
          <a:xfrm>
            <a:off x="381000" y="1499472"/>
            <a:ext cx="8382000" cy="2210862"/>
          </a:xfrm>
        </p:spPr>
        <p:txBody>
          <a:bodyPr/>
          <a:lstStyle/>
          <a:p>
            <a:r>
              <a:rPr lang="en-US" dirty="0" smtClean="0"/>
              <a:t>Look in </a:t>
            </a:r>
            <a:r>
              <a:rPr lang="en-US" dirty="0" err="1" smtClean="0"/>
              <a:t>vManagedEntity</a:t>
            </a:r>
            <a:r>
              <a:rPr lang="en-US" dirty="0" smtClean="0"/>
              <a:t>, Distributed apps have a managed entity type of %_service</a:t>
            </a:r>
          </a:p>
          <a:p>
            <a:endParaRPr lang="en-US" dirty="0" smtClean="0"/>
          </a:p>
          <a:p>
            <a:r>
              <a:rPr lang="en-US" dirty="0" smtClean="0"/>
              <a:t>Stored procedure to extract hierarchy </a:t>
            </a:r>
            <a:r>
              <a:rPr lang="en-GB" sz="1600" dirty="0" smtClean="0"/>
              <a:t>Microsoft_SystemCenter_DataWarehouse_Report_Library_ReportObjectListParse</a:t>
            </a:r>
            <a:endParaRPr lang="en-US" sz="1600" dirty="0" smtClean="0"/>
          </a:p>
          <a:p>
            <a:endParaRPr lang="en-US" sz="1600" dirty="0" smtClean="0"/>
          </a:p>
          <a:p>
            <a:endParaRPr lang="en-US" sz="1600" dirty="0" smtClean="0"/>
          </a:p>
          <a:p>
            <a:r>
              <a:rPr lang="en-US" dirty="0" err="1" smtClean="0"/>
              <a:t>Gotchya</a:t>
            </a:r>
            <a:r>
              <a:rPr lang="en-US" dirty="0" smtClean="0"/>
              <a:t>! Can’t use stored proc in data SSAS source view.</a:t>
            </a:r>
          </a:p>
          <a:p>
            <a:endParaRPr lang="en-GB"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Operations Manager Data Warehouse</a:t>
            </a:r>
            <a:endParaRPr lang="en-GB" dirty="0"/>
          </a:p>
        </p:txBody>
      </p:sp>
      <p:sp>
        <p:nvSpPr>
          <p:cNvPr id="3" name="Subtitle 2"/>
          <p:cNvSpPr>
            <a:spLocks noGrp="1"/>
          </p:cNvSpPr>
          <p:nvPr>
            <p:ph type="subTitle" idx="1"/>
          </p:nvPr>
        </p:nvSpPr>
        <p:spPr>
          <a:xfrm>
            <a:off x="730249" y="6089153"/>
            <a:ext cx="6803209" cy="461665"/>
          </a:xfrm>
        </p:spPr>
        <p:txBody>
          <a:bodyPr/>
          <a:lstStyle/>
          <a:p>
            <a:r>
              <a:rPr lang="en-US" dirty="0" smtClean="0"/>
              <a:t>Key Features</a:t>
            </a:r>
            <a:endParaRPr lang="en-GB" dirty="0"/>
          </a:p>
        </p:txBody>
      </p:sp>
      <p:sp>
        <p:nvSpPr>
          <p:cNvPr id="4" name="Text Placeholder 3"/>
          <p:cNvSpPr>
            <a:spLocks noGrp="1"/>
          </p:cNvSpPr>
          <p:nvPr>
            <p:ph type="body" sz="quarter" idx="10"/>
          </p:nvPr>
        </p:nvSpPr>
        <p:spPr/>
        <p:txBody>
          <a:bodyPr/>
          <a:lstStyle/>
          <a:p>
            <a:r>
              <a:rPr lang="en-US" dirty="0" smtClean="0"/>
              <a:t>DEMO</a:t>
            </a:r>
            <a:endParaRPr lang="en-GB"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Dimensions and Measures </a:t>
            </a:r>
            <a:endParaRPr lang="en-GB" dirty="0"/>
          </a:p>
        </p:txBody>
      </p:sp>
      <p:sp>
        <p:nvSpPr>
          <p:cNvPr id="3" name="Text Placeholder 2"/>
          <p:cNvSpPr>
            <a:spLocks noGrp="1"/>
          </p:cNvSpPr>
          <p:nvPr>
            <p:ph type="body" sz="quarter" idx="10"/>
          </p:nvPr>
        </p:nvSpPr>
        <p:spPr>
          <a:xfrm>
            <a:off x="372207" y="892805"/>
            <a:ext cx="8382000" cy="2210862"/>
          </a:xfrm>
        </p:spPr>
        <p:txBody>
          <a:bodyPr/>
          <a:lstStyle/>
          <a:p>
            <a:r>
              <a:rPr lang="en-US" dirty="0" smtClean="0"/>
              <a:t>Dimensions</a:t>
            </a:r>
          </a:p>
          <a:p>
            <a:pPr lvl="1"/>
            <a:r>
              <a:rPr lang="en-US" dirty="0" smtClean="0"/>
              <a:t>Time</a:t>
            </a:r>
          </a:p>
          <a:p>
            <a:pPr lvl="1"/>
            <a:r>
              <a:rPr lang="en-US" dirty="0" smtClean="0"/>
              <a:t>Service Level Agreement</a:t>
            </a:r>
          </a:p>
          <a:p>
            <a:pPr lvl="2"/>
            <a:r>
              <a:rPr lang="en-US" dirty="0" smtClean="0"/>
              <a:t>Objective Type</a:t>
            </a:r>
          </a:p>
          <a:p>
            <a:pPr lvl="3"/>
            <a:r>
              <a:rPr lang="en-US" dirty="0" smtClean="0"/>
              <a:t>Service Level Objective</a:t>
            </a:r>
          </a:p>
          <a:p>
            <a:pPr lvl="4"/>
            <a:r>
              <a:rPr lang="en-US" dirty="0" smtClean="0"/>
              <a:t>Service Level Goal</a:t>
            </a:r>
          </a:p>
          <a:p>
            <a:pPr lvl="1"/>
            <a:r>
              <a:rPr lang="en-US" dirty="0" smtClean="0"/>
              <a:t>Service Components</a:t>
            </a:r>
          </a:p>
          <a:p>
            <a:pPr lvl="1"/>
            <a:r>
              <a:rPr lang="en-US" dirty="0" smtClean="0"/>
              <a:t>LOB Application</a:t>
            </a:r>
          </a:p>
          <a:p>
            <a:r>
              <a:rPr lang="en-US" dirty="0" smtClean="0"/>
              <a:t>Measure Groups</a:t>
            </a:r>
          </a:p>
          <a:p>
            <a:pPr lvl="1"/>
            <a:r>
              <a:rPr lang="en-US" dirty="0" smtClean="0"/>
              <a:t>State</a:t>
            </a:r>
          </a:p>
          <a:p>
            <a:pPr lvl="1"/>
            <a:r>
              <a:rPr lang="en-US" dirty="0" smtClean="0"/>
              <a:t>Performance</a:t>
            </a:r>
          </a:p>
          <a:p>
            <a:pPr lvl="1"/>
            <a:r>
              <a:rPr lang="en-US" dirty="0" smtClean="0"/>
              <a:t>Alerts</a:t>
            </a:r>
          </a:p>
          <a:p>
            <a:pPr lvl="1"/>
            <a:endParaRPr lang="en-GB"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create KPIs???</a:t>
            </a:r>
            <a:endParaRPr lang="en-GB" dirty="0"/>
          </a:p>
        </p:txBody>
      </p:sp>
      <p:sp>
        <p:nvSpPr>
          <p:cNvPr id="3" name="Text Placeholder 2"/>
          <p:cNvSpPr>
            <a:spLocks noGrp="1"/>
          </p:cNvSpPr>
          <p:nvPr>
            <p:ph type="body" sz="quarter" idx="10"/>
          </p:nvPr>
        </p:nvSpPr>
        <p:spPr>
          <a:xfrm>
            <a:off x="381000" y="1332424"/>
            <a:ext cx="8382000" cy="2210862"/>
          </a:xfrm>
        </p:spPr>
        <p:txBody>
          <a:bodyPr/>
          <a:lstStyle/>
          <a:p>
            <a:r>
              <a:rPr lang="en-US" dirty="0" smtClean="0"/>
              <a:t>Options;</a:t>
            </a:r>
          </a:p>
          <a:p>
            <a:pPr lvl="1"/>
            <a:r>
              <a:rPr lang="en-US" dirty="0" smtClean="0"/>
              <a:t>In the data (</a:t>
            </a:r>
            <a:r>
              <a:rPr lang="en-US" dirty="0" err="1" smtClean="0"/>
              <a:t>OpsMgr</a:t>
            </a:r>
            <a:r>
              <a:rPr lang="en-US" dirty="0" smtClean="0"/>
              <a:t>)</a:t>
            </a:r>
          </a:p>
          <a:p>
            <a:pPr lvl="1"/>
            <a:r>
              <a:rPr lang="en-US" dirty="0" smtClean="0"/>
              <a:t>In the cube (SSAS/MDX)</a:t>
            </a:r>
          </a:p>
          <a:p>
            <a:pPr lvl="1"/>
            <a:r>
              <a:rPr lang="en-US" dirty="0" smtClean="0"/>
              <a:t>In </a:t>
            </a:r>
            <a:r>
              <a:rPr lang="en-US" dirty="0" err="1" smtClean="0"/>
              <a:t>PerformancePoint</a:t>
            </a:r>
            <a:endParaRPr lang="en-US" dirty="0" smtClean="0"/>
          </a:p>
          <a:p>
            <a:endParaRPr lang="en-US" dirty="0" smtClean="0"/>
          </a:p>
          <a:p>
            <a:r>
              <a:rPr lang="en-US" dirty="0" smtClean="0"/>
              <a:t>Best Practice from the Field</a:t>
            </a:r>
          </a:p>
          <a:p>
            <a:pPr lvl="1"/>
            <a:r>
              <a:rPr lang="en-US" dirty="0" smtClean="0"/>
              <a:t>In the data (</a:t>
            </a:r>
            <a:r>
              <a:rPr lang="en-US" dirty="0" err="1" smtClean="0"/>
              <a:t>OpsMgr</a:t>
            </a:r>
            <a:r>
              <a:rPr lang="en-US" dirty="0" smtClean="0"/>
              <a:t>)</a:t>
            </a:r>
          </a:p>
          <a:p>
            <a:pPr lvl="1"/>
            <a:r>
              <a:rPr lang="en-US" dirty="0" smtClean="0"/>
              <a:t>In </a:t>
            </a:r>
            <a:r>
              <a:rPr lang="en-US" dirty="0" err="1" smtClean="0"/>
              <a:t>PerformancePoint</a:t>
            </a:r>
            <a:endParaRPr lang="en-US" dirty="0" smtClean="0"/>
          </a:p>
          <a:p>
            <a:pPr lvl="1"/>
            <a:endParaRPr lang="en-US" dirty="0" smtClean="0"/>
          </a:p>
          <a:p>
            <a:r>
              <a:rPr lang="en-US" dirty="0" smtClean="0"/>
              <a:t>Why?</a:t>
            </a:r>
            <a:endParaRPr lang="en-GB"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the SSAS Cube</a:t>
            </a:r>
            <a:endParaRPr lang="en-GB" dirty="0"/>
          </a:p>
        </p:txBody>
      </p:sp>
      <p:sp>
        <p:nvSpPr>
          <p:cNvPr id="3" name="Subtitle 2"/>
          <p:cNvSpPr>
            <a:spLocks noGrp="1"/>
          </p:cNvSpPr>
          <p:nvPr>
            <p:ph type="subTitle" idx="1"/>
          </p:nvPr>
        </p:nvSpPr>
        <p:spPr>
          <a:xfrm>
            <a:off x="730249" y="6089153"/>
            <a:ext cx="6803209" cy="461665"/>
          </a:xfrm>
        </p:spPr>
        <p:txBody>
          <a:bodyPr/>
          <a:lstStyle/>
          <a:p>
            <a:r>
              <a:rPr lang="en-US" dirty="0" smtClean="0"/>
              <a:t>Key Features</a:t>
            </a:r>
            <a:endParaRPr lang="en-GB" dirty="0"/>
          </a:p>
        </p:txBody>
      </p:sp>
      <p:sp>
        <p:nvSpPr>
          <p:cNvPr id="4" name="Text Placeholder 3"/>
          <p:cNvSpPr>
            <a:spLocks noGrp="1"/>
          </p:cNvSpPr>
          <p:nvPr>
            <p:ph type="body" sz="quarter" idx="10"/>
          </p:nvPr>
        </p:nvSpPr>
        <p:spPr/>
        <p:txBody>
          <a:bodyPr/>
          <a:lstStyle/>
          <a:p>
            <a:r>
              <a:rPr lang="en-US" dirty="0" smtClean="0"/>
              <a:t>DEMO</a:t>
            </a:r>
            <a:endParaRPr lang="en-GB"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err="1" smtClean="0"/>
              <a:t>PerformancePoint</a:t>
            </a:r>
            <a:r>
              <a:rPr lang="en-US" dirty="0" smtClean="0"/>
              <a:t> Server 2007 SP3 </a:t>
            </a:r>
            <a:r>
              <a:rPr lang="en-US" dirty="0" err="1" smtClean="0"/>
              <a:t>Gotchya</a:t>
            </a:r>
            <a:r>
              <a:rPr lang="en-US" dirty="0" smtClean="0"/>
              <a:t>!</a:t>
            </a:r>
            <a:endParaRPr lang="en-GB" dirty="0"/>
          </a:p>
        </p:txBody>
      </p:sp>
      <p:sp>
        <p:nvSpPr>
          <p:cNvPr id="3" name="Text Placeholder 2"/>
          <p:cNvSpPr>
            <a:spLocks noGrp="1"/>
          </p:cNvSpPr>
          <p:nvPr>
            <p:ph type="body" sz="quarter" idx="10"/>
          </p:nvPr>
        </p:nvSpPr>
        <p:spPr>
          <a:xfrm>
            <a:off x="381000" y="1534640"/>
            <a:ext cx="8382000" cy="2210862"/>
          </a:xfrm>
        </p:spPr>
        <p:txBody>
          <a:bodyPr/>
          <a:lstStyle/>
          <a:p>
            <a:r>
              <a:rPr lang="en-US" dirty="0" smtClean="0"/>
              <a:t>Connecting to SSAS 2008 can be “Challenging”</a:t>
            </a:r>
          </a:p>
          <a:p>
            <a:r>
              <a:rPr lang="en-US" dirty="0" smtClean="0"/>
              <a:t>Steps to following</a:t>
            </a:r>
          </a:p>
          <a:p>
            <a:pPr lvl="1"/>
            <a:r>
              <a:rPr lang="en-US" dirty="0" smtClean="0"/>
              <a:t>Install SQL 2005 client components</a:t>
            </a:r>
          </a:p>
          <a:p>
            <a:pPr lvl="1"/>
            <a:r>
              <a:rPr lang="en-US" dirty="0" smtClean="0"/>
              <a:t>Install </a:t>
            </a:r>
            <a:r>
              <a:rPr lang="en-US" dirty="0" err="1" smtClean="0"/>
              <a:t>ADOMD.Net</a:t>
            </a:r>
            <a:r>
              <a:rPr lang="en-US" dirty="0" smtClean="0"/>
              <a:t> for SQL 2005</a:t>
            </a:r>
          </a:p>
          <a:p>
            <a:pPr lvl="1"/>
            <a:r>
              <a:rPr lang="en-US" dirty="0" smtClean="0"/>
              <a:t>Install SQL 2005 SP3</a:t>
            </a:r>
          </a:p>
          <a:p>
            <a:pPr lvl="1"/>
            <a:r>
              <a:rPr lang="en-US" dirty="0" smtClean="0"/>
              <a:t>Install AJAX Extensions 1.0</a:t>
            </a:r>
          </a:p>
          <a:p>
            <a:pPr lvl="1"/>
            <a:r>
              <a:rPr lang="en-US" dirty="0" smtClean="0"/>
              <a:t>Install </a:t>
            </a:r>
            <a:r>
              <a:rPr lang="en-US" dirty="0" err="1" smtClean="0"/>
              <a:t>PerformancePoint</a:t>
            </a:r>
            <a:r>
              <a:rPr lang="en-US" dirty="0" smtClean="0"/>
              <a:t>, don’t configure! Install SP3</a:t>
            </a:r>
          </a:p>
          <a:p>
            <a:pPr lvl="1"/>
            <a:r>
              <a:rPr lang="en-US" dirty="0" smtClean="0"/>
              <a:t>If necessary update the </a:t>
            </a:r>
            <a:r>
              <a:rPr lang="en-US" dirty="0" err="1" smtClean="0"/>
              <a:t>Web.Config</a:t>
            </a:r>
            <a:r>
              <a:rPr lang="en-US" dirty="0" smtClean="0"/>
              <a:t> file to point to new version of </a:t>
            </a:r>
            <a:r>
              <a:rPr lang="en-US" dirty="0" err="1" smtClean="0"/>
              <a:t>System.Web.Extension</a:t>
            </a:r>
            <a:r>
              <a:rPr lang="en-US" dirty="0" smtClean="0"/>
              <a:t> </a:t>
            </a:r>
            <a:r>
              <a:rPr lang="en-GB" dirty="0" smtClean="0"/>
              <a:t>3.5.0.0</a:t>
            </a:r>
            <a:endParaRPr lang="en-GB"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 </a:t>
            </a:r>
            <a:r>
              <a:rPr lang="en-GB" dirty="0" err="1" smtClean="0"/>
              <a:t>PerformancePoint</a:t>
            </a:r>
            <a:r>
              <a:rPr lang="en-GB" dirty="0" smtClean="0"/>
              <a:t> </a:t>
            </a:r>
            <a:endParaRPr lang="en-GB" dirty="0"/>
          </a:p>
        </p:txBody>
      </p:sp>
      <p:sp>
        <p:nvSpPr>
          <p:cNvPr id="3" name="Text Placeholder 2"/>
          <p:cNvSpPr>
            <a:spLocks noGrp="1"/>
          </p:cNvSpPr>
          <p:nvPr>
            <p:ph type="body" sz="quarter" idx="10"/>
          </p:nvPr>
        </p:nvSpPr>
        <p:spPr/>
        <p:txBody>
          <a:bodyPr/>
          <a:lstStyle/>
          <a:p>
            <a:r>
              <a:rPr lang="en-GB" dirty="0" smtClean="0"/>
              <a:t>Change in Licensing </a:t>
            </a:r>
          </a:p>
          <a:p>
            <a:endParaRPr lang="en-GB" dirty="0" smtClean="0"/>
          </a:p>
          <a:p>
            <a:r>
              <a:rPr lang="en-GB" dirty="0" smtClean="0"/>
              <a:t>The Designer</a:t>
            </a:r>
          </a:p>
          <a:p>
            <a:endParaRPr lang="en-GB" dirty="0" smtClean="0"/>
          </a:p>
          <a:p>
            <a:r>
              <a:rPr lang="en-GB" dirty="0" smtClean="0"/>
              <a:t>Publishing to SharePoint</a:t>
            </a:r>
          </a:p>
          <a:p>
            <a:endParaRPr lang="en-GB"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GB" dirty="0"/>
          </a:p>
        </p:txBody>
      </p:sp>
      <p:sp>
        <p:nvSpPr>
          <p:cNvPr id="3" name="Text Placeholder 2"/>
          <p:cNvSpPr>
            <a:spLocks noGrp="1"/>
          </p:cNvSpPr>
          <p:nvPr>
            <p:ph type="body" sz="quarter" idx="10"/>
          </p:nvPr>
        </p:nvSpPr>
        <p:spPr/>
        <p:txBody>
          <a:bodyPr/>
          <a:lstStyle/>
          <a:p>
            <a:r>
              <a:rPr lang="en-US" dirty="0" smtClean="0"/>
              <a:t>Role Play</a:t>
            </a:r>
          </a:p>
          <a:p>
            <a:r>
              <a:rPr lang="en-US" dirty="0" smtClean="0"/>
              <a:t>What is capacity planning?</a:t>
            </a:r>
            <a:endParaRPr lang="en-US" sz="3200" dirty="0" smtClean="0"/>
          </a:p>
          <a:p>
            <a:r>
              <a:rPr lang="en-US" dirty="0" smtClean="0"/>
              <a:t>Collecting the Data</a:t>
            </a:r>
          </a:p>
          <a:p>
            <a:pPr lvl="1"/>
            <a:r>
              <a:rPr lang="en-US" dirty="0" smtClean="0"/>
              <a:t>DEMO: Microsoft Operations Manager 2007 R2</a:t>
            </a:r>
          </a:p>
          <a:p>
            <a:r>
              <a:rPr lang="en-US" dirty="0" smtClean="0"/>
              <a:t>Measuring the Data</a:t>
            </a:r>
          </a:p>
          <a:p>
            <a:pPr lvl="1"/>
            <a:r>
              <a:rPr lang="en-US" dirty="0" smtClean="0"/>
              <a:t>DEMO: SQL Server Analysis Services 2008 SP1</a:t>
            </a:r>
          </a:p>
          <a:p>
            <a:r>
              <a:rPr lang="en-US" dirty="0" smtClean="0"/>
              <a:t>Publishing</a:t>
            </a:r>
          </a:p>
          <a:p>
            <a:pPr marL="741363" lvl="2">
              <a:buSzTx/>
              <a:buBlip>
                <a:blip r:embed="rId3"/>
              </a:buBlip>
            </a:pPr>
            <a:r>
              <a:rPr lang="en-US" dirty="0" smtClean="0"/>
              <a:t>DEMO: </a:t>
            </a:r>
            <a:r>
              <a:rPr lang="en-US" dirty="0" err="1" smtClean="0"/>
              <a:t>PerformancePoint</a:t>
            </a:r>
            <a:r>
              <a:rPr lang="en-US" dirty="0" smtClean="0"/>
              <a:t> Server 2007</a:t>
            </a:r>
            <a:endParaRPr lang="en-US" sz="3200" dirty="0" smtClean="0"/>
          </a:p>
          <a:p>
            <a:r>
              <a:rPr lang="en-US" dirty="0" smtClean="0"/>
              <a:t>Forecasting</a:t>
            </a:r>
          </a:p>
          <a:p>
            <a:pPr marL="741363" lvl="2">
              <a:buSzTx/>
              <a:buBlip>
                <a:blip r:embed="rId3"/>
              </a:buBlip>
            </a:pPr>
            <a:r>
              <a:rPr lang="en-US" dirty="0" smtClean="0"/>
              <a:t>DEMO: SQL Server Analysis Services 2008 SP1</a:t>
            </a:r>
          </a:p>
          <a:p>
            <a:endParaRPr lang="en-US" dirty="0" smtClean="0"/>
          </a:p>
          <a:p>
            <a:pPr lvl="1"/>
            <a:endParaRPr lang="en-US" sz="2400" dirty="0" smtClean="0"/>
          </a:p>
          <a:p>
            <a:pPr lvl="1"/>
            <a:endParaRPr lang="en-GB" sz="2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Point Steps</a:t>
            </a:r>
            <a:endParaRPr lang="en-GB" dirty="0"/>
          </a:p>
        </p:txBody>
      </p:sp>
      <p:sp>
        <p:nvSpPr>
          <p:cNvPr id="3" name="Text Placeholder 2"/>
          <p:cNvSpPr>
            <a:spLocks noGrp="1"/>
          </p:cNvSpPr>
          <p:nvPr>
            <p:ph type="body" sz="quarter" idx="10"/>
          </p:nvPr>
        </p:nvSpPr>
        <p:spPr/>
        <p:txBody>
          <a:bodyPr/>
          <a:lstStyle/>
          <a:p>
            <a:pPr marL="514350" indent="-514350">
              <a:buAutoNum type="arabicPeriod"/>
            </a:pPr>
            <a:r>
              <a:rPr lang="en-US" dirty="0" smtClean="0"/>
              <a:t>Create KPI</a:t>
            </a:r>
          </a:p>
          <a:p>
            <a:pPr marL="514350" indent="-514350">
              <a:buAutoNum type="arabicPeriod"/>
            </a:pPr>
            <a:r>
              <a:rPr lang="en-US" dirty="0" smtClean="0"/>
              <a:t>Create Scorecard</a:t>
            </a:r>
          </a:p>
          <a:p>
            <a:pPr marL="514350" indent="-514350">
              <a:buAutoNum type="arabicPeriod"/>
            </a:pPr>
            <a:r>
              <a:rPr lang="en-US" dirty="0" smtClean="0"/>
              <a:t>Create Reports</a:t>
            </a:r>
          </a:p>
          <a:p>
            <a:pPr marL="514350" indent="-514350">
              <a:buAutoNum type="arabicPeriod"/>
            </a:pPr>
            <a:r>
              <a:rPr lang="en-US" dirty="0" smtClean="0"/>
              <a:t>Create Dashboards</a:t>
            </a:r>
          </a:p>
          <a:p>
            <a:pPr marL="514350" indent="-514350">
              <a:buAutoNum type="arabicPeriod"/>
            </a:pPr>
            <a:r>
              <a:rPr lang="en-US" dirty="0" smtClean="0"/>
              <a:t>Publish in SharePoint</a:t>
            </a:r>
          </a:p>
          <a:p>
            <a:endParaRPr lang="en-GB"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Forecast; </a:t>
            </a:r>
            <a:r>
              <a:rPr lang="en-GB" dirty="0" err="1" smtClean="0"/>
              <a:t>PerformancePoint</a:t>
            </a:r>
            <a:r>
              <a:rPr lang="en-GB" dirty="0" smtClean="0"/>
              <a:t> </a:t>
            </a:r>
            <a:endParaRPr lang="en-GB" dirty="0"/>
          </a:p>
        </p:txBody>
      </p:sp>
      <p:sp>
        <p:nvSpPr>
          <p:cNvPr id="3" name="Text Placeholder 2"/>
          <p:cNvSpPr>
            <a:spLocks noGrp="1"/>
          </p:cNvSpPr>
          <p:nvPr>
            <p:ph type="body" sz="quarter" idx="10"/>
          </p:nvPr>
        </p:nvSpPr>
        <p:spPr/>
        <p:txBody>
          <a:bodyPr/>
          <a:lstStyle/>
          <a:p>
            <a:r>
              <a:rPr lang="en-GB" dirty="0" smtClean="0"/>
              <a:t>Known Limitations (32bit v 64bit)</a:t>
            </a:r>
          </a:p>
          <a:p>
            <a:endParaRPr lang="en-GB" dirty="0" smtClean="0"/>
          </a:p>
          <a:p>
            <a:r>
              <a:rPr lang="en-GB" dirty="0" smtClean="0"/>
              <a:t>Forecasting in </a:t>
            </a:r>
            <a:r>
              <a:rPr lang="en-GB" dirty="0" err="1" smtClean="0"/>
              <a:t>PerformancePoint</a:t>
            </a:r>
            <a:endParaRPr lang="en-GB" dirty="0" smtClean="0"/>
          </a:p>
          <a:p>
            <a:endParaRPr lang="en-GB" dirty="0" smtClean="0"/>
          </a:p>
          <a:p>
            <a:r>
              <a:rPr lang="en-GB" dirty="0" smtClean="0"/>
              <a:t>Forecasting Algorithms reside in SSAS</a:t>
            </a:r>
          </a:p>
          <a:p>
            <a:endParaRPr lang="en-GB" dirty="0"/>
          </a:p>
          <a:p>
            <a:r>
              <a:rPr lang="en-GB" dirty="0" smtClean="0"/>
              <a:t>Cannot publish to x64 environment</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PerformancePoint</a:t>
            </a:r>
            <a:endParaRPr lang="en-GB" dirty="0"/>
          </a:p>
        </p:txBody>
      </p:sp>
      <p:sp>
        <p:nvSpPr>
          <p:cNvPr id="3" name="Subtitle 2"/>
          <p:cNvSpPr>
            <a:spLocks noGrp="1"/>
          </p:cNvSpPr>
          <p:nvPr>
            <p:ph type="subTitle" idx="1"/>
          </p:nvPr>
        </p:nvSpPr>
        <p:spPr>
          <a:xfrm>
            <a:off x="730249" y="6089153"/>
            <a:ext cx="6803209" cy="461665"/>
          </a:xfrm>
        </p:spPr>
        <p:txBody>
          <a:bodyPr/>
          <a:lstStyle/>
          <a:p>
            <a:r>
              <a:rPr lang="en-US" dirty="0" smtClean="0"/>
              <a:t>Key Features</a:t>
            </a:r>
            <a:endParaRPr lang="en-GB" dirty="0"/>
          </a:p>
        </p:txBody>
      </p:sp>
      <p:sp>
        <p:nvSpPr>
          <p:cNvPr id="4" name="Text Placeholder 3"/>
          <p:cNvSpPr>
            <a:spLocks noGrp="1"/>
          </p:cNvSpPr>
          <p:nvPr>
            <p:ph type="body" sz="quarter" idx="10"/>
          </p:nvPr>
        </p:nvSpPr>
        <p:spPr/>
        <p:txBody>
          <a:bodyPr/>
          <a:lstStyle/>
          <a:p>
            <a:r>
              <a:rPr lang="en-US" dirty="0" smtClean="0"/>
              <a:t>DEMO</a:t>
            </a:r>
            <a:endParaRPr lang="en-GB"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Conclusion</a:t>
            </a:r>
            <a:endParaRPr lang="en-US" dirty="0"/>
          </a:p>
        </p:txBody>
      </p:sp>
      <p:sp>
        <p:nvSpPr>
          <p:cNvPr id="3" name="Text Placeholder 2"/>
          <p:cNvSpPr>
            <a:spLocks noGrp="1"/>
          </p:cNvSpPr>
          <p:nvPr>
            <p:ph type="body" sz="quarter" idx="10"/>
          </p:nvPr>
        </p:nvSpPr>
        <p:spPr/>
        <p:txBody>
          <a:bodyPr/>
          <a:lstStyle/>
          <a:p>
            <a:r>
              <a:rPr lang="en-US" dirty="0" smtClean="0"/>
              <a:t>Capacity Planning as a core function</a:t>
            </a:r>
          </a:p>
          <a:p>
            <a:endParaRPr lang="en-US" dirty="0" smtClean="0"/>
          </a:p>
          <a:p>
            <a:r>
              <a:rPr lang="en-US" dirty="0" smtClean="0"/>
              <a:t>Key Steps</a:t>
            </a:r>
          </a:p>
          <a:p>
            <a:pPr lvl="1"/>
            <a:r>
              <a:rPr lang="en-US" dirty="0" smtClean="0"/>
              <a:t>Collect</a:t>
            </a:r>
          </a:p>
          <a:p>
            <a:pPr lvl="1"/>
            <a:r>
              <a:rPr lang="en-US" dirty="0" smtClean="0"/>
              <a:t>Measure</a:t>
            </a:r>
          </a:p>
          <a:p>
            <a:pPr lvl="1"/>
            <a:r>
              <a:rPr lang="en-US" dirty="0" smtClean="0"/>
              <a:t>Publish</a:t>
            </a:r>
          </a:p>
          <a:p>
            <a:pPr lvl="1"/>
            <a:r>
              <a:rPr lang="en-US" dirty="0" smtClean="0"/>
              <a:t>Forecast</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Inframon</a:t>
            </a:r>
            <a:endParaRPr lang="en-GB" dirty="0"/>
          </a:p>
        </p:txBody>
      </p:sp>
      <p:sp>
        <p:nvSpPr>
          <p:cNvPr id="4" name="Content Placeholder 2"/>
          <p:cNvSpPr>
            <a:spLocks noGrp="1"/>
          </p:cNvSpPr>
          <p:nvPr>
            <p:ph type="body" sz="quarter" idx="10"/>
          </p:nvPr>
        </p:nvSpPr>
        <p:spPr/>
        <p:txBody>
          <a:bodyPr/>
          <a:lstStyle/>
          <a:p>
            <a:pPr>
              <a:buNone/>
            </a:pPr>
            <a:r>
              <a:rPr lang="en-US" dirty="0" smtClean="0"/>
              <a:t>“One of the best System Center Partners in the world” – Ryan O’Hara, Director of System Center Marketing, Microsoft, November 2009</a:t>
            </a:r>
            <a:endParaRPr lang="en-GB" dirty="0" smtClean="0"/>
          </a:p>
          <a:p>
            <a:r>
              <a:rPr lang="en-US" dirty="0" smtClean="0"/>
              <a:t>System Center Specialists</a:t>
            </a:r>
            <a:endParaRPr lang="en-GB" dirty="0" smtClean="0"/>
          </a:p>
          <a:p>
            <a:r>
              <a:rPr lang="en-GB" dirty="0" smtClean="0"/>
              <a:t>EMEA based System </a:t>
            </a:r>
            <a:r>
              <a:rPr lang="en-GB" dirty="0" err="1" smtClean="0"/>
              <a:t>Center</a:t>
            </a:r>
            <a:r>
              <a:rPr lang="en-GB" dirty="0" smtClean="0"/>
              <a:t> constancy, solutions and training</a:t>
            </a:r>
          </a:p>
          <a:p>
            <a:r>
              <a:rPr lang="en-US" dirty="0" smtClean="0"/>
              <a:t>The only two System Center Operations Manager MVPs in the UK… with more to come!</a:t>
            </a:r>
          </a:p>
          <a:p>
            <a:endParaRPr lang="en-GB"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v IT</a:t>
            </a:r>
            <a:endParaRPr lang="en-GB" dirty="0"/>
          </a:p>
        </p:txBody>
      </p:sp>
      <p:sp>
        <p:nvSpPr>
          <p:cNvPr id="4" name="Text Placeholder 3"/>
          <p:cNvSpPr>
            <a:spLocks noGrp="1"/>
          </p:cNvSpPr>
          <p:nvPr>
            <p:ph type="body" sz="quarter" idx="10"/>
          </p:nvPr>
        </p:nvSpPr>
        <p:spPr/>
        <p:txBody>
          <a:bodyPr/>
          <a:lstStyle/>
          <a:p>
            <a:r>
              <a:rPr lang="en-US" dirty="0" smtClean="0"/>
              <a:t>Role Play</a:t>
            </a:r>
            <a:endParaRPr lang="en-GB" dirty="0"/>
          </a:p>
        </p:txBody>
      </p:sp>
      <p:sp>
        <p:nvSpPr>
          <p:cNvPr id="5" name="Subtitle 4"/>
          <p:cNvSpPr>
            <a:spLocks noGrp="1"/>
          </p:cNvSpPr>
          <p:nvPr>
            <p:ph type="subTitle" idx="1"/>
          </p:nvPr>
        </p:nvSpPr>
        <p:spPr/>
        <p:txBody>
          <a:bodyPr/>
          <a:lstStyle/>
          <a:p>
            <a:r>
              <a:rPr lang="en-GB" dirty="0" smtClean="0"/>
              <a:t>“I need to plan!”</a:t>
            </a:r>
            <a:endParaRPr lang="en-GB"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An Analysis of Issues</a:t>
            </a:r>
            <a:endParaRPr lang="en-US" dirty="0">
              <a:solidFill>
                <a:schemeClr val="tx2"/>
              </a:solidFill>
            </a:endParaRPr>
          </a:p>
        </p:txBody>
      </p:sp>
      <p:sp>
        <p:nvSpPr>
          <p:cNvPr id="11" name="Pentagon 10"/>
          <p:cNvSpPr/>
          <p:nvPr/>
        </p:nvSpPr>
        <p:spPr>
          <a:xfrm>
            <a:off x="571472" y="3000372"/>
            <a:ext cx="1857388" cy="1285884"/>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smtClean="0"/>
              <a:t>No Capacity Planning Function</a:t>
            </a:r>
          </a:p>
        </p:txBody>
      </p:sp>
      <p:sp>
        <p:nvSpPr>
          <p:cNvPr id="12" name="Pentagon 11"/>
          <p:cNvSpPr/>
          <p:nvPr/>
        </p:nvSpPr>
        <p:spPr>
          <a:xfrm>
            <a:off x="2500298" y="3000372"/>
            <a:ext cx="2143140" cy="1285884"/>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smtClean="0"/>
              <a:t>Cannot measure, scorecard or predict future performance</a:t>
            </a:r>
          </a:p>
        </p:txBody>
      </p:sp>
      <p:sp>
        <p:nvSpPr>
          <p:cNvPr id="14" name="Pentagon 13"/>
          <p:cNvSpPr/>
          <p:nvPr/>
        </p:nvSpPr>
        <p:spPr>
          <a:xfrm>
            <a:off x="6608484" y="2264065"/>
            <a:ext cx="1857388" cy="1285884"/>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smtClean="0"/>
              <a:t>Budget Overruns</a:t>
            </a:r>
          </a:p>
        </p:txBody>
      </p:sp>
      <p:sp>
        <p:nvSpPr>
          <p:cNvPr id="15" name="Pentagon 14"/>
          <p:cNvSpPr/>
          <p:nvPr/>
        </p:nvSpPr>
        <p:spPr>
          <a:xfrm>
            <a:off x="4679658" y="2978445"/>
            <a:ext cx="1857388" cy="1285884"/>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smtClean="0"/>
              <a:t>Non fact based investment decisions</a:t>
            </a:r>
          </a:p>
        </p:txBody>
      </p:sp>
      <p:sp>
        <p:nvSpPr>
          <p:cNvPr id="16" name="Pentagon 15"/>
          <p:cNvSpPr/>
          <p:nvPr/>
        </p:nvSpPr>
        <p:spPr>
          <a:xfrm>
            <a:off x="6608484" y="3692825"/>
            <a:ext cx="1857388" cy="1285884"/>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00" dirty="0" smtClean="0"/>
              <a:t>Budget Under Runs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Capacity Planning</a:t>
            </a:r>
            <a:endParaRPr lang="en-GB" dirty="0"/>
          </a:p>
        </p:txBody>
      </p:sp>
      <p:sp>
        <p:nvSpPr>
          <p:cNvPr id="3" name="Text Placeholder 2"/>
          <p:cNvSpPr>
            <a:spLocks noGrp="1"/>
          </p:cNvSpPr>
          <p:nvPr>
            <p:ph type="body" sz="quarter" idx="10"/>
          </p:nvPr>
        </p:nvSpPr>
        <p:spPr>
          <a:xfrm>
            <a:off x="381000" y="980744"/>
            <a:ext cx="8382000" cy="2210862"/>
          </a:xfrm>
        </p:spPr>
        <p:txBody>
          <a:bodyPr/>
          <a:lstStyle/>
          <a:p>
            <a:r>
              <a:rPr lang="en-US" sz="2400" dirty="0" smtClean="0"/>
              <a:t>The capacity plan outlines the strategy for assessing overall service and component performance and uses this information to develop the acquisition, configuration, and upgrade plans. It provides management with a clear statement of resource and service capacity; an assessment of current capacities; a list of resources to be upgraded or acquired; and a projection of future capacity requirements*</a:t>
            </a:r>
            <a:endParaRPr lang="en-GB" sz="2400" dirty="0"/>
          </a:p>
        </p:txBody>
      </p:sp>
      <p:pic>
        <p:nvPicPr>
          <p:cNvPr id="1026" name="Picture 2" descr="http://sharepoint/sites/SAT/SATWorkspace/MOF/MOF%20Graphics/for%20docs/logo%20finals/MOF-PLAN.gif"/>
          <p:cNvPicPr>
            <a:picLocks noChangeAspect="1" noChangeArrowheads="1"/>
          </p:cNvPicPr>
          <p:nvPr/>
        </p:nvPicPr>
        <p:blipFill>
          <a:blip r:embed="rId3" r:link="rId4"/>
          <a:srcRect/>
          <a:stretch>
            <a:fillRect/>
          </a:stretch>
        </p:blipFill>
        <p:spPr bwMode="auto">
          <a:xfrm>
            <a:off x="5090754" y="2975463"/>
            <a:ext cx="3695700" cy="3181350"/>
          </a:xfrm>
          <a:prstGeom prst="rect">
            <a:avLst/>
          </a:prstGeom>
          <a:solidFill>
            <a:schemeClr val="tx1"/>
          </a:solidFill>
          <a:ln w="9525">
            <a:noFill/>
            <a:miter lim="800000"/>
            <a:headEnd/>
            <a:tailEnd/>
          </a:ln>
        </p:spPr>
      </p:pic>
      <p:sp>
        <p:nvSpPr>
          <p:cNvPr id="5" name="Text Placeholder 2"/>
          <p:cNvSpPr txBox="1">
            <a:spLocks/>
          </p:cNvSpPr>
          <p:nvPr/>
        </p:nvSpPr>
        <p:spPr>
          <a:xfrm>
            <a:off x="401516" y="3507063"/>
            <a:ext cx="4865076" cy="2586005"/>
          </a:xfrm>
          <a:prstGeom prst="rect">
            <a:avLst/>
          </a:prstGeom>
        </p:spPr>
        <p:txBody>
          <a:bodyPr vert="horz" wrap="square" lIns="0" tIns="0" rIns="0" bIns="0" rtlCol="0">
            <a:noAutofit/>
          </a:bodyPr>
          <a:lstStyle/>
          <a:p>
            <a:pPr marL="396875" lvl="0" indent="-396875">
              <a:lnSpc>
                <a:spcPct val="90000"/>
              </a:lnSpc>
              <a:spcBef>
                <a:spcPct val="20000"/>
              </a:spcBef>
            </a:pPr>
            <a:r>
              <a:rPr lang="en-US" sz="2400" dirty="0" smtClean="0"/>
              <a:t>Types of Capacity Planning:</a:t>
            </a:r>
          </a:p>
          <a:p>
            <a:pPr marL="396875" lvl="0" indent="-396875">
              <a:lnSpc>
                <a:spcPct val="90000"/>
              </a:lnSpc>
              <a:spcBef>
                <a:spcPct val="20000"/>
              </a:spcBef>
              <a:buBlip>
                <a:blip r:embed="rId5"/>
              </a:buBlip>
            </a:pPr>
            <a:r>
              <a:rPr lang="en-US" sz="2400" dirty="0" smtClean="0"/>
              <a:t>Business capacity planning</a:t>
            </a:r>
          </a:p>
          <a:p>
            <a:pPr marL="396875" lvl="0" indent="-396875">
              <a:lnSpc>
                <a:spcPct val="90000"/>
              </a:lnSpc>
              <a:spcBef>
                <a:spcPct val="20000"/>
              </a:spcBef>
              <a:buBlip>
                <a:blip r:embed="rId5"/>
              </a:buBlip>
            </a:pPr>
            <a:r>
              <a:rPr lang="en-US" sz="2400" dirty="0" smtClean="0"/>
              <a:t>Service capacity planning</a:t>
            </a:r>
          </a:p>
          <a:p>
            <a:pPr marL="396875" lvl="0" indent="-396875">
              <a:lnSpc>
                <a:spcPct val="90000"/>
              </a:lnSpc>
              <a:spcBef>
                <a:spcPct val="20000"/>
              </a:spcBef>
              <a:buBlip>
                <a:blip r:embed="rId5"/>
              </a:buBlip>
            </a:pPr>
            <a:r>
              <a:rPr lang="en-US" sz="2400" dirty="0" smtClean="0"/>
              <a:t>Component capacity planning</a:t>
            </a:r>
            <a:endParaRPr kumimoji="0" lang="en-GB" sz="2400" b="0" i="0" u="none" strike="noStrike" kern="1200" cap="none" spc="0" normalizeH="0" baseline="0" noProof="0" dirty="0">
              <a:ln>
                <a:noFill/>
              </a:ln>
              <a:solidFill>
                <a:srgbClr val="99CC99"/>
              </a:solidFill>
              <a:effectLst/>
              <a:uLnTx/>
              <a:uFillTx/>
              <a:latin typeface="+mn-lt"/>
              <a:ea typeface="+mn-ea"/>
              <a:cs typeface="+mn-cs"/>
            </a:endParaRPr>
          </a:p>
        </p:txBody>
      </p:sp>
      <p:sp>
        <p:nvSpPr>
          <p:cNvPr id="6" name="TextBox 5"/>
          <p:cNvSpPr txBox="1"/>
          <p:nvPr/>
        </p:nvSpPr>
        <p:spPr>
          <a:xfrm>
            <a:off x="923180" y="6506312"/>
            <a:ext cx="6644383" cy="369332"/>
          </a:xfrm>
          <a:prstGeom prst="rect">
            <a:avLst/>
          </a:prstGeom>
          <a:noFill/>
        </p:spPr>
        <p:txBody>
          <a:bodyPr wrap="none" rtlCol="0">
            <a:spAutoFit/>
          </a:bodyPr>
          <a:lstStyle/>
          <a:p>
            <a:r>
              <a:rPr lang="en-US" dirty="0" smtClean="0"/>
              <a:t>*Taken from MOF V4. See </a:t>
            </a:r>
            <a:r>
              <a:rPr lang="en-US" dirty="0" smtClean="0">
                <a:hlinkClick r:id="rId6"/>
              </a:rPr>
              <a:t>www.microsoft.com/mof/</a:t>
            </a:r>
            <a:r>
              <a:rPr lang="en-US" dirty="0" smtClean="0"/>
              <a:t> for more details</a:t>
            </a:r>
            <a:endParaRPr lang="en-GB"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GB" dirty="0"/>
          </a:p>
        </p:txBody>
      </p:sp>
      <p:sp>
        <p:nvSpPr>
          <p:cNvPr id="3" name="Text Placeholder 2"/>
          <p:cNvSpPr>
            <a:spLocks noGrp="1"/>
          </p:cNvSpPr>
          <p:nvPr>
            <p:ph type="body" sz="quarter" idx="10"/>
          </p:nvPr>
        </p:nvSpPr>
        <p:spPr>
          <a:xfrm>
            <a:off x="381000" y="1332424"/>
            <a:ext cx="8382000" cy="2210862"/>
          </a:xfrm>
        </p:spPr>
        <p:txBody>
          <a:bodyPr/>
          <a:lstStyle/>
          <a:p>
            <a:r>
              <a:rPr lang="en-US" sz="2800" dirty="0" smtClean="0"/>
              <a:t>What are the future business and IT plans for growth, mergers, and acquisitions that may affect the capacity requirements for this service? </a:t>
            </a:r>
            <a:endParaRPr lang="en-GB" sz="2800" dirty="0" smtClean="0"/>
          </a:p>
          <a:p>
            <a:r>
              <a:rPr lang="en-US" sz="2800" dirty="0" smtClean="0"/>
              <a:t>Are there business peaks or other time-based variations in demand that can affect the capacity requirements? How can we maximize use of quiet times?</a:t>
            </a:r>
            <a:endParaRPr lang="en-GB" sz="2800" dirty="0" smtClean="0"/>
          </a:p>
          <a:p>
            <a:r>
              <a:rPr lang="en-US" sz="2800" dirty="0" smtClean="0"/>
              <a:t>What historical trend data can we analyze to evaluate current capacity and how can we use this data to model capacity against various scenarios?</a:t>
            </a:r>
            <a:endParaRPr lang="en-GB" sz="2800" dirty="0" smtClean="0"/>
          </a:p>
          <a:p>
            <a:r>
              <a:rPr lang="en-US" sz="2800" dirty="0" smtClean="0"/>
              <a:t>How can we meet the capacity predictions of the organization in the simplest, most cost-effective way?*</a:t>
            </a:r>
            <a:endParaRPr lang="en-GB" sz="2800" dirty="0" smtClean="0"/>
          </a:p>
          <a:p>
            <a:endParaRPr lang="en-GB" sz="2800" dirty="0"/>
          </a:p>
        </p:txBody>
      </p:sp>
      <p:sp>
        <p:nvSpPr>
          <p:cNvPr id="4" name="TextBox 3"/>
          <p:cNvSpPr txBox="1"/>
          <p:nvPr/>
        </p:nvSpPr>
        <p:spPr>
          <a:xfrm>
            <a:off x="931972" y="6506312"/>
            <a:ext cx="6644383" cy="369332"/>
          </a:xfrm>
          <a:prstGeom prst="rect">
            <a:avLst/>
          </a:prstGeom>
          <a:noFill/>
        </p:spPr>
        <p:txBody>
          <a:bodyPr wrap="none" rtlCol="0">
            <a:spAutoFit/>
          </a:bodyPr>
          <a:lstStyle/>
          <a:p>
            <a:r>
              <a:rPr lang="en-US" dirty="0" smtClean="0"/>
              <a:t>*Taken from MOF V4. See </a:t>
            </a:r>
            <a:r>
              <a:rPr lang="en-US" dirty="0" smtClean="0">
                <a:hlinkClick r:id="rId3"/>
              </a:rPr>
              <a:t>www.microsoft.com/mof/</a:t>
            </a:r>
            <a:r>
              <a:rPr lang="en-US" dirty="0" smtClean="0"/>
              <a:t> for more details</a:t>
            </a:r>
            <a:endParaRPr lang="en-GB"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Strategies</a:t>
            </a:r>
            <a:endParaRPr lang="en-GB" dirty="0"/>
          </a:p>
        </p:txBody>
      </p:sp>
      <p:sp>
        <p:nvSpPr>
          <p:cNvPr id="3" name="Text Placeholder 2"/>
          <p:cNvSpPr>
            <a:spLocks noGrp="1"/>
          </p:cNvSpPr>
          <p:nvPr>
            <p:ph type="body" sz="quarter" idx="10"/>
          </p:nvPr>
        </p:nvSpPr>
        <p:spPr/>
        <p:txBody>
          <a:bodyPr/>
          <a:lstStyle/>
          <a:p>
            <a:r>
              <a:rPr lang="en-US" dirty="0" smtClean="0"/>
              <a:t>Lead Strategy</a:t>
            </a:r>
          </a:p>
          <a:p>
            <a:pPr lvl="1"/>
            <a:r>
              <a:rPr lang="en-US" dirty="0" err="1" smtClean="0"/>
              <a:t>Guestimates</a:t>
            </a:r>
            <a:r>
              <a:rPr lang="en-US" dirty="0" smtClean="0"/>
              <a:t> and what ifs – Affects budget, can affect service delivery, typically over provision</a:t>
            </a:r>
          </a:p>
          <a:p>
            <a:endParaRPr lang="en-US" dirty="0" smtClean="0"/>
          </a:p>
          <a:p>
            <a:r>
              <a:rPr lang="en-US" dirty="0" smtClean="0"/>
              <a:t>Lag Strategy</a:t>
            </a:r>
          </a:p>
          <a:p>
            <a:pPr lvl="1"/>
            <a:r>
              <a:rPr lang="en-US" dirty="0" smtClean="0"/>
              <a:t>Reactive – Affects service delivery</a:t>
            </a:r>
          </a:p>
          <a:p>
            <a:endParaRPr lang="en-US" dirty="0" smtClean="0"/>
          </a:p>
          <a:p>
            <a:r>
              <a:rPr lang="en-US" dirty="0" smtClean="0"/>
              <a:t>Match Strategy</a:t>
            </a:r>
          </a:p>
          <a:p>
            <a:pPr lvl="1"/>
            <a:r>
              <a:rPr lang="en-US" dirty="0" smtClean="0"/>
              <a:t>Forecasting and Trending</a:t>
            </a:r>
          </a:p>
          <a:p>
            <a:endParaRPr lang="en-US" dirty="0" smtClean="0"/>
          </a:p>
          <a:p>
            <a:endParaRPr lang="en-US" dirty="0" smtClean="0"/>
          </a:p>
          <a:p>
            <a:pPr>
              <a:buNone/>
            </a:pPr>
            <a:endParaRPr lang="en-GB"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ximizing Your Data">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Maximizing Your Data</Template>
  <TotalTime>1494</TotalTime>
  <Words>1084</Words>
  <Application>Microsoft Office PowerPoint</Application>
  <PresentationFormat>On-screen Show (4:3)</PresentationFormat>
  <Paragraphs>253</Paragraphs>
  <Slides>35</Slides>
  <Notes>34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Maximizing Your Data</vt:lpstr>
      <vt:lpstr>TechEd09_Europe template</vt:lpstr>
      <vt:lpstr>Slide 1</vt:lpstr>
      <vt:lpstr>Maximising Your Data: Self-Service Capacity Planning with Microsoft SQL Server and Microsoft Office SharePoint Server 2007 </vt:lpstr>
      <vt:lpstr>Agenda</vt:lpstr>
      <vt:lpstr>Introduction to Inframon</vt:lpstr>
      <vt:lpstr>Business v IT</vt:lpstr>
      <vt:lpstr>An Analysis of Issues</vt:lpstr>
      <vt:lpstr>What is Capacity Planning</vt:lpstr>
      <vt:lpstr>Key Questions</vt:lpstr>
      <vt:lpstr>Capacity Planning Strategies</vt:lpstr>
      <vt:lpstr>The Management Challenge</vt:lpstr>
      <vt:lpstr>Service Components? It’s Complicated….</vt:lpstr>
      <vt:lpstr>Microsoft Operations Manager – The Perfect Tool!</vt:lpstr>
      <vt:lpstr>Operations Manager Architecture</vt:lpstr>
      <vt:lpstr>Microsoft Operations Manager 2007 R2</vt:lpstr>
      <vt:lpstr>Capacity Planning Steps</vt:lpstr>
      <vt:lpstr>End to End Enterprise Reporting Framework Self Service Portal</vt:lpstr>
      <vt:lpstr>Steps to Create the Portal</vt:lpstr>
      <vt:lpstr>Microsoft Operations Manager DW</vt:lpstr>
      <vt:lpstr>Service Level Objectives</vt:lpstr>
      <vt:lpstr>Managed Entities (State)</vt:lpstr>
      <vt:lpstr>Managed Entities (Collection)</vt:lpstr>
      <vt:lpstr>Fact Tables</vt:lpstr>
      <vt:lpstr>Linking Distributed Apps to contained entities </vt:lpstr>
      <vt:lpstr>Operations Manager Data Warehouse</vt:lpstr>
      <vt:lpstr>Dimensions and Measures </vt:lpstr>
      <vt:lpstr>Where to create KPIs???</vt:lpstr>
      <vt:lpstr>Building the SSAS Cube</vt:lpstr>
      <vt:lpstr>PerformancePoint Server 2007 SP3 Gotchya!</vt:lpstr>
      <vt:lpstr>Publish; PerformancePoint </vt:lpstr>
      <vt:lpstr>Performance Point Steps</vt:lpstr>
      <vt:lpstr>Forecast; PerformancePoint </vt:lpstr>
      <vt:lpstr>PerformancePoint</vt:lpstr>
      <vt:lpstr>Conclusion</vt:lpstr>
      <vt:lpstr>Slide 34</vt:lpstr>
      <vt:lpstr>Slide 35</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Sean Roberts</dc:creator>
  <dc:description>tech·ed Europe 2009</dc:description>
  <cp:lastModifiedBy>cn_user</cp:lastModifiedBy>
  <cp:revision>106</cp:revision>
  <dcterms:created xsi:type="dcterms:W3CDTF">2009-11-04T18:04:45Z</dcterms:created>
  <dcterms:modified xsi:type="dcterms:W3CDTF">2009-11-11T12:13:11Z</dcterms:modified>
</cp:coreProperties>
</file>