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2"/>
    <p:sldMasterId id="2147483706" r:id="rId3"/>
    <p:sldMasterId id="2147483721" r:id="rId4"/>
    <p:sldMasterId id="2147483738" r:id="rId5"/>
    <p:sldMasterId id="2147483754" r:id="rId6"/>
  </p:sldMasterIdLst>
  <p:notesMasterIdLst>
    <p:notesMasterId r:id="rId75"/>
  </p:notesMasterIdLst>
  <p:handoutMasterIdLst>
    <p:handoutMasterId r:id="rId76"/>
  </p:handoutMasterIdLst>
  <p:sldIdLst>
    <p:sldId id="256" r:id="rId7"/>
    <p:sldId id="257" r:id="rId8"/>
    <p:sldId id="333" r:id="rId9"/>
    <p:sldId id="259" r:id="rId10"/>
    <p:sldId id="334" r:id="rId11"/>
    <p:sldId id="335" r:id="rId12"/>
    <p:sldId id="336" r:id="rId13"/>
    <p:sldId id="343"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4" r:id="rId32"/>
    <p:sldId id="285" r:id="rId33"/>
    <p:sldId id="345" r:id="rId34"/>
    <p:sldId id="286" r:id="rId35"/>
    <p:sldId id="287" r:id="rId36"/>
    <p:sldId id="288" r:id="rId37"/>
    <p:sldId id="291" r:id="rId38"/>
    <p:sldId id="292" r:id="rId39"/>
    <p:sldId id="293" r:id="rId40"/>
    <p:sldId id="346" r:id="rId41"/>
    <p:sldId id="295" r:id="rId42"/>
    <p:sldId id="296" r:id="rId43"/>
    <p:sldId id="297" r:id="rId44"/>
    <p:sldId id="299" r:id="rId45"/>
    <p:sldId id="301" r:id="rId46"/>
    <p:sldId id="302" r:id="rId47"/>
    <p:sldId id="303" r:id="rId48"/>
    <p:sldId id="349" r:id="rId49"/>
    <p:sldId id="305" r:id="rId50"/>
    <p:sldId id="306" r:id="rId51"/>
    <p:sldId id="307" r:id="rId52"/>
    <p:sldId id="347" r:id="rId53"/>
    <p:sldId id="337" r:id="rId54"/>
    <p:sldId id="308" r:id="rId55"/>
    <p:sldId id="309" r:id="rId56"/>
    <p:sldId id="310" r:id="rId57"/>
    <p:sldId id="311" r:id="rId58"/>
    <p:sldId id="312" r:id="rId59"/>
    <p:sldId id="313" r:id="rId60"/>
    <p:sldId id="314" r:id="rId61"/>
    <p:sldId id="315" r:id="rId62"/>
    <p:sldId id="316" r:id="rId63"/>
    <p:sldId id="317" r:id="rId64"/>
    <p:sldId id="318" r:id="rId65"/>
    <p:sldId id="348" r:id="rId66"/>
    <p:sldId id="324" r:id="rId67"/>
    <p:sldId id="342" r:id="rId68"/>
    <p:sldId id="350" r:id="rId69"/>
    <p:sldId id="351" r:id="rId70"/>
    <p:sldId id="352" r:id="rId71"/>
    <p:sldId id="325" r:id="rId72"/>
    <p:sldId id="353" r:id="rId73"/>
    <p:sldId id="331" r:id="rId7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CC"/>
    <a:srgbClr val="CCCCCC"/>
    <a:srgbClr val="99CC99"/>
    <a:srgbClr val="F6AE1E"/>
    <a:srgbClr val="FFFFFF"/>
    <a:srgbClr val="FF0066"/>
    <a:srgbClr val="000000"/>
    <a:srgbClr val="F3AF35"/>
    <a:srgbClr val="9C42E6"/>
    <a:srgbClr val="D1943B"/>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66" autoAdjust="0"/>
    <p:restoredTop sz="80588" autoAdjust="0"/>
  </p:normalViewPr>
  <p:slideViewPr>
    <p:cSldViewPr snapToGrid="0">
      <p:cViewPr varScale="1">
        <p:scale>
          <a:sx n="94" d="100"/>
          <a:sy n="94" d="100"/>
        </p:scale>
        <p:origin x="-360" y="-90"/>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howGuides="1">
      <p:cViewPr varScale="1">
        <p:scale>
          <a:sx n="89" d="100"/>
          <a:sy n="89" d="100"/>
        </p:scale>
        <p:origin x="-1692"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4.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0077E-8C1A-45A1-B63E-CCFD85BE7F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380C777-6069-497A-A1F9-9701A162D919}">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2800" dirty="0" smtClean="0">
              <a:solidFill>
                <a:schemeClr val="tx1"/>
              </a:solidFill>
              <a:effectLst/>
            </a:rPr>
            <a:t>DPM 2007 </a:t>
          </a:r>
          <a:r>
            <a:rPr lang="en-US" sz="1800" dirty="0" smtClean="0">
              <a:solidFill>
                <a:schemeClr val="tx1"/>
              </a:solidFill>
              <a:effectLst/>
            </a:rPr>
            <a:t>service pack 1</a:t>
          </a:r>
          <a:endParaRPr lang="en-US" sz="2400" dirty="0">
            <a:solidFill>
              <a:schemeClr val="tx1"/>
            </a:solidFill>
            <a:effectLst/>
          </a:endParaRPr>
        </a:p>
      </dgm:t>
    </dgm:pt>
    <dgm:pt modelId="{70F9A658-3BB8-4F26-A595-6CC37A22B109}" type="parTrans" cxnId="{5048D27E-E7C4-4C1E-AD09-6120A3255FD9}">
      <dgm:prSet/>
      <dgm:spPr/>
      <dgm:t>
        <a:bodyPr/>
        <a:lstStyle/>
        <a:p>
          <a:endParaRPr lang="en-US"/>
        </a:p>
      </dgm:t>
    </dgm:pt>
    <dgm:pt modelId="{04924E7D-ADB3-4DB4-BB4B-D64C9E301DD1}" type="sibTrans" cxnId="{5048D27E-E7C4-4C1E-AD09-6120A3255FD9}">
      <dgm:prSet/>
      <dgm:spPr/>
      <dgm:t>
        <a:bodyPr/>
        <a:lstStyle/>
        <a:p>
          <a:endParaRPr lang="en-US"/>
        </a:p>
      </dgm:t>
    </dgm:pt>
    <dgm:pt modelId="{7E52400B-188E-456A-8665-DEE021003B08}">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000" dirty="0" smtClean="0"/>
            <a:t>Host-level backup of Hyper-V on WS 2008</a:t>
          </a:r>
          <a:endParaRPr lang="en-US" sz="2000" dirty="0"/>
        </a:p>
      </dgm:t>
    </dgm:pt>
    <dgm:pt modelId="{648F026D-D0B9-4C2F-B7B5-C65E4050AB99}" type="parTrans" cxnId="{4EDC12A7-77C3-41AD-8A2D-FF35D3BF5121}">
      <dgm:prSet/>
      <dgm:spPr/>
      <dgm:t>
        <a:bodyPr/>
        <a:lstStyle/>
        <a:p>
          <a:endParaRPr lang="en-US"/>
        </a:p>
      </dgm:t>
    </dgm:pt>
    <dgm:pt modelId="{1CA4AB3D-AB18-4995-BB5F-AE47DE3D92FF}" type="sibTrans" cxnId="{4EDC12A7-77C3-41AD-8A2D-FF35D3BF5121}">
      <dgm:prSet/>
      <dgm:spPr/>
      <dgm:t>
        <a:bodyPr/>
        <a:lstStyle/>
        <a:p>
          <a:endParaRPr lang="en-US"/>
        </a:p>
      </dgm:t>
    </dgm:pt>
    <dgm:pt modelId="{AC2EDEB3-C2CB-413C-8F03-17980F09937B}">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2800" dirty="0" smtClean="0">
              <a:solidFill>
                <a:schemeClr val="bg2"/>
              </a:solidFill>
              <a:effectLst/>
            </a:rPr>
            <a:t>DPM 2010</a:t>
          </a:r>
          <a:endParaRPr lang="en-US" sz="2800" dirty="0">
            <a:solidFill>
              <a:schemeClr val="bg2"/>
            </a:solidFill>
            <a:effectLst/>
          </a:endParaRPr>
        </a:p>
      </dgm:t>
    </dgm:pt>
    <dgm:pt modelId="{27FEC4CE-EAA3-4F49-A6B6-78DED863959D}" type="parTrans" cxnId="{A413E230-4FBE-4AD4-8DAD-3488B230B013}">
      <dgm:prSet/>
      <dgm:spPr/>
      <dgm:t>
        <a:bodyPr/>
        <a:lstStyle/>
        <a:p>
          <a:endParaRPr lang="en-US"/>
        </a:p>
      </dgm:t>
    </dgm:pt>
    <dgm:pt modelId="{ADEA8D3A-5B06-4707-8CD5-14D063CAEF29}" type="sibTrans" cxnId="{A413E230-4FBE-4AD4-8DAD-3488B230B013}">
      <dgm:prSet/>
      <dgm:spPr/>
      <dgm:t>
        <a:bodyPr/>
        <a:lstStyle/>
        <a:p>
          <a:endParaRPr lang="en-US"/>
        </a:p>
      </dgm:t>
    </dgm:pt>
    <dgm:pt modelId="{52D3392C-4645-477C-B970-AC3625B586D8}">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dirty="0" smtClean="0"/>
            <a:t>Host-level backup of Hyper-V on WS 2008 R2</a:t>
          </a:r>
          <a:endParaRPr lang="en-US" sz="2000" dirty="0"/>
        </a:p>
      </dgm:t>
    </dgm:pt>
    <dgm:pt modelId="{A928D293-0D88-4B34-869B-65FB54EBFFF5}" type="parTrans" cxnId="{67E76782-72CF-4BEB-9347-96A3DABBE851}">
      <dgm:prSet/>
      <dgm:spPr/>
      <dgm:t>
        <a:bodyPr/>
        <a:lstStyle/>
        <a:p>
          <a:endParaRPr lang="en-US"/>
        </a:p>
      </dgm:t>
    </dgm:pt>
    <dgm:pt modelId="{5BA37EB9-31A9-4290-BD36-9ADB2B7F4FD6}" type="sibTrans" cxnId="{67E76782-72CF-4BEB-9347-96A3DABBE851}">
      <dgm:prSet/>
      <dgm:spPr/>
      <dgm:t>
        <a:bodyPr/>
        <a:lstStyle/>
        <a:p>
          <a:endParaRPr lang="en-US"/>
        </a:p>
      </dgm:t>
    </dgm:pt>
    <dgm:pt modelId="{D32BC8DA-B4EC-4599-91A6-EA7983056824}">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000" dirty="0" smtClean="0"/>
            <a:t>Protection of Hyper-V Clusters</a:t>
          </a:r>
          <a:endParaRPr lang="en-US" sz="2000" dirty="0"/>
        </a:p>
      </dgm:t>
    </dgm:pt>
    <dgm:pt modelId="{BCEA6E79-4199-4BF4-8483-9A6A4D8268BD}" type="parTrans" cxnId="{25FD4CE8-67F1-4786-898E-2E769ACB3A5E}">
      <dgm:prSet/>
      <dgm:spPr/>
      <dgm:t>
        <a:bodyPr/>
        <a:lstStyle/>
        <a:p>
          <a:endParaRPr lang="en-US"/>
        </a:p>
      </dgm:t>
    </dgm:pt>
    <dgm:pt modelId="{010FE349-B7DB-4B9E-BAFC-982CBF64C7AD}" type="sibTrans" cxnId="{25FD4CE8-67F1-4786-898E-2E769ACB3A5E}">
      <dgm:prSet/>
      <dgm:spPr/>
      <dgm:t>
        <a:bodyPr/>
        <a:lstStyle/>
        <a:p>
          <a:endParaRPr lang="en-US"/>
        </a:p>
      </dgm:t>
    </dgm:pt>
    <dgm:pt modelId="{5C6CED82-B2F4-4EFB-8AA0-87AC9517AC4D}">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000" dirty="0" smtClean="0"/>
            <a:t>Quick Migration support</a:t>
          </a:r>
          <a:endParaRPr lang="en-US" sz="2000" dirty="0"/>
        </a:p>
      </dgm:t>
    </dgm:pt>
    <dgm:pt modelId="{620E523A-26F3-4505-9E21-9E6A78B0AB19}" type="parTrans" cxnId="{B8CBE792-7EDC-454C-86C2-C5E109A33995}">
      <dgm:prSet/>
      <dgm:spPr/>
      <dgm:t>
        <a:bodyPr/>
        <a:lstStyle/>
        <a:p>
          <a:endParaRPr lang="en-US"/>
        </a:p>
      </dgm:t>
    </dgm:pt>
    <dgm:pt modelId="{5B31E1DA-8619-4CC2-A5BE-98CC66CE7BE8}" type="sibTrans" cxnId="{B8CBE792-7EDC-454C-86C2-C5E109A33995}">
      <dgm:prSet/>
      <dgm:spPr/>
      <dgm:t>
        <a:bodyPr/>
        <a:lstStyle/>
        <a:p>
          <a:endParaRPr lang="en-US"/>
        </a:p>
      </dgm:t>
    </dgm:pt>
    <dgm:pt modelId="{4EADCACB-029E-4FA1-A6FA-C3B833B1C06D}">
      <dgm:prSet custT="1">
        <dgm:style>
          <a:lnRef idx="1">
            <a:schemeClr val="accent3"/>
          </a:lnRef>
          <a:fillRef idx="2">
            <a:schemeClr val="accent3"/>
          </a:fillRef>
          <a:effectRef idx="1">
            <a:schemeClr val="accent3"/>
          </a:effectRef>
          <a:fontRef idx="minor">
            <a:schemeClr val="dk1"/>
          </a:fontRef>
        </dgm:style>
      </dgm:prSet>
      <dgm:spPr/>
      <dgm:t>
        <a:bodyPr/>
        <a:lstStyle/>
        <a:p>
          <a:r>
            <a:rPr lang="en-US" sz="2000" dirty="0" smtClean="0"/>
            <a:t>Seamless protection of Live Migrating VMs</a:t>
          </a:r>
          <a:endParaRPr lang="en-US" sz="2000" dirty="0"/>
        </a:p>
      </dgm:t>
    </dgm:pt>
    <dgm:pt modelId="{6AFECDCC-6E4D-4FA2-A2D3-2EE4E44D76ED}" type="parTrans" cxnId="{E93FE49F-D2F3-4371-97AF-68935A8C97D3}">
      <dgm:prSet/>
      <dgm:spPr/>
      <dgm:t>
        <a:bodyPr/>
        <a:lstStyle/>
        <a:p>
          <a:endParaRPr lang="en-US"/>
        </a:p>
      </dgm:t>
    </dgm:pt>
    <dgm:pt modelId="{93AD0E9A-7C00-4AB3-BFDF-1185235051A4}" type="sibTrans" cxnId="{E93FE49F-D2F3-4371-97AF-68935A8C97D3}">
      <dgm:prSet/>
      <dgm:spPr/>
      <dgm:t>
        <a:bodyPr/>
        <a:lstStyle/>
        <a:p>
          <a:endParaRPr lang="en-US"/>
        </a:p>
      </dgm:t>
    </dgm:pt>
    <dgm:pt modelId="{87B88F4D-8898-4EE8-8B7F-AFA7292224E5}">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dirty="0" smtClean="0"/>
            <a:t>Cluster Shared Volumes (CSV) support</a:t>
          </a:r>
          <a:endParaRPr lang="en-US" sz="2000" dirty="0"/>
        </a:p>
      </dgm:t>
    </dgm:pt>
    <dgm:pt modelId="{6F937EB3-18AC-45E5-9F20-D54AD9E1E35B}" type="parTrans" cxnId="{6A52BD74-C0B3-43C5-95D5-ADD1E0E737AD}">
      <dgm:prSet/>
      <dgm:spPr/>
      <dgm:t>
        <a:bodyPr/>
        <a:lstStyle/>
        <a:p>
          <a:endParaRPr lang="en-US"/>
        </a:p>
      </dgm:t>
    </dgm:pt>
    <dgm:pt modelId="{814D03F4-A68C-4566-8801-618DC19D653C}" type="sibTrans" cxnId="{6A52BD74-C0B3-43C5-95D5-ADD1E0E737AD}">
      <dgm:prSet/>
      <dgm:spPr/>
      <dgm:t>
        <a:bodyPr/>
        <a:lstStyle/>
        <a:p>
          <a:endParaRPr lang="en-US"/>
        </a:p>
      </dgm:t>
    </dgm:pt>
    <dgm:pt modelId="{A7D3041F-4089-4A34-994F-883E408FE0BC}">
      <dgm:prSet custT="1">
        <dgm:style>
          <a:lnRef idx="1">
            <a:schemeClr val="accent3"/>
          </a:lnRef>
          <a:fillRef idx="2">
            <a:schemeClr val="accent3"/>
          </a:fillRef>
          <a:effectRef idx="1">
            <a:schemeClr val="accent3"/>
          </a:effectRef>
          <a:fontRef idx="minor">
            <a:schemeClr val="dk1"/>
          </a:fontRef>
        </dgm:style>
      </dgm:prSet>
      <dgm:spPr/>
      <dgm:t>
        <a:bodyPr/>
        <a:lstStyle/>
        <a:p>
          <a:r>
            <a:rPr lang="en-US" sz="2000" dirty="0" smtClean="0"/>
            <a:t>Alternate Host Recovery</a:t>
          </a:r>
          <a:endParaRPr lang="en-US" sz="2000" dirty="0"/>
        </a:p>
      </dgm:t>
    </dgm:pt>
    <dgm:pt modelId="{FC7F4B35-7F40-4596-9837-ADA902FA29F4}" type="parTrans" cxnId="{E9CC2D12-EE0A-4391-A58D-1272EC2EE5E1}">
      <dgm:prSet/>
      <dgm:spPr/>
      <dgm:t>
        <a:bodyPr/>
        <a:lstStyle/>
        <a:p>
          <a:endParaRPr lang="en-US"/>
        </a:p>
      </dgm:t>
    </dgm:pt>
    <dgm:pt modelId="{711F238F-82E6-4019-96BF-647F9D4294F6}" type="sibTrans" cxnId="{E9CC2D12-EE0A-4391-A58D-1272EC2EE5E1}">
      <dgm:prSet/>
      <dgm:spPr/>
      <dgm:t>
        <a:bodyPr/>
        <a:lstStyle/>
        <a:p>
          <a:endParaRPr lang="en-US"/>
        </a:p>
      </dgm:t>
    </dgm:pt>
    <dgm:pt modelId="{73EB0D97-56DD-491F-B7E7-BC0E523CD8C1}">
      <dgm:prSet custT="1">
        <dgm:style>
          <a:lnRef idx="1">
            <a:schemeClr val="accent3"/>
          </a:lnRef>
          <a:fillRef idx="2">
            <a:schemeClr val="accent3"/>
          </a:fillRef>
          <a:effectRef idx="1">
            <a:schemeClr val="accent3"/>
          </a:effectRef>
          <a:fontRef idx="minor">
            <a:schemeClr val="dk1"/>
          </a:fontRef>
        </dgm:style>
      </dgm:prSet>
      <dgm:spPr/>
      <dgm:t>
        <a:bodyPr/>
        <a:lstStyle/>
        <a:p>
          <a:r>
            <a:rPr lang="en-US" sz="2000" dirty="0" smtClean="0"/>
            <a:t>Item Level Recovery</a:t>
          </a:r>
          <a:endParaRPr lang="en-US" sz="2000" dirty="0"/>
        </a:p>
      </dgm:t>
    </dgm:pt>
    <dgm:pt modelId="{6F707B8C-D061-4DDC-B78C-5781EDCA6C44}" type="parTrans" cxnId="{D5A305C5-CA03-4BB5-BB3B-72651B0853DA}">
      <dgm:prSet/>
      <dgm:spPr/>
      <dgm:t>
        <a:bodyPr/>
        <a:lstStyle/>
        <a:p>
          <a:endParaRPr lang="en-US"/>
        </a:p>
      </dgm:t>
    </dgm:pt>
    <dgm:pt modelId="{8AFEBC81-16E6-41D0-9ED4-F663F4511EA5}" type="sibTrans" cxnId="{D5A305C5-CA03-4BB5-BB3B-72651B0853DA}">
      <dgm:prSet/>
      <dgm:spPr/>
      <dgm:t>
        <a:bodyPr/>
        <a:lstStyle/>
        <a:p>
          <a:endParaRPr lang="en-US"/>
        </a:p>
      </dgm:t>
    </dgm:pt>
    <dgm:pt modelId="{5A7833DD-D086-4AC8-ABC9-95C0CA01118C}" type="pres">
      <dgm:prSet presAssocID="{2FE0077E-8C1A-45A1-B63E-CCFD85BE7F51}" presName="Name0" presStyleCnt="0">
        <dgm:presLayoutVars>
          <dgm:dir/>
          <dgm:animLvl val="lvl"/>
          <dgm:resizeHandles val="exact"/>
        </dgm:presLayoutVars>
      </dgm:prSet>
      <dgm:spPr/>
      <dgm:t>
        <a:bodyPr/>
        <a:lstStyle/>
        <a:p>
          <a:endParaRPr lang="en-US"/>
        </a:p>
      </dgm:t>
    </dgm:pt>
    <dgm:pt modelId="{8D50324E-68AF-44A5-B352-A13925FD8304}" type="pres">
      <dgm:prSet presAssocID="{A380C777-6069-497A-A1F9-9701A162D919}" presName="linNode" presStyleCnt="0"/>
      <dgm:spPr/>
    </dgm:pt>
    <dgm:pt modelId="{5C013D1A-B3A2-4603-8424-20112771642D}" type="pres">
      <dgm:prSet presAssocID="{A380C777-6069-497A-A1F9-9701A162D919}" presName="parentText" presStyleLbl="node1" presStyleIdx="0" presStyleCnt="2" custScaleX="70238" custScaleY="131124">
        <dgm:presLayoutVars>
          <dgm:chMax val="1"/>
          <dgm:bulletEnabled val="1"/>
        </dgm:presLayoutVars>
      </dgm:prSet>
      <dgm:spPr/>
      <dgm:t>
        <a:bodyPr/>
        <a:lstStyle/>
        <a:p>
          <a:endParaRPr lang="en-US"/>
        </a:p>
      </dgm:t>
    </dgm:pt>
    <dgm:pt modelId="{DF06D1F5-B912-40BC-A1D7-10F3154AC67D}" type="pres">
      <dgm:prSet presAssocID="{A380C777-6069-497A-A1F9-9701A162D919}" presName="descendantText" presStyleLbl="alignAccFollowNode1" presStyleIdx="0" presStyleCnt="2" custScaleX="109138">
        <dgm:presLayoutVars>
          <dgm:bulletEnabled val="1"/>
        </dgm:presLayoutVars>
      </dgm:prSet>
      <dgm:spPr/>
      <dgm:t>
        <a:bodyPr/>
        <a:lstStyle/>
        <a:p>
          <a:endParaRPr lang="en-US"/>
        </a:p>
      </dgm:t>
    </dgm:pt>
    <dgm:pt modelId="{8C156F33-9F5F-43AC-ABB9-210683E2C8BA}" type="pres">
      <dgm:prSet presAssocID="{04924E7D-ADB3-4DB4-BB4B-D64C9E301DD1}" presName="sp" presStyleCnt="0"/>
      <dgm:spPr/>
    </dgm:pt>
    <dgm:pt modelId="{B626BA63-9BD1-4A64-8504-09AC673848BD}" type="pres">
      <dgm:prSet presAssocID="{AC2EDEB3-C2CB-413C-8F03-17980F09937B}" presName="linNode" presStyleCnt="0"/>
      <dgm:spPr/>
    </dgm:pt>
    <dgm:pt modelId="{D75ECED6-DDB0-461F-A70D-8703CEF1BA2D}" type="pres">
      <dgm:prSet presAssocID="{AC2EDEB3-C2CB-413C-8F03-17980F09937B}" presName="parentText" presStyleLbl="node1" presStyleIdx="1" presStyleCnt="2" custScaleX="70238" custScaleY="179392">
        <dgm:presLayoutVars>
          <dgm:chMax val="1"/>
          <dgm:bulletEnabled val="1"/>
        </dgm:presLayoutVars>
      </dgm:prSet>
      <dgm:spPr/>
      <dgm:t>
        <a:bodyPr/>
        <a:lstStyle/>
        <a:p>
          <a:endParaRPr lang="en-US"/>
        </a:p>
      </dgm:t>
    </dgm:pt>
    <dgm:pt modelId="{A09EF5B9-C1AF-42BA-AEBD-12257C7F0010}" type="pres">
      <dgm:prSet presAssocID="{AC2EDEB3-C2CB-413C-8F03-17980F09937B}" presName="descendantText" presStyleLbl="alignAccFollowNode1" presStyleIdx="1" presStyleCnt="2" custScaleX="109138" custScaleY="156441">
        <dgm:presLayoutVars>
          <dgm:bulletEnabled val="1"/>
        </dgm:presLayoutVars>
      </dgm:prSet>
      <dgm:spPr/>
      <dgm:t>
        <a:bodyPr/>
        <a:lstStyle/>
        <a:p>
          <a:endParaRPr lang="en-US"/>
        </a:p>
      </dgm:t>
    </dgm:pt>
  </dgm:ptLst>
  <dgm:cxnLst>
    <dgm:cxn modelId="{E93FE49F-D2F3-4371-97AF-68935A8C97D3}" srcId="{AC2EDEB3-C2CB-413C-8F03-17980F09937B}" destId="{4EADCACB-029E-4FA1-A6FA-C3B833B1C06D}" srcOrd="2" destOrd="0" parTransId="{6AFECDCC-6E4D-4FA2-A2D3-2EE4E44D76ED}" sibTransId="{93AD0E9A-7C00-4AB3-BFDF-1185235051A4}"/>
    <dgm:cxn modelId="{5048D27E-E7C4-4C1E-AD09-6120A3255FD9}" srcId="{2FE0077E-8C1A-45A1-B63E-CCFD85BE7F51}" destId="{A380C777-6069-497A-A1F9-9701A162D919}" srcOrd="0" destOrd="0" parTransId="{70F9A658-3BB8-4F26-A595-6CC37A22B109}" sibTransId="{04924E7D-ADB3-4DB4-BB4B-D64C9E301DD1}"/>
    <dgm:cxn modelId="{6A52BD74-C0B3-43C5-95D5-ADD1E0E737AD}" srcId="{AC2EDEB3-C2CB-413C-8F03-17980F09937B}" destId="{87B88F4D-8898-4EE8-8B7F-AFA7292224E5}" srcOrd="1" destOrd="0" parTransId="{6F937EB3-18AC-45E5-9F20-D54AD9E1E35B}" sibTransId="{814D03F4-A68C-4566-8801-618DC19D653C}"/>
    <dgm:cxn modelId="{ACE706D9-03E8-495C-B413-1D1B97154A09}" type="presOf" srcId="{D32BC8DA-B4EC-4599-91A6-EA7983056824}" destId="{DF06D1F5-B912-40BC-A1D7-10F3154AC67D}" srcOrd="0" destOrd="1" presId="urn:microsoft.com/office/officeart/2005/8/layout/vList5"/>
    <dgm:cxn modelId="{60B79FF0-FE53-4071-B1F0-A637373291B1}" type="presOf" srcId="{A7D3041F-4089-4A34-994F-883E408FE0BC}" destId="{A09EF5B9-C1AF-42BA-AEBD-12257C7F0010}" srcOrd="0" destOrd="3" presId="urn:microsoft.com/office/officeart/2005/8/layout/vList5"/>
    <dgm:cxn modelId="{4EDC12A7-77C3-41AD-8A2D-FF35D3BF5121}" srcId="{A380C777-6069-497A-A1F9-9701A162D919}" destId="{7E52400B-188E-456A-8665-DEE021003B08}" srcOrd="0" destOrd="0" parTransId="{648F026D-D0B9-4C2F-B7B5-C65E4050AB99}" sibTransId="{1CA4AB3D-AB18-4995-BB5F-AE47DE3D92FF}"/>
    <dgm:cxn modelId="{A9DA2121-8013-4DF0-9ECC-6660B1C19103}" type="presOf" srcId="{AC2EDEB3-C2CB-413C-8F03-17980F09937B}" destId="{D75ECED6-DDB0-461F-A70D-8703CEF1BA2D}" srcOrd="0" destOrd="0" presId="urn:microsoft.com/office/officeart/2005/8/layout/vList5"/>
    <dgm:cxn modelId="{82AD93F8-C440-44B0-B44D-30D7B4B5E967}" type="presOf" srcId="{73EB0D97-56DD-491F-B7E7-BC0E523CD8C1}" destId="{A09EF5B9-C1AF-42BA-AEBD-12257C7F0010}" srcOrd="0" destOrd="4" presId="urn:microsoft.com/office/officeart/2005/8/layout/vList5"/>
    <dgm:cxn modelId="{A413E230-4FBE-4AD4-8DAD-3488B230B013}" srcId="{2FE0077E-8C1A-45A1-B63E-CCFD85BE7F51}" destId="{AC2EDEB3-C2CB-413C-8F03-17980F09937B}" srcOrd="1" destOrd="0" parTransId="{27FEC4CE-EAA3-4F49-A6B6-78DED863959D}" sibTransId="{ADEA8D3A-5B06-4707-8CD5-14D063CAEF29}"/>
    <dgm:cxn modelId="{D5A305C5-CA03-4BB5-BB3B-72651B0853DA}" srcId="{AC2EDEB3-C2CB-413C-8F03-17980F09937B}" destId="{73EB0D97-56DD-491F-B7E7-BC0E523CD8C1}" srcOrd="4" destOrd="0" parTransId="{6F707B8C-D061-4DDC-B78C-5781EDCA6C44}" sibTransId="{8AFEBC81-16E6-41D0-9ED4-F663F4511EA5}"/>
    <dgm:cxn modelId="{157D6AC4-776C-4897-A5AA-023C3C8E6F4F}" type="presOf" srcId="{87B88F4D-8898-4EE8-8B7F-AFA7292224E5}" destId="{A09EF5B9-C1AF-42BA-AEBD-12257C7F0010}" srcOrd="0" destOrd="1" presId="urn:microsoft.com/office/officeart/2005/8/layout/vList5"/>
    <dgm:cxn modelId="{25FD4CE8-67F1-4786-898E-2E769ACB3A5E}" srcId="{A380C777-6069-497A-A1F9-9701A162D919}" destId="{D32BC8DA-B4EC-4599-91A6-EA7983056824}" srcOrd="1" destOrd="0" parTransId="{BCEA6E79-4199-4BF4-8483-9A6A4D8268BD}" sibTransId="{010FE349-B7DB-4B9E-BAFC-982CBF64C7AD}"/>
    <dgm:cxn modelId="{6C78CA19-FB8F-4D4B-B7DA-EE1EBA0CFA2A}" type="presOf" srcId="{5C6CED82-B2F4-4EFB-8AA0-87AC9517AC4D}" destId="{DF06D1F5-B912-40BC-A1D7-10F3154AC67D}" srcOrd="0" destOrd="2" presId="urn:microsoft.com/office/officeart/2005/8/layout/vList5"/>
    <dgm:cxn modelId="{5D914E20-7852-47FC-AD26-57AA79169C28}" type="presOf" srcId="{7E52400B-188E-456A-8665-DEE021003B08}" destId="{DF06D1F5-B912-40BC-A1D7-10F3154AC67D}" srcOrd="0" destOrd="0" presId="urn:microsoft.com/office/officeart/2005/8/layout/vList5"/>
    <dgm:cxn modelId="{FBF2BF53-B760-43E1-AFF3-23F80DFC9150}" type="presOf" srcId="{2FE0077E-8C1A-45A1-B63E-CCFD85BE7F51}" destId="{5A7833DD-D086-4AC8-ABC9-95C0CA01118C}" srcOrd="0" destOrd="0" presId="urn:microsoft.com/office/officeart/2005/8/layout/vList5"/>
    <dgm:cxn modelId="{7D89B6E2-C480-41FA-9095-8EE0CB0D9223}" type="presOf" srcId="{52D3392C-4645-477C-B970-AC3625B586D8}" destId="{A09EF5B9-C1AF-42BA-AEBD-12257C7F0010}" srcOrd="0" destOrd="0" presId="urn:microsoft.com/office/officeart/2005/8/layout/vList5"/>
    <dgm:cxn modelId="{B8CBE792-7EDC-454C-86C2-C5E109A33995}" srcId="{A380C777-6069-497A-A1F9-9701A162D919}" destId="{5C6CED82-B2F4-4EFB-8AA0-87AC9517AC4D}" srcOrd="2" destOrd="0" parTransId="{620E523A-26F3-4505-9E21-9E6A78B0AB19}" sibTransId="{5B31E1DA-8619-4CC2-A5BE-98CC66CE7BE8}"/>
    <dgm:cxn modelId="{E9CC2D12-EE0A-4391-A58D-1272EC2EE5E1}" srcId="{AC2EDEB3-C2CB-413C-8F03-17980F09937B}" destId="{A7D3041F-4089-4A34-994F-883E408FE0BC}" srcOrd="3" destOrd="0" parTransId="{FC7F4B35-7F40-4596-9837-ADA902FA29F4}" sibTransId="{711F238F-82E6-4019-96BF-647F9D4294F6}"/>
    <dgm:cxn modelId="{11C520F5-43AC-4F5F-B11C-398AB4AA933D}" type="presOf" srcId="{4EADCACB-029E-4FA1-A6FA-C3B833B1C06D}" destId="{A09EF5B9-C1AF-42BA-AEBD-12257C7F0010}" srcOrd="0" destOrd="2" presId="urn:microsoft.com/office/officeart/2005/8/layout/vList5"/>
    <dgm:cxn modelId="{67E76782-72CF-4BEB-9347-96A3DABBE851}" srcId="{AC2EDEB3-C2CB-413C-8F03-17980F09937B}" destId="{52D3392C-4645-477C-B970-AC3625B586D8}" srcOrd="0" destOrd="0" parTransId="{A928D293-0D88-4B34-869B-65FB54EBFFF5}" sibTransId="{5BA37EB9-31A9-4290-BD36-9ADB2B7F4FD6}"/>
    <dgm:cxn modelId="{A49DCB90-55D4-4D41-A0D8-CA3A78A5BF07}" type="presOf" srcId="{A380C777-6069-497A-A1F9-9701A162D919}" destId="{5C013D1A-B3A2-4603-8424-20112771642D}" srcOrd="0" destOrd="0" presId="urn:microsoft.com/office/officeart/2005/8/layout/vList5"/>
    <dgm:cxn modelId="{D927D6E6-15B3-415B-BA08-35EBD59C9B03}" type="presParOf" srcId="{5A7833DD-D086-4AC8-ABC9-95C0CA01118C}" destId="{8D50324E-68AF-44A5-B352-A13925FD8304}" srcOrd="0" destOrd="0" presId="urn:microsoft.com/office/officeart/2005/8/layout/vList5"/>
    <dgm:cxn modelId="{FEFDC3D2-4F8F-4E6B-8A78-C1AAFC6EC779}" type="presParOf" srcId="{8D50324E-68AF-44A5-B352-A13925FD8304}" destId="{5C013D1A-B3A2-4603-8424-20112771642D}" srcOrd="0" destOrd="0" presId="urn:microsoft.com/office/officeart/2005/8/layout/vList5"/>
    <dgm:cxn modelId="{95924696-6379-42A1-B909-207ABC1C73E0}" type="presParOf" srcId="{8D50324E-68AF-44A5-B352-A13925FD8304}" destId="{DF06D1F5-B912-40BC-A1D7-10F3154AC67D}" srcOrd="1" destOrd="0" presId="urn:microsoft.com/office/officeart/2005/8/layout/vList5"/>
    <dgm:cxn modelId="{DE112212-9FC1-44B9-97FC-3090AB31998A}" type="presParOf" srcId="{5A7833DD-D086-4AC8-ABC9-95C0CA01118C}" destId="{8C156F33-9F5F-43AC-ABB9-210683E2C8BA}" srcOrd="1" destOrd="0" presId="urn:microsoft.com/office/officeart/2005/8/layout/vList5"/>
    <dgm:cxn modelId="{28033964-1E20-4D28-8370-F48B4C4E55C0}" type="presParOf" srcId="{5A7833DD-D086-4AC8-ABC9-95C0CA01118C}" destId="{B626BA63-9BD1-4A64-8504-09AC673848BD}" srcOrd="2" destOrd="0" presId="urn:microsoft.com/office/officeart/2005/8/layout/vList5"/>
    <dgm:cxn modelId="{52207986-5785-4568-983A-C60DF79F4953}" type="presParOf" srcId="{B626BA63-9BD1-4A64-8504-09AC673848BD}" destId="{D75ECED6-DDB0-461F-A70D-8703CEF1BA2D}" srcOrd="0" destOrd="0" presId="urn:microsoft.com/office/officeart/2005/8/layout/vList5"/>
    <dgm:cxn modelId="{B50DAF48-3507-4919-847F-5739B7128383}" type="presParOf" srcId="{B626BA63-9BD1-4A64-8504-09AC673848BD}" destId="{A09EF5B9-C1AF-42BA-AEBD-12257C7F0010}"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06D1F5-B912-40BC-A1D7-10F3154AC67D}">
      <dsp:nvSpPr>
        <dsp:cNvPr id="0" name=""/>
        <dsp:cNvSpPr/>
      </dsp:nvSpPr>
      <dsp:spPr>
        <a:xfrm rot="5400000">
          <a:off x="5175802" y="-2235032"/>
          <a:ext cx="1197709" cy="6433865"/>
        </a:xfrm>
        <a:prstGeom prst="round2SameRect">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Host-level backup of Hyper-V on WS 2008</a:t>
          </a:r>
          <a:endParaRPr lang="en-US" sz="2000" kern="1200" dirty="0"/>
        </a:p>
        <a:p>
          <a:pPr marL="228600" lvl="1" indent="-228600" algn="l" defTabSz="889000">
            <a:lnSpc>
              <a:spcPct val="90000"/>
            </a:lnSpc>
            <a:spcBef>
              <a:spcPct val="0"/>
            </a:spcBef>
            <a:spcAft>
              <a:spcPct val="15000"/>
            </a:spcAft>
            <a:buChar char="••"/>
          </a:pPr>
          <a:r>
            <a:rPr lang="en-US" sz="2000" kern="1200" dirty="0" smtClean="0"/>
            <a:t>Protection of Hyper-V Clusters</a:t>
          </a:r>
          <a:endParaRPr lang="en-US" sz="2000" kern="1200" dirty="0"/>
        </a:p>
        <a:p>
          <a:pPr marL="228600" lvl="1" indent="-228600" algn="l" defTabSz="889000">
            <a:lnSpc>
              <a:spcPct val="90000"/>
            </a:lnSpc>
            <a:spcBef>
              <a:spcPct val="0"/>
            </a:spcBef>
            <a:spcAft>
              <a:spcPct val="15000"/>
            </a:spcAft>
            <a:buChar char="••"/>
          </a:pPr>
          <a:r>
            <a:rPr lang="en-US" sz="2000" kern="1200" dirty="0" smtClean="0"/>
            <a:t>Quick Migration support</a:t>
          </a:r>
          <a:endParaRPr lang="en-US" sz="2000" kern="1200" dirty="0"/>
        </a:p>
      </dsp:txBody>
      <dsp:txXfrm rot="5400000">
        <a:off x="5175802" y="-2235032"/>
        <a:ext cx="1197709" cy="6433865"/>
      </dsp:txXfrm>
    </dsp:sp>
    <dsp:sp modelId="{5C013D1A-B3A2-4603-8424-20112771642D}">
      <dsp:nvSpPr>
        <dsp:cNvPr id="0" name=""/>
        <dsp:cNvSpPr/>
      </dsp:nvSpPr>
      <dsp:spPr>
        <a:xfrm>
          <a:off x="228610" y="347"/>
          <a:ext cx="2329113" cy="1963105"/>
        </a:xfrm>
        <a:prstGeom prst="round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effectLst/>
            </a:rPr>
            <a:t>DPM 2007 </a:t>
          </a:r>
          <a:r>
            <a:rPr lang="en-US" sz="1800" kern="1200" dirty="0" smtClean="0">
              <a:solidFill>
                <a:schemeClr val="tx1"/>
              </a:solidFill>
              <a:effectLst/>
            </a:rPr>
            <a:t>service pack 1</a:t>
          </a:r>
          <a:endParaRPr lang="en-US" sz="2400" kern="1200" dirty="0">
            <a:solidFill>
              <a:schemeClr val="tx1"/>
            </a:solidFill>
            <a:effectLst/>
          </a:endParaRPr>
        </a:p>
      </dsp:txBody>
      <dsp:txXfrm>
        <a:off x="228610" y="347"/>
        <a:ext cx="2329113" cy="1963105"/>
      </dsp:txXfrm>
    </dsp:sp>
    <dsp:sp modelId="{A09EF5B9-C1AF-42BA-AEBD-12257C7F0010}">
      <dsp:nvSpPr>
        <dsp:cNvPr id="0" name=""/>
        <dsp:cNvSpPr/>
      </dsp:nvSpPr>
      <dsp:spPr>
        <a:xfrm rot="5400000">
          <a:off x="4837802" y="164248"/>
          <a:ext cx="1873708" cy="6433865"/>
        </a:xfrm>
        <a:prstGeom prst="round2SameRect">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Host-level backup of Hyper-V on WS 2008 R2</a:t>
          </a:r>
          <a:endParaRPr lang="en-US" sz="2000" kern="1200" dirty="0"/>
        </a:p>
        <a:p>
          <a:pPr marL="228600" lvl="1" indent="-228600" algn="l" defTabSz="889000">
            <a:lnSpc>
              <a:spcPct val="90000"/>
            </a:lnSpc>
            <a:spcBef>
              <a:spcPct val="0"/>
            </a:spcBef>
            <a:spcAft>
              <a:spcPct val="15000"/>
            </a:spcAft>
            <a:buChar char="••"/>
          </a:pPr>
          <a:r>
            <a:rPr lang="en-US" sz="2000" kern="1200" dirty="0" smtClean="0"/>
            <a:t>Cluster Shared Volumes (CSV) support</a:t>
          </a:r>
          <a:endParaRPr lang="en-US" sz="2000" kern="1200" dirty="0"/>
        </a:p>
        <a:p>
          <a:pPr marL="228600" lvl="1" indent="-228600" algn="l" defTabSz="889000">
            <a:lnSpc>
              <a:spcPct val="90000"/>
            </a:lnSpc>
            <a:spcBef>
              <a:spcPct val="0"/>
            </a:spcBef>
            <a:spcAft>
              <a:spcPct val="15000"/>
            </a:spcAft>
            <a:buChar char="••"/>
          </a:pPr>
          <a:r>
            <a:rPr lang="en-US" sz="2000" kern="1200" dirty="0" smtClean="0"/>
            <a:t>Seamless protection of Live Migrating VMs</a:t>
          </a:r>
          <a:endParaRPr lang="en-US" sz="2000" kern="1200" dirty="0"/>
        </a:p>
        <a:p>
          <a:pPr marL="228600" lvl="1" indent="-228600" algn="l" defTabSz="889000">
            <a:lnSpc>
              <a:spcPct val="90000"/>
            </a:lnSpc>
            <a:spcBef>
              <a:spcPct val="0"/>
            </a:spcBef>
            <a:spcAft>
              <a:spcPct val="15000"/>
            </a:spcAft>
            <a:buChar char="••"/>
          </a:pPr>
          <a:r>
            <a:rPr lang="en-US" sz="2000" kern="1200" dirty="0" smtClean="0"/>
            <a:t>Alternate Host Recovery</a:t>
          </a:r>
          <a:endParaRPr lang="en-US" sz="2000" kern="1200" dirty="0"/>
        </a:p>
        <a:p>
          <a:pPr marL="228600" lvl="1" indent="-228600" algn="l" defTabSz="889000">
            <a:lnSpc>
              <a:spcPct val="90000"/>
            </a:lnSpc>
            <a:spcBef>
              <a:spcPct val="0"/>
            </a:spcBef>
            <a:spcAft>
              <a:spcPct val="15000"/>
            </a:spcAft>
            <a:buChar char="••"/>
          </a:pPr>
          <a:r>
            <a:rPr lang="en-US" sz="2000" kern="1200" dirty="0" smtClean="0"/>
            <a:t>Item Level Recovery</a:t>
          </a:r>
          <a:endParaRPr lang="en-US" sz="2000" kern="1200" dirty="0"/>
        </a:p>
      </dsp:txBody>
      <dsp:txXfrm rot="5400000">
        <a:off x="4837802" y="164248"/>
        <a:ext cx="1873708" cy="6433865"/>
      </dsp:txXfrm>
    </dsp:sp>
    <dsp:sp modelId="{D75ECED6-DDB0-461F-A70D-8703CEF1BA2D}">
      <dsp:nvSpPr>
        <dsp:cNvPr id="0" name=""/>
        <dsp:cNvSpPr/>
      </dsp:nvSpPr>
      <dsp:spPr>
        <a:xfrm>
          <a:off x="228610" y="2038309"/>
          <a:ext cx="2329113" cy="2685743"/>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2"/>
              </a:solidFill>
              <a:effectLst/>
            </a:rPr>
            <a:t>DPM 2010</a:t>
          </a:r>
          <a:endParaRPr lang="en-US" sz="2800" kern="1200" dirty="0">
            <a:solidFill>
              <a:schemeClr val="bg2"/>
            </a:solidFill>
            <a:effectLst/>
          </a:endParaRPr>
        </a:p>
      </dsp:txBody>
      <dsp:txXfrm>
        <a:off x="228610" y="2038309"/>
        <a:ext cx="2329113" cy="268574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11/13/2009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mgt314_buffington.pptx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p14="http://schemas.microsoft.com/office/powerpoint/2007/7/12/main" xmlns="" val="1014599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07/7/12/main" xmlns="" val="3614093077"/>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5387"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latin typeface="+mn-lt"/>
            </a:endParaRPr>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5387"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latin typeface="Times"/>
            </a:endParaRPr>
          </a:p>
        </p:txBody>
      </p:sp>
      <p:sp>
        <p:nvSpPr>
          <p:cNvPr id="2457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latin typeface="Times"/>
            </a:endParaRPr>
          </a:p>
        </p:txBody>
      </p:sp>
      <p:sp>
        <p:nvSpPr>
          <p:cNvPr id="2457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latin typeface="Times"/>
            </a:endParaRPr>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1" name="Rectangle 3"/>
          <p:cNvSpPr>
            <a:spLocks noGrp="1" noChangeArrowheads="1"/>
          </p:cNvSpPr>
          <p:nvPr>
            <p:ph type="body" idx="1"/>
          </p:nvPr>
        </p:nvSpPr>
        <p:spPr bwMode="auto">
          <a:xfrm>
            <a:off x="686421" y="4342464"/>
            <a:ext cx="5485158" cy="4116049"/>
          </a:xfrm>
          <a:noFill/>
        </p:spPr>
        <p:txBody>
          <a:bodyPr wrap="square" numCol="1" anchor="t" anchorCtr="0" compatLnSpc="1">
            <a:prstTxWarp prst="textNoShape">
              <a:avLst/>
            </a:prstTxWarp>
          </a:bodyPr>
          <a:lstStyle/>
          <a:p>
            <a:pPr eaLnBrk="1" hangingPunct="1">
              <a:spcBef>
                <a:spcPct val="0"/>
              </a:spcBef>
            </a:pPr>
            <a:endParaRPr lang="en-US" sz="1000" dirty="0" smtClean="0">
              <a:latin typeface="Segoe"/>
            </a:endParaRPr>
          </a:p>
        </p:txBody>
      </p:sp>
      <p:sp>
        <p:nvSpPr>
          <p:cNvPr id="24582"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latin typeface="Time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r" rtl="0">
              <a:defRPr/>
            </a:pPr>
            <a:endParaRPr lang="en-US" dirty="0">
              <a:solidFill>
                <a:prstClr val="black"/>
              </a:solidFill>
              <a:latin typeface="Times" pitchFamily="18" charset="0"/>
            </a:endParaRPr>
          </a:p>
        </p:txBody>
      </p:sp>
      <p:sp>
        <p:nvSpPr>
          <p:cNvPr id="81923"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
        <p:nvSpPr>
          <p:cNvPr id="4" name="Notes Placeholder 3"/>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endParaRPr lang="en-US" dirty="0" smtClean="0">
              <a:latin typeface="Times" pitchFamily="18" charset="0"/>
            </a:endParaRPr>
          </a:p>
        </p:txBody>
      </p:sp>
      <p:sp>
        <p:nvSpPr>
          <p:cNvPr id="84995"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
        <p:nvSpPr>
          <p:cNvPr id="84996" name="Notes Placeholder 3"/>
          <p:cNvSpPr>
            <a:spLocks noGrp="1"/>
          </p:cNvSpPr>
          <p:nvPr>
            <p:ph type="body" idx="1"/>
          </p:nvPr>
        </p:nvSpPr>
        <p:spPr bwMode="auto">
          <a:xfrm>
            <a:off x="685800" y="4343400"/>
            <a:ext cx="5486400" cy="4114800"/>
          </a:xfrm>
          <a:prstGeom prst="rect">
            <a:avLst/>
          </a:prstGeom>
          <a:noFill/>
        </p:spPr>
        <p:txBody>
          <a:bodyPr wrap="square" lIns="91430" tIns="45716" rIns="91430" bIns="45716" numCol="1" anchor="t" anchorCtr="0" compatLnSpc="1">
            <a:prstTxWarp prst="textNoShape">
              <a:avLst/>
            </a:prstTxWarp>
          </a:bodyPr>
          <a:lstStyle/>
          <a:p>
            <a:pPr eaLnBrk="1" hangingPunct="1"/>
            <a:endParaRPr lang="en-US" baseline="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latin typeface="Times"/>
            </a:endParaRPr>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r" rtl="0">
              <a:defRPr/>
            </a:pPr>
            <a:endParaRPr lang="en-US" sz="1200" kern="1200">
              <a:solidFill>
                <a:prstClr val="black"/>
              </a:solidFill>
              <a:latin typeface="Times" pitchFamily="18" charset="0"/>
              <a:ea typeface="+mn-ea"/>
              <a:cs typeface="+mn-cs"/>
            </a:endParaRPr>
          </a:p>
        </p:txBody>
      </p:sp>
      <p:sp>
        <p:nvSpPr>
          <p:cNvPr id="81923"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endParaRPr lang="en-US" dirty="0" smtClean="0">
              <a:latin typeface="Times" pitchFamily="18"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5387"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rtlCol="0">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bwMode="white">
          <a:xfrm>
            <a:off x="510793" y="3813437"/>
            <a:ext cx="7681913" cy="1059925"/>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Teched_2009_-Australia.jpg"/>
          <p:cNvPicPr>
            <a:picLocks noChangeAspect="1"/>
          </p:cNvPicPr>
          <p:nvPr/>
        </p:nvPicPr>
        <p:blipFill>
          <a:blip r:embed="rId3"/>
          <a:srcRect/>
          <a:stretch>
            <a:fillRect/>
          </a:stretch>
        </p:blipFill>
        <p:spPr bwMode="auto">
          <a:xfrm>
            <a:off x="4824413" y="4222750"/>
            <a:ext cx="2876550" cy="1169988"/>
          </a:xfrm>
          <a:prstGeom prst="rect">
            <a:avLst/>
          </a:prstGeom>
          <a:noFill/>
          <a:ln w="9525">
            <a:noFill/>
            <a:miter lim="800000"/>
            <a:headEnd/>
            <a:tailEnd/>
          </a:ln>
        </p:spPr>
      </p:pic>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Light background developer co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white-green code shape.png"/>
          <p:cNvPicPr>
            <a:picLocks noChangeAspect="1"/>
          </p:cNvPicPr>
          <p:nvPr/>
        </p:nvPicPr>
        <p:blipFill>
          <a:blip r:embed="rId3"/>
          <a:srcRect/>
          <a:stretch>
            <a:fillRect/>
          </a:stretch>
        </p:blipFill>
        <p:spPr bwMode="white">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Related Content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lvl="0"/>
            <a:r>
              <a:rPr lang="en-US" noProof="0" smtClean="0"/>
              <a:t>Click to edit Master title style</a:t>
            </a:r>
            <a:endParaRPr lang="en-US" noProof="0" dirty="0"/>
          </a:p>
        </p:txBody>
      </p:sp>
      <p:sp>
        <p:nvSpPr>
          <p:cNvPr id="11" name="Content Placeholder 10"/>
          <p:cNvSpPr>
            <a:spLocks noGrp="1"/>
          </p:cNvSpPr>
          <p:nvPr>
            <p:ph sz="quarter" idx="10"/>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2" name="Content Placeholder 10"/>
          <p:cNvSpPr>
            <a:spLocks noGrp="1"/>
          </p:cNvSpPr>
          <p:nvPr>
            <p:ph sz="quarter" idx="1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3" name="Content Placeholder 10"/>
          <p:cNvSpPr>
            <a:spLocks noGrp="1"/>
          </p:cNvSpPr>
          <p:nvPr>
            <p:ph sz="quarter" idx="12"/>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4" name="Content Placeholder 10"/>
          <p:cNvSpPr>
            <a:spLocks noGrp="1"/>
          </p:cNvSpPr>
          <p:nvPr>
            <p:ph sz="quarter" idx="13"/>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rack Resource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a:defRPr baseline="0"/>
            </a:lvl1pPr>
          </a:lstStyle>
          <a:p>
            <a:r>
              <a:rPr lang="en-US" smtClean="0"/>
              <a:t>Click to edit Master title style</a:t>
            </a:r>
            <a:endParaRPr lang="en-US" dirty="0"/>
          </a:p>
        </p:txBody>
      </p:sp>
      <p:sp>
        <p:nvSpPr>
          <p:cNvPr id="11" name="Content Placeholder 10"/>
          <p:cNvSpPr>
            <a:spLocks noGrp="1"/>
          </p:cNvSpPr>
          <p:nvPr>
            <p:ph sz="quarter" idx="10"/>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2" name="Content Placeholder 10"/>
          <p:cNvSpPr>
            <a:spLocks noGrp="1"/>
          </p:cNvSpPr>
          <p:nvPr>
            <p:ph sz="quarter" idx="1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3" name="Content Placeholder 10"/>
          <p:cNvSpPr>
            <a:spLocks noGrp="1"/>
          </p:cNvSpPr>
          <p:nvPr>
            <p:ph sz="quarter" idx="12"/>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4" name="Content Placeholder 10"/>
          <p:cNvSpPr>
            <a:spLocks noGrp="1"/>
          </p:cNvSpPr>
          <p:nvPr>
            <p:ph sz="quarter" idx="13"/>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xfrm>
            <a:off x="76200" y="6324600"/>
            <a:ext cx="5410200" cy="304800"/>
          </a:xfrm>
          <a:prstGeom prst="rect">
            <a:avLst/>
          </a:prstGeom>
          <a:ln/>
        </p:spPr>
        <p:txBody>
          <a:bodyPr/>
          <a:lstStyle>
            <a:lvl1pPr>
              <a:defRPr>
                <a:solidFill>
                  <a:srgbClr val="FF0000"/>
                </a:solidFill>
              </a:defRPr>
            </a:lvl1pPr>
          </a:lstStyle>
          <a:p>
            <a:pPr>
              <a:defRPr/>
            </a:pPr>
            <a:r>
              <a:rPr lang="en-US" smtClean="0"/>
              <a:t>MICRSOSOFT NDA REQUIRED</a:t>
            </a:r>
            <a:endParaRPr lang="en-US" dirty="0"/>
          </a:p>
        </p:txBody>
      </p:sp>
      <p:sp>
        <p:nvSpPr>
          <p:cNvPr id="3" name="Rectangle 12"/>
          <p:cNvSpPr>
            <a:spLocks noGrp="1" noChangeArrowheads="1"/>
          </p:cNvSpPr>
          <p:nvPr>
            <p:ph type="sldNum" sz="quarter" idx="11"/>
          </p:nvPr>
        </p:nvSpPr>
        <p:spPr>
          <a:xfrm>
            <a:off x="7010400" y="6629400"/>
            <a:ext cx="2133600" cy="228600"/>
          </a:xfrm>
          <a:prstGeom prst="rect">
            <a:avLst/>
          </a:prstGeom>
          <a:ln/>
        </p:spPr>
        <p:txBody>
          <a:bodyPr/>
          <a:lstStyle>
            <a:lvl1pPr>
              <a:defRPr/>
            </a:lvl1pPr>
          </a:lstStyle>
          <a:p>
            <a:pPr>
              <a:defRPr/>
            </a:pPr>
            <a:fld id="{3A131008-636B-419B-B76D-4D106D507D1F}" type="slidenum">
              <a:rPr lang="en-US"/>
              <a:pPr>
                <a:defRPr/>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07/7/12/main" xmlns="" val="223956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xfrm>
            <a:off x="76200" y="6324600"/>
            <a:ext cx="5410200" cy="304800"/>
          </a:xfrm>
          <a:prstGeom prst="rect">
            <a:avLst/>
          </a:prstGeom>
          <a:ln/>
        </p:spPr>
        <p:txBody>
          <a:bodyPr/>
          <a:lstStyle>
            <a:lvl1pPr>
              <a:defRPr>
                <a:solidFill>
                  <a:srgbClr val="FF0000"/>
                </a:solidFill>
              </a:defRPr>
            </a:lvl1pPr>
          </a:lstStyle>
          <a:p>
            <a:pPr>
              <a:defRPr/>
            </a:pPr>
            <a:r>
              <a:rPr lang="en-US" smtClean="0"/>
              <a:t>MICRSOSOFT NDA REQUIRED</a:t>
            </a:r>
            <a:endParaRPr lang="en-US" dirty="0"/>
          </a:p>
        </p:txBody>
      </p:sp>
      <p:sp>
        <p:nvSpPr>
          <p:cNvPr id="3" name="Rectangle 12"/>
          <p:cNvSpPr>
            <a:spLocks noGrp="1" noChangeArrowheads="1"/>
          </p:cNvSpPr>
          <p:nvPr>
            <p:ph type="sldNum" sz="quarter" idx="11"/>
          </p:nvPr>
        </p:nvSpPr>
        <p:spPr>
          <a:xfrm>
            <a:off x="7010400" y="6629400"/>
            <a:ext cx="2133600" cy="228600"/>
          </a:xfrm>
          <a:prstGeom prst="rect">
            <a:avLst/>
          </a:prstGeom>
          <a:ln/>
        </p:spPr>
        <p:txBody>
          <a:bodyPr/>
          <a:lstStyle>
            <a:lvl1pPr>
              <a:defRPr/>
            </a:lvl1pPr>
          </a:lstStyle>
          <a:p>
            <a:pPr>
              <a:defRPr/>
            </a:pPr>
            <a:fld id="{3A131008-636B-419B-B76D-4D106D507D1F}" type="slidenum">
              <a:rPr lang="en-US"/>
              <a:pPr>
                <a:defRPr/>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07/7/12/main" xmlns="" val="2239567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jpe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3.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2.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1.jpeg"/><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3.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5"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8"/>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8"/>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8"/>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075"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4" r:id="rId12"/>
    <p:sldLayoutId id="2147483735" r:id="rId13"/>
    <p:sldLayoutId id="2147483736" r:id="rId14"/>
    <p:sldLayoutId id="2147483737" r:id="rId15"/>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solidFill>
            <a:srgbClr val="CCFFCC"/>
          </a:solidFill>
          <a:latin typeface="+mj-lt"/>
          <a:ea typeface="Arial" pitchFamily="-108" charset="0"/>
          <a:cs typeface="Arial" charset="0"/>
        </a:defRPr>
      </a:lvl1pPr>
      <a:lvl2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2pPr>
      <a:lvl3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3pPr>
      <a:lvl4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4pPr>
      <a:lvl5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5pPr>
      <a:lvl6pPr marL="4572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6pPr>
      <a:lvl7pPr marL="9144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7pPr>
      <a:lvl8pPr marL="13716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8pPr>
      <a:lvl9pPr marL="18288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9pPr>
    </p:titleStyle>
    <p:bodyStyle>
      <a:lvl1pPr marL="396875" indent="-396875" algn="l" defTabSz="912813" rtl="0" eaLnBrk="1" fontAlgn="base" hangingPunct="1">
        <a:lnSpc>
          <a:spcPct val="90000"/>
        </a:lnSpc>
        <a:spcBef>
          <a:spcPct val="20000"/>
        </a:spcBef>
        <a:spcAft>
          <a:spcPct val="0"/>
        </a:spcAft>
        <a:buBlip>
          <a:blip r:embed="rId18"/>
        </a:buBlip>
        <a:defRPr sz="3200" kern="1200">
          <a:solidFill>
            <a:srgbClr val="99CC99"/>
          </a:solidFill>
          <a:latin typeface="+mn-lt"/>
          <a:ea typeface="ＭＳ Ｐゴシック" pitchFamily="-108" charset="-128"/>
          <a:cs typeface="+mn-cs"/>
        </a:defRPr>
      </a:lvl1pPr>
      <a:lvl2pPr marL="914400" indent="-396875" algn="l" defTabSz="912813" rtl="0" eaLnBrk="1" fontAlgn="base" hangingPunct="1">
        <a:lnSpc>
          <a:spcPct val="90000"/>
        </a:lnSpc>
        <a:spcBef>
          <a:spcPct val="20000"/>
        </a:spcBef>
        <a:spcAft>
          <a:spcPct val="0"/>
        </a:spcAft>
        <a:buSzPct val="90000"/>
        <a:buBlip>
          <a:blip r:embed="rId19"/>
        </a:buBlip>
        <a:defRPr sz="2800" kern="1200">
          <a:solidFill>
            <a:srgbClr val="99CC99"/>
          </a:solidFill>
          <a:latin typeface="+mn-lt"/>
          <a:ea typeface="ＭＳ Ｐゴシック" pitchFamily="-108" charset="-128"/>
          <a:cs typeface="+mn-cs"/>
        </a:defRPr>
      </a:lvl2pPr>
      <a:lvl3pPr marL="1258888" indent="-344488" algn="l" defTabSz="912813" rtl="0" eaLnBrk="1" fontAlgn="base" hangingPunct="1">
        <a:lnSpc>
          <a:spcPct val="90000"/>
        </a:lnSpc>
        <a:spcBef>
          <a:spcPct val="20000"/>
        </a:spcBef>
        <a:spcAft>
          <a:spcPct val="0"/>
        </a:spcAft>
        <a:buSzPct val="90000"/>
        <a:buBlip>
          <a:blip r:embed="rId19"/>
        </a:buBlip>
        <a:defRPr sz="2400" kern="1200">
          <a:solidFill>
            <a:srgbClr val="99CC99"/>
          </a:solidFill>
          <a:latin typeface="+mn-lt"/>
          <a:ea typeface="ＭＳ Ｐゴシック" pitchFamily="-108" charset="-128"/>
          <a:cs typeface="+mn-cs"/>
        </a:defRPr>
      </a:lvl3pPr>
      <a:lvl4pPr marL="1604963" indent="-346075" algn="l" defTabSz="912813" rtl="0" eaLnBrk="1" fontAlgn="base" hangingPunct="1">
        <a:lnSpc>
          <a:spcPct val="90000"/>
        </a:lnSpc>
        <a:spcBef>
          <a:spcPct val="20000"/>
        </a:spcBef>
        <a:spcAft>
          <a:spcPct val="0"/>
        </a:spcAft>
        <a:buSzPct val="90000"/>
        <a:buBlip>
          <a:blip r:embed="rId19"/>
        </a:buBlip>
        <a:defRPr sz="2400" kern="1200">
          <a:solidFill>
            <a:srgbClr val="99CC99"/>
          </a:solidFill>
          <a:latin typeface="+mn-lt"/>
          <a:ea typeface="ＭＳ Ｐゴシック" pitchFamily="-108" charset="-128"/>
          <a:cs typeface="+mn-cs"/>
        </a:defRPr>
      </a:lvl4pPr>
      <a:lvl5pPr marL="1941513" indent="-336550" algn="l" defTabSz="912813" rtl="0" eaLnBrk="1" fontAlgn="base" hangingPunct="1">
        <a:lnSpc>
          <a:spcPct val="90000"/>
        </a:lnSpc>
        <a:spcBef>
          <a:spcPct val="20000"/>
        </a:spcBef>
        <a:spcAft>
          <a:spcPct val="0"/>
        </a:spcAft>
        <a:buSzPct val="90000"/>
        <a:buBlip>
          <a:blip r:embed="rId19"/>
        </a:buBlip>
        <a:defRPr sz="2400" kern="1200">
          <a:solidFill>
            <a:srgbClr val="99CC99"/>
          </a:solidFill>
          <a:latin typeface="+mn-lt"/>
          <a:ea typeface="ＭＳ Ｐゴシック" pitchFamily="-108"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8"/>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9"/>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9"/>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5"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hyperlink" Target="mailto:jbuff@microsoft.com" TargetMode="External"/><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43.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47.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47.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4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47.xml"/><Relationship Id="rId6" Type="http://schemas.openxmlformats.org/officeDocument/2006/relationships/image" Target="../media/image41.png"/><Relationship Id="rId5" Type="http://schemas.openxmlformats.org/officeDocument/2006/relationships/image" Target="../media/image38.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9.png"/><Relationship Id="rId7"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47.xml"/><Relationship Id="rId6" Type="http://schemas.openxmlformats.org/officeDocument/2006/relationships/image" Target="../media/image38.png"/><Relationship Id="rId5" Type="http://schemas.openxmlformats.org/officeDocument/2006/relationships/image" Target="../media/image60.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0.png"/><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7.xml"/><Relationship Id="rId6" Type="http://schemas.openxmlformats.org/officeDocument/2006/relationships/image" Target="../media/image38.png"/><Relationship Id="rId5" Type="http://schemas.openxmlformats.org/officeDocument/2006/relationships/image" Target="../media/image23.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45.xml"/><Relationship Id="rId5" Type="http://schemas.openxmlformats.org/officeDocument/2006/relationships/image" Target="../media/image58.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45.xml"/><Relationship Id="rId5" Type="http://schemas.openxmlformats.org/officeDocument/2006/relationships/image" Target="../media/image58.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3.png"/><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43.xml"/><Relationship Id="rId6" Type="http://schemas.openxmlformats.org/officeDocument/2006/relationships/image" Target="../media/image63.png"/><Relationship Id="rId11" Type="http://schemas.openxmlformats.org/officeDocument/2006/relationships/image" Target="../media/image42.png"/><Relationship Id="rId5" Type="http://schemas.openxmlformats.org/officeDocument/2006/relationships/image" Target="../media/image62.png"/><Relationship Id="rId10" Type="http://schemas.openxmlformats.org/officeDocument/2006/relationships/image" Target="../media/image41.png"/><Relationship Id="rId4" Type="http://schemas.openxmlformats.org/officeDocument/2006/relationships/image" Target="../media/image61.png"/><Relationship Id="rId9"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43.xml"/><Relationship Id="rId6" Type="http://schemas.openxmlformats.org/officeDocument/2006/relationships/image" Target="../media/image60.png"/><Relationship Id="rId5" Type="http://schemas.openxmlformats.org/officeDocument/2006/relationships/image" Target="../media/image5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43.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43.xml"/><Relationship Id="rId6" Type="http://schemas.openxmlformats.org/officeDocument/2006/relationships/image" Target="../media/image65.png"/><Relationship Id="rId5" Type="http://schemas.openxmlformats.org/officeDocument/2006/relationships/image" Target="../media/image6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47.xml"/><Relationship Id="rId6" Type="http://schemas.openxmlformats.org/officeDocument/2006/relationships/image" Target="../media/image56.png"/><Relationship Id="rId5" Type="http://schemas.openxmlformats.org/officeDocument/2006/relationships/image" Target="../media/image23.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47.xml"/><Relationship Id="rId6" Type="http://schemas.openxmlformats.org/officeDocument/2006/relationships/image" Target="../media/image65.png"/><Relationship Id="rId5" Type="http://schemas.openxmlformats.org/officeDocument/2006/relationships/image" Target="../media/image6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47.xml"/><Relationship Id="rId6" Type="http://schemas.openxmlformats.org/officeDocument/2006/relationships/image" Target="../media/image56.png"/><Relationship Id="rId5" Type="http://schemas.openxmlformats.org/officeDocument/2006/relationships/image" Target="../media/image23.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47.xml"/><Relationship Id="rId6" Type="http://schemas.openxmlformats.org/officeDocument/2006/relationships/image" Target="../media/image33.png"/><Relationship Id="rId5" Type="http://schemas.openxmlformats.org/officeDocument/2006/relationships/image" Target="../media/image65.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56.png"/><Relationship Id="rId5" Type="http://schemas.openxmlformats.org/officeDocument/2006/relationships/image" Target="../media/image23.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43.xml"/><Relationship Id="rId6" Type="http://schemas.openxmlformats.org/officeDocument/2006/relationships/image" Target="../media/image56.png"/><Relationship Id="rId5" Type="http://schemas.openxmlformats.org/officeDocument/2006/relationships/image" Target="../media/image23.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43.xml"/><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43.xml"/><Relationship Id="rId5" Type="http://schemas.openxmlformats.org/officeDocument/2006/relationships/image" Target="../media/image60.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43.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48.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s>
</file>

<file path=ppt/slides/_rels/slide5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70.png"/><Relationship Id="rId7"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47.xml"/><Relationship Id="rId6" Type="http://schemas.openxmlformats.org/officeDocument/2006/relationships/image" Target="../media/image56.png"/><Relationship Id="rId11"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15.png"/><Relationship Id="rId4" Type="http://schemas.openxmlformats.org/officeDocument/2006/relationships/image" Target="../media/image71.png"/><Relationship Id="rId9" Type="http://schemas.openxmlformats.org/officeDocument/2006/relationships/image" Target="../media/image16.png"/></Relationships>
</file>

<file path=ppt/slides/_rels/slide5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image" Target="../media/image71.png"/><Relationship Id="rId2" Type="http://schemas.openxmlformats.org/officeDocument/2006/relationships/notesSlide" Target="../notesSlides/notesSlide51.xml"/><Relationship Id="rId1" Type="http://schemas.openxmlformats.org/officeDocument/2006/relationships/slideLayout" Target="../slideLayouts/slideLayout47.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72.png"/><Relationship Id="rId4" Type="http://schemas.openxmlformats.org/officeDocument/2006/relationships/image" Target="../media/image75.png"/><Relationship Id="rId9"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2.xml"/><Relationship Id="rId1" Type="http://schemas.openxmlformats.org/officeDocument/2006/relationships/slideLayout" Target="../slideLayouts/slideLayout47.xml"/><Relationship Id="rId6" Type="http://schemas.openxmlformats.org/officeDocument/2006/relationships/image" Target="../media/image72.png"/><Relationship Id="rId5" Type="http://schemas.openxmlformats.org/officeDocument/2006/relationships/image" Target="../media/image58.png"/><Relationship Id="rId4" Type="http://schemas.openxmlformats.org/officeDocument/2006/relationships/image" Target="../media/image71.png"/></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3.xml"/><Relationship Id="rId1" Type="http://schemas.openxmlformats.org/officeDocument/2006/relationships/slideLayout" Target="../slideLayouts/slideLayout47.xml"/><Relationship Id="rId6" Type="http://schemas.openxmlformats.org/officeDocument/2006/relationships/image" Target="../media/image58.png"/><Relationship Id="rId5" Type="http://schemas.openxmlformats.org/officeDocument/2006/relationships/image" Target="../media/image71.png"/><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4.xml"/><Relationship Id="rId1" Type="http://schemas.openxmlformats.org/officeDocument/2006/relationships/slideLayout" Target="../slideLayouts/slideLayout47.xml"/><Relationship Id="rId5" Type="http://schemas.openxmlformats.org/officeDocument/2006/relationships/image" Target="../media/image58.png"/><Relationship Id="rId4" Type="http://schemas.openxmlformats.org/officeDocument/2006/relationships/image" Target="../media/image76.png"/></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43.xml"/><Relationship Id="rId5" Type="http://schemas.openxmlformats.org/officeDocument/2006/relationships/image" Target="../media/image58.png"/><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43.xml"/><Relationship Id="rId5" Type="http://schemas.openxmlformats.org/officeDocument/2006/relationships/image" Target="../media/image76.png"/><Relationship Id="rId4" Type="http://schemas.openxmlformats.org/officeDocument/2006/relationships/image" Target="../media/image75.png"/></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7.xml"/><Relationship Id="rId1" Type="http://schemas.openxmlformats.org/officeDocument/2006/relationships/slideLayout" Target="../slideLayouts/slideLayout43.xml"/><Relationship Id="rId5" Type="http://schemas.openxmlformats.org/officeDocument/2006/relationships/image" Target="../media/image58.png"/><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8.xml"/><Relationship Id="rId1" Type="http://schemas.openxmlformats.org/officeDocument/2006/relationships/slideLayout" Target="../slideLayouts/slideLayout43.xml"/><Relationship Id="rId5" Type="http://schemas.openxmlformats.org/officeDocument/2006/relationships/image" Target="../media/image76.png"/><Relationship Id="rId4" Type="http://schemas.openxmlformats.org/officeDocument/2006/relationships/image" Target="../media/image7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1.png"/><Relationship Id="rId18" Type="http://schemas.openxmlformats.org/officeDocument/2006/relationships/image" Target="../media/image46.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2.png"/><Relationship Id="rId7" Type="http://schemas.openxmlformats.org/officeDocument/2006/relationships/image" Target="../media/image37.png"/><Relationship Id="rId12" Type="http://schemas.openxmlformats.org/officeDocument/2006/relationships/image" Target="../media/image20.png"/><Relationship Id="rId17" Type="http://schemas.openxmlformats.org/officeDocument/2006/relationships/image" Target="../media/image28.png"/><Relationship Id="rId25"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8.png"/><Relationship Id="rId1" Type="http://schemas.openxmlformats.org/officeDocument/2006/relationships/slideLayout" Target="../slideLayouts/slideLayout48.xml"/><Relationship Id="rId6" Type="http://schemas.openxmlformats.org/officeDocument/2006/relationships/image" Target="../media/image36.png"/><Relationship Id="rId11" Type="http://schemas.openxmlformats.org/officeDocument/2006/relationships/image" Target="../media/image45.png"/><Relationship Id="rId24" Type="http://schemas.openxmlformats.org/officeDocument/2006/relationships/image" Target="../media/image35.png"/><Relationship Id="rId32" Type="http://schemas.openxmlformats.org/officeDocument/2006/relationships/image" Target="../media/image44.png"/><Relationship Id="rId5" Type="http://schemas.openxmlformats.org/officeDocument/2006/relationships/image" Target="../media/image17.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42.png"/><Relationship Id="rId10" Type="http://schemas.openxmlformats.org/officeDocument/2006/relationships/image" Target="../media/image18.png"/><Relationship Id="rId19" Type="http://schemas.openxmlformats.org/officeDocument/2006/relationships/image" Target="../media/image30.png"/><Relationship Id="rId31" Type="http://schemas.openxmlformats.org/officeDocument/2006/relationships/image" Target="../media/image50.png"/><Relationship Id="rId4" Type="http://schemas.openxmlformats.org/officeDocument/2006/relationships/image" Target="../media/image16.png"/><Relationship Id="rId9" Type="http://schemas.openxmlformats.org/officeDocument/2006/relationships/image" Target="../media/image43.png"/><Relationship Id="rId14" Type="http://schemas.openxmlformats.org/officeDocument/2006/relationships/image" Target="../media/image25.png"/><Relationship Id="rId22" Type="http://schemas.openxmlformats.org/officeDocument/2006/relationships/image" Target="../media/image47.png"/><Relationship Id="rId27" Type="http://schemas.openxmlformats.org/officeDocument/2006/relationships/image" Target="../media/image41.png"/><Relationship Id="rId30" Type="http://schemas.openxmlformats.org/officeDocument/2006/relationships/image" Target="../media/image49.png"/></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0.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9.png"/><Relationship Id="rId18" Type="http://schemas.openxmlformats.org/officeDocument/2006/relationships/image" Target="../media/image35.png"/><Relationship Id="rId26" Type="http://schemas.openxmlformats.org/officeDocument/2006/relationships/image" Target="../media/image86.png"/><Relationship Id="rId3" Type="http://schemas.openxmlformats.org/officeDocument/2006/relationships/notesSlide" Target="../notesSlides/notesSlide63.xml"/><Relationship Id="rId21" Type="http://schemas.openxmlformats.org/officeDocument/2006/relationships/image" Target="../media/image83.png"/><Relationship Id="rId7" Type="http://schemas.openxmlformats.org/officeDocument/2006/relationships/image" Target="../media/image21.png"/><Relationship Id="rId12" Type="http://schemas.openxmlformats.org/officeDocument/2006/relationships/image" Target="../media/image33.png"/><Relationship Id="rId17" Type="http://schemas.openxmlformats.org/officeDocument/2006/relationships/image" Target="../media/image34.png"/><Relationship Id="rId25" Type="http://schemas.openxmlformats.org/officeDocument/2006/relationships/image" Target="../media/image85.jpeg"/><Relationship Id="rId2" Type="http://schemas.openxmlformats.org/officeDocument/2006/relationships/slideLayout" Target="../slideLayouts/slideLayout55.xml"/><Relationship Id="rId16" Type="http://schemas.openxmlformats.org/officeDocument/2006/relationships/image" Target="../media/image81.png"/><Relationship Id="rId20" Type="http://schemas.openxmlformats.org/officeDocument/2006/relationships/image" Target="../media/image82.png"/><Relationship Id="rId1" Type="http://schemas.openxmlformats.org/officeDocument/2006/relationships/tags" Target="../tags/tag1.xml"/><Relationship Id="rId6" Type="http://schemas.openxmlformats.org/officeDocument/2006/relationships/image" Target="../media/image17.png"/><Relationship Id="rId11" Type="http://schemas.openxmlformats.org/officeDocument/2006/relationships/image" Target="../media/image32.png"/><Relationship Id="rId24" Type="http://schemas.openxmlformats.org/officeDocument/2006/relationships/hyperlink" Target="http://www.i365.com/index.html" TargetMode="External"/><Relationship Id="rId5" Type="http://schemas.openxmlformats.org/officeDocument/2006/relationships/image" Target="../media/image20.png"/><Relationship Id="rId15" Type="http://schemas.openxmlformats.org/officeDocument/2006/relationships/image" Target="../media/image80.png"/><Relationship Id="rId23" Type="http://schemas.openxmlformats.org/officeDocument/2006/relationships/image" Target="../media/image84.png"/><Relationship Id="rId10" Type="http://schemas.openxmlformats.org/officeDocument/2006/relationships/image" Target="../media/image29.png"/><Relationship Id="rId19" Type="http://schemas.openxmlformats.org/officeDocument/2006/relationships/image" Target="../media/image36.png"/><Relationship Id="rId4" Type="http://schemas.openxmlformats.org/officeDocument/2006/relationships/image" Target="../media/image16.png"/><Relationship Id="rId9" Type="http://schemas.openxmlformats.org/officeDocument/2006/relationships/image" Target="../media/image28.png"/><Relationship Id="rId14" Type="http://schemas.openxmlformats.org/officeDocument/2006/relationships/image" Target="../media/image25.png"/><Relationship Id="rId22" Type="http://schemas.openxmlformats.org/officeDocument/2006/relationships/image" Target="../media/image40.png"/><Relationship Id="rId27" Type="http://schemas.openxmlformats.org/officeDocument/2006/relationships/image" Target="../media/image23.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5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2.xml"/></Relationships>
</file>

<file path=ppt/slides/_rels/slide6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7.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hyperlink" Target="http://edge.technet.com/Media/DPM-2007-SP1-How-does-DPM-really-work/"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DPM Finds Files That Make Up Data</a:t>
            </a:r>
            <a:endParaRPr lang="en-US" dirty="0" smtClean="0"/>
          </a:p>
        </p:txBody>
      </p:sp>
      <p:sp>
        <p:nvSpPr>
          <p:cNvPr id="10" name="Right Arrow 9"/>
          <p:cNvSpPr/>
          <p:nvPr/>
        </p:nvSpPr>
        <p:spPr>
          <a:xfrm>
            <a:off x="4470403" y="3327400"/>
            <a:ext cx="1292579" cy="609600"/>
          </a:xfrm>
          <a:prstGeom prst="rightArrow">
            <a:avLst/>
          </a:prstGeom>
          <a:gradFill rotWithShape="1">
            <a:gsLst>
              <a:gs pos="0">
                <a:srgbClr val="000000">
                  <a:lumMod val="85000"/>
                  <a:lumOff val="15000"/>
                  <a:alpha val="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fontAlgn="auto" hangingPunct="0">
              <a:spcBef>
                <a:spcPts val="0"/>
              </a:spcBef>
              <a:spcAft>
                <a:spcPts val="0"/>
              </a:spcAft>
              <a:defRPr/>
            </a:pPr>
            <a:endParaRPr lang="en-US" sz="1000">
              <a:solidFill>
                <a:srgbClr val="FFFF99"/>
              </a:solidFill>
              <a:effectLst>
                <a:outerShdw blurRad="38100" dist="38100" dir="2700000" algn="tl">
                  <a:srgbClr val="000000">
                    <a:alpha val="43137"/>
                  </a:srgbClr>
                </a:outerShdw>
              </a:effectLst>
              <a:latin typeface="Segoe"/>
            </a:endParaRPr>
          </a:p>
        </p:txBody>
      </p:sp>
      <p:grpSp>
        <p:nvGrpSpPr>
          <p:cNvPr id="2" name="Group 11"/>
          <p:cNvGrpSpPr/>
          <p:nvPr/>
        </p:nvGrpSpPr>
        <p:grpSpPr>
          <a:xfrm>
            <a:off x="6016982" y="1298222"/>
            <a:ext cx="2291644" cy="2833511"/>
            <a:chOff x="5734757" y="1298222"/>
            <a:chExt cx="2291644" cy="2833511"/>
          </a:xfrm>
        </p:grpSpPr>
        <p:sp>
          <p:nvSpPr>
            <p:cNvPr id="8" name="Rounded Rectangle 7"/>
            <p:cNvSpPr/>
            <p:nvPr/>
          </p:nvSpPr>
          <p:spPr bwMode="auto">
            <a:xfrm>
              <a:off x="5734757" y="1298222"/>
              <a:ext cx="2167466" cy="2833511"/>
            </a:xfrm>
            <a:prstGeom prst="roundRect">
              <a:avLst>
                <a:gd name="adj" fmla="val 8333"/>
              </a:avLst>
            </a:prstGeom>
            <a:gradFill rotWithShape="1">
              <a:gsLst>
                <a:gs pos="0">
                  <a:srgbClr val="046AB0">
                    <a:alpha val="92941"/>
                  </a:srgbClr>
                </a:gs>
                <a:gs pos="100000">
                  <a:srgbClr val="0070C0">
                    <a:alpha val="52000"/>
                  </a:srgb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38100" h="25400"/>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2400" dirty="0" err="1" smtClean="0">
                <a:latin typeface="Segoe" pitchFamily="34" charset="0"/>
              </a:endParaRPr>
            </a:p>
          </p:txBody>
        </p:sp>
        <p:sp>
          <p:nvSpPr>
            <p:cNvPr id="82949" name="TextBox 10"/>
            <p:cNvSpPr txBox="1">
              <a:spLocks noChangeArrowheads="1"/>
            </p:cNvSpPr>
            <p:nvPr/>
          </p:nvSpPr>
          <p:spPr bwMode="auto">
            <a:xfrm>
              <a:off x="5789791" y="1457535"/>
              <a:ext cx="2236610" cy="2646878"/>
            </a:xfrm>
            <a:prstGeom prst="rect">
              <a:avLst/>
            </a:prstGeom>
            <a:noFill/>
            <a:ln w="9525">
              <a:noFill/>
              <a:miter lim="800000"/>
              <a:headEnd/>
              <a:tailEnd/>
            </a:ln>
          </p:spPr>
          <p:txBody>
            <a:bodyPr wrap="square">
              <a:spAutoFit/>
            </a:bodyPr>
            <a:lstStyle/>
            <a:p>
              <a:pPr>
                <a:defRPr/>
              </a:pPr>
              <a:r>
                <a:rPr lang="en-US" sz="1600" u="sng" dirty="0">
                  <a:effectLst>
                    <a:outerShdw blurRad="38100" dist="38100" dir="2700000" algn="tl">
                      <a:srgbClr val="000000">
                        <a:alpha val="43137"/>
                      </a:srgbClr>
                    </a:outerShdw>
                  </a:effectLst>
                  <a:latin typeface="+mn-lt"/>
                </a:rPr>
                <a:t>Back end server </a:t>
              </a:r>
              <a:r>
                <a:rPr lang="en-US" sz="1600" u="sng" dirty="0" smtClean="0">
                  <a:effectLst>
                    <a:outerShdw blurRad="38100" dist="38100" dir="2700000" algn="tl">
                      <a:srgbClr val="000000">
                        <a:alpha val="43137"/>
                      </a:srgbClr>
                    </a:outerShdw>
                  </a:effectLst>
                  <a:latin typeface="+mn-lt"/>
                </a:rPr>
                <a:t>1</a:t>
              </a:r>
              <a:br>
                <a:rPr lang="en-US" sz="1600" u="sng" dirty="0" smtClean="0">
                  <a:effectLst>
                    <a:outerShdw blurRad="38100" dist="38100" dir="2700000" algn="tl">
                      <a:srgbClr val="000000">
                        <a:alpha val="43137"/>
                      </a:srgbClr>
                    </a:outerShdw>
                  </a:effectLst>
                  <a:latin typeface="+mn-lt"/>
                </a:rPr>
              </a:br>
              <a:endParaRPr lang="en-US" sz="600" u="sng" dirty="0">
                <a:effectLst>
                  <a:outerShdw blurRad="38100" dist="38100" dir="2700000" algn="tl">
                    <a:srgbClr val="000000">
                      <a:alpha val="43137"/>
                    </a:srgbClr>
                  </a:outerShdw>
                </a:effectLst>
                <a:latin typeface="+mn-lt"/>
              </a:endParaRPr>
            </a:p>
            <a:p>
              <a:pPr>
                <a:defRPr/>
              </a:pPr>
              <a:r>
                <a:rPr lang="en-US" sz="1600" dirty="0">
                  <a:effectLst>
                    <a:outerShdw blurRad="38100" dist="38100" dir="2700000" algn="tl">
                      <a:srgbClr val="000000">
                        <a:alpha val="43137"/>
                      </a:srgbClr>
                    </a:outerShdw>
                  </a:effectLst>
                  <a:latin typeface="+mn-lt"/>
                </a:rPr>
                <a:t>E:\</a:t>
              </a:r>
            </a:p>
            <a:p>
              <a:pPr>
                <a:defRPr/>
              </a:pPr>
              <a:r>
                <a:rPr lang="en-US" sz="1600" dirty="0">
                  <a:effectLst>
                    <a:outerShdw blurRad="38100" dist="38100" dir="2700000" algn="tl">
                      <a:srgbClr val="000000">
                        <a:alpha val="43137"/>
                      </a:srgbClr>
                    </a:outerShdw>
                  </a:effectLst>
                  <a:latin typeface="+mn-lt"/>
                </a:rPr>
                <a:t>  + ContentDB1.mdf</a:t>
              </a:r>
            </a:p>
            <a:p>
              <a:pPr>
                <a:defRPr/>
              </a:pPr>
              <a:r>
                <a:rPr lang="en-US" sz="1600" dirty="0">
                  <a:effectLst>
                    <a:outerShdw blurRad="38100" dist="38100" dir="2700000" algn="tl">
                      <a:srgbClr val="000000">
                        <a:alpha val="43137"/>
                      </a:srgbClr>
                    </a:outerShdw>
                  </a:effectLst>
                  <a:latin typeface="+mn-lt"/>
                </a:rPr>
                <a:t>  + ContentDB1.ldf</a:t>
              </a:r>
            </a:p>
            <a:p>
              <a:pPr>
                <a:defRPr/>
              </a:pPr>
              <a:r>
                <a:rPr lang="en-US" sz="1600" dirty="0">
                  <a:effectLst>
                    <a:outerShdw blurRad="38100" dist="38100" dir="2700000" algn="tl">
                      <a:srgbClr val="000000">
                        <a:alpha val="43137"/>
                      </a:srgbClr>
                    </a:outerShdw>
                  </a:effectLst>
                  <a:latin typeface="+mn-lt"/>
                </a:rPr>
                <a:t>F:\</a:t>
              </a:r>
            </a:p>
            <a:p>
              <a:pPr>
                <a:defRPr/>
              </a:pPr>
              <a:r>
                <a:rPr lang="en-US" sz="1600" dirty="0">
                  <a:effectLst>
                    <a:outerShdw blurRad="38100" dist="38100" dir="2700000" algn="tl">
                      <a:srgbClr val="000000">
                        <a:alpha val="43137"/>
                      </a:srgbClr>
                    </a:outerShdw>
                  </a:effectLst>
                  <a:latin typeface="+mn-lt"/>
                </a:rPr>
                <a:t>  + ContentDB2.mdf</a:t>
              </a:r>
            </a:p>
            <a:p>
              <a:pPr>
                <a:defRPr/>
              </a:pPr>
              <a:r>
                <a:rPr lang="en-US" sz="1600" dirty="0">
                  <a:effectLst>
                    <a:outerShdw blurRad="38100" dist="38100" dir="2700000" algn="tl">
                      <a:srgbClr val="000000">
                        <a:alpha val="43137"/>
                      </a:srgbClr>
                    </a:outerShdw>
                  </a:effectLst>
                  <a:latin typeface="+mn-lt"/>
                </a:rPr>
                <a:t>  + ContentDB2.ldf</a:t>
              </a:r>
            </a:p>
            <a:p>
              <a:pPr>
                <a:defRPr/>
              </a:pPr>
              <a:r>
                <a:rPr lang="en-US" sz="1600" dirty="0">
                  <a:effectLst>
                    <a:outerShdw blurRad="38100" dist="38100" dir="2700000" algn="tl">
                      <a:srgbClr val="000000">
                        <a:alpha val="43137"/>
                      </a:srgbClr>
                    </a:outerShdw>
                  </a:effectLst>
                  <a:latin typeface="+mn-lt"/>
                </a:rPr>
                <a:t>G:\</a:t>
              </a:r>
            </a:p>
            <a:p>
              <a:pPr>
                <a:defRPr/>
              </a:pPr>
              <a:r>
                <a:rPr lang="en-US" sz="1600" dirty="0">
                  <a:effectLst>
                    <a:outerShdw blurRad="38100" dist="38100" dir="2700000" algn="tl">
                      <a:srgbClr val="000000">
                        <a:alpha val="43137"/>
                      </a:srgbClr>
                    </a:outerShdw>
                  </a:effectLst>
                  <a:latin typeface="+mn-lt"/>
                </a:rPr>
                <a:t>  + ConfigDB.mdf</a:t>
              </a:r>
            </a:p>
            <a:p>
              <a:pPr>
                <a:defRPr/>
              </a:pPr>
              <a:r>
                <a:rPr lang="en-US" sz="1600" dirty="0">
                  <a:effectLst>
                    <a:outerShdw blurRad="38100" dist="38100" dir="2700000" algn="tl">
                      <a:srgbClr val="000000">
                        <a:alpha val="43137"/>
                      </a:srgbClr>
                    </a:outerShdw>
                  </a:effectLst>
                  <a:latin typeface="+mn-lt"/>
                </a:rPr>
                <a:t>  + </a:t>
              </a:r>
              <a:r>
                <a:rPr lang="en-US" sz="1600" dirty="0" smtClean="0">
                  <a:effectLst>
                    <a:outerShdw blurRad="38100" dist="38100" dir="2700000" algn="tl">
                      <a:srgbClr val="000000">
                        <a:alpha val="43137"/>
                      </a:srgbClr>
                    </a:outerShdw>
                  </a:effectLst>
                  <a:latin typeface="+mn-lt"/>
                </a:rPr>
                <a:t>ConfigDB.ldf</a:t>
              </a:r>
              <a:endParaRPr lang="en-US" sz="1600" dirty="0">
                <a:effectLst>
                  <a:outerShdw blurRad="38100" dist="38100" dir="2700000" algn="tl">
                    <a:srgbClr val="000000">
                      <a:alpha val="43137"/>
                    </a:srgbClr>
                  </a:outerShdw>
                </a:effectLst>
                <a:latin typeface="+mn-lt"/>
              </a:endParaRPr>
            </a:p>
          </p:txBody>
        </p:sp>
      </p:grpSp>
      <p:pic>
        <p:nvPicPr>
          <p:cNvPr id="6" name="Picture 3"/>
          <p:cNvPicPr>
            <a:picLocks noChangeAspect="1" noChangeArrowheads="1"/>
          </p:cNvPicPr>
          <p:nvPr/>
        </p:nvPicPr>
        <p:blipFill>
          <a:blip r:embed="rId3" cstate="print"/>
          <a:stretch>
            <a:fillRect/>
          </a:stretch>
        </p:blipFill>
        <p:spPr bwMode="auto">
          <a:xfrm>
            <a:off x="835382" y="3364089"/>
            <a:ext cx="3477801" cy="541867"/>
          </a:xfrm>
          <a:prstGeom prst="roundRect">
            <a:avLst>
              <a:gd name="adj" fmla="val 29167"/>
            </a:avLst>
          </a:prstGeom>
          <a:noFill/>
          <a:ln>
            <a:noFill/>
          </a:ln>
          <a:effectLst>
            <a:outerShdw blurRad="50800" dist="38100" dir="2700000" algn="tl" rotWithShape="0">
              <a:prstClr val="black">
                <a:alpha val="40000"/>
              </a:prstClr>
            </a:outerShdw>
          </a:effectLst>
        </p:spPr>
      </p:pic>
      <p:grpSp>
        <p:nvGrpSpPr>
          <p:cNvPr id="3" name="Group 12"/>
          <p:cNvGrpSpPr/>
          <p:nvPr/>
        </p:nvGrpSpPr>
        <p:grpSpPr>
          <a:xfrm>
            <a:off x="6016982" y="4323645"/>
            <a:ext cx="2246488" cy="2223911"/>
            <a:chOff x="5734757" y="4323645"/>
            <a:chExt cx="2246488" cy="2223911"/>
          </a:xfrm>
        </p:grpSpPr>
        <p:sp>
          <p:nvSpPr>
            <p:cNvPr id="11" name="Rounded Rectangle 10"/>
            <p:cNvSpPr/>
            <p:nvPr/>
          </p:nvSpPr>
          <p:spPr bwMode="auto">
            <a:xfrm>
              <a:off x="5734757" y="4323645"/>
              <a:ext cx="2167466" cy="2223911"/>
            </a:xfrm>
            <a:prstGeom prst="roundRect">
              <a:avLst>
                <a:gd name="adj" fmla="val 8333"/>
              </a:avLst>
            </a:prstGeom>
            <a:gradFill rotWithShape="1">
              <a:gsLst>
                <a:gs pos="0">
                  <a:srgbClr val="64BE46">
                    <a:lumMod val="75000"/>
                    <a:alpha val="71000"/>
                  </a:srgbClr>
                </a:gs>
                <a:gs pos="46000">
                  <a:srgbClr val="447D27">
                    <a:alpha val="91000"/>
                  </a:srgbClr>
                </a:gs>
              </a:gsLst>
              <a:lin ang="5400000" scaled="0"/>
            </a:gradFill>
            <a:ln w="9525">
              <a:noFill/>
              <a:miter lim="800000"/>
              <a:headEnd/>
              <a:tailEnd/>
            </a:ln>
            <a:scene3d>
              <a:camera prst="orthographicFront"/>
              <a:lightRig rig="threePt" dir="t"/>
            </a:scene3d>
            <a:sp3d>
              <a:bevelT w="50800" h="38100"/>
            </a:sp3d>
          </p:spPr>
          <p:txBody>
            <a:bodyPr wrap="none" lIns="91435" tIns="45717" rIns="91435" bIns="45717" anchor="ctr"/>
            <a:lstStyle/>
            <a:p>
              <a:pPr algn="ctr" eaLnBrk="0" fontAlgn="auto" hangingPunct="0">
                <a:spcBef>
                  <a:spcPts val="0"/>
                </a:spcBef>
                <a:spcAft>
                  <a:spcPts val="0"/>
                </a:spcAft>
                <a:defRPr/>
              </a:pPr>
              <a:endParaRPr lang="en-US" sz="800" dirty="0" err="1" smtClean="0">
                <a:solidFill>
                  <a:srgbClr val="FFFF99"/>
                </a:solidFill>
                <a:effectLst>
                  <a:outerShdw blurRad="38100" dist="38100" dir="2700000" algn="tl">
                    <a:srgbClr val="000000">
                      <a:alpha val="43137"/>
                    </a:srgbClr>
                  </a:outerShdw>
                </a:effectLst>
                <a:latin typeface="Segoe"/>
              </a:endParaRPr>
            </a:p>
          </p:txBody>
        </p:sp>
        <p:sp>
          <p:nvSpPr>
            <p:cNvPr id="9" name="TextBox 10"/>
            <p:cNvSpPr txBox="1">
              <a:spLocks noChangeArrowheads="1"/>
            </p:cNvSpPr>
            <p:nvPr/>
          </p:nvSpPr>
          <p:spPr bwMode="auto">
            <a:xfrm>
              <a:off x="5789791" y="4482958"/>
              <a:ext cx="2191454" cy="1938992"/>
            </a:xfrm>
            <a:prstGeom prst="rect">
              <a:avLst/>
            </a:prstGeom>
            <a:noFill/>
            <a:ln w="9525">
              <a:noFill/>
              <a:miter lim="800000"/>
              <a:headEnd/>
              <a:tailEnd/>
            </a:ln>
          </p:spPr>
          <p:txBody>
            <a:bodyPr wrap="square">
              <a:spAutoFit/>
            </a:bodyPr>
            <a:lstStyle/>
            <a:p>
              <a:pPr>
                <a:defRPr/>
              </a:pPr>
              <a:r>
                <a:rPr lang="en-US" sz="1600" u="sng" dirty="0" smtClean="0">
                  <a:solidFill>
                    <a:srgbClr val="FFFF00"/>
                  </a:solidFill>
                  <a:effectLst>
                    <a:outerShdw blurRad="38100" dist="38100" dir="2700000" algn="tl">
                      <a:srgbClr val="000000">
                        <a:alpha val="43137"/>
                      </a:srgbClr>
                    </a:outerShdw>
                  </a:effectLst>
                  <a:latin typeface="+mn-lt"/>
                </a:rPr>
                <a:t>Back </a:t>
              </a:r>
              <a:r>
                <a:rPr lang="en-US" sz="1600" u="sng" dirty="0">
                  <a:solidFill>
                    <a:srgbClr val="FFFF00"/>
                  </a:solidFill>
                  <a:effectLst>
                    <a:outerShdw blurRad="38100" dist="38100" dir="2700000" algn="tl">
                      <a:srgbClr val="000000">
                        <a:alpha val="43137"/>
                      </a:srgbClr>
                    </a:outerShdw>
                  </a:effectLst>
                  <a:latin typeface="+mn-lt"/>
                </a:rPr>
                <a:t>end server </a:t>
              </a:r>
              <a:r>
                <a:rPr lang="en-US" sz="1600" u="sng" dirty="0" smtClean="0">
                  <a:solidFill>
                    <a:srgbClr val="FFFF00"/>
                  </a:solidFill>
                  <a:effectLst>
                    <a:outerShdw blurRad="38100" dist="38100" dir="2700000" algn="tl">
                      <a:srgbClr val="000000">
                        <a:alpha val="43137"/>
                      </a:srgbClr>
                    </a:outerShdw>
                  </a:effectLst>
                  <a:latin typeface="+mn-lt"/>
                </a:rPr>
                <a:t>2</a:t>
              </a:r>
              <a:br>
                <a:rPr lang="en-US" sz="1600" u="sng" dirty="0" smtClean="0">
                  <a:solidFill>
                    <a:srgbClr val="FFFF00"/>
                  </a:solidFill>
                  <a:effectLst>
                    <a:outerShdw blurRad="38100" dist="38100" dir="2700000" algn="tl">
                      <a:srgbClr val="000000">
                        <a:alpha val="43137"/>
                      </a:srgbClr>
                    </a:outerShdw>
                  </a:effectLst>
                  <a:latin typeface="+mn-lt"/>
                </a:rPr>
              </a:br>
              <a:endParaRPr lang="en-US" sz="800" u="sng" dirty="0" smtClean="0">
                <a:solidFill>
                  <a:schemeClr val="bg1"/>
                </a:solidFill>
                <a:effectLst>
                  <a:outerShdw blurRad="38100" dist="38100" dir="2700000" algn="tl">
                    <a:srgbClr val="000000">
                      <a:alpha val="43137"/>
                    </a:srgbClr>
                  </a:outerShdw>
                </a:effectLst>
              </a:endParaRPr>
            </a:p>
            <a:p>
              <a:pPr>
                <a:defRPr/>
              </a:pPr>
              <a:r>
                <a:rPr lang="en-US" sz="1600" dirty="0" smtClean="0">
                  <a:solidFill>
                    <a:srgbClr val="FFFF00"/>
                  </a:solidFill>
                  <a:effectLst>
                    <a:outerShdw blurRad="38100" dist="38100" dir="2700000" algn="tl">
                      <a:srgbClr val="000000">
                        <a:alpha val="43137"/>
                      </a:srgbClr>
                    </a:outerShdw>
                  </a:effectLst>
                  <a:latin typeface="+mn-lt"/>
                </a:rPr>
                <a:t>D</a:t>
              </a:r>
              <a:r>
                <a:rPr lang="en-US" sz="1600" dirty="0">
                  <a:solidFill>
                    <a:srgbClr val="FFFF00"/>
                  </a:solidFill>
                  <a:effectLst>
                    <a:outerShdw blurRad="38100" dist="38100" dir="2700000" algn="tl">
                      <a:srgbClr val="000000">
                        <a:alpha val="43137"/>
                      </a:srgbClr>
                    </a:outerShdw>
                  </a:effectLst>
                  <a:latin typeface="+mn-lt"/>
                </a:rPr>
                <a:t>:\</a:t>
              </a:r>
            </a:p>
            <a:p>
              <a:pPr>
                <a:defRPr/>
              </a:pPr>
              <a:r>
                <a:rPr lang="en-US" sz="1600" dirty="0">
                  <a:solidFill>
                    <a:srgbClr val="FFFF00"/>
                  </a:solidFill>
                  <a:effectLst>
                    <a:outerShdw blurRad="38100" dist="38100" dir="2700000" algn="tl">
                      <a:srgbClr val="000000">
                        <a:alpha val="43137"/>
                      </a:srgbClr>
                    </a:outerShdw>
                  </a:effectLst>
                  <a:latin typeface="+mn-lt"/>
                </a:rPr>
                <a:t>  + ContentDB3.mdf</a:t>
              </a:r>
            </a:p>
            <a:p>
              <a:pPr>
                <a:defRPr/>
              </a:pPr>
              <a:r>
                <a:rPr lang="en-US" sz="1600" dirty="0">
                  <a:solidFill>
                    <a:srgbClr val="FFFF00"/>
                  </a:solidFill>
                  <a:effectLst>
                    <a:outerShdw blurRad="38100" dist="38100" dir="2700000" algn="tl">
                      <a:srgbClr val="000000">
                        <a:alpha val="43137"/>
                      </a:srgbClr>
                    </a:outerShdw>
                  </a:effectLst>
                  <a:latin typeface="+mn-lt"/>
                </a:rPr>
                <a:t>  + ContentDB3.ldf</a:t>
              </a:r>
            </a:p>
            <a:p>
              <a:pPr>
                <a:defRPr/>
              </a:pPr>
              <a:r>
                <a:rPr lang="en-US" sz="1600" dirty="0">
                  <a:solidFill>
                    <a:srgbClr val="FFFF00"/>
                  </a:solidFill>
                  <a:effectLst>
                    <a:outerShdw blurRad="38100" dist="38100" dir="2700000" algn="tl">
                      <a:srgbClr val="000000">
                        <a:alpha val="43137"/>
                      </a:srgbClr>
                    </a:outerShdw>
                  </a:effectLst>
                  <a:latin typeface="+mn-lt"/>
                </a:rPr>
                <a:t>E:\</a:t>
              </a:r>
            </a:p>
            <a:p>
              <a:pPr>
                <a:defRPr/>
              </a:pPr>
              <a:r>
                <a:rPr lang="en-US" sz="1600" dirty="0">
                  <a:solidFill>
                    <a:srgbClr val="FFFF00"/>
                  </a:solidFill>
                  <a:effectLst>
                    <a:outerShdw blurRad="38100" dist="38100" dir="2700000" algn="tl">
                      <a:srgbClr val="000000">
                        <a:alpha val="43137"/>
                      </a:srgbClr>
                    </a:outerShdw>
                  </a:effectLst>
                  <a:latin typeface="+mn-lt"/>
                </a:rPr>
                <a:t>  + ContentDB4.mdf</a:t>
              </a:r>
            </a:p>
            <a:p>
              <a:pPr>
                <a:defRPr/>
              </a:pPr>
              <a:r>
                <a:rPr lang="en-US" sz="1600" dirty="0">
                  <a:solidFill>
                    <a:srgbClr val="FFFF00"/>
                  </a:solidFill>
                  <a:effectLst>
                    <a:outerShdw blurRad="38100" dist="38100" dir="2700000" algn="tl">
                      <a:srgbClr val="000000">
                        <a:alpha val="43137"/>
                      </a:srgbClr>
                    </a:outerShdw>
                  </a:effectLst>
                  <a:latin typeface="+mn-lt"/>
                </a:rPr>
                <a:t>  + </a:t>
              </a:r>
              <a:r>
                <a:rPr lang="en-US" sz="1600" dirty="0" smtClean="0">
                  <a:solidFill>
                    <a:srgbClr val="FFFF00"/>
                  </a:solidFill>
                  <a:effectLst>
                    <a:outerShdw blurRad="38100" dist="38100" dir="2700000" algn="tl">
                      <a:srgbClr val="000000">
                        <a:alpha val="43137"/>
                      </a:srgbClr>
                    </a:outerShdw>
                  </a:effectLst>
                  <a:latin typeface="+mn-lt"/>
                </a:rPr>
                <a:t>ContentDB4.ldf</a:t>
              </a:r>
              <a:endParaRPr lang="en-US" sz="1600" dirty="0">
                <a:solidFill>
                  <a:srgbClr val="FFFF00"/>
                </a:solidFill>
                <a:effectLst>
                  <a:outerShdw blurRad="38100" dist="38100" dir="2700000" algn="tl">
                    <a:srgbClr val="000000">
                      <a:alpha val="43137"/>
                    </a:srgbClr>
                  </a:outerShdw>
                </a:effectLst>
                <a:latin typeface="+mn-l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childTnLst>
                          </p:cTn>
                        </p:par>
                        <p:par>
                          <p:cTn id="17" fill="hold">
                            <p:stCondLst>
                              <p:cond delay="2000"/>
                            </p:stCondLst>
                            <p:childTnLst>
                              <p:par>
                                <p:cTn id="18" presetID="22" presetClass="entr" presetSubtype="1" fill="hold" nodeType="afterEffect">
                                  <p:stCondLst>
                                    <p:cond delay="50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dirty="0" smtClean="0"/>
              <a:t>DPM Identifies Blocks That Compose Files</a:t>
            </a:r>
          </a:p>
        </p:txBody>
      </p:sp>
      <p:sp>
        <p:nvSpPr>
          <p:cNvPr id="12" name="Rectangle 11"/>
          <p:cNvSpPr/>
          <p:nvPr/>
        </p:nvSpPr>
        <p:spPr bwMode="auto">
          <a:xfrm>
            <a:off x="6006571" y="1498954"/>
            <a:ext cx="2767012" cy="2677936"/>
          </a:xfrm>
          <a:prstGeom prst="rect">
            <a:avLst/>
          </a:prstGeom>
          <a:gradFill flip="none" rotWithShape="1">
            <a:gsLst>
              <a:gs pos="0">
                <a:schemeClr val="bg1">
                  <a:lumMod val="75000"/>
                </a:schemeClr>
              </a:gs>
              <a:gs pos="100000">
                <a:schemeClr val="tx1">
                  <a:lumMod val="50000"/>
                  <a:lumOff val="50000"/>
                </a:schemeClr>
              </a:gs>
            </a:gsLst>
            <a:lin ang="16200000" scaled="1"/>
            <a:tileRect/>
          </a:gradFill>
          <a:ln w="9525" cap="flat" cmpd="sng" algn="ctr">
            <a:noFill/>
            <a:prstDash val="solid"/>
            <a:round/>
            <a:headEnd type="none" w="med" len="med"/>
            <a:tailEnd type="none" w="med" len="med"/>
          </a:ln>
          <a:effectLst>
            <a:outerShdw blurRad="152400" dist="50800" dir="3240000" algn="ctr" rotWithShape="0">
              <a:schemeClr val="tx1">
                <a:alpha val="35000"/>
              </a:schemeClr>
            </a:outerShdw>
          </a:effectLst>
        </p:spPr>
        <p:txBody>
          <a:bodyPr lIns="91435" tIns="45717" rIns="91435" bIns="45717"/>
          <a:lstStyle/>
          <a:p>
            <a:pPr defTabSz="914355" eaLnBrk="0" hangingPunct="0">
              <a:defRPr/>
            </a:pPr>
            <a:endParaRPr lang="en-US" sz="2000" dirty="0">
              <a:latin typeface="Times" charset="0"/>
            </a:endParaRPr>
          </a:p>
        </p:txBody>
      </p:sp>
      <p:graphicFrame>
        <p:nvGraphicFramePr>
          <p:cNvPr id="13" name="Table 12"/>
          <p:cNvGraphicFramePr>
            <a:graphicFrameLocks noGrp="1"/>
          </p:cNvGraphicFramePr>
          <p:nvPr/>
        </p:nvGraphicFramePr>
        <p:xfrm>
          <a:off x="6016493" y="1500894"/>
          <a:ext cx="2743200" cy="2682875"/>
        </p:xfrm>
        <a:graphic>
          <a:graphicData uri="http://schemas.openxmlformats.org/drawingml/2006/table">
            <a:tbl>
              <a:tblPr firstRow="1" bandRow="1">
                <a:effectLst/>
                <a:tableStyleId>{5940675A-B579-460E-94D1-54222C63F5DA}</a:tableStyleId>
              </a:tblPr>
              <a:tblGrid>
                <a:gridCol w="274320"/>
                <a:gridCol w="274320"/>
                <a:gridCol w="274320"/>
                <a:gridCol w="274320"/>
                <a:gridCol w="274320"/>
                <a:gridCol w="274320"/>
                <a:gridCol w="274320"/>
                <a:gridCol w="274320"/>
                <a:gridCol w="274320"/>
                <a:gridCol w="274320"/>
              </a:tblGrid>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70397">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bl>
          </a:graphicData>
        </a:graphic>
      </p:graphicFrame>
      <p:sp>
        <p:nvSpPr>
          <p:cNvPr id="7" name="Right Arrow 6"/>
          <p:cNvSpPr/>
          <p:nvPr/>
        </p:nvSpPr>
        <p:spPr>
          <a:xfrm>
            <a:off x="3273778" y="4289425"/>
            <a:ext cx="2449689" cy="609600"/>
          </a:xfrm>
          <a:prstGeom prst="rightArrow">
            <a:avLst/>
          </a:prstGeom>
          <a:gradFill rotWithShape="1">
            <a:gsLst>
              <a:gs pos="0">
                <a:srgbClr val="000000">
                  <a:lumMod val="85000"/>
                  <a:lumOff val="15000"/>
                  <a:alpha val="3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fontAlgn="auto" hangingPunct="0">
              <a:spcBef>
                <a:spcPts val="0"/>
              </a:spcBef>
              <a:spcAft>
                <a:spcPts val="0"/>
              </a:spcAft>
              <a:defRPr/>
            </a:pPr>
            <a:endParaRPr lang="en-US" sz="1000">
              <a:solidFill>
                <a:srgbClr val="FFFF99"/>
              </a:solidFill>
              <a:effectLst>
                <a:outerShdw blurRad="38100" dist="38100" dir="2700000" algn="tl">
                  <a:srgbClr val="000000">
                    <a:alpha val="43137"/>
                  </a:srgbClr>
                </a:outerShdw>
              </a:effectLst>
              <a:latin typeface="Segoe"/>
            </a:endParaRPr>
          </a:p>
        </p:txBody>
      </p:sp>
      <p:grpSp>
        <p:nvGrpSpPr>
          <p:cNvPr id="2" name="Group 27"/>
          <p:cNvGrpSpPr/>
          <p:nvPr/>
        </p:nvGrpSpPr>
        <p:grpSpPr>
          <a:xfrm>
            <a:off x="508002" y="2788356"/>
            <a:ext cx="2562576" cy="2528712"/>
            <a:chOff x="508002" y="2788356"/>
            <a:chExt cx="2562576" cy="2528712"/>
          </a:xfrm>
        </p:grpSpPr>
        <p:sp>
          <p:nvSpPr>
            <p:cNvPr id="11" name="Rounded Rectangle 10"/>
            <p:cNvSpPr/>
            <p:nvPr/>
          </p:nvSpPr>
          <p:spPr bwMode="auto">
            <a:xfrm>
              <a:off x="508002" y="2788356"/>
              <a:ext cx="2415820" cy="2528712"/>
            </a:xfrm>
            <a:prstGeom prst="roundRect">
              <a:avLst>
                <a:gd name="adj" fmla="val 6464"/>
              </a:avLst>
            </a:prstGeom>
            <a:gradFill rotWithShape="1">
              <a:gsLst>
                <a:gs pos="0">
                  <a:srgbClr val="046AB0">
                    <a:alpha val="92941"/>
                  </a:srgbClr>
                </a:gs>
                <a:gs pos="100000">
                  <a:srgbClr val="0070C0">
                    <a:alpha val="52000"/>
                  </a:srgb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38100" h="25400"/>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2400" dirty="0" err="1" smtClean="0">
                <a:latin typeface="Segoe" pitchFamily="34" charset="0"/>
              </a:endParaRPr>
            </a:p>
          </p:txBody>
        </p:sp>
        <p:sp>
          <p:nvSpPr>
            <p:cNvPr id="10" name="TextBox 10"/>
            <p:cNvSpPr txBox="1">
              <a:spLocks noChangeArrowheads="1"/>
            </p:cNvSpPr>
            <p:nvPr/>
          </p:nvSpPr>
          <p:spPr bwMode="auto">
            <a:xfrm>
              <a:off x="525463" y="2871788"/>
              <a:ext cx="2545115" cy="2031325"/>
            </a:xfrm>
            <a:prstGeom prst="rect">
              <a:avLst/>
            </a:prstGeom>
            <a:noFill/>
            <a:ln w="9525">
              <a:noFill/>
              <a:miter lim="800000"/>
              <a:headEnd/>
              <a:tailEnd/>
            </a:ln>
          </p:spPr>
          <p:txBody>
            <a:bodyPr wrap="square">
              <a:spAutoFit/>
            </a:bodyPr>
            <a:lstStyle/>
            <a:p>
              <a:pPr>
                <a:defRPr/>
              </a:pPr>
              <a:r>
                <a:rPr lang="en-US" dirty="0">
                  <a:effectLst>
                    <a:outerShdw blurRad="38100" dist="38100" dir="2700000" algn="tl">
                      <a:srgbClr val="000000">
                        <a:alpha val="43137"/>
                      </a:srgbClr>
                    </a:outerShdw>
                  </a:effectLst>
                  <a:latin typeface="+mj-lt"/>
                </a:rPr>
                <a:t>E:\</a:t>
              </a:r>
            </a:p>
            <a:p>
              <a:pPr>
                <a:defRPr/>
              </a:pPr>
              <a:r>
                <a:rPr lang="en-US" dirty="0">
                  <a:effectLst>
                    <a:outerShdw blurRad="38100" dist="38100" dir="2700000" algn="tl">
                      <a:srgbClr val="000000">
                        <a:alpha val="43137"/>
                      </a:srgbClr>
                    </a:outerShdw>
                  </a:effectLst>
                  <a:latin typeface="+mj-lt"/>
                </a:rPr>
                <a:t>   +  ContentDB1.mdf</a:t>
              </a:r>
            </a:p>
            <a:p>
              <a:pPr>
                <a:defRPr/>
              </a:pPr>
              <a:r>
                <a:rPr lang="en-US" dirty="0">
                  <a:effectLst>
                    <a:outerShdw blurRad="38100" dist="38100" dir="2700000" algn="tl">
                      <a:srgbClr val="000000">
                        <a:alpha val="43137"/>
                      </a:srgbClr>
                    </a:outerShdw>
                  </a:effectLst>
                  <a:latin typeface="+mj-lt"/>
                </a:rPr>
                <a:t>   +  ContentDB1.ldf</a:t>
              </a:r>
            </a:p>
            <a:p>
              <a:pPr>
                <a:defRPr/>
              </a:pPr>
              <a:endParaRPr lang="en-US" dirty="0">
                <a:effectLst>
                  <a:outerShdw blurRad="38100" dist="38100" dir="2700000" algn="tl">
                    <a:srgbClr val="000000">
                      <a:alpha val="43137"/>
                    </a:srgbClr>
                  </a:outerShdw>
                </a:effectLst>
                <a:latin typeface="+mj-lt"/>
              </a:endParaRPr>
            </a:p>
            <a:p>
              <a:pPr>
                <a:defRPr/>
              </a:pPr>
              <a:r>
                <a:rPr lang="en-US" dirty="0">
                  <a:effectLst>
                    <a:outerShdw blurRad="38100" dist="38100" dir="2700000" algn="tl">
                      <a:srgbClr val="000000">
                        <a:alpha val="43137"/>
                      </a:srgbClr>
                    </a:outerShdw>
                  </a:effectLst>
                  <a:latin typeface="+mj-lt"/>
                </a:rPr>
                <a:t>F:\</a:t>
              </a:r>
            </a:p>
            <a:p>
              <a:pPr>
                <a:defRPr/>
              </a:pPr>
              <a:r>
                <a:rPr lang="en-US" dirty="0">
                  <a:effectLst>
                    <a:outerShdw blurRad="38100" dist="38100" dir="2700000" algn="tl">
                      <a:srgbClr val="000000">
                        <a:alpha val="43137"/>
                      </a:srgbClr>
                    </a:outerShdw>
                  </a:effectLst>
                  <a:latin typeface="+mj-lt"/>
                </a:rPr>
                <a:t>   +  ContentDB2.mdf</a:t>
              </a:r>
            </a:p>
            <a:p>
              <a:pPr>
                <a:defRPr/>
              </a:pPr>
              <a:r>
                <a:rPr lang="en-US" dirty="0">
                  <a:effectLst>
                    <a:outerShdw blurRad="38100" dist="38100" dir="2700000" algn="tl">
                      <a:srgbClr val="000000">
                        <a:alpha val="43137"/>
                      </a:srgbClr>
                    </a:outerShdw>
                  </a:effectLst>
                  <a:latin typeface="+mj-lt"/>
                </a:rPr>
                <a:t>   +  ContentDB2.ldf</a:t>
              </a:r>
            </a:p>
          </p:txBody>
        </p:sp>
      </p:grpSp>
      <p:sp>
        <p:nvSpPr>
          <p:cNvPr id="17" name="Rectangle 16"/>
          <p:cNvSpPr/>
          <p:nvPr/>
        </p:nvSpPr>
        <p:spPr>
          <a:xfrm>
            <a:off x="423332" y="1429014"/>
            <a:ext cx="5356579" cy="1015663"/>
          </a:xfrm>
          <a:prstGeom prst="rect">
            <a:avLst/>
          </a:prstGeom>
        </p:spPr>
        <p:txBody>
          <a:bodyPr wrap="square">
            <a:spAutoFit/>
          </a:bodyPr>
          <a:lstStyle/>
          <a:p>
            <a:pPr marL="0" indent="0">
              <a:buNone/>
            </a:pPr>
            <a:r>
              <a:rPr lang="en-US" sz="2000" dirty="0" smtClean="0">
                <a:latin typeface="+mn-lt"/>
              </a:rPr>
              <a:t>DPM filter creates a volume map to monitor which disk blocks contain portions of the files </a:t>
            </a:r>
          </a:p>
          <a:p>
            <a:pPr marL="0" indent="0">
              <a:buNone/>
            </a:pPr>
            <a:r>
              <a:rPr lang="en-US" sz="2000" dirty="0" smtClean="0">
                <a:latin typeface="+mn-lt"/>
              </a:rPr>
              <a:t>to be protected</a:t>
            </a:r>
            <a:endParaRPr lang="en-US" sz="2000" dirty="0">
              <a:latin typeface="+mn-lt"/>
            </a:endParaRPr>
          </a:p>
        </p:txBody>
      </p:sp>
      <p:grpSp>
        <p:nvGrpSpPr>
          <p:cNvPr id="3" name="Group 28"/>
          <p:cNvGrpSpPr/>
          <p:nvPr/>
        </p:nvGrpSpPr>
        <p:grpSpPr>
          <a:xfrm>
            <a:off x="6012316" y="4338210"/>
            <a:ext cx="2767012" cy="1622423"/>
            <a:chOff x="6164616" y="4490510"/>
            <a:chExt cx="2767012" cy="1622423"/>
          </a:xfrm>
        </p:grpSpPr>
        <p:sp>
          <p:nvSpPr>
            <p:cNvPr id="30" name="Rectangle 29"/>
            <p:cNvSpPr/>
            <p:nvPr/>
          </p:nvSpPr>
          <p:spPr bwMode="auto">
            <a:xfrm>
              <a:off x="6164616" y="4490510"/>
              <a:ext cx="2767012" cy="1622423"/>
            </a:xfrm>
            <a:prstGeom prst="rect">
              <a:avLst/>
            </a:prstGeom>
            <a:gradFill flip="none" rotWithShape="1">
              <a:gsLst>
                <a:gs pos="0">
                  <a:schemeClr val="bg1">
                    <a:alpha val="0"/>
                  </a:schemeClr>
                </a:gs>
                <a:gs pos="62000">
                  <a:schemeClr val="bg1">
                    <a:alpha val="85000"/>
                  </a:schemeClr>
                </a:gs>
              </a:gsLst>
              <a:lin ang="16200000" scaled="1"/>
              <a:tileRect/>
            </a:gradFill>
            <a:ln w="9525" cap="flat" cmpd="sng" algn="ctr">
              <a:noFill/>
              <a:prstDash val="solid"/>
              <a:round/>
              <a:headEnd type="none" w="med" len="med"/>
              <a:tailEnd type="none" w="med" len="med"/>
            </a:ln>
            <a:effectLst/>
          </p:spPr>
          <p:txBody>
            <a:bodyPr lIns="91435" tIns="45717" rIns="91435" bIns="45717"/>
            <a:lstStyle/>
            <a:p>
              <a:pPr defTabSz="914355" eaLnBrk="0" hangingPunct="0">
                <a:defRPr/>
              </a:pPr>
              <a:endParaRPr lang="en-US" sz="2000" dirty="0">
                <a:latin typeface="Times" charset="0"/>
              </a:endParaRPr>
            </a:p>
          </p:txBody>
        </p:sp>
        <p:sp>
          <p:nvSpPr>
            <p:cNvPr id="31" name="TextBox 6"/>
            <p:cNvSpPr txBox="1">
              <a:spLocks noChangeArrowheads="1"/>
            </p:cNvSpPr>
            <p:nvPr/>
          </p:nvSpPr>
          <p:spPr bwMode="auto">
            <a:xfrm>
              <a:off x="6197425" y="4552244"/>
              <a:ext cx="2343452" cy="307771"/>
            </a:xfrm>
            <a:prstGeom prst="rect">
              <a:avLst/>
            </a:prstGeom>
            <a:noFill/>
            <a:ln w="9525">
              <a:noFill/>
              <a:miter lim="800000"/>
              <a:headEnd/>
              <a:tailEnd/>
            </a:ln>
          </p:spPr>
          <p:txBody>
            <a:bodyPr wrap="none" lIns="91435" tIns="45717" rIns="91435" bIns="45717">
              <a:spAutoFit/>
            </a:bodyPr>
            <a:lstStyle/>
            <a:p>
              <a:pPr eaLnBrk="0" hangingPunct="0"/>
              <a:r>
                <a:rPr lang="en-US" sz="1400" b="1" dirty="0">
                  <a:solidFill>
                    <a:schemeClr val="tx1">
                      <a:lumMod val="75000"/>
                      <a:lumOff val="25000"/>
                    </a:schemeClr>
                  </a:solidFill>
                  <a:latin typeface="+mj-lt"/>
                </a:rPr>
                <a:t>DPM Filter – Volume Map</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99156" y="1411110"/>
            <a:ext cx="5717825" cy="451308"/>
            <a:chOff x="299156" y="1411110"/>
            <a:chExt cx="5717825" cy="451308"/>
          </a:xfrm>
        </p:grpSpPr>
        <p:sp>
          <p:nvSpPr>
            <p:cNvPr id="24" name="Round Same Side Corner Rectangle 23"/>
            <p:cNvSpPr/>
            <p:nvPr/>
          </p:nvSpPr>
          <p:spPr bwMode="auto">
            <a:xfrm rot="16200000">
              <a:off x="3002845" y="-1162755"/>
              <a:ext cx="389470" cy="5638802"/>
            </a:xfrm>
            <a:prstGeom prst="round2SameRect">
              <a:avLst>
                <a:gd name="adj1" fmla="val 22465"/>
                <a:gd name="adj2" fmla="val 0"/>
              </a:avLst>
            </a:prstGeom>
            <a:gradFill flip="none" rotWithShape="1">
              <a:gsLst>
                <a:gs pos="0">
                  <a:schemeClr val="bg1">
                    <a:alpha val="0"/>
                  </a:schemeClr>
                </a:gs>
                <a:gs pos="62000">
                  <a:schemeClr val="accent3">
                    <a:lumMod val="75000"/>
                    <a:alpha val="60000"/>
                  </a:schemeClr>
                </a:gs>
              </a:gsLst>
              <a:lin ang="16200000" scaled="1"/>
              <a:tileRect/>
            </a:gradFill>
            <a:ln w="9525" cap="flat" cmpd="sng" algn="ctr">
              <a:noFill/>
              <a:prstDash val="solid"/>
              <a:round/>
              <a:headEnd type="none" w="med" len="med"/>
              <a:tailEnd type="none" w="med" len="med"/>
            </a:ln>
            <a:effectLst/>
          </p:spPr>
          <p:txBody>
            <a:bodyPr lIns="91435" tIns="45717" rIns="91435" bIns="45717"/>
            <a:lstStyle/>
            <a:p>
              <a:pPr defTabSz="914355" eaLnBrk="0" hangingPunct="0">
                <a:defRPr/>
              </a:pPr>
              <a:endParaRPr lang="en-US" sz="2000" dirty="0" err="1" smtClean="0">
                <a:solidFill>
                  <a:schemeClr val="tx1"/>
                </a:solidFill>
                <a:latin typeface="Times" charset="0"/>
              </a:endParaRPr>
            </a:p>
          </p:txBody>
        </p:sp>
        <p:pic>
          <p:nvPicPr>
            <p:cNvPr id="21" name="Picture 2" descr="D:\Projects\Microsoft\WS08_ServerConsolidationCompete\Windows Server 2008 (external facing)\images\clock.gif"/>
            <p:cNvPicPr>
              <a:picLocks noChangeAspect="1" noChangeArrowheads="1"/>
            </p:cNvPicPr>
            <p:nvPr/>
          </p:nvPicPr>
          <p:blipFill>
            <a:blip r:embed="rId3" cstate="print"/>
            <a:srcRect/>
            <a:stretch>
              <a:fillRect/>
            </a:stretch>
          </p:blipFill>
          <p:spPr bwMode="auto">
            <a:xfrm>
              <a:off x="299156" y="1411110"/>
              <a:ext cx="457200" cy="451308"/>
            </a:xfrm>
            <a:prstGeom prst="rect">
              <a:avLst/>
            </a:prstGeom>
            <a:noFill/>
            <a:effectLst>
              <a:outerShdw blurRad="50800" dist="38100" dir="2700000" algn="tl" rotWithShape="0">
                <a:prstClr val="black">
                  <a:alpha val="40000"/>
                </a:prstClr>
              </a:outerShdw>
            </a:effectLst>
          </p:spPr>
        </p:pic>
      </p:grpSp>
      <p:sp>
        <p:nvSpPr>
          <p:cNvPr id="20" name="Rectangle 19"/>
          <p:cNvSpPr/>
          <p:nvPr/>
        </p:nvSpPr>
        <p:spPr bwMode="auto">
          <a:xfrm>
            <a:off x="373856" y="2506046"/>
            <a:ext cx="4937760" cy="3438525"/>
          </a:xfrm>
          <a:prstGeom prst="rect">
            <a:avLst/>
          </a:prstGeom>
          <a:gradFill flip="none" rotWithShape="0">
            <a:gsLst>
              <a:gs pos="0">
                <a:schemeClr val="tx1">
                  <a:lumMod val="50000"/>
                  <a:lumOff val="50000"/>
                  <a:alpha val="76000"/>
                </a:schemeClr>
              </a:gs>
              <a:gs pos="62000">
                <a:schemeClr val="tx1">
                  <a:lumMod val="65000"/>
                  <a:lumOff val="35000"/>
                </a:schemeClr>
              </a:gs>
            </a:gsLst>
            <a:lin ang="16200000" scaled="1"/>
            <a:tileRect/>
          </a:gradFill>
          <a:ln w="9525" cap="flat" cmpd="sng" algn="ctr">
            <a:solidFill>
              <a:schemeClr val="bg1">
                <a:lumMod val="50000"/>
                <a:lumOff val="50000"/>
              </a:schemeClr>
            </a:solidFill>
            <a:prstDash val="solid"/>
            <a:round/>
            <a:headEnd type="none" w="med" len="med"/>
            <a:tailEnd type="none" w="med" len="med"/>
          </a:ln>
          <a:effectLst>
            <a:outerShdw blurRad="215900" dist="50800" dir="2340000" algn="ctr" rotWithShape="0">
              <a:schemeClr val="tx1">
                <a:alpha val="45000"/>
              </a:schemeClr>
            </a:outerShdw>
          </a:effectLst>
        </p:spPr>
        <p:txBody>
          <a:bodyPr lIns="91435" tIns="45717" rIns="91435" bIns="45717"/>
          <a:lstStyle/>
          <a:p>
            <a:pPr defTabSz="914355" eaLnBrk="0" hangingPunct="0">
              <a:defRPr/>
            </a:pPr>
            <a:endParaRPr lang="en-US" sz="2000" dirty="0">
              <a:latin typeface="Times" charset="0"/>
            </a:endParaRPr>
          </a:p>
        </p:txBody>
      </p:sp>
      <p:graphicFrame>
        <p:nvGraphicFramePr>
          <p:cNvPr id="4" name="Table 3"/>
          <p:cNvGraphicFramePr>
            <a:graphicFrameLocks noGrp="1"/>
          </p:cNvGraphicFramePr>
          <p:nvPr/>
        </p:nvGraphicFramePr>
        <p:xfrm>
          <a:off x="373856" y="2503399"/>
          <a:ext cx="4937760" cy="3443818"/>
        </p:xfrm>
        <a:graphic>
          <a:graphicData uri="http://schemas.openxmlformats.org/drawingml/2006/table">
            <a:tbl>
              <a:tblPr firstRow="1" bandRow="1">
                <a:effectLst/>
                <a:tableStyleId>{5940675A-B579-460E-94D1-54222C63F5DA}</a:tableStyleId>
              </a:tblPr>
              <a:tblGrid>
                <a:gridCol w="493776"/>
                <a:gridCol w="493776"/>
                <a:gridCol w="493776"/>
                <a:gridCol w="493776"/>
                <a:gridCol w="493776"/>
                <a:gridCol w="493776"/>
                <a:gridCol w="493776"/>
                <a:gridCol w="493776"/>
                <a:gridCol w="493776"/>
                <a:gridCol w="493776"/>
              </a:tblGrid>
              <a:tr h="443443">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bl>
          </a:graphicData>
        </a:graphic>
      </p:graphicFrame>
      <p:sp>
        <p:nvSpPr>
          <p:cNvPr id="66563" name="Title 1"/>
          <p:cNvSpPr>
            <a:spLocks noGrp="1"/>
          </p:cNvSpPr>
          <p:nvPr>
            <p:ph type="title"/>
          </p:nvPr>
        </p:nvSpPr>
        <p:spPr/>
        <p:txBody>
          <a:bodyPr/>
          <a:lstStyle/>
          <a:p>
            <a:r>
              <a:rPr lang="en-US" smtClean="0"/>
              <a:t>Start of Synchronization Window</a:t>
            </a:r>
            <a:endParaRPr lang="en-US" dirty="0" smtClean="0"/>
          </a:p>
        </p:txBody>
      </p:sp>
      <p:sp>
        <p:nvSpPr>
          <p:cNvPr id="66565" name="TextBox 7"/>
          <p:cNvSpPr txBox="1">
            <a:spLocks noChangeArrowheads="1"/>
          </p:cNvSpPr>
          <p:nvPr/>
        </p:nvSpPr>
        <p:spPr bwMode="auto">
          <a:xfrm>
            <a:off x="709964" y="1448330"/>
            <a:ext cx="1677180" cy="400103"/>
          </a:xfrm>
          <a:prstGeom prst="rect">
            <a:avLst/>
          </a:prstGeom>
          <a:noFill/>
          <a:ln w="9525">
            <a:noFill/>
            <a:miter lim="800000"/>
            <a:headEnd/>
            <a:tailEnd/>
          </a:ln>
        </p:spPr>
        <p:txBody>
          <a:bodyPr wrap="none" lIns="91435" tIns="45717" rIns="91435" bIns="45717">
            <a:spAutoFit/>
          </a:bodyPr>
          <a:lstStyle/>
          <a:p>
            <a:pPr eaLnBrk="0" hangingPunct="0"/>
            <a:r>
              <a:rPr lang="en-US" sz="2000" dirty="0">
                <a:solidFill>
                  <a:srgbClr val="FFFF00"/>
                </a:solidFill>
                <a:effectLst>
                  <a:outerShdw blurRad="38100" dist="38100" dir="2700000" algn="tl">
                    <a:srgbClr val="000000">
                      <a:alpha val="43137"/>
                    </a:srgbClr>
                  </a:outerShdw>
                </a:effectLst>
                <a:latin typeface="+mj-lt"/>
              </a:rPr>
              <a:t>Time = 10:00</a:t>
            </a:r>
          </a:p>
        </p:txBody>
      </p:sp>
      <p:sp>
        <p:nvSpPr>
          <p:cNvPr id="15" name="Rectangle 14"/>
          <p:cNvSpPr/>
          <p:nvPr/>
        </p:nvSpPr>
        <p:spPr bwMode="auto">
          <a:xfrm>
            <a:off x="6012216" y="4338110"/>
            <a:ext cx="2767012" cy="1622423"/>
          </a:xfrm>
          <a:prstGeom prst="rect">
            <a:avLst/>
          </a:prstGeom>
          <a:gradFill flip="none" rotWithShape="1">
            <a:gsLst>
              <a:gs pos="0">
                <a:schemeClr val="bg1">
                  <a:alpha val="0"/>
                </a:schemeClr>
              </a:gs>
              <a:gs pos="62000">
                <a:schemeClr val="bg1">
                  <a:alpha val="85000"/>
                </a:schemeClr>
              </a:gs>
            </a:gsLst>
            <a:lin ang="16200000" scaled="1"/>
            <a:tileRect/>
          </a:gradFill>
          <a:ln w="9525" cap="flat" cmpd="sng" algn="ctr">
            <a:noFill/>
            <a:prstDash val="solid"/>
            <a:round/>
            <a:headEnd type="none" w="med" len="med"/>
            <a:tailEnd type="none" w="med" len="med"/>
          </a:ln>
          <a:effectLst/>
        </p:spPr>
        <p:txBody>
          <a:bodyPr lIns="91435" tIns="45717" rIns="91435" bIns="45717"/>
          <a:lstStyle/>
          <a:p>
            <a:pPr defTabSz="914355" eaLnBrk="0" hangingPunct="0">
              <a:defRPr/>
            </a:pPr>
            <a:endParaRPr lang="en-US" sz="2000" dirty="0">
              <a:latin typeface="Times" charset="0"/>
            </a:endParaRPr>
          </a:p>
        </p:txBody>
      </p:sp>
      <p:sp>
        <p:nvSpPr>
          <p:cNvPr id="16" name="TextBox 6"/>
          <p:cNvSpPr txBox="1">
            <a:spLocks noChangeArrowheads="1"/>
          </p:cNvSpPr>
          <p:nvPr/>
        </p:nvSpPr>
        <p:spPr bwMode="auto">
          <a:xfrm>
            <a:off x="6045025" y="4399844"/>
            <a:ext cx="2343452" cy="307771"/>
          </a:xfrm>
          <a:prstGeom prst="rect">
            <a:avLst/>
          </a:prstGeom>
          <a:noFill/>
          <a:ln w="9525">
            <a:noFill/>
            <a:miter lim="800000"/>
            <a:headEnd/>
            <a:tailEnd/>
          </a:ln>
        </p:spPr>
        <p:txBody>
          <a:bodyPr wrap="none" lIns="91435" tIns="45717" rIns="91435" bIns="45717">
            <a:spAutoFit/>
          </a:bodyPr>
          <a:lstStyle/>
          <a:p>
            <a:pPr eaLnBrk="0" hangingPunct="0"/>
            <a:r>
              <a:rPr lang="en-US" sz="1400" b="1" dirty="0">
                <a:solidFill>
                  <a:schemeClr val="tx1">
                    <a:lumMod val="75000"/>
                    <a:lumOff val="25000"/>
                  </a:schemeClr>
                </a:solidFill>
                <a:latin typeface="+mj-lt"/>
              </a:rPr>
              <a:t>DPM Filter – Volume Map</a:t>
            </a:r>
          </a:p>
        </p:txBody>
      </p:sp>
      <p:sp>
        <p:nvSpPr>
          <p:cNvPr id="17" name="Rectangle 16"/>
          <p:cNvSpPr/>
          <p:nvPr/>
        </p:nvSpPr>
        <p:spPr bwMode="auto">
          <a:xfrm>
            <a:off x="6006571" y="1498954"/>
            <a:ext cx="2767012" cy="2677936"/>
          </a:xfrm>
          <a:prstGeom prst="rect">
            <a:avLst/>
          </a:prstGeom>
          <a:gradFill flip="none" rotWithShape="1">
            <a:gsLst>
              <a:gs pos="0">
                <a:schemeClr val="bg1">
                  <a:lumMod val="75000"/>
                </a:schemeClr>
              </a:gs>
              <a:gs pos="100000">
                <a:schemeClr val="tx1">
                  <a:lumMod val="50000"/>
                  <a:lumOff val="50000"/>
                </a:schemeClr>
              </a:gs>
            </a:gsLst>
            <a:lin ang="16200000" scaled="1"/>
            <a:tileRect/>
          </a:gradFill>
          <a:ln w="9525" cap="flat" cmpd="sng" algn="ctr">
            <a:noFill/>
            <a:prstDash val="solid"/>
            <a:round/>
            <a:headEnd type="none" w="med" len="med"/>
            <a:tailEnd type="none" w="med" len="med"/>
          </a:ln>
          <a:effectLst>
            <a:outerShdw blurRad="152400" dist="50800" dir="3240000" algn="ctr" rotWithShape="0">
              <a:schemeClr val="tx1">
                <a:alpha val="35000"/>
              </a:schemeClr>
            </a:outerShdw>
          </a:effectLst>
        </p:spPr>
        <p:txBody>
          <a:bodyPr lIns="91435" tIns="45717" rIns="91435" bIns="45717"/>
          <a:lstStyle/>
          <a:p>
            <a:pPr defTabSz="914355" eaLnBrk="0" hangingPunct="0">
              <a:defRPr/>
            </a:pPr>
            <a:endParaRPr lang="en-US" sz="2000" dirty="0">
              <a:latin typeface="Times" charset="0"/>
            </a:endParaRPr>
          </a:p>
        </p:txBody>
      </p:sp>
      <p:graphicFrame>
        <p:nvGraphicFramePr>
          <p:cNvPr id="18" name="Table 17"/>
          <p:cNvGraphicFramePr>
            <a:graphicFrameLocks noGrp="1"/>
          </p:cNvGraphicFramePr>
          <p:nvPr/>
        </p:nvGraphicFramePr>
        <p:xfrm>
          <a:off x="6016493" y="1500894"/>
          <a:ext cx="2743200" cy="2682875"/>
        </p:xfrm>
        <a:graphic>
          <a:graphicData uri="http://schemas.openxmlformats.org/drawingml/2006/table">
            <a:tbl>
              <a:tblPr firstRow="1" bandRow="1">
                <a:effectLst/>
                <a:tableStyleId>{5940675A-B579-460E-94D1-54222C63F5DA}</a:tableStyleId>
              </a:tblPr>
              <a:tblGrid>
                <a:gridCol w="274320"/>
                <a:gridCol w="274320"/>
                <a:gridCol w="274320"/>
                <a:gridCol w="274320"/>
                <a:gridCol w="274320"/>
                <a:gridCol w="274320"/>
                <a:gridCol w="274320"/>
                <a:gridCol w="274320"/>
                <a:gridCol w="274320"/>
                <a:gridCol w="274320"/>
              </a:tblGrid>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70397">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bl>
          </a:graphicData>
        </a:graphic>
      </p:graphicFrame>
      <p:grpSp>
        <p:nvGrpSpPr>
          <p:cNvPr id="3" name="Group 22"/>
          <p:cNvGrpSpPr/>
          <p:nvPr/>
        </p:nvGrpSpPr>
        <p:grpSpPr>
          <a:xfrm>
            <a:off x="368539" y="2043289"/>
            <a:ext cx="2825923" cy="361245"/>
            <a:chOff x="368539" y="2043289"/>
            <a:chExt cx="2825923" cy="361245"/>
          </a:xfrm>
        </p:grpSpPr>
        <p:sp>
          <p:nvSpPr>
            <p:cNvPr id="19" name="Rounded Rectangle 18"/>
            <p:cNvSpPr/>
            <p:nvPr/>
          </p:nvSpPr>
          <p:spPr bwMode="auto">
            <a:xfrm>
              <a:off x="383821" y="2043289"/>
              <a:ext cx="2810641" cy="361245"/>
            </a:xfrm>
            <a:prstGeom prst="roundRect">
              <a:avLst>
                <a:gd name="adj" fmla="val 37357"/>
              </a:avLst>
            </a:prstGeom>
            <a:gradFill rotWithShape="1">
              <a:gsLst>
                <a:gs pos="0">
                  <a:srgbClr val="046AB0">
                    <a:alpha val="92941"/>
                  </a:srgbClr>
                </a:gs>
                <a:gs pos="100000">
                  <a:srgbClr val="0070C0">
                    <a:alpha val="52000"/>
                  </a:srgb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38100" h="25400"/>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2400" dirty="0" err="1" smtClean="0">
                <a:solidFill>
                  <a:srgbClr val="FFFFFF"/>
                </a:solidFill>
                <a:latin typeface="Segoe" pitchFamily="34" charset="0"/>
              </a:endParaRPr>
            </a:p>
          </p:txBody>
        </p:sp>
        <p:sp>
          <p:nvSpPr>
            <p:cNvPr id="22" name="TextBox 7"/>
            <p:cNvSpPr txBox="1">
              <a:spLocks noChangeArrowheads="1"/>
            </p:cNvSpPr>
            <p:nvPr/>
          </p:nvSpPr>
          <p:spPr bwMode="auto">
            <a:xfrm>
              <a:off x="368539" y="2044524"/>
              <a:ext cx="2790297" cy="323159"/>
            </a:xfrm>
            <a:prstGeom prst="rect">
              <a:avLst/>
            </a:prstGeom>
            <a:noFill/>
            <a:ln w="9525">
              <a:noFill/>
              <a:miter lim="800000"/>
              <a:headEnd/>
              <a:tailEnd/>
            </a:ln>
          </p:spPr>
          <p:txBody>
            <a:bodyPr wrap="square" lIns="91435" tIns="45717" rIns="91435" bIns="45717">
              <a:spAutoFit/>
            </a:bodyPr>
            <a:lstStyle/>
            <a:p>
              <a:pPr eaLnBrk="0" hangingPunct="0"/>
              <a:r>
                <a:rPr lang="en-US" sz="1500" dirty="0">
                  <a:solidFill>
                    <a:srgbClr val="FFFF00"/>
                  </a:solidFill>
                  <a:effectLst>
                    <a:outerShdw blurRad="38100" dist="38100" dir="2700000" algn="tl">
                      <a:srgbClr val="000000">
                        <a:alpha val="43137"/>
                      </a:srgbClr>
                    </a:outerShdw>
                  </a:effectLst>
                  <a:latin typeface="+mj-lt"/>
                </a:rPr>
                <a:t>VOLUME (actual disk blocks)</a:t>
              </a:r>
            </a:p>
          </p:txBody>
        </p:sp>
      </p:grpSp>
      <p:graphicFrame>
        <p:nvGraphicFramePr>
          <p:cNvPr id="33" name="Table 32"/>
          <p:cNvGraphicFramePr>
            <a:graphicFrameLocks noGrp="1"/>
          </p:cNvGraphicFramePr>
          <p:nvPr/>
        </p:nvGraphicFramePr>
        <p:xfrm>
          <a:off x="373856" y="2503399"/>
          <a:ext cx="4937760" cy="3443818"/>
        </p:xfrm>
        <a:graphic>
          <a:graphicData uri="http://schemas.openxmlformats.org/drawingml/2006/table">
            <a:tbl>
              <a:tblPr firstRow="1" bandRow="1">
                <a:effectLst/>
                <a:tableStyleId>{5940675A-B579-460E-94D1-54222C63F5DA}</a:tableStyleId>
              </a:tblPr>
              <a:tblGrid>
                <a:gridCol w="493776"/>
                <a:gridCol w="493776"/>
                <a:gridCol w="493776"/>
                <a:gridCol w="493776"/>
                <a:gridCol w="493776"/>
                <a:gridCol w="493776"/>
                <a:gridCol w="493776"/>
                <a:gridCol w="493776"/>
                <a:gridCol w="493776"/>
                <a:gridCol w="493776"/>
              </a:tblGrid>
              <a:tr h="443443">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61AD2D"/>
                        </a:gs>
                        <a:gs pos="100000">
                          <a:srgbClr val="92D050"/>
                        </a:gs>
                      </a:gsLst>
                      <a:lin ang="16200000" scaled="1"/>
                    </a:gradFill>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2</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61AD2D"/>
                        </a:gs>
                        <a:gs pos="100000">
                          <a:srgbClr val="92D050"/>
                        </a:gs>
                      </a:gsLst>
                      <a:lin ang="16200000" scaled="1"/>
                    </a:gradFill>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3</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61AD2D"/>
                        </a:gs>
                        <a:gs pos="100000">
                          <a:srgbClr val="92D050"/>
                        </a:gs>
                      </a:gsLst>
                      <a:lin ang="16200000" scaled="1"/>
                    </a:gradFill>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4</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61AD2D"/>
                        </a:gs>
                        <a:gs pos="100000">
                          <a:srgbClr val="92D050"/>
                        </a:gs>
                      </a:gsLst>
                      <a:lin ang="16200000" scaled="1"/>
                    </a:gradFill>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bl>
          </a:graphicData>
        </a:graphic>
      </p:graphicFrame>
      <p:sp>
        <p:nvSpPr>
          <p:cNvPr id="34" name="TextBox 7"/>
          <p:cNvSpPr txBox="1">
            <a:spLocks noChangeArrowheads="1"/>
          </p:cNvSpPr>
          <p:nvPr/>
        </p:nvSpPr>
        <p:spPr bwMode="auto">
          <a:xfrm>
            <a:off x="709964" y="1448330"/>
            <a:ext cx="1677180" cy="400103"/>
          </a:xfrm>
          <a:prstGeom prst="rect">
            <a:avLst/>
          </a:prstGeom>
          <a:noFill/>
          <a:ln w="9525">
            <a:noFill/>
            <a:miter lim="800000"/>
            <a:headEnd/>
            <a:tailEnd/>
          </a:ln>
        </p:spPr>
        <p:txBody>
          <a:bodyPr wrap="none" lIns="91435" tIns="45717" rIns="91435" bIns="45717">
            <a:spAutoFit/>
          </a:bodyPr>
          <a:lstStyle/>
          <a:p>
            <a:pPr eaLnBrk="0" hangingPunct="0"/>
            <a:r>
              <a:rPr lang="en-US" sz="2000" dirty="0">
                <a:solidFill>
                  <a:srgbClr val="FFFF00"/>
                </a:solidFill>
                <a:effectLst>
                  <a:outerShdw blurRad="38100" dist="38100" dir="2700000" algn="tl">
                    <a:srgbClr val="000000">
                      <a:alpha val="43137"/>
                    </a:srgbClr>
                  </a:outerShdw>
                </a:effectLst>
                <a:latin typeface="+mj-lt"/>
              </a:rPr>
              <a:t>Time = </a:t>
            </a:r>
            <a:r>
              <a:rPr lang="en-US" sz="2000" dirty="0" smtClean="0">
                <a:solidFill>
                  <a:srgbClr val="FFFF00"/>
                </a:solidFill>
                <a:effectLst>
                  <a:outerShdw blurRad="38100" dist="38100" dir="2700000" algn="tl">
                    <a:srgbClr val="000000">
                      <a:alpha val="43137"/>
                    </a:srgbClr>
                  </a:outerShdw>
                </a:effectLst>
                <a:latin typeface="+mj-lt"/>
              </a:rPr>
              <a:t>10:01</a:t>
            </a:r>
            <a:endParaRPr lang="en-US" sz="2000" dirty="0">
              <a:solidFill>
                <a:srgbClr val="FFFF00"/>
              </a:solidFill>
              <a:effectLst>
                <a:outerShdw blurRad="38100" dist="38100" dir="2700000" algn="tl">
                  <a:srgbClr val="000000">
                    <a:alpha val="43137"/>
                  </a:srgbClr>
                </a:outerShdw>
              </a:effectLst>
              <a:latin typeface="+mj-lt"/>
            </a:endParaRPr>
          </a:p>
        </p:txBody>
      </p:sp>
      <p:graphicFrame>
        <p:nvGraphicFramePr>
          <p:cNvPr id="35" name="Table 34"/>
          <p:cNvGraphicFramePr>
            <a:graphicFrameLocks noGrp="1"/>
          </p:cNvGraphicFramePr>
          <p:nvPr/>
        </p:nvGraphicFramePr>
        <p:xfrm>
          <a:off x="6016493" y="1500894"/>
          <a:ext cx="2743200" cy="2682875"/>
        </p:xfrm>
        <a:graphic>
          <a:graphicData uri="http://schemas.openxmlformats.org/drawingml/2006/table">
            <a:tbl>
              <a:tblPr firstRow="1" bandRow="1">
                <a:effectLst/>
                <a:tableStyleId>{5940675A-B579-460E-94D1-54222C63F5DA}</a:tableStyleId>
              </a:tblPr>
              <a:tblGrid>
                <a:gridCol w="274320"/>
                <a:gridCol w="274320"/>
                <a:gridCol w="274320"/>
                <a:gridCol w="274320"/>
                <a:gridCol w="274320"/>
                <a:gridCol w="274320"/>
                <a:gridCol w="274320"/>
                <a:gridCol w="274320"/>
                <a:gridCol w="274320"/>
                <a:gridCol w="274320"/>
              </a:tblGrid>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70397">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bl>
          </a:graphicData>
        </a:graphic>
      </p:graphicFrame>
      <p:sp>
        <p:nvSpPr>
          <p:cNvPr id="36" name="TextBox 9"/>
          <p:cNvSpPr txBox="1">
            <a:spLocks noChangeArrowheads="1"/>
          </p:cNvSpPr>
          <p:nvPr/>
        </p:nvSpPr>
        <p:spPr bwMode="auto">
          <a:xfrm>
            <a:off x="4277078" y="2042408"/>
            <a:ext cx="1034247" cy="338548"/>
          </a:xfrm>
          <a:prstGeom prst="rect">
            <a:avLst/>
          </a:prstGeom>
          <a:gradFill>
            <a:gsLst>
              <a:gs pos="3000">
                <a:srgbClr val="61AD2D"/>
              </a:gs>
              <a:gs pos="100000">
                <a:srgbClr val="92D050"/>
              </a:gs>
            </a:gsLst>
            <a:lin ang="16200000" scaled="1"/>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spAutoFit/>
          </a:bodyPr>
          <a:lstStyle/>
          <a:p>
            <a:pPr algn="ctr" eaLnBrk="0" hangingPunct="0">
              <a:defRPr/>
            </a:pPr>
            <a:r>
              <a:rPr lang="en-US" sz="1600" dirty="0">
                <a:solidFill>
                  <a:schemeClr val="bg1"/>
                </a:solidFill>
                <a:effectLst>
                  <a:outerShdw blurRad="38100" dist="38100" dir="2700000" algn="tl">
                    <a:srgbClr val="000000">
                      <a:alpha val="43137"/>
                    </a:srgbClr>
                  </a:outerShdw>
                </a:effectLst>
                <a:latin typeface="+mj-lt"/>
              </a:rPr>
              <a:t>File Write</a:t>
            </a:r>
          </a:p>
        </p:txBody>
      </p:sp>
      <p:sp>
        <p:nvSpPr>
          <p:cNvPr id="37" name="Rectangle 36"/>
          <p:cNvSpPr/>
          <p:nvPr/>
        </p:nvSpPr>
        <p:spPr>
          <a:xfrm>
            <a:off x="6052538" y="4678023"/>
            <a:ext cx="1951175" cy="307777"/>
          </a:xfrm>
          <a:prstGeom prst="rect">
            <a:avLst/>
          </a:prstGeom>
        </p:spPr>
        <p:txBody>
          <a:bodyPr wrap="none">
            <a:spAutoFit/>
          </a:bodyPr>
          <a:lstStyle/>
          <a:p>
            <a:pPr eaLnBrk="0" hangingPunct="0"/>
            <a:r>
              <a:rPr lang="en-US" sz="1400" dirty="0" smtClean="0">
                <a:solidFill>
                  <a:schemeClr val="tx1">
                    <a:lumMod val="75000"/>
                    <a:lumOff val="25000"/>
                  </a:schemeClr>
                </a:solidFill>
                <a:latin typeface="+mj-lt"/>
              </a:rPr>
              <a:t>Changed blocks noted</a:t>
            </a:r>
            <a:endParaRPr lang="en-US" sz="1400" dirty="0">
              <a:solidFill>
                <a:schemeClr val="tx1">
                  <a:lumMod val="75000"/>
                  <a:lumOff val="25000"/>
                </a:schemeClr>
              </a:solidFill>
              <a:latin typeface="+mj-lt"/>
            </a:endParaRPr>
          </a:p>
        </p:txBody>
      </p:sp>
      <p:graphicFrame>
        <p:nvGraphicFramePr>
          <p:cNvPr id="28" name="Table 27"/>
          <p:cNvGraphicFramePr>
            <a:graphicFrameLocks noGrp="1"/>
          </p:cNvGraphicFramePr>
          <p:nvPr/>
        </p:nvGraphicFramePr>
        <p:xfrm>
          <a:off x="373856" y="2503399"/>
          <a:ext cx="4937760" cy="3443818"/>
        </p:xfrm>
        <a:graphic>
          <a:graphicData uri="http://schemas.openxmlformats.org/drawingml/2006/table">
            <a:tbl>
              <a:tblPr firstRow="1" bandRow="1">
                <a:effectLst/>
                <a:tableStyleId>{5940675A-B579-460E-94D1-54222C63F5DA}</a:tableStyleId>
              </a:tblPr>
              <a:tblGrid>
                <a:gridCol w="493776"/>
                <a:gridCol w="493776"/>
                <a:gridCol w="493776"/>
                <a:gridCol w="493776"/>
                <a:gridCol w="493776"/>
                <a:gridCol w="493776"/>
                <a:gridCol w="493776"/>
                <a:gridCol w="493776"/>
                <a:gridCol w="493776"/>
                <a:gridCol w="493776"/>
              </a:tblGrid>
              <a:tr h="443443">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7</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61AD2D"/>
                        </a:gs>
                        <a:gs pos="100000">
                          <a:srgbClr val="92D050"/>
                        </a:gs>
                      </a:gsLst>
                      <a:lin ang="16200000" scaled="1"/>
                    </a:gradFill>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2</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61AD2D"/>
                        </a:gs>
                        <a:gs pos="100000">
                          <a:srgbClr val="92D050"/>
                        </a:gs>
                      </a:gsLst>
                      <a:lin ang="16200000" scaled="1"/>
                    </a:gradFill>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3</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61AD2D"/>
                        </a:gs>
                        <a:gs pos="100000">
                          <a:srgbClr val="92D050"/>
                        </a:gs>
                      </a:gsLst>
                      <a:lin ang="16200000" scaled="1"/>
                    </a:gradFill>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4</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61AD2D"/>
                        </a:gs>
                        <a:gs pos="100000">
                          <a:srgbClr val="92D050"/>
                        </a:gs>
                      </a:gsLst>
                      <a:lin ang="16200000" scaled="1"/>
                    </a:gradFill>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5</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6</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8</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00A1DA"/>
                        </a:gs>
                        <a:gs pos="100000">
                          <a:srgbClr val="05BEFF"/>
                        </a:gs>
                      </a:gsLst>
                      <a:lin ang="16200000" scaled="0"/>
                    </a:gradFill>
                  </a:tcPr>
                </a:tc>
                <a:tc>
                  <a:txBody>
                    <a:bodyPr/>
                    <a:lstStyle/>
                    <a:p>
                      <a:pPr algn="ctr"/>
                      <a:endParaRPr lang="en-US" sz="1600"/>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endParaRPr lang="en-US" sz="1600"/>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endParaRPr lang="en-US" sz="1600"/>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9</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bl>
          </a:graphicData>
        </a:graphic>
      </p:graphicFrame>
      <p:sp>
        <p:nvSpPr>
          <p:cNvPr id="29" name="TextBox 7"/>
          <p:cNvSpPr txBox="1">
            <a:spLocks noChangeArrowheads="1"/>
          </p:cNvSpPr>
          <p:nvPr/>
        </p:nvSpPr>
        <p:spPr bwMode="auto">
          <a:xfrm>
            <a:off x="712236" y="1450602"/>
            <a:ext cx="1677180" cy="400103"/>
          </a:xfrm>
          <a:prstGeom prst="rect">
            <a:avLst/>
          </a:prstGeom>
          <a:noFill/>
          <a:ln w="9525">
            <a:noFill/>
            <a:miter lim="800000"/>
            <a:headEnd/>
            <a:tailEnd/>
          </a:ln>
        </p:spPr>
        <p:txBody>
          <a:bodyPr wrap="none" lIns="91435" tIns="45717" rIns="91435" bIns="45717">
            <a:spAutoFit/>
          </a:bodyPr>
          <a:lstStyle/>
          <a:p>
            <a:pPr eaLnBrk="0" hangingPunct="0"/>
            <a:r>
              <a:rPr lang="en-US" sz="2000" dirty="0">
                <a:solidFill>
                  <a:srgbClr val="FFFF00"/>
                </a:solidFill>
                <a:effectLst>
                  <a:outerShdw blurRad="38100" dist="38100" dir="2700000" algn="tl">
                    <a:srgbClr val="000000">
                      <a:alpha val="43137"/>
                    </a:srgbClr>
                  </a:outerShdw>
                </a:effectLst>
                <a:latin typeface="+mj-lt"/>
              </a:rPr>
              <a:t>Time = </a:t>
            </a:r>
            <a:r>
              <a:rPr lang="en-US" sz="2000" dirty="0" smtClean="0">
                <a:solidFill>
                  <a:srgbClr val="FFFF00"/>
                </a:solidFill>
                <a:effectLst>
                  <a:outerShdw blurRad="38100" dist="38100" dir="2700000" algn="tl">
                    <a:srgbClr val="000000">
                      <a:alpha val="43137"/>
                    </a:srgbClr>
                  </a:outerShdw>
                </a:effectLst>
                <a:latin typeface="+mj-lt"/>
              </a:rPr>
              <a:t>10:06</a:t>
            </a:r>
            <a:endParaRPr lang="en-US" sz="2000" dirty="0">
              <a:solidFill>
                <a:srgbClr val="FFFF00"/>
              </a:solidFill>
              <a:effectLst>
                <a:outerShdw blurRad="38100" dist="38100" dir="2700000" algn="tl">
                  <a:srgbClr val="000000">
                    <a:alpha val="43137"/>
                  </a:srgbClr>
                </a:outerShdw>
              </a:effectLst>
              <a:latin typeface="+mj-lt"/>
            </a:endParaRPr>
          </a:p>
        </p:txBody>
      </p:sp>
      <p:graphicFrame>
        <p:nvGraphicFramePr>
          <p:cNvPr id="30" name="Table 29"/>
          <p:cNvGraphicFramePr>
            <a:graphicFrameLocks noGrp="1"/>
          </p:cNvGraphicFramePr>
          <p:nvPr/>
        </p:nvGraphicFramePr>
        <p:xfrm>
          <a:off x="6018765" y="1503166"/>
          <a:ext cx="2743200" cy="2682875"/>
        </p:xfrm>
        <a:graphic>
          <a:graphicData uri="http://schemas.openxmlformats.org/drawingml/2006/table">
            <a:tbl>
              <a:tblPr firstRow="1" bandRow="1">
                <a:effectLst/>
                <a:tableStyleId>{5940675A-B579-460E-94D1-54222C63F5DA}</a:tableStyleId>
              </a:tblPr>
              <a:tblGrid>
                <a:gridCol w="274320"/>
                <a:gridCol w="274320"/>
                <a:gridCol w="274320"/>
                <a:gridCol w="274320"/>
                <a:gridCol w="274320"/>
                <a:gridCol w="274320"/>
                <a:gridCol w="274320"/>
                <a:gridCol w="274320"/>
                <a:gridCol w="274320"/>
                <a:gridCol w="274320"/>
              </a:tblGrid>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70397">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bl>
          </a:graphicData>
        </a:graphic>
      </p:graphicFrame>
      <p:sp>
        <p:nvSpPr>
          <p:cNvPr id="31" name="TextBox 9"/>
          <p:cNvSpPr txBox="1">
            <a:spLocks noChangeArrowheads="1"/>
          </p:cNvSpPr>
          <p:nvPr/>
        </p:nvSpPr>
        <p:spPr bwMode="auto">
          <a:xfrm>
            <a:off x="4279350" y="2044680"/>
            <a:ext cx="1034247" cy="338548"/>
          </a:xfrm>
          <a:prstGeom prst="rect">
            <a:avLst/>
          </a:prstGeom>
          <a:gradFill>
            <a:gsLst>
              <a:gs pos="3000">
                <a:srgbClr val="00A1DA"/>
              </a:gs>
              <a:gs pos="100000">
                <a:srgbClr val="05BEFF"/>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spAutoFit/>
          </a:bodyPr>
          <a:lstStyle/>
          <a:p>
            <a:pPr algn="ctr" eaLnBrk="0" hangingPunct="0">
              <a:defRPr/>
            </a:pPr>
            <a:r>
              <a:rPr lang="en-US" sz="1600" dirty="0">
                <a:solidFill>
                  <a:schemeClr val="bg1"/>
                </a:solidFill>
                <a:effectLst>
                  <a:outerShdw blurRad="38100" dist="38100" dir="2700000" algn="tl">
                    <a:srgbClr val="000000">
                      <a:alpha val="43137"/>
                    </a:srgbClr>
                  </a:outerShdw>
                </a:effectLst>
                <a:latin typeface="+mj-lt"/>
              </a:rPr>
              <a:t>File Write</a:t>
            </a:r>
          </a:p>
        </p:txBody>
      </p:sp>
      <p:graphicFrame>
        <p:nvGraphicFramePr>
          <p:cNvPr id="41" name="Table 40"/>
          <p:cNvGraphicFramePr>
            <a:graphicFrameLocks noGrp="1"/>
          </p:cNvGraphicFramePr>
          <p:nvPr/>
        </p:nvGraphicFramePr>
        <p:xfrm>
          <a:off x="373856" y="2503399"/>
          <a:ext cx="4937760" cy="3443818"/>
        </p:xfrm>
        <a:graphic>
          <a:graphicData uri="http://schemas.openxmlformats.org/drawingml/2006/table">
            <a:tbl>
              <a:tblPr firstRow="1" bandRow="1">
                <a:effectLst/>
                <a:tableStyleId>{5940675A-B579-460E-94D1-54222C63F5DA}</a:tableStyleId>
              </a:tblPr>
              <a:tblGrid>
                <a:gridCol w="493776"/>
                <a:gridCol w="493776"/>
                <a:gridCol w="493776"/>
                <a:gridCol w="493776"/>
                <a:gridCol w="493776"/>
                <a:gridCol w="493776"/>
                <a:gridCol w="493776"/>
                <a:gridCol w="493776"/>
                <a:gridCol w="493776"/>
                <a:gridCol w="493776"/>
              </a:tblGrid>
              <a:tr h="443443">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11</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C00000"/>
                        </a:gs>
                        <a:gs pos="100000">
                          <a:srgbClr val="F12901"/>
                        </a:gs>
                      </a:gsLst>
                      <a:lin ang="16200000" scaled="0"/>
                    </a:gradFill>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7</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61AD2D"/>
                        </a:gs>
                        <a:gs pos="100000">
                          <a:srgbClr val="92D050"/>
                        </a:gs>
                      </a:gsLst>
                      <a:lin ang="16200000" scaled="1"/>
                    </a:gradFill>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2</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61AD2D"/>
                        </a:gs>
                        <a:gs pos="100000">
                          <a:srgbClr val="92D050"/>
                        </a:gs>
                      </a:gsLst>
                      <a:lin ang="16200000" scaled="1"/>
                    </a:gradFill>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3</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61AD2D"/>
                        </a:gs>
                        <a:gs pos="100000">
                          <a:srgbClr val="92D050"/>
                        </a:gs>
                      </a:gsLst>
                      <a:lin ang="16200000" scaled="1"/>
                    </a:gradFill>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4</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61AD2D"/>
                        </a:gs>
                        <a:gs pos="100000">
                          <a:srgbClr val="92D050"/>
                        </a:gs>
                      </a:gsLst>
                      <a:lin ang="16200000" scaled="1"/>
                    </a:gradFill>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12</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C00000"/>
                        </a:gs>
                        <a:gs pos="100000">
                          <a:srgbClr val="F12901"/>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5</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6</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15</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C00000"/>
                        </a:gs>
                        <a:gs pos="100000">
                          <a:srgbClr val="F12901"/>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8</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00A1DA"/>
                        </a:gs>
                        <a:gs pos="100000">
                          <a:srgbClr val="05BEFF"/>
                        </a:gs>
                      </a:gsLst>
                      <a:lin ang="16200000" scaled="0"/>
                    </a:gradFill>
                  </a:tcPr>
                </a:tc>
                <a:tc>
                  <a:txBody>
                    <a:bodyPr/>
                    <a:lstStyle/>
                    <a:p>
                      <a:pPr algn="ctr"/>
                      <a:endParaRPr lang="en-US" sz="1600"/>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endParaRPr lang="en-US" sz="1600"/>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endParaRPr lang="en-US" sz="1600"/>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9</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10</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C00000"/>
                        </a:gs>
                        <a:gs pos="100000">
                          <a:srgbClr val="F12901"/>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13</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C00000"/>
                        </a:gs>
                        <a:gs pos="100000">
                          <a:srgbClr val="F12901"/>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14</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C00000"/>
                        </a:gs>
                        <a:gs pos="100000">
                          <a:srgbClr val="F12901"/>
                        </a:gs>
                      </a:gsLst>
                      <a:lin ang="16200000" scaled="0"/>
                    </a:gradFill>
                  </a:tcPr>
                </a:tc>
              </a:tr>
            </a:tbl>
          </a:graphicData>
        </a:graphic>
      </p:graphicFrame>
      <p:sp>
        <p:nvSpPr>
          <p:cNvPr id="42" name="TextBox 7"/>
          <p:cNvSpPr txBox="1">
            <a:spLocks noChangeArrowheads="1"/>
          </p:cNvSpPr>
          <p:nvPr/>
        </p:nvSpPr>
        <p:spPr bwMode="auto">
          <a:xfrm>
            <a:off x="712236" y="1450602"/>
            <a:ext cx="1657816" cy="400103"/>
          </a:xfrm>
          <a:prstGeom prst="rect">
            <a:avLst/>
          </a:prstGeom>
          <a:noFill/>
          <a:ln w="9525">
            <a:noFill/>
            <a:miter lim="800000"/>
            <a:headEnd/>
            <a:tailEnd/>
          </a:ln>
        </p:spPr>
        <p:txBody>
          <a:bodyPr wrap="none" lIns="91435" tIns="45717" rIns="91435" bIns="45717">
            <a:spAutoFit/>
          </a:bodyPr>
          <a:lstStyle/>
          <a:p>
            <a:pPr eaLnBrk="0" hangingPunct="0"/>
            <a:r>
              <a:rPr lang="en-US" sz="2000" dirty="0">
                <a:solidFill>
                  <a:srgbClr val="FFFF00"/>
                </a:solidFill>
                <a:effectLst>
                  <a:outerShdw blurRad="38100" dist="38100" dir="2700000" algn="tl">
                    <a:srgbClr val="000000">
                      <a:alpha val="43137"/>
                    </a:srgbClr>
                  </a:outerShdw>
                </a:effectLst>
                <a:latin typeface="+mj-lt"/>
              </a:rPr>
              <a:t>Time = </a:t>
            </a:r>
            <a:r>
              <a:rPr lang="en-US" sz="2000" dirty="0" smtClean="0">
                <a:solidFill>
                  <a:srgbClr val="FFFF00"/>
                </a:solidFill>
                <a:effectLst>
                  <a:outerShdw blurRad="38100" dist="38100" dir="2700000" algn="tl">
                    <a:srgbClr val="000000">
                      <a:alpha val="43137"/>
                    </a:srgbClr>
                  </a:outerShdw>
                </a:effectLst>
                <a:latin typeface="+mj-lt"/>
              </a:rPr>
              <a:t>10:18</a:t>
            </a:r>
            <a:endParaRPr lang="en-US" sz="2000" dirty="0">
              <a:solidFill>
                <a:srgbClr val="FFFF00"/>
              </a:solidFill>
              <a:effectLst>
                <a:outerShdw blurRad="38100" dist="38100" dir="2700000" algn="tl">
                  <a:srgbClr val="000000">
                    <a:alpha val="43137"/>
                  </a:srgbClr>
                </a:outerShdw>
              </a:effectLst>
              <a:latin typeface="+mj-lt"/>
            </a:endParaRPr>
          </a:p>
        </p:txBody>
      </p:sp>
      <p:graphicFrame>
        <p:nvGraphicFramePr>
          <p:cNvPr id="43" name="Table 42"/>
          <p:cNvGraphicFramePr>
            <a:graphicFrameLocks noGrp="1"/>
          </p:cNvGraphicFramePr>
          <p:nvPr/>
        </p:nvGraphicFramePr>
        <p:xfrm>
          <a:off x="6018765" y="1503166"/>
          <a:ext cx="2743200" cy="2682875"/>
        </p:xfrm>
        <a:graphic>
          <a:graphicData uri="http://schemas.openxmlformats.org/drawingml/2006/table">
            <a:tbl>
              <a:tblPr firstRow="1" bandRow="1">
                <a:effectLst/>
                <a:tableStyleId>{5940675A-B579-460E-94D1-54222C63F5DA}</a:tableStyleId>
              </a:tblPr>
              <a:tblGrid>
                <a:gridCol w="274320"/>
                <a:gridCol w="274320"/>
                <a:gridCol w="274320"/>
                <a:gridCol w="274320"/>
                <a:gridCol w="274320"/>
                <a:gridCol w="274320"/>
                <a:gridCol w="274320"/>
                <a:gridCol w="274320"/>
                <a:gridCol w="274320"/>
                <a:gridCol w="274320"/>
              </a:tblGrid>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70397">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r>
            </a:tbl>
          </a:graphicData>
        </a:graphic>
      </p:graphicFrame>
      <p:sp>
        <p:nvSpPr>
          <p:cNvPr id="44" name="TextBox 9"/>
          <p:cNvSpPr txBox="1">
            <a:spLocks noChangeArrowheads="1"/>
          </p:cNvSpPr>
          <p:nvPr/>
        </p:nvSpPr>
        <p:spPr bwMode="auto">
          <a:xfrm>
            <a:off x="4279350" y="2044680"/>
            <a:ext cx="1034247" cy="338548"/>
          </a:xfrm>
          <a:prstGeom prst="rect">
            <a:avLst/>
          </a:prstGeom>
          <a:gradFill>
            <a:gsLst>
              <a:gs pos="3000">
                <a:srgbClr val="C00000"/>
              </a:gs>
              <a:gs pos="100000">
                <a:srgbClr val="F12901"/>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spAutoFit/>
          </a:bodyPr>
          <a:lstStyle/>
          <a:p>
            <a:pPr algn="ctr" eaLnBrk="0" hangingPunct="0">
              <a:defRPr/>
            </a:pPr>
            <a:r>
              <a:rPr lang="en-US" sz="1600" dirty="0">
                <a:solidFill>
                  <a:schemeClr val="bg1"/>
                </a:solidFill>
                <a:effectLst>
                  <a:outerShdw blurRad="38100" dist="38100" dir="2700000" algn="tl">
                    <a:srgbClr val="000000">
                      <a:alpha val="43137"/>
                    </a:srgbClr>
                  </a:outerShdw>
                </a:effectLst>
                <a:latin typeface="+mj-lt"/>
              </a:rPr>
              <a:t>File Write</a:t>
            </a:r>
          </a:p>
        </p:txBody>
      </p:sp>
      <p:graphicFrame>
        <p:nvGraphicFramePr>
          <p:cNvPr id="32" name="Table 31"/>
          <p:cNvGraphicFramePr>
            <a:graphicFrameLocks noGrp="1"/>
          </p:cNvGraphicFramePr>
          <p:nvPr/>
        </p:nvGraphicFramePr>
        <p:xfrm>
          <a:off x="373856" y="2503399"/>
          <a:ext cx="4937760" cy="3443818"/>
        </p:xfrm>
        <a:graphic>
          <a:graphicData uri="http://schemas.openxmlformats.org/drawingml/2006/table">
            <a:tbl>
              <a:tblPr firstRow="1" bandRow="1">
                <a:effectLst/>
                <a:tableStyleId>{5940675A-B579-460E-94D1-54222C63F5DA}</a:tableStyleId>
              </a:tblPr>
              <a:tblGrid>
                <a:gridCol w="493776"/>
                <a:gridCol w="493776"/>
                <a:gridCol w="493776"/>
                <a:gridCol w="493776"/>
                <a:gridCol w="493776"/>
                <a:gridCol w="493776"/>
                <a:gridCol w="493776"/>
                <a:gridCol w="493776"/>
                <a:gridCol w="493776"/>
                <a:gridCol w="493776"/>
              </a:tblGrid>
              <a:tr h="443443">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11</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rgbClr val="C00000"/>
                        </a:gs>
                        <a:gs pos="100000">
                          <a:srgbClr val="F12901"/>
                        </a:gs>
                      </a:gsLst>
                      <a:lin ang="16200000" scaled="0"/>
                    </a:gra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7</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5">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rgbClr val="61AD2D"/>
                        </a:gs>
                        <a:gs pos="100000">
                          <a:srgbClr val="92D050"/>
                        </a:gs>
                      </a:gsLst>
                      <a:lin ang="16200000" scaled="1"/>
                    </a:gradFill>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16</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chemeClr val="accent6">
                            <a:lumMod val="75000"/>
                          </a:schemeClr>
                        </a:gs>
                        <a:gs pos="100000">
                          <a:schemeClr val="accent6">
                            <a:lumMod val="60000"/>
                            <a:lumOff val="40000"/>
                          </a:schemeClr>
                        </a:gs>
                      </a:gsLst>
                      <a:lin ang="16200000" scaled="0"/>
                    </a:gradFill>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17</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chemeClr val="accent6">
                            <a:lumMod val="75000"/>
                          </a:schemeClr>
                        </a:gs>
                        <a:gs pos="100000">
                          <a:schemeClr val="accent6">
                            <a:lumMod val="60000"/>
                            <a:lumOff val="40000"/>
                          </a:schemeClr>
                        </a:gs>
                      </a:gsLst>
                      <a:lin ang="16200000" scaled="0"/>
                    </a:gradFill>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18</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chemeClr val="accent6">
                            <a:lumMod val="75000"/>
                          </a:schemeClr>
                        </a:gs>
                        <a:gs pos="100000">
                          <a:schemeClr val="accent6">
                            <a:lumMod val="60000"/>
                            <a:lumOff val="40000"/>
                          </a:schemeClr>
                        </a:gs>
                      </a:gsLst>
                      <a:lin ang="16200000" scaled="0"/>
                    </a:gradFill>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19</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chemeClr val="accent6">
                            <a:lumMod val="75000"/>
                          </a:schemeClr>
                        </a:gs>
                        <a:gs pos="100000">
                          <a:schemeClr val="accent6">
                            <a:lumMod val="60000"/>
                            <a:lumOff val="40000"/>
                          </a:schemeClr>
                        </a:gs>
                      </a:gsLst>
                      <a:lin ang="16200000" scaled="0"/>
                    </a:gradFill>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4</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rgbClr val="61AD2D"/>
                        </a:gs>
                        <a:gs pos="100000">
                          <a:srgbClr val="92D050"/>
                        </a:gs>
                      </a:gsLst>
                      <a:lin ang="16200000" scaled="1"/>
                    </a:gradFill>
                  </a:tcPr>
                </a:tc>
              </a:tr>
              <a:tr h="428625">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12</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rgbClr val="C00000"/>
                        </a:gs>
                        <a:gs pos="100000">
                          <a:srgbClr val="F12901"/>
                        </a:gs>
                      </a:gsLst>
                      <a:lin ang="16200000" scaled="0"/>
                    </a:gra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5">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5</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5">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6</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5">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15</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rgbClr val="C00000"/>
                        </a:gs>
                        <a:gs pos="100000">
                          <a:srgbClr val="F12901"/>
                        </a:gs>
                      </a:gsLst>
                      <a:lin ang="16200000" scaled="0"/>
                    </a:gra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5">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8</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rgbClr val="00A1DA"/>
                        </a:gs>
                        <a:gs pos="100000">
                          <a:srgbClr val="05BEFF"/>
                        </a:gs>
                      </a:gsLst>
                      <a:lin ang="16200000" scaled="0"/>
                    </a:gradFill>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9</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5">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10</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rgbClr val="C00000"/>
                        </a:gs>
                        <a:gs pos="100000">
                          <a:srgbClr val="F12901"/>
                        </a:gs>
                      </a:gsLst>
                      <a:lin ang="16200000" scaled="0"/>
                    </a:gra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13</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rgbClr val="C00000"/>
                        </a:gs>
                        <a:gs pos="100000">
                          <a:srgbClr val="F12901"/>
                        </a:gs>
                      </a:gsLst>
                      <a:lin ang="16200000" scaled="0"/>
                    </a:grad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14</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000">
                          <a:srgbClr val="C00000"/>
                        </a:gs>
                        <a:gs pos="100000">
                          <a:srgbClr val="F12901"/>
                        </a:gs>
                      </a:gsLst>
                      <a:lin ang="16200000" scaled="0"/>
                    </a:gradFill>
                  </a:tcPr>
                </a:tc>
              </a:tr>
            </a:tbl>
          </a:graphicData>
        </a:graphic>
      </p:graphicFrame>
      <p:sp>
        <p:nvSpPr>
          <p:cNvPr id="38" name="TextBox 7"/>
          <p:cNvSpPr txBox="1">
            <a:spLocks noChangeArrowheads="1"/>
          </p:cNvSpPr>
          <p:nvPr/>
        </p:nvSpPr>
        <p:spPr bwMode="auto">
          <a:xfrm>
            <a:off x="712236" y="1450602"/>
            <a:ext cx="1657816" cy="400103"/>
          </a:xfrm>
          <a:prstGeom prst="rect">
            <a:avLst/>
          </a:prstGeom>
          <a:noFill/>
          <a:ln w="9525">
            <a:noFill/>
            <a:miter lim="800000"/>
            <a:headEnd/>
            <a:tailEnd/>
          </a:ln>
        </p:spPr>
        <p:txBody>
          <a:bodyPr wrap="none" lIns="91435" tIns="45717" rIns="91435" bIns="45717">
            <a:spAutoFit/>
          </a:bodyPr>
          <a:lstStyle/>
          <a:p>
            <a:pPr eaLnBrk="0" hangingPunct="0"/>
            <a:r>
              <a:rPr lang="en-US" sz="2000" dirty="0">
                <a:solidFill>
                  <a:srgbClr val="FFFF00"/>
                </a:solidFill>
                <a:effectLst>
                  <a:outerShdw blurRad="38100" dist="38100" dir="2700000" algn="tl">
                    <a:srgbClr val="000000">
                      <a:alpha val="43137"/>
                    </a:srgbClr>
                  </a:outerShdw>
                </a:effectLst>
                <a:latin typeface="+mj-lt"/>
              </a:rPr>
              <a:t>Time = </a:t>
            </a:r>
            <a:r>
              <a:rPr lang="en-US" sz="2000" dirty="0" smtClean="0">
                <a:solidFill>
                  <a:srgbClr val="FFFF00"/>
                </a:solidFill>
                <a:effectLst>
                  <a:outerShdw blurRad="38100" dist="38100" dir="2700000" algn="tl">
                    <a:srgbClr val="000000">
                      <a:alpha val="43137"/>
                    </a:srgbClr>
                  </a:outerShdw>
                </a:effectLst>
                <a:latin typeface="+mj-lt"/>
              </a:rPr>
              <a:t>10:26</a:t>
            </a:r>
            <a:endParaRPr lang="en-US" sz="2000" dirty="0">
              <a:solidFill>
                <a:srgbClr val="FFFF00"/>
              </a:solidFill>
              <a:effectLst>
                <a:outerShdw blurRad="38100" dist="38100" dir="2700000" algn="tl">
                  <a:srgbClr val="000000">
                    <a:alpha val="43137"/>
                  </a:srgbClr>
                </a:outerShdw>
              </a:effectLst>
              <a:latin typeface="+mj-lt"/>
            </a:endParaRPr>
          </a:p>
        </p:txBody>
      </p:sp>
      <p:graphicFrame>
        <p:nvGraphicFramePr>
          <p:cNvPr id="39" name="Table 38"/>
          <p:cNvGraphicFramePr>
            <a:graphicFrameLocks noGrp="1"/>
          </p:cNvGraphicFramePr>
          <p:nvPr/>
        </p:nvGraphicFramePr>
        <p:xfrm>
          <a:off x="6018765" y="1503166"/>
          <a:ext cx="2743200" cy="2682875"/>
        </p:xfrm>
        <a:graphic>
          <a:graphicData uri="http://schemas.openxmlformats.org/drawingml/2006/table">
            <a:tbl>
              <a:tblPr firstRow="1" bandRow="1">
                <a:effectLst/>
                <a:tableStyleId>{5940675A-B579-460E-94D1-54222C63F5DA}</a:tableStyleId>
              </a:tblPr>
              <a:tblGrid>
                <a:gridCol w="274320"/>
                <a:gridCol w="274320"/>
                <a:gridCol w="274320"/>
                <a:gridCol w="274320"/>
                <a:gridCol w="274320"/>
                <a:gridCol w="274320"/>
                <a:gridCol w="274320"/>
                <a:gridCol w="274320"/>
                <a:gridCol w="274320"/>
                <a:gridCol w="274320"/>
              </a:tblGrid>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70397">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accent6">
                            <a:lumMod val="75000"/>
                          </a:schemeClr>
                        </a:gs>
                        <a:gs pos="100000">
                          <a:schemeClr val="accent6">
                            <a:lumMod val="60000"/>
                            <a:lumOff val="40000"/>
                          </a:schemeClr>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accent6">
                            <a:lumMod val="75000"/>
                          </a:schemeClr>
                        </a:gs>
                        <a:gs pos="100000">
                          <a:schemeClr val="accent6">
                            <a:lumMod val="60000"/>
                            <a:lumOff val="40000"/>
                          </a:schemeClr>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accent6">
                            <a:lumMod val="75000"/>
                          </a:schemeClr>
                        </a:gs>
                        <a:gs pos="100000">
                          <a:schemeClr val="accent6">
                            <a:lumMod val="60000"/>
                            <a:lumOff val="40000"/>
                          </a:schemeClr>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accent6">
                            <a:lumMod val="75000"/>
                          </a:schemeClr>
                        </a:gs>
                        <a:gs pos="100000">
                          <a:schemeClr val="accent6">
                            <a:lumMod val="60000"/>
                            <a:lumOff val="40000"/>
                          </a:schemeClr>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r>
            </a:tbl>
          </a:graphicData>
        </a:graphic>
      </p:graphicFrame>
      <p:sp>
        <p:nvSpPr>
          <p:cNvPr id="40" name="TextBox 9"/>
          <p:cNvSpPr txBox="1">
            <a:spLocks noChangeArrowheads="1"/>
          </p:cNvSpPr>
          <p:nvPr/>
        </p:nvSpPr>
        <p:spPr bwMode="auto">
          <a:xfrm>
            <a:off x="4306155" y="2038762"/>
            <a:ext cx="985964" cy="338548"/>
          </a:xfrm>
          <a:prstGeom prst="rect">
            <a:avLst/>
          </a:prstGeom>
          <a:gradFill>
            <a:gsLst>
              <a:gs pos="3000">
                <a:schemeClr val="accent6">
                  <a:lumMod val="75000"/>
                </a:schemeClr>
              </a:gs>
              <a:gs pos="100000">
                <a:schemeClr val="accent6">
                  <a:lumMod val="60000"/>
                  <a:lumOff val="40000"/>
                </a:schemeClr>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spAutoFit/>
          </a:bodyPr>
          <a:lstStyle/>
          <a:p>
            <a:pPr algn="ctr" eaLnBrk="0" hangingPunct="0">
              <a:defRPr/>
            </a:pPr>
            <a:r>
              <a:rPr lang="en-US" sz="1600" dirty="0">
                <a:effectLst>
                  <a:outerShdw blurRad="38100" dist="38100" dir="2700000" algn="tl">
                    <a:srgbClr val="000000">
                      <a:alpha val="43137"/>
                    </a:srgbClr>
                  </a:outerShdw>
                </a:effectLst>
                <a:latin typeface="+mj-lt"/>
              </a:rPr>
              <a:t>File Write</a:t>
            </a:r>
          </a:p>
        </p:txBody>
      </p:sp>
      <p:sp>
        <p:nvSpPr>
          <p:cNvPr id="46" name="TextBox 7"/>
          <p:cNvSpPr txBox="1">
            <a:spLocks noChangeArrowheads="1"/>
          </p:cNvSpPr>
          <p:nvPr/>
        </p:nvSpPr>
        <p:spPr bwMode="auto">
          <a:xfrm>
            <a:off x="709964" y="1448338"/>
            <a:ext cx="1657816" cy="400103"/>
          </a:xfrm>
          <a:prstGeom prst="rect">
            <a:avLst/>
          </a:prstGeom>
          <a:noFill/>
          <a:ln w="9525">
            <a:noFill/>
            <a:miter lim="800000"/>
            <a:headEnd/>
            <a:tailEnd/>
          </a:ln>
        </p:spPr>
        <p:txBody>
          <a:bodyPr wrap="none" lIns="91435" tIns="45717" rIns="91435" bIns="45717">
            <a:spAutoFit/>
          </a:bodyPr>
          <a:lstStyle/>
          <a:p>
            <a:pPr eaLnBrk="0" hangingPunct="0"/>
            <a:r>
              <a:rPr lang="en-US" sz="2000" dirty="0">
                <a:solidFill>
                  <a:srgbClr val="FFFF00"/>
                </a:solidFill>
                <a:effectLst>
                  <a:outerShdw blurRad="38100" dist="38100" dir="2700000" algn="tl">
                    <a:srgbClr val="000000">
                      <a:alpha val="43137"/>
                    </a:srgbClr>
                  </a:outerShdw>
                </a:effectLst>
                <a:latin typeface="+mj-lt"/>
              </a:rPr>
              <a:t>Time = </a:t>
            </a:r>
            <a:r>
              <a:rPr lang="en-US" sz="2000" dirty="0" smtClean="0">
                <a:solidFill>
                  <a:srgbClr val="FFFF00"/>
                </a:solidFill>
                <a:effectLst>
                  <a:outerShdw blurRad="38100" dist="38100" dir="2700000" algn="tl">
                    <a:srgbClr val="000000">
                      <a:alpha val="43137"/>
                    </a:srgbClr>
                  </a:outerShdw>
                </a:effectLst>
                <a:latin typeface="+mj-lt"/>
              </a:rPr>
              <a:t>10:30</a:t>
            </a:r>
            <a:endParaRPr lang="en-US" sz="2000" dirty="0">
              <a:solidFill>
                <a:srgbClr val="FFFF00"/>
              </a:solidFill>
              <a:effectLst>
                <a:outerShdw blurRad="38100" dist="38100" dir="2700000" algn="tl">
                  <a:srgbClr val="000000">
                    <a:alpha val="43137"/>
                  </a:srgbClr>
                </a:outerShdw>
              </a:effectLst>
              <a:latin typeface="+mj-lt"/>
            </a:endParaRPr>
          </a:p>
        </p:txBody>
      </p:sp>
      <p:sp>
        <p:nvSpPr>
          <p:cNvPr id="48" name="Rectangle 47"/>
          <p:cNvSpPr/>
          <p:nvPr/>
        </p:nvSpPr>
        <p:spPr>
          <a:xfrm>
            <a:off x="2240843" y="1547967"/>
            <a:ext cx="4017453" cy="268957"/>
          </a:xfrm>
          <a:prstGeom prst="rect">
            <a:avLst/>
          </a:prstGeom>
        </p:spPr>
        <p:txBody>
          <a:bodyPr wrap="square">
            <a:spAutoFit/>
          </a:bodyPr>
          <a:lstStyle/>
          <a:p>
            <a:pPr eaLnBrk="0" hangingPunct="0"/>
            <a:r>
              <a:rPr lang="en-US" sz="1100" i="1" dirty="0" smtClean="0">
                <a:solidFill>
                  <a:schemeClr val="bg2">
                    <a:lumMod val="90000"/>
                  </a:schemeClr>
                </a:solidFill>
                <a:effectLst>
                  <a:outerShdw blurRad="38100" dist="38100" dir="2700000" algn="tl">
                    <a:srgbClr val="000000">
                      <a:alpha val="43137"/>
                    </a:srgbClr>
                  </a:outerShdw>
                </a:effectLst>
                <a:latin typeface="+mj-lt"/>
              </a:rPr>
              <a:t>(At least weekly… usually daily … up to every 30 minutes)</a:t>
            </a:r>
            <a:endParaRPr lang="en-US" sz="1100" i="1" dirty="0">
              <a:solidFill>
                <a:schemeClr val="bg2">
                  <a:lumMod val="90000"/>
                </a:schemeClr>
              </a:solidFill>
              <a:effectLst>
                <a:outerShdw blurRad="38100" dist="38100" dir="2700000" algn="tl">
                  <a:srgbClr val="000000">
                    <a:alpha val="43137"/>
                  </a:srgbClr>
                </a:outerShdw>
              </a:effectLst>
              <a:latin typeface="+mj-lt"/>
            </a:endParaRPr>
          </a:p>
        </p:txBody>
      </p:sp>
      <p:sp>
        <p:nvSpPr>
          <p:cNvPr id="49" name="TextBox 6"/>
          <p:cNvSpPr txBox="1">
            <a:spLocks noChangeArrowheads="1"/>
          </p:cNvSpPr>
          <p:nvPr/>
        </p:nvSpPr>
        <p:spPr bwMode="auto">
          <a:xfrm>
            <a:off x="6037969" y="4719107"/>
            <a:ext cx="2779712" cy="738658"/>
          </a:xfrm>
          <a:prstGeom prst="rect">
            <a:avLst/>
          </a:prstGeom>
          <a:noFill/>
          <a:ln w="9525">
            <a:noFill/>
            <a:miter lim="800000"/>
            <a:headEnd/>
            <a:tailEnd/>
          </a:ln>
        </p:spPr>
        <p:txBody>
          <a:bodyPr lIns="91435" tIns="45717" rIns="91435" bIns="45717">
            <a:spAutoFit/>
          </a:bodyPr>
          <a:lstStyle/>
          <a:p>
            <a:pPr marL="227013" indent="-227013" eaLnBrk="0" hangingPunct="0">
              <a:buFontTx/>
              <a:buAutoNum type="arabicPeriod"/>
            </a:pPr>
            <a:r>
              <a:rPr lang="en-US" sz="1400" dirty="0">
                <a:solidFill>
                  <a:schemeClr val="tx1">
                    <a:lumMod val="85000"/>
                    <a:lumOff val="15000"/>
                  </a:schemeClr>
                </a:solidFill>
                <a:latin typeface="+mj-lt"/>
              </a:rPr>
              <a:t>VSS Snapshot taken on production volume to ensure consistent data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000"/>
                                  </p:stCondLst>
                                  <p:childTnLst>
                                    <p:animEffect transition="out" filter="fade">
                                      <p:cBhvr>
                                        <p:cTn id="6" dur="1000"/>
                                        <p:tgtEl>
                                          <p:spTgt spid="66565"/>
                                        </p:tgtEl>
                                      </p:cBhvr>
                                    </p:animEffect>
                                    <p:set>
                                      <p:cBhvr>
                                        <p:cTn id="7" dur="1" fill="hold">
                                          <p:stCondLst>
                                            <p:cond delay="999"/>
                                          </p:stCondLst>
                                        </p:cTn>
                                        <p:tgtEl>
                                          <p:spTgt spid="66565"/>
                                        </p:tgtEl>
                                        <p:attrNameLst>
                                          <p:attrName>style.visibility</p:attrName>
                                        </p:attrNameLst>
                                      </p:cBhvr>
                                      <p:to>
                                        <p:strVal val="hidden"/>
                                      </p:to>
                                    </p:set>
                                  </p:childTnLst>
                                </p:cTn>
                              </p:par>
                              <p:par>
                                <p:cTn id="8" presetID="10" presetClass="exit" presetSubtype="0" fill="hold" nodeType="withEffect">
                                  <p:stCondLst>
                                    <p:cond delay="1000"/>
                                  </p:stCondLst>
                                  <p:childTnLst>
                                    <p:animEffect transition="out" filter="fade">
                                      <p:cBhvr>
                                        <p:cTn id="9" dur="1000"/>
                                        <p:tgtEl>
                                          <p:spTgt spid="18"/>
                                        </p:tgtEl>
                                      </p:cBhvr>
                                    </p:animEffect>
                                    <p:set>
                                      <p:cBhvr>
                                        <p:cTn id="10" dur="1" fill="hold">
                                          <p:stCondLst>
                                            <p:cond delay="999"/>
                                          </p:stCondLst>
                                        </p:cTn>
                                        <p:tgtEl>
                                          <p:spTgt spid="18"/>
                                        </p:tgtEl>
                                        <p:attrNameLst>
                                          <p:attrName>style.visibility</p:attrName>
                                        </p:attrNameLst>
                                      </p:cBhvr>
                                      <p:to>
                                        <p:strVal val="hidden"/>
                                      </p:to>
                                    </p:set>
                                  </p:childTnLst>
                                </p:cTn>
                              </p:par>
                              <p:par>
                                <p:cTn id="11" presetID="10" presetClass="entr" presetSubtype="0" fill="hold" nodeType="withEffect">
                                  <p:stCondLst>
                                    <p:cond delay="10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par>
                                <p:cTn id="17" presetID="10" presetClass="entr" presetSubtype="0" fill="hold"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childTnLst>
                                </p:cTn>
                              </p:par>
                            </p:childTnLst>
                          </p:cTn>
                        </p:par>
                        <p:par>
                          <p:cTn id="26" fill="hold">
                            <p:stCondLst>
                              <p:cond delay="2000"/>
                            </p:stCondLst>
                            <p:childTnLst>
                              <p:par>
                                <p:cTn id="27" presetID="10" presetClass="exit" presetSubtype="0" fill="hold" grpId="1" nodeType="afterEffect">
                                  <p:stCondLst>
                                    <p:cond delay="2000"/>
                                  </p:stCondLst>
                                  <p:childTnLst>
                                    <p:animEffect transition="out" filter="fade">
                                      <p:cBhvr>
                                        <p:cTn id="28" dur="1000"/>
                                        <p:tgtEl>
                                          <p:spTgt spid="34"/>
                                        </p:tgtEl>
                                      </p:cBhvr>
                                    </p:animEffect>
                                    <p:set>
                                      <p:cBhvr>
                                        <p:cTn id="29" dur="1" fill="hold">
                                          <p:stCondLst>
                                            <p:cond delay="999"/>
                                          </p:stCondLst>
                                        </p:cTn>
                                        <p:tgtEl>
                                          <p:spTgt spid="34"/>
                                        </p:tgtEl>
                                        <p:attrNameLst>
                                          <p:attrName>style.visibility</p:attrName>
                                        </p:attrNameLst>
                                      </p:cBhvr>
                                      <p:to>
                                        <p:strVal val="hidden"/>
                                      </p:to>
                                    </p:set>
                                  </p:childTnLst>
                                </p:cTn>
                              </p:par>
                              <p:par>
                                <p:cTn id="30" presetID="10" presetClass="exit" presetSubtype="0" fill="hold" grpId="1" nodeType="withEffect">
                                  <p:stCondLst>
                                    <p:cond delay="2000"/>
                                  </p:stCondLst>
                                  <p:childTnLst>
                                    <p:animEffect transition="out" filter="fade">
                                      <p:cBhvr>
                                        <p:cTn id="31" dur="1000"/>
                                        <p:tgtEl>
                                          <p:spTgt spid="36"/>
                                        </p:tgtEl>
                                      </p:cBhvr>
                                    </p:animEffect>
                                    <p:set>
                                      <p:cBhvr>
                                        <p:cTn id="32" dur="1" fill="hold">
                                          <p:stCondLst>
                                            <p:cond delay="999"/>
                                          </p:stCondLst>
                                        </p:cTn>
                                        <p:tgtEl>
                                          <p:spTgt spid="36"/>
                                        </p:tgtEl>
                                        <p:attrNameLst>
                                          <p:attrName>style.visibility</p:attrName>
                                        </p:attrNameLst>
                                      </p:cBhvr>
                                      <p:to>
                                        <p:strVal val="hidden"/>
                                      </p:to>
                                    </p:set>
                                  </p:childTnLst>
                                </p:cTn>
                              </p:par>
                              <p:par>
                                <p:cTn id="33" presetID="10" presetClass="exit" presetSubtype="0" fill="hold" nodeType="withEffect">
                                  <p:stCondLst>
                                    <p:cond delay="2000"/>
                                  </p:stCondLst>
                                  <p:childTnLst>
                                    <p:animEffect transition="out" filter="fade">
                                      <p:cBhvr>
                                        <p:cTn id="34" dur="1000"/>
                                        <p:tgtEl>
                                          <p:spTgt spid="33"/>
                                        </p:tgtEl>
                                      </p:cBhvr>
                                    </p:animEffect>
                                    <p:set>
                                      <p:cBhvr>
                                        <p:cTn id="35" dur="1" fill="hold">
                                          <p:stCondLst>
                                            <p:cond delay="999"/>
                                          </p:stCondLst>
                                        </p:cTn>
                                        <p:tgtEl>
                                          <p:spTgt spid="33"/>
                                        </p:tgtEl>
                                        <p:attrNameLst>
                                          <p:attrName>style.visibility</p:attrName>
                                        </p:attrNameLst>
                                      </p:cBhvr>
                                      <p:to>
                                        <p:strVal val="hidden"/>
                                      </p:to>
                                    </p:set>
                                  </p:childTnLst>
                                </p:cTn>
                              </p:par>
                              <p:par>
                                <p:cTn id="36" presetID="10" presetClass="exit" presetSubtype="0" fill="hold" nodeType="withEffect">
                                  <p:stCondLst>
                                    <p:cond delay="2000"/>
                                  </p:stCondLst>
                                  <p:childTnLst>
                                    <p:animEffect transition="out" filter="fade">
                                      <p:cBhvr>
                                        <p:cTn id="37" dur="1000"/>
                                        <p:tgtEl>
                                          <p:spTgt spid="35"/>
                                        </p:tgtEl>
                                      </p:cBhvr>
                                    </p:animEffect>
                                    <p:set>
                                      <p:cBhvr>
                                        <p:cTn id="38" dur="1" fill="hold">
                                          <p:stCondLst>
                                            <p:cond delay="999"/>
                                          </p:stCondLst>
                                        </p:cTn>
                                        <p:tgtEl>
                                          <p:spTgt spid="35"/>
                                        </p:tgtEl>
                                        <p:attrNameLst>
                                          <p:attrName>style.visibility</p:attrName>
                                        </p:attrNameLst>
                                      </p:cBhvr>
                                      <p:to>
                                        <p:strVal val="hidden"/>
                                      </p:to>
                                    </p:set>
                                  </p:childTnLst>
                                </p:cTn>
                              </p:par>
                              <p:par>
                                <p:cTn id="39" presetID="10" presetClass="entr" presetSubtype="0" fill="hold" nodeType="withEffect">
                                  <p:stCondLst>
                                    <p:cond delay="200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childTnLst>
                                </p:cTn>
                              </p:par>
                              <p:par>
                                <p:cTn id="42" presetID="10" presetClass="entr" presetSubtype="0" fill="hold" grpId="0" nodeType="withEffect">
                                  <p:stCondLst>
                                    <p:cond delay="20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childTnLst>
                                </p:cTn>
                              </p:par>
                              <p:par>
                                <p:cTn id="45" presetID="10" presetClass="entr" presetSubtype="0" fill="hold" nodeType="withEffect">
                                  <p:stCondLst>
                                    <p:cond delay="200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childTnLst>
                                </p:cTn>
                              </p:par>
                              <p:par>
                                <p:cTn id="48" presetID="10" presetClass="entr" presetSubtype="0" fill="hold" grpId="0" nodeType="withEffect">
                                  <p:stCondLst>
                                    <p:cond delay="200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childTnLst>
                                </p:cTn>
                              </p:par>
                            </p:childTnLst>
                          </p:cTn>
                        </p:par>
                        <p:par>
                          <p:cTn id="51" fill="hold">
                            <p:stCondLst>
                              <p:cond delay="5000"/>
                            </p:stCondLst>
                            <p:childTnLst>
                              <p:par>
                                <p:cTn id="52" presetID="10" presetClass="exit" presetSubtype="0" fill="hold" grpId="1" nodeType="afterEffect">
                                  <p:stCondLst>
                                    <p:cond delay="2000"/>
                                  </p:stCondLst>
                                  <p:childTnLst>
                                    <p:animEffect transition="out" filter="fade">
                                      <p:cBhvr>
                                        <p:cTn id="53" dur="1000"/>
                                        <p:tgtEl>
                                          <p:spTgt spid="29"/>
                                        </p:tgtEl>
                                      </p:cBhvr>
                                    </p:animEffect>
                                    <p:set>
                                      <p:cBhvr>
                                        <p:cTn id="54" dur="1" fill="hold">
                                          <p:stCondLst>
                                            <p:cond delay="999"/>
                                          </p:stCondLst>
                                        </p:cTn>
                                        <p:tgtEl>
                                          <p:spTgt spid="29"/>
                                        </p:tgtEl>
                                        <p:attrNameLst>
                                          <p:attrName>style.visibility</p:attrName>
                                        </p:attrNameLst>
                                      </p:cBhvr>
                                      <p:to>
                                        <p:strVal val="hidden"/>
                                      </p:to>
                                    </p:set>
                                  </p:childTnLst>
                                </p:cTn>
                              </p:par>
                              <p:par>
                                <p:cTn id="55" presetID="10" presetClass="exit" presetSubtype="0" fill="hold" grpId="1" nodeType="withEffect">
                                  <p:stCondLst>
                                    <p:cond delay="2000"/>
                                  </p:stCondLst>
                                  <p:childTnLst>
                                    <p:animEffect transition="out" filter="fade">
                                      <p:cBhvr>
                                        <p:cTn id="56" dur="1000"/>
                                        <p:tgtEl>
                                          <p:spTgt spid="31"/>
                                        </p:tgtEl>
                                      </p:cBhvr>
                                    </p:animEffect>
                                    <p:set>
                                      <p:cBhvr>
                                        <p:cTn id="57" dur="1" fill="hold">
                                          <p:stCondLst>
                                            <p:cond delay="999"/>
                                          </p:stCondLst>
                                        </p:cTn>
                                        <p:tgtEl>
                                          <p:spTgt spid="31"/>
                                        </p:tgtEl>
                                        <p:attrNameLst>
                                          <p:attrName>style.visibility</p:attrName>
                                        </p:attrNameLst>
                                      </p:cBhvr>
                                      <p:to>
                                        <p:strVal val="hidden"/>
                                      </p:to>
                                    </p:set>
                                  </p:childTnLst>
                                </p:cTn>
                              </p:par>
                              <p:par>
                                <p:cTn id="58" presetID="10" presetClass="exit" presetSubtype="0" fill="hold" nodeType="withEffect">
                                  <p:stCondLst>
                                    <p:cond delay="2000"/>
                                  </p:stCondLst>
                                  <p:childTnLst>
                                    <p:animEffect transition="out" filter="fade">
                                      <p:cBhvr>
                                        <p:cTn id="59" dur="1000"/>
                                        <p:tgtEl>
                                          <p:spTgt spid="28"/>
                                        </p:tgtEl>
                                      </p:cBhvr>
                                    </p:animEffect>
                                    <p:set>
                                      <p:cBhvr>
                                        <p:cTn id="60" dur="1" fill="hold">
                                          <p:stCondLst>
                                            <p:cond delay="999"/>
                                          </p:stCondLst>
                                        </p:cTn>
                                        <p:tgtEl>
                                          <p:spTgt spid="28"/>
                                        </p:tgtEl>
                                        <p:attrNameLst>
                                          <p:attrName>style.visibility</p:attrName>
                                        </p:attrNameLst>
                                      </p:cBhvr>
                                      <p:to>
                                        <p:strVal val="hidden"/>
                                      </p:to>
                                    </p:set>
                                  </p:childTnLst>
                                </p:cTn>
                              </p:par>
                              <p:par>
                                <p:cTn id="61" presetID="10" presetClass="exit" presetSubtype="0" fill="hold" nodeType="withEffect">
                                  <p:stCondLst>
                                    <p:cond delay="2000"/>
                                  </p:stCondLst>
                                  <p:childTnLst>
                                    <p:animEffect transition="out" filter="fade">
                                      <p:cBhvr>
                                        <p:cTn id="62" dur="1000"/>
                                        <p:tgtEl>
                                          <p:spTgt spid="30"/>
                                        </p:tgtEl>
                                      </p:cBhvr>
                                    </p:animEffect>
                                    <p:set>
                                      <p:cBhvr>
                                        <p:cTn id="63" dur="1" fill="hold">
                                          <p:stCondLst>
                                            <p:cond delay="999"/>
                                          </p:stCondLst>
                                        </p:cTn>
                                        <p:tgtEl>
                                          <p:spTgt spid="30"/>
                                        </p:tgtEl>
                                        <p:attrNameLst>
                                          <p:attrName>style.visibility</p:attrName>
                                        </p:attrNameLst>
                                      </p:cBhvr>
                                      <p:to>
                                        <p:strVal val="hidden"/>
                                      </p:to>
                                    </p:set>
                                  </p:childTnLst>
                                </p:cTn>
                              </p:par>
                              <p:par>
                                <p:cTn id="64" presetID="10" presetClass="entr" presetSubtype="0" fill="hold" nodeType="withEffect">
                                  <p:stCondLst>
                                    <p:cond delay="200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1000"/>
                                        <p:tgtEl>
                                          <p:spTgt spid="41"/>
                                        </p:tgtEl>
                                      </p:cBhvr>
                                    </p:animEffect>
                                  </p:childTnLst>
                                </p:cTn>
                              </p:par>
                              <p:par>
                                <p:cTn id="67" presetID="10" presetClass="entr" presetSubtype="0" fill="hold" grpId="0" nodeType="withEffect">
                                  <p:stCondLst>
                                    <p:cond delay="200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1000"/>
                                        <p:tgtEl>
                                          <p:spTgt spid="42"/>
                                        </p:tgtEl>
                                      </p:cBhvr>
                                    </p:animEffect>
                                  </p:childTnLst>
                                </p:cTn>
                              </p:par>
                              <p:par>
                                <p:cTn id="70" presetID="10" presetClass="entr" presetSubtype="0" fill="hold" nodeType="withEffect">
                                  <p:stCondLst>
                                    <p:cond delay="200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0"/>
                                        <p:tgtEl>
                                          <p:spTgt spid="43"/>
                                        </p:tgtEl>
                                      </p:cBhvr>
                                    </p:animEffect>
                                  </p:childTnLst>
                                </p:cTn>
                              </p:par>
                              <p:par>
                                <p:cTn id="73" presetID="10" presetClass="entr" presetSubtype="0" fill="hold" grpId="0" nodeType="withEffect">
                                  <p:stCondLst>
                                    <p:cond delay="200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1000"/>
                                        <p:tgtEl>
                                          <p:spTgt spid="44"/>
                                        </p:tgtEl>
                                      </p:cBhvr>
                                    </p:animEffect>
                                  </p:childTnLst>
                                </p:cTn>
                              </p:par>
                            </p:childTnLst>
                          </p:cTn>
                        </p:par>
                        <p:par>
                          <p:cTn id="76" fill="hold">
                            <p:stCondLst>
                              <p:cond delay="8000"/>
                            </p:stCondLst>
                            <p:childTnLst>
                              <p:par>
                                <p:cTn id="77" presetID="10" presetClass="exit" presetSubtype="0" fill="hold" grpId="1" nodeType="afterEffect">
                                  <p:stCondLst>
                                    <p:cond delay="2000"/>
                                  </p:stCondLst>
                                  <p:childTnLst>
                                    <p:animEffect transition="out" filter="fade">
                                      <p:cBhvr>
                                        <p:cTn id="78" dur="1000"/>
                                        <p:tgtEl>
                                          <p:spTgt spid="42"/>
                                        </p:tgtEl>
                                      </p:cBhvr>
                                    </p:animEffect>
                                    <p:set>
                                      <p:cBhvr>
                                        <p:cTn id="79" dur="1" fill="hold">
                                          <p:stCondLst>
                                            <p:cond delay="999"/>
                                          </p:stCondLst>
                                        </p:cTn>
                                        <p:tgtEl>
                                          <p:spTgt spid="42"/>
                                        </p:tgtEl>
                                        <p:attrNameLst>
                                          <p:attrName>style.visibility</p:attrName>
                                        </p:attrNameLst>
                                      </p:cBhvr>
                                      <p:to>
                                        <p:strVal val="hidden"/>
                                      </p:to>
                                    </p:set>
                                  </p:childTnLst>
                                </p:cTn>
                              </p:par>
                              <p:par>
                                <p:cTn id="80" presetID="10" presetClass="exit" presetSubtype="0" fill="hold" grpId="1" nodeType="withEffect">
                                  <p:stCondLst>
                                    <p:cond delay="2000"/>
                                  </p:stCondLst>
                                  <p:childTnLst>
                                    <p:animEffect transition="out" filter="fade">
                                      <p:cBhvr>
                                        <p:cTn id="81" dur="1000"/>
                                        <p:tgtEl>
                                          <p:spTgt spid="44"/>
                                        </p:tgtEl>
                                      </p:cBhvr>
                                    </p:animEffect>
                                    <p:set>
                                      <p:cBhvr>
                                        <p:cTn id="82" dur="1" fill="hold">
                                          <p:stCondLst>
                                            <p:cond delay="999"/>
                                          </p:stCondLst>
                                        </p:cTn>
                                        <p:tgtEl>
                                          <p:spTgt spid="44"/>
                                        </p:tgtEl>
                                        <p:attrNameLst>
                                          <p:attrName>style.visibility</p:attrName>
                                        </p:attrNameLst>
                                      </p:cBhvr>
                                      <p:to>
                                        <p:strVal val="hidden"/>
                                      </p:to>
                                    </p:set>
                                  </p:childTnLst>
                                </p:cTn>
                              </p:par>
                              <p:par>
                                <p:cTn id="83" presetID="10" presetClass="exit" presetSubtype="0" fill="hold" nodeType="withEffect">
                                  <p:stCondLst>
                                    <p:cond delay="2000"/>
                                  </p:stCondLst>
                                  <p:childTnLst>
                                    <p:animEffect transition="out" filter="fade">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par>
                                <p:cTn id="86" presetID="10" presetClass="exit" presetSubtype="0" fill="hold" nodeType="withEffect">
                                  <p:stCondLst>
                                    <p:cond delay="2000"/>
                                  </p:stCondLst>
                                  <p:childTnLst>
                                    <p:animEffect transition="out" filter="fade">
                                      <p:cBhvr>
                                        <p:cTn id="87" dur="1000"/>
                                        <p:tgtEl>
                                          <p:spTgt spid="43"/>
                                        </p:tgtEl>
                                      </p:cBhvr>
                                    </p:animEffect>
                                    <p:set>
                                      <p:cBhvr>
                                        <p:cTn id="88" dur="1" fill="hold">
                                          <p:stCondLst>
                                            <p:cond delay="999"/>
                                          </p:stCondLst>
                                        </p:cTn>
                                        <p:tgtEl>
                                          <p:spTgt spid="43"/>
                                        </p:tgtEl>
                                        <p:attrNameLst>
                                          <p:attrName>style.visibility</p:attrName>
                                        </p:attrNameLst>
                                      </p:cBhvr>
                                      <p:to>
                                        <p:strVal val="hidden"/>
                                      </p:to>
                                    </p:set>
                                  </p:childTnLst>
                                </p:cTn>
                              </p:par>
                              <p:par>
                                <p:cTn id="89" presetID="10" presetClass="entr" presetSubtype="0" fill="hold" nodeType="withEffect">
                                  <p:stCondLst>
                                    <p:cond delay="200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childTnLst>
                                </p:cTn>
                              </p:par>
                              <p:par>
                                <p:cTn id="92" presetID="10" presetClass="entr" presetSubtype="0" fill="hold" grpId="0" nodeType="withEffect">
                                  <p:stCondLst>
                                    <p:cond delay="200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1000"/>
                                        <p:tgtEl>
                                          <p:spTgt spid="40"/>
                                        </p:tgtEl>
                                      </p:cBhvr>
                                    </p:animEffect>
                                  </p:childTnLst>
                                </p:cTn>
                              </p:par>
                              <p:par>
                                <p:cTn id="95" presetID="10" presetClass="entr" presetSubtype="0" fill="hold" grpId="0" nodeType="withEffect">
                                  <p:stCondLst>
                                    <p:cond delay="200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childTnLst>
                                </p:cTn>
                              </p:par>
                              <p:par>
                                <p:cTn id="98" presetID="10" presetClass="entr" presetSubtype="0" fill="hold" nodeType="withEffect">
                                  <p:stCondLst>
                                    <p:cond delay="200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1000"/>
                                        <p:tgtEl>
                                          <p:spTgt spid="39"/>
                                        </p:tgtEl>
                                      </p:cBhvr>
                                    </p:animEffect>
                                  </p:childTnLst>
                                </p:cTn>
                              </p:par>
                            </p:childTnLst>
                          </p:cTn>
                        </p:par>
                        <p:par>
                          <p:cTn id="101" fill="hold">
                            <p:stCondLst>
                              <p:cond delay="11000"/>
                            </p:stCondLst>
                            <p:childTnLst>
                              <p:par>
                                <p:cTn id="102" presetID="10" presetClass="exit" presetSubtype="0" fill="hold" nodeType="afterEffect">
                                  <p:stCondLst>
                                    <p:cond delay="2000"/>
                                  </p:stCondLst>
                                  <p:childTnLst>
                                    <p:animEffect transition="out" filter="fade">
                                      <p:cBhvr>
                                        <p:cTn id="103" dur="1000"/>
                                        <p:tgtEl>
                                          <p:spTgt spid="37"/>
                                        </p:tgtEl>
                                      </p:cBhvr>
                                    </p:animEffect>
                                    <p:set>
                                      <p:cBhvr>
                                        <p:cTn id="104" dur="1" fill="hold">
                                          <p:stCondLst>
                                            <p:cond delay="999"/>
                                          </p:stCondLst>
                                        </p:cTn>
                                        <p:tgtEl>
                                          <p:spTgt spid="37"/>
                                        </p:tgtEl>
                                        <p:attrNameLst>
                                          <p:attrName>style.visibility</p:attrName>
                                        </p:attrNameLst>
                                      </p:cBhvr>
                                      <p:to>
                                        <p:strVal val="hidden"/>
                                      </p:to>
                                    </p:set>
                                  </p:childTnLst>
                                </p:cTn>
                              </p:par>
                              <p:par>
                                <p:cTn id="105" presetID="10" presetClass="entr" presetSubtype="0" fill="hold" nodeType="withEffect">
                                  <p:stCondLst>
                                    <p:cond delay="200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1000"/>
                                        <p:tgtEl>
                                          <p:spTgt spid="46"/>
                                        </p:tgtEl>
                                      </p:cBhvr>
                                    </p:animEffect>
                                  </p:childTnLst>
                                </p:cTn>
                              </p:par>
                              <p:par>
                                <p:cTn id="108" presetID="10" presetClass="exit" presetSubtype="0" fill="hold" nodeType="withEffect">
                                  <p:stCondLst>
                                    <p:cond delay="2000"/>
                                  </p:stCondLst>
                                  <p:childTnLst>
                                    <p:animEffect transition="out" filter="fade">
                                      <p:cBhvr>
                                        <p:cTn id="109" dur="1000"/>
                                        <p:tgtEl>
                                          <p:spTgt spid="38"/>
                                        </p:tgtEl>
                                      </p:cBhvr>
                                    </p:animEffect>
                                    <p:set>
                                      <p:cBhvr>
                                        <p:cTn id="110" dur="1" fill="hold">
                                          <p:stCondLst>
                                            <p:cond delay="999"/>
                                          </p:stCondLst>
                                        </p:cTn>
                                        <p:tgtEl>
                                          <p:spTgt spid="38"/>
                                        </p:tgtEl>
                                        <p:attrNameLst>
                                          <p:attrName>style.visibility</p:attrName>
                                        </p:attrNameLst>
                                      </p:cBhvr>
                                      <p:to>
                                        <p:strVal val="hidden"/>
                                      </p:to>
                                    </p:set>
                                  </p:childTnLst>
                                </p:cTn>
                              </p:par>
                              <p:par>
                                <p:cTn id="111" presetID="10" presetClass="entr" presetSubtype="0" fill="hold" nodeType="withEffect">
                                  <p:stCondLst>
                                    <p:cond delay="200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1000"/>
                                        <p:tgtEl>
                                          <p:spTgt spid="48"/>
                                        </p:tgtEl>
                                      </p:cBhvr>
                                    </p:animEffect>
                                  </p:childTnLst>
                                </p:cTn>
                              </p:par>
                              <p:par>
                                <p:cTn id="114" presetID="10" presetClass="entr" presetSubtype="0" fill="hold" nodeType="withEffect">
                                  <p:stCondLst>
                                    <p:cond delay="200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P spid="34" grpId="0"/>
      <p:bldP spid="34" grpId="1"/>
      <p:bldP spid="36" grpId="0" animBg="1"/>
      <p:bldP spid="36" grpId="1" animBg="1"/>
      <p:bldP spid="37" grpId="0"/>
      <p:bldP spid="29" grpId="0"/>
      <p:bldP spid="29" grpId="1"/>
      <p:bldP spid="31" grpId="0" animBg="1"/>
      <p:bldP spid="31" grpId="1" animBg="1"/>
      <p:bldP spid="42" grpId="0"/>
      <p:bldP spid="42" grpId="1"/>
      <p:bldP spid="44" grpId="0" animBg="1"/>
      <p:bldP spid="44" grpId="1" animBg="1"/>
      <p:bldP spid="38" grpId="0"/>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6012216" y="4338110"/>
            <a:ext cx="2767012" cy="1622423"/>
          </a:xfrm>
          <a:prstGeom prst="rect">
            <a:avLst/>
          </a:prstGeom>
          <a:gradFill flip="none" rotWithShape="1">
            <a:gsLst>
              <a:gs pos="0">
                <a:schemeClr val="bg1">
                  <a:alpha val="0"/>
                </a:schemeClr>
              </a:gs>
              <a:gs pos="62000">
                <a:schemeClr val="bg1">
                  <a:alpha val="85000"/>
                </a:schemeClr>
              </a:gs>
            </a:gsLst>
            <a:lin ang="16200000" scaled="1"/>
            <a:tileRect/>
          </a:gradFill>
          <a:ln w="9525" cap="flat" cmpd="sng" algn="ctr">
            <a:noFill/>
            <a:prstDash val="solid"/>
            <a:round/>
            <a:headEnd type="none" w="med" len="med"/>
            <a:tailEnd type="none" w="med" len="med"/>
          </a:ln>
          <a:effectLst/>
        </p:spPr>
        <p:txBody>
          <a:bodyPr lIns="91435" tIns="45717" rIns="91435" bIns="45717"/>
          <a:lstStyle/>
          <a:p>
            <a:pPr defTabSz="914355" eaLnBrk="0" hangingPunct="0">
              <a:defRPr/>
            </a:pPr>
            <a:endParaRPr lang="en-US" sz="2000" dirty="0">
              <a:latin typeface="Times" charset="0"/>
            </a:endParaRPr>
          </a:p>
        </p:txBody>
      </p:sp>
      <p:sp>
        <p:nvSpPr>
          <p:cNvPr id="33" name="TextBox 6"/>
          <p:cNvSpPr txBox="1">
            <a:spLocks noChangeArrowheads="1"/>
          </p:cNvSpPr>
          <p:nvPr/>
        </p:nvSpPr>
        <p:spPr bwMode="auto">
          <a:xfrm>
            <a:off x="6045025" y="4399844"/>
            <a:ext cx="2343452" cy="307771"/>
          </a:xfrm>
          <a:prstGeom prst="rect">
            <a:avLst/>
          </a:prstGeom>
          <a:noFill/>
          <a:ln w="9525">
            <a:noFill/>
            <a:miter lim="800000"/>
            <a:headEnd/>
            <a:tailEnd/>
          </a:ln>
        </p:spPr>
        <p:txBody>
          <a:bodyPr wrap="none" lIns="91435" tIns="45717" rIns="91435" bIns="45717">
            <a:spAutoFit/>
          </a:bodyPr>
          <a:lstStyle/>
          <a:p>
            <a:pPr eaLnBrk="0" hangingPunct="0"/>
            <a:r>
              <a:rPr lang="en-US" sz="1400" b="1" dirty="0">
                <a:solidFill>
                  <a:schemeClr val="tx1">
                    <a:lumMod val="75000"/>
                    <a:lumOff val="25000"/>
                  </a:schemeClr>
                </a:solidFill>
                <a:latin typeface="+mj-lt"/>
              </a:rPr>
              <a:t>DPM Filter – Volume Map</a:t>
            </a:r>
          </a:p>
        </p:txBody>
      </p:sp>
      <p:sp>
        <p:nvSpPr>
          <p:cNvPr id="12" name="Rectangle 11"/>
          <p:cNvSpPr/>
          <p:nvPr/>
        </p:nvSpPr>
        <p:spPr bwMode="auto">
          <a:xfrm>
            <a:off x="6006571" y="1498954"/>
            <a:ext cx="2767012" cy="2677936"/>
          </a:xfrm>
          <a:prstGeom prst="rect">
            <a:avLst/>
          </a:prstGeom>
          <a:gradFill flip="none" rotWithShape="1">
            <a:gsLst>
              <a:gs pos="0">
                <a:schemeClr val="bg1">
                  <a:lumMod val="75000"/>
                </a:schemeClr>
              </a:gs>
              <a:gs pos="100000">
                <a:schemeClr val="tx1">
                  <a:lumMod val="50000"/>
                  <a:lumOff val="50000"/>
                </a:schemeClr>
              </a:gs>
            </a:gsLst>
            <a:lin ang="16200000" scaled="1"/>
            <a:tileRect/>
          </a:gradFill>
          <a:ln w="9525" cap="flat" cmpd="sng" algn="ctr">
            <a:noFill/>
            <a:prstDash val="solid"/>
            <a:round/>
            <a:headEnd type="none" w="med" len="med"/>
            <a:tailEnd type="none" w="med" len="med"/>
          </a:ln>
          <a:effectLst>
            <a:outerShdw blurRad="152400" dist="50800" dir="3240000" algn="ctr" rotWithShape="0">
              <a:schemeClr val="tx1">
                <a:alpha val="35000"/>
              </a:schemeClr>
            </a:outerShdw>
          </a:effectLst>
        </p:spPr>
        <p:txBody>
          <a:bodyPr lIns="91435" tIns="45717" rIns="91435" bIns="45717"/>
          <a:lstStyle/>
          <a:p>
            <a:pPr defTabSz="914355" eaLnBrk="0" hangingPunct="0">
              <a:defRPr/>
            </a:pPr>
            <a:endParaRPr lang="en-US" sz="2000" dirty="0">
              <a:latin typeface="Times" charset="0"/>
            </a:endParaRPr>
          </a:p>
        </p:txBody>
      </p:sp>
      <p:sp>
        <p:nvSpPr>
          <p:cNvPr id="15" name="Title 1"/>
          <p:cNvSpPr txBox="1">
            <a:spLocks/>
          </p:cNvSpPr>
          <p:nvPr/>
        </p:nvSpPr>
        <p:spPr>
          <a:xfrm>
            <a:off x="374981" y="337942"/>
            <a:ext cx="8382000" cy="5539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w="3175">
                  <a:noFill/>
                </a:ln>
                <a:solidFill>
                  <a:schemeClr val="bg1"/>
                </a:solidFill>
                <a:effectLst>
                  <a:outerShdw blurRad="38100" dist="38100" dir="2700000" algn="tl">
                    <a:srgbClr val="000000">
                      <a:alpha val="43137"/>
                    </a:srgbClr>
                  </a:outerShdw>
                </a:effectLst>
                <a:uLnTx/>
                <a:uFillTx/>
                <a:latin typeface="Segoe" pitchFamily="34" charset="0"/>
                <a:ea typeface="+mn-ea"/>
                <a:cs typeface="Arial" charset="0"/>
              </a:rPr>
              <a:t>Start of Synchronization Window</a:t>
            </a:r>
          </a:p>
        </p:txBody>
      </p:sp>
      <p:grpSp>
        <p:nvGrpSpPr>
          <p:cNvPr id="2" name="Group 15"/>
          <p:cNvGrpSpPr/>
          <p:nvPr/>
        </p:nvGrpSpPr>
        <p:grpSpPr>
          <a:xfrm>
            <a:off x="299156" y="1411110"/>
            <a:ext cx="5717825" cy="451308"/>
            <a:chOff x="299156" y="1411110"/>
            <a:chExt cx="5717825" cy="451308"/>
          </a:xfrm>
        </p:grpSpPr>
        <p:sp>
          <p:nvSpPr>
            <p:cNvPr id="18" name="Round Same Side Corner Rectangle 17"/>
            <p:cNvSpPr/>
            <p:nvPr/>
          </p:nvSpPr>
          <p:spPr bwMode="auto">
            <a:xfrm rot="16200000">
              <a:off x="3002845" y="-1162755"/>
              <a:ext cx="389470" cy="5638802"/>
            </a:xfrm>
            <a:prstGeom prst="round2SameRect">
              <a:avLst>
                <a:gd name="adj1" fmla="val 22465"/>
                <a:gd name="adj2" fmla="val 0"/>
              </a:avLst>
            </a:prstGeom>
            <a:gradFill flip="none" rotWithShape="1">
              <a:gsLst>
                <a:gs pos="0">
                  <a:schemeClr val="bg1">
                    <a:alpha val="0"/>
                  </a:schemeClr>
                </a:gs>
                <a:gs pos="62000">
                  <a:schemeClr val="accent3">
                    <a:lumMod val="75000"/>
                    <a:alpha val="60000"/>
                  </a:schemeClr>
                </a:gs>
              </a:gsLst>
              <a:lin ang="16200000" scaled="1"/>
              <a:tileRect/>
            </a:gradFill>
            <a:ln w="9525" cap="flat" cmpd="sng" algn="ctr">
              <a:noFill/>
              <a:prstDash val="solid"/>
              <a:round/>
              <a:headEnd type="none" w="med" len="med"/>
              <a:tailEnd type="none" w="med" len="med"/>
            </a:ln>
            <a:effectLst/>
          </p:spPr>
          <p:txBody>
            <a:bodyPr lIns="91435" tIns="45717" rIns="91435" bIns="45717"/>
            <a:lstStyle/>
            <a:p>
              <a:pPr defTabSz="914355" eaLnBrk="0" hangingPunct="0">
                <a:defRPr/>
              </a:pPr>
              <a:endParaRPr lang="en-US" sz="2000" dirty="0" err="1" smtClean="0">
                <a:solidFill>
                  <a:schemeClr val="tx1"/>
                </a:solidFill>
                <a:latin typeface="Times" charset="0"/>
              </a:endParaRPr>
            </a:p>
          </p:txBody>
        </p:sp>
        <p:pic>
          <p:nvPicPr>
            <p:cNvPr id="20" name="Picture 2" descr="D:\Projects\Microsoft\WS08_ServerConsolidationCompete\Windows Server 2008 (external facing)\images\clock.gif"/>
            <p:cNvPicPr>
              <a:picLocks noChangeAspect="1" noChangeArrowheads="1"/>
            </p:cNvPicPr>
            <p:nvPr/>
          </p:nvPicPr>
          <p:blipFill>
            <a:blip r:embed="rId3" cstate="print"/>
            <a:srcRect/>
            <a:stretch>
              <a:fillRect/>
            </a:stretch>
          </p:blipFill>
          <p:spPr bwMode="auto">
            <a:xfrm>
              <a:off x="299156" y="1411110"/>
              <a:ext cx="457200" cy="451308"/>
            </a:xfrm>
            <a:prstGeom prst="rect">
              <a:avLst/>
            </a:prstGeom>
            <a:noFill/>
            <a:effectLst>
              <a:outerShdw blurRad="50800" dist="38100" dir="2700000" algn="tl" rotWithShape="0">
                <a:prstClr val="black">
                  <a:alpha val="40000"/>
                </a:prstClr>
              </a:outerShdw>
            </a:effectLst>
          </p:spPr>
        </p:pic>
      </p:grpSp>
      <p:sp>
        <p:nvSpPr>
          <p:cNvPr id="21" name="Rectangle 20"/>
          <p:cNvSpPr/>
          <p:nvPr/>
        </p:nvSpPr>
        <p:spPr bwMode="auto">
          <a:xfrm>
            <a:off x="382588" y="2522891"/>
            <a:ext cx="4937760" cy="3438525"/>
          </a:xfrm>
          <a:prstGeom prst="rect">
            <a:avLst/>
          </a:prstGeom>
          <a:gradFill flip="none" rotWithShape="0">
            <a:gsLst>
              <a:gs pos="0">
                <a:schemeClr val="tx1">
                  <a:lumMod val="50000"/>
                  <a:lumOff val="50000"/>
                  <a:alpha val="76000"/>
                </a:schemeClr>
              </a:gs>
              <a:gs pos="62000">
                <a:schemeClr val="tx1">
                  <a:lumMod val="65000"/>
                  <a:lumOff val="35000"/>
                </a:schemeClr>
              </a:gs>
            </a:gsLst>
            <a:lin ang="16200000" scaled="1"/>
            <a:tileRect/>
          </a:gradFill>
          <a:ln w="9525" cap="flat" cmpd="sng" algn="ctr">
            <a:noFill/>
            <a:prstDash val="solid"/>
            <a:round/>
            <a:headEnd type="none" w="med" len="med"/>
            <a:tailEnd type="none" w="med" len="med"/>
          </a:ln>
          <a:effectLst>
            <a:outerShdw blurRad="215900" dist="50800" dir="2340000" algn="ctr" rotWithShape="0">
              <a:schemeClr val="tx1">
                <a:alpha val="45000"/>
              </a:schemeClr>
            </a:outerShdw>
          </a:effectLst>
        </p:spPr>
        <p:txBody>
          <a:bodyPr lIns="91435" tIns="45717" rIns="91435" bIns="45717"/>
          <a:lstStyle/>
          <a:p>
            <a:pPr defTabSz="914355" eaLnBrk="0" hangingPunct="0">
              <a:defRPr/>
            </a:pPr>
            <a:endParaRPr lang="en-US" sz="2000" dirty="0">
              <a:latin typeface="Times" charset="0"/>
            </a:endParaRPr>
          </a:p>
        </p:txBody>
      </p:sp>
      <p:graphicFrame>
        <p:nvGraphicFramePr>
          <p:cNvPr id="22" name="Table 21"/>
          <p:cNvGraphicFramePr>
            <a:graphicFrameLocks noGrp="1"/>
          </p:cNvGraphicFramePr>
          <p:nvPr/>
        </p:nvGraphicFramePr>
        <p:xfrm>
          <a:off x="374757" y="2511071"/>
          <a:ext cx="4937760" cy="3443818"/>
        </p:xfrm>
        <a:graphic>
          <a:graphicData uri="http://schemas.openxmlformats.org/drawingml/2006/table">
            <a:tbl>
              <a:tblPr firstRow="1" bandRow="1">
                <a:effectLst/>
                <a:tableStyleId>{5940675A-B579-460E-94D1-54222C63F5DA}</a:tableStyleId>
              </a:tblPr>
              <a:tblGrid>
                <a:gridCol w="493776"/>
                <a:gridCol w="493776"/>
                <a:gridCol w="493776"/>
                <a:gridCol w="493776"/>
                <a:gridCol w="493776"/>
                <a:gridCol w="493776"/>
                <a:gridCol w="493776"/>
                <a:gridCol w="493776"/>
                <a:gridCol w="493776"/>
                <a:gridCol w="493776"/>
              </a:tblGrid>
              <a:tr h="443443">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bl>
          </a:graphicData>
        </a:graphic>
      </p:graphicFrame>
      <p:grpSp>
        <p:nvGrpSpPr>
          <p:cNvPr id="3" name="Group 22"/>
          <p:cNvGrpSpPr/>
          <p:nvPr/>
        </p:nvGrpSpPr>
        <p:grpSpPr>
          <a:xfrm>
            <a:off x="368539" y="2043289"/>
            <a:ext cx="2825923" cy="361245"/>
            <a:chOff x="368539" y="2043289"/>
            <a:chExt cx="2825923" cy="361245"/>
          </a:xfrm>
        </p:grpSpPr>
        <p:sp>
          <p:nvSpPr>
            <p:cNvPr id="24" name="Rounded Rectangle 23"/>
            <p:cNvSpPr/>
            <p:nvPr/>
          </p:nvSpPr>
          <p:spPr bwMode="auto">
            <a:xfrm>
              <a:off x="383821" y="2043289"/>
              <a:ext cx="2810641" cy="361245"/>
            </a:xfrm>
            <a:prstGeom prst="roundRect">
              <a:avLst>
                <a:gd name="adj" fmla="val 37357"/>
              </a:avLst>
            </a:prstGeom>
            <a:gradFill rotWithShape="1">
              <a:gsLst>
                <a:gs pos="0">
                  <a:srgbClr val="046AB0">
                    <a:alpha val="92941"/>
                  </a:srgbClr>
                </a:gs>
                <a:gs pos="100000">
                  <a:srgbClr val="0070C0">
                    <a:alpha val="52000"/>
                  </a:srgb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38100" h="25400"/>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2400" dirty="0" err="1" smtClean="0">
                <a:solidFill>
                  <a:srgbClr val="FFFFFF"/>
                </a:solidFill>
                <a:latin typeface="Segoe" pitchFamily="34" charset="0"/>
              </a:endParaRPr>
            </a:p>
          </p:txBody>
        </p:sp>
        <p:sp>
          <p:nvSpPr>
            <p:cNvPr id="25" name="TextBox 7"/>
            <p:cNvSpPr txBox="1">
              <a:spLocks noChangeArrowheads="1"/>
            </p:cNvSpPr>
            <p:nvPr/>
          </p:nvSpPr>
          <p:spPr bwMode="auto">
            <a:xfrm>
              <a:off x="368539" y="2044524"/>
              <a:ext cx="2790297" cy="323159"/>
            </a:xfrm>
            <a:prstGeom prst="rect">
              <a:avLst/>
            </a:prstGeom>
            <a:noFill/>
            <a:ln w="9525">
              <a:noFill/>
              <a:miter lim="800000"/>
              <a:headEnd/>
              <a:tailEnd/>
            </a:ln>
          </p:spPr>
          <p:txBody>
            <a:bodyPr wrap="square" lIns="91435" tIns="45717" rIns="91435" bIns="45717">
              <a:spAutoFit/>
            </a:bodyPr>
            <a:lstStyle/>
            <a:p>
              <a:pPr eaLnBrk="0" hangingPunct="0"/>
              <a:r>
                <a:rPr lang="en-US" sz="1500" dirty="0">
                  <a:solidFill>
                    <a:srgbClr val="FFFF00"/>
                  </a:solidFill>
                  <a:effectLst>
                    <a:outerShdw blurRad="38100" dist="38100" dir="2700000" algn="tl">
                      <a:srgbClr val="000000">
                        <a:alpha val="43137"/>
                      </a:srgbClr>
                    </a:outerShdw>
                  </a:effectLst>
                  <a:latin typeface="+mj-lt"/>
                </a:rPr>
                <a:t>VOLUME (actual </a:t>
              </a:r>
              <a:r>
                <a:rPr lang="en-US" sz="1500" dirty="0" smtClean="0">
                  <a:solidFill>
                    <a:srgbClr val="FFFF00"/>
                  </a:solidFill>
                  <a:effectLst>
                    <a:outerShdw blurRad="38100" dist="38100" dir="2700000" algn="tl">
                      <a:srgbClr val="000000">
                        <a:alpha val="43137"/>
                      </a:srgbClr>
                    </a:outerShdw>
                  </a:effectLst>
                  <a:latin typeface="+mj-lt"/>
                </a:rPr>
                <a:t>disk </a:t>
              </a:r>
              <a:r>
                <a:rPr lang="en-US" sz="1500" dirty="0">
                  <a:solidFill>
                    <a:srgbClr val="FFFF00"/>
                  </a:solidFill>
                  <a:effectLst>
                    <a:outerShdw blurRad="38100" dist="38100" dir="2700000" algn="tl">
                      <a:srgbClr val="000000">
                        <a:alpha val="43137"/>
                      </a:srgbClr>
                    </a:outerShdw>
                  </a:effectLst>
                  <a:latin typeface="+mj-lt"/>
                </a:rPr>
                <a:t>blocks)</a:t>
              </a:r>
            </a:p>
          </p:txBody>
        </p:sp>
      </p:grpSp>
      <p:sp>
        <p:nvSpPr>
          <p:cNvPr id="31" name="TextBox 9"/>
          <p:cNvSpPr txBox="1">
            <a:spLocks noChangeArrowheads="1"/>
          </p:cNvSpPr>
          <p:nvPr/>
        </p:nvSpPr>
        <p:spPr bwMode="auto">
          <a:xfrm>
            <a:off x="3310911" y="2042408"/>
            <a:ext cx="2021107" cy="323159"/>
          </a:xfrm>
          <a:prstGeom prst="rect">
            <a:avLst/>
          </a:prstGeom>
          <a:gradFill>
            <a:gsLst>
              <a:gs pos="35000">
                <a:srgbClr val="549527"/>
              </a:gs>
              <a:gs pos="100000">
                <a:srgbClr val="92D050"/>
              </a:gs>
            </a:gsLst>
            <a:lin ang="16200000" scaled="1"/>
          </a:gradFill>
          <a:ln w="9525">
            <a:no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lvl1pPr algn="ctr" eaLnBrk="0" hangingPunct="0">
              <a:defRPr sz="1500">
                <a:effectLst>
                  <a:outerShdw blurRad="38100" dist="38100" dir="2700000" algn="tl">
                    <a:srgbClr val="000000">
                      <a:alpha val="43137"/>
                    </a:srgbClr>
                  </a:outerShdw>
                </a:effectLst>
                <a:latin typeface="+mj-lt"/>
              </a:defRPr>
            </a:lvl1pPr>
          </a:lstStyle>
          <a:p>
            <a:r>
              <a:rPr lang="en-US" dirty="0"/>
              <a:t>DPM Synchronization</a:t>
            </a:r>
          </a:p>
        </p:txBody>
      </p:sp>
      <p:graphicFrame>
        <p:nvGraphicFramePr>
          <p:cNvPr id="36" name="Table 35"/>
          <p:cNvGraphicFramePr>
            <a:graphicFrameLocks noGrp="1"/>
          </p:cNvGraphicFramePr>
          <p:nvPr/>
        </p:nvGraphicFramePr>
        <p:xfrm>
          <a:off x="374757" y="2511071"/>
          <a:ext cx="4937760" cy="3443818"/>
        </p:xfrm>
        <a:graphic>
          <a:graphicData uri="http://schemas.openxmlformats.org/drawingml/2006/table">
            <a:tbl>
              <a:tblPr firstRow="1" bandRow="1">
                <a:effectLst/>
                <a:tableStyleId>{5940675A-B579-460E-94D1-54222C63F5DA}</a:tableStyleId>
              </a:tblPr>
              <a:tblGrid>
                <a:gridCol w="493776"/>
                <a:gridCol w="493776"/>
                <a:gridCol w="493776"/>
                <a:gridCol w="493776"/>
                <a:gridCol w="493776"/>
                <a:gridCol w="493776"/>
                <a:gridCol w="493776"/>
                <a:gridCol w="493776"/>
                <a:gridCol w="493776"/>
                <a:gridCol w="493776"/>
              </a:tblGrid>
              <a:tr h="443443">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11</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C00000"/>
                        </a:gs>
                        <a:gs pos="100000">
                          <a:srgbClr val="F12901"/>
                        </a:gs>
                      </a:gsLst>
                      <a:lin ang="16200000" scaled="0"/>
                    </a:gradFill>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7</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61AD2D"/>
                        </a:gs>
                        <a:gs pos="100000">
                          <a:srgbClr val="92D050"/>
                        </a:gs>
                      </a:gsLst>
                      <a:lin ang="16200000" scaled="1"/>
                    </a:gradFill>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16</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chemeClr val="accent6">
                            <a:lumMod val="75000"/>
                          </a:schemeClr>
                        </a:gs>
                        <a:gs pos="100000">
                          <a:schemeClr val="accent6">
                            <a:lumMod val="60000"/>
                            <a:lumOff val="40000"/>
                          </a:schemeClr>
                        </a:gs>
                      </a:gsLst>
                      <a:lin ang="16200000" scaled="0"/>
                    </a:gradFill>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17</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chemeClr val="accent6">
                            <a:lumMod val="75000"/>
                          </a:schemeClr>
                        </a:gs>
                        <a:gs pos="100000">
                          <a:schemeClr val="accent6">
                            <a:lumMod val="60000"/>
                            <a:lumOff val="40000"/>
                          </a:schemeClr>
                        </a:gs>
                      </a:gsLst>
                      <a:lin ang="16200000" scaled="0"/>
                    </a:gradFill>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18</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chemeClr val="accent6">
                            <a:lumMod val="75000"/>
                          </a:schemeClr>
                        </a:gs>
                        <a:gs pos="100000">
                          <a:schemeClr val="accent6">
                            <a:lumMod val="60000"/>
                            <a:lumOff val="40000"/>
                          </a:schemeClr>
                        </a:gs>
                      </a:gsLst>
                      <a:lin ang="16200000" scaled="0"/>
                    </a:gradFill>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19</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chemeClr val="accent6">
                            <a:lumMod val="75000"/>
                          </a:schemeClr>
                        </a:gs>
                        <a:gs pos="100000">
                          <a:schemeClr val="accent6">
                            <a:lumMod val="60000"/>
                            <a:lumOff val="40000"/>
                          </a:schemeClr>
                        </a:gs>
                      </a:gsLst>
                      <a:lin ang="16200000" scaled="0"/>
                    </a:gradFill>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4</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61AD2D"/>
                        </a:gs>
                        <a:gs pos="100000">
                          <a:srgbClr val="92D050"/>
                        </a:gs>
                      </a:gsLst>
                      <a:lin ang="16200000" scaled="1"/>
                    </a:gradFill>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12</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C00000"/>
                        </a:gs>
                        <a:gs pos="100000">
                          <a:srgbClr val="F12901"/>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5</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6</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15</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C00000"/>
                        </a:gs>
                        <a:gs pos="100000">
                          <a:srgbClr val="F12901"/>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8</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00A1DA"/>
                        </a:gs>
                        <a:gs pos="100000">
                          <a:srgbClr val="05BEFF"/>
                        </a:gs>
                      </a:gsLst>
                      <a:lin ang="16200000" scaled="0"/>
                    </a:gradFill>
                  </a:tcPr>
                </a:tc>
                <a:tc>
                  <a:txBody>
                    <a:bodyPr/>
                    <a:lstStyle/>
                    <a:p>
                      <a:pPr algn="ctr"/>
                      <a:endParaRPr lang="en-US" sz="1600"/>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endParaRPr lang="en-US" sz="1600"/>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endParaRPr lang="en-US" sz="1600"/>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9</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00A1DA"/>
                        </a:gs>
                        <a:gs pos="100000">
                          <a:srgbClr val="05BEFF"/>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10</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C00000"/>
                        </a:gs>
                        <a:gs pos="100000">
                          <a:srgbClr val="F12901"/>
                        </a:gs>
                      </a:gsLst>
                      <a:lin ang="16200000" scaled="0"/>
                    </a:gradFill>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13</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C00000"/>
                        </a:gs>
                        <a:gs pos="100000">
                          <a:srgbClr val="F12901"/>
                        </a:gs>
                      </a:gsLst>
                      <a:lin ang="16200000" scaled="0"/>
                    </a:gradFill>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600" b="1" dirty="0" smtClean="0">
                          <a:solidFill>
                            <a:schemeClr val="bg2">
                              <a:lumMod val="90000"/>
                            </a:schemeClr>
                          </a:solidFill>
                          <a:effectLst>
                            <a:outerShdw blurRad="38100" dist="38100" dir="2700000" algn="tl">
                              <a:srgbClr val="000000">
                                <a:alpha val="43137"/>
                              </a:srgbClr>
                            </a:outerShdw>
                          </a:effectLst>
                        </a:rPr>
                        <a:t>14</a:t>
                      </a:r>
                      <a:endParaRPr lang="en-US" sz="1600" b="1" dirty="0">
                        <a:solidFill>
                          <a:schemeClr val="bg2">
                            <a:lumMod val="90000"/>
                          </a:schemeClr>
                        </a:solidFill>
                        <a:effectLst>
                          <a:outerShdw blurRad="38100" dist="38100" dir="2700000" algn="tl">
                            <a:srgbClr val="000000">
                              <a:alpha val="43137"/>
                            </a:srgbClr>
                          </a:outerShdw>
                        </a:effectLst>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000">
                          <a:srgbClr val="C00000"/>
                        </a:gs>
                        <a:gs pos="100000">
                          <a:srgbClr val="F12901"/>
                        </a:gs>
                      </a:gsLst>
                      <a:lin ang="16200000" scaled="0"/>
                    </a:gradFill>
                  </a:tcPr>
                </a:tc>
              </a:tr>
            </a:tbl>
          </a:graphicData>
        </a:graphic>
      </p:graphicFrame>
      <p:graphicFrame>
        <p:nvGraphicFramePr>
          <p:cNvPr id="37" name="Table 36"/>
          <p:cNvGraphicFramePr>
            <a:graphicFrameLocks noGrp="1"/>
          </p:cNvGraphicFramePr>
          <p:nvPr/>
        </p:nvGraphicFramePr>
        <p:xfrm>
          <a:off x="6016493" y="1500894"/>
          <a:ext cx="2743200" cy="2682875"/>
        </p:xfrm>
        <a:graphic>
          <a:graphicData uri="http://schemas.openxmlformats.org/drawingml/2006/table">
            <a:tbl>
              <a:tblPr firstRow="1" bandRow="1">
                <a:effectLst/>
                <a:tableStyleId>{5940675A-B579-460E-94D1-54222C63F5DA}</a:tableStyleId>
              </a:tblPr>
              <a:tblGrid>
                <a:gridCol w="274320"/>
                <a:gridCol w="274320"/>
                <a:gridCol w="274320"/>
                <a:gridCol w="274320"/>
                <a:gridCol w="274320"/>
                <a:gridCol w="274320"/>
                <a:gridCol w="274320"/>
                <a:gridCol w="274320"/>
                <a:gridCol w="274320"/>
                <a:gridCol w="274320"/>
              </a:tblGrid>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70397">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accent6">
                            <a:lumMod val="75000"/>
                          </a:schemeClr>
                        </a:gs>
                        <a:gs pos="100000">
                          <a:schemeClr val="accent6">
                            <a:lumMod val="60000"/>
                            <a:lumOff val="40000"/>
                          </a:schemeClr>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accent6">
                            <a:lumMod val="75000"/>
                          </a:schemeClr>
                        </a:gs>
                        <a:gs pos="100000">
                          <a:schemeClr val="accent6">
                            <a:lumMod val="60000"/>
                            <a:lumOff val="40000"/>
                          </a:schemeClr>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accent6">
                            <a:lumMod val="75000"/>
                          </a:schemeClr>
                        </a:gs>
                        <a:gs pos="100000">
                          <a:schemeClr val="accent6">
                            <a:lumMod val="60000"/>
                            <a:lumOff val="40000"/>
                          </a:schemeClr>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accent6">
                            <a:lumMod val="75000"/>
                          </a:schemeClr>
                        </a:gs>
                        <a:gs pos="100000">
                          <a:schemeClr val="accent6">
                            <a:lumMod val="60000"/>
                            <a:lumOff val="40000"/>
                          </a:schemeClr>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00A1DA"/>
                        </a:gs>
                        <a:gs pos="100000">
                          <a:srgbClr val="05BEFF"/>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r>
            </a:tbl>
          </a:graphicData>
        </a:graphic>
      </p:graphicFrame>
      <p:sp>
        <p:nvSpPr>
          <p:cNvPr id="38" name="TextBox 7"/>
          <p:cNvSpPr txBox="1">
            <a:spLocks noChangeArrowheads="1"/>
          </p:cNvSpPr>
          <p:nvPr/>
        </p:nvSpPr>
        <p:spPr bwMode="auto">
          <a:xfrm>
            <a:off x="709964" y="1448330"/>
            <a:ext cx="1935135" cy="400103"/>
          </a:xfrm>
          <a:prstGeom prst="rect">
            <a:avLst/>
          </a:prstGeom>
          <a:noFill/>
          <a:ln w="9525">
            <a:noFill/>
            <a:miter lim="800000"/>
            <a:headEnd/>
            <a:tailEnd/>
          </a:ln>
        </p:spPr>
        <p:txBody>
          <a:bodyPr wrap="none" lIns="91435" tIns="45717" rIns="91435" bIns="45717">
            <a:spAutoFit/>
          </a:bodyPr>
          <a:lstStyle/>
          <a:p>
            <a:pPr eaLnBrk="0" hangingPunct="0"/>
            <a:r>
              <a:rPr lang="en-US" sz="2000" dirty="0">
                <a:solidFill>
                  <a:srgbClr val="FFFF00"/>
                </a:solidFill>
                <a:effectLst>
                  <a:outerShdw blurRad="38100" dist="38100" dir="2700000" algn="tl">
                    <a:srgbClr val="000000">
                      <a:alpha val="43137"/>
                    </a:srgbClr>
                  </a:outerShdw>
                </a:effectLst>
                <a:latin typeface="+mj-lt"/>
              </a:rPr>
              <a:t>Time = </a:t>
            </a:r>
            <a:r>
              <a:rPr lang="en-US" sz="2000" dirty="0" smtClean="0">
                <a:solidFill>
                  <a:srgbClr val="FFFF00"/>
                </a:solidFill>
                <a:effectLst>
                  <a:outerShdw blurRad="38100" dist="38100" dir="2700000" algn="tl">
                    <a:srgbClr val="000000">
                      <a:alpha val="43137"/>
                    </a:srgbClr>
                  </a:outerShdw>
                </a:effectLst>
                <a:latin typeface="+mj-lt"/>
              </a:rPr>
              <a:t>10:30:</a:t>
            </a:r>
            <a:r>
              <a:rPr lang="en-US" sz="1600" dirty="0" smtClean="0">
                <a:solidFill>
                  <a:srgbClr val="FFFF00"/>
                </a:solidFill>
                <a:effectLst>
                  <a:outerShdw blurRad="38100" dist="38100" dir="2700000" algn="tl">
                    <a:srgbClr val="000000">
                      <a:alpha val="43137"/>
                    </a:srgbClr>
                  </a:outerShdw>
                </a:effectLst>
                <a:latin typeface="+mj-lt"/>
              </a:rPr>
              <a:t>01</a:t>
            </a:r>
            <a:endParaRPr lang="en-US" sz="1600" dirty="0">
              <a:solidFill>
                <a:srgbClr val="FFFF00"/>
              </a:solidFill>
              <a:effectLst>
                <a:outerShdw blurRad="38100" dist="38100" dir="2700000" algn="tl">
                  <a:srgbClr val="000000">
                    <a:alpha val="43137"/>
                  </a:srgbClr>
                </a:outerShdw>
              </a:effectLst>
              <a:latin typeface="+mj-lt"/>
            </a:endParaRPr>
          </a:p>
        </p:txBody>
      </p:sp>
      <p:sp>
        <p:nvSpPr>
          <p:cNvPr id="39" name="TextBox 6"/>
          <p:cNvSpPr txBox="1">
            <a:spLocks noChangeArrowheads="1"/>
          </p:cNvSpPr>
          <p:nvPr/>
        </p:nvSpPr>
        <p:spPr bwMode="auto">
          <a:xfrm>
            <a:off x="6037969" y="4719107"/>
            <a:ext cx="2779712" cy="1169545"/>
          </a:xfrm>
          <a:prstGeom prst="rect">
            <a:avLst/>
          </a:prstGeom>
          <a:noFill/>
          <a:ln w="9525">
            <a:noFill/>
            <a:miter lim="800000"/>
            <a:headEnd/>
            <a:tailEnd/>
          </a:ln>
        </p:spPr>
        <p:txBody>
          <a:bodyPr lIns="91435" tIns="45717" rIns="91435" bIns="45717">
            <a:spAutoFit/>
          </a:bodyPr>
          <a:lstStyle/>
          <a:p>
            <a:pPr marL="227013" indent="-227013" eaLnBrk="0" hangingPunct="0">
              <a:buFontTx/>
              <a:buAutoNum type="arabicPeriod"/>
            </a:pPr>
            <a:r>
              <a:rPr lang="en-US" sz="1400" dirty="0" smtClean="0">
                <a:solidFill>
                  <a:schemeClr val="tx1">
                    <a:lumMod val="85000"/>
                    <a:lumOff val="15000"/>
                  </a:schemeClr>
                </a:solidFill>
                <a:latin typeface="+mj-lt"/>
              </a:rPr>
              <a:t>VSS Snapshot taken on production volume to ensure consistent data</a:t>
            </a:r>
          </a:p>
          <a:p>
            <a:pPr marL="227013" indent="-227013" eaLnBrk="0" hangingPunct="0">
              <a:buFontTx/>
              <a:buAutoNum type="arabicPeriod"/>
            </a:pPr>
            <a:r>
              <a:rPr lang="en-US" sz="1400" dirty="0" smtClean="0">
                <a:solidFill>
                  <a:schemeClr val="tx1">
                    <a:lumMod val="85000"/>
                    <a:lumOff val="15000"/>
                  </a:schemeClr>
                </a:solidFill>
                <a:latin typeface="+mj-lt"/>
              </a:rPr>
              <a:t>Cache of changed blocks is sent to DPM server </a:t>
            </a:r>
            <a:endParaRPr lang="en-US" sz="1400" dirty="0">
              <a:solidFill>
                <a:schemeClr val="tx1">
                  <a:lumMod val="85000"/>
                  <a:lumOff val="15000"/>
                </a:schemeClr>
              </a:solidFill>
              <a:latin typeface="+mj-lt"/>
            </a:endParaRPr>
          </a:p>
        </p:txBody>
      </p:sp>
      <p:sp>
        <p:nvSpPr>
          <p:cNvPr id="40" name="TextBox 8"/>
          <p:cNvSpPr txBox="1">
            <a:spLocks noChangeArrowheads="1"/>
          </p:cNvSpPr>
          <p:nvPr/>
        </p:nvSpPr>
        <p:spPr bwMode="auto">
          <a:xfrm>
            <a:off x="76200" y="6210556"/>
            <a:ext cx="1220788" cy="43338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a:noFill/>
            <a:miter lim="800000"/>
            <a:headEnd/>
            <a:tailEnd/>
          </a:ln>
          <a:effectLst>
            <a:outerShdw blurRad="50800" dist="38100" dir="5400000" algn="t" rotWithShape="0">
              <a:prstClr val="black">
                <a:alpha val="40000"/>
              </a:prstClr>
            </a:outerShdw>
          </a:effectLst>
        </p:spPr>
        <p:txBody>
          <a:bodyPr lIns="91435" tIns="45717" rIns="91435" bIns="45717" anchor="ctr"/>
          <a:lstStyle/>
          <a:p>
            <a:pPr algn="ctr" eaLnBrk="0" hangingPunct="0">
              <a:defRPr/>
            </a:pPr>
            <a:r>
              <a:rPr lang="en-US" sz="1500" dirty="0">
                <a:solidFill>
                  <a:schemeClr val="bg2">
                    <a:lumMod val="90000"/>
                  </a:schemeClr>
                </a:solidFill>
                <a:effectLst>
                  <a:outerShdw blurRad="38100" dist="38100" dir="2700000" algn="tl">
                    <a:srgbClr val="000000">
                      <a:alpha val="43137"/>
                    </a:srgbClr>
                  </a:outerShdw>
                </a:effectLst>
                <a:latin typeface="+mj-lt"/>
              </a:rPr>
              <a:t>Block Order</a:t>
            </a:r>
          </a:p>
        </p:txBody>
      </p:sp>
      <p:sp>
        <p:nvSpPr>
          <p:cNvPr id="41" name="Rectangle 40"/>
          <p:cNvSpPr/>
          <p:nvPr/>
        </p:nvSpPr>
        <p:spPr>
          <a:xfrm>
            <a:off x="8232316" y="6224065"/>
            <a:ext cx="411480" cy="411480"/>
          </a:xfrm>
          <a:prstGeom prst="rect">
            <a:avLst/>
          </a:prstGeom>
          <a:gradFill>
            <a:gsLst>
              <a:gs pos="3000">
                <a:srgbClr val="C00000"/>
              </a:gs>
              <a:gs pos="100000">
                <a:srgbClr val="F12901"/>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nchor="ctr"/>
          <a:lstStyle/>
          <a:p>
            <a:pPr algn="ctr" defTabSz="914363">
              <a:defRPr/>
            </a:pPr>
            <a:r>
              <a:rPr lang="en-US" sz="1500" b="1" dirty="0">
                <a:solidFill>
                  <a:schemeClr val="bg2">
                    <a:lumMod val="90000"/>
                  </a:schemeClr>
                </a:solidFill>
                <a:effectLst>
                  <a:outerShdw blurRad="38100" dist="38100" dir="2700000" algn="tl">
                    <a:srgbClr val="000000">
                      <a:alpha val="43137"/>
                    </a:srgbClr>
                  </a:outerShdw>
                </a:effectLst>
                <a:latin typeface="+mn-lt"/>
              </a:rPr>
              <a:t>11</a:t>
            </a:r>
          </a:p>
        </p:txBody>
      </p:sp>
      <p:sp>
        <p:nvSpPr>
          <p:cNvPr id="42" name="Rectangle 41"/>
          <p:cNvSpPr/>
          <p:nvPr/>
        </p:nvSpPr>
        <p:spPr>
          <a:xfrm>
            <a:off x="4780625" y="6224065"/>
            <a:ext cx="411480" cy="411480"/>
          </a:xfrm>
          <a:prstGeom prst="rect">
            <a:avLst/>
          </a:prstGeom>
          <a:gradFill>
            <a:gsLst>
              <a:gs pos="3000">
                <a:srgbClr val="C00000"/>
              </a:gs>
              <a:gs pos="100000">
                <a:srgbClr val="F12901"/>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latin typeface="+mn-lt"/>
              </a:rPr>
              <a:t>12</a:t>
            </a:r>
          </a:p>
        </p:txBody>
      </p:sp>
      <p:sp>
        <p:nvSpPr>
          <p:cNvPr id="43" name="Rectangle 42"/>
          <p:cNvSpPr/>
          <p:nvPr/>
        </p:nvSpPr>
        <p:spPr>
          <a:xfrm>
            <a:off x="3486239" y="6224065"/>
            <a:ext cx="411480" cy="411480"/>
          </a:xfrm>
          <a:prstGeom prst="rect">
            <a:avLst/>
          </a:prstGeom>
          <a:gradFill>
            <a:gsLst>
              <a:gs pos="3000">
                <a:srgbClr val="C00000"/>
              </a:gs>
              <a:gs pos="100000">
                <a:srgbClr val="F12901"/>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latin typeface="+mn-lt"/>
              </a:rPr>
              <a:t>15</a:t>
            </a:r>
          </a:p>
        </p:txBody>
      </p:sp>
      <p:sp>
        <p:nvSpPr>
          <p:cNvPr id="44" name="Rectangle 43"/>
          <p:cNvSpPr/>
          <p:nvPr/>
        </p:nvSpPr>
        <p:spPr>
          <a:xfrm>
            <a:off x="2191853" y="6224065"/>
            <a:ext cx="411480" cy="411480"/>
          </a:xfrm>
          <a:prstGeom prst="rect">
            <a:avLst/>
          </a:prstGeom>
          <a:gradFill>
            <a:gsLst>
              <a:gs pos="3000">
                <a:srgbClr val="C00000"/>
              </a:gs>
              <a:gs pos="100000">
                <a:srgbClr val="F12901"/>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latin typeface="+mn-lt"/>
              </a:rPr>
              <a:t>10</a:t>
            </a:r>
          </a:p>
        </p:txBody>
      </p:sp>
      <p:sp>
        <p:nvSpPr>
          <p:cNvPr id="45" name="Rectangle 44"/>
          <p:cNvSpPr/>
          <p:nvPr/>
        </p:nvSpPr>
        <p:spPr>
          <a:xfrm>
            <a:off x="1760391" y="6224065"/>
            <a:ext cx="411480" cy="411480"/>
          </a:xfrm>
          <a:prstGeom prst="rect">
            <a:avLst/>
          </a:prstGeom>
          <a:gradFill>
            <a:gsLst>
              <a:gs pos="3000">
                <a:srgbClr val="C00000"/>
              </a:gs>
              <a:gs pos="100000">
                <a:srgbClr val="F12901"/>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latin typeface="+mn-lt"/>
              </a:rPr>
              <a:t>13</a:t>
            </a:r>
          </a:p>
        </p:txBody>
      </p:sp>
      <p:sp>
        <p:nvSpPr>
          <p:cNvPr id="46" name="Rectangle 45"/>
          <p:cNvSpPr/>
          <p:nvPr/>
        </p:nvSpPr>
        <p:spPr>
          <a:xfrm>
            <a:off x="1328929" y="6224065"/>
            <a:ext cx="411480" cy="411480"/>
          </a:xfrm>
          <a:prstGeom prst="rect">
            <a:avLst/>
          </a:prstGeom>
          <a:gradFill>
            <a:gsLst>
              <a:gs pos="3000">
                <a:srgbClr val="C00000"/>
              </a:gs>
              <a:gs pos="100000">
                <a:srgbClr val="F12901"/>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latin typeface="+mn-lt"/>
              </a:rPr>
              <a:t>14</a:t>
            </a:r>
          </a:p>
        </p:txBody>
      </p:sp>
      <p:sp>
        <p:nvSpPr>
          <p:cNvPr id="47" name="Rectangle 46"/>
          <p:cNvSpPr/>
          <p:nvPr/>
        </p:nvSpPr>
        <p:spPr>
          <a:xfrm>
            <a:off x="7800859" y="6224065"/>
            <a:ext cx="411480" cy="411480"/>
          </a:xfrm>
          <a:prstGeom prst="rect">
            <a:avLst/>
          </a:prstGeom>
          <a:gradFill flip="none" rotWithShape="1">
            <a:gsLst>
              <a:gs pos="3000">
                <a:srgbClr val="00A1DA"/>
              </a:gs>
              <a:gs pos="100000">
                <a:srgbClr val="05BEFF"/>
              </a:gs>
            </a:gsLst>
            <a:lin ang="16200000" scaled="0"/>
            <a:tileRect/>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latin typeface="+mn-lt"/>
              </a:rPr>
              <a:t>7</a:t>
            </a:r>
          </a:p>
        </p:txBody>
      </p:sp>
      <p:sp>
        <p:nvSpPr>
          <p:cNvPr id="49" name="Rectangle 48"/>
          <p:cNvSpPr/>
          <p:nvPr/>
        </p:nvSpPr>
        <p:spPr>
          <a:xfrm>
            <a:off x="4349163" y="6224065"/>
            <a:ext cx="411480" cy="411480"/>
          </a:xfrm>
          <a:prstGeom prst="rect">
            <a:avLst/>
          </a:prstGeom>
          <a:gradFill flip="none" rotWithShape="1">
            <a:gsLst>
              <a:gs pos="3000">
                <a:srgbClr val="00A1DA"/>
              </a:gs>
              <a:gs pos="100000">
                <a:srgbClr val="05BEFF"/>
              </a:gs>
            </a:gsLst>
            <a:lin ang="16200000" scaled="0"/>
            <a:tileRect/>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latin typeface="+mn-lt"/>
              </a:rPr>
              <a:t>5</a:t>
            </a:r>
          </a:p>
        </p:txBody>
      </p:sp>
      <p:sp>
        <p:nvSpPr>
          <p:cNvPr id="50" name="Rectangle 49"/>
          <p:cNvSpPr/>
          <p:nvPr/>
        </p:nvSpPr>
        <p:spPr>
          <a:xfrm>
            <a:off x="3917701" y="6224065"/>
            <a:ext cx="411480" cy="411480"/>
          </a:xfrm>
          <a:prstGeom prst="rect">
            <a:avLst/>
          </a:prstGeom>
          <a:gradFill flip="none" rotWithShape="1">
            <a:gsLst>
              <a:gs pos="3000">
                <a:srgbClr val="00A1DA"/>
              </a:gs>
              <a:gs pos="100000">
                <a:srgbClr val="05BEFF"/>
              </a:gs>
            </a:gsLst>
            <a:lin ang="16200000" scaled="0"/>
            <a:tileRect/>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latin typeface="+mn-lt"/>
              </a:rPr>
              <a:t>6</a:t>
            </a:r>
          </a:p>
        </p:txBody>
      </p:sp>
      <p:sp>
        <p:nvSpPr>
          <p:cNvPr id="51" name="Rectangle 50"/>
          <p:cNvSpPr/>
          <p:nvPr/>
        </p:nvSpPr>
        <p:spPr>
          <a:xfrm>
            <a:off x="3054777" y="6224065"/>
            <a:ext cx="411480" cy="411480"/>
          </a:xfrm>
          <a:prstGeom prst="rect">
            <a:avLst/>
          </a:prstGeom>
          <a:gradFill flip="none" rotWithShape="1">
            <a:gsLst>
              <a:gs pos="3000">
                <a:srgbClr val="00A1DA"/>
              </a:gs>
              <a:gs pos="100000">
                <a:srgbClr val="05BEFF"/>
              </a:gs>
            </a:gsLst>
            <a:lin ang="16200000" scaled="0"/>
            <a:tileRect/>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latin typeface="+mn-lt"/>
              </a:rPr>
              <a:t>8</a:t>
            </a:r>
          </a:p>
        </p:txBody>
      </p:sp>
      <p:sp>
        <p:nvSpPr>
          <p:cNvPr id="52" name="Rectangle 51"/>
          <p:cNvSpPr/>
          <p:nvPr/>
        </p:nvSpPr>
        <p:spPr>
          <a:xfrm>
            <a:off x="2623315" y="6224065"/>
            <a:ext cx="411480" cy="411480"/>
          </a:xfrm>
          <a:prstGeom prst="rect">
            <a:avLst/>
          </a:prstGeom>
          <a:gradFill>
            <a:gsLst>
              <a:gs pos="3000">
                <a:srgbClr val="00A1DA"/>
              </a:gs>
              <a:gs pos="100000">
                <a:srgbClr val="05BEFF"/>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latin typeface="+mn-lt"/>
              </a:rPr>
              <a:t>9</a:t>
            </a:r>
          </a:p>
        </p:txBody>
      </p:sp>
      <p:sp>
        <p:nvSpPr>
          <p:cNvPr id="53" name="Rectangle 52"/>
          <p:cNvSpPr/>
          <p:nvPr/>
        </p:nvSpPr>
        <p:spPr>
          <a:xfrm>
            <a:off x="7369397" y="6224065"/>
            <a:ext cx="411480" cy="411480"/>
          </a:xfrm>
          <a:prstGeom prst="rect">
            <a:avLst/>
          </a:prstGeom>
          <a:gradFill>
            <a:gsLst>
              <a:gs pos="3000">
                <a:srgbClr val="61AD2D"/>
              </a:gs>
              <a:gs pos="100000">
                <a:srgbClr val="92D050"/>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rPr>
              <a:t>1</a:t>
            </a:r>
          </a:p>
        </p:txBody>
      </p:sp>
      <p:sp>
        <p:nvSpPr>
          <p:cNvPr id="54" name="Rectangle 53"/>
          <p:cNvSpPr/>
          <p:nvPr/>
        </p:nvSpPr>
        <p:spPr>
          <a:xfrm>
            <a:off x="5212087" y="6224065"/>
            <a:ext cx="411480" cy="411480"/>
          </a:xfrm>
          <a:prstGeom prst="rect">
            <a:avLst/>
          </a:prstGeom>
          <a:gradFill>
            <a:gsLst>
              <a:gs pos="3000">
                <a:srgbClr val="61AD2D"/>
              </a:gs>
              <a:gs pos="100000">
                <a:srgbClr val="92D050"/>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rPr>
              <a:t>4</a:t>
            </a:r>
          </a:p>
        </p:txBody>
      </p:sp>
      <p:sp>
        <p:nvSpPr>
          <p:cNvPr id="55" name="Rectangle 54"/>
          <p:cNvSpPr/>
          <p:nvPr/>
        </p:nvSpPr>
        <p:spPr>
          <a:xfrm>
            <a:off x="6937935" y="6224065"/>
            <a:ext cx="411480" cy="411480"/>
          </a:xfrm>
          <a:prstGeom prst="rect">
            <a:avLst/>
          </a:prstGeom>
          <a:gradFill>
            <a:gsLst>
              <a:gs pos="3000">
                <a:schemeClr val="accent6">
                  <a:lumMod val="75000"/>
                </a:schemeClr>
              </a:gs>
              <a:gs pos="100000">
                <a:schemeClr val="accent6">
                  <a:lumMod val="60000"/>
                  <a:lumOff val="40000"/>
                </a:schemeClr>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latin typeface="+mn-lt"/>
              </a:rPr>
              <a:t>16</a:t>
            </a:r>
          </a:p>
        </p:txBody>
      </p:sp>
      <p:sp>
        <p:nvSpPr>
          <p:cNvPr id="56" name="Rectangle 55"/>
          <p:cNvSpPr/>
          <p:nvPr/>
        </p:nvSpPr>
        <p:spPr>
          <a:xfrm>
            <a:off x="6506473" y="6224065"/>
            <a:ext cx="411480" cy="411480"/>
          </a:xfrm>
          <a:prstGeom prst="rect">
            <a:avLst/>
          </a:prstGeom>
          <a:gradFill>
            <a:gsLst>
              <a:gs pos="3000">
                <a:schemeClr val="accent6">
                  <a:lumMod val="75000"/>
                </a:schemeClr>
              </a:gs>
              <a:gs pos="100000">
                <a:schemeClr val="accent6">
                  <a:lumMod val="60000"/>
                  <a:lumOff val="40000"/>
                </a:schemeClr>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latin typeface="+mn-lt"/>
              </a:rPr>
              <a:t>17</a:t>
            </a:r>
          </a:p>
        </p:txBody>
      </p:sp>
      <p:sp>
        <p:nvSpPr>
          <p:cNvPr id="57" name="Rectangle 56"/>
          <p:cNvSpPr/>
          <p:nvPr/>
        </p:nvSpPr>
        <p:spPr>
          <a:xfrm>
            <a:off x="6075011" y="6224065"/>
            <a:ext cx="411480" cy="411480"/>
          </a:xfrm>
          <a:prstGeom prst="rect">
            <a:avLst/>
          </a:prstGeom>
          <a:gradFill>
            <a:gsLst>
              <a:gs pos="3000">
                <a:schemeClr val="accent6">
                  <a:lumMod val="75000"/>
                </a:schemeClr>
              </a:gs>
              <a:gs pos="100000">
                <a:schemeClr val="accent6">
                  <a:lumMod val="60000"/>
                  <a:lumOff val="40000"/>
                </a:schemeClr>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latin typeface="+mn-lt"/>
              </a:rPr>
              <a:t>18</a:t>
            </a:r>
          </a:p>
        </p:txBody>
      </p:sp>
      <p:sp>
        <p:nvSpPr>
          <p:cNvPr id="58" name="Rectangle 57"/>
          <p:cNvSpPr/>
          <p:nvPr/>
        </p:nvSpPr>
        <p:spPr>
          <a:xfrm>
            <a:off x="5643549" y="6224065"/>
            <a:ext cx="411480" cy="411480"/>
          </a:xfrm>
          <a:prstGeom prst="rect">
            <a:avLst/>
          </a:prstGeom>
          <a:gradFill>
            <a:gsLst>
              <a:gs pos="3000">
                <a:schemeClr val="accent6">
                  <a:lumMod val="75000"/>
                </a:schemeClr>
              </a:gs>
              <a:gs pos="100000">
                <a:schemeClr val="accent6">
                  <a:lumMod val="60000"/>
                  <a:lumOff val="40000"/>
                </a:schemeClr>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nchor="ctr"/>
          <a:lstStyle/>
          <a:p>
            <a:pPr algn="ctr" defTabSz="914363" eaLnBrk="0" hangingPunct="0">
              <a:defRPr/>
            </a:pPr>
            <a:r>
              <a:rPr lang="en-US" sz="1500" b="1" dirty="0">
                <a:solidFill>
                  <a:schemeClr val="bg2">
                    <a:lumMod val="90000"/>
                  </a:schemeClr>
                </a:solidFill>
                <a:effectLst>
                  <a:outerShdw blurRad="38100" dist="38100" dir="2700000" algn="tl">
                    <a:srgbClr val="000000">
                      <a:alpha val="43137"/>
                    </a:srgbClr>
                  </a:outerShdw>
                </a:effectLst>
                <a:latin typeface="+mn-lt"/>
              </a:rPr>
              <a:t>19</a:t>
            </a:r>
          </a:p>
        </p:txBody>
      </p:sp>
      <p:sp>
        <p:nvSpPr>
          <p:cNvPr id="62" name="Right Arrow 61"/>
          <p:cNvSpPr/>
          <p:nvPr/>
        </p:nvSpPr>
        <p:spPr>
          <a:xfrm>
            <a:off x="8656900" y="6220176"/>
            <a:ext cx="457200" cy="381000"/>
          </a:xfrm>
          <a:prstGeom prst="rightArrow">
            <a:avLst/>
          </a:prstGeom>
          <a:gradFill rotWithShape="1">
            <a:gsLst>
              <a:gs pos="0">
                <a:srgbClr val="000000">
                  <a:lumMod val="85000"/>
                  <a:lumOff val="15000"/>
                  <a:alpha val="3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fontAlgn="auto" hangingPunct="0">
              <a:spcBef>
                <a:spcPts val="0"/>
              </a:spcBef>
              <a:spcAft>
                <a:spcPts val="0"/>
              </a:spcAft>
              <a:defRPr/>
            </a:pPr>
            <a:endParaRPr lang="en-US" sz="1000" dirty="0">
              <a:solidFill>
                <a:srgbClr val="FFFF99"/>
              </a:solidFill>
              <a:effectLst>
                <a:outerShdw blurRad="38100" dist="38100" dir="2700000" algn="tl">
                  <a:srgbClr val="000000">
                    <a:alpha val="43137"/>
                  </a:srgbClr>
                </a:outerShdw>
              </a:effectLst>
              <a:latin typeface="Segoe"/>
            </a:endParaRPr>
          </a:p>
        </p:txBody>
      </p:sp>
      <p:sp>
        <p:nvSpPr>
          <p:cNvPr id="48" name="Title 47"/>
          <p:cNvSpPr>
            <a:spLocks noGrp="1"/>
          </p:cNvSpPr>
          <p:nvPr>
            <p:ph type="title"/>
          </p:nvPr>
        </p:nvSpPr>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afterEffect">
                                  <p:stCondLst>
                                    <p:cond delay="0"/>
                                  </p:stCondLst>
                                  <p:childTnLst>
                                    <p:set>
                                      <p:cBhvr>
                                        <p:cTn id="6" dur="1" fill="hold">
                                          <p:stCondLst>
                                            <p:cond delay="0"/>
                                          </p:stCondLst>
                                        </p:cTn>
                                        <p:tgtEl>
                                          <p:spTgt spid="42"/>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2" nodeType="afterEffect">
                                  <p:stCondLst>
                                    <p:cond delay="0"/>
                                  </p:stCondLst>
                                  <p:childTnLst>
                                    <p:set>
                                      <p:cBhvr>
                                        <p:cTn id="9" dur="1" fill="hold">
                                          <p:stCondLst>
                                            <p:cond delay="0"/>
                                          </p:stCondLst>
                                        </p:cTn>
                                        <p:tgtEl>
                                          <p:spTgt spid="58"/>
                                        </p:tgtEl>
                                        <p:attrNameLst>
                                          <p:attrName>style.visibility</p:attrName>
                                        </p:attrNameLst>
                                      </p:cBhvr>
                                      <p:to>
                                        <p:strVal val="hidden"/>
                                      </p:to>
                                    </p:set>
                                  </p:childTnLst>
                                </p:cTn>
                              </p:par>
                            </p:childTnLst>
                          </p:cTn>
                        </p:par>
                        <p:par>
                          <p:cTn id="10" fill="hold">
                            <p:stCondLst>
                              <p:cond delay="0"/>
                            </p:stCondLst>
                            <p:childTnLst>
                              <p:par>
                                <p:cTn id="11" presetID="1" presetClass="exit" presetSubtype="0" fill="hold" grpId="2" nodeType="afterEffect">
                                  <p:stCondLst>
                                    <p:cond delay="0"/>
                                  </p:stCondLst>
                                  <p:childTnLst>
                                    <p:set>
                                      <p:cBhvr>
                                        <p:cTn id="12" dur="1" fill="hold">
                                          <p:stCondLst>
                                            <p:cond delay="0"/>
                                          </p:stCondLst>
                                        </p:cTn>
                                        <p:tgtEl>
                                          <p:spTgt spid="57"/>
                                        </p:tgtEl>
                                        <p:attrNameLst>
                                          <p:attrName>style.visibility</p:attrName>
                                        </p:attrNameLst>
                                      </p:cBhvr>
                                      <p:to>
                                        <p:strVal val="hidden"/>
                                      </p:to>
                                    </p:set>
                                  </p:childTnLst>
                                </p:cTn>
                              </p:par>
                            </p:childTnLst>
                          </p:cTn>
                        </p:par>
                        <p:par>
                          <p:cTn id="13" fill="hold">
                            <p:stCondLst>
                              <p:cond delay="0"/>
                            </p:stCondLst>
                            <p:childTnLst>
                              <p:par>
                                <p:cTn id="14" presetID="1" presetClass="exit" presetSubtype="0" fill="hold" grpId="2" nodeType="afterEffect">
                                  <p:stCondLst>
                                    <p:cond delay="0"/>
                                  </p:stCondLst>
                                  <p:childTnLst>
                                    <p:set>
                                      <p:cBhvr>
                                        <p:cTn id="15" dur="1" fill="hold">
                                          <p:stCondLst>
                                            <p:cond delay="0"/>
                                          </p:stCondLst>
                                        </p:cTn>
                                        <p:tgtEl>
                                          <p:spTgt spid="41"/>
                                        </p:tgtEl>
                                        <p:attrNameLst>
                                          <p:attrName>style.visibility</p:attrName>
                                        </p:attrNameLst>
                                      </p:cBhvr>
                                      <p:to>
                                        <p:strVal val="hidden"/>
                                      </p:to>
                                    </p:set>
                                  </p:childTnLst>
                                </p:cTn>
                              </p:par>
                            </p:childTnLst>
                          </p:cTn>
                        </p:par>
                        <p:par>
                          <p:cTn id="16" fill="hold">
                            <p:stCondLst>
                              <p:cond delay="0"/>
                            </p:stCondLst>
                            <p:childTnLst>
                              <p:par>
                                <p:cTn id="17" presetID="1" presetClass="exit" presetSubtype="0" fill="hold" grpId="2" nodeType="afterEffect">
                                  <p:stCondLst>
                                    <p:cond delay="0"/>
                                  </p:stCondLst>
                                  <p:childTnLst>
                                    <p:set>
                                      <p:cBhvr>
                                        <p:cTn id="18" dur="1" fill="hold">
                                          <p:stCondLst>
                                            <p:cond delay="0"/>
                                          </p:stCondLst>
                                        </p:cTn>
                                        <p:tgtEl>
                                          <p:spTgt spid="47"/>
                                        </p:tgtEl>
                                        <p:attrNameLst>
                                          <p:attrName>style.visibility</p:attrName>
                                        </p:attrNameLst>
                                      </p:cBhvr>
                                      <p:to>
                                        <p:strVal val="hidden"/>
                                      </p:to>
                                    </p:set>
                                  </p:childTnLst>
                                </p:cTn>
                              </p:par>
                            </p:childTnLst>
                          </p:cTn>
                        </p:par>
                        <p:par>
                          <p:cTn id="19" fill="hold">
                            <p:stCondLst>
                              <p:cond delay="0"/>
                            </p:stCondLst>
                            <p:childTnLst>
                              <p:par>
                                <p:cTn id="20" presetID="1" presetClass="exit" presetSubtype="0" fill="hold" grpId="2" nodeType="afterEffect">
                                  <p:stCondLst>
                                    <p:cond delay="0"/>
                                  </p:stCondLst>
                                  <p:childTnLst>
                                    <p:set>
                                      <p:cBhvr>
                                        <p:cTn id="21" dur="1" fill="hold">
                                          <p:stCondLst>
                                            <p:cond delay="0"/>
                                          </p:stCondLst>
                                        </p:cTn>
                                        <p:tgtEl>
                                          <p:spTgt spid="53"/>
                                        </p:tgtEl>
                                        <p:attrNameLst>
                                          <p:attrName>style.visibility</p:attrName>
                                        </p:attrNameLst>
                                      </p:cBhvr>
                                      <p:to>
                                        <p:strVal val="hidden"/>
                                      </p:to>
                                    </p:set>
                                  </p:childTnLst>
                                </p:cTn>
                              </p:par>
                            </p:childTnLst>
                          </p:cTn>
                        </p:par>
                        <p:par>
                          <p:cTn id="22" fill="hold">
                            <p:stCondLst>
                              <p:cond delay="0"/>
                            </p:stCondLst>
                            <p:childTnLst>
                              <p:par>
                                <p:cTn id="23" presetID="1" presetClass="exit" presetSubtype="0" fill="hold" grpId="2" nodeType="afterEffect">
                                  <p:stCondLst>
                                    <p:cond delay="0"/>
                                  </p:stCondLst>
                                  <p:childTnLst>
                                    <p:set>
                                      <p:cBhvr>
                                        <p:cTn id="24" dur="1" fill="hold">
                                          <p:stCondLst>
                                            <p:cond delay="0"/>
                                          </p:stCondLst>
                                        </p:cTn>
                                        <p:tgtEl>
                                          <p:spTgt spid="55"/>
                                        </p:tgtEl>
                                        <p:attrNameLst>
                                          <p:attrName>style.visibility</p:attrName>
                                        </p:attrNameLst>
                                      </p:cBhvr>
                                      <p:to>
                                        <p:strVal val="hidden"/>
                                      </p:to>
                                    </p:set>
                                  </p:childTnLst>
                                </p:cTn>
                              </p:par>
                            </p:childTnLst>
                          </p:cTn>
                        </p:par>
                        <p:par>
                          <p:cTn id="25" fill="hold">
                            <p:stCondLst>
                              <p:cond delay="0"/>
                            </p:stCondLst>
                            <p:childTnLst>
                              <p:par>
                                <p:cTn id="26" presetID="1" presetClass="exit" presetSubtype="0" fill="hold" grpId="2" nodeType="afterEffect">
                                  <p:stCondLst>
                                    <p:cond delay="0"/>
                                  </p:stCondLst>
                                  <p:childTnLst>
                                    <p:set>
                                      <p:cBhvr>
                                        <p:cTn id="27" dur="1" fill="hold">
                                          <p:stCondLst>
                                            <p:cond delay="0"/>
                                          </p:stCondLst>
                                        </p:cTn>
                                        <p:tgtEl>
                                          <p:spTgt spid="56"/>
                                        </p:tgtEl>
                                        <p:attrNameLst>
                                          <p:attrName>style.visibility</p:attrName>
                                        </p:attrNameLst>
                                      </p:cBhvr>
                                      <p:to>
                                        <p:strVal val="hidden"/>
                                      </p:to>
                                    </p:set>
                                  </p:childTnLst>
                                </p:cTn>
                              </p:par>
                            </p:childTnLst>
                          </p:cTn>
                        </p:par>
                        <p:par>
                          <p:cTn id="28" fill="hold">
                            <p:stCondLst>
                              <p:cond delay="0"/>
                            </p:stCondLst>
                            <p:childTnLst>
                              <p:par>
                                <p:cTn id="29" presetID="1" presetClass="exit" presetSubtype="0" fill="hold" grpId="2" nodeType="afterEffect">
                                  <p:stCondLst>
                                    <p:cond delay="0"/>
                                  </p:stCondLst>
                                  <p:childTnLst>
                                    <p:set>
                                      <p:cBhvr>
                                        <p:cTn id="30" dur="1" fill="hold">
                                          <p:stCondLst>
                                            <p:cond delay="0"/>
                                          </p:stCondLst>
                                        </p:cTn>
                                        <p:tgtEl>
                                          <p:spTgt spid="54"/>
                                        </p:tgtEl>
                                        <p:attrNameLst>
                                          <p:attrName>style.visibility</p:attrName>
                                        </p:attrNameLst>
                                      </p:cBhvr>
                                      <p:to>
                                        <p:strVal val="hidden"/>
                                      </p:to>
                                    </p:set>
                                  </p:childTnLst>
                                </p:cTn>
                              </p:par>
                            </p:childTnLst>
                          </p:cTn>
                        </p:par>
                        <p:par>
                          <p:cTn id="31" fill="hold">
                            <p:stCondLst>
                              <p:cond delay="0"/>
                            </p:stCondLst>
                            <p:childTnLst>
                              <p:par>
                                <p:cTn id="32" presetID="1" presetClass="exit" presetSubtype="0" fill="hold" grpId="2" nodeType="afterEffect">
                                  <p:stCondLst>
                                    <p:cond delay="0"/>
                                  </p:stCondLst>
                                  <p:childTnLst>
                                    <p:set>
                                      <p:cBhvr>
                                        <p:cTn id="33" dur="1" fill="hold">
                                          <p:stCondLst>
                                            <p:cond delay="0"/>
                                          </p:stCondLst>
                                        </p:cTn>
                                        <p:tgtEl>
                                          <p:spTgt spid="49"/>
                                        </p:tgtEl>
                                        <p:attrNameLst>
                                          <p:attrName>style.visibility</p:attrName>
                                        </p:attrNameLst>
                                      </p:cBhvr>
                                      <p:to>
                                        <p:strVal val="hidden"/>
                                      </p:to>
                                    </p:set>
                                  </p:childTnLst>
                                </p:cTn>
                              </p:par>
                            </p:childTnLst>
                          </p:cTn>
                        </p:par>
                        <p:par>
                          <p:cTn id="34" fill="hold">
                            <p:stCondLst>
                              <p:cond delay="0"/>
                            </p:stCondLst>
                            <p:childTnLst>
                              <p:par>
                                <p:cTn id="35" presetID="1" presetClass="exit" presetSubtype="0" fill="hold" grpId="2" nodeType="afterEffect">
                                  <p:stCondLst>
                                    <p:cond delay="0"/>
                                  </p:stCondLst>
                                  <p:childTnLst>
                                    <p:set>
                                      <p:cBhvr>
                                        <p:cTn id="36" dur="1" fill="hold">
                                          <p:stCondLst>
                                            <p:cond delay="0"/>
                                          </p:stCondLst>
                                        </p:cTn>
                                        <p:tgtEl>
                                          <p:spTgt spid="50"/>
                                        </p:tgtEl>
                                        <p:attrNameLst>
                                          <p:attrName>style.visibility</p:attrName>
                                        </p:attrNameLst>
                                      </p:cBhvr>
                                      <p:to>
                                        <p:strVal val="hidden"/>
                                      </p:to>
                                    </p:set>
                                  </p:childTnLst>
                                </p:cTn>
                              </p:par>
                            </p:childTnLst>
                          </p:cTn>
                        </p:par>
                        <p:par>
                          <p:cTn id="37" fill="hold">
                            <p:stCondLst>
                              <p:cond delay="0"/>
                            </p:stCondLst>
                            <p:childTnLst>
                              <p:par>
                                <p:cTn id="38" presetID="1" presetClass="exit" presetSubtype="0" fill="hold" nodeType="afterEffect">
                                  <p:stCondLst>
                                    <p:cond delay="0"/>
                                  </p:stCondLst>
                                  <p:childTnLst>
                                    <p:set>
                                      <p:cBhvr>
                                        <p:cTn id="39" dur="1" fill="hold">
                                          <p:stCondLst>
                                            <p:cond delay="0"/>
                                          </p:stCondLst>
                                        </p:cTn>
                                        <p:tgtEl>
                                          <p:spTgt spid="43"/>
                                        </p:tgtEl>
                                        <p:attrNameLst>
                                          <p:attrName>style.visibility</p:attrName>
                                        </p:attrNameLst>
                                      </p:cBhvr>
                                      <p:to>
                                        <p:strVal val="hidden"/>
                                      </p:to>
                                    </p:set>
                                  </p:childTnLst>
                                </p:cTn>
                              </p:par>
                            </p:childTnLst>
                          </p:cTn>
                        </p:par>
                        <p:par>
                          <p:cTn id="40" fill="hold">
                            <p:stCondLst>
                              <p:cond delay="0"/>
                            </p:stCondLst>
                            <p:childTnLst>
                              <p:par>
                                <p:cTn id="41" presetID="1" presetClass="exit" presetSubtype="0" fill="hold" grpId="2" nodeType="afterEffect">
                                  <p:stCondLst>
                                    <p:cond delay="0"/>
                                  </p:stCondLst>
                                  <p:childTnLst>
                                    <p:set>
                                      <p:cBhvr>
                                        <p:cTn id="42" dur="1" fill="hold">
                                          <p:stCondLst>
                                            <p:cond delay="0"/>
                                          </p:stCondLst>
                                        </p:cTn>
                                        <p:tgtEl>
                                          <p:spTgt spid="51"/>
                                        </p:tgtEl>
                                        <p:attrNameLst>
                                          <p:attrName>style.visibility</p:attrName>
                                        </p:attrNameLst>
                                      </p:cBhvr>
                                      <p:to>
                                        <p:strVal val="hidden"/>
                                      </p:to>
                                    </p:set>
                                  </p:childTnLst>
                                </p:cTn>
                              </p:par>
                            </p:childTnLst>
                          </p:cTn>
                        </p:par>
                        <p:par>
                          <p:cTn id="43" fill="hold">
                            <p:stCondLst>
                              <p:cond delay="0"/>
                            </p:stCondLst>
                            <p:childTnLst>
                              <p:par>
                                <p:cTn id="44" presetID="1" presetClass="exit" presetSubtype="0" fill="hold" grpId="2" nodeType="afterEffect">
                                  <p:stCondLst>
                                    <p:cond delay="0"/>
                                  </p:stCondLst>
                                  <p:childTnLst>
                                    <p:set>
                                      <p:cBhvr>
                                        <p:cTn id="45" dur="1" fill="hold">
                                          <p:stCondLst>
                                            <p:cond delay="0"/>
                                          </p:stCondLst>
                                        </p:cTn>
                                        <p:tgtEl>
                                          <p:spTgt spid="52"/>
                                        </p:tgtEl>
                                        <p:attrNameLst>
                                          <p:attrName>style.visibility</p:attrName>
                                        </p:attrNameLst>
                                      </p:cBhvr>
                                      <p:to>
                                        <p:strVal val="hidden"/>
                                      </p:to>
                                    </p:set>
                                  </p:childTnLst>
                                </p:cTn>
                              </p:par>
                            </p:childTnLst>
                          </p:cTn>
                        </p:par>
                        <p:par>
                          <p:cTn id="46" fill="hold">
                            <p:stCondLst>
                              <p:cond delay="0"/>
                            </p:stCondLst>
                            <p:childTnLst>
                              <p:par>
                                <p:cTn id="47" presetID="1" presetClass="exit" presetSubtype="0" fill="hold" grpId="2" nodeType="afterEffect">
                                  <p:stCondLst>
                                    <p:cond delay="0"/>
                                  </p:stCondLst>
                                  <p:childTnLst>
                                    <p:set>
                                      <p:cBhvr>
                                        <p:cTn id="48" dur="1" fill="hold">
                                          <p:stCondLst>
                                            <p:cond delay="0"/>
                                          </p:stCondLst>
                                        </p:cTn>
                                        <p:tgtEl>
                                          <p:spTgt spid="44"/>
                                        </p:tgtEl>
                                        <p:attrNameLst>
                                          <p:attrName>style.visibility</p:attrName>
                                        </p:attrNameLst>
                                      </p:cBhvr>
                                      <p:to>
                                        <p:strVal val="hidden"/>
                                      </p:to>
                                    </p:set>
                                  </p:childTnLst>
                                </p:cTn>
                              </p:par>
                            </p:childTnLst>
                          </p:cTn>
                        </p:par>
                        <p:par>
                          <p:cTn id="49" fill="hold">
                            <p:stCondLst>
                              <p:cond delay="0"/>
                            </p:stCondLst>
                            <p:childTnLst>
                              <p:par>
                                <p:cTn id="50" presetID="1" presetClass="exit" presetSubtype="0" fill="hold" grpId="2" nodeType="afterEffect">
                                  <p:stCondLst>
                                    <p:cond delay="0"/>
                                  </p:stCondLst>
                                  <p:childTnLst>
                                    <p:set>
                                      <p:cBhvr>
                                        <p:cTn id="51" dur="1" fill="hold">
                                          <p:stCondLst>
                                            <p:cond delay="0"/>
                                          </p:stCondLst>
                                        </p:cTn>
                                        <p:tgtEl>
                                          <p:spTgt spid="45"/>
                                        </p:tgtEl>
                                        <p:attrNameLst>
                                          <p:attrName>style.visibility</p:attrName>
                                        </p:attrNameLst>
                                      </p:cBhvr>
                                      <p:to>
                                        <p:strVal val="hidden"/>
                                      </p:to>
                                    </p:set>
                                  </p:childTnLst>
                                </p:cTn>
                              </p:par>
                            </p:childTnLst>
                          </p:cTn>
                        </p:par>
                        <p:par>
                          <p:cTn id="52" fill="hold">
                            <p:stCondLst>
                              <p:cond delay="0"/>
                            </p:stCondLst>
                            <p:childTnLst>
                              <p:par>
                                <p:cTn id="53" presetID="1" presetClass="exit" presetSubtype="0" fill="hold" grpId="2" nodeType="afterEffect">
                                  <p:stCondLst>
                                    <p:cond delay="0"/>
                                  </p:stCondLst>
                                  <p:childTnLst>
                                    <p:set>
                                      <p:cBhvr>
                                        <p:cTn id="54" dur="1" fill="hold">
                                          <p:stCondLst>
                                            <p:cond delay="0"/>
                                          </p:stCondLst>
                                        </p:cTn>
                                        <p:tgtEl>
                                          <p:spTgt spid="46"/>
                                        </p:tgtEl>
                                        <p:attrNameLst>
                                          <p:attrName>style.visibility</p:attrName>
                                        </p:attrNameLst>
                                      </p:cBhvr>
                                      <p:to>
                                        <p:strVal val="hidden"/>
                                      </p:to>
                                    </p:set>
                                  </p:childTnLst>
                                </p:cTn>
                              </p:par>
                            </p:childTnLst>
                          </p:cTn>
                        </p:par>
                        <p:par>
                          <p:cTn id="55" fill="hold">
                            <p:stCondLst>
                              <p:cond delay="0"/>
                            </p:stCondLst>
                            <p:childTnLst>
                              <p:par>
                                <p:cTn id="56" presetID="10" presetClass="entr" presetSubtype="0" fill="hold" grpId="0" nodeType="afterEffect">
                                  <p:stCondLst>
                                    <p:cond delay="50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par>
                          <p:cTn id="59" fill="hold">
                            <p:stCondLst>
                              <p:cond delay="1000"/>
                            </p:stCondLst>
                            <p:childTnLst>
                              <p:par>
                                <p:cTn id="60" presetID="0" presetClass="path" presetSubtype="0" accel="50000" decel="50000" fill="hold" grpId="0" nodeType="afterEffect">
                                  <p:stCondLst>
                                    <p:cond delay="500"/>
                                  </p:stCondLst>
                                  <p:childTnLst>
                                    <p:animMotion origin="layout" path="M 0.00209 5.89868E-7 L -0.85451 -0.53458 " pathEditMode="relative" rAng="0" ptsTypes="AA">
                                      <p:cBhvr>
                                        <p:cTn id="61" dur="500" spd="-100000" fill="hold"/>
                                        <p:tgtEl>
                                          <p:spTgt spid="41"/>
                                        </p:tgtEl>
                                        <p:attrNameLst>
                                          <p:attrName>ppt_x</p:attrName>
                                          <p:attrName>ppt_y</p:attrName>
                                        </p:attrNameLst>
                                      </p:cBhvr>
                                      <p:rCtr x="-428" y="-267"/>
                                    </p:animMotion>
                                  </p:childTnLst>
                                </p:cTn>
                              </p:par>
                              <p:par>
                                <p:cTn id="62" presetID="10" presetClass="entr" presetSubtype="0" fill="hold" grpId="1" nodeType="withEffect">
                                  <p:stCondLst>
                                    <p:cond delay="50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par>
                          <p:cTn id="65" fill="hold">
                            <p:stCondLst>
                              <p:cond delay="2000"/>
                            </p:stCondLst>
                            <p:childTnLst>
                              <p:par>
                                <p:cTn id="66" presetID="0" presetClass="path" presetSubtype="0" accel="50000" decel="50000" fill="hold" grpId="0" nodeType="afterEffect">
                                  <p:stCondLst>
                                    <p:cond delay="0"/>
                                  </p:stCondLst>
                                  <p:childTnLst>
                                    <p:animMotion origin="layout" path="M 0.00226 5.89868E-7 L -0.53767 -0.53875 " pathEditMode="relative" rAng="0" ptsTypes="AA">
                                      <p:cBhvr>
                                        <p:cTn id="67" dur="500" spd="-100000" fill="hold"/>
                                        <p:tgtEl>
                                          <p:spTgt spid="47"/>
                                        </p:tgtEl>
                                        <p:attrNameLst>
                                          <p:attrName>ppt_x</p:attrName>
                                          <p:attrName>ppt_y</p:attrName>
                                        </p:attrNameLst>
                                      </p:cBhvr>
                                      <p:rCtr x="-270" y="-269"/>
                                    </p:animMotion>
                                  </p:childTnLst>
                                </p:cTn>
                              </p:par>
                              <p:par>
                                <p:cTn id="68" presetID="10" presetClass="entr" presetSubtype="0" fill="hold" grpId="1"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childTnLst>
                          </p:cTn>
                        </p:par>
                        <p:par>
                          <p:cTn id="71" fill="hold">
                            <p:stCondLst>
                              <p:cond delay="2500"/>
                            </p:stCondLst>
                            <p:childTnLst>
                              <p:par>
                                <p:cTn id="72" presetID="0" presetClass="path" presetSubtype="0" accel="50000" decel="50000" fill="hold" grpId="0" nodeType="afterEffect">
                                  <p:stCondLst>
                                    <p:cond delay="0"/>
                                  </p:stCondLst>
                                  <p:childTnLst>
                                    <p:animMotion origin="layout" path="M 0.00278 0.00138 L -0.65156 -0.4734 " pathEditMode="relative" rAng="0" ptsTypes="AA">
                                      <p:cBhvr>
                                        <p:cTn id="73" dur="500" spd="-100000" fill="hold"/>
                                        <p:tgtEl>
                                          <p:spTgt spid="53"/>
                                        </p:tgtEl>
                                        <p:attrNameLst>
                                          <p:attrName>ppt_x</p:attrName>
                                          <p:attrName>ppt_y</p:attrName>
                                        </p:attrNameLst>
                                      </p:cBhvr>
                                      <p:rCtr x="-327" y="-237"/>
                                    </p:animMotion>
                                  </p:childTnLst>
                                </p:cTn>
                              </p:par>
                              <p:par>
                                <p:cTn id="74" presetID="10" presetClass="entr" presetSubtype="0" fill="hold" grpId="1"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par>
                          <p:cTn id="77" fill="hold">
                            <p:stCondLst>
                              <p:cond delay="3000"/>
                            </p:stCondLst>
                            <p:childTnLst>
                              <p:par>
                                <p:cTn id="78" presetID="0" presetClass="path" presetSubtype="0" accel="50000" decel="50000" fill="hold" grpId="0" nodeType="afterEffect">
                                  <p:stCondLst>
                                    <p:cond delay="0"/>
                                  </p:stCondLst>
                                  <p:childTnLst>
                                    <p:animMotion origin="layout" path="M 0.00226 0.0007 L -0.44288 -0.47188 " pathEditMode="relative" rAng="0" ptsTypes="AA">
                                      <p:cBhvr>
                                        <p:cTn id="79" dur="500" spd="-100000" fill="hold"/>
                                        <p:tgtEl>
                                          <p:spTgt spid="55"/>
                                        </p:tgtEl>
                                        <p:attrNameLst>
                                          <p:attrName>ppt_x</p:attrName>
                                          <p:attrName>ppt_y</p:attrName>
                                        </p:attrNameLst>
                                      </p:cBhvr>
                                      <p:rCtr x="-223" y="-236"/>
                                    </p:animMotion>
                                  </p:childTnLst>
                                </p:cTn>
                              </p:par>
                              <p:par>
                                <p:cTn id="80" presetID="10" presetClass="entr" presetSubtype="0" fill="hold" grpId="1"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childTnLst>
                          </p:cTn>
                        </p:par>
                        <p:par>
                          <p:cTn id="83" fill="hold">
                            <p:stCondLst>
                              <p:cond delay="3500"/>
                            </p:stCondLst>
                            <p:childTnLst>
                              <p:par>
                                <p:cTn id="84" presetID="0" presetClass="path" presetSubtype="0" accel="50000" decel="50000" fill="hold" grpId="0" nodeType="afterEffect">
                                  <p:stCondLst>
                                    <p:cond delay="0"/>
                                  </p:stCondLst>
                                  <p:childTnLst>
                                    <p:animMotion origin="layout" path="M 0.00191 3.82693E-6 L -0.33941 -0.47178 " pathEditMode="relative" rAng="0" ptsTypes="AA">
                                      <p:cBhvr>
                                        <p:cTn id="85" dur="500" spd="-100000" fill="hold"/>
                                        <p:tgtEl>
                                          <p:spTgt spid="56"/>
                                        </p:tgtEl>
                                        <p:attrNameLst>
                                          <p:attrName>ppt_x</p:attrName>
                                          <p:attrName>ppt_y</p:attrName>
                                        </p:attrNameLst>
                                      </p:cBhvr>
                                      <p:rCtr x="-171" y="-236"/>
                                    </p:animMotion>
                                  </p:childTnLst>
                                </p:cTn>
                              </p:par>
                              <p:par>
                                <p:cTn id="86" presetID="10" presetClass="entr" presetSubtype="0" fill="hold" grpId="1"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500"/>
                                        <p:tgtEl>
                                          <p:spTgt spid="56"/>
                                        </p:tgtEl>
                                      </p:cBhvr>
                                    </p:animEffect>
                                  </p:childTnLst>
                                </p:cTn>
                              </p:par>
                            </p:childTnLst>
                          </p:cTn>
                        </p:par>
                        <p:par>
                          <p:cTn id="89" fill="hold">
                            <p:stCondLst>
                              <p:cond delay="4000"/>
                            </p:stCondLst>
                            <p:childTnLst>
                              <p:par>
                                <p:cTn id="90" presetID="0" presetClass="path" presetSubtype="0" accel="50000" decel="50000" fill="hold" grpId="0" nodeType="afterEffect">
                                  <p:stCondLst>
                                    <p:cond delay="0"/>
                                  </p:stCondLst>
                                  <p:childTnLst>
                                    <p:animMotion origin="layout" path="M 0.00277 3.82693E-6 L -0.23976 -0.47293 " pathEditMode="relative" rAng="0" ptsTypes="AA">
                                      <p:cBhvr>
                                        <p:cTn id="91" dur="500" spd="-100000" fill="hold"/>
                                        <p:tgtEl>
                                          <p:spTgt spid="57"/>
                                        </p:tgtEl>
                                        <p:attrNameLst>
                                          <p:attrName>ppt_x</p:attrName>
                                          <p:attrName>ppt_y</p:attrName>
                                        </p:attrNameLst>
                                      </p:cBhvr>
                                      <p:rCtr x="-121" y="-236"/>
                                    </p:animMotion>
                                  </p:childTnLst>
                                </p:cTn>
                              </p:par>
                              <p:par>
                                <p:cTn id="92" presetID="10" presetClass="entr" presetSubtype="0" fill="hold" grpId="1"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childTnLst>
                          </p:cTn>
                        </p:par>
                        <p:par>
                          <p:cTn id="95" fill="hold">
                            <p:stCondLst>
                              <p:cond delay="4500"/>
                            </p:stCondLst>
                            <p:childTnLst>
                              <p:par>
                                <p:cTn id="96" presetID="0" presetClass="path" presetSubtype="0" accel="50000" decel="50000" fill="hold" grpId="0" nodeType="afterEffect">
                                  <p:stCondLst>
                                    <p:cond delay="0"/>
                                  </p:stCondLst>
                                  <p:childTnLst>
                                    <p:animMotion origin="layout" path="M 0.00278 3.82693E-6 L -0.13975 -0.47455 " pathEditMode="relative" rAng="0" ptsTypes="AA">
                                      <p:cBhvr>
                                        <p:cTn id="97" dur="500" spd="-100000" fill="hold"/>
                                        <p:tgtEl>
                                          <p:spTgt spid="58"/>
                                        </p:tgtEl>
                                        <p:attrNameLst>
                                          <p:attrName>ppt_x</p:attrName>
                                          <p:attrName>ppt_y</p:attrName>
                                        </p:attrNameLst>
                                      </p:cBhvr>
                                      <p:rCtr x="-71" y="-237"/>
                                    </p:animMotion>
                                  </p:childTnLst>
                                </p:cTn>
                              </p:par>
                              <p:par>
                                <p:cTn id="98" presetID="10" presetClass="entr" presetSubtype="0" fill="hold" grpId="1"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500"/>
                                        <p:tgtEl>
                                          <p:spTgt spid="58"/>
                                        </p:tgtEl>
                                      </p:cBhvr>
                                    </p:animEffect>
                                  </p:childTnLst>
                                </p:cTn>
                              </p:par>
                            </p:childTnLst>
                          </p:cTn>
                        </p:par>
                        <p:par>
                          <p:cTn id="101" fill="hold">
                            <p:stCondLst>
                              <p:cond delay="5000"/>
                            </p:stCondLst>
                            <p:childTnLst>
                              <p:par>
                                <p:cTn id="102" presetID="0" presetClass="path" presetSubtype="0" accel="50000" decel="50000" fill="hold" grpId="0" nodeType="afterEffect">
                                  <p:stCondLst>
                                    <p:cond delay="0"/>
                                  </p:stCondLst>
                                  <p:childTnLst>
                                    <p:animMotion origin="layout" path="M 0.00261 3.82693E-6 L -0.04097 -0.47016 " pathEditMode="relative" rAng="0" ptsTypes="AA">
                                      <p:cBhvr>
                                        <p:cTn id="103" dur="500" spd="-100000" fill="hold"/>
                                        <p:tgtEl>
                                          <p:spTgt spid="54"/>
                                        </p:tgtEl>
                                        <p:attrNameLst>
                                          <p:attrName>ppt_x</p:attrName>
                                          <p:attrName>ppt_y</p:attrName>
                                        </p:attrNameLst>
                                      </p:cBhvr>
                                      <p:rCtr x="-22" y="-235"/>
                                    </p:animMotion>
                                  </p:childTnLst>
                                </p:cTn>
                              </p:par>
                              <p:par>
                                <p:cTn id="104" presetID="10" presetClass="entr" presetSubtype="0" fill="hold" grpId="1"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500"/>
                                        <p:tgtEl>
                                          <p:spTgt spid="54"/>
                                        </p:tgtEl>
                                      </p:cBhvr>
                                    </p:animEffect>
                                  </p:childTnLst>
                                </p:cTn>
                              </p:par>
                            </p:childTnLst>
                          </p:cTn>
                        </p:par>
                        <p:par>
                          <p:cTn id="107" fill="hold">
                            <p:stCondLst>
                              <p:cond delay="5500"/>
                            </p:stCondLst>
                            <p:childTnLst>
                              <p:par>
                                <p:cTn id="108" presetID="0" presetClass="path" presetSubtype="0" accel="50000" decel="50000" fill="hold" grpId="0" nodeType="afterEffect">
                                  <p:stCondLst>
                                    <p:cond delay="0"/>
                                  </p:stCondLst>
                                  <p:childTnLst>
                                    <p:animMotion origin="layout" path="M 0.00278 3.82693E-6 L -0.26041 -0.40815 " pathEditMode="relative" rAng="0" ptsTypes="AA">
                                      <p:cBhvr>
                                        <p:cTn id="109" dur="500" spd="-100000" fill="hold"/>
                                        <p:tgtEl>
                                          <p:spTgt spid="42"/>
                                        </p:tgtEl>
                                        <p:attrNameLst>
                                          <p:attrName>ppt_x</p:attrName>
                                          <p:attrName>ppt_y</p:attrName>
                                        </p:attrNameLst>
                                      </p:cBhvr>
                                      <p:rCtr x="-132" y="-204"/>
                                    </p:animMotion>
                                  </p:childTnLst>
                                </p:cTn>
                              </p:par>
                              <p:par>
                                <p:cTn id="110" presetID="10" presetClass="entr" presetSubtype="0" fill="hold" grpId="1"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childTnLst>
                          </p:cTn>
                        </p:par>
                        <p:par>
                          <p:cTn id="113" fill="hold">
                            <p:stCondLst>
                              <p:cond delay="6000"/>
                            </p:stCondLst>
                            <p:childTnLst>
                              <p:par>
                                <p:cTn id="114" presetID="0" presetClass="path" presetSubtype="0" accel="50000" decel="50000" fill="hold" grpId="0" nodeType="afterEffect">
                                  <p:stCondLst>
                                    <p:cond delay="0"/>
                                  </p:stCondLst>
                                  <p:childTnLst>
                                    <p:animMotion origin="layout" path="M 0.00278 0.00069 L -0.37552 -0.34907 " pathEditMode="relative" rAng="0" ptsTypes="AA">
                                      <p:cBhvr>
                                        <p:cTn id="115" dur="500" spd="-100000" fill="hold"/>
                                        <p:tgtEl>
                                          <p:spTgt spid="49"/>
                                        </p:tgtEl>
                                        <p:attrNameLst>
                                          <p:attrName>ppt_x</p:attrName>
                                          <p:attrName>ppt_y</p:attrName>
                                        </p:attrNameLst>
                                      </p:cBhvr>
                                      <p:rCtr x="-189" y="-175"/>
                                    </p:animMotion>
                                  </p:childTnLst>
                                </p:cTn>
                              </p:par>
                              <p:par>
                                <p:cTn id="116" presetID="10" presetClass="entr" presetSubtype="0" fill="hold" grpId="1"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fade">
                                      <p:cBhvr>
                                        <p:cTn id="118" dur="500"/>
                                        <p:tgtEl>
                                          <p:spTgt spid="49"/>
                                        </p:tgtEl>
                                      </p:cBhvr>
                                    </p:animEffect>
                                  </p:childTnLst>
                                </p:cTn>
                              </p:par>
                            </p:childTnLst>
                          </p:cTn>
                        </p:par>
                        <p:par>
                          <p:cTn id="119" fill="hold">
                            <p:stCondLst>
                              <p:cond delay="6500"/>
                            </p:stCondLst>
                            <p:childTnLst>
                              <p:par>
                                <p:cTn id="120" presetID="0" presetClass="path" presetSubtype="0" accel="50000" decel="50000" fill="hold" grpId="0" nodeType="afterEffect">
                                  <p:stCondLst>
                                    <p:cond delay="0"/>
                                  </p:stCondLst>
                                  <p:childTnLst>
                                    <p:animMotion origin="layout" path="M 0.00278 0.00046 L -0.27379 -0.28519 " pathEditMode="relative" rAng="0" ptsTypes="AA">
                                      <p:cBhvr>
                                        <p:cTn id="121" dur="500" spd="-100000" fill="hold"/>
                                        <p:tgtEl>
                                          <p:spTgt spid="50"/>
                                        </p:tgtEl>
                                        <p:attrNameLst>
                                          <p:attrName>ppt_x</p:attrName>
                                          <p:attrName>ppt_y</p:attrName>
                                        </p:attrNameLst>
                                      </p:cBhvr>
                                      <p:rCtr x="-138" y="-143"/>
                                    </p:animMotion>
                                  </p:childTnLst>
                                </p:cTn>
                              </p:par>
                              <p:par>
                                <p:cTn id="122" presetID="10" presetClass="entr" presetSubtype="0" fill="hold" grpId="1" nodeType="with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fade">
                                      <p:cBhvr>
                                        <p:cTn id="124" dur="500"/>
                                        <p:tgtEl>
                                          <p:spTgt spid="50"/>
                                        </p:tgtEl>
                                      </p:cBhvr>
                                    </p:animEffect>
                                  </p:childTnLst>
                                </p:cTn>
                              </p:par>
                            </p:childTnLst>
                          </p:cTn>
                        </p:par>
                        <p:par>
                          <p:cTn id="125" fill="hold">
                            <p:stCondLst>
                              <p:cond delay="7000"/>
                            </p:stCondLst>
                            <p:childTnLst>
                              <p:par>
                                <p:cTn id="126" presetID="0" presetClass="path" presetSubtype="0" accel="50000" decel="50000" fill="hold" grpId="0" nodeType="afterEffect">
                                  <p:stCondLst>
                                    <p:cond delay="0"/>
                                  </p:stCondLst>
                                  <p:childTnLst>
                                    <p:animMotion origin="layout" path="M 0.00312 0 L 0.04062 -0.22269 " pathEditMode="relative" rAng="0" ptsTypes="AA">
                                      <p:cBhvr>
                                        <p:cTn id="127" dur="500" spd="-100000" fill="hold"/>
                                        <p:tgtEl>
                                          <p:spTgt spid="43"/>
                                        </p:tgtEl>
                                        <p:attrNameLst>
                                          <p:attrName>ppt_x</p:attrName>
                                          <p:attrName>ppt_y</p:attrName>
                                        </p:attrNameLst>
                                      </p:cBhvr>
                                      <p:rCtr x="19" y="-111"/>
                                    </p:animMotion>
                                  </p:childTnLst>
                                </p:cTn>
                              </p:par>
                              <p:par>
                                <p:cTn id="128" presetID="10" presetClass="entr" presetSubtype="0" fill="hold" nodeType="with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fade">
                                      <p:cBhvr>
                                        <p:cTn id="130" dur="500"/>
                                        <p:tgtEl>
                                          <p:spTgt spid="43"/>
                                        </p:tgtEl>
                                      </p:cBhvr>
                                    </p:animEffect>
                                  </p:childTnLst>
                                </p:cTn>
                              </p:par>
                            </p:childTnLst>
                          </p:cTn>
                        </p:par>
                        <p:par>
                          <p:cTn id="131" fill="hold">
                            <p:stCondLst>
                              <p:cond delay="7500"/>
                            </p:stCondLst>
                            <p:childTnLst>
                              <p:par>
                                <p:cTn id="132" presetID="0" presetClass="path" presetSubtype="0" accel="50000" decel="50000" fill="hold" grpId="0" nodeType="afterEffect">
                                  <p:stCondLst>
                                    <p:cond delay="0"/>
                                  </p:stCondLst>
                                  <p:childTnLst>
                                    <p:animMotion origin="layout" path="M 0.00209 0 L -0.07291 -0.16227 " pathEditMode="relative" rAng="0" ptsTypes="AA">
                                      <p:cBhvr>
                                        <p:cTn id="133" dur="500" spd="-100000" fill="hold"/>
                                        <p:tgtEl>
                                          <p:spTgt spid="51"/>
                                        </p:tgtEl>
                                        <p:attrNameLst>
                                          <p:attrName>ppt_x</p:attrName>
                                          <p:attrName>ppt_y</p:attrName>
                                        </p:attrNameLst>
                                      </p:cBhvr>
                                      <p:rCtr x="-38" y="-81"/>
                                    </p:animMotion>
                                  </p:childTnLst>
                                </p:cTn>
                              </p:par>
                              <p:par>
                                <p:cTn id="134" presetID="10" presetClass="entr" presetSubtype="0" fill="hold" grpId="1" nodeType="with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500"/>
                                        <p:tgtEl>
                                          <p:spTgt spid="51"/>
                                        </p:tgtEl>
                                      </p:cBhvr>
                                    </p:animEffect>
                                  </p:childTnLst>
                                </p:cTn>
                              </p:par>
                            </p:childTnLst>
                          </p:cTn>
                        </p:par>
                        <p:par>
                          <p:cTn id="137" fill="hold">
                            <p:stCondLst>
                              <p:cond delay="8000"/>
                            </p:stCondLst>
                            <p:childTnLst>
                              <p:par>
                                <p:cTn id="138" presetID="0" presetClass="path" presetSubtype="0" accel="50000" decel="50000" fill="hold" grpId="0" nodeType="afterEffect">
                                  <p:stCondLst>
                                    <p:cond delay="0"/>
                                  </p:stCondLst>
                                  <p:childTnLst>
                                    <p:animMotion origin="layout" path="M 0.00244 0 L 0.19185 -0.16157 " pathEditMode="relative" rAng="0" ptsTypes="AA">
                                      <p:cBhvr>
                                        <p:cTn id="139" dur="500" spd="-100000" fill="hold"/>
                                        <p:tgtEl>
                                          <p:spTgt spid="52"/>
                                        </p:tgtEl>
                                        <p:attrNameLst>
                                          <p:attrName>ppt_x</p:attrName>
                                          <p:attrName>ppt_y</p:attrName>
                                        </p:attrNameLst>
                                      </p:cBhvr>
                                      <p:rCtr x="95" y="-81"/>
                                    </p:animMotion>
                                  </p:childTnLst>
                                </p:cTn>
                              </p:par>
                              <p:par>
                                <p:cTn id="140" presetID="10" presetClass="entr" presetSubtype="0" fill="hold" grpId="1" nodeType="with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500"/>
                                        <p:tgtEl>
                                          <p:spTgt spid="52"/>
                                        </p:tgtEl>
                                      </p:cBhvr>
                                    </p:animEffect>
                                  </p:childTnLst>
                                </p:cTn>
                              </p:par>
                            </p:childTnLst>
                          </p:cTn>
                        </p:par>
                        <p:par>
                          <p:cTn id="143" fill="hold">
                            <p:stCondLst>
                              <p:cond delay="8500"/>
                            </p:stCondLst>
                            <p:childTnLst>
                              <p:par>
                                <p:cTn id="144" presetID="0" presetClass="path" presetSubtype="0" accel="50000" decel="50000" fill="hold" grpId="0" nodeType="afterEffect">
                                  <p:stCondLst>
                                    <p:cond delay="0"/>
                                  </p:stCondLst>
                                  <p:childTnLst>
                                    <p:animMotion origin="layout" path="M 0.00139 0.00069 L -0.1934 -0.09699 " pathEditMode="relative" rAng="0" ptsTypes="AA">
                                      <p:cBhvr>
                                        <p:cTn id="145" dur="500" spd="-100000" fill="hold"/>
                                        <p:tgtEl>
                                          <p:spTgt spid="44"/>
                                        </p:tgtEl>
                                        <p:attrNameLst>
                                          <p:attrName>ppt_x</p:attrName>
                                          <p:attrName>ppt_y</p:attrName>
                                        </p:attrNameLst>
                                      </p:cBhvr>
                                      <p:rCtr x="-97" y="-49"/>
                                    </p:animMotion>
                                  </p:childTnLst>
                                </p:cTn>
                              </p:par>
                              <p:par>
                                <p:cTn id="146" presetID="10" presetClass="entr" presetSubtype="0" fill="hold" grpId="1"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500"/>
                                        <p:tgtEl>
                                          <p:spTgt spid="44"/>
                                        </p:tgtEl>
                                      </p:cBhvr>
                                    </p:animEffect>
                                  </p:childTnLst>
                                </p:cTn>
                              </p:par>
                            </p:childTnLst>
                          </p:cTn>
                        </p:par>
                        <p:par>
                          <p:cTn id="149" fill="hold">
                            <p:stCondLst>
                              <p:cond delay="9000"/>
                            </p:stCondLst>
                            <p:childTnLst>
                              <p:par>
                                <p:cTn id="150" presetID="0" presetClass="path" presetSubtype="0" accel="50000" decel="50000" fill="hold" grpId="0" nodeType="afterEffect">
                                  <p:stCondLst>
                                    <p:cond delay="0"/>
                                  </p:stCondLst>
                                  <p:childTnLst>
                                    <p:animMotion origin="layout" path="M 0.00122 0.00069 L 0.18056 -0.09877 " pathEditMode="relative" rAng="0" ptsTypes="AA">
                                      <p:cBhvr>
                                        <p:cTn id="151" dur="500" spd="-100000" fill="hold"/>
                                        <p:tgtEl>
                                          <p:spTgt spid="45"/>
                                        </p:tgtEl>
                                        <p:attrNameLst>
                                          <p:attrName>ppt_x</p:attrName>
                                          <p:attrName>ppt_y</p:attrName>
                                        </p:attrNameLst>
                                      </p:cBhvr>
                                      <p:rCtr x="90" y="-50"/>
                                    </p:animMotion>
                                  </p:childTnLst>
                                </p:cTn>
                              </p:par>
                              <p:par>
                                <p:cTn id="152" presetID="10" presetClass="entr" presetSubtype="0" fill="hold" grpId="1" nodeType="withEffect">
                                  <p:stCondLst>
                                    <p:cond delay="0"/>
                                  </p:stCondLst>
                                  <p:childTnLst>
                                    <p:set>
                                      <p:cBhvr>
                                        <p:cTn id="153" dur="1" fill="hold">
                                          <p:stCondLst>
                                            <p:cond delay="0"/>
                                          </p:stCondLst>
                                        </p:cTn>
                                        <p:tgtEl>
                                          <p:spTgt spid="45"/>
                                        </p:tgtEl>
                                        <p:attrNameLst>
                                          <p:attrName>style.visibility</p:attrName>
                                        </p:attrNameLst>
                                      </p:cBhvr>
                                      <p:to>
                                        <p:strVal val="visible"/>
                                      </p:to>
                                    </p:set>
                                    <p:animEffect transition="in" filter="fade">
                                      <p:cBhvr>
                                        <p:cTn id="154" dur="500"/>
                                        <p:tgtEl>
                                          <p:spTgt spid="45"/>
                                        </p:tgtEl>
                                      </p:cBhvr>
                                    </p:animEffect>
                                  </p:childTnLst>
                                </p:cTn>
                              </p:par>
                            </p:childTnLst>
                          </p:cTn>
                        </p:par>
                        <p:par>
                          <p:cTn id="155" fill="hold">
                            <p:stCondLst>
                              <p:cond delay="9500"/>
                            </p:stCondLst>
                            <p:childTnLst>
                              <p:par>
                                <p:cTn id="156" presetID="0" presetClass="path" presetSubtype="0" accel="50000" decel="50000" fill="hold" grpId="0" nodeType="afterEffect">
                                  <p:stCondLst>
                                    <p:cond delay="0"/>
                                  </p:stCondLst>
                                  <p:childTnLst>
                                    <p:animMotion origin="layout" path="M 0.00191 3.82693E-6 L 0.38889 -0.09834 " pathEditMode="relative" rAng="0" ptsTypes="AA">
                                      <p:cBhvr>
                                        <p:cTn id="157" dur="500" spd="-100000" fill="hold"/>
                                        <p:tgtEl>
                                          <p:spTgt spid="46"/>
                                        </p:tgtEl>
                                        <p:attrNameLst>
                                          <p:attrName>ppt_x</p:attrName>
                                          <p:attrName>ppt_y</p:attrName>
                                        </p:attrNameLst>
                                      </p:cBhvr>
                                      <p:rCtr x="193" y="-49"/>
                                    </p:animMotion>
                                  </p:childTnLst>
                                </p:cTn>
                              </p:par>
                              <p:par>
                                <p:cTn id="158" presetID="10" presetClass="entr" presetSubtype="0" fill="hold" grpId="1" nodeType="with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fade">
                                      <p:cBhvr>
                                        <p:cTn id="160" dur="500"/>
                                        <p:tgtEl>
                                          <p:spTgt spid="46"/>
                                        </p:tgtEl>
                                      </p:cBhvr>
                                    </p:animEffect>
                                  </p:childTnLst>
                                </p:cTn>
                              </p:par>
                            </p:childTnLst>
                          </p:cTn>
                        </p:par>
                        <p:par>
                          <p:cTn id="161" fill="hold">
                            <p:stCondLst>
                              <p:cond delay="10000"/>
                            </p:stCondLst>
                            <p:childTnLst>
                              <p:par>
                                <p:cTn id="162" presetID="10" presetClass="entr" presetSubtype="0" fill="hold" grpId="0" nodeType="after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fade">
                                      <p:cBhvr>
                                        <p:cTn id="16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1" grpId="1" animBg="1"/>
      <p:bldP spid="41" grpId="2" animBg="1"/>
      <p:bldP spid="42" grpId="0" animBg="1"/>
      <p:bldP spid="42" grpId="1" animBg="1"/>
      <p:bldP spid="42" grpId="2" animBg="1"/>
      <p:bldP spid="43" grpId="0"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8" grpId="1" animBg="1"/>
      <p:bldP spid="58" grpId="2"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6012216" y="4338110"/>
            <a:ext cx="2767012" cy="1622423"/>
          </a:xfrm>
          <a:prstGeom prst="rect">
            <a:avLst/>
          </a:prstGeom>
          <a:gradFill flip="none" rotWithShape="1">
            <a:gsLst>
              <a:gs pos="0">
                <a:schemeClr val="bg1">
                  <a:alpha val="0"/>
                </a:schemeClr>
              </a:gs>
              <a:gs pos="62000">
                <a:schemeClr val="bg1">
                  <a:alpha val="85000"/>
                </a:schemeClr>
              </a:gs>
            </a:gsLst>
            <a:lin ang="16200000" scaled="1"/>
            <a:tileRect/>
          </a:gradFill>
          <a:ln w="9525" cap="flat" cmpd="sng" algn="ctr">
            <a:noFill/>
            <a:prstDash val="solid"/>
            <a:round/>
            <a:headEnd type="none" w="med" len="med"/>
            <a:tailEnd type="none" w="med" len="med"/>
          </a:ln>
          <a:effectLst/>
        </p:spPr>
        <p:txBody>
          <a:bodyPr lIns="91435" tIns="45717" rIns="91435" bIns="45717"/>
          <a:lstStyle/>
          <a:p>
            <a:pPr defTabSz="914355" eaLnBrk="0" hangingPunct="0">
              <a:defRPr/>
            </a:pPr>
            <a:endParaRPr lang="en-US" sz="2000" dirty="0">
              <a:latin typeface="Times" charset="0"/>
            </a:endParaRPr>
          </a:p>
        </p:txBody>
      </p:sp>
      <p:sp>
        <p:nvSpPr>
          <p:cNvPr id="33" name="TextBox 6"/>
          <p:cNvSpPr txBox="1">
            <a:spLocks noChangeArrowheads="1"/>
          </p:cNvSpPr>
          <p:nvPr/>
        </p:nvSpPr>
        <p:spPr bwMode="auto">
          <a:xfrm>
            <a:off x="6045025" y="4399844"/>
            <a:ext cx="2343452" cy="307771"/>
          </a:xfrm>
          <a:prstGeom prst="rect">
            <a:avLst/>
          </a:prstGeom>
          <a:noFill/>
          <a:ln w="9525">
            <a:noFill/>
            <a:miter lim="800000"/>
            <a:headEnd/>
            <a:tailEnd/>
          </a:ln>
        </p:spPr>
        <p:txBody>
          <a:bodyPr wrap="none" lIns="91435" tIns="45717" rIns="91435" bIns="45717">
            <a:spAutoFit/>
          </a:bodyPr>
          <a:lstStyle/>
          <a:p>
            <a:pPr eaLnBrk="0" hangingPunct="0"/>
            <a:r>
              <a:rPr lang="en-US" sz="1400" b="1" dirty="0">
                <a:solidFill>
                  <a:schemeClr val="tx1">
                    <a:lumMod val="75000"/>
                    <a:lumOff val="25000"/>
                  </a:schemeClr>
                </a:solidFill>
                <a:latin typeface="+mj-lt"/>
              </a:rPr>
              <a:t>DPM Filter – Volume Map</a:t>
            </a:r>
          </a:p>
        </p:txBody>
      </p:sp>
      <p:sp>
        <p:nvSpPr>
          <p:cNvPr id="12" name="Rectangle 11"/>
          <p:cNvSpPr/>
          <p:nvPr/>
        </p:nvSpPr>
        <p:spPr bwMode="auto">
          <a:xfrm>
            <a:off x="6006571" y="1498954"/>
            <a:ext cx="2767012" cy="2677936"/>
          </a:xfrm>
          <a:prstGeom prst="rect">
            <a:avLst/>
          </a:prstGeom>
          <a:gradFill flip="none" rotWithShape="1">
            <a:gsLst>
              <a:gs pos="0">
                <a:schemeClr val="bg1">
                  <a:lumMod val="75000"/>
                </a:schemeClr>
              </a:gs>
              <a:gs pos="100000">
                <a:schemeClr val="tx1">
                  <a:lumMod val="50000"/>
                  <a:lumOff val="50000"/>
                </a:schemeClr>
              </a:gs>
            </a:gsLst>
            <a:lin ang="16200000" scaled="1"/>
            <a:tileRect/>
          </a:gradFill>
          <a:ln w="9525" cap="flat" cmpd="sng" algn="ctr">
            <a:noFill/>
            <a:prstDash val="solid"/>
            <a:round/>
            <a:headEnd type="none" w="med" len="med"/>
            <a:tailEnd type="none" w="med" len="med"/>
          </a:ln>
          <a:effectLst>
            <a:outerShdw blurRad="152400" dist="50800" dir="3240000" algn="ctr" rotWithShape="0">
              <a:schemeClr val="tx1">
                <a:alpha val="35000"/>
              </a:schemeClr>
            </a:outerShdw>
          </a:effectLst>
        </p:spPr>
        <p:txBody>
          <a:bodyPr lIns="91435" tIns="45717" rIns="91435" bIns="45717"/>
          <a:lstStyle/>
          <a:p>
            <a:pPr defTabSz="914355" eaLnBrk="0" hangingPunct="0">
              <a:defRPr/>
            </a:pPr>
            <a:endParaRPr lang="en-US" sz="2000" dirty="0">
              <a:latin typeface="Times" charset="0"/>
            </a:endParaRPr>
          </a:p>
        </p:txBody>
      </p:sp>
      <p:sp>
        <p:nvSpPr>
          <p:cNvPr id="15" name="Title 1"/>
          <p:cNvSpPr txBox="1">
            <a:spLocks/>
          </p:cNvSpPr>
          <p:nvPr/>
        </p:nvSpPr>
        <p:spPr>
          <a:xfrm>
            <a:off x="374981" y="337942"/>
            <a:ext cx="8382000" cy="5539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w="3175">
                  <a:noFill/>
                </a:ln>
                <a:solidFill>
                  <a:schemeClr val="bg1"/>
                </a:solidFill>
                <a:effectLst>
                  <a:outerShdw blurRad="38100" dist="38100" dir="2700000" algn="tl">
                    <a:srgbClr val="000000">
                      <a:alpha val="43137"/>
                    </a:srgbClr>
                  </a:outerShdw>
                </a:effectLst>
                <a:uLnTx/>
                <a:uFillTx/>
                <a:latin typeface="Segoe" pitchFamily="34" charset="0"/>
                <a:ea typeface="+mn-ea"/>
                <a:cs typeface="Arial" charset="0"/>
              </a:rPr>
              <a:t>Start of Synchronization Window</a:t>
            </a:r>
          </a:p>
        </p:txBody>
      </p:sp>
      <p:grpSp>
        <p:nvGrpSpPr>
          <p:cNvPr id="2" name="Group 15"/>
          <p:cNvGrpSpPr/>
          <p:nvPr/>
        </p:nvGrpSpPr>
        <p:grpSpPr>
          <a:xfrm>
            <a:off x="299156" y="1411110"/>
            <a:ext cx="5717825" cy="451308"/>
            <a:chOff x="299156" y="1411110"/>
            <a:chExt cx="5717825" cy="451308"/>
          </a:xfrm>
        </p:grpSpPr>
        <p:sp>
          <p:nvSpPr>
            <p:cNvPr id="18" name="Round Same Side Corner Rectangle 17"/>
            <p:cNvSpPr/>
            <p:nvPr/>
          </p:nvSpPr>
          <p:spPr bwMode="auto">
            <a:xfrm rot="16200000">
              <a:off x="3002845" y="-1162755"/>
              <a:ext cx="389470" cy="5638802"/>
            </a:xfrm>
            <a:prstGeom prst="round2SameRect">
              <a:avLst>
                <a:gd name="adj1" fmla="val 22465"/>
                <a:gd name="adj2" fmla="val 0"/>
              </a:avLst>
            </a:prstGeom>
            <a:gradFill flip="none" rotWithShape="1">
              <a:gsLst>
                <a:gs pos="0">
                  <a:schemeClr val="bg1">
                    <a:alpha val="0"/>
                  </a:schemeClr>
                </a:gs>
                <a:gs pos="62000">
                  <a:schemeClr val="accent3">
                    <a:lumMod val="75000"/>
                    <a:alpha val="60000"/>
                  </a:schemeClr>
                </a:gs>
              </a:gsLst>
              <a:lin ang="16200000" scaled="1"/>
              <a:tileRect/>
            </a:gradFill>
            <a:ln w="9525" cap="flat" cmpd="sng" algn="ctr">
              <a:noFill/>
              <a:prstDash val="solid"/>
              <a:round/>
              <a:headEnd type="none" w="med" len="med"/>
              <a:tailEnd type="none" w="med" len="med"/>
            </a:ln>
            <a:effectLst/>
          </p:spPr>
          <p:txBody>
            <a:bodyPr lIns="91435" tIns="45717" rIns="91435" bIns="45717"/>
            <a:lstStyle/>
            <a:p>
              <a:pPr defTabSz="914355" eaLnBrk="0" hangingPunct="0">
                <a:defRPr/>
              </a:pPr>
              <a:endParaRPr lang="en-US" sz="2000" dirty="0" err="1" smtClean="0">
                <a:solidFill>
                  <a:schemeClr val="tx1"/>
                </a:solidFill>
                <a:latin typeface="Times" charset="0"/>
              </a:endParaRPr>
            </a:p>
          </p:txBody>
        </p:sp>
        <p:pic>
          <p:nvPicPr>
            <p:cNvPr id="20" name="Picture 2" descr="D:\Projects\Microsoft\WS08_ServerConsolidationCompete\Windows Server 2008 (external facing)\images\clock.gif"/>
            <p:cNvPicPr>
              <a:picLocks noChangeAspect="1" noChangeArrowheads="1"/>
            </p:cNvPicPr>
            <p:nvPr/>
          </p:nvPicPr>
          <p:blipFill>
            <a:blip r:embed="rId3" cstate="print"/>
            <a:srcRect/>
            <a:stretch>
              <a:fillRect/>
            </a:stretch>
          </p:blipFill>
          <p:spPr bwMode="auto">
            <a:xfrm>
              <a:off x="299156" y="1411110"/>
              <a:ext cx="457200" cy="451308"/>
            </a:xfrm>
            <a:prstGeom prst="rect">
              <a:avLst/>
            </a:prstGeom>
            <a:noFill/>
            <a:effectLst>
              <a:outerShdw blurRad="50800" dist="38100" dir="2700000" algn="tl" rotWithShape="0">
                <a:prstClr val="black">
                  <a:alpha val="40000"/>
                </a:prstClr>
              </a:outerShdw>
            </a:effectLst>
          </p:spPr>
        </p:pic>
      </p:grpSp>
      <p:sp>
        <p:nvSpPr>
          <p:cNvPr id="21" name="Rectangle 20"/>
          <p:cNvSpPr/>
          <p:nvPr/>
        </p:nvSpPr>
        <p:spPr bwMode="auto">
          <a:xfrm>
            <a:off x="381051" y="2510574"/>
            <a:ext cx="4937760" cy="3438525"/>
          </a:xfrm>
          <a:prstGeom prst="rect">
            <a:avLst/>
          </a:prstGeom>
          <a:gradFill flip="none" rotWithShape="0">
            <a:gsLst>
              <a:gs pos="0">
                <a:schemeClr val="tx1">
                  <a:lumMod val="50000"/>
                  <a:lumOff val="50000"/>
                  <a:alpha val="76000"/>
                </a:schemeClr>
              </a:gs>
              <a:gs pos="62000">
                <a:schemeClr val="tx1">
                  <a:lumMod val="65000"/>
                  <a:lumOff val="35000"/>
                </a:schemeClr>
              </a:gs>
            </a:gsLst>
            <a:lin ang="16200000" scaled="1"/>
            <a:tileRect/>
          </a:gradFill>
          <a:ln w="9525" cap="flat" cmpd="sng" algn="ctr">
            <a:noFill/>
            <a:prstDash val="solid"/>
            <a:round/>
            <a:headEnd type="none" w="med" len="med"/>
            <a:tailEnd type="none" w="med" len="med"/>
          </a:ln>
          <a:effectLst>
            <a:outerShdw blurRad="215900" dist="50800" dir="2340000" algn="ctr" rotWithShape="0">
              <a:schemeClr val="tx1">
                <a:alpha val="45000"/>
              </a:schemeClr>
            </a:outerShdw>
          </a:effectLst>
        </p:spPr>
        <p:txBody>
          <a:bodyPr lIns="91435" tIns="45717" rIns="91435" bIns="45717"/>
          <a:lstStyle/>
          <a:p>
            <a:pPr defTabSz="914355" eaLnBrk="0" hangingPunct="0">
              <a:defRPr/>
            </a:pPr>
            <a:endParaRPr lang="en-US" sz="2000" dirty="0">
              <a:latin typeface="Times" charset="0"/>
            </a:endParaRPr>
          </a:p>
        </p:txBody>
      </p:sp>
      <p:graphicFrame>
        <p:nvGraphicFramePr>
          <p:cNvPr id="22" name="Table 21"/>
          <p:cNvGraphicFramePr>
            <a:graphicFrameLocks noGrp="1"/>
          </p:cNvGraphicFramePr>
          <p:nvPr>
            <p:extLst>
              <p:ext uri="{D42A27DB-BD31-4B8C-83A1-F6EECF244321}">
                <p14:modId xmlns:p14="http://schemas.microsoft.com/office/powerpoint/2007/7/12/main" xmlns="" val="2344681669"/>
              </p:ext>
            </p:extLst>
          </p:nvPr>
        </p:nvGraphicFramePr>
        <p:xfrm>
          <a:off x="381051" y="2507927"/>
          <a:ext cx="4937760" cy="3443818"/>
        </p:xfrm>
        <a:graphic>
          <a:graphicData uri="http://schemas.openxmlformats.org/drawingml/2006/table">
            <a:tbl>
              <a:tblPr firstRow="1" bandRow="1">
                <a:effectLst/>
                <a:tableStyleId>{5940675A-B579-460E-94D1-54222C63F5DA}</a:tableStyleId>
              </a:tblPr>
              <a:tblGrid>
                <a:gridCol w="493776"/>
                <a:gridCol w="493776"/>
                <a:gridCol w="493776"/>
                <a:gridCol w="493776"/>
                <a:gridCol w="493776"/>
                <a:gridCol w="493776"/>
                <a:gridCol w="493776"/>
                <a:gridCol w="493776"/>
                <a:gridCol w="493776"/>
                <a:gridCol w="493776"/>
              </a:tblGrid>
              <a:tr h="443443">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6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bl>
          </a:graphicData>
        </a:graphic>
      </p:graphicFrame>
      <p:grpSp>
        <p:nvGrpSpPr>
          <p:cNvPr id="3" name="Group 22"/>
          <p:cNvGrpSpPr/>
          <p:nvPr/>
        </p:nvGrpSpPr>
        <p:grpSpPr>
          <a:xfrm>
            <a:off x="368539" y="2043289"/>
            <a:ext cx="2825923" cy="361245"/>
            <a:chOff x="368539" y="2043289"/>
            <a:chExt cx="2825923" cy="361245"/>
          </a:xfrm>
        </p:grpSpPr>
        <p:sp>
          <p:nvSpPr>
            <p:cNvPr id="24" name="Rounded Rectangle 23"/>
            <p:cNvSpPr/>
            <p:nvPr/>
          </p:nvSpPr>
          <p:spPr bwMode="auto">
            <a:xfrm>
              <a:off x="383821" y="2043289"/>
              <a:ext cx="2810641" cy="361245"/>
            </a:xfrm>
            <a:prstGeom prst="roundRect">
              <a:avLst>
                <a:gd name="adj" fmla="val 37357"/>
              </a:avLst>
            </a:prstGeom>
            <a:gradFill rotWithShape="1">
              <a:gsLst>
                <a:gs pos="0">
                  <a:srgbClr val="046AB0">
                    <a:alpha val="92941"/>
                  </a:srgbClr>
                </a:gs>
                <a:gs pos="100000">
                  <a:srgbClr val="0070C0">
                    <a:alpha val="52000"/>
                  </a:srgb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38100" h="25400"/>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2400" dirty="0" err="1" smtClean="0">
                <a:solidFill>
                  <a:srgbClr val="FFFFFF"/>
                </a:solidFill>
                <a:latin typeface="Segoe" pitchFamily="34" charset="0"/>
              </a:endParaRPr>
            </a:p>
          </p:txBody>
        </p:sp>
        <p:sp>
          <p:nvSpPr>
            <p:cNvPr id="25" name="TextBox 7"/>
            <p:cNvSpPr txBox="1">
              <a:spLocks noChangeArrowheads="1"/>
            </p:cNvSpPr>
            <p:nvPr/>
          </p:nvSpPr>
          <p:spPr bwMode="auto">
            <a:xfrm>
              <a:off x="368539" y="2044524"/>
              <a:ext cx="2790297" cy="323159"/>
            </a:xfrm>
            <a:prstGeom prst="rect">
              <a:avLst/>
            </a:prstGeom>
            <a:noFill/>
            <a:ln w="9525">
              <a:noFill/>
              <a:miter lim="800000"/>
              <a:headEnd/>
              <a:tailEnd/>
            </a:ln>
          </p:spPr>
          <p:txBody>
            <a:bodyPr wrap="square" lIns="91435" tIns="45717" rIns="91435" bIns="45717">
              <a:spAutoFit/>
            </a:bodyPr>
            <a:lstStyle/>
            <a:p>
              <a:pPr eaLnBrk="0" hangingPunct="0"/>
              <a:r>
                <a:rPr lang="en-US" sz="1500" dirty="0">
                  <a:solidFill>
                    <a:srgbClr val="FFFF00"/>
                  </a:solidFill>
                  <a:effectLst>
                    <a:outerShdw blurRad="38100" dist="38100" dir="2700000" algn="tl">
                      <a:srgbClr val="000000">
                        <a:alpha val="43137"/>
                      </a:srgbClr>
                    </a:outerShdw>
                  </a:effectLst>
                  <a:latin typeface="+mj-lt"/>
                </a:rPr>
                <a:t>VOLUME (actual disk blocks)</a:t>
              </a:r>
            </a:p>
          </p:txBody>
        </p:sp>
      </p:grpSp>
      <p:sp>
        <p:nvSpPr>
          <p:cNvPr id="31" name="TextBox 9"/>
          <p:cNvSpPr txBox="1">
            <a:spLocks noChangeArrowheads="1"/>
          </p:cNvSpPr>
          <p:nvPr/>
        </p:nvSpPr>
        <p:spPr bwMode="auto">
          <a:xfrm>
            <a:off x="3310911" y="2042408"/>
            <a:ext cx="2021107" cy="323159"/>
          </a:xfrm>
          <a:prstGeom prst="rect">
            <a:avLst/>
          </a:prstGeom>
          <a:gradFill>
            <a:gsLst>
              <a:gs pos="3000">
                <a:schemeClr val="bg2">
                  <a:lumMod val="75000"/>
                </a:schemeClr>
              </a:gs>
              <a:gs pos="100000">
                <a:srgbClr val="FDF8B5"/>
              </a:gs>
            </a:gsLst>
            <a:lin ang="16200000" scaled="1"/>
          </a:gradFill>
          <a:ln w="9525">
            <a:no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algn="ctr" eaLnBrk="0" hangingPunct="0">
              <a:defRPr/>
            </a:pPr>
            <a:r>
              <a:rPr lang="en-US" sz="1500" dirty="0" smtClean="0">
                <a:solidFill>
                  <a:schemeClr val="tx1">
                    <a:lumMod val="85000"/>
                    <a:lumOff val="15000"/>
                  </a:schemeClr>
                </a:solidFill>
                <a:latin typeface="+mj-lt"/>
              </a:rPr>
              <a:t>DPM Synchronization</a:t>
            </a:r>
            <a:endParaRPr lang="en-US" sz="1500" dirty="0">
              <a:solidFill>
                <a:schemeClr val="tx1">
                  <a:lumMod val="85000"/>
                  <a:lumOff val="15000"/>
                </a:schemeClr>
              </a:solidFill>
              <a:latin typeface="+mj-lt"/>
            </a:endParaRPr>
          </a:p>
        </p:txBody>
      </p:sp>
      <p:sp>
        <p:nvSpPr>
          <p:cNvPr id="39" name="TextBox 6"/>
          <p:cNvSpPr txBox="1">
            <a:spLocks noChangeArrowheads="1"/>
          </p:cNvSpPr>
          <p:nvPr/>
        </p:nvSpPr>
        <p:spPr bwMode="auto">
          <a:xfrm>
            <a:off x="6037969" y="4719107"/>
            <a:ext cx="2779712" cy="1169545"/>
          </a:xfrm>
          <a:prstGeom prst="rect">
            <a:avLst/>
          </a:prstGeom>
          <a:noFill/>
          <a:ln w="9525">
            <a:noFill/>
            <a:miter lim="800000"/>
            <a:headEnd/>
            <a:tailEnd/>
          </a:ln>
        </p:spPr>
        <p:txBody>
          <a:bodyPr lIns="91435" tIns="45717" rIns="91435" bIns="45717">
            <a:spAutoFit/>
          </a:bodyPr>
          <a:lstStyle/>
          <a:p>
            <a:pPr marL="227013" indent="-227013" eaLnBrk="0" hangingPunct="0">
              <a:buFontTx/>
              <a:buAutoNum type="arabicPeriod"/>
            </a:pPr>
            <a:r>
              <a:rPr lang="en-US" sz="1400" dirty="0" smtClean="0">
                <a:solidFill>
                  <a:schemeClr val="tx1">
                    <a:lumMod val="85000"/>
                    <a:lumOff val="15000"/>
                  </a:schemeClr>
                </a:solidFill>
                <a:latin typeface="+mj-lt"/>
              </a:rPr>
              <a:t>VSS Snapshot taken on production volume to ensure consistent data</a:t>
            </a:r>
          </a:p>
          <a:p>
            <a:pPr marL="227013" indent="-227013" eaLnBrk="0" hangingPunct="0">
              <a:buFontTx/>
              <a:buAutoNum type="arabicPeriod"/>
            </a:pPr>
            <a:r>
              <a:rPr lang="en-US" sz="1400" dirty="0" smtClean="0">
                <a:solidFill>
                  <a:schemeClr val="tx1">
                    <a:lumMod val="85000"/>
                    <a:lumOff val="15000"/>
                  </a:schemeClr>
                </a:solidFill>
                <a:latin typeface="+mj-lt"/>
              </a:rPr>
              <a:t>Cache of changed blocks is sent to DPM server </a:t>
            </a:r>
            <a:endParaRPr lang="en-US" sz="1400" dirty="0">
              <a:solidFill>
                <a:schemeClr val="tx1">
                  <a:lumMod val="85000"/>
                  <a:lumOff val="15000"/>
                </a:schemeClr>
              </a:solidFill>
              <a:latin typeface="+mj-lt"/>
            </a:endParaRPr>
          </a:p>
        </p:txBody>
      </p:sp>
      <p:sp>
        <p:nvSpPr>
          <p:cNvPr id="40" name="TextBox 8"/>
          <p:cNvSpPr txBox="1">
            <a:spLocks noChangeArrowheads="1"/>
          </p:cNvSpPr>
          <p:nvPr/>
        </p:nvSpPr>
        <p:spPr bwMode="auto">
          <a:xfrm>
            <a:off x="76200" y="6210556"/>
            <a:ext cx="1220788" cy="43338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a:noFill/>
            <a:miter lim="800000"/>
            <a:headEnd/>
            <a:tailEnd/>
          </a:ln>
          <a:effectLst>
            <a:outerShdw blurRad="50800" dist="38100" dir="5400000" algn="t" rotWithShape="0">
              <a:prstClr val="black">
                <a:alpha val="40000"/>
              </a:prstClr>
            </a:outerShdw>
          </a:effectLst>
        </p:spPr>
        <p:txBody>
          <a:bodyPr lIns="91435" tIns="45717" rIns="91435" bIns="45717" anchor="ctr"/>
          <a:lstStyle/>
          <a:p>
            <a:pPr algn="ctr" eaLnBrk="0" hangingPunct="0">
              <a:defRPr/>
            </a:pPr>
            <a:r>
              <a:rPr lang="en-US" sz="1500" dirty="0">
                <a:effectLst>
                  <a:outerShdw blurRad="38100" dist="38100" dir="2700000" algn="tl">
                    <a:srgbClr val="000000">
                      <a:alpha val="43137"/>
                    </a:srgbClr>
                  </a:outerShdw>
                </a:effectLst>
                <a:latin typeface="+mj-lt"/>
              </a:rPr>
              <a:t>Block Order</a:t>
            </a:r>
          </a:p>
        </p:txBody>
      </p:sp>
      <p:sp>
        <p:nvSpPr>
          <p:cNvPr id="48" name="TextBox 7"/>
          <p:cNvSpPr txBox="1">
            <a:spLocks noChangeArrowheads="1"/>
          </p:cNvSpPr>
          <p:nvPr/>
        </p:nvSpPr>
        <p:spPr bwMode="auto">
          <a:xfrm>
            <a:off x="709964" y="1448330"/>
            <a:ext cx="1935135" cy="400103"/>
          </a:xfrm>
          <a:prstGeom prst="rect">
            <a:avLst/>
          </a:prstGeom>
          <a:noFill/>
          <a:ln w="9525">
            <a:noFill/>
            <a:miter lim="800000"/>
            <a:headEnd/>
            <a:tailEnd/>
          </a:ln>
        </p:spPr>
        <p:txBody>
          <a:bodyPr wrap="none" lIns="91435" tIns="45717" rIns="91435" bIns="45717">
            <a:spAutoFit/>
          </a:bodyPr>
          <a:lstStyle/>
          <a:p>
            <a:pPr eaLnBrk="0" hangingPunct="0"/>
            <a:r>
              <a:rPr lang="en-US" sz="2000" dirty="0">
                <a:solidFill>
                  <a:srgbClr val="FFFF00"/>
                </a:solidFill>
                <a:effectLst>
                  <a:outerShdw blurRad="38100" dist="38100" dir="2700000" algn="tl">
                    <a:srgbClr val="000000">
                      <a:alpha val="43137"/>
                    </a:srgbClr>
                  </a:outerShdw>
                </a:effectLst>
                <a:latin typeface="+mj-lt"/>
              </a:rPr>
              <a:t>Time = </a:t>
            </a:r>
            <a:r>
              <a:rPr lang="en-US" sz="2000" dirty="0" smtClean="0">
                <a:solidFill>
                  <a:srgbClr val="FFFF00"/>
                </a:solidFill>
                <a:effectLst>
                  <a:outerShdw blurRad="38100" dist="38100" dir="2700000" algn="tl">
                    <a:srgbClr val="000000">
                      <a:alpha val="43137"/>
                    </a:srgbClr>
                  </a:outerShdw>
                </a:effectLst>
                <a:latin typeface="+mj-lt"/>
              </a:rPr>
              <a:t>10:30:</a:t>
            </a:r>
            <a:r>
              <a:rPr lang="en-US" sz="1600" dirty="0" smtClean="0">
                <a:solidFill>
                  <a:srgbClr val="FFFF00"/>
                </a:solidFill>
                <a:effectLst>
                  <a:outerShdw blurRad="38100" dist="38100" dir="2700000" algn="tl">
                    <a:srgbClr val="000000">
                      <a:alpha val="43137"/>
                    </a:srgbClr>
                  </a:outerShdw>
                </a:effectLst>
                <a:latin typeface="+mj-lt"/>
              </a:rPr>
              <a:t>02</a:t>
            </a:r>
            <a:endParaRPr lang="en-US" sz="1600" dirty="0">
              <a:solidFill>
                <a:srgbClr val="FFFF00"/>
              </a:solidFill>
              <a:effectLst>
                <a:outerShdw blurRad="38100" dist="38100" dir="2700000" algn="tl">
                  <a:srgbClr val="000000">
                    <a:alpha val="43137"/>
                  </a:srgbClr>
                </a:outerShdw>
              </a:effectLst>
              <a:latin typeface="+mj-lt"/>
            </a:endParaRPr>
          </a:p>
        </p:txBody>
      </p:sp>
      <p:sp>
        <p:nvSpPr>
          <p:cNvPr id="59" name="TextBox 8"/>
          <p:cNvSpPr txBox="1">
            <a:spLocks noChangeArrowheads="1"/>
          </p:cNvSpPr>
          <p:nvPr/>
        </p:nvSpPr>
        <p:spPr bwMode="auto">
          <a:xfrm>
            <a:off x="415925" y="1077662"/>
            <a:ext cx="8357685" cy="292843"/>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a:noFill/>
            <a:miter lim="800000"/>
            <a:headEnd/>
            <a:tailEnd/>
          </a:ln>
          <a:effectLst>
            <a:outerShdw blurRad="50800" dist="38100" dir="5400000" algn="t" rotWithShape="0">
              <a:prstClr val="black">
                <a:alpha val="40000"/>
              </a:prstClr>
            </a:outerShdw>
          </a:effectLst>
        </p:spPr>
        <p:txBody>
          <a:bodyPr wrap="square" lIns="91435" tIns="18288" rIns="91435" bIns="45717">
            <a:spAutoFit/>
          </a:bodyPr>
          <a:lstStyle/>
          <a:p>
            <a:pPr eaLnBrk="0" hangingPunct="0">
              <a:defRPr/>
            </a:pPr>
            <a:r>
              <a:rPr lang="en-US" sz="1300" dirty="0">
                <a:effectLst>
                  <a:outerShdw blurRad="38100" dist="38100" dir="2700000" algn="tl">
                    <a:srgbClr val="000000">
                      <a:alpha val="43137"/>
                    </a:srgbClr>
                  </a:outerShdw>
                </a:effectLst>
                <a:latin typeface="+mj-lt"/>
              </a:rPr>
              <a:t>Transmit changed blocks from 10:00-10:30 to DPM </a:t>
            </a:r>
            <a:r>
              <a:rPr lang="en-US" sz="1300" dirty="0" smtClean="0">
                <a:effectLst>
                  <a:outerShdw blurRad="38100" dist="38100" dir="2700000" algn="tl">
                    <a:srgbClr val="000000">
                      <a:alpha val="43137"/>
                    </a:srgbClr>
                  </a:outerShdw>
                </a:effectLst>
                <a:latin typeface="+mj-lt"/>
              </a:rPr>
              <a:t>server Data </a:t>
            </a:r>
            <a:r>
              <a:rPr lang="en-US" sz="1300" dirty="0">
                <a:effectLst>
                  <a:outerShdw blurRad="38100" dist="38100" dir="2700000" algn="tl">
                    <a:srgbClr val="000000">
                      <a:alpha val="43137"/>
                    </a:srgbClr>
                  </a:outerShdw>
                </a:effectLst>
                <a:latin typeface="+mj-lt"/>
              </a:rPr>
              <a:t>integrity preserved, since volume snapped </a:t>
            </a:r>
          </a:p>
        </p:txBody>
      </p:sp>
      <p:grpSp>
        <p:nvGrpSpPr>
          <p:cNvPr id="4" name="Group 79"/>
          <p:cNvGrpSpPr/>
          <p:nvPr/>
        </p:nvGrpSpPr>
        <p:grpSpPr>
          <a:xfrm>
            <a:off x="1330921" y="6229864"/>
            <a:ext cx="7314867" cy="411480"/>
            <a:chOff x="1145421" y="6652260"/>
            <a:chExt cx="7314867" cy="411480"/>
          </a:xfrm>
        </p:grpSpPr>
        <p:sp>
          <p:nvSpPr>
            <p:cNvPr id="81" name="Rectangle 80"/>
            <p:cNvSpPr/>
            <p:nvPr/>
          </p:nvSpPr>
          <p:spPr>
            <a:xfrm>
              <a:off x="8048808"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1</a:t>
              </a:r>
              <a:endParaRPr lang="en-US" sz="1300" b="1" dirty="0">
                <a:solidFill>
                  <a:schemeClr val="tx1"/>
                </a:solidFill>
                <a:latin typeface="+mj-lt"/>
              </a:endParaRPr>
            </a:p>
          </p:txBody>
        </p:sp>
        <p:sp>
          <p:nvSpPr>
            <p:cNvPr id="82" name="Rectangle 81"/>
            <p:cNvSpPr/>
            <p:nvPr/>
          </p:nvSpPr>
          <p:spPr>
            <a:xfrm>
              <a:off x="4597117"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9</a:t>
              </a:r>
              <a:endParaRPr lang="en-US" sz="1300" b="1" dirty="0">
                <a:solidFill>
                  <a:schemeClr val="tx1"/>
                </a:solidFill>
                <a:latin typeface="+mj-lt"/>
              </a:endParaRPr>
            </a:p>
          </p:txBody>
        </p:sp>
        <p:sp>
          <p:nvSpPr>
            <p:cNvPr id="83" name="Rectangle 82"/>
            <p:cNvSpPr/>
            <p:nvPr/>
          </p:nvSpPr>
          <p:spPr>
            <a:xfrm>
              <a:off x="3302731"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12</a:t>
              </a:r>
              <a:endParaRPr lang="en-US" sz="1300" b="1" dirty="0">
                <a:solidFill>
                  <a:schemeClr val="tx1"/>
                </a:solidFill>
                <a:latin typeface="+mj-lt"/>
              </a:endParaRPr>
            </a:p>
          </p:txBody>
        </p:sp>
        <p:sp>
          <p:nvSpPr>
            <p:cNvPr id="84" name="Rectangle 83"/>
            <p:cNvSpPr/>
            <p:nvPr/>
          </p:nvSpPr>
          <p:spPr>
            <a:xfrm>
              <a:off x="2003773"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15</a:t>
              </a:r>
              <a:endParaRPr lang="en-US" sz="1300" b="1" dirty="0">
                <a:solidFill>
                  <a:schemeClr val="tx1"/>
                </a:solidFill>
                <a:latin typeface="+mj-lt"/>
              </a:endParaRPr>
            </a:p>
          </p:txBody>
        </p:sp>
        <p:sp>
          <p:nvSpPr>
            <p:cNvPr id="85" name="Rectangle 84"/>
            <p:cNvSpPr/>
            <p:nvPr/>
          </p:nvSpPr>
          <p:spPr>
            <a:xfrm>
              <a:off x="1576883"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16</a:t>
              </a:r>
              <a:endParaRPr lang="en-US" sz="1300" b="1" dirty="0">
                <a:solidFill>
                  <a:schemeClr val="tx1"/>
                </a:solidFill>
                <a:latin typeface="+mj-lt"/>
              </a:endParaRPr>
            </a:p>
          </p:txBody>
        </p:sp>
        <p:sp>
          <p:nvSpPr>
            <p:cNvPr id="86" name="Rectangle 85"/>
            <p:cNvSpPr/>
            <p:nvPr/>
          </p:nvSpPr>
          <p:spPr>
            <a:xfrm>
              <a:off x="1145421"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17</a:t>
              </a:r>
              <a:endParaRPr lang="en-US" sz="1300" b="1" dirty="0">
                <a:solidFill>
                  <a:schemeClr val="tx1"/>
                </a:solidFill>
                <a:latin typeface="+mj-lt"/>
              </a:endParaRPr>
            </a:p>
          </p:txBody>
        </p:sp>
        <p:sp>
          <p:nvSpPr>
            <p:cNvPr id="87" name="Rectangle 86"/>
            <p:cNvSpPr/>
            <p:nvPr/>
          </p:nvSpPr>
          <p:spPr>
            <a:xfrm>
              <a:off x="7612779"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2</a:t>
              </a:r>
              <a:endParaRPr lang="en-US" sz="1300" b="1" dirty="0">
                <a:solidFill>
                  <a:schemeClr val="tx1"/>
                </a:solidFill>
                <a:latin typeface="+mj-lt"/>
              </a:endParaRPr>
            </a:p>
          </p:txBody>
        </p:sp>
        <p:sp>
          <p:nvSpPr>
            <p:cNvPr id="88" name="Rectangle 87"/>
            <p:cNvSpPr/>
            <p:nvPr/>
          </p:nvSpPr>
          <p:spPr>
            <a:xfrm>
              <a:off x="4161083"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10</a:t>
              </a:r>
              <a:endParaRPr lang="en-US" sz="1300" b="1" dirty="0">
                <a:solidFill>
                  <a:schemeClr val="tx1"/>
                </a:solidFill>
                <a:latin typeface="+mj-lt"/>
              </a:endParaRPr>
            </a:p>
          </p:txBody>
        </p:sp>
        <p:sp>
          <p:nvSpPr>
            <p:cNvPr id="89" name="Rectangle 88"/>
            <p:cNvSpPr/>
            <p:nvPr/>
          </p:nvSpPr>
          <p:spPr>
            <a:xfrm>
              <a:off x="3729621"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11</a:t>
              </a:r>
              <a:endParaRPr lang="en-US" sz="1300" b="1" dirty="0">
                <a:solidFill>
                  <a:schemeClr val="tx1"/>
                </a:solidFill>
                <a:latin typeface="+mj-lt"/>
              </a:endParaRPr>
            </a:p>
          </p:txBody>
        </p:sp>
        <p:sp>
          <p:nvSpPr>
            <p:cNvPr id="90" name="Rectangle 89"/>
            <p:cNvSpPr/>
            <p:nvPr/>
          </p:nvSpPr>
          <p:spPr>
            <a:xfrm>
              <a:off x="2866697"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13</a:t>
              </a:r>
              <a:endParaRPr lang="en-US" sz="1300" b="1" dirty="0">
                <a:solidFill>
                  <a:schemeClr val="tx1"/>
                </a:solidFill>
                <a:latin typeface="+mj-lt"/>
              </a:endParaRPr>
            </a:p>
          </p:txBody>
        </p:sp>
        <p:sp>
          <p:nvSpPr>
            <p:cNvPr id="91" name="Rectangle 90"/>
            <p:cNvSpPr/>
            <p:nvPr/>
          </p:nvSpPr>
          <p:spPr>
            <a:xfrm>
              <a:off x="2435235"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14</a:t>
              </a:r>
              <a:endParaRPr lang="en-US" sz="1300" b="1" dirty="0">
                <a:solidFill>
                  <a:schemeClr val="tx1"/>
                </a:solidFill>
                <a:latin typeface="+mj-lt"/>
              </a:endParaRPr>
            </a:p>
          </p:txBody>
        </p:sp>
        <p:sp>
          <p:nvSpPr>
            <p:cNvPr id="92" name="Rectangle 91"/>
            <p:cNvSpPr/>
            <p:nvPr/>
          </p:nvSpPr>
          <p:spPr>
            <a:xfrm>
              <a:off x="7185889"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3</a:t>
              </a:r>
              <a:endParaRPr lang="en-US" sz="1300" b="1" dirty="0">
                <a:solidFill>
                  <a:schemeClr val="tx1"/>
                </a:solidFill>
                <a:latin typeface="+mj-lt"/>
              </a:endParaRPr>
            </a:p>
          </p:txBody>
        </p:sp>
        <p:sp>
          <p:nvSpPr>
            <p:cNvPr id="93" name="Rectangle 92"/>
            <p:cNvSpPr/>
            <p:nvPr/>
          </p:nvSpPr>
          <p:spPr>
            <a:xfrm>
              <a:off x="5028579"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8</a:t>
              </a:r>
              <a:endParaRPr lang="en-US" sz="1300" b="1" dirty="0">
                <a:solidFill>
                  <a:schemeClr val="tx1"/>
                </a:solidFill>
                <a:latin typeface="+mj-lt"/>
              </a:endParaRPr>
            </a:p>
          </p:txBody>
        </p:sp>
        <p:sp>
          <p:nvSpPr>
            <p:cNvPr id="94" name="Rectangle 93"/>
            <p:cNvSpPr/>
            <p:nvPr/>
          </p:nvSpPr>
          <p:spPr>
            <a:xfrm>
              <a:off x="6749855"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4</a:t>
              </a:r>
              <a:endParaRPr lang="en-US" sz="1300" b="1" dirty="0">
                <a:solidFill>
                  <a:schemeClr val="tx1"/>
                </a:solidFill>
                <a:latin typeface="+mj-lt"/>
              </a:endParaRPr>
            </a:p>
          </p:txBody>
        </p:sp>
        <p:sp>
          <p:nvSpPr>
            <p:cNvPr id="95" name="Rectangle 94"/>
            <p:cNvSpPr/>
            <p:nvPr/>
          </p:nvSpPr>
          <p:spPr>
            <a:xfrm>
              <a:off x="6318393"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5</a:t>
              </a:r>
              <a:endParaRPr lang="en-US" sz="1300" b="1" dirty="0">
                <a:solidFill>
                  <a:schemeClr val="tx1"/>
                </a:solidFill>
                <a:latin typeface="+mj-lt"/>
              </a:endParaRPr>
            </a:p>
          </p:txBody>
        </p:sp>
        <p:sp>
          <p:nvSpPr>
            <p:cNvPr id="96" name="Rectangle 95"/>
            <p:cNvSpPr/>
            <p:nvPr/>
          </p:nvSpPr>
          <p:spPr>
            <a:xfrm>
              <a:off x="5891503"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6</a:t>
              </a:r>
              <a:endParaRPr lang="en-US" sz="1300" b="1" dirty="0">
                <a:solidFill>
                  <a:schemeClr val="tx1"/>
                </a:solidFill>
                <a:latin typeface="+mj-lt"/>
              </a:endParaRPr>
            </a:p>
          </p:txBody>
        </p:sp>
        <p:sp>
          <p:nvSpPr>
            <p:cNvPr id="97" name="Rectangle 96"/>
            <p:cNvSpPr/>
            <p:nvPr/>
          </p:nvSpPr>
          <p:spPr>
            <a:xfrm>
              <a:off x="5455469" y="6652260"/>
              <a:ext cx="411480" cy="411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defTabSz="914363" eaLnBrk="0" hangingPunct="0">
                <a:defRPr/>
              </a:pPr>
              <a:r>
                <a:rPr lang="en-US" sz="1300" b="1" dirty="0" smtClean="0">
                  <a:solidFill>
                    <a:schemeClr val="tx1"/>
                  </a:solidFill>
                  <a:latin typeface="+mj-lt"/>
                </a:rPr>
                <a:t>7</a:t>
              </a:r>
              <a:endParaRPr lang="en-US" sz="1300" b="1" dirty="0">
                <a:solidFill>
                  <a:schemeClr val="tx1"/>
                </a:solidFill>
                <a:latin typeface="+mj-lt"/>
              </a:endParaRPr>
            </a:p>
          </p:txBody>
        </p:sp>
      </p:grpSp>
      <p:sp>
        <p:nvSpPr>
          <p:cNvPr id="98" name="Right Arrow 97"/>
          <p:cNvSpPr/>
          <p:nvPr/>
        </p:nvSpPr>
        <p:spPr>
          <a:xfrm>
            <a:off x="8656900" y="6220176"/>
            <a:ext cx="457200" cy="381000"/>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a:noFill/>
            <a:miter lim="800000"/>
            <a:headEnd/>
            <a:tailEnd/>
          </a:ln>
          <a:effectLst>
            <a:outerShdw blurRad="50800" dist="38100" dir="5400000" algn="t" rotWithShape="0">
              <a:prstClr val="black">
                <a:alpha val="40000"/>
              </a:prstClr>
            </a:outerShdw>
          </a:effectLst>
        </p:spPr>
        <p:txBody>
          <a:bodyPr lIns="91435" tIns="45717" rIns="91435" bIns="45717" anchor="ctr"/>
          <a:lstStyle/>
          <a:p>
            <a:pPr algn="ctr" eaLnBrk="0" hangingPunct="0">
              <a:defRPr sz="1500">
                <a:effectLst>
                  <a:outerShdw blurRad="38100" dist="38100" dir="2700000" algn="tl">
                    <a:srgbClr val="000000">
                      <a:alpha val="43137"/>
                    </a:srgbClr>
                  </a:outerShdw>
                </a:effectLst>
                <a:latin typeface="+mj-lt"/>
              </a:defRPr>
            </a:pPr>
            <a:endParaRPr lang="en-US" dirty="0"/>
          </a:p>
        </p:txBody>
      </p:sp>
      <p:graphicFrame>
        <p:nvGraphicFramePr>
          <p:cNvPr id="101" name="Table 100"/>
          <p:cNvGraphicFramePr>
            <a:graphicFrameLocks noGrp="1"/>
          </p:cNvGraphicFramePr>
          <p:nvPr/>
        </p:nvGraphicFramePr>
        <p:xfrm>
          <a:off x="6016493" y="1500894"/>
          <a:ext cx="2743200" cy="2682875"/>
        </p:xfrm>
        <a:graphic>
          <a:graphicData uri="http://schemas.openxmlformats.org/drawingml/2006/table">
            <a:tbl>
              <a:tblPr firstRow="1" bandRow="1">
                <a:effectLst/>
                <a:tableStyleId>{5940675A-B579-460E-94D1-54222C63F5DA}</a:tableStyleId>
              </a:tblPr>
              <a:tblGrid>
                <a:gridCol w="274320"/>
                <a:gridCol w="274320"/>
                <a:gridCol w="274320"/>
                <a:gridCol w="274320"/>
                <a:gridCol w="274320"/>
                <a:gridCol w="274320"/>
                <a:gridCol w="274320"/>
                <a:gridCol w="274320"/>
                <a:gridCol w="274320"/>
                <a:gridCol w="274320"/>
              </a:tblGrid>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70397">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r>
            </a:tbl>
          </a:graphicData>
        </a:graphic>
      </p:graphicFrame>
      <p:graphicFrame>
        <p:nvGraphicFramePr>
          <p:cNvPr id="102" name="Table 101"/>
          <p:cNvGraphicFramePr>
            <a:graphicFrameLocks noGrp="1"/>
          </p:cNvGraphicFramePr>
          <p:nvPr>
            <p:extLst>
              <p:ext uri="{D42A27DB-BD31-4B8C-83A1-F6EECF244321}">
                <p14:modId xmlns:p14="http://schemas.microsoft.com/office/powerpoint/2007/7/12/main" xmlns="" val="1799100727"/>
              </p:ext>
            </p:extLst>
          </p:nvPr>
        </p:nvGraphicFramePr>
        <p:xfrm>
          <a:off x="381051" y="2507927"/>
          <a:ext cx="4937760" cy="3443818"/>
        </p:xfrm>
        <a:graphic>
          <a:graphicData uri="http://schemas.openxmlformats.org/drawingml/2006/table">
            <a:tbl>
              <a:tblPr firstRow="1" bandRow="1">
                <a:effectLst/>
                <a:tableStyleId>{5940675A-B579-460E-94D1-54222C63F5DA}</a:tableStyleId>
              </a:tblPr>
              <a:tblGrid>
                <a:gridCol w="493776"/>
                <a:gridCol w="493776"/>
                <a:gridCol w="493776"/>
                <a:gridCol w="493776"/>
                <a:gridCol w="493776"/>
                <a:gridCol w="493776"/>
                <a:gridCol w="493776"/>
                <a:gridCol w="493776"/>
                <a:gridCol w="493776"/>
                <a:gridCol w="493776"/>
              </a:tblGrid>
              <a:tr h="443443">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1</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2</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a:solidFill>
                            <a:srgbClr val="00A1DA"/>
                          </a:solidFill>
                          <a:effectLst>
                            <a:outerShdw blurRad="38100" dist="38100" dir="2700000" algn="tl">
                              <a:srgbClr val="000000">
                                <a:alpha val="43137"/>
                              </a:srgbClr>
                            </a:outerShdw>
                          </a:effectLst>
                          <a:latin typeface="Segoe"/>
                        </a:rPr>
                        <a:t>3</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4</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5</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6</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7</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8</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r>
              <a:tr h="428625">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9</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10</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11</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12</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13</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rgbClr val="61E1FF"/>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61E1FF"/>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14</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15</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16</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1DA"/>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1DA"/>
                          </a:solidFill>
                          <a:effectLst>
                            <a:outerShdw blurRad="38100" dist="38100" dir="2700000" algn="tl">
                              <a:srgbClr val="000000">
                                <a:alpha val="43137"/>
                              </a:srgbClr>
                            </a:outerShdw>
                          </a:effectLst>
                          <a:latin typeface="Segoe"/>
                        </a:rPr>
                        <a:t>17</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r>
            </a:tbl>
          </a:graphicData>
        </a:graphic>
      </p:graphicFrame>
      <p:sp>
        <p:nvSpPr>
          <p:cNvPr id="103" name="TextBox 6"/>
          <p:cNvSpPr txBox="1">
            <a:spLocks noChangeArrowheads="1"/>
          </p:cNvSpPr>
          <p:nvPr/>
        </p:nvSpPr>
        <p:spPr bwMode="auto">
          <a:xfrm>
            <a:off x="6037969" y="4719107"/>
            <a:ext cx="2779712" cy="1384988"/>
          </a:xfrm>
          <a:prstGeom prst="rect">
            <a:avLst/>
          </a:prstGeom>
          <a:noFill/>
          <a:ln w="9525">
            <a:noFill/>
            <a:miter lim="800000"/>
            <a:headEnd/>
            <a:tailEnd/>
          </a:ln>
        </p:spPr>
        <p:txBody>
          <a:bodyPr lIns="91435" tIns="45717" rIns="91435" bIns="45717">
            <a:spAutoFit/>
          </a:bodyPr>
          <a:lstStyle/>
          <a:p>
            <a:pPr marL="227013" indent="-227013" eaLnBrk="0" hangingPunct="0">
              <a:buFontTx/>
              <a:buAutoNum type="arabicPeriod"/>
            </a:pPr>
            <a:r>
              <a:rPr lang="en-US" sz="1400" dirty="0" smtClean="0">
                <a:solidFill>
                  <a:schemeClr val="tx1">
                    <a:lumMod val="85000"/>
                    <a:lumOff val="15000"/>
                  </a:schemeClr>
                </a:solidFill>
                <a:latin typeface="+mj-lt"/>
              </a:rPr>
              <a:t>VSS Snapshot taken on production volume to ensure consistent data</a:t>
            </a:r>
          </a:p>
          <a:p>
            <a:pPr marL="227013" indent="-227013" eaLnBrk="0" hangingPunct="0">
              <a:buFontTx/>
              <a:buAutoNum type="arabicPeriod"/>
            </a:pPr>
            <a:r>
              <a:rPr lang="en-US" sz="1400" dirty="0" smtClean="0">
                <a:solidFill>
                  <a:schemeClr val="tx1">
                    <a:lumMod val="85000"/>
                    <a:lumOff val="15000"/>
                  </a:schemeClr>
                </a:solidFill>
                <a:latin typeface="+mj-lt"/>
              </a:rPr>
              <a:t>Cache of changed blocks is sent to DPM server, while live disk continues.  </a:t>
            </a:r>
            <a:endParaRPr lang="en-US" sz="1400" dirty="0">
              <a:solidFill>
                <a:schemeClr val="tx1">
                  <a:lumMod val="85000"/>
                  <a:lumOff val="15000"/>
                </a:schemeClr>
              </a:solidFill>
              <a:latin typeface="+mj-lt"/>
            </a:endParaRPr>
          </a:p>
        </p:txBody>
      </p:sp>
      <p:graphicFrame>
        <p:nvGraphicFramePr>
          <p:cNvPr id="104" name="Table 103"/>
          <p:cNvGraphicFramePr>
            <a:graphicFrameLocks noGrp="1"/>
          </p:cNvGraphicFramePr>
          <p:nvPr>
            <p:extLst>
              <p:ext uri="{D42A27DB-BD31-4B8C-83A1-F6EECF244321}">
                <p14:modId xmlns:p14="http://schemas.microsoft.com/office/powerpoint/2007/7/12/main" xmlns="" val="822632038"/>
              </p:ext>
            </p:extLst>
          </p:nvPr>
        </p:nvGraphicFramePr>
        <p:xfrm>
          <a:off x="381051" y="2496638"/>
          <a:ext cx="4937760" cy="3443818"/>
        </p:xfrm>
        <a:graphic>
          <a:graphicData uri="http://schemas.openxmlformats.org/drawingml/2006/table">
            <a:tbl>
              <a:tblPr firstRow="1" bandRow="1">
                <a:effectLst/>
                <a:tableStyleId>{5940675A-B579-460E-94D1-54222C63F5DA}</a:tableStyleId>
              </a:tblPr>
              <a:tblGrid>
                <a:gridCol w="493776"/>
                <a:gridCol w="493776"/>
                <a:gridCol w="493776"/>
                <a:gridCol w="493776"/>
                <a:gridCol w="493776"/>
                <a:gridCol w="493776"/>
                <a:gridCol w="493776"/>
                <a:gridCol w="493776"/>
                <a:gridCol w="493776"/>
                <a:gridCol w="493776"/>
              </a:tblGrid>
              <a:tr h="443443">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1</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2</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3</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4</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5</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6</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7</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8</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9</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10</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smtClean="0">
                          <a:solidFill>
                            <a:schemeClr val="tx1"/>
                          </a:solidFill>
                          <a:effectLst/>
                          <a:latin typeface="Segoe"/>
                        </a:rPr>
                        <a:t>18</a:t>
                      </a:r>
                      <a:endParaRPr lang="en-US" sz="1600" b="1" i="0" u="none" strike="noStrike" kern="1200" dirty="0">
                        <a:solidFill>
                          <a:schemeClr val="tx1"/>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5000">
                          <a:srgbClr val="549527"/>
                        </a:gs>
                        <a:gs pos="100000">
                          <a:srgbClr val="92D050"/>
                        </a:gs>
                      </a:gsLst>
                      <a:lin ang="16200000" scaled="1"/>
                    </a:gradFill>
                  </a:tcPr>
                </a:tc>
                <a:tc>
                  <a:txBody>
                    <a:bodyPr/>
                    <a:lstStyle/>
                    <a:p>
                      <a:pPr marL="0" algn="ctr" rtl="0" eaLnBrk="1" fontAlgn="t" latinLnBrk="0" hangingPunct="1">
                        <a:spcBef>
                          <a:spcPts val="0"/>
                        </a:spcBef>
                        <a:spcAft>
                          <a:spcPts val="0"/>
                        </a:spcAft>
                      </a:pPr>
                      <a:r>
                        <a:rPr lang="en-US" sz="1600" b="1" i="0" u="none" strike="noStrike" kern="1200" dirty="0" smtClean="0">
                          <a:solidFill>
                            <a:schemeClr val="tx1"/>
                          </a:solidFill>
                          <a:effectLst/>
                          <a:latin typeface="Segoe"/>
                        </a:rPr>
                        <a:t>19</a:t>
                      </a:r>
                      <a:endParaRPr lang="en-US" sz="1600" b="1" i="0" u="none" strike="noStrike" kern="1200" dirty="0">
                        <a:solidFill>
                          <a:schemeClr val="tx1"/>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5000">
                          <a:srgbClr val="549527"/>
                        </a:gs>
                        <a:gs pos="100000">
                          <a:srgbClr val="92D050"/>
                        </a:gs>
                      </a:gsLst>
                      <a:lin ang="16200000" scaled="1"/>
                    </a:gradFill>
                  </a:tcPr>
                </a:tc>
                <a:tc>
                  <a:txBody>
                    <a:bodyPr/>
                    <a:lstStyle/>
                    <a:p>
                      <a:pPr marL="0" algn="ctr" rtl="0" eaLnBrk="1" fontAlgn="t" latinLnBrk="0" hangingPunct="1">
                        <a:spcBef>
                          <a:spcPts val="0"/>
                        </a:spcBef>
                        <a:spcAft>
                          <a:spcPts val="0"/>
                        </a:spcAft>
                      </a:pPr>
                      <a:r>
                        <a:rPr lang="en-US" sz="1600" b="1" i="0" u="none" strike="noStrike" kern="1200" dirty="0" smtClean="0">
                          <a:solidFill>
                            <a:schemeClr val="tx1"/>
                          </a:solidFill>
                          <a:effectLst/>
                          <a:latin typeface="Segoe"/>
                        </a:rPr>
                        <a:t>20</a:t>
                      </a:r>
                      <a:endParaRPr lang="en-US" sz="1600" b="1" i="0" u="none" strike="noStrike" kern="1200" dirty="0">
                        <a:solidFill>
                          <a:schemeClr val="tx1"/>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5000">
                          <a:srgbClr val="549527"/>
                        </a:gs>
                        <a:gs pos="100000">
                          <a:srgbClr val="92D050"/>
                        </a:gs>
                      </a:gsLst>
                      <a:lin ang="16200000" scaled="1"/>
                    </a:gradFill>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11</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smtClean="0">
                          <a:solidFill>
                            <a:schemeClr val="tx1"/>
                          </a:solidFill>
                          <a:effectLst/>
                          <a:latin typeface="Segoe"/>
                        </a:rPr>
                        <a:t>21</a:t>
                      </a:r>
                      <a:endParaRPr lang="en-US" sz="1600" b="1" i="0" u="none" strike="noStrike" kern="1200" dirty="0">
                        <a:solidFill>
                          <a:schemeClr val="tx1"/>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5000">
                          <a:srgbClr val="549527"/>
                        </a:gs>
                        <a:gs pos="100000">
                          <a:srgbClr val="92D050"/>
                        </a:gs>
                      </a:gsLst>
                      <a:lin ang="16200000" scaled="1"/>
                    </a:grad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12</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13</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smtClean="0">
                          <a:solidFill>
                            <a:schemeClr val="tx1"/>
                          </a:solidFill>
                          <a:effectLst/>
                          <a:latin typeface="Segoe"/>
                        </a:rPr>
                        <a:t>22</a:t>
                      </a:r>
                      <a:endParaRPr lang="en-US" sz="1600" b="1" i="0" u="none" strike="noStrike" kern="1200" dirty="0">
                        <a:solidFill>
                          <a:schemeClr val="tx1"/>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5000">
                          <a:srgbClr val="549527"/>
                        </a:gs>
                        <a:gs pos="100000">
                          <a:srgbClr val="92D050"/>
                        </a:gs>
                      </a:gsLst>
                      <a:lin ang="16200000" scaled="1"/>
                    </a:grad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smtClean="0">
                          <a:solidFill>
                            <a:srgbClr val="00A4DE"/>
                          </a:solidFill>
                          <a:effectLst/>
                          <a:latin typeface="Segoe"/>
                        </a:rPr>
                        <a:t>14</a:t>
                      </a: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15</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16</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latin typeface="Segoe"/>
                        </a:rPr>
                        <a:t>17</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r>
            </a:tbl>
          </a:graphicData>
        </a:graphic>
      </p:graphicFrame>
      <p:sp>
        <p:nvSpPr>
          <p:cNvPr id="105" name="TextBox 7"/>
          <p:cNvSpPr txBox="1">
            <a:spLocks noChangeArrowheads="1"/>
          </p:cNvSpPr>
          <p:nvPr/>
        </p:nvSpPr>
        <p:spPr bwMode="auto">
          <a:xfrm>
            <a:off x="709964" y="1448330"/>
            <a:ext cx="1935135" cy="400103"/>
          </a:xfrm>
          <a:prstGeom prst="rect">
            <a:avLst/>
          </a:prstGeom>
          <a:noFill/>
          <a:ln w="9525">
            <a:noFill/>
            <a:miter lim="800000"/>
            <a:headEnd/>
            <a:tailEnd/>
          </a:ln>
        </p:spPr>
        <p:txBody>
          <a:bodyPr wrap="none" lIns="91435" tIns="45717" rIns="91435" bIns="45717">
            <a:spAutoFit/>
          </a:bodyPr>
          <a:lstStyle/>
          <a:p>
            <a:pPr eaLnBrk="0" hangingPunct="0"/>
            <a:r>
              <a:rPr lang="en-US" sz="2000" dirty="0">
                <a:solidFill>
                  <a:srgbClr val="FFFF00"/>
                </a:solidFill>
                <a:effectLst>
                  <a:outerShdw blurRad="38100" dist="38100" dir="2700000" algn="tl">
                    <a:srgbClr val="000000">
                      <a:alpha val="43137"/>
                    </a:srgbClr>
                  </a:outerShdw>
                </a:effectLst>
                <a:latin typeface="+mj-lt"/>
              </a:rPr>
              <a:t>Time = </a:t>
            </a:r>
            <a:r>
              <a:rPr lang="en-US" sz="2000" dirty="0" smtClean="0">
                <a:solidFill>
                  <a:srgbClr val="FFFF00"/>
                </a:solidFill>
                <a:effectLst>
                  <a:outerShdw blurRad="38100" dist="38100" dir="2700000" algn="tl">
                    <a:srgbClr val="000000">
                      <a:alpha val="43137"/>
                    </a:srgbClr>
                  </a:outerShdw>
                </a:effectLst>
                <a:latin typeface="+mj-lt"/>
              </a:rPr>
              <a:t>10:30:</a:t>
            </a:r>
            <a:r>
              <a:rPr lang="en-US" sz="1600" dirty="0" smtClean="0">
                <a:solidFill>
                  <a:srgbClr val="FFFF00"/>
                </a:solidFill>
                <a:effectLst>
                  <a:outerShdw blurRad="38100" dist="38100" dir="2700000" algn="tl">
                    <a:srgbClr val="000000">
                      <a:alpha val="43137"/>
                    </a:srgbClr>
                  </a:outerShdw>
                </a:effectLst>
                <a:latin typeface="+mj-lt"/>
              </a:rPr>
              <a:t>03</a:t>
            </a:r>
            <a:endParaRPr lang="en-US" sz="1600" dirty="0">
              <a:solidFill>
                <a:srgbClr val="FFFF00"/>
              </a:solidFill>
              <a:effectLst>
                <a:outerShdw blurRad="38100" dist="38100" dir="2700000" algn="tl">
                  <a:srgbClr val="000000">
                    <a:alpha val="43137"/>
                  </a:srgbClr>
                </a:outerShdw>
              </a:effectLst>
              <a:latin typeface="+mj-lt"/>
            </a:endParaRPr>
          </a:p>
        </p:txBody>
      </p:sp>
      <p:graphicFrame>
        <p:nvGraphicFramePr>
          <p:cNvPr id="106" name="Table 105"/>
          <p:cNvGraphicFramePr>
            <a:graphicFrameLocks noGrp="1"/>
          </p:cNvGraphicFramePr>
          <p:nvPr/>
        </p:nvGraphicFramePr>
        <p:xfrm>
          <a:off x="6016493" y="1500894"/>
          <a:ext cx="2743200" cy="2682875"/>
        </p:xfrm>
        <a:graphic>
          <a:graphicData uri="http://schemas.openxmlformats.org/drawingml/2006/table">
            <a:tbl>
              <a:tblPr firstRow="1" bandRow="1">
                <a:effectLst/>
                <a:tableStyleId>{5940675A-B579-460E-94D1-54222C63F5DA}</a:tableStyleId>
              </a:tblPr>
              <a:tblGrid>
                <a:gridCol w="274320"/>
                <a:gridCol w="274320"/>
                <a:gridCol w="274320"/>
                <a:gridCol w="274320"/>
                <a:gridCol w="274320"/>
                <a:gridCol w="274320"/>
                <a:gridCol w="274320"/>
                <a:gridCol w="274320"/>
                <a:gridCol w="274320"/>
                <a:gridCol w="274320"/>
              </a:tblGrid>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70397">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5000">
                          <a:srgbClr val="549527"/>
                        </a:gs>
                        <a:gs pos="100000">
                          <a:srgbClr val="92D05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5000">
                          <a:srgbClr val="549527"/>
                        </a:gs>
                        <a:gs pos="100000">
                          <a:srgbClr val="92D05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5000">
                          <a:srgbClr val="549527"/>
                        </a:gs>
                        <a:gs pos="100000">
                          <a:srgbClr val="92D05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5000">
                          <a:srgbClr val="549527"/>
                        </a:gs>
                        <a:gs pos="100000">
                          <a:srgbClr val="92D05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5000">
                          <a:srgbClr val="549527"/>
                        </a:gs>
                        <a:gs pos="100000">
                          <a:srgbClr val="92D05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r>
            </a:tbl>
          </a:graphicData>
        </a:graphic>
      </p:graphicFrame>
      <p:sp>
        <p:nvSpPr>
          <p:cNvPr id="107" name="TextBox 9"/>
          <p:cNvSpPr txBox="1">
            <a:spLocks noChangeArrowheads="1"/>
          </p:cNvSpPr>
          <p:nvPr/>
        </p:nvSpPr>
        <p:spPr bwMode="auto">
          <a:xfrm>
            <a:off x="3310911" y="2042395"/>
            <a:ext cx="2021107" cy="323159"/>
          </a:xfrm>
          <a:prstGeom prst="rect">
            <a:avLst/>
          </a:prstGeom>
          <a:gradFill>
            <a:gsLst>
              <a:gs pos="35000">
                <a:srgbClr val="549527"/>
              </a:gs>
              <a:gs pos="100000">
                <a:srgbClr val="92D050"/>
              </a:gs>
            </a:gsLst>
            <a:lin ang="16200000" scaled="1"/>
          </a:gradFill>
          <a:ln w="9525">
            <a:no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algn="ctr" eaLnBrk="0" hangingPunct="0">
              <a:defRPr/>
            </a:pPr>
            <a:r>
              <a:rPr lang="en-US" sz="1500" dirty="0" smtClean="0">
                <a:effectLst>
                  <a:outerShdw blurRad="38100" dist="38100" dir="2700000" algn="tl">
                    <a:srgbClr val="000000">
                      <a:alpha val="43137"/>
                    </a:srgbClr>
                  </a:outerShdw>
                </a:effectLst>
                <a:latin typeface="+mj-lt"/>
              </a:rPr>
              <a:t>And File IO continues</a:t>
            </a:r>
          </a:p>
        </p:txBody>
      </p:sp>
      <p:grpSp>
        <p:nvGrpSpPr>
          <p:cNvPr id="5" name="Group 111"/>
          <p:cNvGrpSpPr/>
          <p:nvPr/>
        </p:nvGrpSpPr>
        <p:grpSpPr>
          <a:xfrm>
            <a:off x="1858826" y="3783021"/>
            <a:ext cx="2464696" cy="1751977"/>
            <a:chOff x="1858826" y="3783021"/>
            <a:chExt cx="2464696" cy="1751977"/>
          </a:xfrm>
        </p:grpSpPr>
        <p:sp>
          <p:nvSpPr>
            <p:cNvPr id="109" name="Rectangle 108"/>
            <p:cNvSpPr/>
            <p:nvPr/>
          </p:nvSpPr>
          <p:spPr bwMode="auto">
            <a:xfrm>
              <a:off x="2842591" y="3783021"/>
              <a:ext cx="1480931" cy="448056"/>
            </a:xfrm>
            <a:prstGeom prst="rect">
              <a:avLst/>
            </a:prstGeom>
            <a:noFill/>
            <a:ln>
              <a:solidFill>
                <a:srgbClr val="FF0000">
                  <a:alpha val="12000"/>
                </a:srgbClr>
              </a:solidFill>
              <a:headEnd type="none" w="med" len="med"/>
              <a:tailEnd type="none" w="med" len="med"/>
            </a:ln>
            <a:effectLst>
              <a:glow rad="63500">
                <a:schemeClr val="accent4">
                  <a:satMod val="175000"/>
                  <a:alpha val="40000"/>
                </a:schemeClr>
              </a:glo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latin typeface="Segoe" pitchFamily="34" charset="0"/>
              </a:endParaRPr>
            </a:p>
          </p:txBody>
        </p:sp>
        <p:sp>
          <p:nvSpPr>
            <p:cNvPr id="110" name="Rectangle 109"/>
            <p:cNvSpPr/>
            <p:nvPr/>
          </p:nvSpPr>
          <p:spPr bwMode="auto">
            <a:xfrm>
              <a:off x="1858826" y="4658612"/>
              <a:ext cx="506687" cy="448056"/>
            </a:xfrm>
            <a:prstGeom prst="rect">
              <a:avLst/>
            </a:prstGeom>
            <a:noFill/>
            <a:ln>
              <a:solidFill>
                <a:srgbClr val="FF0000">
                  <a:alpha val="12000"/>
                </a:srgbClr>
              </a:solidFill>
              <a:headEnd type="none" w="med" len="med"/>
              <a:tailEnd type="none" w="med" len="med"/>
            </a:ln>
            <a:effectLst>
              <a:glow rad="63500">
                <a:schemeClr val="accent4">
                  <a:satMod val="175000"/>
                  <a:alpha val="40000"/>
                </a:schemeClr>
              </a:glo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latin typeface="Segoe" pitchFamily="34" charset="0"/>
              </a:endParaRPr>
            </a:p>
          </p:txBody>
        </p:sp>
        <p:sp>
          <p:nvSpPr>
            <p:cNvPr id="111" name="Rectangle 110"/>
            <p:cNvSpPr/>
            <p:nvPr/>
          </p:nvSpPr>
          <p:spPr bwMode="auto">
            <a:xfrm>
              <a:off x="3339756" y="5086942"/>
              <a:ext cx="506687" cy="448056"/>
            </a:xfrm>
            <a:prstGeom prst="rect">
              <a:avLst/>
            </a:prstGeom>
            <a:noFill/>
            <a:ln>
              <a:solidFill>
                <a:srgbClr val="FF0000">
                  <a:alpha val="12000"/>
                </a:srgbClr>
              </a:solidFill>
              <a:headEnd type="none" w="med" len="med"/>
              <a:tailEnd type="none" w="med" len="med"/>
            </a:ln>
            <a:effectLst>
              <a:glow rad="63500">
                <a:schemeClr val="accent4">
                  <a:satMod val="175000"/>
                  <a:alpha val="40000"/>
                </a:schemeClr>
              </a:glo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latin typeface="Segoe" pitchFamily="34" charset="0"/>
              </a:endParaRPr>
            </a:p>
          </p:txBody>
        </p:sp>
      </p:grpSp>
      <p:sp>
        <p:nvSpPr>
          <p:cNvPr id="49" name="Title 48"/>
          <p:cNvSpPr>
            <a:spLocks noGrp="1"/>
          </p:cNvSpPr>
          <p:nvPr>
            <p:ph type="title"/>
          </p:nvPr>
        </p:nvSpPr>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par>
                                <p:cTn id="8" presetID="10" presetClass="exit" presetSubtype="0" fill="hold" grpId="0" nodeType="withEffect">
                                  <p:stCondLst>
                                    <p:cond delay="0"/>
                                  </p:stCondLst>
                                  <p:childTnLst>
                                    <p:animEffect transition="out" filter="fade">
                                      <p:cBhvr>
                                        <p:cTn id="9" dur="1000"/>
                                        <p:tgtEl>
                                          <p:spTgt spid="31"/>
                                        </p:tgtEl>
                                      </p:cBhvr>
                                    </p:animEffect>
                                    <p:set>
                                      <p:cBhvr>
                                        <p:cTn id="10" dur="1" fill="hold">
                                          <p:stCondLst>
                                            <p:cond delay="999"/>
                                          </p:stCondLst>
                                        </p:cTn>
                                        <p:tgtEl>
                                          <p:spTgt spid="3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48"/>
                                        </p:tgtEl>
                                      </p:cBhvr>
                                    </p:animEffect>
                                    <p:set>
                                      <p:cBhvr>
                                        <p:cTn id="13" dur="1" fill="hold">
                                          <p:stCondLst>
                                            <p:cond delay="999"/>
                                          </p:stCondLst>
                                        </p:cTn>
                                        <p:tgtEl>
                                          <p:spTgt spid="4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102"/>
                                        </p:tgtEl>
                                      </p:cBhvr>
                                    </p:animEffect>
                                    <p:set>
                                      <p:cBhvr>
                                        <p:cTn id="16" dur="1" fill="hold">
                                          <p:stCondLst>
                                            <p:cond delay="999"/>
                                          </p:stCondLst>
                                        </p:cTn>
                                        <p:tgtEl>
                                          <p:spTgt spid="10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101"/>
                                        </p:tgtEl>
                                      </p:cBhvr>
                                    </p:animEffect>
                                    <p:set>
                                      <p:cBhvr>
                                        <p:cTn id="19" dur="1" fill="hold">
                                          <p:stCondLst>
                                            <p:cond delay="999"/>
                                          </p:stCondLst>
                                        </p:cTn>
                                        <p:tgtEl>
                                          <p:spTgt spid="10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39"/>
                                        </p:tgtEl>
                                      </p:cBhvr>
                                    </p:animEffect>
                                    <p:set>
                                      <p:cBhvr>
                                        <p:cTn id="22" dur="1" fill="hold">
                                          <p:stCondLst>
                                            <p:cond delay="999"/>
                                          </p:stCondLst>
                                        </p:cTn>
                                        <p:tgtEl>
                                          <p:spTgt spid="39"/>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1000"/>
                                        <p:tgtEl>
                                          <p:spTgt spid="10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1000"/>
                                        <p:tgtEl>
                                          <p:spTgt spid="105"/>
                                        </p:tgtEl>
                                      </p:cBhvr>
                                    </p:animEffect>
                                  </p:childTnLst>
                                </p:cTn>
                              </p:par>
                              <p:par>
                                <p:cTn id="29" presetID="10" presetClass="entr" presetSubtype="0"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1000"/>
                                        <p:tgtEl>
                                          <p:spTgt spid="1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1000"/>
                                        <p:tgtEl>
                                          <p:spTgt spid="107"/>
                                        </p:tgtEl>
                                      </p:cBhvr>
                                    </p:animEffect>
                                  </p:childTnLst>
                                </p:cTn>
                              </p:par>
                            </p:childTnLst>
                          </p:cTn>
                        </p:par>
                        <p:par>
                          <p:cTn id="35" fill="hold">
                            <p:stCondLst>
                              <p:cond delay="1000"/>
                            </p:stCondLst>
                            <p:childTnLst>
                              <p:par>
                                <p:cTn id="36" presetID="10" presetClass="entr" presetSubtype="0" fill="hold" nodeType="afterEffect">
                                  <p:stCondLst>
                                    <p:cond delay="6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p:bldP spid="48" grpId="0"/>
      <p:bldP spid="103" grpId="0"/>
      <p:bldP spid="105" grpId="0"/>
      <p:bldP spid="10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6012216" y="4338110"/>
            <a:ext cx="2767012" cy="1622423"/>
          </a:xfrm>
          <a:prstGeom prst="rect">
            <a:avLst/>
          </a:prstGeom>
          <a:gradFill flip="none" rotWithShape="1">
            <a:gsLst>
              <a:gs pos="0">
                <a:schemeClr val="bg1">
                  <a:alpha val="0"/>
                </a:schemeClr>
              </a:gs>
              <a:gs pos="62000">
                <a:schemeClr val="bg1">
                  <a:alpha val="85000"/>
                </a:schemeClr>
              </a:gs>
            </a:gsLst>
            <a:lin ang="16200000" scaled="1"/>
            <a:tileRect/>
          </a:gradFill>
          <a:ln w="9525" cap="flat" cmpd="sng" algn="ctr">
            <a:noFill/>
            <a:prstDash val="solid"/>
            <a:round/>
            <a:headEnd type="none" w="med" len="med"/>
            <a:tailEnd type="none" w="med" len="med"/>
          </a:ln>
          <a:effectLst/>
        </p:spPr>
        <p:txBody>
          <a:bodyPr lIns="91435" tIns="45717" rIns="91435" bIns="45717"/>
          <a:lstStyle/>
          <a:p>
            <a:pPr defTabSz="914355" eaLnBrk="0" hangingPunct="0">
              <a:defRPr/>
            </a:pPr>
            <a:endParaRPr lang="en-US" sz="2000" dirty="0">
              <a:latin typeface="Times" charset="0"/>
            </a:endParaRPr>
          </a:p>
        </p:txBody>
      </p:sp>
      <p:sp>
        <p:nvSpPr>
          <p:cNvPr id="76801" name="Title 1"/>
          <p:cNvSpPr>
            <a:spLocks noGrp="1"/>
          </p:cNvSpPr>
          <p:nvPr>
            <p:ph type="title"/>
          </p:nvPr>
        </p:nvSpPr>
        <p:spPr/>
        <p:txBody>
          <a:bodyPr/>
          <a:lstStyle/>
          <a:p>
            <a:r>
              <a:rPr lang="en-US" dirty="0" smtClean="0"/>
              <a:t>And the Process Continues…</a:t>
            </a:r>
          </a:p>
        </p:txBody>
      </p:sp>
      <p:sp>
        <p:nvSpPr>
          <p:cNvPr id="16" name="Round Same Side Corner Rectangle 15"/>
          <p:cNvSpPr/>
          <p:nvPr/>
        </p:nvSpPr>
        <p:spPr bwMode="auto">
          <a:xfrm rot="16200000">
            <a:off x="3002845" y="-1162755"/>
            <a:ext cx="389470" cy="5638802"/>
          </a:xfrm>
          <a:prstGeom prst="round2SameRect">
            <a:avLst>
              <a:gd name="adj1" fmla="val 22465"/>
              <a:gd name="adj2" fmla="val 0"/>
            </a:avLst>
          </a:prstGeom>
          <a:gradFill flip="none" rotWithShape="1">
            <a:gsLst>
              <a:gs pos="0">
                <a:schemeClr val="bg1">
                  <a:alpha val="0"/>
                </a:schemeClr>
              </a:gs>
              <a:gs pos="62000">
                <a:schemeClr val="accent3">
                  <a:lumMod val="75000"/>
                  <a:alpha val="60000"/>
                </a:schemeClr>
              </a:gs>
            </a:gsLst>
            <a:lin ang="16200000" scaled="1"/>
            <a:tileRect/>
          </a:gradFill>
          <a:ln w="9525" cap="flat" cmpd="sng" algn="ctr">
            <a:noFill/>
            <a:prstDash val="solid"/>
            <a:round/>
            <a:headEnd type="none" w="med" len="med"/>
            <a:tailEnd type="none" w="med" len="med"/>
          </a:ln>
          <a:effectLst/>
        </p:spPr>
        <p:txBody>
          <a:bodyPr lIns="91435" tIns="45717" rIns="91435" bIns="45717"/>
          <a:lstStyle/>
          <a:p>
            <a:pPr defTabSz="914355" eaLnBrk="0" hangingPunct="0">
              <a:defRPr/>
            </a:pPr>
            <a:endParaRPr lang="en-US" sz="2000" dirty="0" err="1" smtClean="0">
              <a:solidFill>
                <a:schemeClr val="tx1"/>
              </a:solidFill>
              <a:latin typeface="Times" charset="0"/>
            </a:endParaRPr>
          </a:p>
        </p:txBody>
      </p:sp>
      <p:sp>
        <p:nvSpPr>
          <p:cNvPr id="17" name="Rectangle 16"/>
          <p:cNvSpPr/>
          <p:nvPr/>
        </p:nvSpPr>
        <p:spPr bwMode="auto">
          <a:xfrm>
            <a:off x="382588" y="2511602"/>
            <a:ext cx="4937760" cy="3438525"/>
          </a:xfrm>
          <a:prstGeom prst="rect">
            <a:avLst/>
          </a:prstGeom>
          <a:gradFill flip="none" rotWithShape="0">
            <a:gsLst>
              <a:gs pos="0">
                <a:schemeClr val="tx1">
                  <a:lumMod val="50000"/>
                  <a:lumOff val="50000"/>
                  <a:alpha val="76000"/>
                </a:schemeClr>
              </a:gs>
              <a:gs pos="62000">
                <a:schemeClr val="tx1">
                  <a:lumMod val="65000"/>
                  <a:lumOff val="35000"/>
                </a:schemeClr>
              </a:gs>
            </a:gsLst>
            <a:lin ang="16200000" scaled="1"/>
            <a:tileRect/>
          </a:gradFill>
          <a:ln w="9525" cap="flat" cmpd="sng" algn="ctr">
            <a:noFill/>
            <a:prstDash val="solid"/>
            <a:round/>
            <a:headEnd type="none" w="med" len="med"/>
            <a:tailEnd type="none" w="med" len="med"/>
          </a:ln>
          <a:effectLst>
            <a:outerShdw blurRad="215900" dist="50800" dir="2340000" algn="ctr" rotWithShape="0">
              <a:schemeClr val="tx1">
                <a:alpha val="45000"/>
              </a:schemeClr>
            </a:outerShdw>
          </a:effectLst>
        </p:spPr>
        <p:txBody>
          <a:bodyPr lIns="91435" tIns="45717" rIns="91435" bIns="45717"/>
          <a:lstStyle/>
          <a:p>
            <a:pPr defTabSz="914355" eaLnBrk="0" hangingPunct="0">
              <a:defRPr/>
            </a:pPr>
            <a:endParaRPr lang="en-US" sz="2000" dirty="0">
              <a:latin typeface="Times" charset="0"/>
            </a:endParaRPr>
          </a:p>
        </p:txBody>
      </p:sp>
      <p:sp>
        <p:nvSpPr>
          <p:cNvPr id="20" name="TextBox 7"/>
          <p:cNvSpPr txBox="1">
            <a:spLocks noChangeArrowheads="1"/>
          </p:cNvSpPr>
          <p:nvPr/>
        </p:nvSpPr>
        <p:spPr bwMode="auto">
          <a:xfrm>
            <a:off x="709964" y="1448330"/>
            <a:ext cx="1935135" cy="400103"/>
          </a:xfrm>
          <a:prstGeom prst="rect">
            <a:avLst/>
          </a:prstGeom>
          <a:noFill/>
          <a:ln w="9525">
            <a:noFill/>
            <a:miter lim="800000"/>
            <a:headEnd/>
            <a:tailEnd/>
          </a:ln>
        </p:spPr>
        <p:txBody>
          <a:bodyPr wrap="none" lIns="91435" tIns="45717" rIns="91435" bIns="45717">
            <a:spAutoFit/>
          </a:bodyPr>
          <a:lstStyle/>
          <a:p>
            <a:pPr eaLnBrk="0" hangingPunct="0"/>
            <a:r>
              <a:rPr lang="en-US" sz="2000" dirty="0">
                <a:solidFill>
                  <a:srgbClr val="FFFF00"/>
                </a:solidFill>
                <a:effectLst>
                  <a:outerShdw blurRad="38100" dist="38100" dir="2700000" algn="tl">
                    <a:srgbClr val="000000">
                      <a:alpha val="43137"/>
                    </a:srgbClr>
                  </a:outerShdw>
                </a:effectLst>
                <a:latin typeface="+mj-lt"/>
              </a:rPr>
              <a:t>Time = </a:t>
            </a:r>
            <a:r>
              <a:rPr lang="en-US" sz="2000" dirty="0" smtClean="0">
                <a:solidFill>
                  <a:srgbClr val="FFFF00"/>
                </a:solidFill>
                <a:effectLst>
                  <a:outerShdw blurRad="38100" dist="38100" dir="2700000" algn="tl">
                    <a:srgbClr val="000000">
                      <a:alpha val="43137"/>
                    </a:srgbClr>
                  </a:outerShdw>
                </a:effectLst>
                <a:latin typeface="+mj-lt"/>
              </a:rPr>
              <a:t>10:30:</a:t>
            </a:r>
            <a:r>
              <a:rPr lang="en-US" sz="1600" dirty="0" smtClean="0">
                <a:solidFill>
                  <a:srgbClr val="FFFF00"/>
                </a:solidFill>
                <a:effectLst>
                  <a:outerShdw blurRad="38100" dist="38100" dir="2700000" algn="tl">
                    <a:srgbClr val="000000">
                      <a:alpha val="43137"/>
                    </a:srgbClr>
                  </a:outerShdw>
                </a:effectLst>
                <a:latin typeface="+mj-lt"/>
              </a:rPr>
              <a:t>04</a:t>
            </a:r>
            <a:endParaRPr lang="en-US" sz="1600" dirty="0">
              <a:solidFill>
                <a:srgbClr val="FFFF00"/>
              </a:solidFill>
              <a:effectLst>
                <a:outerShdw blurRad="38100" dist="38100" dir="2700000" algn="tl">
                  <a:srgbClr val="000000">
                    <a:alpha val="43137"/>
                  </a:srgbClr>
                </a:outerShdw>
              </a:effectLst>
              <a:latin typeface="+mj-lt"/>
            </a:endParaRPr>
          </a:p>
        </p:txBody>
      </p:sp>
      <p:sp>
        <p:nvSpPr>
          <p:cNvPr id="22" name="TextBox 6"/>
          <p:cNvSpPr txBox="1">
            <a:spLocks noChangeArrowheads="1"/>
          </p:cNvSpPr>
          <p:nvPr/>
        </p:nvSpPr>
        <p:spPr bwMode="auto">
          <a:xfrm>
            <a:off x="6045025" y="4399844"/>
            <a:ext cx="2343452" cy="307771"/>
          </a:xfrm>
          <a:prstGeom prst="rect">
            <a:avLst/>
          </a:prstGeom>
          <a:noFill/>
          <a:ln w="9525">
            <a:noFill/>
            <a:miter lim="800000"/>
            <a:headEnd/>
            <a:tailEnd/>
          </a:ln>
        </p:spPr>
        <p:txBody>
          <a:bodyPr wrap="none" lIns="91435" tIns="45717" rIns="91435" bIns="45717">
            <a:spAutoFit/>
          </a:bodyPr>
          <a:lstStyle/>
          <a:p>
            <a:pPr eaLnBrk="0" hangingPunct="0"/>
            <a:r>
              <a:rPr lang="en-US" sz="1400" b="1" dirty="0">
                <a:solidFill>
                  <a:schemeClr val="tx1">
                    <a:lumMod val="75000"/>
                    <a:lumOff val="25000"/>
                  </a:schemeClr>
                </a:solidFill>
                <a:latin typeface="+mj-lt"/>
              </a:rPr>
              <a:t>DPM Filter – Volume Map</a:t>
            </a:r>
          </a:p>
        </p:txBody>
      </p:sp>
      <p:sp>
        <p:nvSpPr>
          <p:cNvPr id="24" name="Rectangle 23"/>
          <p:cNvSpPr/>
          <p:nvPr/>
        </p:nvSpPr>
        <p:spPr bwMode="auto">
          <a:xfrm>
            <a:off x="6006571" y="1498954"/>
            <a:ext cx="2767012" cy="2677936"/>
          </a:xfrm>
          <a:prstGeom prst="rect">
            <a:avLst/>
          </a:prstGeom>
          <a:gradFill flip="none" rotWithShape="1">
            <a:gsLst>
              <a:gs pos="0">
                <a:schemeClr val="bg1">
                  <a:lumMod val="75000"/>
                </a:schemeClr>
              </a:gs>
              <a:gs pos="100000">
                <a:schemeClr val="tx1">
                  <a:lumMod val="50000"/>
                  <a:lumOff val="50000"/>
                </a:schemeClr>
              </a:gs>
            </a:gsLst>
            <a:lin ang="16200000" scaled="1"/>
            <a:tileRect/>
          </a:gradFill>
          <a:ln w="9525" cap="flat" cmpd="sng" algn="ctr">
            <a:noFill/>
            <a:prstDash val="solid"/>
            <a:round/>
            <a:headEnd type="none" w="med" len="med"/>
            <a:tailEnd type="none" w="med" len="med"/>
          </a:ln>
          <a:effectLst>
            <a:outerShdw blurRad="152400" dist="50800" dir="3240000" algn="ctr" rotWithShape="0">
              <a:schemeClr val="tx1">
                <a:alpha val="35000"/>
              </a:schemeClr>
            </a:outerShdw>
          </a:effectLst>
        </p:spPr>
        <p:txBody>
          <a:bodyPr lIns="91435" tIns="45717" rIns="91435" bIns="45717"/>
          <a:lstStyle/>
          <a:p>
            <a:pPr defTabSz="914355" eaLnBrk="0" hangingPunct="0">
              <a:defRPr/>
            </a:pPr>
            <a:endParaRPr lang="en-US" sz="2000" dirty="0">
              <a:latin typeface="Times" charset="0"/>
            </a:endParaRPr>
          </a:p>
        </p:txBody>
      </p:sp>
      <p:pic>
        <p:nvPicPr>
          <p:cNvPr id="25" name="Picture 2" descr="D:\Projects\Microsoft\WS08_ServerConsolidationCompete\Windows Server 2008 (external facing)\images\clock.gif"/>
          <p:cNvPicPr>
            <a:picLocks noChangeAspect="1" noChangeArrowheads="1"/>
          </p:cNvPicPr>
          <p:nvPr/>
        </p:nvPicPr>
        <p:blipFill>
          <a:blip r:embed="rId3" cstate="print"/>
          <a:srcRect/>
          <a:stretch>
            <a:fillRect/>
          </a:stretch>
        </p:blipFill>
        <p:spPr bwMode="auto">
          <a:xfrm>
            <a:off x="299156" y="1411110"/>
            <a:ext cx="457200" cy="451308"/>
          </a:xfrm>
          <a:prstGeom prst="rect">
            <a:avLst/>
          </a:prstGeom>
          <a:noFill/>
          <a:effectLst>
            <a:outerShdw blurRad="50800" dist="38100" dir="2700000" algn="tl" rotWithShape="0">
              <a:prstClr val="black">
                <a:alpha val="40000"/>
              </a:prstClr>
            </a:outerShdw>
          </a:effectLst>
        </p:spPr>
      </p:pic>
      <p:grpSp>
        <p:nvGrpSpPr>
          <p:cNvPr id="2" name="Group 22"/>
          <p:cNvGrpSpPr/>
          <p:nvPr/>
        </p:nvGrpSpPr>
        <p:grpSpPr>
          <a:xfrm>
            <a:off x="368539" y="2043289"/>
            <a:ext cx="2825923" cy="361245"/>
            <a:chOff x="368539" y="2043289"/>
            <a:chExt cx="2825923" cy="361245"/>
          </a:xfrm>
        </p:grpSpPr>
        <p:sp>
          <p:nvSpPr>
            <p:cNvPr id="26" name="Rounded Rectangle 25"/>
            <p:cNvSpPr/>
            <p:nvPr/>
          </p:nvSpPr>
          <p:spPr bwMode="auto">
            <a:xfrm>
              <a:off x="383821" y="2043289"/>
              <a:ext cx="2810641" cy="361245"/>
            </a:xfrm>
            <a:prstGeom prst="roundRect">
              <a:avLst>
                <a:gd name="adj" fmla="val 37357"/>
              </a:avLst>
            </a:prstGeom>
            <a:gradFill rotWithShape="1">
              <a:gsLst>
                <a:gs pos="0">
                  <a:srgbClr val="046AB0">
                    <a:alpha val="92941"/>
                  </a:srgbClr>
                </a:gs>
                <a:gs pos="100000">
                  <a:srgbClr val="0070C0">
                    <a:alpha val="52000"/>
                  </a:srgb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38100" h="25400"/>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2400" dirty="0" err="1" smtClean="0">
                <a:solidFill>
                  <a:srgbClr val="FFFFFF"/>
                </a:solidFill>
                <a:latin typeface="Segoe" pitchFamily="34" charset="0"/>
              </a:endParaRPr>
            </a:p>
          </p:txBody>
        </p:sp>
        <p:sp>
          <p:nvSpPr>
            <p:cNvPr id="27" name="TextBox 7"/>
            <p:cNvSpPr txBox="1">
              <a:spLocks noChangeArrowheads="1"/>
            </p:cNvSpPr>
            <p:nvPr/>
          </p:nvSpPr>
          <p:spPr bwMode="auto">
            <a:xfrm>
              <a:off x="368539" y="2044524"/>
              <a:ext cx="2790297" cy="323159"/>
            </a:xfrm>
            <a:prstGeom prst="rect">
              <a:avLst/>
            </a:prstGeom>
            <a:noFill/>
            <a:ln w="9525">
              <a:noFill/>
              <a:miter lim="800000"/>
              <a:headEnd/>
              <a:tailEnd/>
            </a:ln>
          </p:spPr>
          <p:txBody>
            <a:bodyPr wrap="square" lIns="91435" tIns="45717" rIns="91435" bIns="45717">
              <a:spAutoFit/>
            </a:bodyPr>
            <a:lstStyle/>
            <a:p>
              <a:pPr eaLnBrk="0" hangingPunct="0"/>
              <a:r>
                <a:rPr lang="en-US" sz="1500" dirty="0">
                  <a:solidFill>
                    <a:srgbClr val="FFFF00"/>
                  </a:solidFill>
                  <a:effectLst>
                    <a:outerShdw blurRad="38100" dist="38100" dir="2700000" algn="tl">
                      <a:srgbClr val="000000">
                        <a:alpha val="43137"/>
                      </a:srgbClr>
                    </a:outerShdw>
                  </a:effectLst>
                  <a:latin typeface="+mj-lt"/>
                </a:rPr>
                <a:t>VOLUME (actual disk blocks)</a:t>
              </a:r>
            </a:p>
          </p:txBody>
        </p:sp>
      </p:grpSp>
      <p:sp>
        <p:nvSpPr>
          <p:cNvPr id="31" name="TextBox 6"/>
          <p:cNvSpPr txBox="1">
            <a:spLocks noChangeArrowheads="1"/>
          </p:cNvSpPr>
          <p:nvPr/>
        </p:nvSpPr>
        <p:spPr bwMode="auto">
          <a:xfrm>
            <a:off x="6037969" y="4719107"/>
            <a:ext cx="2779712" cy="1815876"/>
          </a:xfrm>
          <a:prstGeom prst="rect">
            <a:avLst/>
          </a:prstGeom>
          <a:noFill/>
          <a:ln w="9525">
            <a:noFill/>
            <a:miter lim="800000"/>
            <a:headEnd/>
            <a:tailEnd/>
          </a:ln>
        </p:spPr>
        <p:txBody>
          <a:bodyPr lIns="91435" tIns="45717" rIns="91435" bIns="45717">
            <a:spAutoFit/>
          </a:bodyPr>
          <a:lstStyle/>
          <a:p>
            <a:pPr marL="227013" indent="-227013" eaLnBrk="0" hangingPunct="0">
              <a:buFontTx/>
              <a:buAutoNum type="arabicPeriod"/>
            </a:pPr>
            <a:r>
              <a:rPr lang="en-US" sz="1400" dirty="0" smtClean="0">
                <a:solidFill>
                  <a:schemeClr val="tx1">
                    <a:lumMod val="85000"/>
                    <a:lumOff val="15000"/>
                  </a:schemeClr>
                </a:solidFill>
                <a:latin typeface="+mj-lt"/>
              </a:rPr>
              <a:t>VSS Snapshot taken on production volume to ensure consistent data</a:t>
            </a:r>
          </a:p>
          <a:p>
            <a:pPr marL="227013" indent="-227013" eaLnBrk="0" hangingPunct="0">
              <a:buFontTx/>
              <a:buAutoNum type="arabicPeriod"/>
            </a:pPr>
            <a:r>
              <a:rPr lang="en-US" sz="1400" dirty="0" smtClean="0">
                <a:solidFill>
                  <a:schemeClr val="tx1">
                    <a:lumMod val="85000"/>
                    <a:lumOff val="15000"/>
                  </a:schemeClr>
                </a:solidFill>
                <a:latin typeface="+mj-lt"/>
              </a:rPr>
              <a:t>Cache of changed blocks is sent to DPM server, while live disk continues.  </a:t>
            </a:r>
          </a:p>
          <a:p>
            <a:pPr marL="227013" indent="-227013" eaLnBrk="0" hangingPunct="0">
              <a:buFontTx/>
              <a:buAutoNum type="arabicPeriod"/>
            </a:pPr>
            <a:r>
              <a:rPr lang="en-US" sz="1400" dirty="0" smtClean="0">
                <a:solidFill>
                  <a:srgbClr val="FFFF00"/>
                </a:solidFill>
                <a:latin typeface="+mj-lt"/>
              </a:rPr>
              <a:t>Frozen blocks from snapshot are released</a:t>
            </a:r>
          </a:p>
        </p:txBody>
      </p:sp>
      <p:graphicFrame>
        <p:nvGraphicFramePr>
          <p:cNvPr id="32" name="Table 31"/>
          <p:cNvGraphicFramePr>
            <a:graphicFrameLocks noGrp="1"/>
          </p:cNvGraphicFramePr>
          <p:nvPr/>
        </p:nvGraphicFramePr>
        <p:xfrm>
          <a:off x="374757" y="2513637"/>
          <a:ext cx="4937760" cy="3443818"/>
        </p:xfrm>
        <a:graphic>
          <a:graphicData uri="http://schemas.openxmlformats.org/drawingml/2006/table">
            <a:tbl>
              <a:tblPr firstRow="1" bandRow="1">
                <a:effectLst/>
                <a:tableStyleId>{5940675A-B579-460E-94D1-54222C63F5DA}</a:tableStyleId>
              </a:tblPr>
              <a:tblGrid>
                <a:gridCol w="493776"/>
                <a:gridCol w="493776"/>
                <a:gridCol w="493776"/>
                <a:gridCol w="493776"/>
                <a:gridCol w="493776"/>
                <a:gridCol w="493776"/>
                <a:gridCol w="493776"/>
                <a:gridCol w="493776"/>
                <a:gridCol w="493776"/>
                <a:gridCol w="493776"/>
              </a:tblGrid>
              <a:tr h="443443">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smtClean="0">
                          <a:solidFill>
                            <a:schemeClr val="bg1"/>
                          </a:solidFill>
                          <a:effectLst>
                            <a:outerShdw blurRad="38100" dist="38100" dir="2700000" algn="tl">
                              <a:srgbClr val="000000">
                                <a:alpha val="43137"/>
                              </a:srgbClr>
                            </a:outerShdw>
                          </a:effectLst>
                          <a:latin typeface="Segoe"/>
                        </a:rPr>
                        <a:t>18</a:t>
                      </a:r>
                      <a:endParaRPr lang="en-US" sz="1600" b="1" i="0" u="none" strike="noStrike" kern="1200" dirty="0">
                        <a:solidFill>
                          <a:schemeClr val="bg1"/>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5000">
                          <a:srgbClr val="549527"/>
                        </a:gs>
                        <a:gs pos="100000">
                          <a:srgbClr val="92D050"/>
                        </a:gs>
                      </a:gsLst>
                      <a:lin ang="16200000" scaled="1"/>
                    </a:gradFill>
                  </a:tcPr>
                </a:tc>
                <a:tc>
                  <a:txBody>
                    <a:bodyPr/>
                    <a:lstStyle/>
                    <a:p>
                      <a:pPr marL="0" algn="ctr" rtl="0" eaLnBrk="1" fontAlgn="t" latinLnBrk="0" hangingPunct="1">
                        <a:spcBef>
                          <a:spcPts val="0"/>
                        </a:spcBef>
                        <a:spcAft>
                          <a:spcPts val="0"/>
                        </a:spcAft>
                      </a:pPr>
                      <a:r>
                        <a:rPr lang="en-US" sz="1600" b="1" i="0" u="none" strike="noStrike" kern="1200" dirty="0" smtClean="0">
                          <a:solidFill>
                            <a:schemeClr val="bg1"/>
                          </a:solidFill>
                          <a:effectLst>
                            <a:outerShdw blurRad="38100" dist="38100" dir="2700000" algn="tl">
                              <a:srgbClr val="000000">
                                <a:alpha val="43137"/>
                              </a:srgbClr>
                            </a:outerShdw>
                          </a:effectLst>
                          <a:latin typeface="Segoe"/>
                        </a:rPr>
                        <a:t>19</a:t>
                      </a:r>
                      <a:endParaRPr lang="en-US" sz="1600" b="1" i="0" u="none" strike="noStrike" kern="1200" dirty="0">
                        <a:solidFill>
                          <a:schemeClr val="bg1"/>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5000">
                          <a:srgbClr val="549527"/>
                        </a:gs>
                        <a:gs pos="100000">
                          <a:srgbClr val="92D050"/>
                        </a:gs>
                      </a:gsLst>
                      <a:lin ang="16200000" scaled="1"/>
                    </a:gradFill>
                  </a:tcPr>
                </a:tc>
                <a:tc>
                  <a:txBody>
                    <a:bodyPr/>
                    <a:lstStyle/>
                    <a:p>
                      <a:pPr marL="0" algn="ctr" rtl="0" eaLnBrk="1" fontAlgn="t" latinLnBrk="0" hangingPunct="1">
                        <a:spcBef>
                          <a:spcPts val="0"/>
                        </a:spcBef>
                        <a:spcAft>
                          <a:spcPts val="0"/>
                        </a:spcAft>
                      </a:pPr>
                      <a:r>
                        <a:rPr lang="en-US" sz="1600" b="1" i="0" u="none" strike="noStrike" kern="1200" dirty="0" smtClean="0">
                          <a:solidFill>
                            <a:schemeClr val="bg1"/>
                          </a:solidFill>
                          <a:effectLst>
                            <a:outerShdw blurRad="38100" dist="38100" dir="2700000" algn="tl">
                              <a:srgbClr val="000000">
                                <a:alpha val="43137"/>
                              </a:srgbClr>
                            </a:outerShdw>
                          </a:effectLst>
                          <a:latin typeface="Segoe"/>
                        </a:rPr>
                        <a:t>20</a:t>
                      </a:r>
                      <a:endParaRPr lang="en-US" sz="1600" b="1" i="0" u="none" strike="noStrike" kern="1200" dirty="0">
                        <a:solidFill>
                          <a:schemeClr val="bg1"/>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5000">
                          <a:srgbClr val="549527"/>
                        </a:gs>
                        <a:gs pos="100000">
                          <a:srgbClr val="92D050"/>
                        </a:gs>
                      </a:gsLst>
                      <a:lin ang="16200000" scaled="1"/>
                    </a:gradFill>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smtClean="0">
                          <a:solidFill>
                            <a:schemeClr val="bg1"/>
                          </a:solidFill>
                          <a:effectLst>
                            <a:outerShdw blurRad="38100" dist="38100" dir="2700000" algn="tl">
                              <a:srgbClr val="000000">
                                <a:alpha val="43137"/>
                              </a:srgbClr>
                            </a:outerShdw>
                          </a:effectLst>
                          <a:latin typeface="Segoe"/>
                        </a:rPr>
                        <a:t>21</a:t>
                      </a:r>
                      <a:endParaRPr lang="en-US" sz="1600" b="1" i="0" u="none" strike="noStrike" kern="1200" dirty="0">
                        <a:solidFill>
                          <a:schemeClr val="bg1"/>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5000">
                          <a:srgbClr val="549527"/>
                        </a:gs>
                        <a:gs pos="100000">
                          <a:srgbClr val="92D050"/>
                        </a:gs>
                      </a:gsLst>
                      <a:lin ang="16200000" scaled="1"/>
                    </a:grad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smtClean="0">
                          <a:solidFill>
                            <a:schemeClr val="bg1"/>
                          </a:solidFill>
                          <a:effectLst>
                            <a:outerShdw blurRad="38100" dist="38100" dir="2700000" algn="tl">
                              <a:srgbClr val="000000">
                                <a:alpha val="43137"/>
                              </a:srgbClr>
                            </a:outerShdw>
                          </a:effectLst>
                          <a:latin typeface="Segoe"/>
                        </a:rPr>
                        <a:t>22</a:t>
                      </a:r>
                      <a:endParaRPr lang="en-US" sz="1600" b="1" i="0" u="none" strike="noStrike" kern="1200" dirty="0">
                        <a:solidFill>
                          <a:schemeClr val="bg1"/>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5000">
                          <a:srgbClr val="549527"/>
                        </a:gs>
                        <a:gs pos="100000">
                          <a:srgbClr val="92D050"/>
                        </a:gs>
                      </a:gsLst>
                      <a:lin ang="16200000" scaled="1"/>
                    </a:grad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r>
            </a:tbl>
          </a:graphicData>
        </a:graphic>
      </p:graphicFrame>
      <p:graphicFrame>
        <p:nvGraphicFramePr>
          <p:cNvPr id="33" name="Table 32"/>
          <p:cNvGraphicFramePr>
            <a:graphicFrameLocks noGrp="1"/>
          </p:cNvGraphicFramePr>
          <p:nvPr/>
        </p:nvGraphicFramePr>
        <p:xfrm>
          <a:off x="6016493" y="1500894"/>
          <a:ext cx="2743200" cy="2682875"/>
        </p:xfrm>
        <a:graphic>
          <a:graphicData uri="http://schemas.openxmlformats.org/drawingml/2006/table">
            <a:tbl>
              <a:tblPr firstRow="1" bandRow="1">
                <a:effectLst/>
                <a:tableStyleId>{5940675A-B579-460E-94D1-54222C63F5DA}</a:tableStyleId>
              </a:tblPr>
              <a:tblGrid>
                <a:gridCol w="274320"/>
                <a:gridCol w="274320"/>
                <a:gridCol w="274320"/>
                <a:gridCol w="274320"/>
                <a:gridCol w="274320"/>
                <a:gridCol w="274320"/>
                <a:gridCol w="274320"/>
                <a:gridCol w="274320"/>
                <a:gridCol w="274320"/>
                <a:gridCol w="274320"/>
              </a:tblGrid>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70397">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pPr marL="0" algn="l" defTabSz="914400" rtl="0" eaLnBrk="1" latinLnBrk="0" hangingPunct="1"/>
                      <a:endParaRPr lang="en-US" sz="1700" kern="1200" dirty="0">
                        <a:solidFill>
                          <a:schemeClr val="tx1"/>
                        </a:solidFill>
                        <a:effectLst/>
                        <a:latin typeface="+mn-lt"/>
                        <a:ea typeface="+mn-ea"/>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5000">
                          <a:srgbClr val="549527"/>
                        </a:gs>
                        <a:gs pos="100000">
                          <a:srgbClr val="92D05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5000">
                          <a:srgbClr val="549527"/>
                        </a:gs>
                        <a:gs pos="100000">
                          <a:srgbClr val="92D05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5000">
                          <a:srgbClr val="549527"/>
                        </a:gs>
                        <a:gs pos="100000">
                          <a:srgbClr val="92D05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330354">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5000">
                          <a:srgbClr val="549527"/>
                        </a:gs>
                        <a:gs pos="100000">
                          <a:srgbClr val="92D05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5000">
                          <a:srgbClr val="549527"/>
                        </a:gs>
                        <a:gs pos="100000">
                          <a:srgbClr val="92D05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r>
              <a:tr h="330354">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54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c>
                  <a:txBody>
                    <a:bodyPr/>
                    <a:lstStyle/>
                    <a:p>
                      <a:endParaRPr lang="en-US" sz="150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FFC000"/>
                        </a:gs>
                        <a:gs pos="100000">
                          <a:srgbClr val="D09E00"/>
                        </a:gs>
                      </a:gsLst>
                      <a:lin ang="16200000" scaled="1"/>
                      <a:tileRect/>
                    </a:gradFill>
                  </a:tcPr>
                </a:tc>
                <a:tc>
                  <a:txBody>
                    <a:bodyPr/>
                    <a:lstStyle/>
                    <a:p>
                      <a:endParaRPr lang="en-US" sz="1500" dirty="0">
                        <a:effectLst/>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chemeClr val="bg2">
                            <a:lumMod val="75000"/>
                          </a:schemeClr>
                        </a:gs>
                        <a:gs pos="100000">
                          <a:srgbClr val="FDF8B5"/>
                        </a:gs>
                      </a:gsLst>
                      <a:lin ang="16200000" scaled="1"/>
                      <a:tileRect/>
                    </a:gradFill>
                  </a:tcPr>
                </a:tc>
              </a:tr>
            </a:tbl>
          </a:graphicData>
        </a:graphic>
      </p:graphicFrame>
      <p:sp>
        <p:nvSpPr>
          <p:cNvPr id="34" name="TextBox 9"/>
          <p:cNvSpPr txBox="1">
            <a:spLocks noChangeArrowheads="1"/>
          </p:cNvSpPr>
          <p:nvPr/>
        </p:nvSpPr>
        <p:spPr bwMode="auto">
          <a:xfrm>
            <a:off x="3310911" y="2042395"/>
            <a:ext cx="2021107" cy="323159"/>
          </a:xfrm>
          <a:prstGeom prst="rect">
            <a:avLst/>
          </a:prstGeom>
          <a:gradFill>
            <a:gsLst>
              <a:gs pos="35000">
                <a:srgbClr val="549527"/>
              </a:gs>
              <a:gs pos="100000">
                <a:srgbClr val="92D050"/>
              </a:gs>
            </a:gsLst>
            <a:lin ang="16200000" scaled="1"/>
          </a:gradFill>
          <a:ln w="9525">
            <a:no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algn="ctr" eaLnBrk="0" hangingPunct="0">
              <a:defRPr/>
            </a:pPr>
            <a:r>
              <a:rPr lang="en-US" sz="1500" dirty="0" smtClean="0">
                <a:effectLst>
                  <a:outerShdw blurRad="38100" dist="38100" dir="2700000" algn="tl">
                    <a:srgbClr val="000000">
                      <a:alpha val="43137"/>
                    </a:srgbClr>
                  </a:outerShdw>
                </a:effectLst>
                <a:latin typeface="+mj-lt"/>
              </a:rPr>
              <a:t>And File IO continues</a:t>
            </a:r>
          </a:p>
        </p:txBody>
      </p:sp>
      <p:graphicFrame>
        <p:nvGraphicFramePr>
          <p:cNvPr id="18" name="Table 17"/>
          <p:cNvGraphicFramePr>
            <a:graphicFrameLocks noGrp="1"/>
          </p:cNvGraphicFramePr>
          <p:nvPr>
            <p:extLst>
              <p:ext uri="{D42A27DB-BD31-4B8C-83A1-F6EECF244321}">
                <p14:modId xmlns:p14="http://schemas.microsoft.com/office/powerpoint/2007/7/12/main" xmlns="" val="2672374715"/>
              </p:ext>
            </p:extLst>
          </p:nvPr>
        </p:nvGraphicFramePr>
        <p:xfrm>
          <a:off x="381051" y="2507927"/>
          <a:ext cx="4937760" cy="3443818"/>
        </p:xfrm>
        <a:graphic>
          <a:graphicData uri="http://schemas.openxmlformats.org/drawingml/2006/table">
            <a:tbl>
              <a:tblPr firstRow="1" bandRow="1">
                <a:effectLst/>
                <a:tableStyleId>{5940675A-B579-460E-94D1-54222C63F5DA}</a:tableStyleId>
              </a:tblPr>
              <a:tblGrid>
                <a:gridCol w="493776"/>
                <a:gridCol w="493776"/>
                <a:gridCol w="493776"/>
                <a:gridCol w="493776"/>
                <a:gridCol w="493776"/>
                <a:gridCol w="493776"/>
                <a:gridCol w="493776"/>
                <a:gridCol w="493776"/>
                <a:gridCol w="493776"/>
                <a:gridCol w="493776"/>
              </a:tblGrid>
              <a:tr h="443443">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outerShdw blurRad="38100" dist="38100" dir="2700000" algn="tl">
                              <a:srgbClr val="000000">
                                <a:alpha val="43137"/>
                              </a:srgbClr>
                            </a:outerShdw>
                          </a:effectLst>
                          <a:latin typeface="Segoe"/>
                        </a:rPr>
                        <a:t>1</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outerShdw blurRad="38100" dist="38100" dir="2700000" algn="tl">
                              <a:srgbClr val="000000">
                                <a:alpha val="43137"/>
                              </a:srgbClr>
                            </a:outerShdw>
                          </a:effectLst>
                          <a:latin typeface="Segoe"/>
                        </a:rPr>
                        <a:t>2</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outerShdw blurRad="38100" dist="38100" dir="2700000" algn="tl">
                              <a:srgbClr val="000000">
                                <a:alpha val="43137"/>
                              </a:srgbClr>
                            </a:outerShdw>
                          </a:effectLst>
                          <a:latin typeface="Segoe"/>
                        </a:rPr>
                        <a:t>3</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a:solidFill>
                            <a:srgbClr val="00A4DE"/>
                          </a:solidFill>
                          <a:effectLst>
                            <a:outerShdw blurRad="38100" dist="38100" dir="2700000" algn="tl">
                              <a:srgbClr val="000000">
                                <a:alpha val="43137"/>
                              </a:srgbClr>
                            </a:outerShdw>
                          </a:effectLst>
                          <a:latin typeface="Segoe"/>
                        </a:rPr>
                        <a:t>4</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600" b="1" i="0" u="none" strike="noStrike" kern="1200">
                          <a:solidFill>
                            <a:srgbClr val="00A4DE"/>
                          </a:solidFill>
                          <a:effectLst>
                            <a:outerShdw blurRad="38100" dist="38100" dir="2700000" algn="tl">
                              <a:srgbClr val="000000">
                                <a:alpha val="43137"/>
                              </a:srgbClr>
                            </a:outerShdw>
                          </a:effectLst>
                          <a:latin typeface="Segoe"/>
                        </a:rPr>
                        <a:t>5</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outerShdw blurRad="38100" dist="38100" dir="2700000" algn="tl">
                              <a:srgbClr val="000000">
                                <a:alpha val="43137"/>
                              </a:srgbClr>
                            </a:outerShdw>
                          </a:effectLst>
                          <a:latin typeface="Segoe"/>
                        </a:rPr>
                        <a:t>6</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outerShdw blurRad="38100" dist="38100" dir="2700000" algn="tl">
                              <a:srgbClr val="000000">
                                <a:alpha val="43137"/>
                              </a:srgbClr>
                            </a:outerShdw>
                          </a:effectLst>
                          <a:latin typeface="Segoe"/>
                        </a:rPr>
                        <a:t>7</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outerShdw blurRad="38100" dist="38100" dir="2700000" algn="tl">
                              <a:srgbClr val="000000">
                                <a:alpha val="43137"/>
                              </a:srgbClr>
                            </a:outerShdw>
                          </a:effectLst>
                          <a:latin typeface="Segoe"/>
                        </a:rPr>
                        <a:t>8</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outerShdw blurRad="38100" dist="38100" dir="2700000" algn="tl">
                              <a:srgbClr val="000000">
                                <a:alpha val="43137"/>
                              </a:srgbClr>
                            </a:outerShdw>
                          </a:effectLst>
                          <a:latin typeface="Segoe"/>
                        </a:rPr>
                        <a:t>9</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outerShdw blurRad="38100" dist="38100" dir="2700000" algn="tl">
                              <a:srgbClr val="000000">
                                <a:alpha val="43137"/>
                              </a:srgbClr>
                            </a:outerShdw>
                          </a:effectLst>
                          <a:latin typeface="Segoe"/>
                        </a:rPr>
                        <a:t>10</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smtClean="0">
                          <a:solidFill>
                            <a:schemeClr val="tx1"/>
                          </a:solidFill>
                          <a:effectLst>
                            <a:outerShdw blurRad="38100" dist="38100" dir="2700000" algn="tl">
                              <a:srgbClr val="000000">
                                <a:alpha val="43137"/>
                              </a:srgbClr>
                            </a:outerShdw>
                          </a:effectLst>
                          <a:latin typeface="Segoe"/>
                        </a:rPr>
                        <a:t>18</a:t>
                      </a:r>
                      <a:endParaRPr lang="en-US" sz="1600" b="1" i="0" u="none" strike="noStrike" kern="1200" dirty="0">
                        <a:solidFill>
                          <a:schemeClr val="tx1"/>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5000">
                          <a:srgbClr val="549527"/>
                        </a:gs>
                        <a:gs pos="100000">
                          <a:srgbClr val="92D050"/>
                        </a:gs>
                      </a:gsLst>
                      <a:lin ang="16200000" scaled="1"/>
                    </a:gradFill>
                  </a:tcPr>
                </a:tc>
                <a:tc>
                  <a:txBody>
                    <a:bodyPr/>
                    <a:lstStyle/>
                    <a:p>
                      <a:pPr marL="0" algn="ctr" rtl="0" eaLnBrk="1" fontAlgn="t" latinLnBrk="0" hangingPunct="1">
                        <a:spcBef>
                          <a:spcPts val="0"/>
                        </a:spcBef>
                        <a:spcAft>
                          <a:spcPts val="0"/>
                        </a:spcAft>
                      </a:pPr>
                      <a:r>
                        <a:rPr lang="en-US" sz="1600" b="1" i="0" u="none" strike="noStrike" kern="1200" dirty="0" smtClean="0">
                          <a:solidFill>
                            <a:schemeClr val="tx1"/>
                          </a:solidFill>
                          <a:effectLst>
                            <a:outerShdw blurRad="38100" dist="38100" dir="2700000" algn="tl">
                              <a:srgbClr val="000000">
                                <a:alpha val="43137"/>
                              </a:srgbClr>
                            </a:outerShdw>
                          </a:effectLst>
                          <a:latin typeface="Segoe"/>
                        </a:rPr>
                        <a:t>19</a:t>
                      </a:r>
                      <a:endParaRPr lang="en-US" sz="1600" b="1" i="0" u="none" strike="noStrike" kern="1200" dirty="0">
                        <a:solidFill>
                          <a:schemeClr val="tx1"/>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5000">
                          <a:srgbClr val="549527"/>
                        </a:gs>
                        <a:gs pos="100000">
                          <a:srgbClr val="92D050"/>
                        </a:gs>
                      </a:gsLst>
                      <a:lin ang="16200000" scaled="1"/>
                    </a:gradFill>
                  </a:tcPr>
                </a:tc>
                <a:tc>
                  <a:txBody>
                    <a:bodyPr/>
                    <a:lstStyle/>
                    <a:p>
                      <a:pPr marL="0" algn="ctr" rtl="0" eaLnBrk="1" fontAlgn="t" latinLnBrk="0" hangingPunct="1">
                        <a:spcBef>
                          <a:spcPts val="0"/>
                        </a:spcBef>
                        <a:spcAft>
                          <a:spcPts val="0"/>
                        </a:spcAft>
                      </a:pPr>
                      <a:r>
                        <a:rPr lang="en-US" sz="1600" b="1" i="0" u="none" strike="noStrike" kern="1200" dirty="0" smtClean="0">
                          <a:solidFill>
                            <a:schemeClr val="tx1"/>
                          </a:solidFill>
                          <a:effectLst>
                            <a:outerShdw blurRad="38100" dist="38100" dir="2700000" algn="tl">
                              <a:srgbClr val="000000">
                                <a:alpha val="43137"/>
                              </a:srgbClr>
                            </a:outerShdw>
                          </a:effectLst>
                          <a:latin typeface="Segoe"/>
                        </a:rPr>
                        <a:t>20</a:t>
                      </a:r>
                      <a:endParaRPr lang="en-US" sz="1600" b="1" i="0" u="none" strike="noStrike" kern="1200" dirty="0">
                        <a:solidFill>
                          <a:schemeClr val="tx1"/>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5000">
                          <a:srgbClr val="549527"/>
                        </a:gs>
                        <a:gs pos="100000">
                          <a:srgbClr val="92D050"/>
                        </a:gs>
                      </a:gsLst>
                      <a:lin ang="16200000" scaled="1"/>
                    </a:gradFill>
                  </a:tcPr>
                </a:tc>
                <a:tc>
                  <a:txBody>
                    <a:bodyPr/>
                    <a:lstStyle/>
                    <a:p>
                      <a:pPr marL="0" algn="ctr" rtl="0" eaLnBrk="1" fontAlgn="t" latinLnBrk="0" hangingPunct="1">
                        <a:spcBef>
                          <a:spcPts val="0"/>
                        </a:spcBef>
                        <a:spcAft>
                          <a:spcPts val="0"/>
                        </a:spcAft>
                      </a:pPr>
                      <a:endParaRPr lang="en-US" sz="1600" b="1" i="0" u="none" strike="noStrike" kern="1200" dirty="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outerShdw blurRad="38100" dist="38100" dir="2700000" algn="tl">
                              <a:srgbClr val="000000">
                                <a:alpha val="43137"/>
                              </a:srgbClr>
                            </a:outerShdw>
                          </a:effectLst>
                          <a:latin typeface="Segoe"/>
                        </a:rPr>
                        <a:t>11</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smtClean="0">
                          <a:solidFill>
                            <a:schemeClr val="tx1"/>
                          </a:solidFill>
                          <a:effectLst>
                            <a:outerShdw blurRad="38100" dist="38100" dir="2700000" algn="tl">
                              <a:srgbClr val="000000">
                                <a:alpha val="43137"/>
                              </a:srgbClr>
                            </a:outerShdw>
                          </a:effectLst>
                          <a:latin typeface="Segoe"/>
                        </a:rPr>
                        <a:t>21</a:t>
                      </a:r>
                      <a:endParaRPr lang="en-US" sz="1600" b="1" i="0" u="none" strike="noStrike" kern="1200" dirty="0">
                        <a:solidFill>
                          <a:schemeClr val="tx1"/>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5000">
                          <a:srgbClr val="549527"/>
                        </a:gs>
                        <a:gs pos="100000">
                          <a:srgbClr val="92D050"/>
                        </a:gs>
                      </a:gsLst>
                      <a:lin ang="16200000" scaled="1"/>
                    </a:grad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outerShdw blurRad="38100" dist="38100" dir="2700000" algn="tl">
                              <a:srgbClr val="000000">
                                <a:alpha val="43137"/>
                              </a:srgbClr>
                            </a:outerShdw>
                          </a:effectLst>
                          <a:latin typeface="Segoe"/>
                        </a:rPr>
                        <a:t>12</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outerShdw blurRad="38100" dist="38100" dir="2700000" algn="tl">
                              <a:srgbClr val="000000">
                                <a:alpha val="43137"/>
                              </a:srgbClr>
                            </a:outerShdw>
                          </a:effectLst>
                          <a:latin typeface="Segoe"/>
                        </a:rPr>
                        <a:t>13</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smtClean="0">
                          <a:solidFill>
                            <a:schemeClr val="tx1"/>
                          </a:solidFill>
                          <a:effectLst>
                            <a:outerShdw blurRad="38100" dist="38100" dir="2700000" algn="tl">
                              <a:srgbClr val="000000">
                                <a:alpha val="43137"/>
                              </a:srgbClr>
                            </a:outerShdw>
                          </a:effectLst>
                          <a:latin typeface="Segoe"/>
                        </a:rPr>
                        <a:t>22</a:t>
                      </a:r>
                      <a:endParaRPr lang="en-US" sz="1600" b="1" i="0" u="none" strike="noStrike" kern="1200" dirty="0">
                        <a:solidFill>
                          <a:schemeClr val="tx1"/>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a:gsLst>
                        <a:gs pos="35000">
                          <a:srgbClr val="549527"/>
                        </a:gs>
                        <a:gs pos="100000">
                          <a:srgbClr val="92D050"/>
                        </a:gs>
                      </a:gsLst>
                      <a:lin ang="16200000" scaled="1"/>
                    </a:grad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smtClean="0">
                          <a:solidFill>
                            <a:srgbClr val="00A4DE"/>
                          </a:solidFill>
                          <a:effectLst>
                            <a:outerShdw blurRad="38100" dist="38100" dir="2700000" algn="tl">
                              <a:srgbClr val="000000">
                                <a:alpha val="43137"/>
                              </a:srgbClr>
                            </a:outerShdw>
                          </a:effectLst>
                          <a:latin typeface="Segoe"/>
                        </a:rPr>
                        <a:t>14</a:t>
                      </a:r>
                      <a:endParaRPr lang="en-US" sz="1600" b="1" i="0" u="none" strike="noStrike" kern="1200" dirty="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chemeClr val="bg2">
                            <a:lumMod val="90000"/>
                          </a:schemeClr>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r>
              <a:tr h="428625">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outerShdw blurRad="38100" dist="38100" dir="2700000" algn="tl">
                              <a:srgbClr val="000000">
                                <a:alpha val="43137"/>
                              </a:srgbClr>
                            </a:outerShdw>
                          </a:effectLst>
                          <a:latin typeface="Segoe"/>
                        </a:rPr>
                        <a:t>15</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outerShdw blurRad="38100" dist="38100" dir="2700000" algn="tl">
                              <a:srgbClr val="000000">
                                <a:alpha val="43137"/>
                              </a:srgbClr>
                            </a:outerShdw>
                          </a:effectLst>
                          <a:latin typeface="Segoe"/>
                        </a:rPr>
                        <a:t>16</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endParaRPr lang="en-US" sz="1600" b="1" i="0" u="none" strike="noStrike" kern="1200" dirty="0">
                        <a:solidFill>
                          <a:srgbClr val="00A4DE"/>
                        </a:solidFill>
                        <a:effectLst>
                          <a:outerShdw blurRad="38100" dist="38100" dir="2700000" algn="tl">
                            <a:srgbClr val="000000">
                              <a:alpha val="43137"/>
                            </a:srgbClr>
                          </a:outerShdw>
                        </a:effectLst>
                        <a:latin typeface="Segoe"/>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algn="ctr" rtl="0" eaLnBrk="1" fontAlgn="t" latinLnBrk="0" hangingPunct="1">
                        <a:spcBef>
                          <a:spcPts val="0"/>
                        </a:spcBef>
                        <a:spcAft>
                          <a:spcPts val="0"/>
                        </a:spcAft>
                      </a:pPr>
                      <a:r>
                        <a:rPr lang="en-US" sz="1600" b="1" i="0" u="none" strike="noStrike" kern="1200" dirty="0">
                          <a:solidFill>
                            <a:srgbClr val="00A4DE"/>
                          </a:solidFill>
                          <a:effectLst>
                            <a:outerShdw blurRad="38100" dist="38100" dir="2700000" algn="tl">
                              <a:srgbClr val="000000">
                                <a:alpha val="43137"/>
                              </a:srgbClr>
                            </a:outerShdw>
                          </a:effectLst>
                          <a:latin typeface="Segoe"/>
                        </a:rPr>
                        <a:t>17</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animEffect transition="in" filter="fade">
                                      <p:cBhvr>
                                        <p:cTn id="11" dur="10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ctrTitle"/>
          </p:nvPr>
        </p:nvSpPr>
        <p:spPr/>
        <p:txBody>
          <a:bodyPr/>
          <a:lstStyle/>
          <a:p>
            <a:r>
              <a:rPr lang="en-US" smtClean="0"/>
              <a:t>Transactional Log backups</a:t>
            </a:r>
            <a:endParaRPr lang="en-US" dirty="0" smtClean="0"/>
          </a:p>
        </p:txBody>
      </p:sp>
      <p:sp>
        <p:nvSpPr>
          <p:cNvPr id="11" name="Subtitle 10"/>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sz="7200" dirty="0" smtClean="0"/>
              <a:t>How DPM protects data</a:t>
            </a:r>
            <a:endParaRPr lang="en-US" sz="72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Box 7"/>
          <p:cNvSpPr txBox="1">
            <a:spLocks noChangeArrowheads="1"/>
          </p:cNvSpPr>
          <p:nvPr/>
        </p:nvSpPr>
        <p:spPr bwMode="auto">
          <a:xfrm>
            <a:off x="6054668" y="1325097"/>
            <a:ext cx="1356643" cy="338548"/>
          </a:xfrm>
          <a:prstGeom prst="rect">
            <a:avLst/>
          </a:prstGeom>
          <a:noFill/>
          <a:ln w="9525">
            <a:noFill/>
            <a:miter lim="800000"/>
            <a:headEnd/>
            <a:tailEnd/>
          </a:ln>
        </p:spPr>
        <p:txBody>
          <a:bodyPr wrap="none" lIns="91435" tIns="45717" rIns="91435" bIns="45717">
            <a:spAutoFit/>
          </a:bodyPr>
          <a:lstStyle/>
          <a:p>
            <a:pPr eaLnBrk="0" hangingPunct="0"/>
            <a:r>
              <a:rPr lang="en-US" sz="1600" b="1" dirty="0">
                <a:latin typeface="Segoe Semibold" pitchFamily="34" charset="0"/>
              </a:rPr>
              <a:t>DPM Replica</a:t>
            </a:r>
          </a:p>
        </p:txBody>
      </p:sp>
      <p:sp>
        <p:nvSpPr>
          <p:cNvPr id="32773" name="TextBox 8"/>
          <p:cNvSpPr txBox="1">
            <a:spLocks noChangeArrowheads="1"/>
          </p:cNvSpPr>
          <p:nvPr/>
        </p:nvSpPr>
        <p:spPr bwMode="auto">
          <a:xfrm>
            <a:off x="1253224" y="1325097"/>
            <a:ext cx="1849150" cy="338548"/>
          </a:xfrm>
          <a:prstGeom prst="rect">
            <a:avLst/>
          </a:prstGeom>
          <a:noFill/>
          <a:ln w="9525">
            <a:noFill/>
            <a:miter lim="800000"/>
            <a:headEnd/>
            <a:tailEnd/>
          </a:ln>
        </p:spPr>
        <p:txBody>
          <a:bodyPr wrap="none" lIns="91435" tIns="45717" rIns="91435" bIns="45717">
            <a:spAutoFit/>
          </a:bodyPr>
          <a:lstStyle/>
          <a:p>
            <a:pPr algn="ctr" eaLnBrk="0" hangingPunct="0"/>
            <a:r>
              <a:rPr lang="en-US" sz="1600" b="1" dirty="0">
                <a:latin typeface="Segoe Semibold" pitchFamily="34" charset="0"/>
              </a:rPr>
              <a:t>Production Server</a:t>
            </a:r>
          </a:p>
        </p:txBody>
      </p:sp>
      <p:grpSp>
        <p:nvGrpSpPr>
          <p:cNvPr id="2" name="Group 16"/>
          <p:cNvGrpSpPr/>
          <p:nvPr/>
        </p:nvGrpSpPr>
        <p:grpSpPr>
          <a:xfrm>
            <a:off x="895869" y="1805052"/>
            <a:ext cx="2844865" cy="2076920"/>
            <a:chOff x="6680672" y="3530724"/>
            <a:chExt cx="1282751" cy="1370163"/>
          </a:xfrm>
        </p:grpSpPr>
        <p:sp>
          <p:nvSpPr>
            <p:cNvPr id="19" name="Oval 18"/>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nvGrpSpPr>
            <p:cNvPr id="3" name="Group 17"/>
            <p:cNvGrpSpPr/>
            <p:nvPr/>
          </p:nvGrpSpPr>
          <p:grpSpPr>
            <a:xfrm flipH="1">
              <a:off x="6802955" y="3530724"/>
              <a:ext cx="915230" cy="1249929"/>
              <a:chOff x="8100716" y="3769433"/>
              <a:chExt cx="441437" cy="602870"/>
            </a:xfrm>
          </p:grpSpPr>
          <p:sp>
            <p:nvSpPr>
              <p:cNvPr id="21" name="Flowchart: Magnetic Disk 20"/>
              <p:cNvSpPr/>
              <p:nvPr/>
            </p:nvSpPr>
            <p:spPr>
              <a:xfrm>
                <a:off x="8100719" y="3773214"/>
                <a:ext cx="441434" cy="599089"/>
              </a:xfrm>
              <a:prstGeom prst="flowChartMagneticDisk">
                <a:avLst/>
              </a:prstGeom>
              <a:gradFill>
                <a:gsLst>
                  <a:gs pos="0">
                    <a:srgbClr val="FFC000"/>
                  </a:gs>
                  <a:gs pos="38000">
                    <a:sysClr val="window" lastClr="FFFFFF"/>
                  </a:gs>
                  <a:gs pos="82000">
                    <a:srgbClr val="FFC000"/>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22" name="Oval 21"/>
              <p:cNvSpPr/>
              <p:nvPr/>
            </p:nvSpPr>
            <p:spPr>
              <a:xfrm>
                <a:off x="8100716" y="3769433"/>
                <a:ext cx="438912" cy="173818"/>
              </a:xfrm>
              <a:prstGeom prst="ellipse">
                <a:avLst/>
              </a:prstGeom>
              <a:gradFill>
                <a:gsLst>
                  <a:gs pos="31000">
                    <a:sysClr val="window" lastClr="FFFFFF"/>
                  </a:gs>
                  <a:gs pos="82000">
                    <a:srgbClr val="C49500"/>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sp>
        <p:nvSpPr>
          <p:cNvPr id="23" name="Rectangle 22"/>
          <p:cNvSpPr/>
          <p:nvPr/>
        </p:nvSpPr>
        <p:spPr>
          <a:xfrm>
            <a:off x="1110348" y="2388120"/>
            <a:ext cx="2190998" cy="1107996"/>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0:00</a:t>
            </a:r>
            <a:endParaRPr lang="en-US" sz="4100" b="1" dirty="0">
              <a:solidFill>
                <a:schemeClr val="bg1"/>
              </a:solidFill>
              <a:latin typeface="+mj-lt"/>
            </a:endParaRPr>
          </a:p>
        </p:txBody>
      </p:sp>
      <p:grpSp>
        <p:nvGrpSpPr>
          <p:cNvPr id="4" name="Group 16"/>
          <p:cNvGrpSpPr/>
          <p:nvPr/>
        </p:nvGrpSpPr>
        <p:grpSpPr>
          <a:xfrm>
            <a:off x="5396625" y="1805052"/>
            <a:ext cx="2844865" cy="2076920"/>
            <a:chOff x="6680672" y="3530724"/>
            <a:chExt cx="1282751" cy="1370163"/>
          </a:xfrm>
        </p:grpSpPr>
        <p:sp>
          <p:nvSpPr>
            <p:cNvPr id="25" name="Oval 24"/>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nvGrpSpPr>
            <p:cNvPr id="5" name="Group 17"/>
            <p:cNvGrpSpPr/>
            <p:nvPr/>
          </p:nvGrpSpPr>
          <p:grpSpPr>
            <a:xfrm flipH="1">
              <a:off x="6802955" y="3530724"/>
              <a:ext cx="915230" cy="1249929"/>
              <a:chOff x="8100716" y="3769433"/>
              <a:chExt cx="441437" cy="602870"/>
            </a:xfrm>
          </p:grpSpPr>
          <p:sp>
            <p:nvSpPr>
              <p:cNvPr id="27" name="Flowchart: Magnetic Disk 26"/>
              <p:cNvSpPr/>
              <p:nvPr/>
            </p:nvSpPr>
            <p:spPr>
              <a:xfrm>
                <a:off x="8100719" y="3773214"/>
                <a:ext cx="441434" cy="599089"/>
              </a:xfrm>
              <a:prstGeom prst="flowChartMagneticDisk">
                <a:avLst/>
              </a:prstGeom>
              <a:gradFill>
                <a:gsLst>
                  <a:gs pos="0">
                    <a:schemeClr val="bg1">
                      <a:lumMod val="50000"/>
                    </a:schemeClr>
                  </a:gs>
                  <a:gs pos="38000">
                    <a:sysClr val="window" lastClr="FFFFFF"/>
                  </a:gs>
                  <a:gs pos="82000">
                    <a:schemeClr val="tx1">
                      <a:lumMod val="50000"/>
                      <a:lumOff val="50000"/>
                    </a:schemeClr>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sp>
            <p:nvSpPr>
              <p:cNvPr id="28" name="Oval 27"/>
              <p:cNvSpPr/>
              <p:nvPr/>
            </p:nvSpPr>
            <p:spPr>
              <a:xfrm>
                <a:off x="8100716" y="3769433"/>
                <a:ext cx="438912" cy="173818"/>
              </a:xfrm>
              <a:prstGeom prst="ellipse">
                <a:avLst/>
              </a:prstGeom>
              <a:gradFill>
                <a:gsLst>
                  <a:gs pos="31000">
                    <a:sysClr val="window" lastClr="FFFFFF"/>
                  </a:gs>
                  <a:gs pos="66000">
                    <a:schemeClr val="bg1">
                      <a:lumMod val="50000"/>
                    </a:schemeClr>
                  </a:gs>
                </a:gsLst>
                <a:lin ang="17400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grpSp>
      <p:sp>
        <p:nvSpPr>
          <p:cNvPr id="31" name="Title 3"/>
          <p:cNvSpPr>
            <a:spLocks noGrp="1"/>
          </p:cNvSpPr>
          <p:nvPr>
            <p:ph type="title"/>
          </p:nvPr>
        </p:nvSpPr>
        <p:spPr>
          <a:xfrm>
            <a:off x="381000" y="230188"/>
            <a:ext cx="8382000" cy="2105192"/>
          </a:xfrm>
        </p:spPr>
        <p:txBody>
          <a:bodyPr/>
          <a:lstStyle/>
          <a:p>
            <a:pPr lvl="0"/>
            <a:r>
              <a:rPr lang="fr-FR" sz="4000" dirty="0" smtClean="0"/>
              <a:t>Efficient Protection </a:t>
            </a:r>
            <a:r>
              <a:rPr lang="fr-FR" sz="4000" dirty="0" err="1" smtClean="0"/>
              <a:t>Beyond</a:t>
            </a:r>
            <a:r>
              <a:rPr lang="fr-FR" sz="4000" dirty="0" smtClean="0"/>
              <a:t> </a:t>
            </a:r>
            <a:r>
              <a:rPr lang="fr-FR" sz="4000" dirty="0" err="1" smtClean="0"/>
              <a:t>De-duplication</a:t>
            </a:r>
            <a:r>
              <a:rPr lang="fr-FR" sz="4000" dirty="0" smtClean="0"/>
              <a:t/>
            </a:r>
            <a:br>
              <a:rPr lang="fr-FR" sz="4000" dirty="0" smtClean="0"/>
            </a:br>
            <a:r>
              <a:rPr lang="fr-FR" sz="2800" dirty="0" smtClean="0"/>
              <a:t>Baseline initial Mirror</a:t>
            </a:r>
            <a:r>
              <a:rPr lang="fr-FR" sz="4000" dirty="0" smtClean="0"/>
              <a:t/>
            </a:r>
            <a:br>
              <a:rPr lang="fr-FR" sz="4000" dirty="0" smtClean="0"/>
            </a:br>
            <a:r>
              <a:rPr lang="fr-FR" sz="4000" dirty="0" smtClean="0"/>
              <a:t/>
            </a:r>
            <a:br>
              <a:rPr lang="fr-FR" sz="4000" dirty="0" smtClean="0"/>
            </a:br>
            <a:endParaRPr lang="fr-FR" sz="4000" dirty="0" smtClean="0"/>
          </a:p>
        </p:txBody>
      </p:sp>
      <p:sp>
        <p:nvSpPr>
          <p:cNvPr id="30" name="AutoShape 65"/>
          <p:cNvSpPr>
            <a:spLocks noChangeArrowheads="1"/>
          </p:cNvSpPr>
          <p:nvPr/>
        </p:nvSpPr>
        <p:spPr bwMode="auto">
          <a:xfrm>
            <a:off x="3265715" y="2546755"/>
            <a:ext cx="2351313" cy="519334"/>
          </a:xfrm>
          <a:prstGeom prst="rightArrow">
            <a:avLst>
              <a:gd name="adj1" fmla="val 59620"/>
              <a:gd name="adj2" fmla="val 75808"/>
            </a:avLst>
          </a:prstGeom>
          <a:gradFill rotWithShape="1">
            <a:gsLst>
              <a:gs pos="0">
                <a:srgbClr val="000000">
                  <a:lumMod val="85000"/>
                  <a:lumOff val="15000"/>
                  <a:alpha val="0"/>
                </a:srgbClr>
              </a:gs>
              <a:gs pos="23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lvl="0" algn="ctr" eaLnBrk="0" fontAlgn="auto" hangingPunct="0">
              <a:spcBef>
                <a:spcPts val="0"/>
              </a:spcBef>
              <a:spcAft>
                <a:spcPts val="0"/>
              </a:spcAft>
              <a:defRPr/>
            </a:pPr>
            <a:r>
              <a:rPr lang="en-GB" sz="1500" i="1" dirty="0" smtClean="0">
                <a:solidFill>
                  <a:srgbClr val="FFFF99"/>
                </a:solidFill>
                <a:effectLst>
                  <a:outerShdw blurRad="38100" dist="38100" dir="2700000" algn="tl">
                    <a:srgbClr val="000000">
                      <a:alpha val="43137"/>
                    </a:srgbClr>
                  </a:outerShdw>
                </a:effectLst>
                <a:latin typeface="Segoe"/>
              </a:rPr>
              <a:t>Baseline Initial Mirror</a:t>
            </a:r>
            <a:endParaRPr lang="en-GB" sz="1500" i="1" dirty="0">
              <a:solidFill>
                <a:srgbClr val="FFFF99"/>
              </a:solidFill>
              <a:effectLst>
                <a:outerShdw blurRad="38100" dist="38100" dir="2700000" algn="tl">
                  <a:srgbClr val="000000">
                    <a:alpha val="43137"/>
                  </a:srgbClr>
                </a:outerShdw>
              </a:effectLst>
              <a:latin typeface="Segoe"/>
            </a:endParaRPr>
          </a:p>
        </p:txBody>
      </p:sp>
      <p:grpSp>
        <p:nvGrpSpPr>
          <p:cNvPr id="6" name="Group 16"/>
          <p:cNvGrpSpPr/>
          <p:nvPr/>
        </p:nvGrpSpPr>
        <p:grpSpPr>
          <a:xfrm>
            <a:off x="5400350" y="1796690"/>
            <a:ext cx="2844865" cy="2076920"/>
            <a:chOff x="6680672" y="3530724"/>
            <a:chExt cx="1282751" cy="1370163"/>
          </a:xfrm>
        </p:grpSpPr>
        <p:sp>
          <p:nvSpPr>
            <p:cNvPr id="65" name="Oval 64"/>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nvGrpSpPr>
            <p:cNvPr id="7" name="Group 17"/>
            <p:cNvGrpSpPr/>
            <p:nvPr/>
          </p:nvGrpSpPr>
          <p:grpSpPr>
            <a:xfrm flipH="1">
              <a:off x="6802955" y="3530724"/>
              <a:ext cx="915230" cy="1249929"/>
              <a:chOff x="8100716" y="3769433"/>
              <a:chExt cx="441437" cy="602870"/>
            </a:xfrm>
          </p:grpSpPr>
          <p:sp>
            <p:nvSpPr>
              <p:cNvPr id="67" name="Flowchart: Magnetic Disk 66"/>
              <p:cNvSpPr/>
              <p:nvPr/>
            </p:nvSpPr>
            <p:spPr>
              <a:xfrm>
                <a:off x="8100719" y="3773214"/>
                <a:ext cx="441434" cy="599089"/>
              </a:xfrm>
              <a:prstGeom prst="flowChartMagneticDisk">
                <a:avLst/>
              </a:prstGeom>
              <a:gradFill>
                <a:gsLst>
                  <a:gs pos="0">
                    <a:srgbClr val="FFC000"/>
                  </a:gs>
                  <a:gs pos="38000">
                    <a:sysClr val="window" lastClr="FFFFFF"/>
                  </a:gs>
                  <a:gs pos="82000">
                    <a:srgbClr val="FFC000"/>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sp>
            <p:nvSpPr>
              <p:cNvPr id="68" name="Oval 67"/>
              <p:cNvSpPr/>
              <p:nvPr/>
            </p:nvSpPr>
            <p:spPr>
              <a:xfrm>
                <a:off x="8100716" y="3769433"/>
                <a:ext cx="438912" cy="173818"/>
              </a:xfrm>
              <a:prstGeom prst="ellipse">
                <a:avLst/>
              </a:prstGeom>
              <a:gradFill>
                <a:gsLst>
                  <a:gs pos="31000">
                    <a:sysClr val="window" lastClr="FFFFFF"/>
                  </a:gs>
                  <a:gs pos="82000">
                    <a:srgbClr val="C49500"/>
                  </a:gs>
                </a:gsLst>
                <a:lin ang="17400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grpSp>
      <p:sp>
        <p:nvSpPr>
          <p:cNvPr id="32" name="Rectangle 31"/>
          <p:cNvSpPr/>
          <p:nvPr/>
        </p:nvSpPr>
        <p:spPr>
          <a:xfrm>
            <a:off x="5611095" y="2385541"/>
            <a:ext cx="2190998" cy="1216039"/>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0:00</a:t>
            </a:r>
            <a:endParaRPr lang="en-US" sz="4100" b="1" dirty="0">
              <a:solidFill>
                <a:schemeClr val="bg1"/>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1"/>
                                        </p:tgtEl>
                                      </p:cBhvr>
                                    </p:animEffect>
                                    <p:set>
                                      <p:cBhvr>
                                        <p:cTn id="7" dur="1" fill="hold">
                                          <p:stCondLst>
                                            <p:cond delay="999"/>
                                          </p:stCondLst>
                                        </p:cTn>
                                        <p:tgtEl>
                                          <p:spTgt spid="31"/>
                                        </p:tgtEl>
                                        <p:attrNameLst>
                                          <p:attrName>style.visibility</p:attrName>
                                        </p:attrNameLst>
                                      </p:cBhvr>
                                      <p:to>
                                        <p:strVal val="hidden"/>
                                      </p:to>
                                    </p:se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000"/>
                                        <p:tgtEl>
                                          <p:spTgt spid="3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0"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Box 8"/>
          <p:cNvSpPr txBox="1">
            <a:spLocks noChangeArrowheads="1"/>
          </p:cNvSpPr>
          <p:nvPr/>
        </p:nvSpPr>
        <p:spPr bwMode="auto">
          <a:xfrm>
            <a:off x="1253224" y="1325097"/>
            <a:ext cx="1849150" cy="338548"/>
          </a:xfrm>
          <a:prstGeom prst="rect">
            <a:avLst/>
          </a:prstGeom>
          <a:noFill/>
          <a:ln w="9525">
            <a:noFill/>
            <a:miter lim="800000"/>
            <a:headEnd/>
            <a:tailEnd/>
          </a:ln>
        </p:spPr>
        <p:txBody>
          <a:bodyPr wrap="none" lIns="91435" tIns="45717" rIns="91435" bIns="45717">
            <a:spAutoFit/>
          </a:bodyPr>
          <a:lstStyle/>
          <a:p>
            <a:pPr algn="ctr" eaLnBrk="0" hangingPunct="0"/>
            <a:r>
              <a:rPr lang="en-US" sz="1600" b="1" dirty="0">
                <a:latin typeface="Segoe Semibold" pitchFamily="34" charset="0"/>
              </a:rPr>
              <a:t>Production Server</a:t>
            </a:r>
          </a:p>
        </p:txBody>
      </p:sp>
      <p:grpSp>
        <p:nvGrpSpPr>
          <p:cNvPr id="2" name="Group 16"/>
          <p:cNvGrpSpPr/>
          <p:nvPr/>
        </p:nvGrpSpPr>
        <p:grpSpPr>
          <a:xfrm>
            <a:off x="895869" y="1805052"/>
            <a:ext cx="2844865" cy="2076920"/>
            <a:chOff x="6680672" y="3530724"/>
            <a:chExt cx="1282751" cy="1370163"/>
          </a:xfrm>
        </p:grpSpPr>
        <p:sp>
          <p:nvSpPr>
            <p:cNvPr id="19" name="Oval 18"/>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nvGrpSpPr>
            <p:cNvPr id="3" name="Group 17"/>
            <p:cNvGrpSpPr/>
            <p:nvPr/>
          </p:nvGrpSpPr>
          <p:grpSpPr>
            <a:xfrm flipH="1">
              <a:off x="6802955" y="3530724"/>
              <a:ext cx="915230" cy="1249929"/>
              <a:chOff x="8100716" y="3769433"/>
              <a:chExt cx="441437" cy="602870"/>
            </a:xfrm>
          </p:grpSpPr>
          <p:sp>
            <p:nvSpPr>
              <p:cNvPr id="21" name="Flowchart: Magnetic Disk 20"/>
              <p:cNvSpPr/>
              <p:nvPr/>
            </p:nvSpPr>
            <p:spPr>
              <a:xfrm>
                <a:off x="8100719" y="3773214"/>
                <a:ext cx="441434" cy="599089"/>
              </a:xfrm>
              <a:prstGeom prst="flowChartMagneticDisk">
                <a:avLst/>
              </a:prstGeom>
              <a:gradFill>
                <a:gsLst>
                  <a:gs pos="0">
                    <a:srgbClr val="FFC000"/>
                  </a:gs>
                  <a:gs pos="38000">
                    <a:sysClr val="window" lastClr="FFFFFF"/>
                  </a:gs>
                  <a:gs pos="82000">
                    <a:srgbClr val="FFC000"/>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22" name="Oval 21"/>
              <p:cNvSpPr/>
              <p:nvPr/>
            </p:nvSpPr>
            <p:spPr>
              <a:xfrm>
                <a:off x="8100716" y="3769433"/>
                <a:ext cx="438912" cy="173818"/>
              </a:xfrm>
              <a:prstGeom prst="ellipse">
                <a:avLst/>
              </a:prstGeom>
              <a:gradFill>
                <a:gsLst>
                  <a:gs pos="31000">
                    <a:sysClr val="window" lastClr="FFFFFF"/>
                  </a:gs>
                  <a:gs pos="82000">
                    <a:srgbClr val="C49500"/>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grpSp>
        <p:nvGrpSpPr>
          <p:cNvPr id="4" name="Group 16"/>
          <p:cNvGrpSpPr/>
          <p:nvPr/>
        </p:nvGrpSpPr>
        <p:grpSpPr>
          <a:xfrm>
            <a:off x="5396625" y="1805052"/>
            <a:ext cx="2844865" cy="2076920"/>
            <a:chOff x="6680672" y="3530724"/>
            <a:chExt cx="1282751" cy="1370163"/>
          </a:xfrm>
        </p:grpSpPr>
        <p:sp>
          <p:nvSpPr>
            <p:cNvPr id="25" name="Oval 24"/>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nvGrpSpPr>
            <p:cNvPr id="5" name="Group 17"/>
            <p:cNvGrpSpPr/>
            <p:nvPr/>
          </p:nvGrpSpPr>
          <p:grpSpPr>
            <a:xfrm flipH="1">
              <a:off x="6802955" y="3530724"/>
              <a:ext cx="915230" cy="1249929"/>
              <a:chOff x="8100716" y="3769433"/>
              <a:chExt cx="441437" cy="602870"/>
            </a:xfrm>
          </p:grpSpPr>
          <p:sp>
            <p:nvSpPr>
              <p:cNvPr id="27" name="Flowchart: Magnetic Disk 26"/>
              <p:cNvSpPr/>
              <p:nvPr/>
            </p:nvSpPr>
            <p:spPr>
              <a:xfrm>
                <a:off x="8100719" y="3773214"/>
                <a:ext cx="441434" cy="599089"/>
              </a:xfrm>
              <a:prstGeom prst="flowChartMagneticDisk">
                <a:avLst/>
              </a:prstGeom>
              <a:gradFill>
                <a:gsLst>
                  <a:gs pos="0">
                    <a:srgbClr val="FFC000"/>
                  </a:gs>
                  <a:gs pos="38000">
                    <a:sysClr val="window" lastClr="FFFFFF"/>
                  </a:gs>
                  <a:gs pos="82000">
                    <a:srgbClr val="FFC000"/>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28" name="Oval 27"/>
              <p:cNvSpPr/>
              <p:nvPr/>
            </p:nvSpPr>
            <p:spPr>
              <a:xfrm>
                <a:off x="8100716" y="3769433"/>
                <a:ext cx="438912" cy="173818"/>
              </a:xfrm>
              <a:prstGeom prst="ellipse">
                <a:avLst/>
              </a:prstGeom>
              <a:gradFill>
                <a:gsLst>
                  <a:gs pos="31000">
                    <a:sysClr val="window" lastClr="FFFFFF"/>
                  </a:gs>
                  <a:gs pos="82000">
                    <a:srgbClr val="C49500"/>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sp>
        <p:nvSpPr>
          <p:cNvPr id="29" name="Rectangle 28"/>
          <p:cNvSpPr/>
          <p:nvPr/>
        </p:nvSpPr>
        <p:spPr>
          <a:xfrm>
            <a:off x="5611104" y="2388120"/>
            <a:ext cx="2190998" cy="646331"/>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p:txBody>
      </p:sp>
      <p:sp>
        <p:nvSpPr>
          <p:cNvPr id="34" name="AutoShape 65"/>
          <p:cNvSpPr>
            <a:spLocks noChangeArrowheads="1"/>
          </p:cNvSpPr>
          <p:nvPr/>
        </p:nvSpPr>
        <p:spPr bwMode="auto">
          <a:xfrm>
            <a:off x="3251859" y="2567925"/>
            <a:ext cx="2351313" cy="519334"/>
          </a:xfrm>
          <a:prstGeom prst="rightArrow">
            <a:avLst>
              <a:gd name="adj1" fmla="val 59620"/>
              <a:gd name="adj2" fmla="val 75808"/>
            </a:avLst>
          </a:prstGeom>
          <a:gradFill rotWithShape="1">
            <a:gsLst>
              <a:gs pos="0">
                <a:srgbClr val="000000">
                  <a:lumMod val="85000"/>
                  <a:lumOff val="15000"/>
                  <a:alpha val="0"/>
                </a:srgbClr>
              </a:gs>
              <a:gs pos="23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lvl="0" algn="ctr" eaLnBrk="0" fontAlgn="auto" hangingPunct="0">
              <a:spcBef>
                <a:spcPts val="0"/>
              </a:spcBef>
              <a:spcAft>
                <a:spcPts val="0"/>
              </a:spcAft>
              <a:defRPr/>
            </a:pPr>
            <a:r>
              <a:rPr lang="en-GB" sz="1500" i="1" dirty="0" smtClean="0">
                <a:solidFill>
                  <a:srgbClr val="FFFF99"/>
                </a:solidFill>
                <a:effectLst>
                  <a:outerShdw blurRad="38100" dist="38100" dir="2700000" algn="tl">
                    <a:srgbClr val="000000">
                      <a:alpha val="43137"/>
                    </a:srgbClr>
                  </a:outerShdw>
                </a:effectLst>
                <a:latin typeface="Segoe"/>
              </a:rPr>
              <a:t>15 minute Syncs</a:t>
            </a:r>
          </a:p>
        </p:txBody>
      </p:sp>
      <p:sp>
        <p:nvSpPr>
          <p:cNvPr id="35" name="Rounded Rectangle 34"/>
          <p:cNvSpPr/>
          <p:nvPr/>
        </p:nvSpPr>
        <p:spPr bwMode="auto">
          <a:xfrm>
            <a:off x="380010" y="5165766"/>
            <a:ext cx="4191990" cy="1477049"/>
          </a:xfrm>
          <a:prstGeom prst="roundRect">
            <a:avLst>
              <a:gd name="adj" fmla="val 12031"/>
            </a:avLst>
          </a:prstGeom>
          <a:gradFill rotWithShape="1">
            <a:gsLst>
              <a:gs pos="0">
                <a:srgbClr val="64BE46">
                  <a:lumMod val="75000"/>
                  <a:alpha val="71000"/>
                </a:srgbClr>
              </a:gs>
              <a:gs pos="46000">
                <a:srgbClr val="447D27">
                  <a:alpha val="91000"/>
                </a:srgbClr>
              </a:gs>
            </a:gsLst>
            <a:lin ang="5400000" scaled="0"/>
          </a:gradFill>
          <a:ln w="9525">
            <a:noFill/>
            <a:miter lim="800000"/>
            <a:headEnd/>
            <a:tailEnd/>
          </a:ln>
          <a:scene3d>
            <a:camera prst="orthographicFront"/>
            <a:lightRig rig="threePt" dir="t"/>
          </a:scene3d>
          <a:sp3d>
            <a:bevelT w="50800" h="38100"/>
          </a:sp3d>
        </p:spPr>
        <p:txBody>
          <a:bodyPr wrap="none" lIns="91435" tIns="45717" rIns="91435" bIns="45717"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outerShdw blurRad="38100" dist="38100" dir="2700000" algn="tl">
                  <a:srgbClr val="000000">
                    <a:alpha val="43137"/>
                  </a:srgbClr>
                </a:outerShdw>
              </a:effectLst>
              <a:uLnTx/>
              <a:uFillTx/>
              <a:latin typeface="Segoe"/>
              <a:ea typeface="+mn-ea"/>
              <a:cs typeface="+mn-cs"/>
            </a:endParaRPr>
          </a:p>
        </p:txBody>
      </p:sp>
      <p:sp>
        <p:nvSpPr>
          <p:cNvPr id="36" name="TextBox 15"/>
          <p:cNvSpPr txBox="1">
            <a:spLocks noChangeArrowheads="1"/>
          </p:cNvSpPr>
          <p:nvPr/>
        </p:nvSpPr>
        <p:spPr bwMode="auto">
          <a:xfrm>
            <a:off x="502927" y="5378533"/>
            <a:ext cx="3831566" cy="923324"/>
          </a:xfrm>
          <a:prstGeom prst="rect">
            <a:avLst/>
          </a:prstGeom>
          <a:noFill/>
          <a:ln w="9525">
            <a:noFill/>
            <a:miter lim="800000"/>
            <a:headEnd/>
            <a:tailEnd/>
          </a:ln>
        </p:spPr>
        <p:txBody>
          <a:bodyPr wrap="square" lIns="91435" tIns="45717" rIns="91435" bIns="45717">
            <a:spAutoFit/>
          </a:bodyPr>
          <a:lstStyle/>
          <a:p>
            <a:pPr eaLnBrk="0" hangingPunct="0"/>
            <a:r>
              <a:rPr lang="en-US" sz="1800" dirty="0">
                <a:effectLst>
                  <a:outerShdw blurRad="38100" dist="38100" dir="2700000" algn="tl">
                    <a:srgbClr val="000000">
                      <a:alpha val="43137"/>
                    </a:srgbClr>
                  </a:outerShdw>
                </a:effectLst>
                <a:latin typeface="Segoe" pitchFamily="34" charset="0"/>
              </a:rPr>
              <a:t>Every 15 minutes, closed transaction logs are sent to the DPM server</a:t>
            </a:r>
          </a:p>
        </p:txBody>
      </p:sp>
      <p:grpSp>
        <p:nvGrpSpPr>
          <p:cNvPr id="6" name="Group 36"/>
          <p:cNvGrpSpPr/>
          <p:nvPr/>
        </p:nvGrpSpPr>
        <p:grpSpPr>
          <a:xfrm>
            <a:off x="1481142" y="3740422"/>
            <a:ext cx="1430435" cy="222029"/>
            <a:chOff x="1433641" y="3376304"/>
            <a:chExt cx="1430435" cy="222029"/>
          </a:xfrm>
        </p:grpSpPr>
        <p:pic>
          <p:nvPicPr>
            <p:cNvPr id="38"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1433641" y="3376304"/>
              <a:ext cx="168902" cy="205095"/>
            </a:xfrm>
            <a:prstGeom prst="rect">
              <a:avLst/>
            </a:prstGeom>
            <a:noFill/>
            <a:ln>
              <a:noFill/>
            </a:ln>
            <a:effectLst>
              <a:outerShdw blurRad="50800" dist="38100" dir="2700000" algn="tl" rotWithShape="0">
                <a:prstClr val="black">
                  <a:alpha val="40000"/>
                </a:prstClr>
              </a:outerShdw>
            </a:effectLst>
          </p:spPr>
        </p:pic>
        <p:pic>
          <p:nvPicPr>
            <p:cNvPr id="39"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1687641" y="3376304"/>
              <a:ext cx="168902" cy="205095"/>
            </a:xfrm>
            <a:prstGeom prst="rect">
              <a:avLst/>
            </a:prstGeom>
            <a:noFill/>
            <a:ln>
              <a:noFill/>
            </a:ln>
            <a:effectLst>
              <a:outerShdw blurRad="50800" dist="38100" dir="2700000" algn="tl" rotWithShape="0">
                <a:prstClr val="black">
                  <a:alpha val="40000"/>
                </a:prstClr>
              </a:outerShdw>
            </a:effectLst>
          </p:spPr>
        </p:pic>
        <p:pic>
          <p:nvPicPr>
            <p:cNvPr id="40"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1924708" y="3384771"/>
              <a:ext cx="168902" cy="205095"/>
            </a:xfrm>
            <a:prstGeom prst="rect">
              <a:avLst/>
            </a:prstGeom>
            <a:noFill/>
            <a:ln>
              <a:noFill/>
            </a:ln>
            <a:effectLst>
              <a:outerShdw blurRad="50800" dist="38100" dir="2700000" algn="tl" rotWithShape="0">
                <a:prstClr val="black">
                  <a:alpha val="40000"/>
                </a:prstClr>
              </a:outerShdw>
            </a:effectLst>
          </p:spPr>
        </p:pic>
        <p:pic>
          <p:nvPicPr>
            <p:cNvPr id="41"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2178708" y="3384771"/>
              <a:ext cx="168902" cy="205095"/>
            </a:xfrm>
            <a:prstGeom prst="rect">
              <a:avLst/>
            </a:prstGeom>
            <a:noFill/>
            <a:ln>
              <a:noFill/>
            </a:ln>
            <a:effectLst>
              <a:outerShdw blurRad="50800" dist="38100" dir="2700000" algn="tl" rotWithShape="0">
                <a:prstClr val="black">
                  <a:alpha val="40000"/>
                </a:prstClr>
              </a:outerShdw>
            </a:effectLst>
          </p:spPr>
        </p:pic>
        <p:pic>
          <p:nvPicPr>
            <p:cNvPr id="42"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2441174" y="3393238"/>
              <a:ext cx="168902" cy="205095"/>
            </a:xfrm>
            <a:prstGeom prst="rect">
              <a:avLst/>
            </a:prstGeom>
            <a:noFill/>
            <a:ln>
              <a:noFill/>
            </a:ln>
            <a:effectLst>
              <a:outerShdw blurRad="50800" dist="38100" dir="2700000" algn="tl" rotWithShape="0">
                <a:prstClr val="black">
                  <a:alpha val="40000"/>
                </a:prstClr>
              </a:outerShdw>
            </a:effectLst>
          </p:spPr>
        </p:pic>
        <p:pic>
          <p:nvPicPr>
            <p:cNvPr id="43"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2695174" y="3393238"/>
              <a:ext cx="168902" cy="205095"/>
            </a:xfrm>
            <a:prstGeom prst="rect">
              <a:avLst/>
            </a:prstGeom>
            <a:noFill/>
            <a:ln>
              <a:noFill/>
            </a:ln>
            <a:effectLst>
              <a:outerShdw blurRad="50800" dist="38100" dir="2700000" algn="tl" rotWithShape="0">
                <a:prstClr val="black">
                  <a:alpha val="40000"/>
                </a:prstClr>
              </a:outerShdw>
            </a:effectLst>
          </p:spPr>
        </p:pic>
      </p:grpSp>
      <p:sp>
        <p:nvSpPr>
          <p:cNvPr id="32" name="Rectangle 31"/>
          <p:cNvSpPr/>
          <p:nvPr/>
        </p:nvSpPr>
        <p:spPr>
          <a:xfrm>
            <a:off x="5611095" y="2385706"/>
            <a:ext cx="2190998" cy="1216039"/>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0:00</a:t>
            </a:r>
            <a:endParaRPr lang="en-US" sz="4100" b="1" dirty="0">
              <a:solidFill>
                <a:schemeClr val="bg1"/>
              </a:solidFill>
              <a:latin typeface="+mj-lt"/>
            </a:endParaRPr>
          </a:p>
        </p:txBody>
      </p:sp>
      <p:pic>
        <p:nvPicPr>
          <p:cNvPr id="59"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6020349" y="3730775"/>
            <a:ext cx="168902" cy="205095"/>
          </a:xfrm>
          <a:prstGeom prst="rect">
            <a:avLst/>
          </a:prstGeom>
          <a:noFill/>
          <a:ln>
            <a:noFill/>
          </a:ln>
          <a:effectLst>
            <a:outerShdw blurRad="50800" dist="38100" dir="2700000" algn="tl" rotWithShape="0">
              <a:prstClr val="black">
                <a:alpha val="40000"/>
              </a:prstClr>
            </a:outerShdw>
          </a:effectLst>
        </p:spPr>
      </p:pic>
      <p:pic>
        <p:nvPicPr>
          <p:cNvPr id="60"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6274349" y="3730775"/>
            <a:ext cx="168902" cy="205095"/>
          </a:xfrm>
          <a:prstGeom prst="rect">
            <a:avLst/>
          </a:prstGeom>
          <a:noFill/>
          <a:ln>
            <a:noFill/>
          </a:ln>
          <a:effectLst>
            <a:outerShdw blurRad="50800" dist="38100" dir="2700000" algn="tl" rotWithShape="0">
              <a:prstClr val="black">
                <a:alpha val="40000"/>
              </a:prstClr>
            </a:outerShdw>
          </a:effectLst>
        </p:spPr>
      </p:pic>
      <p:pic>
        <p:nvPicPr>
          <p:cNvPr id="61"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6511416" y="3739242"/>
            <a:ext cx="168902" cy="205095"/>
          </a:xfrm>
          <a:prstGeom prst="rect">
            <a:avLst/>
          </a:prstGeom>
          <a:noFill/>
          <a:ln>
            <a:noFill/>
          </a:ln>
          <a:effectLst>
            <a:outerShdw blurRad="50800" dist="38100" dir="2700000" algn="tl" rotWithShape="0">
              <a:prstClr val="black">
                <a:alpha val="40000"/>
              </a:prstClr>
            </a:outerShdw>
          </a:effectLst>
        </p:spPr>
      </p:pic>
      <p:pic>
        <p:nvPicPr>
          <p:cNvPr id="62"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6765416" y="3739242"/>
            <a:ext cx="168902" cy="205095"/>
          </a:xfrm>
          <a:prstGeom prst="rect">
            <a:avLst/>
          </a:prstGeom>
          <a:noFill/>
          <a:ln>
            <a:noFill/>
          </a:ln>
          <a:effectLst>
            <a:outerShdw blurRad="50800" dist="38100" dir="2700000" algn="tl" rotWithShape="0">
              <a:prstClr val="black">
                <a:alpha val="40000"/>
              </a:prstClr>
            </a:outerShdw>
          </a:effectLst>
        </p:spPr>
      </p:pic>
      <p:pic>
        <p:nvPicPr>
          <p:cNvPr id="63"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027882" y="3747709"/>
            <a:ext cx="168902" cy="205095"/>
          </a:xfrm>
          <a:prstGeom prst="rect">
            <a:avLst/>
          </a:prstGeom>
          <a:noFill/>
          <a:ln>
            <a:noFill/>
          </a:ln>
          <a:effectLst>
            <a:outerShdw blurRad="50800" dist="38100" dir="2700000" algn="tl" rotWithShape="0">
              <a:prstClr val="black">
                <a:alpha val="40000"/>
              </a:prstClr>
            </a:outerShdw>
          </a:effectLst>
        </p:spPr>
      </p:pic>
      <p:pic>
        <p:nvPicPr>
          <p:cNvPr id="64"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281882" y="3747709"/>
            <a:ext cx="168902" cy="205095"/>
          </a:xfrm>
          <a:prstGeom prst="rect">
            <a:avLst/>
          </a:prstGeom>
          <a:noFill/>
          <a:ln>
            <a:noFill/>
          </a:ln>
          <a:effectLst>
            <a:outerShdw blurRad="50800" dist="38100" dir="2700000" algn="tl" rotWithShape="0">
              <a:prstClr val="black">
                <a:alpha val="40000"/>
              </a:prstClr>
            </a:outerShdw>
          </a:effectLst>
        </p:spPr>
      </p:pic>
      <p:sp>
        <p:nvSpPr>
          <p:cNvPr id="69" name="Rectangle 68"/>
          <p:cNvSpPr/>
          <p:nvPr/>
        </p:nvSpPr>
        <p:spPr>
          <a:xfrm>
            <a:off x="1110348" y="2386396"/>
            <a:ext cx="2190998" cy="1216039"/>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0:XX</a:t>
            </a:r>
            <a:endParaRPr lang="en-US" sz="4100" b="1" dirty="0">
              <a:solidFill>
                <a:schemeClr val="bg1"/>
              </a:solidFill>
              <a:latin typeface="+mj-lt"/>
            </a:endParaRPr>
          </a:p>
        </p:txBody>
      </p:sp>
      <p:sp>
        <p:nvSpPr>
          <p:cNvPr id="49" name="TextBox 7"/>
          <p:cNvSpPr txBox="1">
            <a:spLocks noChangeArrowheads="1"/>
          </p:cNvSpPr>
          <p:nvPr/>
        </p:nvSpPr>
        <p:spPr bwMode="auto">
          <a:xfrm>
            <a:off x="6054668" y="1325097"/>
            <a:ext cx="1356643" cy="338548"/>
          </a:xfrm>
          <a:prstGeom prst="rect">
            <a:avLst/>
          </a:prstGeom>
          <a:noFill/>
          <a:ln w="9525">
            <a:noFill/>
            <a:miter lim="800000"/>
            <a:headEnd/>
            <a:tailEnd/>
          </a:ln>
        </p:spPr>
        <p:txBody>
          <a:bodyPr wrap="none" lIns="91435" tIns="45717" rIns="91435" bIns="45717">
            <a:spAutoFit/>
          </a:bodyPr>
          <a:lstStyle/>
          <a:p>
            <a:pPr eaLnBrk="0" hangingPunct="0"/>
            <a:r>
              <a:rPr lang="en-US" sz="1600" b="1" dirty="0">
                <a:latin typeface="Segoe Semibold" pitchFamily="34" charset="0"/>
              </a:rPr>
              <a:t>DPM Replica</a:t>
            </a:r>
          </a:p>
        </p:txBody>
      </p:sp>
      <p:sp>
        <p:nvSpPr>
          <p:cNvPr id="37" name="Title 36"/>
          <p:cNvSpPr>
            <a:spLocks noGrp="1"/>
          </p:cNvSpPr>
          <p:nvPr>
            <p:ph type="title"/>
          </p:nvPr>
        </p:nvSpPr>
        <p:spPr>
          <a:xfrm>
            <a:off x="381000" y="230188"/>
            <a:ext cx="8382000" cy="1551194"/>
          </a:xfrm>
        </p:spPr>
        <p:txBody>
          <a:bodyPr/>
          <a:lstStyle/>
          <a:p>
            <a:pPr lvl="0"/>
            <a:r>
              <a:rPr lang="fr-FR" sz="4000" dirty="0" smtClean="0"/>
              <a:t>Efficient Protection </a:t>
            </a:r>
            <a:r>
              <a:rPr lang="fr-FR" sz="4000" dirty="0" err="1" smtClean="0"/>
              <a:t>Beyond</a:t>
            </a:r>
            <a:r>
              <a:rPr lang="fr-FR" sz="4000" dirty="0" smtClean="0"/>
              <a:t> </a:t>
            </a:r>
            <a:r>
              <a:rPr lang="fr-FR" sz="4000" dirty="0" err="1" smtClean="0"/>
              <a:t>De-duplication</a:t>
            </a:r>
            <a:r>
              <a:rPr lang="fr-FR" sz="4000" dirty="0" smtClean="0"/>
              <a:t/>
            </a:r>
            <a:br>
              <a:rPr lang="fr-FR" sz="4000" dirty="0" smtClean="0"/>
            </a:br>
            <a:r>
              <a:rPr lang="fr-FR" sz="2800" dirty="0" smtClean="0"/>
              <a:t>Day 0: Transaction logs</a:t>
            </a:r>
            <a:r>
              <a:rPr lang="fr-FR" sz="4000" dirty="0" smtClean="0"/>
              <a:t/>
            </a:r>
            <a:br>
              <a:rPr lang="fr-FR" sz="4000" dirty="0" smtClean="0"/>
            </a:b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29"/>
                                        </p:tgtEl>
                                      </p:cBhvr>
                                    </p:animEffect>
                                    <p:set>
                                      <p:cBhvr>
                                        <p:cTn id="7" dur="1" fill="hold">
                                          <p:stCondLst>
                                            <p:cond delay="999"/>
                                          </p:stCondLst>
                                        </p:cTn>
                                        <p:tgtEl>
                                          <p:spTgt spid="29"/>
                                        </p:tgtEl>
                                        <p:attrNameLst>
                                          <p:attrName>style.visibility</p:attrName>
                                        </p:attrNameLst>
                                      </p:cBhvr>
                                      <p:to>
                                        <p:strVal val="hidden"/>
                                      </p:to>
                                    </p:se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1000"/>
                                        <p:tgtEl>
                                          <p:spTgt spid="34"/>
                                        </p:tgtEl>
                                      </p:cBhvr>
                                    </p:animEffect>
                                  </p:childTnLst>
                                </p:cTn>
                              </p:par>
                              <p:par>
                                <p:cTn id="12" presetID="4" presetClass="entr" presetSubtype="32" fill="hold" grpId="0" nodeType="withEffect">
                                  <p:stCondLst>
                                    <p:cond delay="500"/>
                                  </p:stCondLst>
                                  <p:childTnLst>
                                    <p:set>
                                      <p:cBhvr>
                                        <p:cTn id="13" dur="1" fill="hold">
                                          <p:stCondLst>
                                            <p:cond delay="0"/>
                                          </p:stCondLst>
                                        </p:cTn>
                                        <p:tgtEl>
                                          <p:spTgt spid="35"/>
                                        </p:tgtEl>
                                        <p:attrNameLst>
                                          <p:attrName>style.visibility</p:attrName>
                                        </p:attrNameLst>
                                      </p:cBhvr>
                                      <p:to>
                                        <p:strVal val="visible"/>
                                      </p:to>
                                    </p:set>
                                    <p:animEffect transition="in" filter="box(out)">
                                      <p:cBhvr>
                                        <p:cTn id="14" dur="1000"/>
                                        <p:tgtEl>
                                          <p:spTgt spid="35"/>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childTnLst>
                                </p:cTn>
                              </p:par>
                            </p:childTnLst>
                          </p:cTn>
                        </p:par>
                        <p:par>
                          <p:cTn id="19" fill="hold">
                            <p:stCondLst>
                              <p:cond delay="3500"/>
                            </p:stCondLst>
                            <p:childTnLst>
                              <p:par>
                                <p:cTn id="20" presetID="10" presetClass="entr" presetSubtype="0" fill="hold" nodeType="after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par>
                          <p:cTn id="23" fill="hold">
                            <p:stCondLst>
                              <p:cond delay="5000"/>
                            </p:stCondLst>
                            <p:childTnLst>
                              <p:par>
                                <p:cTn id="24" presetID="0" presetClass="path" presetSubtype="0" accel="50000" decel="50000" fill="hold" nodeType="afterEffect">
                                  <p:stCondLst>
                                    <p:cond delay="500"/>
                                  </p:stCondLst>
                                  <p:childTnLst>
                                    <p:animMotion origin="layout" path="M 0.00018 -0.00046 L 0.49618 -0.00046 " pathEditMode="relative" ptsTypes="AA">
                                      <p:cBhvr>
                                        <p:cTn id="25" dur="1000" fill="hold"/>
                                        <p:tgtEl>
                                          <p:spTgt spid="6"/>
                                        </p:tgtEl>
                                        <p:attrNameLst>
                                          <p:attrName>ppt_x</p:attrName>
                                          <p:attrName>ppt_y</p:attrName>
                                        </p:attrNameLst>
                                      </p:cBhvr>
                                    </p:animMotion>
                                  </p:childTnLst>
                                </p:cTn>
                              </p:par>
                            </p:childTnLst>
                          </p:cTn>
                        </p:par>
                        <p:par>
                          <p:cTn id="26" fill="hold">
                            <p:stCondLst>
                              <p:cond delay="6500"/>
                            </p:stCondLst>
                            <p:childTnLst>
                              <p:par>
                                <p:cTn id="27" presetID="10" presetClass="exit" presetSubtype="0" fill="hold" nodeType="afterEffect">
                                  <p:stCondLst>
                                    <p:cond delay="100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par>
                                <p:cTn id="33" presetID="10"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par>
                                <p:cTn id="36" presetID="10"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par>
                                <p:cTn id="39" presetID="10"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par>
                                <p:cTn id="42" presetID="10" presetClass="entr" presetSubtype="0"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par>
                                <p:cTn id="45" presetID="10" presetClass="entr" presetSubtype="0"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500"/>
                                        <p:tgtEl>
                                          <p:spTgt spid="64"/>
                                        </p:tgtEl>
                                      </p:cBhvr>
                                    </p:animEffect>
                                  </p:childTnLst>
                                </p:cTn>
                              </p:par>
                            </p:childTnLst>
                          </p:cTn>
                        </p:par>
                        <p:par>
                          <p:cTn id="48" fill="hold">
                            <p:stCondLst>
                              <p:cond delay="8000"/>
                            </p:stCondLst>
                            <p:childTnLst>
                              <p:par>
                                <p:cTn id="49" presetID="0" presetClass="path" presetSubtype="0" accel="50000" decel="50000" fill="hold" nodeType="afterEffect">
                                  <p:stCondLst>
                                    <p:cond delay="0"/>
                                  </p:stCondLst>
                                  <p:childTnLst>
                                    <p:animMotion origin="layout" path="M 0.00018 -0.00093 L 0.20157 -0.25689 " pathEditMode="relative" rAng="0" ptsTypes="AA">
                                      <p:cBhvr>
                                        <p:cTn id="50" dur="1000" fill="hold"/>
                                        <p:tgtEl>
                                          <p:spTgt spid="59"/>
                                        </p:tgtEl>
                                        <p:attrNameLst>
                                          <p:attrName>ppt_x</p:attrName>
                                          <p:attrName>ppt_y</p:attrName>
                                        </p:attrNameLst>
                                      </p:cBhvr>
                                      <p:rCtr x="101" y="-128"/>
                                    </p:animMotion>
                                  </p:childTnLst>
                                </p:cTn>
                              </p:par>
                              <p:par>
                                <p:cTn id="51" presetID="0" presetClass="path" presetSubtype="0" accel="50000" decel="50000" fill="hold" nodeType="withEffect">
                                  <p:stCondLst>
                                    <p:cond delay="200"/>
                                  </p:stCondLst>
                                  <p:childTnLst>
                                    <p:animMotion origin="layout" path="M -2.5E-6 -0.0007 L 0.17361 -0.21783 " pathEditMode="relative" ptsTypes="AA">
                                      <p:cBhvr>
                                        <p:cTn id="52" dur="1000" fill="hold"/>
                                        <p:tgtEl>
                                          <p:spTgt spid="60"/>
                                        </p:tgtEl>
                                        <p:attrNameLst>
                                          <p:attrName>ppt_x</p:attrName>
                                          <p:attrName>ppt_y</p:attrName>
                                        </p:attrNameLst>
                                      </p:cBhvr>
                                    </p:animMotion>
                                  </p:childTnLst>
                                </p:cTn>
                              </p:par>
                              <p:par>
                                <p:cTn id="53" presetID="0" presetClass="path" presetSubtype="0" accel="50000" decel="50000" fill="hold" nodeType="withEffect">
                                  <p:stCondLst>
                                    <p:cond delay="300"/>
                                  </p:stCondLst>
                                  <p:childTnLst>
                                    <p:animMotion origin="layout" path="M 3.61111E-6 -6.66667E-6 L 0.14774 -0.17941 " pathEditMode="relative" ptsTypes="AA">
                                      <p:cBhvr>
                                        <p:cTn id="54" dur="1000" fill="hold"/>
                                        <p:tgtEl>
                                          <p:spTgt spid="61"/>
                                        </p:tgtEl>
                                        <p:attrNameLst>
                                          <p:attrName>ppt_x</p:attrName>
                                          <p:attrName>ppt_y</p:attrName>
                                        </p:attrNameLst>
                                      </p:cBhvr>
                                    </p:animMotion>
                                  </p:childTnLst>
                                </p:cTn>
                              </p:par>
                              <p:par>
                                <p:cTn id="55" presetID="0" presetClass="path" presetSubtype="0" accel="50000" decel="50000" fill="hold" nodeType="withEffect">
                                  <p:stCondLst>
                                    <p:cond delay="400"/>
                                  </p:stCondLst>
                                  <p:childTnLst>
                                    <p:animMotion origin="layout" path="M 1.66667E-6 4.44444E-6 L 0.11996 -0.14375 " pathEditMode="relative" rAng="0" ptsTypes="AA">
                                      <p:cBhvr>
                                        <p:cTn id="56" dur="1000" fill="hold"/>
                                        <p:tgtEl>
                                          <p:spTgt spid="62"/>
                                        </p:tgtEl>
                                        <p:attrNameLst>
                                          <p:attrName>ppt_x</p:attrName>
                                          <p:attrName>ppt_y</p:attrName>
                                        </p:attrNameLst>
                                      </p:cBhvr>
                                      <p:rCtr x="60" y="-72"/>
                                    </p:animMotion>
                                  </p:childTnLst>
                                </p:cTn>
                              </p:par>
                              <p:par>
                                <p:cTn id="57" presetID="0" presetClass="path" presetSubtype="0" accel="50000" decel="50000" fill="hold" nodeType="withEffect">
                                  <p:stCondLst>
                                    <p:cond delay="500"/>
                                  </p:stCondLst>
                                  <p:childTnLst>
                                    <p:animMotion origin="layout" path="M 8.33333E-7 7.40741E-6 L 0.09166 -0.10578 " pathEditMode="relative" ptsTypes="AA">
                                      <p:cBhvr>
                                        <p:cTn id="58" dur="1000" fill="hold"/>
                                        <p:tgtEl>
                                          <p:spTgt spid="63"/>
                                        </p:tgtEl>
                                        <p:attrNameLst>
                                          <p:attrName>ppt_x</p:attrName>
                                          <p:attrName>ppt_y</p:attrName>
                                        </p:attrNameLst>
                                      </p:cBhvr>
                                    </p:animMotion>
                                  </p:childTnLst>
                                </p:cTn>
                              </p:par>
                              <p:par>
                                <p:cTn id="59" presetID="0" presetClass="path" presetSubtype="0" accel="50000" decel="50000" fill="hold" nodeType="withEffect">
                                  <p:stCondLst>
                                    <p:cond delay="600"/>
                                  </p:stCondLst>
                                  <p:childTnLst>
                                    <p:animMotion origin="layout" path="M 0.00017 0.00023 L 0.06388 -0.06918 " pathEditMode="relative" rAng="0" ptsTypes="AA">
                                      <p:cBhvr>
                                        <p:cTn id="60" dur="1000" fill="hold"/>
                                        <p:tgtEl>
                                          <p:spTgt spid="64"/>
                                        </p:tgtEl>
                                        <p:attrNameLst>
                                          <p:attrName>ppt_x</p:attrName>
                                          <p:attrName>ppt_y</p:attrName>
                                        </p:attrNameLst>
                                      </p:cBhvr>
                                      <p:rCtr x="32" y="-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animBg="1"/>
      <p:bldP spid="35"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an 50"/>
          <p:cNvSpPr/>
          <p:nvPr/>
        </p:nvSpPr>
        <p:spPr>
          <a:xfrm>
            <a:off x="5664530" y="1814513"/>
            <a:ext cx="2030680" cy="1866838"/>
          </a:xfrm>
          <a:prstGeom prst="can">
            <a:avLst>
              <a:gd name="adj" fmla="val 30725"/>
            </a:avLst>
          </a:prstGeom>
          <a:noFill/>
          <a:ln>
            <a:solidFill>
              <a:schemeClr val="accent1">
                <a:shade val="95000"/>
                <a:satMod val="105000"/>
                <a:alpha val="2000"/>
              </a:schemeClr>
            </a:solidFill>
          </a:ln>
          <a:effectLst>
            <a:glow rad="228600">
              <a:schemeClr val="accent3">
                <a:satMod val="175000"/>
                <a:alpha val="40000"/>
              </a:schemeClr>
            </a:glow>
          </a:effectLst>
        </p:spPr>
        <p:style>
          <a:lnRef idx="1">
            <a:schemeClr val="accent1"/>
          </a:lnRef>
          <a:fillRef idx="3">
            <a:schemeClr val="accent1"/>
          </a:fillRef>
          <a:effectRef idx="2">
            <a:schemeClr val="accent1"/>
          </a:effectRef>
          <a:fontRef idx="minor">
            <a:schemeClr val="lt1"/>
          </a:fontRef>
        </p:style>
        <p:txBody>
          <a:bodyPr lIns="91435" tIns="45717" rIns="91435" bIns="45717" anchor="ctr"/>
          <a:lstStyle/>
          <a:p>
            <a:pPr algn="ctr" eaLnBrk="0" hangingPunct="0">
              <a:defRPr/>
            </a:pPr>
            <a:endParaRPr lang="en-US" i="1" dirty="0">
              <a:solidFill>
                <a:schemeClr val="bg1"/>
              </a:solidFill>
              <a:effectLst>
                <a:outerShdw blurRad="50800" dist="38100" dir="5400000" algn="t" rotWithShape="0">
                  <a:prstClr val="black">
                    <a:alpha val="40000"/>
                  </a:prstClr>
                </a:outerShdw>
              </a:effectLst>
              <a:latin typeface="Segoe Semibold" pitchFamily="34" charset="0"/>
            </a:endParaRPr>
          </a:p>
        </p:txBody>
      </p:sp>
      <p:grpSp>
        <p:nvGrpSpPr>
          <p:cNvPr id="2" name="Group 16"/>
          <p:cNvGrpSpPr/>
          <p:nvPr/>
        </p:nvGrpSpPr>
        <p:grpSpPr>
          <a:xfrm>
            <a:off x="5396625" y="1805052"/>
            <a:ext cx="2844865" cy="2076920"/>
            <a:chOff x="6680672" y="3530724"/>
            <a:chExt cx="1282751" cy="1370163"/>
          </a:xfrm>
        </p:grpSpPr>
        <p:sp>
          <p:nvSpPr>
            <p:cNvPr id="54" name="Oval 53"/>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nvGrpSpPr>
            <p:cNvPr id="3" name="Group 17"/>
            <p:cNvGrpSpPr/>
            <p:nvPr/>
          </p:nvGrpSpPr>
          <p:grpSpPr>
            <a:xfrm flipH="1">
              <a:off x="6802955" y="3530724"/>
              <a:ext cx="915230" cy="1249929"/>
              <a:chOff x="8100716" y="3769433"/>
              <a:chExt cx="441437" cy="602870"/>
            </a:xfrm>
          </p:grpSpPr>
          <p:sp>
            <p:nvSpPr>
              <p:cNvPr id="63" name="Flowchart: Magnetic Disk 62"/>
              <p:cNvSpPr/>
              <p:nvPr/>
            </p:nvSpPr>
            <p:spPr>
              <a:xfrm>
                <a:off x="8100719" y="3773214"/>
                <a:ext cx="441434" cy="599089"/>
              </a:xfrm>
              <a:prstGeom prst="flowChartMagneticDisk">
                <a:avLst/>
              </a:prstGeom>
              <a:gradFill>
                <a:gsLst>
                  <a:gs pos="0">
                    <a:srgbClr val="FFC000"/>
                  </a:gs>
                  <a:gs pos="38000">
                    <a:sysClr val="window" lastClr="FFFFFF"/>
                  </a:gs>
                  <a:gs pos="82000">
                    <a:srgbClr val="FFC000"/>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sp>
            <p:nvSpPr>
              <p:cNvPr id="64" name="Oval 63"/>
              <p:cNvSpPr/>
              <p:nvPr/>
            </p:nvSpPr>
            <p:spPr>
              <a:xfrm>
                <a:off x="8100716" y="3769433"/>
                <a:ext cx="438912" cy="173818"/>
              </a:xfrm>
              <a:prstGeom prst="ellipse">
                <a:avLst/>
              </a:prstGeom>
              <a:gradFill>
                <a:gsLst>
                  <a:gs pos="31000">
                    <a:sysClr val="window" lastClr="FFFFFF"/>
                  </a:gs>
                  <a:gs pos="82000">
                    <a:srgbClr val="C49500"/>
                  </a:gs>
                </a:gsLst>
                <a:lin ang="17400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grpSp>
      <p:sp>
        <p:nvSpPr>
          <p:cNvPr id="32773" name="TextBox 8"/>
          <p:cNvSpPr txBox="1">
            <a:spLocks noChangeArrowheads="1"/>
          </p:cNvSpPr>
          <p:nvPr/>
        </p:nvSpPr>
        <p:spPr bwMode="auto">
          <a:xfrm>
            <a:off x="1253224" y="1325097"/>
            <a:ext cx="1849150" cy="338548"/>
          </a:xfrm>
          <a:prstGeom prst="rect">
            <a:avLst/>
          </a:prstGeom>
          <a:noFill/>
          <a:ln w="9525">
            <a:noFill/>
            <a:miter lim="800000"/>
            <a:headEnd/>
            <a:tailEnd/>
          </a:ln>
        </p:spPr>
        <p:txBody>
          <a:bodyPr wrap="none" lIns="91435" tIns="45717" rIns="91435" bIns="45717">
            <a:spAutoFit/>
          </a:bodyPr>
          <a:lstStyle/>
          <a:p>
            <a:pPr algn="ctr" eaLnBrk="0" hangingPunct="0"/>
            <a:r>
              <a:rPr lang="en-US" sz="1600" b="1" dirty="0">
                <a:latin typeface="Segoe Semibold" pitchFamily="34" charset="0"/>
              </a:rPr>
              <a:t>Production Server</a:t>
            </a:r>
          </a:p>
        </p:txBody>
      </p:sp>
      <p:grpSp>
        <p:nvGrpSpPr>
          <p:cNvPr id="4" name="Group 16"/>
          <p:cNvGrpSpPr/>
          <p:nvPr/>
        </p:nvGrpSpPr>
        <p:grpSpPr>
          <a:xfrm>
            <a:off x="895869" y="1805052"/>
            <a:ext cx="2844865" cy="2076920"/>
            <a:chOff x="6680672" y="3530724"/>
            <a:chExt cx="1282751" cy="1370163"/>
          </a:xfrm>
        </p:grpSpPr>
        <p:sp>
          <p:nvSpPr>
            <p:cNvPr id="19" name="Oval 18"/>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nvGrpSpPr>
            <p:cNvPr id="5" name="Group 17"/>
            <p:cNvGrpSpPr/>
            <p:nvPr/>
          </p:nvGrpSpPr>
          <p:grpSpPr>
            <a:xfrm flipH="1">
              <a:off x="6802955" y="3530724"/>
              <a:ext cx="915230" cy="1249929"/>
              <a:chOff x="8100716" y="3769433"/>
              <a:chExt cx="441437" cy="602870"/>
            </a:xfrm>
          </p:grpSpPr>
          <p:sp>
            <p:nvSpPr>
              <p:cNvPr id="21" name="Flowchart: Magnetic Disk 20"/>
              <p:cNvSpPr/>
              <p:nvPr/>
            </p:nvSpPr>
            <p:spPr>
              <a:xfrm>
                <a:off x="8100719" y="3773214"/>
                <a:ext cx="441434" cy="599089"/>
              </a:xfrm>
              <a:prstGeom prst="flowChartMagneticDisk">
                <a:avLst/>
              </a:prstGeom>
              <a:gradFill>
                <a:gsLst>
                  <a:gs pos="0">
                    <a:schemeClr val="bg1">
                      <a:lumMod val="50000"/>
                    </a:schemeClr>
                  </a:gs>
                  <a:gs pos="38000">
                    <a:sysClr val="window" lastClr="FFFFFF"/>
                  </a:gs>
                  <a:gs pos="82000">
                    <a:schemeClr val="tx1">
                      <a:lumMod val="50000"/>
                      <a:lumOff val="50000"/>
                    </a:schemeClr>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22" name="Oval 21"/>
              <p:cNvSpPr/>
              <p:nvPr/>
            </p:nvSpPr>
            <p:spPr>
              <a:xfrm>
                <a:off x="8100716" y="3769433"/>
                <a:ext cx="438912" cy="173818"/>
              </a:xfrm>
              <a:prstGeom prst="ellipse">
                <a:avLst/>
              </a:prstGeom>
              <a:gradFill>
                <a:gsLst>
                  <a:gs pos="31000">
                    <a:sysClr val="window" lastClr="FFFFFF"/>
                  </a:gs>
                  <a:gs pos="66000">
                    <a:schemeClr val="bg1">
                      <a:lumMod val="50000"/>
                    </a:schemeClr>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sp>
        <p:nvSpPr>
          <p:cNvPr id="29" name="Rectangle 28"/>
          <p:cNvSpPr/>
          <p:nvPr/>
        </p:nvSpPr>
        <p:spPr>
          <a:xfrm>
            <a:off x="5611104" y="2388120"/>
            <a:ext cx="2190998" cy="646331"/>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p:txBody>
      </p:sp>
      <p:sp>
        <p:nvSpPr>
          <p:cNvPr id="35" name="Rounded Rectangle 34"/>
          <p:cNvSpPr/>
          <p:nvPr/>
        </p:nvSpPr>
        <p:spPr bwMode="auto">
          <a:xfrm>
            <a:off x="380010" y="5165766"/>
            <a:ext cx="4191990" cy="1477049"/>
          </a:xfrm>
          <a:prstGeom prst="roundRect">
            <a:avLst>
              <a:gd name="adj" fmla="val 12031"/>
            </a:avLst>
          </a:prstGeom>
          <a:gradFill rotWithShape="1">
            <a:gsLst>
              <a:gs pos="0">
                <a:srgbClr val="64BE46">
                  <a:lumMod val="75000"/>
                  <a:alpha val="71000"/>
                </a:srgbClr>
              </a:gs>
              <a:gs pos="46000">
                <a:srgbClr val="447D27">
                  <a:alpha val="91000"/>
                </a:srgbClr>
              </a:gs>
            </a:gsLst>
            <a:lin ang="5400000" scaled="0"/>
          </a:gradFill>
          <a:ln w="9525">
            <a:noFill/>
            <a:miter lim="800000"/>
            <a:headEnd/>
            <a:tailEnd/>
          </a:ln>
          <a:scene3d>
            <a:camera prst="orthographicFront"/>
            <a:lightRig rig="threePt" dir="t"/>
          </a:scene3d>
          <a:sp3d>
            <a:bevelT w="50800" h="38100"/>
          </a:sp3d>
        </p:spPr>
        <p:txBody>
          <a:bodyPr wrap="none" lIns="91435" tIns="45717" rIns="91435" bIns="45717"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outerShdw blurRad="38100" dist="38100" dir="2700000" algn="tl">
                  <a:srgbClr val="000000">
                    <a:alpha val="43137"/>
                  </a:srgbClr>
                </a:outerShdw>
              </a:effectLst>
              <a:uLnTx/>
              <a:uFillTx/>
              <a:latin typeface="Segoe"/>
              <a:ea typeface="+mn-ea"/>
              <a:cs typeface="+mn-cs"/>
            </a:endParaRPr>
          </a:p>
        </p:txBody>
      </p:sp>
      <p:sp>
        <p:nvSpPr>
          <p:cNvPr id="56" name="AutoShape 65"/>
          <p:cNvSpPr>
            <a:spLocks noChangeArrowheads="1"/>
          </p:cNvSpPr>
          <p:nvPr/>
        </p:nvSpPr>
        <p:spPr bwMode="auto">
          <a:xfrm>
            <a:off x="3248340" y="2471244"/>
            <a:ext cx="2351313" cy="623957"/>
          </a:xfrm>
          <a:prstGeom prst="leftArrow">
            <a:avLst>
              <a:gd name="adj1" fmla="val 50000"/>
              <a:gd name="adj2" fmla="val 64987"/>
            </a:avLst>
          </a:prstGeom>
          <a:gradFill rotWithShape="1">
            <a:gsLst>
              <a:gs pos="0">
                <a:srgbClr val="000000">
                  <a:lumMod val="85000"/>
                  <a:lumOff val="15000"/>
                  <a:alpha val="0"/>
                </a:srgbClr>
              </a:gs>
              <a:gs pos="46000">
                <a:schemeClr val="accent3">
                  <a:lumMod val="75000"/>
                </a:schemeClr>
              </a:gs>
            </a:gsLst>
            <a:lin ang="10800000" scaled="0"/>
          </a:gradFill>
          <a:ln w="9525">
            <a:noFill/>
            <a:miter lim="800000"/>
            <a:headEnd/>
            <a:tailEnd/>
          </a:ln>
          <a:scene3d>
            <a:camera prst="orthographicFront"/>
            <a:lightRig rig="threePt" dir="t"/>
          </a:scene3d>
          <a:sp3d>
            <a:bevelT w="38100" h="25400"/>
          </a:sp3d>
        </p:spPr>
        <p:txBody>
          <a:bodyPr wrap="none" lIns="91435" tIns="45717" rIns="91435" bIns="45717" anchor="ctr"/>
          <a:lstStyle/>
          <a:p>
            <a:pPr lvl="0" algn="ctr" eaLnBrk="0" fontAlgn="auto" hangingPunct="0">
              <a:spcBef>
                <a:spcPts val="0"/>
              </a:spcBef>
              <a:spcAft>
                <a:spcPts val="0"/>
              </a:spcAft>
              <a:defRPr/>
            </a:pPr>
            <a:r>
              <a:rPr lang="en-GB" sz="1500" i="1" dirty="0" smtClean="0">
                <a:solidFill>
                  <a:srgbClr val="FFFF99"/>
                </a:solidFill>
                <a:effectLst>
                  <a:outerShdw blurRad="38100" dist="38100" dir="2700000" algn="tl">
                    <a:srgbClr val="000000">
                      <a:alpha val="43137"/>
                    </a:srgbClr>
                  </a:outerShdw>
                </a:effectLst>
                <a:latin typeface="Segoe"/>
              </a:rPr>
              <a:t>Restore</a:t>
            </a:r>
          </a:p>
        </p:txBody>
      </p:sp>
      <p:sp>
        <p:nvSpPr>
          <p:cNvPr id="57" name="TextBox 15"/>
          <p:cNvSpPr txBox="1">
            <a:spLocks noChangeArrowheads="1"/>
          </p:cNvSpPr>
          <p:nvPr/>
        </p:nvSpPr>
        <p:spPr bwMode="auto">
          <a:xfrm>
            <a:off x="481159" y="5214733"/>
            <a:ext cx="4187826" cy="1384988"/>
          </a:xfrm>
          <a:prstGeom prst="rect">
            <a:avLst/>
          </a:prstGeom>
          <a:noFill/>
          <a:ln w="9525">
            <a:noFill/>
            <a:miter lim="800000"/>
            <a:headEnd/>
            <a:tailEnd/>
          </a:ln>
        </p:spPr>
        <p:txBody>
          <a:bodyPr wrap="square" lIns="91435" tIns="45717" rIns="91435" bIns="45717">
            <a:spAutoFit/>
          </a:bodyPr>
          <a:lstStyle/>
          <a:p>
            <a:pPr eaLnBrk="0" hangingPunct="0"/>
            <a:r>
              <a:rPr lang="en-US" dirty="0" smtClean="0">
                <a:effectLst>
                  <a:outerShdw blurRad="38100" dist="38100" dir="2700000" algn="tl">
                    <a:srgbClr val="000000">
                      <a:alpha val="43137"/>
                    </a:srgbClr>
                  </a:outerShdw>
                </a:effectLst>
                <a:latin typeface="Segoe" pitchFamily="34" charset="0"/>
              </a:rPr>
              <a:t>DPM can restore server to any 15 minute point in time</a:t>
            </a:r>
          </a:p>
          <a:p>
            <a:pPr marL="344488" indent="-225425" eaLnBrk="0" hangingPunct="0">
              <a:buFont typeface="Arial" pitchFamily="34" charset="0"/>
              <a:buChar char="•"/>
            </a:pPr>
            <a:r>
              <a:rPr lang="en-US" sz="1600" dirty="0" smtClean="0">
                <a:effectLst>
                  <a:outerShdw blurRad="38100" dist="38100" dir="2700000" algn="tl">
                    <a:srgbClr val="000000">
                      <a:alpha val="43137"/>
                    </a:srgbClr>
                  </a:outerShdw>
                </a:effectLst>
                <a:latin typeface="Segoe" pitchFamily="34" charset="0"/>
              </a:rPr>
              <a:t>Database 0:00</a:t>
            </a:r>
          </a:p>
          <a:p>
            <a:pPr marL="344488" indent="-225425" eaLnBrk="0" hangingPunct="0">
              <a:buFont typeface="Arial" pitchFamily="34" charset="0"/>
              <a:buChar char="•"/>
            </a:pPr>
            <a:r>
              <a:rPr lang="en-US" sz="1600" dirty="0" smtClean="0">
                <a:effectLst>
                  <a:outerShdw blurRad="38100" dist="38100" dir="2700000" algn="tl">
                    <a:srgbClr val="000000">
                      <a:alpha val="43137"/>
                    </a:srgbClr>
                  </a:outerShdw>
                </a:effectLst>
                <a:latin typeface="Segoe" pitchFamily="34" charset="0"/>
              </a:rPr>
              <a:t>Roll forward to 0:XX with transaction logs</a:t>
            </a:r>
            <a:endParaRPr lang="en-US" sz="1600" dirty="0">
              <a:effectLst>
                <a:outerShdw blurRad="38100" dist="38100" dir="2700000" algn="tl">
                  <a:srgbClr val="000000">
                    <a:alpha val="43137"/>
                  </a:srgbClr>
                </a:outerShdw>
              </a:effectLst>
              <a:latin typeface="Segoe" pitchFamily="34" charset="0"/>
            </a:endParaRPr>
          </a:p>
        </p:txBody>
      </p:sp>
      <p:grpSp>
        <p:nvGrpSpPr>
          <p:cNvPr id="6" name="Group 16"/>
          <p:cNvGrpSpPr/>
          <p:nvPr/>
        </p:nvGrpSpPr>
        <p:grpSpPr>
          <a:xfrm>
            <a:off x="888227" y="1794812"/>
            <a:ext cx="2844865" cy="2075796"/>
            <a:chOff x="6680672" y="3531466"/>
            <a:chExt cx="1282751" cy="1369421"/>
          </a:xfrm>
        </p:grpSpPr>
        <p:sp>
          <p:nvSpPr>
            <p:cNvPr id="65" name="Oval 64"/>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nvGrpSpPr>
            <p:cNvPr id="7" name="Group 17"/>
            <p:cNvGrpSpPr/>
            <p:nvPr/>
          </p:nvGrpSpPr>
          <p:grpSpPr>
            <a:xfrm flipH="1">
              <a:off x="6802953" y="3531466"/>
              <a:ext cx="918189" cy="1256823"/>
              <a:chOff x="8099286" y="3769790"/>
              <a:chExt cx="442864" cy="606195"/>
            </a:xfrm>
          </p:grpSpPr>
          <p:sp>
            <p:nvSpPr>
              <p:cNvPr id="67" name="Flowchart: Magnetic Disk 66"/>
              <p:cNvSpPr/>
              <p:nvPr/>
            </p:nvSpPr>
            <p:spPr>
              <a:xfrm>
                <a:off x="8100716" y="3776896"/>
                <a:ext cx="441434" cy="599089"/>
              </a:xfrm>
              <a:prstGeom prst="flowChartMagneticDisk">
                <a:avLst/>
              </a:prstGeom>
              <a:gradFill>
                <a:gsLst>
                  <a:gs pos="0">
                    <a:schemeClr val="accent3">
                      <a:lumMod val="75000"/>
                    </a:schemeClr>
                  </a:gs>
                  <a:gs pos="38000">
                    <a:sysClr val="window" lastClr="FFFFFF"/>
                  </a:gs>
                  <a:gs pos="82000">
                    <a:schemeClr val="accent3">
                      <a:lumMod val="60000"/>
                      <a:lumOff val="40000"/>
                    </a:schemeClr>
                  </a:gs>
                  <a:gs pos="100000">
                    <a:srgbClr val="499133"/>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68" name="Oval 67"/>
              <p:cNvSpPr/>
              <p:nvPr/>
            </p:nvSpPr>
            <p:spPr>
              <a:xfrm>
                <a:off x="8099286" y="3769790"/>
                <a:ext cx="438912" cy="173818"/>
              </a:xfrm>
              <a:prstGeom prst="ellipse">
                <a:avLst/>
              </a:prstGeom>
              <a:gradFill>
                <a:gsLst>
                  <a:gs pos="31000">
                    <a:schemeClr val="accent3">
                      <a:lumMod val="60000"/>
                      <a:lumOff val="40000"/>
                    </a:schemeClr>
                  </a:gs>
                  <a:gs pos="82000">
                    <a:schemeClr val="accent3">
                      <a:lumMod val="75000"/>
                    </a:schemeClr>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sp>
        <p:nvSpPr>
          <p:cNvPr id="32" name="Rectangle 31"/>
          <p:cNvSpPr/>
          <p:nvPr/>
        </p:nvSpPr>
        <p:spPr>
          <a:xfrm>
            <a:off x="5611095" y="2385706"/>
            <a:ext cx="2190998" cy="1216039"/>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0:00</a:t>
            </a:r>
            <a:endParaRPr lang="en-US" sz="4100" b="1" dirty="0">
              <a:solidFill>
                <a:schemeClr val="bg1"/>
              </a:solidFill>
              <a:latin typeface="+mj-lt"/>
            </a:endParaRPr>
          </a:p>
        </p:txBody>
      </p:sp>
      <p:sp>
        <p:nvSpPr>
          <p:cNvPr id="58" name="TextBox 7"/>
          <p:cNvSpPr txBox="1">
            <a:spLocks noChangeArrowheads="1"/>
          </p:cNvSpPr>
          <p:nvPr/>
        </p:nvSpPr>
        <p:spPr bwMode="auto">
          <a:xfrm>
            <a:off x="6054668" y="1325097"/>
            <a:ext cx="1356643" cy="338548"/>
          </a:xfrm>
          <a:prstGeom prst="rect">
            <a:avLst/>
          </a:prstGeom>
          <a:noFill/>
          <a:ln w="9525">
            <a:noFill/>
            <a:miter lim="800000"/>
            <a:headEnd/>
            <a:tailEnd/>
          </a:ln>
        </p:spPr>
        <p:txBody>
          <a:bodyPr wrap="none" lIns="91435" tIns="45717" rIns="91435" bIns="45717">
            <a:spAutoFit/>
          </a:bodyPr>
          <a:lstStyle/>
          <a:p>
            <a:pPr eaLnBrk="0" hangingPunct="0"/>
            <a:r>
              <a:rPr lang="en-US" sz="1600" b="1" dirty="0">
                <a:latin typeface="Segoe Semibold" pitchFamily="34" charset="0"/>
              </a:rPr>
              <a:t>DPM Replica</a:t>
            </a:r>
          </a:p>
        </p:txBody>
      </p:sp>
      <p:sp>
        <p:nvSpPr>
          <p:cNvPr id="42" name="Rectangle 41"/>
          <p:cNvSpPr/>
          <p:nvPr/>
        </p:nvSpPr>
        <p:spPr>
          <a:xfrm>
            <a:off x="1085395" y="2339407"/>
            <a:ext cx="2190998" cy="1216039"/>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0:XX</a:t>
            </a:r>
            <a:endParaRPr lang="en-US" sz="4100" b="1" dirty="0">
              <a:solidFill>
                <a:schemeClr val="bg1"/>
              </a:solidFill>
              <a:latin typeface="+mj-lt"/>
            </a:endParaRPr>
          </a:p>
        </p:txBody>
      </p:sp>
      <p:pic>
        <p:nvPicPr>
          <p:cNvPr id="39"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7337" y="1987948"/>
            <a:ext cx="168902" cy="205095"/>
          </a:xfrm>
          <a:prstGeom prst="rect">
            <a:avLst/>
          </a:prstGeom>
          <a:noFill/>
          <a:ln>
            <a:noFill/>
          </a:ln>
          <a:effectLst>
            <a:outerShdw blurRad="50800" dist="38100" dir="2700000" algn="tl" rotWithShape="0">
              <a:prstClr val="black">
                <a:alpha val="40000"/>
              </a:prstClr>
            </a:outerShdw>
          </a:effectLst>
        </p:spPr>
      </p:pic>
      <p:pic>
        <p:nvPicPr>
          <p:cNvPr id="40"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7337" y="2249489"/>
            <a:ext cx="168902" cy="205095"/>
          </a:xfrm>
          <a:prstGeom prst="rect">
            <a:avLst/>
          </a:prstGeom>
          <a:noFill/>
          <a:ln>
            <a:noFill/>
          </a:ln>
          <a:effectLst>
            <a:outerShdw blurRad="50800" dist="38100" dir="2700000" algn="tl" rotWithShape="0">
              <a:prstClr val="black">
                <a:alpha val="40000"/>
              </a:prstClr>
            </a:outerShdw>
          </a:effectLst>
        </p:spPr>
      </p:pic>
      <p:pic>
        <p:nvPicPr>
          <p:cNvPr id="41"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7337" y="2511664"/>
            <a:ext cx="168902" cy="205095"/>
          </a:xfrm>
          <a:prstGeom prst="rect">
            <a:avLst/>
          </a:prstGeom>
          <a:noFill/>
          <a:ln>
            <a:noFill/>
          </a:ln>
          <a:effectLst>
            <a:outerShdw blurRad="50800" dist="38100" dir="2700000" algn="tl" rotWithShape="0">
              <a:prstClr val="black">
                <a:alpha val="40000"/>
              </a:prstClr>
            </a:outerShdw>
          </a:effectLst>
        </p:spPr>
      </p:pic>
      <p:pic>
        <p:nvPicPr>
          <p:cNvPr id="59"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4826" y="2754059"/>
            <a:ext cx="168902" cy="205095"/>
          </a:xfrm>
          <a:prstGeom prst="rect">
            <a:avLst/>
          </a:prstGeom>
          <a:noFill/>
          <a:ln>
            <a:noFill/>
          </a:ln>
          <a:effectLst>
            <a:outerShdw blurRad="50800" dist="38100" dir="2700000" algn="tl" rotWithShape="0">
              <a:prstClr val="black">
                <a:alpha val="40000"/>
              </a:prstClr>
            </a:outerShdw>
          </a:effectLst>
        </p:spPr>
      </p:pic>
      <p:pic>
        <p:nvPicPr>
          <p:cNvPr id="60"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5984" y="3014706"/>
            <a:ext cx="168902" cy="205095"/>
          </a:xfrm>
          <a:prstGeom prst="rect">
            <a:avLst/>
          </a:prstGeom>
          <a:noFill/>
          <a:ln>
            <a:noFill/>
          </a:ln>
          <a:effectLst>
            <a:outerShdw blurRad="50800" dist="38100" dir="2700000" algn="tl" rotWithShape="0">
              <a:prstClr val="black">
                <a:alpha val="40000"/>
              </a:prstClr>
            </a:outerShdw>
          </a:effectLst>
        </p:spPr>
      </p:pic>
      <p:pic>
        <p:nvPicPr>
          <p:cNvPr id="61"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5885" y="3274055"/>
            <a:ext cx="168902" cy="205095"/>
          </a:xfrm>
          <a:prstGeom prst="rect">
            <a:avLst/>
          </a:prstGeom>
          <a:noFill/>
          <a:ln>
            <a:noFill/>
          </a:ln>
          <a:effectLst>
            <a:outerShdw blurRad="50800" dist="38100" dir="2700000" algn="tl" rotWithShape="0">
              <a:prstClr val="black">
                <a:alpha val="40000"/>
              </a:prstClr>
            </a:outerShdw>
          </a:effectLst>
        </p:spPr>
      </p:pic>
      <p:pic>
        <p:nvPicPr>
          <p:cNvPr id="49"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0" y="1977214"/>
            <a:ext cx="168902" cy="205095"/>
          </a:xfrm>
          <a:prstGeom prst="rect">
            <a:avLst/>
          </a:prstGeom>
          <a:noFill/>
          <a:ln>
            <a:noFill/>
          </a:ln>
          <a:effectLst>
            <a:glow rad="139700">
              <a:schemeClr val="accent3">
                <a:satMod val="175000"/>
                <a:alpha val="40000"/>
              </a:schemeClr>
            </a:glow>
            <a:outerShdw blurRad="50800" dist="38100" dir="2700000" algn="tl" rotWithShape="0">
              <a:prstClr val="black">
                <a:alpha val="40000"/>
              </a:prstClr>
            </a:outerShdw>
          </a:effectLst>
        </p:spPr>
      </p:pic>
      <p:pic>
        <p:nvPicPr>
          <p:cNvPr id="50"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0" y="2238755"/>
            <a:ext cx="168902" cy="205095"/>
          </a:xfrm>
          <a:prstGeom prst="rect">
            <a:avLst/>
          </a:prstGeom>
          <a:noFill/>
          <a:ln>
            <a:noFill/>
          </a:ln>
          <a:effectLst>
            <a:glow rad="139700">
              <a:schemeClr val="accent3">
                <a:satMod val="175000"/>
                <a:alpha val="40000"/>
              </a:schemeClr>
            </a:glow>
            <a:outerShdw blurRad="50800" dist="38100" dir="2700000" algn="tl" rotWithShape="0">
              <a:prstClr val="black">
                <a:alpha val="40000"/>
              </a:prstClr>
            </a:outerShdw>
          </a:effectLst>
        </p:spPr>
      </p:pic>
      <p:pic>
        <p:nvPicPr>
          <p:cNvPr id="55"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0" y="2500930"/>
            <a:ext cx="168902" cy="205095"/>
          </a:xfrm>
          <a:prstGeom prst="rect">
            <a:avLst/>
          </a:prstGeom>
          <a:noFill/>
          <a:ln>
            <a:noFill/>
          </a:ln>
          <a:effectLst>
            <a:glow rad="139700">
              <a:schemeClr val="accent3">
                <a:satMod val="175000"/>
                <a:alpha val="40000"/>
              </a:schemeClr>
            </a:glow>
            <a:outerShdw blurRad="50800" dist="38100" dir="2700000" algn="tl" rotWithShape="0">
              <a:prstClr val="black">
                <a:alpha val="40000"/>
              </a:prstClr>
            </a:outerShdw>
          </a:effectLst>
        </p:spPr>
      </p:pic>
      <p:sp>
        <p:nvSpPr>
          <p:cNvPr id="36" name="Title 35"/>
          <p:cNvSpPr>
            <a:spLocks noGrp="1"/>
          </p:cNvSpPr>
          <p:nvPr>
            <p:ph type="title"/>
          </p:nvPr>
        </p:nvSpPr>
        <p:spPr>
          <a:xfrm>
            <a:off x="381000" y="230188"/>
            <a:ext cx="8382000" cy="1551194"/>
          </a:xfrm>
        </p:spPr>
        <p:txBody>
          <a:bodyPr/>
          <a:lstStyle/>
          <a:p>
            <a:pPr lvl="0"/>
            <a:r>
              <a:rPr lang="fr-FR" sz="4000" dirty="0" smtClean="0"/>
              <a:t>Efficient Protection </a:t>
            </a:r>
            <a:r>
              <a:rPr lang="fr-FR" sz="4000" dirty="0" err="1" smtClean="0"/>
              <a:t>Beyond</a:t>
            </a:r>
            <a:r>
              <a:rPr lang="fr-FR" sz="4000" dirty="0" smtClean="0"/>
              <a:t> </a:t>
            </a:r>
            <a:r>
              <a:rPr lang="fr-FR" sz="4000" dirty="0" err="1" smtClean="0"/>
              <a:t>De-duplication</a:t>
            </a:r>
            <a:r>
              <a:rPr lang="fr-FR" sz="4000" dirty="0" smtClean="0"/>
              <a:t/>
            </a:r>
            <a:br>
              <a:rPr lang="fr-FR" sz="4000" dirty="0" smtClean="0"/>
            </a:br>
            <a:r>
              <a:rPr lang="fr-FR" sz="2800" dirty="0" smtClean="0"/>
              <a:t>Day 0: Transaction logs</a:t>
            </a:r>
            <a:r>
              <a:rPr lang="fr-FR" sz="4000" dirty="0" smtClean="0"/>
              <a:t/>
            </a:r>
            <a:br>
              <a:rPr lang="fr-FR" sz="4000" dirty="0" smtClean="0"/>
            </a:b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0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6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1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childTnLst>
                                </p:cTn>
                              </p:par>
                            </p:childTnLst>
                          </p:cTn>
                        </p:par>
                        <p:par>
                          <p:cTn id="19" fill="hold">
                            <p:stCondLst>
                              <p:cond delay="3100"/>
                            </p:stCondLst>
                            <p:childTnLst>
                              <p:par>
                                <p:cTn id="20" presetID="0" presetClass="path" presetSubtype="0" accel="50000" decel="50000" fill="hold" nodeType="afterEffect">
                                  <p:stCondLst>
                                    <p:cond delay="0"/>
                                  </p:stCondLst>
                                  <p:childTnLst>
                                    <p:animMotion origin="layout" path="M 0.0007 0.00046 L -0.67586 0.21055 " pathEditMode="relative" rAng="0" ptsTypes="AA">
                                      <p:cBhvr>
                                        <p:cTn id="21" dur="2000" fill="hold"/>
                                        <p:tgtEl>
                                          <p:spTgt spid="49"/>
                                        </p:tgtEl>
                                        <p:attrNameLst>
                                          <p:attrName>ppt_x</p:attrName>
                                          <p:attrName>ppt_y</p:attrName>
                                        </p:attrNameLst>
                                      </p:cBhvr>
                                      <p:rCtr x="-338" y="105"/>
                                    </p:animMotion>
                                  </p:childTnLst>
                                </p:cTn>
                              </p:par>
                              <p:par>
                                <p:cTn id="22" presetID="0" presetClass="path" presetSubtype="0" accel="50000" decel="50000" fill="hold" nodeType="withEffect">
                                  <p:stCondLst>
                                    <p:cond delay="100"/>
                                  </p:stCondLst>
                                  <p:childTnLst>
                                    <p:animMotion origin="layout" path="M -3.61111E-6 4.18788E-6 L -0.62378 0.1726 " pathEditMode="relative" rAng="0" ptsTypes="AA">
                                      <p:cBhvr>
                                        <p:cTn id="23" dur="2000" fill="hold"/>
                                        <p:tgtEl>
                                          <p:spTgt spid="50"/>
                                        </p:tgtEl>
                                        <p:attrNameLst>
                                          <p:attrName>ppt_x</p:attrName>
                                          <p:attrName>ppt_y</p:attrName>
                                        </p:attrNameLst>
                                      </p:cBhvr>
                                      <p:rCtr x="-312" y="86"/>
                                    </p:animMotion>
                                  </p:childTnLst>
                                </p:cTn>
                              </p:par>
                              <p:par>
                                <p:cTn id="24" presetID="0" presetClass="path" presetSubtype="0" accel="50000" decel="50000" fill="hold" nodeType="withEffect">
                                  <p:stCondLst>
                                    <p:cond delay="200"/>
                                  </p:stCondLst>
                                  <p:childTnLst>
                                    <p:animMotion origin="layout" path="M 0.0007 0.00024 L -0.57257 0.1342 " pathEditMode="relative" rAng="0" ptsTypes="AA">
                                      <p:cBhvr>
                                        <p:cTn id="25" dur="2000" fill="hold"/>
                                        <p:tgtEl>
                                          <p:spTgt spid="55"/>
                                        </p:tgtEl>
                                        <p:attrNameLst>
                                          <p:attrName>ppt_x</p:attrName>
                                          <p:attrName>ppt_y</p:attrName>
                                        </p:attrNameLst>
                                      </p:cBhvr>
                                      <p:rCtr x="-287" y="67"/>
                                    </p:animMotion>
                                  </p:childTnLst>
                                </p:cTn>
                              </p:par>
                            </p:childTnLst>
                          </p:cTn>
                        </p:par>
                        <p:par>
                          <p:cTn id="26" fill="hold">
                            <p:stCondLst>
                              <p:cond delay="5300"/>
                            </p:stCondLst>
                            <p:childTnLst>
                              <p:par>
                                <p:cTn id="27" presetID="10" presetClass="exit" presetSubtype="0" fill="hold" nodeType="afterEffect">
                                  <p:stCondLst>
                                    <p:cond delay="0"/>
                                  </p:stCondLst>
                                  <p:childTnLst>
                                    <p:animEffect transition="out" filter="fade">
                                      <p:cBhvr>
                                        <p:cTn id="28" dur="1000"/>
                                        <p:tgtEl>
                                          <p:spTgt spid="49"/>
                                        </p:tgtEl>
                                      </p:cBhvr>
                                    </p:animEffect>
                                    <p:set>
                                      <p:cBhvr>
                                        <p:cTn id="29" dur="1" fill="hold">
                                          <p:stCondLst>
                                            <p:cond delay="999"/>
                                          </p:stCondLst>
                                        </p:cTn>
                                        <p:tgtEl>
                                          <p:spTgt spid="49"/>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50"/>
                                        </p:tgtEl>
                                      </p:cBhvr>
                                    </p:animEffect>
                                    <p:set>
                                      <p:cBhvr>
                                        <p:cTn id="32" dur="1" fill="hold">
                                          <p:stCondLst>
                                            <p:cond delay="999"/>
                                          </p:stCondLst>
                                        </p:cTn>
                                        <p:tgtEl>
                                          <p:spTgt spid="5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55"/>
                                        </p:tgtEl>
                                      </p:cBhvr>
                                    </p:animEffect>
                                    <p:set>
                                      <p:cBhvr>
                                        <p:cTn id="35" dur="1" fill="hold">
                                          <p:stCondLst>
                                            <p:cond delay="9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51" y="3929349"/>
            <a:ext cx="8330476" cy="1337595"/>
          </a:xfrm>
        </p:spPr>
        <p:txBody>
          <a:bodyPr/>
          <a:lstStyle/>
          <a:p>
            <a:r>
              <a:rPr lang="en-US" sz="4800" dirty="0" smtClean="0"/>
              <a:t>Protecting Application Servers </a:t>
            </a:r>
            <a:br>
              <a:rPr lang="en-US" sz="4800" dirty="0" smtClean="0"/>
            </a:br>
            <a:r>
              <a:rPr lang="en-US" sz="4000" dirty="0" smtClean="0"/>
              <a:t>with </a:t>
            </a:r>
            <a:r>
              <a:rPr lang="en-US" sz="4800" dirty="0" smtClean="0"/>
              <a:t>Data Protection </a:t>
            </a:r>
            <a:r>
              <a:rPr lang="en-US" sz="4800" dirty="0" smtClean="0"/>
              <a:t>Manager</a:t>
            </a:r>
            <a:br>
              <a:rPr lang="en-US" sz="4800" dirty="0" smtClean="0"/>
            </a:br>
            <a:r>
              <a:rPr lang="en-US" sz="4800" dirty="0" smtClean="0"/>
              <a:t>MGT314</a:t>
            </a:r>
            <a:endParaRPr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4475221" y="5341785"/>
            <a:ext cx="4668779" cy="461665"/>
          </a:xfrm>
        </p:spPr>
        <p:txBody>
          <a:bodyPr/>
          <a:lstStyle/>
          <a:p>
            <a:pPr>
              <a:lnSpc>
                <a:spcPct val="85000"/>
              </a:lnSpc>
              <a:defRPr/>
            </a:pPr>
            <a:r>
              <a:rPr lang="en-US" dirty="0" smtClean="0">
                <a:effectLst>
                  <a:outerShdw blurRad="38100" dist="38100" dir="2700000" algn="tl">
                    <a:srgbClr val="000000">
                      <a:alpha val="43137"/>
                    </a:srgbClr>
                  </a:outerShdw>
                </a:effectLst>
              </a:rPr>
              <a:t>Jason Buffington</a:t>
            </a:r>
          </a:p>
          <a:p>
            <a:pPr>
              <a:lnSpc>
                <a:spcPct val="85000"/>
              </a:lnSpc>
              <a:defRPr/>
            </a:pPr>
            <a:r>
              <a:rPr lang="en-US" dirty="0" smtClean="0">
                <a:effectLst>
                  <a:outerShdw blurRad="38100" dist="38100" dir="2700000" algn="tl">
                    <a:srgbClr val="000000">
                      <a:alpha val="43137"/>
                    </a:srgbClr>
                  </a:outerShdw>
                </a:effectLst>
              </a:rPr>
              <a:t>Senior Technical Product Manager</a:t>
            </a:r>
          </a:p>
          <a:p>
            <a:pPr>
              <a:lnSpc>
                <a:spcPct val="85000"/>
              </a:lnSpc>
              <a:defRPr/>
            </a:pPr>
            <a:r>
              <a:rPr lang="en-US" dirty="0" smtClean="0">
                <a:effectLst>
                  <a:outerShdw blurRad="38100" dist="38100" dir="2700000" algn="tl">
                    <a:srgbClr val="000000">
                      <a:alpha val="43137"/>
                    </a:srgbClr>
                  </a:outerShdw>
                </a:effectLst>
              </a:rPr>
              <a:t>Microsoft Corporation</a:t>
            </a:r>
          </a:p>
          <a:p>
            <a:pPr>
              <a:lnSpc>
                <a:spcPct val="85000"/>
              </a:lnSpc>
              <a:defRPr/>
            </a:pPr>
            <a:r>
              <a:rPr lang="en-US" b="1" dirty="0" smtClean="0">
                <a:effectLst>
                  <a:outerShdw blurRad="38100" dist="38100" dir="2700000" algn="tl">
                    <a:srgbClr val="000000">
                      <a:alpha val="43137"/>
                    </a:srgbClr>
                  </a:outerShdw>
                </a:effectLst>
                <a:hlinkClick r:id="rId3"/>
              </a:rPr>
              <a:t>jbuff@microsoft.com</a:t>
            </a:r>
            <a:r>
              <a:rPr lang="en-US" b="1" dirty="0" smtClean="0">
                <a:effectLst>
                  <a:outerShdw blurRad="38100" dist="38100" dir="2700000" algn="tl">
                    <a:srgbClr val="000000">
                      <a:alpha val="43137"/>
                    </a:srgbClr>
                  </a:outerShdw>
                </a:effectLst>
              </a:rPr>
              <a:t> </a:t>
            </a:r>
            <a:r>
              <a:rPr lang="en-US" b="1" dirty="0" smtClean="0"/>
              <a:t> </a:t>
            </a:r>
          </a:p>
        </p:txBody>
      </p:sp>
      <p:sp>
        <p:nvSpPr>
          <p:cNvPr id="4" name="Rectangle 3"/>
          <p:cNvSpPr/>
          <p:nvPr/>
        </p:nvSpPr>
        <p:spPr>
          <a:xfrm>
            <a:off x="4408096" y="6567162"/>
            <a:ext cx="2843279" cy="329834"/>
          </a:xfrm>
          <a:prstGeom prst="rect">
            <a:avLst/>
          </a:prstGeom>
        </p:spPr>
        <p:txBody>
          <a:bodyPr wrap="none">
            <a:spAutoFit/>
          </a:bodyPr>
          <a:lstStyle/>
          <a:p>
            <a:pPr eaLnBrk="1" hangingPunct="1">
              <a:lnSpc>
                <a:spcPct val="85000"/>
              </a:lnSpc>
              <a:defRPr/>
            </a:pPr>
            <a:r>
              <a:rPr lang="en-US" dirty="0" smtClean="0">
                <a:solidFill>
                  <a:schemeClr val="accent5"/>
                </a:solidFill>
                <a:effectLst>
                  <a:outerShdw blurRad="38100" dist="38100" dir="2700000" algn="tl">
                    <a:srgbClr val="000000">
                      <a:alpha val="43137"/>
                    </a:srgbClr>
                  </a:outerShdw>
                </a:effectLst>
              </a:rPr>
              <a:t>blog at JasonBuffington.com</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4636548" y="4141785"/>
            <a:ext cx="3969570" cy="1506869"/>
          </a:xfrm>
          <a:prstGeom prst="roundRect">
            <a:avLst>
              <a:gd name="adj" fmla="val 11363"/>
            </a:avLst>
          </a:prstGeom>
          <a:gradFill flip="none" rotWithShape="1">
            <a:gsLst>
              <a:gs pos="0">
                <a:schemeClr val="bg1"/>
              </a:gs>
              <a:gs pos="62000">
                <a:srgbClr val="00B0F0">
                  <a:alpha val="18000"/>
                </a:srgbClr>
              </a:gs>
            </a:gsLst>
            <a:lin ang="16200000" scaled="1"/>
            <a:tileRect/>
          </a:gradFill>
          <a:ln w="9525" cap="flat" cmpd="sng" algn="ctr">
            <a:solidFill>
              <a:schemeClr val="accent1">
                <a:alpha val="33000"/>
              </a:schemeClr>
            </a:solidFill>
            <a:prstDash val="solid"/>
            <a:round/>
            <a:headEnd type="none" w="med" len="med"/>
            <a:tailEnd type="none" w="med" len="med"/>
          </a:ln>
          <a:effectLst/>
        </p:spPr>
        <p:txBody>
          <a:bodyPr lIns="91435" tIns="45717" rIns="91435" bIns="45717"/>
          <a:lstStyle/>
          <a:p>
            <a:pPr defTabSz="914355" eaLnBrk="0" hangingPunct="0">
              <a:defRPr/>
            </a:pPr>
            <a:endParaRPr lang="en-US" sz="2000" dirty="0">
              <a:latin typeface="Times" charset="0"/>
            </a:endParaRPr>
          </a:p>
        </p:txBody>
      </p:sp>
      <p:sp>
        <p:nvSpPr>
          <p:cNvPr id="38914" name="Title 3"/>
          <p:cNvSpPr>
            <a:spLocks noGrp="1"/>
          </p:cNvSpPr>
          <p:nvPr>
            <p:ph type="title"/>
          </p:nvPr>
        </p:nvSpPr>
        <p:spPr>
          <a:xfrm>
            <a:off x="381000" y="178000"/>
            <a:ext cx="9107384" cy="830997"/>
          </a:xfrm>
        </p:spPr>
        <p:txBody>
          <a:bodyPr/>
          <a:lstStyle/>
          <a:p>
            <a:r>
              <a:rPr lang="en-US" sz="3600" dirty="0" smtClean="0"/>
              <a:t>Efficient Protection Beyond De-duplication </a:t>
            </a:r>
            <a:br>
              <a:rPr lang="en-US" sz="3600" dirty="0" smtClean="0"/>
            </a:br>
            <a:r>
              <a:rPr lang="fr-FR" sz="2400" dirty="0" smtClean="0">
                <a:solidFill>
                  <a:srgbClr val="FDF8B5"/>
                </a:solidFill>
              </a:rPr>
              <a:t>Day 1:  DPM express full</a:t>
            </a:r>
            <a:endParaRPr lang="fr-FR" sz="3600" dirty="0" smtClean="0">
              <a:solidFill>
                <a:srgbClr val="FDF8B5"/>
              </a:solidFill>
            </a:endParaRPr>
          </a:p>
        </p:txBody>
      </p:sp>
      <p:sp>
        <p:nvSpPr>
          <p:cNvPr id="17" name="Rounded Rectangle 16"/>
          <p:cNvSpPr/>
          <p:nvPr/>
        </p:nvSpPr>
        <p:spPr bwMode="auto">
          <a:xfrm>
            <a:off x="380010" y="5165766"/>
            <a:ext cx="4191990" cy="1477049"/>
          </a:xfrm>
          <a:prstGeom prst="roundRect">
            <a:avLst>
              <a:gd name="adj" fmla="val 12031"/>
            </a:avLst>
          </a:prstGeom>
          <a:gradFill rotWithShape="1">
            <a:gsLst>
              <a:gs pos="0">
                <a:srgbClr val="64BE46">
                  <a:lumMod val="75000"/>
                  <a:alpha val="71000"/>
                </a:srgbClr>
              </a:gs>
              <a:gs pos="46000">
                <a:srgbClr val="447D27">
                  <a:alpha val="91000"/>
                </a:srgbClr>
              </a:gs>
            </a:gsLst>
            <a:lin ang="5400000" scaled="0"/>
          </a:gradFill>
          <a:ln w="9525">
            <a:noFill/>
            <a:miter lim="800000"/>
            <a:headEnd/>
            <a:tailEnd/>
          </a:ln>
          <a:scene3d>
            <a:camera prst="orthographicFront"/>
            <a:lightRig rig="threePt" dir="t"/>
          </a:scene3d>
          <a:sp3d>
            <a:bevelT w="50800" h="38100"/>
          </a:sp3d>
        </p:spPr>
        <p:txBody>
          <a:bodyPr wrap="none" lIns="91435" tIns="45717" rIns="91435" bIns="45717"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outerShdw blurRad="38100" dist="38100" dir="2700000" algn="tl">
                  <a:srgbClr val="000000">
                    <a:alpha val="43137"/>
                  </a:srgbClr>
                </a:outerShdw>
              </a:effectLst>
              <a:uLnTx/>
              <a:uFillTx/>
              <a:latin typeface="Segoe"/>
              <a:ea typeface="+mn-ea"/>
              <a:cs typeface="+mn-cs"/>
            </a:endParaRPr>
          </a:p>
        </p:txBody>
      </p:sp>
      <p:sp>
        <p:nvSpPr>
          <p:cNvPr id="19" name="TextBox 8"/>
          <p:cNvSpPr txBox="1">
            <a:spLocks noChangeArrowheads="1"/>
          </p:cNvSpPr>
          <p:nvPr/>
        </p:nvSpPr>
        <p:spPr bwMode="auto">
          <a:xfrm>
            <a:off x="1253224" y="1325097"/>
            <a:ext cx="1849150" cy="338548"/>
          </a:xfrm>
          <a:prstGeom prst="rect">
            <a:avLst/>
          </a:prstGeom>
          <a:noFill/>
          <a:ln w="9525">
            <a:noFill/>
            <a:miter lim="800000"/>
            <a:headEnd/>
            <a:tailEnd/>
          </a:ln>
        </p:spPr>
        <p:txBody>
          <a:bodyPr wrap="none" lIns="91435" tIns="45717" rIns="91435" bIns="45717">
            <a:spAutoFit/>
          </a:bodyPr>
          <a:lstStyle/>
          <a:p>
            <a:pPr algn="ctr" eaLnBrk="0" hangingPunct="0"/>
            <a:r>
              <a:rPr lang="en-US" sz="1600" b="1" dirty="0">
                <a:latin typeface="Segoe Semibold" pitchFamily="34" charset="0"/>
              </a:rPr>
              <a:t>Production Server</a:t>
            </a:r>
          </a:p>
        </p:txBody>
      </p:sp>
      <p:grpSp>
        <p:nvGrpSpPr>
          <p:cNvPr id="2" name="Group 16"/>
          <p:cNvGrpSpPr/>
          <p:nvPr/>
        </p:nvGrpSpPr>
        <p:grpSpPr>
          <a:xfrm>
            <a:off x="895869" y="1802638"/>
            <a:ext cx="2844865" cy="2076920"/>
            <a:chOff x="6680672" y="3530724"/>
            <a:chExt cx="1282751" cy="1370163"/>
          </a:xfrm>
        </p:grpSpPr>
        <p:sp>
          <p:nvSpPr>
            <p:cNvPr id="21" name="Oval 20"/>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nvGrpSpPr>
            <p:cNvPr id="3" name="Group 17"/>
            <p:cNvGrpSpPr/>
            <p:nvPr/>
          </p:nvGrpSpPr>
          <p:grpSpPr>
            <a:xfrm flipH="1">
              <a:off x="6802955" y="3530724"/>
              <a:ext cx="915230" cy="1249929"/>
              <a:chOff x="8100716" y="3769433"/>
              <a:chExt cx="441437" cy="602870"/>
            </a:xfrm>
          </p:grpSpPr>
          <p:sp>
            <p:nvSpPr>
              <p:cNvPr id="23" name="Flowchart: Magnetic Disk 22"/>
              <p:cNvSpPr/>
              <p:nvPr/>
            </p:nvSpPr>
            <p:spPr>
              <a:xfrm>
                <a:off x="8100719" y="3773214"/>
                <a:ext cx="441434" cy="599089"/>
              </a:xfrm>
              <a:prstGeom prst="flowChartMagneticDisk">
                <a:avLst/>
              </a:prstGeom>
              <a:gradFill>
                <a:gsLst>
                  <a:gs pos="0">
                    <a:srgbClr val="F12901"/>
                  </a:gs>
                  <a:gs pos="38000">
                    <a:sysClr val="window" lastClr="FFFFFF"/>
                  </a:gs>
                  <a:gs pos="82000">
                    <a:srgbClr val="FE6D50"/>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24" name="Oval 23"/>
              <p:cNvSpPr/>
              <p:nvPr/>
            </p:nvSpPr>
            <p:spPr>
              <a:xfrm>
                <a:off x="8100716" y="3769433"/>
                <a:ext cx="438912" cy="173818"/>
              </a:xfrm>
              <a:prstGeom prst="ellipse">
                <a:avLst/>
              </a:prstGeom>
              <a:gradFill>
                <a:gsLst>
                  <a:gs pos="31000">
                    <a:sysClr val="window" lastClr="FFFFFF"/>
                  </a:gs>
                  <a:gs pos="82000">
                    <a:srgbClr val="F12901"/>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sp>
        <p:nvSpPr>
          <p:cNvPr id="31" name="Rectangle 30"/>
          <p:cNvSpPr/>
          <p:nvPr/>
        </p:nvSpPr>
        <p:spPr>
          <a:xfrm>
            <a:off x="1110348" y="2385706"/>
            <a:ext cx="2190998" cy="1107996"/>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1:00</a:t>
            </a:r>
            <a:endParaRPr lang="en-US" sz="4100" b="1" dirty="0">
              <a:solidFill>
                <a:schemeClr val="bg1"/>
              </a:solidFill>
              <a:latin typeface="+mj-lt"/>
            </a:endParaRPr>
          </a:p>
        </p:txBody>
      </p:sp>
      <p:sp>
        <p:nvSpPr>
          <p:cNvPr id="41" name="TextBox 15"/>
          <p:cNvSpPr txBox="1">
            <a:spLocks noChangeArrowheads="1"/>
          </p:cNvSpPr>
          <p:nvPr/>
        </p:nvSpPr>
        <p:spPr bwMode="auto">
          <a:xfrm>
            <a:off x="508869" y="5200402"/>
            <a:ext cx="4104696" cy="923324"/>
          </a:xfrm>
          <a:prstGeom prst="rect">
            <a:avLst/>
          </a:prstGeom>
          <a:noFill/>
          <a:ln w="9525">
            <a:noFill/>
            <a:miter lim="800000"/>
            <a:headEnd/>
            <a:tailEnd/>
          </a:ln>
        </p:spPr>
        <p:txBody>
          <a:bodyPr wrap="square" lIns="91435" tIns="45717" rIns="91435" bIns="45717">
            <a:spAutoFit/>
          </a:bodyPr>
          <a:lstStyle/>
          <a:p>
            <a:pPr eaLnBrk="0" hangingPunct="0"/>
            <a:r>
              <a:rPr lang="en-US" dirty="0" smtClean="0">
                <a:effectLst>
                  <a:outerShdw blurRad="38100" dist="38100" dir="2700000" algn="tl">
                    <a:srgbClr val="000000">
                      <a:alpha val="43137"/>
                    </a:srgbClr>
                  </a:outerShdw>
                </a:effectLst>
                <a:latin typeface="Segoe" pitchFamily="34" charset="0"/>
              </a:rPr>
              <a:t>At least weekly but usually daily, </a:t>
            </a:r>
            <a:br>
              <a:rPr lang="en-US" dirty="0" smtClean="0">
                <a:effectLst>
                  <a:outerShdw blurRad="38100" dist="38100" dir="2700000" algn="tl">
                    <a:srgbClr val="000000">
                      <a:alpha val="43137"/>
                    </a:srgbClr>
                  </a:outerShdw>
                </a:effectLst>
                <a:latin typeface="Segoe" pitchFamily="34" charset="0"/>
              </a:rPr>
            </a:br>
            <a:r>
              <a:rPr lang="en-US" dirty="0" smtClean="0">
                <a:effectLst>
                  <a:outerShdw blurRad="38100" dist="38100" dir="2700000" algn="tl">
                    <a:srgbClr val="000000">
                      <a:alpha val="43137"/>
                    </a:srgbClr>
                  </a:outerShdw>
                </a:effectLst>
                <a:latin typeface="Segoe" pitchFamily="34" charset="0"/>
              </a:rPr>
              <a:t>a DPM Express Full re-synchronizes </a:t>
            </a:r>
          </a:p>
          <a:p>
            <a:pPr eaLnBrk="0" hangingPunct="0"/>
            <a:r>
              <a:rPr lang="en-US" dirty="0" smtClean="0">
                <a:effectLst>
                  <a:outerShdw blurRad="38100" dist="38100" dir="2700000" algn="tl">
                    <a:srgbClr val="000000">
                      <a:alpha val="43137"/>
                    </a:srgbClr>
                  </a:outerShdw>
                </a:effectLst>
                <a:latin typeface="Segoe" pitchFamily="34" charset="0"/>
              </a:rPr>
              <a:t>the DPM Replica</a:t>
            </a:r>
          </a:p>
        </p:txBody>
      </p:sp>
      <p:sp>
        <p:nvSpPr>
          <p:cNvPr id="51" name="AutoShape 65"/>
          <p:cNvSpPr>
            <a:spLocks noChangeArrowheads="1"/>
          </p:cNvSpPr>
          <p:nvPr/>
        </p:nvSpPr>
        <p:spPr bwMode="auto">
          <a:xfrm>
            <a:off x="3265715" y="2546755"/>
            <a:ext cx="2351313" cy="519334"/>
          </a:xfrm>
          <a:prstGeom prst="rightArrow">
            <a:avLst>
              <a:gd name="adj1" fmla="val 59620"/>
              <a:gd name="adj2" fmla="val 75808"/>
            </a:avLst>
          </a:prstGeom>
          <a:gradFill rotWithShape="1">
            <a:gsLst>
              <a:gs pos="0">
                <a:srgbClr val="000000">
                  <a:lumMod val="85000"/>
                  <a:lumOff val="15000"/>
                  <a:alpha val="0"/>
                </a:srgbClr>
              </a:gs>
              <a:gs pos="23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lvl="0" algn="ctr" eaLnBrk="0" fontAlgn="auto" hangingPunct="0">
              <a:spcBef>
                <a:spcPts val="0"/>
              </a:spcBef>
              <a:spcAft>
                <a:spcPts val="0"/>
              </a:spcAft>
              <a:defRPr/>
            </a:pPr>
            <a:r>
              <a:rPr lang="en-GB" sz="1500" i="1" dirty="0" smtClean="0">
                <a:solidFill>
                  <a:srgbClr val="FFFF99"/>
                </a:solidFill>
                <a:effectLst>
                  <a:outerShdw blurRad="38100" dist="38100" dir="2700000" algn="tl">
                    <a:srgbClr val="000000">
                      <a:alpha val="43137"/>
                    </a:srgbClr>
                  </a:outerShdw>
                </a:effectLst>
                <a:latin typeface="Segoe"/>
              </a:rPr>
              <a:t>Express Full</a:t>
            </a:r>
          </a:p>
        </p:txBody>
      </p:sp>
      <p:grpSp>
        <p:nvGrpSpPr>
          <p:cNvPr id="4" name="Group 16"/>
          <p:cNvGrpSpPr/>
          <p:nvPr/>
        </p:nvGrpSpPr>
        <p:grpSpPr>
          <a:xfrm>
            <a:off x="5396625" y="1802638"/>
            <a:ext cx="2844865" cy="2076920"/>
            <a:chOff x="6680672" y="3530724"/>
            <a:chExt cx="1282751" cy="1370163"/>
          </a:xfrm>
        </p:grpSpPr>
        <p:sp>
          <p:nvSpPr>
            <p:cNvPr id="53" name="Oval 52"/>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nvGrpSpPr>
            <p:cNvPr id="5" name="Group 17"/>
            <p:cNvGrpSpPr/>
            <p:nvPr/>
          </p:nvGrpSpPr>
          <p:grpSpPr>
            <a:xfrm flipH="1">
              <a:off x="6802955" y="3530724"/>
              <a:ext cx="915230" cy="1249929"/>
              <a:chOff x="8100716" y="3769433"/>
              <a:chExt cx="441437" cy="602870"/>
            </a:xfrm>
          </p:grpSpPr>
          <p:sp>
            <p:nvSpPr>
              <p:cNvPr id="55" name="Flowchart: Magnetic Disk 54"/>
              <p:cNvSpPr/>
              <p:nvPr/>
            </p:nvSpPr>
            <p:spPr>
              <a:xfrm>
                <a:off x="8100719" y="3773214"/>
                <a:ext cx="441434" cy="599089"/>
              </a:xfrm>
              <a:prstGeom prst="flowChartMagneticDisk">
                <a:avLst/>
              </a:prstGeom>
              <a:gradFill>
                <a:gsLst>
                  <a:gs pos="0">
                    <a:srgbClr val="FFC000"/>
                  </a:gs>
                  <a:gs pos="38000">
                    <a:sysClr val="window" lastClr="FFFFFF"/>
                  </a:gs>
                  <a:gs pos="82000">
                    <a:srgbClr val="FFC000"/>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56" name="Oval 55"/>
              <p:cNvSpPr/>
              <p:nvPr/>
            </p:nvSpPr>
            <p:spPr>
              <a:xfrm>
                <a:off x="8100716" y="3769433"/>
                <a:ext cx="438912" cy="173818"/>
              </a:xfrm>
              <a:prstGeom prst="ellipse">
                <a:avLst/>
              </a:prstGeom>
              <a:gradFill>
                <a:gsLst>
                  <a:gs pos="31000">
                    <a:sysClr val="window" lastClr="FFFFFF"/>
                  </a:gs>
                  <a:gs pos="82000">
                    <a:srgbClr val="C49500"/>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sp>
        <p:nvSpPr>
          <p:cNvPr id="57" name="Rectangle 56"/>
          <p:cNvSpPr/>
          <p:nvPr/>
        </p:nvSpPr>
        <p:spPr>
          <a:xfrm>
            <a:off x="5611095" y="2385706"/>
            <a:ext cx="2190998" cy="1107996"/>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0:00</a:t>
            </a:r>
            <a:endParaRPr lang="en-US" sz="4100" b="1" dirty="0">
              <a:solidFill>
                <a:schemeClr val="bg1"/>
              </a:solidFill>
              <a:latin typeface="+mj-lt"/>
            </a:endParaRPr>
          </a:p>
        </p:txBody>
      </p:sp>
      <p:grpSp>
        <p:nvGrpSpPr>
          <p:cNvPr id="6" name="Group 16"/>
          <p:cNvGrpSpPr/>
          <p:nvPr/>
        </p:nvGrpSpPr>
        <p:grpSpPr>
          <a:xfrm>
            <a:off x="5396619" y="1800989"/>
            <a:ext cx="2844865" cy="2076920"/>
            <a:chOff x="6680672" y="3530724"/>
            <a:chExt cx="1282751" cy="1370163"/>
          </a:xfrm>
        </p:grpSpPr>
        <p:sp>
          <p:nvSpPr>
            <p:cNvPr id="32" name="Oval 31"/>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nvGrpSpPr>
            <p:cNvPr id="7" name="Group 17"/>
            <p:cNvGrpSpPr/>
            <p:nvPr/>
          </p:nvGrpSpPr>
          <p:grpSpPr>
            <a:xfrm flipH="1">
              <a:off x="6802955" y="3530724"/>
              <a:ext cx="915230" cy="1249929"/>
              <a:chOff x="8100716" y="3769433"/>
              <a:chExt cx="441437" cy="602870"/>
            </a:xfrm>
          </p:grpSpPr>
          <p:sp>
            <p:nvSpPr>
              <p:cNvPr id="34" name="Flowchart: Magnetic Disk 33"/>
              <p:cNvSpPr/>
              <p:nvPr/>
            </p:nvSpPr>
            <p:spPr>
              <a:xfrm>
                <a:off x="8100719" y="3773214"/>
                <a:ext cx="441434" cy="599089"/>
              </a:xfrm>
              <a:prstGeom prst="flowChartMagneticDisk">
                <a:avLst/>
              </a:prstGeom>
              <a:gradFill>
                <a:gsLst>
                  <a:gs pos="0">
                    <a:srgbClr val="F12901"/>
                  </a:gs>
                  <a:gs pos="38000">
                    <a:sysClr val="window" lastClr="FFFFFF"/>
                  </a:gs>
                  <a:gs pos="82000">
                    <a:srgbClr val="FE6D50"/>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35" name="Oval 34"/>
              <p:cNvSpPr/>
              <p:nvPr/>
            </p:nvSpPr>
            <p:spPr>
              <a:xfrm>
                <a:off x="8100716" y="3769433"/>
                <a:ext cx="438912" cy="173818"/>
              </a:xfrm>
              <a:prstGeom prst="ellipse">
                <a:avLst/>
              </a:prstGeom>
              <a:gradFill>
                <a:gsLst>
                  <a:gs pos="31000">
                    <a:sysClr val="window" lastClr="FFFFFF"/>
                  </a:gs>
                  <a:gs pos="82000">
                    <a:srgbClr val="F12901"/>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sp>
        <p:nvSpPr>
          <p:cNvPr id="36" name="Rectangle 35"/>
          <p:cNvSpPr/>
          <p:nvPr/>
        </p:nvSpPr>
        <p:spPr>
          <a:xfrm>
            <a:off x="5611089" y="2384057"/>
            <a:ext cx="2190998" cy="1107996"/>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1:00</a:t>
            </a:r>
            <a:endParaRPr lang="en-US" sz="4100" b="1" dirty="0">
              <a:solidFill>
                <a:schemeClr val="bg1"/>
              </a:solidFill>
              <a:latin typeface="+mj-lt"/>
            </a:endParaRPr>
          </a:p>
        </p:txBody>
      </p:sp>
      <p:grpSp>
        <p:nvGrpSpPr>
          <p:cNvPr id="8" name="Group 37"/>
          <p:cNvGrpSpPr/>
          <p:nvPr/>
        </p:nvGrpSpPr>
        <p:grpSpPr>
          <a:xfrm>
            <a:off x="5815341" y="4307025"/>
            <a:ext cx="1151907" cy="1223158"/>
            <a:chOff x="3420093" y="3740728"/>
            <a:chExt cx="1151907" cy="1223158"/>
          </a:xfrm>
        </p:grpSpPr>
        <p:grpSp>
          <p:nvGrpSpPr>
            <p:cNvPr id="9" name="Group 16"/>
            <p:cNvGrpSpPr/>
            <p:nvPr/>
          </p:nvGrpSpPr>
          <p:grpSpPr>
            <a:xfrm>
              <a:off x="3420093" y="3740728"/>
              <a:ext cx="1151907" cy="1223158"/>
              <a:chOff x="6680672" y="3530724"/>
              <a:chExt cx="1282751" cy="1370163"/>
            </a:xfrm>
          </p:grpSpPr>
          <p:sp>
            <p:nvSpPr>
              <p:cNvPr id="42" name="Oval 41"/>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nvGrpSpPr>
              <p:cNvPr id="10" name="Group 17"/>
              <p:cNvGrpSpPr/>
              <p:nvPr/>
            </p:nvGrpSpPr>
            <p:grpSpPr>
              <a:xfrm flipH="1">
                <a:off x="6802957" y="3530724"/>
                <a:ext cx="915232" cy="1249929"/>
                <a:chOff x="8100715" y="3769433"/>
                <a:chExt cx="441438" cy="602870"/>
              </a:xfrm>
            </p:grpSpPr>
            <p:sp>
              <p:nvSpPr>
                <p:cNvPr id="44" name="Flowchart: Magnetic Disk 43"/>
                <p:cNvSpPr/>
                <p:nvPr/>
              </p:nvSpPr>
              <p:spPr>
                <a:xfrm>
                  <a:off x="8100719" y="3773214"/>
                  <a:ext cx="441434" cy="599089"/>
                </a:xfrm>
                <a:prstGeom prst="flowChartMagneticDisk">
                  <a:avLst/>
                </a:prstGeom>
                <a:gradFill>
                  <a:gsLst>
                    <a:gs pos="0">
                      <a:schemeClr val="bg2">
                        <a:lumMod val="75000"/>
                      </a:schemeClr>
                    </a:gs>
                    <a:gs pos="38000">
                      <a:schemeClr val="bg1"/>
                    </a:gs>
                    <a:gs pos="82000">
                      <a:schemeClr val="bg2"/>
                    </a:gs>
                    <a:gs pos="100000">
                      <a:schemeClr val="bg2">
                        <a:lumMod val="75000"/>
                      </a:schemeClr>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45" name="Oval 44"/>
                <p:cNvSpPr/>
                <p:nvPr/>
              </p:nvSpPr>
              <p:spPr>
                <a:xfrm>
                  <a:off x="8100715" y="3769433"/>
                  <a:ext cx="438912" cy="173818"/>
                </a:xfrm>
                <a:prstGeom prst="ellipse">
                  <a:avLst/>
                </a:prstGeom>
                <a:gradFill>
                  <a:gsLst>
                    <a:gs pos="37000">
                      <a:srgbClr val="FFFFB3"/>
                    </a:gs>
                    <a:gs pos="72000">
                      <a:schemeClr val="bg2">
                        <a:lumMod val="75000"/>
                      </a:schemeClr>
                    </a:gs>
                  </a:gsLst>
                  <a:lin ang="66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sp>
          <p:nvSpPr>
            <p:cNvPr id="40" name="Rectangle 39"/>
            <p:cNvSpPr/>
            <p:nvPr/>
          </p:nvSpPr>
          <p:spPr>
            <a:xfrm>
              <a:off x="3437901" y="4086426"/>
              <a:ext cx="1003466" cy="509498"/>
            </a:xfrm>
            <a:prstGeom prst="rect">
              <a:avLst/>
            </a:prstGeom>
          </p:spPr>
          <p:txBody>
            <a:bodyPr wrap="square">
              <a:spAutoFit/>
            </a:bodyPr>
            <a:lstStyle/>
            <a:p>
              <a:pPr algn="ctr" eaLnBrk="0" hangingPunct="0">
                <a:lnSpc>
                  <a:spcPts val="3599"/>
                </a:lnSpc>
                <a:defRPr/>
              </a:pPr>
              <a:r>
                <a:rPr lang="en-US" sz="2200" b="1" dirty="0" smtClean="0">
                  <a:solidFill>
                    <a:schemeClr val="bg1">
                      <a:lumMod val="65000"/>
                    </a:schemeClr>
                  </a:solidFill>
                  <a:latin typeface="+mj-lt"/>
                </a:rPr>
                <a:t>0:00</a:t>
              </a:r>
            </a:p>
          </p:txBody>
        </p:sp>
      </p:grpSp>
      <p:sp>
        <p:nvSpPr>
          <p:cNvPr id="46" name="TextBox 16"/>
          <p:cNvSpPr txBox="1">
            <a:spLocks noChangeArrowheads="1"/>
          </p:cNvSpPr>
          <p:nvPr/>
        </p:nvSpPr>
        <p:spPr bwMode="auto">
          <a:xfrm>
            <a:off x="4648588" y="4398140"/>
            <a:ext cx="1286560" cy="1015657"/>
          </a:xfrm>
          <a:prstGeom prst="rect">
            <a:avLst/>
          </a:prstGeom>
          <a:noFill/>
          <a:ln w="9525">
            <a:noFill/>
            <a:miter lim="800000"/>
            <a:headEnd/>
            <a:tailEnd/>
          </a:ln>
        </p:spPr>
        <p:txBody>
          <a:bodyPr wrap="none" lIns="91435" tIns="45717" rIns="91435" bIns="45717">
            <a:spAutoFit/>
          </a:bodyPr>
          <a:lstStyle/>
          <a:p>
            <a:pPr algn="r" eaLnBrk="0" hangingPunct="0"/>
            <a:r>
              <a:rPr lang="en-US" sz="1200" i="1" dirty="0">
                <a:latin typeface="Segoe Semibold" pitchFamily="34" charset="0"/>
              </a:rPr>
              <a:t>Shadow Copy</a:t>
            </a:r>
          </a:p>
          <a:p>
            <a:pPr algn="r" eaLnBrk="0" hangingPunct="0"/>
            <a:r>
              <a:rPr lang="en-US" sz="1200" i="1" dirty="0">
                <a:latin typeface="Segoe Semibold" pitchFamily="34" charset="0"/>
              </a:rPr>
              <a:t>of 0:00 to 1:00</a:t>
            </a:r>
          </a:p>
          <a:p>
            <a:pPr algn="r" eaLnBrk="0" hangingPunct="0"/>
            <a:r>
              <a:rPr lang="en-US" sz="1200" i="1" dirty="0">
                <a:latin typeface="Segoe Semibold" pitchFamily="34" charset="0"/>
              </a:rPr>
              <a:t>          +</a:t>
            </a:r>
          </a:p>
          <a:p>
            <a:pPr algn="r" eaLnBrk="0" hangingPunct="0"/>
            <a:r>
              <a:rPr lang="en-US" sz="1200" i="1" dirty="0">
                <a:latin typeface="Segoe Semibold" pitchFamily="34" charset="0"/>
              </a:rPr>
              <a:t>Transaction logs</a:t>
            </a:r>
          </a:p>
          <a:p>
            <a:pPr algn="r" eaLnBrk="0" hangingPunct="0"/>
            <a:r>
              <a:rPr lang="en-US" sz="1200" i="1" dirty="0">
                <a:latin typeface="Segoe Semibold" pitchFamily="34" charset="0"/>
              </a:rPr>
              <a:t>Day 0</a:t>
            </a:r>
          </a:p>
        </p:txBody>
      </p:sp>
      <p:grpSp>
        <p:nvGrpSpPr>
          <p:cNvPr id="11" name="Group 46"/>
          <p:cNvGrpSpPr/>
          <p:nvPr/>
        </p:nvGrpSpPr>
        <p:grpSpPr>
          <a:xfrm>
            <a:off x="6841548" y="4397411"/>
            <a:ext cx="119381" cy="970858"/>
            <a:chOff x="7861925" y="1997973"/>
            <a:chExt cx="168902" cy="1486066"/>
          </a:xfrm>
        </p:grpSpPr>
        <p:pic>
          <p:nvPicPr>
            <p:cNvPr id="48"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1997973"/>
              <a:ext cx="168902" cy="205095"/>
            </a:xfrm>
            <a:prstGeom prst="rect">
              <a:avLst/>
            </a:prstGeom>
            <a:noFill/>
            <a:ln>
              <a:noFill/>
            </a:ln>
            <a:effectLst>
              <a:outerShdw blurRad="38100" dist="25400" dir="2700000" algn="tl" rotWithShape="0">
                <a:prstClr val="black">
                  <a:alpha val="30000"/>
                </a:prstClr>
              </a:outerShdw>
            </a:effectLst>
          </p:spPr>
        </p:pic>
        <p:pic>
          <p:nvPicPr>
            <p:cNvPr id="49"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2254167"/>
              <a:ext cx="168902" cy="205095"/>
            </a:xfrm>
            <a:prstGeom prst="rect">
              <a:avLst/>
            </a:prstGeom>
            <a:noFill/>
            <a:ln>
              <a:noFill/>
            </a:ln>
            <a:effectLst>
              <a:outerShdw blurRad="38100" dist="25400" dir="2700000" algn="tl" rotWithShape="0">
                <a:prstClr val="black">
                  <a:alpha val="30000"/>
                </a:prstClr>
              </a:outerShdw>
            </a:effectLst>
          </p:spPr>
        </p:pic>
        <p:pic>
          <p:nvPicPr>
            <p:cNvPr id="50"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2510361"/>
              <a:ext cx="168902" cy="205095"/>
            </a:xfrm>
            <a:prstGeom prst="rect">
              <a:avLst/>
            </a:prstGeom>
            <a:noFill/>
            <a:ln>
              <a:noFill/>
            </a:ln>
            <a:effectLst>
              <a:outerShdw blurRad="38100" dist="25400" dir="2700000" algn="tl" rotWithShape="0">
                <a:prstClr val="black">
                  <a:alpha val="30000"/>
                </a:prstClr>
              </a:outerShdw>
            </a:effectLst>
          </p:spPr>
        </p:pic>
        <p:pic>
          <p:nvPicPr>
            <p:cNvPr id="58"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2766555"/>
              <a:ext cx="168902" cy="205095"/>
            </a:xfrm>
            <a:prstGeom prst="rect">
              <a:avLst/>
            </a:prstGeom>
            <a:noFill/>
            <a:ln>
              <a:noFill/>
            </a:ln>
            <a:effectLst>
              <a:outerShdw blurRad="38100" dist="25400" dir="2700000" algn="tl" rotWithShape="0">
                <a:prstClr val="black">
                  <a:alpha val="30000"/>
                </a:prstClr>
              </a:outerShdw>
            </a:effectLst>
          </p:spPr>
        </p:pic>
        <p:pic>
          <p:nvPicPr>
            <p:cNvPr id="59"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3022749"/>
              <a:ext cx="168902" cy="205095"/>
            </a:xfrm>
            <a:prstGeom prst="rect">
              <a:avLst/>
            </a:prstGeom>
            <a:noFill/>
            <a:ln>
              <a:noFill/>
            </a:ln>
            <a:effectLst>
              <a:outerShdw blurRad="38100" dist="25400" dir="2700000" algn="tl" rotWithShape="0">
                <a:prstClr val="black">
                  <a:alpha val="30000"/>
                </a:prstClr>
              </a:outerShdw>
            </a:effectLst>
          </p:spPr>
        </p:pic>
        <p:pic>
          <p:nvPicPr>
            <p:cNvPr id="60"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3278944"/>
              <a:ext cx="168902" cy="205095"/>
            </a:xfrm>
            <a:prstGeom prst="rect">
              <a:avLst/>
            </a:prstGeom>
            <a:noFill/>
            <a:ln>
              <a:noFill/>
            </a:ln>
            <a:effectLst>
              <a:outerShdw blurRad="38100" dist="25400" dir="2700000" algn="tl" rotWithShape="0">
                <a:prstClr val="black">
                  <a:alpha val="30000"/>
                </a:prstClr>
              </a:outerShdw>
            </a:effectLst>
          </p:spPr>
        </p:pic>
      </p:grpSp>
      <p:sp>
        <p:nvSpPr>
          <p:cNvPr id="61" name="Rectangle 60"/>
          <p:cNvSpPr/>
          <p:nvPr/>
        </p:nvSpPr>
        <p:spPr>
          <a:xfrm>
            <a:off x="1110343" y="2385701"/>
            <a:ext cx="2190998" cy="1107996"/>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1:XX</a:t>
            </a:r>
            <a:endParaRPr lang="en-US" sz="4100" b="1" dirty="0">
              <a:solidFill>
                <a:schemeClr val="bg1"/>
              </a:solidFill>
              <a:latin typeface="+mj-lt"/>
            </a:endParaRPr>
          </a:p>
        </p:txBody>
      </p:sp>
      <p:sp>
        <p:nvSpPr>
          <p:cNvPr id="62" name="TextBox 15"/>
          <p:cNvSpPr txBox="1">
            <a:spLocks noChangeArrowheads="1"/>
          </p:cNvSpPr>
          <p:nvPr/>
        </p:nvSpPr>
        <p:spPr bwMode="auto">
          <a:xfrm>
            <a:off x="495014" y="5200402"/>
            <a:ext cx="4187826" cy="369326"/>
          </a:xfrm>
          <a:prstGeom prst="rect">
            <a:avLst/>
          </a:prstGeom>
          <a:noFill/>
          <a:ln w="9525">
            <a:noFill/>
            <a:miter lim="800000"/>
            <a:headEnd/>
            <a:tailEnd/>
          </a:ln>
        </p:spPr>
        <p:txBody>
          <a:bodyPr wrap="square" lIns="91435" tIns="45717" rIns="91435" bIns="45717">
            <a:spAutoFit/>
          </a:bodyPr>
          <a:lstStyle/>
          <a:p>
            <a:pPr eaLnBrk="0" hangingPunct="0"/>
            <a:r>
              <a:rPr lang="en-US" dirty="0" smtClean="0">
                <a:effectLst>
                  <a:outerShdw blurRad="38100" dist="38100" dir="2700000" algn="tl">
                    <a:srgbClr val="000000">
                      <a:alpha val="43137"/>
                    </a:srgbClr>
                  </a:outerShdw>
                </a:effectLst>
                <a:latin typeface="Segoe" pitchFamily="34" charset="0"/>
              </a:rPr>
              <a:t>Day 1 : Data changes</a:t>
            </a:r>
          </a:p>
        </p:txBody>
      </p:sp>
      <p:sp>
        <p:nvSpPr>
          <p:cNvPr id="63" name="Title 3"/>
          <p:cNvSpPr txBox="1">
            <a:spLocks/>
          </p:cNvSpPr>
          <p:nvPr/>
        </p:nvSpPr>
        <p:spPr>
          <a:xfrm>
            <a:off x="380999" y="178000"/>
            <a:ext cx="9131135" cy="8863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fr-FR" sz="4000" spc="-150" dirty="0" smtClean="0">
                <a:ln w="3175">
                  <a:noFill/>
                </a:ln>
                <a:solidFill>
                  <a:srgbClr val="CCFFCC"/>
                </a:solidFill>
                <a:latin typeface="+mj-lt"/>
                <a:cs typeface="Arial" charset="0"/>
              </a:rPr>
              <a:t>Efficient Protection </a:t>
            </a:r>
            <a:r>
              <a:rPr lang="fr-FR" sz="4000" spc="-150" dirty="0" err="1" smtClean="0">
                <a:ln w="3175">
                  <a:noFill/>
                </a:ln>
                <a:solidFill>
                  <a:srgbClr val="CCFFCC"/>
                </a:solidFill>
                <a:latin typeface="+mj-lt"/>
                <a:cs typeface="Arial" charset="0"/>
              </a:rPr>
              <a:t>Beyond</a:t>
            </a:r>
            <a:r>
              <a:rPr lang="fr-FR" sz="4000" spc="-150" dirty="0" smtClean="0">
                <a:ln w="3175">
                  <a:noFill/>
                </a:ln>
                <a:solidFill>
                  <a:srgbClr val="CCFFCC"/>
                </a:solidFill>
                <a:latin typeface="+mj-lt"/>
                <a:cs typeface="Arial" charset="0"/>
              </a:rPr>
              <a:t> </a:t>
            </a:r>
            <a:r>
              <a:rPr lang="fr-FR" sz="4000" spc="-150" dirty="0" err="1" smtClean="0">
                <a:ln w="3175">
                  <a:noFill/>
                </a:ln>
                <a:solidFill>
                  <a:srgbClr val="CCFFCC"/>
                </a:solidFill>
                <a:latin typeface="+mj-lt"/>
                <a:cs typeface="Arial" charset="0"/>
              </a:rPr>
              <a:t>De-duplication</a:t>
            </a:r>
            <a:r>
              <a:rPr kumimoji="0" lang="fr-FR" sz="3600" b="0" i="0" u="none" strike="noStrike" kern="1200" cap="none" spc="0" normalizeH="0" baseline="0" noProof="0" dirty="0" smtClean="0">
                <a:ln w="3175">
                  <a:noFill/>
                </a:ln>
                <a:solidFill>
                  <a:schemeClr val="bg1"/>
                </a:solidFill>
                <a:effectLst>
                  <a:outerShdw blurRad="38100" dist="38100" dir="2700000" algn="tl">
                    <a:srgbClr val="000000">
                      <a:alpha val="43137"/>
                    </a:srgbClr>
                  </a:outerShdw>
                </a:effectLst>
                <a:uLnTx/>
                <a:uFillTx/>
                <a:latin typeface="Segoe" pitchFamily="34" charset="0"/>
                <a:ea typeface="+mn-ea"/>
                <a:cs typeface="Arial" charset="0"/>
              </a:rPr>
              <a:t/>
            </a:r>
            <a:br>
              <a:rPr kumimoji="0" lang="fr-FR" sz="3600" b="0" i="0" u="none" strike="noStrike" kern="1200" cap="none" spc="0" normalizeH="0" baseline="0" noProof="0" dirty="0" smtClean="0">
                <a:ln w="3175">
                  <a:noFill/>
                </a:ln>
                <a:solidFill>
                  <a:schemeClr val="bg1"/>
                </a:solidFill>
                <a:effectLst>
                  <a:outerShdw blurRad="38100" dist="38100" dir="2700000" algn="tl">
                    <a:srgbClr val="000000">
                      <a:alpha val="43137"/>
                    </a:srgbClr>
                  </a:outerShdw>
                </a:effectLst>
                <a:uLnTx/>
                <a:uFillTx/>
                <a:latin typeface="Segoe" pitchFamily="34" charset="0"/>
                <a:ea typeface="+mn-ea"/>
                <a:cs typeface="Arial" charset="0"/>
              </a:rPr>
            </a:br>
            <a:r>
              <a:rPr kumimoji="0" lang="fr-FR" sz="2400" b="0" i="0" u="none" strike="noStrike" kern="1200" cap="none" spc="0" normalizeH="0" baseline="0" noProof="0" dirty="0" smtClean="0">
                <a:ln w="3175">
                  <a:noFill/>
                </a:ln>
                <a:solidFill>
                  <a:srgbClr val="FDF8B5"/>
                </a:solidFill>
                <a:effectLst>
                  <a:outerShdw blurRad="38100" dist="38100" dir="2700000" algn="tl">
                    <a:srgbClr val="000000">
                      <a:alpha val="43137"/>
                    </a:srgbClr>
                  </a:outerShdw>
                </a:effectLst>
                <a:uLnTx/>
                <a:uFillTx/>
                <a:latin typeface="Segoe" pitchFamily="34" charset="0"/>
                <a:ea typeface="+mn-ea"/>
                <a:cs typeface="Arial" charset="0"/>
              </a:rPr>
              <a:t>Day 1:  Transaction logs</a:t>
            </a:r>
            <a:endParaRPr kumimoji="0" lang="fr-FR" sz="3600" b="0" i="0" u="none" strike="noStrike" kern="1200" cap="none" spc="0" normalizeH="0" baseline="0" noProof="0" dirty="0" smtClean="0">
              <a:ln w="3175">
                <a:noFill/>
              </a:ln>
              <a:solidFill>
                <a:srgbClr val="FDF8B5"/>
              </a:solidFill>
              <a:effectLst>
                <a:outerShdw blurRad="38100" dist="38100" dir="2700000" algn="tl">
                  <a:srgbClr val="000000">
                    <a:alpha val="43137"/>
                  </a:srgbClr>
                </a:outerShdw>
              </a:effectLst>
              <a:uLnTx/>
              <a:uFillTx/>
              <a:latin typeface="Segoe" pitchFamily="34" charset="0"/>
              <a:ea typeface="+mn-ea"/>
              <a:cs typeface="Arial" charset="0"/>
            </a:endParaRPr>
          </a:p>
        </p:txBody>
      </p:sp>
      <p:sp>
        <p:nvSpPr>
          <p:cNvPr id="83" name="AutoShape 65"/>
          <p:cNvSpPr>
            <a:spLocks noChangeArrowheads="1"/>
          </p:cNvSpPr>
          <p:nvPr/>
        </p:nvSpPr>
        <p:spPr bwMode="auto">
          <a:xfrm>
            <a:off x="3292054" y="2518811"/>
            <a:ext cx="2351313" cy="519334"/>
          </a:xfrm>
          <a:prstGeom prst="rightArrow">
            <a:avLst>
              <a:gd name="adj1" fmla="val 59620"/>
              <a:gd name="adj2" fmla="val 75808"/>
            </a:avLst>
          </a:prstGeom>
          <a:gradFill rotWithShape="1">
            <a:gsLst>
              <a:gs pos="0">
                <a:srgbClr val="000000">
                  <a:lumMod val="85000"/>
                  <a:lumOff val="15000"/>
                  <a:alpha val="0"/>
                </a:srgbClr>
              </a:gs>
              <a:gs pos="23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lvl="0" algn="ctr" eaLnBrk="0" fontAlgn="auto" hangingPunct="0">
              <a:spcBef>
                <a:spcPts val="0"/>
              </a:spcBef>
              <a:spcAft>
                <a:spcPts val="0"/>
              </a:spcAft>
              <a:defRPr/>
            </a:pPr>
            <a:r>
              <a:rPr lang="en-GB" sz="1500" i="1" dirty="0" smtClean="0">
                <a:solidFill>
                  <a:srgbClr val="FFFF99"/>
                </a:solidFill>
                <a:effectLst>
                  <a:outerShdw blurRad="38100" dist="38100" dir="2700000" algn="tl">
                    <a:srgbClr val="000000">
                      <a:alpha val="43137"/>
                    </a:srgbClr>
                  </a:outerShdw>
                </a:effectLst>
                <a:latin typeface="Segoe"/>
              </a:rPr>
              <a:t>15 Minutes</a:t>
            </a:r>
          </a:p>
        </p:txBody>
      </p:sp>
      <p:sp>
        <p:nvSpPr>
          <p:cNvPr id="64" name="TextBox 7"/>
          <p:cNvSpPr txBox="1">
            <a:spLocks noChangeArrowheads="1"/>
          </p:cNvSpPr>
          <p:nvPr/>
        </p:nvSpPr>
        <p:spPr bwMode="auto">
          <a:xfrm>
            <a:off x="6054668" y="1325097"/>
            <a:ext cx="1356643" cy="338548"/>
          </a:xfrm>
          <a:prstGeom prst="rect">
            <a:avLst/>
          </a:prstGeom>
          <a:noFill/>
          <a:ln w="9525">
            <a:noFill/>
            <a:miter lim="800000"/>
            <a:headEnd/>
            <a:tailEnd/>
          </a:ln>
        </p:spPr>
        <p:txBody>
          <a:bodyPr wrap="none" lIns="91435" tIns="45717" rIns="91435" bIns="45717">
            <a:spAutoFit/>
          </a:bodyPr>
          <a:lstStyle/>
          <a:p>
            <a:pPr eaLnBrk="0" hangingPunct="0"/>
            <a:r>
              <a:rPr lang="en-US" sz="1600" b="1" dirty="0">
                <a:latin typeface="Segoe Semibold" pitchFamily="34" charset="0"/>
              </a:rPr>
              <a:t>DPM Replica</a:t>
            </a:r>
          </a:p>
        </p:txBody>
      </p:sp>
      <p:grpSp>
        <p:nvGrpSpPr>
          <p:cNvPr id="12" name="Group 78"/>
          <p:cNvGrpSpPr/>
          <p:nvPr/>
        </p:nvGrpSpPr>
        <p:grpSpPr>
          <a:xfrm>
            <a:off x="7855835" y="1983345"/>
            <a:ext cx="179051" cy="1495805"/>
            <a:chOff x="7855835" y="1983345"/>
            <a:chExt cx="179051" cy="1495805"/>
          </a:xfrm>
        </p:grpSpPr>
        <p:pic>
          <p:nvPicPr>
            <p:cNvPr id="68" name="Picture 2" descr="D:\Projects\Microsoft\DPM_Deck\images\data.png"/>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7864826" y="2754059"/>
              <a:ext cx="168902" cy="205095"/>
            </a:xfrm>
            <a:prstGeom prst="rect">
              <a:avLst/>
            </a:prstGeom>
            <a:noFill/>
            <a:ln>
              <a:noFill/>
            </a:ln>
            <a:effectLst>
              <a:outerShdw blurRad="50800" dist="38100" dir="2700000" algn="tl" rotWithShape="0">
                <a:prstClr val="black">
                  <a:alpha val="40000"/>
                </a:prstClr>
              </a:outerShdw>
            </a:effectLst>
          </p:spPr>
        </p:pic>
        <p:pic>
          <p:nvPicPr>
            <p:cNvPr id="69" name="Picture 2" descr="D:\Projects\Microsoft\DPM_Deck\images\data.png"/>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7865984" y="3014706"/>
              <a:ext cx="168902" cy="205095"/>
            </a:xfrm>
            <a:prstGeom prst="rect">
              <a:avLst/>
            </a:prstGeom>
            <a:noFill/>
            <a:ln>
              <a:noFill/>
            </a:ln>
            <a:effectLst>
              <a:outerShdw blurRad="50800" dist="38100" dir="2700000" algn="tl" rotWithShape="0">
                <a:prstClr val="black">
                  <a:alpha val="40000"/>
                </a:prstClr>
              </a:outerShdw>
            </a:effectLst>
          </p:spPr>
        </p:pic>
        <p:pic>
          <p:nvPicPr>
            <p:cNvPr id="70" name="Picture 2" descr="D:\Projects\Microsoft\DPM_Deck\images\data.png"/>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7865885" y="3274055"/>
              <a:ext cx="168902" cy="205095"/>
            </a:xfrm>
            <a:prstGeom prst="rect">
              <a:avLst/>
            </a:prstGeom>
            <a:noFill/>
            <a:ln>
              <a:noFill/>
            </a:ln>
            <a:effectLst>
              <a:outerShdw blurRad="50800" dist="38100" dir="2700000" algn="tl" rotWithShape="0">
                <a:prstClr val="black">
                  <a:alpha val="40000"/>
                </a:prstClr>
              </a:outerShdw>
            </a:effectLst>
          </p:spPr>
        </p:pic>
        <p:pic>
          <p:nvPicPr>
            <p:cNvPr id="73" name="Picture 2" descr="D:\Projects\Microsoft\DPM_Deck\images\data.png"/>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7861920" y="2500930"/>
              <a:ext cx="168902" cy="205095"/>
            </a:xfrm>
            <a:prstGeom prst="rect">
              <a:avLst/>
            </a:prstGeom>
            <a:noFill/>
            <a:ln>
              <a:noFill/>
            </a:ln>
            <a:effectLst>
              <a:outerShdw blurRad="50800" dist="38100" dir="2700000" algn="tl" rotWithShape="0">
                <a:prstClr val="black">
                  <a:alpha val="40000"/>
                </a:prstClr>
              </a:outerShdw>
            </a:effectLst>
          </p:spPr>
        </p:pic>
        <p:pic>
          <p:nvPicPr>
            <p:cNvPr id="76" name="Picture 2" descr="D:\Projects\Microsoft\DPM_Deck\images\data.png"/>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7858741" y="2236474"/>
              <a:ext cx="168902" cy="205095"/>
            </a:xfrm>
            <a:prstGeom prst="rect">
              <a:avLst/>
            </a:prstGeom>
            <a:noFill/>
            <a:ln>
              <a:noFill/>
            </a:ln>
            <a:effectLst>
              <a:outerShdw blurRad="50800" dist="38100" dir="2700000" algn="tl" rotWithShape="0">
                <a:prstClr val="black">
                  <a:alpha val="40000"/>
                </a:prstClr>
              </a:outerShdw>
            </a:effectLst>
          </p:spPr>
        </p:pic>
        <p:pic>
          <p:nvPicPr>
            <p:cNvPr id="77" name="Picture 2" descr="D:\Projects\Microsoft\DPM_Deck\images\data.png"/>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7855835" y="1983345"/>
              <a:ext cx="168902" cy="205095"/>
            </a:xfrm>
            <a:prstGeom prst="rect">
              <a:avLst/>
            </a:prstGeom>
            <a:noFill/>
            <a:ln>
              <a:noFill/>
            </a:ln>
            <a:effectLst>
              <a:outerShdw blurRad="50800" dist="38100" dir="2700000" algn="tl" rotWithShape="0">
                <a:prstClr val="black">
                  <a:alpha val="40000"/>
                </a:prstClr>
              </a:outerShdw>
            </a:effectLst>
          </p:spPr>
        </p:pic>
      </p:grpSp>
      <p:grpSp>
        <p:nvGrpSpPr>
          <p:cNvPr id="13" name="Group 36"/>
          <p:cNvGrpSpPr/>
          <p:nvPr/>
        </p:nvGrpSpPr>
        <p:grpSpPr>
          <a:xfrm>
            <a:off x="1492159" y="3751439"/>
            <a:ext cx="1430435" cy="222029"/>
            <a:chOff x="1433641" y="3376304"/>
            <a:chExt cx="1430435" cy="222029"/>
          </a:xfrm>
        </p:grpSpPr>
        <p:pic>
          <p:nvPicPr>
            <p:cNvPr id="81"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1433641" y="3376304"/>
              <a:ext cx="168902" cy="205095"/>
            </a:xfrm>
            <a:prstGeom prst="rect">
              <a:avLst/>
            </a:prstGeom>
            <a:noFill/>
            <a:ln>
              <a:noFill/>
            </a:ln>
            <a:effectLst>
              <a:outerShdw blurRad="50800" dist="38100" dir="2700000" algn="tl" rotWithShape="0">
                <a:prstClr val="black">
                  <a:alpha val="40000"/>
                </a:prstClr>
              </a:outerShdw>
            </a:effectLst>
          </p:spPr>
        </p:pic>
        <p:pic>
          <p:nvPicPr>
            <p:cNvPr id="82"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1687641" y="3376304"/>
              <a:ext cx="168902" cy="205095"/>
            </a:xfrm>
            <a:prstGeom prst="rect">
              <a:avLst/>
            </a:prstGeom>
            <a:noFill/>
            <a:ln>
              <a:noFill/>
            </a:ln>
            <a:effectLst>
              <a:outerShdw blurRad="50800" dist="38100" dir="2700000" algn="tl" rotWithShape="0">
                <a:prstClr val="black">
                  <a:alpha val="40000"/>
                </a:prstClr>
              </a:outerShdw>
            </a:effectLst>
          </p:spPr>
        </p:pic>
        <p:pic>
          <p:nvPicPr>
            <p:cNvPr id="84"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1924708" y="3384771"/>
              <a:ext cx="168902" cy="205095"/>
            </a:xfrm>
            <a:prstGeom prst="rect">
              <a:avLst/>
            </a:prstGeom>
            <a:noFill/>
            <a:ln>
              <a:noFill/>
            </a:ln>
            <a:effectLst>
              <a:outerShdw blurRad="50800" dist="38100" dir="2700000" algn="tl" rotWithShape="0">
                <a:prstClr val="black">
                  <a:alpha val="40000"/>
                </a:prstClr>
              </a:outerShdw>
            </a:effectLst>
          </p:spPr>
        </p:pic>
        <p:pic>
          <p:nvPicPr>
            <p:cNvPr id="85"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2178708" y="3384771"/>
              <a:ext cx="168902" cy="205095"/>
            </a:xfrm>
            <a:prstGeom prst="rect">
              <a:avLst/>
            </a:prstGeom>
            <a:noFill/>
            <a:ln>
              <a:noFill/>
            </a:ln>
            <a:effectLst>
              <a:outerShdw blurRad="50800" dist="38100" dir="2700000" algn="tl" rotWithShape="0">
                <a:prstClr val="black">
                  <a:alpha val="40000"/>
                </a:prstClr>
              </a:outerShdw>
            </a:effectLst>
          </p:spPr>
        </p:pic>
        <p:pic>
          <p:nvPicPr>
            <p:cNvPr id="86"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2441174" y="3393238"/>
              <a:ext cx="168902" cy="205095"/>
            </a:xfrm>
            <a:prstGeom prst="rect">
              <a:avLst/>
            </a:prstGeom>
            <a:noFill/>
            <a:ln>
              <a:noFill/>
            </a:ln>
            <a:effectLst>
              <a:outerShdw blurRad="50800" dist="38100" dir="2700000" algn="tl" rotWithShape="0">
                <a:prstClr val="black">
                  <a:alpha val="40000"/>
                </a:prstClr>
              </a:outerShdw>
            </a:effectLst>
          </p:spPr>
        </p:pic>
        <p:pic>
          <p:nvPicPr>
            <p:cNvPr id="87"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2695174" y="3393238"/>
              <a:ext cx="168902" cy="205095"/>
            </a:xfrm>
            <a:prstGeom prst="rect">
              <a:avLst/>
            </a:prstGeom>
            <a:noFill/>
            <a:ln>
              <a:noFill/>
            </a:ln>
            <a:effectLst>
              <a:outerShdw blurRad="50800" dist="38100" dir="2700000" algn="tl" rotWithShape="0">
                <a:prstClr val="black">
                  <a:alpha val="40000"/>
                </a:prstClr>
              </a:outerShdw>
            </a:effectLst>
          </p:spPr>
        </p:pic>
      </p:grpSp>
      <p:pic>
        <p:nvPicPr>
          <p:cNvPr id="88"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6031366" y="3741792"/>
            <a:ext cx="168902" cy="205095"/>
          </a:xfrm>
          <a:prstGeom prst="rect">
            <a:avLst/>
          </a:prstGeom>
          <a:noFill/>
          <a:ln>
            <a:noFill/>
          </a:ln>
          <a:effectLst>
            <a:outerShdw blurRad="50800" dist="38100" dir="2700000" algn="tl" rotWithShape="0">
              <a:prstClr val="black">
                <a:alpha val="40000"/>
              </a:prstClr>
            </a:outerShdw>
          </a:effectLst>
        </p:spPr>
      </p:pic>
      <p:pic>
        <p:nvPicPr>
          <p:cNvPr id="89"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6285366" y="3741792"/>
            <a:ext cx="168902" cy="205095"/>
          </a:xfrm>
          <a:prstGeom prst="rect">
            <a:avLst/>
          </a:prstGeom>
          <a:noFill/>
          <a:ln>
            <a:noFill/>
          </a:ln>
          <a:effectLst>
            <a:outerShdw blurRad="50800" dist="38100" dir="2700000" algn="tl" rotWithShape="0">
              <a:prstClr val="black">
                <a:alpha val="40000"/>
              </a:prstClr>
            </a:outerShdw>
          </a:effectLst>
        </p:spPr>
      </p:pic>
      <p:pic>
        <p:nvPicPr>
          <p:cNvPr id="90"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6522433" y="3750259"/>
            <a:ext cx="168902" cy="205095"/>
          </a:xfrm>
          <a:prstGeom prst="rect">
            <a:avLst/>
          </a:prstGeom>
          <a:noFill/>
          <a:ln>
            <a:noFill/>
          </a:ln>
          <a:effectLst>
            <a:outerShdw blurRad="50800" dist="38100" dir="2700000" algn="tl" rotWithShape="0">
              <a:prstClr val="black">
                <a:alpha val="40000"/>
              </a:prstClr>
            </a:outerShdw>
          </a:effectLst>
        </p:spPr>
      </p:pic>
      <p:pic>
        <p:nvPicPr>
          <p:cNvPr id="91"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6776433" y="3750259"/>
            <a:ext cx="168902" cy="205095"/>
          </a:xfrm>
          <a:prstGeom prst="rect">
            <a:avLst/>
          </a:prstGeom>
          <a:noFill/>
          <a:ln>
            <a:noFill/>
          </a:ln>
          <a:effectLst>
            <a:outerShdw blurRad="50800" dist="38100" dir="2700000" algn="tl" rotWithShape="0">
              <a:prstClr val="black">
                <a:alpha val="40000"/>
              </a:prstClr>
            </a:outerShdw>
          </a:effectLst>
        </p:spPr>
      </p:pic>
      <p:pic>
        <p:nvPicPr>
          <p:cNvPr id="92"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038899" y="3758726"/>
            <a:ext cx="168902" cy="205095"/>
          </a:xfrm>
          <a:prstGeom prst="rect">
            <a:avLst/>
          </a:prstGeom>
          <a:noFill/>
          <a:ln>
            <a:noFill/>
          </a:ln>
          <a:effectLst>
            <a:outerShdw blurRad="50800" dist="38100" dir="2700000" algn="tl" rotWithShape="0">
              <a:prstClr val="black">
                <a:alpha val="40000"/>
              </a:prstClr>
            </a:outerShdw>
          </a:effectLst>
        </p:spPr>
      </p:pic>
      <p:pic>
        <p:nvPicPr>
          <p:cNvPr id="93"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292899" y="3758726"/>
            <a:ext cx="168902" cy="205095"/>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57"/>
                                        </p:tgtEl>
                                      </p:cBhvr>
                                    </p:animEffect>
                                    <p:set>
                                      <p:cBhvr>
                                        <p:cTn id="14" dur="1" fill="hold">
                                          <p:stCondLst>
                                            <p:cond delay="499"/>
                                          </p:stCondLst>
                                        </p:cTn>
                                        <p:tgtEl>
                                          <p:spTgt spid="57"/>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par>
                                <p:cTn id="18" presetID="10" presetClass="exit" presetSubtype="0" fill="hold" nodeType="withEffect">
                                  <p:stCondLst>
                                    <p:cond delay="0"/>
                                  </p:stCondLst>
                                  <p:childTnLst>
                                    <p:animEffect transition="out" filter="fade">
                                      <p:cBhvr>
                                        <p:cTn id="19" dur="1000"/>
                                        <p:tgtEl>
                                          <p:spTgt spid="12"/>
                                        </p:tgtEl>
                                      </p:cBhvr>
                                    </p:animEffect>
                                    <p:set>
                                      <p:cBhvr>
                                        <p:cTn id="20" dur="1" fill="hold">
                                          <p:stCondLst>
                                            <p:cond delay="999"/>
                                          </p:stCondLst>
                                        </p:cTn>
                                        <p:tgtEl>
                                          <p:spTgt spid="1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childTnLst>
                                </p:cTn>
                              </p:par>
                            </p:childTnLst>
                          </p:cTn>
                        </p:par>
                        <p:par>
                          <p:cTn id="24" fill="hold">
                            <p:stCondLst>
                              <p:cond delay="2000"/>
                            </p:stCondLst>
                            <p:childTnLst>
                              <p:par>
                                <p:cTn id="25" presetID="16" presetClass="entr" presetSubtype="42" fill="hold" grpId="0" nodeType="afterEffect">
                                  <p:stCondLst>
                                    <p:cond delay="400"/>
                                  </p:stCondLst>
                                  <p:childTnLst>
                                    <p:set>
                                      <p:cBhvr>
                                        <p:cTn id="26" dur="1" fill="hold">
                                          <p:stCondLst>
                                            <p:cond delay="0"/>
                                          </p:stCondLst>
                                        </p:cTn>
                                        <p:tgtEl>
                                          <p:spTgt spid="37"/>
                                        </p:tgtEl>
                                        <p:attrNameLst>
                                          <p:attrName>style.visibility</p:attrName>
                                        </p:attrNameLst>
                                      </p:cBhvr>
                                      <p:to>
                                        <p:strVal val="visible"/>
                                      </p:to>
                                    </p:set>
                                    <p:animEffect transition="in" filter="barn(outHorizontal)">
                                      <p:cBhvr>
                                        <p:cTn id="27" dur="500"/>
                                        <p:tgtEl>
                                          <p:spTgt spid="37"/>
                                        </p:tgtEl>
                                      </p:cBhvr>
                                    </p:animEffect>
                                  </p:childTnLst>
                                </p:cTn>
                              </p:par>
                            </p:childTnLst>
                          </p:cTn>
                        </p:par>
                        <p:par>
                          <p:cTn id="28" fill="hold">
                            <p:stCondLst>
                              <p:cond delay="29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10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1"/>
                                        </p:tgtEl>
                                      </p:cBhvr>
                                    </p:animEffect>
                                    <p:set>
                                      <p:cBhvr>
                                        <p:cTn id="42" dur="1" fill="hold">
                                          <p:stCondLst>
                                            <p:cond delay="499"/>
                                          </p:stCondLst>
                                        </p:cTn>
                                        <p:tgtEl>
                                          <p:spTgt spid="31"/>
                                        </p:tgtEl>
                                        <p:attrNameLst>
                                          <p:attrName>style.visibility</p:attrName>
                                        </p:attrNameLst>
                                      </p:cBhvr>
                                      <p:to>
                                        <p:strVal val="hidden"/>
                                      </p:to>
                                    </p:set>
                                  </p:childTnLst>
                                </p:cTn>
                              </p:par>
                              <p:par>
                                <p:cTn id="43" presetID="10" presetClass="entr" presetSubtype="0" fill="hold" grpId="0" nodeType="withEffect">
                                  <p:stCondLst>
                                    <p:cond delay="100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1000"/>
                                        <p:tgtEl>
                                          <p:spTgt spid="61"/>
                                        </p:tgtEl>
                                      </p:cBhvr>
                                    </p:animEffect>
                                  </p:childTnLst>
                                </p:cTn>
                              </p:par>
                              <p:par>
                                <p:cTn id="46" presetID="10" presetClass="exit" presetSubtype="0" fill="hold" nodeType="withEffect">
                                  <p:stCondLst>
                                    <p:cond delay="1000"/>
                                  </p:stCondLst>
                                  <p:childTnLst>
                                    <p:animEffect transition="out" filter="fade">
                                      <p:cBhvr>
                                        <p:cTn id="47" dur="1000"/>
                                        <p:tgtEl>
                                          <p:spTgt spid="51"/>
                                        </p:tgtEl>
                                      </p:cBhvr>
                                    </p:animEffect>
                                    <p:set>
                                      <p:cBhvr>
                                        <p:cTn id="48" dur="1" fill="hold">
                                          <p:stCondLst>
                                            <p:cond delay="999"/>
                                          </p:stCondLst>
                                        </p:cTn>
                                        <p:tgtEl>
                                          <p:spTgt spid="51"/>
                                        </p:tgtEl>
                                        <p:attrNameLst>
                                          <p:attrName>style.visibility</p:attrName>
                                        </p:attrNameLst>
                                      </p:cBhvr>
                                      <p:to>
                                        <p:strVal val="hidden"/>
                                      </p:to>
                                    </p:set>
                                  </p:childTnLst>
                                </p:cTn>
                              </p:par>
                              <p:par>
                                <p:cTn id="49" presetID="22" presetClass="entr" presetSubtype="8" fill="hold" nodeType="withEffect">
                                  <p:stCondLst>
                                    <p:cond delay="1000"/>
                                  </p:stCondLst>
                                  <p:childTnLst>
                                    <p:set>
                                      <p:cBhvr>
                                        <p:cTn id="50" dur="1" fill="hold">
                                          <p:stCondLst>
                                            <p:cond delay="0"/>
                                          </p:stCondLst>
                                        </p:cTn>
                                        <p:tgtEl>
                                          <p:spTgt spid="83"/>
                                        </p:tgtEl>
                                        <p:attrNameLst>
                                          <p:attrName>style.visibility</p:attrName>
                                        </p:attrNameLst>
                                      </p:cBhvr>
                                      <p:to>
                                        <p:strVal val="visible"/>
                                      </p:to>
                                    </p:set>
                                    <p:animEffect transition="in" filter="wipe(left)">
                                      <p:cBhvr>
                                        <p:cTn id="51" dur="1000"/>
                                        <p:tgtEl>
                                          <p:spTgt spid="83"/>
                                        </p:tgtEl>
                                      </p:cBhvr>
                                    </p:animEffect>
                                  </p:childTnLst>
                                </p:cTn>
                              </p:par>
                              <p:par>
                                <p:cTn id="52" presetID="10" presetClass="exit" presetSubtype="0" fill="hold" nodeType="withEffect">
                                  <p:stCondLst>
                                    <p:cond delay="1000"/>
                                  </p:stCondLst>
                                  <p:childTnLst>
                                    <p:animEffect transition="out" filter="fade">
                                      <p:cBhvr>
                                        <p:cTn id="53" dur="1000"/>
                                        <p:tgtEl>
                                          <p:spTgt spid="41"/>
                                        </p:tgtEl>
                                      </p:cBhvr>
                                    </p:animEffect>
                                    <p:set>
                                      <p:cBhvr>
                                        <p:cTn id="54" dur="1" fill="hold">
                                          <p:stCondLst>
                                            <p:cond delay="999"/>
                                          </p:stCondLst>
                                        </p:cTn>
                                        <p:tgtEl>
                                          <p:spTgt spid="41"/>
                                        </p:tgtEl>
                                        <p:attrNameLst>
                                          <p:attrName>style.visibility</p:attrName>
                                        </p:attrNameLst>
                                      </p:cBhvr>
                                      <p:to>
                                        <p:strVal val="hidden"/>
                                      </p:to>
                                    </p:set>
                                  </p:childTnLst>
                                </p:cTn>
                              </p:par>
                            </p:childTnLst>
                          </p:cTn>
                        </p:par>
                        <p:par>
                          <p:cTn id="55" fill="hold">
                            <p:stCondLst>
                              <p:cond delay="2000"/>
                            </p:stCondLst>
                            <p:childTnLst>
                              <p:par>
                                <p:cTn id="56" presetID="10" presetClass="exit" presetSubtype="0" fill="hold" grpId="0" nodeType="afterEffect">
                                  <p:stCondLst>
                                    <p:cond delay="0"/>
                                  </p:stCondLst>
                                  <p:childTnLst>
                                    <p:animEffect transition="out" filter="fade">
                                      <p:cBhvr>
                                        <p:cTn id="57" dur="2000"/>
                                        <p:tgtEl>
                                          <p:spTgt spid="38914"/>
                                        </p:tgtEl>
                                      </p:cBhvr>
                                    </p:animEffect>
                                    <p:set>
                                      <p:cBhvr>
                                        <p:cTn id="58" dur="1" fill="hold">
                                          <p:stCondLst>
                                            <p:cond delay="1999"/>
                                          </p:stCondLst>
                                        </p:cTn>
                                        <p:tgtEl>
                                          <p:spTgt spid="38914"/>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1000"/>
                                        <p:tgtEl>
                                          <p:spTgt spid="63"/>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1000"/>
                                        <p:tgtEl>
                                          <p:spTgt spid="62"/>
                                        </p:tgtEl>
                                      </p:cBhvr>
                                    </p:animEffect>
                                  </p:childTnLst>
                                </p:cTn>
                              </p:par>
                            </p:childTnLst>
                          </p:cTn>
                        </p:par>
                        <p:par>
                          <p:cTn id="65" fill="hold">
                            <p:stCondLst>
                              <p:cond delay="4000"/>
                            </p:stCondLst>
                            <p:childTnLst>
                              <p:par>
                                <p:cTn id="66" presetID="10" presetClass="entr" presetSubtype="0"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childTnLst>
                                </p:cTn>
                              </p:par>
                            </p:childTnLst>
                          </p:cTn>
                        </p:par>
                        <p:par>
                          <p:cTn id="69" fill="hold">
                            <p:stCondLst>
                              <p:cond delay="5000"/>
                            </p:stCondLst>
                            <p:childTnLst>
                              <p:par>
                                <p:cTn id="70" presetID="0" presetClass="path" presetSubtype="0" accel="50000" decel="50000" fill="hold" nodeType="afterEffect">
                                  <p:stCondLst>
                                    <p:cond delay="0"/>
                                  </p:stCondLst>
                                  <p:childTnLst>
                                    <p:animMotion origin="layout" path="M 0.00018 -0.00046 L 0.49618 -0.00046 " pathEditMode="relative" ptsTypes="AA">
                                      <p:cBhvr>
                                        <p:cTn id="71" dur="1000" fill="hold"/>
                                        <p:tgtEl>
                                          <p:spTgt spid="13"/>
                                        </p:tgtEl>
                                        <p:attrNameLst>
                                          <p:attrName>ppt_x</p:attrName>
                                          <p:attrName>ppt_y</p:attrName>
                                        </p:attrNameLst>
                                      </p:cBhvr>
                                    </p:animMotion>
                                  </p:childTnLst>
                                </p:cTn>
                              </p:par>
                            </p:childTnLst>
                          </p:cTn>
                        </p:par>
                        <p:par>
                          <p:cTn id="72" fill="hold">
                            <p:stCondLst>
                              <p:cond delay="6000"/>
                            </p:stCondLst>
                            <p:childTnLst>
                              <p:par>
                                <p:cTn id="73" presetID="10" presetClass="exit" presetSubtype="0" fill="hold" nodeType="afterEffect">
                                  <p:stCondLst>
                                    <p:cond delay="500"/>
                                  </p:stCondLst>
                                  <p:childTnLst>
                                    <p:animEffect transition="out" filter="fade">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88"/>
                                        </p:tgtEl>
                                        <p:attrNameLst>
                                          <p:attrName>style.visibility</p:attrName>
                                        </p:attrNameLst>
                                      </p:cBhvr>
                                      <p:to>
                                        <p:strVal val="visible"/>
                                      </p:to>
                                    </p:set>
                                    <p:animEffect transition="in" filter="fade">
                                      <p:cBhvr>
                                        <p:cTn id="78" dur="500"/>
                                        <p:tgtEl>
                                          <p:spTgt spid="88"/>
                                        </p:tgtEl>
                                      </p:cBhvr>
                                    </p:animEffect>
                                  </p:childTnLst>
                                </p:cTn>
                              </p:par>
                              <p:par>
                                <p:cTn id="79" presetID="10" presetClass="entr" presetSubtype="0" fill="hold" nodeType="with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fade">
                                      <p:cBhvr>
                                        <p:cTn id="81" dur="500"/>
                                        <p:tgtEl>
                                          <p:spTgt spid="89"/>
                                        </p:tgtEl>
                                      </p:cBhvr>
                                    </p:animEffect>
                                  </p:childTnLst>
                                </p:cTn>
                              </p:par>
                              <p:par>
                                <p:cTn id="82" presetID="10" presetClass="entr" presetSubtype="0" fill="hold" nodeType="with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500"/>
                                        <p:tgtEl>
                                          <p:spTgt spid="90"/>
                                        </p:tgtEl>
                                      </p:cBhvr>
                                    </p:animEffect>
                                  </p:childTnLst>
                                </p:cTn>
                              </p:par>
                              <p:par>
                                <p:cTn id="85" presetID="10" presetClass="entr" presetSubtype="0" fill="hold" nodeType="with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fade">
                                      <p:cBhvr>
                                        <p:cTn id="87" dur="500"/>
                                        <p:tgtEl>
                                          <p:spTgt spid="91"/>
                                        </p:tgtEl>
                                      </p:cBhvr>
                                    </p:animEffect>
                                  </p:childTnLst>
                                </p:cTn>
                              </p:par>
                              <p:par>
                                <p:cTn id="88" presetID="10" presetClass="entr" presetSubtype="0" fill="hold"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500"/>
                                        <p:tgtEl>
                                          <p:spTgt spid="92"/>
                                        </p:tgtEl>
                                      </p:cBhvr>
                                    </p:animEffect>
                                  </p:childTnLst>
                                </p:cTn>
                              </p:par>
                              <p:par>
                                <p:cTn id="91" presetID="10" presetClass="entr" presetSubtype="0" fill="hold" nodeType="withEffect">
                                  <p:stCondLst>
                                    <p:cond delay="0"/>
                                  </p:stCondLst>
                                  <p:childTnLst>
                                    <p:set>
                                      <p:cBhvr>
                                        <p:cTn id="92" dur="1" fill="hold">
                                          <p:stCondLst>
                                            <p:cond delay="0"/>
                                          </p:stCondLst>
                                        </p:cTn>
                                        <p:tgtEl>
                                          <p:spTgt spid="93"/>
                                        </p:tgtEl>
                                        <p:attrNameLst>
                                          <p:attrName>style.visibility</p:attrName>
                                        </p:attrNameLst>
                                      </p:cBhvr>
                                      <p:to>
                                        <p:strVal val="visible"/>
                                      </p:to>
                                    </p:set>
                                    <p:animEffect transition="in" filter="fade">
                                      <p:cBhvr>
                                        <p:cTn id="93" dur="500"/>
                                        <p:tgtEl>
                                          <p:spTgt spid="93"/>
                                        </p:tgtEl>
                                      </p:cBhvr>
                                    </p:animEffect>
                                  </p:childTnLst>
                                </p:cTn>
                              </p:par>
                            </p:childTnLst>
                          </p:cTn>
                        </p:par>
                        <p:par>
                          <p:cTn id="94" fill="hold">
                            <p:stCondLst>
                              <p:cond delay="7000"/>
                            </p:stCondLst>
                            <p:childTnLst>
                              <p:par>
                                <p:cTn id="95" presetID="0" presetClass="path" presetSubtype="0" accel="50000" decel="50000" fill="hold" nodeType="afterEffect">
                                  <p:stCondLst>
                                    <p:cond delay="0"/>
                                  </p:stCondLst>
                                  <p:childTnLst>
                                    <p:animMotion origin="layout" path="M 0.00018 -0.00093 L 0.20157 -0.25689 " pathEditMode="relative" rAng="0" ptsTypes="AA">
                                      <p:cBhvr>
                                        <p:cTn id="96" dur="1000" fill="hold"/>
                                        <p:tgtEl>
                                          <p:spTgt spid="88"/>
                                        </p:tgtEl>
                                        <p:attrNameLst>
                                          <p:attrName>ppt_x</p:attrName>
                                          <p:attrName>ppt_y</p:attrName>
                                        </p:attrNameLst>
                                      </p:cBhvr>
                                      <p:rCtr x="101" y="-128"/>
                                    </p:animMotion>
                                  </p:childTnLst>
                                </p:cTn>
                              </p:par>
                              <p:par>
                                <p:cTn id="97" presetID="0" presetClass="path" presetSubtype="0" accel="50000" decel="50000" fill="hold" nodeType="withEffect">
                                  <p:stCondLst>
                                    <p:cond delay="0"/>
                                  </p:stCondLst>
                                  <p:childTnLst>
                                    <p:animMotion origin="layout" path="M -2.5E-6 -0.0007 L 0.17361 -0.21783 " pathEditMode="relative" ptsTypes="AA">
                                      <p:cBhvr>
                                        <p:cTn id="98" dur="1000" fill="hold"/>
                                        <p:tgtEl>
                                          <p:spTgt spid="89"/>
                                        </p:tgtEl>
                                        <p:attrNameLst>
                                          <p:attrName>ppt_x</p:attrName>
                                          <p:attrName>ppt_y</p:attrName>
                                        </p:attrNameLst>
                                      </p:cBhvr>
                                    </p:animMotion>
                                  </p:childTnLst>
                                </p:cTn>
                              </p:par>
                              <p:par>
                                <p:cTn id="99" presetID="0" presetClass="path" presetSubtype="0" accel="50000" decel="50000" fill="hold" nodeType="withEffect">
                                  <p:stCondLst>
                                    <p:cond delay="0"/>
                                  </p:stCondLst>
                                  <p:childTnLst>
                                    <p:animMotion origin="layout" path="M 3.61111E-6 -6.66667E-6 L 0.14774 -0.17941 " pathEditMode="relative" ptsTypes="AA">
                                      <p:cBhvr>
                                        <p:cTn id="100" dur="1000" fill="hold"/>
                                        <p:tgtEl>
                                          <p:spTgt spid="90"/>
                                        </p:tgtEl>
                                        <p:attrNameLst>
                                          <p:attrName>ppt_x</p:attrName>
                                          <p:attrName>ppt_y</p:attrName>
                                        </p:attrNameLst>
                                      </p:cBhvr>
                                    </p:animMotion>
                                  </p:childTnLst>
                                </p:cTn>
                              </p:par>
                              <p:par>
                                <p:cTn id="101" presetID="0" presetClass="path" presetSubtype="0" accel="50000" decel="50000" fill="hold" nodeType="withEffect">
                                  <p:stCondLst>
                                    <p:cond delay="0"/>
                                  </p:stCondLst>
                                  <p:childTnLst>
                                    <p:animMotion origin="layout" path="M 1.66667E-6 4.44444E-6 L 0.11996 -0.14375 " pathEditMode="relative" rAng="0" ptsTypes="AA">
                                      <p:cBhvr>
                                        <p:cTn id="102" dur="1000" fill="hold"/>
                                        <p:tgtEl>
                                          <p:spTgt spid="91"/>
                                        </p:tgtEl>
                                        <p:attrNameLst>
                                          <p:attrName>ppt_x</p:attrName>
                                          <p:attrName>ppt_y</p:attrName>
                                        </p:attrNameLst>
                                      </p:cBhvr>
                                      <p:rCtr x="60" y="-72"/>
                                    </p:animMotion>
                                  </p:childTnLst>
                                </p:cTn>
                              </p:par>
                              <p:par>
                                <p:cTn id="103" presetID="0" presetClass="path" presetSubtype="0" accel="50000" decel="50000" fill="hold" nodeType="withEffect">
                                  <p:stCondLst>
                                    <p:cond delay="0"/>
                                  </p:stCondLst>
                                  <p:childTnLst>
                                    <p:animMotion origin="layout" path="M 8.33333E-7 7.40741E-6 L 0.09166 -0.10578 " pathEditMode="relative" ptsTypes="AA">
                                      <p:cBhvr>
                                        <p:cTn id="104" dur="1000" fill="hold"/>
                                        <p:tgtEl>
                                          <p:spTgt spid="92"/>
                                        </p:tgtEl>
                                        <p:attrNameLst>
                                          <p:attrName>ppt_x</p:attrName>
                                          <p:attrName>ppt_y</p:attrName>
                                        </p:attrNameLst>
                                      </p:cBhvr>
                                    </p:animMotion>
                                  </p:childTnLst>
                                </p:cTn>
                              </p:par>
                              <p:par>
                                <p:cTn id="105" presetID="0" presetClass="path" presetSubtype="0" accel="50000" decel="50000" fill="hold" nodeType="withEffect">
                                  <p:stCondLst>
                                    <p:cond delay="100"/>
                                  </p:stCondLst>
                                  <p:childTnLst>
                                    <p:animMotion origin="layout" path="M -0.00035 0.00023 L 0.06336 -0.06921 " pathEditMode="relative" ptsTypes="AA">
                                      <p:cBhvr>
                                        <p:cTn id="106" dur="1000" fill="hold"/>
                                        <p:tgtEl>
                                          <p:spTgt spid="9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914" grpId="0"/>
      <p:bldP spid="31" grpId="0"/>
      <p:bldP spid="51" grpId="0" animBg="1"/>
      <p:bldP spid="57" grpId="0"/>
      <p:bldP spid="36" grpId="0"/>
      <p:bldP spid="46" grpId="0"/>
      <p:bldP spid="61" grpId="0"/>
      <p:bldP spid="62" grpId="0"/>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an 91"/>
          <p:cNvSpPr/>
          <p:nvPr/>
        </p:nvSpPr>
        <p:spPr>
          <a:xfrm>
            <a:off x="5664530" y="1814513"/>
            <a:ext cx="2030680" cy="1866838"/>
          </a:xfrm>
          <a:prstGeom prst="can">
            <a:avLst>
              <a:gd name="adj" fmla="val 30725"/>
            </a:avLst>
          </a:prstGeom>
          <a:noFill/>
          <a:ln>
            <a:solidFill>
              <a:schemeClr val="accent1">
                <a:shade val="95000"/>
                <a:satMod val="105000"/>
                <a:alpha val="2000"/>
              </a:schemeClr>
            </a:solidFill>
          </a:ln>
          <a:effectLst>
            <a:glow rad="228600">
              <a:schemeClr val="accent3">
                <a:satMod val="175000"/>
                <a:alpha val="40000"/>
              </a:schemeClr>
            </a:glow>
          </a:effectLst>
        </p:spPr>
        <p:style>
          <a:lnRef idx="1">
            <a:schemeClr val="accent1"/>
          </a:lnRef>
          <a:fillRef idx="3">
            <a:schemeClr val="accent1"/>
          </a:fillRef>
          <a:effectRef idx="2">
            <a:schemeClr val="accent1"/>
          </a:effectRef>
          <a:fontRef idx="minor">
            <a:schemeClr val="lt1"/>
          </a:fontRef>
        </p:style>
        <p:txBody>
          <a:bodyPr lIns="91435" tIns="45717" rIns="91435" bIns="45717" anchor="ctr"/>
          <a:lstStyle/>
          <a:p>
            <a:pPr algn="ctr" eaLnBrk="0" hangingPunct="0">
              <a:defRPr/>
            </a:pPr>
            <a:endParaRPr lang="en-US" i="1" dirty="0">
              <a:solidFill>
                <a:schemeClr val="bg1"/>
              </a:solidFill>
              <a:effectLst>
                <a:outerShdw blurRad="50800" dist="38100" dir="5400000" algn="t" rotWithShape="0">
                  <a:prstClr val="black">
                    <a:alpha val="40000"/>
                  </a:prstClr>
                </a:outerShdw>
              </a:effectLst>
              <a:latin typeface="Segoe Semibold" pitchFamily="34" charset="0"/>
            </a:endParaRPr>
          </a:p>
        </p:txBody>
      </p:sp>
      <p:grpSp>
        <p:nvGrpSpPr>
          <p:cNvPr id="2" name="Group 16"/>
          <p:cNvGrpSpPr/>
          <p:nvPr/>
        </p:nvGrpSpPr>
        <p:grpSpPr>
          <a:xfrm>
            <a:off x="895869" y="1805052"/>
            <a:ext cx="2844865" cy="2076920"/>
            <a:chOff x="6680672" y="3530724"/>
            <a:chExt cx="1282751" cy="1370163"/>
          </a:xfrm>
        </p:grpSpPr>
        <p:sp>
          <p:nvSpPr>
            <p:cNvPr id="80" name="Oval 79"/>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nvGrpSpPr>
            <p:cNvPr id="3" name="Group 17"/>
            <p:cNvGrpSpPr/>
            <p:nvPr/>
          </p:nvGrpSpPr>
          <p:grpSpPr>
            <a:xfrm flipH="1">
              <a:off x="6802955" y="3530724"/>
              <a:ext cx="915230" cy="1249929"/>
              <a:chOff x="8100716" y="3769433"/>
              <a:chExt cx="441437" cy="602870"/>
            </a:xfrm>
          </p:grpSpPr>
          <p:sp>
            <p:nvSpPr>
              <p:cNvPr id="82" name="Flowchart: Magnetic Disk 81"/>
              <p:cNvSpPr/>
              <p:nvPr/>
            </p:nvSpPr>
            <p:spPr>
              <a:xfrm>
                <a:off x="8100719" y="3773214"/>
                <a:ext cx="441434" cy="599089"/>
              </a:xfrm>
              <a:prstGeom prst="flowChartMagneticDisk">
                <a:avLst/>
              </a:prstGeom>
              <a:gradFill>
                <a:gsLst>
                  <a:gs pos="0">
                    <a:schemeClr val="bg1">
                      <a:lumMod val="50000"/>
                    </a:schemeClr>
                  </a:gs>
                  <a:gs pos="38000">
                    <a:sysClr val="window" lastClr="FFFFFF"/>
                  </a:gs>
                  <a:gs pos="82000">
                    <a:schemeClr val="tx1">
                      <a:lumMod val="50000"/>
                      <a:lumOff val="50000"/>
                    </a:schemeClr>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88" name="Oval 87"/>
              <p:cNvSpPr/>
              <p:nvPr/>
            </p:nvSpPr>
            <p:spPr>
              <a:xfrm>
                <a:off x="8100716" y="3769433"/>
                <a:ext cx="438912" cy="173818"/>
              </a:xfrm>
              <a:prstGeom prst="ellipse">
                <a:avLst/>
              </a:prstGeom>
              <a:gradFill>
                <a:gsLst>
                  <a:gs pos="31000">
                    <a:sysClr val="window" lastClr="FFFFFF"/>
                  </a:gs>
                  <a:gs pos="66000">
                    <a:schemeClr val="bg1">
                      <a:lumMod val="50000"/>
                    </a:schemeClr>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sp>
        <p:nvSpPr>
          <p:cNvPr id="37" name="Rounded Rectangle 36"/>
          <p:cNvSpPr/>
          <p:nvPr/>
        </p:nvSpPr>
        <p:spPr bwMode="auto">
          <a:xfrm>
            <a:off x="4636548" y="4141785"/>
            <a:ext cx="3969570" cy="1506869"/>
          </a:xfrm>
          <a:prstGeom prst="roundRect">
            <a:avLst>
              <a:gd name="adj" fmla="val 11363"/>
            </a:avLst>
          </a:prstGeom>
          <a:gradFill flip="none" rotWithShape="1">
            <a:gsLst>
              <a:gs pos="0">
                <a:schemeClr val="bg1"/>
              </a:gs>
              <a:gs pos="62000">
                <a:srgbClr val="00B0F0">
                  <a:alpha val="18000"/>
                </a:srgbClr>
              </a:gs>
            </a:gsLst>
            <a:lin ang="16200000" scaled="1"/>
            <a:tileRect/>
          </a:gradFill>
          <a:ln w="9525" cap="flat" cmpd="sng" algn="ctr">
            <a:solidFill>
              <a:schemeClr val="accent1">
                <a:alpha val="33000"/>
              </a:schemeClr>
            </a:solidFill>
            <a:prstDash val="solid"/>
            <a:round/>
            <a:headEnd type="none" w="med" len="med"/>
            <a:tailEnd type="none" w="med" len="med"/>
          </a:ln>
          <a:effectLst/>
        </p:spPr>
        <p:txBody>
          <a:bodyPr lIns="91435" tIns="45717" rIns="91435" bIns="45717"/>
          <a:lstStyle/>
          <a:p>
            <a:pPr defTabSz="914355" eaLnBrk="0" hangingPunct="0">
              <a:defRPr/>
            </a:pPr>
            <a:endParaRPr lang="en-US" sz="2000" dirty="0">
              <a:latin typeface="Times" charset="0"/>
            </a:endParaRPr>
          </a:p>
        </p:txBody>
      </p:sp>
      <p:sp>
        <p:nvSpPr>
          <p:cNvPr id="87" name="Can 86"/>
          <p:cNvSpPr/>
          <p:nvPr/>
        </p:nvSpPr>
        <p:spPr>
          <a:xfrm>
            <a:off x="5885424" y="4294685"/>
            <a:ext cx="942520" cy="1188202"/>
          </a:xfrm>
          <a:prstGeom prst="can">
            <a:avLst>
              <a:gd name="adj" fmla="val 30725"/>
            </a:avLst>
          </a:prstGeom>
          <a:noFill/>
          <a:ln>
            <a:solidFill>
              <a:schemeClr val="accent1">
                <a:shade val="95000"/>
                <a:satMod val="105000"/>
                <a:alpha val="2000"/>
              </a:schemeClr>
            </a:solidFill>
          </a:ln>
          <a:effectLst>
            <a:glow rad="139700">
              <a:schemeClr val="accent3">
                <a:satMod val="175000"/>
                <a:alpha val="40000"/>
              </a:schemeClr>
            </a:glow>
          </a:effectLst>
        </p:spPr>
        <p:style>
          <a:lnRef idx="1">
            <a:schemeClr val="accent1"/>
          </a:lnRef>
          <a:fillRef idx="3">
            <a:schemeClr val="accent1"/>
          </a:fillRef>
          <a:effectRef idx="2">
            <a:schemeClr val="accent1"/>
          </a:effectRef>
          <a:fontRef idx="minor">
            <a:schemeClr val="lt1"/>
          </a:fontRef>
        </p:style>
        <p:txBody>
          <a:bodyPr lIns="91435" tIns="45717" rIns="91435" bIns="45717" anchor="ctr"/>
          <a:lstStyle/>
          <a:p>
            <a:pPr algn="ctr" eaLnBrk="0" hangingPunct="0">
              <a:defRPr/>
            </a:pPr>
            <a:endParaRPr lang="en-US" i="1" dirty="0">
              <a:solidFill>
                <a:schemeClr val="tx1"/>
              </a:solidFill>
              <a:effectLst>
                <a:outerShdw blurRad="50800" dist="38100" dir="5400000" algn="t" rotWithShape="0">
                  <a:prstClr val="black">
                    <a:alpha val="40000"/>
                  </a:prstClr>
                </a:outerShdw>
              </a:effectLst>
              <a:latin typeface="Segoe Semibold" pitchFamily="34" charset="0"/>
            </a:endParaRPr>
          </a:p>
        </p:txBody>
      </p:sp>
      <p:sp>
        <p:nvSpPr>
          <p:cNvPr id="17" name="Rounded Rectangle 16"/>
          <p:cNvSpPr/>
          <p:nvPr/>
        </p:nvSpPr>
        <p:spPr bwMode="auto">
          <a:xfrm>
            <a:off x="380010" y="5165766"/>
            <a:ext cx="4191990" cy="1477049"/>
          </a:xfrm>
          <a:prstGeom prst="roundRect">
            <a:avLst>
              <a:gd name="adj" fmla="val 12031"/>
            </a:avLst>
          </a:prstGeom>
          <a:gradFill rotWithShape="1">
            <a:gsLst>
              <a:gs pos="0">
                <a:srgbClr val="64BE46">
                  <a:lumMod val="75000"/>
                  <a:alpha val="71000"/>
                </a:srgbClr>
              </a:gs>
              <a:gs pos="46000">
                <a:srgbClr val="447D27">
                  <a:alpha val="91000"/>
                </a:srgbClr>
              </a:gs>
            </a:gsLst>
            <a:lin ang="5400000" scaled="0"/>
          </a:gradFill>
          <a:ln w="9525">
            <a:noFill/>
            <a:miter lim="800000"/>
            <a:headEnd/>
            <a:tailEnd/>
          </a:ln>
          <a:scene3d>
            <a:camera prst="orthographicFront"/>
            <a:lightRig rig="threePt" dir="t"/>
          </a:scene3d>
          <a:sp3d>
            <a:bevelT w="50800" h="38100"/>
          </a:sp3d>
        </p:spPr>
        <p:txBody>
          <a:bodyPr wrap="none" lIns="91435" tIns="45717" rIns="91435" bIns="45717"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outerShdw blurRad="38100" dist="38100" dir="2700000" algn="tl">
                  <a:srgbClr val="000000">
                    <a:alpha val="43137"/>
                  </a:srgbClr>
                </a:outerShdw>
              </a:effectLst>
              <a:uLnTx/>
              <a:uFillTx/>
              <a:latin typeface="Segoe"/>
              <a:ea typeface="+mn-ea"/>
              <a:cs typeface="+mn-cs"/>
            </a:endParaRPr>
          </a:p>
        </p:txBody>
      </p:sp>
      <p:sp>
        <p:nvSpPr>
          <p:cNvPr id="19" name="TextBox 8"/>
          <p:cNvSpPr txBox="1">
            <a:spLocks noChangeArrowheads="1"/>
          </p:cNvSpPr>
          <p:nvPr/>
        </p:nvSpPr>
        <p:spPr bwMode="auto">
          <a:xfrm>
            <a:off x="1253224" y="1325097"/>
            <a:ext cx="1849150" cy="338548"/>
          </a:xfrm>
          <a:prstGeom prst="rect">
            <a:avLst/>
          </a:prstGeom>
          <a:noFill/>
          <a:ln w="9525">
            <a:noFill/>
            <a:miter lim="800000"/>
            <a:headEnd/>
            <a:tailEnd/>
          </a:ln>
        </p:spPr>
        <p:txBody>
          <a:bodyPr wrap="none" lIns="91435" tIns="45717" rIns="91435" bIns="45717">
            <a:spAutoFit/>
          </a:bodyPr>
          <a:lstStyle/>
          <a:p>
            <a:pPr algn="ctr" eaLnBrk="0" hangingPunct="0"/>
            <a:r>
              <a:rPr lang="en-US" sz="1600" b="1" dirty="0">
                <a:latin typeface="Segoe Semibold" pitchFamily="34" charset="0"/>
              </a:rPr>
              <a:t>Production Server</a:t>
            </a:r>
          </a:p>
        </p:txBody>
      </p:sp>
      <p:grpSp>
        <p:nvGrpSpPr>
          <p:cNvPr id="4" name="Group 16"/>
          <p:cNvGrpSpPr/>
          <p:nvPr/>
        </p:nvGrpSpPr>
        <p:grpSpPr>
          <a:xfrm>
            <a:off x="5396625" y="1802638"/>
            <a:ext cx="2844865" cy="2076920"/>
            <a:chOff x="6680672" y="3530724"/>
            <a:chExt cx="1282751" cy="1370163"/>
          </a:xfrm>
        </p:grpSpPr>
        <p:sp>
          <p:nvSpPr>
            <p:cNvPr id="53" name="Oval 52"/>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nvGrpSpPr>
            <p:cNvPr id="5" name="Group 17"/>
            <p:cNvGrpSpPr/>
            <p:nvPr/>
          </p:nvGrpSpPr>
          <p:grpSpPr>
            <a:xfrm flipH="1">
              <a:off x="6802955" y="3530724"/>
              <a:ext cx="915230" cy="1249929"/>
              <a:chOff x="8100716" y="3769433"/>
              <a:chExt cx="441437" cy="602870"/>
            </a:xfrm>
          </p:grpSpPr>
          <p:sp>
            <p:nvSpPr>
              <p:cNvPr id="55" name="Flowchart: Magnetic Disk 54"/>
              <p:cNvSpPr/>
              <p:nvPr/>
            </p:nvSpPr>
            <p:spPr>
              <a:xfrm>
                <a:off x="8100719" y="3773214"/>
                <a:ext cx="441434" cy="599089"/>
              </a:xfrm>
              <a:prstGeom prst="flowChartMagneticDisk">
                <a:avLst/>
              </a:prstGeom>
              <a:gradFill>
                <a:gsLst>
                  <a:gs pos="0">
                    <a:srgbClr val="FFC000"/>
                  </a:gs>
                  <a:gs pos="38000">
                    <a:sysClr val="window" lastClr="FFFFFF"/>
                  </a:gs>
                  <a:gs pos="82000">
                    <a:srgbClr val="FFC000"/>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sp>
            <p:nvSpPr>
              <p:cNvPr id="56" name="Oval 55"/>
              <p:cNvSpPr/>
              <p:nvPr/>
            </p:nvSpPr>
            <p:spPr>
              <a:xfrm>
                <a:off x="8100716" y="3769433"/>
                <a:ext cx="438912" cy="173818"/>
              </a:xfrm>
              <a:prstGeom prst="ellipse">
                <a:avLst/>
              </a:prstGeom>
              <a:gradFill>
                <a:gsLst>
                  <a:gs pos="31000">
                    <a:sysClr val="window" lastClr="FFFFFF"/>
                  </a:gs>
                  <a:gs pos="82000">
                    <a:srgbClr val="C49500"/>
                  </a:gs>
                </a:gsLst>
                <a:lin ang="17400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grpSp>
      <p:sp>
        <p:nvSpPr>
          <p:cNvPr id="57" name="Rectangle 56"/>
          <p:cNvSpPr/>
          <p:nvPr/>
        </p:nvSpPr>
        <p:spPr>
          <a:xfrm>
            <a:off x="5611095" y="2385706"/>
            <a:ext cx="2190998" cy="1216039"/>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1:00</a:t>
            </a:r>
            <a:endParaRPr lang="en-US" sz="4100" b="1" dirty="0">
              <a:solidFill>
                <a:schemeClr val="bg1"/>
              </a:solidFill>
              <a:latin typeface="+mj-lt"/>
            </a:endParaRPr>
          </a:p>
        </p:txBody>
      </p:sp>
      <p:grpSp>
        <p:nvGrpSpPr>
          <p:cNvPr id="6" name="Group 16"/>
          <p:cNvGrpSpPr/>
          <p:nvPr/>
        </p:nvGrpSpPr>
        <p:grpSpPr>
          <a:xfrm>
            <a:off x="5396620" y="1802633"/>
            <a:ext cx="2844865" cy="2076920"/>
            <a:chOff x="6680672" y="3530724"/>
            <a:chExt cx="1282751" cy="1370163"/>
          </a:xfrm>
        </p:grpSpPr>
        <p:sp>
          <p:nvSpPr>
            <p:cNvPr id="32" name="Oval 31"/>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nvGrpSpPr>
            <p:cNvPr id="7" name="Group 17"/>
            <p:cNvGrpSpPr/>
            <p:nvPr/>
          </p:nvGrpSpPr>
          <p:grpSpPr>
            <a:xfrm flipH="1">
              <a:off x="6802955" y="3530724"/>
              <a:ext cx="915230" cy="1249929"/>
              <a:chOff x="8100716" y="3769433"/>
              <a:chExt cx="441437" cy="602870"/>
            </a:xfrm>
          </p:grpSpPr>
          <p:sp>
            <p:nvSpPr>
              <p:cNvPr id="34" name="Flowchart: Magnetic Disk 33"/>
              <p:cNvSpPr/>
              <p:nvPr/>
            </p:nvSpPr>
            <p:spPr>
              <a:xfrm>
                <a:off x="8100719" y="3773214"/>
                <a:ext cx="441434" cy="599089"/>
              </a:xfrm>
              <a:prstGeom prst="flowChartMagneticDisk">
                <a:avLst/>
              </a:prstGeom>
              <a:gradFill>
                <a:gsLst>
                  <a:gs pos="0">
                    <a:srgbClr val="F12901"/>
                  </a:gs>
                  <a:gs pos="38000">
                    <a:sysClr val="window" lastClr="FFFFFF"/>
                  </a:gs>
                  <a:gs pos="82000">
                    <a:srgbClr val="FE6D50"/>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sp>
            <p:nvSpPr>
              <p:cNvPr id="35" name="Oval 34"/>
              <p:cNvSpPr/>
              <p:nvPr/>
            </p:nvSpPr>
            <p:spPr>
              <a:xfrm>
                <a:off x="8100716" y="3769433"/>
                <a:ext cx="438912" cy="173818"/>
              </a:xfrm>
              <a:prstGeom prst="ellipse">
                <a:avLst/>
              </a:prstGeom>
              <a:gradFill>
                <a:gsLst>
                  <a:gs pos="31000">
                    <a:sysClr val="window" lastClr="FFFFFF"/>
                  </a:gs>
                  <a:gs pos="82000">
                    <a:srgbClr val="F12901"/>
                  </a:gs>
                </a:gsLst>
                <a:lin ang="17400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grpSp>
      <p:sp>
        <p:nvSpPr>
          <p:cNvPr id="36" name="Rectangle 35"/>
          <p:cNvSpPr/>
          <p:nvPr/>
        </p:nvSpPr>
        <p:spPr>
          <a:xfrm>
            <a:off x="5611090" y="2385701"/>
            <a:ext cx="2190998" cy="1216039"/>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1:00</a:t>
            </a:r>
            <a:endParaRPr lang="en-US" sz="4100" b="1" dirty="0">
              <a:solidFill>
                <a:schemeClr val="bg1"/>
              </a:solidFill>
              <a:latin typeface="+mj-lt"/>
            </a:endParaRPr>
          </a:p>
        </p:txBody>
      </p:sp>
      <p:grpSp>
        <p:nvGrpSpPr>
          <p:cNvPr id="8" name="Group 37"/>
          <p:cNvGrpSpPr/>
          <p:nvPr/>
        </p:nvGrpSpPr>
        <p:grpSpPr>
          <a:xfrm>
            <a:off x="5815341" y="4307025"/>
            <a:ext cx="1151907" cy="1223158"/>
            <a:chOff x="3420093" y="3740728"/>
            <a:chExt cx="1151907" cy="1223158"/>
          </a:xfrm>
        </p:grpSpPr>
        <p:grpSp>
          <p:nvGrpSpPr>
            <p:cNvPr id="9" name="Group 16"/>
            <p:cNvGrpSpPr/>
            <p:nvPr/>
          </p:nvGrpSpPr>
          <p:grpSpPr>
            <a:xfrm>
              <a:off x="3420093" y="3740728"/>
              <a:ext cx="1151907" cy="1223158"/>
              <a:chOff x="6680672" y="3530724"/>
              <a:chExt cx="1282751" cy="1370163"/>
            </a:xfrm>
          </p:grpSpPr>
          <p:sp>
            <p:nvSpPr>
              <p:cNvPr id="42" name="Oval 41"/>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nvGrpSpPr>
              <p:cNvPr id="10" name="Group 17"/>
              <p:cNvGrpSpPr/>
              <p:nvPr/>
            </p:nvGrpSpPr>
            <p:grpSpPr>
              <a:xfrm flipH="1">
                <a:off x="6802957" y="3530724"/>
                <a:ext cx="915232" cy="1249929"/>
                <a:chOff x="8100715" y="3769433"/>
                <a:chExt cx="441438" cy="602870"/>
              </a:xfrm>
            </p:grpSpPr>
            <p:sp>
              <p:nvSpPr>
                <p:cNvPr id="44" name="Flowchart: Magnetic Disk 43"/>
                <p:cNvSpPr/>
                <p:nvPr/>
              </p:nvSpPr>
              <p:spPr>
                <a:xfrm>
                  <a:off x="8100719" y="3773214"/>
                  <a:ext cx="441434" cy="599089"/>
                </a:xfrm>
                <a:prstGeom prst="flowChartMagneticDisk">
                  <a:avLst/>
                </a:prstGeom>
                <a:gradFill>
                  <a:gsLst>
                    <a:gs pos="0">
                      <a:schemeClr val="bg2">
                        <a:lumMod val="75000"/>
                      </a:schemeClr>
                    </a:gs>
                    <a:gs pos="38000">
                      <a:schemeClr val="bg1"/>
                    </a:gs>
                    <a:gs pos="82000">
                      <a:schemeClr val="bg2"/>
                    </a:gs>
                    <a:gs pos="100000">
                      <a:schemeClr val="bg2">
                        <a:lumMod val="75000"/>
                      </a:schemeClr>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45" name="Oval 44"/>
                <p:cNvSpPr/>
                <p:nvPr/>
              </p:nvSpPr>
              <p:spPr>
                <a:xfrm>
                  <a:off x="8100715" y="3769433"/>
                  <a:ext cx="438912" cy="173818"/>
                </a:xfrm>
                <a:prstGeom prst="ellipse">
                  <a:avLst/>
                </a:prstGeom>
                <a:gradFill>
                  <a:gsLst>
                    <a:gs pos="37000">
                      <a:srgbClr val="FFFFB3"/>
                    </a:gs>
                    <a:gs pos="72000">
                      <a:schemeClr val="bg2">
                        <a:lumMod val="75000"/>
                      </a:schemeClr>
                    </a:gs>
                  </a:gsLst>
                  <a:lin ang="66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sp>
          <p:nvSpPr>
            <p:cNvPr id="40" name="Rectangle 39"/>
            <p:cNvSpPr/>
            <p:nvPr/>
          </p:nvSpPr>
          <p:spPr>
            <a:xfrm>
              <a:off x="3437901" y="4086426"/>
              <a:ext cx="1003466" cy="509498"/>
            </a:xfrm>
            <a:prstGeom prst="rect">
              <a:avLst/>
            </a:prstGeom>
          </p:spPr>
          <p:txBody>
            <a:bodyPr wrap="square">
              <a:spAutoFit/>
            </a:bodyPr>
            <a:lstStyle/>
            <a:p>
              <a:pPr algn="ctr" eaLnBrk="0" hangingPunct="0">
                <a:lnSpc>
                  <a:spcPts val="3599"/>
                </a:lnSpc>
                <a:defRPr/>
              </a:pPr>
              <a:r>
                <a:rPr lang="en-US" sz="2200" b="1" dirty="0" smtClean="0">
                  <a:solidFill>
                    <a:schemeClr val="bg1">
                      <a:lumMod val="65000"/>
                    </a:schemeClr>
                  </a:solidFill>
                  <a:latin typeface="+mj-lt"/>
                </a:rPr>
                <a:t>0:00</a:t>
              </a:r>
            </a:p>
          </p:txBody>
        </p:sp>
      </p:grpSp>
      <p:sp>
        <p:nvSpPr>
          <p:cNvPr id="46" name="TextBox 16"/>
          <p:cNvSpPr txBox="1">
            <a:spLocks noChangeArrowheads="1"/>
          </p:cNvSpPr>
          <p:nvPr/>
        </p:nvSpPr>
        <p:spPr bwMode="auto">
          <a:xfrm>
            <a:off x="4648588" y="4398140"/>
            <a:ext cx="1286560" cy="1015657"/>
          </a:xfrm>
          <a:prstGeom prst="rect">
            <a:avLst/>
          </a:prstGeom>
          <a:noFill/>
          <a:ln w="9525">
            <a:noFill/>
            <a:miter lim="800000"/>
            <a:headEnd/>
            <a:tailEnd/>
          </a:ln>
        </p:spPr>
        <p:txBody>
          <a:bodyPr wrap="none" lIns="91435" tIns="45717" rIns="91435" bIns="45717">
            <a:spAutoFit/>
          </a:bodyPr>
          <a:lstStyle/>
          <a:p>
            <a:pPr algn="r" eaLnBrk="0" hangingPunct="0"/>
            <a:r>
              <a:rPr lang="en-US" sz="1200" i="1" dirty="0">
                <a:latin typeface="Segoe Semibold" pitchFamily="34" charset="0"/>
              </a:rPr>
              <a:t>Shadow Copy</a:t>
            </a:r>
          </a:p>
          <a:p>
            <a:pPr algn="r" eaLnBrk="0" hangingPunct="0"/>
            <a:r>
              <a:rPr lang="en-US" sz="1200" i="1" dirty="0">
                <a:latin typeface="Segoe Semibold" pitchFamily="34" charset="0"/>
              </a:rPr>
              <a:t>of 0:00 to 1:00</a:t>
            </a:r>
          </a:p>
          <a:p>
            <a:pPr algn="r" eaLnBrk="0" hangingPunct="0"/>
            <a:r>
              <a:rPr lang="en-US" sz="1200" i="1" dirty="0">
                <a:latin typeface="Segoe Semibold" pitchFamily="34" charset="0"/>
              </a:rPr>
              <a:t>          +</a:t>
            </a:r>
          </a:p>
          <a:p>
            <a:pPr algn="r" eaLnBrk="0" hangingPunct="0"/>
            <a:r>
              <a:rPr lang="en-US" sz="1200" i="1" dirty="0">
                <a:latin typeface="Segoe Semibold" pitchFamily="34" charset="0"/>
              </a:rPr>
              <a:t>Transaction logs</a:t>
            </a:r>
          </a:p>
          <a:p>
            <a:pPr algn="r" eaLnBrk="0" hangingPunct="0"/>
            <a:r>
              <a:rPr lang="en-US" sz="1200" i="1" dirty="0">
                <a:latin typeface="Segoe Semibold" pitchFamily="34" charset="0"/>
              </a:rPr>
              <a:t>Day 0</a:t>
            </a:r>
          </a:p>
        </p:txBody>
      </p:sp>
      <p:grpSp>
        <p:nvGrpSpPr>
          <p:cNvPr id="11" name="Group 46"/>
          <p:cNvGrpSpPr/>
          <p:nvPr/>
        </p:nvGrpSpPr>
        <p:grpSpPr>
          <a:xfrm>
            <a:off x="6841548" y="4397411"/>
            <a:ext cx="119381" cy="970858"/>
            <a:chOff x="7861925" y="1997973"/>
            <a:chExt cx="168902" cy="1486066"/>
          </a:xfrm>
        </p:grpSpPr>
        <p:pic>
          <p:nvPicPr>
            <p:cNvPr id="48"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1997973"/>
              <a:ext cx="168902" cy="205095"/>
            </a:xfrm>
            <a:prstGeom prst="rect">
              <a:avLst/>
            </a:prstGeom>
            <a:noFill/>
            <a:ln>
              <a:noFill/>
            </a:ln>
            <a:effectLst>
              <a:outerShdw blurRad="38100" dist="25400" dir="2700000" algn="tl" rotWithShape="0">
                <a:prstClr val="black">
                  <a:alpha val="30000"/>
                </a:prstClr>
              </a:outerShdw>
            </a:effectLst>
          </p:spPr>
        </p:pic>
        <p:pic>
          <p:nvPicPr>
            <p:cNvPr id="49"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2254167"/>
              <a:ext cx="168902" cy="205095"/>
            </a:xfrm>
            <a:prstGeom prst="rect">
              <a:avLst/>
            </a:prstGeom>
            <a:noFill/>
            <a:ln>
              <a:noFill/>
            </a:ln>
            <a:effectLst>
              <a:outerShdw blurRad="38100" dist="25400" dir="2700000" algn="tl" rotWithShape="0">
                <a:prstClr val="black">
                  <a:alpha val="30000"/>
                </a:prstClr>
              </a:outerShdw>
            </a:effectLst>
          </p:spPr>
        </p:pic>
        <p:pic>
          <p:nvPicPr>
            <p:cNvPr id="50"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2510361"/>
              <a:ext cx="168902" cy="205095"/>
            </a:xfrm>
            <a:prstGeom prst="rect">
              <a:avLst/>
            </a:prstGeom>
            <a:noFill/>
            <a:ln>
              <a:noFill/>
            </a:ln>
            <a:effectLst>
              <a:outerShdw blurRad="38100" dist="25400" dir="2700000" algn="tl" rotWithShape="0">
                <a:prstClr val="black">
                  <a:alpha val="30000"/>
                </a:prstClr>
              </a:outerShdw>
            </a:effectLst>
          </p:spPr>
        </p:pic>
        <p:pic>
          <p:nvPicPr>
            <p:cNvPr id="58"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2766555"/>
              <a:ext cx="168902" cy="205095"/>
            </a:xfrm>
            <a:prstGeom prst="rect">
              <a:avLst/>
            </a:prstGeom>
            <a:noFill/>
            <a:ln>
              <a:noFill/>
            </a:ln>
            <a:effectLst>
              <a:outerShdw blurRad="38100" dist="25400" dir="2700000" algn="tl" rotWithShape="0">
                <a:prstClr val="black">
                  <a:alpha val="30000"/>
                </a:prstClr>
              </a:outerShdw>
            </a:effectLst>
          </p:spPr>
        </p:pic>
        <p:pic>
          <p:nvPicPr>
            <p:cNvPr id="59"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3022749"/>
              <a:ext cx="168902" cy="205095"/>
            </a:xfrm>
            <a:prstGeom prst="rect">
              <a:avLst/>
            </a:prstGeom>
            <a:noFill/>
            <a:ln>
              <a:noFill/>
            </a:ln>
            <a:effectLst>
              <a:outerShdw blurRad="38100" dist="25400" dir="2700000" algn="tl" rotWithShape="0">
                <a:prstClr val="black">
                  <a:alpha val="30000"/>
                </a:prstClr>
              </a:outerShdw>
            </a:effectLst>
          </p:spPr>
        </p:pic>
        <p:pic>
          <p:nvPicPr>
            <p:cNvPr id="60"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3278944"/>
              <a:ext cx="168902" cy="205095"/>
            </a:xfrm>
            <a:prstGeom prst="rect">
              <a:avLst/>
            </a:prstGeom>
            <a:noFill/>
            <a:ln>
              <a:noFill/>
            </a:ln>
            <a:effectLst>
              <a:outerShdw blurRad="38100" dist="25400" dir="2700000" algn="tl" rotWithShape="0">
                <a:prstClr val="black">
                  <a:alpha val="30000"/>
                </a:prstClr>
              </a:outerShdw>
            </a:effectLst>
          </p:spPr>
        </p:pic>
      </p:grpSp>
      <p:sp>
        <p:nvSpPr>
          <p:cNvPr id="83" name="AutoShape 65"/>
          <p:cNvSpPr>
            <a:spLocks noChangeArrowheads="1"/>
          </p:cNvSpPr>
          <p:nvPr/>
        </p:nvSpPr>
        <p:spPr bwMode="auto">
          <a:xfrm>
            <a:off x="3291840" y="2512169"/>
            <a:ext cx="2351313" cy="519334"/>
          </a:xfrm>
          <a:prstGeom prst="rightArrow">
            <a:avLst>
              <a:gd name="adj1" fmla="val 59620"/>
              <a:gd name="adj2" fmla="val 75808"/>
            </a:avLst>
          </a:prstGeom>
          <a:gradFill rotWithShape="1">
            <a:gsLst>
              <a:gs pos="0">
                <a:srgbClr val="000000">
                  <a:lumMod val="85000"/>
                  <a:lumOff val="15000"/>
                  <a:alpha val="0"/>
                </a:srgbClr>
              </a:gs>
              <a:gs pos="46000">
                <a:schemeClr val="accent3">
                  <a:lumMod val="75000"/>
                </a:schemeClr>
              </a:gs>
            </a:gsLst>
            <a:lin ang="0" scaled="0"/>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fontAlgn="auto" hangingPunct="0">
              <a:spcBef>
                <a:spcPts val="0"/>
              </a:spcBef>
              <a:spcAft>
                <a:spcPts val="0"/>
              </a:spcAft>
              <a:defRPr/>
            </a:pPr>
            <a:r>
              <a:rPr lang="en-GB" sz="1500" i="1" dirty="0" smtClean="0">
                <a:solidFill>
                  <a:srgbClr val="FFFF99"/>
                </a:solidFill>
                <a:effectLst>
                  <a:outerShdw blurRad="38100" dist="38100" dir="2700000" algn="tl">
                    <a:srgbClr val="000000">
                      <a:alpha val="43137"/>
                    </a:srgbClr>
                  </a:outerShdw>
                </a:effectLst>
                <a:latin typeface="Segoe"/>
              </a:rPr>
              <a:t>15 Minutes</a:t>
            </a:r>
          </a:p>
        </p:txBody>
      </p:sp>
      <p:sp>
        <p:nvSpPr>
          <p:cNvPr id="84" name="AutoShape 65"/>
          <p:cNvSpPr>
            <a:spLocks noChangeArrowheads="1"/>
          </p:cNvSpPr>
          <p:nvPr/>
        </p:nvSpPr>
        <p:spPr bwMode="auto">
          <a:xfrm>
            <a:off x="3222050" y="2443429"/>
            <a:ext cx="2299396" cy="623957"/>
          </a:xfrm>
          <a:prstGeom prst="leftArrow">
            <a:avLst>
              <a:gd name="adj1" fmla="val 50000"/>
              <a:gd name="adj2" fmla="val 64987"/>
            </a:avLst>
          </a:prstGeom>
          <a:gradFill rotWithShape="1">
            <a:gsLst>
              <a:gs pos="0">
                <a:srgbClr val="000000">
                  <a:lumMod val="85000"/>
                  <a:lumOff val="15000"/>
                  <a:alpha val="0"/>
                </a:srgbClr>
              </a:gs>
              <a:gs pos="46000">
                <a:schemeClr val="accent3">
                  <a:lumMod val="75000"/>
                </a:schemeClr>
              </a:gs>
            </a:gsLst>
            <a:lin ang="10800000" scaled="0"/>
          </a:gradFill>
          <a:ln w="9525">
            <a:noFill/>
            <a:miter lim="800000"/>
            <a:headEnd/>
            <a:tailEnd/>
          </a:ln>
          <a:scene3d>
            <a:camera prst="orthographicFront"/>
            <a:lightRig rig="threePt" dir="t"/>
          </a:scene3d>
          <a:sp3d>
            <a:bevelT w="38100" h="25400"/>
          </a:sp3d>
        </p:spPr>
        <p:txBody>
          <a:bodyPr wrap="none" lIns="91435" tIns="45717" rIns="91435" bIns="45717" anchor="ctr"/>
          <a:lstStyle/>
          <a:p>
            <a:pPr lvl="0" algn="ctr" eaLnBrk="0" fontAlgn="auto" hangingPunct="0">
              <a:spcBef>
                <a:spcPts val="0"/>
              </a:spcBef>
              <a:spcAft>
                <a:spcPts val="0"/>
              </a:spcAft>
              <a:defRPr/>
            </a:pPr>
            <a:r>
              <a:rPr lang="en-GB" sz="1500" i="1" dirty="0" smtClean="0">
                <a:solidFill>
                  <a:srgbClr val="FFFF99"/>
                </a:solidFill>
                <a:effectLst>
                  <a:outerShdw blurRad="38100" dist="38100" dir="2700000" algn="tl">
                    <a:srgbClr val="000000">
                      <a:alpha val="43137"/>
                    </a:srgbClr>
                  </a:outerShdw>
                </a:effectLst>
                <a:latin typeface="Segoe"/>
              </a:rPr>
              <a:t>Restore</a:t>
            </a:r>
          </a:p>
        </p:txBody>
      </p:sp>
      <p:sp>
        <p:nvSpPr>
          <p:cNvPr id="85" name="TextBox 15"/>
          <p:cNvSpPr txBox="1">
            <a:spLocks noChangeArrowheads="1"/>
          </p:cNvSpPr>
          <p:nvPr/>
        </p:nvSpPr>
        <p:spPr bwMode="auto">
          <a:xfrm>
            <a:off x="414338" y="5177933"/>
            <a:ext cx="3187365" cy="1354211"/>
          </a:xfrm>
          <a:prstGeom prst="rect">
            <a:avLst/>
          </a:prstGeom>
          <a:noFill/>
          <a:ln w="9525">
            <a:noFill/>
            <a:miter lim="800000"/>
            <a:headEnd/>
            <a:tailEnd/>
          </a:ln>
        </p:spPr>
        <p:txBody>
          <a:bodyPr wrap="square" lIns="91435" tIns="45717" rIns="91435" bIns="45717">
            <a:spAutoFit/>
          </a:bodyPr>
          <a:lstStyle/>
          <a:p>
            <a:pPr eaLnBrk="0" hangingPunct="0"/>
            <a:r>
              <a:rPr lang="en-US" dirty="0" smtClean="0">
                <a:effectLst>
                  <a:outerShdw blurRad="38100" dist="38100" dir="2700000" algn="tl">
                    <a:srgbClr val="000000">
                      <a:alpha val="43137"/>
                    </a:srgbClr>
                  </a:outerShdw>
                </a:effectLst>
                <a:latin typeface="Segoe" pitchFamily="34" charset="0"/>
              </a:rPr>
              <a:t>DPM can restore to </a:t>
            </a:r>
          </a:p>
          <a:p>
            <a:pPr eaLnBrk="0" hangingPunct="0"/>
            <a:r>
              <a:rPr lang="en-US" dirty="0" smtClean="0">
                <a:effectLst>
                  <a:outerShdw blurRad="38100" dist="38100" dir="2700000" algn="tl">
                    <a:srgbClr val="000000">
                      <a:alpha val="43137"/>
                    </a:srgbClr>
                  </a:outerShdw>
                </a:effectLst>
                <a:latin typeface="Segoe" pitchFamily="34" charset="0"/>
              </a:rPr>
              <a:t>Today at 2:15</a:t>
            </a:r>
          </a:p>
          <a:p>
            <a:pPr eaLnBrk="0" hangingPunct="0"/>
            <a:endParaRPr lang="en-US" sz="1000" dirty="0" smtClean="0">
              <a:effectLst>
                <a:outerShdw blurRad="38100" dist="38100" dir="2700000" algn="tl">
                  <a:srgbClr val="000000">
                    <a:alpha val="43137"/>
                  </a:srgbClr>
                </a:outerShdw>
              </a:effectLst>
              <a:latin typeface="Segoe" pitchFamily="34" charset="0"/>
            </a:endParaRPr>
          </a:p>
          <a:p>
            <a:pPr eaLnBrk="0" hangingPunct="0"/>
            <a:r>
              <a:rPr lang="en-US" dirty="0" smtClean="0">
                <a:effectLst>
                  <a:outerShdw blurRad="38100" dist="38100" dir="2700000" algn="tl">
                    <a:srgbClr val="000000">
                      <a:alpha val="43137"/>
                    </a:srgbClr>
                  </a:outerShdw>
                </a:effectLst>
                <a:latin typeface="Segoe" pitchFamily="34" charset="0"/>
              </a:rPr>
              <a:t>Use existing 1:00 replica</a:t>
            </a:r>
          </a:p>
          <a:p>
            <a:pPr eaLnBrk="0" hangingPunct="0"/>
            <a:r>
              <a:rPr lang="en-US" dirty="0" smtClean="0">
                <a:effectLst>
                  <a:outerShdw blurRad="38100" dist="38100" dir="2700000" algn="tl">
                    <a:srgbClr val="000000">
                      <a:alpha val="43137"/>
                    </a:srgbClr>
                  </a:outerShdw>
                </a:effectLst>
                <a:latin typeface="Segoe" pitchFamily="34" charset="0"/>
              </a:rPr>
              <a:t>Roll forward logs to 2:15</a:t>
            </a:r>
          </a:p>
        </p:txBody>
      </p:sp>
      <p:sp>
        <p:nvSpPr>
          <p:cNvPr id="86" name="TextBox 15"/>
          <p:cNvSpPr txBox="1">
            <a:spLocks noChangeArrowheads="1"/>
          </p:cNvSpPr>
          <p:nvPr/>
        </p:nvSpPr>
        <p:spPr bwMode="auto">
          <a:xfrm>
            <a:off x="415816" y="5173458"/>
            <a:ext cx="4203000" cy="1384988"/>
          </a:xfrm>
          <a:prstGeom prst="rect">
            <a:avLst/>
          </a:prstGeom>
          <a:noFill/>
          <a:ln w="9525">
            <a:noFill/>
            <a:miter lim="800000"/>
            <a:headEnd/>
            <a:tailEnd/>
          </a:ln>
        </p:spPr>
        <p:txBody>
          <a:bodyPr wrap="none" lIns="91435" tIns="45717" rIns="91435" bIns="45717">
            <a:spAutoFit/>
          </a:bodyPr>
          <a:lstStyle/>
          <a:p>
            <a:pPr eaLnBrk="0" hangingPunct="0"/>
            <a:r>
              <a:rPr lang="en-US" sz="1800" dirty="0">
                <a:effectLst>
                  <a:outerShdw blurRad="38100" dist="38100" dir="2700000" algn="tl">
                    <a:srgbClr val="000000">
                      <a:alpha val="43137"/>
                    </a:srgbClr>
                  </a:outerShdw>
                </a:effectLst>
                <a:latin typeface="Segoe" pitchFamily="34" charset="0"/>
              </a:rPr>
              <a:t>DPM can restore to </a:t>
            </a:r>
          </a:p>
          <a:p>
            <a:pPr eaLnBrk="0" hangingPunct="0"/>
            <a:r>
              <a:rPr lang="en-US" sz="1800" dirty="0">
                <a:effectLst>
                  <a:outerShdw blurRad="38100" dist="38100" dir="2700000" algn="tl">
                    <a:srgbClr val="000000">
                      <a:alpha val="43137"/>
                    </a:srgbClr>
                  </a:outerShdw>
                </a:effectLst>
                <a:latin typeface="Segoe" pitchFamily="34" charset="0"/>
              </a:rPr>
              <a:t>Yesterday at 10:45</a:t>
            </a:r>
          </a:p>
          <a:p>
            <a:pPr eaLnBrk="0" hangingPunct="0"/>
            <a:endParaRPr lang="en-US" sz="1200" dirty="0">
              <a:effectLst>
                <a:outerShdw blurRad="38100" dist="38100" dir="2700000" algn="tl">
                  <a:srgbClr val="000000">
                    <a:alpha val="43137"/>
                  </a:srgbClr>
                </a:outerShdw>
              </a:effectLst>
              <a:latin typeface="Segoe" pitchFamily="34" charset="0"/>
            </a:endParaRPr>
          </a:p>
          <a:p>
            <a:pPr eaLnBrk="0" hangingPunct="0"/>
            <a:r>
              <a:rPr lang="en-US" sz="1800" dirty="0">
                <a:effectLst>
                  <a:outerShdw blurRad="38100" dist="38100" dir="2700000" algn="tl">
                    <a:srgbClr val="000000">
                      <a:alpha val="43137"/>
                    </a:srgbClr>
                  </a:outerShdw>
                </a:effectLst>
                <a:latin typeface="Segoe" pitchFamily="34" charset="0"/>
              </a:rPr>
              <a:t>Shadow copy 0:00 to rebuild day 0</a:t>
            </a:r>
          </a:p>
          <a:p>
            <a:pPr eaLnBrk="0" hangingPunct="0"/>
            <a:r>
              <a:rPr lang="en-US" sz="1800" dirty="0">
                <a:effectLst>
                  <a:outerShdw blurRad="38100" dist="38100" dir="2700000" algn="tl">
                    <a:srgbClr val="000000">
                      <a:alpha val="43137"/>
                    </a:srgbClr>
                  </a:outerShdw>
                </a:effectLst>
                <a:latin typeface="Segoe" pitchFamily="34" charset="0"/>
              </a:rPr>
              <a:t>Roll forward logs to yesterday at 10:45</a:t>
            </a:r>
          </a:p>
        </p:txBody>
      </p:sp>
      <p:grpSp>
        <p:nvGrpSpPr>
          <p:cNvPr id="12" name="Group 67"/>
          <p:cNvGrpSpPr/>
          <p:nvPr/>
        </p:nvGrpSpPr>
        <p:grpSpPr>
          <a:xfrm>
            <a:off x="6845071" y="4395768"/>
            <a:ext cx="119381" cy="468737"/>
            <a:chOff x="7861925" y="1997973"/>
            <a:chExt cx="168902" cy="717483"/>
          </a:xfrm>
        </p:grpSpPr>
        <p:pic>
          <p:nvPicPr>
            <p:cNvPr id="89"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1997973"/>
              <a:ext cx="168902" cy="205095"/>
            </a:xfrm>
            <a:prstGeom prst="rect">
              <a:avLst/>
            </a:prstGeom>
            <a:noFill/>
            <a:ln>
              <a:noFill/>
            </a:ln>
            <a:effectLst>
              <a:glow rad="139700">
                <a:schemeClr val="accent3">
                  <a:satMod val="175000"/>
                  <a:alpha val="40000"/>
                </a:schemeClr>
              </a:glow>
              <a:outerShdw blurRad="50800" dist="38100" dir="2700000" algn="tl" rotWithShape="0">
                <a:prstClr val="black">
                  <a:alpha val="40000"/>
                </a:prstClr>
              </a:outerShdw>
            </a:effectLst>
          </p:spPr>
        </p:pic>
        <p:pic>
          <p:nvPicPr>
            <p:cNvPr id="90"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2254167"/>
              <a:ext cx="168902" cy="205095"/>
            </a:xfrm>
            <a:prstGeom prst="rect">
              <a:avLst/>
            </a:prstGeom>
            <a:noFill/>
            <a:ln>
              <a:noFill/>
            </a:ln>
            <a:effectLst>
              <a:glow rad="139700">
                <a:schemeClr val="accent3">
                  <a:satMod val="175000"/>
                  <a:alpha val="40000"/>
                </a:schemeClr>
              </a:glow>
              <a:outerShdw blurRad="50800" dist="38100" dir="2700000" algn="tl" rotWithShape="0">
                <a:prstClr val="black">
                  <a:alpha val="40000"/>
                </a:prstClr>
              </a:outerShdw>
            </a:effectLst>
          </p:spPr>
        </p:pic>
        <p:pic>
          <p:nvPicPr>
            <p:cNvPr id="91"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2510361"/>
              <a:ext cx="168902" cy="205095"/>
            </a:xfrm>
            <a:prstGeom prst="rect">
              <a:avLst/>
            </a:prstGeom>
            <a:noFill/>
            <a:ln>
              <a:noFill/>
            </a:ln>
            <a:effectLst>
              <a:glow rad="139700">
                <a:schemeClr val="accent3">
                  <a:satMod val="175000"/>
                  <a:alpha val="40000"/>
                </a:schemeClr>
              </a:glow>
              <a:outerShdw blurRad="50800" dist="38100" dir="2700000" algn="tl" rotWithShape="0">
                <a:prstClr val="black">
                  <a:alpha val="40000"/>
                </a:prstClr>
              </a:outerShdw>
            </a:effectLst>
          </p:spPr>
        </p:pic>
      </p:grpSp>
      <p:sp>
        <p:nvSpPr>
          <p:cNvPr id="66" name="TextBox 7"/>
          <p:cNvSpPr txBox="1">
            <a:spLocks noChangeArrowheads="1"/>
          </p:cNvSpPr>
          <p:nvPr/>
        </p:nvSpPr>
        <p:spPr bwMode="auto">
          <a:xfrm>
            <a:off x="6054668" y="1325097"/>
            <a:ext cx="1356643" cy="338548"/>
          </a:xfrm>
          <a:prstGeom prst="rect">
            <a:avLst/>
          </a:prstGeom>
          <a:noFill/>
          <a:ln w="9525">
            <a:noFill/>
            <a:miter lim="800000"/>
            <a:headEnd/>
            <a:tailEnd/>
          </a:ln>
        </p:spPr>
        <p:txBody>
          <a:bodyPr wrap="none" lIns="91435" tIns="45717" rIns="91435" bIns="45717">
            <a:spAutoFit/>
          </a:bodyPr>
          <a:lstStyle/>
          <a:p>
            <a:pPr eaLnBrk="0" hangingPunct="0"/>
            <a:r>
              <a:rPr lang="en-US" sz="1600" b="1" dirty="0">
                <a:latin typeface="Segoe Semibold" pitchFamily="34" charset="0"/>
              </a:rPr>
              <a:t>DPM Replica</a:t>
            </a:r>
          </a:p>
        </p:txBody>
      </p:sp>
      <p:pic>
        <p:nvPicPr>
          <p:cNvPr id="68"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858185" y="2748785"/>
            <a:ext cx="168902" cy="205095"/>
          </a:xfrm>
          <a:prstGeom prst="rect">
            <a:avLst/>
          </a:prstGeom>
          <a:noFill/>
          <a:ln>
            <a:noFill/>
          </a:ln>
          <a:effectLst>
            <a:outerShdw blurRad="50800" dist="38100" dir="2700000" algn="tl" rotWithShape="0">
              <a:prstClr val="black">
                <a:alpha val="40000"/>
              </a:prstClr>
            </a:outerShdw>
          </a:effectLst>
        </p:spPr>
      </p:pic>
      <p:pic>
        <p:nvPicPr>
          <p:cNvPr id="69"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858185" y="3002357"/>
            <a:ext cx="168902" cy="205095"/>
          </a:xfrm>
          <a:prstGeom prst="rect">
            <a:avLst/>
          </a:prstGeom>
          <a:noFill/>
          <a:ln>
            <a:noFill/>
          </a:ln>
          <a:effectLst>
            <a:outerShdw blurRad="50800" dist="38100" dir="2700000" algn="tl" rotWithShape="0">
              <a:prstClr val="black">
                <a:alpha val="40000"/>
              </a:prstClr>
            </a:outerShdw>
          </a:effectLst>
        </p:spPr>
      </p:pic>
      <p:pic>
        <p:nvPicPr>
          <p:cNvPr id="70"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858185" y="3255931"/>
            <a:ext cx="168902" cy="205095"/>
          </a:xfrm>
          <a:prstGeom prst="rect">
            <a:avLst/>
          </a:prstGeom>
          <a:noFill/>
          <a:ln>
            <a:noFill/>
          </a:ln>
          <a:effectLst>
            <a:outerShdw blurRad="50800" dist="38100" dir="2700000" algn="tl" rotWithShape="0">
              <a:prstClr val="black">
                <a:alpha val="40000"/>
              </a:prstClr>
            </a:outerShdw>
          </a:effectLst>
        </p:spPr>
      </p:pic>
      <p:grpSp>
        <p:nvGrpSpPr>
          <p:cNvPr id="13" name="Group 16"/>
          <p:cNvGrpSpPr/>
          <p:nvPr/>
        </p:nvGrpSpPr>
        <p:grpSpPr>
          <a:xfrm>
            <a:off x="891915" y="1793814"/>
            <a:ext cx="2844865" cy="2075796"/>
            <a:chOff x="6680672" y="3531466"/>
            <a:chExt cx="1282751" cy="1369421"/>
          </a:xfrm>
        </p:grpSpPr>
        <p:sp>
          <p:nvSpPr>
            <p:cNvPr id="65" name="Oval 64"/>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nvGrpSpPr>
            <p:cNvPr id="14" name="Group 17"/>
            <p:cNvGrpSpPr/>
            <p:nvPr/>
          </p:nvGrpSpPr>
          <p:grpSpPr>
            <a:xfrm flipH="1">
              <a:off x="6802951" y="3531466"/>
              <a:ext cx="921834" cy="1256823"/>
              <a:chOff x="8097528" y="3769790"/>
              <a:chExt cx="444622" cy="606195"/>
            </a:xfrm>
          </p:grpSpPr>
          <p:sp>
            <p:nvSpPr>
              <p:cNvPr id="72" name="Flowchart: Magnetic Disk 71"/>
              <p:cNvSpPr/>
              <p:nvPr/>
            </p:nvSpPr>
            <p:spPr>
              <a:xfrm>
                <a:off x="8100716" y="3776896"/>
                <a:ext cx="441434" cy="599089"/>
              </a:xfrm>
              <a:prstGeom prst="flowChartMagneticDisk">
                <a:avLst/>
              </a:prstGeom>
              <a:gradFill>
                <a:gsLst>
                  <a:gs pos="0">
                    <a:schemeClr val="accent3">
                      <a:lumMod val="75000"/>
                    </a:schemeClr>
                  </a:gs>
                  <a:gs pos="38000">
                    <a:sysClr val="window" lastClr="FFFFFF"/>
                  </a:gs>
                  <a:gs pos="82000">
                    <a:schemeClr val="accent3">
                      <a:lumMod val="60000"/>
                      <a:lumOff val="40000"/>
                    </a:schemeClr>
                  </a:gs>
                  <a:gs pos="100000">
                    <a:srgbClr val="499133"/>
                  </a:gs>
                </a:gsLst>
                <a:lin ang="21594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sp>
            <p:nvSpPr>
              <p:cNvPr id="73" name="Oval 72"/>
              <p:cNvSpPr/>
              <p:nvPr/>
            </p:nvSpPr>
            <p:spPr>
              <a:xfrm>
                <a:off x="8097528" y="3769790"/>
                <a:ext cx="438912" cy="173818"/>
              </a:xfrm>
              <a:prstGeom prst="ellipse">
                <a:avLst/>
              </a:prstGeom>
              <a:gradFill>
                <a:gsLst>
                  <a:gs pos="31000">
                    <a:schemeClr val="accent3">
                      <a:lumMod val="60000"/>
                      <a:lumOff val="40000"/>
                    </a:schemeClr>
                  </a:gs>
                  <a:gs pos="82000">
                    <a:schemeClr val="accent3">
                      <a:lumMod val="75000"/>
                    </a:schemeClr>
                  </a:gs>
                </a:gsLst>
                <a:lin ang="17400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grpSp>
      <p:sp>
        <p:nvSpPr>
          <p:cNvPr id="61" name="Rectangle 60"/>
          <p:cNvSpPr/>
          <p:nvPr/>
        </p:nvSpPr>
        <p:spPr>
          <a:xfrm>
            <a:off x="1110343" y="2385695"/>
            <a:ext cx="2190998" cy="1216039"/>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1:XX</a:t>
            </a:r>
            <a:endParaRPr lang="en-US" sz="4100" b="1" dirty="0">
              <a:solidFill>
                <a:schemeClr val="bg1"/>
              </a:solidFill>
              <a:latin typeface="+mj-lt"/>
            </a:endParaRPr>
          </a:p>
        </p:txBody>
      </p:sp>
      <p:pic>
        <p:nvPicPr>
          <p:cNvPr id="93"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861586" y="1986785"/>
            <a:ext cx="168902" cy="205095"/>
          </a:xfrm>
          <a:prstGeom prst="rect">
            <a:avLst/>
          </a:prstGeom>
          <a:noFill/>
          <a:ln>
            <a:noFill/>
          </a:ln>
          <a:effectLst>
            <a:outerShdw blurRad="50800" dist="38100" dir="2700000" algn="tl" rotWithShape="0">
              <a:prstClr val="black">
                <a:alpha val="40000"/>
              </a:prstClr>
            </a:outerShdw>
          </a:effectLst>
        </p:spPr>
      </p:pic>
      <p:pic>
        <p:nvPicPr>
          <p:cNvPr id="94"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861586" y="2240357"/>
            <a:ext cx="168902" cy="205095"/>
          </a:xfrm>
          <a:prstGeom prst="rect">
            <a:avLst/>
          </a:prstGeom>
          <a:noFill/>
          <a:ln>
            <a:noFill/>
          </a:ln>
          <a:effectLst>
            <a:outerShdw blurRad="50800" dist="38100" dir="2700000" algn="tl" rotWithShape="0">
              <a:prstClr val="black">
                <a:alpha val="40000"/>
              </a:prstClr>
            </a:outerShdw>
          </a:effectLst>
        </p:spPr>
      </p:pic>
      <p:pic>
        <p:nvPicPr>
          <p:cNvPr id="95"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861586" y="2493931"/>
            <a:ext cx="168902" cy="205095"/>
          </a:xfrm>
          <a:prstGeom prst="rect">
            <a:avLst/>
          </a:prstGeom>
          <a:noFill/>
          <a:ln>
            <a:noFill/>
          </a:ln>
          <a:effectLst>
            <a:outerShdw blurRad="50800" dist="38100" dir="2700000" algn="tl" rotWithShape="0">
              <a:prstClr val="black">
                <a:alpha val="40000"/>
              </a:prstClr>
            </a:outerShdw>
          </a:effectLst>
        </p:spPr>
      </p:pic>
      <p:pic>
        <p:nvPicPr>
          <p:cNvPr id="120"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861920" y="1977214"/>
            <a:ext cx="168902" cy="205095"/>
          </a:xfrm>
          <a:prstGeom prst="rect">
            <a:avLst/>
          </a:prstGeom>
          <a:noFill/>
          <a:ln>
            <a:noFill/>
          </a:ln>
          <a:effectLst>
            <a:glow rad="139700">
              <a:schemeClr val="accent3">
                <a:satMod val="175000"/>
                <a:alpha val="40000"/>
              </a:schemeClr>
            </a:glow>
            <a:outerShdw blurRad="50800" dist="38100" dir="2700000" algn="tl" rotWithShape="0">
              <a:prstClr val="black">
                <a:alpha val="40000"/>
              </a:prstClr>
            </a:outerShdw>
          </a:effectLst>
        </p:spPr>
      </p:pic>
      <p:pic>
        <p:nvPicPr>
          <p:cNvPr id="121"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861920" y="2238755"/>
            <a:ext cx="168902" cy="205095"/>
          </a:xfrm>
          <a:prstGeom prst="rect">
            <a:avLst/>
          </a:prstGeom>
          <a:noFill/>
          <a:ln>
            <a:noFill/>
          </a:ln>
          <a:effectLst>
            <a:glow rad="139700">
              <a:schemeClr val="accent3">
                <a:satMod val="175000"/>
                <a:alpha val="40000"/>
              </a:schemeClr>
            </a:glow>
            <a:outerShdw blurRad="50800" dist="38100" dir="2700000" algn="tl" rotWithShape="0">
              <a:prstClr val="black">
                <a:alpha val="40000"/>
              </a:prstClr>
            </a:outerShdw>
          </a:effectLst>
        </p:spPr>
      </p:pic>
      <p:pic>
        <p:nvPicPr>
          <p:cNvPr id="67"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858185" y="2495211"/>
            <a:ext cx="168902" cy="205095"/>
          </a:xfrm>
          <a:prstGeom prst="rect">
            <a:avLst/>
          </a:prstGeom>
          <a:noFill/>
          <a:ln>
            <a:noFill/>
          </a:ln>
          <a:effectLst>
            <a:glow rad="139700">
              <a:schemeClr val="accent3">
                <a:satMod val="175000"/>
                <a:alpha val="40000"/>
              </a:schemeClr>
            </a:glow>
            <a:outerShdw blurRad="50800" dist="38100" dir="2700000" algn="tl" rotWithShape="0">
              <a:prstClr val="black">
                <a:alpha val="40000"/>
              </a:prstClr>
            </a:outerShdw>
          </a:effectLst>
        </p:spPr>
      </p:pic>
      <p:sp>
        <p:nvSpPr>
          <p:cNvPr id="64" name="Title 63"/>
          <p:cNvSpPr>
            <a:spLocks noGrp="1"/>
          </p:cNvSpPr>
          <p:nvPr>
            <p:ph type="title"/>
          </p:nvPr>
        </p:nvSpPr>
        <p:spPr>
          <a:xfrm>
            <a:off x="381000" y="230188"/>
            <a:ext cx="8382000" cy="1551194"/>
          </a:xfrm>
        </p:spPr>
        <p:txBody>
          <a:bodyPr/>
          <a:lstStyle/>
          <a:p>
            <a:pPr lvl="0"/>
            <a:r>
              <a:rPr lang="fr-FR" sz="4000" dirty="0" smtClean="0"/>
              <a:t>Efficient Protection </a:t>
            </a:r>
            <a:r>
              <a:rPr lang="fr-FR" sz="4000" dirty="0" err="1" smtClean="0"/>
              <a:t>Beyond</a:t>
            </a:r>
            <a:r>
              <a:rPr lang="fr-FR" sz="4000" dirty="0" smtClean="0"/>
              <a:t> </a:t>
            </a:r>
            <a:r>
              <a:rPr lang="fr-FR" sz="4000" dirty="0" err="1" smtClean="0"/>
              <a:t>De-duplication</a:t>
            </a:r>
            <a:r>
              <a:rPr lang="fr-FR" sz="4000" dirty="0" smtClean="0"/>
              <a:t/>
            </a:r>
            <a:br>
              <a:rPr lang="fr-FR" sz="4000" dirty="0" smtClean="0"/>
            </a:br>
            <a:r>
              <a:rPr lang="fr-FR" sz="2800" dirty="0" smtClean="0"/>
              <a:t>Day 1:  Transaction logs</a:t>
            </a:r>
            <a:r>
              <a:rPr lang="fr-FR" sz="4000" dirty="0" smtClean="0"/>
              <a:t/>
            </a:r>
            <a:br>
              <a:rPr lang="fr-FR" sz="4000" dirty="0" smtClean="0"/>
            </a:b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84"/>
                                        </p:tgtEl>
                                        <p:attrNameLst>
                                          <p:attrName>style.visibility</p:attrName>
                                        </p:attrNameLst>
                                      </p:cBhvr>
                                      <p:to>
                                        <p:strVal val="visible"/>
                                      </p:to>
                                    </p:set>
                                    <p:animEffect transition="in" filter="wipe(right)">
                                      <p:cBhvr>
                                        <p:cTn id="7" dur="1000"/>
                                        <p:tgtEl>
                                          <p:spTgt spid="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1000"/>
                                        <p:tgtEl>
                                          <p:spTgt spid="92"/>
                                        </p:tgtEl>
                                      </p:cBhvr>
                                    </p:animEffect>
                                  </p:childTnLst>
                                </p:cTn>
                              </p:par>
                              <p:par>
                                <p:cTn id="11" presetID="10" presetClass="exit" presetSubtype="0" fill="hold" nodeType="withEffect">
                                  <p:stCondLst>
                                    <p:cond delay="500"/>
                                  </p:stCondLst>
                                  <p:childTnLst>
                                    <p:animEffect transition="out" filter="fade">
                                      <p:cBhvr>
                                        <p:cTn id="12" dur="500"/>
                                        <p:tgtEl>
                                          <p:spTgt spid="83"/>
                                        </p:tgtEl>
                                      </p:cBhvr>
                                    </p:animEffect>
                                    <p:set>
                                      <p:cBhvr>
                                        <p:cTn id="13" dur="1" fill="hold">
                                          <p:stCondLst>
                                            <p:cond delay="499"/>
                                          </p:stCondLst>
                                        </p:cTn>
                                        <p:tgtEl>
                                          <p:spTgt spid="83"/>
                                        </p:tgtEl>
                                        <p:attrNameLst>
                                          <p:attrName>style.visibility</p:attrName>
                                        </p:attrNameLst>
                                      </p:cBhvr>
                                      <p:to>
                                        <p:strVal val="hidden"/>
                                      </p:to>
                                    </p:set>
                                  </p:childTnLst>
                                </p:cTn>
                              </p:par>
                              <p:par>
                                <p:cTn id="14" presetID="10" presetClass="entr" presetSubtype="0" fill="hold" nodeType="withEffect">
                                  <p:stCondLst>
                                    <p:cond delay="50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1000"/>
                                        <p:tgtEl>
                                          <p:spTgt spid="85"/>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childTnLst>
                                </p:cTn>
                              </p:par>
                            </p:childTnLst>
                          </p:cTn>
                        </p:par>
                        <p:par>
                          <p:cTn id="24" fill="hold">
                            <p:stCondLst>
                              <p:cond delay="2500"/>
                            </p:stCondLst>
                            <p:childTnLst>
                              <p:par>
                                <p:cTn id="25" presetID="0" presetClass="path" presetSubtype="0" accel="50000" decel="50000" fill="hold" nodeType="afterEffect">
                                  <p:stCondLst>
                                    <p:cond delay="0"/>
                                  </p:stCondLst>
                                  <p:childTnLst>
                                    <p:animMotion origin="layout" path="M -3.61111E-6 -7.40741E-7 L -0.67586 0.20972 " pathEditMode="relative" rAng="0" ptsTypes="AA">
                                      <p:cBhvr>
                                        <p:cTn id="26" dur="2000" fill="hold"/>
                                        <p:tgtEl>
                                          <p:spTgt spid="120"/>
                                        </p:tgtEl>
                                        <p:attrNameLst>
                                          <p:attrName>ppt_x</p:attrName>
                                          <p:attrName>ppt_y</p:attrName>
                                        </p:attrNameLst>
                                      </p:cBhvr>
                                      <p:rCtr x="-338" y="105"/>
                                    </p:animMotion>
                                  </p:childTnLst>
                                </p:cTn>
                              </p:par>
                              <p:par>
                                <p:cTn id="27" presetID="0" presetClass="path" presetSubtype="0" accel="50000" decel="50000" fill="hold" nodeType="withEffect">
                                  <p:stCondLst>
                                    <p:cond delay="100"/>
                                  </p:stCondLst>
                                  <p:childTnLst>
                                    <p:animMotion origin="layout" path="M 0.0007 0.00093 L -0.62864 0.17269 " pathEditMode="relative" rAng="0" ptsTypes="AA">
                                      <p:cBhvr>
                                        <p:cTn id="28" dur="2000" fill="hold"/>
                                        <p:tgtEl>
                                          <p:spTgt spid="121"/>
                                        </p:tgtEl>
                                        <p:attrNameLst>
                                          <p:attrName>ppt_x</p:attrName>
                                          <p:attrName>ppt_y</p:attrName>
                                        </p:attrNameLst>
                                      </p:cBhvr>
                                      <p:rCtr x="-315" y="86"/>
                                    </p:animMotion>
                                  </p:childTnLst>
                                </p:cTn>
                              </p:par>
                              <p:par>
                                <p:cTn id="29" presetID="0" presetClass="path" presetSubtype="0" accel="50000" decel="50000" fill="hold" nodeType="withEffect">
                                  <p:stCondLst>
                                    <p:cond delay="200"/>
                                  </p:stCondLst>
                                  <p:childTnLst>
                                    <p:animMotion origin="layout" path="M 3.61111E-6 -3.7037E-6 L -0.58334 0.13519 " pathEditMode="relative" rAng="0" ptsTypes="AA">
                                      <p:cBhvr>
                                        <p:cTn id="30" dur="2000" fill="hold"/>
                                        <p:tgtEl>
                                          <p:spTgt spid="67"/>
                                        </p:tgtEl>
                                        <p:attrNameLst>
                                          <p:attrName>ppt_x</p:attrName>
                                          <p:attrName>ppt_y</p:attrName>
                                        </p:attrNameLst>
                                      </p:cBhvr>
                                      <p:rCtr x="-292" y="68"/>
                                    </p:animMotion>
                                  </p:childTnLst>
                                </p:cTn>
                              </p:par>
                            </p:childTnLst>
                          </p:cTn>
                        </p:par>
                        <p:par>
                          <p:cTn id="31" fill="hold">
                            <p:stCondLst>
                              <p:cond delay="4700"/>
                            </p:stCondLst>
                            <p:childTnLst>
                              <p:par>
                                <p:cTn id="32" presetID="10" presetClass="exit" presetSubtype="0" fill="hold" nodeType="afterEffect">
                                  <p:stCondLst>
                                    <p:cond delay="0"/>
                                  </p:stCondLst>
                                  <p:childTnLst>
                                    <p:animEffect transition="out" filter="fade">
                                      <p:cBhvr>
                                        <p:cTn id="33" dur="1000"/>
                                        <p:tgtEl>
                                          <p:spTgt spid="120"/>
                                        </p:tgtEl>
                                      </p:cBhvr>
                                    </p:animEffect>
                                    <p:set>
                                      <p:cBhvr>
                                        <p:cTn id="34" dur="1" fill="hold">
                                          <p:stCondLst>
                                            <p:cond delay="999"/>
                                          </p:stCondLst>
                                        </p:cTn>
                                        <p:tgtEl>
                                          <p:spTgt spid="12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000"/>
                                        <p:tgtEl>
                                          <p:spTgt spid="121"/>
                                        </p:tgtEl>
                                      </p:cBhvr>
                                    </p:animEffect>
                                    <p:set>
                                      <p:cBhvr>
                                        <p:cTn id="37" dur="1" fill="hold">
                                          <p:stCondLst>
                                            <p:cond delay="999"/>
                                          </p:stCondLst>
                                        </p:cTn>
                                        <p:tgtEl>
                                          <p:spTgt spid="12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00"/>
                                        <p:tgtEl>
                                          <p:spTgt spid="67"/>
                                        </p:tgtEl>
                                      </p:cBhvr>
                                    </p:animEffect>
                                    <p:set>
                                      <p:cBhvr>
                                        <p:cTn id="40" dur="1" fill="hold">
                                          <p:stCondLst>
                                            <p:cond delay="999"/>
                                          </p:stCondLst>
                                        </p:cTn>
                                        <p:tgtEl>
                                          <p:spTgt spid="6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1000"/>
                                        <p:tgtEl>
                                          <p:spTgt spid="86"/>
                                        </p:tgtEl>
                                      </p:cBhvr>
                                    </p:animEffect>
                                  </p:childTnLst>
                                </p:cTn>
                              </p:par>
                              <p:par>
                                <p:cTn id="46" presetID="10" presetClass="exit" presetSubtype="0" fill="hold" nodeType="withEffect">
                                  <p:stCondLst>
                                    <p:cond delay="0"/>
                                  </p:stCondLst>
                                  <p:childTnLst>
                                    <p:animEffect transition="out" filter="fade">
                                      <p:cBhvr>
                                        <p:cTn id="47" dur="1000"/>
                                        <p:tgtEl>
                                          <p:spTgt spid="85"/>
                                        </p:tgtEl>
                                      </p:cBhvr>
                                    </p:animEffect>
                                    <p:set>
                                      <p:cBhvr>
                                        <p:cTn id="48" dur="1" fill="hold">
                                          <p:stCondLst>
                                            <p:cond delay="999"/>
                                          </p:stCondLst>
                                        </p:cTn>
                                        <p:tgtEl>
                                          <p:spTgt spid="85"/>
                                        </p:tgtEl>
                                        <p:attrNameLst>
                                          <p:attrName>style.visibility</p:attrName>
                                        </p:attrNameLst>
                                      </p:cBhvr>
                                      <p:to>
                                        <p:strVal val="hidden"/>
                                      </p:to>
                                    </p:se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1000"/>
                                        <p:tgtEl>
                                          <p:spTgt spid="87"/>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87" grpId="0" animBg="1"/>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bwMode="auto">
          <a:xfrm>
            <a:off x="4636548" y="4141785"/>
            <a:ext cx="3969570" cy="1506869"/>
          </a:xfrm>
          <a:prstGeom prst="roundRect">
            <a:avLst>
              <a:gd name="adj" fmla="val 11363"/>
            </a:avLst>
          </a:prstGeom>
          <a:gradFill flip="none" rotWithShape="1">
            <a:gsLst>
              <a:gs pos="0">
                <a:schemeClr val="bg1"/>
              </a:gs>
              <a:gs pos="62000">
                <a:srgbClr val="00B0F0">
                  <a:alpha val="18000"/>
                </a:srgbClr>
              </a:gs>
            </a:gsLst>
            <a:lin ang="16200000" scaled="1"/>
            <a:tileRect/>
          </a:gradFill>
          <a:ln w="9525" cap="flat" cmpd="sng" algn="ctr">
            <a:solidFill>
              <a:schemeClr val="accent1">
                <a:alpha val="33000"/>
              </a:schemeClr>
            </a:solidFill>
            <a:prstDash val="solid"/>
            <a:round/>
            <a:headEnd type="none" w="med" len="med"/>
            <a:tailEnd type="none" w="med" len="med"/>
          </a:ln>
          <a:effectLst/>
        </p:spPr>
        <p:txBody>
          <a:bodyPr lIns="91435" tIns="45717" rIns="91435" bIns="45717"/>
          <a:lstStyle/>
          <a:p>
            <a:pPr defTabSz="914355" eaLnBrk="0" hangingPunct="0">
              <a:defRPr/>
            </a:pPr>
            <a:endParaRPr lang="en-US" sz="2000" dirty="0">
              <a:latin typeface="Times" charset="0"/>
            </a:endParaRPr>
          </a:p>
        </p:txBody>
      </p:sp>
      <p:grpSp>
        <p:nvGrpSpPr>
          <p:cNvPr id="2" name="Group 92"/>
          <p:cNvGrpSpPr/>
          <p:nvPr/>
        </p:nvGrpSpPr>
        <p:grpSpPr>
          <a:xfrm>
            <a:off x="5819457" y="4311141"/>
            <a:ext cx="1151907" cy="1223158"/>
            <a:chOff x="5819457" y="4311141"/>
            <a:chExt cx="1151907" cy="1223158"/>
          </a:xfrm>
        </p:grpSpPr>
        <p:grpSp>
          <p:nvGrpSpPr>
            <p:cNvPr id="3" name="Group 94"/>
            <p:cNvGrpSpPr/>
            <p:nvPr/>
          </p:nvGrpSpPr>
          <p:grpSpPr>
            <a:xfrm>
              <a:off x="6841548" y="4397411"/>
              <a:ext cx="119381" cy="970858"/>
              <a:chOff x="7861925" y="1997973"/>
              <a:chExt cx="168902" cy="1486066"/>
            </a:xfrm>
          </p:grpSpPr>
          <p:pic>
            <p:nvPicPr>
              <p:cNvPr id="96"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1997973"/>
                <a:ext cx="168902" cy="205095"/>
              </a:xfrm>
              <a:prstGeom prst="rect">
                <a:avLst/>
              </a:prstGeom>
              <a:noFill/>
              <a:ln>
                <a:noFill/>
              </a:ln>
              <a:effectLst>
                <a:outerShdw blurRad="38100" dist="25400" dir="2700000" algn="tl" rotWithShape="0">
                  <a:prstClr val="black">
                    <a:alpha val="30000"/>
                  </a:prstClr>
                </a:outerShdw>
              </a:effectLst>
            </p:spPr>
          </p:pic>
          <p:pic>
            <p:nvPicPr>
              <p:cNvPr id="97"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2254167"/>
                <a:ext cx="168902" cy="205095"/>
              </a:xfrm>
              <a:prstGeom prst="rect">
                <a:avLst/>
              </a:prstGeom>
              <a:noFill/>
              <a:ln>
                <a:noFill/>
              </a:ln>
              <a:effectLst>
                <a:outerShdw blurRad="38100" dist="25400" dir="2700000" algn="tl" rotWithShape="0">
                  <a:prstClr val="black">
                    <a:alpha val="30000"/>
                  </a:prstClr>
                </a:outerShdw>
              </a:effectLst>
            </p:spPr>
          </p:pic>
          <p:pic>
            <p:nvPicPr>
              <p:cNvPr id="98"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2510361"/>
                <a:ext cx="168902" cy="205095"/>
              </a:xfrm>
              <a:prstGeom prst="rect">
                <a:avLst/>
              </a:prstGeom>
              <a:noFill/>
              <a:ln>
                <a:noFill/>
              </a:ln>
              <a:effectLst>
                <a:outerShdw blurRad="38100" dist="25400" dir="2700000" algn="tl" rotWithShape="0">
                  <a:prstClr val="black">
                    <a:alpha val="30000"/>
                  </a:prstClr>
                </a:outerShdw>
              </a:effectLst>
            </p:spPr>
          </p:pic>
          <p:pic>
            <p:nvPicPr>
              <p:cNvPr id="99"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2766555"/>
                <a:ext cx="168902" cy="205095"/>
              </a:xfrm>
              <a:prstGeom prst="rect">
                <a:avLst/>
              </a:prstGeom>
              <a:noFill/>
              <a:ln>
                <a:noFill/>
              </a:ln>
              <a:effectLst>
                <a:outerShdw blurRad="38100" dist="25400" dir="2700000" algn="tl" rotWithShape="0">
                  <a:prstClr val="black">
                    <a:alpha val="30000"/>
                  </a:prstClr>
                </a:outerShdw>
              </a:effectLst>
            </p:spPr>
          </p:pic>
          <p:pic>
            <p:nvPicPr>
              <p:cNvPr id="100"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3022749"/>
                <a:ext cx="168902" cy="205095"/>
              </a:xfrm>
              <a:prstGeom prst="rect">
                <a:avLst/>
              </a:prstGeom>
              <a:noFill/>
              <a:ln>
                <a:noFill/>
              </a:ln>
              <a:effectLst>
                <a:outerShdw blurRad="38100" dist="25400" dir="2700000" algn="tl" rotWithShape="0">
                  <a:prstClr val="black">
                    <a:alpha val="30000"/>
                  </a:prstClr>
                </a:outerShdw>
              </a:effectLst>
            </p:spPr>
          </p:pic>
          <p:pic>
            <p:nvPicPr>
              <p:cNvPr id="101" name="Picture 2" descr="D:\Projects\Microsoft\DPM_Deck\images\data.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861925" y="3278944"/>
                <a:ext cx="168902" cy="205095"/>
              </a:xfrm>
              <a:prstGeom prst="rect">
                <a:avLst/>
              </a:prstGeom>
              <a:noFill/>
              <a:ln>
                <a:noFill/>
              </a:ln>
              <a:effectLst>
                <a:outerShdw blurRad="38100" dist="25400" dir="2700000" algn="tl" rotWithShape="0">
                  <a:prstClr val="black">
                    <a:alpha val="30000"/>
                  </a:prstClr>
                </a:outerShdw>
              </a:effectLst>
            </p:spPr>
          </p:pic>
        </p:grpSp>
        <p:grpSp>
          <p:nvGrpSpPr>
            <p:cNvPr id="4" name="Group 37"/>
            <p:cNvGrpSpPr/>
            <p:nvPr/>
          </p:nvGrpSpPr>
          <p:grpSpPr>
            <a:xfrm>
              <a:off x="5819457" y="4311141"/>
              <a:ext cx="1151907" cy="1223158"/>
              <a:chOff x="3420093" y="3740728"/>
              <a:chExt cx="1151907" cy="1223158"/>
            </a:xfrm>
          </p:grpSpPr>
          <p:grpSp>
            <p:nvGrpSpPr>
              <p:cNvPr id="5" name="Group 16"/>
              <p:cNvGrpSpPr/>
              <p:nvPr/>
            </p:nvGrpSpPr>
            <p:grpSpPr>
              <a:xfrm>
                <a:off x="3420093" y="3740728"/>
                <a:ext cx="1151907" cy="1223158"/>
                <a:chOff x="6680672" y="3530724"/>
                <a:chExt cx="1282751" cy="1370163"/>
              </a:xfrm>
            </p:grpSpPr>
            <p:sp>
              <p:nvSpPr>
                <p:cNvPr id="119" name="Oval 118"/>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nvGrpSpPr>
                <p:cNvPr id="6" name="Group 17"/>
                <p:cNvGrpSpPr/>
                <p:nvPr/>
              </p:nvGrpSpPr>
              <p:grpSpPr>
                <a:xfrm flipH="1">
                  <a:off x="6802957" y="3530724"/>
                  <a:ext cx="915232" cy="1249929"/>
                  <a:chOff x="8100715" y="3769433"/>
                  <a:chExt cx="441438" cy="602870"/>
                </a:xfrm>
              </p:grpSpPr>
              <p:sp>
                <p:nvSpPr>
                  <p:cNvPr id="121" name="Flowchart: Magnetic Disk 120"/>
                  <p:cNvSpPr/>
                  <p:nvPr/>
                </p:nvSpPr>
                <p:spPr>
                  <a:xfrm>
                    <a:off x="8100719" y="3773214"/>
                    <a:ext cx="441434" cy="599089"/>
                  </a:xfrm>
                  <a:prstGeom prst="flowChartMagneticDisk">
                    <a:avLst/>
                  </a:prstGeom>
                  <a:gradFill>
                    <a:gsLst>
                      <a:gs pos="0">
                        <a:schemeClr val="bg2">
                          <a:lumMod val="75000"/>
                        </a:schemeClr>
                      </a:gs>
                      <a:gs pos="38000">
                        <a:schemeClr val="bg1"/>
                      </a:gs>
                      <a:gs pos="82000">
                        <a:schemeClr val="bg2"/>
                      </a:gs>
                      <a:gs pos="100000">
                        <a:schemeClr val="bg2">
                          <a:lumMod val="75000"/>
                        </a:schemeClr>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22" name="Oval 121"/>
                  <p:cNvSpPr/>
                  <p:nvPr/>
                </p:nvSpPr>
                <p:spPr>
                  <a:xfrm>
                    <a:off x="8100715" y="3769433"/>
                    <a:ext cx="438912" cy="173818"/>
                  </a:xfrm>
                  <a:prstGeom prst="ellipse">
                    <a:avLst/>
                  </a:prstGeom>
                  <a:gradFill>
                    <a:gsLst>
                      <a:gs pos="37000">
                        <a:srgbClr val="FFFFB3"/>
                      </a:gs>
                      <a:gs pos="72000">
                        <a:schemeClr val="bg2">
                          <a:lumMod val="75000"/>
                        </a:schemeClr>
                      </a:gs>
                    </a:gsLst>
                    <a:lin ang="66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sp>
            <p:nvSpPr>
              <p:cNvPr id="118" name="Rectangle 117"/>
              <p:cNvSpPr/>
              <p:nvPr/>
            </p:nvSpPr>
            <p:spPr>
              <a:xfrm>
                <a:off x="3437901" y="4074069"/>
                <a:ext cx="1003466" cy="509498"/>
              </a:xfrm>
              <a:prstGeom prst="rect">
                <a:avLst/>
              </a:prstGeom>
            </p:spPr>
            <p:txBody>
              <a:bodyPr wrap="square">
                <a:spAutoFit/>
              </a:bodyPr>
              <a:lstStyle/>
              <a:p>
                <a:pPr algn="ctr" eaLnBrk="0" hangingPunct="0">
                  <a:lnSpc>
                    <a:spcPts val="3599"/>
                  </a:lnSpc>
                  <a:defRPr/>
                </a:pPr>
                <a:r>
                  <a:rPr lang="en-US" sz="2200" b="1" dirty="0" smtClean="0">
                    <a:solidFill>
                      <a:schemeClr val="bg1">
                        <a:lumMod val="65000"/>
                      </a:schemeClr>
                    </a:solidFill>
                    <a:latin typeface="+mj-lt"/>
                  </a:rPr>
                  <a:t>0:00</a:t>
                </a:r>
              </a:p>
            </p:txBody>
          </p:sp>
        </p:grpSp>
      </p:grpSp>
      <p:grpSp>
        <p:nvGrpSpPr>
          <p:cNvPr id="7" name="Group 122"/>
          <p:cNvGrpSpPr/>
          <p:nvPr/>
        </p:nvGrpSpPr>
        <p:grpSpPr>
          <a:xfrm>
            <a:off x="5819824" y="4310444"/>
            <a:ext cx="1151907" cy="1223158"/>
            <a:chOff x="5815341" y="4307025"/>
            <a:chExt cx="1151907" cy="1223158"/>
          </a:xfrm>
        </p:grpSpPr>
        <p:grpSp>
          <p:nvGrpSpPr>
            <p:cNvPr id="8" name="Group 106"/>
            <p:cNvGrpSpPr/>
            <p:nvPr/>
          </p:nvGrpSpPr>
          <p:grpSpPr>
            <a:xfrm>
              <a:off x="5815341" y="4307025"/>
              <a:ext cx="1151907" cy="1223158"/>
              <a:chOff x="3420093" y="3740728"/>
              <a:chExt cx="1151907" cy="1223158"/>
            </a:xfrm>
          </p:grpSpPr>
          <p:grpSp>
            <p:nvGrpSpPr>
              <p:cNvPr id="9" name="Group 16"/>
              <p:cNvGrpSpPr/>
              <p:nvPr/>
            </p:nvGrpSpPr>
            <p:grpSpPr>
              <a:xfrm>
                <a:off x="3420093" y="3740728"/>
                <a:ext cx="1151907" cy="1223158"/>
                <a:chOff x="6680672" y="3530724"/>
                <a:chExt cx="1282751" cy="1370163"/>
              </a:xfrm>
            </p:grpSpPr>
            <p:sp>
              <p:nvSpPr>
                <p:cNvPr id="134" name="Oval 133"/>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nvGrpSpPr>
                <p:cNvPr id="10" name="Group 17"/>
                <p:cNvGrpSpPr/>
                <p:nvPr/>
              </p:nvGrpSpPr>
              <p:grpSpPr>
                <a:xfrm flipH="1">
                  <a:off x="6802957" y="3530724"/>
                  <a:ext cx="915232" cy="1249929"/>
                  <a:chOff x="8100715" y="3769433"/>
                  <a:chExt cx="441438" cy="602870"/>
                </a:xfrm>
              </p:grpSpPr>
              <p:sp>
                <p:nvSpPr>
                  <p:cNvPr id="136" name="Flowchart: Magnetic Disk 135"/>
                  <p:cNvSpPr/>
                  <p:nvPr/>
                </p:nvSpPr>
                <p:spPr>
                  <a:xfrm>
                    <a:off x="8100719" y="3773214"/>
                    <a:ext cx="441434" cy="599089"/>
                  </a:xfrm>
                  <a:prstGeom prst="flowChartMagneticDisk">
                    <a:avLst/>
                  </a:prstGeom>
                  <a:gradFill>
                    <a:gsLst>
                      <a:gs pos="0">
                        <a:srgbClr val="F12901"/>
                      </a:gs>
                      <a:gs pos="38000">
                        <a:sysClr val="window" lastClr="FFFFFF"/>
                      </a:gs>
                      <a:gs pos="82000">
                        <a:srgbClr val="FE6D50"/>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37" name="Oval 136"/>
                  <p:cNvSpPr/>
                  <p:nvPr/>
                </p:nvSpPr>
                <p:spPr>
                  <a:xfrm>
                    <a:off x="8100715" y="3769433"/>
                    <a:ext cx="438912" cy="173818"/>
                  </a:xfrm>
                  <a:prstGeom prst="ellipse">
                    <a:avLst/>
                  </a:prstGeom>
                  <a:gradFill>
                    <a:gsLst>
                      <a:gs pos="31000">
                        <a:sysClr val="window" lastClr="FFFFFF"/>
                      </a:gs>
                      <a:gs pos="82000">
                        <a:srgbClr val="F12901"/>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sp>
            <p:nvSpPr>
              <p:cNvPr id="133" name="Rectangle 132"/>
              <p:cNvSpPr/>
              <p:nvPr/>
            </p:nvSpPr>
            <p:spPr>
              <a:xfrm>
                <a:off x="3437901" y="4086426"/>
                <a:ext cx="1003466" cy="509498"/>
              </a:xfrm>
              <a:prstGeom prst="rect">
                <a:avLst/>
              </a:prstGeom>
            </p:spPr>
            <p:txBody>
              <a:bodyPr wrap="square">
                <a:spAutoFit/>
              </a:bodyPr>
              <a:lstStyle/>
              <a:p>
                <a:pPr algn="ctr" eaLnBrk="0" hangingPunct="0">
                  <a:lnSpc>
                    <a:spcPts val="3599"/>
                  </a:lnSpc>
                  <a:defRPr/>
                </a:pPr>
                <a:r>
                  <a:rPr lang="en-US" sz="2200" b="1" dirty="0" smtClean="0">
                    <a:solidFill>
                      <a:schemeClr val="accent4">
                        <a:lumMod val="75000"/>
                      </a:schemeClr>
                    </a:solidFill>
                    <a:latin typeface="+mj-lt"/>
                  </a:rPr>
                  <a:t>1:00</a:t>
                </a:r>
              </a:p>
            </p:txBody>
          </p:sp>
        </p:grpSp>
        <p:grpSp>
          <p:nvGrpSpPr>
            <p:cNvPr id="11" name="Group 113"/>
            <p:cNvGrpSpPr/>
            <p:nvPr/>
          </p:nvGrpSpPr>
          <p:grpSpPr>
            <a:xfrm>
              <a:off x="6841548" y="4397410"/>
              <a:ext cx="119381" cy="970856"/>
              <a:chOff x="7861925" y="1997973"/>
              <a:chExt cx="168902" cy="1486066"/>
            </a:xfrm>
          </p:grpSpPr>
          <p:pic>
            <p:nvPicPr>
              <p:cNvPr id="126" name="Picture 2" descr="D:\Projects\Microsoft\DPM_Deck\images\data.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861925" y="1997973"/>
                <a:ext cx="168902" cy="205095"/>
              </a:xfrm>
              <a:prstGeom prst="rect">
                <a:avLst/>
              </a:prstGeom>
              <a:noFill/>
              <a:ln>
                <a:noFill/>
              </a:ln>
              <a:effectLst>
                <a:outerShdw blurRad="38100" dist="25400" dir="2700000" algn="tl" rotWithShape="0">
                  <a:prstClr val="black">
                    <a:alpha val="30000"/>
                  </a:prstClr>
                </a:outerShdw>
              </a:effectLst>
            </p:spPr>
          </p:pic>
          <p:pic>
            <p:nvPicPr>
              <p:cNvPr id="127" name="Picture 2" descr="D:\Projects\Microsoft\DPM_Deck\images\data.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861925" y="2254167"/>
                <a:ext cx="168902" cy="205095"/>
              </a:xfrm>
              <a:prstGeom prst="rect">
                <a:avLst/>
              </a:prstGeom>
              <a:noFill/>
              <a:ln>
                <a:noFill/>
              </a:ln>
              <a:effectLst>
                <a:outerShdw blurRad="38100" dist="25400" dir="2700000" algn="tl" rotWithShape="0">
                  <a:prstClr val="black">
                    <a:alpha val="30000"/>
                  </a:prstClr>
                </a:outerShdw>
              </a:effectLst>
            </p:spPr>
          </p:pic>
          <p:pic>
            <p:nvPicPr>
              <p:cNvPr id="128" name="Picture 2" descr="D:\Projects\Microsoft\DPM_Deck\images\data.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861925" y="2510361"/>
                <a:ext cx="168902" cy="205095"/>
              </a:xfrm>
              <a:prstGeom prst="rect">
                <a:avLst/>
              </a:prstGeom>
              <a:noFill/>
              <a:ln>
                <a:noFill/>
              </a:ln>
              <a:effectLst>
                <a:outerShdw blurRad="38100" dist="25400" dir="2700000" algn="tl" rotWithShape="0">
                  <a:prstClr val="black">
                    <a:alpha val="30000"/>
                  </a:prstClr>
                </a:outerShdw>
              </a:effectLst>
            </p:spPr>
          </p:pic>
          <p:pic>
            <p:nvPicPr>
              <p:cNvPr id="129" name="Picture 2" descr="D:\Projects\Microsoft\DPM_Deck\images\data.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861925" y="2766555"/>
                <a:ext cx="168902" cy="205095"/>
              </a:xfrm>
              <a:prstGeom prst="rect">
                <a:avLst/>
              </a:prstGeom>
              <a:noFill/>
              <a:ln>
                <a:noFill/>
              </a:ln>
              <a:effectLst>
                <a:outerShdw blurRad="38100" dist="25400" dir="2700000" algn="tl" rotWithShape="0">
                  <a:prstClr val="black">
                    <a:alpha val="30000"/>
                  </a:prstClr>
                </a:outerShdw>
              </a:effectLst>
            </p:spPr>
          </p:pic>
          <p:pic>
            <p:nvPicPr>
              <p:cNvPr id="130" name="Picture 2" descr="D:\Projects\Microsoft\DPM_Deck\images\data.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861925" y="3022749"/>
                <a:ext cx="168902" cy="205095"/>
              </a:xfrm>
              <a:prstGeom prst="rect">
                <a:avLst/>
              </a:prstGeom>
              <a:noFill/>
              <a:ln>
                <a:noFill/>
              </a:ln>
              <a:effectLst>
                <a:outerShdw blurRad="38100" dist="25400" dir="2700000" algn="tl" rotWithShape="0">
                  <a:prstClr val="black">
                    <a:alpha val="30000"/>
                  </a:prstClr>
                </a:outerShdw>
              </a:effectLst>
            </p:spPr>
          </p:pic>
          <p:pic>
            <p:nvPicPr>
              <p:cNvPr id="131" name="Picture 2" descr="D:\Projects\Microsoft\DPM_Deck\images\data.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861925" y="3278944"/>
                <a:ext cx="168902" cy="205095"/>
              </a:xfrm>
              <a:prstGeom prst="rect">
                <a:avLst/>
              </a:prstGeom>
              <a:noFill/>
              <a:ln>
                <a:noFill/>
              </a:ln>
              <a:effectLst>
                <a:outerShdw blurRad="38100" dist="25400" dir="2700000" algn="tl" rotWithShape="0">
                  <a:prstClr val="black">
                    <a:alpha val="30000"/>
                  </a:prstClr>
                </a:outerShdw>
              </a:effectLst>
            </p:spPr>
          </p:pic>
        </p:grpSp>
      </p:grpSp>
      <p:grpSp>
        <p:nvGrpSpPr>
          <p:cNvPr id="12" name="Group 102"/>
          <p:cNvGrpSpPr/>
          <p:nvPr/>
        </p:nvGrpSpPr>
        <p:grpSpPr>
          <a:xfrm>
            <a:off x="5401102" y="1800571"/>
            <a:ext cx="2844865" cy="2083465"/>
            <a:chOff x="5396620" y="1796088"/>
            <a:chExt cx="2844865" cy="2083465"/>
          </a:xfrm>
        </p:grpSpPr>
        <p:sp>
          <p:nvSpPr>
            <p:cNvPr id="104" name="Oval 103"/>
            <p:cNvSpPr/>
            <p:nvPr/>
          </p:nvSpPr>
          <p:spPr>
            <a:xfrm>
              <a:off x="5396620" y="3132057"/>
              <a:ext cx="2844865" cy="747496"/>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nvGrpSpPr>
            <p:cNvPr id="13" name="Group 138"/>
            <p:cNvGrpSpPr/>
            <p:nvPr/>
          </p:nvGrpSpPr>
          <p:grpSpPr>
            <a:xfrm>
              <a:off x="5662866" y="1796088"/>
              <a:ext cx="2029783" cy="1908114"/>
              <a:chOff x="1319466" y="1957452"/>
              <a:chExt cx="2029783" cy="1908114"/>
            </a:xfrm>
          </p:grpSpPr>
          <p:sp>
            <p:nvSpPr>
              <p:cNvPr id="106" name="Flowchart: Magnetic Disk 105"/>
              <p:cNvSpPr/>
              <p:nvPr/>
            </p:nvSpPr>
            <p:spPr>
              <a:xfrm flipH="1">
                <a:off x="1319466" y="1982782"/>
                <a:ext cx="2029769" cy="1882784"/>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sp>
            <p:nvSpPr>
              <p:cNvPr id="107" name="Oval 106"/>
              <p:cNvSpPr/>
              <p:nvPr/>
            </p:nvSpPr>
            <p:spPr>
              <a:xfrm flipH="1">
                <a:off x="1331076" y="1957452"/>
                <a:ext cx="2018173" cy="546266"/>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grpSp>
      <p:sp>
        <p:nvSpPr>
          <p:cNvPr id="46083" name="Title 3"/>
          <p:cNvSpPr>
            <a:spLocks noGrp="1"/>
          </p:cNvSpPr>
          <p:nvPr>
            <p:ph type="title"/>
          </p:nvPr>
        </p:nvSpPr>
        <p:spPr/>
        <p:txBody>
          <a:bodyPr/>
          <a:lstStyle/>
          <a:p>
            <a:r>
              <a:rPr lang="en-US" sz="3600" dirty="0" smtClean="0"/>
              <a:t>Efficient Protection Beyond De-duplication</a:t>
            </a:r>
            <a:br>
              <a:rPr lang="en-US" sz="3600" dirty="0" smtClean="0"/>
            </a:br>
            <a:r>
              <a:rPr lang="en-US" sz="2400" dirty="0" smtClean="0">
                <a:solidFill>
                  <a:srgbClr val="FDF8B5"/>
                </a:solidFill>
              </a:rPr>
              <a:t>Day 2:  DPM express full</a:t>
            </a:r>
            <a:endParaRPr lang="en-US" sz="3600" dirty="0" smtClean="0">
              <a:solidFill>
                <a:srgbClr val="FDF8B5"/>
              </a:solidFill>
            </a:endParaRPr>
          </a:p>
        </p:txBody>
      </p:sp>
      <p:sp>
        <p:nvSpPr>
          <p:cNvPr id="32" name="TextBox 8"/>
          <p:cNvSpPr txBox="1">
            <a:spLocks noChangeArrowheads="1"/>
          </p:cNvSpPr>
          <p:nvPr/>
        </p:nvSpPr>
        <p:spPr bwMode="auto">
          <a:xfrm>
            <a:off x="1253224" y="1325097"/>
            <a:ext cx="1849150" cy="338548"/>
          </a:xfrm>
          <a:prstGeom prst="rect">
            <a:avLst/>
          </a:prstGeom>
          <a:noFill/>
          <a:ln w="9525">
            <a:noFill/>
            <a:miter lim="800000"/>
            <a:headEnd/>
            <a:tailEnd/>
          </a:ln>
        </p:spPr>
        <p:txBody>
          <a:bodyPr wrap="none" lIns="91435" tIns="45717" rIns="91435" bIns="45717">
            <a:spAutoFit/>
          </a:bodyPr>
          <a:lstStyle/>
          <a:p>
            <a:pPr algn="ctr" eaLnBrk="0" hangingPunct="0"/>
            <a:r>
              <a:rPr lang="en-US" sz="1600" b="1" dirty="0">
                <a:latin typeface="Segoe Semibold" pitchFamily="34" charset="0"/>
              </a:rPr>
              <a:t>Production Server</a:t>
            </a:r>
          </a:p>
        </p:txBody>
      </p:sp>
      <p:grpSp>
        <p:nvGrpSpPr>
          <p:cNvPr id="14" name="Group 16"/>
          <p:cNvGrpSpPr/>
          <p:nvPr/>
        </p:nvGrpSpPr>
        <p:grpSpPr>
          <a:xfrm>
            <a:off x="895869" y="1805052"/>
            <a:ext cx="2844865" cy="2076920"/>
            <a:chOff x="6680672" y="3530724"/>
            <a:chExt cx="1282751" cy="1370163"/>
          </a:xfrm>
        </p:grpSpPr>
        <p:sp>
          <p:nvSpPr>
            <p:cNvPr id="35" name="Oval 34"/>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nvGrpSpPr>
            <p:cNvPr id="15" name="Group 17"/>
            <p:cNvGrpSpPr/>
            <p:nvPr/>
          </p:nvGrpSpPr>
          <p:grpSpPr>
            <a:xfrm flipH="1">
              <a:off x="6802955" y="3530724"/>
              <a:ext cx="915230" cy="1249929"/>
              <a:chOff x="8100716" y="3769433"/>
              <a:chExt cx="441437" cy="602870"/>
            </a:xfrm>
          </p:grpSpPr>
          <p:sp>
            <p:nvSpPr>
              <p:cNvPr id="37" name="Flowchart: Magnetic Disk 36"/>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sp>
            <p:nvSpPr>
              <p:cNvPr id="38" name="Oval 37"/>
              <p:cNvSpPr/>
              <p:nvPr/>
            </p:nvSpPr>
            <p:spPr>
              <a:xfrm>
                <a:off x="8100716" y="3769433"/>
                <a:ext cx="438912" cy="173818"/>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grpSp>
      <p:sp>
        <p:nvSpPr>
          <p:cNvPr id="42" name="Rectangle 41"/>
          <p:cNvSpPr/>
          <p:nvPr/>
        </p:nvSpPr>
        <p:spPr>
          <a:xfrm>
            <a:off x="1110348" y="2385706"/>
            <a:ext cx="2190998" cy="1216039"/>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2:00</a:t>
            </a:r>
            <a:endParaRPr lang="en-US" sz="4100" b="1" dirty="0">
              <a:solidFill>
                <a:schemeClr val="bg1"/>
              </a:solidFill>
              <a:latin typeface="+mj-lt"/>
            </a:endParaRPr>
          </a:p>
        </p:txBody>
      </p:sp>
      <p:grpSp>
        <p:nvGrpSpPr>
          <p:cNvPr id="16" name="Group 16"/>
          <p:cNvGrpSpPr/>
          <p:nvPr/>
        </p:nvGrpSpPr>
        <p:grpSpPr>
          <a:xfrm>
            <a:off x="5396620" y="1802633"/>
            <a:ext cx="2844865" cy="2076920"/>
            <a:chOff x="6680672" y="3530724"/>
            <a:chExt cx="1282751" cy="1370163"/>
          </a:xfrm>
        </p:grpSpPr>
        <p:sp>
          <p:nvSpPr>
            <p:cNvPr id="50" name="Oval 49"/>
            <p:cNvSpPr/>
            <p:nvPr/>
          </p:nvSpPr>
          <p:spPr>
            <a:xfrm>
              <a:off x="6680672" y="4407757"/>
              <a:ext cx="1282751" cy="493130"/>
            </a:xfrm>
            <a:prstGeom prst="ellipse">
              <a:avLst/>
            </a:prstGeom>
            <a:gradFill flip="none" rotWithShape="1">
              <a:gsLst>
                <a:gs pos="0">
                  <a:schemeClr val="tx1">
                    <a:lumMod val="95000"/>
                    <a:lumOff val="5000"/>
                  </a:scheme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nvGrpSpPr>
            <p:cNvPr id="17" name="Group 17"/>
            <p:cNvGrpSpPr/>
            <p:nvPr/>
          </p:nvGrpSpPr>
          <p:grpSpPr>
            <a:xfrm flipH="1">
              <a:off x="6802955" y="3530724"/>
              <a:ext cx="915230" cy="1249929"/>
              <a:chOff x="8100716" y="3769433"/>
              <a:chExt cx="441437" cy="602870"/>
            </a:xfrm>
          </p:grpSpPr>
          <p:sp>
            <p:nvSpPr>
              <p:cNvPr id="52" name="Flowchart: Magnetic Disk 51"/>
              <p:cNvSpPr/>
              <p:nvPr/>
            </p:nvSpPr>
            <p:spPr>
              <a:xfrm>
                <a:off x="8100719" y="3773214"/>
                <a:ext cx="441434" cy="599089"/>
              </a:xfrm>
              <a:prstGeom prst="flowChartMagneticDisk">
                <a:avLst/>
              </a:prstGeom>
              <a:gradFill>
                <a:gsLst>
                  <a:gs pos="0">
                    <a:srgbClr val="F12901"/>
                  </a:gs>
                  <a:gs pos="38000">
                    <a:sysClr val="window" lastClr="FFFFFF"/>
                  </a:gs>
                  <a:gs pos="82000">
                    <a:srgbClr val="FE6D50"/>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sp>
            <p:nvSpPr>
              <p:cNvPr id="53" name="Oval 52"/>
              <p:cNvSpPr/>
              <p:nvPr/>
            </p:nvSpPr>
            <p:spPr>
              <a:xfrm>
                <a:off x="8100716" y="3769433"/>
                <a:ext cx="438912" cy="173818"/>
              </a:xfrm>
              <a:prstGeom prst="ellipse">
                <a:avLst/>
              </a:prstGeom>
              <a:gradFill>
                <a:gsLst>
                  <a:gs pos="31000">
                    <a:sysClr val="window" lastClr="FFFFFF"/>
                  </a:gs>
                  <a:gs pos="82000">
                    <a:srgbClr val="F12901"/>
                  </a:gs>
                </a:gsLst>
                <a:lin ang="17400000" scaled="0"/>
              </a:gradFill>
              <a:ln w="38100" cap="flat" cmpd="sng" algn="ctr">
                <a:noFill/>
                <a:prstDash val="solid"/>
              </a:ln>
              <a:effectLst/>
            </p:spPr>
            <p:txBody>
              <a:bodyPr rtlCol="0" anchor="ctr"/>
              <a:lstStyle/>
              <a:p>
                <a:pPr algn="ctr" rtl="0">
                  <a:defRPr/>
                </a:pPr>
                <a:endParaRPr lang="en-US">
                  <a:solidFill>
                    <a:schemeClr val="bg1"/>
                  </a:solidFill>
                  <a:latin typeface="Calibri"/>
                  <a:ea typeface="+mn-ea"/>
                  <a:cs typeface="+mn-cs"/>
                </a:endParaRPr>
              </a:p>
            </p:txBody>
          </p:sp>
        </p:grpSp>
      </p:grpSp>
      <p:grpSp>
        <p:nvGrpSpPr>
          <p:cNvPr id="18" name="Group 53"/>
          <p:cNvGrpSpPr/>
          <p:nvPr/>
        </p:nvGrpSpPr>
        <p:grpSpPr>
          <a:xfrm>
            <a:off x="7861925" y="1997973"/>
            <a:ext cx="168902" cy="1486066"/>
            <a:chOff x="7861925" y="1997973"/>
            <a:chExt cx="168902" cy="1486066"/>
          </a:xfrm>
        </p:grpSpPr>
        <p:pic>
          <p:nvPicPr>
            <p:cNvPr id="55"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861925" y="1997973"/>
              <a:ext cx="168902" cy="205095"/>
            </a:xfrm>
            <a:prstGeom prst="rect">
              <a:avLst/>
            </a:prstGeom>
            <a:noFill/>
            <a:ln>
              <a:noFill/>
            </a:ln>
            <a:effectLst>
              <a:outerShdw blurRad="50800" dist="38100" dir="2700000" algn="tl" rotWithShape="0">
                <a:prstClr val="black">
                  <a:alpha val="40000"/>
                </a:prstClr>
              </a:outerShdw>
            </a:effectLst>
          </p:spPr>
        </p:pic>
        <p:pic>
          <p:nvPicPr>
            <p:cNvPr id="56"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861925" y="2254167"/>
              <a:ext cx="168902" cy="205095"/>
            </a:xfrm>
            <a:prstGeom prst="rect">
              <a:avLst/>
            </a:prstGeom>
            <a:noFill/>
            <a:ln>
              <a:noFill/>
            </a:ln>
            <a:effectLst>
              <a:outerShdw blurRad="50800" dist="38100" dir="2700000" algn="tl" rotWithShape="0">
                <a:prstClr val="black">
                  <a:alpha val="40000"/>
                </a:prstClr>
              </a:outerShdw>
            </a:effectLst>
          </p:spPr>
        </p:pic>
        <p:pic>
          <p:nvPicPr>
            <p:cNvPr id="57"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861925" y="2510361"/>
              <a:ext cx="168902" cy="205095"/>
            </a:xfrm>
            <a:prstGeom prst="rect">
              <a:avLst/>
            </a:prstGeom>
            <a:noFill/>
            <a:ln>
              <a:noFill/>
            </a:ln>
            <a:effectLst>
              <a:outerShdw blurRad="50800" dist="38100" dir="2700000" algn="tl" rotWithShape="0">
                <a:prstClr val="black">
                  <a:alpha val="40000"/>
                </a:prstClr>
              </a:outerShdw>
            </a:effectLst>
          </p:spPr>
        </p:pic>
        <p:pic>
          <p:nvPicPr>
            <p:cNvPr id="58"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861925" y="2766555"/>
              <a:ext cx="168902" cy="205095"/>
            </a:xfrm>
            <a:prstGeom prst="rect">
              <a:avLst/>
            </a:prstGeom>
            <a:noFill/>
            <a:ln>
              <a:noFill/>
            </a:ln>
            <a:effectLst>
              <a:outerShdw blurRad="50800" dist="38100" dir="2700000" algn="tl" rotWithShape="0">
                <a:prstClr val="black">
                  <a:alpha val="40000"/>
                </a:prstClr>
              </a:outerShdw>
            </a:effectLst>
          </p:spPr>
        </p:pic>
        <p:pic>
          <p:nvPicPr>
            <p:cNvPr id="59"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861925" y="3022749"/>
              <a:ext cx="168902" cy="205095"/>
            </a:xfrm>
            <a:prstGeom prst="rect">
              <a:avLst/>
            </a:prstGeom>
            <a:noFill/>
            <a:ln>
              <a:noFill/>
            </a:ln>
            <a:effectLst>
              <a:outerShdw blurRad="50800" dist="38100" dir="2700000" algn="tl" rotWithShape="0">
                <a:prstClr val="black">
                  <a:alpha val="40000"/>
                </a:prstClr>
              </a:outerShdw>
            </a:effectLst>
          </p:spPr>
        </p:pic>
        <p:pic>
          <p:nvPicPr>
            <p:cNvPr id="60" name="Picture 2" descr="D:\Projects\Microsoft\DPM_Deck\images\data.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7861925" y="3278944"/>
              <a:ext cx="168902" cy="205095"/>
            </a:xfrm>
            <a:prstGeom prst="rect">
              <a:avLst/>
            </a:prstGeom>
            <a:noFill/>
            <a:ln>
              <a:noFill/>
            </a:ln>
            <a:effectLst>
              <a:outerShdw blurRad="50800" dist="38100" dir="2700000" algn="tl" rotWithShape="0">
                <a:prstClr val="black">
                  <a:alpha val="40000"/>
                </a:prstClr>
              </a:outerShdw>
            </a:effectLst>
          </p:spPr>
        </p:pic>
      </p:grpSp>
      <p:sp>
        <p:nvSpPr>
          <p:cNvPr id="64" name="Rectangle 63"/>
          <p:cNvSpPr/>
          <p:nvPr/>
        </p:nvSpPr>
        <p:spPr>
          <a:xfrm>
            <a:off x="5611090" y="2385701"/>
            <a:ext cx="2190998" cy="1216039"/>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1:00</a:t>
            </a:r>
            <a:endParaRPr lang="en-US" sz="4100" b="1" dirty="0">
              <a:solidFill>
                <a:schemeClr val="bg1"/>
              </a:solidFill>
              <a:latin typeface="+mj-lt"/>
            </a:endParaRPr>
          </a:p>
        </p:txBody>
      </p:sp>
      <p:sp>
        <p:nvSpPr>
          <p:cNvPr id="65" name="Rounded Rectangle 64"/>
          <p:cNvSpPr/>
          <p:nvPr/>
        </p:nvSpPr>
        <p:spPr bwMode="auto">
          <a:xfrm>
            <a:off x="380010" y="5165766"/>
            <a:ext cx="4191990" cy="1477049"/>
          </a:xfrm>
          <a:prstGeom prst="roundRect">
            <a:avLst>
              <a:gd name="adj" fmla="val 12031"/>
            </a:avLst>
          </a:prstGeom>
          <a:gradFill rotWithShape="1">
            <a:gsLst>
              <a:gs pos="0">
                <a:srgbClr val="64BE46">
                  <a:lumMod val="75000"/>
                  <a:alpha val="71000"/>
                </a:srgbClr>
              </a:gs>
              <a:gs pos="46000">
                <a:srgbClr val="447D27">
                  <a:alpha val="91000"/>
                </a:srgbClr>
              </a:gs>
            </a:gsLst>
            <a:lin ang="5400000" scaled="0"/>
          </a:gradFill>
          <a:ln w="9525">
            <a:noFill/>
            <a:miter lim="800000"/>
            <a:headEnd/>
            <a:tailEnd/>
          </a:ln>
          <a:scene3d>
            <a:camera prst="orthographicFront"/>
            <a:lightRig rig="threePt" dir="t"/>
          </a:scene3d>
          <a:sp3d>
            <a:bevelT w="50800" h="38100"/>
          </a:sp3d>
        </p:spPr>
        <p:txBody>
          <a:bodyPr wrap="none" lIns="91435" tIns="45717" rIns="91435" bIns="45717"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outerShdw blurRad="38100" dist="38100" dir="2700000" algn="tl">
                  <a:srgbClr val="000000">
                    <a:alpha val="43137"/>
                  </a:srgbClr>
                </a:outerShdw>
              </a:effectLst>
              <a:uLnTx/>
              <a:uFillTx/>
              <a:latin typeface="Segoe"/>
              <a:ea typeface="+mn-ea"/>
              <a:cs typeface="+mn-cs"/>
            </a:endParaRPr>
          </a:p>
        </p:txBody>
      </p:sp>
      <p:sp>
        <p:nvSpPr>
          <p:cNvPr id="66" name="TextBox 15"/>
          <p:cNvSpPr txBox="1">
            <a:spLocks noChangeArrowheads="1"/>
          </p:cNvSpPr>
          <p:nvPr/>
        </p:nvSpPr>
        <p:spPr bwMode="auto">
          <a:xfrm>
            <a:off x="479140" y="5204527"/>
            <a:ext cx="3467606" cy="646325"/>
          </a:xfrm>
          <a:prstGeom prst="rect">
            <a:avLst/>
          </a:prstGeom>
          <a:noFill/>
          <a:ln w="9525">
            <a:noFill/>
            <a:miter lim="800000"/>
            <a:headEnd/>
            <a:tailEnd/>
          </a:ln>
        </p:spPr>
        <p:txBody>
          <a:bodyPr wrap="none" lIns="91435" tIns="45717" rIns="91435" bIns="45717">
            <a:spAutoFit/>
          </a:bodyPr>
          <a:lstStyle/>
          <a:p>
            <a:pPr eaLnBrk="0" hangingPunct="0"/>
            <a:r>
              <a:rPr lang="en-US" dirty="0" smtClean="0">
                <a:effectLst>
                  <a:outerShdw blurRad="38100" dist="38100" dir="2700000" algn="tl">
                    <a:srgbClr val="000000">
                      <a:alpha val="43137"/>
                    </a:srgbClr>
                  </a:outerShdw>
                </a:effectLst>
                <a:latin typeface="Segoe" pitchFamily="34" charset="0"/>
              </a:rPr>
              <a:t>Week 2 : </a:t>
            </a:r>
            <a:br>
              <a:rPr lang="en-US" dirty="0" smtClean="0">
                <a:effectLst>
                  <a:outerShdw blurRad="38100" dist="38100" dir="2700000" algn="tl">
                    <a:srgbClr val="000000">
                      <a:alpha val="43137"/>
                    </a:srgbClr>
                  </a:outerShdw>
                </a:effectLst>
                <a:latin typeface="Segoe" pitchFamily="34" charset="0"/>
              </a:rPr>
            </a:br>
            <a:r>
              <a:rPr lang="en-US" dirty="0" smtClean="0">
                <a:effectLst>
                  <a:outerShdw blurRad="38100" dist="38100" dir="2700000" algn="tl">
                    <a:srgbClr val="000000">
                      <a:alpha val="43137"/>
                    </a:srgbClr>
                  </a:outerShdw>
                </a:effectLst>
                <a:latin typeface="Segoe" pitchFamily="34" charset="0"/>
              </a:rPr>
              <a:t>Express Full - resynchronization</a:t>
            </a:r>
            <a:endParaRPr lang="en-US" dirty="0">
              <a:effectLst>
                <a:outerShdw blurRad="38100" dist="38100" dir="2700000" algn="tl">
                  <a:srgbClr val="000000">
                    <a:alpha val="43137"/>
                  </a:srgbClr>
                </a:outerShdw>
              </a:effectLst>
              <a:latin typeface="Segoe" pitchFamily="34" charset="0"/>
            </a:endParaRPr>
          </a:p>
        </p:txBody>
      </p:sp>
      <p:sp>
        <p:nvSpPr>
          <p:cNvPr id="76" name="TextBox 16"/>
          <p:cNvSpPr txBox="1">
            <a:spLocks noChangeArrowheads="1"/>
          </p:cNvSpPr>
          <p:nvPr/>
        </p:nvSpPr>
        <p:spPr bwMode="auto">
          <a:xfrm>
            <a:off x="4648588" y="4398140"/>
            <a:ext cx="1286560" cy="1015657"/>
          </a:xfrm>
          <a:prstGeom prst="rect">
            <a:avLst/>
          </a:prstGeom>
          <a:noFill/>
          <a:ln w="9525">
            <a:noFill/>
            <a:miter lim="800000"/>
            <a:headEnd/>
            <a:tailEnd/>
          </a:ln>
        </p:spPr>
        <p:txBody>
          <a:bodyPr wrap="none" lIns="91435" tIns="45717" rIns="91435" bIns="45717">
            <a:spAutoFit/>
          </a:bodyPr>
          <a:lstStyle/>
          <a:p>
            <a:pPr algn="r" eaLnBrk="0" hangingPunct="0"/>
            <a:r>
              <a:rPr lang="en-US" sz="1200" i="1" dirty="0">
                <a:latin typeface="Segoe Semibold" pitchFamily="34" charset="0"/>
              </a:rPr>
              <a:t>Shadow Copy</a:t>
            </a:r>
          </a:p>
          <a:p>
            <a:pPr algn="r" eaLnBrk="0" hangingPunct="0"/>
            <a:r>
              <a:rPr lang="en-US" sz="1200" i="1" dirty="0">
                <a:latin typeface="Segoe Semibold" pitchFamily="34" charset="0"/>
              </a:rPr>
              <a:t>of 0:00 to 1:00</a:t>
            </a:r>
          </a:p>
          <a:p>
            <a:pPr algn="r" eaLnBrk="0" hangingPunct="0"/>
            <a:r>
              <a:rPr lang="en-US" sz="1200" i="1" dirty="0">
                <a:latin typeface="Segoe Semibold" pitchFamily="34" charset="0"/>
              </a:rPr>
              <a:t>          +</a:t>
            </a:r>
          </a:p>
          <a:p>
            <a:pPr algn="r" eaLnBrk="0" hangingPunct="0"/>
            <a:r>
              <a:rPr lang="en-US" sz="1200" i="1" dirty="0">
                <a:latin typeface="Segoe Semibold" pitchFamily="34" charset="0"/>
              </a:rPr>
              <a:t>Transaction logs</a:t>
            </a:r>
          </a:p>
          <a:p>
            <a:pPr algn="r" eaLnBrk="0" hangingPunct="0"/>
            <a:r>
              <a:rPr lang="en-US" sz="1200" i="1" dirty="0">
                <a:latin typeface="Segoe Semibold" pitchFamily="34" charset="0"/>
              </a:rPr>
              <a:t>Day 0</a:t>
            </a:r>
          </a:p>
        </p:txBody>
      </p:sp>
      <p:sp>
        <p:nvSpPr>
          <p:cNvPr id="102" name="AutoShape 65"/>
          <p:cNvSpPr>
            <a:spLocks noChangeArrowheads="1"/>
          </p:cNvSpPr>
          <p:nvPr/>
        </p:nvSpPr>
        <p:spPr bwMode="auto">
          <a:xfrm>
            <a:off x="3251860" y="2546755"/>
            <a:ext cx="2351313" cy="519334"/>
          </a:xfrm>
          <a:prstGeom prst="rightArrow">
            <a:avLst>
              <a:gd name="adj1" fmla="val 59620"/>
              <a:gd name="adj2" fmla="val 75808"/>
            </a:avLst>
          </a:prstGeom>
          <a:gradFill rotWithShape="1">
            <a:gsLst>
              <a:gs pos="0">
                <a:srgbClr val="000000">
                  <a:lumMod val="85000"/>
                  <a:lumOff val="15000"/>
                  <a:alpha val="0"/>
                </a:srgbClr>
              </a:gs>
              <a:gs pos="23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lvl="0" algn="ctr" eaLnBrk="0" fontAlgn="auto" hangingPunct="0">
              <a:spcBef>
                <a:spcPts val="0"/>
              </a:spcBef>
              <a:spcAft>
                <a:spcPts val="0"/>
              </a:spcAft>
              <a:defRPr/>
            </a:pPr>
            <a:r>
              <a:rPr lang="en-GB" sz="1500" i="1" dirty="0" smtClean="0">
                <a:solidFill>
                  <a:srgbClr val="FFFF99"/>
                </a:solidFill>
                <a:effectLst>
                  <a:outerShdw blurRad="38100" dist="38100" dir="2700000" algn="tl">
                    <a:srgbClr val="000000">
                      <a:alpha val="43137"/>
                    </a:srgbClr>
                  </a:outerShdw>
                </a:effectLst>
                <a:latin typeface="Segoe"/>
              </a:rPr>
              <a:t>Express Full</a:t>
            </a:r>
          </a:p>
        </p:txBody>
      </p:sp>
      <p:sp>
        <p:nvSpPr>
          <p:cNvPr id="108" name="Rectangle 107"/>
          <p:cNvSpPr/>
          <p:nvPr/>
        </p:nvSpPr>
        <p:spPr>
          <a:xfrm>
            <a:off x="5615572" y="2390184"/>
            <a:ext cx="2190998" cy="1216039"/>
          </a:xfrm>
          <a:prstGeom prst="rect">
            <a:avLst/>
          </a:prstGeom>
        </p:spPr>
        <p:txBody>
          <a:bodyPr wrap="square">
            <a:spAutoFit/>
          </a:bodyPr>
          <a:lstStyle/>
          <a:p>
            <a:pPr algn="ctr" eaLnBrk="0" hangingPunct="0">
              <a:defRPr/>
            </a:pPr>
            <a:r>
              <a:rPr lang="en-US" i="1" dirty="0" smtClean="0">
                <a:solidFill>
                  <a:schemeClr val="bg1"/>
                </a:solidFill>
                <a:latin typeface="+mj-lt"/>
              </a:rPr>
              <a:t>Database</a:t>
            </a:r>
          </a:p>
          <a:p>
            <a:pPr algn="ctr" eaLnBrk="0" hangingPunct="0">
              <a:defRPr/>
            </a:pPr>
            <a:endParaRPr lang="en-US" dirty="0" smtClean="0">
              <a:solidFill>
                <a:schemeClr val="bg1"/>
              </a:solidFill>
              <a:latin typeface="+mj-lt"/>
            </a:endParaRPr>
          </a:p>
          <a:p>
            <a:pPr algn="ctr" eaLnBrk="0" hangingPunct="0">
              <a:lnSpc>
                <a:spcPts val="3599"/>
              </a:lnSpc>
              <a:defRPr/>
            </a:pPr>
            <a:r>
              <a:rPr lang="en-US" sz="6600" b="1" dirty="0" smtClean="0">
                <a:solidFill>
                  <a:schemeClr val="bg1"/>
                </a:solidFill>
                <a:latin typeface="+mj-lt"/>
              </a:rPr>
              <a:t>2:00</a:t>
            </a:r>
            <a:endParaRPr lang="en-US" sz="4100" b="1" dirty="0">
              <a:solidFill>
                <a:schemeClr val="bg1"/>
              </a:solidFill>
              <a:latin typeface="+mj-lt"/>
            </a:endParaRPr>
          </a:p>
        </p:txBody>
      </p:sp>
      <p:sp>
        <p:nvSpPr>
          <p:cNvPr id="161" name="TextBox 15"/>
          <p:cNvSpPr txBox="1">
            <a:spLocks noChangeArrowheads="1"/>
          </p:cNvSpPr>
          <p:nvPr/>
        </p:nvSpPr>
        <p:spPr bwMode="auto">
          <a:xfrm>
            <a:off x="479140" y="5204527"/>
            <a:ext cx="4119754" cy="1354211"/>
          </a:xfrm>
          <a:prstGeom prst="rect">
            <a:avLst/>
          </a:prstGeom>
          <a:noFill/>
          <a:ln w="9525">
            <a:noFill/>
            <a:miter lim="800000"/>
            <a:headEnd/>
            <a:tailEnd/>
          </a:ln>
        </p:spPr>
        <p:txBody>
          <a:bodyPr wrap="square" lIns="91435" tIns="45717" rIns="91435" bIns="45717">
            <a:spAutoFit/>
          </a:bodyPr>
          <a:lstStyle/>
          <a:p>
            <a:pPr eaLnBrk="0" hangingPunct="0"/>
            <a:r>
              <a:rPr lang="en-US" dirty="0" smtClean="0">
                <a:effectLst>
                  <a:outerShdw blurRad="38100" dist="38100" dir="2700000" algn="tl">
                    <a:srgbClr val="000000">
                      <a:alpha val="43137"/>
                    </a:srgbClr>
                  </a:outerShdw>
                </a:effectLst>
                <a:latin typeface="Segoe" pitchFamily="34" charset="0"/>
              </a:rPr>
              <a:t>Up to 512 shadow copies, plus their logs</a:t>
            </a:r>
          </a:p>
          <a:p>
            <a:pPr eaLnBrk="0" hangingPunct="0"/>
            <a:endParaRPr lang="en-US" sz="1000" dirty="0" smtClean="0">
              <a:effectLst>
                <a:outerShdw blurRad="38100" dist="38100" dir="2700000" algn="tl">
                  <a:srgbClr val="000000">
                    <a:alpha val="43137"/>
                  </a:srgbClr>
                </a:outerShdw>
              </a:effectLst>
              <a:latin typeface="Segoe" pitchFamily="34" charset="0"/>
            </a:endParaRPr>
          </a:p>
          <a:p>
            <a:pPr eaLnBrk="0" hangingPunct="0"/>
            <a:r>
              <a:rPr lang="en-US" dirty="0" smtClean="0">
                <a:effectLst>
                  <a:outerShdw blurRad="38100" dist="38100" dir="2700000" algn="tl">
                    <a:srgbClr val="000000">
                      <a:alpha val="43137"/>
                    </a:srgbClr>
                  </a:outerShdw>
                </a:effectLst>
                <a:latin typeface="Segoe" pitchFamily="34" charset="0"/>
              </a:rPr>
              <a:t>512w  x  7d  x  24h  x  4(15m) = 344,000 Recovery Points</a:t>
            </a:r>
          </a:p>
        </p:txBody>
      </p:sp>
      <p:sp>
        <p:nvSpPr>
          <p:cNvPr id="92" name="TextBox 7"/>
          <p:cNvSpPr txBox="1">
            <a:spLocks noChangeArrowheads="1"/>
          </p:cNvSpPr>
          <p:nvPr/>
        </p:nvSpPr>
        <p:spPr bwMode="auto">
          <a:xfrm>
            <a:off x="6054668" y="1325097"/>
            <a:ext cx="1356643" cy="338548"/>
          </a:xfrm>
          <a:prstGeom prst="rect">
            <a:avLst/>
          </a:prstGeom>
          <a:noFill/>
          <a:ln w="9525">
            <a:noFill/>
            <a:miter lim="800000"/>
            <a:headEnd/>
            <a:tailEnd/>
          </a:ln>
        </p:spPr>
        <p:txBody>
          <a:bodyPr wrap="none" lIns="91435" tIns="45717" rIns="91435" bIns="45717">
            <a:spAutoFit/>
          </a:bodyPr>
          <a:lstStyle/>
          <a:p>
            <a:pPr eaLnBrk="0" hangingPunct="0"/>
            <a:r>
              <a:rPr lang="en-US" sz="1600" b="1" dirty="0">
                <a:latin typeface="Segoe Semibold" pitchFamily="34" charset="0"/>
              </a:rPr>
              <a:t>DPM Replica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1000"/>
                                        <p:tgtEl>
                                          <p:spTgt spid="64"/>
                                        </p:tgtEl>
                                      </p:cBhvr>
                                    </p:animEffect>
                                    <p:set>
                                      <p:cBhvr>
                                        <p:cTn id="11" dur="1" fill="hold">
                                          <p:stCondLst>
                                            <p:cond delay="999"/>
                                          </p:stCondLst>
                                        </p:cTn>
                                        <p:tgtEl>
                                          <p:spTgt spid="64"/>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1000"/>
                                        <p:tgtEl>
                                          <p:spTgt spid="16"/>
                                        </p:tgtEl>
                                      </p:cBhvr>
                                    </p:animEffect>
                                    <p:set>
                                      <p:cBhvr>
                                        <p:cTn id="14" dur="1" fill="hold">
                                          <p:stCondLst>
                                            <p:cond delay="999"/>
                                          </p:stCondLst>
                                        </p:cTn>
                                        <p:tgtEl>
                                          <p:spTgt spid="1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par>
                                <p:cTn id="18" presetID="10" presetClass="exit" presetSubtype="0" fill="hold" nodeType="withEffect">
                                  <p:stCondLst>
                                    <p:cond delay="0"/>
                                  </p:stCondLst>
                                  <p:childTnLst>
                                    <p:animEffect transition="out" filter="fade">
                                      <p:cBhvr>
                                        <p:cTn id="19" dur="2000"/>
                                        <p:tgtEl>
                                          <p:spTgt spid="18"/>
                                        </p:tgtEl>
                                      </p:cBhvr>
                                    </p:animEffect>
                                    <p:set>
                                      <p:cBhvr>
                                        <p:cTn id="20" dur="1" fill="hold">
                                          <p:stCondLst>
                                            <p:cond delay="1999"/>
                                          </p:stCondLst>
                                        </p:cTn>
                                        <p:tgtEl>
                                          <p:spTgt spid="18"/>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1000"/>
                                        <p:tgtEl>
                                          <p:spTgt spid="108"/>
                                        </p:tgtEl>
                                      </p:cBhvr>
                                    </p:animEffect>
                                  </p:childTnLst>
                                </p:cTn>
                              </p:par>
                              <p:par>
                                <p:cTn id="24" presetID="47"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0" presetClass="path" presetSubtype="0" accel="50000" decel="50000" fill="hold" nodeType="withEffect">
                                  <p:stCondLst>
                                    <p:cond delay="200"/>
                                  </p:stCondLst>
                                  <p:childTnLst>
                                    <p:animMotion origin="layout" path="M 4.44444E-6 -4.07407E-6 L 0.13038 -4.07407E-6 " pathEditMode="relative" rAng="0" ptsTypes="AA">
                                      <p:cBhvr>
                                        <p:cTn id="30" dur="2000" fill="hold"/>
                                        <p:tgtEl>
                                          <p:spTgt spid="2"/>
                                        </p:tgtEl>
                                        <p:attrNameLst>
                                          <p:attrName>ppt_x</p:attrName>
                                          <p:attrName>ppt_y</p:attrName>
                                        </p:attrNameLst>
                                      </p:cBhvr>
                                      <p:rCtr x="65" y="0"/>
                                    </p:animMotion>
                                  </p:childTnLst>
                                </p:cTn>
                              </p:par>
                              <p:par>
                                <p:cTn id="31" presetID="10" presetClass="exit" presetSubtype="0" fill="hold" grpId="0" nodeType="withEffect">
                                  <p:stCondLst>
                                    <p:cond delay="0"/>
                                  </p:stCondLst>
                                  <p:childTnLst>
                                    <p:animEffect transition="out" filter="fade">
                                      <p:cBhvr>
                                        <p:cTn id="32" dur="1000"/>
                                        <p:tgtEl>
                                          <p:spTgt spid="76"/>
                                        </p:tgtEl>
                                      </p:cBhvr>
                                    </p:animEffect>
                                    <p:set>
                                      <p:cBhvr>
                                        <p:cTn id="33" dur="1" fill="hold">
                                          <p:stCondLst>
                                            <p:cond delay="999"/>
                                          </p:stCondLst>
                                        </p:cTn>
                                        <p:tgtEl>
                                          <p:spTgt spid="7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6083"/>
                                        </p:tgtEl>
                                      </p:cBhvr>
                                    </p:animEffect>
                                    <p:set>
                                      <p:cBhvr>
                                        <p:cTn id="36" dur="1" fill="hold">
                                          <p:stCondLst>
                                            <p:cond delay="499"/>
                                          </p:stCondLst>
                                        </p:cTn>
                                        <p:tgtEl>
                                          <p:spTgt spid="4608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66"/>
                                        </p:tgtEl>
                                      </p:cBhvr>
                                    </p:animEffect>
                                    <p:set>
                                      <p:cBhvr>
                                        <p:cTn id="39" dur="1" fill="hold">
                                          <p:stCondLst>
                                            <p:cond delay="999"/>
                                          </p:stCondLst>
                                        </p:cTn>
                                        <p:tgtEl>
                                          <p:spTgt spid="66"/>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fade">
                                      <p:cBhvr>
                                        <p:cTn id="42"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6" grpId="0"/>
      <p:bldP spid="102" grpId="0" animBg="1"/>
      <p:bldP spid="10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ctrTitle"/>
          </p:nvPr>
        </p:nvSpPr>
        <p:spPr/>
        <p:txBody>
          <a:bodyPr/>
          <a:lstStyle/>
          <a:p>
            <a:r>
              <a:rPr lang="en-US" dirty="0"/>
              <a:t>Exchange Server protection specifics</a:t>
            </a:r>
            <a:br>
              <a:rPr lang="en-US" dirty="0"/>
            </a:br>
            <a:r>
              <a:rPr lang="en-US" dirty="0"/>
              <a:t>	</a:t>
            </a:r>
            <a:endParaRPr lang="en-US" dirty="0" smtClean="0"/>
          </a:p>
        </p:txBody>
      </p:sp>
      <p:sp>
        <p:nvSpPr>
          <p:cNvPr id="9" name="Subtitle 8"/>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smtClean="0"/>
              <a:t>Exchange</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5416952" y="1254109"/>
            <a:ext cx="3368234" cy="4999935"/>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141334" name="Rectangle 22"/>
          <p:cNvSpPr>
            <a:spLocks noGrp="1" noChangeArrowheads="1"/>
          </p:cNvSpPr>
          <p:nvPr>
            <p:ph type="title"/>
          </p:nvPr>
        </p:nvSpPr>
        <p:spPr/>
        <p:txBody>
          <a:bodyPr/>
          <a:lstStyle/>
          <a:p>
            <a:r>
              <a:rPr lang="nl-NL" smtClean="0"/>
              <a:t>Exchange 2007 – LCR</a:t>
            </a:r>
            <a:endParaRPr lang="nl-NL" dirty="0"/>
          </a:p>
        </p:txBody>
      </p:sp>
      <p:sp>
        <p:nvSpPr>
          <p:cNvPr id="141335" name="Rectangle 23"/>
          <p:cNvSpPr>
            <a:spLocks noGrp="1" noChangeArrowheads="1"/>
          </p:cNvSpPr>
          <p:nvPr>
            <p:ph type="body" sz="quarter" idx="10"/>
          </p:nvPr>
        </p:nvSpPr>
        <p:spPr>
          <a:xfrm>
            <a:off x="381000" y="1411552"/>
            <a:ext cx="5050809" cy="2210862"/>
          </a:xfrm>
        </p:spPr>
        <p:txBody>
          <a:bodyPr/>
          <a:lstStyle/>
          <a:p>
            <a:r>
              <a:rPr lang="en-US" dirty="0" smtClean="0"/>
              <a:t>Local Continuous Replication</a:t>
            </a:r>
          </a:p>
          <a:p>
            <a:r>
              <a:rPr lang="en-US" dirty="0" smtClean="0"/>
              <a:t>One exchange server with redundant copy of database</a:t>
            </a:r>
          </a:p>
          <a:p>
            <a:r>
              <a:rPr lang="en-US" dirty="0" smtClean="0"/>
              <a:t>Failover to redundant copy in case of database corruption or   drive loss</a:t>
            </a:r>
          </a:p>
          <a:p>
            <a:r>
              <a:rPr lang="en-US" dirty="0" smtClean="0"/>
              <a:t>Backup from Active DB drive</a:t>
            </a:r>
          </a:p>
          <a:p>
            <a:endParaRPr lang="en-US" dirty="0" smtClean="0"/>
          </a:p>
        </p:txBody>
      </p:sp>
      <p:grpSp>
        <p:nvGrpSpPr>
          <p:cNvPr id="2" name="Group 16"/>
          <p:cNvGrpSpPr/>
          <p:nvPr/>
        </p:nvGrpSpPr>
        <p:grpSpPr>
          <a:xfrm>
            <a:off x="6063837" y="2743200"/>
            <a:ext cx="646245" cy="632444"/>
            <a:chOff x="6691381" y="3538566"/>
            <a:chExt cx="1282751" cy="1346654"/>
          </a:xfrm>
        </p:grpSpPr>
        <p:sp>
          <p:nvSpPr>
            <p:cNvPr id="53" name="Oval 52"/>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3" name="Group 17"/>
            <p:cNvGrpSpPr/>
            <p:nvPr/>
          </p:nvGrpSpPr>
          <p:grpSpPr>
            <a:xfrm flipH="1">
              <a:off x="6802955" y="3538566"/>
              <a:ext cx="915230" cy="1242090"/>
              <a:chOff x="8100716" y="3773214"/>
              <a:chExt cx="441437" cy="599089"/>
            </a:xfrm>
          </p:grpSpPr>
          <p:sp>
            <p:nvSpPr>
              <p:cNvPr id="55" name="Flowchart: Magnetic Disk 54"/>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56" name="Oval 55"/>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4" name="Group 16"/>
          <p:cNvGrpSpPr/>
          <p:nvPr/>
        </p:nvGrpSpPr>
        <p:grpSpPr>
          <a:xfrm>
            <a:off x="7413812" y="2743200"/>
            <a:ext cx="646245" cy="632444"/>
            <a:chOff x="6691381" y="3538566"/>
            <a:chExt cx="1282751" cy="1346654"/>
          </a:xfrm>
        </p:grpSpPr>
        <p:sp>
          <p:nvSpPr>
            <p:cNvPr id="58" name="Oval 57"/>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5" name="Group 17"/>
            <p:cNvGrpSpPr/>
            <p:nvPr/>
          </p:nvGrpSpPr>
          <p:grpSpPr>
            <a:xfrm flipH="1">
              <a:off x="6802955" y="3538566"/>
              <a:ext cx="915230" cy="1242090"/>
              <a:chOff x="8100716" y="3773214"/>
              <a:chExt cx="441437" cy="599089"/>
            </a:xfrm>
          </p:grpSpPr>
          <p:sp>
            <p:nvSpPr>
              <p:cNvPr id="60" name="Flowchart: Magnetic Disk 59"/>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61" name="Oval 60"/>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6" name="Group 183"/>
          <p:cNvGrpSpPr/>
          <p:nvPr/>
        </p:nvGrpSpPr>
        <p:grpSpPr>
          <a:xfrm>
            <a:off x="8086588" y="5455489"/>
            <a:ext cx="432683" cy="609272"/>
            <a:chOff x="5801888" y="2848326"/>
            <a:chExt cx="331718" cy="291135"/>
          </a:xfrm>
        </p:grpSpPr>
        <p:pic>
          <p:nvPicPr>
            <p:cNvPr id="52" name="Picture 10" descr="D:\Projects\Microsoft\DPM PartnerVideo\images\tape.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5801888" y="2947188"/>
              <a:ext cx="322292" cy="192273"/>
            </a:xfrm>
            <a:prstGeom prst="rect">
              <a:avLst/>
            </a:prstGeom>
            <a:noFill/>
          </p:spPr>
        </p:pic>
        <p:pic>
          <p:nvPicPr>
            <p:cNvPr id="54" name="Picture 10" descr="D:\Projects\Microsoft\DPM PartnerVideo\images\tape.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5805376" y="2894788"/>
              <a:ext cx="322292" cy="192273"/>
            </a:xfrm>
            <a:prstGeom prst="rect">
              <a:avLst/>
            </a:prstGeom>
            <a:noFill/>
          </p:spPr>
        </p:pic>
        <p:pic>
          <p:nvPicPr>
            <p:cNvPr id="57" name="Picture 10" descr="D:\Projects\Microsoft\DPM PartnerVideo\images\tape.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5811314" y="2848326"/>
              <a:ext cx="322292" cy="192273"/>
            </a:xfrm>
            <a:prstGeom prst="rect">
              <a:avLst/>
            </a:prstGeom>
            <a:noFill/>
          </p:spPr>
        </p:pic>
      </p:grpSp>
      <p:sp>
        <p:nvSpPr>
          <p:cNvPr id="43" name="Text Box 181"/>
          <p:cNvSpPr txBox="1">
            <a:spLocks noChangeArrowheads="1"/>
          </p:cNvSpPr>
          <p:nvPr/>
        </p:nvSpPr>
        <p:spPr bwMode="auto">
          <a:xfrm>
            <a:off x="5721743" y="1371110"/>
            <a:ext cx="2664629" cy="286232"/>
          </a:xfrm>
          <a:prstGeom prst="rect">
            <a:avLst/>
          </a:prstGeom>
          <a:noFill/>
          <a:ln w="9525" algn="ctr">
            <a:noFill/>
            <a:miter lim="800000"/>
            <a:headEnd/>
            <a:tailEnd/>
          </a:ln>
        </p:spPr>
        <p:txBody>
          <a:bodyPr wrap="square">
            <a:spAutoFit/>
          </a:bodyPr>
          <a:lstStyle/>
          <a:p>
            <a:pPr algn="ctr">
              <a:lnSpc>
                <a:spcPct val="90000"/>
              </a:lnSpc>
            </a:pPr>
            <a:r>
              <a:rPr lang="en-US" sz="1400" b="1" u="sng" dirty="0" smtClean="0">
                <a:effectLst>
                  <a:outerShdw blurRad="38100" dist="38100" dir="2700000" algn="tl">
                    <a:srgbClr val="000000">
                      <a:alpha val="43137"/>
                    </a:srgbClr>
                  </a:outerShdw>
                </a:effectLst>
                <a:latin typeface="+mj-lt"/>
              </a:rPr>
              <a:t>Exchange 2007</a:t>
            </a:r>
          </a:p>
        </p:txBody>
      </p:sp>
      <p:sp>
        <p:nvSpPr>
          <p:cNvPr id="44" name="AutoShape 179"/>
          <p:cNvSpPr>
            <a:spLocks noChangeArrowheads="1"/>
          </p:cNvSpPr>
          <p:nvPr/>
        </p:nvSpPr>
        <p:spPr bwMode="auto">
          <a:xfrm>
            <a:off x="6714612" y="2758393"/>
            <a:ext cx="600587" cy="46792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83 w 21600"/>
              <a:gd name="T13" fmla="*/ 12396 h 21600"/>
              <a:gd name="T14" fmla="*/ 19417 w 21600"/>
              <a:gd name="T15" fmla="*/ 18594 h 21600"/>
            </a:gdLst>
            <a:ahLst/>
            <a:cxnLst>
              <a:cxn ang="T8">
                <a:pos x="T0" y="T1"/>
              </a:cxn>
              <a:cxn ang="T9">
                <a:pos x="T2" y="T3"/>
              </a:cxn>
              <a:cxn ang="T10">
                <a:pos x="T4" y="T5"/>
              </a:cxn>
              <a:cxn ang="T11">
                <a:pos x="T6" y="T7"/>
              </a:cxn>
            </a:cxnLst>
            <a:rect l="T12" t="T13" r="T14" b="T15"/>
            <a:pathLst>
              <a:path w="21600" h="21600">
                <a:moveTo>
                  <a:pt x="10800" y="0"/>
                </a:moveTo>
                <a:lnTo>
                  <a:pt x="6545" y="6171"/>
                </a:lnTo>
                <a:lnTo>
                  <a:pt x="8640" y="6171"/>
                </a:lnTo>
                <a:lnTo>
                  <a:pt x="8640" y="12396"/>
                </a:lnTo>
                <a:lnTo>
                  <a:pt x="4301" y="12396"/>
                </a:lnTo>
                <a:lnTo>
                  <a:pt x="4301" y="9390"/>
                </a:lnTo>
                <a:lnTo>
                  <a:pt x="0" y="15495"/>
                </a:lnTo>
                <a:lnTo>
                  <a:pt x="4301" y="21600"/>
                </a:lnTo>
                <a:lnTo>
                  <a:pt x="4301" y="18594"/>
                </a:lnTo>
                <a:lnTo>
                  <a:pt x="17299" y="18594"/>
                </a:lnTo>
                <a:lnTo>
                  <a:pt x="17299" y="21600"/>
                </a:lnTo>
                <a:lnTo>
                  <a:pt x="21600" y="15495"/>
                </a:lnTo>
                <a:lnTo>
                  <a:pt x="17299" y="9390"/>
                </a:lnTo>
                <a:lnTo>
                  <a:pt x="17299" y="12396"/>
                </a:lnTo>
                <a:lnTo>
                  <a:pt x="12960" y="12396"/>
                </a:lnTo>
                <a:lnTo>
                  <a:pt x="12960" y="6171"/>
                </a:lnTo>
                <a:lnTo>
                  <a:pt x="15055" y="6171"/>
                </a:lnTo>
                <a:close/>
              </a:path>
            </a:pathLst>
          </a:cu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a:effectLst>
                <a:outerShdw blurRad="38100" dist="38100" dir="2700000" algn="tl">
                  <a:srgbClr val="000000">
                    <a:alpha val="43137"/>
                  </a:srgbClr>
                </a:outerShdw>
              </a:effectLst>
              <a:latin typeface="+mj-lt"/>
            </a:endParaRPr>
          </a:p>
        </p:txBody>
      </p:sp>
      <p:grpSp>
        <p:nvGrpSpPr>
          <p:cNvPr id="7" name="Group 47"/>
          <p:cNvGrpSpPr/>
          <p:nvPr/>
        </p:nvGrpSpPr>
        <p:grpSpPr>
          <a:xfrm>
            <a:off x="6640940" y="1840063"/>
            <a:ext cx="840274" cy="840275"/>
            <a:chOff x="6667835" y="1813169"/>
            <a:chExt cx="840274" cy="840275"/>
          </a:xfrm>
        </p:grpSpPr>
        <p:pic>
          <p:nvPicPr>
            <p:cNvPr id="49" name="Picture 2" descr="D:\Projects\Microsoft\DPM_Deck\images\Vista (344).png"/>
            <p:cNvPicPr>
              <a:picLocks noChangeAspect="1" noChangeArrowheads="1"/>
            </p:cNvPicPr>
            <p:nvPr/>
          </p:nvPicPr>
          <p:blipFill>
            <a:blip r:embed="rId4" cstate="print"/>
            <a:srcRect/>
            <a:stretch>
              <a:fillRect/>
            </a:stretch>
          </p:blipFill>
          <p:spPr bwMode="auto">
            <a:xfrm>
              <a:off x="6667835" y="1813169"/>
              <a:ext cx="840274" cy="840275"/>
            </a:xfrm>
            <a:prstGeom prst="rect">
              <a:avLst/>
            </a:prstGeom>
            <a:noFill/>
          </p:spPr>
        </p:pic>
        <p:pic>
          <p:nvPicPr>
            <p:cNvPr id="50" name="Picture 16" descr="folder_03"/>
            <p:cNvPicPr>
              <a:picLocks noChangeAspect="1" noChangeArrowheads="1"/>
            </p:cNvPicPr>
            <p:nvPr/>
          </p:nvPicPr>
          <p:blipFill>
            <a:blip r:embed="rId5" cstate="print"/>
            <a:stretch>
              <a:fillRect/>
            </a:stretch>
          </p:blipFill>
          <p:spPr bwMode="auto">
            <a:xfrm flipH="1">
              <a:off x="7172407" y="2277199"/>
              <a:ext cx="304800" cy="304800"/>
            </a:xfrm>
            <a:prstGeom prst="rect">
              <a:avLst/>
            </a:prstGeom>
            <a:noFill/>
            <a:effectLst>
              <a:outerShdw blurRad="50800" dist="38100" dir="2700000" algn="tl" rotWithShape="0">
                <a:prstClr val="black">
                  <a:alpha val="40000"/>
                </a:prstClr>
              </a:outerShdw>
            </a:effectLst>
          </p:spPr>
        </p:pic>
      </p:grpSp>
      <p:sp>
        <p:nvSpPr>
          <p:cNvPr id="99" name="AutoShape 177"/>
          <p:cNvSpPr>
            <a:spLocks noChangeArrowheads="1"/>
          </p:cNvSpPr>
          <p:nvPr/>
        </p:nvSpPr>
        <p:spPr bwMode="auto">
          <a:xfrm>
            <a:off x="7570694" y="3504597"/>
            <a:ext cx="246724" cy="731520"/>
          </a:xfrm>
          <a:prstGeom prst="downArrow">
            <a:avLst>
              <a:gd name="adj1" fmla="val 50000"/>
              <a:gd name="adj2" fmla="val 52078"/>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dirty="0">
              <a:effectLst>
                <a:outerShdw blurRad="38100" dist="38100" dir="2700000" algn="tl">
                  <a:srgbClr val="000000">
                    <a:alpha val="43137"/>
                  </a:srgbClr>
                </a:outerShdw>
              </a:effectLst>
              <a:latin typeface="+mj-lt"/>
            </a:endParaRPr>
          </a:p>
        </p:txBody>
      </p:sp>
      <p:sp>
        <p:nvSpPr>
          <p:cNvPr id="101" name="AutoShape 179"/>
          <p:cNvSpPr>
            <a:spLocks noChangeArrowheads="1"/>
          </p:cNvSpPr>
          <p:nvPr/>
        </p:nvSpPr>
        <p:spPr bwMode="auto">
          <a:xfrm>
            <a:off x="7429584" y="5339647"/>
            <a:ext cx="558624" cy="50429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83 w 21600"/>
              <a:gd name="T13" fmla="*/ 12396 h 21600"/>
              <a:gd name="T14" fmla="*/ 19417 w 21600"/>
              <a:gd name="T15" fmla="*/ 18594 h 21600"/>
            </a:gdLst>
            <a:ahLst/>
            <a:cxnLst>
              <a:cxn ang="T8">
                <a:pos x="T0" y="T1"/>
              </a:cxn>
              <a:cxn ang="T9">
                <a:pos x="T2" y="T3"/>
              </a:cxn>
              <a:cxn ang="T10">
                <a:pos x="T4" y="T5"/>
              </a:cxn>
              <a:cxn ang="T11">
                <a:pos x="T6" y="T7"/>
              </a:cxn>
            </a:cxnLst>
            <a:rect l="T12" t="T13" r="T14" b="T15"/>
            <a:pathLst>
              <a:path w="21600" h="21600">
                <a:moveTo>
                  <a:pt x="10800" y="0"/>
                </a:moveTo>
                <a:lnTo>
                  <a:pt x="6545" y="6171"/>
                </a:lnTo>
                <a:lnTo>
                  <a:pt x="8640" y="6171"/>
                </a:lnTo>
                <a:lnTo>
                  <a:pt x="8640" y="12396"/>
                </a:lnTo>
                <a:lnTo>
                  <a:pt x="4301" y="12396"/>
                </a:lnTo>
                <a:lnTo>
                  <a:pt x="4301" y="9390"/>
                </a:lnTo>
                <a:lnTo>
                  <a:pt x="0" y="15495"/>
                </a:lnTo>
                <a:lnTo>
                  <a:pt x="4301" y="21600"/>
                </a:lnTo>
                <a:lnTo>
                  <a:pt x="4301" y="18594"/>
                </a:lnTo>
                <a:lnTo>
                  <a:pt x="17299" y="18594"/>
                </a:lnTo>
                <a:lnTo>
                  <a:pt x="17299" y="21600"/>
                </a:lnTo>
                <a:lnTo>
                  <a:pt x="21600" y="15495"/>
                </a:lnTo>
                <a:lnTo>
                  <a:pt x="17299" y="9390"/>
                </a:lnTo>
                <a:lnTo>
                  <a:pt x="17299" y="12396"/>
                </a:lnTo>
                <a:lnTo>
                  <a:pt x="12960" y="12396"/>
                </a:lnTo>
                <a:lnTo>
                  <a:pt x="12960" y="6171"/>
                </a:lnTo>
                <a:lnTo>
                  <a:pt x="15055" y="6171"/>
                </a:lnTo>
                <a:close/>
              </a:path>
            </a:pathLst>
          </a:cu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a:effectLst>
                <a:outerShdw blurRad="38100" dist="38100" dir="2700000" algn="tl">
                  <a:srgbClr val="000000">
                    <a:alpha val="43137"/>
                  </a:srgbClr>
                </a:outerShdw>
              </a:effectLst>
              <a:latin typeface="+mj-lt"/>
            </a:endParaRPr>
          </a:p>
        </p:txBody>
      </p:sp>
      <p:sp>
        <p:nvSpPr>
          <p:cNvPr id="102" name="Text Box 184"/>
          <p:cNvSpPr txBox="1">
            <a:spLocks noChangeArrowheads="1"/>
          </p:cNvSpPr>
          <p:nvPr/>
        </p:nvSpPr>
        <p:spPr bwMode="auto">
          <a:xfrm>
            <a:off x="7952751" y="4622627"/>
            <a:ext cx="952500" cy="258526"/>
          </a:xfrm>
          <a:prstGeom prst="rect">
            <a:avLst/>
          </a:prstGeom>
          <a:noFill/>
          <a:ln w="9525" algn="ctr">
            <a:noFill/>
            <a:miter lim="800000"/>
            <a:headEnd/>
            <a:tailEnd/>
          </a:ln>
        </p:spPr>
        <p:txBody>
          <a:bodyPr lIns="91435" tIns="45717" rIns="91435" bIns="45717">
            <a:spAutoFit/>
          </a:bodyPr>
          <a:lstStyle/>
          <a:p>
            <a:pPr eaLnBrk="0" hangingPunct="0">
              <a:lnSpc>
                <a:spcPct val="90000"/>
              </a:lnSpc>
              <a:defRPr/>
            </a:pPr>
            <a:r>
              <a:rPr lang="en-US" sz="1200" dirty="0">
                <a:effectLst>
                  <a:outerShdw blurRad="38100" dist="38100" dir="2700000" algn="tl">
                    <a:srgbClr val="000000">
                      <a:alpha val="43137"/>
                    </a:srgbClr>
                  </a:outerShdw>
                </a:effectLst>
                <a:latin typeface="+mn-lt"/>
                <a:cs typeface="+mn-cs"/>
              </a:rPr>
              <a:t>DPM</a:t>
            </a:r>
          </a:p>
        </p:txBody>
      </p:sp>
      <p:grpSp>
        <p:nvGrpSpPr>
          <p:cNvPr id="8" name="Group 103"/>
          <p:cNvGrpSpPr/>
          <p:nvPr/>
        </p:nvGrpSpPr>
        <p:grpSpPr>
          <a:xfrm>
            <a:off x="6640946" y="5365260"/>
            <a:ext cx="770422" cy="747877"/>
            <a:chOff x="5428766" y="3592903"/>
            <a:chExt cx="770422" cy="747877"/>
          </a:xfrm>
        </p:grpSpPr>
        <p:grpSp>
          <p:nvGrpSpPr>
            <p:cNvPr id="9" name="Group 16"/>
            <p:cNvGrpSpPr/>
            <p:nvPr/>
          </p:nvGrpSpPr>
          <p:grpSpPr>
            <a:xfrm>
              <a:off x="5552944" y="3592903"/>
              <a:ext cx="452746" cy="443077"/>
              <a:chOff x="6691381" y="3538566"/>
              <a:chExt cx="1282751" cy="1346654"/>
            </a:xfrm>
          </p:grpSpPr>
          <p:sp>
            <p:nvSpPr>
              <p:cNvPr id="121" name="Oval 120"/>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0" name="Group 17"/>
              <p:cNvGrpSpPr/>
              <p:nvPr/>
            </p:nvGrpSpPr>
            <p:grpSpPr>
              <a:xfrm flipH="1">
                <a:off x="6802955" y="3538566"/>
                <a:ext cx="915230" cy="1242090"/>
                <a:chOff x="8100716" y="3773214"/>
                <a:chExt cx="441437" cy="599089"/>
              </a:xfrm>
            </p:grpSpPr>
            <p:sp>
              <p:nvSpPr>
                <p:cNvPr id="123" name="Flowchart: Magnetic Disk 122"/>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24" name="Oval 123"/>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nvGrpSpPr>
            <p:cNvPr id="11" name="Group 16"/>
            <p:cNvGrpSpPr/>
            <p:nvPr/>
          </p:nvGrpSpPr>
          <p:grpSpPr>
            <a:xfrm>
              <a:off x="5428766" y="3773526"/>
              <a:ext cx="452746" cy="443077"/>
              <a:chOff x="6691381" y="3538566"/>
              <a:chExt cx="1282751" cy="1346654"/>
            </a:xfrm>
          </p:grpSpPr>
          <p:sp>
            <p:nvSpPr>
              <p:cNvPr id="117" name="Oval 116"/>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2" name="Group 17"/>
              <p:cNvGrpSpPr/>
              <p:nvPr/>
            </p:nvGrpSpPr>
            <p:grpSpPr>
              <a:xfrm flipH="1">
                <a:off x="6802955" y="3538566"/>
                <a:ext cx="915230" cy="1242090"/>
                <a:chOff x="8100716" y="3773214"/>
                <a:chExt cx="441437" cy="599089"/>
              </a:xfrm>
            </p:grpSpPr>
            <p:sp>
              <p:nvSpPr>
                <p:cNvPr id="119" name="Flowchart: Magnetic Disk 118"/>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20" name="Oval 119"/>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nvGrpSpPr>
            <p:cNvPr id="13" name="Group 16"/>
            <p:cNvGrpSpPr/>
            <p:nvPr/>
          </p:nvGrpSpPr>
          <p:grpSpPr>
            <a:xfrm>
              <a:off x="5746442" y="3728370"/>
              <a:ext cx="452746" cy="443077"/>
              <a:chOff x="6691381" y="3538566"/>
              <a:chExt cx="1282751" cy="1346654"/>
            </a:xfrm>
          </p:grpSpPr>
          <p:sp>
            <p:nvSpPr>
              <p:cNvPr id="113" name="Oval 112"/>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4" name="Group 17"/>
              <p:cNvGrpSpPr/>
              <p:nvPr/>
            </p:nvGrpSpPr>
            <p:grpSpPr>
              <a:xfrm flipH="1">
                <a:off x="6802955" y="3538566"/>
                <a:ext cx="915230" cy="1242090"/>
                <a:chOff x="8100716" y="3773214"/>
                <a:chExt cx="441437" cy="599089"/>
              </a:xfrm>
            </p:grpSpPr>
            <p:sp>
              <p:nvSpPr>
                <p:cNvPr id="115" name="Flowchart: Magnetic Disk 114"/>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16" name="Oval 115"/>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nvGrpSpPr>
            <p:cNvPr id="15" name="Group 16"/>
            <p:cNvGrpSpPr/>
            <p:nvPr/>
          </p:nvGrpSpPr>
          <p:grpSpPr>
            <a:xfrm>
              <a:off x="5654545" y="3897703"/>
              <a:ext cx="452746" cy="443077"/>
              <a:chOff x="6691381" y="3538566"/>
              <a:chExt cx="1282751" cy="1346654"/>
            </a:xfrm>
          </p:grpSpPr>
          <p:sp>
            <p:nvSpPr>
              <p:cNvPr id="109" name="Oval 108"/>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6" name="Group 17"/>
              <p:cNvGrpSpPr/>
              <p:nvPr/>
            </p:nvGrpSpPr>
            <p:grpSpPr>
              <a:xfrm flipH="1">
                <a:off x="6802955" y="3538566"/>
                <a:ext cx="915230" cy="1242090"/>
                <a:chOff x="8100716" y="3773214"/>
                <a:chExt cx="441437" cy="599089"/>
              </a:xfrm>
            </p:grpSpPr>
            <p:sp>
              <p:nvSpPr>
                <p:cNvPr id="111" name="Flowchart: Magnetic Disk 110"/>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12" name="Oval 111"/>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pic>
        <p:nvPicPr>
          <p:cNvPr id="59" name="Picture 31" descr="server_02"/>
          <p:cNvPicPr>
            <a:picLocks noChangeAspect="1" noChangeArrowheads="1"/>
          </p:cNvPicPr>
          <p:nvPr/>
        </p:nvPicPr>
        <p:blipFill>
          <a:blip r:embed="rId6" cstate="print">
            <a:grayscl/>
            <a:lum bright="5000" contrast="1000"/>
          </a:blip>
          <a:srcRect/>
          <a:stretch>
            <a:fillRect/>
          </a:stretch>
        </p:blipFill>
        <p:spPr bwMode="auto">
          <a:xfrm>
            <a:off x="7395587" y="4386672"/>
            <a:ext cx="556201" cy="839548"/>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ounded Rectangle 127"/>
          <p:cNvSpPr/>
          <p:nvPr/>
        </p:nvSpPr>
        <p:spPr>
          <a:xfrm>
            <a:off x="230671" y="4061811"/>
            <a:ext cx="4084828" cy="2272552"/>
          </a:xfrm>
          <a:prstGeom prst="roundRect">
            <a:avLst>
              <a:gd name="adj" fmla="val 8423"/>
            </a:avLst>
          </a:prstGeom>
          <a:gradFill>
            <a:gsLst>
              <a:gs pos="0">
                <a:srgbClr val="FFC000">
                  <a:alpha val="40000"/>
                </a:srgbClr>
              </a:gs>
              <a:gs pos="73000">
                <a:srgbClr val="FFC000">
                  <a:alpha val="19000"/>
                </a:srgbClr>
              </a:gs>
            </a:gsLst>
            <a:lin ang="5400000" scaled="0"/>
          </a:gradFill>
          <a:ln>
            <a:noFill/>
          </a:ln>
          <a:scene3d>
            <a:camera prst="orthographicFront"/>
            <a:lightRig rig="threePt" dir="t"/>
          </a:scene3d>
          <a:sp3d>
            <a:bevelT w="381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600" dirty="0">
              <a:solidFill>
                <a:schemeClr val="bg1"/>
              </a:solidFill>
            </a:endParaRPr>
          </a:p>
          <a:p>
            <a:pPr algn="r">
              <a:defRPr/>
            </a:pPr>
            <a:endParaRPr lang="en-US" sz="1600" dirty="0">
              <a:solidFill>
                <a:schemeClr val="bg1"/>
              </a:solidFill>
            </a:endParaRPr>
          </a:p>
          <a:p>
            <a:pPr algn="r">
              <a:defRPr/>
            </a:pPr>
            <a:endParaRPr lang="en-US" sz="1600" dirty="0">
              <a:solidFill>
                <a:schemeClr val="bg1"/>
              </a:solidFill>
            </a:endParaRPr>
          </a:p>
          <a:p>
            <a:pPr algn="r">
              <a:defRPr/>
            </a:pPr>
            <a:endParaRPr lang="en-US" sz="1600" dirty="0">
              <a:solidFill>
                <a:schemeClr val="bg1"/>
              </a:solidFill>
            </a:endParaRPr>
          </a:p>
          <a:p>
            <a:pPr algn="r">
              <a:defRPr/>
            </a:pPr>
            <a:endParaRPr lang="en-US" sz="1600" dirty="0">
              <a:solidFill>
                <a:schemeClr val="bg1"/>
              </a:solidFill>
            </a:endParaRPr>
          </a:p>
        </p:txBody>
      </p:sp>
      <p:sp>
        <p:nvSpPr>
          <p:cNvPr id="28" name="Rounded Rectangle 27"/>
          <p:cNvSpPr/>
          <p:nvPr/>
        </p:nvSpPr>
        <p:spPr bwMode="auto">
          <a:xfrm>
            <a:off x="5416952" y="1254109"/>
            <a:ext cx="3368234" cy="4999935"/>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141334" name="Rectangle 22"/>
          <p:cNvSpPr>
            <a:spLocks noGrp="1" noChangeArrowheads="1"/>
          </p:cNvSpPr>
          <p:nvPr>
            <p:ph type="title"/>
          </p:nvPr>
        </p:nvSpPr>
        <p:spPr/>
        <p:txBody>
          <a:bodyPr/>
          <a:lstStyle/>
          <a:p>
            <a:r>
              <a:rPr lang="nl-NL" smtClean="0"/>
              <a:t>Exchange 2007 – CCR</a:t>
            </a:r>
            <a:endParaRPr lang="nl-NL" dirty="0"/>
          </a:p>
        </p:txBody>
      </p:sp>
      <p:sp>
        <p:nvSpPr>
          <p:cNvPr id="141335" name="Rectangle 23"/>
          <p:cNvSpPr>
            <a:spLocks noGrp="1" noChangeArrowheads="1"/>
          </p:cNvSpPr>
          <p:nvPr>
            <p:ph type="body" sz="quarter" idx="10"/>
          </p:nvPr>
        </p:nvSpPr>
        <p:spPr>
          <a:xfrm>
            <a:off x="381000" y="1411552"/>
            <a:ext cx="5023513" cy="2210862"/>
          </a:xfrm>
        </p:spPr>
        <p:txBody>
          <a:bodyPr/>
          <a:lstStyle/>
          <a:p>
            <a:r>
              <a:rPr lang="en-US" sz="2800" dirty="0" smtClean="0"/>
              <a:t>Cluster Continuous Replication</a:t>
            </a:r>
          </a:p>
          <a:p>
            <a:r>
              <a:rPr lang="en-US" sz="2800" dirty="0" smtClean="0"/>
              <a:t>Redundant exchange servers </a:t>
            </a:r>
            <a:br>
              <a:rPr lang="en-US" sz="2800" dirty="0" smtClean="0"/>
            </a:br>
            <a:r>
              <a:rPr lang="en-US" sz="2800" dirty="0" smtClean="0"/>
              <a:t>and redundant databases</a:t>
            </a:r>
          </a:p>
          <a:p>
            <a:r>
              <a:rPr lang="en-US" sz="2800" dirty="0" smtClean="0"/>
              <a:t>Can be geo-diverse</a:t>
            </a:r>
          </a:p>
          <a:p>
            <a:r>
              <a:rPr lang="en-US" sz="2800" dirty="0" smtClean="0"/>
              <a:t>Databases logs are replicated</a:t>
            </a:r>
          </a:p>
          <a:p>
            <a:endParaRPr lang="en-US" sz="2800" dirty="0" smtClean="0"/>
          </a:p>
        </p:txBody>
      </p:sp>
      <p:grpSp>
        <p:nvGrpSpPr>
          <p:cNvPr id="2" name="Group 183"/>
          <p:cNvGrpSpPr/>
          <p:nvPr/>
        </p:nvGrpSpPr>
        <p:grpSpPr>
          <a:xfrm>
            <a:off x="8147587" y="5468936"/>
            <a:ext cx="432683" cy="609272"/>
            <a:chOff x="5801888" y="2848326"/>
            <a:chExt cx="331718" cy="291135"/>
          </a:xfrm>
        </p:grpSpPr>
        <p:pic>
          <p:nvPicPr>
            <p:cNvPr id="52" name="Picture 10" descr="D:\Projects\Microsoft\DPM PartnerVideo\images\tape.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5801888" y="2947188"/>
              <a:ext cx="322292" cy="192273"/>
            </a:xfrm>
            <a:prstGeom prst="rect">
              <a:avLst/>
            </a:prstGeom>
            <a:noFill/>
          </p:spPr>
        </p:pic>
        <p:pic>
          <p:nvPicPr>
            <p:cNvPr id="54" name="Picture 10" descr="D:\Projects\Microsoft\DPM PartnerVideo\images\tape.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5805376" y="2894788"/>
              <a:ext cx="322292" cy="192273"/>
            </a:xfrm>
            <a:prstGeom prst="rect">
              <a:avLst/>
            </a:prstGeom>
            <a:noFill/>
          </p:spPr>
        </p:pic>
        <p:pic>
          <p:nvPicPr>
            <p:cNvPr id="57" name="Picture 10" descr="D:\Projects\Microsoft\DPM PartnerVideo\images\tape.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5811314" y="2848326"/>
              <a:ext cx="322292" cy="192273"/>
            </a:xfrm>
            <a:prstGeom prst="rect">
              <a:avLst/>
            </a:prstGeom>
            <a:noFill/>
          </p:spPr>
        </p:pic>
      </p:grpSp>
      <p:sp>
        <p:nvSpPr>
          <p:cNvPr id="51" name="Text Box 181"/>
          <p:cNvSpPr txBox="1">
            <a:spLocks noChangeArrowheads="1"/>
          </p:cNvSpPr>
          <p:nvPr/>
        </p:nvSpPr>
        <p:spPr bwMode="auto">
          <a:xfrm>
            <a:off x="5721743" y="1371110"/>
            <a:ext cx="2664629" cy="286232"/>
          </a:xfrm>
          <a:prstGeom prst="rect">
            <a:avLst/>
          </a:prstGeom>
          <a:noFill/>
          <a:ln w="9525" algn="ctr">
            <a:noFill/>
            <a:miter lim="800000"/>
            <a:headEnd/>
            <a:tailEnd/>
          </a:ln>
        </p:spPr>
        <p:txBody>
          <a:bodyPr wrap="square">
            <a:spAutoFit/>
          </a:bodyPr>
          <a:lstStyle/>
          <a:p>
            <a:pPr algn="ctr">
              <a:lnSpc>
                <a:spcPct val="90000"/>
              </a:lnSpc>
            </a:pPr>
            <a:r>
              <a:rPr lang="en-US" sz="1400" b="1" u="sng" dirty="0" smtClean="0">
                <a:effectLst>
                  <a:outerShdw blurRad="38100" dist="38100" dir="2700000" algn="tl">
                    <a:srgbClr val="000000">
                      <a:alpha val="43137"/>
                    </a:srgbClr>
                  </a:outerShdw>
                </a:effectLst>
                <a:latin typeface="+mj-lt"/>
              </a:rPr>
              <a:t>Exchange 2007 CCR</a:t>
            </a:r>
          </a:p>
        </p:txBody>
      </p:sp>
      <p:sp>
        <p:nvSpPr>
          <p:cNvPr id="63" name="Text Box 183"/>
          <p:cNvSpPr txBox="1">
            <a:spLocks noChangeArrowheads="1"/>
          </p:cNvSpPr>
          <p:nvPr/>
        </p:nvSpPr>
        <p:spPr bwMode="auto">
          <a:xfrm>
            <a:off x="5177642" y="1893679"/>
            <a:ext cx="1108045" cy="590931"/>
          </a:xfrm>
          <a:prstGeom prst="rect">
            <a:avLst/>
          </a:prstGeom>
          <a:noFill/>
          <a:ln w="9525" algn="ctr">
            <a:noFill/>
            <a:miter lim="800000"/>
            <a:headEnd/>
            <a:tailEnd/>
          </a:ln>
        </p:spPr>
        <p:txBody>
          <a:bodyPr wrap="square">
            <a:spAutoFit/>
          </a:bodyPr>
          <a:lstStyle/>
          <a:p>
            <a:pPr algn="r">
              <a:lnSpc>
                <a:spcPct val="90000"/>
              </a:lnSpc>
            </a:pPr>
            <a:r>
              <a:rPr lang="en-US" sz="1200" dirty="0" smtClean="0">
                <a:effectLst>
                  <a:outerShdw blurRad="38100" dist="38100" dir="2700000" algn="tl">
                    <a:srgbClr val="000000">
                      <a:alpha val="43137"/>
                    </a:srgbClr>
                  </a:outerShdw>
                </a:effectLst>
                <a:latin typeface="+mj-lt"/>
              </a:rPr>
              <a:t>Exchange</a:t>
            </a:r>
          </a:p>
          <a:p>
            <a:pPr algn="r">
              <a:lnSpc>
                <a:spcPct val="90000"/>
              </a:lnSpc>
            </a:pPr>
            <a:r>
              <a:rPr lang="en-US" sz="1200" dirty="0" smtClean="0">
                <a:effectLst>
                  <a:outerShdw blurRad="38100" dist="38100" dir="2700000" algn="tl">
                    <a:srgbClr val="000000">
                      <a:alpha val="43137"/>
                    </a:srgbClr>
                  </a:outerShdw>
                </a:effectLst>
                <a:latin typeface="+mj-lt"/>
              </a:rPr>
              <a:t>2007</a:t>
            </a:r>
          </a:p>
          <a:p>
            <a:pPr algn="r">
              <a:lnSpc>
                <a:spcPct val="90000"/>
              </a:lnSpc>
            </a:pPr>
            <a:r>
              <a:rPr lang="en-US" sz="1200" dirty="0" smtClean="0">
                <a:effectLst>
                  <a:outerShdw blurRad="38100" dist="38100" dir="2700000" algn="tl">
                    <a:srgbClr val="000000">
                      <a:alpha val="43137"/>
                    </a:srgbClr>
                  </a:outerShdw>
                </a:effectLst>
                <a:latin typeface="+mj-lt"/>
              </a:rPr>
              <a:t>Active</a:t>
            </a:r>
          </a:p>
        </p:txBody>
      </p:sp>
      <p:grpSp>
        <p:nvGrpSpPr>
          <p:cNvPr id="3" name="Group 63"/>
          <p:cNvGrpSpPr/>
          <p:nvPr/>
        </p:nvGrpSpPr>
        <p:grpSpPr>
          <a:xfrm>
            <a:off x="6103058" y="1813169"/>
            <a:ext cx="840274" cy="840275"/>
            <a:chOff x="6008929" y="1813169"/>
            <a:chExt cx="840274" cy="840275"/>
          </a:xfrm>
        </p:grpSpPr>
        <p:pic>
          <p:nvPicPr>
            <p:cNvPr id="65" name="Picture 2" descr="D:\Projects\Microsoft\DPM_Deck\images\Vista (344).png"/>
            <p:cNvPicPr>
              <a:picLocks noChangeAspect="1" noChangeArrowheads="1"/>
            </p:cNvPicPr>
            <p:nvPr/>
          </p:nvPicPr>
          <p:blipFill>
            <a:blip r:embed="rId4" cstate="print"/>
            <a:srcRect/>
            <a:stretch>
              <a:fillRect/>
            </a:stretch>
          </p:blipFill>
          <p:spPr bwMode="auto">
            <a:xfrm>
              <a:off x="6008929" y="1813169"/>
              <a:ext cx="840274" cy="840275"/>
            </a:xfrm>
            <a:prstGeom prst="rect">
              <a:avLst/>
            </a:prstGeom>
            <a:noFill/>
          </p:spPr>
        </p:pic>
        <p:pic>
          <p:nvPicPr>
            <p:cNvPr id="66" name="Picture 16" descr="folder_03"/>
            <p:cNvPicPr>
              <a:picLocks noChangeAspect="1" noChangeArrowheads="1"/>
            </p:cNvPicPr>
            <p:nvPr/>
          </p:nvPicPr>
          <p:blipFill>
            <a:blip r:embed="rId5" cstate="print"/>
            <a:stretch>
              <a:fillRect/>
            </a:stretch>
          </p:blipFill>
          <p:spPr bwMode="auto">
            <a:xfrm flipH="1">
              <a:off x="6459713" y="2277199"/>
              <a:ext cx="304800" cy="304800"/>
            </a:xfrm>
            <a:prstGeom prst="rect">
              <a:avLst/>
            </a:prstGeom>
            <a:noFill/>
            <a:effectLst>
              <a:outerShdw blurRad="50800" dist="38100" dir="2700000" algn="tl" rotWithShape="0">
                <a:prstClr val="black">
                  <a:alpha val="40000"/>
                </a:prstClr>
              </a:outerShdw>
            </a:effectLst>
          </p:spPr>
        </p:pic>
      </p:grpSp>
      <p:sp>
        <p:nvSpPr>
          <p:cNvPr id="67" name="AutoShape 177"/>
          <p:cNvSpPr>
            <a:spLocks noChangeArrowheads="1"/>
          </p:cNvSpPr>
          <p:nvPr/>
        </p:nvSpPr>
        <p:spPr bwMode="auto">
          <a:xfrm>
            <a:off x="7611035" y="3773538"/>
            <a:ext cx="246724" cy="583307"/>
          </a:xfrm>
          <a:prstGeom prst="downArrow">
            <a:avLst>
              <a:gd name="adj1" fmla="val 50000"/>
              <a:gd name="adj2" fmla="val 52078"/>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dirty="0">
              <a:effectLst>
                <a:outerShdw blurRad="38100" dist="38100" dir="2700000" algn="tl">
                  <a:srgbClr val="000000">
                    <a:alpha val="43137"/>
                  </a:srgbClr>
                </a:outerShdw>
              </a:effectLst>
              <a:latin typeface="+mj-lt"/>
            </a:endParaRPr>
          </a:p>
        </p:txBody>
      </p:sp>
      <p:sp>
        <p:nvSpPr>
          <p:cNvPr id="69" name="AutoShape 179"/>
          <p:cNvSpPr>
            <a:spLocks noChangeArrowheads="1"/>
          </p:cNvSpPr>
          <p:nvPr/>
        </p:nvSpPr>
        <p:spPr bwMode="auto">
          <a:xfrm>
            <a:off x="7469925" y="5379988"/>
            <a:ext cx="558624" cy="50429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83 w 21600"/>
              <a:gd name="T13" fmla="*/ 12396 h 21600"/>
              <a:gd name="T14" fmla="*/ 19417 w 21600"/>
              <a:gd name="T15" fmla="*/ 18594 h 21600"/>
            </a:gdLst>
            <a:ahLst/>
            <a:cxnLst>
              <a:cxn ang="T8">
                <a:pos x="T0" y="T1"/>
              </a:cxn>
              <a:cxn ang="T9">
                <a:pos x="T2" y="T3"/>
              </a:cxn>
              <a:cxn ang="T10">
                <a:pos x="T4" y="T5"/>
              </a:cxn>
              <a:cxn ang="T11">
                <a:pos x="T6" y="T7"/>
              </a:cxn>
            </a:cxnLst>
            <a:rect l="T12" t="T13" r="T14" b="T15"/>
            <a:pathLst>
              <a:path w="21600" h="21600">
                <a:moveTo>
                  <a:pt x="10800" y="0"/>
                </a:moveTo>
                <a:lnTo>
                  <a:pt x="6545" y="6171"/>
                </a:lnTo>
                <a:lnTo>
                  <a:pt x="8640" y="6171"/>
                </a:lnTo>
                <a:lnTo>
                  <a:pt x="8640" y="12396"/>
                </a:lnTo>
                <a:lnTo>
                  <a:pt x="4301" y="12396"/>
                </a:lnTo>
                <a:lnTo>
                  <a:pt x="4301" y="9390"/>
                </a:lnTo>
                <a:lnTo>
                  <a:pt x="0" y="15495"/>
                </a:lnTo>
                <a:lnTo>
                  <a:pt x="4301" y="21600"/>
                </a:lnTo>
                <a:lnTo>
                  <a:pt x="4301" y="18594"/>
                </a:lnTo>
                <a:lnTo>
                  <a:pt x="17299" y="18594"/>
                </a:lnTo>
                <a:lnTo>
                  <a:pt x="17299" y="21600"/>
                </a:lnTo>
                <a:lnTo>
                  <a:pt x="21600" y="15495"/>
                </a:lnTo>
                <a:lnTo>
                  <a:pt x="17299" y="9390"/>
                </a:lnTo>
                <a:lnTo>
                  <a:pt x="17299" y="12396"/>
                </a:lnTo>
                <a:lnTo>
                  <a:pt x="12960" y="12396"/>
                </a:lnTo>
                <a:lnTo>
                  <a:pt x="12960" y="6171"/>
                </a:lnTo>
                <a:lnTo>
                  <a:pt x="15055" y="6171"/>
                </a:lnTo>
                <a:close/>
              </a:path>
            </a:pathLst>
          </a:cu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a:effectLst>
                <a:outerShdw blurRad="38100" dist="38100" dir="2700000" algn="tl">
                  <a:srgbClr val="000000">
                    <a:alpha val="43137"/>
                  </a:srgbClr>
                </a:outerShdw>
              </a:effectLst>
              <a:latin typeface="+mj-lt"/>
            </a:endParaRPr>
          </a:p>
        </p:txBody>
      </p:sp>
      <p:sp>
        <p:nvSpPr>
          <p:cNvPr id="70" name="Text Box 184"/>
          <p:cNvSpPr txBox="1">
            <a:spLocks noChangeArrowheads="1"/>
          </p:cNvSpPr>
          <p:nvPr/>
        </p:nvSpPr>
        <p:spPr bwMode="auto">
          <a:xfrm>
            <a:off x="7993092" y="4662968"/>
            <a:ext cx="952500" cy="258526"/>
          </a:xfrm>
          <a:prstGeom prst="rect">
            <a:avLst/>
          </a:prstGeom>
          <a:noFill/>
          <a:ln w="9525" algn="ctr">
            <a:noFill/>
            <a:miter lim="800000"/>
            <a:headEnd/>
            <a:tailEnd/>
          </a:ln>
        </p:spPr>
        <p:txBody>
          <a:bodyPr lIns="91435" tIns="45717" rIns="91435" bIns="45717">
            <a:spAutoFit/>
          </a:bodyPr>
          <a:lstStyle/>
          <a:p>
            <a:pPr eaLnBrk="0" hangingPunct="0">
              <a:lnSpc>
                <a:spcPct val="90000"/>
              </a:lnSpc>
              <a:defRPr/>
            </a:pPr>
            <a:r>
              <a:rPr lang="en-US" sz="1200" dirty="0">
                <a:effectLst>
                  <a:outerShdw blurRad="38100" dist="38100" dir="2700000" algn="tl">
                    <a:srgbClr val="000000">
                      <a:alpha val="43137"/>
                    </a:srgbClr>
                  </a:outerShdw>
                </a:effectLst>
                <a:latin typeface="+mn-lt"/>
                <a:cs typeface="+mn-cs"/>
              </a:rPr>
              <a:t>DPM</a:t>
            </a:r>
          </a:p>
        </p:txBody>
      </p:sp>
      <p:grpSp>
        <p:nvGrpSpPr>
          <p:cNvPr id="4" name="Group 71"/>
          <p:cNvGrpSpPr/>
          <p:nvPr/>
        </p:nvGrpSpPr>
        <p:grpSpPr>
          <a:xfrm>
            <a:off x="6681287" y="5405601"/>
            <a:ext cx="770422" cy="747877"/>
            <a:chOff x="5428766" y="3592903"/>
            <a:chExt cx="770422" cy="747877"/>
          </a:xfrm>
        </p:grpSpPr>
        <p:grpSp>
          <p:nvGrpSpPr>
            <p:cNvPr id="5" name="Group 16"/>
            <p:cNvGrpSpPr/>
            <p:nvPr/>
          </p:nvGrpSpPr>
          <p:grpSpPr>
            <a:xfrm>
              <a:off x="5552944" y="3592903"/>
              <a:ext cx="452746" cy="443077"/>
              <a:chOff x="6691381" y="3538566"/>
              <a:chExt cx="1282751" cy="1346654"/>
            </a:xfrm>
          </p:grpSpPr>
          <p:sp>
            <p:nvSpPr>
              <p:cNvPr id="104" name="Oval 103"/>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6" name="Group 17"/>
              <p:cNvGrpSpPr/>
              <p:nvPr/>
            </p:nvGrpSpPr>
            <p:grpSpPr>
              <a:xfrm flipH="1">
                <a:off x="6802955" y="3538566"/>
                <a:ext cx="915230" cy="1242090"/>
                <a:chOff x="8100716" y="3773214"/>
                <a:chExt cx="441437" cy="599089"/>
              </a:xfrm>
            </p:grpSpPr>
            <p:sp>
              <p:nvSpPr>
                <p:cNvPr id="106" name="Flowchart: Magnetic Disk 105"/>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07" name="Oval 106"/>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nvGrpSpPr>
            <p:cNvPr id="7" name="Group 16"/>
            <p:cNvGrpSpPr/>
            <p:nvPr/>
          </p:nvGrpSpPr>
          <p:grpSpPr>
            <a:xfrm>
              <a:off x="5428766" y="3773526"/>
              <a:ext cx="452746" cy="443077"/>
              <a:chOff x="6691381" y="3538566"/>
              <a:chExt cx="1282751" cy="1346654"/>
            </a:xfrm>
          </p:grpSpPr>
          <p:sp>
            <p:nvSpPr>
              <p:cNvPr id="98" name="Oval 97"/>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8" name="Group 17"/>
              <p:cNvGrpSpPr/>
              <p:nvPr/>
            </p:nvGrpSpPr>
            <p:grpSpPr>
              <a:xfrm flipH="1">
                <a:off x="6802955" y="3538566"/>
                <a:ext cx="915230" cy="1242090"/>
                <a:chOff x="8100716" y="3773214"/>
                <a:chExt cx="441437" cy="599089"/>
              </a:xfrm>
            </p:grpSpPr>
            <p:sp>
              <p:nvSpPr>
                <p:cNvPr id="102" name="Flowchart: Magnetic Disk 101"/>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03" name="Oval 102"/>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nvGrpSpPr>
            <p:cNvPr id="9" name="Group 16"/>
            <p:cNvGrpSpPr/>
            <p:nvPr/>
          </p:nvGrpSpPr>
          <p:grpSpPr>
            <a:xfrm>
              <a:off x="5746442" y="3728370"/>
              <a:ext cx="452746" cy="443077"/>
              <a:chOff x="6691381" y="3538566"/>
              <a:chExt cx="1282751" cy="1346654"/>
            </a:xfrm>
          </p:grpSpPr>
          <p:sp>
            <p:nvSpPr>
              <p:cNvPr id="81" name="Oval 80"/>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0" name="Group 17"/>
              <p:cNvGrpSpPr/>
              <p:nvPr/>
            </p:nvGrpSpPr>
            <p:grpSpPr>
              <a:xfrm flipH="1">
                <a:off x="6802955" y="3538566"/>
                <a:ext cx="915230" cy="1242090"/>
                <a:chOff x="8100716" y="3773214"/>
                <a:chExt cx="441437" cy="599089"/>
              </a:xfrm>
            </p:grpSpPr>
            <p:sp>
              <p:nvSpPr>
                <p:cNvPr id="83" name="Flowchart: Magnetic Disk 82"/>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96" name="Oval 95"/>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nvGrpSpPr>
            <p:cNvPr id="11" name="Group 16"/>
            <p:cNvGrpSpPr/>
            <p:nvPr/>
          </p:nvGrpSpPr>
          <p:grpSpPr>
            <a:xfrm>
              <a:off x="5654545" y="3897703"/>
              <a:ext cx="452746" cy="443077"/>
              <a:chOff x="6691381" y="3538566"/>
              <a:chExt cx="1282751" cy="1346654"/>
            </a:xfrm>
          </p:grpSpPr>
          <p:sp>
            <p:nvSpPr>
              <p:cNvPr id="77" name="Oval 76"/>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2" name="Group 17"/>
              <p:cNvGrpSpPr/>
              <p:nvPr/>
            </p:nvGrpSpPr>
            <p:grpSpPr>
              <a:xfrm flipH="1">
                <a:off x="6802955" y="3538566"/>
                <a:ext cx="915230" cy="1242090"/>
                <a:chOff x="8100716" y="3773214"/>
                <a:chExt cx="441437" cy="599089"/>
              </a:xfrm>
            </p:grpSpPr>
            <p:sp>
              <p:nvSpPr>
                <p:cNvPr id="79" name="Flowchart: Magnetic Disk 78"/>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80" name="Oval 79"/>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grpSp>
        <p:nvGrpSpPr>
          <p:cNvPr id="13" name="Group 107"/>
          <p:cNvGrpSpPr/>
          <p:nvPr/>
        </p:nvGrpSpPr>
        <p:grpSpPr>
          <a:xfrm>
            <a:off x="7138482" y="1813169"/>
            <a:ext cx="840274" cy="840275"/>
            <a:chOff x="6008929" y="1813169"/>
            <a:chExt cx="840274" cy="840275"/>
          </a:xfrm>
        </p:grpSpPr>
        <p:pic>
          <p:nvPicPr>
            <p:cNvPr id="109" name="Picture 2" descr="D:\Projects\Microsoft\DPM_Deck\images\Vista (344).png"/>
            <p:cNvPicPr>
              <a:picLocks noChangeAspect="1" noChangeArrowheads="1"/>
            </p:cNvPicPr>
            <p:nvPr/>
          </p:nvPicPr>
          <p:blipFill>
            <a:blip r:embed="rId4" cstate="print"/>
            <a:srcRect/>
            <a:stretch>
              <a:fillRect/>
            </a:stretch>
          </p:blipFill>
          <p:spPr bwMode="auto">
            <a:xfrm>
              <a:off x="6008929" y="1813169"/>
              <a:ext cx="840274" cy="840275"/>
            </a:xfrm>
            <a:prstGeom prst="rect">
              <a:avLst/>
            </a:prstGeom>
            <a:noFill/>
          </p:spPr>
        </p:pic>
        <p:pic>
          <p:nvPicPr>
            <p:cNvPr id="110" name="Picture 16" descr="folder_03"/>
            <p:cNvPicPr>
              <a:picLocks noChangeAspect="1" noChangeArrowheads="1"/>
            </p:cNvPicPr>
            <p:nvPr/>
          </p:nvPicPr>
          <p:blipFill>
            <a:blip r:embed="rId5" cstate="print"/>
            <a:stretch>
              <a:fillRect/>
            </a:stretch>
          </p:blipFill>
          <p:spPr bwMode="auto">
            <a:xfrm flipH="1">
              <a:off x="6459713" y="2277199"/>
              <a:ext cx="304800" cy="304800"/>
            </a:xfrm>
            <a:prstGeom prst="rect">
              <a:avLst/>
            </a:prstGeom>
            <a:noFill/>
            <a:effectLst>
              <a:outerShdw blurRad="50800" dist="38100" dir="2700000" algn="tl" rotWithShape="0">
                <a:prstClr val="black">
                  <a:alpha val="40000"/>
                </a:prstClr>
              </a:outerShdw>
            </a:effectLst>
          </p:spPr>
        </p:pic>
      </p:grpSp>
      <p:sp>
        <p:nvSpPr>
          <p:cNvPr id="111" name="Text Box 183"/>
          <p:cNvSpPr txBox="1">
            <a:spLocks noChangeArrowheads="1"/>
          </p:cNvSpPr>
          <p:nvPr/>
        </p:nvSpPr>
        <p:spPr bwMode="auto">
          <a:xfrm>
            <a:off x="7879975" y="1893679"/>
            <a:ext cx="1038394" cy="590931"/>
          </a:xfrm>
          <a:prstGeom prst="rect">
            <a:avLst/>
          </a:prstGeom>
          <a:noFill/>
          <a:ln w="9525" algn="ctr">
            <a:noFill/>
            <a:miter lim="800000"/>
            <a:headEnd/>
            <a:tailEnd/>
          </a:ln>
        </p:spPr>
        <p:txBody>
          <a:bodyPr wrap="square">
            <a:spAutoFit/>
          </a:bodyPr>
          <a:lstStyle/>
          <a:p>
            <a:pPr>
              <a:lnSpc>
                <a:spcPct val="90000"/>
              </a:lnSpc>
            </a:pPr>
            <a:r>
              <a:rPr lang="en-US" sz="1200" dirty="0" smtClean="0">
                <a:effectLst>
                  <a:outerShdw blurRad="38100" dist="38100" dir="2700000" algn="tl">
                    <a:srgbClr val="000000">
                      <a:alpha val="43137"/>
                    </a:srgbClr>
                  </a:outerShdw>
                </a:effectLst>
                <a:latin typeface="+mj-lt"/>
              </a:rPr>
              <a:t>Exchange</a:t>
            </a:r>
          </a:p>
          <a:p>
            <a:pPr>
              <a:lnSpc>
                <a:spcPct val="90000"/>
              </a:lnSpc>
            </a:pPr>
            <a:r>
              <a:rPr lang="en-US" sz="1200" dirty="0" smtClean="0">
                <a:effectLst>
                  <a:outerShdw blurRad="38100" dist="38100" dir="2700000" algn="tl">
                    <a:srgbClr val="000000">
                      <a:alpha val="43137"/>
                    </a:srgbClr>
                  </a:outerShdw>
                </a:effectLst>
                <a:latin typeface="+mj-lt"/>
              </a:rPr>
              <a:t>2007</a:t>
            </a:r>
          </a:p>
          <a:p>
            <a:pPr>
              <a:lnSpc>
                <a:spcPct val="90000"/>
              </a:lnSpc>
            </a:pPr>
            <a:r>
              <a:rPr lang="en-US" sz="1200" dirty="0" smtClean="0">
                <a:effectLst>
                  <a:outerShdw blurRad="38100" dist="38100" dir="2700000" algn="tl">
                    <a:srgbClr val="000000">
                      <a:alpha val="43137"/>
                    </a:srgbClr>
                  </a:outerShdw>
                </a:effectLst>
                <a:latin typeface="+mj-lt"/>
              </a:rPr>
              <a:t>Passive</a:t>
            </a:r>
          </a:p>
        </p:txBody>
      </p:sp>
      <p:grpSp>
        <p:nvGrpSpPr>
          <p:cNvPr id="14" name="Group 16"/>
          <p:cNvGrpSpPr/>
          <p:nvPr/>
        </p:nvGrpSpPr>
        <p:grpSpPr>
          <a:xfrm>
            <a:off x="6195721" y="3083134"/>
            <a:ext cx="646245" cy="632444"/>
            <a:chOff x="6691381" y="3538566"/>
            <a:chExt cx="1282751" cy="1346654"/>
          </a:xfrm>
        </p:grpSpPr>
        <p:sp>
          <p:nvSpPr>
            <p:cNvPr id="113" name="Oval 112"/>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5" name="Group 17"/>
            <p:cNvGrpSpPr/>
            <p:nvPr/>
          </p:nvGrpSpPr>
          <p:grpSpPr>
            <a:xfrm flipH="1">
              <a:off x="6802955" y="3538566"/>
              <a:ext cx="915230" cy="1242090"/>
              <a:chOff x="8100716" y="3773214"/>
              <a:chExt cx="441437" cy="599089"/>
            </a:xfrm>
          </p:grpSpPr>
          <p:sp>
            <p:nvSpPr>
              <p:cNvPr id="115" name="Flowchart: Magnetic Disk 114"/>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16" name="Oval 115"/>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nvGrpSpPr>
          <p:cNvPr id="16" name="Group 16"/>
          <p:cNvGrpSpPr/>
          <p:nvPr/>
        </p:nvGrpSpPr>
        <p:grpSpPr>
          <a:xfrm>
            <a:off x="7414921" y="3083134"/>
            <a:ext cx="646245" cy="632444"/>
            <a:chOff x="6691381" y="3538566"/>
            <a:chExt cx="1282751" cy="1346654"/>
          </a:xfrm>
        </p:grpSpPr>
        <p:sp>
          <p:nvSpPr>
            <p:cNvPr id="118" name="Oval 117"/>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7" name="Group 17"/>
            <p:cNvGrpSpPr/>
            <p:nvPr/>
          </p:nvGrpSpPr>
          <p:grpSpPr>
            <a:xfrm flipH="1">
              <a:off x="6802955" y="3538566"/>
              <a:ext cx="915230" cy="1242090"/>
              <a:chOff x="8100716" y="3773214"/>
              <a:chExt cx="441437" cy="599089"/>
            </a:xfrm>
          </p:grpSpPr>
          <p:sp>
            <p:nvSpPr>
              <p:cNvPr id="120" name="Flowchart: Magnetic Disk 119"/>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21" name="Oval 120"/>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sp>
        <p:nvSpPr>
          <p:cNvPr id="122" name="AutoShape 177"/>
          <p:cNvSpPr>
            <a:spLocks noChangeArrowheads="1"/>
          </p:cNvSpPr>
          <p:nvPr/>
        </p:nvSpPr>
        <p:spPr bwMode="auto">
          <a:xfrm>
            <a:off x="6357946" y="2670881"/>
            <a:ext cx="249237" cy="365760"/>
          </a:xfrm>
          <a:prstGeom prst="downArrow">
            <a:avLst>
              <a:gd name="adj1" fmla="val 50000"/>
              <a:gd name="adj2" fmla="val 52078"/>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dirty="0">
              <a:effectLst>
                <a:outerShdw blurRad="38100" dist="38100" dir="2700000" algn="tl">
                  <a:srgbClr val="000000">
                    <a:alpha val="43137"/>
                  </a:srgbClr>
                </a:outerShdw>
              </a:effectLst>
              <a:latin typeface="+mj-lt"/>
            </a:endParaRPr>
          </a:p>
        </p:txBody>
      </p:sp>
      <p:sp>
        <p:nvSpPr>
          <p:cNvPr id="123" name="Left-Right Arrow 122"/>
          <p:cNvSpPr/>
          <p:nvPr/>
        </p:nvSpPr>
        <p:spPr bwMode="auto">
          <a:xfrm>
            <a:off x="6752703" y="3264671"/>
            <a:ext cx="651611" cy="292608"/>
          </a:xfrm>
          <a:prstGeom prst="leftRight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defRPr/>
            </a:pPr>
            <a:endParaRPr lang="en-US" sz="900" dirty="0" err="1" smtClean="0">
              <a:effectLst>
                <a:outerShdw blurRad="38100" dist="38100" dir="2700000" algn="tl">
                  <a:srgbClr val="000000">
                    <a:alpha val="43137"/>
                  </a:srgbClr>
                </a:outerShdw>
              </a:effectLst>
              <a:latin typeface="+mj-lt"/>
            </a:endParaRPr>
          </a:p>
        </p:txBody>
      </p:sp>
      <p:sp>
        <p:nvSpPr>
          <p:cNvPr id="124" name="AutoShape 177"/>
          <p:cNvSpPr>
            <a:spLocks noChangeArrowheads="1"/>
          </p:cNvSpPr>
          <p:nvPr/>
        </p:nvSpPr>
        <p:spPr bwMode="auto">
          <a:xfrm>
            <a:off x="7541288" y="2670881"/>
            <a:ext cx="249237" cy="365760"/>
          </a:xfrm>
          <a:prstGeom prst="downArrow">
            <a:avLst>
              <a:gd name="adj1" fmla="val 50000"/>
              <a:gd name="adj2" fmla="val 52078"/>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dirty="0">
              <a:effectLst>
                <a:outerShdw blurRad="38100" dist="38100" dir="2700000" algn="tl">
                  <a:srgbClr val="000000">
                    <a:alpha val="43137"/>
                  </a:srgbClr>
                </a:outerShdw>
              </a:effectLst>
              <a:latin typeface="+mj-lt"/>
            </a:endParaRPr>
          </a:p>
        </p:txBody>
      </p:sp>
      <p:sp>
        <p:nvSpPr>
          <p:cNvPr id="126" name="Rectangle 125"/>
          <p:cNvSpPr/>
          <p:nvPr/>
        </p:nvSpPr>
        <p:spPr>
          <a:xfrm>
            <a:off x="380448" y="4271150"/>
            <a:ext cx="3828482" cy="1852815"/>
          </a:xfrm>
          <a:prstGeom prst="rect">
            <a:avLst/>
          </a:prstGeom>
        </p:spPr>
        <p:txBody>
          <a:bodyPr wrap="square">
            <a:spAutoFit/>
          </a:bodyPr>
          <a:lstStyle/>
          <a:p>
            <a:pPr marL="284163" indent="-284163">
              <a:lnSpc>
                <a:spcPct val="80000"/>
              </a:lnSpc>
              <a:spcBef>
                <a:spcPct val="20000"/>
              </a:spcBef>
              <a:buClr>
                <a:schemeClr val="tx2"/>
              </a:buClr>
              <a:buSzPct val="95000"/>
              <a:buNone/>
              <a:defRPr/>
            </a:pPr>
            <a:r>
              <a:rPr lang="en-US" b="1" dirty="0" smtClean="0">
                <a:latin typeface="+mj-lt"/>
              </a:rPr>
              <a:t>Role Preferred Backup</a:t>
            </a:r>
          </a:p>
          <a:p>
            <a:pPr marL="228600" lvl="1" indent="-228600">
              <a:buFont typeface="Arial" pitchFamily="34" charset="0"/>
              <a:buChar char="•"/>
              <a:defRPr/>
            </a:pPr>
            <a:r>
              <a:rPr lang="en-US" dirty="0" smtClean="0">
                <a:latin typeface="+mj-lt"/>
              </a:rPr>
              <a:t>Active – most current data</a:t>
            </a:r>
          </a:p>
          <a:p>
            <a:pPr marL="228600" lvl="1" indent="-228600">
              <a:buFont typeface="Arial" pitchFamily="34" charset="0"/>
              <a:buChar char="•"/>
              <a:defRPr/>
            </a:pPr>
            <a:r>
              <a:rPr lang="en-US" dirty="0" smtClean="0">
                <a:latin typeface="+mj-lt"/>
              </a:rPr>
              <a:t>Passive – least production impact</a:t>
            </a:r>
          </a:p>
          <a:p>
            <a:pPr>
              <a:buFont typeface="Arial" pitchFamily="34" charset="0"/>
              <a:buChar char="•"/>
              <a:defRPr/>
            </a:pPr>
            <a:endParaRPr lang="en-US" sz="1000" dirty="0" smtClean="0">
              <a:latin typeface="+mj-lt"/>
            </a:endParaRPr>
          </a:p>
          <a:p>
            <a:pPr marL="284163" indent="-284163">
              <a:lnSpc>
                <a:spcPct val="80000"/>
              </a:lnSpc>
              <a:spcBef>
                <a:spcPct val="20000"/>
              </a:spcBef>
              <a:buClr>
                <a:schemeClr val="tx2"/>
              </a:buClr>
              <a:buSzPct val="95000"/>
              <a:buNone/>
              <a:defRPr/>
            </a:pPr>
            <a:r>
              <a:rPr lang="en-US" b="1" dirty="0" smtClean="0">
                <a:latin typeface="+mj-lt"/>
              </a:rPr>
              <a:t>Node Preferred backup</a:t>
            </a:r>
          </a:p>
          <a:p>
            <a:pPr marL="228600" lvl="1" indent="-228600">
              <a:buFont typeface="Arial" pitchFamily="34" charset="0"/>
              <a:buChar char="•"/>
              <a:defRPr/>
            </a:pPr>
            <a:r>
              <a:rPr lang="en-US" dirty="0" smtClean="0">
                <a:latin typeface="+mj-lt"/>
              </a:rPr>
              <a:t>Protect node closest to DPM server</a:t>
            </a:r>
          </a:p>
        </p:txBody>
      </p:sp>
      <p:pic>
        <p:nvPicPr>
          <p:cNvPr id="58" name="Picture 31" descr="server_02"/>
          <p:cNvPicPr>
            <a:picLocks noChangeAspect="1" noChangeArrowheads="1"/>
          </p:cNvPicPr>
          <p:nvPr/>
        </p:nvPicPr>
        <p:blipFill>
          <a:blip r:embed="rId6" cstate="print">
            <a:grayscl/>
            <a:lum bright="5000" contrast="1000"/>
          </a:blip>
          <a:srcRect/>
          <a:stretch>
            <a:fillRect/>
          </a:stretch>
        </p:blipFill>
        <p:spPr bwMode="auto">
          <a:xfrm>
            <a:off x="7415683" y="4416816"/>
            <a:ext cx="556201" cy="839548"/>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p:nvPr/>
        </p:nvGrpSpPr>
        <p:grpSpPr>
          <a:xfrm>
            <a:off x="405078" y="1346709"/>
            <a:ext cx="8501203" cy="5146688"/>
            <a:chOff x="405078" y="1346709"/>
            <a:chExt cx="8501203" cy="5146688"/>
          </a:xfrm>
        </p:grpSpPr>
        <p:sp>
          <p:nvSpPr>
            <p:cNvPr id="62" name="Rounded Rectangle 61"/>
            <p:cNvSpPr/>
            <p:nvPr/>
          </p:nvSpPr>
          <p:spPr bwMode="auto">
            <a:xfrm>
              <a:off x="405078" y="1346709"/>
              <a:ext cx="8495854" cy="5146688"/>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64" name="Striped Right Arrow 63"/>
            <p:cNvSpPr/>
            <p:nvPr/>
          </p:nvSpPr>
          <p:spPr bwMode="auto">
            <a:xfrm>
              <a:off x="4267200" y="2286000"/>
              <a:ext cx="2438400" cy="304800"/>
            </a:xfrm>
            <a:prstGeom prst="stripedRight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US" sz="900" dirty="0" smtClean="0">
                <a:effectLst>
                  <a:outerShdw blurRad="38100" dist="38100" dir="2700000" algn="tl">
                    <a:srgbClr val="000000">
                      <a:alpha val="43137"/>
                    </a:srgbClr>
                  </a:outerShdw>
                </a:effectLst>
                <a:latin typeface="+mj-lt"/>
              </a:endParaRPr>
            </a:p>
          </p:txBody>
        </p:sp>
        <p:grpSp>
          <p:nvGrpSpPr>
            <p:cNvPr id="3" name="Group 135"/>
            <p:cNvGrpSpPr/>
            <p:nvPr/>
          </p:nvGrpSpPr>
          <p:grpSpPr>
            <a:xfrm>
              <a:off x="6659824" y="1604978"/>
              <a:ext cx="1110426" cy="1127820"/>
              <a:chOff x="5746435" y="2241592"/>
              <a:chExt cx="1110426" cy="1127820"/>
            </a:xfrm>
          </p:grpSpPr>
          <p:sp>
            <p:nvSpPr>
              <p:cNvPr id="131" name="Rounded Rectangle 130"/>
              <p:cNvSpPr/>
              <p:nvPr/>
            </p:nvSpPr>
            <p:spPr bwMode="auto">
              <a:xfrm>
                <a:off x="5746435" y="2241592"/>
                <a:ext cx="1097280" cy="237505"/>
              </a:xfrm>
              <a:prstGeom prst="roundRect">
                <a:avLst>
                  <a:gd name="adj" fmla="val 30953"/>
                </a:avLst>
              </a:prstGeom>
              <a:solidFill>
                <a:schemeClr val="bg1">
                  <a:lumMod val="9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200" dirty="0" smtClean="0">
                    <a:solidFill>
                      <a:schemeClr val="tx1"/>
                    </a:solidFill>
                  </a:rPr>
                  <a:t>Standby Node</a:t>
                </a:r>
                <a:endParaRPr lang="en-US" sz="1200" dirty="0">
                  <a:solidFill>
                    <a:schemeClr val="tx1"/>
                  </a:solidFill>
                </a:endParaRPr>
              </a:p>
            </p:txBody>
          </p:sp>
          <p:pic>
            <p:nvPicPr>
              <p:cNvPr id="132" name="Picture 2" descr="E:\Projects\Microsoft\DPM_video\connect.dll_I2908_0409.png"/>
              <p:cNvPicPr>
                <a:picLocks noChangeAspect="1" noChangeArrowheads="1"/>
              </p:cNvPicPr>
              <p:nvPr/>
            </p:nvPicPr>
            <p:blipFill>
              <a:blip r:embed="rId3" cstate="print"/>
              <a:srcRect/>
              <a:stretch>
                <a:fillRect/>
              </a:stretch>
            </p:blipFill>
            <p:spPr bwMode="auto">
              <a:xfrm>
                <a:off x="5908662" y="2607412"/>
                <a:ext cx="762000" cy="762000"/>
              </a:xfrm>
              <a:prstGeom prst="rect">
                <a:avLst/>
              </a:prstGeom>
              <a:noFill/>
            </p:spPr>
          </p:pic>
          <p:grpSp>
            <p:nvGrpSpPr>
              <p:cNvPr id="5" name="Group 43"/>
              <p:cNvGrpSpPr/>
              <p:nvPr/>
            </p:nvGrpSpPr>
            <p:grpSpPr>
              <a:xfrm>
                <a:off x="6420674" y="2852681"/>
                <a:ext cx="436187" cy="426872"/>
                <a:chOff x="1508589" y="3562328"/>
                <a:chExt cx="436187" cy="426872"/>
              </a:xfrm>
            </p:grpSpPr>
            <p:grpSp>
              <p:nvGrpSpPr>
                <p:cNvPr id="6" name="Group 16"/>
                <p:cNvGrpSpPr/>
                <p:nvPr/>
              </p:nvGrpSpPr>
              <p:grpSpPr>
                <a:xfrm>
                  <a:off x="1508589" y="3562328"/>
                  <a:ext cx="436187" cy="426872"/>
                  <a:chOff x="6691381" y="3538566"/>
                  <a:chExt cx="1282751" cy="1346654"/>
                </a:xfrm>
              </p:grpSpPr>
              <p:sp>
                <p:nvSpPr>
                  <p:cNvPr id="136" name="Oval 135"/>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7" name="Group 17"/>
                  <p:cNvGrpSpPr/>
                  <p:nvPr/>
                </p:nvGrpSpPr>
                <p:grpSpPr>
                  <a:xfrm flipH="1">
                    <a:off x="6802955" y="3538566"/>
                    <a:ext cx="915230" cy="1242090"/>
                    <a:chOff x="8100716" y="3773214"/>
                    <a:chExt cx="441437" cy="599089"/>
                  </a:xfrm>
                </p:grpSpPr>
                <p:sp>
                  <p:nvSpPr>
                    <p:cNvPr id="138" name="Flowchart: Magnetic Disk 137"/>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39" name="Oval 138"/>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sp>
              <p:nvSpPr>
                <p:cNvPr id="135" name="Text Box 181"/>
                <p:cNvSpPr txBox="1">
                  <a:spLocks noChangeArrowheads="1"/>
                </p:cNvSpPr>
                <p:nvPr/>
              </p:nvSpPr>
              <p:spPr bwMode="auto">
                <a:xfrm>
                  <a:off x="1523777" y="3663830"/>
                  <a:ext cx="416350" cy="3000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latin typeface="+mn-lt"/>
                      <a:cs typeface="+mn-cs"/>
                    </a:rPr>
                    <a:t>E3</a:t>
                  </a:r>
                  <a:endParaRPr lang="en-US" sz="1500" b="1" dirty="0">
                    <a:latin typeface="+mn-lt"/>
                    <a:cs typeface="+mn-cs"/>
                  </a:endParaRPr>
                </a:p>
              </p:txBody>
            </p:sp>
          </p:grpSp>
        </p:grpSp>
        <p:sp>
          <p:nvSpPr>
            <p:cNvPr id="66" name="Text Box 181"/>
            <p:cNvSpPr txBox="1">
              <a:spLocks noChangeArrowheads="1"/>
            </p:cNvSpPr>
            <p:nvPr/>
          </p:nvSpPr>
          <p:spPr bwMode="auto">
            <a:xfrm>
              <a:off x="5595913" y="2953715"/>
              <a:ext cx="3310368" cy="493975"/>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effectLst>
                    <a:outerShdw blurRad="38100" dist="38100" dir="2700000" algn="tl">
                      <a:srgbClr val="000000">
                        <a:alpha val="43137"/>
                      </a:srgbClr>
                    </a:outerShdw>
                  </a:effectLst>
                  <a:latin typeface="+mj-lt"/>
                </a:rPr>
                <a:t>SCR Protection</a:t>
              </a:r>
            </a:p>
            <a:p>
              <a:pPr algn="ctr" eaLnBrk="0" hangingPunct="0">
                <a:lnSpc>
                  <a:spcPct val="90000"/>
                </a:lnSpc>
                <a:buNone/>
                <a:defRPr/>
              </a:pPr>
              <a:r>
                <a:rPr lang="en-US" sz="1400" b="1" dirty="0" smtClean="0">
                  <a:effectLst>
                    <a:outerShdw blurRad="38100" dist="38100" dir="2700000" algn="tl">
                      <a:srgbClr val="000000">
                        <a:alpha val="43137"/>
                      </a:srgbClr>
                    </a:outerShdw>
                  </a:effectLst>
                  <a:latin typeface="+mj-lt"/>
                </a:rPr>
                <a:t>Failover across sites of current data</a:t>
              </a:r>
              <a:endParaRPr lang="en-US" sz="1400" b="1" dirty="0">
                <a:effectLst>
                  <a:outerShdw blurRad="38100" dist="38100" dir="2700000" algn="tl">
                    <a:srgbClr val="000000">
                      <a:alpha val="43137"/>
                    </a:srgbClr>
                  </a:outerShdw>
                </a:effectLst>
                <a:latin typeface="+mj-lt"/>
                <a:cs typeface="+mn-cs"/>
              </a:endParaRPr>
            </a:p>
          </p:txBody>
        </p:sp>
        <p:sp>
          <p:nvSpPr>
            <p:cNvPr id="67" name="Text Box 183"/>
            <p:cNvSpPr txBox="1">
              <a:spLocks noChangeArrowheads="1"/>
            </p:cNvSpPr>
            <p:nvPr/>
          </p:nvSpPr>
          <p:spPr bwMode="auto">
            <a:xfrm>
              <a:off x="6618279" y="2694138"/>
              <a:ext cx="1108075" cy="258526"/>
            </a:xfrm>
            <a:prstGeom prst="rect">
              <a:avLst/>
            </a:prstGeom>
            <a:noFill/>
            <a:ln w="9525" algn="ctr">
              <a:noFill/>
              <a:miter lim="800000"/>
              <a:headEnd/>
              <a:tailEnd/>
            </a:ln>
          </p:spPr>
          <p:txBody>
            <a:bodyPr lIns="91435" tIns="45717" rIns="91435" bIns="45717">
              <a:spAutoFit/>
            </a:bodyPr>
            <a:lstStyle/>
            <a:p>
              <a:pPr algn="ctr" eaLnBrk="0" hangingPunct="0">
                <a:lnSpc>
                  <a:spcPct val="90000"/>
                </a:lnSpc>
                <a:buNone/>
                <a:defRPr/>
              </a:pPr>
              <a:r>
                <a:rPr lang="en-US" sz="1200" dirty="0" smtClean="0">
                  <a:effectLst>
                    <a:outerShdw blurRad="38100" dist="38100" dir="2700000" algn="tl">
                      <a:srgbClr val="000000">
                        <a:alpha val="43137"/>
                      </a:srgbClr>
                    </a:outerShdw>
                  </a:effectLst>
                  <a:latin typeface="+mj-lt"/>
                </a:rPr>
                <a:t>Exchange</a:t>
              </a:r>
            </a:p>
          </p:txBody>
        </p:sp>
        <p:sp>
          <p:nvSpPr>
            <p:cNvPr id="94" name="Rectangle 93"/>
            <p:cNvSpPr/>
            <p:nvPr/>
          </p:nvSpPr>
          <p:spPr>
            <a:xfrm>
              <a:off x="5181336" y="2509992"/>
              <a:ext cx="460382" cy="286232"/>
            </a:xfrm>
            <a:prstGeom prst="rect">
              <a:avLst/>
            </a:prstGeom>
          </p:spPr>
          <p:txBody>
            <a:bodyPr wrap="none">
              <a:spAutoFit/>
            </a:bodyPr>
            <a:lstStyle/>
            <a:p>
              <a:pPr algn="r" eaLnBrk="0" hangingPunct="0">
                <a:lnSpc>
                  <a:spcPct val="90000"/>
                </a:lnSpc>
                <a:buNone/>
                <a:defRPr/>
              </a:pPr>
              <a:r>
                <a:rPr lang="en-US" sz="1400" dirty="0" smtClean="0">
                  <a:effectLst>
                    <a:outerShdw blurRad="38100" dist="38100" dir="2700000" algn="tl">
                      <a:srgbClr val="000000">
                        <a:alpha val="43137"/>
                      </a:srgbClr>
                    </a:outerShdw>
                  </a:effectLst>
                  <a:latin typeface="+mj-lt"/>
                </a:rPr>
                <a:t>SCR</a:t>
              </a:r>
              <a:endParaRPr lang="en-US" sz="1400" dirty="0">
                <a:effectLst>
                  <a:outerShdw blurRad="38100" dist="38100" dir="2700000" algn="tl">
                    <a:srgbClr val="000000">
                      <a:alpha val="43137"/>
                    </a:srgbClr>
                  </a:outerShdw>
                </a:effectLst>
                <a:latin typeface="+mj-lt"/>
              </a:endParaRPr>
            </a:p>
          </p:txBody>
        </p:sp>
        <p:grpSp>
          <p:nvGrpSpPr>
            <p:cNvPr id="8" name="Group 71"/>
            <p:cNvGrpSpPr/>
            <p:nvPr/>
          </p:nvGrpSpPr>
          <p:grpSpPr>
            <a:xfrm>
              <a:off x="2006634" y="4087407"/>
              <a:ext cx="2106591" cy="1767735"/>
              <a:chOff x="2006634" y="4087407"/>
              <a:chExt cx="2106591" cy="1767735"/>
            </a:xfrm>
          </p:grpSpPr>
          <p:grpSp>
            <p:nvGrpSpPr>
              <p:cNvPr id="9" name="Group 95"/>
              <p:cNvGrpSpPr/>
              <p:nvPr/>
            </p:nvGrpSpPr>
            <p:grpSpPr>
              <a:xfrm>
                <a:off x="2006634" y="4087407"/>
                <a:ext cx="2106591" cy="1767735"/>
                <a:chOff x="6127083" y="4295757"/>
                <a:chExt cx="2106591" cy="1767735"/>
              </a:xfrm>
            </p:grpSpPr>
            <p:sp>
              <p:nvSpPr>
                <p:cNvPr id="127" name="Oval 126"/>
                <p:cNvSpPr/>
                <p:nvPr/>
              </p:nvSpPr>
              <p:spPr bwMode="auto">
                <a:xfrm>
                  <a:off x="6193289" y="4295757"/>
                  <a:ext cx="1934383" cy="1767735"/>
                </a:xfrm>
                <a:prstGeom prst="ellipse">
                  <a:avLst/>
                </a:prstGeom>
                <a:gradFill flip="none" rotWithShape="1">
                  <a:gsLst>
                    <a:gs pos="25000">
                      <a:schemeClr val="bg1">
                        <a:alpha val="88000"/>
                      </a:schemeClr>
                    </a:gs>
                    <a:gs pos="100000">
                      <a:schemeClr val="tx1">
                        <a:lumMod val="85000"/>
                        <a:lumOff val="15000"/>
                        <a:alpha val="0"/>
                      </a:schemeClr>
                    </a:gs>
                  </a:gsLst>
                  <a:path path="shape">
                    <a:fillToRect l="50000" t="50000" r="50000" b="50000"/>
                  </a:path>
                  <a:tileRect/>
                </a:gra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effectLst/>
                    <a:latin typeface="Segoe" pitchFamily="34" charset="0"/>
                  </a:endParaRPr>
                </a:p>
              </p:txBody>
            </p:sp>
            <p:grpSp>
              <p:nvGrpSpPr>
                <p:cNvPr id="10" name="Group 63"/>
                <p:cNvGrpSpPr/>
                <p:nvPr/>
              </p:nvGrpSpPr>
              <p:grpSpPr>
                <a:xfrm>
                  <a:off x="6127083" y="5461965"/>
                  <a:ext cx="2106591" cy="468677"/>
                  <a:chOff x="3491670" y="3615570"/>
                  <a:chExt cx="3001813" cy="667847"/>
                </a:xfrm>
              </p:grpSpPr>
              <p:sp>
                <p:nvSpPr>
                  <p:cNvPr id="129" name="Text Box 50"/>
                  <p:cNvSpPr txBox="1">
                    <a:spLocks noChangeArrowheads="1"/>
                  </p:cNvSpPr>
                  <p:nvPr/>
                </p:nvSpPr>
                <p:spPr bwMode="auto">
                  <a:xfrm>
                    <a:off x="3491670" y="3932570"/>
                    <a:ext cx="3001813" cy="350847"/>
                  </a:xfrm>
                  <a:prstGeom prst="rect">
                    <a:avLst/>
                  </a:prstGeom>
                  <a:noFill/>
                  <a:ln w="9525">
                    <a:noFill/>
                    <a:miter lim="800000"/>
                    <a:headEnd/>
                    <a:tailEnd/>
                  </a:ln>
                  <a:effectLst/>
                </p:spPr>
                <p:txBody>
                  <a:bodyPr wrap="square" lIns="91435" tIns="45717" rIns="91435" bIns="45717">
                    <a:spAutoFit/>
                  </a:bodyPr>
                  <a:lstStyle/>
                  <a:p>
                    <a:pPr algn="ctr" eaLnBrk="0" hangingPunct="0">
                      <a:buNone/>
                      <a:defRPr/>
                    </a:pPr>
                    <a:r>
                      <a:rPr lang="en-US" sz="1000" b="1" i="1" dirty="0" smtClean="0">
                        <a:latin typeface="+mj-lt"/>
                      </a:rPr>
                      <a:t>Disk-based for fast recovery</a:t>
                    </a:r>
                    <a:endParaRPr lang="en-US" sz="1000" b="1" i="1" dirty="0">
                      <a:latin typeface="+mj-lt"/>
                    </a:endParaRPr>
                  </a:p>
                </p:txBody>
              </p:sp>
              <p:sp>
                <p:nvSpPr>
                  <p:cNvPr id="130" name="Text Box 66"/>
                  <p:cNvSpPr txBox="1">
                    <a:spLocks noChangeArrowheads="1"/>
                  </p:cNvSpPr>
                  <p:nvPr/>
                </p:nvSpPr>
                <p:spPr bwMode="auto">
                  <a:xfrm>
                    <a:off x="4299826" y="3615570"/>
                    <a:ext cx="1521904" cy="417321"/>
                  </a:xfrm>
                  <a:prstGeom prst="rect">
                    <a:avLst/>
                  </a:prstGeom>
                  <a:noFill/>
                  <a:ln w="9525">
                    <a:noFill/>
                    <a:miter lim="800000"/>
                    <a:headEnd/>
                    <a:tailEnd/>
                  </a:ln>
                  <a:effectLst/>
                </p:spPr>
                <p:txBody>
                  <a:bodyPr wrap="square" lIns="91435" tIns="45717" rIns="91435" bIns="45717">
                    <a:spAutoFit/>
                  </a:bodyPr>
                  <a:lstStyle/>
                  <a:p>
                    <a:pPr eaLnBrk="0" hangingPunct="0">
                      <a:buNone/>
                      <a:defRPr/>
                    </a:pPr>
                    <a:r>
                      <a:rPr lang="en-US" sz="1300" b="1" dirty="0">
                        <a:latin typeface="+mj-lt"/>
                        <a:cs typeface="+mn-cs"/>
                      </a:rPr>
                      <a:t>DPM 2007</a:t>
                    </a:r>
                    <a:endParaRPr lang="en-US" sz="1300" dirty="0">
                      <a:latin typeface="+mj-lt"/>
                      <a:cs typeface="+mn-cs"/>
                    </a:endParaRPr>
                  </a:p>
                </p:txBody>
              </p:sp>
            </p:grpSp>
          </p:grpSp>
          <p:grpSp>
            <p:nvGrpSpPr>
              <p:cNvPr id="11" name="Group 76"/>
              <p:cNvGrpSpPr/>
              <p:nvPr/>
            </p:nvGrpSpPr>
            <p:grpSpPr>
              <a:xfrm>
                <a:off x="2119317" y="4235730"/>
                <a:ext cx="1820671" cy="1167867"/>
                <a:chOff x="2119317" y="4235730"/>
                <a:chExt cx="1820671" cy="1167867"/>
              </a:xfrm>
            </p:grpSpPr>
            <p:pic>
              <p:nvPicPr>
                <p:cNvPr id="103" name="Picture 2" descr="D:\Projects\Microsoft\DPM PartnerVideo\images\platform.png"/>
                <p:cNvPicPr>
                  <a:picLocks noChangeAspect="1" noChangeArrowheads="1"/>
                </p:cNvPicPr>
                <p:nvPr/>
              </p:nvPicPr>
              <p:blipFill>
                <a:blip r:embed="rId4" cstate="print">
                  <a:duotone>
                    <a:schemeClr val="accent2">
                      <a:shade val="45000"/>
                      <a:satMod val="135000"/>
                    </a:schemeClr>
                    <a:prstClr val="white"/>
                  </a:duotone>
                  <a:lum bright="-30000"/>
                </a:blip>
                <a:srcRect/>
                <a:stretch>
                  <a:fillRect/>
                </a:stretch>
              </p:blipFill>
              <p:spPr bwMode="auto">
                <a:xfrm>
                  <a:off x="2119317" y="4632738"/>
                  <a:ext cx="1820671" cy="770859"/>
                </a:xfrm>
                <a:prstGeom prst="rect">
                  <a:avLst/>
                </a:prstGeom>
                <a:noFill/>
                <a:effectLst>
                  <a:outerShdw blurRad="50800" dist="38100" dir="2700000" algn="tl" rotWithShape="0">
                    <a:prstClr val="black">
                      <a:alpha val="40000"/>
                    </a:prstClr>
                  </a:outerShdw>
                </a:effectLst>
              </p:spPr>
            </p:pic>
            <p:grpSp>
              <p:nvGrpSpPr>
                <p:cNvPr id="12" name="Group 168"/>
                <p:cNvGrpSpPr/>
                <p:nvPr/>
              </p:nvGrpSpPr>
              <p:grpSpPr>
                <a:xfrm>
                  <a:off x="2950767" y="4565478"/>
                  <a:ext cx="676888" cy="564447"/>
                  <a:chOff x="4797868" y="2793232"/>
                  <a:chExt cx="654664" cy="545916"/>
                </a:xfrm>
              </p:grpSpPr>
              <p:grpSp>
                <p:nvGrpSpPr>
                  <p:cNvPr id="13" name="Group 207"/>
                  <p:cNvGrpSpPr/>
                  <p:nvPr/>
                </p:nvGrpSpPr>
                <p:grpSpPr>
                  <a:xfrm>
                    <a:off x="4797868" y="3023255"/>
                    <a:ext cx="654664" cy="315893"/>
                    <a:chOff x="4848128" y="2984430"/>
                    <a:chExt cx="676566" cy="326460"/>
                  </a:xfrm>
                </p:grpSpPr>
                <p:sp>
                  <p:nvSpPr>
                    <p:cNvPr id="124" name="Oval 123"/>
                    <p:cNvSpPr/>
                    <p:nvPr/>
                  </p:nvSpPr>
                  <p:spPr>
                    <a:xfrm>
                      <a:off x="5042438" y="31749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25" name="Oval 124"/>
                    <p:cNvSpPr/>
                    <p:nvPr/>
                  </p:nvSpPr>
                  <p:spPr>
                    <a:xfrm>
                      <a:off x="5145308" y="29844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26" name="Oval 125"/>
                    <p:cNvSpPr/>
                    <p:nvPr/>
                  </p:nvSpPr>
                  <p:spPr>
                    <a:xfrm>
                      <a:off x="4848128" y="308349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nvGrpSpPr>
                  <p:cNvPr id="14" name="Group 204"/>
                  <p:cNvGrpSpPr/>
                  <p:nvPr/>
                </p:nvGrpSpPr>
                <p:grpSpPr>
                  <a:xfrm>
                    <a:off x="4822444" y="2793232"/>
                    <a:ext cx="551050" cy="520930"/>
                    <a:chOff x="4572000" y="2655375"/>
                    <a:chExt cx="720817" cy="681417"/>
                  </a:xfrm>
                </p:grpSpPr>
                <p:grpSp>
                  <p:nvGrpSpPr>
                    <p:cNvPr id="15" name="Group 189"/>
                    <p:cNvGrpSpPr/>
                    <p:nvPr/>
                  </p:nvGrpSpPr>
                  <p:grpSpPr>
                    <a:xfrm>
                      <a:off x="4673854" y="2655375"/>
                      <a:ext cx="403810" cy="395185"/>
                      <a:chOff x="4904375" y="2755269"/>
                      <a:chExt cx="324356" cy="317428"/>
                    </a:xfrm>
                  </p:grpSpPr>
                  <p:sp>
                    <p:nvSpPr>
                      <p:cNvPr id="121" name="Oval 120"/>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22" name="Flowchart: Magnetic Disk 121"/>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23" name="Oval 122"/>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nvGrpSpPr>
                    <p:cNvPr id="16" name="Group 190"/>
                    <p:cNvGrpSpPr/>
                    <p:nvPr/>
                  </p:nvGrpSpPr>
                  <p:grpSpPr>
                    <a:xfrm>
                      <a:off x="4889007" y="2747583"/>
                      <a:ext cx="403810" cy="395185"/>
                      <a:chOff x="4904375" y="2755269"/>
                      <a:chExt cx="324356" cy="317428"/>
                    </a:xfrm>
                  </p:grpSpPr>
                  <p:sp>
                    <p:nvSpPr>
                      <p:cNvPr id="118" name="Oval 117"/>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19" name="Flowchart: Magnetic Disk 118"/>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20" name="Oval 119"/>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nvGrpSpPr>
                    <p:cNvPr id="17" name="Group 195"/>
                    <p:cNvGrpSpPr/>
                    <p:nvPr/>
                  </p:nvGrpSpPr>
                  <p:grpSpPr>
                    <a:xfrm>
                      <a:off x="4572000" y="2832108"/>
                      <a:ext cx="403810" cy="395185"/>
                      <a:chOff x="4904375" y="2755269"/>
                      <a:chExt cx="324356" cy="317428"/>
                    </a:xfrm>
                  </p:grpSpPr>
                  <p:sp>
                    <p:nvSpPr>
                      <p:cNvPr id="115" name="Oval 114"/>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16" name="Flowchart: Magnetic Disk 115"/>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17" name="Oval 116"/>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nvGrpSpPr>
                    <p:cNvPr id="18" name="Group 199"/>
                    <p:cNvGrpSpPr/>
                    <p:nvPr/>
                  </p:nvGrpSpPr>
                  <p:grpSpPr>
                    <a:xfrm>
                      <a:off x="4810205" y="2941607"/>
                      <a:ext cx="403810" cy="395185"/>
                      <a:chOff x="4904375" y="2755269"/>
                      <a:chExt cx="324356" cy="317428"/>
                    </a:xfrm>
                  </p:grpSpPr>
                  <p:sp>
                    <p:nvSpPr>
                      <p:cNvPr id="112" name="Oval 111"/>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13" name="Flowchart: Magnetic Disk 112"/>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14" name="Oval 113"/>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grpSp>
            <p:pic>
              <p:nvPicPr>
                <p:cNvPr id="105" name="Picture 8" descr="E:\Projects\Microsoft\DPM_video\connect.dll_I2908_0409.png"/>
                <p:cNvPicPr>
                  <a:picLocks noChangeAspect="1" noChangeArrowheads="1"/>
                </p:cNvPicPr>
                <p:nvPr/>
              </p:nvPicPr>
              <p:blipFill>
                <a:blip r:embed="rId5" cstate="print">
                  <a:grayscl/>
                </a:blip>
                <a:srcRect/>
                <a:stretch>
                  <a:fillRect/>
                </a:stretch>
              </p:blipFill>
              <p:spPr bwMode="auto">
                <a:xfrm>
                  <a:off x="2326115" y="4235730"/>
                  <a:ext cx="940019" cy="940019"/>
                </a:xfrm>
                <a:prstGeom prst="rect">
                  <a:avLst/>
                </a:prstGeom>
                <a:noFill/>
              </p:spPr>
            </p:pic>
          </p:grpSp>
        </p:grpSp>
      </p:grpSp>
      <p:sp>
        <p:nvSpPr>
          <p:cNvPr id="59" name="Rounded Rectangle 58"/>
          <p:cNvSpPr/>
          <p:nvPr/>
        </p:nvSpPr>
        <p:spPr bwMode="auto">
          <a:xfrm>
            <a:off x="405078" y="1346709"/>
            <a:ext cx="4241063" cy="5146688"/>
          </a:xfrm>
          <a:prstGeom prst="roundRect">
            <a:avLst>
              <a:gd name="adj" fmla="val 5219"/>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4" name="Title 3"/>
          <p:cNvSpPr>
            <a:spLocks noGrp="1"/>
          </p:cNvSpPr>
          <p:nvPr>
            <p:ph type="title"/>
          </p:nvPr>
        </p:nvSpPr>
        <p:spPr/>
        <p:txBody>
          <a:bodyPr/>
          <a:lstStyle/>
          <a:p>
            <a:r>
              <a:rPr lang="en-US" smtClean="0"/>
              <a:t>Exchange 2007 SP1- SCR</a:t>
            </a:r>
            <a:endParaRPr lang="en-US" dirty="0"/>
          </a:p>
        </p:txBody>
      </p:sp>
      <p:sp>
        <p:nvSpPr>
          <p:cNvPr id="55" name="Rectangle 54"/>
          <p:cNvSpPr/>
          <p:nvPr/>
        </p:nvSpPr>
        <p:spPr>
          <a:xfrm>
            <a:off x="2383366" y="2509992"/>
            <a:ext cx="474809" cy="286232"/>
          </a:xfrm>
          <a:prstGeom prst="rect">
            <a:avLst/>
          </a:prstGeom>
        </p:spPr>
        <p:txBody>
          <a:bodyPr wrap="none">
            <a:spAutoFit/>
          </a:bodyPr>
          <a:lstStyle/>
          <a:p>
            <a:pPr algn="r" eaLnBrk="0" hangingPunct="0">
              <a:lnSpc>
                <a:spcPct val="90000"/>
              </a:lnSpc>
              <a:buNone/>
              <a:defRPr/>
            </a:pPr>
            <a:r>
              <a:rPr lang="en-US" sz="1400" dirty="0" smtClean="0">
                <a:effectLst>
                  <a:outerShdw blurRad="38100" dist="38100" dir="2700000" algn="tl">
                    <a:srgbClr val="000000">
                      <a:alpha val="43137"/>
                    </a:srgbClr>
                  </a:outerShdw>
                </a:effectLst>
                <a:latin typeface="+mj-lt"/>
              </a:rPr>
              <a:t>CCR</a:t>
            </a:r>
            <a:endParaRPr lang="en-US" sz="1400" dirty="0">
              <a:effectLst>
                <a:outerShdw blurRad="38100" dist="38100" dir="2700000" algn="tl">
                  <a:srgbClr val="000000">
                    <a:alpha val="43137"/>
                  </a:srgbClr>
                </a:outerShdw>
              </a:effectLst>
              <a:latin typeface="+mj-lt"/>
            </a:endParaRPr>
          </a:p>
        </p:txBody>
      </p:sp>
      <p:sp>
        <p:nvSpPr>
          <p:cNvPr id="36" name="Text Box 183"/>
          <p:cNvSpPr txBox="1">
            <a:spLocks noChangeArrowheads="1"/>
          </p:cNvSpPr>
          <p:nvPr/>
        </p:nvSpPr>
        <p:spPr bwMode="auto">
          <a:xfrm>
            <a:off x="889832" y="2694138"/>
            <a:ext cx="1108075" cy="258526"/>
          </a:xfrm>
          <a:prstGeom prst="rect">
            <a:avLst/>
          </a:prstGeom>
          <a:noFill/>
          <a:ln w="9525" algn="ctr">
            <a:noFill/>
            <a:miter lim="800000"/>
            <a:headEnd/>
            <a:tailEnd/>
          </a:ln>
        </p:spPr>
        <p:txBody>
          <a:bodyPr lIns="91435" tIns="45717" rIns="91435" bIns="45717">
            <a:spAutoFit/>
          </a:bodyPr>
          <a:lstStyle/>
          <a:p>
            <a:pPr algn="ctr" eaLnBrk="0" hangingPunct="0">
              <a:lnSpc>
                <a:spcPct val="90000"/>
              </a:lnSpc>
              <a:buNone/>
              <a:defRPr/>
            </a:pPr>
            <a:r>
              <a:rPr lang="en-US" sz="1200" dirty="0" smtClean="0">
                <a:effectLst>
                  <a:outerShdw blurRad="38100" dist="38100" dir="2700000" algn="tl">
                    <a:srgbClr val="000000">
                      <a:alpha val="43137"/>
                    </a:srgbClr>
                  </a:outerShdw>
                </a:effectLst>
                <a:latin typeface="+mj-lt"/>
              </a:rPr>
              <a:t>Exchange</a:t>
            </a:r>
          </a:p>
        </p:txBody>
      </p:sp>
      <p:sp>
        <p:nvSpPr>
          <p:cNvPr id="40" name="Rounded Rectangle 39"/>
          <p:cNvSpPr/>
          <p:nvPr/>
        </p:nvSpPr>
        <p:spPr bwMode="auto">
          <a:xfrm>
            <a:off x="930307" y="1604978"/>
            <a:ext cx="1097280" cy="237505"/>
          </a:xfrm>
          <a:prstGeom prst="roundRect">
            <a:avLst>
              <a:gd name="adj" fmla="val 30953"/>
            </a:avLst>
          </a:prstGeom>
          <a:solidFill>
            <a:schemeClr val="bg1">
              <a:lumMod val="9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200" dirty="0" smtClean="0">
                <a:solidFill>
                  <a:schemeClr val="tx1"/>
                </a:solidFill>
              </a:rPr>
              <a:t>Active Node</a:t>
            </a:r>
            <a:endParaRPr lang="en-US" sz="1200" dirty="0">
              <a:solidFill>
                <a:schemeClr val="tx1"/>
              </a:solidFill>
            </a:endParaRPr>
          </a:p>
        </p:txBody>
      </p:sp>
      <p:pic>
        <p:nvPicPr>
          <p:cNvPr id="42" name="Picture 2" descr="E:\Projects\Microsoft\DPM_video\connect.dll_I2908_0409.png"/>
          <p:cNvPicPr>
            <a:picLocks noChangeAspect="1" noChangeArrowheads="1"/>
          </p:cNvPicPr>
          <p:nvPr/>
        </p:nvPicPr>
        <p:blipFill>
          <a:blip r:embed="rId3" cstate="print"/>
          <a:srcRect/>
          <a:stretch>
            <a:fillRect/>
          </a:stretch>
        </p:blipFill>
        <p:spPr bwMode="auto">
          <a:xfrm>
            <a:off x="1092534" y="1970798"/>
            <a:ext cx="762000" cy="762000"/>
          </a:xfrm>
          <a:prstGeom prst="rect">
            <a:avLst/>
          </a:prstGeom>
          <a:noFill/>
        </p:spPr>
      </p:pic>
      <p:grpSp>
        <p:nvGrpSpPr>
          <p:cNvPr id="19" name="Group 43"/>
          <p:cNvGrpSpPr/>
          <p:nvPr/>
        </p:nvGrpSpPr>
        <p:grpSpPr>
          <a:xfrm>
            <a:off x="1604546" y="2216067"/>
            <a:ext cx="436187" cy="426872"/>
            <a:chOff x="1508589" y="3562328"/>
            <a:chExt cx="436187" cy="426872"/>
          </a:xfrm>
        </p:grpSpPr>
        <p:grpSp>
          <p:nvGrpSpPr>
            <p:cNvPr id="20" name="Group 16"/>
            <p:cNvGrpSpPr/>
            <p:nvPr/>
          </p:nvGrpSpPr>
          <p:grpSpPr>
            <a:xfrm>
              <a:off x="1508589" y="3562328"/>
              <a:ext cx="436187" cy="426872"/>
              <a:chOff x="6691381" y="3538566"/>
              <a:chExt cx="1282751" cy="1346654"/>
            </a:xfrm>
          </p:grpSpPr>
          <p:sp>
            <p:nvSpPr>
              <p:cNvPr id="47" name="Oval 46"/>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21" name="Group 17"/>
              <p:cNvGrpSpPr/>
              <p:nvPr/>
            </p:nvGrpSpPr>
            <p:grpSpPr>
              <a:xfrm flipH="1">
                <a:off x="6802955" y="3538566"/>
                <a:ext cx="915230" cy="1242090"/>
                <a:chOff x="8100716" y="3773214"/>
                <a:chExt cx="441437" cy="599089"/>
              </a:xfrm>
            </p:grpSpPr>
            <p:sp>
              <p:nvSpPr>
                <p:cNvPr id="49" name="Flowchart: Magnetic Disk 48"/>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50" name="Oval 49"/>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sp>
          <p:nvSpPr>
            <p:cNvPr id="46" name="Text Box 181"/>
            <p:cNvSpPr txBox="1">
              <a:spLocks noChangeArrowheads="1"/>
            </p:cNvSpPr>
            <p:nvPr/>
          </p:nvSpPr>
          <p:spPr bwMode="auto">
            <a:xfrm>
              <a:off x="1523777" y="3663830"/>
              <a:ext cx="416350" cy="3000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latin typeface="+mn-lt"/>
                  <a:cs typeface="+mn-cs"/>
                </a:rPr>
                <a:t>E1</a:t>
              </a:r>
              <a:endParaRPr lang="en-US" sz="1500" b="1" dirty="0">
                <a:latin typeface="+mn-lt"/>
                <a:cs typeface="+mn-cs"/>
              </a:endParaRPr>
            </a:p>
          </p:txBody>
        </p:sp>
      </p:grpSp>
      <p:sp>
        <p:nvSpPr>
          <p:cNvPr id="37" name="Text Box 183"/>
          <p:cNvSpPr txBox="1">
            <a:spLocks noChangeArrowheads="1"/>
          </p:cNvSpPr>
          <p:nvPr/>
        </p:nvSpPr>
        <p:spPr bwMode="auto">
          <a:xfrm>
            <a:off x="2854242" y="2694138"/>
            <a:ext cx="1108075" cy="258526"/>
          </a:xfrm>
          <a:prstGeom prst="rect">
            <a:avLst/>
          </a:prstGeom>
          <a:noFill/>
          <a:ln w="9525" algn="ctr">
            <a:noFill/>
            <a:miter lim="800000"/>
            <a:headEnd/>
            <a:tailEnd/>
          </a:ln>
        </p:spPr>
        <p:txBody>
          <a:bodyPr lIns="91435" tIns="45717" rIns="91435" bIns="45717">
            <a:spAutoFit/>
          </a:bodyPr>
          <a:lstStyle/>
          <a:p>
            <a:pPr algn="ctr" eaLnBrk="0" hangingPunct="0">
              <a:lnSpc>
                <a:spcPct val="90000"/>
              </a:lnSpc>
              <a:buNone/>
              <a:defRPr/>
            </a:pPr>
            <a:r>
              <a:rPr lang="en-US" sz="1200" dirty="0" smtClean="0">
                <a:effectLst>
                  <a:outerShdw blurRad="38100" dist="38100" dir="2700000" algn="tl">
                    <a:srgbClr val="000000">
                      <a:alpha val="43137"/>
                    </a:srgbClr>
                  </a:outerShdw>
                </a:effectLst>
                <a:latin typeface="+mj-lt"/>
              </a:rPr>
              <a:t>Exchange</a:t>
            </a:r>
          </a:p>
        </p:txBody>
      </p:sp>
      <p:sp>
        <p:nvSpPr>
          <p:cNvPr id="41" name="Rounded Rectangle 40"/>
          <p:cNvSpPr/>
          <p:nvPr/>
        </p:nvSpPr>
        <p:spPr bwMode="auto">
          <a:xfrm>
            <a:off x="2917261" y="1604978"/>
            <a:ext cx="1097280" cy="237505"/>
          </a:xfrm>
          <a:prstGeom prst="roundRect">
            <a:avLst>
              <a:gd name="adj" fmla="val 30953"/>
            </a:avLst>
          </a:prstGeom>
          <a:solidFill>
            <a:schemeClr val="bg1">
              <a:lumMod val="9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200" dirty="0" smtClean="0">
                <a:solidFill>
                  <a:schemeClr val="tx1"/>
                </a:solidFill>
              </a:rPr>
              <a:t>Passive Node</a:t>
            </a:r>
            <a:endParaRPr lang="en-US" sz="1200" dirty="0">
              <a:solidFill>
                <a:schemeClr val="tx1"/>
              </a:solidFill>
            </a:endParaRPr>
          </a:p>
        </p:txBody>
      </p:sp>
      <p:pic>
        <p:nvPicPr>
          <p:cNvPr id="43" name="Picture 2" descr="E:\Projects\Microsoft\DPM_video\connect.dll_I2908_0409.png"/>
          <p:cNvPicPr>
            <a:picLocks noChangeAspect="1" noChangeArrowheads="1"/>
          </p:cNvPicPr>
          <p:nvPr/>
        </p:nvPicPr>
        <p:blipFill>
          <a:blip r:embed="rId3" cstate="print"/>
          <a:srcRect/>
          <a:stretch>
            <a:fillRect/>
          </a:stretch>
        </p:blipFill>
        <p:spPr bwMode="auto">
          <a:xfrm>
            <a:off x="3030542" y="1970798"/>
            <a:ext cx="762000" cy="762000"/>
          </a:xfrm>
          <a:prstGeom prst="rect">
            <a:avLst/>
          </a:prstGeom>
          <a:noFill/>
        </p:spPr>
      </p:pic>
      <p:grpSp>
        <p:nvGrpSpPr>
          <p:cNvPr id="22" name="Group 50"/>
          <p:cNvGrpSpPr/>
          <p:nvPr/>
        </p:nvGrpSpPr>
        <p:grpSpPr>
          <a:xfrm>
            <a:off x="3540794" y="2216067"/>
            <a:ext cx="462761" cy="426872"/>
            <a:chOff x="1504007" y="3562328"/>
            <a:chExt cx="462761" cy="426872"/>
          </a:xfrm>
        </p:grpSpPr>
        <p:grpSp>
          <p:nvGrpSpPr>
            <p:cNvPr id="23" name="Group 16"/>
            <p:cNvGrpSpPr/>
            <p:nvPr/>
          </p:nvGrpSpPr>
          <p:grpSpPr>
            <a:xfrm>
              <a:off x="1508589" y="3562328"/>
              <a:ext cx="436187" cy="426872"/>
              <a:chOff x="6691381" y="3538566"/>
              <a:chExt cx="1282751" cy="1346654"/>
            </a:xfrm>
          </p:grpSpPr>
          <p:sp>
            <p:nvSpPr>
              <p:cNvPr id="54" name="Oval 53"/>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24" name="Group 17"/>
              <p:cNvGrpSpPr/>
              <p:nvPr/>
            </p:nvGrpSpPr>
            <p:grpSpPr>
              <a:xfrm flipH="1">
                <a:off x="6802955" y="3538566"/>
                <a:ext cx="915230" cy="1242090"/>
                <a:chOff x="8100716" y="3773214"/>
                <a:chExt cx="441437" cy="599089"/>
              </a:xfrm>
            </p:grpSpPr>
            <p:sp>
              <p:nvSpPr>
                <p:cNvPr id="57" name="Flowchart: Magnetic Disk 56"/>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58" name="Oval 57"/>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sp>
          <p:nvSpPr>
            <p:cNvPr id="53" name="Text Box 181"/>
            <p:cNvSpPr txBox="1">
              <a:spLocks noChangeArrowheads="1"/>
            </p:cNvSpPr>
            <p:nvPr/>
          </p:nvSpPr>
          <p:spPr bwMode="auto">
            <a:xfrm>
              <a:off x="1504007" y="3663830"/>
              <a:ext cx="462761" cy="3000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latin typeface="+mn-lt"/>
                  <a:cs typeface="+mn-cs"/>
                </a:rPr>
                <a:t>E2</a:t>
              </a:r>
              <a:endParaRPr lang="en-US" sz="1500" b="1" dirty="0">
                <a:latin typeface="+mn-lt"/>
                <a:cs typeface="+mn-cs"/>
              </a:endParaRPr>
            </a:p>
          </p:txBody>
        </p:sp>
      </p:grpSp>
      <p:sp>
        <p:nvSpPr>
          <p:cNvPr id="93" name="Left-Right Arrow 92"/>
          <p:cNvSpPr/>
          <p:nvPr/>
        </p:nvSpPr>
        <p:spPr bwMode="auto">
          <a:xfrm>
            <a:off x="2116148" y="2250367"/>
            <a:ext cx="1010425" cy="292608"/>
          </a:xfrm>
          <a:prstGeom prst="leftRight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US" sz="900" dirty="0" smtClean="0">
              <a:effectLst>
                <a:outerShdw blurRad="38100" dist="38100" dir="2700000" algn="tl">
                  <a:srgbClr val="000000">
                    <a:alpha val="43137"/>
                  </a:srgbClr>
                </a:outerShdw>
              </a:effectLst>
              <a:latin typeface="+mj-lt"/>
            </a:endParaRPr>
          </a:p>
        </p:txBody>
      </p:sp>
      <p:sp>
        <p:nvSpPr>
          <p:cNvPr id="102" name="Rectangle 101"/>
          <p:cNvSpPr/>
          <p:nvPr/>
        </p:nvSpPr>
        <p:spPr>
          <a:xfrm>
            <a:off x="3626498" y="3603207"/>
            <a:ext cx="712951" cy="286232"/>
          </a:xfrm>
          <a:prstGeom prst="rect">
            <a:avLst/>
          </a:prstGeom>
        </p:spPr>
        <p:txBody>
          <a:bodyPr wrap="none">
            <a:spAutoFit/>
          </a:bodyPr>
          <a:lstStyle/>
          <a:p>
            <a:pPr algn="r" eaLnBrk="0" hangingPunct="0">
              <a:lnSpc>
                <a:spcPct val="90000"/>
              </a:lnSpc>
              <a:buNone/>
              <a:defRPr/>
            </a:pPr>
            <a:r>
              <a:rPr lang="en-US" sz="1400" dirty="0" smtClean="0">
                <a:effectLst>
                  <a:outerShdw blurRad="38100" dist="38100" dir="2700000" algn="tl">
                    <a:srgbClr val="000000">
                      <a:alpha val="43137"/>
                    </a:srgbClr>
                  </a:outerShdw>
                </a:effectLst>
                <a:latin typeface="+mj-lt"/>
              </a:rPr>
              <a:t>Backup</a:t>
            </a:r>
            <a:endParaRPr lang="en-US" sz="1400" dirty="0">
              <a:effectLst>
                <a:outerShdw blurRad="38100" dist="38100" dir="2700000" algn="tl">
                  <a:srgbClr val="000000">
                    <a:alpha val="43137"/>
                  </a:srgbClr>
                </a:outerShdw>
              </a:effectLst>
              <a:latin typeface="+mj-lt"/>
            </a:endParaRPr>
          </a:p>
        </p:txBody>
      </p:sp>
      <p:sp>
        <p:nvSpPr>
          <p:cNvPr id="63" name="Down Arrow 62"/>
          <p:cNvSpPr/>
          <p:nvPr/>
        </p:nvSpPr>
        <p:spPr bwMode="auto">
          <a:xfrm>
            <a:off x="3209817" y="3057260"/>
            <a:ext cx="362801" cy="1218905"/>
          </a:xfrm>
          <a:prstGeom prst="down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US" sz="900" dirty="0" smtClean="0">
              <a:effectLst>
                <a:outerShdw blurRad="38100" dist="38100" dir="2700000" algn="tl">
                  <a:srgbClr val="000000">
                    <a:alpha val="43137"/>
                  </a:srgbClr>
                </a:outerShdw>
              </a:effectLst>
              <a:latin typeface="+mj-lt"/>
            </a:endParaRPr>
          </a:p>
        </p:txBody>
      </p:sp>
      <p:grpSp>
        <p:nvGrpSpPr>
          <p:cNvPr id="25" name="Group 59"/>
          <p:cNvGrpSpPr/>
          <p:nvPr/>
        </p:nvGrpSpPr>
        <p:grpSpPr>
          <a:xfrm>
            <a:off x="2006634" y="4087407"/>
            <a:ext cx="2106591" cy="1767735"/>
            <a:chOff x="2006634" y="4087407"/>
            <a:chExt cx="2106591" cy="1767735"/>
          </a:xfrm>
        </p:grpSpPr>
        <p:grpSp>
          <p:nvGrpSpPr>
            <p:cNvPr id="26" name="Group 95"/>
            <p:cNvGrpSpPr/>
            <p:nvPr/>
          </p:nvGrpSpPr>
          <p:grpSpPr>
            <a:xfrm>
              <a:off x="2006634" y="4087407"/>
              <a:ext cx="2106591" cy="1767735"/>
              <a:chOff x="6127083" y="4295757"/>
              <a:chExt cx="2106591" cy="1767735"/>
            </a:xfrm>
          </p:grpSpPr>
          <p:sp>
            <p:nvSpPr>
              <p:cNvPr id="97" name="Oval 96"/>
              <p:cNvSpPr/>
              <p:nvPr/>
            </p:nvSpPr>
            <p:spPr bwMode="auto">
              <a:xfrm>
                <a:off x="6193289" y="4295757"/>
                <a:ext cx="1934383" cy="1767735"/>
              </a:xfrm>
              <a:prstGeom prst="ellipse">
                <a:avLst/>
              </a:prstGeom>
              <a:gradFill flip="none" rotWithShape="1">
                <a:gsLst>
                  <a:gs pos="25000">
                    <a:schemeClr val="bg1">
                      <a:alpha val="88000"/>
                    </a:schemeClr>
                  </a:gs>
                  <a:gs pos="100000">
                    <a:schemeClr val="tx1">
                      <a:lumMod val="85000"/>
                      <a:lumOff val="15000"/>
                      <a:alpha val="0"/>
                    </a:schemeClr>
                  </a:gs>
                </a:gsLst>
                <a:path path="shape">
                  <a:fillToRect l="50000" t="50000" r="50000" b="50000"/>
                </a:path>
                <a:tileRect/>
              </a:gra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effectLst/>
                  <a:latin typeface="Segoe" pitchFamily="34" charset="0"/>
                </a:endParaRPr>
              </a:p>
            </p:txBody>
          </p:sp>
          <p:grpSp>
            <p:nvGrpSpPr>
              <p:cNvPr id="27" name="Group 63"/>
              <p:cNvGrpSpPr/>
              <p:nvPr/>
            </p:nvGrpSpPr>
            <p:grpSpPr>
              <a:xfrm>
                <a:off x="6127083" y="5461965"/>
                <a:ext cx="2106591" cy="468677"/>
                <a:chOff x="3491670" y="3615570"/>
                <a:chExt cx="3001813" cy="667847"/>
              </a:xfrm>
            </p:grpSpPr>
            <p:sp>
              <p:nvSpPr>
                <p:cNvPr id="99" name="Text Box 50"/>
                <p:cNvSpPr txBox="1">
                  <a:spLocks noChangeArrowheads="1"/>
                </p:cNvSpPr>
                <p:nvPr/>
              </p:nvSpPr>
              <p:spPr bwMode="auto">
                <a:xfrm>
                  <a:off x="3491670" y="3932570"/>
                  <a:ext cx="3001813" cy="350847"/>
                </a:xfrm>
                <a:prstGeom prst="rect">
                  <a:avLst/>
                </a:prstGeom>
                <a:noFill/>
                <a:ln w="9525">
                  <a:noFill/>
                  <a:miter lim="800000"/>
                  <a:headEnd/>
                  <a:tailEnd/>
                </a:ln>
                <a:effectLst/>
              </p:spPr>
              <p:txBody>
                <a:bodyPr wrap="square" lIns="91435" tIns="45717" rIns="91435" bIns="45717">
                  <a:spAutoFit/>
                </a:bodyPr>
                <a:lstStyle/>
                <a:p>
                  <a:pPr algn="ctr" eaLnBrk="0" hangingPunct="0">
                    <a:buNone/>
                    <a:defRPr/>
                  </a:pPr>
                  <a:r>
                    <a:rPr lang="en-US" sz="1000" b="1" i="1" dirty="0">
                      <a:latin typeface="+mj-lt"/>
                      <a:cs typeface="+mn-cs"/>
                    </a:rPr>
                    <a:t>with integrated </a:t>
                  </a:r>
                  <a:r>
                    <a:rPr lang="en-US" sz="1000" b="1" i="1" dirty="0" smtClean="0">
                      <a:latin typeface="+mj-lt"/>
                      <a:cs typeface="+mn-cs"/>
                    </a:rPr>
                    <a:t>Disk </a:t>
                  </a:r>
                  <a:r>
                    <a:rPr lang="en-US" sz="1000" b="1" i="1" dirty="0">
                      <a:latin typeface="+mj-lt"/>
                      <a:cs typeface="+mn-cs"/>
                    </a:rPr>
                    <a:t>&amp; Tape</a:t>
                  </a:r>
                </a:p>
              </p:txBody>
            </p:sp>
            <p:sp>
              <p:nvSpPr>
                <p:cNvPr id="100" name="Text Box 66"/>
                <p:cNvSpPr txBox="1">
                  <a:spLocks noChangeArrowheads="1"/>
                </p:cNvSpPr>
                <p:nvPr/>
              </p:nvSpPr>
              <p:spPr bwMode="auto">
                <a:xfrm>
                  <a:off x="4299826" y="3615570"/>
                  <a:ext cx="1521904" cy="417321"/>
                </a:xfrm>
                <a:prstGeom prst="rect">
                  <a:avLst/>
                </a:prstGeom>
                <a:noFill/>
                <a:ln w="9525">
                  <a:noFill/>
                  <a:miter lim="800000"/>
                  <a:headEnd/>
                  <a:tailEnd/>
                </a:ln>
                <a:effectLst/>
              </p:spPr>
              <p:txBody>
                <a:bodyPr wrap="square" lIns="91435" tIns="45717" rIns="91435" bIns="45717">
                  <a:spAutoFit/>
                </a:bodyPr>
                <a:lstStyle/>
                <a:p>
                  <a:pPr eaLnBrk="0" hangingPunct="0">
                    <a:buNone/>
                    <a:defRPr/>
                  </a:pPr>
                  <a:r>
                    <a:rPr lang="en-US" sz="1300" b="1" dirty="0">
                      <a:latin typeface="+mj-lt"/>
                      <a:cs typeface="+mn-cs"/>
                    </a:rPr>
                    <a:t>DPM 2007</a:t>
                  </a:r>
                  <a:endParaRPr lang="en-US" sz="1300" dirty="0">
                    <a:latin typeface="+mj-lt"/>
                    <a:cs typeface="+mn-cs"/>
                  </a:endParaRPr>
                </a:p>
              </p:txBody>
            </p:sp>
          </p:grpSp>
        </p:grpSp>
        <p:grpSp>
          <p:nvGrpSpPr>
            <p:cNvPr id="28" name="Group 67"/>
            <p:cNvGrpSpPr/>
            <p:nvPr/>
          </p:nvGrpSpPr>
          <p:grpSpPr>
            <a:xfrm>
              <a:off x="2119317" y="4235730"/>
              <a:ext cx="1820671" cy="1167867"/>
              <a:chOff x="2119317" y="4235730"/>
              <a:chExt cx="1820671" cy="1167867"/>
            </a:xfrm>
          </p:grpSpPr>
          <p:pic>
            <p:nvPicPr>
              <p:cNvPr id="69" name="Picture 2" descr="D:\Projects\Microsoft\DPM PartnerVideo\images\platform.png"/>
              <p:cNvPicPr>
                <a:picLocks noChangeAspect="1" noChangeArrowheads="1"/>
              </p:cNvPicPr>
              <p:nvPr/>
            </p:nvPicPr>
            <p:blipFill>
              <a:blip r:embed="rId4" cstate="print">
                <a:duotone>
                  <a:schemeClr val="accent2">
                    <a:shade val="45000"/>
                    <a:satMod val="135000"/>
                  </a:schemeClr>
                  <a:prstClr val="white"/>
                </a:duotone>
                <a:lum bright="-30000"/>
              </a:blip>
              <a:srcRect/>
              <a:stretch>
                <a:fillRect/>
              </a:stretch>
            </p:blipFill>
            <p:spPr bwMode="auto">
              <a:xfrm>
                <a:off x="2119317" y="4632738"/>
                <a:ext cx="1820671" cy="770859"/>
              </a:xfrm>
              <a:prstGeom prst="rect">
                <a:avLst/>
              </a:prstGeom>
              <a:noFill/>
              <a:effectLst>
                <a:outerShdw blurRad="50800" dist="38100" dir="2700000" algn="tl" rotWithShape="0">
                  <a:prstClr val="black">
                    <a:alpha val="40000"/>
                  </a:prstClr>
                </a:outerShdw>
              </a:effectLst>
            </p:spPr>
          </p:pic>
          <p:grpSp>
            <p:nvGrpSpPr>
              <p:cNvPr id="29" name="Group 168"/>
              <p:cNvGrpSpPr/>
              <p:nvPr/>
            </p:nvGrpSpPr>
            <p:grpSpPr>
              <a:xfrm>
                <a:off x="2950767" y="4565476"/>
                <a:ext cx="676888" cy="564449"/>
                <a:chOff x="4797868" y="2793230"/>
                <a:chExt cx="654664" cy="545918"/>
              </a:xfrm>
            </p:grpSpPr>
            <p:grpSp>
              <p:nvGrpSpPr>
                <p:cNvPr id="30" name="Group 207"/>
                <p:cNvGrpSpPr/>
                <p:nvPr/>
              </p:nvGrpSpPr>
              <p:grpSpPr>
                <a:xfrm>
                  <a:off x="4797868" y="3023255"/>
                  <a:ext cx="654664" cy="315893"/>
                  <a:chOff x="4848128" y="2984430"/>
                  <a:chExt cx="676566" cy="326460"/>
                </a:xfrm>
              </p:grpSpPr>
              <p:sp>
                <p:nvSpPr>
                  <p:cNvPr id="90" name="Oval 89"/>
                  <p:cNvSpPr/>
                  <p:nvPr/>
                </p:nvSpPr>
                <p:spPr>
                  <a:xfrm>
                    <a:off x="5042438" y="31749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91" name="Oval 90"/>
                  <p:cNvSpPr/>
                  <p:nvPr/>
                </p:nvSpPr>
                <p:spPr>
                  <a:xfrm>
                    <a:off x="5145308" y="29844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92" name="Oval 91"/>
                  <p:cNvSpPr/>
                  <p:nvPr/>
                </p:nvSpPr>
                <p:spPr>
                  <a:xfrm>
                    <a:off x="4848128" y="308349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nvGrpSpPr>
                <p:cNvPr id="31" name="Group 204"/>
                <p:cNvGrpSpPr/>
                <p:nvPr/>
              </p:nvGrpSpPr>
              <p:grpSpPr>
                <a:xfrm>
                  <a:off x="4822446" y="2793230"/>
                  <a:ext cx="551050" cy="520930"/>
                  <a:chOff x="4572000" y="2655375"/>
                  <a:chExt cx="720817" cy="681417"/>
                </a:xfrm>
              </p:grpSpPr>
              <p:grpSp>
                <p:nvGrpSpPr>
                  <p:cNvPr id="32" name="Group 189"/>
                  <p:cNvGrpSpPr/>
                  <p:nvPr/>
                </p:nvGrpSpPr>
                <p:grpSpPr>
                  <a:xfrm>
                    <a:off x="4673854" y="2655375"/>
                    <a:ext cx="403810" cy="395185"/>
                    <a:chOff x="4904375" y="2755269"/>
                    <a:chExt cx="324356" cy="317428"/>
                  </a:xfrm>
                </p:grpSpPr>
                <p:sp>
                  <p:nvSpPr>
                    <p:cNvPr id="87" name="Oval 86"/>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88" name="Flowchart: Magnetic Disk 87"/>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89" name="Oval 88"/>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nvGrpSpPr>
                  <p:cNvPr id="33" name="Group 190"/>
                  <p:cNvGrpSpPr/>
                  <p:nvPr/>
                </p:nvGrpSpPr>
                <p:grpSpPr>
                  <a:xfrm>
                    <a:off x="4889007" y="2747583"/>
                    <a:ext cx="403810" cy="395185"/>
                    <a:chOff x="4904375" y="2755269"/>
                    <a:chExt cx="324356" cy="317428"/>
                  </a:xfrm>
                </p:grpSpPr>
                <p:sp>
                  <p:nvSpPr>
                    <p:cNvPr id="84" name="Oval 83"/>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85" name="Flowchart: Magnetic Disk 84"/>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86" name="Oval 85"/>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nvGrpSpPr>
                  <p:cNvPr id="34" name="Group 195"/>
                  <p:cNvGrpSpPr/>
                  <p:nvPr/>
                </p:nvGrpSpPr>
                <p:grpSpPr>
                  <a:xfrm>
                    <a:off x="4572000" y="2832108"/>
                    <a:ext cx="403810" cy="395185"/>
                    <a:chOff x="4904375" y="2755269"/>
                    <a:chExt cx="324356" cy="317428"/>
                  </a:xfrm>
                </p:grpSpPr>
                <p:sp>
                  <p:nvSpPr>
                    <p:cNvPr id="81" name="Oval 80"/>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82" name="Flowchart: Magnetic Disk 81"/>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83" name="Oval 82"/>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nvGrpSpPr>
                  <p:cNvPr id="35" name="Group 199"/>
                  <p:cNvGrpSpPr/>
                  <p:nvPr/>
                </p:nvGrpSpPr>
                <p:grpSpPr>
                  <a:xfrm>
                    <a:off x="4810205" y="2941607"/>
                    <a:ext cx="403810" cy="395185"/>
                    <a:chOff x="4904375" y="2755269"/>
                    <a:chExt cx="324356" cy="317428"/>
                  </a:xfrm>
                </p:grpSpPr>
                <p:sp>
                  <p:nvSpPr>
                    <p:cNvPr id="78" name="Oval 77"/>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79" name="Flowchart: Magnetic Disk 78"/>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80" name="Oval 79"/>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grpSp>
          <p:pic>
            <p:nvPicPr>
              <p:cNvPr id="71" name="Picture 8" descr="E:\Projects\Microsoft\DPM_video\connect.dll_I2908_0409.png"/>
              <p:cNvPicPr>
                <a:picLocks noChangeAspect="1" noChangeArrowheads="1"/>
              </p:cNvPicPr>
              <p:nvPr/>
            </p:nvPicPr>
            <p:blipFill>
              <a:blip r:embed="rId5" cstate="print">
                <a:grayscl/>
              </a:blip>
              <a:srcRect/>
              <a:stretch>
                <a:fillRect/>
              </a:stretch>
            </p:blipFill>
            <p:spPr bwMode="auto">
              <a:xfrm>
                <a:off x="2326115" y="4235730"/>
                <a:ext cx="940019" cy="940019"/>
              </a:xfrm>
              <a:prstGeom prst="rect">
                <a:avLst/>
              </a:prstGeom>
              <a:noFill/>
            </p:spPr>
          </p:pic>
        </p:grpSp>
      </p:grpSp>
      <p:grpSp>
        <p:nvGrpSpPr>
          <p:cNvPr id="38" name="Group 139"/>
          <p:cNvGrpSpPr/>
          <p:nvPr/>
        </p:nvGrpSpPr>
        <p:grpSpPr>
          <a:xfrm>
            <a:off x="2484096" y="4087407"/>
            <a:ext cx="5609459" cy="2322902"/>
            <a:chOff x="2484096" y="4087407"/>
            <a:chExt cx="5609459" cy="2322902"/>
          </a:xfrm>
        </p:grpSpPr>
        <p:grpSp>
          <p:nvGrpSpPr>
            <p:cNvPr id="39" name="Group 95"/>
            <p:cNvGrpSpPr/>
            <p:nvPr/>
          </p:nvGrpSpPr>
          <p:grpSpPr>
            <a:xfrm>
              <a:off x="5986964" y="4087407"/>
              <a:ext cx="2106591" cy="1767735"/>
              <a:chOff x="6127083" y="4295757"/>
              <a:chExt cx="2106591" cy="1767735"/>
            </a:xfrm>
          </p:grpSpPr>
          <p:sp>
            <p:nvSpPr>
              <p:cNvPr id="178" name="Oval 177"/>
              <p:cNvSpPr/>
              <p:nvPr/>
            </p:nvSpPr>
            <p:spPr bwMode="auto">
              <a:xfrm>
                <a:off x="6193289" y="4295757"/>
                <a:ext cx="1934383" cy="1767735"/>
              </a:xfrm>
              <a:prstGeom prst="ellipse">
                <a:avLst/>
              </a:prstGeom>
              <a:gradFill flip="none" rotWithShape="1">
                <a:gsLst>
                  <a:gs pos="25000">
                    <a:schemeClr val="bg1">
                      <a:alpha val="88000"/>
                    </a:schemeClr>
                  </a:gs>
                  <a:gs pos="100000">
                    <a:schemeClr val="tx1">
                      <a:lumMod val="85000"/>
                      <a:lumOff val="15000"/>
                      <a:alpha val="0"/>
                    </a:schemeClr>
                  </a:gs>
                </a:gsLst>
                <a:path path="shape">
                  <a:fillToRect l="50000" t="50000" r="50000" b="50000"/>
                </a:path>
                <a:tileRect/>
              </a:gra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effectLst/>
                  <a:latin typeface="Segoe" pitchFamily="34" charset="0"/>
                </a:endParaRPr>
              </a:p>
            </p:txBody>
          </p:sp>
          <p:grpSp>
            <p:nvGrpSpPr>
              <p:cNvPr id="44" name="Group 63"/>
              <p:cNvGrpSpPr/>
              <p:nvPr/>
            </p:nvGrpSpPr>
            <p:grpSpPr>
              <a:xfrm>
                <a:off x="6127083" y="5461965"/>
                <a:ext cx="2106591" cy="468677"/>
                <a:chOff x="3491670" y="3615570"/>
                <a:chExt cx="3001813" cy="667847"/>
              </a:xfrm>
            </p:grpSpPr>
            <p:sp>
              <p:nvSpPr>
                <p:cNvPr id="180" name="Text Box 50"/>
                <p:cNvSpPr txBox="1">
                  <a:spLocks noChangeArrowheads="1"/>
                </p:cNvSpPr>
                <p:nvPr/>
              </p:nvSpPr>
              <p:spPr bwMode="auto">
                <a:xfrm>
                  <a:off x="3491670" y="3932570"/>
                  <a:ext cx="3001813" cy="350847"/>
                </a:xfrm>
                <a:prstGeom prst="rect">
                  <a:avLst/>
                </a:prstGeom>
                <a:noFill/>
                <a:ln w="9525">
                  <a:noFill/>
                  <a:miter lim="800000"/>
                  <a:headEnd/>
                  <a:tailEnd/>
                </a:ln>
                <a:effectLst/>
              </p:spPr>
              <p:txBody>
                <a:bodyPr wrap="square" lIns="91435" tIns="45717" rIns="91435" bIns="45717">
                  <a:spAutoFit/>
                </a:bodyPr>
                <a:lstStyle/>
                <a:p>
                  <a:pPr algn="ctr" eaLnBrk="0" hangingPunct="0">
                    <a:buNone/>
                    <a:defRPr/>
                  </a:pPr>
                  <a:r>
                    <a:rPr lang="en-US" sz="1000" b="1" i="1" dirty="0" smtClean="0">
                      <a:latin typeface="+mj-lt"/>
                    </a:rPr>
                    <a:t>Tertiary Disk – and Offsite Tape</a:t>
                  </a:r>
                </a:p>
              </p:txBody>
            </p:sp>
            <p:sp>
              <p:nvSpPr>
                <p:cNvPr id="181" name="Text Box 66"/>
                <p:cNvSpPr txBox="1">
                  <a:spLocks noChangeArrowheads="1"/>
                </p:cNvSpPr>
                <p:nvPr/>
              </p:nvSpPr>
              <p:spPr bwMode="auto">
                <a:xfrm>
                  <a:off x="4299826" y="3615570"/>
                  <a:ext cx="1521904" cy="417321"/>
                </a:xfrm>
                <a:prstGeom prst="rect">
                  <a:avLst/>
                </a:prstGeom>
                <a:noFill/>
                <a:ln w="9525">
                  <a:noFill/>
                  <a:miter lim="800000"/>
                  <a:headEnd/>
                  <a:tailEnd/>
                </a:ln>
                <a:effectLst/>
              </p:spPr>
              <p:txBody>
                <a:bodyPr wrap="square" lIns="91435" tIns="45717" rIns="91435" bIns="45717">
                  <a:spAutoFit/>
                </a:bodyPr>
                <a:lstStyle/>
                <a:p>
                  <a:pPr eaLnBrk="0" hangingPunct="0">
                    <a:buNone/>
                    <a:defRPr/>
                  </a:pPr>
                  <a:r>
                    <a:rPr lang="en-US" sz="1300" b="1" dirty="0">
                      <a:latin typeface="+mj-lt"/>
                      <a:cs typeface="+mn-cs"/>
                    </a:rPr>
                    <a:t>DPM 2007</a:t>
                  </a:r>
                  <a:endParaRPr lang="en-US" sz="1300" dirty="0">
                    <a:latin typeface="+mj-lt"/>
                    <a:cs typeface="+mn-cs"/>
                  </a:endParaRPr>
                </a:p>
              </p:txBody>
            </p:sp>
          </p:grpSp>
        </p:grpSp>
        <p:pic>
          <p:nvPicPr>
            <p:cNvPr id="142" name="Picture 2" descr="D:\Projects\Microsoft\DPM PartnerVideo\images\platform.png"/>
            <p:cNvPicPr>
              <a:picLocks noChangeAspect="1" noChangeArrowheads="1"/>
            </p:cNvPicPr>
            <p:nvPr/>
          </p:nvPicPr>
          <p:blipFill>
            <a:blip r:embed="rId4" cstate="print">
              <a:duotone>
                <a:schemeClr val="accent2">
                  <a:shade val="45000"/>
                  <a:satMod val="135000"/>
                </a:schemeClr>
                <a:prstClr val="white"/>
              </a:duotone>
              <a:lum bright="-30000"/>
            </a:blip>
            <a:srcRect/>
            <a:stretch>
              <a:fillRect/>
            </a:stretch>
          </p:blipFill>
          <p:spPr bwMode="auto">
            <a:xfrm>
              <a:off x="6099647" y="4632738"/>
              <a:ext cx="1820671" cy="770859"/>
            </a:xfrm>
            <a:prstGeom prst="rect">
              <a:avLst/>
            </a:prstGeom>
            <a:noFill/>
            <a:effectLst>
              <a:outerShdw blurRad="50800" dist="38100" dir="2700000" algn="tl" rotWithShape="0">
                <a:prstClr val="black">
                  <a:alpha val="40000"/>
                </a:prstClr>
              </a:outerShdw>
            </a:effectLst>
          </p:spPr>
        </p:pic>
        <p:sp>
          <p:nvSpPr>
            <p:cNvPr id="143" name="Striped Right Arrow 142"/>
            <p:cNvSpPr/>
            <p:nvPr/>
          </p:nvSpPr>
          <p:spPr bwMode="auto">
            <a:xfrm>
              <a:off x="4289612" y="4827494"/>
              <a:ext cx="1676400" cy="304800"/>
            </a:xfrm>
            <a:prstGeom prst="stripedRight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US" sz="900" dirty="0" smtClean="0">
                <a:effectLst>
                  <a:outerShdw blurRad="38100" dist="38100" dir="2700000" algn="tl">
                    <a:srgbClr val="000000">
                      <a:alpha val="43137"/>
                    </a:srgbClr>
                  </a:outerShdw>
                </a:effectLst>
                <a:latin typeface="+mj-lt"/>
              </a:endParaRPr>
            </a:p>
          </p:txBody>
        </p:sp>
        <p:sp>
          <p:nvSpPr>
            <p:cNvPr id="144" name="Rectangle 143"/>
            <p:cNvSpPr/>
            <p:nvPr/>
          </p:nvSpPr>
          <p:spPr>
            <a:xfrm>
              <a:off x="4383042" y="5091719"/>
              <a:ext cx="1542409" cy="300082"/>
            </a:xfrm>
            <a:prstGeom prst="rect">
              <a:avLst/>
            </a:prstGeom>
          </p:spPr>
          <p:txBody>
            <a:bodyPr wrap="none">
              <a:spAutoFit/>
            </a:bodyPr>
            <a:lstStyle/>
            <a:p>
              <a:pPr algn="r" eaLnBrk="0" hangingPunct="0">
                <a:lnSpc>
                  <a:spcPct val="90000"/>
                </a:lnSpc>
                <a:buNone/>
                <a:defRPr/>
              </a:pPr>
              <a:r>
                <a:rPr lang="en-US" sz="1500" dirty="0" smtClean="0">
                  <a:solidFill>
                    <a:srgbClr val="FFFF00"/>
                  </a:solidFill>
                  <a:effectLst>
                    <a:outerShdw blurRad="38100" dist="38100" dir="2700000" algn="tl">
                      <a:srgbClr val="000000">
                        <a:alpha val="43137"/>
                      </a:srgbClr>
                    </a:outerShdw>
                  </a:effectLst>
                  <a:latin typeface="+mj-lt"/>
                </a:rPr>
                <a:t>DPM 2 DPM 4 DR</a:t>
              </a:r>
              <a:endParaRPr lang="en-US" sz="1500" dirty="0">
                <a:solidFill>
                  <a:srgbClr val="FFFF00"/>
                </a:solidFill>
                <a:effectLst>
                  <a:outerShdw blurRad="38100" dist="38100" dir="2700000" algn="tl">
                    <a:srgbClr val="000000">
                      <a:alpha val="43137"/>
                    </a:srgbClr>
                  </a:outerShdw>
                </a:effectLst>
                <a:latin typeface="+mj-lt"/>
              </a:endParaRPr>
            </a:p>
          </p:txBody>
        </p:sp>
        <p:sp>
          <p:nvSpPr>
            <p:cNvPr id="145" name="Rectangle 144"/>
            <p:cNvSpPr/>
            <p:nvPr/>
          </p:nvSpPr>
          <p:spPr>
            <a:xfrm>
              <a:off x="4258465" y="4575830"/>
              <a:ext cx="1606025" cy="300082"/>
            </a:xfrm>
            <a:prstGeom prst="rect">
              <a:avLst/>
            </a:prstGeom>
          </p:spPr>
          <p:txBody>
            <a:bodyPr wrap="square">
              <a:spAutoFit/>
            </a:bodyPr>
            <a:lstStyle/>
            <a:p>
              <a:pPr algn="ctr" eaLnBrk="0" hangingPunct="0">
                <a:lnSpc>
                  <a:spcPct val="90000"/>
                </a:lnSpc>
                <a:buNone/>
                <a:defRPr/>
              </a:pPr>
              <a:r>
                <a:rPr lang="en-US" sz="1500" dirty="0" smtClean="0">
                  <a:solidFill>
                    <a:srgbClr val="FFFF00"/>
                  </a:solidFill>
                  <a:effectLst>
                    <a:outerShdw blurRad="38100" dist="38100" dir="2700000" algn="tl">
                      <a:srgbClr val="000000">
                        <a:alpha val="43137"/>
                      </a:srgbClr>
                    </a:outerShdw>
                  </a:effectLst>
                  <a:latin typeface="+mj-lt"/>
                </a:rPr>
                <a:t>DPM 2007 RTM</a:t>
              </a:r>
            </a:p>
          </p:txBody>
        </p:sp>
        <p:sp>
          <p:nvSpPr>
            <p:cNvPr id="146" name="Text Box 181"/>
            <p:cNvSpPr txBox="1">
              <a:spLocks noChangeArrowheads="1"/>
            </p:cNvSpPr>
            <p:nvPr/>
          </p:nvSpPr>
          <p:spPr bwMode="auto">
            <a:xfrm>
              <a:off x="2484096" y="5902484"/>
              <a:ext cx="5117748" cy="507825"/>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effectLst>
                    <a:outerShdw blurRad="38100" dist="38100" dir="2700000" algn="tl">
                      <a:srgbClr val="000000">
                        <a:alpha val="43137"/>
                      </a:srgbClr>
                    </a:outerShdw>
                  </a:effectLst>
                  <a:latin typeface="+mj-lt"/>
                </a:rPr>
                <a:t>Disaster Recovery / Offsite Data</a:t>
              </a:r>
            </a:p>
            <a:p>
              <a:pPr algn="ctr" eaLnBrk="0" hangingPunct="0">
                <a:lnSpc>
                  <a:spcPct val="90000"/>
                </a:lnSpc>
                <a:buNone/>
                <a:defRPr/>
              </a:pPr>
              <a:r>
                <a:rPr lang="en-US" sz="1500" b="1" dirty="0" smtClean="0">
                  <a:effectLst>
                    <a:outerShdw blurRad="38100" dist="38100" dir="2700000" algn="tl">
                      <a:srgbClr val="000000">
                        <a:alpha val="43137"/>
                      </a:srgbClr>
                    </a:outerShdw>
                  </a:effectLst>
                  <a:latin typeface="+mj-lt"/>
                  <a:cs typeface="+mn-cs"/>
                </a:rPr>
                <a:t>Recovery previous points of data</a:t>
              </a:r>
              <a:endParaRPr lang="en-US" sz="1500" b="1" dirty="0">
                <a:effectLst>
                  <a:outerShdw blurRad="38100" dist="38100" dir="2700000" algn="tl">
                    <a:srgbClr val="000000">
                      <a:alpha val="43137"/>
                    </a:srgbClr>
                  </a:outerShdw>
                </a:effectLst>
                <a:latin typeface="+mj-lt"/>
                <a:cs typeface="+mn-cs"/>
              </a:endParaRPr>
            </a:p>
          </p:txBody>
        </p:sp>
        <p:grpSp>
          <p:nvGrpSpPr>
            <p:cNvPr id="45" name="Group 162"/>
            <p:cNvGrpSpPr/>
            <p:nvPr/>
          </p:nvGrpSpPr>
          <p:grpSpPr>
            <a:xfrm>
              <a:off x="6715250" y="4529843"/>
              <a:ext cx="676889" cy="564456"/>
              <a:chOff x="4797868" y="2793223"/>
              <a:chExt cx="654664" cy="545925"/>
            </a:xfrm>
          </p:grpSpPr>
          <p:grpSp>
            <p:nvGrpSpPr>
              <p:cNvPr id="48" name="Group 207"/>
              <p:cNvGrpSpPr/>
              <p:nvPr/>
            </p:nvGrpSpPr>
            <p:grpSpPr>
              <a:xfrm>
                <a:off x="4797868" y="3023255"/>
                <a:ext cx="654664" cy="315893"/>
                <a:chOff x="4848128" y="2984430"/>
                <a:chExt cx="676566" cy="326460"/>
              </a:xfrm>
            </p:grpSpPr>
            <p:sp>
              <p:nvSpPr>
                <p:cNvPr id="175" name="Oval 174"/>
                <p:cNvSpPr/>
                <p:nvPr/>
              </p:nvSpPr>
              <p:spPr>
                <a:xfrm>
                  <a:off x="5042438" y="31749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76" name="Oval 175"/>
                <p:cNvSpPr/>
                <p:nvPr/>
              </p:nvSpPr>
              <p:spPr>
                <a:xfrm>
                  <a:off x="5145308" y="29844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77" name="Oval 176"/>
                <p:cNvSpPr/>
                <p:nvPr/>
              </p:nvSpPr>
              <p:spPr>
                <a:xfrm>
                  <a:off x="4848128" y="308349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nvGrpSpPr>
              <p:cNvPr id="51" name="Group 204"/>
              <p:cNvGrpSpPr/>
              <p:nvPr/>
            </p:nvGrpSpPr>
            <p:grpSpPr>
              <a:xfrm>
                <a:off x="4822453" y="2793223"/>
                <a:ext cx="551050" cy="520930"/>
                <a:chOff x="4572000" y="2655375"/>
                <a:chExt cx="720817" cy="681417"/>
              </a:xfrm>
            </p:grpSpPr>
            <p:grpSp>
              <p:nvGrpSpPr>
                <p:cNvPr id="52" name="Group 189"/>
                <p:cNvGrpSpPr/>
                <p:nvPr/>
              </p:nvGrpSpPr>
              <p:grpSpPr>
                <a:xfrm>
                  <a:off x="4673854" y="2655375"/>
                  <a:ext cx="403810" cy="395185"/>
                  <a:chOff x="4904375" y="2755269"/>
                  <a:chExt cx="324356" cy="317428"/>
                </a:xfrm>
              </p:grpSpPr>
              <p:sp>
                <p:nvSpPr>
                  <p:cNvPr id="172" name="Oval 171"/>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73" name="Flowchart: Magnetic Disk 172"/>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74" name="Oval 173"/>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nvGrpSpPr>
                <p:cNvPr id="56" name="Group 190"/>
                <p:cNvGrpSpPr/>
                <p:nvPr/>
              </p:nvGrpSpPr>
              <p:grpSpPr>
                <a:xfrm>
                  <a:off x="4889007" y="2747583"/>
                  <a:ext cx="403810" cy="395185"/>
                  <a:chOff x="4904375" y="2755269"/>
                  <a:chExt cx="324356" cy="317428"/>
                </a:xfrm>
              </p:grpSpPr>
              <p:sp>
                <p:nvSpPr>
                  <p:cNvPr id="169" name="Oval 168"/>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70" name="Flowchart: Magnetic Disk 169"/>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71" name="Oval 170"/>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nvGrpSpPr>
                <p:cNvPr id="60" name="Group 195"/>
                <p:cNvGrpSpPr/>
                <p:nvPr/>
              </p:nvGrpSpPr>
              <p:grpSpPr>
                <a:xfrm>
                  <a:off x="4572000" y="2832108"/>
                  <a:ext cx="403810" cy="395185"/>
                  <a:chOff x="4904375" y="2755269"/>
                  <a:chExt cx="324356" cy="317428"/>
                </a:xfrm>
              </p:grpSpPr>
              <p:sp>
                <p:nvSpPr>
                  <p:cNvPr id="166" name="Oval 165"/>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67" name="Flowchart: Magnetic Disk 166"/>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68" name="Oval 167"/>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nvGrpSpPr>
                <p:cNvPr id="61" name="Group 199"/>
                <p:cNvGrpSpPr/>
                <p:nvPr/>
              </p:nvGrpSpPr>
              <p:grpSpPr>
                <a:xfrm>
                  <a:off x="4810205" y="2941607"/>
                  <a:ext cx="403810" cy="395185"/>
                  <a:chOff x="4904375" y="2755269"/>
                  <a:chExt cx="324356" cy="317428"/>
                </a:xfrm>
              </p:grpSpPr>
              <p:sp>
                <p:nvSpPr>
                  <p:cNvPr id="163" name="Oval 162"/>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64" name="Flowchart: Magnetic Disk 163"/>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65" name="Oval 164"/>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grpSp>
        <p:pic>
          <p:nvPicPr>
            <p:cNvPr id="148" name="Picture 8" descr="E:\Projects\Microsoft\DPM_video\connect.dll_I2908_0409.png"/>
            <p:cNvPicPr>
              <a:picLocks noChangeAspect="1" noChangeArrowheads="1"/>
            </p:cNvPicPr>
            <p:nvPr/>
          </p:nvPicPr>
          <p:blipFill>
            <a:blip r:embed="rId5" cstate="print">
              <a:grayscl/>
            </a:blip>
            <a:srcRect/>
            <a:stretch>
              <a:fillRect/>
            </a:stretch>
          </p:blipFill>
          <p:spPr bwMode="auto">
            <a:xfrm>
              <a:off x="6126217" y="4211980"/>
              <a:ext cx="940019" cy="940019"/>
            </a:xfrm>
            <a:prstGeom prst="rect">
              <a:avLst/>
            </a:prstGeom>
            <a:noFill/>
          </p:spPr>
        </p:pic>
        <p:grpSp>
          <p:nvGrpSpPr>
            <p:cNvPr id="65" name="Group 282"/>
            <p:cNvGrpSpPr/>
            <p:nvPr/>
          </p:nvGrpSpPr>
          <p:grpSpPr>
            <a:xfrm>
              <a:off x="7207415" y="4586304"/>
              <a:ext cx="517152" cy="558269"/>
              <a:chOff x="8040821" y="2812715"/>
              <a:chExt cx="566688" cy="611743"/>
            </a:xfrm>
          </p:grpSpPr>
          <p:grpSp>
            <p:nvGrpSpPr>
              <p:cNvPr id="68" name="Group 186"/>
              <p:cNvGrpSpPr/>
              <p:nvPr/>
            </p:nvGrpSpPr>
            <p:grpSpPr>
              <a:xfrm>
                <a:off x="8040821" y="3031577"/>
                <a:ext cx="566688" cy="392881"/>
                <a:chOff x="7696436" y="4575160"/>
                <a:chExt cx="566688" cy="392881"/>
              </a:xfrm>
            </p:grpSpPr>
            <p:pic>
              <p:nvPicPr>
                <p:cNvPr id="155" name="Picture 10" descr="D:\Projects\Microsoft\DPM PartnerVideo\images\tape.png"/>
                <p:cNvPicPr>
                  <a:picLocks noChangeAspect="1" noChangeArrowheads="1"/>
                </p:cNvPicPr>
                <p:nvPr/>
              </p:nvPicPr>
              <p:blipFill>
                <a:blip r:embed="rId6" cstate="print">
                  <a:duotone>
                    <a:prstClr val="black"/>
                    <a:srgbClr val="64BE46">
                      <a:lumMod val="75000"/>
                      <a:tint val="45000"/>
                      <a:satMod val="400000"/>
                    </a:srgbClr>
                  </a:duotone>
                </a:blip>
                <a:srcRect/>
                <a:stretch>
                  <a:fillRect/>
                </a:stretch>
              </p:blipFill>
              <p:spPr bwMode="auto">
                <a:xfrm>
                  <a:off x="7725431" y="4647265"/>
                  <a:ext cx="537693" cy="320776"/>
                </a:xfrm>
                <a:prstGeom prst="rect">
                  <a:avLst/>
                </a:prstGeom>
                <a:noFill/>
              </p:spPr>
            </p:pic>
            <p:pic>
              <p:nvPicPr>
                <p:cNvPr id="156" name="Picture 10" descr="D:\Projects\Microsoft\DPM PartnerVideo\images\tape.png"/>
                <p:cNvPicPr>
                  <a:picLocks noChangeAspect="1" noChangeArrowheads="1"/>
                </p:cNvPicPr>
                <p:nvPr/>
              </p:nvPicPr>
              <p:blipFill>
                <a:blip r:embed="rId6" cstate="print">
                  <a:duotone>
                    <a:srgbClr val="F3E207">
                      <a:shade val="45000"/>
                      <a:satMod val="135000"/>
                    </a:srgbClr>
                    <a:prstClr val="white"/>
                  </a:duotone>
                </a:blip>
                <a:srcRect/>
                <a:stretch>
                  <a:fillRect/>
                </a:stretch>
              </p:blipFill>
              <p:spPr bwMode="auto">
                <a:xfrm>
                  <a:off x="7696436" y="4575160"/>
                  <a:ext cx="537693" cy="320776"/>
                </a:xfrm>
                <a:prstGeom prst="rect">
                  <a:avLst/>
                </a:prstGeom>
                <a:noFill/>
              </p:spPr>
            </p:pic>
          </p:grpSp>
          <p:grpSp>
            <p:nvGrpSpPr>
              <p:cNvPr id="70" name="Group 183"/>
              <p:cNvGrpSpPr/>
              <p:nvPr/>
            </p:nvGrpSpPr>
            <p:grpSpPr>
              <a:xfrm>
                <a:off x="8090784" y="2812715"/>
                <a:ext cx="512445" cy="448263"/>
                <a:chOff x="5801888" y="2848326"/>
                <a:chExt cx="331718" cy="291135"/>
              </a:xfrm>
            </p:grpSpPr>
            <p:pic>
              <p:nvPicPr>
                <p:cNvPr id="152" name="Picture 10" descr="D:\Projects\Microsoft\DPM PartnerVideo\images\tape.png"/>
                <p:cNvPicPr>
                  <a:picLocks noChangeAspect="1" noChangeArrowheads="1"/>
                </p:cNvPicPr>
                <p:nvPr/>
              </p:nvPicPr>
              <p:blipFill>
                <a:blip r:embed="rId7" cstate="print">
                  <a:duotone>
                    <a:srgbClr val="D70023">
                      <a:shade val="45000"/>
                      <a:satMod val="135000"/>
                    </a:srgbClr>
                    <a:prstClr val="white"/>
                  </a:duotone>
                </a:blip>
                <a:srcRect/>
                <a:stretch>
                  <a:fillRect/>
                </a:stretch>
              </p:blipFill>
              <p:spPr bwMode="auto">
                <a:xfrm>
                  <a:off x="5801888" y="2947188"/>
                  <a:ext cx="322292" cy="192273"/>
                </a:xfrm>
                <a:prstGeom prst="rect">
                  <a:avLst/>
                </a:prstGeom>
                <a:noFill/>
              </p:spPr>
            </p:pic>
            <p:pic>
              <p:nvPicPr>
                <p:cNvPr id="153" name="Picture 10" descr="D:\Projects\Microsoft\DPM PartnerVideo\images\tape.png"/>
                <p:cNvPicPr>
                  <a:picLocks noChangeAspect="1" noChangeArrowheads="1"/>
                </p:cNvPicPr>
                <p:nvPr/>
              </p:nvPicPr>
              <p:blipFill>
                <a:blip r:embed="rId7" cstate="print">
                  <a:duotone>
                    <a:prstClr val="black"/>
                    <a:srgbClr val="FF0000">
                      <a:tint val="45000"/>
                      <a:satMod val="400000"/>
                    </a:srgbClr>
                  </a:duotone>
                </a:blip>
                <a:srcRect/>
                <a:stretch>
                  <a:fillRect/>
                </a:stretch>
              </p:blipFill>
              <p:spPr bwMode="auto">
                <a:xfrm>
                  <a:off x="5805376" y="2894788"/>
                  <a:ext cx="322292" cy="192273"/>
                </a:xfrm>
                <a:prstGeom prst="rect">
                  <a:avLst/>
                </a:prstGeom>
                <a:noFill/>
              </p:spPr>
            </p:pic>
            <p:pic>
              <p:nvPicPr>
                <p:cNvPr id="154" name="Picture 10" descr="D:\Projects\Microsoft\DPM PartnerVideo\images\tape.png"/>
                <p:cNvPicPr>
                  <a:picLocks noChangeAspect="1" noChangeArrowheads="1"/>
                </p:cNvPicPr>
                <p:nvPr/>
              </p:nvPicPr>
              <p:blipFill>
                <a:blip r:embed="rId7" cstate="print">
                  <a:duotone>
                    <a:prstClr val="black"/>
                    <a:srgbClr val="FF0000">
                      <a:tint val="45000"/>
                      <a:satMod val="400000"/>
                    </a:srgbClr>
                  </a:duotone>
                </a:blip>
                <a:srcRect/>
                <a:stretch>
                  <a:fillRect/>
                </a:stretch>
              </p:blipFill>
              <p:spPr bwMode="auto">
                <a:xfrm>
                  <a:off x="5811314" y="2848326"/>
                  <a:ext cx="322292" cy="192273"/>
                </a:xfrm>
                <a:prstGeom prst="rect">
                  <a:avLst/>
                </a:prstGeom>
                <a:noFill/>
              </p:spPr>
            </p:pic>
          </p:gr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Exchange 2007 SP1- SCR</a:t>
            </a:r>
            <a:endParaRPr lang="en-US" dirty="0"/>
          </a:p>
        </p:txBody>
      </p:sp>
      <p:sp>
        <p:nvSpPr>
          <p:cNvPr id="115" name="Rounded Rectangle 114"/>
          <p:cNvSpPr/>
          <p:nvPr/>
        </p:nvSpPr>
        <p:spPr bwMode="auto">
          <a:xfrm>
            <a:off x="405078" y="1346709"/>
            <a:ext cx="8495854" cy="5146688"/>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116" name="Striped Right Arrow 115"/>
          <p:cNvSpPr/>
          <p:nvPr/>
        </p:nvSpPr>
        <p:spPr bwMode="auto">
          <a:xfrm>
            <a:off x="4267200" y="2286000"/>
            <a:ext cx="2438400" cy="304800"/>
          </a:xfrm>
          <a:prstGeom prst="stripedRight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US" sz="900" dirty="0" smtClean="0">
              <a:effectLst>
                <a:outerShdw blurRad="38100" dist="38100" dir="2700000" algn="tl">
                  <a:srgbClr val="000000">
                    <a:alpha val="43137"/>
                  </a:srgbClr>
                </a:outerShdw>
              </a:effectLst>
              <a:latin typeface="+mj-lt"/>
            </a:endParaRPr>
          </a:p>
        </p:txBody>
      </p:sp>
      <p:grpSp>
        <p:nvGrpSpPr>
          <p:cNvPr id="2" name="Group 135"/>
          <p:cNvGrpSpPr/>
          <p:nvPr/>
        </p:nvGrpSpPr>
        <p:grpSpPr>
          <a:xfrm>
            <a:off x="6659824" y="1604978"/>
            <a:ext cx="1110426" cy="1127820"/>
            <a:chOff x="5746435" y="2241592"/>
            <a:chExt cx="1110426" cy="1127820"/>
          </a:xfrm>
        </p:grpSpPr>
        <p:sp>
          <p:nvSpPr>
            <p:cNvPr id="138" name="Rounded Rectangle 137"/>
            <p:cNvSpPr/>
            <p:nvPr/>
          </p:nvSpPr>
          <p:spPr bwMode="auto">
            <a:xfrm>
              <a:off x="5746435" y="2241592"/>
              <a:ext cx="1097280" cy="237505"/>
            </a:xfrm>
            <a:prstGeom prst="roundRect">
              <a:avLst>
                <a:gd name="adj" fmla="val 30953"/>
              </a:avLst>
            </a:prstGeom>
            <a:solidFill>
              <a:schemeClr val="bg1">
                <a:lumMod val="9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200" dirty="0" smtClean="0">
                  <a:solidFill>
                    <a:schemeClr val="tx1"/>
                  </a:solidFill>
                </a:rPr>
                <a:t>Standby Node</a:t>
              </a:r>
              <a:endParaRPr lang="en-US" sz="1200" dirty="0">
                <a:solidFill>
                  <a:schemeClr val="tx1"/>
                </a:solidFill>
              </a:endParaRPr>
            </a:p>
          </p:txBody>
        </p:sp>
        <p:pic>
          <p:nvPicPr>
            <p:cNvPr id="139" name="Picture 2" descr="E:\Projects\Microsoft\DPM_video\connect.dll_I2908_0409.png"/>
            <p:cNvPicPr>
              <a:picLocks noChangeAspect="1" noChangeArrowheads="1"/>
            </p:cNvPicPr>
            <p:nvPr/>
          </p:nvPicPr>
          <p:blipFill>
            <a:blip r:embed="rId3" cstate="print"/>
            <a:srcRect/>
            <a:stretch>
              <a:fillRect/>
            </a:stretch>
          </p:blipFill>
          <p:spPr bwMode="auto">
            <a:xfrm>
              <a:off x="5908662" y="2607412"/>
              <a:ext cx="762000" cy="762000"/>
            </a:xfrm>
            <a:prstGeom prst="rect">
              <a:avLst/>
            </a:prstGeom>
            <a:noFill/>
          </p:spPr>
        </p:pic>
        <p:grpSp>
          <p:nvGrpSpPr>
            <p:cNvPr id="3" name="Group 43"/>
            <p:cNvGrpSpPr/>
            <p:nvPr/>
          </p:nvGrpSpPr>
          <p:grpSpPr>
            <a:xfrm>
              <a:off x="6420674" y="2852681"/>
              <a:ext cx="436187" cy="426872"/>
              <a:chOff x="1508589" y="3562328"/>
              <a:chExt cx="436187" cy="426872"/>
            </a:xfrm>
          </p:grpSpPr>
          <p:grpSp>
            <p:nvGrpSpPr>
              <p:cNvPr id="5" name="Group 16"/>
              <p:cNvGrpSpPr/>
              <p:nvPr/>
            </p:nvGrpSpPr>
            <p:grpSpPr>
              <a:xfrm>
                <a:off x="1508589" y="3562328"/>
                <a:ext cx="436187" cy="426872"/>
                <a:chOff x="6691381" y="3538566"/>
                <a:chExt cx="1282751" cy="1346654"/>
              </a:xfrm>
            </p:grpSpPr>
            <p:sp>
              <p:nvSpPr>
                <p:cNvPr id="146" name="Oval 145"/>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6" name="Group 17"/>
                <p:cNvGrpSpPr/>
                <p:nvPr/>
              </p:nvGrpSpPr>
              <p:grpSpPr>
                <a:xfrm flipH="1">
                  <a:off x="6802955" y="3538566"/>
                  <a:ext cx="915230" cy="1242090"/>
                  <a:chOff x="8100716" y="3773214"/>
                  <a:chExt cx="441437" cy="599089"/>
                </a:xfrm>
              </p:grpSpPr>
              <p:sp>
                <p:nvSpPr>
                  <p:cNvPr id="153" name="Flowchart: Magnetic Disk 152"/>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54" name="Oval 153"/>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sp>
            <p:nvSpPr>
              <p:cNvPr id="145" name="Text Box 181"/>
              <p:cNvSpPr txBox="1">
                <a:spLocks noChangeArrowheads="1"/>
              </p:cNvSpPr>
              <p:nvPr/>
            </p:nvSpPr>
            <p:spPr bwMode="auto">
              <a:xfrm>
                <a:off x="1523777" y="3663830"/>
                <a:ext cx="416350" cy="3000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latin typeface="+mn-lt"/>
                    <a:cs typeface="+mn-cs"/>
                  </a:rPr>
                  <a:t>E3</a:t>
                </a:r>
                <a:endParaRPr lang="en-US" sz="1500" b="1" dirty="0">
                  <a:latin typeface="+mn-lt"/>
                  <a:cs typeface="+mn-cs"/>
                </a:endParaRPr>
              </a:p>
            </p:txBody>
          </p:sp>
        </p:grpSp>
      </p:grpSp>
      <p:sp>
        <p:nvSpPr>
          <p:cNvPr id="155" name="Text Box 181"/>
          <p:cNvSpPr txBox="1">
            <a:spLocks noChangeArrowheads="1"/>
          </p:cNvSpPr>
          <p:nvPr/>
        </p:nvSpPr>
        <p:spPr bwMode="auto">
          <a:xfrm>
            <a:off x="5595913" y="2953715"/>
            <a:ext cx="3310368" cy="493975"/>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effectLst>
                  <a:outerShdw blurRad="38100" dist="38100" dir="2700000" algn="tl">
                    <a:srgbClr val="000000">
                      <a:alpha val="43137"/>
                    </a:srgbClr>
                  </a:outerShdw>
                </a:effectLst>
                <a:latin typeface="+mj-lt"/>
              </a:rPr>
              <a:t>SCR Protection</a:t>
            </a:r>
          </a:p>
          <a:p>
            <a:pPr algn="ctr" eaLnBrk="0" hangingPunct="0">
              <a:lnSpc>
                <a:spcPct val="90000"/>
              </a:lnSpc>
              <a:buNone/>
              <a:defRPr/>
            </a:pPr>
            <a:r>
              <a:rPr lang="en-US" sz="1400" b="1" dirty="0" smtClean="0">
                <a:effectLst>
                  <a:outerShdw blurRad="38100" dist="38100" dir="2700000" algn="tl">
                    <a:srgbClr val="000000">
                      <a:alpha val="43137"/>
                    </a:srgbClr>
                  </a:outerShdw>
                </a:effectLst>
                <a:latin typeface="+mj-lt"/>
              </a:rPr>
              <a:t>Failover across sites of current data</a:t>
            </a:r>
            <a:endParaRPr lang="en-US" sz="1400" b="1" dirty="0">
              <a:effectLst>
                <a:outerShdw blurRad="38100" dist="38100" dir="2700000" algn="tl">
                  <a:srgbClr val="000000">
                    <a:alpha val="43137"/>
                  </a:srgbClr>
                </a:outerShdw>
              </a:effectLst>
              <a:latin typeface="+mj-lt"/>
              <a:cs typeface="+mn-cs"/>
            </a:endParaRPr>
          </a:p>
        </p:txBody>
      </p:sp>
      <p:sp>
        <p:nvSpPr>
          <p:cNvPr id="156" name="Rectangle 155"/>
          <p:cNvSpPr/>
          <p:nvPr/>
        </p:nvSpPr>
        <p:spPr>
          <a:xfrm>
            <a:off x="2383366" y="2509992"/>
            <a:ext cx="474809" cy="286232"/>
          </a:xfrm>
          <a:prstGeom prst="rect">
            <a:avLst/>
          </a:prstGeom>
        </p:spPr>
        <p:txBody>
          <a:bodyPr wrap="none">
            <a:spAutoFit/>
          </a:bodyPr>
          <a:lstStyle/>
          <a:p>
            <a:pPr algn="r" eaLnBrk="0" hangingPunct="0">
              <a:lnSpc>
                <a:spcPct val="90000"/>
              </a:lnSpc>
              <a:buNone/>
              <a:defRPr/>
            </a:pPr>
            <a:r>
              <a:rPr lang="en-US" sz="1400" dirty="0" smtClean="0">
                <a:effectLst>
                  <a:outerShdw blurRad="38100" dist="38100" dir="2700000" algn="tl">
                    <a:srgbClr val="000000">
                      <a:alpha val="43137"/>
                    </a:srgbClr>
                  </a:outerShdw>
                </a:effectLst>
                <a:latin typeface="+mj-lt"/>
              </a:rPr>
              <a:t>CCR</a:t>
            </a:r>
            <a:endParaRPr lang="en-US" sz="1400" dirty="0">
              <a:effectLst>
                <a:outerShdw blurRad="38100" dist="38100" dir="2700000" algn="tl">
                  <a:srgbClr val="000000">
                    <a:alpha val="43137"/>
                  </a:srgbClr>
                </a:outerShdw>
              </a:effectLst>
              <a:latin typeface="+mj-lt"/>
            </a:endParaRPr>
          </a:p>
        </p:txBody>
      </p:sp>
      <p:sp>
        <p:nvSpPr>
          <p:cNvPr id="157" name="Text Box 183"/>
          <p:cNvSpPr txBox="1">
            <a:spLocks noChangeArrowheads="1"/>
          </p:cNvSpPr>
          <p:nvPr/>
        </p:nvSpPr>
        <p:spPr bwMode="auto">
          <a:xfrm>
            <a:off x="889832" y="2694138"/>
            <a:ext cx="1108075" cy="258526"/>
          </a:xfrm>
          <a:prstGeom prst="rect">
            <a:avLst/>
          </a:prstGeom>
          <a:noFill/>
          <a:ln w="9525" algn="ctr">
            <a:noFill/>
            <a:miter lim="800000"/>
            <a:headEnd/>
            <a:tailEnd/>
          </a:ln>
        </p:spPr>
        <p:txBody>
          <a:bodyPr lIns="91435" tIns="45717" rIns="91435" bIns="45717">
            <a:spAutoFit/>
          </a:bodyPr>
          <a:lstStyle/>
          <a:p>
            <a:pPr algn="ctr" eaLnBrk="0" hangingPunct="0">
              <a:lnSpc>
                <a:spcPct val="90000"/>
              </a:lnSpc>
              <a:buNone/>
              <a:defRPr/>
            </a:pPr>
            <a:r>
              <a:rPr lang="en-US" sz="1200" dirty="0" smtClean="0">
                <a:effectLst>
                  <a:outerShdw blurRad="38100" dist="38100" dir="2700000" algn="tl">
                    <a:srgbClr val="000000">
                      <a:alpha val="43137"/>
                    </a:srgbClr>
                  </a:outerShdw>
                </a:effectLst>
                <a:latin typeface="+mj-lt"/>
              </a:rPr>
              <a:t>Exchange</a:t>
            </a:r>
          </a:p>
        </p:txBody>
      </p:sp>
      <p:sp>
        <p:nvSpPr>
          <p:cNvPr id="159" name="Rounded Rectangle 158"/>
          <p:cNvSpPr/>
          <p:nvPr/>
        </p:nvSpPr>
        <p:spPr bwMode="auto">
          <a:xfrm>
            <a:off x="930307" y="1604978"/>
            <a:ext cx="1097280" cy="237505"/>
          </a:xfrm>
          <a:prstGeom prst="roundRect">
            <a:avLst>
              <a:gd name="adj" fmla="val 30953"/>
            </a:avLst>
          </a:prstGeom>
          <a:solidFill>
            <a:schemeClr val="bg1">
              <a:lumMod val="9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200" dirty="0" smtClean="0">
                <a:solidFill>
                  <a:schemeClr val="tx1"/>
                </a:solidFill>
              </a:rPr>
              <a:t>Active Node</a:t>
            </a:r>
            <a:endParaRPr lang="en-US" sz="1200" dirty="0">
              <a:solidFill>
                <a:schemeClr val="tx1"/>
              </a:solidFill>
            </a:endParaRPr>
          </a:p>
        </p:txBody>
      </p:sp>
      <p:pic>
        <p:nvPicPr>
          <p:cNvPr id="162" name="Picture 2" descr="E:\Projects\Microsoft\DPM_video\connect.dll_I2908_0409.png"/>
          <p:cNvPicPr>
            <a:picLocks noChangeAspect="1" noChangeArrowheads="1"/>
          </p:cNvPicPr>
          <p:nvPr/>
        </p:nvPicPr>
        <p:blipFill>
          <a:blip r:embed="rId3" cstate="print"/>
          <a:srcRect/>
          <a:stretch>
            <a:fillRect/>
          </a:stretch>
        </p:blipFill>
        <p:spPr bwMode="auto">
          <a:xfrm>
            <a:off x="1092534" y="1970798"/>
            <a:ext cx="762000" cy="762000"/>
          </a:xfrm>
          <a:prstGeom prst="rect">
            <a:avLst/>
          </a:prstGeom>
          <a:noFill/>
        </p:spPr>
      </p:pic>
      <p:grpSp>
        <p:nvGrpSpPr>
          <p:cNvPr id="7" name="Group 43"/>
          <p:cNvGrpSpPr/>
          <p:nvPr/>
        </p:nvGrpSpPr>
        <p:grpSpPr>
          <a:xfrm>
            <a:off x="1604546" y="2216067"/>
            <a:ext cx="436187" cy="426872"/>
            <a:chOff x="1508589" y="3562328"/>
            <a:chExt cx="436187" cy="426872"/>
          </a:xfrm>
        </p:grpSpPr>
        <p:grpSp>
          <p:nvGrpSpPr>
            <p:cNvPr id="8" name="Group 16"/>
            <p:cNvGrpSpPr/>
            <p:nvPr/>
          </p:nvGrpSpPr>
          <p:grpSpPr>
            <a:xfrm>
              <a:off x="1508589" y="3562328"/>
              <a:ext cx="436187" cy="426872"/>
              <a:chOff x="6691381" y="3538566"/>
              <a:chExt cx="1282751" cy="1346654"/>
            </a:xfrm>
          </p:grpSpPr>
          <p:sp>
            <p:nvSpPr>
              <p:cNvPr id="170" name="Oval 169"/>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9" name="Group 17"/>
              <p:cNvGrpSpPr/>
              <p:nvPr/>
            </p:nvGrpSpPr>
            <p:grpSpPr>
              <a:xfrm flipH="1">
                <a:off x="6802955" y="3538566"/>
                <a:ext cx="915230" cy="1242090"/>
                <a:chOff x="8100716" y="3773214"/>
                <a:chExt cx="441437" cy="599089"/>
              </a:xfrm>
            </p:grpSpPr>
            <p:sp>
              <p:nvSpPr>
                <p:cNvPr id="174" name="Flowchart: Magnetic Disk 173"/>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78" name="Oval 177"/>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sp>
          <p:nvSpPr>
            <p:cNvPr id="166" name="Text Box 181"/>
            <p:cNvSpPr txBox="1">
              <a:spLocks noChangeArrowheads="1"/>
            </p:cNvSpPr>
            <p:nvPr/>
          </p:nvSpPr>
          <p:spPr bwMode="auto">
            <a:xfrm>
              <a:off x="1523777" y="3663830"/>
              <a:ext cx="416350" cy="3000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latin typeface="+mn-lt"/>
                  <a:cs typeface="+mn-cs"/>
                </a:rPr>
                <a:t>E1</a:t>
              </a:r>
              <a:endParaRPr lang="en-US" sz="1500" b="1" dirty="0">
                <a:latin typeface="+mn-lt"/>
                <a:cs typeface="+mn-cs"/>
              </a:endParaRPr>
            </a:p>
          </p:txBody>
        </p:sp>
      </p:grpSp>
      <p:sp>
        <p:nvSpPr>
          <p:cNvPr id="179" name="Text Box 183"/>
          <p:cNvSpPr txBox="1">
            <a:spLocks noChangeArrowheads="1"/>
          </p:cNvSpPr>
          <p:nvPr/>
        </p:nvSpPr>
        <p:spPr bwMode="auto">
          <a:xfrm>
            <a:off x="2854242" y="2694138"/>
            <a:ext cx="1108075" cy="258526"/>
          </a:xfrm>
          <a:prstGeom prst="rect">
            <a:avLst/>
          </a:prstGeom>
          <a:noFill/>
          <a:ln w="9525" algn="ctr">
            <a:noFill/>
            <a:miter lim="800000"/>
            <a:headEnd/>
            <a:tailEnd/>
          </a:ln>
        </p:spPr>
        <p:txBody>
          <a:bodyPr lIns="91435" tIns="45717" rIns="91435" bIns="45717">
            <a:spAutoFit/>
          </a:bodyPr>
          <a:lstStyle/>
          <a:p>
            <a:pPr algn="ctr" eaLnBrk="0" hangingPunct="0">
              <a:lnSpc>
                <a:spcPct val="90000"/>
              </a:lnSpc>
              <a:buNone/>
              <a:defRPr/>
            </a:pPr>
            <a:r>
              <a:rPr lang="en-US" sz="1200" dirty="0" smtClean="0">
                <a:effectLst>
                  <a:outerShdw blurRad="38100" dist="38100" dir="2700000" algn="tl">
                    <a:srgbClr val="000000">
                      <a:alpha val="43137"/>
                    </a:srgbClr>
                  </a:outerShdw>
                </a:effectLst>
                <a:latin typeface="+mj-lt"/>
              </a:rPr>
              <a:t>Exchange</a:t>
            </a:r>
          </a:p>
        </p:txBody>
      </p:sp>
      <p:sp>
        <p:nvSpPr>
          <p:cNvPr id="180" name="Rounded Rectangle 179"/>
          <p:cNvSpPr/>
          <p:nvPr/>
        </p:nvSpPr>
        <p:spPr bwMode="auto">
          <a:xfrm>
            <a:off x="2917261" y="1604978"/>
            <a:ext cx="1097280" cy="237505"/>
          </a:xfrm>
          <a:prstGeom prst="roundRect">
            <a:avLst>
              <a:gd name="adj" fmla="val 30953"/>
            </a:avLst>
          </a:prstGeom>
          <a:solidFill>
            <a:schemeClr val="bg1">
              <a:lumMod val="9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200" dirty="0" smtClean="0">
                <a:solidFill>
                  <a:schemeClr val="tx1"/>
                </a:solidFill>
              </a:rPr>
              <a:t>Passive Node</a:t>
            </a:r>
            <a:endParaRPr lang="en-US" sz="1200" dirty="0">
              <a:solidFill>
                <a:schemeClr val="tx1"/>
              </a:solidFill>
            </a:endParaRPr>
          </a:p>
        </p:txBody>
      </p:sp>
      <p:pic>
        <p:nvPicPr>
          <p:cNvPr id="181" name="Picture 2" descr="E:\Projects\Microsoft\DPM_video\connect.dll_I2908_0409.png"/>
          <p:cNvPicPr>
            <a:picLocks noChangeAspect="1" noChangeArrowheads="1"/>
          </p:cNvPicPr>
          <p:nvPr/>
        </p:nvPicPr>
        <p:blipFill>
          <a:blip r:embed="rId3" cstate="print"/>
          <a:srcRect/>
          <a:stretch>
            <a:fillRect/>
          </a:stretch>
        </p:blipFill>
        <p:spPr bwMode="auto">
          <a:xfrm>
            <a:off x="3030542" y="1970798"/>
            <a:ext cx="762000" cy="762000"/>
          </a:xfrm>
          <a:prstGeom prst="rect">
            <a:avLst/>
          </a:prstGeom>
          <a:noFill/>
        </p:spPr>
      </p:pic>
      <p:grpSp>
        <p:nvGrpSpPr>
          <p:cNvPr id="10" name="Group 50"/>
          <p:cNvGrpSpPr/>
          <p:nvPr/>
        </p:nvGrpSpPr>
        <p:grpSpPr>
          <a:xfrm>
            <a:off x="3540794" y="2216067"/>
            <a:ext cx="462761" cy="426872"/>
            <a:chOff x="1504007" y="3562328"/>
            <a:chExt cx="462761" cy="426872"/>
          </a:xfrm>
        </p:grpSpPr>
        <p:grpSp>
          <p:nvGrpSpPr>
            <p:cNvPr id="11" name="Group 130"/>
            <p:cNvGrpSpPr/>
            <p:nvPr/>
          </p:nvGrpSpPr>
          <p:grpSpPr>
            <a:xfrm>
              <a:off x="1508589" y="3562328"/>
              <a:ext cx="436187" cy="426872"/>
              <a:chOff x="6691381" y="3538566"/>
              <a:chExt cx="1282751" cy="1346654"/>
            </a:xfrm>
          </p:grpSpPr>
          <p:sp>
            <p:nvSpPr>
              <p:cNvPr id="185" name="Oval 184"/>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2" name="Group 17"/>
              <p:cNvGrpSpPr/>
              <p:nvPr/>
            </p:nvGrpSpPr>
            <p:grpSpPr>
              <a:xfrm flipH="1">
                <a:off x="6802955" y="3538566"/>
                <a:ext cx="915230" cy="1242090"/>
                <a:chOff x="8100716" y="3773214"/>
                <a:chExt cx="441437" cy="599089"/>
              </a:xfrm>
            </p:grpSpPr>
            <p:sp>
              <p:nvSpPr>
                <p:cNvPr id="187" name="Flowchart: Magnetic Disk 186"/>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88" name="Oval 187"/>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sp>
          <p:nvSpPr>
            <p:cNvPr id="184" name="Text Box 181"/>
            <p:cNvSpPr txBox="1">
              <a:spLocks noChangeArrowheads="1"/>
            </p:cNvSpPr>
            <p:nvPr/>
          </p:nvSpPr>
          <p:spPr bwMode="auto">
            <a:xfrm>
              <a:off x="1504007" y="3663830"/>
              <a:ext cx="462761" cy="3000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latin typeface="+mn-lt"/>
                  <a:cs typeface="+mn-cs"/>
                </a:rPr>
                <a:t>E2</a:t>
              </a:r>
              <a:endParaRPr lang="en-US" sz="1500" b="1" dirty="0">
                <a:latin typeface="+mn-lt"/>
                <a:cs typeface="+mn-cs"/>
              </a:endParaRPr>
            </a:p>
          </p:txBody>
        </p:sp>
      </p:grpSp>
      <p:sp>
        <p:nvSpPr>
          <p:cNvPr id="189" name="Left-Right Arrow 188"/>
          <p:cNvSpPr/>
          <p:nvPr/>
        </p:nvSpPr>
        <p:spPr bwMode="auto">
          <a:xfrm>
            <a:off x="2116148" y="2250367"/>
            <a:ext cx="1010425" cy="292608"/>
          </a:xfrm>
          <a:prstGeom prst="leftRight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US" sz="900" dirty="0" smtClean="0">
              <a:effectLst>
                <a:outerShdw blurRad="38100" dist="38100" dir="2700000" algn="tl">
                  <a:srgbClr val="000000">
                    <a:alpha val="43137"/>
                  </a:srgbClr>
                </a:outerShdw>
              </a:effectLst>
              <a:latin typeface="+mj-lt"/>
            </a:endParaRPr>
          </a:p>
        </p:txBody>
      </p:sp>
      <p:sp>
        <p:nvSpPr>
          <p:cNvPr id="191" name="Rectangle 190"/>
          <p:cNvSpPr/>
          <p:nvPr/>
        </p:nvSpPr>
        <p:spPr>
          <a:xfrm>
            <a:off x="3626498" y="3603207"/>
            <a:ext cx="712951" cy="286232"/>
          </a:xfrm>
          <a:prstGeom prst="rect">
            <a:avLst/>
          </a:prstGeom>
        </p:spPr>
        <p:txBody>
          <a:bodyPr wrap="none">
            <a:spAutoFit/>
          </a:bodyPr>
          <a:lstStyle/>
          <a:p>
            <a:pPr algn="r" eaLnBrk="0" hangingPunct="0">
              <a:lnSpc>
                <a:spcPct val="90000"/>
              </a:lnSpc>
              <a:buNone/>
              <a:defRPr/>
            </a:pPr>
            <a:r>
              <a:rPr lang="en-US" sz="1400" dirty="0" smtClean="0">
                <a:effectLst>
                  <a:outerShdw blurRad="38100" dist="38100" dir="2700000" algn="tl">
                    <a:srgbClr val="000000">
                      <a:alpha val="43137"/>
                    </a:srgbClr>
                  </a:outerShdw>
                </a:effectLst>
                <a:latin typeface="+mj-lt"/>
              </a:rPr>
              <a:t>Backup</a:t>
            </a:r>
            <a:endParaRPr lang="en-US" sz="1400" dirty="0">
              <a:effectLst>
                <a:outerShdw blurRad="38100" dist="38100" dir="2700000" algn="tl">
                  <a:srgbClr val="000000">
                    <a:alpha val="43137"/>
                  </a:srgbClr>
                </a:outerShdw>
              </a:effectLst>
              <a:latin typeface="+mj-lt"/>
            </a:endParaRPr>
          </a:p>
        </p:txBody>
      </p:sp>
      <p:grpSp>
        <p:nvGrpSpPr>
          <p:cNvPr id="13" name="Group 95"/>
          <p:cNvGrpSpPr/>
          <p:nvPr/>
        </p:nvGrpSpPr>
        <p:grpSpPr>
          <a:xfrm>
            <a:off x="2006634" y="4087407"/>
            <a:ext cx="2106591" cy="1767735"/>
            <a:chOff x="6127083" y="4295757"/>
            <a:chExt cx="2106591" cy="1767735"/>
          </a:xfrm>
        </p:grpSpPr>
        <p:sp>
          <p:nvSpPr>
            <p:cNvPr id="218" name="Oval 217"/>
            <p:cNvSpPr/>
            <p:nvPr/>
          </p:nvSpPr>
          <p:spPr bwMode="auto">
            <a:xfrm>
              <a:off x="6193289" y="4295757"/>
              <a:ext cx="1934383" cy="1767735"/>
            </a:xfrm>
            <a:prstGeom prst="ellipse">
              <a:avLst/>
            </a:prstGeom>
            <a:gradFill flip="none" rotWithShape="1">
              <a:gsLst>
                <a:gs pos="25000">
                  <a:schemeClr val="bg1">
                    <a:alpha val="88000"/>
                  </a:schemeClr>
                </a:gs>
                <a:gs pos="100000">
                  <a:schemeClr val="tx1">
                    <a:lumMod val="85000"/>
                    <a:lumOff val="15000"/>
                    <a:alpha val="0"/>
                  </a:schemeClr>
                </a:gs>
              </a:gsLst>
              <a:path path="shape">
                <a:fillToRect l="50000" t="50000" r="50000" b="50000"/>
              </a:path>
              <a:tileRect/>
            </a:gra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effectLst/>
                <a:latin typeface="Segoe" pitchFamily="34" charset="0"/>
              </a:endParaRPr>
            </a:p>
          </p:txBody>
        </p:sp>
        <p:grpSp>
          <p:nvGrpSpPr>
            <p:cNvPr id="14" name="Group 63"/>
            <p:cNvGrpSpPr/>
            <p:nvPr/>
          </p:nvGrpSpPr>
          <p:grpSpPr>
            <a:xfrm>
              <a:off x="6127083" y="5461965"/>
              <a:ext cx="2106591" cy="468677"/>
              <a:chOff x="3491670" y="3615570"/>
              <a:chExt cx="3001813" cy="667847"/>
            </a:xfrm>
          </p:grpSpPr>
          <p:sp>
            <p:nvSpPr>
              <p:cNvPr id="220" name="Text Box 50"/>
              <p:cNvSpPr txBox="1">
                <a:spLocks noChangeArrowheads="1"/>
              </p:cNvSpPr>
              <p:nvPr/>
            </p:nvSpPr>
            <p:spPr bwMode="auto">
              <a:xfrm>
                <a:off x="3491670" y="3932570"/>
                <a:ext cx="3001813" cy="350847"/>
              </a:xfrm>
              <a:prstGeom prst="rect">
                <a:avLst/>
              </a:prstGeom>
              <a:noFill/>
              <a:ln w="9525">
                <a:noFill/>
                <a:miter lim="800000"/>
                <a:headEnd/>
                <a:tailEnd/>
              </a:ln>
              <a:effectLst/>
            </p:spPr>
            <p:txBody>
              <a:bodyPr wrap="square" lIns="91435" tIns="45717" rIns="91435" bIns="45717">
                <a:spAutoFit/>
              </a:bodyPr>
              <a:lstStyle/>
              <a:p>
                <a:pPr algn="ctr" eaLnBrk="0" hangingPunct="0">
                  <a:buNone/>
                  <a:defRPr/>
                </a:pPr>
                <a:r>
                  <a:rPr lang="en-US" sz="1000" b="1" i="1" dirty="0" smtClean="0">
                    <a:latin typeface="+mj-lt"/>
                  </a:rPr>
                  <a:t>Disk-based for fast recovery</a:t>
                </a:r>
                <a:endParaRPr lang="en-US" sz="1000" b="1" i="1" dirty="0">
                  <a:latin typeface="+mj-lt"/>
                </a:endParaRPr>
              </a:p>
            </p:txBody>
          </p:sp>
          <p:sp>
            <p:nvSpPr>
              <p:cNvPr id="221" name="Text Box 66"/>
              <p:cNvSpPr txBox="1">
                <a:spLocks noChangeArrowheads="1"/>
              </p:cNvSpPr>
              <p:nvPr/>
            </p:nvSpPr>
            <p:spPr bwMode="auto">
              <a:xfrm>
                <a:off x="4299826" y="3615570"/>
                <a:ext cx="1521904" cy="417321"/>
              </a:xfrm>
              <a:prstGeom prst="rect">
                <a:avLst/>
              </a:prstGeom>
              <a:noFill/>
              <a:ln w="9525">
                <a:noFill/>
                <a:miter lim="800000"/>
                <a:headEnd/>
                <a:tailEnd/>
              </a:ln>
              <a:effectLst/>
            </p:spPr>
            <p:txBody>
              <a:bodyPr wrap="square" lIns="91435" tIns="45717" rIns="91435" bIns="45717">
                <a:spAutoFit/>
              </a:bodyPr>
              <a:lstStyle/>
              <a:p>
                <a:pPr eaLnBrk="0" hangingPunct="0">
                  <a:buNone/>
                  <a:defRPr/>
                </a:pPr>
                <a:r>
                  <a:rPr lang="en-US" sz="1300" b="1" dirty="0">
                    <a:latin typeface="+mj-lt"/>
                    <a:cs typeface="+mn-cs"/>
                  </a:rPr>
                  <a:t>DPM 2007</a:t>
                </a:r>
                <a:endParaRPr lang="en-US" sz="1300" dirty="0">
                  <a:latin typeface="+mj-lt"/>
                  <a:cs typeface="+mn-cs"/>
                </a:endParaRPr>
              </a:p>
            </p:txBody>
          </p:sp>
        </p:grpSp>
      </p:grpSp>
      <p:sp>
        <p:nvSpPr>
          <p:cNvPr id="222" name="Text Box 183"/>
          <p:cNvSpPr txBox="1">
            <a:spLocks noChangeArrowheads="1"/>
          </p:cNvSpPr>
          <p:nvPr/>
        </p:nvSpPr>
        <p:spPr bwMode="auto">
          <a:xfrm>
            <a:off x="6618279" y="2694138"/>
            <a:ext cx="1108075" cy="258526"/>
          </a:xfrm>
          <a:prstGeom prst="rect">
            <a:avLst/>
          </a:prstGeom>
          <a:noFill/>
          <a:ln w="9525" algn="ctr">
            <a:noFill/>
            <a:miter lim="800000"/>
            <a:headEnd/>
            <a:tailEnd/>
          </a:ln>
        </p:spPr>
        <p:txBody>
          <a:bodyPr lIns="91435" tIns="45717" rIns="91435" bIns="45717">
            <a:spAutoFit/>
          </a:bodyPr>
          <a:lstStyle/>
          <a:p>
            <a:pPr algn="ctr" eaLnBrk="0" hangingPunct="0">
              <a:lnSpc>
                <a:spcPct val="90000"/>
              </a:lnSpc>
              <a:buNone/>
              <a:defRPr/>
            </a:pPr>
            <a:r>
              <a:rPr lang="en-US" sz="1200" dirty="0" smtClean="0">
                <a:effectLst>
                  <a:outerShdw blurRad="38100" dist="38100" dir="2700000" algn="tl">
                    <a:srgbClr val="000000">
                      <a:alpha val="43137"/>
                    </a:srgbClr>
                  </a:outerShdw>
                </a:effectLst>
                <a:latin typeface="+mj-lt"/>
              </a:rPr>
              <a:t>Exchange</a:t>
            </a:r>
          </a:p>
        </p:txBody>
      </p:sp>
      <p:sp>
        <p:nvSpPr>
          <p:cNvPr id="223" name="Rectangle 222"/>
          <p:cNvSpPr/>
          <p:nvPr/>
        </p:nvSpPr>
        <p:spPr>
          <a:xfrm>
            <a:off x="5181336" y="2509992"/>
            <a:ext cx="460382" cy="286232"/>
          </a:xfrm>
          <a:prstGeom prst="rect">
            <a:avLst/>
          </a:prstGeom>
        </p:spPr>
        <p:txBody>
          <a:bodyPr wrap="none">
            <a:spAutoFit/>
          </a:bodyPr>
          <a:lstStyle/>
          <a:p>
            <a:pPr algn="r" eaLnBrk="0" hangingPunct="0">
              <a:lnSpc>
                <a:spcPct val="90000"/>
              </a:lnSpc>
              <a:buNone/>
              <a:defRPr/>
            </a:pPr>
            <a:r>
              <a:rPr lang="en-US" sz="1400" dirty="0" smtClean="0">
                <a:effectLst>
                  <a:outerShdw blurRad="38100" dist="38100" dir="2700000" algn="tl">
                    <a:srgbClr val="000000">
                      <a:alpha val="43137"/>
                    </a:srgbClr>
                  </a:outerShdw>
                </a:effectLst>
                <a:latin typeface="+mj-lt"/>
              </a:rPr>
              <a:t>SCR</a:t>
            </a:r>
            <a:endParaRPr lang="en-US" sz="1400" dirty="0">
              <a:effectLst>
                <a:outerShdw blurRad="38100" dist="38100" dir="2700000" algn="tl">
                  <a:srgbClr val="000000">
                    <a:alpha val="43137"/>
                  </a:srgbClr>
                </a:outerShdw>
              </a:effectLst>
              <a:latin typeface="+mj-lt"/>
            </a:endParaRPr>
          </a:p>
        </p:txBody>
      </p:sp>
      <p:grpSp>
        <p:nvGrpSpPr>
          <p:cNvPr id="15" name="Group 95"/>
          <p:cNvGrpSpPr/>
          <p:nvPr/>
        </p:nvGrpSpPr>
        <p:grpSpPr>
          <a:xfrm>
            <a:off x="5986964" y="4087407"/>
            <a:ext cx="2106591" cy="1767735"/>
            <a:chOff x="6127083" y="4295757"/>
            <a:chExt cx="2106591" cy="1767735"/>
          </a:xfrm>
        </p:grpSpPr>
        <p:sp>
          <p:nvSpPr>
            <p:cNvPr id="250" name="Oval 249"/>
            <p:cNvSpPr/>
            <p:nvPr/>
          </p:nvSpPr>
          <p:spPr bwMode="auto">
            <a:xfrm>
              <a:off x="6193289" y="4295757"/>
              <a:ext cx="1934383" cy="1767735"/>
            </a:xfrm>
            <a:prstGeom prst="ellipse">
              <a:avLst/>
            </a:prstGeom>
            <a:gradFill flip="none" rotWithShape="1">
              <a:gsLst>
                <a:gs pos="25000">
                  <a:schemeClr val="bg1">
                    <a:alpha val="88000"/>
                  </a:schemeClr>
                </a:gs>
                <a:gs pos="100000">
                  <a:schemeClr val="tx1">
                    <a:lumMod val="85000"/>
                    <a:lumOff val="15000"/>
                    <a:alpha val="0"/>
                  </a:schemeClr>
                </a:gs>
              </a:gsLst>
              <a:path path="shape">
                <a:fillToRect l="50000" t="50000" r="50000" b="50000"/>
              </a:path>
              <a:tileRect/>
            </a:gra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effectLst/>
                <a:latin typeface="Segoe" pitchFamily="34" charset="0"/>
              </a:endParaRPr>
            </a:p>
          </p:txBody>
        </p:sp>
        <p:grpSp>
          <p:nvGrpSpPr>
            <p:cNvPr id="16" name="Group 63"/>
            <p:cNvGrpSpPr/>
            <p:nvPr/>
          </p:nvGrpSpPr>
          <p:grpSpPr>
            <a:xfrm>
              <a:off x="6127083" y="5461965"/>
              <a:ext cx="2106591" cy="468677"/>
              <a:chOff x="3491670" y="3615570"/>
              <a:chExt cx="3001813" cy="667847"/>
            </a:xfrm>
          </p:grpSpPr>
          <p:sp>
            <p:nvSpPr>
              <p:cNvPr id="252" name="Text Box 50"/>
              <p:cNvSpPr txBox="1">
                <a:spLocks noChangeArrowheads="1"/>
              </p:cNvSpPr>
              <p:nvPr/>
            </p:nvSpPr>
            <p:spPr bwMode="auto">
              <a:xfrm>
                <a:off x="3491670" y="3932570"/>
                <a:ext cx="3001813" cy="350847"/>
              </a:xfrm>
              <a:prstGeom prst="rect">
                <a:avLst/>
              </a:prstGeom>
              <a:noFill/>
              <a:ln w="9525">
                <a:noFill/>
                <a:miter lim="800000"/>
                <a:headEnd/>
                <a:tailEnd/>
              </a:ln>
              <a:effectLst/>
            </p:spPr>
            <p:txBody>
              <a:bodyPr wrap="square" lIns="91435" tIns="45717" rIns="91435" bIns="45717">
                <a:spAutoFit/>
              </a:bodyPr>
              <a:lstStyle/>
              <a:p>
                <a:pPr algn="ctr" eaLnBrk="0" hangingPunct="0">
                  <a:buNone/>
                  <a:defRPr/>
                </a:pPr>
                <a:r>
                  <a:rPr lang="en-US" sz="1000" b="1" i="1" dirty="0" smtClean="0">
                    <a:latin typeface="+mj-lt"/>
                  </a:rPr>
                  <a:t>Tertiary Disk – and Offsite Tape</a:t>
                </a:r>
              </a:p>
            </p:txBody>
          </p:sp>
          <p:sp>
            <p:nvSpPr>
              <p:cNvPr id="253" name="Text Box 66"/>
              <p:cNvSpPr txBox="1">
                <a:spLocks noChangeArrowheads="1"/>
              </p:cNvSpPr>
              <p:nvPr/>
            </p:nvSpPr>
            <p:spPr bwMode="auto">
              <a:xfrm>
                <a:off x="4299826" y="3615570"/>
                <a:ext cx="1521904" cy="417321"/>
              </a:xfrm>
              <a:prstGeom prst="rect">
                <a:avLst/>
              </a:prstGeom>
              <a:noFill/>
              <a:ln w="9525">
                <a:noFill/>
                <a:miter lim="800000"/>
                <a:headEnd/>
                <a:tailEnd/>
              </a:ln>
              <a:effectLst/>
            </p:spPr>
            <p:txBody>
              <a:bodyPr wrap="square" lIns="91435" tIns="45717" rIns="91435" bIns="45717">
                <a:spAutoFit/>
              </a:bodyPr>
              <a:lstStyle/>
              <a:p>
                <a:pPr eaLnBrk="0" hangingPunct="0">
                  <a:buNone/>
                  <a:defRPr/>
                </a:pPr>
                <a:r>
                  <a:rPr lang="en-US" sz="1300" b="1" dirty="0">
                    <a:latin typeface="+mj-lt"/>
                    <a:cs typeface="+mn-cs"/>
                  </a:rPr>
                  <a:t>DPM 2007</a:t>
                </a:r>
                <a:endParaRPr lang="en-US" sz="1300" dirty="0">
                  <a:latin typeface="+mj-lt"/>
                  <a:cs typeface="+mn-cs"/>
                </a:endParaRPr>
              </a:p>
            </p:txBody>
          </p:sp>
        </p:grpSp>
      </p:grpSp>
      <p:pic>
        <p:nvPicPr>
          <p:cNvPr id="226" name="Picture 2" descr="D:\Projects\Microsoft\DPM PartnerVideo\images\platform.png"/>
          <p:cNvPicPr>
            <a:picLocks noChangeAspect="1" noChangeArrowheads="1"/>
          </p:cNvPicPr>
          <p:nvPr/>
        </p:nvPicPr>
        <p:blipFill>
          <a:blip r:embed="rId4" cstate="print">
            <a:duotone>
              <a:schemeClr val="accent2">
                <a:shade val="45000"/>
                <a:satMod val="135000"/>
              </a:schemeClr>
              <a:prstClr val="white"/>
            </a:duotone>
            <a:lum bright="-30000"/>
          </a:blip>
          <a:srcRect/>
          <a:stretch>
            <a:fillRect/>
          </a:stretch>
        </p:blipFill>
        <p:spPr bwMode="auto">
          <a:xfrm>
            <a:off x="6099647" y="4632738"/>
            <a:ext cx="1820671" cy="770859"/>
          </a:xfrm>
          <a:prstGeom prst="rect">
            <a:avLst/>
          </a:prstGeom>
          <a:noFill/>
          <a:effectLst>
            <a:outerShdw blurRad="50800" dist="38100" dir="2700000" algn="tl" rotWithShape="0">
              <a:prstClr val="black">
                <a:alpha val="40000"/>
              </a:prstClr>
            </a:outerShdw>
          </a:effectLst>
        </p:spPr>
      </p:pic>
      <p:sp>
        <p:nvSpPr>
          <p:cNvPr id="190" name="Down Arrow 189"/>
          <p:cNvSpPr/>
          <p:nvPr/>
        </p:nvSpPr>
        <p:spPr bwMode="auto">
          <a:xfrm>
            <a:off x="3209817" y="3057260"/>
            <a:ext cx="362801" cy="1218905"/>
          </a:xfrm>
          <a:prstGeom prst="down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US" sz="900" dirty="0" smtClean="0">
              <a:effectLst>
                <a:outerShdw blurRad="38100" dist="38100" dir="2700000" algn="tl">
                  <a:srgbClr val="000000">
                    <a:alpha val="43137"/>
                  </a:srgbClr>
                </a:outerShdw>
              </a:effectLst>
              <a:latin typeface="+mj-lt"/>
            </a:endParaRPr>
          </a:p>
        </p:txBody>
      </p:sp>
      <p:sp>
        <p:nvSpPr>
          <p:cNvPr id="114" name="Rectangle 113"/>
          <p:cNvSpPr/>
          <p:nvPr/>
        </p:nvSpPr>
        <p:spPr>
          <a:xfrm>
            <a:off x="1359651" y="4853782"/>
            <a:ext cx="707245" cy="313932"/>
          </a:xfrm>
          <a:prstGeom prst="rect">
            <a:avLst/>
          </a:prstGeom>
        </p:spPr>
        <p:txBody>
          <a:bodyPr wrap="none">
            <a:spAutoFit/>
          </a:bodyPr>
          <a:lstStyle/>
          <a:p>
            <a:pPr algn="r" eaLnBrk="0" hangingPunct="0">
              <a:lnSpc>
                <a:spcPct val="90000"/>
              </a:lnSpc>
              <a:buNone/>
              <a:defRPr/>
            </a:pPr>
            <a:r>
              <a:rPr lang="en-US" sz="1600" b="1" dirty="0" smtClean="0">
                <a:effectLst>
                  <a:outerShdw blurRad="38100" dist="38100" dir="2700000" algn="tl">
                    <a:srgbClr val="000000">
                      <a:alpha val="43137"/>
                    </a:srgbClr>
                  </a:outerShdw>
                </a:effectLst>
                <a:latin typeface="+mj-lt"/>
              </a:rPr>
              <a:t>DPM1</a:t>
            </a:r>
            <a:endParaRPr lang="en-US" sz="1600" b="1" dirty="0">
              <a:effectLst>
                <a:outerShdw blurRad="38100" dist="38100" dir="2700000" algn="tl">
                  <a:srgbClr val="000000">
                    <a:alpha val="43137"/>
                  </a:srgbClr>
                </a:outerShdw>
              </a:effectLst>
              <a:latin typeface="+mj-lt"/>
            </a:endParaRPr>
          </a:p>
        </p:txBody>
      </p:sp>
      <p:sp>
        <p:nvSpPr>
          <p:cNvPr id="118" name="Down Arrow 117"/>
          <p:cNvSpPr/>
          <p:nvPr/>
        </p:nvSpPr>
        <p:spPr bwMode="auto">
          <a:xfrm>
            <a:off x="7324617" y="3514460"/>
            <a:ext cx="362801" cy="842387"/>
          </a:xfrm>
          <a:prstGeom prst="down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US" sz="900" dirty="0" smtClean="0">
              <a:effectLst>
                <a:outerShdw blurRad="38100" dist="38100" dir="2700000" algn="tl">
                  <a:srgbClr val="000000">
                    <a:alpha val="43137"/>
                  </a:srgbClr>
                </a:outerShdw>
              </a:effectLst>
              <a:latin typeface="+mj-lt"/>
            </a:endParaRPr>
          </a:p>
        </p:txBody>
      </p:sp>
      <p:sp>
        <p:nvSpPr>
          <p:cNvPr id="119" name="Rectangle 118"/>
          <p:cNvSpPr/>
          <p:nvPr/>
        </p:nvSpPr>
        <p:spPr>
          <a:xfrm>
            <a:off x="3993777" y="4612154"/>
            <a:ext cx="1949824" cy="590931"/>
          </a:xfrm>
          <a:prstGeom prst="rect">
            <a:avLst/>
          </a:prstGeom>
        </p:spPr>
        <p:txBody>
          <a:bodyPr wrap="square">
            <a:spAutoFit/>
          </a:bodyPr>
          <a:lstStyle/>
          <a:p>
            <a:pPr algn="ctr" eaLnBrk="0" hangingPunct="0">
              <a:lnSpc>
                <a:spcPct val="90000"/>
              </a:lnSpc>
              <a:buNone/>
              <a:defRPr/>
            </a:pPr>
            <a:r>
              <a:rPr lang="en-US" dirty="0" smtClean="0">
                <a:solidFill>
                  <a:srgbClr val="FFFF00"/>
                </a:solidFill>
                <a:effectLst>
                  <a:outerShdw blurRad="38100" dist="38100" dir="2700000" algn="tl">
                    <a:srgbClr val="000000">
                      <a:alpha val="43137"/>
                    </a:srgbClr>
                  </a:outerShdw>
                </a:effectLst>
                <a:latin typeface="+mj-lt"/>
              </a:rPr>
              <a:t>No Bandwidth duplicated</a:t>
            </a:r>
          </a:p>
        </p:txBody>
      </p:sp>
      <p:sp>
        <p:nvSpPr>
          <p:cNvPr id="120" name="Text Box 181"/>
          <p:cNvSpPr txBox="1">
            <a:spLocks noChangeArrowheads="1"/>
          </p:cNvSpPr>
          <p:nvPr/>
        </p:nvSpPr>
        <p:spPr bwMode="auto">
          <a:xfrm>
            <a:off x="4951931" y="5868102"/>
            <a:ext cx="4044152" cy="507825"/>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solidFill>
                  <a:schemeClr val="bg2">
                    <a:lumMod val="75000"/>
                  </a:schemeClr>
                </a:solidFill>
                <a:effectLst>
                  <a:outerShdw blurRad="38100" dist="38100" dir="2700000" algn="tl">
                    <a:srgbClr val="000000">
                      <a:alpha val="43137"/>
                    </a:srgbClr>
                  </a:outerShdw>
                </a:effectLst>
                <a:latin typeface="+mj-lt"/>
              </a:rPr>
              <a:t>DPM 2007 SP1</a:t>
            </a:r>
          </a:p>
          <a:p>
            <a:pPr algn="ctr" eaLnBrk="0" hangingPunct="0">
              <a:lnSpc>
                <a:spcPct val="90000"/>
              </a:lnSpc>
              <a:buNone/>
              <a:defRPr/>
            </a:pPr>
            <a:r>
              <a:rPr lang="en-US" sz="1500" b="1" dirty="0" smtClean="0">
                <a:solidFill>
                  <a:schemeClr val="bg2">
                    <a:lumMod val="75000"/>
                  </a:schemeClr>
                </a:solidFill>
                <a:effectLst>
                  <a:outerShdw blurRad="38100" dist="38100" dir="2700000" algn="tl">
                    <a:srgbClr val="000000">
                      <a:alpha val="43137"/>
                    </a:srgbClr>
                  </a:outerShdw>
                </a:effectLst>
                <a:latin typeface="+mj-lt"/>
              </a:rPr>
              <a:t>Offsite Tape &amp; Previous Recovery Points</a:t>
            </a:r>
          </a:p>
        </p:txBody>
      </p:sp>
      <p:sp>
        <p:nvSpPr>
          <p:cNvPr id="122" name="Rectangle 121"/>
          <p:cNvSpPr/>
          <p:nvPr/>
        </p:nvSpPr>
        <p:spPr>
          <a:xfrm>
            <a:off x="7545524" y="3587657"/>
            <a:ext cx="769868" cy="507831"/>
          </a:xfrm>
          <a:prstGeom prst="rect">
            <a:avLst/>
          </a:prstGeom>
        </p:spPr>
        <p:txBody>
          <a:bodyPr wrap="square">
            <a:spAutoFit/>
          </a:bodyPr>
          <a:lstStyle/>
          <a:p>
            <a:pPr algn="ctr" eaLnBrk="0" hangingPunct="0">
              <a:lnSpc>
                <a:spcPct val="90000"/>
              </a:lnSpc>
              <a:buNone/>
              <a:defRPr/>
            </a:pPr>
            <a:r>
              <a:rPr lang="en-US" sz="1500" dirty="0" smtClean="0">
                <a:solidFill>
                  <a:srgbClr val="FFFF00"/>
                </a:solidFill>
                <a:effectLst>
                  <a:outerShdw blurRad="38100" dist="38100" dir="2700000" algn="tl">
                    <a:srgbClr val="000000">
                      <a:alpha val="43137"/>
                    </a:srgbClr>
                  </a:outerShdw>
                </a:effectLst>
                <a:latin typeface="+mj-lt"/>
              </a:rPr>
              <a:t>DPM</a:t>
            </a:r>
          </a:p>
          <a:p>
            <a:pPr algn="ctr" eaLnBrk="0" hangingPunct="0">
              <a:lnSpc>
                <a:spcPct val="90000"/>
              </a:lnSpc>
              <a:buNone/>
              <a:defRPr/>
            </a:pPr>
            <a:r>
              <a:rPr lang="en-US" sz="1500" dirty="0" smtClean="0">
                <a:solidFill>
                  <a:srgbClr val="FFFF00"/>
                </a:solidFill>
                <a:effectLst>
                  <a:outerShdw blurRad="38100" dist="38100" dir="2700000" algn="tl">
                    <a:srgbClr val="000000">
                      <a:alpha val="43137"/>
                    </a:srgbClr>
                  </a:outerShdw>
                </a:effectLst>
                <a:latin typeface="+mj-lt"/>
              </a:rPr>
              <a:t>SP1</a:t>
            </a:r>
            <a:endParaRPr lang="en-US" sz="1500" dirty="0">
              <a:solidFill>
                <a:srgbClr val="FFFF00"/>
              </a:solidFill>
              <a:effectLst>
                <a:outerShdw blurRad="38100" dist="38100" dir="2700000" algn="tl">
                  <a:srgbClr val="000000">
                    <a:alpha val="43137"/>
                  </a:srgbClr>
                </a:outerShdw>
              </a:effectLst>
              <a:latin typeface="+mj-lt"/>
            </a:endParaRPr>
          </a:p>
        </p:txBody>
      </p:sp>
      <p:grpSp>
        <p:nvGrpSpPr>
          <p:cNvPr id="17" name="Group 129"/>
          <p:cNvGrpSpPr/>
          <p:nvPr/>
        </p:nvGrpSpPr>
        <p:grpSpPr>
          <a:xfrm>
            <a:off x="6431622" y="105103"/>
            <a:ext cx="2785948" cy="966951"/>
            <a:chOff x="3625363" y="620109"/>
            <a:chExt cx="2785948" cy="966951"/>
          </a:xfrm>
        </p:grpSpPr>
        <p:sp>
          <p:nvSpPr>
            <p:cNvPr id="127" name="24-Point Star 126"/>
            <p:cNvSpPr/>
            <p:nvPr/>
          </p:nvSpPr>
          <p:spPr bwMode="auto">
            <a:xfrm>
              <a:off x="3625363" y="620109"/>
              <a:ext cx="2785948" cy="966951"/>
            </a:xfrm>
            <a:prstGeom prst="star24">
              <a:avLst/>
            </a:prstGeom>
            <a:gradFill>
              <a:gsLst>
                <a:gs pos="7000">
                  <a:srgbClr val="FFC000"/>
                </a:gs>
                <a:gs pos="100000">
                  <a:schemeClr val="accent1">
                    <a:shade val="94000"/>
                    <a:satMod val="135000"/>
                  </a:schemeClr>
                </a:gs>
              </a:gsLst>
              <a:lin ang="0" scaled="0"/>
            </a:gra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508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128" name="Picture 6" descr="D:\ref\air\buttons\VistaCPL\Add Remove Programs.png"/>
            <p:cNvPicPr>
              <a:picLocks noChangeAspect="1" noChangeArrowheads="1"/>
            </p:cNvPicPr>
            <p:nvPr/>
          </p:nvPicPr>
          <p:blipFill>
            <a:blip r:embed="rId5" cstate="print">
              <a:grayscl/>
              <a:lum bright="-21000" contrast="45000"/>
            </a:blip>
            <a:srcRect/>
            <a:stretch>
              <a:fillRect/>
            </a:stretch>
          </p:blipFill>
          <p:spPr bwMode="auto">
            <a:xfrm>
              <a:off x="5366644" y="734670"/>
              <a:ext cx="621164" cy="621164"/>
            </a:xfrm>
            <a:prstGeom prst="rect">
              <a:avLst/>
            </a:prstGeom>
            <a:noFill/>
            <a:effectLst>
              <a:outerShdw blurRad="63500" sx="102000" sy="102000" algn="ctr" rotWithShape="0">
                <a:prstClr val="black">
                  <a:alpha val="40000"/>
                </a:prstClr>
              </a:outerShdw>
            </a:effectLst>
          </p:spPr>
        </p:pic>
        <p:sp>
          <p:nvSpPr>
            <p:cNvPr id="129" name="Rectangle 128"/>
            <p:cNvSpPr/>
            <p:nvPr/>
          </p:nvSpPr>
          <p:spPr>
            <a:xfrm>
              <a:off x="4199590" y="832210"/>
              <a:ext cx="1398412" cy="538609"/>
            </a:xfrm>
            <a:prstGeom prst="rect">
              <a:avLst/>
            </a:prstGeom>
          </p:spPr>
          <p:txBody>
            <a:bodyPr wrap="square">
              <a:spAutoFit/>
            </a:bodyPr>
            <a:lstStyle/>
            <a:p>
              <a:pPr defTabSz="914099"/>
              <a:r>
                <a:rPr lang="en-US" sz="1600" b="1" dirty="0" smtClean="0">
                  <a:solidFill>
                    <a:schemeClr val="bg1"/>
                  </a:solidFill>
                  <a:latin typeface="Segoe" pitchFamily="34" charset="0"/>
                </a:rPr>
                <a:t>DPM 2007 </a:t>
              </a:r>
            </a:p>
            <a:p>
              <a:pPr defTabSz="914099"/>
              <a:r>
                <a:rPr lang="en-US" sz="1200" b="1" dirty="0" smtClean="0">
                  <a:solidFill>
                    <a:schemeClr val="bg1"/>
                  </a:solidFill>
                  <a:latin typeface="Segoe" pitchFamily="34" charset="0"/>
                </a:rPr>
                <a:t>Service Pack 1</a:t>
              </a:r>
            </a:p>
          </p:txBody>
        </p:sp>
      </p:grpSp>
      <p:grpSp>
        <p:nvGrpSpPr>
          <p:cNvPr id="18" name="Group 120"/>
          <p:cNvGrpSpPr/>
          <p:nvPr/>
        </p:nvGrpSpPr>
        <p:grpSpPr>
          <a:xfrm>
            <a:off x="6715243" y="4529839"/>
            <a:ext cx="676888" cy="564465"/>
            <a:chOff x="4797868" y="2793215"/>
            <a:chExt cx="654664" cy="545933"/>
          </a:xfrm>
        </p:grpSpPr>
        <p:grpSp>
          <p:nvGrpSpPr>
            <p:cNvPr id="19" name="Group 207"/>
            <p:cNvGrpSpPr/>
            <p:nvPr/>
          </p:nvGrpSpPr>
          <p:grpSpPr>
            <a:xfrm>
              <a:off x="4797868" y="3023255"/>
              <a:ext cx="654664" cy="315893"/>
              <a:chOff x="4848128" y="2984430"/>
              <a:chExt cx="676566" cy="326460"/>
            </a:xfrm>
          </p:grpSpPr>
          <p:sp>
            <p:nvSpPr>
              <p:cNvPr id="149" name="Oval 148"/>
              <p:cNvSpPr/>
              <p:nvPr/>
            </p:nvSpPr>
            <p:spPr>
              <a:xfrm>
                <a:off x="5042438" y="31749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0" name="Oval 149"/>
              <p:cNvSpPr/>
              <p:nvPr/>
            </p:nvSpPr>
            <p:spPr>
              <a:xfrm>
                <a:off x="5145308" y="29844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1" name="Oval 150"/>
              <p:cNvSpPr/>
              <p:nvPr/>
            </p:nvSpPr>
            <p:spPr>
              <a:xfrm>
                <a:off x="4848128" y="308349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0" name="Group 204"/>
            <p:cNvGrpSpPr/>
            <p:nvPr/>
          </p:nvGrpSpPr>
          <p:grpSpPr>
            <a:xfrm>
              <a:off x="4822453" y="2793223"/>
              <a:ext cx="551050" cy="520930"/>
              <a:chOff x="4572000" y="2655375"/>
              <a:chExt cx="720817" cy="681417"/>
            </a:xfrm>
          </p:grpSpPr>
          <p:grpSp>
            <p:nvGrpSpPr>
              <p:cNvPr id="21" name="Group 189"/>
              <p:cNvGrpSpPr/>
              <p:nvPr/>
            </p:nvGrpSpPr>
            <p:grpSpPr>
              <a:xfrm>
                <a:off x="4673854" y="2655375"/>
                <a:ext cx="403810" cy="395185"/>
                <a:chOff x="4904375" y="2755269"/>
                <a:chExt cx="324356" cy="317428"/>
              </a:xfrm>
            </p:grpSpPr>
            <p:sp>
              <p:nvSpPr>
                <p:cNvPr id="144" name="Oval 143"/>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47" name="Flowchart: Magnetic Disk 146"/>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48" name="Oval 147"/>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nvGrpSpPr>
              <p:cNvPr id="22" name="Group 190"/>
              <p:cNvGrpSpPr/>
              <p:nvPr/>
            </p:nvGrpSpPr>
            <p:grpSpPr>
              <a:xfrm>
                <a:off x="4889007" y="2747583"/>
                <a:ext cx="403810" cy="395185"/>
                <a:chOff x="4904375" y="2755269"/>
                <a:chExt cx="324356" cy="317428"/>
              </a:xfrm>
            </p:grpSpPr>
            <p:sp>
              <p:nvSpPr>
                <p:cNvPr id="141" name="Oval 140"/>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42" name="Flowchart: Magnetic Disk 141"/>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43" name="Oval 142"/>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nvGrpSpPr>
              <p:cNvPr id="23" name="Group 195"/>
              <p:cNvGrpSpPr/>
              <p:nvPr/>
            </p:nvGrpSpPr>
            <p:grpSpPr>
              <a:xfrm>
                <a:off x="4572000" y="2832108"/>
                <a:ext cx="403810" cy="395185"/>
                <a:chOff x="4904375" y="2755269"/>
                <a:chExt cx="324356" cy="317428"/>
              </a:xfrm>
            </p:grpSpPr>
            <p:sp>
              <p:nvSpPr>
                <p:cNvPr id="136" name="Oval 135"/>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37" name="Flowchart: Magnetic Disk 136"/>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40" name="Oval 139"/>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nvGrpSpPr>
              <p:cNvPr id="24" name="Group 199"/>
              <p:cNvGrpSpPr/>
              <p:nvPr/>
            </p:nvGrpSpPr>
            <p:grpSpPr>
              <a:xfrm>
                <a:off x="4810205" y="2941607"/>
                <a:ext cx="403810" cy="395185"/>
                <a:chOff x="4904375" y="2755269"/>
                <a:chExt cx="324356" cy="317428"/>
              </a:xfrm>
            </p:grpSpPr>
            <p:sp>
              <p:nvSpPr>
                <p:cNvPr id="133" name="Oval 132"/>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34" name="Flowchart: Magnetic Disk 133"/>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35" name="Oval 134"/>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grpSp>
      <p:pic>
        <p:nvPicPr>
          <p:cNvPr id="152" name="Picture 8" descr="E:\Projects\Microsoft\DPM_video\connect.dll_I2908_0409.png"/>
          <p:cNvPicPr>
            <a:picLocks noChangeAspect="1" noChangeArrowheads="1"/>
          </p:cNvPicPr>
          <p:nvPr/>
        </p:nvPicPr>
        <p:blipFill>
          <a:blip r:embed="rId6" cstate="print">
            <a:grayscl/>
          </a:blip>
          <a:srcRect/>
          <a:stretch>
            <a:fillRect/>
          </a:stretch>
        </p:blipFill>
        <p:spPr bwMode="auto">
          <a:xfrm>
            <a:off x="6126217" y="4211980"/>
            <a:ext cx="940019" cy="940019"/>
          </a:xfrm>
          <a:prstGeom prst="rect">
            <a:avLst/>
          </a:prstGeom>
          <a:noFill/>
        </p:spPr>
      </p:pic>
      <p:grpSp>
        <p:nvGrpSpPr>
          <p:cNvPr id="25" name="Group 157"/>
          <p:cNvGrpSpPr/>
          <p:nvPr/>
        </p:nvGrpSpPr>
        <p:grpSpPr>
          <a:xfrm>
            <a:off x="7207415" y="4586304"/>
            <a:ext cx="517152" cy="558269"/>
            <a:chOff x="8040821" y="2812715"/>
            <a:chExt cx="566688" cy="611743"/>
          </a:xfrm>
        </p:grpSpPr>
        <p:grpSp>
          <p:nvGrpSpPr>
            <p:cNvPr id="26" name="Group 186"/>
            <p:cNvGrpSpPr/>
            <p:nvPr/>
          </p:nvGrpSpPr>
          <p:grpSpPr>
            <a:xfrm>
              <a:off x="8040821" y="3031577"/>
              <a:ext cx="566688" cy="392881"/>
              <a:chOff x="7696436" y="4575160"/>
              <a:chExt cx="566688" cy="392881"/>
            </a:xfrm>
          </p:grpSpPr>
          <p:pic>
            <p:nvPicPr>
              <p:cNvPr id="167" name="Picture 10" descr="D:\Projects\Microsoft\DPM PartnerVideo\images\tape.png"/>
              <p:cNvPicPr>
                <a:picLocks noChangeAspect="1" noChangeArrowheads="1"/>
              </p:cNvPicPr>
              <p:nvPr/>
            </p:nvPicPr>
            <p:blipFill>
              <a:blip r:embed="rId7" cstate="print">
                <a:duotone>
                  <a:prstClr val="black"/>
                  <a:srgbClr val="64BE46">
                    <a:lumMod val="75000"/>
                    <a:tint val="45000"/>
                    <a:satMod val="400000"/>
                  </a:srgbClr>
                </a:duotone>
              </a:blip>
              <a:srcRect/>
              <a:stretch>
                <a:fillRect/>
              </a:stretch>
            </p:blipFill>
            <p:spPr bwMode="auto">
              <a:xfrm>
                <a:off x="7725431" y="4647265"/>
                <a:ext cx="537693" cy="320776"/>
              </a:xfrm>
              <a:prstGeom prst="rect">
                <a:avLst/>
              </a:prstGeom>
              <a:noFill/>
            </p:spPr>
          </p:pic>
          <p:pic>
            <p:nvPicPr>
              <p:cNvPr id="168" name="Picture 10" descr="D:\Projects\Microsoft\DPM PartnerVideo\images\tape.png"/>
              <p:cNvPicPr>
                <a:picLocks noChangeAspect="1" noChangeArrowheads="1"/>
              </p:cNvPicPr>
              <p:nvPr/>
            </p:nvPicPr>
            <p:blipFill>
              <a:blip r:embed="rId7" cstate="print">
                <a:duotone>
                  <a:srgbClr val="F3E207">
                    <a:shade val="45000"/>
                    <a:satMod val="135000"/>
                  </a:srgbClr>
                  <a:prstClr val="white"/>
                </a:duotone>
              </a:blip>
              <a:srcRect/>
              <a:stretch>
                <a:fillRect/>
              </a:stretch>
            </p:blipFill>
            <p:spPr bwMode="auto">
              <a:xfrm>
                <a:off x="7696436" y="4575160"/>
                <a:ext cx="537693" cy="320776"/>
              </a:xfrm>
              <a:prstGeom prst="rect">
                <a:avLst/>
              </a:prstGeom>
              <a:noFill/>
            </p:spPr>
          </p:pic>
        </p:grpSp>
        <p:grpSp>
          <p:nvGrpSpPr>
            <p:cNvPr id="27" name="Group 183"/>
            <p:cNvGrpSpPr/>
            <p:nvPr/>
          </p:nvGrpSpPr>
          <p:grpSpPr>
            <a:xfrm>
              <a:off x="8090784" y="2812715"/>
              <a:ext cx="512445" cy="448263"/>
              <a:chOff x="5801888" y="2848326"/>
              <a:chExt cx="331718" cy="291135"/>
            </a:xfrm>
          </p:grpSpPr>
          <p:pic>
            <p:nvPicPr>
              <p:cNvPr id="163" name="Picture 10" descr="D:\Projects\Microsoft\DPM PartnerVideo\images\tape.png"/>
              <p:cNvPicPr>
                <a:picLocks noChangeAspect="1" noChangeArrowheads="1"/>
              </p:cNvPicPr>
              <p:nvPr/>
            </p:nvPicPr>
            <p:blipFill>
              <a:blip r:embed="rId8" cstate="print">
                <a:duotone>
                  <a:srgbClr val="D70023">
                    <a:shade val="45000"/>
                    <a:satMod val="135000"/>
                  </a:srgbClr>
                  <a:prstClr val="white"/>
                </a:duotone>
              </a:blip>
              <a:srcRect/>
              <a:stretch>
                <a:fillRect/>
              </a:stretch>
            </p:blipFill>
            <p:spPr bwMode="auto">
              <a:xfrm>
                <a:off x="5801888" y="2947188"/>
                <a:ext cx="322292" cy="192273"/>
              </a:xfrm>
              <a:prstGeom prst="rect">
                <a:avLst/>
              </a:prstGeom>
              <a:noFill/>
            </p:spPr>
          </p:pic>
          <p:pic>
            <p:nvPicPr>
              <p:cNvPr id="164" name="Picture 10" descr="D:\Projects\Microsoft\DPM PartnerVideo\images\tape.png"/>
              <p:cNvPicPr>
                <a:picLocks noChangeAspect="1" noChangeArrowheads="1"/>
              </p:cNvPicPr>
              <p:nvPr/>
            </p:nvPicPr>
            <p:blipFill>
              <a:blip r:embed="rId8" cstate="print">
                <a:duotone>
                  <a:prstClr val="black"/>
                  <a:srgbClr val="FF0000">
                    <a:tint val="45000"/>
                    <a:satMod val="400000"/>
                  </a:srgbClr>
                </a:duotone>
              </a:blip>
              <a:srcRect/>
              <a:stretch>
                <a:fillRect/>
              </a:stretch>
            </p:blipFill>
            <p:spPr bwMode="auto">
              <a:xfrm>
                <a:off x="5805376" y="2894788"/>
                <a:ext cx="322292" cy="192273"/>
              </a:xfrm>
              <a:prstGeom prst="rect">
                <a:avLst/>
              </a:prstGeom>
              <a:noFill/>
            </p:spPr>
          </p:pic>
          <p:pic>
            <p:nvPicPr>
              <p:cNvPr id="165" name="Picture 10" descr="D:\Projects\Microsoft\DPM PartnerVideo\images\tape.png"/>
              <p:cNvPicPr>
                <a:picLocks noChangeAspect="1" noChangeArrowheads="1"/>
              </p:cNvPicPr>
              <p:nvPr/>
            </p:nvPicPr>
            <p:blipFill>
              <a:blip r:embed="rId8" cstate="print">
                <a:duotone>
                  <a:prstClr val="black"/>
                  <a:srgbClr val="FF0000">
                    <a:tint val="45000"/>
                    <a:satMod val="400000"/>
                  </a:srgbClr>
                </a:duotone>
              </a:blip>
              <a:srcRect/>
              <a:stretch>
                <a:fillRect/>
              </a:stretch>
            </p:blipFill>
            <p:spPr bwMode="auto">
              <a:xfrm>
                <a:off x="5811314" y="2848326"/>
                <a:ext cx="322292" cy="192273"/>
              </a:xfrm>
              <a:prstGeom prst="rect">
                <a:avLst/>
              </a:prstGeom>
              <a:noFill/>
            </p:spPr>
          </p:pic>
        </p:grpSp>
      </p:grpSp>
      <p:grpSp>
        <p:nvGrpSpPr>
          <p:cNvPr id="28" name="Group 116"/>
          <p:cNvGrpSpPr/>
          <p:nvPr/>
        </p:nvGrpSpPr>
        <p:grpSpPr>
          <a:xfrm>
            <a:off x="2119317" y="4235730"/>
            <a:ext cx="1820671" cy="1167867"/>
            <a:chOff x="2119317" y="4235730"/>
            <a:chExt cx="1820671" cy="1167867"/>
          </a:xfrm>
        </p:grpSpPr>
        <p:pic>
          <p:nvPicPr>
            <p:cNvPr id="194" name="Picture 2" descr="D:\Projects\Microsoft\DPM PartnerVideo\images\platform.png"/>
            <p:cNvPicPr>
              <a:picLocks noChangeAspect="1" noChangeArrowheads="1"/>
            </p:cNvPicPr>
            <p:nvPr/>
          </p:nvPicPr>
          <p:blipFill>
            <a:blip r:embed="rId4" cstate="print">
              <a:duotone>
                <a:schemeClr val="accent2">
                  <a:shade val="45000"/>
                  <a:satMod val="135000"/>
                </a:schemeClr>
                <a:prstClr val="white"/>
              </a:duotone>
              <a:lum bright="-30000"/>
            </a:blip>
            <a:srcRect/>
            <a:stretch>
              <a:fillRect/>
            </a:stretch>
          </p:blipFill>
          <p:spPr bwMode="auto">
            <a:xfrm>
              <a:off x="2119317" y="4632738"/>
              <a:ext cx="1820671" cy="770859"/>
            </a:xfrm>
            <a:prstGeom prst="rect">
              <a:avLst/>
            </a:prstGeom>
            <a:noFill/>
            <a:effectLst>
              <a:outerShdw blurRad="50800" dist="38100" dir="2700000" algn="tl" rotWithShape="0">
                <a:prstClr val="black">
                  <a:alpha val="40000"/>
                </a:prstClr>
              </a:outerShdw>
            </a:effectLst>
          </p:spPr>
        </p:pic>
        <p:grpSp>
          <p:nvGrpSpPr>
            <p:cNvPr id="29" name="Group 168"/>
            <p:cNvGrpSpPr/>
            <p:nvPr/>
          </p:nvGrpSpPr>
          <p:grpSpPr>
            <a:xfrm>
              <a:off x="2950766" y="4565464"/>
              <a:ext cx="676888" cy="564465"/>
              <a:chOff x="4797868" y="2793215"/>
              <a:chExt cx="654664" cy="545933"/>
            </a:xfrm>
          </p:grpSpPr>
          <p:grpSp>
            <p:nvGrpSpPr>
              <p:cNvPr id="30" name="Group 207"/>
              <p:cNvGrpSpPr/>
              <p:nvPr/>
            </p:nvGrpSpPr>
            <p:grpSpPr>
              <a:xfrm>
                <a:off x="4797868" y="3023255"/>
                <a:ext cx="654664" cy="315893"/>
                <a:chOff x="4848128" y="2984430"/>
                <a:chExt cx="676566" cy="326460"/>
              </a:xfrm>
            </p:grpSpPr>
            <p:sp>
              <p:nvSpPr>
                <p:cNvPr id="219" name="Oval 218"/>
                <p:cNvSpPr/>
                <p:nvPr/>
              </p:nvSpPr>
              <p:spPr>
                <a:xfrm>
                  <a:off x="5042438" y="31749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227" name="Oval 226"/>
                <p:cNvSpPr/>
                <p:nvPr/>
              </p:nvSpPr>
              <p:spPr>
                <a:xfrm>
                  <a:off x="5145308" y="29844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229" name="Oval 228"/>
                <p:cNvSpPr/>
                <p:nvPr/>
              </p:nvSpPr>
              <p:spPr>
                <a:xfrm>
                  <a:off x="4848128" y="308349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nvGrpSpPr>
              <p:cNvPr id="31" name="Group 204"/>
              <p:cNvGrpSpPr/>
              <p:nvPr/>
            </p:nvGrpSpPr>
            <p:grpSpPr>
              <a:xfrm>
                <a:off x="4822450" y="2793226"/>
                <a:ext cx="551050" cy="520930"/>
                <a:chOff x="4572000" y="2655375"/>
                <a:chExt cx="720817" cy="681417"/>
              </a:xfrm>
            </p:grpSpPr>
            <p:grpSp>
              <p:nvGrpSpPr>
                <p:cNvPr id="224" name="Group 189"/>
                <p:cNvGrpSpPr/>
                <p:nvPr/>
              </p:nvGrpSpPr>
              <p:grpSpPr>
                <a:xfrm>
                  <a:off x="4673854" y="2655375"/>
                  <a:ext cx="403810" cy="395185"/>
                  <a:chOff x="4904375" y="2755269"/>
                  <a:chExt cx="324356" cy="317428"/>
                </a:xfrm>
              </p:grpSpPr>
              <p:sp>
                <p:nvSpPr>
                  <p:cNvPr id="200" name="Oval 199"/>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201" name="Flowchart: Magnetic Disk 200"/>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202" name="Oval 201"/>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nvGrpSpPr>
                <p:cNvPr id="225" name="Group 190"/>
                <p:cNvGrpSpPr/>
                <p:nvPr/>
              </p:nvGrpSpPr>
              <p:grpSpPr>
                <a:xfrm>
                  <a:off x="4889007" y="2747583"/>
                  <a:ext cx="403810" cy="395185"/>
                  <a:chOff x="4904375" y="2755269"/>
                  <a:chExt cx="324356" cy="317428"/>
                </a:xfrm>
              </p:grpSpPr>
              <p:sp>
                <p:nvSpPr>
                  <p:cNvPr id="197" name="Oval 196"/>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98" name="Flowchart: Magnetic Disk 197"/>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99" name="Oval 198"/>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nvGrpSpPr>
                <p:cNvPr id="228" name="Group 195"/>
                <p:cNvGrpSpPr/>
                <p:nvPr/>
              </p:nvGrpSpPr>
              <p:grpSpPr>
                <a:xfrm>
                  <a:off x="4572000" y="2832108"/>
                  <a:ext cx="403810" cy="395185"/>
                  <a:chOff x="4904375" y="2755269"/>
                  <a:chExt cx="324356" cy="317428"/>
                </a:xfrm>
              </p:grpSpPr>
              <p:sp>
                <p:nvSpPr>
                  <p:cNvPr id="192" name="Oval 191"/>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93" name="Flowchart: Magnetic Disk 192"/>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95" name="Oval 194"/>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nvGrpSpPr>
                <p:cNvPr id="231" name="Group 199"/>
                <p:cNvGrpSpPr/>
                <p:nvPr/>
              </p:nvGrpSpPr>
              <p:grpSpPr>
                <a:xfrm>
                  <a:off x="4810205" y="2941607"/>
                  <a:ext cx="403810" cy="395185"/>
                  <a:chOff x="4904375" y="2755269"/>
                  <a:chExt cx="324356" cy="317428"/>
                </a:xfrm>
              </p:grpSpPr>
              <p:sp>
                <p:nvSpPr>
                  <p:cNvPr id="182" name="Oval 181"/>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83" name="Flowchart: Magnetic Disk 182"/>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86" name="Oval 185"/>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grpSp>
        <p:pic>
          <p:nvPicPr>
            <p:cNvPr id="230" name="Picture 8" descr="E:\Projects\Microsoft\DPM_video\connect.dll_I2908_0409.png"/>
            <p:cNvPicPr>
              <a:picLocks noChangeAspect="1" noChangeArrowheads="1"/>
            </p:cNvPicPr>
            <p:nvPr/>
          </p:nvPicPr>
          <p:blipFill>
            <a:blip r:embed="rId6" cstate="print">
              <a:grayscl/>
            </a:blip>
            <a:srcRect/>
            <a:stretch>
              <a:fillRect/>
            </a:stretch>
          </p:blipFill>
          <p:spPr bwMode="auto">
            <a:xfrm>
              <a:off x="2326115" y="4235730"/>
              <a:ext cx="940019" cy="940019"/>
            </a:xfrm>
            <a:prstGeom prst="rect">
              <a:avLst/>
            </a:prstGeom>
            <a:noFill/>
          </p:spPr>
        </p:pic>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27"/>
          <p:cNvSpPr>
            <a:spLocks noGrp="1" noChangeArrowheads="1"/>
          </p:cNvSpPr>
          <p:nvPr>
            <p:ph type="title"/>
          </p:nvPr>
        </p:nvSpPr>
        <p:spPr/>
        <p:txBody>
          <a:bodyPr/>
          <a:lstStyle/>
          <a:p>
            <a:pPr eaLnBrk="1" hangingPunct="1"/>
            <a:r>
              <a:rPr lang="en-US" dirty="0" smtClean="0"/>
              <a:t> Exchange 2010</a:t>
            </a:r>
          </a:p>
        </p:txBody>
      </p:sp>
      <p:grpSp>
        <p:nvGrpSpPr>
          <p:cNvPr id="2" name="Group 158"/>
          <p:cNvGrpSpPr/>
          <p:nvPr/>
        </p:nvGrpSpPr>
        <p:grpSpPr>
          <a:xfrm>
            <a:off x="6431622" y="105103"/>
            <a:ext cx="2785948" cy="966951"/>
            <a:chOff x="3625363" y="620109"/>
            <a:chExt cx="2785948" cy="966951"/>
          </a:xfrm>
        </p:grpSpPr>
        <p:sp>
          <p:nvSpPr>
            <p:cNvPr id="161" name="24-Point Star 160"/>
            <p:cNvSpPr/>
            <p:nvPr/>
          </p:nvSpPr>
          <p:spPr bwMode="auto">
            <a:xfrm>
              <a:off x="3625363" y="620109"/>
              <a:ext cx="2785948" cy="966951"/>
            </a:xfrm>
            <a:prstGeom prst="star24">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1400" dirty="0" smtClean="0">
                <a:solidFill>
                  <a:schemeClr val="accent5">
                    <a:lumMod val="40000"/>
                    <a:lumOff val="60000"/>
                  </a:schemeClr>
                </a:solidFill>
                <a:effectLst>
                  <a:outerShdw blurRad="38100" dist="38100" dir="2700000" algn="tl">
                    <a:srgbClr val="000000">
                      <a:alpha val="43137"/>
                    </a:srgbClr>
                  </a:outerShdw>
                </a:effectLst>
                <a:latin typeface="Segoe" pitchFamily="34" charset="0"/>
              </a:endParaRPr>
            </a:p>
          </p:txBody>
        </p:sp>
        <p:pic>
          <p:nvPicPr>
            <p:cNvPr id="162" name="Picture 6" descr="D:\ref\air\buttons\VistaCPL\Add Remove Programs.png"/>
            <p:cNvPicPr>
              <a:picLocks noChangeAspect="1" noChangeArrowheads="1"/>
            </p:cNvPicPr>
            <p:nvPr/>
          </p:nvPicPr>
          <p:blipFill>
            <a:blip r:embed="rId3" cstate="print">
              <a:grayscl/>
              <a:lum bright="-21000" contrast="45000"/>
            </a:blip>
            <a:srcRect/>
            <a:stretch>
              <a:fillRect/>
            </a:stretch>
          </p:blipFill>
          <p:spPr bwMode="auto">
            <a:xfrm>
              <a:off x="5366644" y="734670"/>
              <a:ext cx="621164" cy="621164"/>
            </a:xfrm>
            <a:prstGeom prst="rect">
              <a:avLst/>
            </a:prstGeom>
            <a:noFill/>
            <a:effectLst>
              <a:outerShdw blurRad="63500" sx="102000" sy="102000" algn="ctr" rotWithShape="0">
                <a:prstClr val="black">
                  <a:alpha val="40000"/>
                </a:prstClr>
              </a:outerShdw>
            </a:effectLst>
          </p:spPr>
        </p:pic>
        <p:sp>
          <p:nvSpPr>
            <p:cNvPr id="163" name="Rectangle 162"/>
            <p:cNvSpPr/>
            <p:nvPr/>
          </p:nvSpPr>
          <p:spPr>
            <a:xfrm>
              <a:off x="4254020" y="951953"/>
              <a:ext cx="1398412" cy="338554"/>
            </a:xfrm>
            <a:prstGeom prst="rect">
              <a:avLst/>
            </a:prstGeom>
          </p:spPr>
          <p:txBody>
            <a:bodyPr wrap="square">
              <a:spAutoFit/>
            </a:bodyPr>
            <a:lstStyle/>
            <a:p>
              <a:pPr defTabSz="914099">
                <a:buNone/>
              </a:pPr>
              <a:r>
                <a:rPr lang="en-US" sz="1600" b="1" dirty="0" smtClean="0">
                  <a:solidFill>
                    <a:schemeClr val="accent5">
                      <a:lumMod val="40000"/>
                      <a:lumOff val="60000"/>
                    </a:schemeClr>
                  </a:solidFill>
                  <a:latin typeface="Segoe" pitchFamily="34" charset="0"/>
                </a:rPr>
                <a:t>DPM 2010 </a:t>
              </a:r>
            </a:p>
          </p:txBody>
        </p:sp>
      </p:grpSp>
      <p:sp>
        <p:nvSpPr>
          <p:cNvPr id="12" name="Rounded Rectangle 11"/>
          <p:cNvSpPr/>
          <p:nvPr/>
        </p:nvSpPr>
        <p:spPr bwMode="auto">
          <a:xfrm>
            <a:off x="405078" y="1346709"/>
            <a:ext cx="8495854" cy="5146688"/>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accent3">
                  <a:lumMod val="20000"/>
                  <a:lumOff val="80000"/>
                </a:schemeClr>
              </a:solidFill>
              <a:latin typeface="Segoe" pitchFamily="34" charset="0"/>
            </a:endParaRPr>
          </a:p>
        </p:txBody>
      </p:sp>
      <p:grpSp>
        <p:nvGrpSpPr>
          <p:cNvPr id="14" name="Group 135"/>
          <p:cNvGrpSpPr/>
          <p:nvPr/>
        </p:nvGrpSpPr>
        <p:grpSpPr>
          <a:xfrm>
            <a:off x="6659824" y="1604978"/>
            <a:ext cx="1110426" cy="1127820"/>
            <a:chOff x="5746435" y="2241592"/>
            <a:chExt cx="1110426" cy="1127820"/>
          </a:xfrm>
        </p:grpSpPr>
        <p:sp>
          <p:nvSpPr>
            <p:cNvPr id="15" name="Rounded Rectangle 14"/>
            <p:cNvSpPr/>
            <p:nvPr/>
          </p:nvSpPr>
          <p:spPr bwMode="auto">
            <a:xfrm>
              <a:off x="5746435" y="2241592"/>
              <a:ext cx="1097280" cy="237505"/>
            </a:xfrm>
            <a:prstGeom prst="roundRect">
              <a:avLst>
                <a:gd name="adj" fmla="val 30953"/>
              </a:avLst>
            </a:prstGeom>
            <a:solidFill>
              <a:schemeClr val="bg1">
                <a:lumMod val="9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200" dirty="0" smtClean="0">
                  <a:solidFill>
                    <a:schemeClr val="tx1"/>
                  </a:solidFill>
                </a:rPr>
                <a:t>DAG node 3</a:t>
              </a:r>
              <a:endParaRPr lang="en-US" sz="1200" dirty="0">
                <a:solidFill>
                  <a:schemeClr val="tx1"/>
                </a:solidFill>
              </a:endParaRPr>
            </a:p>
          </p:txBody>
        </p:sp>
        <p:pic>
          <p:nvPicPr>
            <p:cNvPr id="16" name="Picture 2" descr="E:\Projects\Microsoft\DPM_video\connect.dll_I2908_0409.png"/>
            <p:cNvPicPr>
              <a:picLocks noChangeAspect="1" noChangeArrowheads="1"/>
            </p:cNvPicPr>
            <p:nvPr/>
          </p:nvPicPr>
          <p:blipFill>
            <a:blip r:embed="rId4" cstate="print"/>
            <a:srcRect/>
            <a:stretch>
              <a:fillRect/>
            </a:stretch>
          </p:blipFill>
          <p:spPr bwMode="auto">
            <a:xfrm>
              <a:off x="5908662" y="2607412"/>
              <a:ext cx="762000" cy="762000"/>
            </a:xfrm>
            <a:prstGeom prst="rect">
              <a:avLst/>
            </a:prstGeom>
            <a:noFill/>
          </p:spPr>
        </p:pic>
        <p:grpSp>
          <p:nvGrpSpPr>
            <p:cNvPr id="17" name="Group 43"/>
            <p:cNvGrpSpPr/>
            <p:nvPr/>
          </p:nvGrpSpPr>
          <p:grpSpPr>
            <a:xfrm>
              <a:off x="6420674" y="2852681"/>
              <a:ext cx="436187" cy="426872"/>
              <a:chOff x="1508589" y="3562328"/>
              <a:chExt cx="436187" cy="426872"/>
            </a:xfrm>
          </p:grpSpPr>
          <p:grpSp>
            <p:nvGrpSpPr>
              <p:cNvPr id="18" name="Group 16"/>
              <p:cNvGrpSpPr/>
              <p:nvPr/>
            </p:nvGrpSpPr>
            <p:grpSpPr>
              <a:xfrm>
                <a:off x="1508589" y="3562328"/>
                <a:ext cx="436187" cy="426872"/>
                <a:chOff x="6691381" y="3538566"/>
                <a:chExt cx="1282751" cy="1346654"/>
              </a:xfrm>
            </p:grpSpPr>
            <p:sp>
              <p:nvSpPr>
                <p:cNvPr id="20" name="Oval 19"/>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21" name="Group 17"/>
                <p:cNvGrpSpPr/>
                <p:nvPr/>
              </p:nvGrpSpPr>
              <p:grpSpPr>
                <a:xfrm flipH="1">
                  <a:off x="6802955" y="3538566"/>
                  <a:ext cx="915230" cy="1242090"/>
                  <a:chOff x="8100716" y="3773214"/>
                  <a:chExt cx="441437" cy="599089"/>
                </a:xfrm>
              </p:grpSpPr>
              <p:sp>
                <p:nvSpPr>
                  <p:cNvPr id="22" name="Flowchart: Magnetic Disk 21"/>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3" name="Oval 22"/>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sp>
            <p:nvSpPr>
              <p:cNvPr id="19" name="Text Box 181"/>
              <p:cNvSpPr txBox="1">
                <a:spLocks noChangeArrowheads="1"/>
              </p:cNvSpPr>
              <p:nvPr/>
            </p:nvSpPr>
            <p:spPr bwMode="auto">
              <a:xfrm>
                <a:off x="1523777" y="3663830"/>
                <a:ext cx="416350" cy="3000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solidFill>
                      <a:schemeClr val="accent2">
                        <a:lumMod val="50000"/>
                      </a:schemeClr>
                    </a:solidFill>
                    <a:latin typeface="+mn-lt"/>
                    <a:cs typeface="+mn-cs"/>
                  </a:rPr>
                  <a:t>E3</a:t>
                </a:r>
                <a:endParaRPr lang="en-US" sz="1500" b="1" dirty="0">
                  <a:solidFill>
                    <a:schemeClr val="accent2">
                      <a:lumMod val="50000"/>
                    </a:schemeClr>
                  </a:solidFill>
                  <a:latin typeface="+mn-lt"/>
                  <a:cs typeface="+mn-cs"/>
                </a:endParaRPr>
              </a:p>
            </p:txBody>
          </p:sp>
        </p:grpSp>
      </p:grpSp>
      <p:sp>
        <p:nvSpPr>
          <p:cNvPr id="27" name="Rounded Rectangle 26"/>
          <p:cNvSpPr/>
          <p:nvPr/>
        </p:nvSpPr>
        <p:spPr bwMode="auto">
          <a:xfrm>
            <a:off x="930307" y="1604978"/>
            <a:ext cx="1097280" cy="237505"/>
          </a:xfrm>
          <a:prstGeom prst="roundRect">
            <a:avLst>
              <a:gd name="adj" fmla="val 30953"/>
            </a:avLst>
          </a:prstGeom>
          <a:solidFill>
            <a:schemeClr val="bg1">
              <a:lumMod val="9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200" dirty="0" smtClean="0">
                <a:solidFill>
                  <a:schemeClr val="tx1"/>
                </a:solidFill>
              </a:rPr>
              <a:t>DAG node 1</a:t>
            </a:r>
            <a:endParaRPr lang="en-US" sz="1200" dirty="0">
              <a:solidFill>
                <a:schemeClr val="tx1"/>
              </a:solidFill>
            </a:endParaRPr>
          </a:p>
        </p:txBody>
      </p:sp>
      <p:pic>
        <p:nvPicPr>
          <p:cNvPr id="28" name="Picture 2" descr="E:\Projects\Microsoft\DPM_video\connect.dll_I2908_0409.png"/>
          <p:cNvPicPr>
            <a:picLocks noChangeAspect="1" noChangeArrowheads="1"/>
          </p:cNvPicPr>
          <p:nvPr/>
        </p:nvPicPr>
        <p:blipFill>
          <a:blip r:embed="rId4" cstate="print"/>
          <a:srcRect/>
          <a:stretch>
            <a:fillRect/>
          </a:stretch>
        </p:blipFill>
        <p:spPr bwMode="auto">
          <a:xfrm>
            <a:off x="1092534" y="1970798"/>
            <a:ext cx="762000" cy="762000"/>
          </a:xfrm>
          <a:prstGeom prst="rect">
            <a:avLst/>
          </a:prstGeom>
          <a:noFill/>
        </p:spPr>
      </p:pic>
      <p:grpSp>
        <p:nvGrpSpPr>
          <p:cNvPr id="29" name="Group 43"/>
          <p:cNvGrpSpPr/>
          <p:nvPr/>
        </p:nvGrpSpPr>
        <p:grpSpPr>
          <a:xfrm>
            <a:off x="1604546" y="2216067"/>
            <a:ext cx="436187" cy="426872"/>
            <a:chOff x="1508589" y="3562328"/>
            <a:chExt cx="436187" cy="426872"/>
          </a:xfrm>
        </p:grpSpPr>
        <p:grpSp>
          <p:nvGrpSpPr>
            <p:cNvPr id="30" name="Group 16"/>
            <p:cNvGrpSpPr/>
            <p:nvPr/>
          </p:nvGrpSpPr>
          <p:grpSpPr>
            <a:xfrm>
              <a:off x="1508589" y="3562328"/>
              <a:ext cx="436187" cy="426872"/>
              <a:chOff x="6691381" y="3538566"/>
              <a:chExt cx="1282751" cy="1346654"/>
            </a:xfrm>
          </p:grpSpPr>
          <p:sp>
            <p:nvSpPr>
              <p:cNvPr id="32" name="Oval 31"/>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33" name="Group 17"/>
              <p:cNvGrpSpPr/>
              <p:nvPr/>
            </p:nvGrpSpPr>
            <p:grpSpPr>
              <a:xfrm flipH="1">
                <a:off x="6802955" y="3538566"/>
                <a:ext cx="915230" cy="1242090"/>
                <a:chOff x="8100716" y="3773214"/>
                <a:chExt cx="441437" cy="599089"/>
              </a:xfrm>
            </p:grpSpPr>
            <p:sp>
              <p:nvSpPr>
                <p:cNvPr id="34" name="Flowchart: Magnetic Disk 33"/>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5" name="Oval 34"/>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sp>
          <p:nvSpPr>
            <p:cNvPr id="31" name="Text Box 181"/>
            <p:cNvSpPr txBox="1">
              <a:spLocks noChangeArrowheads="1"/>
            </p:cNvSpPr>
            <p:nvPr/>
          </p:nvSpPr>
          <p:spPr bwMode="auto">
            <a:xfrm>
              <a:off x="1523777" y="3663830"/>
              <a:ext cx="416350" cy="3000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solidFill>
                    <a:schemeClr val="bg1">
                      <a:lumMod val="75000"/>
                      <a:lumOff val="25000"/>
                    </a:schemeClr>
                  </a:solidFill>
                  <a:latin typeface="+mn-lt"/>
                  <a:cs typeface="+mn-cs"/>
                </a:rPr>
                <a:t>E1</a:t>
              </a:r>
              <a:endParaRPr lang="en-US" sz="1500" b="1" dirty="0">
                <a:solidFill>
                  <a:schemeClr val="bg1">
                    <a:lumMod val="75000"/>
                    <a:lumOff val="25000"/>
                  </a:schemeClr>
                </a:solidFill>
                <a:latin typeface="+mn-lt"/>
                <a:cs typeface="+mn-cs"/>
              </a:endParaRPr>
            </a:p>
          </p:txBody>
        </p:sp>
      </p:grpSp>
      <p:sp>
        <p:nvSpPr>
          <p:cNvPr id="37" name="Rounded Rectangle 36"/>
          <p:cNvSpPr/>
          <p:nvPr/>
        </p:nvSpPr>
        <p:spPr bwMode="auto">
          <a:xfrm>
            <a:off x="2917261" y="1604978"/>
            <a:ext cx="1097280" cy="237505"/>
          </a:xfrm>
          <a:prstGeom prst="roundRect">
            <a:avLst>
              <a:gd name="adj" fmla="val 30953"/>
            </a:avLst>
          </a:prstGeom>
          <a:solidFill>
            <a:schemeClr val="bg1">
              <a:lumMod val="9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200" dirty="0" smtClean="0">
                <a:solidFill>
                  <a:schemeClr val="tx1"/>
                </a:solidFill>
              </a:rPr>
              <a:t>DAG node 2</a:t>
            </a:r>
            <a:endParaRPr lang="en-US" sz="1200" dirty="0">
              <a:solidFill>
                <a:schemeClr val="tx1"/>
              </a:solidFill>
            </a:endParaRPr>
          </a:p>
        </p:txBody>
      </p:sp>
      <p:pic>
        <p:nvPicPr>
          <p:cNvPr id="38" name="Picture 2" descr="E:\Projects\Microsoft\DPM_video\connect.dll_I2908_0409.png"/>
          <p:cNvPicPr>
            <a:picLocks noChangeAspect="1" noChangeArrowheads="1"/>
          </p:cNvPicPr>
          <p:nvPr/>
        </p:nvPicPr>
        <p:blipFill>
          <a:blip r:embed="rId4" cstate="print"/>
          <a:srcRect/>
          <a:stretch>
            <a:fillRect/>
          </a:stretch>
        </p:blipFill>
        <p:spPr bwMode="auto">
          <a:xfrm>
            <a:off x="3030542" y="1970798"/>
            <a:ext cx="762000" cy="762000"/>
          </a:xfrm>
          <a:prstGeom prst="rect">
            <a:avLst/>
          </a:prstGeom>
          <a:noFill/>
        </p:spPr>
      </p:pic>
      <p:grpSp>
        <p:nvGrpSpPr>
          <p:cNvPr id="39" name="Group 50"/>
          <p:cNvGrpSpPr/>
          <p:nvPr/>
        </p:nvGrpSpPr>
        <p:grpSpPr>
          <a:xfrm>
            <a:off x="3540794" y="2216067"/>
            <a:ext cx="462761" cy="426872"/>
            <a:chOff x="1504007" y="3562328"/>
            <a:chExt cx="462761" cy="426872"/>
          </a:xfrm>
        </p:grpSpPr>
        <p:grpSp>
          <p:nvGrpSpPr>
            <p:cNvPr id="40" name="Group 130"/>
            <p:cNvGrpSpPr/>
            <p:nvPr/>
          </p:nvGrpSpPr>
          <p:grpSpPr>
            <a:xfrm>
              <a:off x="1508589" y="3562328"/>
              <a:ext cx="436187" cy="426872"/>
              <a:chOff x="6691381" y="3538566"/>
              <a:chExt cx="1282751" cy="1346654"/>
            </a:xfrm>
          </p:grpSpPr>
          <p:sp>
            <p:nvSpPr>
              <p:cNvPr id="42" name="Oval 41"/>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43" name="Group 17"/>
              <p:cNvGrpSpPr/>
              <p:nvPr/>
            </p:nvGrpSpPr>
            <p:grpSpPr>
              <a:xfrm flipH="1">
                <a:off x="6802955" y="3538566"/>
                <a:ext cx="915230" cy="1242090"/>
                <a:chOff x="8100716" y="3773214"/>
                <a:chExt cx="441437" cy="599089"/>
              </a:xfrm>
            </p:grpSpPr>
            <p:sp>
              <p:nvSpPr>
                <p:cNvPr id="44" name="Flowchart: Magnetic Disk 43"/>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45" name="Oval 44"/>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sp>
          <p:nvSpPr>
            <p:cNvPr id="41" name="Text Box 181"/>
            <p:cNvSpPr txBox="1">
              <a:spLocks noChangeArrowheads="1"/>
            </p:cNvSpPr>
            <p:nvPr/>
          </p:nvSpPr>
          <p:spPr bwMode="auto">
            <a:xfrm>
              <a:off x="1504007" y="3663830"/>
              <a:ext cx="462761" cy="3000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solidFill>
                    <a:schemeClr val="bg1">
                      <a:lumMod val="75000"/>
                      <a:lumOff val="25000"/>
                    </a:schemeClr>
                  </a:solidFill>
                  <a:latin typeface="+mn-lt"/>
                  <a:cs typeface="+mn-cs"/>
                </a:rPr>
                <a:t>E2</a:t>
              </a:r>
              <a:endParaRPr lang="en-US" sz="1500" b="1" dirty="0">
                <a:solidFill>
                  <a:schemeClr val="bg1">
                    <a:lumMod val="75000"/>
                    <a:lumOff val="25000"/>
                  </a:schemeClr>
                </a:solidFill>
                <a:latin typeface="+mn-lt"/>
                <a:cs typeface="+mn-cs"/>
              </a:endParaRPr>
            </a:p>
          </p:txBody>
        </p:sp>
      </p:grpSp>
      <p:sp>
        <p:nvSpPr>
          <p:cNvPr id="46" name="Left-Right Arrow 45"/>
          <p:cNvSpPr/>
          <p:nvPr/>
        </p:nvSpPr>
        <p:spPr bwMode="auto">
          <a:xfrm>
            <a:off x="2072604" y="2250367"/>
            <a:ext cx="1010425" cy="292608"/>
          </a:xfrm>
          <a:prstGeom prst="leftRight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US" sz="900" dirty="0" smtClean="0">
              <a:effectLst>
                <a:outerShdw blurRad="38100" dist="38100" dir="2700000" algn="tl">
                  <a:srgbClr val="000000">
                    <a:alpha val="43137"/>
                  </a:srgbClr>
                </a:outerShdw>
              </a:effectLst>
              <a:latin typeface="+mj-lt"/>
            </a:endParaRPr>
          </a:p>
        </p:txBody>
      </p:sp>
      <p:sp>
        <p:nvSpPr>
          <p:cNvPr id="53" name="Text Box 183"/>
          <p:cNvSpPr txBox="1">
            <a:spLocks noChangeArrowheads="1"/>
          </p:cNvSpPr>
          <p:nvPr/>
        </p:nvSpPr>
        <p:spPr bwMode="auto">
          <a:xfrm>
            <a:off x="6618279" y="2694138"/>
            <a:ext cx="1108075" cy="258526"/>
          </a:xfrm>
          <a:prstGeom prst="rect">
            <a:avLst/>
          </a:prstGeom>
          <a:noFill/>
          <a:ln w="9525" algn="ctr">
            <a:noFill/>
            <a:miter lim="800000"/>
            <a:headEnd/>
            <a:tailEnd/>
          </a:ln>
        </p:spPr>
        <p:txBody>
          <a:bodyPr lIns="91435" tIns="45717" rIns="91435" bIns="45717">
            <a:spAutoFit/>
          </a:bodyPr>
          <a:lstStyle/>
          <a:p>
            <a:pPr algn="ctr" eaLnBrk="0" hangingPunct="0">
              <a:lnSpc>
                <a:spcPct val="90000"/>
              </a:lnSpc>
              <a:buNone/>
              <a:defRPr/>
            </a:pPr>
            <a:r>
              <a:rPr lang="en-US" sz="1200" dirty="0" smtClean="0">
                <a:effectLst>
                  <a:outerShdw blurRad="38100" dist="38100" dir="2700000" algn="tl">
                    <a:srgbClr val="000000">
                      <a:alpha val="43137"/>
                    </a:srgbClr>
                  </a:outerShdw>
                </a:effectLst>
                <a:latin typeface="+mj-lt"/>
              </a:rPr>
              <a:t>Exchange</a:t>
            </a:r>
          </a:p>
        </p:txBody>
      </p:sp>
      <p:sp>
        <p:nvSpPr>
          <p:cNvPr id="56" name="Oval 55"/>
          <p:cNvSpPr/>
          <p:nvPr/>
        </p:nvSpPr>
        <p:spPr bwMode="auto">
          <a:xfrm>
            <a:off x="6053170" y="4087407"/>
            <a:ext cx="1934383" cy="1767735"/>
          </a:xfrm>
          <a:prstGeom prst="ellipse">
            <a:avLst/>
          </a:prstGeom>
          <a:gradFill flip="none" rotWithShape="1">
            <a:gsLst>
              <a:gs pos="25000">
                <a:schemeClr val="bg1">
                  <a:alpha val="88000"/>
                </a:schemeClr>
              </a:gs>
              <a:gs pos="100000">
                <a:schemeClr val="tx1">
                  <a:lumMod val="85000"/>
                  <a:lumOff val="15000"/>
                  <a:alpha val="0"/>
                </a:schemeClr>
              </a:gs>
            </a:gsLst>
            <a:path path="shape">
              <a:fillToRect l="50000" t="50000" r="50000" b="50000"/>
            </a:path>
            <a:tileRect/>
          </a:gra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effectLst/>
              <a:latin typeface="Segoe" pitchFamily="34" charset="0"/>
            </a:endParaRPr>
          </a:p>
        </p:txBody>
      </p:sp>
      <p:grpSp>
        <p:nvGrpSpPr>
          <p:cNvPr id="57" name="Group 63"/>
          <p:cNvGrpSpPr/>
          <p:nvPr/>
        </p:nvGrpSpPr>
        <p:grpSpPr>
          <a:xfrm>
            <a:off x="5986964" y="5253614"/>
            <a:ext cx="2106591" cy="468676"/>
            <a:chOff x="3491670" y="3615571"/>
            <a:chExt cx="3001813" cy="667846"/>
          </a:xfrm>
        </p:grpSpPr>
        <p:sp>
          <p:nvSpPr>
            <p:cNvPr id="58" name="Text Box 50"/>
            <p:cNvSpPr txBox="1">
              <a:spLocks noChangeArrowheads="1"/>
            </p:cNvSpPr>
            <p:nvPr/>
          </p:nvSpPr>
          <p:spPr bwMode="auto">
            <a:xfrm>
              <a:off x="3491670" y="3932570"/>
              <a:ext cx="3001813" cy="350847"/>
            </a:xfrm>
            <a:prstGeom prst="rect">
              <a:avLst/>
            </a:prstGeom>
            <a:noFill/>
            <a:ln w="9525">
              <a:noFill/>
              <a:miter lim="800000"/>
              <a:headEnd/>
              <a:tailEnd/>
            </a:ln>
            <a:effectLst/>
          </p:spPr>
          <p:txBody>
            <a:bodyPr wrap="square" lIns="91435" tIns="45717" rIns="91435" bIns="45717">
              <a:spAutoFit/>
            </a:bodyPr>
            <a:lstStyle/>
            <a:p>
              <a:pPr algn="ctr" eaLnBrk="0" hangingPunct="0">
                <a:buNone/>
                <a:defRPr/>
              </a:pPr>
              <a:r>
                <a:rPr lang="en-US" sz="1000" b="1" i="1" dirty="0" smtClean="0">
                  <a:latin typeface="+mj-lt"/>
                </a:rPr>
                <a:t>Tertiary Disk – and Offsite Tape</a:t>
              </a:r>
            </a:p>
          </p:txBody>
        </p:sp>
        <p:sp>
          <p:nvSpPr>
            <p:cNvPr id="59" name="Text Box 66"/>
            <p:cNvSpPr txBox="1">
              <a:spLocks noChangeArrowheads="1"/>
            </p:cNvSpPr>
            <p:nvPr/>
          </p:nvSpPr>
          <p:spPr bwMode="auto">
            <a:xfrm>
              <a:off x="4299826" y="3615571"/>
              <a:ext cx="1521904" cy="416633"/>
            </a:xfrm>
            <a:prstGeom prst="rect">
              <a:avLst/>
            </a:prstGeom>
            <a:noFill/>
            <a:ln w="9525">
              <a:noFill/>
              <a:miter lim="800000"/>
              <a:headEnd/>
              <a:tailEnd/>
            </a:ln>
            <a:effectLst/>
          </p:spPr>
          <p:txBody>
            <a:bodyPr wrap="square" lIns="91435" tIns="45717" rIns="91435" bIns="45717">
              <a:spAutoFit/>
            </a:bodyPr>
            <a:lstStyle/>
            <a:p>
              <a:pPr eaLnBrk="0" hangingPunct="0">
                <a:buNone/>
                <a:defRPr/>
              </a:pPr>
              <a:r>
                <a:rPr lang="en-US" sz="1300" b="1" dirty="0">
                  <a:latin typeface="+mj-lt"/>
                  <a:cs typeface="+mn-cs"/>
                </a:rPr>
                <a:t>DPM </a:t>
              </a:r>
              <a:r>
                <a:rPr lang="en-US" sz="1300" b="1" dirty="0" smtClean="0">
                  <a:latin typeface="+mj-lt"/>
                  <a:cs typeface="+mn-cs"/>
                </a:rPr>
                <a:t>2010</a:t>
              </a:r>
              <a:endParaRPr lang="en-US" sz="1300" dirty="0">
                <a:latin typeface="+mj-lt"/>
                <a:cs typeface="+mn-cs"/>
              </a:endParaRPr>
            </a:p>
          </p:txBody>
        </p:sp>
      </p:grpSp>
      <p:pic>
        <p:nvPicPr>
          <p:cNvPr id="60" name="Picture 2" descr="D:\Projects\Microsoft\DPM PartnerVideo\images\platform.png"/>
          <p:cNvPicPr>
            <a:picLocks noChangeAspect="1" noChangeArrowheads="1"/>
          </p:cNvPicPr>
          <p:nvPr/>
        </p:nvPicPr>
        <p:blipFill>
          <a:blip r:embed="rId5" cstate="print">
            <a:duotone>
              <a:schemeClr val="accent2">
                <a:shade val="45000"/>
                <a:satMod val="135000"/>
              </a:schemeClr>
              <a:prstClr val="white"/>
            </a:duotone>
            <a:lum bright="-30000"/>
          </a:blip>
          <a:srcRect/>
          <a:stretch>
            <a:fillRect/>
          </a:stretch>
        </p:blipFill>
        <p:spPr bwMode="auto">
          <a:xfrm>
            <a:off x="6099647" y="4632738"/>
            <a:ext cx="1820671" cy="770859"/>
          </a:xfrm>
          <a:prstGeom prst="rect">
            <a:avLst/>
          </a:prstGeom>
          <a:noFill/>
          <a:effectLst>
            <a:outerShdw blurRad="50800" dist="38100" dir="2700000" algn="tl" rotWithShape="0">
              <a:prstClr val="black">
                <a:alpha val="40000"/>
              </a:prstClr>
            </a:outerShdw>
          </a:effectLst>
        </p:spPr>
      </p:pic>
      <p:sp>
        <p:nvSpPr>
          <p:cNvPr id="64" name="Down Arrow 63"/>
          <p:cNvSpPr/>
          <p:nvPr/>
        </p:nvSpPr>
        <p:spPr bwMode="auto">
          <a:xfrm>
            <a:off x="7324617" y="3037114"/>
            <a:ext cx="362801" cy="1319733"/>
          </a:xfrm>
          <a:prstGeom prst="downArrow">
            <a:avLst/>
          </a:prstGeom>
          <a:ln>
            <a:headEnd/>
            <a:tailEnd/>
          </a:ln>
        </p:spPr>
        <p:style>
          <a:lnRef idx="0">
            <a:schemeClr val="accent5"/>
          </a:lnRef>
          <a:fillRef idx="3">
            <a:schemeClr val="accent5"/>
          </a:fillRef>
          <a:effectRef idx="3">
            <a:schemeClr val="accent5"/>
          </a:effectRef>
          <a:fontRef idx="minor">
            <a:schemeClr val="lt1"/>
          </a:fontRef>
        </p:style>
        <p:txBody>
          <a:bodyPr wrap="none" lIns="91435" tIns="45717" rIns="91435" bIns="45717" anchor="ctr"/>
          <a:lstStyle/>
          <a:p>
            <a:pPr algn="ctr" eaLnBrk="0" hangingPunct="0">
              <a:buNone/>
              <a:defRPr/>
            </a:pPr>
            <a:endParaRPr lang="en-US" sz="900" dirty="0" smtClean="0">
              <a:effectLst>
                <a:outerShdw blurRad="38100" dist="38100" dir="2700000" algn="tl">
                  <a:srgbClr val="000000">
                    <a:alpha val="43137"/>
                  </a:srgbClr>
                </a:outerShdw>
              </a:effectLst>
              <a:latin typeface="+mj-lt"/>
            </a:endParaRPr>
          </a:p>
        </p:txBody>
      </p:sp>
      <p:sp>
        <p:nvSpPr>
          <p:cNvPr id="67" name="Rectangle 66"/>
          <p:cNvSpPr/>
          <p:nvPr/>
        </p:nvSpPr>
        <p:spPr>
          <a:xfrm>
            <a:off x="7545523" y="3587657"/>
            <a:ext cx="1163047" cy="553998"/>
          </a:xfrm>
          <a:prstGeom prst="rect">
            <a:avLst/>
          </a:prstGeom>
        </p:spPr>
        <p:txBody>
          <a:bodyPr wrap="square">
            <a:spAutoFit/>
          </a:bodyPr>
          <a:lstStyle/>
          <a:p>
            <a:pPr eaLnBrk="0" hangingPunct="0">
              <a:lnSpc>
                <a:spcPct val="90000"/>
              </a:lnSpc>
              <a:buNone/>
              <a:defRPr/>
            </a:pPr>
            <a:r>
              <a:rPr lang="en-US" sz="1500" dirty="0" smtClean="0">
                <a:solidFill>
                  <a:srgbClr val="FFFF00"/>
                </a:solidFill>
                <a:effectLst>
                  <a:outerShdw blurRad="38100" dist="38100" dir="2700000" algn="tl">
                    <a:srgbClr val="000000">
                      <a:alpha val="43137"/>
                    </a:srgbClr>
                  </a:outerShdw>
                </a:effectLst>
                <a:latin typeface="+mj-lt"/>
              </a:rPr>
              <a:t>FULL</a:t>
            </a:r>
          </a:p>
          <a:p>
            <a:pPr eaLnBrk="0" hangingPunct="0">
              <a:lnSpc>
                <a:spcPct val="90000"/>
              </a:lnSpc>
              <a:buNone/>
              <a:defRPr/>
            </a:pPr>
            <a:r>
              <a:rPr lang="en-US" sz="1500" dirty="0" smtClean="0">
                <a:solidFill>
                  <a:srgbClr val="FFFF00"/>
                </a:solidFill>
                <a:latin typeface="+mj-lt"/>
              </a:rPr>
              <a:t>BACKUP</a:t>
            </a:r>
            <a:endParaRPr lang="en-US" sz="1500" dirty="0">
              <a:solidFill>
                <a:srgbClr val="FFFF00"/>
              </a:solidFill>
              <a:effectLst>
                <a:outerShdw blurRad="38100" dist="38100" dir="2700000" algn="tl">
                  <a:srgbClr val="000000">
                    <a:alpha val="43137"/>
                  </a:srgbClr>
                </a:outerShdw>
              </a:effectLst>
              <a:latin typeface="+mj-lt"/>
            </a:endParaRPr>
          </a:p>
        </p:txBody>
      </p:sp>
      <p:grpSp>
        <p:nvGrpSpPr>
          <p:cNvPr id="68" name="Group 120"/>
          <p:cNvGrpSpPr/>
          <p:nvPr/>
        </p:nvGrpSpPr>
        <p:grpSpPr>
          <a:xfrm>
            <a:off x="6715243" y="4529839"/>
            <a:ext cx="676888" cy="564465"/>
            <a:chOff x="4797868" y="2793215"/>
            <a:chExt cx="654664" cy="545933"/>
          </a:xfrm>
        </p:grpSpPr>
        <p:grpSp>
          <p:nvGrpSpPr>
            <p:cNvPr id="69" name="Group 207"/>
            <p:cNvGrpSpPr/>
            <p:nvPr/>
          </p:nvGrpSpPr>
          <p:grpSpPr>
            <a:xfrm>
              <a:off x="4797868" y="3023255"/>
              <a:ext cx="654664" cy="315893"/>
              <a:chOff x="4848128" y="2984430"/>
              <a:chExt cx="676566" cy="326460"/>
            </a:xfrm>
          </p:grpSpPr>
          <p:sp>
            <p:nvSpPr>
              <p:cNvPr id="87" name="Oval 86"/>
              <p:cNvSpPr/>
              <p:nvPr/>
            </p:nvSpPr>
            <p:spPr>
              <a:xfrm>
                <a:off x="5042438" y="31749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8" name="Oval 87"/>
              <p:cNvSpPr/>
              <p:nvPr/>
            </p:nvSpPr>
            <p:spPr>
              <a:xfrm>
                <a:off x="5145308" y="29844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9" name="Oval 88"/>
              <p:cNvSpPr/>
              <p:nvPr/>
            </p:nvSpPr>
            <p:spPr>
              <a:xfrm>
                <a:off x="4848128" y="308349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70" name="Group 204"/>
            <p:cNvGrpSpPr/>
            <p:nvPr/>
          </p:nvGrpSpPr>
          <p:grpSpPr>
            <a:xfrm>
              <a:off x="4822451" y="2793225"/>
              <a:ext cx="551050" cy="520930"/>
              <a:chOff x="4572000" y="2655375"/>
              <a:chExt cx="720817" cy="681417"/>
            </a:xfrm>
          </p:grpSpPr>
          <p:grpSp>
            <p:nvGrpSpPr>
              <p:cNvPr id="71" name="Group 189"/>
              <p:cNvGrpSpPr/>
              <p:nvPr/>
            </p:nvGrpSpPr>
            <p:grpSpPr>
              <a:xfrm>
                <a:off x="4673854" y="2655375"/>
                <a:ext cx="403810" cy="395185"/>
                <a:chOff x="4904375" y="2755269"/>
                <a:chExt cx="324356" cy="317428"/>
              </a:xfrm>
            </p:grpSpPr>
            <p:sp>
              <p:nvSpPr>
                <p:cNvPr id="84" name="Oval 83"/>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85" name="Flowchart: Magnetic Disk 84"/>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86" name="Oval 85"/>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nvGrpSpPr>
              <p:cNvPr id="72" name="Group 190"/>
              <p:cNvGrpSpPr/>
              <p:nvPr/>
            </p:nvGrpSpPr>
            <p:grpSpPr>
              <a:xfrm>
                <a:off x="4889007" y="2747583"/>
                <a:ext cx="403810" cy="395185"/>
                <a:chOff x="4904375" y="2755269"/>
                <a:chExt cx="324356" cy="317428"/>
              </a:xfrm>
            </p:grpSpPr>
            <p:sp>
              <p:nvSpPr>
                <p:cNvPr id="81" name="Oval 80"/>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82" name="Flowchart: Magnetic Disk 81"/>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83" name="Oval 82"/>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nvGrpSpPr>
              <p:cNvPr id="73" name="Group 195"/>
              <p:cNvGrpSpPr/>
              <p:nvPr/>
            </p:nvGrpSpPr>
            <p:grpSpPr>
              <a:xfrm>
                <a:off x="4572000" y="2832108"/>
                <a:ext cx="403810" cy="395185"/>
                <a:chOff x="4904375" y="2755269"/>
                <a:chExt cx="324356" cy="317428"/>
              </a:xfrm>
            </p:grpSpPr>
            <p:sp>
              <p:nvSpPr>
                <p:cNvPr id="78" name="Oval 77"/>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79" name="Flowchart: Magnetic Disk 78"/>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80" name="Oval 79"/>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nvGrpSpPr>
              <p:cNvPr id="74" name="Group 199"/>
              <p:cNvGrpSpPr/>
              <p:nvPr/>
            </p:nvGrpSpPr>
            <p:grpSpPr>
              <a:xfrm>
                <a:off x="4810205" y="2941607"/>
                <a:ext cx="403810" cy="395185"/>
                <a:chOff x="4904375" y="2755269"/>
                <a:chExt cx="324356" cy="317428"/>
              </a:xfrm>
            </p:grpSpPr>
            <p:sp>
              <p:nvSpPr>
                <p:cNvPr id="75" name="Oval 74"/>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76" name="Flowchart: Magnetic Disk 75"/>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77" name="Oval 76"/>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grpSp>
      <p:pic>
        <p:nvPicPr>
          <p:cNvPr id="90" name="Picture 8" descr="E:\Projects\Microsoft\DPM_video\connect.dll_I2908_0409.png"/>
          <p:cNvPicPr>
            <a:picLocks noChangeAspect="1" noChangeArrowheads="1"/>
          </p:cNvPicPr>
          <p:nvPr/>
        </p:nvPicPr>
        <p:blipFill>
          <a:blip r:embed="rId6" cstate="print">
            <a:grayscl/>
          </a:blip>
          <a:srcRect/>
          <a:stretch>
            <a:fillRect/>
          </a:stretch>
        </p:blipFill>
        <p:spPr bwMode="auto">
          <a:xfrm>
            <a:off x="6126217" y="4211980"/>
            <a:ext cx="940019" cy="940019"/>
          </a:xfrm>
          <a:prstGeom prst="rect">
            <a:avLst/>
          </a:prstGeom>
          <a:noFill/>
        </p:spPr>
      </p:pic>
      <p:grpSp>
        <p:nvGrpSpPr>
          <p:cNvPr id="91" name="Group 157"/>
          <p:cNvGrpSpPr/>
          <p:nvPr/>
        </p:nvGrpSpPr>
        <p:grpSpPr>
          <a:xfrm>
            <a:off x="7207415" y="4586304"/>
            <a:ext cx="517152" cy="558269"/>
            <a:chOff x="8040821" y="2812715"/>
            <a:chExt cx="566688" cy="611743"/>
          </a:xfrm>
        </p:grpSpPr>
        <p:grpSp>
          <p:nvGrpSpPr>
            <p:cNvPr id="92" name="Group 186"/>
            <p:cNvGrpSpPr/>
            <p:nvPr/>
          </p:nvGrpSpPr>
          <p:grpSpPr>
            <a:xfrm>
              <a:off x="8040821" y="3031577"/>
              <a:ext cx="566688" cy="392881"/>
              <a:chOff x="7696436" y="4575160"/>
              <a:chExt cx="566688" cy="392881"/>
            </a:xfrm>
          </p:grpSpPr>
          <p:pic>
            <p:nvPicPr>
              <p:cNvPr id="97" name="Picture 10" descr="D:\Projects\Microsoft\DPM PartnerVideo\images\tape.png"/>
              <p:cNvPicPr>
                <a:picLocks noChangeAspect="1" noChangeArrowheads="1"/>
              </p:cNvPicPr>
              <p:nvPr/>
            </p:nvPicPr>
            <p:blipFill>
              <a:blip r:embed="rId7" cstate="print">
                <a:duotone>
                  <a:prstClr val="black"/>
                  <a:srgbClr val="64BE46">
                    <a:lumMod val="75000"/>
                    <a:tint val="45000"/>
                    <a:satMod val="400000"/>
                  </a:srgbClr>
                </a:duotone>
              </a:blip>
              <a:srcRect/>
              <a:stretch>
                <a:fillRect/>
              </a:stretch>
            </p:blipFill>
            <p:spPr bwMode="auto">
              <a:xfrm>
                <a:off x="7725431" y="4647265"/>
                <a:ext cx="537693" cy="320776"/>
              </a:xfrm>
              <a:prstGeom prst="rect">
                <a:avLst/>
              </a:prstGeom>
              <a:noFill/>
            </p:spPr>
          </p:pic>
          <p:pic>
            <p:nvPicPr>
              <p:cNvPr id="98" name="Picture 10" descr="D:\Projects\Microsoft\DPM PartnerVideo\images\tape.png"/>
              <p:cNvPicPr>
                <a:picLocks noChangeAspect="1" noChangeArrowheads="1"/>
              </p:cNvPicPr>
              <p:nvPr/>
            </p:nvPicPr>
            <p:blipFill>
              <a:blip r:embed="rId7" cstate="print">
                <a:duotone>
                  <a:srgbClr val="F3E207">
                    <a:shade val="45000"/>
                    <a:satMod val="135000"/>
                  </a:srgbClr>
                  <a:prstClr val="white"/>
                </a:duotone>
              </a:blip>
              <a:srcRect/>
              <a:stretch>
                <a:fillRect/>
              </a:stretch>
            </p:blipFill>
            <p:spPr bwMode="auto">
              <a:xfrm>
                <a:off x="7696436" y="4575160"/>
                <a:ext cx="537693" cy="320776"/>
              </a:xfrm>
              <a:prstGeom prst="rect">
                <a:avLst/>
              </a:prstGeom>
              <a:noFill/>
            </p:spPr>
          </p:pic>
        </p:grpSp>
        <p:grpSp>
          <p:nvGrpSpPr>
            <p:cNvPr id="93" name="Group 183"/>
            <p:cNvGrpSpPr/>
            <p:nvPr/>
          </p:nvGrpSpPr>
          <p:grpSpPr>
            <a:xfrm>
              <a:off x="8090784" y="2812715"/>
              <a:ext cx="512445" cy="448263"/>
              <a:chOff x="5801888" y="2848326"/>
              <a:chExt cx="331718" cy="291135"/>
            </a:xfrm>
          </p:grpSpPr>
          <p:pic>
            <p:nvPicPr>
              <p:cNvPr id="94" name="Picture 10" descr="D:\Projects\Microsoft\DPM PartnerVideo\images\tape.png"/>
              <p:cNvPicPr>
                <a:picLocks noChangeAspect="1" noChangeArrowheads="1"/>
              </p:cNvPicPr>
              <p:nvPr/>
            </p:nvPicPr>
            <p:blipFill>
              <a:blip r:embed="rId8" cstate="print">
                <a:duotone>
                  <a:srgbClr val="D70023">
                    <a:shade val="45000"/>
                    <a:satMod val="135000"/>
                  </a:srgbClr>
                  <a:prstClr val="white"/>
                </a:duotone>
              </a:blip>
              <a:srcRect/>
              <a:stretch>
                <a:fillRect/>
              </a:stretch>
            </p:blipFill>
            <p:spPr bwMode="auto">
              <a:xfrm>
                <a:off x="5801888" y="2947188"/>
                <a:ext cx="322292" cy="192273"/>
              </a:xfrm>
              <a:prstGeom prst="rect">
                <a:avLst/>
              </a:prstGeom>
              <a:noFill/>
            </p:spPr>
          </p:pic>
          <p:pic>
            <p:nvPicPr>
              <p:cNvPr id="95" name="Picture 10" descr="D:\Projects\Microsoft\DPM PartnerVideo\images\tape.png"/>
              <p:cNvPicPr>
                <a:picLocks noChangeAspect="1" noChangeArrowheads="1"/>
              </p:cNvPicPr>
              <p:nvPr/>
            </p:nvPicPr>
            <p:blipFill>
              <a:blip r:embed="rId8" cstate="print">
                <a:duotone>
                  <a:prstClr val="black"/>
                  <a:srgbClr val="FF0000">
                    <a:tint val="45000"/>
                    <a:satMod val="400000"/>
                  </a:srgbClr>
                </a:duotone>
              </a:blip>
              <a:srcRect/>
              <a:stretch>
                <a:fillRect/>
              </a:stretch>
            </p:blipFill>
            <p:spPr bwMode="auto">
              <a:xfrm>
                <a:off x="5805376" y="2894788"/>
                <a:ext cx="322292" cy="192273"/>
              </a:xfrm>
              <a:prstGeom prst="rect">
                <a:avLst/>
              </a:prstGeom>
              <a:noFill/>
            </p:spPr>
          </p:pic>
          <p:pic>
            <p:nvPicPr>
              <p:cNvPr id="96" name="Picture 10" descr="D:\Projects\Microsoft\DPM PartnerVideo\images\tape.png"/>
              <p:cNvPicPr>
                <a:picLocks noChangeAspect="1" noChangeArrowheads="1"/>
              </p:cNvPicPr>
              <p:nvPr/>
            </p:nvPicPr>
            <p:blipFill>
              <a:blip r:embed="rId8" cstate="print">
                <a:duotone>
                  <a:prstClr val="black"/>
                  <a:srgbClr val="FF0000">
                    <a:tint val="45000"/>
                    <a:satMod val="400000"/>
                  </a:srgbClr>
                </a:duotone>
              </a:blip>
              <a:srcRect/>
              <a:stretch>
                <a:fillRect/>
              </a:stretch>
            </p:blipFill>
            <p:spPr bwMode="auto">
              <a:xfrm>
                <a:off x="5811314" y="2848326"/>
                <a:ext cx="322292" cy="192273"/>
              </a:xfrm>
              <a:prstGeom prst="rect">
                <a:avLst/>
              </a:prstGeom>
              <a:noFill/>
            </p:spPr>
          </p:pic>
        </p:grpSp>
      </p:grpSp>
      <p:sp>
        <p:nvSpPr>
          <p:cNvPr id="125" name="Left-Right Arrow 124"/>
          <p:cNvSpPr/>
          <p:nvPr/>
        </p:nvSpPr>
        <p:spPr bwMode="auto">
          <a:xfrm>
            <a:off x="3999422" y="2239477"/>
            <a:ext cx="2902121" cy="292608"/>
          </a:xfrm>
          <a:prstGeom prst="leftRight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US" sz="900" dirty="0" smtClean="0">
              <a:effectLst>
                <a:outerShdw blurRad="38100" dist="38100" dir="2700000" algn="tl">
                  <a:srgbClr val="000000">
                    <a:alpha val="43137"/>
                  </a:srgbClr>
                </a:outerShdw>
              </a:effectLst>
              <a:latin typeface="+mj-lt"/>
            </a:endParaRPr>
          </a:p>
        </p:txBody>
      </p:sp>
      <p:sp>
        <p:nvSpPr>
          <p:cNvPr id="126" name="Text Box 183"/>
          <p:cNvSpPr txBox="1">
            <a:spLocks noChangeArrowheads="1"/>
          </p:cNvSpPr>
          <p:nvPr/>
        </p:nvSpPr>
        <p:spPr bwMode="auto">
          <a:xfrm>
            <a:off x="2884479" y="2694138"/>
            <a:ext cx="1108075" cy="258526"/>
          </a:xfrm>
          <a:prstGeom prst="rect">
            <a:avLst/>
          </a:prstGeom>
          <a:noFill/>
          <a:ln w="9525" algn="ctr">
            <a:noFill/>
            <a:miter lim="800000"/>
            <a:headEnd/>
            <a:tailEnd/>
          </a:ln>
        </p:spPr>
        <p:txBody>
          <a:bodyPr lIns="91435" tIns="45717" rIns="91435" bIns="45717">
            <a:spAutoFit/>
          </a:bodyPr>
          <a:lstStyle/>
          <a:p>
            <a:pPr algn="ctr" eaLnBrk="0" hangingPunct="0">
              <a:lnSpc>
                <a:spcPct val="90000"/>
              </a:lnSpc>
              <a:buNone/>
              <a:defRPr/>
            </a:pPr>
            <a:r>
              <a:rPr lang="en-US" sz="1200" dirty="0" smtClean="0">
                <a:effectLst>
                  <a:outerShdw blurRad="38100" dist="38100" dir="2700000" algn="tl">
                    <a:srgbClr val="000000">
                      <a:alpha val="43137"/>
                    </a:srgbClr>
                  </a:outerShdw>
                </a:effectLst>
                <a:latin typeface="+mj-lt"/>
              </a:rPr>
              <a:t>Exchange</a:t>
            </a:r>
          </a:p>
        </p:txBody>
      </p:sp>
      <p:sp>
        <p:nvSpPr>
          <p:cNvPr id="127" name="Text Box 183"/>
          <p:cNvSpPr txBox="1">
            <a:spLocks noChangeArrowheads="1"/>
          </p:cNvSpPr>
          <p:nvPr/>
        </p:nvSpPr>
        <p:spPr bwMode="auto">
          <a:xfrm>
            <a:off x="1001250" y="2694138"/>
            <a:ext cx="1108075" cy="258526"/>
          </a:xfrm>
          <a:prstGeom prst="rect">
            <a:avLst/>
          </a:prstGeom>
          <a:noFill/>
          <a:ln w="9525" algn="ctr">
            <a:noFill/>
            <a:miter lim="800000"/>
            <a:headEnd/>
            <a:tailEnd/>
          </a:ln>
        </p:spPr>
        <p:txBody>
          <a:bodyPr lIns="91435" tIns="45717" rIns="91435" bIns="45717">
            <a:spAutoFit/>
          </a:bodyPr>
          <a:lstStyle/>
          <a:p>
            <a:pPr algn="ctr" eaLnBrk="0" hangingPunct="0">
              <a:lnSpc>
                <a:spcPct val="90000"/>
              </a:lnSpc>
              <a:buNone/>
              <a:defRPr/>
            </a:pPr>
            <a:r>
              <a:rPr lang="en-US" sz="1200" dirty="0" smtClean="0">
                <a:effectLst>
                  <a:outerShdw blurRad="38100" dist="38100" dir="2700000" algn="tl">
                    <a:srgbClr val="000000">
                      <a:alpha val="43137"/>
                    </a:srgbClr>
                  </a:outerShdw>
                </a:effectLst>
                <a:latin typeface="+mj-lt"/>
              </a:rPr>
              <a:t>Exchange</a:t>
            </a:r>
          </a:p>
        </p:txBody>
      </p:sp>
      <p:sp>
        <p:nvSpPr>
          <p:cNvPr id="128" name="Bent Arrow 127"/>
          <p:cNvSpPr/>
          <p:nvPr/>
        </p:nvSpPr>
        <p:spPr bwMode="auto">
          <a:xfrm rot="10800000" flipH="1">
            <a:off x="3352800" y="2960912"/>
            <a:ext cx="2786743" cy="1589317"/>
          </a:xfrm>
          <a:prstGeom prst="bentArrow">
            <a:avLst>
              <a:gd name="adj1" fmla="val 12283"/>
              <a:gd name="adj2" fmla="val 10839"/>
              <a:gd name="adj3" fmla="val 15751"/>
              <a:gd name="adj4" fmla="val 4375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latin typeface="Segoe" pitchFamily="34" charset="0"/>
            </a:endParaRPr>
          </a:p>
        </p:txBody>
      </p:sp>
      <p:sp>
        <p:nvSpPr>
          <p:cNvPr id="129" name="Bent Arrow 128"/>
          <p:cNvSpPr/>
          <p:nvPr/>
        </p:nvSpPr>
        <p:spPr bwMode="auto">
          <a:xfrm rot="10800000" flipH="1">
            <a:off x="1295400" y="2939141"/>
            <a:ext cx="4942114" cy="2024745"/>
          </a:xfrm>
          <a:prstGeom prst="bentArrow">
            <a:avLst>
              <a:gd name="adj1" fmla="val 10497"/>
              <a:gd name="adj2" fmla="val 8123"/>
              <a:gd name="adj3" fmla="val 15751"/>
              <a:gd name="adj4" fmla="val 4375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latin typeface="Segoe" pitchFamily="34" charset="0"/>
            </a:endParaRPr>
          </a:p>
        </p:txBody>
      </p:sp>
      <p:sp>
        <p:nvSpPr>
          <p:cNvPr id="130" name="Rectangle 129"/>
          <p:cNvSpPr/>
          <p:nvPr/>
        </p:nvSpPr>
        <p:spPr>
          <a:xfrm>
            <a:off x="1872343" y="4970143"/>
            <a:ext cx="4016829" cy="300082"/>
          </a:xfrm>
          <a:prstGeom prst="rect">
            <a:avLst/>
          </a:prstGeom>
        </p:spPr>
        <p:txBody>
          <a:bodyPr wrap="square">
            <a:spAutoFit/>
          </a:bodyPr>
          <a:lstStyle/>
          <a:p>
            <a:pPr algn="r" eaLnBrk="0" hangingPunct="0">
              <a:lnSpc>
                <a:spcPct val="90000"/>
              </a:lnSpc>
              <a:buNone/>
              <a:defRPr/>
            </a:pPr>
            <a:r>
              <a:rPr lang="en-US" sz="1500" dirty="0" smtClean="0">
                <a:solidFill>
                  <a:schemeClr val="accent3">
                    <a:lumMod val="20000"/>
                    <a:lumOff val="80000"/>
                  </a:schemeClr>
                </a:solidFill>
                <a:latin typeface="+mj-lt"/>
              </a:rPr>
              <a:t>DAG “copy”, instead of “full backup”</a:t>
            </a:r>
            <a:endParaRPr lang="en-US" sz="1500" dirty="0">
              <a:solidFill>
                <a:schemeClr val="accent3">
                  <a:lumMod val="20000"/>
                  <a:lumOff val="8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07/7/12/main" xmlns="" val="335412359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ctrTitle"/>
          </p:nvPr>
        </p:nvSpPr>
        <p:spPr/>
        <p:txBody>
          <a:bodyPr/>
          <a:lstStyle/>
          <a:p>
            <a:r>
              <a:rPr lang="en-US" sz="4800" dirty="0" smtClean="0">
                <a:effectLst>
                  <a:outerShdw blurRad="38100" dist="38100" dir="2700000" algn="tl">
                    <a:srgbClr val="000000">
                      <a:alpha val="43137"/>
                    </a:srgbClr>
                  </a:outerShdw>
                </a:effectLst>
              </a:rPr>
              <a:t>SQL Server Protection Specifics</a:t>
            </a:r>
            <a:br>
              <a:rPr lang="en-US" sz="4800" dirty="0" smtClean="0">
                <a:effectLst>
                  <a:outerShdw blurRad="38100" dist="38100" dir="2700000" algn="tl">
                    <a:srgbClr val="000000">
                      <a:alpha val="43137"/>
                    </a:srgbClr>
                  </a:outerShdw>
                </a:effectLst>
              </a:rPr>
            </a:br>
            <a:endParaRPr lang="en-US" sz="4600" dirty="0" smtClean="0"/>
          </a:p>
        </p:txBody>
      </p:sp>
      <p:sp>
        <p:nvSpPr>
          <p:cNvPr id="63490" name="Subtitle 2"/>
          <p:cNvSpPr>
            <a:spLocks noGrp="1"/>
          </p:cNvSpPr>
          <p:nvPr>
            <p:ph type="subTitle" idx="1"/>
          </p:nvPr>
        </p:nvSpPr>
        <p:spPr/>
        <p:txBody>
          <a:bodyPr/>
          <a:lstStyle/>
          <a:p>
            <a:endParaRPr lang="en-US" dirty="0" smtClean="0">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p:txBody>
          <a:bodyPr/>
          <a:lstStyle/>
          <a:p>
            <a:r>
              <a:rPr lang="en-US" dirty="0"/>
              <a:t>SQL Server</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a Multi-Part Series</a:t>
            </a:r>
            <a:endParaRPr lang="en-US" dirty="0"/>
          </a:p>
        </p:txBody>
      </p:sp>
      <p:sp>
        <p:nvSpPr>
          <p:cNvPr id="3" name="Content Placeholder 2"/>
          <p:cNvSpPr>
            <a:spLocks noGrp="1"/>
          </p:cNvSpPr>
          <p:nvPr>
            <p:ph type="body" sz="quarter" idx="10"/>
          </p:nvPr>
        </p:nvSpPr>
        <p:spPr>
          <a:xfrm>
            <a:off x="381000" y="1097280"/>
            <a:ext cx="8382000" cy="2525134"/>
          </a:xfrm>
        </p:spPr>
        <p:txBody>
          <a:bodyPr/>
          <a:lstStyle/>
          <a:p>
            <a:r>
              <a:rPr lang="en-US" sz="2000" dirty="0" err="1" smtClean="0">
                <a:solidFill>
                  <a:schemeClr val="tx1"/>
                </a:solidFill>
              </a:rPr>
              <a:t>MGTxxx</a:t>
            </a:r>
            <a:r>
              <a:rPr lang="en-US" sz="2000" dirty="0" smtClean="0">
                <a:solidFill>
                  <a:schemeClr val="tx1"/>
                </a:solidFill>
              </a:rPr>
              <a:t> – Technical Introduction  (webcast)  </a:t>
            </a:r>
            <a:r>
              <a:rPr lang="en-US" sz="1400" dirty="0" smtClean="0">
                <a:solidFill>
                  <a:schemeClr val="tx1"/>
                </a:solidFill>
              </a:rPr>
              <a:t>www.microsoft.com/DPM</a:t>
            </a:r>
            <a:endParaRPr lang="en-US" sz="2000" dirty="0" smtClean="0">
              <a:solidFill>
                <a:schemeClr val="tx1"/>
              </a:solidFill>
            </a:endParaRPr>
          </a:p>
          <a:p>
            <a:pPr lvl="1"/>
            <a:r>
              <a:rPr lang="en-US" sz="1800" dirty="0" smtClean="0"/>
              <a:t>Overview of DPM 2007</a:t>
            </a:r>
          </a:p>
          <a:p>
            <a:pPr lvl="1"/>
            <a:r>
              <a:rPr lang="en-US" sz="1800" dirty="0" smtClean="0"/>
              <a:t>Setup &amp; protection</a:t>
            </a:r>
          </a:p>
          <a:p>
            <a:pPr lvl="1"/>
            <a:r>
              <a:rPr lang="en-US" sz="1800" dirty="0" smtClean="0"/>
              <a:t>Recovering data</a:t>
            </a:r>
          </a:p>
          <a:p>
            <a:pPr lvl="1"/>
            <a:r>
              <a:rPr lang="en-US" sz="1800" dirty="0" smtClean="0"/>
              <a:t>Where DPM fits</a:t>
            </a:r>
          </a:p>
          <a:p>
            <a:endParaRPr lang="en-US" sz="2000" dirty="0" smtClean="0"/>
          </a:p>
          <a:p>
            <a:r>
              <a:rPr lang="en-US" sz="2000" dirty="0" smtClean="0">
                <a:solidFill>
                  <a:schemeClr val="tx1"/>
                </a:solidFill>
              </a:rPr>
              <a:t>MGT314 – Protecting Applications</a:t>
            </a:r>
          </a:p>
          <a:p>
            <a:pPr lvl="1"/>
            <a:r>
              <a:rPr lang="en-US" sz="1800" dirty="0" smtClean="0"/>
              <a:t>Exchange</a:t>
            </a:r>
          </a:p>
          <a:p>
            <a:pPr lvl="1"/>
            <a:r>
              <a:rPr lang="en-US" sz="1800" dirty="0" smtClean="0"/>
              <a:t>SQL Server</a:t>
            </a:r>
          </a:p>
          <a:p>
            <a:pPr lvl="1"/>
            <a:r>
              <a:rPr lang="en-US" sz="1800" dirty="0" smtClean="0"/>
              <a:t>SharePoint</a:t>
            </a:r>
          </a:p>
          <a:p>
            <a:endParaRPr lang="en-US" sz="2000" dirty="0"/>
          </a:p>
          <a:p>
            <a:r>
              <a:rPr lang="en-US" sz="2000" dirty="0" smtClean="0">
                <a:solidFill>
                  <a:schemeClr val="tx1"/>
                </a:solidFill>
              </a:rPr>
              <a:t>SVR318 </a:t>
            </a:r>
            <a:r>
              <a:rPr lang="en-US" sz="2000" dirty="0">
                <a:solidFill>
                  <a:schemeClr val="tx1"/>
                </a:solidFill>
              </a:rPr>
              <a:t>– Protecting </a:t>
            </a:r>
            <a:r>
              <a:rPr lang="en-US" sz="2000" dirty="0" smtClean="0">
                <a:solidFill>
                  <a:schemeClr val="tx1"/>
                </a:solidFill>
              </a:rPr>
              <a:t>Virtual Hosts</a:t>
            </a:r>
            <a:endParaRPr lang="en-US" sz="2000" dirty="0">
              <a:solidFill>
                <a:schemeClr val="tx1"/>
              </a:solidFill>
            </a:endParaRPr>
          </a:p>
          <a:p>
            <a:endParaRPr lang="en-US" sz="2000" dirty="0" smtClean="0"/>
          </a:p>
          <a:p>
            <a:r>
              <a:rPr lang="en-US" sz="2000" dirty="0" smtClean="0">
                <a:solidFill>
                  <a:schemeClr val="tx1"/>
                </a:solidFill>
              </a:rPr>
              <a:t>MGT415 – Advanced Features</a:t>
            </a:r>
          </a:p>
          <a:p>
            <a:pPr lvl="1"/>
            <a:r>
              <a:rPr lang="en-US" sz="1800" dirty="0" smtClean="0"/>
              <a:t>Disaster Recovery</a:t>
            </a:r>
          </a:p>
          <a:p>
            <a:pPr lvl="1"/>
            <a:r>
              <a:rPr lang="en-US" sz="1800" dirty="0" smtClean="0"/>
              <a:t>Command Line control via </a:t>
            </a:r>
            <a:r>
              <a:rPr lang="en-US" sz="1800" dirty="0" err="1" smtClean="0"/>
              <a:t>PowerShell</a:t>
            </a:r>
            <a:r>
              <a:rPr lang="en-US" sz="1800" dirty="0" smtClean="0"/>
              <a:t>™ and Pre-/Post- Scripting</a:t>
            </a:r>
          </a:p>
          <a:p>
            <a:pPr lvl="1"/>
            <a:r>
              <a:rPr lang="en-US" sz="1800" dirty="0" smtClean="0"/>
              <a:t>Monitoring with System Center Operations Manager</a:t>
            </a:r>
          </a:p>
          <a:p>
            <a:pPr lvl="1"/>
            <a:r>
              <a:rPr lang="en-US" sz="1800" dirty="0" smtClean="0"/>
              <a:t>Bare Metal Recovery … with the System Recovery Tool (SRT)</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7"/>
          <p:cNvSpPr>
            <a:spLocks noGrp="1" noChangeArrowheads="1"/>
          </p:cNvSpPr>
          <p:nvPr>
            <p:ph type="title"/>
          </p:nvPr>
        </p:nvSpPr>
        <p:spPr/>
        <p:txBody>
          <a:bodyPr/>
          <a:lstStyle/>
          <a:p>
            <a:r>
              <a:rPr lang="en-US" smtClean="0"/>
              <a:t>SQL Server</a:t>
            </a:r>
          </a:p>
        </p:txBody>
      </p:sp>
      <p:sp>
        <p:nvSpPr>
          <p:cNvPr id="55300" name="Rectangle 28"/>
          <p:cNvSpPr>
            <a:spLocks noGrp="1" noChangeArrowheads="1"/>
          </p:cNvSpPr>
          <p:nvPr>
            <p:ph sz="half" idx="1"/>
          </p:nvPr>
        </p:nvSpPr>
        <p:spPr/>
        <p:txBody>
          <a:bodyPr/>
          <a:lstStyle/>
          <a:p>
            <a:r>
              <a:rPr lang="en-US" smtClean="0"/>
              <a:t>Mirrored Database</a:t>
            </a:r>
          </a:p>
          <a:p>
            <a:pPr lvl="1"/>
            <a:r>
              <a:rPr lang="en-US" smtClean="0"/>
              <a:t>Mirrors feature redundant SQL servers and redundant databases</a:t>
            </a:r>
          </a:p>
          <a:p>
            <a:pPr lvl="1"/>
            <a:r>
              <a:rPr lang="en-US" smtClean="0"/>
              <a:t>Databases logs are replicated</a:t>
            </a:r>
          </a:p>
          <a:p>
            <a:pPr lvl="1"/>
            <a:r>
              <a:rPr lang="en-US" smtClean="0"/>
              <a:t>Database Failover is now automatically recovered in DPM 2007 service pack 1</a:t>
            </a:r>
          </a:p>
          <a:p>
            <a:endParaRPr lang="en-US" dirty="0" smtClean="0"/>
          </a:p>
        </p:txBody>
      </p:sp>
      <p:sp>
        <p:nvSpPr>
          <p:cNvPr id="90" name="Content Placeholder 89"/>
          <p:cNvSpPr>
            <a:spLocks noGrp="1"/>
          </p:cNvSpPr>
          <p:nvPr>
            <p:ph sz="half" idx="2"/>
          </p:nvPr>
        </p:nvSpPr>
        <p:spPr/>
        <p:txBody>
          <a:bodyPr/>
          <a:lstStyle/>
          <a:p>
            <a:endParaRPr lang="en-US">
              <a:solidFill>
                <a:schemeClr val="tx1"/>
              </a:solidFill>
            </a:endParaRPr>
          </a:p>
        </p:txBody>
      </p:sp>
      <p:sp>
        <p:nvSpPr>
          <p:cNvPr id="24" name="Rounded Rectangle 23"/>
          <p:cNvSpPr/>
          <p:nvPr/>
        </p:nvSpPr>
        <p:spPr bwMode="auto">
          <a:xfrm>
            <a:off x="5416952" y="1254109"/>
            <a:ext cx="3368234" cy="4999935"/>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29" name="Text Box 181"/>
          <p:cNvSpPr txBox="1">
            <a:spLocks noChangeArrowheads="1"/>
          </p:cNvSpPr>
          <p:nvPr/>
        </p:nvSpPr>
        <p:spPr bwMode="auto">
          <a:xfrm>
            <a:off x="5459104" y="1371109"/>
            <a:ext cx="3343701" cy="286232"/>
          </a:xfrm>
          <a:prstGeom prst="rect">
            <a:avLst/>
          </a:prstGeom>
          <a:noFill/>
          <a:ln w="9525" algn="ctr">
            <a:noFill/>
            <a:miter lim="800000"/>
            <a:headEnd/>
            <a:tailEnd/>
          </a:ln>
        </p:spPr>
        <p:txBody>
          <a:bodyPr wrap="square">
            <a:spAutoFit/>
          </a:bodyPr>
          <a:lstStyle/>
          <a:p>
            <a:pPr algn="ctr">
              <a:lnSpc>
                <a:spcPct val="90000"/>
              </a:lnSpc>
            </a:pPr>
            <a:r>
              <a:rPr lang="en-US" sz="1400" b="1" u="sng" dirty="0" smtClean="0">
                <a:effectLst>
                  <a:outerShdw blurRad="38100" dist="38100" dir="2700000" algn="tl">
                    <a:srgbClr val="000000">
                      <a:alpha val="43137"/>
                    </a:srgbClr>
                  </a:outerShdw>
                </a:effectLst>
                <a:latin typeface="+mj-lt"/>
              </a:rPr>
              <a:t>Database mirrored SQL cluster</a:t>
            </a:r>
          </a:p>
        </p:txBody>
      </p:sp>
      <p:sp>
        <p:nvSpPr>
          <p:cNvPr id="30" name="Text Box 183"/>
          <p:cNvSpPr txBox="1">
            <a:spLocks noChangeArrowheads="1"/>
          </p:cNvSpPr>
          <p:nvPr/>
        </p:nvSpPr>
        <p:spPr bwMode="auto">
          <a:xfrm>
            <a:off x="5259371" y="1942351"/>
            <a:ext cx="990691" cy="424732"/>
          </a:xfrm>
          <a:prstGeom prst="rect">
            <a:avLst/>
          </a:prstGeom>
          <a:noFill/>
          <a:ln w="9525" algn="ctr">
            <a:noFill/>
            <a:miter lim="800000"/>
            <a:headEnd/>
            <a:tailEnd/>
          </a:ln>
        </p:spPr>
        <p:txBody>
          <a:bodyPr wrap="square">
            <a:spAutoFit/>
          </a:bodyPr>
          <a:lstStyle/>
          <a:p>
            <a:pPr algn="r">
              <a:lnSpc>
                <a:spcPct val="90000"/>
              </a:lnSpc>
            </a:pPr>
            <a:r>
              <a:rPr lang="en-US" sz="1200" dirty="0" smtClean="0">
                <a:effectLst>
                  <a:outerShdw blurRad="38100" dist="38100" dir="2700000" algn="tl">
                    <a:srgbClr val="000000">
                      <a:alpha val="43137"/>
                    </a:srgbClr>
                  </a:outerShdw>
                </a:effectLst>
                <a:latin typeface="+mj-lt"/>
              </a:rPr>
              <a:t>SQL</a:t>
            </a:r>
          </a:p>
          <a:p>
            <a:pPr algn="r">
              <a:lnSpc>
                <a:spcPct val="90000"/>
              </a:lnSpc>
            </a:pPr>
            <a:r>
              <a:rPr lang="en-US" sz="1200" dirty="0" smtClean="0">
                <a:effectLst>
                  <a:outerShdw blurRad="38100" dist="38100" dir="2700000" algn="tl">
                    <a:srgbClr val="000000">
                      <a:alpha val="43137"/>
                    </a:srgbClr>
                  </a:outerShdw>
                </a:effectLst>
                <a:latin typeface="+mj-lt"/>
              </a:rPr>
              <a:t>Primary</a:t>
            </a:r>
          </a:p>
        </p:txBody>
      </p:sp>
      <p:pic>
        <p:nvPicPr>
          <p:cNvPr id="32" name="Picture 2" descr="D:\Projects\Microsoft\DPM_Deck\images\Vista (344).png"/>
          <p:cNvPicPr>
            <a:picLocks noChangeAspect="1" noChangeArrowheads="1"/>
          </p:cNvPicPr>
          <p:nvPr/>
        </p:nvPicPr>
        <p:blipFill>
          <a:blip r:embed="rId3" cstate="print"/>
          <a:srcRect/>
          <a:stretch>
            <a:fillRect/>
          </a:stretch>
        </p:blipFill>
        <p:spPr bwMode="auto">
          <a:xfrm>
            <a:off x="6103058" y="1813169"/>
            <a:ext cx="840274" cy="840275"/>
          </a:xfrm>
          <a:prstGeom prst="rect">
            <a:avLst/>
          </a:prstGeom>
          <a:noFill/>
        </p:spPr>
      </p:pic>
      <p:sp>
        <p:nvSpPr>
          <p:cNvPr id="34" name="AutoShape 177"/>
          <p:cNvSpPr>
            <a:spLocks noChangeArrowheads="1"/>
          </p:cNvSpPr>
          <p:nvPr/>
        </p:nvSpPr>
        <p:spPr bwMode="auto">
          <a:xfrm>
            <a:off x="6399752" y="3726037"/>
            <a:ext cx="246724" cy="583307"/>
          </a:xfrm>
          <a:prstGeom prst="downArrow">
            <a:avLst>
              <a:gd name="adj1" fmla="val 50000"/>
              <a:gd name="adj2" fmla="val 52078"/>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dirty="0">
              <a:effectLst>
                <a:outerShdw blurRad="38100" dist="38100" dir="2700000" algn="tl">
                  <a:srgbClr val="000000">
                    <a:alpha val="43137"/>
                  </a:srgbClr>
                </a:outerShdw>
              </a:effectLst>
              <a:latin typeface="+mj-lt"/>
            </a:endParaRPr>
          </a:p>
        </p:txBody>
      </p:sp>
      <p:sp>
        <p:nvSpPr>
          <p:cNvPr id="35" name="AutoShape 179"/>
          <p:cNvSpPr>
            <a:spLocks noChangeArrowheads="1"/>
          </p:cNvSpPr>
          <p:nvPr/>
        </p:nvSpPr>
        <p:spPr bwMode="auto">
          <a:xfrm>
            <a:off x="6258642" y="5332487"/>
            <a:ext cx="558624" cy="50429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83 w 21600"/>
              <a:gd name="T13" fmla="*/ 12396 h 21600"/>
              <a:gd name="T14" fmla="*/ 19417 w 21600"/>
              <a:gd name="T15" fmla="*/ 18594 h 21600"/>
            </a:gdLst>
            <a:ahLst/>
            <a:cxnLst>
              <a:cxn ang="T8">
                <a:pos x="T0" y="T1"/>
              </a:cxn>
              <a:cxn ang="T9">
                <a:pos x="T2" y="T3"/>
              </a:cxn>
              <a:cxn ang="T10">
                <a:pos x="T4" y="T5"/>
              </a:cxn>
              <a:cxn ang="T11">
                <a:pos x="T6" y="T7"/>
              </a:cxn>
            </a:cxnLst>
            <a:rect l="T12" t="T13" r="T14" b="T15"/>
            <a:pathLst>
              <a:path w="21600" h="21600">
                <a:moveTo>
                  <a:pt x="10800" y="0"/>
                </a:moveTo>
                <a:lnTo>
                  <a:pt x="6545" y="6171"/>
                </a:lnTo>
                <a:lnTo>
                  <a:pt x="8640" y="6171"/>
                </a:lnTo>
                <a:lnTo>
                  <a:pt x="8640" y="12396"/>
                </a:lnTo>
                <a:lnTo>
                  <a:pt x="4301" y="12396"/>
                </a:lnTo>
                <a:lnTo>
                  <a:pt x="4301" y="9390"/>
                </a:lnTo>
                <a:lnTo>
                  <a:pt x="0" y="15495"/>
                </a:lnTo>
                <a:lnTo>
                  <a:pt x="4301" y="21600"/>
                </a:lnTo>
                <a:lnTo>
                  <a:pt x="4301" y="18594"/>
                </a:lnTo>
                <a:lnTo>
                  <a:pt x="17299" y="18594"/>
                </a:lnTo>
                <a:lnTo>
                  <a:pt x="17299" y="21600"/>
                </a:lnTo>
                <a:lnTo>
                  <a:pt x="21600" y="15495"/>
                </a:lnTo>
                <a:lnTo>
                  <a:pt x="17299" y="9390"/>
                </a:lnTo>
                <a:lnTo>
                  <a:pt x="17299" y="12396"/>
                </a:lnTo>
                <a:lnTo>
                  <a:pt x="12960" y="12396"/>
                </a:lnTo>
                <a:lnTo>
                  <a:pt x="12960" y="6171"/>
                </a:lnTo>
                <a:lnTo>
                  <a:pt x="15055" y="6171"/>
                </a:lnTo>
                <a:close/>
              </a:path>
            </a:pathLst>
          </a:cu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a:effectLst>
                <a:outerShdw blurRad="38100" dist="38100" dir="2700000" algn="tl">
                  <a:srgbClr val="000000">
                    <a:alpha val="43137"/>
                  </a:srgbClr>
                </a:outerShdw>
              </a:effectLst>
              <a:latin typeface="+mj-lt"/>
            </a:endParaRPr>
          </a:p>
        </p:txBody>
      </p:sp>
      <p:sp>
        <p:nvSpPr>
          <p:cNvPr id="36" name="Text Box 184"/>
          <p:cNvSpPr txBox="1">
            <a:spLocks noChangeArrowheads="1"/>
          </p:cNvSpPr>
          <p:nvPr/>
        </p:nvSpPr>
        <p:spPr bwMode="auto">
          <a:xfrm>
            <a:off x="6781809" y="4615467"/>
            <a:ext cx="952500" cy="258526"/>
          </a:xfrm>
          <a:prstGeom prst="rect">
            <a:avLst/>
          </a:prstGeom>
          <a:noFill/>
          <a:ln w="9525" algn="ctr">
            <a:noFill/>
            <a:miter lim="800000"/>
            <a:headEnd/>
            <a:tailEnd/>
          </a:ln>
        </p:spPr>
        <p:txBody>
          <a:bodyPr lIns="91435" tIns="45717" rIns="91435" bIns="45717">
            <a:spAutoFit/>
          </a:bodyPr>
          <a:lstStyle/>
          <a:p>
            <a:pPr eaLnBrk="0" hangingPunct="0">
              <a:lnSpc>
                <a:spcPct val="90000"/>
              </a:lnSpc>
              <a:defRPr/>
            </a:pPr>
            <a:r>
              <a:rPr lang="en-US" sz="1200" dirty="0">
                <a:effectLst>
                  <a:outerShdw blurRad="38100" dist="38100" dir="2700000" algn="tl">
                    <a:srgbClr val="000000">
                      <a:alpha val="43137"/>
                    </a:srgbClr>
                  </a:outerShdw>
                </a:effectLst>
                <a:latin typeface="+mn-lt"/>
                <a:cs typeface="+mn-cs"/>
              </a:rPr>
              <a:t>DPM</a:t>
            </a:r>
          </a:p>
        </p:txBody>
      </p:sp>
      <p:grpSp>
        <p:nvGrpSpPr>
          <p:cNvPr id="2" name="Group 37"/>
          <p:cNvGrpSpPr/>
          <p:nvPr/>
        </p:nvGrpSpPr>
        <p:grpSpPr>
          <a:xfrm>
            <a:off x="5470004" y="5358100"/>
            <a:ext cx="770422" cy="747877"/>
            <a:chOff x="5428766" y="3592903"/>
            <a:chExt cx="770422" cy="747877"/>
          </a:xfrm>
        </p:grpSpPr>
        <p:grpSp>
          <p:nvGrpSpPr>
            <p:cNvPr id="3" name="Group 38"/>
            <p:cNvGrpSpPr/>
            <p:nvPr/>
          </p:nvGrpSpPr>
          <p:grpSpPr>
            <a:xfrm>
              <a:off x="5552944" y="3592903"/>
              <a:ext cx="452746" cy="443077"/>
              <a:chOff x="6691381" y="3538566"/>
              <a:chExt cx="1282751" cy="1346654"/>
            </a:xfrm>
          </p:grpSpPr>
          <p:sp>
            <p:nvSpPr>
              <p:cNvPr id="55" name="Oval 54"/>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4" name="Group 17"/>
              <p:cNvGrpSpPr/>
              <p:nvPr/>
            </p:nvGrpSpPr>
            <p:grpSpPr>
              <a:xfrm flipH="1">
                <a:off x="6802955" y="3538566"/>
                <a:ext cx="915230" cy="1242090"/>
                <a:chOff x="8100716" y="3773214"/>
                <a:chExt cx="441437" cy="599089"/>
              </a:xfrm>
            </p:grpSpPr>
            <p:sp>
              <p:nvSpPr>
                <p:cNvPr id="57" name="Flowchart: Magnetic Disk 56"/>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58" name="Oval 57"/>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nvGrpSpPr>
            <p:cNvPr id="5" name="Group 16"/>
            <p:cNvGrpSpPr/>
            <p:nvPr/>
          </p:nvGrpSpPr>
          <p:grpSpPr>
            <a:xfrm>
              <a:off x="5428766" y="3773526"/>
              <a:ext cx="452746" cy="443077"/>
              <a:chOff x="6691381" y="3538566"/>
              <a:chExt cx="1282751" cy="1346654"/>
            </a:xfrm>
          </p:grpSpPr>
          <p:sp>
            <p:nvSpPr>
              <p:cNvPr id="51" name="Oval 50"/>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6" name="Group 17"/>
              <p:cNvGrpSpPr/>
              <p:nvPr/>
            </p:nvGrpSpPr>
            <p:grpSpPr>
              <a:xfrm flipH="1">
                <a:off x="6802955" y="3538566"/>
                <a:ext cx="915230" cy="1242090"/>
                <a:chOff x="8100716" y="3773214"/>
                <a:chExt cx="441437" cy="599089"/>
              </a:xfrm>
            </p:grpSpPr>
            <p:sp>
              <p:nvSpPr>
                <p:cNvPr id="53" name="Flowchart: Magnetic Disk 52"/>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54" name="Oval 53"/>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nvGrpSpPr>
            <p:cNvPr id="7" name="Group 16"/>
            <p:cNvGrpSpPr/>
            <p:nvPr/>
          </p:nvGrpSpPr>
          <p:grpSpPr>
            <a:xfrm>
              <a:off x="5746442" y="3728370"/>
              <a:ext cx="452746" cy="443077"/>
              <a:chOff x="6691381" y="3538566"/>
              <a:chExt cx="1282751" cy="1346654"/>
            </a:xfrm>
          </p:grpSpPr>
          <p:sp>
            <p:nvSpPr>
              <p:cNvPr id="47" name="Oval 46"/>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8" name="Group 17"/>
              <p:cNvGrpSpPr/>
              <p:nvPr/>
            </p:nvGrpSpPr>
            <p:grpSpPr>
              <a:xfrm flipH="1">
                <a:off x="6802955" y="3538566"/>
                <a:ext cx="915230" cy="1242090"/>
                <a:chOff x="8100716" y="3773214"/>
                <a:chExt cx="441437" cy="599089"/>
              </a:xfrm>
            </p:grpSpPr>
            <p:sp>
              <p:nvSpPr>
                <p:cNvPr id="49" name="Flowchart: Magnetic Disk 48"/>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50" name="Oval 49"/>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nvGrpSpPr>
            <p:cNvPr id="9" name="Group 16"/>
            <p:cNvGrpSpPr/>
            <p:nvPr/>
          </p:nvGrpSpPr>
          <p:grpSpPr>
            <a:xfrm>
              <a:off x="5654545" y="3897703"/>
              <a:ext cx="452746" cy="443077"/>
              <a:chOff x="6691381" y="3538566"/>
              <a:chExt cx="1282751" cy="1346654"/>
            </a:xfrm>
          </p:grpSpPr>
          <p:sp>
            <p:nvSpPr>
              <p:cNvPr id="43" name="Oval 42"/>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0" name="Group 17"/>
              <p:cNvGrpSpPr/>
              <p:nvPr/>
            </p:nvGrpSpPr>
            <p:grpSpPr>
              <a:xfrm flipH="1">
                <a:off x="6802955" y="3538566"/>
                <a:ext cx="915230" cy="1242090"/>
                <a:chOff x="8100716" y="3773214"/>
                <a:chExt cx="441437" cy="599089"/>
              </a:xfrm>
            </p:grpSpPr>
            <p:sp>
              <p:nvSpPr>
                <p:cNvPr id="45" name="Flowchart: Magnetic Disk 44"/>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46" name="Oval 45"/>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pic>
        <p:nvPicPr>
          <p:cNvPr id="60" name="Picture 2" descr="D:\Projects\Microsoft\DPM_Deck\images\Vista (344).png"/>
          <p:cNvPicPr>
            <a:picLocks noChangeAspect="1" noChangeArrowheads="1"/>
          </p:cNvPicPr>
          <p:nvPr/>
        </p:nvPicPr>
        <p:blipFill>
          <a:blip r:embed="rId3" cstate="print"/>
          <a:srcRect/>
          <a:stretch>
            <a:fillRect/>
          </a:stretch>
        </p:blipFill>
        <p:spPr bwMode="auto">
          <a:xfrm>
            <a:off x="7138482" y="1813169"/>
            <a:ext cx="840274" cy="840275"/>
          </a:xfrm>
          <a:prstGeom prst="rect">
            <a:avLst/>
          </a:prstGeom>
          <a:noFill/>
        </p:spPr>
      </p:pic>
      <p:sp>
        <p:nvSpPr>
          <p:cNvPr id="62" name="Text Box 183"/>
          <p:cNvSpPr txBox="1">
            <a:spLocks noChangeArrowheads="1"/>
          </p:cNvSpPr>
          <p:nvPr/>
        </p:nvSpPr>
        <p:spPr bwMode="auto">
          <a:xfrm>
            <a:off x="7821186" y="1942351"/>
            <a:ext cx="1085894" cy="424732"/>
          </a:xfrm>
          <a:prstGeom prst="rect">
            <a:avLst/>
          </a:prstGeom>
          <a:noFill/>
          <a:ln w="9525" algn="ctr">
            <a:noFill/>
            <a:miter lim="800000"/>
            <a:headEnd/>
            <a:tailEnd/>
          </a:ln>
        </p:spPr>
        <p:txBody>
          <a:bodyPr wrap="square">
            <a:spAutoFit/>
          </a:bodyPr>
          <a:lstStyle/>
          <a:p>
            <a:pPr>
              <a:lnSpc>
                <a:spcPct val="90000"/>
              </a:lnSpc>
            </a:pPr>
            <a:r>
              <a:rPr lang="en-US" sz="1200" dirty="0" smtClean="0">
                <a:effectLst>
                  <a:outerShdw blurRad="38100" dist="38100" dir="2700000" algn="tl">
                    <a:srgbClr val="000000">
                      <a:alpha val="43137"/>
                    </a:srgbClr>
                  </a:outerShdw>
                </a:effectLst>
                <a:latin typeface="+mj-lt"/>
              </a:rPr>
              <a:t>SQL Secondary</a:t>
            </a:r>
          </a:p>
        </p:txBody>
      </p:sp>
      <p:grpSp>
        <p:nvGrpSpPr>
          <p:cNvPr id="11" name="Group 16"/>
          <p:cNvGrpSpPr/>
          <p:nvPr/>
        </p:nvGrpSpPr>
        <p:grpSpPr>
          <a:xfrm>
            <a:off x="6195721" y="3083134"/>
            <a:ext cx="646245" cy="632444"/>
            <a:chOff x="6691381" y="3538566"/>
            <a:chExt cx="1282751" cy="1346654"/>
          </a:xfrm>
        </p:grpSpPr>
        <p:sp>
          <p:nvSpPr>
            <p:cNvPr id="64" name="Oval 63"/>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2" name="Group 17"/>
            <p:cNvGrpSpPr/>
            <p:nvPr/>
          </p:nvGrpSpPr>
          <p:grpSpPr>
            <a:xfrm flipH="1">
              <a:off x="6802955" y="3538566"/>
              <a:ext cx="915230" cy="1242090"/>
              <a:chOff x="8100716" y="3773214"/>
              <a:chExt cx="441437" cy="599089"/>
            </a:xfrm>
          </p:grpSpPr>
          <p:sp>
            <p:nvSpPr>
              <p:cNvPr id="66" name="Flowchart: Magnetic Disk 65"/>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67" name="Oval 66"/>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nvGrpSpPr>
          <p:cNvPr id="13" name="Group 16"/>
          <p:cNvGrpSpPr/>
          <p:nvPr/>
        </p:nvGrpSpPr>
        <p:grpSpPr>
          <a:xfrm>
            <a:off x="7414921" y="3083134"/>
            <a:ext cx="646245" cy="632444"/>
            <a:chOff x="6691381" y="3538566"/>
            <a:chExt cx="1282751" cy="1346654"/>
          </a:xfrm>
        </p:grpSpPr>
        <p:sp>
          <p:nvSpPr>
            <p:cNvPr id="69" name="Oval 68"/>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4" name="Group 17"/>
            <p:cNvGrpSpPr/>
            <p:nvPr/>
          </p:nvGrpSpPr>
          <p:grpSpPr>
            <a:xfrm flipH="1">
              <a:off x="6802955" y="3538566"/>
              <a:ext cx="915230" cy="1242090"/>
              <a:chOff x="8100716" y="3773214"/>
              <a:chExt cx="441437" cy="599089"/>
            </a:xfrm>
          </p:grpSpPr>
          <p:sp>
            <p:nvSpPr>
              <p:cNvPr id="71" name="Flowchart: Magnetic Disk 70"/>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72" name="Oval 71"/>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sp>
        <p:nvSpPr>
          <p:cNvPr id="73" name="AutoShape 177"/>
          <p:cNvSpPr>
            <a:spLocks noChangeArrowheads="1"/>
          </p:cNvSpPr>
          <p:nvPr/>
        </p:nvSpPr>
        <p:spPr bwMode="auto">
          <a:xfrm>
            <a:off x="6357946" y="2670881"/>
            <a:ext cx="249237" cy="365760"/>
          </a:xfrm>
          <a:prstGeom prst="downArrow">
            <a:avLst>
              <a:gd name="adj1" fmla="val 50000"/>
              <a:gd name="adj2" fmla="val 52078"/>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dirty="0">
              <a:effectLst>
                <a:outerShdw blurRad="38100" dist="38100" dir="2700000" algn="tl">
                  <a:srgbClr val="000000">
                    <a:alpha val="43137"/>
                  </a:srgbClr>
                </a:outerShdw>
              </a:effectLst>
              <a:latin typeface="+mj-lt"/>
            </a:endParaRPr>
          </a:p>
        </p:txBody>
      </p:sp>
      <p:sp>
        <p:nvSpPr>
          <p:cNvPr id="74" name="Left-Right Arrow 73"/>
          <p:cNvSpPr/>
          <p:nvPr/>
        </p:nvSpPr>
        <p:spPr bwMode="auto">
          <a:xfrm>
            <a:off x="6752703" y="3264671"/>
            <a:ext cx="651611" cy="292608"/>
          </a:xfrm>
          <a:prstGeom prst="leftRight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defRPr/>
            </a:pPr>
            <a:endParaRPr lang="en-US" sz="900" dirty="0" err="1" smtClean="0">
              <a:effectLst>
                <a:outerShdw blurRad="38100" dist="38100" dir="2700000" algn="tl">
                  <a:srgbClr val="000000">
                    <a:alpha val="43137"/>
                  </a:srgbClr>
                </a:outerShdw>
              </a:effectLst>
              <a:latin typeface="+mj-lt"/>
            </a:endParaRPr>
          </a:p>
        </p:txBody>
      </p:sp>
      <p:sp>
        <p:nvSpPr>
          <p:cNvPr id="75" name="AutoShape 177"/>
          <p:cNvSpPr>
            <a:spLocks noChangeArrowheads="1"/>
          </p:cNvSpPr>
          <p:nvPr/>
        </p:nvSpPr>
        <p:spPr bwMode="auto">
          <a:xfrm>
            <a:off x="7541288" y="2670881"/>
            <a:ext cx="249237" cy="365760"/>
          </a:xfrm>
          <a:prstGeom prst="downArrow">
            <a:avLst>
              <a:gd name="adj1" fmla="val 50000"/>
              <a:gd name="adj2" fmla="val 52078"/>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dirty="0">
              <a:effectLst>
                <a:outerShdw blurRad="38100" dist="38100" dir="2700000" algn="tl">
                  <a:srgbClr val="000000">
                    <a:alpha val="43137"/>
                  </a:srgbClr>
                </a:outerShdw>
              </a:effectLst>
              <a:latin typeface="+mj-lt"/>
            </a:endParaRPr>
          </a:p>
        </p:txBody>
      </p:sp>
      <p:grpSp>
        <p:nvGrpSpPr>
          <p:cNvPr id="15" name="Group 190"/>
          <p:cNvGrpSpPr/>
          <p:nvPr/>
        </p:nvGrpSpPr>
        <p:grpSpPr>
          <a:xfrm>
            <a:off x="6836872" y="5395737"/>
            <a:ext cx="751461" cy="684430"/>
            <a:chOff x="6517947" y="3648391"/>
            <a:chExt cx="978544" cy="826855"/>
          </a:xfrm>
        </p:grpSpPr>
        <p:sp>
          <p:nvSpPr>
            <p:cNvPr id="77" name="Oval 76"/>
            <p:cNvSpPr/>
            <p:nvPr/>
          </p:nvSpPr>
          <p:spPr>
            <a:xfrm rot="20898827">
              <a:off x="6517947" y="4097589"/>
              <a:ext cx="978544" cy="377657"/>
            </a:xfrm>
            <a:prstGeom prst="ellipse">
              <a:avLst/>
            </a:prstGeom>
            <a:gradFill flip="none" rotWithShape="1">
              <a:gsLst>
                <a:gs pos="0">
                  <a:srgbClr val="000000">
                    <a:alpha val="66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6" name="Group 226"/>
            <p:cNvGrpSpPr/>
            <p:nvPr/>
          </p:nvGrpSpPr>
          <p:grpSpPr>
            <a:xfrm>
              <a:off x="6577525" y="3648391"/>
              <a:ext cx="754063" cy="809275"/>
              <a:chOff x="5231969" y="4111454"/>
              <a:chExt cx="754063" cy="929276"/>
            </a:xfrm>
          </p:grpSpPr>
          <p:pic>
            <p:nvPicPr>
              <p:cNvPr id="79" name="Picture 10" descr="D:\Projects\Microsoft\DPM PartnerVideo\images\tape.png"/>
              <p:cNvPicPr>
                <a:picLocks noChangeAspect="1" noChangeArrowheads="1"/>
              </p:cNvPicPr>
              <p:nvPr/>
            </p:nvPicPr>
            <p:blipFill>
              <a:blip r:embed="rId4" cstate="print">
                <a:duotone>
                  <a:prstClr val="black"/>
                  <a:srgbClr val="64BE46">
                    <a:lumMod val="75000"/>
                    <a:tint val="45000"/>
                    <a:satMod val="400000"/>
                  </a:srgbClr>
                </a:duotone>
              </a:blip>
              <a:srcRect/>
              <a:stretch>
                <a:fillRect/>
              </a:stretch>
            </p:blipFill>
            <p:spPr bwMode="auto">
              <a:xfrm>
                <a:off x="5231969" y="4586362"/>
                <a:ext cx="663272" cy="454368"/>
              </a:xfrm>
              <a:prstGeom prst="rect">
                <a:avLst/>
              </a:prstGeom>
              <a:noFill/>
            </p:spPr>
          </p:pic>
          <p:pic>
            <p:nvPicPr>
              <p:cNvPr id="80" name="Picture 10" descr="D:\Projects\Microsoft\DPM PartnerVideo\images\tape.png"/>
              <p:cNvPicPr>
                <a:picLocks noChangeAspect="1" noChangeArrowheads="1"/>
              </p:cNvPicPr>
              <p:nvPr/>
            </p:nvPicPr>
            <p:blipFill>
              <a:blip r:embed="rId4" cstate="print">
                <a:lum contrast="20000"/>
              </a:blip>
              <a:srcRect/>
              <a:stretch>
                <a:fillRect/>
              </a:stretch>
            </p:blipFill>
            <p:spPr bwMode="auto">
              <a:xfrm>
                <a:off x="5316581" y="4463621"/>
                <a:ext cx="663272" cy="454368"/>
              </a:xfrm>
              <a:prstGeom prst="rect">
                <a:avLst/>
              </a:prstGeom>
              <a:noFill/>
            </p:spPr>
          </p:pic>
          <p:pic>
            <p:nvPicPr>
              <p:cNvPr id="81" name="Picture 10" descr="D:\Projects\Microsoft\DPM PartnerVideo\images\tape.png"/>
              <p:cNvPicPr>
                <a:picLocks noChangeAspect="1" noChangeArrowheads="1"/>
              </p:cNvPicPr>
              <p:nvPr/>
            </p:nvPicPr>
            <p:blipFill>
              <a:blip r:embed="rId4" cstate="print">
                <a:duotone>
                  <a:srgbClr val="F3E207">
                    <a:shade val="45000"/>
                    <a:satMod val="135000"/>
                  </a:srgbClr>
                  <a:prstClr val="white"/>
                </a:duotone>
              </a:blip>
              <a:srcRect/>
              <a:stretch>
                <a:fillRect/>
              </a:stretch>
            </p:blipFill>
            <p:spPr bwMode="auto">
              <a:xfrm>
                <a:off x="5254797" y="4383302"/>
                <a:ext cx="663272" cy="454368"/>
              </a:xfrm>
              <a:prstGeom prst="rect">
                <a:avLst/>
              </a:prstGeom>
              <a:noFill/>
            </p:spPr>
          </p:pic>
          <p:pic>
            <p:nvPicPr>
              <p:cNvPr id="82" name="Picture 10" descr="D:\Projects\Microsoft\DPM PartnerVideo\images\tape.png"/>
              <p:cNvPicPr>
                <a:picLocks noChangeAspect="1" noChangeArrowheads="1"/>
              </p:cNvPicPr>
              <p:nvPr/>
            </p:nvPicPr>
            <p:blipFill>
              <a:blip r:embed="rId4" cstate="print">
                <a:duotone>
                  <a:prstClr val="black"/>
                  <a:srgbClr val="FFA514">
                    <a:tint val="45000"/>
                    <a:satMod val="400000"/>
                  </a:srgbClr>
                </a:duotone>
              </a:blip>
              <a:srcRect/>
              <a:stretch>
                <a:fillRect/>
              </a:stretch>
            </p:blipFill>
            <p:spPr bwMode="auto">
              <a:xfrm>
                <a:off x="5291868" y="4241200"/>
                <a:ext cx="663272" cy="454368"/>
              </a:xfrm>
              <a:prstGeom prst="rect">
                <a:avLst/>
              </a:prstGeom>
              <a:noFill/>
            </p:spPr>
          </p:pic>
          <p:pic>
            <p:nvPicPr>
              <p:cNvPr id="83" name="Picture 10" descr="D:\Projects\Microsoft\DPM PartnerVideo\images\tape.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5322760" y="4111454"/>
                <a:ext cx="663272" cy="454368"/>
              </a:xfrm>
              <a:prstGeom prst="rect">
                <a:avLst/>
              </a:prstGeom>
              <a:noFill/>
            </p:spPr>
          </p:pic>
        </p:grpSp>
      </p:grpSp>
      <p:pic>
        <p:nvPicPr>
          <p:cNvPr id="61" name="Picture 31" descr="server_02"/>
          <p:cNvPicPr>
            <a:picLocks noChangeAspect="1" noChangeArrowheads="1"/>
          </p:cNvPicPr>
          <p:nvPr/>
        </p:nvPicPr>
        <p:blipFill>
          <a:blip r:embed="rId5" cstate="print">
            <a:grayscl/>
            <a:lum bright="5000" contrast="1000"/>
          </a:blip>
          <a:srcRect/>
          <a:stretch>
            <a:fillRect/>
          </a:stretch>
        </p:blipFill>
        <p:spPr bwMode="auto">
          <a:xfrm>
            <a:off x="6229979" y="4386672"/>
            <a:ext cx="556201" cy="839548"/>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3"/>
          <p:cNvSpPr>
            <a:spLocks noGrp="1" noChangeArrowheads="1"/>
          </p:cNvSpPr>
          <p:nvPr>
            <p:ph type="title"/>
          </p:nvPr>
        </p:nvSpPr>
        <p:spPr/>
        <p:txBody>
          <a:bodyPr/>
          <a:lstStyle/>
          <a:p>
            <a:r>
              <a:rPr lang="en-US" smtClean="0"/>
              <a:t>SQL Server</a:t>
            </a:r>
          </a:p>
        </p:txBody>
      </p:sp>
      <p:sp>
        <p:nvSpPr>
          <p:cNvPr id="56324" name="Rectangle 24"/>
          <p:cNvSpPr>
            <a:spLocks noGrp="1" noChangeArrowheads="1"/>
          </p:cNvSpPr>
          <p:nvPr>
            <p:ph sz="half" idx="1"/>
          </p:nvPr>
        </p:nvSpPr>
        <p:spPr>
          <a:xfrm>
            <a:off x="381000" y="1411553"/>
            <a:ext cx="5119048" cy="2109569"/>
          </a:xfrm>
        </p:spPr>
        <p:txBody>
          <a:bodyPr/>
          <a:lstStyle/>
          <a:p>
            <a:r>
              <a:rPr lang="en-US" sz="3200" dirty="0" smtClean="0"/>
              <a:t>Log shipping</a:t>
            </a:r>
          </a:p>
          <a:p>
            <a:pPr lvl="1"/>
            <a:r>
              <a:rPr lang="en-US" sz="2800" dirty="0" smtClean="0"/>
              <a:t>Features one SQL server with redundant databases</a:t>
            </a:r>
          </a:p>
          <a:p>
            <a:pPr lvl="1"/>
            <a:r>
              <a:rPr lang="en-US" sz="2800" dirty="0" smtClean="0"/>
              <a:t>Each copy is treated as a unique drive by DPM</a:t>
            </a:r>
          </a:p>
          <a:p>
            <a:pPr lvl="1"/>
            <a:r>
              <a:rPr lang="en-US" sz="2800" dirty="0" smtClean="0"/>
              <a:t>Redundant backups require that both drives be protected</a:t>
            </a:r>
          </a:p>
          <a:p>
            <a:pPr lvl="1"/>
            <a:r>
              <a:rPr lang="en-US" sz="2800" dirty="0" smtClean="0"/>
              <a:t>Express Full’s only –  no T-Logs</a:t>
            </a:r>
          </a:p>
          <a:p>
            <a:pPr lvl="1"/>
            <a:endParaRPr lang="en-US" sz="2800" dirty="0" smtClean="0"/>
          </a:p>
        </p:txBody>
      </p:sp>
      <p:sp>
        <p:nvSpPr>
          <p:cNvPr id="21" name="Rounded Rectangle 20"/>
          <p:cNvSpPr/>
          <p:nvPr/>
        </p:nvSpPr>
        <p:spPr bwMode="auto">
          <a:xfrm>
            <a:off x="5608024" y="1254109"/>
            <a:ext cx="3368234" cy="4999935"/>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22" name="Text Box 181"/>
          <p:cNvSpPr txBox="1">
            <a:spLocks noChangeArrowheads="1"/>
          </p:cNvSpPr>
          <p:nvPr/>
        </p:nvSpPr>
        <p:spPr bwMode="auto">
          <a:xfrm>
            <a:off x="5650176" y="1371109"/>
            <a:ext cx="3343701" cy="286232"/>
          </a:xfrm>
          <a:prstGeom prst="rect">
            <a:avLst/>
          </a:prstGeom>
          <a:noFill/>
          <a:ln w="9525" algn="ctr">
            <a:noFill/>
            <a:miter lim="800000"/>
            <a:headEnd/>
            <a:tailEnd/>
          </a:ln>
        </p:spPr>
        <p:txBody>
          <a:bodyPr wrap="square">
            <a:spAutoFit/>
          </a:bodyPr>
          <a:lstStyle/>
          <a:p>
            <a:pPr algn="ctr">
              <a:lnSpc>
                <a:spcPct val="90000"/>
              </a:lnSpc>
            </a:pPr>
            <a:r>
              <a:rPr lang="en-US" sz="1400" b="1" u="sng" dirty="0" smtClean="0">
                <a:effectLst>
                  <a:outerShdw blurRad="38100" dist="38100" dir="2700000" algn="tl">
                    <a:srgbClr val="000000">
                      <a:alpha val="43137"/>
                    </a:srgbClr>
                  </a:outerShdw>
                </a:effectLst>
                <a:latin typeface="+mj-lt"/>
              </a:rPr>
              <a:t>SQL Log Shipping</a:t>
            </a:r>
          </a:p>
        </p:txBody>
      </p:sp>
      <p:sp>
        <p:nvSpPr>
          <p:cNvPr id="23" name="Text Box 183"/>
          <p:cNvSpPr txBox="1">
            <a:spLocks noChangeArrowheads="1"/>
          </p:cNvSpPr>
          <p:nvPr/>
        </p:nvSpPr>
        <p:spPr bwMode="auto">
          <a:xfrm>
            <a:off x="5462318" y="1982391"/>
            <a:ext cx="990691" cy="258532"/>
          </a:xfrm>
          <a:prstGeom prst="rect">
            <a:avLst/>
          </a:prstGeom>
          <a:noFill/>
          <a:ln w="9525" algn="ctr">
            <a:noFill/>
            <a:miter lim="800000"/>
            <a:headEnd/>
            <a:tailEnd/>
          </a:ln>
        </p:spPr>
        <p:txBody>
          <a:bodyPr wrap="square">
            <a:spAutoFit/>
          </a:bodyPr>
          <a:lstStyle/>
          <a:p>
            <a:pPr algn="r">
              <a:lnSpc>
                <a:spcPct val="90000"/>
              </a:lnSpc>
            </a:pPr>
            <a:r>
              <a:rPr lang="en-US" sz="1200" dirty="0" smtClean="0">
                <a:effectLst>
                  <a:outerShdw blurRad="38100" dist="38100" dir="2700000" algn="tl">
                    <a:srgbClr val="000000">
                      <a:alpha val="43137"/>
                    </a:srgbClr>
                  </a:outerShdw>
                </a:effectLst>
                <a:latin typeface="+mj-lt"/>
              </a:rPr>
              <a:t>SQL</a:t>
            </a:r>
          </a:p>
        </p:txBody>
      </p:sp>
      <p:pic>
        <p:nvPicPr>
          <p:cNvPr id="25" name="Picture 2" descr="D:\Projects\Microsoft\DPM_Deck\images\Vista (344).png"/>
          <p:cNvPicPr>
            <a:picLocks noChangeAspect="1" noChangeArrowheads="1"/>
          </p:cNvPicPr>
          <p:nvPr/>
        </p:nvPicPr>
        <p:blipFill>
          <a:blip r:embed="rId3" cstate="print"/>
          <a:srcRect/>
          <a:stretch>
            <a:fillRect/>
          </a:stretch>
        </p:blipFill>
        <p:spPr bwMode="auto">
          <a:xfrm>
            <a:off x="6294130" y="1813169"/>
            <a:ext cx="840274" cy="840275"/>
          </a:xfrm>
          <a:prstGeom prst="rect">
            <a:avLst/>
          </a:prstGeom>
          <a:noFill/>
        </p:spPr>
      </p:pic>
      <p:sp>
        <p:nvSpPr>
          <p:cNvPr id="27" name="AutoShape 177"/>
          <p:cNvSpPr>
            <a:spLocks noChangeArrowheads="1"/>
          </p:cNvSpPr>
          <p:nvPr/>
        </p:nvSpPr>
        <p:spPr bwMode="auto">
          <a:xfrm>
            <a:off x="6590824" y="3726037"/>
            <a:ext cx="246724" cy="583307"/>
          </a:xfrm>
          <a:prstGeom prst="downArrow">
            <a:avLst>
              <a:gd name="adj1" fmla="val 50000"/>
              <a:gd name="adj2" fmla="val 52078"/>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dirty="0">
              <a:effectLst>
                <a:outerShdw blurRad="38100" dist="38100" dir="2700000" algn="tl">
                  <a:srgbClr val="000000">
                    <a:alpha val="43137"/>
                  </a:srgbClr>
                </a:outerShdw>
              </a:effectLst>
              <a:latin typeface="+mj-lt"/>
            </a:endParaRPr>
          </a:p>
        </p:txBody>
      </p:sp>
      <p:sp>
        <p:nvSpPr>
          <p:cNvPr id="28" name="AutoShape 179"/>
          <p:cNvSpPr>
            <a:spLocks noChangeArrowheads="1"/>
          </p:cNvSpPr>
          <p:nvPr/>
        </p:nvSpPr>
        <p:spPr bwMode="auto">
          <a:xfrm>
            <a:off x="6449714" y="5332487"/>
            <a:ext cx="558624" cy="50429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83 w 21600"/>
              <a:gd name="T13" fmla="*/ 12396 h 21600"/>
              <a:gd name="T14" fmla="*/ 19417 w 21600"/>
              <a:gd name="T15" fmla="*/ 18594 h 21600"/>
            </a:gdLst>
            <a:ahLst/>
            <a:cxnLst>
              <a:cxn ang="T8">
                <a:pos x="T0" y="T1"/>
              </a:cxn>
              <a:cxn ang="T9">
                <a:pos x="T2" y="T3"/>
              </a:cxn>
              <a:cxn ang="T10">
                <a:pos x="T4" y="T5"/>
              </a:cxn>
              <a:cxn ang="T11">
                <a:pos x="T6" y="T7"/>
              </a:cxn>
            </a:cxnLst>
            <a:rect l="T12" t="T13" r="T14" b="T15"/>
            <a:pathLst>
              <a:path w="21600" h="21600">
                <a:moveTo>
                  <a:pt x="10800" y="0"/>
                </a:moveTo>
                <a:lnTo>
                  <a:pt x="6545" y="6171"/>
                </a:lnTo>
                <a:lnTo>
                  <a:pt x="8640" y="6171"/>
                </a:lnTo>
                <a:lnTo>
                  <a:pt x="8640" y="12396"/>
                </a:lnTo>
                <a:lnTo>
                  <a:pt x="4301" y="12396"/>
                </a:lnTo>
                <a:lnTo>
                  <a:pt x="4301" y="9390"/>
                </a:lnTo>
                <a:lnTo>
                  <a:pt x="0" y="15495"/>
                </a:lnTo>
                <a:lnTo>
                  <a:pt x="4301" y="21600"/>
                </a:lnTo>
                <a:lnTo>
                  <a:pt x="4301" y="18594"/>
                </a:lnTo>
                <a:lnTo>
                  <a:pt x="17299" y="18594"/>
                </a:lnTo>
                <a:lnTo>
                  <a:pt x="17299" y="21600"/>
                </a:lnTo>
                <a:lnTo>
                  <a:pt x="21600" y="15495"/>
                </a:lnTo>
                <a:lnTo>
                  <a:pt x="17299" y="9390"/>
                </a:lnTo>
                <a:lnTo>
                  <a:pt x="17299" y="12396"/>
                </a:lnTo>
                <a:lnTo>
                  <a:pt x="12960" y="12396"/>
                </a:lnTo>
                <a:lnTo>
                  <a:pt x="12960" y="6171"/>
                </a:lnTo>
                <a:lnTo>
                  <a:pt x="15055" y="6171"/>
                </a:lnTo>
                <a:close/>
              </a:path>
            </a:pathLst>
          </a:cu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a:effectLst>
                <a:outerShdw blurRad="38100" dist="38100" dir="2700000" algn="tl">
                  <a:srgbClr val="000000">
                    <a:alpha val="43137"/>
                  </a:srgbClr>
                </a:outerShdw>
              </a:effectLst>
              <a:latin typeface="+mj-lt"/>
            </a:endParaRPr>
          </a:p>
        </p:txBody>
      </p:sp>
      <p:sp>
        <p:nvSpPr>
          <p:cNvPr id="29" name="Text Box 184"/>
          <p:cNvSpPr txBox="1">
            <a:spLocks noChangeArrowheads="1"/>
          </p:cNvSpPr>
          <p:nvPr/>
        </p:nvSpPr>
        <p:spPr bwMode="auto">
          <a:xfrm>
            <a:off x="6972881" y="4615467"/>
            <a:ext cx="952500" cy="258526"/>
          </a:xfrm>
          <a:prstGeom prst="rect">
            <a:avLst/>
          </a:prstGeom>
          <a:noFill/>
          <a:ln w="9525" algn="ctr">
            <a:noFill/>
            <a:miter lim="800000"/>
            <a:headEnd/>
            <a:tailEnd/>
          </a:ln>
        </p:spPr>
        <p:txBody>
          <a:bodyPr lIns="91435" tIns="45717" rIns="91435" bIns="45717">
            <a:spAutoFit/>
          </a:bodyPr>
          <a:lstStyle/>
          <a:p>
            <a:pPr eaLnBrk="0" hangingPunct="0">
              <a:lnSpc>
                <a:spcPct val="90000"/>
              </a:lnSpc>
              <a:defRPr/>
            </a:pPr>
            <a:r>
              <a:rPr lang="en-US" sz="1200" dirty="0">
                <a:effectLst>
                  <a:outerShdw blurRad="38100" dist="38100" dir="2700000" algn="tl">
                    <a:srgbClr val="000000">
                      <a:alpha val="43137"/>
                    </a:srgbClr>
                  </a:outerShdw>
                </a:effectLst>
                <a:latin typeface="+mn-lt"/>
                <a:cs typeface="+mn-cs"/>
              </a:rPr>
              <a:t>DPM</a:t>
            </a:r>
          </a:p>
        </p:txBody>
      </p:sp>
      <p:grpSp>
        <p:nvGrpSpPr>
          <p:cNvPr id="2" name="Group 30"/>
          <p:cNvGrpSpPr/>
          <p:nvPr/>
        </p:nvGrpSpPr>
        <p:grpSpPr>
          <a:xfrm>
            <a:off x="5661076" y="5358100"/>
            <a:ext cx="770422" cy="747877"/>
            <a:chOff x="5428766" y="3592903"/>
            <a:chExt cx="770422" cy="747877"/>
          </a:xfrm>
        </p:grpSpPr>
        <p:grpSp>
          <p:nvGrpSpPr>
            <p:cNvPr id="3" name="Group 38"/>
            <p:cNvGrpSpPr/>
            <p:nvPr/>
          </p:nvGrpSpPr>
          <p:grpSpPr>
            <a:xfrm>
              <a:off x="5552944" y="3592903"/>
              <a:ext cx="452746" cy="443077"/>
              <a:chOff x="6691381" y="3538566"/>
              <a:chExt cx="1282751" cy="1346654"/>
            </a:xfrm>
          </p:grpSpPr>
          <p:sp>
            <p:nvSpPr>
              <p:cNvPr id="48" name="Oval 47"/>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4" name="Group 17"/>
              <p:cNvGrpSpPr/>
              <p:nvPr/>
            </p:nvGrpSpPr>
            <p:grpSpPr>
              <a:xfrm flipH="1">
                <a:off x="6802955" y="3538566"/>
                <a:ext cx="915230" cy="1242090"/>
                <a:chOff x="8100716" y="3773214"/>
                <a:chExt cx="441437" cy="599089"/>
              </a:xfrm>
            </p:grpSpPr>
            <p:sp>
              <p:nvSpPr>
                <p:cNvPr id="51" name="Flowchart: Magnetic Disk 50"/>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52" name="Oval 51"/>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nvGrpSpPr>
            <p:cNvPr id="5" name="Group 16"/>
            <p:cNvGrpSpPr/>
            <p:nvPr/>
          </p:nvGrpSpPr>
          <p:grpSpPr>
            <a:xfrm>
              <a:off x="5428766" y="3773526"/>
              <a:ext cx="452746" cy="443077"/>
              <a:chOff x="6691381" y="3538566"/>
              <a:chExt cx="1282751" cy="1346654"/>
            </a:xfrm>
          </p:grpSpPr>
          <p:sp>
            <p:nvSpPr>
              <p:cNvPr id="44" name="Oval 43"/>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6" name="Group 17"/>
              <p:cNvGrpSpPr/>
              <p:nvPr/>
            </p:nvGrpSpPr>
            <p:grpSpPr>
              <a:xfrm flipH="1">
                <a:off x="6802955" y="3538566"/>
                <a:ext cx="915230" cy="1242090"/>
                <a:chOff x="8100716" y="3773214"/>
                <a:chExt cx="441437" cy="599089"/>
              </a:xfrm>
            </p:grpSpPr>
            <p:sp>
              <p:nvSpPr>
                <p:cNvPr id="46" name="Flowchart: Magnetic Disk 45"/>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47" name="Oval 46"/>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nvGrpSpPr>
            <p:cNvPr id="7" name="Group 16"/>
            <p:cNvGrpSpPr/>
            <p:nvPr/>
          </p:nvGrpSpPr>
          <p:grpSpPr>
            <a:xfrm>
              <a:off x="5746442" y="3728370"/>
              <a:ext cx="452746" cy="443077"/>
              <a:chOff x="6691381" y="3538566"/>
              <a:chExt cx="1282751" cy="1346654"/>
            </a:xfrm>
          </p:grpSpPr>
          <p:sp>
            <p:nvSpPr>
              <p:cNvPr id="40" name="Oval 39"/>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8" name="Group 17"/>
              <p:cNvGrpSpPr/>
              <p:nvPr/>
            </p:nvGrpSpPr>
            <p:grpSpPr>
              <a:xfrm flipH="1">
                <a:off x="6802955" y="3538566"/>
                <a:ext cx="915230" cy="1242090"/>
                <a:chOff x="8100716" y="3773214"/>
                <a:chExt cx="441437" cy="599089"/>
              </a:xfrm>
            </p:grpSpPr>
            <p:sp>
              <p:nvSpPr>
                <p:cNvPr id="42" name="Flowchart: Magnetic Disk 41"/>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43" name="Oval 42"/>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nvGrpSpPr>
            <p:cNvPr id="9" name="Group 16"/>
            <p:cNvGrpSpPr/>
            <p:nvPr/>
          </p:nvGrpSpPr>
          <p:grpSpPr>
            <a:xfrm>
              <a:off x="5654545" y="3897703"/>
              <a:ext cx="452746" cy="443077"/>
              <a:chOff x="6691381" y="3538566"/>
              <a:chExt cx="1282751" cy="1346654"/>
            </a:xfrm>
          </p:grpSpPr>
          <p:sp>
            <p:nvSpPr>
              <p:cNvPr id="36" name="Oval 35"/>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0" name="Group 36"/>
              <p:cNvGrpSpPr/>
              <p:nvPr/>
            </p:nvGrpSpPr>
            <p:grpSpPr>
              <a:xfrm flipH="1">
                <a:off x="6802955" y="3538566"/>
                <a:ext cx="915230" cy="1242090"/>
                <a:chOff x="8100716" y="3773214"/>
                <a:chExt cx="441437" cy="599089"/>
              </a:xfrm>
            </p:grpSpPr>
            <p:sp>
              <p:nvSpPr>
                <p:cNvPr id="38" name="Flowchart: Magnetic Disk 37"/>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39" name="Oval 38"/>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grpSp>
        <p:nvGrpSpPr>
          <p:cNvPr id="11" name="Group 16"/>
          <p:cNvGrpSpPr/>
          <p:nvPr/>
        </p:nvGrpSpPr>
        <p:grpSpPr>
          <a:xfrm>
            <a:off x="6386793" y="3083134"/>
            <a:ext cx="646245" cy="632444"/>
            <a:chOff x="6691381" y="3538566"/>
            <a:chExt cx="1282751" cy="1346654"/>
          </a:xfrm>
        </p:grpSpPr>
        <p:sp>
          <p:nvSpPr>
            <p:cNvPr id="58" name="Oval 57"/>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2" name="Group 17"/>
            <p:cNvGrpSpPr/>
            <p:nvPr/>
          </p:nvGrpSpPr>
          <p:grpSpPr>
            <a:xfrm flipH="1">
              <a:off x="6802955" y="3538566"/>
              <a:ext cx="915230" cy="1242090"/>
              <a:chOff x="8100716" y="3773214"/>
              <a:chExt cx="441437" cy="599089"/>
            </a:xfrm>
          </p:grpSpPr>
          <p:sp>
            <p:nvSpPr>
              <p:cNvPr id="60" name="Flowchart: Magnetic Disk 59"/>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61" name="Oval 60"/>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nvGrpSpPr>
          <p:cNvPr id="13" name="Group 16"/>
          <p:cNvGrpSpPr/>
          <p:nvPr/>
        </p:nvGrpSpPr>
        <p:grpSpPr>
          <a:xfrm>
            <a:off x="7605993" y="3083134"/>
            <a:ext cx="646245" cy="632444"/>
            <a:chOff x="6691381" y="3538566"/>
            <a:chExt cx="1282751" cy="1346654"/>
          </a:xfrm>
        </p:grpSpPr>
        <p:sp>
          <p:nvSpPr>
            <p:cNvPr id="63" name="Oval 62"/>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4" name="Group 17"/>
            <p:cNvGrpSpPr/>
            <p:nvPr/>
          </p:nvGrpSpPr>
          <p:grpSpPr>
            <a:xfrm flipH="1">
              <a:off x="6802955" y="3538566"/>
              <a:ext cx="915230" cy="1242090"/>
              <a:chOff x="8100716" y="3773214"/>
              <a:chExt cx="441437" cy="599089"/>
            </a:xfrm>
          </p:grpSpPr>
          <p:sp>
            <p:nvSpPr>
              <p:cNvPr id="65" name="Flowchart: Magnetic Disk 64"/>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66" name="Oval 65"/>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sp>
        <p:nvSpPr>
          <p:cNvPr id="67" name="AutoShape 177"/>
          <p:cNvSpPr>
            <a:spLocks noChangeArrowheads="1"/>
          </p:cNvSpPr>
          <p:nvPr/>
        </p:nvSpPr>
        <p:spPr bwMode="auto">
          <a:xfrm>
            <a:off x="6549018" y="2670881"/>
            <a:ext cx="249237" cy="365760"/>
          </a:xfrm>
          <a:prstGeom prst="downArrow">
            <a:avLst>
              <a:gd name="adj1" fmla="val 50000"/>
              <a:gd name="adj2" fmla="val 52078"/>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dirty="0">
              <a:effectLst>
                <a:outerShdw blurRad="38100" dist="38100" dir="2700000" algn="tl">
                  <a:srgbClr val="000000">
                    <a:alpha val="43137"/>
                  </a:srgbClr>
                </a:outerShdw>
              </a:effectLst>
              <a:latin typeface="+mj-lt"/>
            </a:endParaRPr>
          </a:p>
        </p:txBody>
      </p:sp>
      <p:sp>
        <p:nvSpPr>
          <p:cNvPr id="69" name="AutoShape 177"/>
          <p:cNvSpPr>
            <a:spLocks noChangeArrowheads="1"/>
          </p:cNvSpPr>
          <p:nvPr/>
        </p:nvSpPr>
        <p:spPr bwMode="auto">
          <a:xfrm>
            <a:off x="7732360" y="2670881"/>
            <a:ext cx="249237" cy="365760"/>
          </a:xfrm>
          <a:prstGeom prst="downArrow">
            <a:avLst>
              <a:gd name="adj1" fmla="val 50000"/>
              <a:gd name="adj2" fmla="val 52078"/>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dirty="0">
              <a:effectLst>
                <a:outerShdw blurRad="38100" dist="38100" dir="2700000" algn="tl">
                  <a:srgbClr val="000000">
                    <a:alpha val="43137"/>
                  </a:srgbClr>
                </a:outerShdw>
              </a:effectLst>
              <a:latin typeface="+mj-lt"/>
            </a:endParaRPr>
          </a:p>
        </p:txBody>
      </p:sp>
      <p:sp>
        <p:nvSpPr>
          <p:cNvPr id="71" name="AutoShape 177"/>
          <p:cNvSpPr>
            <a:spLocks noChangeArrowheads="1"/>
          </p:cNvSpPr>
          <p:nvPr/>
        </p:nvSpPr>
        <p:spPr bwMode="auto">
          <a:xfrm rot="-5400000">
            <a:off x="7181097" y="3097450"/>
            <a:ext cx="246063" cy="611188"/>
          </a:xfrm>
          <a:prstGeom prst="downArrow">
            <a:avLst>
              <a:gd name="adj1" fmla="val 50000"/>
              <a:gd name="adj2" fmla="val 52115"/>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defRPr/>
            </a:pPr>
            <a:endParaRPr lang="en-US" sz="900">
              <a:effectLst>
                <a:outerShdw blurRad="38100" dist="38100" dir="2700000" algn="tl">
                  <a:srgbClr val="000000">
                    <a:alpha val="43137"/>
                  </a:srgbClr>
                </a:outerShdw>
              </a:effectLst>
              <a:latin typeface="+mj-lt"/>
            </a:endParaRPr>
          </a:p>
        </p:txBody>
      </p:sp>
      <p:pic>
        <p:nvPicPr>
          <p:cNvPr id="50" name="Picture 2" descr="D:\Projects\Microsoft\DPM_Deck\images\Vista (344).png"/>
          <p:cNvPicPr>
            <a:picLocks noChangeAspect="1" noChangeArrowheads="1"/>
          </p:cNvPicPr>
          <p:nvPr/>
        </p:nvPicPr>
        <p:blipFill>
          <a:blip r:embed="rId3" cstate="print"/>
          <a:srcRect/>
          <a:stretch>
            <a:fillRect/>
          </a:stretch>
        </p:blipFill>
        <p:spPr bwMode="auto">
          <a:xfrm>
            <a:off x="7329554" y="1813169"/>
            <a:ext cx="840274" cy="840275"/>
          </a:xfrm>
          <a:prstGeom prst="rect">
            <a:avLst/>
          </a:prstGeom>
          <a:noFill/>
        </p:spPr>
      </p:pic>
      <p:sp>
        <p:nvSpPr>
          <p:cNvPr id="53" name="Text Box 183"/>
          <p:cNvSpPr txBox="1">
            <a:spLocks noChangeArrowheads="1"/>
          </p:cNvSpPr>
          <p:nvPr/>
        </p:nvSpPr>
        <p:spPr bwMode="auto">
          <a:xfrm>
            <a:off x="8023547" y="1982391"/>
            <a:ext cx="1085894" cy="258532"/>
          </a:xfrm>
          <a:prstGeom prst="rect">
            <a:avLst/>
          </a:prstGeom>
          <a:noFill/>
          <a:ln w="9525" algn="ctr">
            <a:noFill/>
            <a:miter lim="800000"/>
            <a:headEnd/>
            <a:tailEnd/>
          </a:ln>
        </p:spPr>
        <p:txBody>
          <a:bodyPr wrap="square">
            <a:spAutoFit/>
          </a:bodyPr>
          <a:lstStyle/>
          <a:p>
            <a:pPr>
              <a:lnSpc>
                <a:spcPct val="90000"/>
              </a:lnSpc>
            </a:pPr>
            <a:r>
              <a:rPr lang="en-US" sz="1200" dirty="0" smtClean="0">
                <a:effectLst>
                  <a:outerShdw blurRad="38100" dist="38100" dir="2700000" algn="tl">
                    <a:srgbClr val="000000">
                      <a:alpha val="43137"/>
                    </a:srgbClr>
                  </a:outerShdw>
                </a:effectLst>
                <a:latin typeface="+mj-lt"/>
              </a:rPr>
              <a:t>SQL</a:t>
            </a:r>
          </a:p>
        </p:txBody>
      </p:sp>
      <p:grpSp>
        <p:nvGrpSpPr>
          <p:cNvPr id="15" name="Group 190"/>
          <p:cNvGrpSpPr/>
          <p:nvPr/>
        </p:nvGrpSpPr>
        <p:grpSpPr>
          <a:xfrm>
            <a:off x="7027944" y="5395737"/>
            <a:ext cx="751461" cy="684430"/>
            <a:chOff x="6517947" y="3648391"/>
            <a:chExt cx="978544" cy="826855"/>
          </a:xfrm>
        </p:grpSpPr>
        <p:sp>
          <p:nvSpPr>
            <p:cNvPr id="55" name="Oval 54"/>
            <p:cNvSpPr/>
            <p:nvPr/>
          </p:nvSpPr>
          <p:spPr>
            <a:xfrm rot="20898827">
              <a:off x="6517947" y="4097589"/>
              <a:ext cx="978544" cy="377657"/>
            </a:xfrm>
            <a:prstGeom prst="ellipse">
              <a:avLst/>
            </a:prstGeom>
            <a:gradFill flip="none" rotWithShape="1">
              <a:gsLst>
                <a:gs pos="0">
                  <a:srgbClr val="000000">
                    <a:alpha val="66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6" name="Group 226"/>
            <p:cNvGrpSpPr/>
            <p:nvPr/>
          </p:nvGrpSpPr>
          <p:grpSpPr>
            <a:xfrm>
              <a:off x="6577525" y="3648389"/>
              <a:ext cx="754063" cy="809275"/>
              <a:chOff x="5231969" y="4111454"/>
              <a:chExt cx="754063" cy="929276"/>
            </a:xfrm>
          </p:grpSpPr>
          <p:pic>
            <p:nvPicPr>
              <p:cNvPr id="68" name="Picture 10" descr="D:\Projects\Microsoft\DPM PartnerVideo\images\tape.png"/>
              <p:cNvPicPr>
                <a:picLocks noChangeAspect="1" noChangeArrowheads="1"/>
              </p:cNvPicPr>
              <p:nvPr/>
            </p:nvPicPr>
            <p:blipFill>
              <a:blip r:embed="rId4" cstate="print">
                <a:duotone>
                  <a:prstClr val="black"/>
                  <a:srgbClr val="64BE46">
                    <a:lumMod val="75000"/>
                    <a:tint val="45000"/>
                    <a:satMod val="400000"/>
                  </a:srgbClr>
                </a:duotone>
              </a:blip>
              <a:srcRect/>
              <a:stretch>
                <a:fillRect/>
              </a:stretch>
            </p:blipFill>
            <p:spPr bwMode="auto">
              <a:xfrm>
                <a:off x="5231969" y="4586362"/>
                <a:ext cx="663272" cy="454368"/>
              </a:xfrm>
              <a:prstGeom prst="rect">
                <a:avLst/>
              </a:prstGeom>
              <a:noFill/>
            </p:spPr>
          </p:pic>
          <p:pic>
            <p:nvPicPr>
              <p:cNvPr id="72" name="Picture 10" descr="D:\Projects\Microsoft\DPM PartnerVideo\images\tape.png"/>
              <p:cNvPicPr>
                <a:picLocks noChangeAspect="1" noChangeArrowheads="1"/>
              </p:cNvPicPr>
              <p:nvPr/>
            </p:nvPicPr>
            <p:blipFill>
              <a:blip r:embed="rId4" cstate="print">
                <a:lum contrast="20000"/>
              </a:blip>
              <a:srcRect/>
              <a:stretch>
                <a:fillRect/>
              </a:stretch>
            </p:blipFill>
            <p:spPr bwMode="auto">
              <a:xfrm>
                <a:off x="5316581" y="4463621"/>
                <a:ext cx="663272" cy="454368"/>
              </a:xfrm>
              <a:prstGeom prst="rect">
                <a:avLst/>
              </a:prstGeom>
              <a:noFill/>
            </p:spPr>
          </p:pic>
          <p:pic>
            <p:nvPicPr>
              <p:cNvPr id="73" name="Picture 10" descr="D:\Projects\Microsoft\DPM PartnerVideo\images\tape.png"/>
              <p:cNvPicPr>
                <a:picLocks noChangeAspect="1" noChangeArrowheads="1"/>
              </p:cNvPicPr>
              <p:nvPr/>
            </p:nvPicPr>
            <p:blipFill>
              <a:blip r:embed="rId4" cstate="print">
                <a:duotone>
                  <a:srgbClr val="F3E207">
                    <a:shade val="45000"/>
                    <a:satMod val="135000"/>
                  </a:srgbClr>
                  <a:prstClr val="white"/>
                </a:duotone>
              </a:blip>
              <a:srcRect/>
              <a:stretch>
                <a:fillRect/>
              </a:stretch>
            </p:blipFill>
            <p:spPr bwMode="auto">
              <a:xfrm>
                <a:off x="5254797" y="4383302"/>
                <a:ext cx="663272" cy="454368"/>
              </a:xfrm>
              <a:prstGeom prst="rect">
                <a:avLst/>
              </a:prstGeom>
              <a:noFill/>
            </p:spPr>
          </p:pic>
          <p:pic>
            <p:nvPicPr>
              <p:cNvPr id="74" name="Picture 10" descr="D:\Projects\Microsoft\DPM PartnerVideo\images\tape.png"/>
              <p:cNvPicPr>
                <a:picLocks noChangeAspect="1" noChangeArrowheads="1"/>
              </p:cNvPicPr>
              <p:nvPr/>
            </p:nvPicPr>
            <p:blipFill>
              <a:blip r:embed="rId4" cstate="print">
                <a:duotone>
                  <a:prstClr val="black"/>
                  <a:srgbClr val="FFA514">
                    <a:tint val="45000"/>
                    <a:satMod val="400000"/>
                  </a:srgbClr>
                </a:duotone>
              </a:blip>
              <a:srcRect/>
              <a:stretch>
                <a:fillRect/>
              </a:stretch>
            </p:blipFill>
            <p:spPr bwMode="auto">
              <a:xfrm>
                <a:off x="5291868" y="4241200"/>
                <a:ext cx="663272" cy="454368"/>
              </a:xfrm>
              <a:prstGeom prst="rect">
                <a:avLst/>
              </a:prstGeom>
              <a:noFill/>
            </p:spPr>
          </p:pic>
          <p:pic>
            <p:nvPicPr>
              <p:cNvPr id="75" name="Picture 10" descr="D:\Projects\Microsoft\DPM PartnerVideo\images\tape.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5322760" y="4111454"/>
                <a:ext cx="663272" cy="454368"/>
              </a:xfrm>
              <a:prstGeom prst="rect">
                <a:avLst/>
              </a:prstGeom>
              <a:noFill/>
            </p:spPr>
          </p:pic>
        </p:grpSp>
      </p:grpSp>
      <p:pic>
        <p:nvPicPr>
          <p:cNvPr id="70" name="Picture 31" descr="server_02"/>
          <p:cNvPicPr>
            <a:picLocks noChangeAspect="1" noChangeArrowheads="1"/>
          </p:cNvPicPr>
          <p:nvPr/>
        </p:nvPicPr>
        <p:blipFill>
          <a:blip r:embed="rId5" cstate="print">
            <a:grayscl/>
            <a:lum bright="5000" contrast="1000"/>
          </a:blip>
          <a:srcRect/>
          <a:stretch>
            <a:fillRect/>
          </a:stretch>
        </p:blipFill>
        <p:spPr bwMode="auto">
          <a:xfrm>
            <a:off x="6421051" y="4386672"/>
            <a:ext cx="556201" cy="839548"/>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bwMode="auto">
          <a:xfrm>
            <a:off x="376518" y="2957897"/>
            <a:ext cx="8347934" cy="3771807"/>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55299" name="Rectangle 27"/>
          <p:cNvSpPr>
            <a:spLocks noGrp="1" noChangeArrowheads="1"/>
          </p:cNvSpPr>
          <p:nvPr>
            <p:ph type="title"/>
          </p:nvPr>
        </p:nvSpPr>
        <p:spPr/>
        <p:txBody>
          <a:bodyPr/>
          <a:lstStyle/>
          <a:p>
            <a:r>
              <a:rPr lang="en-US" smtClean="0"/>
              <a:t> SQL Server</a:t>
            </a:r>
            <a:endParaRPr lang="en-US" dirty="0" smtClean="0"/>
          </a:p>
        </p:txBody>
      </p:sp>
      <p:sp>
        <p:nvSpPr>
          <p:cNvPr id="55300" name="Rectangle 28"/>
          <p:cNvSpPr>
            <a:spLocks noGrp="1" noChangeArrowheads="1"/>
          </p:cNvSpPr>
          <p:nvPr>
            <p:ph type="body" sz="quarter" idx="10"/>
          </p:nvPr>
        </p:nvSpPr>
        <p:spPr/>
        <p:txBody>
          <a:bodyPr/>
          <a:lstStyle/>
          <a:p>
            <a:r>
              <a:rPr lang="en-US" smtClean="0"/>
              <a:t>SQL Server 2008 protection  (2008-06 Rollup)</a:t>
            </a:r>
          </a:p>
          <a:p>
            <a:r>
              <a:rPr lang="en-US" smtClean="0"/>
              <a:t>Migration assistance from SQL Server 2005 to SQL Server 2008</a:t>
            </a:r>
            <a:endParaRPr lang="en-US" dirty="0" smtClean="0"/>
          </a:p>
        </p:txBody>
      </p:sp>
      <p:sp>
        <p:nvSpPr>
          <p:cNvPr id="104" name="Text Box 183"/>
          <p:cNvSpPr txBox="1">
            <a:spLocks noChangeArrowheads="1"/>
          </p:cNvSpPr>
          <p:nvPr/>
        </p:nvSpPr>
        <p:spPr bwMode="auto">
          <a:xfrm>
            <a:off x="901751" y="3814609"/>
            <a:ext cx="1181833" cy="300076"/>
          </a:xfrm>
          <a:prstGeom prst="rect">
            <a:avLst/>
          </a:prstGeom>
          <a:noFill/>
          <a:ln w="9525" algn="ctr">
            <a:noFill/>
            <a:miter lim="800000"/>
            <a:headEnd/>
            <a:tailEnd/>
          </a:ln>
        </p:spPr>
        <p:txBody>
          <a:bodyPr wrap="square" lIns="91435" tIns="45717" rIns="91435" bIns="45717">
            <a:spAutoFit/>
          </a:bodyPr>
          <a:lstStyle/>
          <a:p>
            <a:pPr algn="r" eaLnBrk="0" hangingPunct="0">
              <a:lnSpc>
                <a:spcPct val="90000"/>
              </a:lnSpc>
              <a:buNone/>
              <a:defRPr/>
            </a:pPr>
            <a:r>
              <a:rPr lang="en-US" sz="1500" dirty="0" smtClean="0">
                <a:effectLst>
                  <a:outerShdw blurRad="38100" dist="38100" dir="2700000" algn="tl">
                    <a:srgbClr val="000000">
                      <a:alpha val="43137"/>
                    </a:srgbClr>
                  </a:outerShdw>
                </a:effectLst>
                <a:latin typeface="+mn-lt"/>
                <a:cs typeface="+mn-cs"/>
              </a:rPr>
              <a:t>SQL 2005</a:t>
            </a:r>
            <a:endParaRPr lang="en-US" sz="1500" dirty="0">
              <a:effectLst>
                <a:outerShdw blurRad="38100" dist="38100" dir="2700000" algn="tl">
                  <a:srgbClr val="000000">
                    <a:alpha val="43137"/>
                  </a:srgbClr>
                </a:outerShdw>
              </a:effectLst>
              <a:latin typeface="+mn-lt"/>
              <a:cs typeface="+mn-cs"/>
            </a:endParaRPr>
          </a:p>
        </p:txBody>
      </p:sp>
      <p:sp>
        <p:nvSpPr>
          <p:cNvPr id="131" name="Text Box 183"/>
          <p:cNvSpPr txBox="1">
            <a:spLocks noChangeArrowheads="1"/>
          </p:cNvSpPr>
          <p:nvPr/>
        </p:nvSpPr>
        <p:spPr bwMode="auto">
          <a:xfrm>
            <a:off x="941246" y="5424466"/>
            <a:ext cx="1142338" cy="300076"/>
          </a:xfrm>
          <a:prstGeom prst="rect">
            <a:avLst/>
          </a:prstGeom>
          <a:noFill/>
          <a:ln w="9525" algn="ctr">
            <a:noFill/>
            <a:miter lim="800000"/>
            <a:headEnd/>
            <a:tailEnd/>
          </a:ln>
        </p:spPr>
        <p:txBody>
          <a:bodyPr wrap="square" lIns="91435" tIns="45717" rIns="91435" bIns="45717">
            <a:spAutoFit/>
          </a:bodyPr>
          <a:lstStyle/>
          <a:p>
            <a:pPr algn="r" eaLnBrk="0" hangingPunct="0">
              <a:lnSpc>
                <a:spcPct val="90000"/>
              </a:lnSpc>
              <a:buNone/>
              <a:defRPr/>
            </a:pPr>
            <a:r>
              <a:rPr lang="en-US" sz="1500" dirty="0" smtClean="0">
                <a:effectLst>
                  <a:outerShdw blurRad="38100" dist="38100" dir="2700000" algn="tl">
                    <a:srgbClr val="000000">
                      <a:alpha val="43137"/>
                    </a:srgbClr>
                  </a:outerShdw>
                </a:effectLst>
                <a:latin typeface="+mn-lt"/>
                <a:cs typeface="+mn-cs"/>
              </a:rPr>
              <a:t>SQL 2008</a:t>
            </a:r>
            <a:endParaRPr lang="en-US" sz="1500" dirty="0">
              <a:effectLst>
                <a:outerShdw blurRad="38100" dist="38100" dir="2700000" algn="tl">
                  <a:srgbClr val="000000">
                    <a:alpha val="43137"/>
                  </a:srgbClr>
                </a:outerShdw>
              </a:effectLst>
              <a:latin typeface="+mn-lt"/>
              <a:cs typeface="+mn-cs"/>
            </a:endParaRPr>
          </a:p>
        </p:txBody>
      </p:sp>
      <p:sp>
        <p:nvSpPr>
          <p:cNvPr id="137" name="Text Box 183"/>
          <p:cNvSpPr txBox="1">
            <a:spLocks noChangeArrowheads="1"/>
          </p:cNvSpPr>
          <p:nvPr/>
        </p:nvSpPr>
        <p:spPr bwMode="auto">
          <a:xfrm>
            <a:off x="1842474" y="4285848"/>
            <a:ext cx="1180407" cy="300076"/>
          </a:xfrm>
          <a:prstGeom prst="rect">
            <a:avLst/>
          </a:prstGeom>
          <a:noFill/>
          <a:ln w="9525" algn="ctr">
            <a:noFill/>
            <a:miter lim="800000"/>
            <a:headEnd/>
            <a:tailEnd/>
          </a:ln>
        </p:spPr>
        <p:txBody>
          <a:bodyPr wrap="square" lIns="91435" tIns="45717" rIns="91435" bIns="45717">
            <a:spAutoFit/>
          </a:bodyPr>
          <a:lstStyle/>
          <a:p>
            <a:pPr algn="r" eaLnBrk="0" hangingPunct="0">
              <a:lnSpc>
                <a:spcPct val="90000"/>
              </a:lnSpc>
              <a:buNone/>
              <a:defRPr/>
            </a:pPr>
            <a:r>
              <a:rPr lang="en-US" sz="1500" dirty="0" smtClean="0">
                <a:effectLst>
                  <a:outerShdw blurRad="38100" dist="38100" dir="2700000" algn="tl">
                    <a:srgbClr val="000000">
                      <a:alpha val="43137"/>
                    </a:srgbClr>
                  </a:outerShdw>
                </a:effectLst>
                <a:latin typeface="+mn-lt"/>
                <a:cs typeface="+mn-cs"/>
              </a:rPr>
              <a:t>Production</a:t>
            </a:r>
            <a:endParaRPr lang="en-US" sz="1500" dirty="0">
              <a:effectLst>
                <a:outerShdw blurRad="38100" dist="38100" dir="2700000" algn="tl">
                  <a:srgbClr val="000000">
                    <a:alpha val="43137"/>
                  </a:srgbClr>
                </a:outerShdw>
              </a:effectLst>
              <a:latin typeface="+mn-lt"/>
              <a:cs typeface="+mn-cs"/>
            </a:endParaRPr>
          </a:p>
        </p:txBody>
      </p:sp>
      <p:sp>
        <p:nvSpPr>
          <p:cNvPr id="138" name="Text Box 183"/>
          <p:cNvSpPr txBox="1">
            <a:spLocks noChangeArrowheads="1"/>
          </p:cNvSpPr>
          <p:nvPr/>
        </p:nvSpPr>
        <p:spPr bwMode="auto">
          <a:xfrm>
            <a:off x="1794065" y="5970577"/>
            <a:ext cx="1002083" cy="715574"/>
          </a:xfrm>
          <a:prstGeom prst="rect">
            <a:avLst/>
          </a:prstGeom>
          <a:noFill/>
          <a:ln w="9525" algn="ctr">
            <a:noFill/>
            <a:miter lim="800000"/>
            <a:headEnd/>
            <a:tailEnd/>
          </a:ln>
        </p:spPr>
        <p:txBody>
          <a:bodyPr wrap="square" lIns="91435" tIns="45717" rIns="91435" bIns="45717">
            <a:spAutoFit/>
          </a:bodyPr>
          <a:lstStyle/>
          <a:p>
            <a:pPr algn="r" eaLnBrk="0" hangingPunct="0">
              <a:lnSpc>
                <a:spcPct val="90000"/>
              </a:lnSpc>
              <a:buNone/>
              <a:defRPr/>
            </a:pPr>
            <a:r>
              <a:rPr lang="en-US" sz="1500" dirty="0" smtClean="0">
                <a:effectLst>
                  <a:outerShdw blurRad="38100" dist="38100" dir="2700000" algn="tl">
                    <a:srgbClr val="000000">
                      <a:alpha val="43137"/>
                    </a:srgbClr>
                  </a:outerShdw>
                </a:effectLst>
                <a:latin typeface="+mn-lt"/>
                <a:cs typeface="+mn-cs"/>
              </a:rPr>
              <a:t>Test?</a:t>
            </a:r>
            <a:br>
              <a:rPr lang="en-US" sz="1500" dirty="0" smtClean="0">
                <a:effectLst>
                  <a:outerShdw blurRad="38100" dist="38100" dir="2700000" algn="tl">
                    <a:srgbClr val="000000">
                      <a:alpha val="43137"/>
                    </a:srgbClr>
                  </a:outerShdw>
                </a:effectLst>
                <a:latin typeface="+mn-lt"/>
                <a:cs typeface="+mn-cs"/>
              </a:rPr>
            </a:br>
            <a:r>
              <a:rPr lang="en-US" sz="1500" dirty="0" smtClean="0">
                <a:effectLst>
                  <a:outerShdw blurRad="38100" dist="38100" dir="2700000" algn="tl">
                    <a:srgbClr val="000000">
                      <a:alpha val="43137"/>
                    </a:srgbClr>
                  </a:outerShdw>
                </a:effectLst>
                <a:latin typeface="+mn-lt"/>
                <a:cs typeface="+mn-cs"/>
              </a:rPr>
              <a:t>Dev?</a:t>
            </a:r>
            <a:br>
              <a:rPr lang="en-US" sz="1500" dirty="0" smtClean="0">
                <a:effectLst>
                  <a:outerShdw blurRad="38100" dist="38100" dir="2700000" algn="tl">
                    <a:srgbClr val="000000">
                      <a:alpha val="43137"/>
                    </a:srgbClr>
                  </a:outerShdw>
                </a:effectLst>
                <a:latin typeface="+mn-lt"/>
                <a:cs typeface="+mn-cs"/>
              </a:rPr>
            </a:br>
            <a:r>
              <a:rPr lang="en-US" sz="1500" dirty="0" smtClean="0">
                <a:effectLst>
                  <a:outerShdw blurRad="38100" dist="38100" dir="2700000" algn="tl">
                    <a:srgbClr val="000000">
                      <a:alpha val="43137"/>
                    </a:srgbClr>
                  </a:outerShdw>
                </a:effectLst>
                <a:latin typeface="+mn-lt"/>
                <a:cs typeface="+mn-cs"/>
              </a:rPr>
              <a:t>Prod?</a:t>
            </a:r>
            <a:endParaRPr lang="en-US" sz="1500" dirty="0">
              <a:effectLst>
                <a:outerShdw blurRad="38100" dist="38100" dir="2700000" algn="tl">
                  <a:srgbClr val="000000">
                    <a:alpha val="43137"/>
                  </a:srgbClr>
                </a:outerShdw>
              </a:effectLst>
              <a:latin typeface="+mn-lt"/>
              <a:cs typeface="+mn-cs"/>
            </a:endParaRPr>
          </a:p>
        </p:txBody>
      </p:sp>
      <p:sp>
        <p:nvSpPr>
          <p:cNvPr id="62" name="Oval 61"/>
          <p:cNvSpPr/>
          <p:nvPr/>
        </p:nvSpPr>
        <p:spPr bwMode="auto">
          <a:xfrm>
            <a:off x="5316912" y="3580852"/>
            <a:ext cx="2738475" cy="2380171"/>
          </a:xfrm>
          <a:prstGeom prst="ellipse">
            <a:avLst/>
          </a:prstGeom>
          <a:gradFill flip="none" rotWithShape="1">
            <a:gsLst>
              <a:gs pos="25000">
                <a:schemeClr val="bg1">
                  <a:alpha val="88000"/>
                </a:schemeClr>
              </a:gs>
              <a:gs pos="100000">
                <a:schemeClr val="tx1">
                  <a:lumMod val="85000"/>
                  <a:lumOff val="15000"/>
                  <a:alpha val="0"/>
                </a:schemeClr>
              </a:gs>
            </a:gsLst>
            <a:path path="shape">
              <a:fillToRect l="50000" t="50000" r="50000" b="50000"/>
            </a:path>
            <a:tileRect/>
          </a:gra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effectLst/>
              <a:latin typeface="Segoe" pitchFamily="34" charset="0"/>
            </a:endParaRPr>
          </a:p>
        </p:txBody>
      </p:sp>
      <p:grpSp>
        <p:nvGrpSpPr>
          <p:cNvPr id="2" name="Group 63"/>
          <p:cNvGrpSpPr/>
          <p:nvPr/>
        </p:nvGrpSpPr>
        <p:grpSpPr>
          <a:xfrm>
            <a:off x="5729896" y="5174788"/>
            <a:ext cx="1970850" cy="496598"/>
            <a:chOff x="3759594" y="3719384"/>
            <a:chExt cx="2545118" cy="641297"/>
          </a:xfrm>
        </p:grpSpPr>
        <p:sp>
          <p:nvSpPr>
            <p:cNvPr id="65" name="Text Box 50"/>
            <p:cNvSpPr txBox="1">
              <a:spLocks noChangeArrowheads="1"/>
            </p:cNvSpPr>
            <p:nvPr/>
          </p:nvSpPr>
          <p:spPr bwMode="auto">
            <a:xfrm>
              <a:off x="3759594" y="4002978"/>
              <a:ext cx="2545118" cy="357703"/>
            </a:xfrm>
            <a:prstGeom prst="rect">
              <a:avLst/>
            </a:prstGeom>
            <a:noFill/>
            <a:ln w="9525">
              <a:noFill/>
              <a:miter lim="800000"/>
              <a:headEnd/>
              <a:tailEnd/>
            </a:ln>
            <a:effectLst/>
          </p:spPr>
          <p:txBody>
            <a:bodyPr wrap="none" lIns="91435" tIns="45717" rIns="91435" bIns="45717">
              <a:spAutoFit/>
            </a:bodyPr>
            <a:lstStyle/>
            <a:p>
              <a:pPr eaLnBrk="0" hangingPunct="0">
                <a:buNone/>
                <a:defRPr/>
              </a:pPr>
              <a:r>
                <a:rPr lang="en-US" sz="1200" b="1" i="1" dirty="0">
                  <a:latin typeface="+mj-lt"/>
                  <a:cs typeface="+mn-cs"/>
                </a:rPr>
                <a:t>with integrated Disk &amp; Tape</a:t>
              </a:r>
            </a:p>
          </p:txBody>
        </p:sp>
        <p:sp>
          <p:nvSpPr>
            <p:cNvPr id="66" name="Text Box 66"/>
            <p:cNvSpPr txBox="1">
              <a:spLocks noChangeArrowheads="1"/>
            </p:cNvSpPr>
            <p:nvPr/>
          </p:nvSpPr>
          <p:spPr bwMode="auto">
            <a:xfrm>
              <a:off x="4365800" y="3719384"/>
              <a:ext cx="1521904" cy="417322"/>
            </a:xfrm>
            <a:prstGeom prst="rect">
              <a:avLst/>
            </a:prstGeom>
            <a:noFill/>
            <a:ln w="9525">
              <a:noFill/>
              <a:miter lim="800000"/>
              <a:headEnd/>
              <a:tailEnd/>
            </a:ln>
            <a:effectLst/>
          </p:spPr>
          <p:txBody>
            <a:bodyPr wrap="square" lIns="91435" tIns="45717" rIns="91435" bIns="45717">
              <a:spAutoFit/>
            </a:bodyPr>
            <a:lstStyle/>
            <a:p>
              <a:pPr eaLnBrk="0" hangingPunct="0">
                <a:buNone/>
                <a:defRPr/>
              </a:pPr>
              <a:r>
                <a:rPr lang="en-US" sz="1500" b="1" dirty="0">
                  <a:latin typeface="+mj-lt"/>
                  <a:cs typeface="+mn-cs"/>
                </a:rPr>
                <a:t>DPM 2007</a:t>
              </a:r>
              <a:endParaRPr lang="en-US" sz="1500" dirty="0">
                <a:latin typeface="+mj-lt"/>
                <a:cs typeface="+mn-cs"/>
              </a:endParaRPr>
            </a:p>
          </p:txBody>
        </p:sp>
      </p:grpSp>
      <p:pic>
        <p:nvPicPr>
          <p:cNvPr id="67" name="Picture 2" descr="D:\Projects\Microsoft\DPM PartnerVideo\images\platform.png"/>
          <p:cNvPicPr>
            <a:picLocks noChangeAspect="1" noChangeArrowheads="1"/>
          </p:cNvPicPr>
          <p:nvPr/>
        </p:nvPicPr>
        <p:blipFill>
          <a:blip r:embed="rId3" cstate="print">
            <a:duotone>
              <a:schemeClr val="accent2">
                <a:shade val="45000"/>
                <a:satMod val="135000"/>
              </a:schemeClr>
              <a:prstClr val="white"/>
            </a:duotone>
            <a:lum bright="-30000"/>
          </a:blip>
          <a:srcRect/>
          <a:stretch>
            <a:fillRect/>
          </a:stretch>
        </p:blipFill>
        <p:spPr bwMode="auto">
          <a:xfrm>
            <a:off x="5572745" y="4346601"/>
            <a:ext cx="2262495" cy="964046"/>
          </a:xfrm>
          <a:prstGeom prst="rect">
            <a:avLst/>
          </a:prstGeom>
          <a:noFill/>
          <a:effectLst>
            <a:outerShdw blurRad="50800" dist="38100" dir="2700000" algn="tl" rotWithShape="0">
              <a:prstClr val="black">
                <a:alpha val="40000"/>
              </a:prstClr>
            </a:outerShdw>
          </a:effectLst>
        </p:spPr>
      </p:pic>
      <p:sp>
        <p:nvSpPr>
          <p:cNvPr id="157" name="AutoShape 69"/>
          <p:cNvSpPr>
            <a:spLocks noChangeArrowheads="1"/>
          </p:cNvSpPr>
          <p:nvPr/>
        </p:nvSpPr>
        <p:spPr bwMode="auto">
          <a:xfrm>
            <a:off x="3123210" y="3951595"/>
            <a:ext cx="2467965" cy="381732"/>
          </a:xfrm>
          <a:prstGeom prst="rightArrow">
            <a:avLst>
              <a:gd name="adj1" fmla="val 64315"/>
              <a:gd name="adj2" fmla="val 56295"/>
            </a:avLst>
          </a:prstGeom>
          <a:gradFill rotWithShape="1">
            <a:gsLst>
              <a:gs pos="0">
                <a:schemeClr val="tx1">
                  <a:lumMod val="85000"/>
                  <a:lumOff val="15000"/>
                  <a:alpha val="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GB" sz="900" dirty="0">
              <a:effectLst>
                <a:outerShdw blurRad="38100" dist="38100" dir="2700000" algn="tl">
                  <a:srgbClr val="000000">
                    <a:alpha val="43137"/>
                  </a:srgbClr>
                </a:outerShdw>
              </a:effectLst>
              <a:latin typeface="+mj-lt"/>
            </a:endParaRPr>
          </a:p>
        </p:txBody>
      </p:sp>
      <p:sp>
        <p:nvSpPr>
          <p:cNvPr id="158" name="AutoShape 69"/>
          <p:cNvSpPr>
            <a:spLocks noChangeArrowheads="1"/>
          </p:cNvSpPr>
          <p:nvPr/>
        </p:nvSpPr>
        <p:spPr bwMode="auto">
          <a:xfrm rot="10800000">
            <a:off x="3117896" y="5265795"/>
            <a:ext cx="2416006" cy="381732"/>
          </a:xfrm>
          <a:prstGeom prst="rightArrow">
            <a:avLst>
              <a:gd name="adj1" fmla="val 64315"/>
              <a:gd name="adj2" fmla="val 56295"/>
            </a:avLst>
          </a:prstGeom>
          <a:gradFill rotWithShape="1">
            <a:gsLst>
              <a:gs pos="0">
                <a:schemeClr val="tx1">
                  <a:lumMod val="85000"/>
                  <a:lumOff val="15000"/>
                  <a:alpha val="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GB" sz="900" dirty="0">
              <a:effectLst>
                <a:outerShdw blurRad="38100" dist="38100" dir="2700000" algn="tl">
                  <a:srgbClr val="000000">
                    <a:alpha val="43137"/>
                  </a:srgbClr>
                </a:outerShdw>
              </a:effectLst>
              <a:latin typeface="+mj-lt"/>
            </a:endParaRPr>
          </a:p>
        </p:txBody>
      </p:sp>
      <p:grpSp>
        <p:nvGrpSpPr>
          <p:cNvPr id="3" name="Group 159"/>
          <p:cNvGrpSpPr/>
          <p:nvPr/>
        </p:nvGrpSpPr>
        <p:grpSpPr>
          <a:xfrm>
            <a:off x="4165628" y="4618592"/>
            <a:ext cx="387874" cy="423471"/>
            <a:chOff x="3610247" y="4260636"/>
            <a:chExt cx="548508" cy="598847"/>
          </a:xfrm>
        </p:grpSpPr>
        <p:sp>
          <p:nvSpPr>
            <p:cNvPr id="159" name="Oval 158"/>
            <p:cNvSpPr/>
            <p:nvPr/>
          </p:nvSpPr>
          <p:spPr>
            <a:xfrm>
              <a:off x="3634664" y="4671665"/>
              <a:ext cx="524091" cy="187818"/>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pic>
          <p:nvPicPr>
            <p:cNvPr id="1026" name="Picture 2" descr="D:\Projects\Microsoft\DPM_Deck\images\restore.png"/>
            <p:cNvPicPr>
              <a:picLocks noChangeAspect="1" noChangeArrowheads="1"/>
            </p:cNvPicPr>
            <p:nvPr/>
          </p:nvPicPr>
          <p:blipFill>
            <a:blip r:embed="rId4" cstate="print"/>
            <a:srcRect/>
            <a:stretch>
              <a:fillRect/>
            </a:stretch>
          </p:blipFill>
          <p:spPr bwMode="auto">
            <a:xfrm>
              <a:off x="3610247" y="4260636"/>
              <a:ext cx="450850" cy="542034"/>
            </a:xfrm>
            <a:prstGeom prst="rect">
              <a:avLst/>
            </a:prstGeom>
            <a:noFill/>
          </p:spPr>
        </p:pic>
      </p:grpSp>
      <p:grpSp>
        <p:nvGrpSpPr>
          <p:cNvPr id="4" name="Group 162"/>
          <p:cNvGrpSpPr/>
          <p:nvPr/>
        </p:nvGrpSpPr>
        <p:grpSpPr>
          <a:xfrm>
            <a:off x="4150575" y="5672992"/>
            <a:ext cx="417980" cy="411833"/>
            <a:chOff x="3380814" y="5739466"/>
            <a:chExt cx="525556" cy="517827"/>
          </a:xfrm>
        </p:grpSpPr>
        <p:pic>
          <p:nvPicPr>
            <p:cNvPr id="1031" name="Picture 7" descr="D:\Projects\Microsoft\DPM_Deck\images\migrate.png"/>
            <p:cNvPicPr>
              <a:picLocks noChangeAspect="1" noChangeArrowheads="1"/>
            </p:cNvPicPr>
            <p:nvPr/>
          </p:nvPicPr>
          <p:blipFill>
            <a:blip r:embed="rId5" cstate="print">
              <a:grayscl/>
            </a:blip>
            <a:srcRect/>
            <a:stretch>
              <a:fillRect/>
            </a:stretch>
          </p:blipFill>
          <p:spPr bwMode="auto">
            <a:xfrm>
              <a:off x="3380814" y="5739466"/>
              <a:ext cx="525556" cy="517827"/>
            </a:xfrm>
            <a:prstGeom prst="rect">
              <a:avLst/>
            </a:prstGeom>
            <a:noFill/>
            <a:effectLst>
              <a:outerShdw blurRad="38100" dist="25400" dir="2700000" algn="tl" rotWithShape="0">
                <a:prstClr val="black">
                  <a:alpha val="30000"/>
                </a:prstClr>
              </a:outerShdw>
            </a:effectLst>
          </p:spPr>
        </p:pic>
        <p:pic>
          <p:nvPicPr>
            <p:cNvPr id="1032" name="Picture 8" descr="D:\Projects\Microsoft\DPM_Deck\images\arrow.png"/>
            <p:cNvPicPr>
              <a:picLocks noChangeAspect="1" noChangeArrowheads="1"/>
            </p:cNvPicPr>
            <p:nvPr/>
          </p:nvPicPr>
          <p:blipFill>
            <a:blip r:embed="rId6" cstate="print"/>
            <a:srcRect/>
            <a:stretch>
              <a:fillRect/>
            </a:stretch>
          </p:blipFill>
          <p:spPr bwMode="auto">
            <a:xfrm>
              <a:off x="3443006" y="5764402"/>
              <a:ext cx="320295" cy="354010"/>
            </a:xfrm>
            <a:prstGeom prst="rect">
              <a:avLst/>
            </a:prstGeom>
            <a:noFill/>
          </p:spPr>
        </p:pic>
      </p:grpSp>
      <p:sp>
        <p:nvSpPr>
          <p:cNvPr id="164" name="Rounded Rectangle 163"/>
          <p:cNvSpPr/>
          <p:nvPr/>
        </p:nvSpPr>
        <p:spPr bwMode="auto">
          <a:xfrm>
            <a:off x="3915175" y="3725425"/>
            <a:ext cx="888781" cy="181535"/>
          </a:xfrm>
          <a:prstGeom prst="roundRect">
            <a:avLst>
              <a:gd name="adj" fmla="val 30953"/>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400" dirty="0" smtClean="0">
                <a:solidFill>
                  <a:schemeClr val="tx1"/>
                </a:solidFill>
                <a:effectLst>
                  <a:outerShdw blurRad="38100" dist="38100" dir="2700000" algn="tl">
                    <a:srgbClr val="000000">
                      <a:alpha val="43137"/>
                    </a:srgbClr>
                  </a:outerShdw>
                </a:effectLst>
              </a:rPr>
              <a:t>Protect</a:t>
            </a:r>
            <a:endParaRPr lang="en-US" sz="1400" dirty="0">
              <a:solidFill>
                <a:schemeClr val="tx1"/>
              </a:solidFill>
              <a:effectLst>
                <a:outerShdw blurRad="38100" dist="38100" dir="2700000" algn="tl">
                  <a:srgbClr val="000000">
                    <a:alpha val="43137"/>
                  </a:srgbClr>
                </a:outerShdw>
              </a:effectLst>
            </a:endParaRPr>
          </a:p>
        </p:txBody>
      </p:sp>
      <p:sp>
        <p:nvSpPr>
          <p:cNvPr id="165" name="Rounded Rectangle 164"/>
          <p:cNvSpPr/>
          <p:nvPr/>
        </p:nvSpPr>
        <p:spPr bwMode="auto">
          <a:xfrm>
            <a:off x="3915175" y="5055982"/>
            <a:ext cx="888781" cy="181535"/>
          </a:xfrm>
          <a:prstGeom prst="roundRect">
            <a:avLst>
              <a:gd name="adj" fmla="val 30953"/>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400" dirty="0" smtClean="0">
                <a:solidFill>
                  <a:schemeClr val="tx1"/>
                </a:solidFill>
                <a:effectLst>
                  <a:outerShdw blurRad="38100" dist="38100" dir="2700000" algn="tl">
                    <a:srgbClr val="000000">
                      <a:alpha val="43137"/>
                    </a:srgbClr>
                  </a:outerShdw>
                </a:effectLst>
              </a:rPr>
              <a:t>Restore</a:t>
            </a:r>
            <a:endParaRPr lang="en-US" sz="1400" dirty="0">
              <a:solidFill>
                <a:schemeClr val="tx1"/>
              </a:solidFill>
              <a:effectLst>
                <a:outerShdw blurRad="38100" dist="38100" dir="2700000" algn="tl">
                  <a:srgbClr val="000000">
                    <a:alpha val="43137"/>
                  </a:srgbClr>
                </a:outerShdw>
              </a:effectLst>
            </a:endParaRPr>
          </a:p>
        </p:txBody>
      </p:sp>
      <p:sp>
        <p:nvSpPr>
          <p:cNvPr id="166" name="Rounded Rectangle 165"/>
          <p:cNvSpPr/>
          <p:nvPr/>
        </p:nvSpPr>
        <p:spPr bwMode="auto">
          <a:xfrm>
            <a:off x="3915175" y="6206567"/>
            <a:ext cx="888781" cy="181535"/>
          </a:xfrm>
          <a:prstGeom prst="roundRect">
            <a:avLst>
              <a:gd name="adj" fmla="val 30953"/>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400" dirty="0" smtClean="0">
                <a:solidFill>
                  <a:schemeClr val="tx1"/>
                </a:solidFill>
                <a:effectLst>
                  <a:outerShdw blurRad="38100" dist="38100" dir="2700000" algn="tl">
                    <a:srgbClr val="000000">
                      <a:alpha val="43137"/>
                    </a:srgbClr>
                  </a:outerShdw>
                </a:effectLst>
              </a:rPr>
              <a:t>“migrate”</a:t>
            </a:r>
            <a:endParaRPr lang="en-US" sz="1400" dirty="0">
              <a:solidFill>
                <a:schemeClr val="tx1"/>
              </a:solidFill>
              <a:effectLst>
                <a:outerShdw blurRad="38100" dist="38100" dir="2700000" algn="tl">
                  <a:srgbClr val="000000">
                    <a:alpha val="43137"/>
                  </a:srgbClr>
                </a:outerShdw>
              </a:effectLst>
            </a:endParaRPr>
          </a:p>
        </p:txBody>
      </p:sp>
      <p:grpSp>
        <p:nvGrpSpPr>
          <p:cNvPr id="5" name="Group 110"/>
          <p:cNvGrpSpPr/>
          <p:nvPr/>
        </p:nvGrpSpPr>
        <p:grpSpPr>
          <a:xfrm>
            <a:off x="1869212" y="3288830"/>
            <a:ext cx="1190230" cy="1033521"/>
            <a:chOff x="1705369" y="2022475"/>
            <a:chExt cx="708891" cy="615556"/>
          </a:xfrm>
        </p:grpSpPr>
        <p:pic>
          <p:nvPicPr>
            <p:cNvPr id="112" name="Picture 2" descr="D:\Projects\Microsoft\DPM_Deck\images\Vista (344).png"/>
            <p:cNvPicPr>
              <a:picLocks noChangeAspect="1" noChangeArrowheads="1"/>
            </p:cNvPicPr>
            <p:nvPr/>
          </p:nvPicPr>
          <p:blipFill>
            <a:blip r:embed="rId7" cstate="print"/>
            <a:srcRect/>
            <a:stretch>
              <a:fillRect/>
            </a:stretch>
          </p:blipFill>
          <p:spPr bwMode="auto">
            <a:xfrm>
              <a:off x="1705369" y="2022475"/>
              <a:ext cx="615556" cy="615556"/>
            </a:xfrm>
            <a:prstGeom prst="rect">
              <a:avLst/>
            </a:prstGeom>
            <a:noFill/>
          </p:spPr>
        </p:pic>
        <p:grpSp>
          <p:nvGrpSpPr>
            <p:cNvPr id="6" name="Group 16"/>
            <p:cNvGrpSpPr/>
            <p:nvPr/>
          </p:nvGrpSpPr>
          <p:grpSpPr>
            <a:xfrm>
              <a:off x="2089904" y="2320602"/>
              <a:ext cx="324356" cy="317429"/>
              <a:chOff x="6691381" y="3538566"/>
              <a:chExt cx="1282751" cy="1346654"/>
            </a:xfrm>
          </p:grpSpPr>
          <p:sp>
            <p:nvSpPr>
              <p:cNvPr id="114" name="Oval 113"/>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7" name="Group 17"/>
              <p:cNvGrpSpPr/>
              <p:nvPr/>
            </p:nvGrpSpPr>
            <p:grpSpPr>
              <a:xfrm flipH="1">
                <a:off x="6802955" y="3538566"/>
                <a:ext cx="915230" cy="1242090"/>
                <a:chOff x="8100716" y="3773214"/>
                <a:chExt cx="441437" cy="599089"/>
              </a:xfrm>
            </p:grpSpPr>
            <p:sp>
              <p:nvSpPr>
                <p:cNvPr id="116" name="Flowchart: Magnetic Disk 115"/>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17" name="Oval 116"/>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8" name="Group 124"/>
          <p:cNvGrpSpPr/>
          <p:nvPr/>
        </p:nvGrpSpPr>
        <p:grpSpPr>
          <a:xfrm>
            <a:off x="1869212" y="4957024"/>
            <a:ext cx="1190230" cy="1033521"/>
            <a:chOff x="1705369" y="2022475"/>
            <a:chExt cx="708891" cy="615556"/>
          </a:xfrm>
        </p:grpSpPr>
        <p:pic>
          <p:nvPicPr>
            <p:cNvPr id="126" name="Picture 2" descr="D:\Projects\Microsoft\DPM_Deck\images\Vista (344).png"/>
            <p:cNvPicPr>
              <a:picLocks noChangeAspect="1" noChangeArrowheads="1"/>
            </p:cNvPicPr>
            <p:nvPr/>
          </p:nvPicPr>
          <p:blipFill>
            <a:blip r:embed="rId7" cstate="print"/>
            <a:srcRect/>
            <a:stretch>
              <a:fillRect/>
            </a:stretch>
          </p:blipFill>
          <p:spPr bwMode="auto">
            <a:xfrm>
              <a:off x="1705369" y="2022475"/>
              <a:ext cx="615556" cy="615556"/>
            </a:xfrm>
            <a:prstGeom prst="rect">
              <a:avLst/>
            </a:prstGeom>
            <a:noFill/>
          </p:spPr>
        </p:pic>
        <p:grpSp>
          <p:nvGrpSpPr>
            <p:cNvPr id="9" name="Group 16"/>
            <p:cNvGrpSpPr/>
            <p:nvPr/>
          </p:nvGrpSpPr>
          <p:grpSpPr>
            <a:xfrm>
              <a:off x="2089904" y="2320602"/>
              <a:ext cx="324356" cy="317429"/>
              <a:chOff x="6691381" y="3538566"/>
              <a:chExt cx="1282751" cy="1346654"/>
            </a:xfrm>
          </p:grpSpPr>
          <p:sp>
            <p:nvSpPr>
              <p:cNvPr id="128" name="Oval 127"/>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0" name="Group 17"/>
              <p:cNvGrpSpPr/>
              <p:nvPr/>
            </p:nvGrpSpPr>
            <p:grpSpPr>
              <a:xfrm flipH="1">
                <a:off x="6802955" y="3538566"/>
                <a:ext cx="915230" cy="1242090"/>
                <a:chOff x="8100716" y="3773214"/>
                <a:chExt cx="441437" cy="599089"/>
              </a:xfrm>
            </p:grpSpPr>
            <p:sp>
              <p:nvSpPr>
                <p:cNvPr id="130" name="Flowchart: Magnetic Disk 129"/>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32" name="Oval 131"/>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pic>
        <p:nvPicPr>
          <p:cNvPr id="2050" name="Picture 2" descr="D:\ref\air\buttons\All_Vista\111.png"/>
          <p:cNvPicPr>
            <a:picLocks noChangeAspect="1" noChangeArrowheads="1"/>
          </p:cNvPicPr>
          <p:nvPr/>
        </p:nvPicPr>
        <p:blipFill>
          <a:blip r:embed="rId8" cstate="print"/>
          <a:srcRect/>
          <a:stretch>
            <a:fillRect/>
          </a:stretch>
        </p:blipFill>
        <p:spPr bwMode="auto">
          <a:xfrm>
            <a:off x="4122498" y="3266774"/>
            <a:ext cx="474134" cy="474134"/>
          </a:xfrm>
          <a:prstGeom prst="rect">
            <a:avLst/>
          </a:prstGeom>
          <a:noFill/>
          <a:effectLst>
            <a:outerShdw blurRad="50800" dist="38100" dir="2700000" algn="tl" rotWithShape="0">
              <a:prstClr val="black">
                <a:alpha val="40000"/>
              </a:prstClr>
            </a:outerShdw>
          </a:effectLst>
        </p:spPr>
      </p:pic>
      <p:grpSp>
        <p:nvGrpSpPr>
          <p:cNvPr id="11" name="Group 161"/>
          <p:cNvGrpSpPr/>
          <p:nvPr/>
        </p:nvGrpSpPr>
        <p:grpSpPr>
          <a:xfrm>
            <a:off x="5805583" y="4053708"/>
            <a:ext cx="1598350" cy="940019"/>
            <a:chOff x="5556202" y="1789414"/>
            <a:chExt cx="1598350" cy="940019"/>
          </a:xfrm>
        </p:grpSpPr>
        <p:grpSp>
          <p:nvGrpSpPr>
            <p:cNvPr id="12" name="Group 71"/>
            <p:cNvGrpSpPr/>
            <p:nvPr/>
          </p:nvGrpSpPr>
          <p:grpSpPr>
            <a:xfrm>
              <a:off x="6145236" y="2107279"/>
              <a:ext cx="676889" cy="564454"/>
              <a:chOff x="4797868" y="2793225"/>
              <a:chExt cx="654664" cy="545923"/>
            </a:xfrm>
          </p:grpSpPr>
          <p:grpSp>
            <p:nvGrpSpPr>
              <p:cNvPr id="13" name="Group 207"/>
              <p:cNvGrpSpPr/>
              <p:nvPr/>
            </p:nvGrpSpPr>
            <p:grpSpPr>
              <a:xfrm>
                <a:off x="4797868" y="3023255"/>
                <a:ext cx="654664" cy="315893"/>
                <a:chOff x="4848128" y="2984430"/>
                <a:chExt cx="676566" cy="326460"/>
              </a:xfrm>
            </p:grpSpPr>
            <p:sp>
              <p:nvSpPr>
                <p:cNvPr id="194" name="Oval 193"/>
                <p:cNvSpPr/>
                <p:nvPr/>
              </p:nvSpPr>
              <p:spPr>
                <a:xfrm>
                  <a:off x="5042438" y="31749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95" name="Oval 194"/>
                <p:cNvSpPr/>
                <p:nvPr/>
              </p:nvSpPr>
              <p:spPr>
                <a:xfrm>
                  <a:off x="5145308" y="29844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96" name="Oval 195"/>
                <p:cNvSpPr/>
                <p:nvPr/>
              </p:nvSpPr>
              <p:spPr>
                <a:xfrm>
                  <a:off x="4848128" y="308349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nvGrpSpPr>
              <p:cNvPr id="14" name="Group 204"/>
              <p:cNvGrpSpPr/>
              <p:nvPr/>
            </p:nvGrpSpPr>
            <p:grpSpPr>
              <a:xfrm>
                <a:off x="4822451" y="2793225"/>
                <a:ext cx="551050" cy="520930"/>
                <a:chOff x="4572000" y="2655375"/>
                <a:chExt cx="720817" cy="681417"/>
              </a:xfrm>
            </p:grpSpPr>
            <p:grpSp>
              <p:nvGrpSpPr>
                <p:cNvPr id="15" name="Group 189"/>
                <p:cNvGrpSpPr/>
                <p:nvPr/>
              </p:nvGrpSpPr>
              <p:grpSpPr>
                <a:xfrm>
                  <a:off x="4673854" y="2655375"/>
                  <a:ext cx="403810" cy="395185"/>
                  <a:chOff x="4904375" y="2755269"/>
                  <a:chExt cx="324356" cy="317428"/>
                </a:xfrm>
              </p:grpSpPr>
              <p:sp>
                <p:nvSpPr>
                  <p:cNvPr id="191" name="Oval 190"/>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92" name="Flowchart: Magnetic Disk 191"/>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93" name="Oval 192"/>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nvGrpSpPr>
                <p:cNvPr id="16" name="Group 190"/>
                <p:cNvGrpSpPr/>
                <p:nvPr/>
              </p:nvGrpSpPr>
              <p:grpSpPr>
                <a:xfrm>
                  <a:off x="4889007" y="2747583"/>
                  <a:ext cx="403810" cy="395185"/>
                  <a:chOff x="4904375" y="2755269"/>
                  <a:chExt cx="324356" cy="317428"/>
                </a:xfrm>
              </p:grpSpPr>
              <p:sp>
                <p:nvSpPr>
                  <p:cNvPr id="188" name="Oval 187"/>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89" name="Flowchart: Magnetic Disk 188"/>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90" name="Oval 189"/>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nvGrpSpPr>
                <p:cNvPr id="17" name="Group 195"/>
                <p:cNvGrpSpPr/>
                <p:nvPr/>
              </p:nvGrpSpPr>
              <p:grpSpPr>
                <a:xfrm>
                  <a:off x="4572000" y="2832108"/>
                  <a:ext cx="403810" cy="395185"/>
                  <a:chOff x="4904375" y="2755269"/>
                  <a:chExt cx="324356" cy="317428"/>
                </a:xfrm>
              </p:grpSpPr>
              <p:sp>
                <p:nvSpPr>
                  <p:cNvPr id="185" name="Oval 184"/>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86" name="Flowchart: Magnetic Disk 185"/>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87" name="Oval 186"/>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nvGrpSpPr>
                <p:cNvPr id="18" name="Group 199"/>
                <p:cNvGrpSpPr/>
                <p:nvPr/>
              </p:nvGrpSpPr>
              <p:grpSpPr>
                <a:xfrm>
                  <a:off x="4810205" y="2941607"/>
                  <a:ext cx="403810" cy="395185"/>
                  <a:chOff x="4904375" y="2755269"/>
                  <a:chExt cx="324356" cy="317428"/>
                </a:xfrm>
              </p:grpSpPr>
              <p:sp>
                <p:nvSpPr>
                  <p:cNvPr id="182" name="Oval 181"/>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83" name="Flowchart: Magnetic Disk 182"/>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sp>
                <p:nvSpPr>
                  <p:cNvPr id="184" name="Oval 183"/>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latin typeface="Calibri"/>
                      <a:ea typeface="+mn-ea"/>
                      <a:cs typeface="+mn-cs"/>
                    </a:endParaRPr>
                  </a:p>
                </p:txBody>
              </p:sp>
            </p:grpSp>
          </p:grpSp>
        </p:grpSp>
        <p:pic>
          <p:nvPicPr>
            <p:cNvPr id="167" name="Picture 8" descr="E:\Projects\Microsoft\DPM_video\connect.dll_I2908_0409.png"/>
            <p:cNvPicPr>
              <a:picLocks noChangeAspect="1" noChangeArrowheads="1"/>
            </p:cNvPicPr>
            <p:nvPr/>
          </p:nvPicPr>
          <p:blipFill>
            <a:blip r:embed="rId9" cstate="print">
              <a:grayscl/>
            </a:blip>
            <a:srcRect/>
            <a:stretch>
              <a:fillRect/>
            </a:stretch>
          </p:blipFill>
          <p:spPr bwMode="auto">
            <a:xfrm>
              <a:off x="5556202" y="1789414"/>
              <a:ext cx="940019" cy="940019"/>
            </a:xfrm>
            <a:prstGeom prst="rect">
              <a:avLst/>
            </a:prstGeom>
            <a:noFill/>
          </p:spPr>
        </p:pic>
        <p:grpSp>
          <p:nvGrpSpPr>
            <p:cNvPr id="19" name="Group 118"/>
            <p:cNvGrpSpPr/>
            <p:nvPr/>
          </p:nvGrpSpPr>
          <p:grpSpPr>
            <a:xfrm>
              <a:off x="6637400" y="2163738"/>
              <a:ext cx="517152" cy="558269"/>
              <a:chOff x="8040821" y="2812715"/>
              <a:chExt cx="566688" cy="611743"/>
            </a:xfrm>
          </p:grpSpPr>
          <p:grpSp>
            <p:nvGrpSpPr>
              <p:cNvPr id="20" name="Group 186"/>
              <p:cNvGrpSpPr/>
              <p:nvPr/>
            </p:nvGrpSpPr>
            <p:grpSpPr>
              <a:xfrm>
                <a:off x="8040821" y="3031577"/>
                <a:ext cx="566688" cy="392881"/>
                <a:chOff x="7696436" y="4575160"/>
                <a:chExt cx="566688" cy="392881"/>
              </a:xfrm>
            </p:grpSpPr>
            <p:pic>
              <p:nvPicPr>
                <p:cNvPr id="174" name="Picture 10" descr="D:\Projects\Microsoft\DPM PartnerVideo\images\tape.png"/>
                <p:cNvPicPr>
                  <a:picLocks noChangeAspect="1" noChangeArrowheads="1"/>
                </p:cNvPicPr>
                <p:nvPr/>
              </p:nvPicPr>
              <p:blipFill>
                <a:blip r:embed="rId10" cstate="print">
                  <a:duotone>
                    <a:prstClr val="black"/>
                    <a:srgbClr val="64BE46">
                      <a:lumMod val="75000"/>
                      <a:tint val="45000"/>
                      <a:satMod val="400000"/>
                    </a:srgbClr>
                  </a:duotone>
                </a:blip>
                <a:srcRect/>
                <a:stretch>
                  <a:fillRect/>
                </a:stretch>
              </p:blipFill>
              <p:spPr bwMode="auto">
                <a:xfrm>
                  <a:off x="7725431" y="4647265"/>
                  <a:ext cx="537693" cy="320776"/>
                </a:xfrm>
                <a:prstGeom prst="rect">
                  <a:avLst/>
                </a:prstGeom>
                <a:noFill/>
              </p:spPr>
            </p:pic>
            <p:pic>
              <p:nvPicPr>
                <p:cNvPr id="175" name="Picture 10" descr="D:\Projects\Microsoft\DPM PartnerVideo\images\tape.png"/>
                <p:cNvPicPr>
                  <a:picLocks noChangeAspect="1" noChangeArrowheads="1"/>
                </p:cNvPicPr>
                <p:nvPr/>
              </p:nvPicPr>
              <p:blipFill>
                <a:blip r:embed="rId10" cstate="print">
                  <a:duotone>
                    <a:srgbClr val="F3E207">
                      <a:shade val="45000"/>
                      <a:satMod val="135000"/>
                    </a:srgbClr>
                    <a:prstClr val="white"/>
                  </a:duotone>
                </a:blip>
                <a:srcRect/>
                <a:stretch>
                  <a:fillRect/>
                </a:stretch>
              </p:blipFill>
              <p:spPr bwMode="auto">
                <a:xfrm>
                  <a:off x="7696436" y="4575160"/>
                  <a:ext cx="537693" cy="320776"/>
                </a:xfrm>
                <a:prstGeom prst="rect">
                  <a:avLst/>
                </a:prstGeom>
                <a:noFill/>
              </p:spPr>
            </p:pic>
          </p:grpSp>
          <p:grpSp>
            <p:nvGrpSpPr>
              <p:cNvPr id="21" name="Group 183"/>
              <p:cNvGrpSpPr/>
              <p:nvPr/>
            </p:nvGrpSpPr>
            <p:grpSpPr>
              <a:xfrm>
                <a:off x="8090784" y="2812715"/>
                <a:ext cx="512445" cy="448263"/>
                <a:chOff x="5801888" y="2848326"/>
                <a:chExt cx="331718" cy="291135"/>
              </a:xfrm>
            </p:grpSpPr>
            <p:pic>
              <p:nvPicPr>
                <p:cNvPr id="171" name="Picture 10" descr="D:\Projects\Microsoft\DPM PartnerVideo\images\tape.png"/>
                <p:cNvPicPr>
                  <a:picLocks noChangeAspect="1" noChangeArrowheads="1"/>
                </p:cNvPicPr>
                <p:nvPr/>
              </p:nvPicPr>
              <p:blipFill>
                <a:blip r:embed="rId11" cstate="print">
                  <a:duotone>
                    <a:srgbClr val="D70023">
                      <a:shade val="45000"/>
                      <a:satMod val="135000"/>
                    </a:srgbClr>
                    <a:prstClr val="white"/>
                  </a:duotone>
                </a:blip>
                <a:srcRect/>
                <a:stretch>
                  <a:fillRect/>
                </a:stretch>
              </p:blipFill>
              <p:spPr bwMode="auto">
                <a:xfrm>
                  <a:off x="5801888" y="2947188"/>
                  <a:ext cx="322292" cy="192273"/>
                </a:xfrm>
                <a:prstGeom prst="rect">
                  <a:avLst/>
                </a:prstGeom>
                <a:noFill/>
              </p:spPr>
            </p:pic>
            <p:pic>
              <p:nvPicPr>
                <p:cNvPr id="172" name="Picture 10" descr="D:\Projects\Microsoft\DPM PartnerVideo\images\tape.png"/>
                <p:cNvPicPr>
                  <a:picLocks noChangeAspect="1" noChangeArrowheads="1"/>
                </p:cNvPicPr>
                <p:nvPr/>
              </p:nvPicPr>
              <p:blipFill>
                <a:blip r:embed="rId11" cstate="print">
                  <a:duotone>
                    <a:prstClr val="black"/>
                    <a:srgbClr val="FF0000">
                      <a:tint val="45000"/>
                      <a:satMod val="400000"/>
                    </a:srgbClr>
                  </a:duotone>
                </a:blip>
                <a:srcRect/>
                <a:stretch>
                  <a:fillRect/>
                </a:stretch>
              </p:blipFill>
              <p:spPr bwMode="auto">
                <a:xfrm>
                  <a:off x="5805376" y="2894788"/>
                  <a:ext cx="322292" cy="192273"/>
                </a:xfrm>
                <a:prstGeom prst="rect">
                  <a:avLst/>
                </a:prstGeom>
                <a:noFill/>
              </p:spPr>
            </p:pic>
            <p:pic>
              <p:nvPicPr>
                <p:cNvPr id="173" name="Picture 10" descr="D:\Projects\Microsoft\DPM PartnerVideo\images\tape.png"/>
                <p:cNvPicPr>
                  <a:picLocks noChangeAspect="1" noChangeArrowheads="1"/>
                </p:cNvPicPr>
                <p:nvPr/>
              </p:nvPicPr>
              <p:blipFill>
                <a:blip r:embed="rId11" cstate="print">
                  <a:duotone>
                    <a:prstClr val="black"/>
                    <a:srgbClr val="FF0000">
                      <a:tint val="45000"/>
                      <a:satMod val="400000"/>
                    </a:srgbClr>
                  </a:duotone>
                </a:blip>
                <a:srcRect/>
                <a:stretch>
                  <a:fillRect/>
                </a:stretch>
              </p:blipFill>
              <p:spPr bwMode="auto">
                <a:xfrm>
                  <a:off x="5811314" y="2848326"/>
                  <a:ext cx="322292" cy="192273"/>
                </a:xfrm>
                <a:prstGeom prst="rect">
                  <a:avLst/>
                </a:prstGeom>
                <a:noFill/>
              </p:spPr>
            </p:pic>
          </p:grpSp>
        </p:grpSp>
      </p:grpSp>
      <p:grpSp>
        <p:nvGrpSpPr>
          <p:cNvPr id="22" name="Group 75"/>
          <p:cNvGrpSpPr/>
          <p:nvPr/>
        </p:nvGrpSpPr>
        <p:grpSpPr>
          <a:xfrm>
            <a:off x="6431622" y="105103"/>
            <a:ext cx="2785948" cy="966951"/>
            <a:chOff x="3625363" y="620109"/>
            <a:chExt cx="2785948" cy="966951"/>
          </a:xfrm>
        </p:grpSpPr>
        <p:sp>
          <p:nvSpPr>
            <p:cNvPr id="77" name="24-Point Star 76"/>
            <p:cNvSpPr/>
            <p:nvPr/>
          </p:nvSpPr>
          <p:spPr bwMode="auto">
            <a:xfrm>
              <a:off x="3625363" y="620109"/>
              <a:ext cx="2785948" cy="966951"/>
            </a:xfrm>
            <a:prstGeom prst="star24">
              <a:avLst/>
            </a:prstGeom>
            <a:gradFill>
              <a:gsLst>
                <a:gs pos="7000">
                  <a:srgbClr val="FFC000"/>
                </a:gs>
                <a:gs pos="100000">
                  <a:schemeClr val="accent1">
                    <a:shade val="94000"/>
                    <a:satMod val="135000"/>
                  </a:schemeClr>
                </a:gs>
              </a:gsLst>
              <a:lin ang="0" scaled="0"/>
            </a:gra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508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78" name="Picture 6" descr="D:\ref\air\buttons\VistaCPL\Add Remove Programs.png"/>
            <p:cNvPicPr>
              <a:picLocks noChangeAspect="1" noChangeArrowheads="1"/>
            </p:cNvPicPr>
            <p:nvPr/>
          </p:nvPicPr>
          <p:blipFill>
            <a:blip r:embed="rId12" cstate="print">
              <a:grayscl/>
              <a:lum bright="-21000" contrast="45000"/>
            </a:blip>
            <a:srcRect/>
            <a:stretch>
              <a:fillRect/>
            </a:stretch>
          </p:blipFill>
          <p:spPr bwMode="auto">
            <a:xfrm>
              <a:off x="5366644" y="734670"/>
              <a:ext cx="621164" cy="621164"/>
            </a:xfrm>
            <a:prstGeom prst="rect">
              <a:avLst/>
            </a:prstGeom>
            <a:noFill/>
            <a:effectLst>
              <a:outerShdw blurRad="63500" sx="102000" sy="102000" algn="ctr" rotWithShape="0">
                <a:prstClr val="black">
                  <a:alpha val="40000"/>
                </a:prstClr>
              </a:outerShdw>
            </a:effectLst>
          </p:spPr>
        </p:pic>
        <p:sp>
          <p:nvSpPr>
            <p:cNvPr id="79" name="Rectangle 78"/>
            <p:cNvSpPr/>
            <p:nvPr/>
          </p:nvSpPr>
          <p:spPr>
            <a:xfrm>
              <a:off x="4199590" y="832210"/>
              <a:ext cx="1398412" cy="538609"/>
            </a:xfrm>
            <a:prstGeom prst="rect">
              <a:avLst/>
            </a:prstGeom>
          </p:spPr>
          <p:txBody>
            <a:bodyPr wrap="square">
              <a:spAutoFit/>
            </a:bodyPr>
            <a:lstStyle/>
            <a:p>
              <a:pPr defTabSz="914099"/>
              <a:r>
                <a:rPr lang="en-US" sz="1600" b="1" dirty="0" smtClean="0">
                  <a:solidFill>
                    <a:schemeClr val="bg1"/>
                  </a:solidFill>
                  <a:latin typeface="Segoe" pitchFamily="34" charset="0"/>
                </a:rPr>
                <a:t>DPM 2007 </a:t>
              </a:r>
            </a:p>
            <a:p>
              <a:pPr defTabSz="914099"/>
              <a:r>
                <a:rPr lang="en-US" sz="1200" b="1" dirty="0" smtClean="0">
                  <a:solidFill>
                    <a:schemeClr val="bg1"/>
                  </a:solidFill>
                  <a:latin typeface="Segoe" pitchFamily="34" charset="0"/>
                </a:rPr>
                <a:t>Service Pack 1</a:t>
              </a:r>
            </a:p>
          </p:txBody>
        </p:sp>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Rounded Rectangle 296"/>
          <p:cNvSpPr/>
          <p:nvPr/>
        </p:nvSpPr>
        <p:spPr bwMode="auto">
          <a:xfrm>
            <a:off x="4789457" y="2404962"/>
            <a:ext cx="4130168" cy="4320438"/>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391" name="Round Same Side Corner Rectangle 390"/>
          <p:cNvSpPr/>
          <p:nvPr/>
        </p:nvSpPr>
        <p:spPr bwMode="auto">
          <a:xfrm>
            <a:off x="4810905" y="2433097"/>
            <a:ext cx="4079876" cy="633047"/>
          </a:xfrm>
          <a:prstGeom prst="round2SameRect">
            <a:avLst>
              <a:gd name="adj1" fmla="val 26101"/>
              <a:gd name="adj2" fmla="val 0"/>
            </a:avLst>
          </a:prstGeom>
          <a:gradFill>
            <a:gsLst>
              <a:gs pos="0">
                <a:schemeClr val="tx1">
                  <a:alpha val="69000"/>
                </a:schemeClr>
              </a:gs>
              <a:gs pos="100000">
                <a:schemeClr val="tx1">
                  <a:alpha val="7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73" name="Rounded Rectangle 72"/>
          <p:cNvSpPr/>
          <p:nvPr/>
        </p:nvSpPr>
        <p:spPr bwMode="auto">
          <a:xfrm>
            <a:off x="419163" y="2404962"/>
            <a:ext cx="4130168" cy="4320438"/>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390" name="Round Same Side Corner Rectangle 389"/>
          <p:cNvSpPr/>
          <p:nvPr/>
        </p:nvSpPr>
        <p:spPr bwMode="auto">
          <a:xfrm>
            <a:off x="435853" y="2433097"/>
            <a:ext cx="4079876" cy="633047"/>
          </a:xfrm>
          <a:prstGeom prst="round2SameRect">
            <a:avLst>
              <a:gd name="adj1" fmla="val 26101"/>
              <a:gd name="adj2" fmla="val 0"/>
            </a:avLst>
          </a:prstGeom>
          <a:gradFill>
            <a:gsLst>
              <a:gs pos="0">
                <a:schemeClr val="tx1">
                  <a:alpha val="69000"/>
                </a:schemeClr>
              </a:gs>
              <a:gs pos="100000">
                <a:schemeClr val="tx1">
                  <a:alpha val="7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148" name="Rectangle 27"/>
          <p:cNvSpPr>
            <a:spLocks noGrp="1" noChangeArrowheads="1"/>
          </p:cNvSpPr>
          <p:nvPr>
            <p:ph type="title"/>
          </p:nvPr>
        </p:nvSpPr>
        <p:spPr/>
        <p:txBody>
          <a:bodyPr/>
          <a:lstStyle/>
          <a:p>
            <a:r>
              <a:rPr lang="en-US" smtClean="0"/>
              <a:t> SQL Server</a:t>
            </a:r>
            <a:endParaRPr lang="en-US" dirty="0" smtClean="0"/>
          </a:p>
        </p:txBody>
      </p:sp>
      <p:sp>
        <p:nvSpPr>
          <p:cNvPr id="55300" name="Rectangle 28"/>
          <p:cNvSpPr>
            <a:spLocks noGrp="1" noChangeArrowheads="1"/>
          </p:cNvSpPr>
          <p:nvPr>
            <p:ph type="body" sz="quarter" idx="10"/>
          </p:nvPr>
        </p:nvSpPr>
        <p:spPr/>
        <p:txBody>
          <a:bodyPr/>
          <a:lstStyle/>
          <a:p>
            <a:r>
              <a:rPr lang="en-US" sz="2000" dirty="0" smtClean="0"/>
              <a:t>SQL Server 2008 protection  (2008-06 Rollup)</a:t>
            </a:r>
          </a:p>
          <a:p>
            <a:r>
              <a:rPr lang="en-US" sz="2000" dirty="0" smtClean="0"/>
              <a:t>Migration assistance from SQL Server 2005 to SQL Server 2008</a:t>
            </a:r>
          </a:p>
          <a:p>
            <a:r>
              <a:rPr lang="en-US" sz="2000" dirty="0" smtClean="0"/>
              <a:t>Protection of mirrored databases</a:t>
            </a:r>
          </a:p>
          <a:p>
            <a:endParaRPr lang="en-US" sz="2000" dirty="0" smtClean="0"/>
          </a:p>
        </p:txBody>
      </p:sp>
      <p:sp>
        <p:nvSpPr>
          <p:cNvPr id="130" name="Text Box 183"/>
          <p:cNvSpPr txBox="1">
            <a:spLocks noChangeArrowheads="1"/>
          </p:cNvSpPr>
          <p:nvPr/>
        </p:nvSpPr>
        <p:spPr bwMode="auto">
          <a:xfrm>
            <a:off x="935318" y="4300610"/>
            <a:ext cx="1108075" cy="244676"/>
          </a:xfrm>
          <a:prstGeom prst="rect">
            <a:avLst/>
          </a:prstGeom>
          <a:noFill/>
          <a:ln w="9525" algn="ctr">
            <a:noFill/>
            <a:miter lim="800000"/>
            <a:headEnd/>
            <a:tailEnd/>
          </a:ln>
        </p:spPr>
        <p:txBody>
          <a:bodyPr lIns="91435" tIns="45717" rIns="91435" bIns="45717">
            <a:spAutoFit/>
          </a:bodyPr>
          <a:lstStyle/>
          <a:p>
            <a:pPr algn="ctr" eaLnBrk="0" hangingPunct="0">
              <a:lnSpc>
                <a:spcPct val="90000"/>
              </a:lnSpc>
              <a:buNone/>
              <a:defRPr/>
            </a:pPr>
            <a:r>
              <a:rPr lang="en-US" sz="1100" dirty="0" smtClean="0">
                <a:effectLst>
                  <a:outerShdw blurRad="38100" dist="38100" dir="2700000" algn="tl">
                    <a:srgbClr val="000000">
                      <a:alpha val="43137"/>
                    </a:srgbClr>
                  </a:outerShdw>
                </a:effectLst>
                <a:latin typeface="+mj-lt"/>
                <a:cs typeface="+mn-cs"/>
              </a:rPr>
              <a:t>SQL Server</a:t>
            </a:r>
            <a:endParaRPr lang="en-US" sz="1100" dirty="0">
              <a:effectLst>
                <a:outerShdw blurRad="38100" dist="38100" dir="2700000" algn="tl">
                  <a:srgbClr val="000000">
                    <a:alpha val="43137"/>
                  </a:srgbClr>
                </a:outerShdw>
              </a:effectLst>
              <a:latin typeface="+mj-lt"/>
              <a:cs typeface="+mn-cs"/>
            </a:endParaRPr>
          </a:p>
        </p:txBody>
      </p:sp>
      <p:sp>
        <p:nvSpPr>
          <p:cNvPr id="99" name="Text Box 183"/>
          <p:cNvSpPr txBox="1">
            <a:spLocks noChangeArrowheads="1"/>
          </p:cNvSpPr>
          <p:nvPr/>
        </p:nvSpPr>
        <p:spPr bwMode="auto">
          <a:xfrm>
            <a:off x="2815703" y="4300610"/>
            <a:ext cx="1108075" cy="244676"/>
          </a:xfrm>
          <a:prstGeom prst="rect">
            <a:avLst/>
          </a:prstGeom>
          <a:noFill/>
          <a:ln w="9525" algn="ctr">
            <a:noFill/>
            <a:miter lim="800000"/>
            <a:headEnd/>
            <a:tailEnd/>
          </a:ln>
        </p:spPr>
        <p:txBody>
          <a:bodyPr lIns="91435" tIns="45717" rIns="91435" bIns="45717">
            <a:spAutoFit/>
          </a:bodyPr>
          <a:lstStyle/>
          <a:p>
            <a:pPr algn="ctr" eaLnBrk="0" hangingPunct="0">
              <a:lnSpc>
                <a:spcPct val="90000"/>
              </a:lnSpc>
              <a:buNone/>
              <a:defRPr/>
            </a:pPr>
            <a:r>
              <a:rPr lang="en-US" sz="1100" dirty="0" smtClean="0">
                <a:effectLst>
                  <a:outerShdw blurRad="38100" dist="38100" dir="2700000" algn="tl">
                    <a:srgbClr val="000000">
                      <a:alpha val="43137"/>
                    </a:srgbClr>
                  </a:outerShdw>
                </a:effectLst>
                <a:latin typeface="+mj-lt"/>
                <a:cs typeface="+mn-cs"/>
              </a:rPr>
              <a:t>SQL Server</a:t>
            </a:r>
            <a:endParaRPr lang="en-US" sz="1100" dirty="0">
              <a:effectLst>
                <a:outerShdw blurRad="38100" dist="38100" dir="2700000" algn="tl">
                  <a:srgbClr val="000000">
                    <a:alpha val="43137"/>
                  </a:srgbClr>
                </a:outerShdw>
              </a:effectLst>
              <a:latin typeface="+mj-lt"/>
              <a:cs typeface="+mn-cs"/>
            </a:endParaRPr>
          </a:p>
        </p:txBody>
      </p:sp>
      <p:sp>
        <p:nvSpPr>
          <p:cNvPr id="92" name="Left-Right Arrow 91"/>
          <p:cNvSpPr/>
          <p:nvPr/>
        </p:nvSpPr>
        <p:spPr bwMode="auto">
          <a:xfrm>
            <a:off x="2114739" y="4030453"/>
            <a:ext cx="904460" cy="292608"/>
          </a:xfrm>
          <a:prstGeom prst="leftRight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US" sz="900" dirty="0" smtClean="0">
              <a:effectLst>
                <a:outerShdw blurRad="38100" dist="38100" dir="2700000" algn="tl">
                  <a:srgbClr val="000000">
                    <a:alpha val="43137"/>
                  </a:srgbClr>
                </a:outerShdw>
              </a:effectLst>
              <a:latin typeface="+mj-lt"/>
            </a:endParaRPr>
          </a:p>
        </p:txBody>
      </p:sp>
      <p:sp>
        <p:nvSpPr>
          <p:cNvPr id="178" name="Text Box 181"/>
          <p:cNvSpPr txBox="1">
            <a:spLocks noChangeArrowheads="1"/>
          </p:cNvSpPr>
          <p:nvPr/>
        </p:nvSpPr>
        <p:spPr bwMode="auto">
          <a:xfrm>
            <a:off x="858369" y="2787459"/>
            <a:ext cx="3251757" cy="300038"/>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a:effectLst>
                  <a:outerShdw blurRad="38100" dist="38100" dir="2700000" algn="tl">
                    <a:srgbClr val="000000">
                      <a:alpha val="43137"/>
                    </a:srgbClr>
                  </a:outerShdw>
                </a:effectLst>
                <a:latin typeface="+mn-lt"/>
                <a:cs typeface="+mn-cs"/>
              </a:rPr>
              <a:t>Database mirrored SQL cluster</a:t>
            </a:r>
          </a:p>
        </p:txBody>
      </p:sp>
      <p:sp>
        <p:nvSpPr>
          <p:cNvPr id="184" name="Rounded Rectangle 183"/>
          <p:cNvSpPr/>
          <p:nvPr/>
        </p:nvSpPr>
        <p:spPr bwMode="auto">
          <a:xfrm>
            <a:off x="989240" y="3211450"/>
            <a:ext cx="1097280" cy="237505"/>
          </a:xfrm>
          <a:prstGeom prst="roundRect">
            <a:avLst>
              <a:gd name="adj" fmla="val 30953"/>
            </a:avLst>
          </a:prstGeom>
          <a:solidFill>
            <a:schemeClr val="bg1">
              <a:lumMod val="9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200" dirty="0" smtClean="0">
                <a:solidFill>
                  <a:schemeClr val="tx1"/>
                </a:solidFill>
              </a:rPr>
              <a:t>Active Node</a:t>
            </a:r>
            <a:endParaRPr lang="en-US" sz="1200" dirty="0">
              <a:solidFill>
                <a:schemeClr val="tx1"/>
              </a:solidFill>
            </a:endParaRPr>
          </a:p>
        </p:txBody>
      </p:sp>
      <p:sp>
        <p:nvSpPr>
          <p:cNvPr id="185" name="Rounded Rectangle 184"/>
          <p:cNvSpPr/>
          <p:nvPr/>
        </p:nvSpPr>
        <p:spPr bwMode="auto">
          <a:xfrm>
            <a:off x="2892169" y="3211450"/>
            <a:ext cx="1097280" cy="237505"/>
          </a:xfrm>
          <a:prstGeom prst="roundRect">
            <a:avLst>
              <a:gd name="adj" fmla="val 30953"/>
            </a:avLst>
          </a:prstGeom>
          <a:solidFill>
            <a:schemeClr val="bg1">
              <a:lumMod val="9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200" dirty="0" smtClean="0">
                <a:solidFill>
                  <a:schemeClr val="tx1"/>
                </a:solidFill>
              </a:rPr>
              <a:t>Passive Node</a:t>
            </a:r>
            <a:endParaRPr lang="en-US" sz="1200" dirty="0">
              <a:solidFill>
                <a:schemeClr val="tx1"/>
              </a:solidFill>
            </a:endParaRPr>
          </a:p>
        </p:txBody>
      </p:sp>
      <p:grpSp>
        <p:nvGrpSpPr>
          <p:cNvPr id="2" name="Group 293"/>
          <p:cNvGrpSpPr/>
          <p:nvPr/>
        </p:nvGrpSpPr>
        <p:grpSpPr>
          <a:xfrm>
            <a:off x="1326561" y="4787268"/>
            <a:ext cx="2315372" cy="1772925"/>
            <a:chOff x="1288439" y="4512399"/>
            <a:chExt cx="2315372" cy="1772925"/>
          </a:xfrm>
        </p:grpSpPr>
        <p:sp>
          <p:nvSpPr>
            <p:cNvPr id="188" name="Oval 187"/>
            <p:cNvSpPr/>
            <p:nvPr/>
          </p:nvSpPr>
          <p:spPr bwMode="auto">
            <a:xfrm>
              <a:off x="1288439" y="4512399"/>
              <a:ext cx="2315372" cy="1772925"/>
            </a:xfrm>
            <a:prstGeom prst="ellipse">
              <a:avLst/>
            </a:prstGeom>
            <a:gradFill flip="none" rotWithShape="1">
              <a:gsLst>
                <a:gs pos="25000">
                  <a:schemeClr val="bg1">
                    <a:alpha val="88000"/>
                  </a:schemeClr>
                </a:gs>
                <a:gs pos="100000">
                  <a:schemeClr val="tx1">
                    <a:lumMod val="85000"/>
                    <a:lumOff val="15000"/>
                    <a:alpha val="0"/>
                  </a:schemeClr>
                </a:gs>
              </a:gsLst>
              <a:path path="shape">
                <a:fillToRect l="50000" t="50000" r="50000" b="50000"/>
              </a:path>
              <a:tileRect/>
            </a:gra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effectLst/>
                <a:latin typeface="Segoe" pitchFamily="34" charset="0"/>
              </a:endParaRPr>
            </a:p>
          </p:txBody>
        </p:sp>
        <p:grpSp>
          <p:nvGrpSpPr>
            <p:cNvPr id="3" name="Group 63"/>
            <p:cNvGrpSpPr/>
            <p:nvPr/>
          </p:nvGrpSpPr>
          <p:grpSpPr>
            <a:xfrm>
              <a:off x="1612619" y="5685801"/>
              <a:ext cx="1677052" cy="459371"/>
              <a:chOff x="3835490" y="3719384"/>
              <a:chExt cx="2366349" cy="652323"/>
            </a:xfrm>
          </p:grpSpPr>
          <p:sp>
            <p:nvSpPr>
              <p:cNvPr id="224" name="Text Box 50"/>
              <p:cNvSpPr txBox="1">
                <a:spLocks noChangeArrowheads="1"/>
              </p:cNvSpPr>
              <p:nvPr/>
            </p:nvSpPr>
            <p:spPr bwMode="auto">
              <a:xfrm>
                <a:off x="3835490" y="4022073"/>
                <a:ext cx="2366349" cy="349634"/>
              </a:xfrm>
              <a:prstGeom prst="rect">
                <a:avLst/>
              </a:prstGeom>
              <a:noFill/>
              <a:ln w="9525">
                <a:noFill/>
                <a:miter lim="800000"/>
                <a:headEnd/>
                <a:tailEnd/>
              </a:ln>
              <a:effectLst/>
            </p:spPr>
            <p:txBody>
              <a:bodyPr wrap="none" lIns="91435" tIns="45717" rIns="91435" bIns="45717">
                <a:spAutoFit/>
              </a:bodyPr>
              <a:lstStyle/>
              <a:p>
                <a:pPr eaLnBrk="0" hangingPunct="0">
                  <a:buNone/>
                  <a:defRPr/>
                </a:pPr>
                <a:r>
                  <a:rPr lang="en-US" sz="1000" b="1" i="1" dirty="0" smtClean="0">
                    <a:latin typeface="+mj-lt"/>
                    <a:cs typeface="+mn-cs"/>
                  </a:rPr>
                  <a:t>with integrated Disk &amp; Tape</a:t>
                </a:r>
                <a:endParaRPr lang="en-US" sz="1000" b="1" i="1" dirty="0">
                  <a:latin typeface="+mj-lt"/>
                  <a:cs typeface="+mn-cs"/>
                </a:endParaRPr>
              </a:p>
            </p:txBody>
          </p:sp>
          <p:sp>
            <p:nvSpPr>
              <p:cNvPr id="225" name="Text Box 66"/>
              <p:cNvSpPr txBox="1">
                <a:spLocks noChangeArrowheads="1"/>
              </p:cNvSpPr>
              <p:nvPr/>
            </p:nvSpPr>
            <p:spPr bwMode="auto">
              <a:xfrm>
                <a:off x="4365800" y="3719384"/>
                <a:ext cx="1521904" cy="417322"/>
              </a:xfrm>
              <a:prstGeom prst="rect">
                <a:avLst/>
              </a:prstGeom>
              <a:noFill/>
              <a:ln w="9525">
                <a:noFill/>
                <a:miter lim="800000"/>
                <a:headEnd/>
                <a:tailEnd/>
              </a:ln>
              <a:effectLst/>
            </p:spPr>
            <p:txBody>
              <a:bodyPr wrap="square" lIns="91435" tIns="45717" rIns="91435" bIns="45717">
                <a:spAutoFit/>
              </a:bodyPr>
              <a:lstStyle/>
              <a:p>
                <a:pPr eaLnBrk="0" hangingPunct="0">
                  <a:buNone/>
                  <a:defRPr/>
                </a:pPr>
                <a:r>
                  <a:rPr lang="en-US" sz="1300" b="1" dirty="0">
                    <a:latin typeface="+mj-lt"/>
                    <a:cs typeface="+mn-cs"/>
                  </a:rPr>
                  <a:t>DPM 2007</a:t>
                </a:r>
                <a:endParaRPr lang="en-US" sz="1300" dirty="0">
                  <a:latin typeface="+mj-lt"/>
                  <a:cs typeface="+mn-cs"/>
                </a:endParaRPr>
              </a:p>
            </p:txBody>
          </p:sp>
        </p:grpSp>
        <p:pic>
          <p:nvPicPr>
            <p:cNvPr id="190" name="Picture 2" descr="D:\Projects\Microsoft\DPM PartnerVideo\images\platform.png"/>
            <p:cNvPicPr>
              <a:picLocks noChangeAspect="1" noChangeArrowheads="1"/>
            </p:cNvPicPr>
            <p:nvPr/>
          </p:nvPicPr>
          <p:blipFill>
            <a:blip r:embed="rId3" cstate="print">
              <a:duotone>
                <a:schemeClr val="accent2">
                  <a:shade val="45000"/>
                  <a:satMod val="135000"/>
                </a:schemeClr>
                <a:prstClr val="white"/>
              </a:duotone>
              <a:lum bright="-30000"/>
            </a:blip>
            <a:srcRect/>
            <a:stretch>
              <a:fillRect/>
            </a:stretch>
          </p:blipFill>
          <p:spPr bwMode="auto">
            <a:xfrm>
              <a:off x="1441899" y="4972987"/>
              <a:ext cx="2070664" cy="876704"/>
            </a:xfrm>
            <a:prstGeom prst="rect">
              <a:avLst/>
            </a:prstGeom>
            <a:noFill/>
            <a:effectLst>
              <a:outerShdw blurRad="50800" dist="38100" dir="2700000" algn="tl" rotWithShape="0">
                <a:prstClr val="black">
                  <a:alpha val="40000"/>
                </a:prstClr>
              </a:outerShdw>
            </a:effectLst>
          </p:spPr>
        </p:pic>
        <p:grpSp>
          <p:nvGrpSpPr>
            <p:cNvPr id="4" name="Group 267"/>
            <p:cNvGrpSpPr/>
            <p:nvPr/>
          </p:nvGrpSpPr>
          <p:grpSpPr>
            <a:xfrm>
              <a:off x="2320925" y="5110605"/>
              <a:ext cx="443930" cy="405046"/>
              <a:chOff x="2314639" y="4985739"/>
              <a:chExt cx="443930" cy="405046"/>
            </a:xfrm>
          </p:grpSpPr>
          <p:grpSp>
            <p:nvGrpSpPr>
              <p:cNvPr id="5" name="Group 265"/>
              <p:cNvGrpSpPr/>
              <p:nvPr/>
            </p:nvGrpSpPr>
            <p:grpSpPr>
              <a:xfrm>
                <a:off x="2314639" y="4985739"/>
                <a:ext cx="443930" cy="405046"/>
                <a:chOff x="2314638" y="4985739"/>
                <a:chExt cx="534065" cy="487286"/>
              </a:xfrm>
            </p:grpSpPr>
            <p:grpSp>
              <p:nvGrpSpPr>
                <p:cNvPr id="6" name="Group 75"/>
                <p:cNvGrpSpPr/>
                <p:nvPr/>
              </p:nvGrpSpPr>
              <p:grpSpPr>
                <a:xfrm>
                  <a:off x="2369215" y="5243129"/>
                  <a:ext cx="479488" cy="229896"/>
                  <a:chOff x="4848128" y="2984430"/>
                  <a:chExt cx="676566" cy="326460"/>
                </a:xfrm>
              </p:grpSpPr>
              <p:sp>
                <p:nvSpPr>
                  <p:cNvPr id="214" name="Oval 213"/>
                  <p:cNvSpPr/>
                  <p:nvPr/>
                </p:nvSpPr>
                <p:spPr>
                  <a:xfrm>
                    <a:off x="5042438" y="3174930"/>
                    <a:ext cx="379386" cy="135960"/>
                  </a:xfrm>
                  <a:prstGeom prst="ellipse">
                    <a:avLst/>
                  </a:prstGeom>
                  <a:gradFill flip="none" rotWithShape="1">
                    <a:gsLst>
                      <a:gs pos="0">
                        <a:schemeClr val="tx1">
                          <a:alpha val="59000"/>
                        </a:scheme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15" name="Oval 214"/>
                  <p:cNvSpPr/>
                  <p:nvPr/>
                </p:nvSpPr>
                <p:spPr>
                  <a:xfrm>
                    <a:off x="5145308" y="2984430"/>
                    <a:ext cx="379386" cy="135960"/>
                  </a:xfrm>
                  <a:prstGeom prst="ellipse">
                    <a:avLst/>
                  </a:prstGeom>
                  <a:gradFill flip="none" rotWithShape="1">
                    <a:gsLst>
                      <a:gs pos="0">
                        <a:schemeClr val="tx1">
                          <a:alpha val="59000"/>
                        </a:scheme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16" name="Oval 215"/>
                  <p:cNvSpPr/>
                  <p:nvPr/>
                </p:nvSpPr>
                <p:spPr>
                  <a:xfrm>
                    <a:off x="4848128" y="3083490"/>
                    <a:ext cx="379386" cy="135960"/>
                  </a:xfrm>
                  <a:prstGeom prst="ellipse">
                    <a:avLst/>
                  </a:prstGeom>
                  <a:gradFill flip="none" rotWithShape="1">
                    <a:gsLst>
                      <a:gs pos="0">
                        <a:schemeClr val="tx1">
                          <a:alpha val="59000"/>
                        </a:scheme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7" name="Group 204"/>
                <p:cNvGrpSpPr/>
                <p:nvPr/>
              </p:nvGrpSpPr>
              <p:grpSpPr>
                <a:xfrm>
                  <a:off x="2314638" y="4985739"/>
                  <a:ext cx="510849" cy="479859"/>
                  <a:chOff x="4572000" y="2655375"/>
                  <a:chExt cx="720817" cy="681417"/>
                </a:xfrm>
              </p:grpSpPr>
              <p:grpSp>
                <p:nvGrpSpPr>
                  <p:cNvPr id="8" name="Group 189"/>
                  <p:cNvGrpSpPr/>
                  <p:nvPr/>
                </p:nvGrpSpPr>
                <p:grpSpPr>
                  <a:xfrm>
                    <a:off x="4673854" y="2655375"/>
                    <a:ext cx="403810" cy="395185"/>
                    <a:chOff x="4904375" y="2755269"/>
                    <a:chExt cx="324356" cy="317428"/>
                  </a:xfrm>
                </p:grpSpPr>
                <p:sp>
                  <p:nvSpPr>
                    <p:cNvPr id="211" name="Oval 210"/>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12" name="Flowchart: Magnetic Disk 211"/>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13" name="Oval 212"/>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9" name="Group 190"/>
                  <p:cNvGrpSpPr/>
                  <p:nvPr/>
                </p:nvGrpSpPr>
                <p:grpSpPr>
                  <a:xfrm>
                    <a:off x="4889007" y="2747583"/>
                    <a:ext cx="403810" cy="395185"/>
                    <a:chOff x="4904375" y="2755269"/>
                    <a:chExt cx="324356" cy="317428"/>
                  </a:xfrm>
                </p:grpSpPr>
                <p:sp>
                  <p:nvSpPr>
                    <p:cNvPr id="208" name="Oval 207"/>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09" name="Flowchart: Magnetic Disk 208"/>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10" name="Oval 209"/>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10" name="Group 195"/>
                  <p:cNvGrpSpPr/>
                  <p:nvPr/>
                </p:nvGrpSpPr>
                <p:grpSpPr>
                  <a:xfrm>
                    <a:off x="4572000" y="2832108"/>
                    <a:ext cx="403810" cy="395185"/>
                    <a:chOff x="4904375" y="2755269"/>
                    <a:chExt cx="324356" cy="317428"/>
                  </a:xfrm>
                </p:grpSpPr>
                <p:sp>
                  <p:nvSpPr>
                    <p:cNvPr id="205" name="Oval 204"/>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06" name="Flowchart: Magnetic Disk 205"/>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07" name="Oval 206"/>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11" name="Group 199"/>
                  <p:cNvGrpSpPr/>
                  <p:nvPr/>
                </p:nvGrpSpPr>
                <p:grpSpPr>
                  <a:xfrm>
                    <a:off x="4810205" y="2941607"/>
                    <a:ext cx="403810" cy="395185"/>
                    <a:chOff x="4904375" y="2755269"/>
                    <a:chExt cx="324356" cy="317428"/>
                  </a:xfrm>
                </p:grpSpPr>
                <p:sp>
                  <p:nvSpPr>
                    <p:cNvPr id="202" name="Oval 201"/>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03" name="Flowchart: Magnetic Disk 202"/>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04" name="Oval 203"/>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sp>
            <p:nvSpPr>
              <p:cNvPr id="267" name="Text Box 181"/>
              <p:cNvSpPr txBox="1">
                <a:spLocks noChangeArrowheads="1"/>
              </p:cNvSpPr>
              <p:nvPr/>
            </p:nvSpPr>
            <p:spPr bwMode="auto">
              <a:xfrm>
                <a:off x="2336293" y="5045201"/>
                <a:ext cx="336205" cy="300038"/>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latin typeface="+mn-lt"/>
                    <a:cs typeface="+mn-cs"/>
                  </a:rPr>
                  <a:t>A</a:t>
                </a:r>
                <a:endParaRPr lang="en-US" sz="1500" b="1" dirty="0">
                  <a:latin typeface="+mn-lt"/>
                  <a:cs typeface="+mn-cs"/>
                </a:endParaRPr>
              </a:p>
            </p:txBody>
          </p:sp>
        </p:grpSp>
        <p:grpSp>
          <p:nvGrpSpPr>
            <p:cNvPr id="12" name="Group 268"/>
            <p:cNvGrpSpPr/>
            <p:nvPr/>
          </p:nvGrpSpPr>
          <p:grpSpPr>
            <a:xfrm>
              <a:off x="2758915" y="5110605"/>
              <a:ext cx="443930" cy="405046"/>
              <a:chOff x="2314639" y="4985739"/>
              <a:chExt cx="443930" cy="405046"/>
            </a:xfrm>
          </p:grpSpPr>
          <p:grpSp>
            <p:nvGrpSpPr>
              <p:cNvPr id="13" name="Group 269"/>
              <p:cNvGrpSpPr/>
              <p:nvPr/>
            </p:nvGrpSpPr>
            <p:grpSpPr>
              <a:xfrm>
                <a:off x="2314645" y="4985762"/>
                <a:ext cx="443925" cy="405039"/>
                <a:chOff x="2314645" y="4985739"/>
                <a:chExt cx="534059" cy="487275"/>
              </a:xfrm>
            </p:grpSpPr>
            <p:grpSp>
              <p:nvGrpSpPr>
                <p:cNvPr id="14" name="Group 75"/>
                <p:cNvGrpSpPr/>
                <p:nvPr/>
              </p:nvGrpSpPr>
              <p:grpSpPr>
                <a:xfrm>
                  <a:off x="2369216" y="5243119"/>
                  <a:ext cx="479488" cy="229895"/>
                  <a:chOff x="4848128" y="2984430"/>
                  <a:chExt cx="676566" cy="326460"/>
                </a:xfrm>
              </p:grpSpPr>
              <p:sp>
                <p:nvSpPr>
                  <p:cNvPr id="290" name="Oval 289"/>
                  <p:cNvSpPr/>
                  <p:nvPr/>
                </p:nvSpPr>
                <p:spPr>
                  <a:xfrm>
                    <a:off x="5042438" y="3174930"/>
                    <a:ext cx="379386" cy="135960"/>
                  </a:xfrm>
                  <a:prstGeom prst="ellipse">
                    <a:avLst/>
                  </a:prstGeom>
                  <a:gradFill flip="none" rotWithShape="1">
                    <a:gsLst>
                      <a:gs pos="0">
                        <a:schemeClr val="tx1">
                          <a:alpha val="59000"/>
                        </a:scheme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91" name="Oval 290"/>
                  <p:cNvSpPr/>
                  <p:nvPr/>
                </p:nvSpPr>
                <p:spPr>
                  <a:xfrm>
                    <a:off x="5145308" y="2984430"/>
                    <a:ext cx="379386" cy="135960"/>
                  </a:xfrm>
                  <a:prstGeom prst="ellipse">
                    <a:avLst/>
                  </a:prstGeom>
                  <a:gradFill flip="none" rotWithShape="1">
                    <a:gsLst>
                      <a:gs pos="0">
                        <a:schemeClr val="tx1">
                          <a:alpha val="59000"/>
                        </a:scheme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92" name="Oval 291"/>
                  <p:cNvSpPr/>
                  <p:nvPr/>
                </p:nvSpPr>
                <p:spPr>
                  <a:xfrm>
                    <a:off x="4848128" y="3083490"/>
                    <a:ext cx="379386" cy="135960"/>
                  </a:xfrm>
                  <a:prstGeom prst="ellipse">
                    <a:avLst/>
                  </a:prstGeom>
                  <a:gradFill flip="none" rotWithShape="1">
                    <a:gsLst>
                      <a:gs pos="0">
                        <a:schemeClr val="tx1">
                          <a:alpha val="59000"/>
                        </a:scheme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15" name="Group 204"/>
                <p:cNvGrpSpPr/>
                <p:nvPr/>
              </p:nvGrpSpPr>
              <p:grpSpPr>
                <a:xfrm>
                  <a:off x="2314645" y="4985739"/>
                  <a:ext cx="510850" cy="479859"/>
                  <a:chOff x="4572000" y="2655375"/>
                  <a:chExt cx="720817" cy="681417"/>
                </a:xfrm>
              </p:grpSpPr>
              <p:grpSp>
                <p:nvGrpSpPr>
                  <p:cNvPr id="16" name="Group 189"/>
                  <p:cNvGrpSpPr/>
                  <p:nvPr/>
                </p:nvGrpSpPr>
                <p:grpSpPr>
                  <a:xfrm>
                    <a:off x="4673854" y="2655375"/>
                    <a:ext cx="403810" cy="395185"/>
                    <a:chOff x="4904375" y="2755269"/>
                    <a:chExt cx="324356" cy="317428"/>
                  </a:xfrm>
                </p:grpSpPr>
                <p:sp>
                  <p:nvSpPr>
                    <p:cNvPr id="287" name="Oval 286"/>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88" name="Flowchart: Magnetic Disk 287"/>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89" name="Oval 288"/>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17" name="Group 190"/>
                  <p:cNvGrpSpPr/>
                  <p:nvPr/>
                </p:nvGrpSpPr>
                <p:grpSpPr>
                  <a:xfrm>
                    <a:off x="4889007" y="2747583"/>
                    <a:ext cx="403810" cy="395185"/>
                    <a:chOff x="4904375" y="2755269"/>
                    <a:chExt cx="324356" cy="317428"/>
                  </a:xfrm>
                </p:grpSpPr>
                <p:sp>
                  <p:nvSpPr>
                    <p:cNvPr id="284" name="Oval 283"/>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85" name="Flowchart: Magnetic Disk 284"/>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86" name="Oval 285"/>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18" name="Group 195"/>
                  <p:cNvGrpSpPr/>
                  <p:nvPr/>
                </p:nvGrpSpPr>
                <p:grpSpPr>
                  <a:xfrm>
                    <a:off x="4572000" y="2832108"/>
                    <a:ext cx="403810" cy="395185"/>
                    <a:chOff x="4904375" y="2755269"/>
                    <a:chExt cx="324356" cy="317428"/>
                  </a:xfrm>
                </p:grpSpPr>
                <p:sp>
                  <p:nvSpPr>
                    <p:cNvPr id="281" name="Oval 280"/>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82" name="Flowchart: Magnetic Disk 281"/>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83" name="Oval 282"/>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19" name="Group 199"/>
                  <p:cNvGrpSpPr/>
                  <p:nvPr/>
                </p:nvGrpSpPr>
                <p:grpSpPr>
                  <a:xfrm>
                    <a:off x="4810205" y="2941607"/>
                    <a:ext cx="403810" cy="395185"/>
                    <a:chOff x="4904375" y="2755269"/>
                    <a:chExt cx="324356" cy="317428"/>
                  </a:xfrm>
                </p:grpSpPr>
                <p:sp>
                  <p:nvSpPr>
                    <p:cNvPr id="278" name="Oval 277"/>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79" name="Flowchart: Magnetic Disk 278"/>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80" name="Oval 279"/>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sp>
            <p:nvSpPr>
              <p:cNvPr id="271" name="Text Box 181"/>
              <p:cNvSpPr txBox="1">
                <a:spLocks noChangeArrowheads="1"/>
              </p:cNvSpPr>
              <p:nvPr/>
            </p:nvSpPr>
            <p:spPr bwMode="auto">
              <a:xfrm>
                <a:off x="2336293" y="5045201"/>
                <a:ext cx="336205" cy="300038"/>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latin typeface="+mn-lt"/>
                    <a:cs typeface="+mn-cs"/>
                  </a:rPr>
                  <a:t>B</a:t>
                </a:r>
                <a:endParaRPr lang="en-US" sz="1500" b="1" dirty="0">
                  <a:latin typeface="+mn-lt"/>
                  <a:cs typeface="+mn-cs"/>
                </a:endParaRPr>
              </a:p>
            </p:txBody>
          </p:sp>
        </p:grpSp>
      </p:grpSp>
      <p:sp>
        <p:nvSpPr>
          <p:cNvPr id="295" name="Down Arrow 294"/>
          <p:cNvSpPr/>
          <p:nvPr/>
        </p:nvSpPr>
        <p:spPr bwMode="auto">
          <a:xfrm rot="20805774" flipH="1">
            <a:off x="1867460" y="4519198"/>
            <a:ext cx="297464" cy="471202"/>
          </a:xfrm>
          <a:prstGeom prst="down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US" sz="900" dirty="0" smtClean="0">
              <a:effectLst>
                <a:outerShdw blurRad="38100" dist="38100" dir="2700000" algn="tl">
                  <a:srgbClr val="000000">
                    <a:alpha val="43137"/>
                  </a:srgbClr>
                </a:outerShdw>
              </a:effectLst>
              <a:latin typeface="+mj-lt"/>
            </a:endParaRPr>
          </a:p>
        </p:txBody>
      </p:sp>
      <p:sp>
        <p:nvSpPr>
          <p:cNvPr id="298" name="Text Box 183"/>
          <p:cNvSpPr txBox="1">
            <a:spLocks noChangeArrowheads="1"/>
          </p:cNvSpPr>
          <p:nvPr/>
        </p:nvSpPr>
        <p:spPr bwMode="auto">
          <a:xfrm>
            <a:off x="5305612" y="4300610"/>
            <a:ext cx="1108075" cy="244676"/>
          </a:xfrm>
          <a:prstGeom prst="rect">
            <a:avLst/>
          </a:prstGeom>
          <a:noFill/>
          <a:ln w="9525" algn="ctr">
            <a:noFill/>
            <a:miter lim="800000"/>
            <a:headEnd/>
            <a:tailEnd/>
          </a:ln>
        </p:spPr>
        <p:txBody>
          <a:bodyPr lIns="91435" tIns="45717" rIns="91435" bIns="45717">
            <a:spAutoFit/>
          </a:bodyPr>
          <a:lstStyle/>
          <a:p>
            <a:pPr algn="ctr" eaLnBrk="0" hangingPunct="0">
              <a:lnSpc>
                <a:spcPct val="90000"/>
              </a:lnSpc>
              <a:buNone/>
              <a:defRPr/>
            </a:pPr>
            <a:r>
              <a:rPr lang="en-US" sz="1100" dirty="0" smtClean="0">
                <a:effectLst>
                  <a:outerShdw blurRad="38100" dist="38100" dir="2700000" algn="tl">
                    <a:srgbClr val="000000">
                      <a:alpha val="43137"/>
                    </a:srgbClr>
                  </a:outerShdw>
                </a:effectLst>
                <a:latin typeface="+mj-lt"/>
                <a:cs typeface="+mn-cs"/>
              </a:rPr>
              <a:t>SQL Server</a:t>
            </a:r>
            <a:endParaRPr lang="en-US" sz="1100" dirty="0">
              <a:effectLst>
                <a:outerShdw blurRad="38100" dist="38100" dir="2700000" algn="tl">
                  <a:srgbClr val="000000">
                    <a:alpha val="43137"/>
                  </a:srgbClr>
                </a:outerShdw>
              </a:effectLst>
              <a:latin typeface="+mj-lt"/>
              <a:cs typeface="+mn-cs"/>
            </a:endParaRPr>
          </a:p>
        </p:txBody>
      </p:sp>
      <p:sp>
        <p:nvSpPr>
          <p:cNvPr id="299" name="Text Box 183"/>
          <p:cNvSpPr txBox="1">
            <a:spLocks noChangeArrowheads="1"/>
          </p:cNvSpPr>
          <p:nvPr/>
        </p:nvSpPr>
        <p:spPr bwMode="auto">
          <a:xfrm>
            <a:off x="7174122" y="4300610"/>
            <a:ext cx="1108075" cy="244676"/>
          </a:xfrm>
          <a:prstGeom prst="rect">
            <a:avLst/>
          </a:prstGeom>
          <a:noFill/>
          <a:ln w="9525" algn="ctr">
            <a:noFill/>
            <a:miter lim="800000"/>
            <a:headEnd/>
            <a:tailEnd/>
          </a:ln>
        </p:spPr>
        <p:txBody>
          <a:bodyPr lIns="91435" tIns="45717" rIns="91435" bIns="45717">
            <a:spAutoFit/>
          </a:bodyPr>
          <a:lstStyle/>
          <a:p>
            <a:pPr algn="ctr" eaLnBrk="0" hangingPunct="0">
              <a:lnSpc>
                <a:spcPct val="90000"/>
              </a:lnSpc>
              <a:buNone/>
              <a:defRPr/>
            </a:pPr>
            <a:r>
              <a:rPr lang="en-US" sz="1100" dirty="0" smtClean="0">
                <a:effectLst>
                  <a:outerShdw blurRad="38100" dist="38100" dir="2700000" algn="tl">
                    <a:srgbClr val="000000">
                      <a:alpha val="43137"/>
                    </a:srgbClr>
                  </a:outerShdw>
                </a:effectLst>
                <a:latin typeface="+mj-lt"/>
                <a:cs typeface="+mn-cs"/>
              </a:rPr>
              <a:t>SQL Server</a:t>
            </a:r>
            <a:endParaRPr lang="en-US" sz="1100" dirty="0">
              <a:effectLst>
                <a:outerShdw blurRad="38100" dist="38100" dir="2700000" algn="tl">
                  <a:srgbClr val="000000">
                    <a:alpha val="43137"/>
                  </a:srgbClr>
                </a:outerShdw>
              </a:effectLst>
              <a:latin typeface="+mj-lt"/>
              <a:cs typeface="+mn-cs"/>
            </a:endParaRPr>
          </a:p>
        </p:txBody>
      </p:sp>
      <p:sp>
        <p:nvSpPr>
          <p:cNvPr id="311" name="Down Arrow 310"/>
          <p:cNvSpPr/>
          <p:nvPr/>
        </p:nvSpPr>
        <p:spPr bwMode="auto">
          <a:xfrm rot="794226">
            <a:off x="7386550" y="4552105"/>
            <a:ext cx="297464" cy="675785"/>
          </a:xfrm>
          <a:prstGeom prst="down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US" sz="900" dirty="0" smtClean="0">
              <a:effectLst>
                <a:outerShdw blurRad="38100" dist="38100" dir="2700000" algn="tl">
                  <a:srgbClr val="000000">
                    <a:alpha val="43137"/>
                  </a:srgbClr>
                </a:outerShdw>
              </a:effectLst>
              <a:latin typeface="+mj-lt"/>
            </a:endParaRPr>
          </a:p>
        </p:txBody>
      </p:sp>
      <p:sp>
        <p:nvSpPr>
          <p:cNvPr id="312" name="Left-Right Arrow 311"/>
          <p:cNvSpPr/>
          <p:nvPr/>
        </p:nvSpPr>
        <p:spPr bwMode="auto">
          <a:xfrm>
            <a:off x="6485033" y="4030453"/>
            <a:ext cx="904460" cy="292608"/>
          </a:xfrm>
          <a:prstGeom prst="leftRightArrow">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buNone/>
              <a:defRPr/>
            </a:pPr>
            <a:endParaRPr lang="en-US" sz="900" dirty="0" smtClean="0">
              <a:effectLst>
                <a:outerShdw blurRad="38100" dist="38100" dir="2700000" algn="tl">
                  <a:srgbClr val="000000">
                    <a:alpha val="43137"/>
                  </a:srgbClr>
                </a:outerShdw>
              </a:effectLst>
              <a:latin typeface="+mj-lt"/>
            </a:endParaRPr>
          </a:p>
        </p:txBody>
      </p:sp>
      <p:sp>
        <p:nvSpPr>
          <p:cNvPr id="314" name="Text Box 181"/>
          <p:cNvSpPr txBox="1">
            <a:spLocks noChangeArrowheads="1"/>
          </p:cNvSpPr>
          <p:nvPr/>
        </p:nvSpPr>
        <p:spPr bwMode="auto">
          <a:xfrm>
            <a:off x="5228663" y="2787459"/>
            <a:ext cx="3251757" cy="300038"/>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a:effectLst>
                  <a:outerShdw blurRad="38100" dist="38100" dir="2700000" algn="tl">
                    <a:srgbClr val="000000">
                      <a:alpha val="43137"/>
                    </a:srgbClr>
                  </a:outerShdw>
                </a:effectLst>
                <a:latin typeface="+mn-lt"/>
                <a:cs typeface="+mn-cs"/>
              </a:rPr>
              <a:t>Database mirrored SQL cluster</a:t>
            </a:r>
          </a:p>
        </p:txBody>
      </p:sp>
      <p:sp>
        <p:nvSpPr>
          <p:cNvPr id="326" name="Rounded Rectangle 325"/>
          <p:cNvSpPr/>
          <p:nvPr/>
        </p:nvSpPr>
        <p:spPr bwMode="auto">
          <a:xfrm>
            <a:off x="5359534" y="3211450"/>
            <a:ext cx="1097280" cy="237505"/>
          </a:xfrm>
          <a:prstGeom prst="roundRect">
            <a:avLst>
              <a:gd name="adj" fmla="val 30953"/>
            </a:avLst>
          </a:prstGeom>
          <a:solidFill>
            <a:schemeClr val="bg1">
              <a:lumMod val="9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200" dirty="0" smtClean="0">
                <a:solidFill>
                  <a:schemeClr val="tx1"/>
                </a:solidFill>
              </a:rPr>
              <a:t>failed Node</a:t>
            </a:r>
            <a:endParaRPr lang="en-US" sz="1200" dirty="0">
              <a:solidFill>
                <a:schemeClr val="tx1"/>
              </a:solidFill>
            </a:endParaRPr>
          </a:p>
        </p:txBody>
      </p:sp>
      <p:sp>
        <p:nvSpPr>
          <p:cNvPr id="327" name="Rounded Rectangle 326"/>
          <p:cNvSpPr/>
          <p:nvPr/>
        </p:nvSpPr>
        <p:spPr bwMode="auto">
          <a:xfrm>
            <a:off x="7250588" y="3211450"/>
            <a:ext cx="1097280" cy="237505"/>
          </a:xfrm>
          <a:prstGeom prst="roundRect">
            <a:avLst>
              <a:gd name="adj" fmla="val 30953"/>
            </a:avLst>
          </a:prstGeom>
          <a:solidFill>
            <a:schemeClr val="bg1">
              <a:lumMod val="9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200" dirty="0" smtClean="0">
                <a:solidFill>
                  <a:schemeClr val="tx1"/>
                </a:solidFill>
              </a:rPr>
              <a:t>Active Node</a:t>
            </a:r>
            <a:endParaRPr lang="en-US" sz="1200" dirty="0">
              <a:solidFill>
                <a:schemeClr val="tx1"/>
              </a:solidFill>
            </a:endParaRPr>
          </a:p>
        </p:txBody>
      </p:sp>
      <p:grpSp>
        <p:nvGrpSpPr>
          <p:cNvPr id="20" name="Group 391"/>
          <p:cNvGrpSpPr/>
          <p:nvPr/>
        </p:nvGrpSpPr>
        <p:grpSpPr>
          <a:xfrm>
            <a:off x="5696855" y="4787268"/>
            <a:ext cx="2315372" cy="1772925"/>
            <a:chOff x="5654651" y="4859131"/>
            <a:chExt cx="2315372" cy="1772925"/>
          </a:xfrm>
        </p:grpSpPr>
        <p:sp>
          <p:nvSpPr>
            <p:cNvPr id="329" name="Oval 328"/>
            <p:cNvSpPr/>
            <p:nvPr/>
          </p:nvSpPr>
          <p:spPr bwMode="auto">
            <a:xfrm>
              <a:off x="5654651" y="4859131"/>
              <a:ext cx="2315372" cy="1772925"/>
            </a:xfrm>
            <a:prstGeom prst="ellipse">
              <a:avLst/>
            </a:prstGeom>
            <a:gradFill flip="none" rotWithShape="1">
              <a:gsLst>
                <a:gs pos="25000">
                  <a:schemeClr val="bg1">
                    <a:alpha val="88000"/>
                  </a:schemeClr>
                </a:gs>
                <a:gs pos="100000">
                  <a:schemeClr val="tx1">
                    <a:lumMod val="85000"/>
                    <a:lumOff val="15000"/>
                    <a:alpha val="0"/>
                  </a:schemeClr>
                </a:gs>
              </a:gsLst>
              <a:path path="shape">
                <a:fillToRect l="50000" t="50000" r="50000" b="50000"/>
              </a:path>
              <a:tileRect/>
            </a:gra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effectLst/>
                <a:latin typeface="Segoe" pitchFamily="34" charset="0"/>
              </a:endParaRPr>
            </a:p>
          </p:txBody>
        </p:sp>
        <p:grpSp>
          <p:nvGrpSpPr>
            <p:cNvPr id="21" name="Group 63"/>
            <p:cNvGrpSpPr/>
            <p:nvPr/>
          </p:nvGrpSpPr>
          <p:grpSpPr>
            <a:xfrm>
              <a:off x="5978831" y="6032533"/>
              <a:ext cx="1677052" cy="459366"/>
              <a:chOff x="3835490" y="3719390"/>
              <a:chExt cx="2366348" cy="652317"/>
            </a:xfrm>
          </p:grpSpPr>
          <p:sp>
            <p:nvSpPr>
              <p:cNvPr id="383" name="Text Box 50"/>
              <p:cNvSpPr txBox="1">
                <a:spLocks noChangeArrowheads="1"/>
              </p:cNvSpPr>
              <p:nvPr/>
            </p:nvSpPr>
            <p:spPr bwMode="auto">
              <a:xfrm>
                <a:off x="3835490" y="4022072"/>
                <a:ext cx="2366348" cy="349635"/>
              </a:xfrm>
              <a:prstGeom prst="rect">
                <a:avLst/>
              </a:prstGeom>
              <a:noFill/>
              <a:ln w="9525">
                <a:noFill/>
                <a:miter lim="800000"/>
                <a:headEnd/>
                <a:tailEnd/>
              </a:ln>
              <a:effectLst/>
            </p:spPr>
            <p:txBody>
              <a:bodyPr wrap="none" lIns="91435" tIns="45717" rIns="91435" bIns="45717">
                <a:spAutoFit/>
              </a:bodyPr>
              <a:lstStyle/>
              <a:p>
                <a:pPr eaLnBrk="0" hangingPunct="0">
                  <a:buNone/>
                  <a:defRPr/>
                </a:pPr>
                <a:r>
                  <a:rPr lang="en-US" sz="1000" b="1" i="1" dirty="0">
                    <a:latin typeface="+mj-lt"/>
                    <a:cs typeface="+mn-cs"/>
                  </a:rPr>
                  <a:t>with integrated Disk &amp; Tape</a:t>
                </a:r>
              </a:p>
            </p:txBody>
          </p:sp>
          <p:sp>
            <p:nvSpPr>
              <p:cNvPr id="384" name="Text Box 66"/>
              <p:cNvSpPr txBox="1">
                <a:spLocks noChangeArrowheads="1"/>
              </p:cNvSpPr>
              <p:nvPr/>
            </p:nvSpPr>
            <p:spPr bwMode="auto">
              <a:xfrm>
                <a:off x="4365799" y="3719390"/>
                <a:ext cx="1521904" cy="417322"/>
              </a:xfrm>
              <a:prstGeom prst="rect">
                <a:avLst/>
              </a:prstGeom>
              <a:noFill/>
              <a:ln w="9525">
                <a:noFill/>
                <a:miter lim="800000"/>
                <a:headEnd/>
                <a:tailEnd/>
              </a:ln>
              <a:effectLst/>
            </p:spPr>
            <p:txBody>
              <a:bodyPr wrap="square" lIns="91435" tIns="45717" rIns="91435" bIns="45717">
                <a:spAutoFit/>
              </a:bodyPr>
              <a:lstStyle/>
              <a:p>
                <a:pPr eaLnBrk="0" hangingPunct="0">
                  <a:buNone/>
                  <a:defRPr/>
                </a:pPr>
                <a:r>
                  <a:rPr lang="en-US" sz="1300" b="1" dirty="0">
                    <a:latin typeface="+mj-lt"/>
                    <a:cs typeface="+mn-cs"/>
                  </a:rPr>
                  <a:t>DPM 2007</a:t>
                </a:r>
                <a:endParaRPr lang="en-US" sz="1300" dirty="0">
                  <a:latin typeface="+mj-lt"/>
                  <a:cs typeface="+mn-cs"/>
                </a:endParaRPr>
              </a:p>
            </p:txBody>
          </p:sp>
        </p:grpSp>
        <p:pic>
          <p:nvPicPr>
            <p:cNvPr id="331" name="Picture 2" descr="D:\Projects\Microsoft\DPM PartnerVideo\images\platform.png"/>
            <p:cNvPicPr>
              <a:picLocks noChangeAspect="1" noChangeArrowheads="1"/>
            </p:cNvPicPr>
            <p:nvPr/>
          </p:nvPicPr>
          <p:blipFill>
            <a:blip r:embed="rId3" cstate="print">
              <a:duotone>
                <a:schemeClr val="accent2">
                  <a:shade val="45000"/>
                  <a:satMod val="135000"/>
                </a:schemeClr>
                <a:prstClr val="white"/>
              </a:duotone>
              <a:lum bright="-30000"/>
            </a:blip>
            <a:srcRect/>
            <a:stretch>
              <a:fillRect/>
            </a:stretch>
          </p:blipFill>
          <p:spPr bwMode="auto">
            <a:xfrm>
              <a:off x="5808111" y="5319719"/>
              <a:ext cx="2070664" cy="876704"/>
            </a:xfrm>
            <a:prstGeom prst="rect">
              <a:avLst/>
            </a:prstGeom>
            <a:noFill/>
            <a:effectLst>
              <a:outerShdw blurRad="50800" dist="38100" dir="2700000" algn="tl" rotWithShape="0">
                <a:prstClr val="black">
                  <a:alpha val="40000"/>
                </a:prstClr>
              </a:outerShdw>
            </a:effectLst>
          </p:spPr>
        </p:pic>
        <p:grpSp>
          <p:nvGrpSpPr>
            <p:cNvPr id="22" name="Group 357"/>
            <p:cNvGrpSpPr/>
            <p:nvPr/>
          </p:nvGrpSpPr>
          <p:grpSpPr>
            <a:xfrm>
              <a:off x="6925679" y="5457360"/>
              <a:ext cx="443925" cy="405039"/>
              <a:chOff x="2314645" y="4985739"/>
              <a:chExt cx="534059" cy="487275"/>
            </a:xfrm>
          </p:grpSpPr>
          <p:grpSp>
            <p:nvGrpSpPr>
              <p:cNvPr id="23" name="Group 75"/>
              <p:cNvGrpSpPr/>
              <p:nvPr/>
            </p:nvGrpSpPr>
            <p:grpSpPr>
              <a:xfrm>
                <a:off x="2369216" y="5243119"/>
                <a:ext cx="479488" cy="229895"/>
                <a:chOff x="4848128" y="2984430"/>
                <a:chExt cx="676566" cy="326460"/>
              </a:xfrm>
            </p:grpSpPr>
            <p:sp>
              <p:nvSpPr>
                <p:cNvPr id="378" name="Oval 377"/>
                <p:cNvSpPr/>
                <p:nvPr/>
              </p:nvSpPr>
              <p:spPr>
                <a:xfrm>
                  <a:off x="5042438" y="3174930"/>
                  <a:ext cx="379386" cy="135960"/>
                </a:xfrm>
                <a:prstGeom prst="ellipse">
                  <a:avLst/>
                </a:prstGeom>
                <a:gradFill flip="none" rotWithShape="1">
                  <a:gsLst>
                    <a:gs pos="0">
                      <a:schemeClr val="tx1">
                        <a:alpha val="59000"/>
                      </a:scheme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79" name="Oval 378"/>
                <p:cNvSpPr/>
                <p:nvPr/>
              </p:nvSpPr>
              <p:spPr>
                <a:xfrm>
                  <a:off x="5145308" y="2984430"/>
                  <a:ext cx="379386" cy="135960"/>
                </a:xfrm>
                <a:prstGeom prst="ellipse">
                  <a:avLst/>
                </a:prstGeom>
                <a:gradFill flip="none" rotWithShape="1">
                  <a:gsLst>
                    <a:gs pos="0">
                      <a:schemeClr val="tx1">
                        <a:alpha val="59000"/>
                      </a:scheme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80" name="Oval 379"/>
                <p:cNvSpPr/>
                <p:nvPr/>
              </p:nvSpPr>
              <p:spPr>
                <a:xfrm>
                  <a:off x="4848128" y="3083490"/>
                  <a:ext cx="379386" cy="135960"/>
                </a:xfrm>
                <a:prstGeom prst="ellipse">
                  <a:avLst/>
                </a:prstGeom>
                <a:gradFill flip="none" rotWithShape="1">
                  <a:gsLst>
                    <a:gs pos="0">
                      <a:schemeClr val="tx1">
                        <a:alpha val="59000"/>
                      </a:scheme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24" name="Group 204"/>
              <p:cNvGrpSpPr/>
              <p:nvPr/>
            </p:nvGrpSpPr>
            <p:grpSpPr>
              <a:xfrm>
                <a:off x="2314645" y="4985739"/>
                <a:ext cx="510850" cy="479859"/>
                <a:chOff x="4572000" y="2655375"/>
                <a:chExt cx="720817" cy="681417"/>
              </a:xfrm>
            </p:grpSpPr>
            <p:grpSp>
              <p:nvGrpSpPr>
                <p:cNvPr id="25" name="Group 189"/>
                <p:cNvGrpSpPr/>
                <p:nvPr/>
              </p:nvGrpSpPr>
              <p:grpSpPr>
                <a:xfrm>
                  <a:off x="4673854" y="2655375"/>
                  <a:ext cx="403810" cy="395185"/>
                  <a:chOff x="4904375" y="2755269"/>
                  <a:chExt cx="324356" cy="317428"/>
                </a:xfrm>
              </p:grpSpPr>
              <p:sp>
                <p:nvSpPr>
                  <p:cNvPr id="375" name="Oval 374"/>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76" name="Flowchart: Magnetic Disk 375"/>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77" name="Oval 376"/>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26" name="Group 190"/>
                <p:cNvGrpSpPr/>
                <p:nvPr/>
              </p:nvGrpSpPr>
              <p:grpSpPr>
                <a:xfrm>
                  <a:off x="4889007" y="2747583"/>
                  <a:ext cx="403810" cy="395185"/>
                  <a:chOff x="4904375" y="2755269"/>
                  <a:chExt cx="324356" cy="317428"/>
                </a:xfrm>
              </p:grpSpPr>
              <p:sp>
                <p:nvSpPr>
                  <p:cNvPr id="372" name="Oval 371"/>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73" name="Flowchart: Magnetic Disk 372"/>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74" name="Oval 373"/>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27" name="Group 195"/>
                <p:cNvGrpSpPr/>
                <p:nvPr/>
              </p:nvGrpSpPr>
              <p:grpSpPr>
                <a:xfrm>
                  <a:off x="4572000" y="2832108"/>
                  <a:ext cx="403810" cy="395185"/>
                  <a:chOff x="4904375" y="2755269"/>
                  <a:chExt cx="324356" cy="317428"/>
                </a:xfrm>
              </p:grpSpPr>
              <p:sp>
                <p:nvSpPr>
                  <p:cNvPr id="369" name="Oval 368"/>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70" name="Flowchart: Magnetic Disk 369"/>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71" name="Oval 370"/>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28" name="Group 199"/>
                <p:cNvGrpSpPr/>
                <p:nvPr/>
              </p:nvGrpSpPr>
              <p:grpSpPr>
                <a:xfrm>
                  <a:off x="4810205" y="2941607"/>
                  <a:ext cx="403810" cy="395185"/>
                  <a:chOff x="4904375" y="2755269"/>
                  <a:chExt cx="324356" cy="317428"/>
                </a:xfrm>
              </p:grpSpPr>
              <p:sp>
                <p:nvSpPr>
                  <p:cNvPr id="366" name="Oval 365"/>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67" name="Flowchart: Magnetic Disk 366"/>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68" name="Oval 367"/>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sp>
        <p:nvSpPr>
          <p:cNvPr id="387" name="Text Box 181"/>
          <p:cNvSpPr txBox="1">
            <a:spLocks noChangeArrowheads="1"/>
          </p:cNvSpPr>
          <p:nvPr/>
        </p:nvSpPr>
        <p:spPr bwMode="auto">
          <a:xfrm>
            <a:off x="1326004" y="2443955"/>
            <a:ext cx="2316487" cy="3416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b="1" dirty="0" smtClean="0">
                <a:solidFill>
                  <a:srgbClr val="FFFF00"/>
                </a:solidFill>
                <a:effectLst>
                  <a:outerShdw blurRad="38100" dist="38100" dir="2700000" algn="tl">
                    <a:srgbClr val="000000">
                      <a:alpha val="43137"/>
                    </a:srgbClr>
                  </a:outerShdw>
                </a:effectLst>
                <a:latin typeface="+mj-lt"/>
              </a:rPr>
              <a:t>before: DPM </a:t>
            </a:r>
            <a:r>
              <a:rPr lang="en-US" sz="1200" b="1" dirty="0" smtClean="0">
                <a:solidFill>
                  <a:srgbClr val="FFFF00"/>
                </a:solidFill>
                <a:effectLst>
                  <a:outerShdw blurRad="38100" dist="38100" dir="2700000" algn="tl">
                    <a:srgbClr val="000000">
                      <a:alpha val="43137"/>
                    </a:srgbClr>
                  </a:outerShdw>
                </a:effectLst>
                <a:latin typeface="+mj-lt"/>
              </a:rPr>
              <a:t>(RTM)</a:t>
            </a:r>
            <a:endParaRPr lang="en-US" b="1" dirty="0" smtClean="0">
              <a:solidFill>
                <a:srgbClr val="FFFF00"/>
              </a:solidFill>
              <a:effectLst>
                <a:outerShdw blurRad="38100" dist="38100" dir="2700000" algn="tl">
                  <a:srgbClr val="000000">
                    <a:alpha val="43137"/>
                  </a:srgbClr>
                </a:outerShdw>
              </a:effectLst>
              <a:latin typeface="+mj-lt"/>
            </a:endParaRPr>
          </a:p>
        </p:txBody>
      </p:sp>
      <p:sp>
        <p:nvSpPr>
          <p:cNvPr id="388" name="Text Box 181"/>
          <p:cNvSpPr txBox="1">
            <a:spLocks noChangeArrowheads="1"/>
          </p:cNvSpPr>
          <p:nvPr/>
        </p:nvSpPr>
        <p:spPr bwMode="auto">
          <a:xfrm>
            <a:off x="5228663" y="2443955"/>
            <a:ext cx="3251757" cy="3416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b="1" dirty="0" smtClean="0">
                <a:solidFill>
                  <a:srgbClr val="FFFF00"/>
                </a:solidFill>
                <a:effectLst>
                  <a:outerShdw blurRad="38100" dist="38100" dir="2700000" algn="tl">
                    <a:srgbClr val="000000">
                      <a:alpha val="43137"/>
                    </a:srgbClr>
                  </a:outerShdw>
                </a:effectLst>
                <a:latin typeface="+mj-lt"/>
              </a:rPr>
              <a:t>After: Failover aware (SP1)</a:t>
            </a:r>
          </a:p>
        </p:txBody>
      </p:sp>
      <p:pic>
        <p:nvPicPr>
          <p:cNvPr id="166" name="Picture 2" descr="D:\Projects\Microsoft\DPM_Deck\images\Vista (344).png"/>
          <p:cNvPicPr>
            <a:picLocks noChangeAspect="1" noChangeArrowheads="1"/>
          </p:cNvPicPr>
          <p:nvPr/>
        </p:nvPicPr>
        <p:blipFill>
          <a:blip r:embed="rId4" cstate="print">
            <a:grayscl/>
          </a:blip>
          <a:srcRect/>
          <a:stretch>
            <a:fillRect/>
          </a:stretch>
        </p:blipFill>
        <p:spPr bwMode="auto">
          <a:xfrm>
            <a:off x="6121960" y="5025077"/>
            <a:ext cx="764996" cy="764996"/>
          </a:xfrm>
          <a:prstGeom prst="rect">
            <a:avLst/>
          </a:prstGeom>
          <a:noFill/>
        </p:spPr>
      </p:pic>
      <p:pic>
        <p:nvPicPr>
          <p:cNvPr id="169" name="Picture 2" descr="D:\Projects\Microsoft\DPM_Deck\images\Vista (344).png"/>
          <p:cNvPicPr>
            <a:picLocks noChangeAspect="1" noChangeArrowheads="1"/>
          </p:cNvPicPr>
          <p:nvPr/>
        </p:nvPicPr>
        <p:blipFill>
          <a:blip r:embed="rId4" cstate="print">
            <a:grayscl/>
          </a:blip>
          <a:srcRect/>
          <a:stretch>
            <a:fillRect/>
          </a:stretch>
        </p:blipFill>
        <p:spPr bwMode="auto">
          <a:xfrm>
            <a:off x="1624480" y="5025077"/>
            <a:ext cx="764996" cy="764996"/>
          </a:xfrm>
          <a:prstGeom prst="rect">
            <a:avLst/>
          </a:prstGeom>
          <a:noFill/>
        </p:spPr>
      </p:pic>
      <p:pic>
        <p:nvPicPr>
          <p:cNvPr id="179" name="Picture 2" descr="E:\Projects\Microsoft\DPM_video\connect.dll_I2908_0409.png"/>
          <p:cNvPicPr>
            <a:picLocks noChangeAspect="1" noChangeArrowheads="1"/>
          </p:cNvPicPr>
          <p:nvPr/>
        </p:nvPicPr>
        <p:blipFill>
          <a:blip r:embed="rId5" cstate="print"/>
          <a:srcRect/>
          <a:stretch>
            <a:fillRect/>
          </a:stretch>
        </p:blipFill>
        <p:spPr bwMode="auto">
          <a:xfrm>
            <a:off x="1151467" y="3577270"/>
            <a:ext cx="762000" cy="762000"/>
          </a:xfrm>
          <a:prstGeom prst="rect">
            <a:avLst/>
          </a:prstGeom>
          <a:noFill/>
        </p:spPr>
      </p:pic>
      <p:pic>
        <p:nvPicPr>
          <p:cNvPr id="186" name="Picture 2" descr="E:\Projects\Microsoft\DPM_video\connect.dll_I2908_0409.png"/>
          <p:cNvPicPr>
            <a:picLocks noChangeAspect="1" noChangeArrowheads="1"/>
          </p:cNvPicPr>
          <p:nvPr/>
        </p:nvPicPr>
        <p:blipFill>
          <a:blip r:embed="rId5" cstate="print"/>
          <a:srcRect/>
          <a:stretch>
            <a:fillRect/>
          </a:stretch>
        </p:blipFill>
        <p:spPr bwMode="auto">
          <a:xfrm>
            <a:off x="3005450" y="3577270"/>
            <a:ext cx="762000" cy="762000"/>
          </a:xfrm>
          <a:prstGeom prst="rect">
            <a:avLst/>
          </a:prstGeom>
          <a:noFill/>
        </p:spPr>
      </p:pic>
      <p:pic>
        <p:nvPicPr>
          <p:cNvPr id="187" name="Picture 2" descr="E:\Projects\Microsoft\DPM_video\connect.dll_I2908_0409.png"/>
          <p:cNvPicPr>
            <a:picLocks noChangeAspect="1" noChangeArrowheads="1"/>
          </p:cNvPicPr>
          <p:nvPr/>
        </p:nvPicPr>
        <p:blipFill>
          <a:blip r:embed="rId5" cstate="print"/>
          <a:srcRect/>
          <a:stretch>
            <a:fillRect/>
          </a:stretch>
        </p:blipFill>
        <p:spPr bwMode="auto">
          <a:xfrm>
            <a:off x="5520265" y="3577270"/>
            <a:ext cx="762000" cy="762000"/>
          </a:xfrm>
          <a:prstGeom prst="rect">
            <a:avLst/>
          </a:prstGeom>
          <a:noFill/>
        </p:spPr>
      </p:pic>
      <p:pic>
        <p:nvPicPr>
          <p:cNvPr id="191" name="Picture 2" descr="E:\Projects\Microsoft\DPM_video\connect.dll_I2908_0409.png"/>
          <p:cNvPicPr>
            <a:picLocks noChangeAspect="1" noChangeArrowheads="1"/>
          </p:cNvPicPr>
          <p:nvPr/>
        </p:nvPicPr>
        <p:blipFill>
          <a:blip r:embed="rId5" cstate="print"/>
          <a:srcRect/>
          <a:stretch>
            <a:fillRect/>
          </a:stretch>
        </p:blipFill>
        <p:spPr bwMode="auto">
          <a:xfrm>
            <a:off x="7362376" y="3577270"/>
            <a:ext cx="762000" cy="762000"/>
          </a:xfrm>
          <a:prstGeom prst="rect">
            <a:avLst/>
          </a:prstGeom>
          <a:noFill/>
        </p:spPr>
      </p:pic>
      <p:grpSp>
        <p:nvGrpSpPr>
          <p:cNvPr id="29" name="Group 120"/>
          <p:cNvGrpSpPr/>
          <p:nvPr/>
        </p:nvGrpSpPr>
        <p:grpSpPr>
          <a:xfrm>
            <a:off x="1663479" y="3822539"/>
            <a:ext cx="436187" cy="426872"/>
            <a:chOff x="1508589" y="3562328"/>
            <a:chExt cx="436187" cy="426872"/>
          </a:xfrm>
        </p:grpSpPr>
        <p:grpSp>
          <p:nvGrpSpPr>
            <p:cNvPr id="30" name="Group 16"/>
            <p:cNvGrpSpPr/>
            <p:nvPr/>
          </p:nvGrpSpPr>
          <p:grpSpPr>
            <a:xfrm>
              <a:off x="1508589" y="3562328"/>
              <a:ext cx="436187" cy="426872"/>
              <a:chOff x="6691381" y="3538566"/>
              <a:chExt cx="1282751" cy="1346654"/>
            </a:xfrm>
          </p:grpSpPr>
          <p:sp>
            <p:nvSpPr>
              <p:cNvPr id="116" name="Oval 115"/>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31" name="Group 17"/>
              <p:cNvGrpSpPr/>
              <p:nvPr/>
            </p:nvGrpSpPr>
            <p:grpSpPr>
              <a:xfrm flipH="1">
                <a:off x="6802955" y="3538566"/>
                <a:ext cx="915230" cy="1242090"/>
                <a:chOff x="8100716" y="3773214"/>
                <a:chExt cx="441437" cy="599089"/>
              </a:xfrm>
            </p:grpSpPr>
            <p:sp>
              <p:nvSpPr>
                <p:cNvPr id="119" name="Flowchart: Magnetic Disk 118"/>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20" name="Oval 119"/>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sp>
          <p:nvSpPr>
            <p:cNvPr id="86" name="Text Box 181"/>
            <p:cNvSpPr txBox="1">
              <a:spLocks noChangeArrowheads="1"/>
            </p:cNvSpPr>
            <p:nvPr/>
          </p:nvSpPr>
          <p:spPr bwMode="auto">
            <a:xfrm>
              <a:off x="1535352" y="3663830"/>
              <a:ext cx="336205" cy="300038"/>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latin typeface="+mn-lt"/>
                  <a:cs typeface="+mn-cs"/>
                </a:rPr>
                <a:t>A</a:t>
              </a:r>
              <a:endParaRPr lang="en-US" sz="1500" b="1" dirty="0">
                <a:latin typeface="+mn-lt"/>
                <a:cs typeface="+mn-cs"/>
              </a:endParaRPr>
            </a:p>
          </p:txBody>
        </p:sp>
      </p:grpSp>
      <p:grpSp>
        <p:nvGrpSpPr>
          <p:cNvPr id="64" name="Group 135"/>
          <p:cNvGrpSpPr/>
          <p:nvPr/>
        </p:nvGrpSpPr>
        <p:grpSpPr>
          <a:xfrm>
            <a:off x="3520284" y="3822539"/>
            <a:ext cx="436187" cy="426872"/>
            <a:chOff x="1508589" y="3562328"/>
            <a:chExt cx="436187" cy="426872"/>
          </a:xfrm>
        </p:grpSpPr>
        <p:grpSp>
          <p:nvGrpSpPr>
            <p:cNvPr id="65" name="Group 16"/>
            <p:cNvGrpSpPr/>
            <p:nvPr/>
          </p:nvGrpSpPr>
          <p:grpSpPr>
            <a:xfrm>
              <a:off x="1508589" y="3562328"/>
              <a:ext cx="436187" cy="426872"/>
              <a:chOff x="6691381" y="3538566"/>
              <a:chExt cx="1282751" cy="1346654"/>
            </a:xfrm>
          </p:grpSpPr>
          <p:sp>
            <p:nvSpPr>
              <p:cNvPr id="180" name="Oval 179"/>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66" name="Group 17"/>
              <p:cNvGrpSpPr/>
              <p:nvPr/>
            </p:nvGrpSpPr>
            <p:grpSpPr>
              <a:xfrm flipH="1">
                <a:off x="6802955" y="3538566"/>
                <a:ext cx="915230" cy="1242090"/>
                <a:chOff x="8100716" y="3773214"/>
                <a:chExt cx="441437" cy="599089"/>
              </a:xfrm>
            </p:grpSpPr>
            <p:sp>
              <p:nvSpPr>
                <p:cNvPr id="182" name="Flowchart: Magnetic Disk 181"/>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83" name="Oval 182"/>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sp>
          <p:nvSpPr>
            <p:cNvPr id="138" name="Text Box 181"/>
            <p:cNvSpPr txBox="1">
              <a:spLocks noChangeArrowheads="1"/>
            </p:cNvSpPr>
            <p:nvPr/>
          </p:nvSpPr>
          <p:spPr bwMode="auto">
            <a:xfrm>
              <a:off x="1546641" y="3663830"/>
              <a:ext cx="336205" cy="300038"/>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latin typeface="+mn-lt"/>
                  <a:cs typeface="+mn-cs"/>
                </a:rPr>
                <a:t>B</a:t>
              </a:r>
              <a:endParaRPr lang="en-US" sz="1500" b="1" dirty="0">
                <a:latin typeface="+mn-lt"/>
                <a:cs typeface="+mn-cs"/>
              </a:endParaRPr>
            </a:p>
          </p:txBody>
        </p:sp>
      </p:grpSp>
      <p:grpSp>
        <p:nvGrpSpPr>
          <p:cNvPr id="67" name="Group 299"/>
          <p:cNvGrpSpPr/>
          <p:nvPr/>
        </p:nvGrpSpPr>
        <p:grpSpPr>
          <a:xfrm>
            <a:off x="6033773" y="3822539"/>
            <a:ext cx="436187" cy="426872"/>
            <a:chOff x="1508589" y="3562328"/>
            <a:chExt cx="436187" cy="426872"/>
          </a:xfrm>
        </p:grpSpPr>
        <p:grpSp>
          <p:nvGrpSpPr>
            <p:cNvPr id="68" name="Group 16"/>
            <p:cNvGrpSpPr/>
            <p:nvPr/>
          </p:nvGrpSpPr>
          <p:grpSpPr>
            <a:xfrm>
              <a:off x="1508589" y="3562328"/>
              <a:ext cx="436187" cy="426872"/>
              <a:chOff x="6691381" y="3538566"/>
              <a:chExt cx="1282751" cy="1346654"/>
            </a:xfrm>
          </p:grpSpPr>
          <p:sp>
            <p:nvSpPr>
              <p:cNvPr id="307" name="Oval 306"/>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69" name="Group 17"/>
              <p:cNvGrpSpPr/>
              <p:nvPr/>
            </p:nvGrpSpPr>
            <p:grpSpPr>
              <a:xfrm flipH="1">
                <a:off x="6802955" y="3538566"/>
                <a:ext cx="915230" cy="1242090"/>
                <a:chOff x="8100716" y="3773214"/>
                <a:chExt cx="441437" cy="599089"/>
              </a:xfrm>
            </p:grpSpPr>
            <p:sp>
              <p:nvSpPr>
                <p:cNvPr id="309" name="Flowchart: Magnetic Disk 308"/>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10" name="Oval 309"/>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sp>
          <p:nvSpPr>
            <p:cNvPr id="302" name="Text Box 181"/>
            <p:cNvSpPr txBox="1">
              <a:spLocks noChangeArrowheads="1"/>
            </p:cNvSpPr>
            <p:nvPr/>
          </p:nvSpPr>
          <p:spPr bwMode="auto">
            <a:xfrm>
              <a:off x="1535352" y="3663830"/>
              <a:ext cx="336205" cy="300038"/>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latin typeface="+mn-lt"/>
                  <a:cs typeface="+mn-cs"/>
                </a:rPr>
                <a:t>A</a:t>
              </a:r>
              <a:endParaRPr lang="en-US" sz="1500" b="1" dirty="0">
                <a:latin typeface="+mn-lt"/>
                <a:cs typeface="+mn-cs"/>
              </a:endParaRPr>
            </a:p>
          </p:txBody>
        </p:sp>
      </p:grpSp>
      <p:grpSp>
        <p:nvGrpSpPr>
          <p:cNvPr id="70" name="Group 314"/>
          <p:cNvGrpSpPr/>
          <p:nvPr/>
        </p:nvGrpSpPr>
        <p:grpSpPr>
          <a:xfrm>
            <a:off x="7878703" y="3822539"/>
            <a:ext cx="436187" cy="426872"/>
            <a:chOff x="1508589" y="3562328"/>
            <a:chExt cx="436187" cy="426872"/>
          </a:xfrm>
        </p:grpSpPr>
        <p:grpSp>
          <p:nvGrpSpPr>
            <p:cNvPr id="71" name="Group 16"/>
            <p:cNvGrpSpPr/>
            <p:nvPr/>
          </p:nvGrpSpPr>
          <p:grpSpPr>
            <a:xfrm>
              <a:off x="1508589" y="3562328"/>
              <a:ext cx="436187" cy="426872"/>
              <a:chOff x="6691381" y="3538566"/>
              <a:chExt cx="1282751" cy="1346654"/>
            </a:xfrm>
          </p:grpSpPr>
          <p:sp>
            <p:nvSpPr>
              <p:cNvPr id="322" name="Oval 321"/>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72" name="Group 17"/>
              <p:cNvGrpSpPr/>
              <p:nvPr/>
            </p:nvGrpSpPr>
            <p:grpSpPr>
              <a:xfrm flipH="1">
                <a:off x="6802955" y="3538566"/>
                <a:ext cx="915230" cy="1242090"/>
                <a:chOff x="8100716" y="3773214"/>
                <a:chExt cx="441437" cy="599089"/>
              </a:xfrm>
            </p:grpSpPr>
            <p:sp>
              <p:nvSpPr>
                <p:cNvPr id="324" name="Flowchart: Magnetic Disk 323"/>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25" name="Oval 324"/>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sp>
          <p:nvSpPr>
            <p:cNvPr id="317" name="Text Box 181"/>
            <p:cNvSpPr txBox="1">
              <a:spLocks noChangeArrowheads="1"/>
            </p:cNvSpPr>
            <p:nvPr/>
          </p:nvSpPr>
          <p:spPr bwMode="auto">
            <a:xfrm>
              <a:off x="1546641" y="3663830"/>
              <a:ext cx="336205" cy="300038"/>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buNone/>
                <a:defRPr/>
              </a:pPr>
              <a:r>
                <a:rPr lang="en-US" sz="1500" b="1" dirty="0" smtClean="0">
                  <a:latin typeface="+mn-lt"/>
                  <a:cs typeface="+mn-cs"/>
                </a:rPr>
                <a:t>B</a:t>
              </a:r>
              <a:endParaRPr lang="en-US" sz="1500" b="1" dirty="0">
                <a:latin typeface="+mn-lt"/>
                <a:cs typeface="+mn-cs"/>
              </a:endParaRPr>
            </a:p>
          </p:txBody>
        </p:sp>
      </p:grpSp>
      <p:sp>
        <p:nvSpPr>
          <p:cNvPr id="143" name="&quot;No&quot; Symbol 142"/>
          <p:cNvSpPr/>
          <p:nvPr/>
        </p:nvSpPr>
        <p:spPr bwMode="auto">
          <a:xfrm>
            <a:off x="3123208" y="4572010"/>
            <a:ext cx="415637" cy="415637"/>
          </a:xfrm>
          <a:prstGeom prst="noSmoking">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914099" eaLnBrk="0" hangingPunct="0">
              <a:defRPr/>
            </a:pPr>
            <a:endParaRPr lang="en-US" sz="900" dirty="0" err="1" smtClean="0">
              <a:effectLst>
                <a:outerShdw blurRad="38100" dist="38100" dir="2700000" algn="tl">
                  <a:srgbClr val="000000">
                    <a:alpha val="43137"/>
                  </a:srgbClr>
                </a:outerShdw>
              </a:effectLst>
              <a:latin typeface="+mj-lt"/>
            </a:endParaRPr>
          </a:p>
        </p:txBody>
      </p:sp>
      <p:sp>
        <p:nvSpPr>
          <p:cNvPr id="144" name="Text Box 183"/>
          <p:cNvSpPr txBox="1">
            <a:spLocks noChangeArrowheads="1"/>
          </p:cNvSpPr>
          <p:nvPr/>
        </p:nvSpPr>
        <p:spPr bwMode="auto">
          <a:xfrm>
            <a:off x="7362700" y="4702391"/>
            <a:ext cx="775014" cy="397026"/>
          </a:xfrm>
          <a:prstGeom prst="rect">
            <a:avLst/>
          </a:prstGeom>
          <a:noFill/>
          <a:ln w="9525" algn="ctr">
            <a:noFill/>
            <a:miter lim="800000"/>
            <a:headEnd/>
            <a:tailEnd/>
          </a:ln>
        </p:spPr>
        <p:txBody>
          <a:bodyPr wrap="square" lIns="91435" tIns="45717" rIns="91435" bIns="45717">
            <a:spAutoFit/>
          </a:bodyPr>
          <a:lstStyle/>
          <a:p>
            <a:pPr algn="r" eaLnBrk="0" hangingPunct="0">
              <a:lnSpc>
                <a:spcPct val="90000"/>
              </a:lnSpc>
              <a:buNone/>
              <a:defRPr/>
            </a:pPr>
            <a:r>
              <a:rPr lang="en-US" sz="1100" dirty="0" smtClean="0">
                <a:effectLst>
                  <a:outerShdw blurRad="38100" dist="38100" dir="2700000" algn="tl">
                    <a:srgbClr val="000000">
                      <a:alpha val="43137"/>
                    </a:srgbClr>
                  </a:outerShdw>
                </a:effectLst>
                <a:latin typeface="+mj-lt"/>
              </a:rPr>
              <a:t>New </a:t>
            </a:r>
          </a:p>
          <a:p>
            <a:pPr algn="r" eaLnBrk="0" hangingPunct="0">
              <a:lnSpc>
                <a:spcPct val="90000"/>
              </a:lnSpc>
              <a:buNone/>
              <a:defRPr/>
            </a:pPr>
            <a:r>
              <a:rPr lang="en-US" sz="1100" dirty="0" smtClean="0">
                <a:effectLst>
                  <a:outerShdw blurRad="38100" dist="38100" dir="2700000" algn="tl">
                    <a:srgbClr val="000000">
                      <a:alpha val="43137"/>
                    </a:srgbClr>
                  </a:outerShdw>
                </a:effectLst>
                <a:latin typeface="+mj-lt"/>
              </a:rPr>
              <a:t>Active</a:t>
            </a:r>
            <a:endParaRPr lang="en-US" sz="1100" dirty="0">
              <a:effectLst>
                <a:outerShdw blurRad="38100" dist="38100" dir="2700000" algn="tl">
                  <a:srgbClr val="000000">
                    <a:alpha val="43137"/>
                  </a:srgbClr>
                </a:outerShdw>
              </a:effectLst>
              <a:latin typeface="+mj-lt"/>
              <a:cs typeface="+mn-cs"/>
            </a:endParaRPr>
          </a:p>
        </p:txBody>
      </p:sp>
      <p:sp>
        <p:nvSpPr>
          <p:cNvPr id="145" name="Not Equal 144"/>
          <p:cNvSpPr/>
          <p:nvPr/>
        </p:nvSpPr>
        <p:spPr bwMode="auto">
          <a:xfrm>
            <a:off x="5640779" y="3645734"/>
            <a:ext cx="570016" cy="558141"/>
          </a:xfrm>
          <a:prstGeom prst="mathNotEqual">
            <a:avLst/>
          </a:prstGeom>
          <a:gradFill rotWithShape="1">
            <a:gsLst>
              <a:gs pos="0">
                <a:srgbClr val="F5592F">
                  <a:alpha val="71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914099" eaLnBrk="0" hangingPunct="0">
              <a:buNone/>
              <a:defRPr/>
            </a:pPr>
            <a:endParaRPr lang="en-US" sz="900" dirty="0" err="1" smtClean="0">
              <a:effectLst>
                <a:outerShdw blurRad="38100" dist="38100" dir="2700000" algn="tl">
                  <a:srgbClr val="000000">
                    <a:alpha val="43137"/>
                  </a:srgbClr>
                </a:outerShdw>
              </a:effectLst>
              <a:latin typeface="+mj-lt"/>
            </a:endParaRPr>
          </a:p>
        </p:txBody>
      </p:sp>
      <p:grpSp>
        <p:nvGrpSpPr>
          <p:cNvPr id="74" name="Group 146"/>
          <p:cNvGrpSpPr/>
          <p:nvPr/>
        </p:nvGrpSpPr>
        <p:grpSpPr>
          <a:xfrm>
            <a:off x="6431622" y="105103"/>
            <a:ext cx="2785948" cy="966951"/>
            <a:chOff x="3625363" y="620109"/>
            <a:chExt cx="2785948" cy="966951"/>
          </a:xfrm>
        </p:grpSpPr>
        <p:sp>
          <p:nvSpPr>
            <p:cNvPr id="153" name="24-Point Star 152"/>
            <p:cNvSpPr/>
            <p:nvPr/>
          </p:nvSpPr>
          <p:spPr bwMode="auto">
            <a:xfrm>
              <a:off x="3625363" y="620109"/>
              <a:ext cx="2785948" cy="966951"/>
            </a:xfrm>
            <a:prstGeom prst="star24">
              <a:avLst/>
            </a:prstGeom>
            <a:gradFill>
              <a:gsLst>
                <a:gs pos="7000">
                  <a:srgbClr val="FFC000"/>
                </a:gs>
                <a:gs pos="100000">
                  <a:schemeClr val="accent1">
                    <a:shade val="94000"/>
                    <a:satMod val="135000"/>
                  </a:schemeClr>
                </a:gs>
              </a:gsLst>
              <a:lin ang="0" scaled="0"/>
            </a:gra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508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154" name="Picture 6" descr="D:\ref\air\buttons\VistaCPL\Add Remove Programs.png"/>
            <p:cNvPicPr>
              <a:picLocks noChangeAspect="1" noChangeArrowheads="1"/>
            </p:cNvPicPr>
            <p:nvPr/>
          </p:nvPicPr>
          <p:blipFill>
            <a:blip r:embed="rId6" cstate="print">
              <a:grayscl/>
              <a:lum bright="-21000" contrast="45000"/>
            </a:blip>
            <a:srcRect/>
            <a:stretch>
              <a:fillRect/>
            </a:stretch>
          </p:blipFill>
          <p:spPr bwMode="auto">
            <a:xfrm>
              <a:off x="5366644" y="734670"/>
              <a:ext cx="621164" cy="621164"/>
            </a:xfrm>
            <a:prstGeom prst="rect">
              <a:avLst/>
            </a:prstGeom>
            <a:noFill/>
            <a:effectLst>
              <a:outerShdw blurRad="63500" sx="102000" sy="102000" algn="ctr" rotWithShape="0">
                <a:prstClr val="black">
                  <a:alpha val="40000"/>
                </a:prstClr>
              </a:outerShdw>
            </a:effectLst>
          </p:spPr>
        </p:pic>
        <p:sp>
          <p:nvSpPr>
            <p:cNvPr id="155" name="Rectangle 154"/>
            <p:cNvSpPr/>
            <p:nvPr/>
          </p:nvSpPr>
          <p:spPr>
            <a:xfrm>
              <a:off x="4199590" y="832210"/>
              <a:ext cx="1398412" cy="538609"/>
            </a:xfrm>
            <a:prstGeom prst="rect">
              <a:avLst/>
            </a:prstGeom>
          </p:spPr>
          <p:txBody>
            <a:bodyPr wrap="square">
              <a:spAutoFit/>
            </a:bodyPr>
            <a:lstStyle/>
            <a:p>
              <a:pPr defTabSz="914099"/>
              <a:r>
                <a:rPr lang="en-US" sz="1600" b="1" dirty="0" smtClean="0">
                  <a:solidFill>
                    <a:schemeClr val="bg1"/>
                  </a:solidFill>
                  <a:latin typeface="Segoe" pitchFamily="34" charset="0"/>
                </a:rPr>
                <a:t>DPM 2007 </a:t>
              </a:r>
            </a:p>
            <a:p>
              <a:pPr defTabSz="914099"/>
              <a:r>
                <a:rPr lang="en-US" sz="1200" b="1" dirty="0" smtClean="0">
                  <a:solidFill>
                    <a:schemeClr val="bg1"/>
                  </a:solidFill>
                  <a:latin typeface="Segoe" pitchFamily="34" charset="0"/>
                </a:rPr>
                <a:t>Service Pack 1</a:t>
              </a:r>
            </a:p>
          </p:txBody>
        </p:sp>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ounded Rectangle 111"/>
          <p:cNvSpPr/>
          <p:nvPr/>
        </p:nvSpPr>
        <p:spPr bwMode="auto">
          <a:xfrm>
            <a:off x="419163" y="2781012"/>
            <a:ext cx="4130168" cy="3904796"/>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176" name="Rectangle 27"/>
          <p:cNvSpPr>
            <a:spLocks noGrp="1" noChangeArrowheads="1"/>
          </p:cNvSpPr>
          <p:nvPr>
            <p:ph type="title"/>
          </p:nvPr>
        </p:nvSpPr>
        <p:spPr>
          <a:xfrm>
            <a:off x="381000" y="320500"/>
            <a:ext cx="5817919" cy="553998"/>
          </a:xfrm>
        </p:spPr>
        <p:txBody>
          <a:bodyPr/>
          <a:lstStyle/>
          <a:p>
            <a:pPr eaLnBrk="1" hangingPunct="1"/>
            <a:r>
              <a:rPr lang="en-US" dirty="0" smtClean="0"/>
              <a:t> SQL Server</a:t>
            </a:r>
          </a:p>
        </p:txBody>
      </p:sp>
      <p:sp>
        <p:nvSpPr>
          <p:cNvPr id="111" name="Text Placeholder 110"/>
          <p:cNvSpPr>
            <a:spLocks noGrp="1"/>
          </p:cNvSpPr>
          <p:nvPr>
            <p:ph type="body" sz="quarter" idx="10"/>
          </p:nvPr>
        </p:nvSpPr>
        <p:spPr>
          <a:xfrm>
            <a:off x="381000" y="1270047"/>
            <a:ext cx="8763000" cy="1514261"/>
          </a:xfrm>
          <a:prstGeom prst="rect">
            <a:avLst/>
          </a:prstGeom>
        </p:spPr>
        <p:txBody>
          <a:bodyPr/>
          <a:lstStyle/>
          <a:p>
            <a:r>
              <a:rPr lang="en-US" sz="2200" dirty="0" smtClean="0">
                <a:solidFill>
                  <a:schemeClr val="tx1"/>
                </a:solidFill>
              </a:rPr>
              <a:t>SQL Server 2008 protection  </a:t>
            </a:r>
            <a:r>
              <a:rPr lang="en-US" sz="1200" dirty="0" smtClean="0">
                <a:solidFill>
                  <a:schemeClr val="tx1"/>
                </a:solidFill>
              </a:rPr>
              <a:t>(2008-06 Rollup)</a:t>
            </a:r>
            <a:endParaRPr lang="en-US" sz="2200" dirty="0" smtClean="0">
              <a:solidFill>
                <a:schemeClr val="tx1"/>
              </a:solidFill>
            </a:endParaRPr>
          </a:p>
          <a:p>
            <a:r>
              <a:rPr lang="en-US" sz="2200" dirty="0" smtClean="0">
                <a:solidFill>
                  <a:schemeClr val="tx1"/>
                </a:solidFill>
              </a:rPr>
              <a:t>Migration assistance from SQL Server 2005 to SQL Server 2008</a:t>
            </a:r>
          </a:p>
          <a:p>
            <a:r>
              <a:rPr lang="en-US" sz="2200" dirty="0" smtClean="0">
                <a:solidFill>
                  <a:schemeClr val="tx1"/>
                </a:solidFill>
              </a:rPr>
              <a:t>Protection of mirrored databases</a:t>
            </a:r>
          </a:p>
          <a:p>
            <a:r>
              <a:rPr lang="en-US" sz="2200" dirty="0" smtClean="0">
                <a:solidFill>
                  <a:schemeClr val="tx1"/>
                </a:solidFill>
              </a:rPr>
              <a:t>Parallel backup of databases  </a:t>
            </a:r>
            <a:r>
              <a:rPr lang="en-US" sz="1200" dirty="0" smtClean="0">
                <a:solidFill>
                  <a:schemeClr val="tx1"/>
                </a:solidFill>
              </a:rPr>
              <a:t>(SQL Server 2008 only)</a:t>
            </a:r>
          </a:p>
        </p:txBody>
      </p:sp>
      <p:sp>
        <p:nvSpPr>
          <p:cNvPr id="63" name="TextBox 62"/>
          <p:cNvSpPr txBox="1"/>
          <p:nvPr/>
        </p:nvSpPr>
        <p:spPr>
          <a:xfrm>
            <a:off x="4987636" y="798022"/>
            <a:ext cx="3674226" cy="461665"/>
          </a:xfrm>
          <a:prstGeom prst="rect">
            <a:avLst/>
          </a:prstGeom>
          <a:noFill/>
        </p:spPr>
        <p:txBody>
          <a:bodyPr wrap="square" rtlCol="0">
            <a:spAutoFit/>
          </a:bodyPr>
          <a:lstStyle/>
          <a:p>
            <a:endParaRPr lang="en-US" sz="2400" dirty="0" smtClean="0"/>
          </a:p>
        </p:txBody>
      </p:sp>
      <p:sp>
        <p:nvSpPr>
          <p:cNvPr id="113" name="Round Same Side Corner Rectangle 112"/>
          <p:cNvSpPr/>
          <p:nvPr/>
        </p:nvSpPr>
        <p:spPr bwMode="auto">
          <a:xfrm>
            <a:off x="435853" y="2809147"/>
            <a:ext cx="4079876" cy="633047"/>
          </a:xfrm>
          <a:prstGeom prst="round2SameRect">
            <a:avLst>
              <a:gd name="adj1" fmla="val 26101"/>
              <a:gd name="adj2" fmla="val 0"/>
            </a:avLst>
          </a:prstGeom>
          <a:gradFill>
            <a:gsLst>
              <a:gs pos="0">
                <a:schemeClr val="tx1">
                  <a:alpha val="69000"/>
                </a:schemeClr>
              </a:gs>
              <a:gs pos="100000">
                <a:schemeClr val="tx1">
                  <a:alpha val="7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114" name="Text Box 181"/>
          <p:cNvSpPr txBox="1">
            <a:spLocks noChangeArrowheads="1"/>
          </p:cNvSpPr>
          <p:nvPr/>
        </p:nvSpPr>
        <p:spPr bwMode="auto">
          <a:xfrm>
            <a:off x="535872" y="2820005"/>
            <a:ext cx="3896750" cy="590925"/>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b="1" dirty="0" smtClean="0">
                <a:solidFill>
                  <a:srgbClr val="FFFF00"/>
                </a:solidFill>
                <a:effectLst>
                  <a:outerShdw blurRad="38100" dist="38100" dir="2700000" algn="tl">
                    <a:srgbClr val="000000">
                      <a:alpha val="43137"/>
                    </a:srgbClr>
                  </a:outerShdw>
                </a:effectLst>
                <a:latin typeface="+mj-lt"/>
              </a:rPr>
              <a:t>Before: Parallel servers, </a:t>
            </a:r>
            <a:br>
              <a:rPr lang="en-US" b="1" dirty="0" smtClean="0">
                <a:solidFill>
                  <a:srgbClr val="FFFF00"/>
                </a:solidFill>
                <a:effectLst>
                  <a:outerShdw blurRad="38100" dist="38100" dir="2700000" algn="tl">
                    <a:srgbClr val="000000">
                      <a:alpha val="43137"/>
                    </a:srgbClr>
                  </a:outerShdw>
                </a:effectLst>
                <a:latin typeface="+mj-lt"/>
              </a:rPr>
            </a:br>
            <a:r>
              <a:rPr lang="en-US" b="1" dirty="0" smtClean="0">
                <a:solidFill>
                  <a:srgbClr val="FFFF00"/>
                </a:solidFill>
                <a:effectLst>
                  <a:outerShdw blurRad="38100" dist="38100" dir="2700000" algn="tl">
                    <a:srgbClr val="000000">
                      <a:alpha val="43137"/>
                    </a:srgbClr>
                  </a:outerShdw>
                </a:effectLst>
                <a:latin typeface="+mj-lt"/>
              </a:rPr>
              <a:t>sequential DB backups</a:t>
            </a:r>
          </a:p>
        </p:txBody>
      </p:sp>
      <p:grpSp>
        <p:nvGrpSpPr>
          <p:cNvPr id="2" name="Group 140"/>
          <p:cNvGrpSpPr/>
          <p:nvPr/>
        </p:nvGrpSpPr>
        <p:grpSpPr>
          <a:xfrm>
            <a:off x="1168925" y="3693523"/>
            <a:ext cx="336699" cy="1055530"/>
            <a:chOff x="1519540" y="3370420"/>
            <a:chExt cx="381179" cy="1194972"/>
          </a:xfrm>
        </p:grpSpPr>
        <p:grpSp>
          <p:nvGrpSpPr>
            <p:cNvPr id="3" name="Group 16"/>
            <p:cNvGrpSpPr/>
            <p:nvPr/>
          </p:nvGrpSpPr>
          <p:grpSpPr>
            <a:xfrm>
              <a:off x="1519540" y="3370420"/>
              <a:ext cx="381179" cy="373039"/>
              <a:chOff x="6691381" y="3538566"/>
              <a:chExt cx="1282751" cy="1346654"/>
            </a:xfrm>
          </p:grpSpPr>
          <p:sp>
            <p:nvSpPr>
              <p:cNvPr id="123" name="Oval 122"/>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4" name="Group 17"/>
              <p:cNvGrpSpPr/>
              <p:nvPr/>
            </p:nvGrpSpPr>
            <p:grpSpPr>
              <a:xfrm flipH="1">
                <a:off x="6802955" y="3538566"/>
                <a:ext cx="915230" cy="1242090"/>
                <a:chOff x="8100716" y="3773214"/>
                <a:chExt cx="441437" cy="599089"/>
              </a:xfrm>
            </p:grpSpPr>
            <p:sp>
              <p:nvSpPr>
                <p:cNvPr id="126" name="Flowchart: Magnetic Disk 125"/>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27" name="Oval 126"/>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5" name="Group 16"/>
            <p:cNvGrpSpPr/>
            <p:nvPr/>
          </p:nvGrpSpPr>
          <p:grpSpPr>
            <a:xfrm>
              <a:off x="1519540" y="3781387"/>
              <a:ext cx="381179" cy="373039"/>
              <a:chOff x="6691381" y="3538566"/>
              <a:chExt cx="1282751" cy="1346654"/>
            </a:xfrm>
          </p:grpSpPr>
          <p:sp>
            <p:nvSpPr>
              <p:cNvPr id="131" name="Oval 130"/>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6" name="Group 17"/>
              <p:cNvGrpSpPr/>
              <p:nvPr/>
            </p:nvGrpSpPr>
            <p:grpSpPr>
              <a:xfrm flipH="1">
                <a:off x="6802955" y="3538566"/>
                <a:ext cx="915230" cy="1242090"/>
                <a:chOff x="8100716" y="3773214"/>
                <a:chExt cx="441437" cy="599089"/>
              </a:xfrm>
            </p:grpSpPr>
            <p:sp>
              <p:nvSpPr>
                <p:cNvPr id="134" name="Flowchart: Magnetic Disk 133"/>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35" name="Oval 134"/>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7" name="Group 16"/>
            <p:cNvGrpSpPr/>
            <p:nvPr/>
          </p:nvGrpSpPr>
          <p:grpSpPr>
            <a:xfrm>
              <a:off x="1519540" y="4192353"/>
              <a:ext cx="381179" cy="373039"/>
              <a:chOff x="6691381" y="3538566"/>
              <a:chExt cx="1282751" cy="1346654"/>
            </a:xfrm>
          </p:grpSpPr>
          <p:sp>
            <p:nvSpPr>
              <p:cNvPr id="137" name="Oval 136"/>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8" name="Group 17"/>
              <p:cNvGrpSpPr/>
              <p:nvPr/>
            </p:nvGrpSpPr>
            <p:grpSpPr>
              <a:xfrm flipH="1">
                <a:off x="6802955" y="3538566"/>
                <a:ext cx="915230" cy="1242090"/>
                <a:chOff x="8100716" y="3773214"/>
                <a:chExt cx="441437" cy="599089"/>
              </a:xfrm>
            </p:grpSpPr>
            <p:sp>
              <p:nvSpPr>
                <p:cNvPr id="139" name="Flowchart: Magnetic Disk 138"/>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0" name="Oval 139"/>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9" name="Group 153"/>
          <p:cNvGrpSpPr/>
          <p:nvPr/>
        </p:nvGrpSpPr>
        <p:grpSpPr>
          <a:xfrm>
            <a:off x="1168925" y="5115963"/>
            <a:ext cx="336699" cy="1055531"/>
            <a:chOff x="1519540" y="3370423"/>
            <a:chExt cx="381179" cy="1194973"/>
          </a:xfrm>
        </p:grpSpPr>
        <p:grpSp>
          <p:nvGrpSpPr>
            <p:cNvPr id="10" name="Group 16"/>
            <p:cNvGrpSpPr/>
            <p:nvPr/>
          </p:nvGrpSpPr>
          <p:grpSpPr>
            <a:xfrm>
              <a:off x="1519540" y="3370423"/>
              <a:ext cx="381179" cy="373040"/>
              <a:chOff x="6691381" y="3538566"/>
              <a:chExt cx="1282751" cy="1346654"/>
            </a:xfrm>
          </p:grpSpPr>
          <p:sp>
            <p:nvSpPr>
              <p:cNvPr id="194" name="Oval 193"/>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1" name="Group 17"/>
              <p:cNvGrpSpPr/>
              <p:nvPr/>
            </p:nvGrpSpPr>
            <p:grpSpPr>
              <a:xfrm flipH="1">
                <a:off x="6802955" y="3538566"/>
                <a:ext cx="915230" cy="1242090"/>
                <a:chOff x="8100716" y="3773214"/>
                <a:chExt cx="441437" cy="599089"/>
              </a:xfrm>
            </p:grpSpPr>
            <p:sp>
              <p:nvSpPr>
                <p:cNvPr id="196" name="Flowchart: Magnetic Disk 195"/>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97" name="Oval 196"/>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12" name="Group 16"/>
            <p:cNvGrpSpPr/>
            <p:nvPr/>
          </p:nvGrpSpPr>
          <p:grpSpPr>
            <a:xfrm>
              <a:off x="1519540" y="3781390"/>
              <a:ext cx="381179" cy="373040"/>
              <a:chOff x="6691381" y="3538566"/>
              <a:chExt cx="1282751" cy="1346654"/>
            </a:xfrm>
          </p:grpSpPr>
          <p:sp>
            <p:nvSpPr>
              <p:cNvPr id="189" name="Oval 188"/>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3" name="Group 17"/>
              <p:cNvGrpSpPr/>
              <p:nvPr/>
            </p:nvGrpSpPr>
            <p:grpSpPr>
              <a:xfrm flipH="1">
                <a:off x="6802955" y="3538566"/>
                <a:ext cx="915230" cy="1242090"/>
                <a:chOff x="8100716" y="3773214"/>
                <a:chExt cx="441437" cy="599089"/>
              </a:xfrm>
            </p:grpSpPr>
            <p:sp>
              <p:nvSpPr>
                <p:cNvPr id="192" name="Flowchart: Magnetic Disk 191"/>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93" name="Oval 192"/>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14" name="Group 16"/>
            <p:cNvGrpSpPr/>
            <p:nvPr/>
          </p:nvGrpSpPr>
          <p:grpSpPr>
            <a:xfrm>
              <a:off x="1519540" y="4192356"/>
              <a:ext cx="381179" cy="373040"/>
              <a:chOff x="6691381" y="3538566"/>
              <a:chExt cx="1282751" cy="1346654"/>
            </a:xfrm>
          </p:grpSpPr>
          <p:sp>
            <p:nvSpPr>
              <p:cNvPr id="160" name="Oval 159"/>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5" name="Group 17"/>
              <p:cNvGrpSpPr/>
              <p:nvPr/>
            </p:nvGrpSpPr>
            <p:grpSpPr>
              <a:xfrm flipH="1">
                <a:off x="6802955" y="3538566"/>
                <a:ext cx="915230" cy="1242090"/>
                <a:chOff x="8100716" y="3773214"/>
                <a:chExt cx="441437" cy="599089"/>
              </a:xfrm>
            </p:grpSpPr>
            <p:sp>
              <p:nvSpPr>
                <p:cNvPr id="185" name="Flowchart: Magnetic Disk 184"/>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87" name="Oval 186"/>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sp>
        <p:nvSpPr>
          <p:cNvPr id="201" name="Oval 200"/>
          <p:cNvSpPr/>
          <p:nvPr/>
        </p:nvSpPr>
        <p:spPr bwMode="auto">
          <a:xfrm>
            <a:off x="2124772" y="3835903"/>
            <a:ext cx="2360393" cy="2157044"/>
          </a:xfrm>
          <a:prstGeom prst="ellipse">
            <a:avLst/>
          </a:prstGeom>
          <a:gradFill flip="none" rotWithShape="1">
            <a:gsLst>
              <a:gs pos="25000">
                <a:schemeClr val="bg1">
                  <a:alpha val="88000"/>
                </a:schemeClr>
              </a:gs>
              <a:gs pos="100000">
                <a:schemeClr val="tx1">
                  <a:lumMod val="85000"/>
                  <a:lumOff val="15000"/>
                  <a:alpha val="0"/>
                </a:schemeClr>
              </a:gs>
            </a:gsLst>
            <a:path path="shape">
              <a:fillToRect l="50000" t="50000" r="50000" b="50000"/>
            </a:path>
            <a:tileRect/>
          </a:gra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effectLst/>
              <a:latin typeface="Segoe" pitchFamily="34" charset="0"/>
            </a:endParaRPr>
          </a:p>
        </p:txBody>
      </p:sp>
      <p:grpSp>
        <p:nvGrpSpPr>
          <p:cNvPr id="16" name="Group 63"/>
          <p:cNvGrpSpPr/>
          <p:nvPr/>
        </p:nvGrpSpPr>
        <p:grpSpPr>
          <a:xfrm>
            <a:off x="2434445" y="5280415"/>
            <a:ext cx="1935678" cy="433946"/>
            <a:chOff x="3712208" y="3719384"/>
            <a:chExt cx="2758268" cy="618357"/>
          </a:xfrm>
        </p:grpSpPr>
        <p:sp>
          <p:nvSpPr>
            <p:cNvPr id="237" name="Text Box 50"/>
            <p:cNvSpPr txBox="1">
              <a:spLocks noChangeArrowheads="1"/>
            </p:cNvSpPr>
            <p:nvPr/>
          </p:nvSpPr>
          <p:spPr bwMode="auto">
            <a:xfrm>
              <a:off x="3712208" y="3986894"/>
              <a:ext cx="2758268" cy="350847"/>
            </a:xfrm>
            <a:prstGeom prst="rect">
              <a:avLst/>
            </a:prstGeom>
            <a:noFill/>
            <a:ln w="9525">
              <a:noFill/>
              <a:miter lim="800000"/>
              <a:headEnd/>
              <a:tailEnd/>
            </a:ln>
            <a:effectLst/>
          </p:spPr>
          <p:txBody>
            <a:bodyPr wrap="square" lIns="91435" tIns="45717" rIns="91435" bIns="45717">
              <a:spAutoFit/>
            </a:bodyPr>
            <a:lstStyle/>
            <a:p>
              <a:pPr algn="ctr" eaLnBrk="0" hangingPunct="0">
                <a:buNone/>
                <a:defRPr/>
              </a:pPr>
              <a:r>
                <a:rPr lang="en-US" sz="1000" b="1" i="1" dirty="0">
                  <a:latin typeface="+mj-lt"/>
                  <a:cs typeface="+mn-cs"/>
                </a:rPr>
                <a:t>with integrated </a:t>
              </a:r>
              <a:r>
                <a:rPr lang="en-US" sz="1000" b="1" i="1" dirty="0" smtClean="0">
                  <a:latin typeface="+mj-lt"/>
                  <a:cs typeface="+mn-cs"/>
                </a:rPr>
                <a:t>Disk </a:t>
              </a:r>
              <a:r>
                <a:rPr lang="en-US" sz="1000" b="1" i="1" dirty="0">
                  <a:latin typeface="+mj-lt"/>
                  <a:cs typeface="+mn-cs"/>
                </a:rPr>
                <a:t>&amp; Tape</a:t>
              </a:r>
            </a:p>
          </p:txBody>
        </p:sp>
        <p:sp>
          <p:nvSpPr>
            <p:cNvPr id="238" name="Text Box 66"/>
            <p:cNvSpPr txBox="1">
              <a:spLocks noChangeArrowheads="1"/>
            </p:cNvSpPr>
            <p:nvPr/>
          </p:nvSpPr>
          <p:spPr bwMode="auto">
            <a:xfrm>
              <a:off x="4365800" y="3719384"/>
              <a:ext cx="1521904" cy="417322"/>
            </a:xfrm>
            <a:prstGeom prst="rect">
              <a:avLst/>
            </a:prstGeom>
            <a:noFill/>
            <a:ln w="9525">
              <a:noFill/>
              <a:miter lim="800000"/>
              <a:headEnd/>
              <a:tailEnd/>
            </a:ln>
            <a:effectLst/>
          </p:spPr>
          <p:txBody>
            <a:bodyPr wrap="square" lIns="91435" tIns="45717" rIns="91435" bIns="45717">
              <a:spAutoFit/>
            </a:bodyPr>
            <a:lstStyle/>
            <a:p>
              <a:pPr eaLnBrk="0" hangingPunct="0">
                <a:buNone/>
                <a:defRPr/>
              </a:pPr>
              <a:r>
                <a:rPr lang="en-US" sz="1300" b="1" dirty="0">
                  <a:latin typeface="+mj-lt"/>
                  <a:cs typeface="+mn-cs"/>
                </a:rPr>
                <a:t>DPM 2007</a:t>
              </a:r>
              <a:endParaRPr lang="en-US" sz="1300" dirty="0">
                <a:latin typeface="+mj-lt"/>
                <a:cs typeface="+mn-cs"/>
              </a:endParaRPr>
            </a:p>
          </p:txBody>
        </p:sp>
      </p:grpSp>
      <p:pic>
        <p:nvPicPr>
          <p:cNvPr id="203" name="Picture 2" descr="D:\Projects\Microsoft\DPM PartnerVideo\images\platform.png"/>
          <p:cNvPicPr>
            <a:picLocks noChangeAspect="1" noChangeArrowheads="1"/>
          </p:cNvPicPr>
          <p:nvPr/>
        </p:nvPicPr>
        <p:blipFill>
          <a:blip r:embed="rId3" cstate="print">
            <a:duotone>
              <a:schemeClr val="accent2">
                <a:shade val="45000"/>
                <a:satMod val="135000"/>
              </a:schemeClr>
              <a:prstClr val="white"/>
            </a:duotone>
            <a:lum bright="-30000"/>
          </a:blip>
          <a:srcRect/>
          <a:stretch>
            <a:fillRect/>
          </a:stretch>
        </p:blipFill>
        <p:spPr bwMode="auto">
          <a:xfrm>
            <a:off x="2325283" y="4529866"/>
            <a:ext cx="2050399" cy="873673"/>
          </a:xfrm>
          <a:prstGeom prst="rect">
            <a:avLst/>
          </a:prstGeom>
          <a:noFill/>
          <a:effectLst>
            <a:outerShdw blurRad="50800" dist="38100" dir="2700000" algn="tl" rotWithShape="0">
              <a:prstClr val="black">
                <a:alpha val="40000"/>
              </a:prstClr>
            </a:outerShdw>
          </a:effectLst>
        </p:spPr>
      </p:pic>
      <p:grpSp>
        <p:nvGrpSpPr>
          <p:cNvPr id="17" name="Group 75"/>
          <p:cNvGrpSpPr/>
          <p:nvPr/>
        </p:nvGrpSpPr>
        <p:grpSpPr>
          <a:xfrm>
            <a:off x="3409775" y="4839276"/>
            <a:ext cx="474796" cy="229101"/>
            <a:chOff x="4848128" y="2984430"/>
            <a:chExt cx="676566" cy="326460"/>
          </a:xfrm>
        </p:grpSpPr>
        <p:sp>
          <p:nvSpPr>
            <p:cNvPr id="227" name="Oval 226"/>
            <p:cNvSpPr/>
            <p:nvPr/>
          </p:nvSpPr>
          <p:spPr>
            <a:xfrm>
              <a:off x="5042438" y="3174930"/>
              <a:ext cx="379386" cy="135960"/>
            </a:xfrm>
            <a:prstGeom prst="ellipse">
              <a:avLst/>
            </a:prstGeom>
            <a:gradFill flip="none" rotWithShape="1">
              <a:gsLst>
                <a:gs pos="0">
                  <a:schemeClr val="tx1">
                    <a:alpha val="59000"/>
                  </a:scheme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28" name="Oval 227"/>
            <p:cNvSpPr/>
            <p:nvPr/>
          </p:nvSpPr>
          <p:spPr>
            <a:xfrm>
              <a:off x="5145308" y="2984430"/>
              <a:ext cx="379386" cy="135960"/>
            </a:xfrm>
            <a:prstGeom prst="ellipse">
              <a:avLst/>
            </a:prstGeom>
            <a:gradFill flip="none" rotWithShape="1">
              <a:gsLst>
                <a:gs pos="0">
                  <a:schemeClr val="tx1">
                    <a:alpha val="59000"/>
                  </a:scheme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29" name="Oval 228"/>
            <p:cNvSpPr/>
            <p:nvPr/>
          </p:nvSpPr>
          <p:spPr>
            <a:xfrm>
              <a:off x="4848128" y="3083490"/>
              <a:ext cx="379386" cy="135960"/>
            </a:xfrm>
            <a:prstGeom prst="ellipse">
              <a:avLst/>
            </a:prstGeom>
            <a:gradFill flip="none" rotWithShape="1">
              <a:gsLst>
                <a:gs pos="0">
                  <a:schemeClr val="tx1">
                    <a:alpha val="59000"/>
                  </a:scheme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18" name="Group 204"/>
          <p:cNvGrpSpPr/>
          <p:nvPr/>
        </p:nvGrpSpPr>
        <p:grpSpPr>
          <a:xfrm>
            <a:off x="3379490" y="4582774"/>
            <a:ext cx="505850" cy="478201"/>
            <a:chOff x="4572000" y="2655375"/>
            <a:chExt cx="720817" cy="681417"/>
          </a:xfrm>
        </p:grpSpPr>
        <p:grpSp>
          <p:nvGrpSpPr>
            <p:cNvPr id="19" name="Group 189"/>
            <p:cNvGrpSpPr/>
            <p:nvPr/>
          </p:nvGrpSpPr>
          <p:grpSpPr>
            <a:xfrm>
              <a:off x="4673854" y="2655375"/>
              <a:ext cx="403810" cy="395185"/>
              <a:chOff x="4904375" y="2755269"/>
              <a:chExt cx="324356" cy="317428"/>
            </a:xfrm>
          </p:grpSpPr>
          <p:sp>
            <p:nvSpPr>
              <p:cNvPr id="224" name="Oval 223"/>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25" name="Flowchart: Magnetic Disk 224"/>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26" name="Oval 225"/>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20" name="Group 190"/>
            <p:cNvGrpSpPr/>
            <p:nvPr/>
          </p:nvGrpSpPr>
          <p:grpSpPr>
            <a:xfrm>
              <a:off x="4889007" y="2747583"/>
              <a:ext cx="403810" cy="395185"/>
              <a:chOff x="4904375" y="2755269"/>
              <a:chExt cx="324356" cy="317428"/>
            </a:xfrm>
          </p:grpSpPr>
          <p:sp>
            <p:nvSpPr>
              <p:cNvPr id="221" name="Oval 220"/>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22" name="Flowchart: Magnetic Disk 221"/>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23" name="Oval 222"/>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21" name="Group 195"/>
            <p:cNvGrpSpPr/>
            <p:nvPr/>
          </p:nvGrpSpPr>
          <p:grpSpPr>
            <a:xfrm>
              <a:off x="4572000" y="2832108"/>
              <a:ext cx="403810" cy="395185"/>
              <a:chOff x="4904375" y="2755269"/>
              <a:chExt cx="324356" cy="317428"/>
            </a:xfrm>
          </p:grpSpPr>
          <p:sp>
            <p:nvSpPr>
              <p:cNvPr id="218" name="Oval 217"/>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19" name="Flowchart: Magnetic Disk 218"/>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20" name="Oval 219"/>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22" name="Group 199"/>
            <p:cNvGrpSpPr/>
            <p:nvPr/>
          </p:nvGrpSpPr>
          <p:grpSpPr>
            <a:xfrm>
              <a:off x="4810205" y="2941607"/>
              <a:ext cx="403810" cy="395185"/>
              <a:chOff x="4904375" y="2755269"/>
              <a:chExt cx="324356" cy="317428"/>
            </a:xfrm>
          </p:grpSpPr>
          <p:sp>
            <p:nvSpPr>
              <p:cNvPr id="215" name="Oval 214"/>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16" name="Flowchart: Magnetic Disk 215"/>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17" name="Oval 216"/>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sp>
        <p:nvSpPr>
          <p:cNvPr id="239" name="Text Box 183"/>
          <p:cNvSpPr txBox="1">
            <a:spLocks noChangeArrowheads="1"/>
          </p:cNvSpPr>
          <p:nvPr/>
        </p:nvSpPr>
        <p:spPr bwMode="auto">
          <a:xfrm>
            <a:off x="389981" y="4528147"/>
            <a:ext cx="1017194" cy="244676"/>
          </a:xfrm>
          <a:prstGeom prst="rect">
            <a:avLst/>
          </a:prstGeom>
          <a:noFill/>
          <a:ln w="9525" algn="ctr">
            <a:noFill/>
            <a:miter lim="800000"/>
            <a:headEnd/>
            <a:tailEnd/>
          </a:ln>
        </p:spPr>
        <p:txBody>
          <a:bodyPr wrap="square" lIns="91435" tIns="45717" rIns="91435" bIns="45717">
            <a:spAutoFit/>
          </a:bodyPr>
          <a:lstStyle/>
          <a:p>
            <a:pPr eaLnBrk="0" hangingPunct="0">
              <a:lnSpc>
                <a:spcPct val="90000"/>
              </a:lnSpc>
              <a:buNone/>
              <a:defRPr/>
            </a:pPr>
            <a:r>
              <a:rPr lang="en-US" sz="1100" dirty="0" smtClean="0">
                <a:effectLst>
                  <a:outerShdw blurRad="38100" dist="38100" dir="2700000" algn="tl">
                    <a:srgbClr val="000000">
                      <a:alpha val="43137"/>
                    </a:srgbClr>
                  </a:outerShdw>
                </a:effectLst>
                <a:latin typeface="+mn-lt"/>
                <a:cs typeface="+mn-cs"/>
              </a:rPr>
              <a:t>SQL Server</a:t>
            </a:r>
            <a:endParaRPr lang="en-US" sz="1100" dirty="0">
              <a:effectLst>
                <a:outerShdw blurRad="38100" dist="38100" dir="2700000" algn="tl">
                  <a:srgbClr val="000000">
                    <a:alpha val="43137"/>
                  </a:srgbClr>
                </a:outerShdw>
              </a:effectLst>
              <a:latin typeface="+mn-lt"/>
              <a:cs typeface="+mn-cs"/>
            </a:endParaRPr>
          </a:p>
        </p:txBody>
      </p:sp>
      <p:sp>
        <p:nvSpPr>
          <p:cNvPr id="240" name="Text Box 183"/>
          <p:cNvSpPr txBox="1">
            <a:spLocks noChangeArrowheads="1"/>
          </p:cNvSpPr>
          <p:nvPr/>
        </p:nvSpPr>
        <p:spPr bwMode="auto">
          <a:xfrm>
            <a:off x="389981" y="5940311"/>
            <a:ext cx="974693" cy="244676"/>
          </a:xfrm>
          <a:prstGeom prst="rect">
            <a:avLst/>
          </a:prstGeom>
          <a:noFill/>
          <a:ln w="9525" algn="ctr">
            <a:noFill/>
            <a:miter lim="800000"/>
            <a:headEnd/>
            <a:tailEnd/>
          </a:ln>
        </p:spPr>
        <p:txBody>
          <a:bodyPr wrap="square" lIns="91435" tIns="45717" rIns="91435" bIns="45717">
            <a:spAutoFit/>
          </a:bodyPr>
          <a:lstStyle/>
          <a:p>
            <a:pPr eaLnBrk="0" hangingPunct="0">
              <a:lnSpc>
                <a:spcPct val="90000"/>
              </a:lnSpc>
              <a:buNone/>
              <a:defRPr/>
            </a:pPr>
            <a:r>
              <a:rPr lang="en-US" sz="1100" dirty="0" smtClean="0">
                <a:effectLst>
                  <a:outerShdw blurRad="38100" dist="38100" dir="2700000" algn="tl">
                    <a:srgbClr val="000000">
                      <a:alpha val="43137"/>
                    </a:srgbClr>
                  </a:outerShdw>
                </a:effectLst>
                <a:latin typeface="+mn-lt"/>
                <a:cs typeface="+mn-cs"/>
              </a:rPr>
              <a:t>SQL Server</a:t>
            </a:r>
            <a:endParaRPr lang="en-US" sz="1100" dirty="0">
              <a:effectLst>
                <a:outerShdw blurRad="38100" dist="38100" dir="2700000" algn="tl">
                  <a:srgbClr val="000000">
                    <a:alpha val="43137"/>
                  </a:srgbClr>
                </a:outerShdw>
              </a:effectLst>
              <a:latin typeface="+mn-lt"/>
              <a:cs typeface="+mn-cs"/>
            </a:endParaRPr>
          </a:p>
        </p:txBody>
      </p:sp>
      <p:sp>
        <p:nvSpPr>
          <p:cNvPr id="241" name="AutoShape 69"/>
          <p:cNvSpPr>
            <a:spLocks noChangeArrowheads="1"/>
          </p:cNvSpPr>
          <p:nvPr/>
        </p:nvSpPr>
        <p:spPr bwMode="auto">
          <a:xfrm>
            <a:off x="1501000" y="3721871"/>
            <a:ext cx="957842" cy="294077"/>
          </a:xfrm>
          <a:prstGeom prst="rightArrow">
            <a:avLst>
              <a:gd name="adj1" fmla="val 64315"/>
              <a:gd name="adj2" fmla="val 56295"/>
            </a:avLst>
          </a:prstGeom>
          <a:gradFill rotWithShape="1">
            <a:gsLst>
              <a:gs pos="0">
                <a:schemeClr val="tx1">
                  <a:lumMod val="85000"/>
                  <a:lumOff val="15000"/>
                  <a:alpha val="2800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buNone/>
              <a:defRPr/>
            </a:pPr>
            <a:r>
              <a:rPr lang="en-US" sz="1200" dirty="0" smtClean="0">
                <a:effectLst>
                  <a:outerShdw blurRad="38100" dist="38100" dir="2700000" algn="tl">
                    <a:srgbClr val="000000">
                      <a:alpha val="43137"/>
                    </a:srgbClr>
                  </a:outerShdw>
                </a:effectLst>
              </a:rPr>
              <a:t>t1 start</a:t>
            </a:r>
            <a:endParaRPr lang="en-US" sz="1200" dirty="0">
              <a:effectLst>
                <a:outerShdw blurRad="38100" dist="38100" dir="2700000" algn="tl">
                  <a:srgbClr val="000000">
                    <a:alpha val="43137"/>
                  </a:srgbClr>
                </a:outerShdw>
              </a:effectLst>
            </a:endParaRPr>
          </a:p>
        </p:txBody>
      </p:sp>
      <p:sp>
        <p:nvSpPr>
          <p:cNvPr id="242" name="AutoShape 69"/>
          <p:cNvSpPr>
            <a:spLocks noChangeArrowheads="1"/>
          </p:cNvSpPr>
          <p:nvPr/>
        </p:nvSpPr>
        <p:spPr bwMode="auto">
          <a:xfrm>
            <a:off x="1501000" y="4073001"/>
            <a:ext cx="957842" cy="294077"/>
          </a:xfrm>
          <a:prstGeom prst="rightArrow">
            <a:avLst>
              <a:gd name="adj1" fmla="val 64315"/>
              <a:gd name="adj2" fmla="val 56295"/>
            </a:avLst>
          </a:prstGeom>
          <a:gradFill rotWithShape="1">
            <a:gsLst>
              <a:gs pos="0">
                <a:schemeClr val="tx1">
                  <a:lumMod val="85000"/>
                  <a:lumOff val="15000"/>
                  <a:alpha val="2800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buNone/>
              <a:defRPr/>
            </a:pPr>
            <a:r>
              <a:rPr lang="en-US" sz="1200" dirty="0" smtClean="0">
                <a:effectLst>
                  <a:outerShdw blurRad="38100" dist="38100" dir="2700000" algn="tl">
                    <a:srgbClr val="000000">
                      <a:alpha val="43137"/>
                    </a:srgbClr>
                  </a:outerShdw>
                </a:effectLst>
              </a:rPr>
              <a:t>then t2</a:t>
            </a:r>
          </a:p>
        </p:txBody>
      </p:sp>
      <p:sp>
        <p:nvSpPr>
          <p:cNvPr id="243" name="AutoShape 69"/>
          <p:cNvSpPr>
            <a:spLocks noChangeArrowheads="1"/>
          </p:cNvSpPr>
          <p:nvPr/>
        </p:nvSpPr>
        <p:spPr bwMode="auto">
          <a:xfrm>
            <a:off x="1501000" y="4424131"/>
            <a:ext cx="957842" cy="294077"/>
          </a:xfrm>
          <a:prstGeom prst="rightArrow">
            <a:avLst>
              <a:gd name="adj1" fmla="val 64315"/>
              <a:gd name="adj2" fmla="val 56295"/>
            </a:avLst>
          </a:prstGeom>
          <a:gradFill rotWithShape="1">
            <a:gsLst>
              <a:gs pos="0">
                <a:schemeClr val="tx1">
                  <a:lumMod val="85000"/>
                  <a:lumOff val="15000"/>
                  <a:alpha val="2800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buNone/>
              <a:defRPr/>
            </a:pPr>
            <a:r>
              <a:rPr lang="en-US" sz="1200" dirty="0" smtClean="0">
                <a:effectLst>
                  <a:outerShdw blurRad="38100" dist="38100" dir="2700000" algn="tl">
                    <a:srgbClr val="000000">
                      <a:alpha val="43137"/>
                    </a:srgbClr>
                  </a:outerShdw>
                </a:effectLst>
              </a:rPr>
              <a:t>then t3</a:t>
            </a:r>
          </a:p>
        </p:txBody>
      </p:sp>
      <p:sp>
        <p:nvSpPr>
          <p:cNvPr id="244" name="Text Box 183"/>
          <p:cNvSpPr txBox="1">
            <a:spLocks noChangeArrowheads="1"/>
          </p:cNvSpPr>
          <p:nvPr/>
        </p:nvSpPr>
        <p:spPr bwMode="auto">
          <a:xfrm>
            <a:off x="1524194" y="3540047"/>
            <a:ext cx="804700" cy="272376"/>
          </a:xfrm>
          <a:prstGeom prst="rect">
            <a:avLst/>
          </a:prstGeom>
          <a:noFill/>
          <a:ln w="9525" algn="ctr">
            <a:noFill/>
            <a:miter lim="800000"/>
            <a:headEnd/>
            <a:tailEnd/>
          </a:ln>
        </p:spPr>
        <p:txBody>
          <a:bodyPr wrap="square" lIns="91435" tIns="45717" rIns="91435" bIns="45717">
            <a:spAutoFit/>
          </a:bodyPr>
          <a:lstStyle/>
          <a:p>
            <a:pPr algn="r" eaLnBrk="0" hangingPunct="0">
              <a:lnSpc>
                <a:spcPct val="90000"/>
              </a:lnSpc>
              <a:buNone/>
              <a:defRPr/>
            </a:pPr>
            <a:endParaRPr lang="en-US" sz="1300" dirty="0">
              <a:effectLst>
                <a:outerShdw blurRad="38100" dist="38100" dir="2700000" algn="tl">
                  <a:srgbClr val="000000">
                    <a:alpha val="43137"/>
                  </a:srgbClr>
                </a:outerShdw>
              </a:effectLst>
              <a:latin typeface="+mn-lt"/>
              <a:cs typeface="+mn-cs"/>
            </a:endParaRPr>
          </a:p>
        </p:txBody>
      </p:sp>
      <p:sp>
        <p:nvSpPr>
          <p:cNvPr id="245" name="Text Box 183"/>
          <p:cNvSpPr txBox="1">
            <a:spLocks noChangeArrowheads="1"/>
          </p:cNvSpPr>
          <p:nvPr/>
        </p:nvSpPr>
        <p:spPr bwMode="auto">
          <a:xfrm>
            <a:off x="1454675" y="3972210"/>
            <a:ext cx="804700" cy="272376"/>
          </a:xfrm>
          <a:prstGeom prst="rect">
            <a:avLst/>
          </a:prstGeom>
          <a:noFill/>
          <a:ln w="9525" algn="ctr">
            <a:noFill/>
            <a:miter lim="800000"/>
            <a:headEnd/>
            <a:tailEnd/>
          </a:ln>
        </p:spPr>
        <p:txBody>
          <a:bodyPr wrap="square" lIns="91435" tIns="45717" rIns="91435" bIns="45717">
            <a:spAutoFit/>
          </a:bodyPr>
          <a:lstStyle/>
          <a:p>
            <a:pPr algn="r" eaLnBrk="0" hangingPunct="0">
              <a:lnSpc>
                <a:spcPct val="90000"/>
              </a:lnSpc>
              <a:buNone/>
              <a:defRPr/>
            </a:pPr>
            <a:endParaRPr lang="en-US" sz="1300" dirty="0">
              <a:effectLst>
                <a:outerShdw blurRad="38100" dist="38100" dir="2700000" algn="tl">
                  <a:srgbClr val="000000">
                    <a:alpha val="43137"/>
                  </a:srgbClr>
                </a:outerShdw>
              </a:effectLst>
              <a:latin typeface="+mn-lt"/>
              <a:cs typeface="+mn-cs"/>
            </a:endParaRPr>
          </a:p>
        </p:txBody>
      </p:sp>
      <p:sp>
        <p:nvSpPr>
          <p:cNvPr id="246" name="Text Box 183"/>
          <p:cNvSpPr txBox="1">
            <a:spLocks noChangeArrowheads="1"/>
          </p:cNvSpPr>
          <p:nvPr/>
        </p:nvSpPr>
        <p:spPr bwMode="auto">
          <a:xfrm>
            <a:off x="1391208" y="4334858"/>
            <a:ext cx="804700" cy="272376"/>
          </a:xfrm>
          <a:prstGeom prst="rect">
            <a:avLst/>
          </a:prstGeom>
          <a:noFill/>
          <a:ln w="9525" algn="ctr">
            <a:noFill/>
            <a:miter lim="800000"/>
            <a:headEnd/>
            <a:tailEnd/>
          </a:ln>
        </p:spPr>
        <p:txBody>
          <a:bodyPr wrap="square" lIns="91435" tIns="45717" rIns="91435" bIns="45717">
            <a:spAutoFit/>
          </a:bodyPr>
          <a:lstStyle/>
          <a:p>
            <a:pPr algn="r" eaLnBrk="0" hangingPunct="0">
              <a:lnSpc>
                <a:spcPct val="90000"/>
              </a:lnSpc>
              <a:buNone/>
              <a:defRPr/>
            </a:pPr>
            <a:endParaRPr lang="en-US" sz="1300" dirty="0">
              <a:effectLst>
                <a:outerShdw blurRad="38100" dist="38100" dir="2700000" algn="tl">
                  <a:srgbClr val="000000">
                    <a:alpha val="43137"/>
                  </a:srgbClr>
                </a:outerShdw>
              </a:effectLst>
              <a:latin typeface="+mn-lt"/>
              <a:cs typeface="+mn-cs"/>
            </a:endParaRPr>
          </a:p>
        </p:txBody>
      </p:sp>
      <p:sp>
        <p:nvSpPr>
          <p:cNvPr id="248" name="AutoShape 69"/>
          <p:cNvSpPr>
            <a:spLocks noChangeArrowheads="1"/>
          </p:cNvSpPr>
          <p:nvPr/>
        </p:nvSpPr>
        <p:spPr bwMode="auto">
          <a:xfrm>
            <a:off x="1501000" y="5155560"/>
            <a:ext cx="957842" cy="294077"/>
          </a:xfrm>
          <a:prstGeom prst="rightArrow">
            <a:avLst>
              <a:gd name="adj1" fmla="val 64315"/>
              <a:gd name="adj2" fmla="val 56295"/>
            </a:avLst>
          </a:prstGeom>
          <a:gradFill rotWithShape="1">
            <a:gsLst>
              <a:gs pos="0">
                <a:schemeClr val="tx1">
                  <a:lumMod val="85000"/>
                  <a:lumOff val="15000"/>
                  <a:alpha val="2800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buNone/>
              <a:defRPr/>
            </a:pPr>
            <a:r>
              <a:rPr lang="en-US" sz="1200" dirty="0" smtClean="0">
                <a:effectLst>
                  <a:outerShdw blurRad="38100" dist="38100" dir="2700000" algn="tl">
                    <a:srgbClr val="000000">
                      <a:alpha val="43137"/>
                    </a:srgbClr>
                  </a:outerShdw>
                </a:effectLst>
              </a:rPr>
              <a:t>t1 start</a:t>
            </a:r>
            <a:endParaRPr lang="en-US" sz="1200" dirty="0">
              <a:effectLst>
                <a:outerShdw blurRad="38100" dist="38100" dir="2700000" algn="tl">
                  <a:srgbClr val="000000">
                    <a:alpha val="43137"/>
                  </a:srgbClr>
                </a:outerShdw>
              </a:effectLst>
            </a:endParaRPr>
          </a:p>
        </p:txBody>
      </p:sp>
      <p:sp>
        <p:nvSpPr>
          <p:cNvPr id="249" name="AutoShape 69"/>
          <p:cNvSpPr>
            <a:spLocks noChangeArrowheads="1"/>
          </p:cNvSpPr>
          <p:nvPr/>
        </p:nvSpPr>
        <p:spPr bwMode="auto">
          <a:xfrm>
            <a:off x="1501000" y="5506690"/>
            <a:ext cx="957842" cy="294077"/>
          </a:xfrm>
          <a:prstGeom prst="rightArrow">
            <a:avLst>
              <a:gd name="adj1" fmla="val 64315"/>
              <a:gd name="adj2" fmla="val 56295"/>
            </a:avLst>
          </a:prstGeom>
          <a:gradFill rotWithShape="1">
            <a:gsLst>
              <a:gs pos="0">
                <a:schemeClr val="tx1">
                  <a:lumMod val="85000"/>
                  <a:lumOff val="15000"/>
                  <a:alpha val="2800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buNone/>
              <a:defRPr/>
            </a:pPr>
            <a:r>
              <a:rPr lang="en-US" sz="1200" dirty="0" smtClean="0">
                <a:effectLst>
                  <a:outerShdw blurRad="38100" dist="38100" dir="2700000" algn="tl">
                    <a:srgbClr val="000000">
                      <a:alpha val="43137"/>
                    </a:srgbClr>
                  </a:outerShdw>
                </a:effectLst>
              </a:rPr>
              <a:t>then t2’</a:t>
            </a:r>
          </a:p>
        </p:txBody>
      </p:sp>
      <p:sp>
        <p:nvSpPr>
          <p:cNvPr id="250" name="AutoShape 69"/>
          <p:cNvSpPr>
            <a:spLocks noChangeArrowheads="1"/>
          </p:cNvSpPr>
          <p:nvPr/>
        </p:nvSpPr>
        <p:spPr bwMode="auto">
          <a:xfrm>
            <a:off x="1501000" y="5857820"/>
            <a:ext cx="957842" cy="294077"/>
          </a:xfrm>
          <a:prstGeom prst="rightArrow">
            <a:avLst>
              <a:gd name="adj1" fmla="val 64315"/>
              <a:gd name="adj2" fmla="val 56295"/>
            </a:avLst>
          </a:prstGeom>
          <a:gradFill rotWithShape="1">
            <a:gsLst>
              <a:gs pos="0">
                <a:schemeClr val="tx1">
                  <a:lumMod val="85000"/>
                  <a:lumOff val="15000"/>
                  <a:alpha val="2800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buNone/>
              <a:defRPr/>
            </a:pPr>
            <a:r>
              <a:rPr lang="en-US" sz="1200" dirty="0" smtClean="0">
                <a:effectLst>
                  <a:outerShdw blurRad="38100" dist="38100" dir="2700000" algn="tl">
                    <a:srgbClr val="000000">
                      <a:alpha val="43137"/>
                    </a:srgbClr>
                  </a:outerShdw>
                </a:effectLst>
              </a:rPr>
              <a:t>then t3’</a:t>
            </a:r>
          </a:p>
        </p:txBody>
      </p:sp>
      <p:sp>
        <p:nvSpPr>
          <p:cNvPr id="251" name="Rounded Rectangle 250"/>
          <p:cNvSpPr/>
          <p:nvPr/>
        </p:nvSpPr>
        <p:spPr bwMode="auto">
          <a:xfrm>
            <a:off x="4789457" y="2781012"/>
            <a:ext cx="4130168" cy="3904796"/>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252" name="Round Same Side Corner Rectangle 251"/>
          <p:cNvSpPr/>
          <p:nvPr/>
        </p:nvSpPr>
        <p:spPr bwMode="auto">
          <a:xfrm>
            <a:off x="4810905" y="2809147"/>
            <a:ext cx="4079876" cy="633047"/>
          </a:xfrm>
          <a:prstGeom prst="round2SameRect">
            <a:avLst>
              <a:gd name="adj1" fmla="val 26101"/>
              <a:gd name="adj2" fmla="val 0"/>
            </a:avLst>
          </a:prstGeom>
          <a:gradFill>
            <a:gsLst>
              <a:gs pos="0">
                <a:schemeClr val="tx1">
                  <a:alpha val="69000"/>
                </a:schemeClr>
              </a:gs>
              <a:gs pos="100000">
                <a:schemeClr val="tx1">
                  <a:alpha val="7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253" name="Text Box 181"/>
          <p:cNvSpPr txBox="1">
            <a:spLocks noChangeArrowheads="1"/>
          </p:cNvSpPr>
          <p:nvPr/>
        </p:nvSpPr>
        <p:spPr bwMode="auto">
          <a:xfrm>
            <a:off x="5014452" y="2820005"/>
            <a:ext cx="3680178" cy="590925"/>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b="1" dirty="0" smtClean="0">
                <a:solidFill>
                  <a:srgbClr val="FFFF00"/>
                </a:solidFill>
                <a:effectLst>
                  <a:outerShdw blurRad="38100" dist="38100" dir="2700000" algn="tl">
                    <a:srgbClr val="000000">
                      <a:alpha val="43137"/>
                    </a:srgbClr>
                  </a:outerShdw>
                </a:effectLst>
                <a:latin typeface="+mj-lt"/>
              </a:rPr>
              <a:t>After: All parallel for better backup of inter-dependant data</a:t>
            </a:r>
          </a:p>
        </p:txBody>
      </p:sp>
      <p:grpSp>
        <p:nvGrpSpPr>
          <p:cNvPr id="23" name="Group 255"/>
          <p:cNvGrpSpPr/>
          <p:nvPr/>
        </p:nvGrpSpPr>
        <p:grpSpPr>
          <a:xfrm>
            <a:off x="5594170" y="3693525"/>
            <a:ext cx="336699" cy="1055532"/>
            <a:chOff x="1519540" y="3370422"/>
            <a:chExt cx="381179" cy="1194974"/>
          </a:xfrm>
        </p:grpSpPr>
        <p:grpSp>
          <p:nvGrpSpPr>
            <p:cNvPr id="24" name="Group 16"/>
            <p:cNvGrpSpPr/>
            <p:nvPr/>
          </p:nvGrpSpPr>
          <p:grpSpPr>
            <a:xfrm>
              <a:off x="1519540" y="3370422"/>
              <a:ext cx="381179" cy="373040"/>
              <a:chOff x="6691381" y="3538565"/>
              <a:chExt cx="1282751" cy="1346655"/>
            </a:xfrm>
          </p:grpSpPr>
          <p:sp>
            <p:nvSpPr>
              <p:cNvPr id="268" name="Oval 267"/>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25" name="Group 17"/>
              <p:cNvGrpSpPr/>
              <p:nvPr/>
            </p:nvGrpSpPr>
            <p:grpSpPr>
              <a:xfrm flipH="1">
                <a:off x="6802959" y="3538565"/>
                <a:ext cx="915224" cy="1242094"/>
                <a:chOff x="8100715" y="3773214"/>
                <a:chExt cx="441434" cy="599091"/>
              </a:xfrm>
            </p:grpSpPr>
            <p:sp>
              <p:nvSpPr>
                <p:cNvPr id="270" name="Flowchart: Magnetic Disk 269"/>
                <p:cNvSpPr/>
                <p:nvPr/>
              </p:nvSpPr>
              <p:spPr>
                <a:xfrm>
                  <a:off x="8100717" y="3773216"/>
                  <a:ext cx="441432"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71" name="Oval 270"/>
                <p:cNvSpPr/>
                <p:nvPr/>
              </p:nvSpPr>
              <p:spPr>
                <a:xfrm>
                  <a:off x="8100715" y="3773214"/>
                  <a:ext cx="438911" cy="194853"/>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26" name="Group 16"/>
            <p:cNvGrpSpPr/>
            <p:nvPr/>
          </p:nvGrpSpPr>
          <p:grpSpPr>
            <a:xfrm>
              <a:off x="1519540" y="3781390"/>
              <a:ext cx="381179" cy="373040"/>
              <a:chOff x="6691381" y="3538566"/>
              <a:chExt cx="1282751" cy="1346654"/>
            </a:xfrm>
          </p:grpSpPr>
          <p:sp>
            <p:nvSpPr>
              <p:cNvPr id="264" name="Oval 263"/>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27" name="Group 17"/>
              <p:cNvGrpSpPr/>
              <p:nvPr/>
            </p:nvGrpSpPr>
            <p:grpSpPr>
              <a:xfrm flipH="1">
                <a:off x="6802955" y="3538566"/>
                <a:ext cx="915230" cy="1242090"/>
                <a:chOff x="8100716" y="3773214"/>
                <a:chExt cx="441437" cy="599089"/>
              </a:xfrm>
            </p:grpSpPr>
            <p:sp>
              <p:nvSpPr>
                <p:cNvPr id="266" name="Flowchart: Magnetic Disk 265"/>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67" name="Oval 266"/>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28" name="Group 16"/>
            <p:cNvGrpSpPr/>
            <p:nvPr/>
          </p:nvGrpSpPr>
          <p:grpSpPr>
            <a:xfrm>
              <a:off x="1519540" y="4192356"/>
              <a:ext cx="381179" cy="373040"/>
              <a:chOff x="6691381" y="3538566"/>
              <a:chExt cx="1282751" cy="1346654"/>
            </a:xfrm>
          </p:grpSpPr>
          <p:sp>
            <p:nvSpPr>
              <p:cNvPr id="260" name="Oval 259"/>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29" name="Group 17"/>
              <p:cNvGrpSpPr/>
              <p:nvPr/>
            </p:nvGrpSpPr>
            <p:grpSpPr>
              <a:xfrm flipH="1">
                <a:off x="6802955" y="3538566"/>
                <a:ext cx="915230" cy="1242090"/>
                <a:chOff x="8100716" y="3773214"/>
                <a:chExt cx="441437" cy="599089"/>
              </a:xfrm>
            </p:grpSpPr>
            <p:sp>
              <p:nvSpPr>
                <p:cNvPr id="262" name="Flowchart: Magnetic Disk 261"/>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63" name="Oval 262"/>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30" name="Group 275"/>
          <p:cNvGrpSpPr/>
          <p:nvPr/>
        </p:nvGrpSpPr>
        <p:grpSpPr>
          <a:xfrm>
            <a:off x="5594170" y="5115963"/>
            <a:ext cx="336699" cy="1055531"/>
            <a:chOff x="1519540" y="3370423"/>
            <a:chExt cx="381179" cy="1194973"/>
          </a:xfrm>
        </p:grpSpPr>
        <p:grpSp>
          <p:nvGrpSpPr>
            <p:cNvPr id="31" name="Group 16"/>
            <p:cNvGrpSpPr/>
            <p:nvPr/>
          </p:nvGrpSpPr>
          <p:grpSpPr>
            <a:xfrm>
              <a:off x="1519540" y="3370423"/>
              <a:ext cx="381179" cy="373040"/>
              <a:chOff x="6691381" y="3538566"/>
              <a:chExt cx="1282751" cy="1346654"/>
            </a:xfrm>
          </p:grpSpPr>
          <p:sp>
            <p:nvSpPr>
              <p:cNvPr id="288" name="Oval 287"/>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32" name="Group 17"/>
              <p:cNvGrpSpPr/>
              <p:nvPr/>
            </p:nvGrpSpPr>
            <p:grpSpPr>
              <a:xfrm flipH="1">
                <a:off x="6802955" y="3538566"/>
                <a:ext cx="915230" cy="1242090"/>
                <a:chOff x="8100716" y="3773214"/>
                <a:chExt cx="441437" cy="599089"/>
              </a:xfrm>
            </p:grpSpPr>
            <p:sp>
              <p:nvSpPr>
                <p:cNvPr id="290" name="Flowchart: Magnetic Disk 289"/>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91" name="Oval 290"/>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33" name="Group 16"/>
            <p:cNvGrpSpPr/>
            <p:nvPr/>
          </p:nvGrpSpPr>
          <p:grpSpPr>
            <a:xfrm>
              <a:off x="1519540" y="3781390"/>
              <a:ext cx="381179" cy="373040"/>
              <a:chOff x="6691381" y="3538566"/>
              <a:chExt cx="1282751" cy="1346654"/>
            </a:xfrm>
          </p:grpSpPr>
          <p:sp>
            <p:nvSpPr>
              <p:cNvPr id="284" name="Oval 283"/>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34" name="Group 17"/>
              <p:cNvGrpSpPr/>
              <p:nvPr/>
            </p:nvGrpSpPr>
            <p:grpSpPr>
              <a:xfrm flipH="1">
                <a:off x="6802955" y="3538566"/>
                <a:ext cx="915230" cy="1242090"/>
                <a:chOff x="8100716" y="3773214"/>
                <a:chExt cx="441437" cy="599089"/>
              </a:xfrm>
            </p:grpSpPr>
            <p:sp>
              <p:nvSpPr>
                <p:cNvPr id="286" name="Flowchart: Magnetic Disk 285"/>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87" name="Oval 286"/>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35" name="Group 16"/>
            <p:cNvGrpSpPr/>
            <p:nvPr/>
          </p:nvGrpSpPr>
          <p:grpSpPr>
            <a:xfrm>
              <a:off x="1519540" y="4192356"/>
              <a:ext cx="381179" cy="373040"/>
              <a:chOff x="6691381" y="3538566"/>
              <a:chExt cx="1282751" cy="1346654"/>
            </a:xfrm>
          </p:grpSpPr>
          <p:sp>
            <p:nvSpPr>
              <p:cNvPr id="280" name="Oval 279"/>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36" name="Group 17"/>
              <p:cNvGrpSpPr/>
              <p:nvPr/>
            </p:nvGrpSpPr>
            <p:grpSpPr>
              <a:xfrm flipH="1">
                <a:off x="6802955" y="3538566"/>
                <a:ext cx="915230" cy="1242090"/>
                <a:chOff x="8100716" y="3773214"/>
                <a:chExt cx="441437" cy="599089"/>
              </a:xfrm>
            </p:grpSpPr>
            <p:sp>
              <p:nvSpPr>
                <p:cNvPr id="282" name="Flowchart: Magnetic Disk 281"/>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283" name="Oval 282"/>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sp>
        <p:nvSpPr>
          <p:cNvPr id="333" name="Text Box 183"/>
          <p:cNvSpPr txBox="1">
            <a:spLocks noChangeArrowheads="1"/>
          </p:cNvSpPr>
          <p:nvPr/>
        </p:nvSpPr>
        <p:spPr bwMode="auto">
          <a:xfrm>
            <a:off x="4862727" y="4528147"/>
            <a:ext cx="790740" cy="244676"/>
          </a:xfrm>
          <a:prstGeom prst="rect">
            <a:avLst/>
          </a:prstGeom>
          <a:noFill/>
          <a:ln w="9525" algn="ctr">
            <a:noFill/>
            <a:miter lim="800000"/>
            <a:headEnd/>
            <a:tailEnd/>
          </a:ln>
        </p:spPr>
        <p:txBody>
          <a:bodyPr wrap="square" lIns="91435" tIns="45717" rIns="91435" bIns="45717">
            <a:spAutoFit/>
          </a:bodyPr>
          <a:lstStyle/>
          <a:p>
            <a:pPr eaLnBrk="0" hangingPunct="0">
              <a:lnSpc>
                <a:spcPct val="90000"/>
              </a:lnSpc>
              <a:buNone/>
              <a:defRPr/>
            </a:pPr>
            <a:r>
              <a:rPr lang="en-US" sz="1100" dirty="0" smtClean="0">
                <a:effectLst>
                  <a:outerShdw blurRad="38100" dist="38100" dir="2700000" algn="tl">
                    <a:srgbClr val="000000">
                      <a:alpha val="43137"/>
                    </a:srgbClr>
                  </a:outerShdw>
                </a:effectLst>
                <a:latin typeface="+mn-lt"/>
                <a:cs typeface="+mn-cs"/>
              </a:rPr>
              <a:t>SQL 2008</a:t>
            </a:r>
            <a:endParaRPr lang="en-US" sz="1100" dirty="0">
              <a:effectLst>
                <a:outerShdw blurRad="38100" dist="38100" dir="2700000" algn="tl">
                  <a:srgbClr val="000000">
                    <a:alpha val="43137"/>
                  </a:srgbClr>
                </a:outerShdw>
              </a:effectLst>
              <a:latin typeface="+mn-lt"/>
              <a:cs typeface="+mn-cs"/>
            </a:endParaRPr>
          </a:p>
        </p:txBody>
      </p:sp>
      <p:sp>
        <p:nvSpPr>
          <p:cNvPr id="334" name="Text Box 183"/>
          <p:cNvSpPr txBox="1">
            <a:spLocks noChangeArrowheads="1"/>
          </p:cNvSpPr>
          <p:nvPr/>
        </p:nvSpPr>
        <p:spPr bwMode="auto">
          <a:xfrm>
            <a:off x="4862727" y="5940311"/>
            <a:ext cx="790740" cy="244676"/>
          </a:xfrm>
          <a:prstGeom prst="rect">
            <a:avLst/>
          </a:prstGeom>
          <a:noFill/>
          <a:ln w="9525" algn="ctr">
            <a:noFill/>
            <a:miter lim="800000"/>
            <a:headEnd/>
            <a:tailEnd/>
          </a:ln>
        </p:spPr>
        <p:txBody>
          <a:bodyPr wrap="square" lIns="91435" tIns="45717" rIns="91435" bIns="45717">
            <a:spAutoFit/>
          </a:bodyPr>
          <a:lstStyle/>
          <a:p>
            <a:pPr eaLnBrk="0" hangingPunct="0">
              <a:lnSpc>
                <a:spcPct val="90000"/>
              </a:lnSpc>
              <a:buNone/>
              <a:defRPr/>
            </a:pPr>
            <a:r>
              <a:rPr lang="en-US" sz="1100" dirty="0" smtClean="0">
                <a:effectLst>
                  <a:outerShdw blurRad="38100" dist="38100" dir="2700000" algn="tl">
                    <a:srgbClr val="000000">
                      <a:alpha val="43137"/>
                    </a:srgbClr>
                  </a:outerShdw>
                </a:effectLst>
                <a:latin typeface="+mn-lt"/>
                <a:cs typeface="+mn-cs"/>
              </a:rPr>
              <a:t>SQL 2008</a:t>
            </a:r>
            <a:endParaRPr lang="en-US" sz="1100" dirty="0">
              <a:effectLst>
                <a:outerShdw blurRad="38100" dist="38100" dir="2700000" algn="tl">
                  <a:srgbClr val="000000">
                    <a:alpha val="43137"/>
                  </a:srgbClr>
                </a:outerShdw>
              </a:effectLst>
              <a:latin typeface="+mn-lt"/>
              <a:cs typeface="+mn-cs"/>
            </a:endParaRPr>
          </a:p>
        </p:txBody>
      </p:sp>
      <p:sp>
        <p:nvSpPr>
          <p:cNvPr id="335" name="AutoShape 69"/>
          <p:cNvSpPr>
            <a:spLocks noChangeArrowheads="1"/>
          </p:cNvSpPr>
          <p:nvPr/>
        </p:nvSpPr>
        <p:spPr bwMode="auto">
          <a:xfrm>
            <a:off x="5926245" y="3721871"/>
            <a:ext cx="957842" cy="294077"/>
          </a:xfrm>
          <a:prstGeom prst="rightArrow">
            <a:avLst>
              <a:gd name="adj1" fmla="val 64315"/>
              <a:gd name="adj2" fmla="val 56295"/>
            </a:avLst>
          </a:prstGeom>
          <a:gradFill rotWithShape="1">
            <a:gsLst>
              <a:gs pos="0">
                <a:schemeClr val="tx1">
                  <a:lumMod val="85000"/>
                  <a:lumOff val="15000"/>
                  <a:alpha val="2800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buNone/>
              <a:defRPr/>
            </a:pPr>
            <a:r>
              <a:rPr lang="en-US" sz="1200" dirty="0" smtClean="0">
                <a:effectLst>
                  <a:outerShdw blurRad="38100" dist="38100" dir="2700000" algn="tl">
                    <a:srgbClr val="000000">
                      <a:alpha val="43137"/>
                    </a:srgbClr>
                  </a:outerShdw>
                </a:effectLst>
              </a:rPr>
              <a:t>t1 start</a:t>
            </a:r>
            <a:endParaRPr lang="en-US" sz="1200" dirty="0">
              <a:effectLst>
                <a:outerShdw blurRad="38100" dist="38100" dir="2700000" algn="tl">
                  <a:srgbClr val="000000">
                    <a:alpha val="43137"/>
                  </a:srgbClr>
                </a:outerShdw>
              </a:effectLst>
            </a:endParaRPr>
          </a:p>
        </p:txBody>
      </p:sp>
      <p:sp>
        <p:nvSpPr>
          <p:cNvPr id="336" name="AutoShape 69"/>
          <p:cNvSpPr>
            <a:spLocks noChangeArrowheads="1"/>
          </p:cNvSpPr>
          <p:nvPr/>
        </p:nvSpPr>
        <p:spPr bwMode="auto">
          <a:xfrm>
            <a:off x="5926245" y="4073001"/>
            <a:ext cx="957842" cy="294077"/>
          </a:xfrm>
          <a:prstGeom prst="rightArrow">
            <a:avLst>
              <a:gd name="adj1" fmla="val 64315"/>
              <a:gd name="adj2" fmla="val 56295"/>
            </a:avLst>
          </a:prstGeom>
          <a:gradFill rotWithShape="1">
            <a:gsLst>
              <a:gs pos="0">
                <a:schemeClr val="tx1">
                  <a:lumMod val="85000"/>
                  <a:lumOff val="15000"/>
                  <a:alpha val="2800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buNone/>
              <a:defRPr/>
            </a:pPr>
            <a:r>
              <a:rPr lang="en-US" sz="1200" dirty="0" smtClean="0">
                <a:effectLst>
                  <a:outerShdw blurRad="38100" dist="38100" dir="2700000" algn="tl">
                    <a:srgbClr val="000000">
                      <a:alpha val="43137"/>
                    </a:srgbClr>
                  </a:outerShdw>
                </a:effectLst>
              </a:rPr>
              <a:t>t1</a:t>
            </a:r>
          </a:p>
        </p:txBody>
      </p:sp>
      <p:sp>
        <p:nvSpPr>
          <p:cNvPr id="337" name="AutoShape 69"/>
          <p:cNvSpPr>
            <a:spLocks noChangeArrowheads="1"/>
          </p:cNvSpPr>
          <p:nvPr/>
        </p:nvSpPr>
        <p:spPr bwMode="auto">
          <a:xfrm>
            <a:off x="5926245" y="4424131"/>
            <a:ext cx="957842" cy="294077"/>
          </a:xfrm>
          <a:prstGeom prst="rightArrow">
            <a:avLst>
              <a:gd name="adj1" fmla="val 64315"/>
              <a:gd name="adj2" fmla="val 56295"/>
            </a:avLst>
          </a:prstGeom>
          <a:gradFill rotWithShape="1">
            <a:gsLst>
              <a:gs pos="0">
                <a:schemeClr val="tx1">
                  <a:lumMod val="85000"/>
                  <a:lumOff val="15000"/>
                  <a:alpha val="2800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buNone/>
              <a:defRPr/>
            </a:pPr>
            <a:r>
              <a:rPr lang="en-US" sz="1200" dirty="0" smtClean="0">
                <a:effectLst>
                  <a:outerShdw blurRad="38100" dist="38100" dir="2700000" algn="tl">
                    <a:srgbClr val="000000">
                      <a:alpha val="43137"/>
                    </a:srgbClr>
                  </a:outerShdw>
                </a:effectLst>
              </a:rPr>
              <a:t>t1</a:t>
            </a:r>
          </a:p>
        </p:txBody>
      </p:sp>
      <p:sp>
        <p:nvSpPr>
          <p:cNvPr id="338" name="Text Box 183"/>
          <p:cNvSpPr txBox="1">
            <a:spLocks noChangeArrowheads="1"/>
          </p:cNvSpPr>
          <p:nvPr/>
        </p:nvSpPr>
        <p:spPr bwMode="auto">
          <a:xfrm>
            <a:off x="5949439" y="3540047"/>
            <a:ext cx="804700" cy="272376"/>
          </a:xfrm>
          <a:prstGeom prst="rect">
            <a:avLst/>
          </a:prstGeom>
          <a:noFill/>
          <a:ln w="9525" algn="ctr">
            <a:noFill/>
            <a:miter lim="800000"/>
            <a:headEnd/>
            <a:tailEnd/>
          </a:ln>
        </p:spPr>
        <p:txBody>
          <a:bodyPr wrap="square" lIns="91435" tIns="45717" rIns="91435" bIns="45717">
            <a:spAutoFit/>
          </a:bodyPr>
          <a:lstStyle/>
          <a:p>
            <a:pPr algn="r" eaLnBrk="0" hangingPunct="0">
              <a:lnSpc>
                <a:spcPct val="90000"/>
              </a:lnSpc>
              <a:buNone/>
              <a:defRPr/>
            </a:pPr>
            <a:endParaRPr lang="en-US" sz="1300" dirty="0">
              <a:effectLst>
                <a:outerShdw blurRad="38100" dist="38100" dir="2700000" algn="tl">
                  <a:srgbClr val="000000">
                    <a:alpha val="43137"/>
                  </a:srgbClr>
                </a:outerShdw>
              </a:effectLst>
              <a:latin typeface="+mn-lt"/>
              <a:cs typeface="+mn-cs"/>
            </a:endParaRPr>
          </a:p>
        </p:txBody>
      </p:sp>
      <p:sp>
        <p:nvSpPr>
          <p:cNvPr id="339" name="Text Box 183"/>
          <p:cNvSpPr txBox="1">
            <a:spLocks noChangeArrowheads="1"/>
          </p:cNvSpPr>
          <p:nvPr/>
        </p:nvSpPr>
        <p:spPr bwMode="auto">
          <a:xfrm>
            <a:off x="5879920" y="3972210"/>
            <a:ext cx="804700" cy="272376"/>
          </a:xfrm>
          <a:prstGeom prst="rect">
            <a:avLst/>
          </a:prstGeom>
          <a:noFill/>
          <a:ln w="9525" algn="ctr">
            <a:noFill/>
            <a:miter lim="800000"/>
            <a:headEnd/>
            <a:tailEnd/>
          </a:ln>
        </p:spPr>
        <p:txBody>
          <a:bodyPr wrap="square" lIns="91435" tIns="45717" rIns="91435" bIns="45717">
            <a:spAutoFit/>
          </a:bodyPr>
          <a:lstStyle/>
          <a:p>
            <a:pPr algn="r" eaLnBrk="0" hangingPunct="0">
              <a:lnSpc>
                <a:spcPct val="90000"/>
              </a:lnSpc>
              <a:buNone/>
              <a:defRPr/>
            </a:pPr>
            <a:endParaRPr lang="en-US" sz="1300" dirty="0">
              <a:effectLst>
                <a:outerShdw blurRad="38100" dist="38100" dir="2700000" algn="tl">
                  <a:srgbClr val="000000">
                    <a:alpha val="43137"/>
                  </a:srgbClr>
                </a:outerShdw>
              </a:effectLst>
              <a:latin typeface="+mn-lt"/>
              <a:cs typeface="+mn-cs"/>
            </a:endParaRPr>
          </a:p>
        </p:txBody>
      </p:sp>
      <p:sp>
        <p:nvSpPr>
          <p:cNvPr id="340" name="Text Box 183"/>
          <p:cNvSpPr txBox="1">
            <a:spLocks noChangeArrowheads="1"/>
          </p:cNvSpPr>
          <p:nvPr/>
        </p:nvSpPr>
        <p:spPr bwMode="auto">
          <a:xfrm>
            <a:off x="5816453" y="4334858"/>
            <a:ext cx="804700" cy="272376"/>
          </a:xfrm>
          <a:prstGeom prst="rect">
            <a:avLst/>
          </a:prstGeom>
          <a:noFill/>
          <a:ln w="9525" algn="ctr">
            <a:noFill/>
            <a:miter lim="800000"/>
            <a:headEnd/>
            <a:tailEnd/>
          </a:ln>
        </p:spPr>
        <p:txBody>
          <a:bodyPr wrap="square" lIns="91435" tIns="45717" rIns="91435" bIns="45717">
            <a:spAutoFit/>
          </a:bodyPr>
          <a:lstStyle/>
          <a:p>
            <a:pPr algn="r" eaLnBrk="0" hangingPunct="0">
              <a:lnSpc>
                <a:spcPct val="90000"/>
              </a:lnSpc>
              <a:buNone/>
              <a:defRPr/>
            </a:pPr>
            <a:endParaRPr lang="en-US" sz="1300" dirty="0">
              <a:effectLst>
                <a:outerShdw blurRad="38100" dist="38100" dir="2700000" algn="tl">
                  <a:srgbClr val="000000">
                    <a:alpha val="43137"/>
                  </a:srgbClr>
                </a:outerShdw>
              </a:effectLst>
              <a:latin typeface="+mn-lt"/>
              <a:cs typeface="+mn-cs"/>
            </a:endParaRPr>
          </a:p>
        </p:txBody>
      </p:sp>
      <p:sp>
        <p:nvSpPr>
          <p:cNvPr id="341" name="AutoShape 69"/>
          <p:cNvSpPr>
            <a:spLocks noChangeArrowheads="1"/>
          </p:cNvSpPr>
          <p:nvPr/>
        </p:nvSpPr>
        <p:spPr bwMode="auto">
          <a:xfrm>
            <a:off x="5926245" y="5155560"/>
            <a:ext cx="957842" cy="294077"/>
          </a:xfrm>
          <a:prstGeom prst="rightArrow">
            <a:avLst>
              <a:gd name="adj1" fmla="val 64315"/>
              <a:gd name="adj2" fmla="val 56295"/>
            </a:avLst>
          </a:prstGeom>
          <a:gradFill rotWithShape="1">
            <a:gsLst>
              <a:gs pos="0">
                <a:schemeClr val="tx1">
                  <a:lumMod val="85000"/>
                  <a:lumOff val="15000"/>
                  <a:alpha val="2800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buNone/>
              <a:defRPr/>
            </a:pPr>
            <a:r>
              <a:rPr lang="en-US" sz="1200" dirty="0" smtClean="0">
                <a:effectLst>
                  <a:outerShdw blurRad="38100" dist="38100" dir="2700000" algn="tl">
                    <a:srgbClr val="000000">
                      <a:alpha val="43137"/>
                    </a:srgbClr>
                  </a:outerShdw>
                </a:effectLst>
              </a:rPr>
              <a:t>t1 start’</a:t>
            </a:r>
            <a:endParaRPr lang="en-US" sz="1200" dirty="0">
              <a:effectLst>
                <a:outerShdw blurRad="38100" dist="38100" dir="2700000" algn="tl">
                  <a:srgbClr val="000000">
                    <a:alpha val="43137"/>
                  </a:srgbClr>
                </a:outerShdw>
              </a:effectLst>
            </a:endParaRPr>
          </a:p>
        </p:txBody>
      </p:sp>
      <p:sp>
        <p:nvSpPr>
          <p:cNvPr id="342" name="AutoShape 69"/>
          <p:cNvSpPr>
            <a:spLocks noChangeArrowheads="1"/>
          </p:cNvSpPr>
          <p:nvPr/>
        </p:nvSpPr>
        <p:spPr bwMode="auto">
          <a:xfrm>
            <a:off x="5926245" y="5506690"/>
            <a:ext cx="957842" cy="294077"/>
          </a:xfrm>
          <a:prstGeom prst="rightArrow">
            <a:avLst>
              <a:gd name="adj1" fmla="val 64315"/>
              <a:gd name="adj2" fmla="val 56295"/>
            </a:avLst>
          </a:prstGeom>
          <a:gradFill rotWithShape="1">
            <a:gsLst>
              <a:gs pos="0">
                <a:schemeClr val="tx1">
                  <a:lumMod val="85000"/>
                  <a:lumOff val="15000"/>
                  <a:alpha val="2800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buNone/>
              <a:defRPr/>
            </a:pPr>
            <a:r>
              <a:rPr lang="en-US" sz="1200" dirty="0" smtClean="0">
                <a:effectLst>
                  <a:outerShdw blurRad="38100" dist="38100" dir="2700000" algn="tl">
                    <a:srgbClr val="000000">
                      <a:alpha val="43137"/>
                    </a:srgbClr>
                  </a:outerShdw>
                </a:effectLst>
              </a:rPr>
              <a:t>t1’</a:t>
            </a:r>
          </a:p>
        </p:txBody>
      </p:sp>
      <p:sp>
        <p:nvSpPr>
          <p:cNvPr id="343" name="AutoShape 69"/>
          <p:cNvSpPr>
            <a:spLocks noChangeArrowheads="1"/>
          </p:cNvSpPr>
          <p:nvPr/>
        </p:nvSpPr>
        <p:spPr bwMode="auto">
          <a:xfrm>
            <a:off x="5926245" y="5857820"/>
            <a:ext cx="957842" cy="294077"/>
          </a:xfrm>
          <a:prstGeom prst="rightArrow">
            <a:avLst>
              <a:gd name="adj1" fmla="val 64315"/>
              <a:gd name="adj2" fmla="val 56295"/>
            </a:avLst>
          </a:prstGeom>
          <a:gradFill rotWithShape="1">
            <a:gsLst>
              <a:gs pos="0">
                <a:schemeClr val="tx1">
                  <a:lumMod val="85000"/>
                  <a:lumOff val="15000"/>
                  <a:alpha val="2800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hangingPunct="0">
              <a:lnSpc>
                <a:spcPct val="90000"/>
              </a:lnSpc>
              <a:buNone/>
              <a:defRPr/>
            </a:pPr>
            <a:r>
              <a:rPr lang="en-US" sz="1200" dirty="0" smtClean="0">
                <a:effectLst>
                  <a:outerShdw blurRad="38100" dist="38100" dir="2700000" algn="tl">
                    <a:srgbClr val="000000">
                      <a:alpha val="43137"/>
                    </a:srgbClr>
                  </a:outerShdw>
                </a:effectLst>
              </a:rPr>
              <a:t>t1’</a:t>
            </a:r>
          </a:p>
        </p:txBody>
      </p:sp>
      <p:pic>
        <p:nvPicPr>
          <p:cNvPr id="346" name="Picture 2" descr="E:\Projects\Microsoft\DPM_video\connect.dll_I2908_0409.png"/>
          <p:cNvPicPr>
            <a:picLocks noChangeAspect="1" noChangeArrowheads="1"/>
          </p:cNvPicPr>
          <p:nvPr/>
        </p:nvPicPr>
        <p:blipFill>
          <a:blip r:embed="rId4" cstate="print"/>
          <a:srcRect/>
          <a:stretch>
            <a:fillRect/>
          </a:stretch>
        </p:blipFill>
        <p:spPr bwMode="auto">
          <a:xfrm>
            <a:off x="531641" y="3878389"/>
            <a:ext cx="685800" cy="685800"/>
          </a:xfrm>
          <a:prstGeom prst="rect">
            <a:avLst/>
          </a:prstGeom>
          <a:noFill/>
        </p:spPr>
      </p:pic>
      <p:pic>
        <p:nvPicPr>
          <p:cNvPr id="347" name="Picture 2" descr="E:\Projects\Microsoft\DPM_video\connect.dll_I2908_0409.png"/>
          <p:cNvPicPr>
            <a:picLocks noChangeAspect="1" noChangeArrowheads="1"/>
          </p:cNvPicPr>
          <p:nvPr/>
        </p:nvPicPr>
        <p:blipFill>
          <a:blip r:embed="rId4" cstate="print"/>
          <a:srcRect/>
          <a:stretch>
            <a:fillRect/>
          </a:stretch>
        </p:blipFill>
        <p:spPr bwMode="auto">
          <a:xfrm>
            <a:off x="531641" y="5300828"/>
            <a:ext cx="685800" cy="685800"/>
          </a:xfrm>
          <a:prstGeom prst="rect">
            <a:avLst/>
          </a:prstGeom>
          <a:noFill/>
        </p:spPr>
      </p:pic>
      <p:pic>
        <p:nvPicPr>
          <p:cNvPr id="348" name="Picture 2" descr="E:\Projects\Microsoft\DPM_video\connect.dll_I2908_0409.png"/>
          <p:cNvPicPr>
            <a:picLocks noChangeAspect="1" noChangeArrowheads="1"/>
          </p:cNvPicPr>
          <p:nvPr/>
        </p:nvPicPr>
        <p:blipFill>
          <a:blip r:embed="rId4" cstate="print"/>
          <a:srcRect/>
          <a:stretch>
            <a:fillRect/>
          </a:stretch>
        </p:blipFill>
        <p:spPr bwMode="auto">
          <a:xfrm>
            <a:off x="4951240" y="3878389"/>
            <a:ext cx="685800" cy="685800"/>
          </a:xfrm>
          <a:prstGeom prst="rect">
            <a:avLst/>
          </a:prstGeom>
          <a:noFill/>
        </p:spPr>
      </p:pic>
      <p:pic>
        <p:nvPicPr>
          <p:cNvPr id="349" name="Picture 2" descr="E:\Projects\Microsoft\DPM_video\connect.dll_I2908_0409.png"/>
          <p:cNvPicPr>
            <a:picLocks noChangeAspect="1" noChangeArrowheads="1"/>
          </p:cNvPicPr>
          <p:nvPr/>
        </p:nvPicPr>
        <p:blipFill>
          <a:blip r:embed="rId4" cstate="print"/>
          <a:srcRect/>
          <a:stretch>
            <a:fillRect/>
          </a:stretch>
        </p:blipFill>
        <p:spPr bwMode="auto">
          <a:xfrm>
            <a:off x="4951240" y="5300828"/>
            <a:ext cx="685800" cy="685800"/>
          </a:xfrm>
          <a:prstGeom prst="rect">
            <a:avLst/>
          </a:prstGeom>
          <a:noFill/>
        </p:spPr>
      </p:pic>
      <p:pic>
        <p:nvPicPr>
          <p:cNvPr id="354" name="Picture 2" descr="D:\Projects\Microsoft\DPM_Deck\images\Vista (344).png"/>
          <p:cNvPicPr>
            <a:picLocks noChangeAspect="1" noChangeArrowheads="1"/>
          </p:cNvPicPr>
          <p:nvPr/>
        </p:nvPicPr>
        <p:blipFill>
          <a:blip r:embed="rId5" cstate="print">
            <a:grayscl/>
          </a:blip>
          <a:srcRect/>
          <a:stretch>
            <a:fillRect/>
          </a:stretch>
        </p:blipFill>
        <p:spPr bwMode="auto">
          <a:xfrm>
            <a:off x="2519656" y="4190168"/>
            <a:ext cx="825947" cy="938387"/>
          </a:xfrm>
          <a:prstGeom prst="rect">
            <a:avLst/>
          </a:prstGeom>
          <a:noFill/>
        </p:spPr>
      </p:pic>
      <p:sp>
        <p:nvSpPr>
          <p:cNvPr id="295" name="Oval 294"/>
          <p:cNvSpPr/>
          <p:nvPr/>
        </p:nvSpPr>
        <p:spPr bwMode="auto">
          <a:xfrm>
            <a:off x="6573767" y="3835903"/>
            <a:ext cx="2360393" cy="2157044"/>
          </a:xfrm>
          <a:prstGeom prst="ellipse">
            <a:avLst/>
          </a:prstGeom>
          <a:gradFill flip="none" rotWithShape="1">
            <a:gsLst>
              <a:gs pos="25000">
                <a:schemeClr val="bg1">
                  <a:alpha val="88000"/>
                </a:schemeClr>
              </a:gs>
              <a:gs pos="100000">
                <a:schemeClr val="tx1">
                  <a:lumMod val="85000"/>
                  <a:lumOff val="15000"/>
                  <a:alpha val="0"/>
                </a:schemeClr>
              </a:gs>
            </a:gsLst>
            <a:path path="shape">
              <a:fillToRect l="50000" t="50000" r="50000" b="50000"/>
            </a:path>
            <a:tileRect/>
          </a:gra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effectLst/>
              <a:latin typeface="Segoe" pitchFamily="34" charset="0"/>
            </a:endParaRPr>
          </a:p>
        </p:txBody>
      </p:sp>
      <p:grpSp>
        <p:nvGrpSpPr>
          <p:cNvPr id="37" name="Group 63"/>
          <p:cNvGrpSpPr/>
          <p:nvPr/>
        </p:nvGrpSpPr>
        <p:grpSpPr>
          <a:xfrm>
            <a:off x="6887689" y="5280418"/>
            <a:ext cx="1876301" cy="433945"/>
            <a:chOff x="3718260" y="3719384"/>
            <a:chExt cx="2673658" cy="618355"/>
          </a:xfrm>
        </p:grpSpPr>
        <p:sp>
          <p:nvSpPr>
            <p:cNvPr id="331" name="Text Box 50"/>
            <p:cNvSpPr txBox="1">
              <a:spLocks noChangeArrowheads="1"/>
            </p:cNvSpPr>
            <p:nvPr/>
          </p:nvSpPr>
          <p:spPr bwMode="auto">
            <a:xfrm>
              <a:off x="3718260" y="3986892"/>
              <a:ext cx="2673658" cy="350847"/>
            </a:xfrm>
            <a:prstGeom prst="rect">
              <a:avLst/>
            </a:prstGeom>
            <a:noFill/>
            <a:ln w="9525">
              <a:noFill/>
              <a:miter lim="800000"/>
              <a:headEnd/>
              <a:tailEnd/>
            </a:ln>
            <a:effectLst/>
          </p:spPr>
          <p:txBody>
            <a:bodyPr wrap="square" lIns="91435" tIns="45717" rIns="91435" bIns="45717">
              <a:spAutoFit/>
            </a:bodyPr>
            <a:lstStyle/>
            <a:p>
              <a:pPr algn="ctr" eaLnBrk="0" hangingPunct="0">
                <a:buNone/>
                <a:defRPr/>
              </a:pPr>
              <a:r>
                <a:rPr lang="en-US" sz="1000" b="1" i="1" dirty="0">
                  <a:latin typeface="+mj-lt"/>
                  <a:cs typeface="+mn-cs"/>
                </a:rPr>
                <a:t>with integrated </a:t>
              </a:r>
              <a:r>
                <a:rPr lang="en-US" sz="1000" b="1" i="1" dirty="0" smtClean="0">
                  <a:latin typeface="+mj-lt"/>
                  <a:cs typeface="+mn-cs"/>
                </a:rPr>
                <a:t>Disk </a:t>
              </a:r>
              <a:r>
                <a:rPr lang="en-US" sz="1000" b="1" i="1" dirty="0">
                  <a:latin typeface="+mj-lt"/>
                  <a:cs typeface="+mn-cs"/>
                </a:rPr>
                <a:t>&amp; Tape</a:t>
              </a:r>
            </a:p>
          </p:txBody>
        </p:sp>
        <p:sp>
          <p:nvSpPr>
            <p:cNvPr id="332" name="Text Box 66"/>
            <p:cNvSpPr txBox="1">
              <a:spLocks noChangeArrowheads="1"/>
            </p:cNvSpPr>
            <p:nvPr/>
          </p:nvSpPr>
          <p:spPr bwMode="auto">
            <a:xfrm>
              <a:off x="4365800" y="3719384"/>
              <a:ext cx="1521904" cy="417322"/>
            </a:xfrm>
            <a:prstGeom prst="rect">
              <a:avLst/>
            </a:prstGeom>
            <a:noFill/>
            <a:ln w="9525">
              <a:noFill/>
              <a:miter lim="800000"/>
              <a:headEnd/>
              <a:tailEnd/>
            </a:ln>
            <a:effectLst/>
          </p:spPr>
          <p:txBody>
            <a:bodyPr wrap="square" lIns="91435" tIns="45717" rIns="91435" bIns="45717">
              <a:spAutoFit/>
            </a:bodyPr>
            <a:lstStyle/>
            <a:p>
              <a:pPr eaLnBrk="0" hangingPunct="0">
                <a:buNone/>
                <a:defRPr/>
              </a:pPr>
              <a:r>
                <a:rPr lang="en-US" sz="1300" b="1" dirty="0">
                  <a:latin typeface="+mj-lt"/>
                  <a:cs typeface="+mn-cs"/>
                </a:rPr>
                <a:t>DPM 2007</a:t>
              </a:r>
              <a:endParaRPr lang="en-US" sz="1300" dirty="0">
                <a:latin typeface="+mj-lt"/>
                <a:cs typeface="+mn-cs"/>
              </a:endParaRPr>
            </a:p>
          </p:txBody>
        </p:sp>
      </p:grpSp>
      <p:pic>
        <p:nvPicPr>
          <p:cNvPr id="297" name="Picture 2" descr="D:\Projects\Microsoft\DPM PartnerVideo\images\platform.png"/>
          <p:cNvPicPr>
            <a:picLocks noChangeAspect="1" noChangeArrowheads="1"/>
          </p:cNvPicPr>
          <p:nvPr/>
        </p:nvPicPr>
        <p:blipFill>
          <a:blip r:embed="rId3" cstate="print">
            <a:duotone>
              <a:schemeClr val="accent2">
                <a:shade val="45000"/>
                <a:satMod val="135000"/>
              </a:schemeClr>
              <a:prstClr val="white"/>
            </a:duotone>
            <a:lum bright="-30000"/>
          </a:blip>
          <a:srcRect/>
          <a:stretch>
            <a:fillRect/>
          </a:stretch>
        </p:blipFill>
        <p:spPr bwMode="auto">
          <a:xfrm>
            <a:off x="6774278" y="4529866"/>
            <a:ext cx="2050399" cy="873673"/>
          </a:xfrm>
          <a:prstGeom prst="rect">
            <a:avLst/>
          </a:prstGeom>
          <a:noFill/>
          <a:effectLst>
            <a:outerShdw blurRad="50800" dist="38100" dir="2700000" algn="tl" rotWithShape="0">
              <a:prstClr val="black">
                <a:alpha val="40000"/>
              </a:prstClr>
            </a:outerShdw>
          </a:effectLst>
        </p:spPr>
      </p:pic>
      <p:grpSp>
        <p:nvGrpSpPr>
          <p:cNvPr id="38" name="Group 75"/>
          <p:cNvGrpSpPr/>
          <p:nvPr/>
        </p:nvGrpSpPr>
        <p:grpSpPr>
          <a:xfrm>
            <a:off x="7989395" y="4839276"/>
            <a:ext cx="474796" cy="229101"/>
            <a:chOff x="4848128" y="2984430"/>
            <a:chExt cx="676566" cy="326460"/>
          </a:xfrm>
        </p:grpSpPr>
        <p:sp>
          <p:nvSpPr>
            <p:cNvPr id="321" name="Oval 320"/>
            <p:cNvSpPr/>
            <p:nvPr/>
          </p:nvSpPr>
          <p:spPr>
            <a:xfrm>
              <a:off x="5042438" y="3174930"/>
              <a:ext cx="379386" cy="135960"/>
            </a:xfrm>
            <a:prstGeom prst="ellipse">
              <a:avLst/>
            </a:prstGeom>
            <a:gradFill flip="none" rotWithShape="1">
              <a:gsLst>
                <a:gs pos="0">
                  <a:schemeClr val="tx1">
                    <a:alpha val="59000"/>
                  </a:scheme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22" name="Oval 321"/>
            <p:cNvSpPr/>
            <p:nvPr/>
          </p:nvSpPr>
          <p:spPr>
            <a:xfrm>
              <a:off x="5145308" y="2984430"/>
              <a:ext cx="379386" cy="135960"/>
            </a:xfrm>
            <a:prstGeom prst="ellipse">
              <a:avLst/>
            </a:prstGeom>
            <a:gradFill flip="none" rotWithShape="1">
              <a:gsLst>
                <a:gs pos="0">
                  <a:schemeClr val="tx1">
                    <a:alpha val="59000"/>
                  </a:scheme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23" name="Oval 322"/>
            <p:cNvSpPr/>
            <p:nvPr/>
          </p:nvSpPr>
          <p:spPr>
            <a:xfrm>
              <a:off x="4848128" y="3083490"/>
              <a:ext cx="379386" cy="135960"/>
            </a:xfrm>
            <a:prstGeom prst="ellipse">
              <a:avLst/>
            </a:prstGeom>
            <a:gradFill flip="none" rotWithShape="1">
              <a:gsLst>
                <a:gs pos="0">
                  <a:schemeClr val="tx1">
                    <a:alpha val="59000"/>
                  </a:scheme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39" name="Group 204"/>
          <p:cNvGrpSpPr/>
          <p:nvPr/>
        </p:nvGrpSpPr>
        <p:grpSpPr>
          <a:xfrm>
            <a:off x="7947237" y="4582774"/>
            <a:ext cx="505850" cy="478201"/>
            <a:chOff x="4572000" y="2655375"/>
            <a:chExt cx="720817" cy="681417"/>
          </a:xfrm>
        </p:grpSpPr>
        <p:grpSp>
          <p:nvGrpSpPr>
            <p:cNvPr id="40" name="Group 189"/>
            <p:cNvGrpSpPr/>
            <p:nvPr/>
          </p:nvGrpSpPr>
          <p:grpSpPr>
            <a:xfrm>
              <a:off x="4673854" y="2655375"/>
              <a:ext cx="403810" cy="395185"/>
              <a:chOff x="4904375" y="2755269"/>
              <a:chExt cx="324356" cy="317428"/>
            </a:xfrm>
          </p:grpSpPr>
          <p:sp>
            <p:nvSpPr>
              <p:cNvPr id="318" name="Oval 317"/>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19" name="Flowchart: Magnetic Disk 318"/>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20" name="Oval 319"/>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41" name="Group 190"/>
            <p:cNvGrpSpPr/>
            <p:nvPr/>
          </p:nvGrpSpPr>
          <p:grpSpPr>
            <a:xfrm>
              <a:off x="4889007" y="2747583"/>
              <a:ext cx="403810" cy="395185"/>
              <a:chOff x="4904375" y="2755269"/>
              <a:chExt cx="324356" cy="317428"/>
            </a:xfrm>
          </p:grpSpPr>
          <p:sp>
            <p:nvSpPr>
              <p:cNvPr id="315" name="Oval 314"/>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16" name="Flowchart: Magnetic Disk 315"/>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17" name="Oval 316"/>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42" name="Group 195"/>
            <p:cNvGrpSpPr/>
            <p:nvPr/>
          </p:nvGrpSpPr>
          <p:grpSpPr>
            <a:xfrm>
              <a:off x="4572000" y="2832108"/>
              <a:ext cx="403810" cy="395185"/>
              <a:chOff x="4904375" y="2755269"/>
              <a:chExt cx="324356" cy="317428"/>
            </a:xfrm>
          </p:grpSpPr>
          <p:sp>
            <p:nvSpPr>
              <p:cNvPr id="312" name="Oval 311"/>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13" name="Flowchart: Magnetic Disk 312"/>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14" name="Oval 313"/>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43" name="Group 199"/>
            <p:cNvGrpSpPr/>
            <p:nvPr/>
          </p:nvGrpSpPr>
          <p:grpSpPr>
            <a:xfrm>
              <a:off x="4810205" y="2941607"/>
              <a:ext cx="403810" cy="395185"/>
              <a:chOff x="4904375" y="2755269"/>
              <a:chExt cx="324356" cy="317428"/>
            </a:xfrm>
          </p:grpSpPr>
          <p:sp>
            <p:nvSpPr>
              <p:cNvPr id="309" name="Oval 308"/>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10" name="Flowchart: Magnetic Disk 309"/>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11" name="Oval 310"/>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pic>
        <p:nvPicPr>
          <p:cNvPr id="357" name="Picture 2" descr="D:\Projects\Microsoft\DPM_Deck\images\Vista (344).png"/>
          <p:cNvPicPr>
            <a:picLocks noChangeAspect="1" noChangeArrowheads="1"/>
          </p:cNvPicPr>
          <p:nvPr/>
        </p:nvPicPr>
        <p:blipFill>
          <a:blip r:embed="rId5" cstate="print">
            <a:grayscl/>
          </a:blip>
          <a:srcRect/>
          <a:stretch>
            <a:fillRect/>
          </a:stretch>
        </p:blipFill>
        <p:spPr bwMode="auto">
          <a:xfrm>
            <a:off x="7130318" y="4190168"/>
            <a:ext cx="825947" cy="938387"/>
          </a:xfrm>
          <a:prstGeom prst="rect">
            <a:avLst/>
          </a:prstGeom>
          <a:noFill/>
        </p:spPr>
      </p:pic>
      <p:grpSp>
        <p:nvGrpSpPr>
          <p:cNvPr id="44" name="Group 158"/>
          <p:cNvGrpSpPr/>
          <p:nvPr/>
        </p:nvGrpSpPr>
        <p:grpSpPr>
          <a:xfrm>
            <a:off x="6431622" y="105103"/>
            <a:ext cx="2785948" cy="966951"/>
            <a:chOff x="3625363" y="620109"/>
            <a:chExt cx="2785948" cy="966951"/>
          </a:xfrm>
        </p:grpSpPr>
        <p:sp>
          <p:nvSpPr>
            <p:cNvPr id="161" name="24-Point Star 160"/>
            <p:cNvSpPr/>
            <p:nvPr/>
          </p:nvSpPr>
          <p:spPr bwMode="auto">
            <a:xfrm>
              <a:off x="3625363" y="620109"/>
              <a:ext cx="2785948" cy="966951"/>
            </a:xfrm>
            <a:prstGeom prst="star24">
              <a:avLst/>
            </a:prstGeom>
            <a:gradFill>
              <a:gsLst>
                <a:gs pos="7000">
                  <a:srgbClr val="FFC000"/>
                </a:gs>
                <a:gs pos="100000">
                  <a:schemeClr val="accent1">
                    <a:shade val="94000"/>
                    <a:satMod val="135000"/>
                  </a:schemeClr>
                </a:gs>
              </a:gsLst>
              <a:lin ang="0" scaled="0"/>
            </a:gra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508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162" name="Picture 6" descr="D:\ref\air\buttons\VistaCPL\Add Remove Programs.png"/>
            <p:cNvPicPr>
              <a:picLocks noChangeAspect="1" noChangeArrowheads="1"/>
            </p:cNvPicPr>
            <p:nvPr/>
          </p:nvPicPr>
          <p:blipFill>
            <a:blip r:embed="rId6" cstate="print">
              <a:grayscl/>
              <a:lum bright="-21000" contrast="45000"/>
            </a:blip>
            <a:srcRect/>
            <a:stretch>
              <a:fillRect/>
            </a:stretch>
          </p:blipFill>
          <p:spPr bwMode="auto">
            <a:xfrm>
              <a:off x="5366644" y="734670"/>
              <a:ext cx="621164" cy="621164"/>
            </a:xfrm>
            <a:prstGeom prst="rect">
              <a:avLst/>
            </a:prstGeom>
            <a:noFill/>
            <a:effectLst>
              <a:outerShdw blurRad="63500" sx="102000" sy="102000" algn="ctr" rotWithShape="0">
                <a:prstClr val="black">
                  <a:alpha val="40000"/>
                </a:prstClr>
              </a:outerShdw>
            </a:effectLst>
          </p:spPr>
        </p:pic>
        <p:sp>
          <p:nvSpPr>
            <p:cNvPr id="163" name="Rectangle 162"/>
            <p:cNvSpPr/>
            <p:nvPr/>
          </p:nvSpPr>
          <p:spPr>
            <a:xfrm>
              <a:off x="4199590" y="832210"/>
              <a:ext cx="1398412" cy="538609"/>
            </a:xfrm>
            <a:prstGeom prst="rect">
              <a:avLst/>
            </a:prstGeom>
          </p:spPr>
          <p:txBody>
            <a:bodyPr wrap="square">
              <a:spAutoFit/>
            </a:bodyPr>
            <a:lstStyle/>
            <a:p>
              <a:pPr defTabSz="914099"/>
              <a:r>
                <a:rPr lang="en-US" sz="1600" b="1" dirty="0" smtClean="0">
                  <a:solidFill>
                    <a:schemeClr val="bg1"/>
                  </a:solidFill>
                  <a:latin typeface="Segoe" pitchFamily="34" charset="0"/>
                </a:rPr>
                <a:t>DPM 2007 </a:t>
              </a:r>
            </a:p>
            <a:p>
              <a:pPr defTabSz="914099"/>
              <a:r>
                <a:rPr lang="en-US" sz="1200" b="1" dirty="0" smtClean="0">
                  <a:solidFill>
                    <a:schemeClr val="bg1"/>
                  </a:solidFill>
                  <a:latin typeface="Segoe" pitchFamily="34" charset="0"/>
                </a:rPr>
                <a:t>Service Pack 1</a:t>
              </a:r>
            </a:p>
          </p:txBody>
        </p:sp>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Rounded Rectangle 250"/>
          <p:cNvSpPr/>
          <p:nvPr/>
        </p:nvSpPr>
        <p:spPr bwMode="auto">
          <a:xfrm>
            <a:off x="304800" y="3178954"/>
            <a:ext cx="8614825" cy="2623457"/>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800" dirty="0" smtClean="0">
              <a:solidFill>
                <a:schemeClr val="tx1"/>
              </a:solidFill>
              <a:latin typeface="Segoe" pitchFamily="34" charset="0"/>
            </a:endParaRPr>
          </a:p>
        </p:txBody>
      </p:sp>
      <p:sp>
        <p:nvSpPr>
          <p:cNvPr id="176" name="Rectangle 27"/>
          <p:cNvSpPr>
            <a:spLocks noGrp="1" noChangeArrowheads="1"/>
          </p:cNvSpPr>
          <p:nvPr>
            <p:ph type="title"/>
          </p:nvPr>
        </p:nvSpPr>
        <p:spPr>
          <a:xfrm>
            <a:off x="381000" y="320500"/>
            <a:ext cx="5817919" cy="553998"/>
          </a:xfrm>
        </p:spPr>
        <p:txBody>
          <a:bodyPr/>
          <a:lstStyle/>
          <a:p>
            <a:pPr eaLnBrk="1" hangingPunct="1"/>
            <a:r>
              <a:rPr lang="en-US" dirty="0" smtClean="0"/>
              <a:t> SQL Server</a:t>
            </a:r>
          </a:p>
        </p:txBody>
      </p:sp>
      <p:sp>
        <p:nvSpPr>
          <p:cNvPr id="111" name="Text Placeholder 110"/>
          <p:cNvSpPr>
            <a:spLocks noGrp="1"/>
          </p:cNvSpPr>
          <p:nvPr>
            <p:ph type="body" sz="quarter" idx="10"/>
          </p:nvPr>
        </p:nvSpPr>
        <p:spPr>
          <a:xfrm>
            <a:off x="381000" y="3265714"/>
            <a:ext cx="8763000" cy="2166747"/>
          </a:xfrm>
          <a:prstGeom prst="rect">
            <a:avLst/>
          </a:prstGeom>
        </p:spPr>
        <p:txBody>
          <a:bodyPr/>
          <a:lstStyle/>
          <a:p>
            <a:pPr>
              <a:lnSpc>
                <a:spcPct val="200000"/>
              </a:lnSpc>
              <a:buClr>
                <a:schemeClr val="bg1"/>
              </a:buClr>
            </a:pPr>
            <a:r>
              <a:rPr lang="en-US" sz="2400" dirty="0" smtClean="0">
                <a:solidFill>
                  <a:schemeClr val="tx1"/>
                </a:solidFill>
              </a:rPr>
              <a:t>Able to protect up to 2000 databases per DPM 2010 server</a:t>
            </a:r>
          </a:p>
          <a:p>
            <a:pPr>
              <a:lnSpc>
                <a:spcPct val="200000"/>
              </a:lnSpc>
              <a:buClr>
                <a:schemeClr val="bg1"/>
              </a:buClr>
            </a:pPr>
            <a:r>
              <a:rPr lang="en-US" sz="2400" dirty="0" smtClean="0">
                <a:solidFill>
                  <a:schemeClr val="tx1"/>
                </a:solidFill>
              </a:rPr>
              <a:t>Self-service restore utility for database administrators</a:t>
            </a:r>
          </a:p>
          <a:p>
            <a:pPr>
              <a:lnSpc>
                <a:spcPct val="200000"/>
              </a:lnSpc>
              <a:buClr>
                <a:schemeClr val="bg1"/>
              </a:buClr>
            </a:pPr>
            <a:r>
              <a:rPr lang="en-US" sz="2400" dirty="0" smtClean="0">
                <a:solidFill>
                  <a:schemeClr val="tx1"/>
                </a:solidFill>
              </a:rPr>
              <a:t>Protect at a SQL Instance level – auto-protect new databases</a:t>
            </a:r>
          </a:p>
        </p:txBody>
      </p:sp>
      <p:sp>
        <p:nvSpPr>
          <p:cNvPr id="63" name="TextBox 62"/>
          <p:cNvSpPr txBox="1"/>
          <p:nvPr/>
        </p:nvSpPr>
        <p:spPr>
          <a:xfrm>
            <a:off x="4987636" y="798022"/>
            <a:ext cx="3674226" cy="461665"/>
          </a:xfrm>
          <a:prstGeom prst="rect">
            <a:avLst/>
          </a:prstGeom>
          <a:noFill/>
        </p:spPr>
        <p:txBody>
          <a:bodyPr wrap="square" rtlCol="0">
            <a:spAutoFit/>
          </a:bodyPr>
          <a:lstStyle/>
          <a:p>
            <a:endParaRPr lang="en-US" sz="2400" dirty="0" smtClean="0"/>
          </a:p>
        </p:txBody>
      </p:sp>
      <p:grpSp>
        <p:nvGrpSpPr>
          <p:cNvPr id="11" name="Group 158"/>
          <p:cNvGrpSpPr/>
          <p:nvPr/>
        </p:nvGrpSpPr>
        <p:grpSpPr>
          <a:xfrm>
            <a:off x="6431622" y="105103"/>
            <a:ext cx="2785948" cy="966951"/>
            <a:chOff x="3625363" y="620109"/>
            <a:chExt cx="2785948" cy="966951"/>
          </a:xfrm>
        </p:grpSpPr>
        <p:sp>
          <p:nvSpPr>
            <p:cNvPr id="12" name="24-Point Star 11"/>
            <p:cNvSpPr/>
            <p:nvPr/>
          </p:nvSpPr>
          <p:spPr bwMode="auto">
            <a:xfrm>
              <a:off x="3625363" y="620109"/>
              <a:ext cx="2785948" cy="966951"/>
            </a:xfrm>
            <a:prstGeom prst="star24">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1400" dirty="0" smtClean="0">
                <a:solidFill>
                  <a:schemeClr val="accent5">
                    <a:lumMod val="40000"/>
                    <a:lumOff val="60000"/>
                  </a:schemeClr>
                </a:solidFill>
                <a:effectLst>
                  <a:outerShdw blurRad="38100" dist="38100" dir="2700000" algn="tl">
                    <a:srgbClr val="000000">
                      <a:alpha val="43137"/>
                    </a:srgbClr>
                  </a:outerShdw>
                </a:effectLst>
                <a:latin typeface="Segoe" pitchFamily="34" charset="0"/>
              </a:endParaRPr>
            </a:p>
          </p:txBody>
        </p:sp>
        <p:pic>
          <p:nvPicPr>
            <p:cNvPr id="13" name="Picture 6" descr="D:\ref\air\buttons\VistaCPL\Add Remove Programs.png"/>
            <p:cNvPicPr>
              <a:picLocks noChangeAspect="1" noChangeArrowheads="1"/>
            </p:cNvPicPr>
            <p:nvPr/>
          </p:nvPicPr>
          <p:blipFill>
            <a:blip r:embed="rId3" cstate="print">
              <a:grayscl/>
              <a:lum bright="-21000" contrast="45000"/>
            </a:blip>
            <a:srcRect/>
            <a:stretch>
              <a:fillRect/>
            </a:stretch>
          </p:blipFill>
          <p:spPr bwMode="auto">
            <a:xfrm>
              <a:off x="5366644" y="734670"/>
              <a:ext cx="621164" cy="621164"/>
            </a:xfrm>
            <a:prstGeom prst="rect">
              <a:avLst/>
            </a:prstGeom>
            <a:noFill/>
            <a:effectLst>
              <a:outerShdw blurRad="63500" sx="102000" sy="102000" algn="ctr" rotWithShape="0">
                <a:prstClr val="black">
                  <a:alpha val="40000"/>
                </a:prstClr>
              </a:outerShdw>
            </a:effectLst>
          </p:spPr>
        </p:pic>
        <p:sp>
          <p:nvSpPr>
            <p:cNvPr id="14" name="Rectangle 13"/>
            <p:cNvSpPr/>
            <p:nvPr/>
          </p:nvSpPr>
          <p:spPr>
            <a:xfrm>
              <a:off x="4254020" y="951953"/>
              <a:ext cx="1398412" cy="338554"/>
            </a:xfrm>
            <a:prstGeom prst="rect">
              <a:avLst/>
            </a:prstGeom>
          </p:spPr>
          <p:txBody>
            <a:bodyPr wrap="square">
              <a:spAutoFit/>
            </a:bodyPr>
            <a:lstStyle/>
            <a:p>
              <a:pPr defTabSz="914099">
                <a:buNone/>
              </a:pPr>
              <a:r>
                <a:rPr lang="en-US" sz="1600" b="1" dirty="0" smtClean="0">
                  <a:solidFill>
                    <a:schemeClr val="accent5">
                      <a:lumMod val="40000"/>
                      <a:lumOff val="60000"/>
                    </a:schemeClr>
                  </a:solidFill>
                  <a:latin typeface="Segoe" pitchFamily="34" charset="0"/>
                </a:rPr>
                <a:t>DPM 2010 </a:t>
              </a:r>
            </a:p>
          </p:txBody>
        </p:sp>
      </p:grpSp>
      <p:pic>
        <p:nvPicPr>
          <p:cNvPr id="2" name="Picture 1"/>
          <p:cNvPicPr>
            <a:picLocks noChangeAspect="1"/>
          </p:cNvPicPr>
          <p:nvPr/>
        </p:nvPicPr>
        <p:blipFill>
          <a:blip r:embed="rId4">
            <a:extLst>
              <a:ext uri="28A0092B-C50C-407e-A947-70E740481C1C">
                <a14:useLocalDpi xmlns:a14="http://schemas.microsoft.com/office/drawing/2007/7/7/main" xmlns="" val="0"/>
              </a:ext>
            </a:extLst>
          </a:blip>
          <a:stretch>
            <a:fillRect/>
          </a:stretch>
        </p:blipFill>
        <p:spPr>
          <a:xfrm>
            <a:off x="1643352" y="1549112"/>
            <a:ext cx="5801158" cy="1268269"/>
          </a:xfrm>
          <a:prstGeom prst="rect">
            <a:avLst/>
          </a:prstGeom>
        </p:spPr>
      </p:pic>
    </p:spTree>
    <p:extLst>
      <p:ext uri="{BB962C8B-B14F-4D97-AF65-F5344CB8AC3E}">
        <p14:creationId xmlns:p14="http://schemas.microsoft.com/office/powerpoint/2007/7/12/main" xmlns="" val="110455620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ctrTitle"/>
          </p:nvPr>
        </p:nvSpPr>
        <p:spPr/>
        <p:txBody>
          <a:bodyPr/>
          <a:lstStyle/>
          <a:p>
            <a:r>
              <a:rPr lang="en-US" dirty="0" smtClean="0"/>
              <a:t>SharePoint products and technologies</a:t>
            </a:r>
          </a:p>
        </p:txBody>
      </p:sp>
      <p:sp>
        <p:nvSpPr>
          <p:cNvPr id="63490" name="Subtitle 2"/>
          <p:cNvSpPr>
            <a:spLocks noGrp="1"/>
          </p:cNvSpPr>
          <p:nvPr>
            <p:ph type="subTitle" idx="1"/>
          </p:nvPr>
        </p:nvSpPr>
        <p:spPr/>
        <p:txBody>
          <a:bodyPr/>
          <a:lstStyle/>
          <a:p>
            <a:r>
              <a:rPr lang="en-US" dirty="0" smtClean="0"/>
              <a:t>Microsoft Office SharePoint Server 2007  </a:t>
            </a:r>
          </a:p>
          <a:p>
            <a:r>
              <a:rPr lang="en-US" dirty="0" smtClean="0"/>
              <a:t>Windows SharePoint Services 3.0</a:t>
            </a:r>
          </a:p>
        </p:txBody>
      </p:sp>
      <p:sp>
        <p:nvSpPr>
          <p:cNvPr id="4" name="Text Placeholder 3"/>
          <p:cNvSpPr>
            <a:spLocks noGrp="1"/>
          </p:cNvSpPr>
          <p:nvPr>
            <p:ph type="body" sz="quarter" idx="10"/>
          </p:nvPr>
        </p:nvSpPr>
        <p:spPr/>
        <p:txBody>
          <a:bodyPr/>
          <a:lstStyle/>
          <a:p>
            <a:r>
              <a:rPr lang="en-US" dirty="0" smtClean="0"/>
              <a:t>SharePoint</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696036" y="2702257"/>
            <a:ext cx="8204896" cy="3452883"/>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grpSp>
        <p:nvGrpSpPr>
          <p:cNvPr id="2" name="Group 55"/>
          <p:cNvGrpSpPr/>
          <p:nvPr/>
        </p:nvGrpSpPr>
        <p:grpSpPr>
          <a:xfrm>
            <a:off x="7042351" y="4432044"/>
            <a:ext cx="1696599" cy="1343914"/>
            <a:chOff x="7042351" y="4104492"/>
            <a:chExt cx="1696599" cy="1343914"/>
          </a:xfrm>
        </p:grpSpPr>
        <p:pic>
          <p:nvPicPr>
            <p:cNvPr id="90" name="Picture 2" descr="D:\Projects\Microsoft\DPM PartnerVideo\images\platform.png"/>
            <p:cNvPicPr>
              <a:picLocks noChangeAspect="1" noChangeArrowheads="1"/>
            </p:cNvPicPr>
            <p:nvPr/>
          </p:nvPicPr>
          <p:blipFill>
            <a:blip r:embed="rId3" cstate="print">
              <a:duotone>
                <a:schemeClr val="accent2">
                  <a:shade val="45000"/>
                  <a:satMod val="135000"/>
                </a:schemeClr>
                <a:prstClr val="white"/>
              </a:duotone>
              <a:lum bright="-30000"/>
            </a:blip>
            <a:srcRect/>
            <a:stretch>
              <a:fillRect/>
            </a:stretch>
          </p:blipFill>
          <p:spPr bwMode="auto">
            <a:xfrm>
              <a:off x="7042351" y="4452747"/>
              <a:ext cx="1696599" cy="813315"/>
            </a:xfrm>
            <a:prstGeom prst="rect">
              <a:avLst/>
            </a:prstGeom>
            <a:noFill/>
            <a:effectLst>
              <a:outerShdw blurRad="50800" dist="38100" dir="2700000" algn="tl" rotWithShape="0">
                <a:prstClr val="black">
                  <a:alpha val="40000"/>
                </a:prstClr>
              </a:outerShdw>
            </a:effectLst>
          </p:spPr>
        </p:pic>
        <p:pic>
          <p:nvPicPr>
            <p:cNvPr id="79" name="Picture 2" descr="D:\Projects\Microsoft\DPM_Deck\images\Vista (344).png"/>
            <p:cNvPicPr>
              <a:picLocks noChangeAspect="1" noChangeArrowheads="1"/>
            </p:cNvPicPr>
            <p:nvPr/>
          </p:nvPicPr>
          <p:blipFill>
            <a:blip r:embed="rId4" cstate="print">
              <a:grayscl/>
            </a:blip>
            <a:srcRect/>
            <a:stretch>
              <a:fillRect/>
            </a:stretch>
          </p:blipFill>
          <p:spPr bwMode="auto">
            <a:xfrm>
              <a:off x="7179302" y="4104492"/>
              <a:ext cx="782534" cy="889064"/>
            </a:xfrm>
            <a:prstGeom prst="rect">
              <a:avLst/>
            </a:prstGeom>
            <a:noFill/>
          </p:spPr>
        </p:pic>
        <p:sp>
          <p:nvSpPr>
            <p:cNvPr id="44" name="TextBox 687"/>
            <p:cNvSpPr txBox="1">
              <a:spLocks noChangeArrowheads="1"/>
            </p:cNvSpPr>
            <p:nvPr/>
          </p:nvSpPr>
          <p:spPr bwMode="auto">
            <a:xfrm>
              <a:off x="7328788" y="5140635"/>
              <a:ext cx="947685" cy="307771"/>
            </a:xfrm>
            <a:prstGeom prst="rect">
              <a:avLst/>
            </a:prstGeom>
            <a:noFill/>
            <a:ln w="9525">
              <a:noFill/>
              <a:miter lim="800000"/>
              <a:headEnd/>
              <a:tailEnd/>
            </a:ln>
          </p:spPr>
          <p:txBody>
            <a:bodyPr wrap="non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DPM 2007</a:t>
              </a:r>
            </a:p>
          </p:txBody>
        </p:sp>
        <p:grpSp>
          <p:nvGrpSpPr>
            <p:cNvPr id="3" name="Group 204"/>
            <p:cNvGrpSpPr/>
            <p:nvPr/>
          </p:nvGrpSpPr>
          <p:grpSpPr>
            <a:xfrm>
              <a:off x="7741295" y="4356427"/>
              <a:ext cx="614872" cy="581265"/>
              <a:chOff x="4572000" y="2655375"/>
              <a:chExt cx="720817" cy="681417"/>
            </a:xfrm>
          </p:grpSpPr>
          <p:grpSp>
            <p:nvGrpSpPr>
              <p:cNvPr id="4" name="Group 189"/>
              <p:cNvGrpSpPr/>
              <p:nvPr/>
            </p:nvGrpSpPr>
            <p:grpSpPr>
              <a:xfrm>
                <a:off x="4673854" y="2655375"/>
                <a:ext cx="403810" cy="395185"/>
                <a:chOff x="4904375" y="2755269"/>
                <a:chExt cx="324356" cy="317428"/>
              </a:xfrm>
            </p:grpSpPr>
            <p:sp>
              <p:nvSpPr>
                <p:cNvPr id="76" name="Oval 75"/>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77" name="Flowchart: Magnetic Disk 76"/>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78" name="Oval 77"/>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5" name="Group 190"/>
              <p:cNvGrpSpPr/>
              <p:nvPr/>
            </p:nvGrpSpPr>
            <p:grpSpPr>
              <a:xfrm>
                <a:off x="4889007" y="2747583"/>
                <a:ext cx="403810" cy="395185"/>
                <a:chOff x="4904375" y="2755269"/>
                <a:chExt cx="324356" cy="317428"/>
              </a:xfrm>
            </p:grpSpPr>
            <p:sp>
              <p:nvSpPr>
                <p:cNvPr id="73" name="Oval 72"/>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74" name="Flowchart: Magnetic Disk 73"/>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75" name="Oval 74"/>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6" name="Group 195"/>
              <p:cNvGrpSpPr/>
              <p:nvPr/>
            </p:nvGrpSpPr>
            <p:grpSpPr>
              <a:xfrm>
                <a:off x="4572000" y="2832108"/>
                <a:ext cx="403810" cy="395185"/>
                <a:chOff x="4904375" y="2755269"/>
                <a:chExt cx="324356" cy="317428"/>
              </a:xfrm>
            </p:grpSpPr>
            <p:sp>
              <p:nvSpPr>
                <p:cNvPr id="70" name="Oval 69"/>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71" name="Flowchart: Magnetic Disk 70"/>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72" name="Oval 71"/>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7" name="Group 199"/>
              <p:cNvGrpSpPr/>
              <p:nvPr/>
            </p:nvGrpSpPr>
            <p:grpSpPr>
              <a:xfrm>
                <a:off x="4810205" y="2941607"/>
                <a:ext cx="403810" cy="395185"/>
                <a:chOff x="4904375" y="2755269"/>
                <a:chExt cx="324356" cy="317428"/>
              </a:xfrm>
            </p:grpSpPr>
            <p:sp>
              <p:nvSpPr>
                <p:cNvPr id="67" name="Oval 66"/>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68" name="Flowchart: Magnetic Disk 67"/>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69" name="Oval 68"/>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8" name="Group 190"/>
            <p:cNvGrpSpPr/>
            <p:nvPr/>
          </p:nvGrpSpPr>
          <p:grpSpPr>
            <a:xfrm>
              <a:off x="8172852" y="4531578"/>
              <a:ext cx="468731" cy="426920"/>
              <a:chOff x="6517947" y="3648391"/>
              <a:chExt cx="978544" cy="826855"/>
            </a:xfrm>
          </p:grpSpPr>
          <p:sp>
            <p:nvSpPr>
              <p:cNvPr id="49" name="Oval 48"/>
              <p:cNvSpPr/>
              <p:nvPr/>
            </p:nvSpPr>
            <p:spPr>
              <a:xfrm rot="20898827">
                <a:off x="6517947" y="4097589"/>
                <a:ext cx="978544" cy="377657"/>
              </a:xfrm>
              <a:prstGeom prst="ellipse">
                <a:avLst/>
              </a:prstGeom>
              <a:gradFill flip="none" rotWithShape="1">
                <a:gsLst>
                  <a:gs pos="0">
                    <a:srgbClr val="000000">
                      <a:alpha val="66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9" name="Group 226"/>
              <p:cNvGrpSpPr/>
              <p:nvPr/>
            </p:nvGrpSpPr>
            <p:grpSpPr>
              <a:xfrm>
                <a:off x="6577525" y="3648387"/>
                <a:ext cx="754063" cy="809275"/>
                <a:chOff x="5231969" y="4111454"/>
                <a:chExt cx="754063" cy="929276"/>
              </a:xfrm>
            </p:grpSpPr>
            <p:pic>
              <p:nvPicPr>
                <p:cNvPr id="51" name="Picture 10" descr="D:\Projects\Microsoft\DPM PartnerVideo\images\tape.png"/>
                <p:cNvPicPr>
                  <a:picLocks noChangeAspect="1" noChangeArrowheads="1"/>
                </p:cNvPicPr>
                <p:nvPr/>
              </p:nvPicPr>
              <p:blipFill>
                <a:blip r:embed="rId5" cstate="print">
                  <a:duotone>
                    <a:prstClr val="black"/>
                    <a:srgbClr val="64BE46">
                      <a:lumMod val="75000"/>
                      <a:tint val="45000"/>
                      <a:satMod val="400000"/>
                    </a:srgbClr>
                  </a:duotone>
                </a:blip>
                <a:srcRect/>
                <a:stretch>
                  <a:fillRect/>
                </a:stretch>
              </p:blipFill>
              <p:spPr bwMode="auto">
                <a:xfrm>
                  <a:off x="5231969" y="4586362"/>
                  <a:ext cx="663272" cy="454368"/>
                </a:xfrm>
                <a:prstGeom prst="rect">
                  <a:avLst/>
                </a:prstGeom>
                <a:noFill/>
              </p:spPr>
            </p:pic>
            <p:pic>
              <p:nvPicPr>
                <p:cNvPr id="52" name="Picture 10" descr="D:\Projects\Microsoft\DPM PartnerVideo\images\tape.png"/>
                <p:cNvPicPr>
                  <a:picLocks noChangeAspect="1" noChangeArrowheads="1"/>
                </p:cNvPicPr>
                <p:nvPr/>
              </p:nvPicPr>
              <p:blipFill>
                <a:blip r:embed="rId5" cstate="print">
                  <a:lum contrast="20000"/>
                </a:blip>
                <a:srcRect/>
                <a:stretch>
                  <a:fillRect/>
                </a:stretch>
              </p:blipFill>
              <p:spPr bwMode="auto">
                <a:xfrm>
                  <a:off x="5316581" y="4463621"/>
                  <a:ext cx="663272" cy="454368"/>
                </a:xfrm>
                <a:prstGeom prst="rect">
                  <a:avLst/>
                </a:prstGeom>
                <a:noFill/>
              </p:spPr>
            </p:pic>
            <p:pic>
              <p:nvPicPr>
                <p:cNvPr id="53" name="Picture 10" descr="D:\Projects\Microsoft\DPM PartnerVideo\images\tape.png"/>
                <p:cNvPicPr>
                  <a:picLocks noChangeAspect="1" noChangeArrowheads="1"/>
                </p:cNvPicPr>
                <p:nvPr/>
              </p:nvPicPr>
              <p:blipFill>
                <a:blip r:embed="rId5" cstate="print">
                  <a:duotone>
                    <a:srgbClr val="F3E207">
                      <a:shade val="45000"/>
                      <a:satMod val="135000"/>
                    </a:srgbClr>
                    <a:prstClr val="white"/>
                  </a:duotone>
                </a:blip>
                <a:srcRect/>
                <a:stretch>
                  <a:fillRect/>
                </a:stretch>
              </p:blipFill>
              <p:spPr bwMode="auto">
                <a:xfrm>
                  <a:off x="5254797" y="4383302"/>
                  <a:ext cx="663272" cy="454368"/>
                </a:xfrm>
                <a:prstGeom prst="rect">
                  <a:avLst/>
                </a:prstGeom>
                <a:noFill/>
              </p:spPr>
            </p:pic>
            <p:pic>
              <p:nvPicPr>
                <p:cNvPr id="54" name="Picture 10" descr="D:\Projects\Microsoft\DPM PartnerVideo\images\tape.png"/>
                <p:cNvPicPr>
                  <a:picLocks noChangeAspect="1" noChangeArrowheads="1"/>
                </p:cNvPicPr>
                <p:nvPr/>
              </p:nvPicPr>
              <p:blipFill>
                <a:blip r:embed="rId5" cstate="print">
                  <a:duotone>
                    <a:prstClr val="black"/>
                    <a:srgbClr val="FFA514">
                      <a:tint val="45000"/>
                      <a:satMod val="400000"/>
                    </a:srgbClr>
                  </a:duotone>
                </a:blip>
                <a:srcRect/>
                <a:stretch>
                  <a:fillRect/>
                </a:stretch>
              </p:blipFill>
              <p:spPr bwMode="auto">
                <a:xfrm>
                  <a:off x="5291868" y="4241200"/>
                  <a:ext cx="663272" cy="454368"/>
                </a:xfrm>
                <a:prstGeom prst="rect">
                  <a:avLst/>
                </a:prstGeom>
                <a:noFill/>
              </p:spPr>
            </p:pic>
            <p:pic>
              <p:nvPicPr>
                <p:cNvPr id="55" name="Picture 10" descr="D:\Projects\Microsoft\DPM PartnerVideo\images\tape.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5322760" y="4111454"/>
                  <a:ext cx="663272" cy="454368"/>
                </a:xfrm>
                <a:prstGeom prst="rect">
                  <a:avLst/>
                </a:prstGeom>
                <a:noFill/>
              </p:spPr>
            </p:pic>
          </p:grpSp>
        </p:grpSp>
      </p:grpSp>
      <p:sp>
        <p:nvSpPr>
          <p:cNvPr id="25" name="Right Arrow 24"/>
          <p:cNvSpPr/>
          <p:nvPr/>
        </p:nvSpPr>
        <p:spPr bwMode="auto">
          <a:xfrm>
            <a:off x="3313215" y="4773562"/>
            <a:ext cx="3954483" cy="522287"/>
          </a:xfrm>
          <a:prstGeom prst="rightArrow">
            <a:avLst/>
          </a:prstGeom>
          <a:gradFill rotWithShape="1">
            <a:gsLst>
              <a:gs pos="0">
                <a:schemeClr val="tx1">
                  <a:lumMod val="85000"/>
                  <a:lumOff val="15000"/>
                  <a:alpha val="0"/>
                </a:schemeClr>
              </a:gs>
              <a:gs pos="44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a:effectLst>
                  <a:outerShdw blurRad="38100" dist="38100" dir="2700000" algn="tl">
                    <a:srgbClr val="000000">
                      <a:alpha val="43137"/>
                    </a:srgbClr>
                  </a:outerShdw>
                </a:effectLst>
                <a:latin typeface="+mj-lt"/>
              </a:rPr>
              <a:t>SQL VSS Writer</a:t>
            </a:r>
          </a:p>
        </p:txBody>
      </p:sp>
      <p:sp>
        <p:nvSpPr>
          <p:cNvPr id="34819" name="Rectangle 2"/>
          <p:cNvSpPr>
            <a:spLocks noGrp="1" noChangeArrowheads="1"/>
          </p:cNvSpPr>
          <p:nvPr>
            <p:ph type="title"/>
          </p:nvPr>
        </p:nvSpPr>
        <p:spPr>
          <a:xfrm>
            <a:off x="381000" y="230188"/>
            <a:ext cx="8382000" cy="1218795"/>
          </a:xfrm>
        </p:spPr>
        <p:txBody>
          <a:bodyPr/>
          <a:lstStyle/>
          <a:p>
            <a:r>
              <a:rPr lang="en-GB" sz="4400" dirty="0" smtClean="0"/>
              <a:t>SharePoint Portal Server 2003 </a:t>
            </a:r>
            <a:br>
              <a:rPr lang="en-GB" sz="4400" dirty="0" smtClean="0"/>
            </a:br>
            <a:r>
              <a:rPr lang="en-GB" sz="4400" dirty="0" smtClean="0"/>
              <a:t>and Windows SharePoint Services 2.0</a:t>
            </a:r>
          </a:p>
        </p:txBody>
      </p:sp>
      <p:sp>
        <p:nvSpPr>
          <p:cNvPr id="34820" name="Content Placeholder 37"/>
          <p:cNvSpPr>
            <a:spLocks noGrp="1"/>
          </p:cNvSpPr>
          <p:nvPr>
            <p:ph type="body" sz="quarter" idx="10"/>
          </p:nvPr>
        </p:nvSpPr>
        <p:spPr>
          <a:xfrm>
            <a:off x="381000" y="1739104"/>
            <a:ext cx="8382000" cy="2210862"/>
          </a:xfrm>
        </p:spPr>
        <p:txBody>
          <a:bodyPr/>
          <a:lstStyle/>
          <a:p>
            <a:r>
              <a:rPr lang="en-US" sz="2400" dirty="0" smtClean="0"/>
              <a:t>SQL content database protection with DPM 2007</a:t>
            </a:r>
          </a:p>
          <a:p>
            <a:r>
              <a:rPr lang="en-US" sz="2400" dirty="0" smtClean="0"/>
              <a:t>STSADM – dump utility for sites and site collections</a:t>
            </a:r>
          </a:p>
        </p:txBody>
      </p:sp>
      <p:grpSp>
        <p:nvGrpSpPr>
          <p:cNvPr id="10" name="Group 42"/>
          <p:cNvGrpSpPr/>
          <p:nvPr/>
        </p:nvGrpSpPr>
        <p:grpSpPr>
          <a:xfrm>
            <a:off x="1029055" y="2706515"/>
            <a:ext cx="3666927" cy="3069443"/>
            <a:chOff x="1029055" y="2378963"/>
            <a:chExt cx="3666927" cy="3069443"/>
          </a:xfrm>
        </p:grpSpPr>
        <p:sp>
          <p:nvSpPr>
            <p:cNvPr id="13" name="TextBox 687"/>
            <p:cNvSpPr txBox="1">
              <a:spLocks noChangeArrowheads="1"/>
            </p:cNvSpPr>
            <p:nvPr/>
          </p:nvSpPr>
          <p:spPr bwMode="auto">
            <a:xfrm>
              <a:off x="2115102" y="4415335"/>
              <a:ext cx="884270" cy="523214"/>
            </a:xfrm>
            <a:prstGeom prst="rect">
              <a:avLst/>
            </a:prstGeom>
            <a:noFill/>
            <a:ln w="9525">
              <a:noFill/>
              <a:miter lim="800000"/>
              <a:headEnd/>
              <a:tailEnd/>
            </a:ln>
          </p:spPr>
          <p:txBody>
            <a:bodyPr wrap="none" lIns="91435" tIns="45717" rIns="91435" bIns="45717">
              <a:spAutoFit/>
            </a:bodyPr>
            <a:lstStyle/>
            <a:p>
              <a:pPr algn="r" eaLnBrk="0" hangingPunct="0">
                <a:defRPr/>
              </a:pPr>
              <a:r>
                <a:rPr lang="en-US" sz="1400" dirty="0">
                  <a:effectLst>
                    <a:outerShdw blurRad="38100" dist="38100" dir="2700000" algn="tl">
                      <a:srgbClr val="000000">
                        <a:alpha val="43137"/>
                      </a:srgbClr>
                    </a:outerShdw>
                  </a:effectLst>
                  <a:latin typeface="+mj-lt"/>
                </a:rPr>
                <a:t>WSS 2.0 /</a:t>
              </a:r>
            </a:p>
            <a:p>
              <a:pPr algn="r" eaLnBrk="0" hangingPunct="0">
                <a:defRPr/>
              </a:pPr>
              <a:r>
                <a:rPr lang="en-US" sz="1400" dirty="0" smtClean="0">
                  <a:effectLst>
                    <a:outerShdw blurRad="38100" dist="38100" dir="2700000" algn="tl">
                      <a:srgbClr val="000000">
                        <a:alpha val="43137"/>
                      </a:srgbClr>
                    </a:outerShdw>
                  </a:effectLst>
                  <a:latin typeface="+mj-lt"/>
                </a:rPr>
                <a:t>SPS </a:t>
              </a:r>
              <a:r>
                <a:rPr lang="en-US" sz="1400" dirty="0">
                  <a:effectLst>
                    <a:outerShdw blurRad="38100" dist="38100" dir="2700000" algn="tl">
                      <a:srgbClr val="000000">
                        <a:alpha val="43137"/>
                      </a:srgbClr>
                    </a:outerShdw>
                  </a:effectLst>
                  <a:latin typeface="+mj-lt"/>
                </a:rPr>
                <a:t>2003</a:t>
              </a:r>
            </a:p>
          </p:txBody>
        </p:sp>
        <p:sp>
          <p:nvSpPr>
            <p:cNvPr id="22" name="TextBox 687"/>
            <p:cNvSpPr txBox="1">
              <a:spLocks noChangeArrowheads="1"/>
            </p:cNvSpPr>
            <p:nvPr/>
          </p:nvSpPr>
          <p:spPr bwMode="auto">
            <a:xfrm>
              <a:off x="1029055" y="2378963"/>
              <a:ext cx="1100035" cy="954101"/>
            </a:xfrm>
            <a:prstGeom prst="rect">
              <a:avLst/>
            </a:prstGeom>
            <a:noFill/>
            <a:ln w="9525">
              <a:noFill/>
              <a:miter lim="800000"/>
              <a:headEnd/>
              <a:tailEnd/>
            </a:ln>
          </p:spPr>
          <p:txBody>
            <a:bodyPr wrap="none" lIns="91435" tIns="45717" rIns="91435" bIns="45717">
              <a:spAutoFit/>
            </a:bodyPr>
            <a:lstStyle/>
            <a:p>
              <a:pPr algn="ctr" eaLnBrk="0" hangingPunct="0"/>
              <a:r>
                <a:rPr lang="en-US" sz="1400" dirty="0">
                  <a:effectLst>
                    <a:outerShdw blurRad="38100" dist="38100" dir="2700000" algn="tl">
                      <a:srgbClr val="000000">
                        <a:alpha val="43137"/>
                      </a:srgbClr>
                    </a:outerShdw>
                  </a:effectLst>
                  <a:latin typeface="+mj-lt"/>
                </a:rPr>
                <a:t>Internet </a:t>
              </a:r>
              <a:br>
                <a:rPr lang="en-US" sz="1400" dirty="0">
                  <a:effectLst>
                    <a:outerShdw blurRad="38100" dist="38100" dir="2700000" algn="tl">
                      <a:srgbClr val="000000">
                        <a:alpha val="43137"/>
                      </a:srgbClr>
                    </a:outerShdw>
                  </a:effectLst>
                  <a:latin typeface="+mj-lt"/>
                </a:rPr>
              </a:br>
              <a:r>
                <a:rPr lang="en-US" sz="1400" dirty="0">
                  <a:effectLst>
                    <a:outerShdw blurRad="38100" dist="38100" dir="2700000" algn="tl">
                      <a:srgbClr val="000000">
                        <a:alpha val="43137"/>
                      </a:srgbClr>
                    </a:outerShdw>
                  </a:effectLst>
                  <a:latin typeface="+mj-lt"/>
                </a:rPr>
                <a:t>Information</a:t>
              </a:r>
              <a:br>
                <a:rPr lang="en-US" sz="1400" dirty="0">
                  <a:effectLst>
                    <a:outerShdw blurRad="38100" dist="38100" dir="2700000" algn="tl">
                      <a:srgbClr val="000000">
                        <a:alpha val="43137"/>
                      </a:srgbClr>
                    </a:outerShdw>
                  </a:effectLst>
                  <a:latin typeface="+mj-lt"/>
                </a:rPr>
              </a:br>
              <a:r>
                <a:rPr lang="en-US" sz="1400" dirty="0">
                  <a:effectLst>
                    <a:outerShdw blurRad="38100" dist="38100" dir="2700000" algn="tl">
                      <a:srgbClr val="000000">
                        <a:alpha val="43137"/>
                      </a:srgbClr>
                    </a:outerShdw>
                  </a:effectLst>
                  <a:latin typeface="+mj-lt"/>
                </a:rPr>
                <a:t>Services (IIS)</a:t>
              </a:r>
              <a:br>
                <a:rPr lang="en-US" sz="1400" dirty="0">
                  <a:effectLst>
                    <a:outerShdw blurRad="38100" dist="38100" dir="2700000" algn="tl">
                      <a:srgbClr val="000000">
                        <a:alpha val="43137"/>
                      </a:srgbClr>
                    </a:outerShdw>
                  </a:effectLst>
                  <a:latin typeface="+mj-lt"/>
                </a:rPr>
              </a:br>
              <a:r>
                <a:rPr lang="en-US" sz="1400" dirty="0">
                  <a:effectLst>
                    <a:outerShdw blurRad="38100" dist="38100" dir="2700000" algn="tl">
                      <a:srgbClr val="000000">
                        <a:alpha val="43137"/>
                      </a:srgbClr>
                    </a:outerShdw>
                  </a:effectLst>
                  <a:latin typeface="+mj-lt"/>
                </a:rPr>
                <a:t>“Front End”</a:t>
              </a:r>
            </a:p>
          </p:txBody>
        </p:sp>
        <p:sp>
          <p:nvSpPr>
            <p:cNvPr id="30" name="TextBox 687"/>
            <p:cNvSpPr txBox="1">
              <a:spLocks noChangeArrowheads="1"/>
            </p:cNvSpPr>
            <p:nvPr/>
          </p:nvSpPr>
          <p:spPr bwMode="auto">
            <a:xfrm>
              <a:off x="2983863" y="5140635"/>
              <a:ext cx="570980" cy="307771"/>
            </a:xfrm>
            <a:prstGeom prst="rect">
              <a:avLst/>
            </a:prstGeom>
            <a:noFill/>
            <a:ln w="9525">
              <a:noFill/>
              <a:miter lim="800000"/>
              <a:headEnd/>
              <a:tailEnd/>
            </a:ln>
          </p:spPr>
          <p:txBody>
            <a:bodyPr wrap="non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(SQL)</a:t>
              </a:r>
            </a:p>
          </p:txBody>
        </p:sp>
        <p:cxnSp>
          <p:nvCxnSpPr>
            <p:cNvPr id="45" name="Straight Connector 44"/>
            <p:cNvCxnSpPr/>
            <p:nvPr/>
          </p:nvCxnSpPr>
          <p:spPr bwMode="auto">
            <a:xfrm rot="16200000" flipV="1">
              <a:off x="2272796" y="3249230"/>
              <a:ext cx="1095139" cy="964430"/>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16200000" flipV="1">
              <a:off x="2707964" y="3684398"/>
              <a:ext cx="1183274" cy="5958"/>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flipH="1" flipV="1">
              <a:off x="3181689" y="3227651"/>
              <a:ext cx="1172255" cy="930472"/>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11" name="Group 88"/>
            <p:cNvGrpSpPr/>
            <p:nvPr/>
          </p:nvGrpSpPr>
          <p:grpSpPr>
            <a:xfrm>
              <a:off x="2871079" y="4279014"/>
              <a:ext cx="952775" cy="874316"/>
              <a:chOff x="2835454" y="4279014"/>
              <a:chExt cx="952775" cy="874316"/>
            </a:xfrm>
          </p:grpSpPr>
          <p:pic>
            <p:nvPicPr>
              <p:cNvPr id="83" name="Picture 2" descr="E:\Projects\Microsoft\DPM_video\connect.dll_I2908_0409.png"/>
              <p:cNvPicPr>
                <a:picLocks noChangeAspect="1" noChangeArrowheads="1"/>
              </p:cNvPicPr>
              <p:nvPr/>
            </p:nvPicPr>
            <p:blipFill>
              <a:blip r:embed="rId6" cstate="print"/>
              <a:srcRect/>
              <a:stretch>
                <a:fillRect/>
              </a:stretch>
            </p:blipFill>
            <p:spPr bwMode="auto">
              <a:xfrm>
                <a:off x="2835454" y="4279014"/>
                <a:ext cx="863002" cy="863002"/>
              </a:xfrm>
              <a:prstGeom prst="rect">
                <a:avLst/>
              </a:prstGeom>
              <a:noFill/>
            </p:spPr>
          </p:pic>
          <p:grpSp>
            <p:nvGrpSpPr>
              <p:cNvPr id="12" name="Group 16"/>
              <p:cNvGrpSpPr/>
              <p:nvPr/>
            </p:nvGrpSpPr>
            <p:grpSpPr>
              <a:xfrm>
                <a:off x="3320716" y="4695801"/>
                <a:ext cx="467513" cy="457529"/>
                <a:chOff x="6691381" y="3538566"/>
                <a:chExt cx="1282751" cy="1346654"/>
              </a:xfrm>
            </p:grpSpPr>
            <p:sp>
              <p:nvSpPr>
                <p:cNvPr id="35" name="Oval 34"/>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4" name="Group 17"/>
                <p:cNvGrpSpPr/>
                <p:nvPr/>
              </p:nvGrpSpPr>
              <p:grpSpPr>
                <a:xfrm flipH="1">
                  <a:off x="6802955" y="3538566"/>
                  <a:ext cx="915230" cy="1242090"/>
                  <a:chOff x="8100716" y="3773214"/>
                  <a:chExt cx="441437" cy="599089"/>
                </a:xfrm>
              </p:grpSpPr>
              <p:sp>
                <p:nvSpPr>
                  <p:cNvPr id="37" name="Flowchart: Magnetic Disk 36"/>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38" name="Oval 37"/>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pic>
          <p:nvPicPr>
            <p:cNvPr id="80" name="Picture 2" descr="E:\Projects\Microsoft\DPM_video\connect.dll_I2908_0409.png"/>
            <p:cNvPicPr>
              <a:picLocks noChangeAspect="1" noChangeArrowheads="1"/>
            </p:cNvPicPr>
            <p:nvPr/>
          </p:nvPicPr>
          <p:blipFill>
            <a:blip r:embed="rId6" cstate="print"/>
            <a:srcRect/>
            <a:stretch>
              <a:fillRect/>
            </a:stretch>
          </p:blipFill>
          <p:spPr bwMode="auto">
            <a:xfrm>
              <a:off x="2942331" y="2414588"/>
              <a:ext cx="863002" cy="863002"/>
            </a:xfrm>
            <a:prstGeom prst="rect">
              <a:avLst/>
            </a:prstGeom>
            <a:noFill/>
          </p:spPr>
        </p:pic>
        <p:pic>
          <p:nvPicPr>
            <p:cNvPr id="81" name="Picture 2" descr="E:\Projects\Microsoft\DPM_video\connect.dll_I2908_0409.png"/>
            <p:cNvPicPr>
              <a:picLocks noChangeAspect="1" noChangeArrowheads="1"/>
            </p:cNvPicPr>
            <p:nvPr/>
          </p:nvPicPr>
          <p:blipFill>
            <a:blip r:embed="rId6" cstate="print"/>
            <a:srcRect/>
            <a:stretch>
              <a:fillRect/>
            </a:stretch>
          </p:blipFill>
          <p:spPr bwMode="auto">
            <a:xfrm>
              <a:off x="3832980" y="2414588"/>
              <a:ext cx="863002" cy="863002"/>
            </a:xfrm>
            <a:prstGeom prst="rect">
              <a:avLst/>
            </a:prstGeom>
            <a:noFill/>
          </p:spPr>
        </p:pic>
        <p:pic>
          <p:nvPicPr>
            <p:cNvPr id="82" name="Picture 2" descr="E:\Projects\Microsoft\DPM_video\connect.dll_I2908_0409.png"/>
            <p:cNvPicPr>
              <a:picLocks noChangeAspect="1" noChangeArrowheads="1"/>
            </p:cNvPicPr>
            <p:nvPr/>
          </p:nvPicPr>
          <p:blipFill>
            <a:blip r:embed="rId6" cstate="print"/>
            <a:srcRect/>
            <a:stretch>
              <a:fillRect/>
            </a:stretch>
          </p:blipFill>
          <p:spPr bwMode="auto">
            <a:xfrm>
              <a:off x="1992305" y="2414588"/>
              <a:ext cx="863002" cy="863002"/>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Effect transition="in" filter="fade">
                                      <p:cBhvr>
                                        <p:cTn id="7" dur="1000"/>
                                        <p:tgtEl>
                                          <p:spTgt spid="34820">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4820">
                                            <p:txEl>
                                              <p:pRg st="1" end="1"/>
                                            </p:txEl>
                                          </p:spTgt>
                                        </p:tgtEl>
                                        <p:attrNameLst>
                                          <p:attrName>style.visibility</p:attrName>
                                        </p:attrNameLst>
                                      </p:cBhvr>
                                      <p:to>
                                        <p:strVal val="visible"/>
                                      </p:to>
                                    </p:set>
                                    <p:animEffect transition="in" filter="fade">
                                      <p:cBhvr>
                                        <p:cTn id="11" dur="1000"/>
                                        <p:tgtEl>
                                          <p:spTgt spid="34820">
                                            <p:txEl>
                                              <p:pRg st="1" end="1"/>
                                            </p:txEl>
                                          </p:spTgt>
                                        </p:tgtEl>
                                      </p:cBhvr>
                                    </p:animEffect>
                                  </p:childTnLst>
                                </p:cTn>
                              </p:par>
                            </p:childTnLst>
                          </p:cTn>
                        </p:par>
                        <p:par>
                          <p:cTn id="12" fill="hold">
                            <p:stCondLst>
                              <p:cond delay="2000"/>
                            </p:stCondLst>
                            <p:childTnLst>
                              <p:par>
                                <p:cTn id="13" presetID="4" presetClass="entr" presetSubtype="32"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ox(out)">
                                      <p:cBhvr>
                                        <p:cTn id="15" dur="1000"/>
                                        <p:tgtEl>
                                          <p:spTgt spid="42"/>
                                        </p:tgtEl>
                                      </p:cBhvr>
                                    </p:animEffect>
                                  </p:childTnLst>
                                </p:cTn>
                              </p:par>
                            </p:childTnLst>
                          </p:cTn>
                        </p:par>
                        <p:par>
                          <p:cTn id="16" fill="hold">
                            <p:stCondLst>
                              <p:cond delay="3000"/>
                            </p:stCondLst>
                            <p:childTnLst>
                              <p:par>
                                <p:cTn id="17" presetID="10" presetClass="entr" presetSubtype="0" fill="hold" nodeType="afterEffect">
                                  <p:stCondLst>
                                    <p:cond delay="3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4300"/>
                            </p:stCondLst>
                            <p:childTnLst>
                              <p:par>
                                <p:cTn id="21" presetID="47"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53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5" grpId="0" animBg="1"/>
      <p:bldP spid="3482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a:off x="142503" y="1235034"/>
            <a:ext cx="8847117" cy="5246488"/>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50" name="Title 51"/>
          <p:cNvSpPr txBox="1">
            <a:spLocks/>
          </p:cNvSpPr>
          <p:nvPr/>
        </p:nvSpPr>
        <p:spPr>
          <a:xfrm>
            <a:off x="381000" y="118625"/>
            <a:ext cx="8382000" cy="96949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500" b="0" i="0" u="none" strike="noStrike" kern="1200" cap="none" spc="0" normalizeH="0" baseline="0" noProof="0" dirty="0" smtClean="0">
                <a:ln w="3175">
                  <a:noFill/>
                </a:ln>
                <a:solidFill>
                  <a:schemeClr val="bg1"/>
                </a:solidFill>
                <a:effectLst>
                  <a:outerShdw blurRad="38100" dist="38100" dir="2700000" algn="tl">
                    <a:srgbClr val="000000">
                      <a:alpha val="43137"/>
                    </a:srgbClr>
                  </a:outerShdw>
                </a:effectLst>
                <a:uLnTx/>
                <a:uFillTx/>
                <a:latin typeface="Segoe" pitchFamily="34" charset="0"/>
                <a:ea typeface="+mn-ea"/>
                <a:cs typeface="Arial" charset="0"/>
              </a:rPr>
              <a:t>Microsoft Office SharePoint Server 2007 and Windows SharePoint Services 3.0</a:t>
            </a:r>
            <a:endParaRPr kumimoji="0" lang="en-US" sz="3500" b="0" i="0" u="none" strike="noStrike" kern="1200" cap="none" spc="0" normalizeH="0" baseline="0" noProof="0" dirty="0">
              <a:ln w="3175">
                <a:noFill/>
              </a:ln>
              <a:solidFill>
                <a:schemeClr val="bg1"/>
              </a:solidFill>
              <a:effectLst>
                <a:outerShdw blurRad="38100" dist="38100" dir="2700000" algn="tl">
                  <a:srgbClr val="000000">
                    <a:alpha val="43137"/>
                  </a:srgbClr>
                </a:outerShdw>
              </a:effectLst>
              <a:uLnTx/>
              <a:uFillTx/>
              <a:latin typeface="Segoe" pitchFamily="34" charset="0"/>
              <a:ea typeface="+mn-ea"/>
              <a:cs typeface="Arial" charset="0"/>
            </a:endParaRPr>
          </a:p>
        </p:txBody>
      </p:sp>
      <p:grpSp>
        <p:nvGrpSpPr>
          <p:cNvPr id="2" name="Group 50"/>
          <p:cNvGrpSpPr/>
          <p:nvPr/>
        </p:nvGrpSpPr>
        <p:grpSpPr>
          <a:xfrm>
            <a:off x="897760" y="1563461"/>
            <a:ext cx="4930340" cy="4649619"/>
            <a:chOff x="897760" y="1563461"/>
            <a:chExt cx="4930340" cy="4649619"/>
          </a:xfrm>
        </p:grpSpPr>
        <p:cxnSp>
          <p:nvCxnSpPr>
            <p:cNvPr id="52" name="Straight Connector 51"/>
            <p:cNvCxnSpPr/>
            <p:nvPr/>
          </p:nvCxnSpPr>
          <p:spPr bwMode="auto">
            <a:xfrm rot="16200000" flipV="1">
              <a:off x="2745221" y="2389914"/>
              <a:ext cx="1095139" cy="964430"/>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rot="16200000" flipV="1">
              <a:off x="3180389" y="2825082"/>
              <a:ext cx="1183274" cy="5958"/>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5400000" flipH="1" flipV="1">
              <a:off x="3654114" y="2368335"/>
              <a:ext cx="1172255" cy="930472"/>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5400000" flipH="1" flipV="1">
              <a:off x="2864674" y="4281800"/>
              <a:ext cx="808395" cy="728397"/>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0800000">
              <a:off x="3633068" y="4233333"/>
              <a:ext cx="940213" cy="889512"/>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rot="5400000" flipH="1" flipV="1">
              <a:off x="2482040" y="3848369"/>
              <a:ext cx="842262" cy="1561391"/>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rot="5400000" flipH="1" flipV="1">
              <a:off x="2076968" y="3477160"/>
              <a:ext cx="825328" cy="2320742"/>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3" name="Group 72"/>
            <p:cNvGrpSpPr/>
            <p:nvPr/>
          </p:nvGrpSpPr>
          <p:grpSpPr>
            <a:xfrm>
              <a:off x="3369831" y="3439763"/>
              <a:ext cx="1012149" cy="882853"/>
              <a:chOff x="2894831" y="3439763"/>
              <a:chExt cx="1012149" cy="882853"/>
            </a:xfrm>
          </p:grpSpPr>
          <p:pic>
            <p:nvPicPr>
              <p:cNvPr id="115" name="Picture 2" descr="E:\Projects\Microsoft\DPM_video\connect.dll_I2908_0409.png"/>
              <p:cNvPicPr>
                <a:picLocks noChangeAspect="1" noChangeArrowheads="1"/>
              </p:cNvPicPr>
              <p:nvPr/>
            </p:nvPicPr>
            <p:blipFill>
              <a:blip r:embed="rId3" cstate="print"/>
              <a:srcRect/>
              <a:stretch>
                <a:fillRect/>
              </a:stretch>
            </p:blipFill>
            <p:spPr bwMode="auto">
              <a:xfrm>
                <a:off x="2894831" y="3439763"/>
                <a:ext cx="863002" cy="863002"/>
              </a:xfrm>
              <a:prstGeom prst="rect">
                <a:avLst/>
              </a:prstGeom>
              <a:noFill/>
            </p:spPr>
          </p:pic>
          <p:grpSp>
            <p:nvGrpSpPr>
              <p:cNvPr id="4" name="Group 16"/>
              <p:cNvGrpSpPr/>
              <p:nvPr/>
            </p:nvGrpSpPr>
            <p:grpSpPr>
              <a:xfrm>
                <a:off x="3441833" y="3867403"/>
                <a:ext cx="465147" cy="455213"/>
                <a:chOff x="6691381" y="3538566"/>
                <a:chExt cx="1282751" cy="1346654"/>
              </a:xfrm>
            </p:grpSpPr>
            <p:sp>
              <p:nvSpPr>
                <p:cNvPr id="117" name="Oval 116"/>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5" name="Group 17"/>
                <p:cNvGrpSpPr/>
                <p:nvPr/>
              </p:nvGrpSpPr>
              <p:grpSpPr>
                <a:xfrm flipH="1">
                  <a:off x="6802955" y="3538566"/>
                  <a:ext cx="915230" cy="1242090"/>
                  <a:chOff x="8100716" y="3773214"/>
                  <a:chExt cx="441437" cy="599089"/>
                </a:xfrm>
              </p:grpSpPr>
              <p:sp>
                <p:nvSpPr>
                  <p:cNvPr id="119" name="Flowchart: Magnetic Disk 118"/>
                  <p:cNvSpPr/>
                  <p:nvPr/>
                </p:nvSpPr>
                <p:spPr>
                  <a:xfrm>
                    <a:off x="8100719" y="3773214"/>
                    <a:ext cx="441434" cy="599089"/>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20" name="Oval 119"/>
                  <p:cNvSpPr/>
                  <p:nvPr/>
                </p:nvSpPr>
                <p:spPr>
                  <a:xfrm>
                    <a:off x="8100716" y="3773214"/>
                    <a:ext cx="438912" cy="194854"/>
                  </a:xfrm>
                  <a:prstGeom prst="ellipse">
                    <a:avLst/>
                  </a:prstGeom>
                  <a:gradFill>
                    <a:gsLst>
                      <a:gs pos="31000">
                        <a:sysClr val="window" lastClr="FFFFFF"/>
                      </a:gs>
                      <a:gs pos="82000">
                        <a:srgbClr val="691987">
                          <a:lumMod val="40000"/>
                          <a:lumOff val="60000"/>
                        </a:srgbClr>
                      </a:gs>
                    </a:gsLst>
                    <a:lin ang="17400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pic>
          <p:nvPicPr>
            <p:cNvPr id="60" name="Picture 2" descr="E:\Projects\Microsoft\DPM_video\connect.dll_I2908_0409.png"/>
            <p:cNvPicPr>
              <a:picLocks noChangeAspect="1" noChangeArrowheads="1"/>
            </p:cNvPicPr>
            <p:nvPr/>
          </p:nvPicPr>
          <p:blipFill>
            <a:blip r:embed="rId3" cstate="print"/>
            <a:srcRect/>
            <a:stretch>
              <a:fillRect/>
            </a:stretch>
          </p:blipFill>
          <p:spPr bwMode="auto">
            <a:xfrm>
              <a:off x="3381706" y="1563461"/>
              <a:ext cx="863002" cy="863002"/>
            </a:xfrm>
            <a:prstGeom prst="rect">
              <a:avLst/>
            </a:prstGeom>
            <a:noFill/>
          </p:spPr>
        </p:pic>
        <p:pic>
          <p:nvPicPr>
            <p:cNvPr id="61" name="Picture 2" descr="E:\Projects\Microsoft\DPM_video\connect.dll_I2908_0409.png"/>
            <p:cNvPicPr>
              <a:picLocks noChangeAspect="1" noChangeArrowheads="1"/>
            </p:cNvPicPr>
            <p:nvPr/>
          </p:nvPicPr>
          <p:blipFill>
            <a:blip r:embed="rId3" cstate="print"/>
            <a:srcRect/>
            <a:stretch>
              <a:fillRect/>
            </a:stretch>
          </p:blipFill>
          <p:spPr bwMode="auto">
            <a:xfrm>
              <a:off x="4272355" y="1563461"/>
              <a:ext cx="863002" cy="863002"/>
            </a:xfrm>
            <a:prstGeom prst="rect">
              <a:avLst/>
            </a:prstGeom>
            <a:noFill/>
          </p:spPr>
        </p:pic>
        <p:pic>
          <p:nvPicPr>
            <p:cNvPr id="84" name="Picture 2" descr="E:\Projects\Microsoft\DPM_video\connect.dll_I2908_0409.png"/>
            <p:cNvPicPr>
              <a:picLocks noChangeAspect="1" noChangeArrowheads="1"/>
            </p:cNvPicPr>
            <p:nvPr/>
          </p:nvPicPr>
          <p:blipFill>
            <a:blip r:embed="rId3" cstate="print"/>
            <a:srcRect/>
            <a:stretch>
              <a:fillRect/>
            </a:stretch>
          </p:blipFill>
          <p:spPr bwMode="auto">
            <a:xfrm>
              <a:off x="2431680" y="1563461"/>
              <a:ext cx="863002" cy="863002"/>
            </a:xfrm>
            <a:prstGeom prst="rect">
              <a:avLst/>
            </a:prstGeom>
            <a:noFill/>
          </p:spPr>
        </p:pic>
        <p:grpSp>
          <p:nvGrpSpPr>
            <p:cNvPr id="6" name="Group 104"/>
            <p:cNvGrpSpPr/>
            <p:nvPr/>
          </p:nvGrpSpPr>
          <p:grpSpPr>
            <a:xfrm>
              <a:off x="897760" y="5050195"/>
              <a:ext cx="952775" cy="874316"/>
              <a:chOff x="2835454" y="4279014"/>
              <a:chExt cx="952775" cy="874316"/>
            </a:xfrm>
          </p:grpSpPr>
          <p:pic>
            <p:nvPicPr>
              <p:cNvPr id="109" name="Picture 2" descr="E:\Projects\Microsoft\DPM_video\connect.dll_I2908_0409.png"/>
              <p:cNvPicPr>
                <a:picLocks noChangeAspect="1" noChangeArrowheads="1"/>
              </p:cNvPicPr>
              <p:nvPr/>
            </p:nvPicPr>
            <p:blipFill>
              <a:blip r:embed="rId3" cstate="print"/>
              <a:srcRect/>
              <a:stretch>
                <a:fillRect/>
              </a:stretch>
            </p:blipFill>
            <p:spPr bwMode="auto">
              <a:xfrm>
                <a:off x="2835454" y="4279014"/>
                <a:ext cx="863002" cy="863002"/>
              </a:xfrm>
              <a:prstGeom prst="rect">
                <a:avLst/>
              </a:prstGeom>
              <a:noFill/>
            </p:spPr>
          </p:pic>
          <p:grpSp>
            <p:nvGrpSpPr>
              <p:cNvPr id="7" name="Group 16"/>
              <p:cNvGrpSpPr/>
              <p:nvPr/>
            </p:nvGrpSpPr>
            <p:grpSpPr>
              <a:xfrm>
                <a:off x="3320716" y="4695801"/>
                <a:ext cx="467513" cy="457529"/>
                <a:chOff x="6691381" y="3538566"/>
                <a:chExt cx="1282751" cy="1346654"/>
              </a:xfrm>
            </p:grpSpPr>
            <p:sp>
              <p:nvSpPr>
                <p:cNvPr id="111" name="Oval 110"/>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8" name="Group 17"/>
                <p:cNvGrpSpPr/>
                <p:nvPr/>
              </p:nvGrpSpPr>
              <p:grpSpPr>
                <a:xfrm flipH="1">
                  <a:off x="6802955" y="3538566"/>
                  <a:ext cx="915230" cy="1242090"/>
                  <a:chOff x="8100716" y="3773214"/>
                  <a:chExt cx="441437" cy="599089"/>
                </a:xfrm>
              </p:grpSpPr>
              <p:sp>
                <p:nvSpPr>
                  <p:cNvPr id="113" name="Flowchart: Magnetic Disk 112"/>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14" name="Oval 113"/>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9" name="Group 111"/>
            <p:cNvGrpSpPr/>
            <p:nvPr/>
          </p:nvGrpSpPr>
          <p:grpSpPr>
            <a:xfrm>
              <a:off x="1690975" y="5050195"/>
              <a:ext cx="952775" cy="874316"/>
              <a:chOff x="2835454" y="4279014"/>
              <a:chExt cx="952775" cy="874316"/>
            </a:xfrm>
          </p:grpSpPr>
          <p:pic>
            <p:nvPicPr>
              <p:cNvPr id="103" name="Picture 2" descr="E:\Projects\Microsoft\DPM_video\connect.dll_I2908_0409.png"/>
              <p:cNvPicPr>
                <a:picLocks noChangeAspect="1" noChangeArrowheads="1"/>
              </p:cNvPicPr>
              <p:nvPr/>
            </p:nvPicPr>
            <p:blipFill>
              <a:blip r:embed="rId3" cstate="print"/>
              <a:srcRect/>
              <a:stretch>
                <a:fillRect/>
              </a:stretch>
            </p:blipFill>
            <p:spPr bwMode="auto">
              <a:xfrm>
                <a:off x="2835454" y="4279014"/>
                <a:ext cx="863002" cy="863002"/>
              </a:xfrm>
              <a:prstGeom prst="rect">
                <a:avLst/>
              </a:prstGeom>
              <a:noFill/>
            </p:spPr>
          </p:pic>
          <p:grpSp>
            <p:nvGrpSpPr>
              <p:cNvPr id="10" name="Group 16"/>
              <p:cNvGrpSpPr/>
              <p:nvPr/>
            </p:nvGrpSpPr>
            <p:grpSpPr>
              <a:xfrm>
                <a:off x="3320716" y="4695801"/>
                <a:ext cx="467513" cy="457529"/>
                <a:chOff x="6691381" y="3538566"/>
                <a:chExt cx="1282751" cy="1346654"/>
              </a:xfrm>
            </p:grpSpPr>
            <p:sp>
              <p:nvSpPr>
                <p:cNvPr id="105" name="Oval 104"/>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1" name="Group 17"/>
                <p:cNvGrpSpPr/>
                <p:nvPr/>
              </p:nvGrpSpPr>
              <p:grpSpPr>
                <a:xfrm flipH="1">
                  <a:off x="6802955" y="3538566"/>
                  <a:ext cx="915230" cy="1242090"/>
                  <a:chOff x="8100716" y="3773214"/>
                  <a:chExt cx="441437" cy="599089"/>
                </a:xfrm>
              </p:grpSpPr>
              <p:sp>
                <p:nvSpPr>
                  <p:cNvPr id="107" name="Flowchart: Magnetic Disk 106"/>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08" name="Oval 107"/>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12" name="Group 118"/>
            <p:cNvGrpSpPr/>
            <p:nvPr/>
          </p:nvGrpSpPr>
          <p:grpSpPr>
            <a:xfrm>
              <a:off x="2473172" y="5050195"/>
              <a:ext cx="952775" cy="874316"/>
              <a:chOff x="2835454" y="4279014"/>
              <a:chExt cx="952775" cy="874316"/>
            </a:xfrm>
          </p:grpSpPr>
          <p:pic>
            <p:nvPicPr>
              <p:cNvPr id="97" name="Picture 2" descr="E:\Projects\Microsoft\DPM_video\connect.dll_I2908_0409.png"/>
              <p:cNvPicPr>
                <a:picLocks noChangeAspect="1" noChangeArrowheads="1"/>
              </p:cNvPicPr>
              <p:nvPr/>
            </p:nvPicPr>
            <p:blipFill>
              <a:blip r:embed="rId3" cstate="print"/>
              <a:srcRect/>
              <a:stretch>
                <a:fillRect/>
              </a:stretch>
            </p:blipFill>
            <p:spPr bwMode="auto">
              <a:xfrm>
                <a:off x="2835454" y="4279014"/>
                <a:ext cx="863002" cy="863002"/>
              </a:xfrm>
              <a:prstGeom prst="rect">
                <a:avLst/>
              </a:prstGeom>
              <a:noFill/>
            </p:spPr>
          </p:pic>
          <p:grpSp>
            <p:nvGrpSpPr>
              <p:cNvPr id="13" name="Group 16"/>
              <p:cNvGrpSpPr/>
              <p:nvPr/>
            </p:nvGrpSpPr>
            <p:grpSpPr>
              <a:xfrm>
                <a:off x="3320716" y="4695801"/>
                <a:ext cx="467513" cy="457529"/>
                <a:chOff x="6691381" y="3538566"/>
                <a:chExt cx="1282751" cy="1346654"/>
              </a:xfrm>
            </p:grpSpPr>
            <p:sp>
              <p:nvSpPr>
                <p:cNvPr id="99" name="Oval 98"/>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4" name="Group 17"/>
                <p:cNvGrpSpPr/>
                <p:nvPr/>
              </p:nvGrpSpPr>
              <p:grpSpPr>
                <a:xfrm flipH="1">
                  <a:off x="6802955" y="3538566"/>
                  <a:ext cx="915230" cy="1242090"/>
                  <a:chOff x="8100716" y="3773214"/>
                  <a:chExt cx="441437" cy="599089"/>
                </a:xfrm>
              </p:grpSpPr>
              <p:sp>
                <p:nvSpPr>
                  <p:cNvPr id="101" name="Flowchart: Magnetic Disk 100"/>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02" name="Oval 101"/>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15" name="Group 129"/>
            <p:cNvGrpSpPr/>
            <p:nvPr/>
          </p:nvGrpSpPr>
          <p:grpSpPr>
            <a:xfrm>
              <a:off x="4293530" y="5044792"/>
              <a:ext cx="874656" cy="863002"/>
              <a:chOff x="3818530" y="5000724"/>
              <a:chExt cx="874656" cy="863002"/>
            </a:xfrm>
          </p:grpSpPr>
          <p:pic>
            <p:nvPicPr>
              <p:cNvPr id="95" name="Picture 2" descr="E:\Projects\Microsoft\DPM_video\connect.dll_I2908_0409.png"/>
              <p:cNvPicPr>
                <a:picLocks noChangeAspect="1" noChangeArrowheads="1"/>
              </p:cNvPicPr>
              <p:nvPr/>
            </p:nvPicPr>
            <p:blipFill>
              <a:blip r:embed="rId3" cstate="print"/>
              <a:srcRect/>
              <a:stretch>
                <a:fillRect/>
              </a:stretch>
            </p:blipFill>
            <p:spPr bwMode="auto">
              <a:xfrm>
                <a:off x="3818530" y="5000724"/>
                <a:ext cx="863002" cy="863002"/>
              </a:xfrm>
              <a:prstGeom prst="rect">
                <a:avLst/>
              </a:prstGeom>
              <a:noFill/>
            </p:spPr>
          </p:pic>
          <p:pic>
            <p:nvPicPr>
              <p:cNvPr id="96" name="Picture 6" descr="D:\ref\air\buttons\All_Vista\VISTA_01\3.png"/>
              <p:cNvPicPr>
                <a:picLocks noChangeAspect="1" noChangeArrowheads="1"/>
              </p:cNvPicPr>
              <p:nvPr/>
            </p:nvPicPr>
            <p:blipFill>
              <a:blip r:embed="rId4" cstate="print"/>
              <a:srcRect/>
              <a:stretch>
                <a:fillRect/>
              </a:stretch>
            </p:blipFill>
            <p:spPr bwMode="auto">
              <a:xfrm>
                <a:off x="4301100" y="5444465"/>
                <a:ext cx="392086" cy="392086"/>
              </a:xfrm>
              <a:prstGeom prst="rect">
                <a:avLst/>
              </a:prstGeom>
              <a:noFill/>
            </p:spPr>
          </p:pic>
        </p:grpSp>
        <p:sp>
          <p:nvSpPr>
            <p:cNvPr id="92" name="TextBox 687"/>
            <p:cNvSpPr txBox="1">
              <a:spLocks noChangeArrowheads="1"/>
            </p:cNvSpPr>
            <p:nvPr/>
          </p:nvSpPr>
          <p:spPr bwMode="auto">
            <a:xfrm>
              <a:off x="1235508" y="5905309"/>
              <a:ext cx="1960658" cy="307771"/>
            </a:xfrm>
            <a:prstGeom prst="rect">
              <a:avLst/>
            </a:prstGeom>
            <a:noFill/>
            <a:ln w="9525">
              <a:noFill/>
              <a:miter lim="800000"/>
              <a:headEnd/>
              <a:tailEnd/>
            </a:ln>
          </p:spPr>
          <p:txBody>
            <a:bodyPr wrap="squar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Content Servers  (SQL)</a:t>
              </a:r>
            </a:p>
          </p:txBody>
        </p:sp>
        <p:sp>
          <p:nvSpPr>
            <p:cNvPr id="93" name="TextBox 687"/>
            <p:cNvSpPr txBox="1">
              <a:spLocks noChangeArrowheads="1"/>
            </p:cNvSpPr>
            <p:nvPr/>
          </p:nvSpPr>
          <p:spPr bwMode="auto">
            <a:xfrm>
              <a:off x="3818521" y="5905309"/>
              <a:ext cx="2009579" cy="307771"/>
            </a:xfrm>
            <a:prstGeom prst="rect">
              <a:avLst/>
            </a:prstGeom>
            <a:noFill/>
            <a:ln w="9525">
              <a:noFill/>
              <a:miter lim="800000"/>
              <a:headEnd/>
              <a:tailEnd/>
            </a:ln>
          </p:spPr>
          <p:txBody>
            <a:bodyPr wrap="non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Enterprise Search (index)</a:t>
              </a:r>
            </a:p>
          </p:txBody>
        </p:sp>
        <p:sp>
          <p:nvSpPr>
            <p:cNvPr id="94" name="TextBox 687"/>
            <p:cNvSpPr txBox="1">
              <a:spLocks noChangeArrowheads="1"/>
            </p:cNvSpPr>
            <p:nvPr/>
          </p:nvSpPr>
          <p:spPr bwMode="auto">
            <a:xfrm>
              <a:off x="1963559" y="3599526"/>
              <a:ext cx="1563113" cy="523214"/>
            </a:xfrm>
            <a:prstGeom prst="rect">
              <a:avLst/>
            </a:prstGeom>
            <a:noFill/>
            <a:ln w="9525">
              <a:noFill/>
              <a:miter lim="800000"/>
              <a:headEnd/>
              <a:tailEnd/>
            </a:ln>
          </p:spPr>
          <p:txBody>
            <a:bodyPr wrap="squar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“Farm” </a:t>
              </a:r>
              <a:r>
                <a:rPr lang="en-US" sz="1400" dirty="0" err="1">
                  <a:effectLst>
                    <a:outerShdw blurRad="38100" dist="38100" dir="2700000" algn="tl">
                      <a:srgbClr val="000000">
                        <a:alpha val="43137"/>
                      </a:srgbClr>
                    </a:outerShdw>
                  </a:effectLst>
                  <a:latin typeface="+mj-lt"/>
                </a:rPr>
                <a:t>Config</a:t>
              </a:r>
              <a:r>
                <a:rPr lang="en-US" sz="1400" dirty="0">
                  <a:effectLst>
                    <a:outerShdw blurRad="38100" dist="38100" dir="2700000" algn="tl">
                      <a:srgbClr val="000000">
                        <a:alpha val="43137"/>
                      </a:srgbClr>
                    </a:outerShdw>
                  </a:effectLst>
                  <a:latin typeface="+mj-lt"/>
                </a:rPr>
                <a:t> dB</a:t>
              </a:r>
            </a:p>
            <a:p>
              <a:pPr eaLnBrk="0" hangingPunct="0">
                <a:defRPr/>
              </a:pPr>
              <a:r>
                <a:rPr lang="en-US" sz="1400" dirty="0">
                  <a:effectLst>
                    <a:outerShdw blurRad="38100" dist="38100" dir="2700000" algn="tl">
                      <a:srgbClr val="000000">
                        <a:alpha val="43137"/>
                      </a:srgbClr>
                    </a:outerShdw>
                  </a:effectLst>
                  <a:latin typeface="+mj-lt"/>
                </a:rPr>
                <a:t>(SQL)</a:t>
              </a:r>
            </a:p>
          </p:txBody>
        </p:sp>
      </p:grpSp>
      <p:sp>
        <p:nvSpPr>
          <p:cNvPr id="121" name="TextBox 687"/>
          <p:cNvSpPr txBox="1">
            <a:spLocks noChangeArrowheads="1"/>
          </p:cNvSpPr>
          <p:nvPr/>
        </p:nvSpPr>
        <p:spPr bwMode="auto">
          <a:xfrm>
            <a:off x="1201254" y="1693697"/>
            <a:ext cx="1414223" cy="523214"/>
          </a:xfrm>
          <a:prstGeom prst="rect">
            <a:avLst/>
          </a:prstGeom>
          <a:noFill/>
          <a:ln w="9525">
            <a:noFill/>
            <a:miter lim="800000"/>
            <a:headEnd/>
            <a:tailEnd/>
          </a:ln>
        </p:spPr>
        <p:txBody>
          <a:bodyPr wrap="none" lIns="91435" tIns="45717" rIns="91435" bIns="45717">
            <a:spAutoFit/>
          </a:bodyPr>
          <a:lstStyle/>
          <a:p>
            <a:pPr algn="r" eaLnBrk="0" hangingPunct="0"/>
            <a:r>
              <a:rPr lang="en-US" sz="1400" dirty="0" smtClean="0">
                <a:effectLst>
                  <a:outerShdw blurRad="38100" dist="38100" dir="2700000" algn="tl">
                    <a:srgbClr val="000000">
                      <a:alpha val="43137"/>
                    </a:srgbClr>
                  </a:outerShdw>
                </a:effectLst>
                <a:latin typeface="+mj-lt"/>
              </a:rPr>
              <a:t>WFE </a:t>
            </a:r>
          </a:p>
          <a:p>
            <a:pPr algn="r" eaLnBrk="0" hangingPunct="0"/>
            <a:r>
              <a:rPr lang="en-US" sz="1400" dirty="0" smtClean="0">
                <a:effectLst>
                  <a:outerShdw blurRad="38100" dist="38100" dir="2700000" algn="tl">
                    <a:srgbClr val="000000">
                      <a:alpha val="43137"/>
                    </a:srgbClr>
                  </a:outerShdw>
                </a:effectLst>
                <a:latin typeface="+mj-lt"/>
              </a:rPr>
              <a:t>"Web Front End"</a:t>
            </a:r>
            <a:endParaRPr lang="en-US" sz="1400" dirty="0">
              <a:effectLst>
                <a:outerShdw blurRad="38100" dist="38100" dir="2700000" algn="tl">
                  <a:srgbClr val="000000">
                    <a:alpha val="43137"/>
                  </a:srgbClr>
                </a:outerShdw>
              </a:effectLst>
              <a:latin typeface="+mj-lt"/>
            </a:endParaRPr>
          </a:p>
        </p:txBody>
      </p:sp>
      <p:sp>
        <p:nvSpPr>
          <p:cNvPr id="143" name="Right Arrow 142"/>
          <p:cNvSpPr/>
          <p:nvPr/>
        </p:nvSpPr>
        <p:spPr bwMode="auto">
          <a:xfrm>
            <a:off x="3823854" y="3602863"/>
            <a:ext cx="3705284" cy="522287"/>
          </a:xfrm>
          <a:prstGeom prst="rightArrow">
            <a:avLst/>
          </a:prstGeom>
          <a:gradFill rotWithShape="1">
            <a:gsLst>
              <a:gs pos="0">
                <a:schemeClr val="tx1">
                  <a:lumMod val="85000"/>
                  <a:lumOff val="15000"/>
                  <a:alpha val="0"/>
                </a:schemeClr>
              </a:gs>
              <a:gs pos="44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indent="166688" algn="ctr" defTabSz="1096909" eaLnBrk="0" hangingPunct="0">
              <a:defRPr/>
            </a:pPr>
            <a:r>
              <a:rPr lang="en-US" sz="1500" dirty="0">
                <a:effectLst>
                  <a:outerShdw blurRad="38100" dist="38100" dir="2700000" algn="tl">
                    <a:srgbClr val="000000">
                      <a:alpha val="43137"/>
                    </a:srgbClr>
                  </a:outerShdw>
                </a:effectLst>
                <a:latin typeface="+mj-lt"/>
              </a:rPr>
              <a:t>SharePoint VSS Writer</a:t>
            </a:r>
          </a:p>
        </p:txBody>
      </p:sp>
      <p:sp>
        <p:nvSpPr>
          <p:cNvPr id="147" name="Right Arrow 146"/>
          <p:cNvSpPr/>
          <p:nvPr/>
        </p:nvSpPr>
        <p:spPr bwMode="auto">
          <a:xfrm rot="19838825">
            <a:off x="2891175" y="4489450"/>
            <a:ext cx="2336800" cy="412750"/>
          </a:xfrm>
          <a:prstGeom prst="rightArrow">
            <a:avLst/>
          </a:prstGeom>
          <a:gradFill rotWithShape="1">
            <a:gsLst>
              <a:gs pos="0">
                <a:schemeClr val="tx1">
                  <a:lumMod val="85000"/>
                  <a:lumOff val="15000"/>
                  <a:alpha val="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a:effectLst>
                  <a:outerShdw blurRad="38100" dist="38100" dir="2700000" algn="tl">
                    <a:srgbClr val="000000">
                      <a:alpha val="43137"/>
                    </a:srgbClr>
                  </a:outerShdw>
                </a:effectLst>
                <a:latin typeface="+mj-lt"/>
              </a:rPr>
              <a:t>SQL</a:t>
            </a:r>
          </a:p>
        </p:txBody>
      </p:sp>
      <p:sp>
        <p:nvSpPr>
          <p:cNvPr id="149" name="Right Arrow 148"/>
          <p:cNvSpPr/>
          <p:nvPr/>
        </p:nvSpPr>
        <p:spPr bwMode="auto">
          <a:xfrm rot="19838825">
            <a:off x="2160708" y="4470146"/>
            <a:ext cx="2119201" cy="414338"/>
          </a:xfrm>
          <a:prstGeom prst="rightArrow">
            <a:avLst/>
          </a:prstGeom>
          <a:gradFill rotWithShape="1">
            <a:gsLst>
              <a:gs pos="0">
                <a:schemeClr val="tx1">
                  <a:lumMod val="85000"/>
                  <a:lumOff val="15000"/>
                  <a:alpha val="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a:effectLst>
                  <a:outerShdw blurRad="38100" dist="38100" dir="2700000" algn="tl">
                    <a:srgbClr val="000000">
                      <a:alpha val="43137"/>
                    </a:srgbClr>
                  </a:outerShdw>
                </a:effectLst>
                <a:latin typeface="+mj-lt"/>
              </a:rPr>
              <a:t>SQL</a:t>
            </a:r>
          </a:p>
        </p:txBody>
      </p:sp>
      <p:sp>
        <p:nvSpPr>
          <p:cNvPr id="150" name="Right Arrow 149"/>
          <p:cNvSpPr/>
          <p:nvPr/>
        </p:nvSpPr>
        <p:spPr bwMode="auto">
          <a:xfrm rot="19838825">
            <a:off x="1411625" y="4391025"/>
            <a:ext cx="2338388" cy="412750"/>
          </a:xfrm>
          <a:prstGeom prst="rightArrow">
            <a:avLst/>
          </a:prstGeom>
          <a:gradFill rotWithShape="1">
            <a:gsLst>
              <a:gs pos="0">
                <a:schemeClr val="tx1">
                  <a:lumMod val="85000"/>
                  <a:lumOff val="15000"/>
                  <a:alpha val="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a:effectLst>
                  <a:outerShdw blurRad="38100" dist="38100" dir="2700000" algn="tl">
                    <a:srgbClr val="000000">
                      <a:alpha val="43137"/>
                    </a:srgbClr>
                  </a:outerShdw>
                </a:effectLst>
                <a:latin typeface="+mj-lt"/>
              </a:rPr>
              <a:t>SQL</a:t>
            </a:r>
          </a:p>
        </p:txBody>
      </p:sp>
      <p:grpSp>
        <p:nvGrpSpPr>
          <p:cNvPr id="16" name="Group 50"/>
          <p:cNvGrpSpPr/>
          <p:nvPr/>
        </p:nvGrpSpPr>
        <p:grpSpPr>
          <a:xfrm>
            <a:off x="5161238" y="1736038"/>
            <a:ext cx="3468687" cy="1824037"/>
            <a:chOff x="4662488" y="1474788"/>
            <a:chExt cx="3468687" cy="1824037"/>
          </a:xfrm>
        </p:grpSpPr>
        <p:sp>
          <p:nvSpPr>
            <p:cNvPr id="165" name="Bent-Up Arrow 164"/>
            <p:cNvSpPr/>
            <p:nvPr/>
          </p:nvSpPr>
          <p:spPr bwMode="auto">
            <a:xfrm rot="10800000" flipH="1">
              <a:off x="4662488" y="1484313"/>
              <a:ext cx="3468687" cy="1814512"/>
            </a:xfrm>
            <a:prstGeom prst="bentUpArrow">
              <a:avLst>
                <a:gd name="adj1" fmla="val 15183"/>
                <a:gd name="adj2" fmla="val 20433"/>
                <a:gd name="adj3" fmla="val 21635"/>
              </a:avLst>
            </a:prstGeom>
            <a:gradFill rotWithShape="1">
              <a:gsLst>
                <a:gs pos="0">
                  <a:schemeClr val="tx1">
                    <a:lumMod val="85000"/>
                    <a:lumOff val="15000"/>
                    <a:alpha val="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endParaRPr lang="en-US" sz="1500" dirty="0">
                <a:effectLst>
                  <a:outerShdw blurRad="38100" dist="38100" dir="2700000" algn="tl">
                    <a:srgbClr val="000000">
                      <a:alpha val="43137"/>
                    </a:srgbClr>
                  </a:outerShdw>
                </a:effectLst>
                <a:latin typeface="+mj-lt"/>
              </a:endParaRPr>
            </a:p>
          </p:txBody>
        </p:sp>
        <p:sp>
          <p:nvSpPr>
            <p:cNvPr id="166" name="Rectangle 165"/>
            <p:cNvSpPr/>
            <p:nvPr/>
          </p:nvSpPr>
          <p:spPr bwMode="auto">
            <a:xfrm>
              <a:off x="4757738" y="1474788"/>
              <a:ext cx="3139353" cy="247134"/>
            </a:xfrm>
            <a:prstGeom prst="rect">
              <a:avLst/>
            </a:prstGeom>
            <a:no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a:effectLst>
                    <a:outerShdw blurRad="38100" dist="38100" dir="2700000" algn="tl">
                      <a:srgbClr val="000000">
                        <a:alpha val="43137"/>
                      </a:srgbClr>
                    </a:outerShdw>
                  </a:effectLst>
                  <a:latin typeface="+mj-lt"/>
                </a:rPr>
                <a:t>System State</a:t>
              </a:r>
            </a:p>
          </p:txBody>
        </p:sp>
      </p:grpSp>
      <p:sp>
        <p:nvSpPr>
          <p:cNvPr id="167" name="Right Arrow 166"/>
          <p:cNvSpPr/>
          <p:nvPr/>
        </p:nvSpPr>
        <p:spPr bwMode="auto">
          <a:xfrm rot="19838825">
            <a:off x="4674950" y="4518907"/>
            <a:ext cx="2352797" cy="412750"/>
          </a:xfrm>
          <a:prstGeom prst="rightArrow">
            <a:avLst/>
          </a:prstGeom>
          <a:gradFill rotWithShape="1">
            <a:gsLst>
              <a:gs pos="0">
                <a:schemeClr val="tx1">
                  <a:lumMod val="85000"/>
                  <a:lumOff val="15000"/>
                  <a:alpha val="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smtClean="0">
                <a:effectLst>
                  <a:outerShdw blurRad="38100" dist="38100" dir="2700000" algn="tl">
                    <a:srgbClr val="000000">
                      <a:alpha val="43137"/>
                    </a:srgbClr>
                  </a:outerShdw>
                </a:effectLst>
                <a:latin typeface="+mj-lt"/>
              </a:rPr>
              <a:t>Index</a:t>
            </a:r>
            <a:endParaRPr lang="en-US" sz="1500" dirty="0">
              <a:effectLst>
                <a:outerShdw blurRad="38100" dist="38100" dir="2700000" algn="tl">
                  <a:srgbClr val="000000">
                    <a:alpha val="43137"/>
                  </a:srgbClr>
                </a:outerShdw>
              </a:effectLst>
              <a:latin typeface="+mj-lt"/>
            </a:endParaRPr>
          </a:p>
        </p:txBody>
      </p:sp>
      <p:grpSp>
        <p:nvGrpSpPr>
          <p:cNvPr id="17" name="Group 78"/>
          <p:cNvGrpSpPr/>
          <p:nvPr/>
        </p:nvGrpSpPr>
        <p:grpSpPr>
          <a:xfrm>
            <a:off x="7267286" y="3453331"/>
            <a:ext cx="1696599" cy="1343914"/>
            <a:chOff x="7042351" y="4104492"/>
            <a:chExt cx="1696599" cy="1343914"/>
          </a:xfrm>
        </p:grpSpPr>
        <p:pic>
          <p:nvPicPr>
            <p:cNvPr id="80" name="Picture 2" descr="D:\Projects\Microsoft\DPM PartnerVideo\images\platform.png"/>
            <p:cNvPicPr>
              <a:picLocks noChangeAspect="1" noChangeArrowheads="1"/>
            </p:cNvPicPr>
            <p:nvPr/>
          </p:nvPicPr>
          <p:blipFill>
            <a:blip r:embed="rId5" cstate="print">
              <a:duotone>
                <a:schemeClr val="accent2">
                  <a:shade val="45000"/>
                  <a:satMod val="135000"/>
                </a:schemeClr>
                <a:prstClr val="white"/>
              </a:duotone>
              <a:lum bright="-30000"/>
            </a:blip>
            <a:srcRect/>
            <a:stretch>
              <a:fillRect/>
            </a:stretch>
          </p:blipFill>
          <p:spPr bwMode="auto">
            <a:xfrm>
              <a:off x="7042351" y="4452747"/>
              <a:ext cx="1696599" cy="813315"/>
            </a:xfrm>
            <a:prstGeom prst="rect">
              <a:avLst/>
            </a:prstGeom>
            <a:noFill/>
            <a:effectLst>
              <a:outerShdw blurRad="50800" dist="38100" dir="2700000" algn="tl" rotWithShape="0">
                <a:prstClr val="black">
                  <a:alpha val="40000"/>
                </a:prstClr>
              </a:outerShdw>
            </a:effectLst>
          </p:spPr>
        </p:pic>
        <p:pic>
          <p:nvPicPr>
            <p:cNvPr id="81" name="Picture 2" descr="D:\Projects\Microsoft\DPM_Deck\images\Vista (344).png"/>
            <p:cNvPicPr>
              <a:picLocks noChangeAspect="1" noChangeArrowheads="1"/>
            </p:cNvPicPr>
            <p:nvPr/>
          </p:nvPicPr>
          <p:blipFill>
            <a:blip r:embed="rId6" cstate="print">
              <a:grayscl/>
            </a:blip>
            <a:srcRect/>
            <a:stretch>
              <a:fillRect/>
            </a:stretch>
          </p:blipFill>
          <p:spPr bwMode="auto">
            <a:xfrm>
              <a:off x="7179302" y="4104492"/>
              <a:ext cx="782534" cy="889064"/>
            </a:xfrm>
            <a:prstGeom prst="rect">
              <a:avLst/>
            </a:prstGeom>
            <a:noFill/>
          </p:spPr>
        </p:pic>
        <p:sp>
          <p:nvSpPr>
            <p:cNvPr id="82" name="TextBox 687"/>
            <p:cNvSpPr txBox="1">
              <a:spLocks noChangeArrowheads="1"/>
            </p:cNvSpPr>
            <p:nvPr/>
          </p:nvSpPr>
          <p:spPr bwMode="auto">
            <a:xfrm>
              <a:off x="7273368" y="5140635"/>
              <a:ext cx="1253859" cy="307771"/>
            </a:xfrm>
            <a:prstGeom prst="rect">
              <a:avLst/>
            </a:prstGeom>
            <a:noFill/>
            <a:ln w="9525">
              <a:noFill/>
              <a:miter lim="800000"/>
              <a:headEnd/>
              <a:tailEnd/>
            </a:ln>
          </p:spPr>
          <p:txBody>
            <a:bodyPr wrap="non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DPM </a:t>
              </a:r>
              <a:r>
                <a:rPr lang="en-US" sz="1400" dirty="0" smtClean="0">
                  <a:effectLst>
                    <a:outerShdw blurRad="38100" dist="38100" dir="2700000" algn="tl">
                      <a:srgbClr val="000000">
                        <a:alpha val="43137"/>
                      </a:srgbClr>
                    </a:outerShdw>
                  </a:effectLst>
                  <a:latin typeface="+mj-lt"/>
                </a:rPr>
                <a:t>2007 SP1</a:t>
              </a:r>
              <a:endParaRPr lang="en-US" sz="1400" dirty="0">
                <a:effectLst>
                  <a:outerShdw blurRad="38100" dist="38100" dir="2700000" algn="tl">
                    <a:srgbClr val="000000">
                      <a:alpha val="43137"/>
                    </a:srgbClr>
                  </a:outerShdw>
                </a:effectLst>
                <a:latin typeface="+mj-lt"/>
              </a:endParaRPr>
            </a:p>
          </p:txBody>
        </p:sp>
        <p:grpSp>
          <p:nvGrpSpPr>
            <p:cNvPr id="18" name="Group 204"/>
            <p:cNvGrpSpPr/>
            <p:nvPr/>
          </p:nvGrpSpPr>
          <p:grpSpPr>
            <a:xfrm>
              <a:off x="7741293" y="4356427"/>
              <a:ext cx="614872" cy="581265"/>
              <a:chOff x="4572000" y="2655375"/>
              <a:chExt cx="720817" cy="681417"/>
            </a:xfrm>
          </p:grpSpPr>
          <p:grpSp>
            <p:nvGrpSpPr>
              <p:cNvPr id="19" name="Group 189"/>
              <p:cNvGrpSpPr/>
              <p:nvPr/>
            </p:nvGrpSpPr>
            <p:grpSpPr>
              <a:xfrm>
                <a:off x="4673854" y="2655375"/>
                <a:ext cx="403810" cy="395185"/>
                <a:chOff x="4904375" y="2755269"/>
                <a:chExt cx="324356" cy="317428"/>
              </a:xfrm>
            </p:grpSpPr>
            <p:sp>
              <p:nvSpPr>
                <p:cNvPr id="169" name="Oval 168"/>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70" name="Flowchart: Magnetic Disk 169"/>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71" name="Oval 170"/>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20" name="Group 190"/>
              <p:cNvGrpSpPr/>
              <p:nvPr/>
            </p:nvGrpSpPr>
            <p:grpSpPr>
              <a:xfrm>
                <a:off x="4889007" y="2747583"/>
                <a:ext cx="403810" cy="395185"/>
                <a:chOff x="4904375" y="2755269"/>
                <a:chExt cx="324356" cy="317428"/>
              </a:xfrm>
            </p:grpSpPr>
            <p:sp>
              <p:nvSpPr>
                <p:cNvPr id="162" name="Oval 161"/>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63" name="Flowchart: Magnetic Disk 162"/>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68" name="Oval 167"/>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21" name="Group 195"/>
              <p:cNvGrpSpPr/>
              <p:nvPr/>
            </p:nvGrpSpPr>
            <p:grpSpPr>
              <a:xfrm>
                <a:off x="4572000" y="2832108"/>
                <a:ext cx="403810" cy="395185"/>
                <a:chOff x="4904375" y="2755269"/>
                <a:chExt cx="324356" cy="317428"/>
              </a:xfrm>
            </p:grpSpPr>
            <p:sp>
              <p:nvSpPr>
                <p:cNvPr id="159" name="Oval 158"/>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60" name="Flowchart: Magnetic Disk 159"/>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61" name="Oval 160"/>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22" name="Group 199"/>
              <p:cNvGrpSpPr/>
              <p:nvPr/>
            </p:nvGrpSpPr>
            <p:grpSpPr>
              <a:xfrm>
                <a:off x="4810205" y="2941607"/>
                <a:ext cx="403810" cy="395185"/>
                <a:chOff x="4904375" y="2755269"/>
                <a:chExt cx="324356" cy="317428"/>
              </a:xfrm>
            </p:grpSpPr>
            <p:sp>
              <p:nvSpPr>
                <p:cNvPr id="156" name="Oval 155"/>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57" name="Flowchart: Magnetic Disk 156"/>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58" name="Oval 157"/>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23" name="Group 190"/>
            <p:cNvGrpSpPr/>
            <p:nvPr/>
          </p:nvGrpSpPr>
          <p:grpSpPr>
            <a:xfrm>
              <a:off x="8172852" y="4531570"/>
              <a:ext cx="468731" cy="426922"/>
              <a:chOff x="6517947" y="3648385"/>
              <a:chExt cx="978544" cy="826861"/>
            </a:xfrm>
          </p:grpSpPr>
          <p:sp>
            <p:nvSpPr>
              <p:cNvPr id="90" name="Oval 89"/>
              <p:cNvSpPr/>
              <p:nvPr/>
            </p:nvSpPr>
            <p:spPr>
              <a:xfrm rot="20898827">
                <a:off x="6517947" y="4097589"/>
                <a:ext cx="978544" cy="377657"/>
              </a:xfrm>
              <a:prstGeom prst="ellipse">
                <a:avLst/>
              </a:prstGeom>
              <a:gradFill flip="none" rotWithShape="1">
                <a:gsLst>
                  <a:gs pos="0">
                    <a:srgbClr val="000000">
                      <a:alpha val="66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24" name="Group 226"/>
              <p:cNvGrpSpPr/>
              <p:nvPr/>
            </p:nvGrpSpPr>
            <p:grpSpPr>
              <a:xfrm>
                <a:off x="6577525" y="3648385"/>
                <a:ext cx="754063" cy="809275"/>
                <a:chOff x="5231969" y="4111454"/>
                <a:chExt cx="754063" cy="929276"/>
              </a:xfrm>
            </p:grpSpPr>
            <p:pic>
              <p:nvPicPr>
                <p:cNvPr id="122" name="Picture 10" descr="D:\Projects\Microsoft\DPM PartnerVideo\images\tape.png"/>
                <p:cNvPicPr>
                  <a:picLocks noChangeAspect="1" noChangeArrowheads="1"/>
                </p:cNvPicPr>
                <p:nvPr/>
              </p:nvPicPr>
              <p:blipFill>
                <a:blip r:embed="rId7" cstate="print">
                  <a:duotone>
                    <a:prstClr val="black"/>
                    <a:srgbClr val="64BE46">
                      <a:lumMod val="75000"/>
                      <a:tint val="45000"/>
                      <a:satMod val="400000"/>
                    </a:srgbClr>
                  </a:duotone>
                </a:blip>
                <a:srcRect/>
                <a:stretch>
                  <a:fillRect/>
                </a:stretch>
              </p:blipFill>
              <p:spPr bwMode="auto">
                <a:xfrm>
                  <a:off x="5231969" y="4586362"/>
                  <a:ext cx="663272" cy="454368"/>
                </a:xfrm>
                <a:prstGeom prst="rect">
                  <a:avLst/>
                </a:prstGeom>
                <a:noFill/>
              </p:spPr>
            </p:pic>
            <p:pic>
              <p:nvPicPr>
                <p:cNvPr id="144" name="Picture 10" descr="D:\Projects\Microsoft\DPM PartnerVideo\images\tape.png"/>
                <p:cNvPicPr>
                  <a:picLocks noChangeAspect="1" noChangeArrowheads="1"/>
                </p:cNvPicPr>
                <p:nvPr/>
              </p:nvPicPr>
              <p:blipFill>
                <a:blip r:embed="rId7" cstate="print">
                  <a:lum contrast="20000"/>
                </a:blip>
                <a:srcRect/>
                <a:stretch>
                  <a:fillRect/>
                </a:stretch>
              </p:blipFill>
              <p:spPr bwMode="auto">
                <a:xfrm>
                  <a:off x="5316581" y="4463621"/>
                  <a:ext cx="663272" cy="454368"/>
                </a:xfrm>
                <a:prstGeom prst="rect">
                  <a:avLst/>
                </a:prstGeom>
                <a:noFill/>
              </p:spPr>
            </p:pic>
            <p:pic>
              <p:nvPicPr>
                <p:cNvPr id="145" name="Picture 10" descr="D:\Projects\Microsoft\DPM PartnerVideo\images\tape.png"/>
                <p:cNvPicPr>
                  <a:picLocks noChangeAspect="1" noChangeArrowheads="1"/>
                </p:cNvPicPr>
                <p:nvPr/>
              </p:nvPicPr>
              <p:blipFill>
                <a:blip r:embed="rId7" cstate="print">
                  <a:duotone>
                    <a:srgbClr val="F3E207">
                      <a:shade val="45000"/>
                      <a:satMod val="135000"/>
                    </a:srgbClr>
                    <a:prstClr val="white"/>
                  </a:duotone>
                </a:blip>
                <a:srcRect/>
                <a:stretch>
                  <a:fillRect/>
                </a:stretch>
              </p:blipFill>
              <p:spPr bwMode="auto">
                <a:xfrm>
                  <a:off x="5254797" y="4383302"/>
                  <a:ext cx="663272" cy="454368"/>
                </a:xfrm>
                <a:prstGeom prst="rect">
                  <a:avLst/>
                </a:prstGeom>
                <a:noFill/>
              </p:spPr>
            </p:pic>
            <p:pic>
              <p:nvPicPr>
                <p:cNvPr id="146" name="Picture 10" descr="D:\Projects\Microsoft\DPM PartnerVideo\images\tape.png"/>
                <p:cNvPicPr>
                  <a:picLocks noChangeAspect="1" noChangeArrowheads="1"/>
                </p:cNvPicPr>
                <p:nvPr/>
              </p:nvPicPr>
              <p:blipFill>
                <a:blip r:embed="rId7" cstate="print">
                  <a:duotone>
                    <a:prstClr val="black"/>
                    <a:srgbClr val="FFA514">
                      <a:tint val="45000"/>
                      <a:satMod val="400000"/>
                    </a:srgbClr>
                  </a:duotone>
                </a:blip>
                <a:srcRect/>
                <a:stretch>
                  <a:fillRect/>
                </a:stretch>
              </p:blipFill>
              <p:spPr bwMode="auto">
                <a:xfrm>
                  <a:off x="5291868" y="4241200"/>
                  <a:ext cx="663272" cy="454368"/>
                </a:xfrm>
                <a:prstGeom prst="rect">
                  <a:avLst/>
                </a:prstGeom>
                <a:noFill/>
              </p:spPr>
            </p:pic>
            <p:pic>
              <p:nvPicPr>
                <p:cNvPr id="148" name="Picture 10" descr="D:\Projects\Microsoft\DPM PartnerVideo\images\tape.png"/>
                <p:cNvPicPr>
                  <a:picLocks noChangeAspect="1" noChangeArrowheads="1"/>
                </p:cNvPicPr>
                <p:nvPr/>
              </p:nvPicPr>
              <p:blipFill>
                <a:blip r:embed="rId7" cstate="print">
                  <a:duotone>
                    <a:prstClr val="black"/>
                    <a:srgbClr val="FF0000">
                      <a:tint val="45000"/>
                      <a:satMod val="400000"/>
                    </a:srgbClr>
                  </a:duotone>
                </a:blip>
                <a:srcRect/>
                <a:stretch>
                  <a:fillRect/>
                </a:stretch>
              </p:blipFill>
              <p:spPr bwMode="auto">
                <a:xfrm>
                  <a:off x="5322760" y="4111454"/>
                  <a:ext cx="663272" cy="454368"/>
                </a:xfrm>
                <a:prstGeom prst="rect">
                  <a:avLst/>
                </a:prstGeom>
                <a:noFill/>
              </p:spPr>
            </p:pic>
          </p:grpSp>
        </p:grpSp>
      </p:grpSp>
      <p:sp>
        <p:nvSpPr>
          <p:cNvPr id="124" name="Title 123"/>
          <p:cNvSpPr>
            <a:spLocks noGrp="1"/>
          </p:cNvSpPr>
          <p:nvPr>
            <p:ph type="title"/>
          </p:nvPr>
        </p:nvSpPr>
        <p:spPr/>
        <p:txBody>
          <a:bodyPr/>
          <a:lstStyle/>
          <a:p>
            <a:r>
              <a:rPr lang="en-US" dirty="0" smtClean="0"/>
              <a:t>SharePoint 2007 and WSS 3.0</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fade">
                                      <p:cBhvr>
                                        <p:cTn id="10" dur="1000"/>
                                        <p:tgtEl>
                                          <p:spTgt spid="121"/>
                                        </p:tgtEl>
                                      </p:cBhvr>
                                    </p:animEffect>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43"/>
                                        </p:tgtEl>
                                        <p:attrNameLst>
                                          <p:attrName>style.visibility</p:attrName>
                                        </p:attrNameLst>
                                      </p:cBhvr>
                                      <p:to>
                                        <p:strVal val="visible"/>
                                      </p:to>
                                    </p:set>
                                    <p:animEffect transition="in" filter="wipe(left)">
                                      <p:cBhvr>
                                        <p:cTn id="20" dur="1000"/>
                                        <p:tgtEl>
                                          <p:spTgt spid="143"/>
                                        </p:tgtEl>
                                      </p:cBhvr>
                                    </p:animEffect>
                                  </p:childTnLst>
                                </p:cTn>
                              </p:par>
                            </p:childTnLst>
                          </p:cTn>
                        </p:par>
                        <p:par>
                          <p:cTn id="21" fill="hold">
                            <p:stCondLst>
                              <p:cond delay="3000"/>
                            </p:stCondLst>
                            <p:childTnLst>
                              <p:par>
                                <p:cTn id="22" presetID="22" presetClass="entr" presetSubtype="8" fill="hold" grpId="0" nodeType="afterEffect">
                                  <p:stCondLst>
                                    <p:cond delay="500"/>
                                  </p:stCondLst>
                                  <p:childTnLst>
                                    <p:set>
                                      <p:cBhvr>
                                        <p:cTn id="23" dur="1" fill="hold">
                                          <p:stCondLst>
                                            <p:cond delay="0"/>
                                          </p:stCondLst>
                                        </p:cTn>
                                        <p:tgtEl>
                                          <p:spTgt spid="150"/>
                                        </p:tgtEl>
                                        <p:attrNameLst>
                                          <p:attrName>style.visibility</p:attrName>
                                        </p:attrNameLst>
                                      </p:cBhvr>
                                      <p:to>
                                        <p:strVal val="visible"/>
                                      </p:to>
                                    </p:set>
                                    <p:animEffect transition="in" filter="wipe(left)">
                                      <p:cBhvr>
                                        <p:cTn id="24" dur="1000"/>
                                        <p:tgtEl>
                                          <p:spTgt spid="150"/>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149"/>
                                        </p:tgtEl>
                                        <p:attrNameLst>
                                          <p:attrName>style.visibility</p:attrName>
                                        </p:attrNameLst>
                                      </p:cBhvr>
                                      <p:to>
                                        <p:strVal val="visible"/>
                                      </p:to>
                                    </p:set>
                                    <p:animEffect transition="in" filter="wipe(left)">
                                      <p:cBhvr>
                                        <p:cTn id="27" dur="1000"/>
                                        <p:tgtEl>
                                          <p:spTgt spid="149"/>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147"/>
                                        </p:tgtEl>
                                        <p:attrNameLst>
                                          <p:attrName>style.visibility</p:attrName>
                                        </p:attrNameLst>
                                      </p:cBhvr>
                                      <p:to>
                                        <p:strVal val="visible"/>
                                      </p:to>
                                    </p:set>
                                    <p:animEffect transition="in" filter="wipe(left)">
                                      <p:cBhvr>
                                        <p:cTn id="30" dur="1000"/>
                                        <p:tgtEl>
                                          <p:spTgt spid="147"/>
                                        </p:tgtEl>
                                      </p:cBhvr>
                                    </p:animEffect>
                                  </p:childTnLst>
                                </p:cTn>
                              </p:par>
                            </p:childTnLst>
                          </p:cTn>
                        </p:par>
                        <p:par>
                          <p:cTn id="31" fill="hold">
                            <p:stCondLst>
                              <p:cond delay="4500"/>
                            </p:stCondLst>
                            <p:childTnLst>
                              <p:par>
                                <p:cTn id="32" presetID="22" presetClass="entr" presetSubtype="1" fill="hold" nodeType="afterEffect">
                                  <p:stCondLst>
                                    <p:cond delay="50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1000"/>
                                        <p:tgtEl>
                                          <p:spTgt spid="16"/>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167"/>
                                        </p:tgtEl>
                                        <p:attrNameLst>
                                          <p:attrName>style.visibility</p:attrName>
                                        </p:attrNameLst>
                                      </p:cBhvr>
                                      <p:to>
                                        <p:strVal val="visible"/>
                                      </p:to>
                                    </p:set>
                                    <p:animEffect transition="in" filter="wipe(left)">
                                      <p:cBhvr>
                                        <p:cTn id="37"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43" grpId="0" animBg="1"/>
      <p:bldP spid="147" grpId="0" animBg="1"/>
      <p:bldP spid="149" grpId="0" animBg="1"/>
      <p:bldP spid="150" grpId="0" animBg="1"/>
      <p:bldP spid="16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a:off x="142503" y="1235034"/>
            <a:ext cx="8847117" cy="5246488"/>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grpSp>
        <p:nvGrpSpPr>
          <p:cNvPr id="2" name="Group 97"/>
          <p:cNvGrpSpPr/>
          <p:nvPr/>
        </p:nvGrpSpPr>
        <p:grpSpPr>
          <a:xfrm>
            <a:off x="7267286" y="3453331"/>
            <a:ext cx="1696599" cy="1343914"/>
            <a:chOff x="7042351" y="4104492"/>
            <a:chExt cx="1696599" cy="1343914"/>
          </a:xfrm>
        </p:grpSpPr>
        <p:pic>
          <p:nvPicPr>
            <p:cNvPr id="104" name="Picture 2" descr="D:\Projects\Microsoft\DPM PartnerVideo\images\platform.png"/>
            <p:cNvPicPr>
              <a:picLocks noChangeAspect="1" noChangeArrowheads="1"/>
            </p:cNvPicPr>
            <p:nvPr/>
          </p:nvPicPr>
          <p:blipFill>
            <a:blip r:embed="rId3" cstate="print">
              <a:duotone>
                <a:schemeClr val="accent2">
                  <a:shade val="45000"/>
                  <a:satMod val="135000"/>
                </a:schemeClr>
                <a:prstClr val="white"/>
              </a:duotone>
              <a:lum bright="-30000"/>
            </a:blip>
            <a:srcRect/>
            <a:stretch>
              <a:fillRect/>
            </a:stretch>
          </p:blipFill>
          <p:spPr bwMode="auto">
            <a:xfrm>
              <a:off x="7042351" y="4452747"/>
              <a:ext cx="1696599" cy="813315"/>
            </a:xfrm>
            <a:prstGeom prst="rect">
              <a:avLst/>
            </a:prstGeom>
            <a:noFill/>
            <a:effectLst>
              <a:outerShdw blurRad="50800" dist="38100" dir="2700000" algn="tl" rotWithShape="0">
                <a:prstClr val="black">
                  <a:alpha val="40000"/>
                </a:prstClr>
              </a:outerShdw>
            </a:effectLst>
          </p:spPr>
        </p:pic>
        <p:pic>
          <p:nvPicPr>
            <p:cNvPr id="106" name="Picture 2" descr="D:\Projects\Microsoft\DPM_Deck\images\Vista (344).png"/>
            <p:cNvPicPr>
              <a:picLocks noChangeAspect="1" noChangeArrowheads="1"/>
            </p:cNvPicPr>
            <p:nvPr/>
          </p:nvPicPr>
          <p:blipFill>
            <a:blip r:embed="rId4" cstate="print">
              <a:grayscl/>
            </a:blip>
            <a:srcRect/>
            <a:stretch>
              <a:fillRect/>
            </a:stretch>
          </p:blipFill>
          <p:spPr bwMode="auto">
            <a:xfrm>
              <a:off x="7179302" y="4104492"/>
              <a:ext cx="782534" cy="889064"/>
            </a:xfrm>
            <a:prstGeom prst="rect">
              <a:avLst/>
            </a:prstGeom>
            <a:noFill/>
          </p:spPr>
        </p:pic>
        <p:sp>
          <p:nvSpPr>
            <p:cNvPr id="110" name="TextBox 687"/>
            <p:cNvSpPr txBox="1">
              <a:spLocks noChangeArrowheads="1"/>
            </p:cNvSpPr>
            <p:nvPr/>
          </p:nvSpPr>
          <p:spPr bwMode="auto">
            <a:xfrm>
              <a:off x="7273368" y="5140635"/>
              <a:ext cx="1253859" cy="307771"/>
            </a:xfrm>
            <a:prstGeom prst="rect">
              <a:avLst/>
            </a:prstGeom>
            <a:noFill/>
            <a:ln w="9525">
              <a:noFill/>
              <a:miter lim="800000"/>
              <a:headEnd/>
              <a:tailEnd/>
            </a:ln>
          </p:spPr>
          <p:txBody>
            <a:bodyPr wrap="non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DPM </a:t>
              </a:r>
              <a:r>
                <a:rPr lang="en-US" sz="1400" dirty="0" smtClean="0">
                  <a:effectLst>
                    <a:outerShdw blurRad="38100" dist="38100" dir="2700000" algn="tl">
                      <a:srgbClr val="000000">
                        <a:alpha val="43137"/>
                      </a:srgbClr>
                    </a:outerShdw>
                  </a:effectLst>
                  <a:latin typeface="+mj-lt"/>
                </a:rPr>
                <a:t>2007 SP1</a:t>
              </a:r>
              <a:endParaRPr lang="en-US" sz="1400" dirty="0">
                <a:effectLst>
                  <a:outerShdw blurRad="38100" dist="38100" dir="2700000" algn="tl">
                    <a:srgbClr val="000000">
                      <a:alpha val="43137"/>
                    </a:srgbClr>
                  </a:outerShdw>
                </a:effectLst>
                <a:latin typeface="+mj-lt"/>
              </a:endParaRPr>
            </a:p>
          </p:txBody>
        </p:sp>
        <p:grpSp>
          <p:nvGrpSpPr>
            <p:cNvPr id="3" name="Group 204"/>
            <p:cNvGrpSpPr/>
            <p:nvPr/>
          </p:nvGrpSpPr>
          <p:grpSpPr>
            <a:xfrm>
              <a:off x="7741289" y="4356427"/>
              <a:ext cx="614872" cy="581265"/>
              <a:chOff x="4572000" y="2655375"/>
              <a:chExt cx="720817" cy="681417"/>
            </a:xfrm>
          </p:grpSpPr>
          <p:grpSp>
            <p:nvGrpSpPr>
              <p:cNvPr id="4" name="Group 189"/>
              <p:cNvGrpSpPr/>
              <p:nvPr/>
            </p:nvGrpSpPr>
            <p:grpSpPr>
              <a:xfrm>
                <a:off x="4673854" y="2655375"/>
                <a:ext cx="403810" cy="395185"/>
                <a:chOff x="4904375" y="2755269"/>
                <a:chExt cx="324356" cy="317428"/>
              </a:xfrm>
            </p:grpSpPr>
            <p:sp>
              <p:nvSpPr>
                <p:cNvPr id="165" name="Oval 164"/>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66" name="Flowchart: Magnetic Disk 165"/>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67" name="Oval 166"/>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5" name="Group 190"/>
              <p:cNvGrpSpPr/>
              <p:nvPr/>
            </p:nvGrpSpPr>
            <p:grpSpPr>
              <a:xfrm>
                <a:off x="4889007" y="2747583"/>
                <a:ext cx="403810" cy="395185"/>
                <a:chOff x="4904375" y="2755269"/>
                <a:chExt cx="324356" cy="317428"/>
              </a:xfrm>
            </p:grpSpPr>
            <p:sp>
              <p:nvSpPr>
                <p:cNvPr id="162" name="Oval 161"/>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63" name="Flowchart: Magnetic Disk 162"/>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64" name="Oval 163"/>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6" name="Group 195"/>
              <p:cNvGrpSpPr/>
              <p:nvPr/>
            </p:nvGrpSpPr>
            <p:grpSpPr>
              <a:xfrm>
                <a:off x="4572000" y="2832108"/>
                <a:ext cx="403810" cy="395185"/>
                <a:chOff x="4904375" y="2755269"/>
                <a:chExt cx="324356" cy="317428"/>
              </a:xfrm>
            </p:grpSpPr>
            <p:sp>
              <p:nvSpPr>
                <p:cNvPr id="148" name="Oval 147"/>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9" name="Flowchart: Magnetic Disk 148"/>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50" name="Oval 149"/>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7" name="Group 199"/>
              <p:cNvGrpSpPr/>
              <p:nvPr/>
            </p:nvGrpSpPr>
            <p:grpSpPr>
              <a:xfrm>
                <a:off x="4810205" y="2941607"/>
                <a:ext cx="403810" cy="395185"/>
                <a:chOff x="4904375" y="2755269"/>
                <a:chExt cx="324356" cy="317428"/>
              </a:xfrm>
            </p:grpSpPr>
            <p:sp>
              <p:nvSpPr>
                <p:cNvPr id="145" name="Oval 144"/>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6" name="Flowchart: Magnetic Disk 145"/>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7" name="Oval 146"/>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8" name="Group 190"/>
            <p:cNvGrpSpPr/>
            <p:nvPr/>
          </p:nvGrpSpPr>
          <p:grpSpPr>
            <a:xfrm>
              <a:off x="8172852" y="4531575"/>
              <a:ext cx="468731" cy="426925"/>
              <a:chOff x="6517947" y="3648381"/>
              <a:chExt cx="978544" cy="826865"/>
            </a:xfrm>
          </p:grpSpPr>
          <p:sp>
            <p:nvSpPr>
              <p:cNvPr id="118" name="Oval 117"/>
              <p:cNvSpPr/>
              <p:nvPr/>
            </p:nvSpPr>
            <p:spPr>
              <a:xfrm rot="20898827">
                <a:off x="6517947" y="4097589"/>
                <a:ext cx="978544" cy="377657"/>
              </a:xfrm>
              <a:prstGeom prst="ellipse">
                <a:avLst/>
              </a:prstGeom>
              <a:gradFill flip="none" rotWithShape="1">
                <a:gsLst>
                  <a:gs pos="0">
                    <a:srgbClr val="000000">
                      <a:alpha val="66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9" name="Group 226"/>
              <p:cNvGrpSpPr/>
              <p:nvPr/>
            </p:nvGrpSpPr>
            <p:grpSpPr>
              <a:xfrm>
                <a:off x="6577525" y="3648381"/>
                <a:ext cx="754063" cy="809275"/>
                <a:chOff x="5231969" y="4111454"/>
                <a:chExt cx="754063" cy="929276"/>
              </a:xfrm>
            </p:grpSpPr>
            <p:pic>
              <p:nvPicPr>
                <p:cNvPr id="122" name="Picture 10" descr="D:\Projects\Microsoft\DPM PartnerVideo\images\tape.png"/>
                <p:cNvPicPr>
                  <a:picLocks noChangeAspect="1" noChangeArrowheads="1"/>
                </p:cNvPicPr>
                <p:nvPr/>
              </p:nvPicPr>
              <p:blipFill>
                <a:blip r:embed="rId5" cstate="print">
                  <a:duotone>
                    <a:prstClr val="black"/>
                    <a:srgbClr val="64BE46">
                      <a:lumMod val="75000"/>
                      <a:tint val="45000"/>
                      <a:satMod val="400000"/>
                    </a:srgbClr>
                  </a:duotone>
                </a:blip>
                <a:srcRect/>
                <a:stretch>
                  <a:fillRect/>
                </a:stretch>
              </p:blipFill>
              <p:spPr bwMode="auto">
                <a:xfrm>
                  <a:off x="5231969" y="4586362"/>
                  <a:ext cx="663272" cy="454368"/>
                </a:xfrm>
                <a:prstGeom prst="rect">
                  <a:avLst/>
                </a:prstGeom>
                <a:noFill/>
              </p:spPr>
            </p:pic>
            <p:pic>
              <p:nvPicPr>
                <p:cNvPr id="123" name="Picture 10" descr="D:\Projects\Microsoft\DPM PartnerVideo\images\tape.png"/>
                <p:cNvPicPr>
                  <a:picLocks noChangeAspect="1" noChangeArrowheads="1"/>
                </p:cNvPicPr>
                <p:nvPr/>
              </p:nvPicPr>
              <p:blipFill>
                <a:blip r:embed="rId5" cstate="print">
                  <a:lum contrast="20000"/>
                </a:blip>
                <a:srcRect/>
                <a:stretch>
                  <a:fillRect/>
                </a:stretch>
              </p:blipFill>
              <p:spPr bwMode="auto">
                <a:xfrm>
                  <a:off x="5316581" y="4463621"/>
                  <a:ext cx="663272" cy="454368"/>
                </a:xfrm>
                <a:prstGeom prst="rect">
                  <a:avLst/>
                </a:prstGeom>
                <a:noFill/>
              </p:spPr>
            </p:pic>
            <p:pic>
              <p:nvPicPr>
                <p:cNvPr id="125" name="Picture 10" descr="D:\Projects\Microsoft\DPM PartnerVideo\images\tape.png"/>
                <p:cNvPicPr>
                  <a:picLocks noChangeAspect="1" noChangeArrowheads="1"/>
                </p:cNvPicPr>
                <p:nvPr/>
              </p:nvPicPr>
              <p:blipFill>
                <a:blip r:embed="rId5" cstate="print">
                  <a:duotone>
                    <a:srgbClr val="F3E207">
                      <a:shade val="45000"/>
                      <a:satMod val="135000"/>
                    </a:srgbClr>
                    <a:prstClr val="white"/>
                  </a:duotone>
                </a:blip>
                <a:srcRect/>
                <a:stretch>
                  <a:fillRect/>
                </a:stretch>
              </p:blipFill>
              <p:spPr bwMode="auto">
                <a:xfrm>
                  <a:off x="5254797" y="4383302"/>
                  <a:ext cx="663272" cy="454368"/>
                </a:xfrm>
                <a:prstGeom prst="rect">
                  <a:avLst/>
                </a:prstGeom>
                <a:noFill/>
              </p:spPr>
            </p:pic>
            <p:pic>
              <p:nvPicPr>
                <p:cNvPr id="127" name="Picture 10" descr="D:\Projects\Microsoft\DPM PartnerVideo\images\tape.png"/>
                <p:cNvPicPr>
                  <a:picLocks noChangeAspect="1" noChangeArrowheads="1"/>
                </p:cNvPicPr>
                <p:nvPr/>
              </p:nvPicPr>
              <p:blipFill>
                <a:blip r:embed="rId5" cstate="print">
                  <a:duotone>
                    <a:prstClr val="black"/>
                    <a:srgbClr val="FFA514">
                      <a:tint val="45000"/>
                      <a:satMod val="400000"/>
                    </a:srgbClr>
                  </a:duotone>
                </a:blip>
                <a:srcRect/>
                <a:stretch>
                  <a:fillRect/>
                </a:stretch>
              </p:blipFill>
              <p:spPr bwMode="auto">
                <a:xfrm>
                  <a:off x="5291868" y="4241200"/>
                  <a:ext cx="663272" cy="454368"/>
                </a:xfrm>
                <a:prstGeom prst="rect">
                  <a:avLst/>
                </a:prstGeom>
                <a:noFill/>
              </p:spPr>
            </p:pic>
            <p:pic>
              <p:nvPicPr>
                <p:cNvPr id="128" name="Picture 10" descr="D:\Projects\Microsoft\DPM PartnerVideo\images\tape.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5322760" y="4111454"/>
                  <a:ext cx="663272" cy="454368"/>
                </a:xfrm>
                <a:prstGeom prst="rect">
                  <a:avLst/>
                </a:prstGeom>
                <a:noFill/>
              </p:spPr>
            </p:pic>
          </p:grpSp>
        </p:grpSp>
      </p:grpSp>
      <p:sp>
        <p:nvSpPr>
          <p:cNvPr id="50" name="Title 51"/>
          <p:cNvSpPr txBox="1">
            <a:spLocks/>
          </p:cNvSpPr>
          <p:nvPr/>
        </p:nvSpPr>
        <p:spPr>
          <a:xfrm>
            <a:off x="381000" y="118625"/>
            <a:ext cx="8382000" cy="96949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500" b="0" i="0" u="none" strike="noStrike" kern="1200" cap="none" spc="0" normalizeH="0" baseline="0" noProof="0" dirty="0" smtClean="0">
                <a:ln w="3175">
                  <a:noFill/>
                </a:ln>
                <a:solidFill>
                  <a:schemeClr val="bg1"/>
                </a:solidFill>
                <a:effectLst>
                  <a:outerShdw blurRad="38100" dist="38100" dir="2700000" algn="tl">
                    <a:srgbClr val="000000">
                      <a:alpha val="43137"/>
                    </a:srgbClr>
                  </a:outerShdw>
                </a:effectLst>
                <a:uLnTx/>
                <a:uFillTx/>
                <a:latin typeface="Segoe" pitchFamily="34" charset="0"/>
                <a:ea typeface="+mn-ea"/>
                <a:cs typeface="Arial" charset="0"/>
              </a:rPr>
              <a:t>Microsoft Office SharePoint Server 2007 and Windows SharePoint Services 3.0</a:t>
            </a:r>
            <a:endParaRPr kumimoji="0" lang="en-US" sz="3500" b="0" i="0" u="none" strike="noStrike" kern="1200" cap="none" spc="0" normalizeH="0" baseline="0" noProof="0" dirty="0">
              <a:ln w="3175">
                <a:noFill/>
              </a:ln>
              <a:solidFill>
                <a:schemeClr val="bg1"/>
              </a:solidFill>
              <a:effectLst>
                <a:outerShdw blurRad="38100" dist="38100" dir="2700000" algn="tl">
                  <a:srgbClr val="000000">
                    <a:alpha val="43137"/>
                  </a:srgbClr>
                </a:outerShdw>
              </a:effectLst>
              <a:uLnTx/>
              <a:uFillTx/>
              <a:latin typeface="Segoe" pitchFamily="34" charset="0"/>
              <a:ea typeface="+mn-ea"/>
              <a:cs typeface="Arial" charset="0"/>
            </a:endParaRPr>
          </a:p>
        </p:txBody>
      </p:sp>
      <p:grpSp>
        <p:nvGrpSpPr>
          <p:cNvPr id="10" name="Group 50"/>
          <p:cNvGrpSpPr/>
          <p:nvPr/>
        </p:nvGrpSpPr>
        <p:grpSpPr>
          <a:xfrm>
            <a:off x="897760" y="1563461"/>
            <a:ext cx="4930340" cy="4649619"/>
            <a:chOff x="897760" y="1563461"/>
            <a:chExt cx="4930340" cy="4649619"/>
          </a:xfrm>
        </p:grpSpPr>
        <p:cxnSp>
          <p:nvCxnSpPr>
            <p:cNvPr id="52" name="Straight Connector 51"/>
            <p:cNvCxnSpPr/>
            <p:nvPr/>
          </p:nvCxnSpPr>
          <p:spPr bwMode="auto">
            <a:xfrm rot="16200000" flipV="1">
              <a:off x="2745221" y="2389914"/>
              <a:ext cx="1095139" cy="964430"/>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rot="16200000" flipV="1">
              <a:off x="3180389" y="2825082"/>
              <a:ext cx="1183274" cy="5958"/>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5400000" flipH="1" flipV="1">
              <a:off x="3654114" y="2368335"/>
              <a:ext cx="1172255" cy="930472"/>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5400000" flipH="1" flipV="1">
              <a:off x="2864674" y="4281800"/>
              <a:ext cx="808395" cy="728397"/>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0800000">
              <a:off x="3633068" y="4233333"/>
              <a:ext cx="940213" cy="889512"/>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rot="5400000" flipH="1" flipV="1">
              <a:off x="2482040" y="3848369"/>
              <a:ext cx="842262" cy="1561391"/>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rot="5400000" flipH="1" flipV="1">
              <a:off x="2076968" y="3477160"/>
              <a:ext cx="825328" cy="2320742"/>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11" name="Group 72"/>
            <p:cNvGrpSpPr/>
            <p:nvPr/>
          </p:nvGrpSpPr>
          <p:grpSpPr>
            <a:xfrm>
              <a:off x="3369831" y="3439763"/>
              <a:ext cx="1012149" cy="882853"/>
              <a:chOff x="2894831" y="3439763"/>
              <a:chExt cx="1012149" cy="882853"/>
            </a:xfrm>
          </p:grpSpPr>
          <p:pic>
            <p:nvPicPr>
              <p:cNvPr id="115" name="Picture 2" descr="E:\Projects\Microsoft\DPM_video\connect.dll_I2908_0409.png"/>
              <p:cNvPicPr>
                <a:picLocks noChangeAspect="1" noChangeArrowheads="1"/>
              </p:cNvPicPr>
              <p:nvPr/>
            </p:nvPicPr>
            <p:blipFill>
              <a:blip r:embed="rId6" cstate="print"/>
              <a:srcRect/>
              <a:stretch>
                <a:fillRect/>
              </a:stretch>
            </p:blipFill>
            <p:spPr bwMode="auto">
              <a:xfrm>
                <a:off x="2894831" y="3439763"/>
                <a:ext cx="863002" cy="863002"/>
              </a:xfrm>
              <a:prstGeom prst="rect">
                <a:avLst/>
              </a:prstGeom>
              <a:noFill/>
            </p:spPr>
          </p:pic>
          <p:grpSp>
            <p:nvGrpSpPr>
              <p:cNvPr id="12" name="Group 16"/>
              <p:cNvGrpSpPr/>
              <p:nvPr/>
            </p:nvGrpSpPr>
            <p:grpSpPr>
              <a:xfrm>
                <a:off x="3441833" y="3867403"/>
                <a:ext cx="465147" cy="455213"/>
                <a:chOff x="6691381" y="3538566"/>
                <a:chExt cx="1282751" cy="1346654"/>
              </a:xfrm>
            </p:grpSpPr>
            <p:sp>
              <p:nvSpPr>
                <p:cNvPr id="117" name="Oval 116"/>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3" name="Group 17"/>
                <p:cNvGrpSpPr/>
                <p:nvPr/>
              </p:nvGrpSpPr>
              <p:grpSpPr>
                <a:xfrm flipH="1">
                  <a:off x="6802955" y="3538566"/>
                  <a:ext cx="915230" cy="1242090"/>
                  <a:chOff x="8100716" y="3773214"/>
                  <a:chExt cx="441437" cy="599089"/>
                </a:xfrm>
              </p:grpSpPr>
              <p:sp>
                <p:nvSpPr>
                  <p:cNvPr id="119" name="Flowchart: Magnetic Disk 118"/>
                  <p:cNvSpPr/>
                  <p:nvPr/>
                </p:nvSpPr>
                <p:spPr>
                  <a:xfrm>
                    <a:off x="8100719" y="3773214"/>
                    <a:ext cx="441434" cy="599089"/>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20" name="Oval 119"/>
                  <p:cNvSpPr/>
                  <p:nvPr/>
                </p:nvSpPr>
                <p:spPr>
                  <a:xfrm>
                    <a:off x="8100716" y="3773214"/>
                    <a:ext cx="438912" cy="194854"/>
                  </a:xfrm>
                  <a:prstGeom prst="ellipse">
                    <a:avLst/>
                  </a:prstGeom>
                  <a:gradFill>
                    <a:gsLst>
                      <a:gs pos="31000">
                        <a:sysClr val="window" lastClr="FFFFFF"/>
                      </a:gs>
                      <a:gs pos="82000">
                        <a:srgbClr val="691987">
                          <a:lumMod val="40000"/>
                          <a:lumOff val="60000"/>
                        </a:srgbClr>
                      </a:gs>
                    </a:gsLst>
                    <a:lin ang="17400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pic>
          <p:nvPicPr>
            <p:cNvPr id="60" name="Picture 2" descr="E:\Projects\Microsoft\DPM_video\connect.dll_I2908_0409.png"/>
            <p:cNvPicPr>
              <a:picLocks noChangeAspect="1" noChangeArrowheads="1"/>
            </p:cNvPicPr>
            <p:nvPr/>
          </p:nvPicPr>
          <p:blipFill>
            <a:blip r:embed="rId6" cstate="print"/>
            <a:srcRect/>
            <a:stretch>
              <a:fillRect/>
            </a:stretch>
          </p:blipFill>
          <p:spPr bwMode="auto">
            <a:xfrm>
              <a:off x="3381706" y="1563461"/>
              <a:ext cx="863002" cy="863002"/>
            </a:xfrm>
            <a:prstGeom prst="rect">
              <a:avLst/>
            </a:prstGeom>
            <a:noFill/>
          </p:spPr>
        </p:pic>
        <p:pic>
          <p:nvPicPr>
            <p:cNvPr id="61" name="Picture 2" descr="E:\Projects\Microsoft\DPM_video\connect.dll_I2908_0409.png"/>
            <p:cNvPicPr>
              <a:picLocks noChangeAspect="1" noChangeArrowheads="1"/>
            </p:cNvPicPr>
            <p:nvPr/>
          </p:nvPicPr>
          <p:blipFill>
            <a:blip r:embed="rId6" cstate="print"/>
            <a:srcRect/>
            <a:stretch>
              <a:fillRect/>
            </a:stretch>
          </p:blipFill>
          <p:spPr bwMode="auto">
            <a:xfrm>
              <a:off x="4272355" y="1563461"/>
              <a:ext cx="863002" cy="863002"/>
            </a:xfrm>
            <a:prstGeom prst="rect">
              <a:avLst/>
            </a:prstGeom>
            <a:noFill/>
          </p:spPr>
        </p:pic>
        <p:pic>
          <p:nvPicPr>
            <p:cNvPr id="84" name="Picture 2" descr="E:\Projects\Microsoft\DPM_video\connect.dll_I2908_0409.png"/>
            <p:cNvPicPr>
              <a:picLocks noChangeAspect="1" noChangeArrowheads="1"/>
            </p:cNvPicPr>
            <p:nvPr/>
          </p:nvPicPr>
          <p:blipFill>
            <a:blip r:embed="rId6" cstate="print"/>
            <a:srcRect/>
            <a:stretch>
              <a:fillRect/>
            </a:stretch>
          </p:blipFill>
          <p:spPr bwMode="auto">
            <a:xfrm>
              <a:off x="2431680" y="1563461"/>
              <a:ext cx="863002" cy="863002"/>
            </a:xfrm>
            <a:prstGeom prst="rect">
              <a:avLst/>
            </a:prstGeom>
            <a:noFill/>
          </p:spPr>
        </p:pic>
        <p:grpSp>
          <p:nvGrpSpPr>
            <p:cNvPr id="14" name="Group 104"/>
            <p:cNvGrpSpPr/>
            <p:nvPr/>
          </p:nvGrpSpPr>
          <p:grpSpPr>
            <a:xfrm>
              <a:off x="897760" y="5050195"/>
              <a:ext cx="952775" cy="874316"/>
              <a:chOff x="2835454" y="4279014"/>
              <a:chExt cx="952775" cy="874316"/>
            </a:xfrm>
          </p:grpSpPr>
          <p:pic>
            <p:nvPicPr>
              <p:cNvPr id="109" name="Picture 2" descr="E:\Projects\Microsoft\DPM_video\connect.dll_I2908_0409.png"/>
              <p:cNvPicPr>
                <a:picLocks noChangeAspect="1" noChangeArrowheads="1"/>
              </p:cNvPicPr>
              <p:nvPr/>
            </p:nvPicPr>
            <p:blipFill>
              <a:blip r:embed="rId6" cstate="print"/>
              <a:srcRect/>
              <a:stretch>
                <a:fillRect/>
              </a:stretch>
            </p:blipFill>
            <p:spPr bwMode="auto">
              <a:xfrm>
                <a:off x="2835454" y="4279014"/>
                <a:ext cx="863002" cy="863002"/>
              </a:xfrm>
              <a:prstGeom prst="rect">
                <a:avLst/>
              </a:prstGeom>
              <a:noFill/>
            </p:spPr>
          </p:pic>
          <p:grpSp>
            <p:nvGrpSpPr>
              <p:cNvPr id="15" name="Group 16"/>
              <p:cNvGrpSpPr/>
              <p:nvPr/>
            </p:nvGrpSpPr>
            <p:grpSpPr>
              <a:xfrm>
                <a:off x="3320716" y="4695801"/>
                <a:ext cx="467513" cy="457529"/>
                <a:chOff x="6691381" y="3538566"/>
                <a:chExt cx="1282751" cy="1346654"/>
              </a:xfrm>
            </p:grpSpPr>
            <p:sp>
              <p:nvSpPr>
                <p:cNvPr id="111" name="Oval 110"/>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6" name="Group 17"/>
                <p:cNvGrpSpPr/>
                <p:nvPr/>
              </p:nvGrpSpPr>
              <p:grpSpPr>
                <a:xfrm flipH="1">
                  <a:off x="6802955" y="3538566"/>
                  <a:ext cx="915230" cy="1242090"/>
                  <a:chOff x="8100716" y="3773214"/>
                  <a:chExt cx="441437" cy="599089"/>
                </a:xfrm>
              </p:grpSpPr>
              <p:sp>
                <p:nvSpPr>
                  <p:cNvPr id="113" name="Flowchart: Magnetic Disk 112"/>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14" name="Oval 113"/>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17" name="Group 111"/>
            <p:cNvGrpSpPr/>
            <p:nvPr/>
          </p:nvGrpSpPr>
          <p:grpSpPr>
            <a:xfrm>
              <a:off x="1690975" y="5050195"/>
              <a:ext cx="952775" cy="874316"/>
              <a:chOff x="2835454" y="4279014"/>
              <a:chExt cx="952775" cy="874316"/>
            </a:xfrm>
          </p:grpSpPr>
          <p:pic>
            <p:nvPicPr>
              <p:cNvPr id="103" name="Picture 2" descr="E:\Projects\Microsoft\DPM_video\connect.dll_I2908_0409.png"/>
              <p:cNvPicPr>
                <a:picLocks noChangeAspect="1" noChangeArrowheads="1"/>
              </p:cNvPicPr>
              <p:nvPr/>
            </p:nvPicPr>
            <p:blipFill>
              <a:blip r:embed="rId6" cstate="print"/>
              <a:srcRect/>
              <a:stretch>
                <a:fillRect/>
              </a:stretch>
            </p:blipFill>
            <p:spPr bwMode="auto">
              <a:xfrm>
                <a:off x="2835454" y="4279014"/>
                <a:ext cx="863002" cy="863002"/>
              </a:xfrm>
              <a:prstGeom prst="rect">
                <a:avLst/>
              </a:prstGeom>
              <a:noFill/>
            </p:spPr>
          </p:pic>
          <p:grpSp>
            <p:nvGrpSpPr>
              <p:cNvPr id="18" name="Group 16"/>
              <p:cNvGrpSpPr/>
              <p:nvPr/>
            </p:nvGrpSpPr>
            <p:grpSpPr>
              <a:xfrm>
                <a:off x="3320716" y="4695801"/>
                <a:ext cx="467513" cy="457529"/>
                <a:chOff x="6691381" y="3538566"/>
                <a:chExt cx="1282751" cy="1346654"/>
              </a:xfrm>
            </p:grpSpPr>
            <p:sp>
              <p:nvSpPr>
                <p:cNvPr id="105" name="Oval 104"/>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9" name="Group 17"/>
                <p:cNvGrpSpPr/>
                <p:nvPr/>
              </p:nvGrpSpPr>
              <p:grpSpPr>
                <a:xfrm flipH="1">
                  <a:off x="6802955" y="3538566"/>
                  <a:ext cx="915230" cy="1242090"/>
                  <a:chOff x="8100716" y="3773214"/>
                  <a:chExt cx="441437" cy="599089"/>
                </a:xfrm>
              </p:grpSpPr>
              <p:sp>
                <p:nvSpPr>
                  <p:cNvPr id="107" name="Flowchart: Magnetic Disk 106"/>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08" name="Oval 107"/>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20" name="Group 118"/>
            <p:cNvGrpSpPr/>
            <p:nvPr/>
          </p:nvGrpSpPr>
          <p:grpSpPr>
            <a:xfrm>
              <a:off x="2473172" y="5050195"/>
              <a:ext cx="952775" cy="874316"/>
              <a:chOff x="2835454" y="4279014"/>
              <a:chExt cx="952775" cy="874316"/>
            </a:xfrm>
          </p:grpSpPr>
          <p:pic>
            <p:nvPicPr>
              <p:cNvPr id="97" name="Picture 2" descr="E:\Projects\Microsoft\DPM_video\connect.dll_I2908_0409.png"/>
              <p:cNvPicPr>
                <a:picLocks noChangeAspect="1" noChangeArrowheads="1"/>
              </p:cNvPicPr>
              <p:nvPr/>
            </p:nvPicPr>
            <p:blipFill>
              <a:blip r:embed="rId6" cstate="print"/>
              <a:srcRect/>
              <a:stretch>
                <a:fillRect/>
              </a:stretch>
            </p:blipFill>
            <p:spPr bwMode="auto">
              <a:xfrm>
                <a:off x="2835454" y="4279014"/>
                <a:ext cx="863002" cy="863002"/>
              </a:xfrm>
              <a:prstGeom prst="rect">
                <a:avLst/>
              </a:prstGeom>
              <a:noFill/>
            </p:spPr>
          </p:pic>
          <p:grpSp>
            <p:nvGrpSpPr>
              <p:cNvPr id="21" name="Group 16"/>
              <p:cNvGrpSpPr/>
              <p:nvPr/>
            </p:nvGrpSpPr>
            <p:grpSpPr>
              <a:xfrm>
                <a:off x="3320716" y="4695801"/>
                <a:ext cx="467513" cy="457529"/>
                <a:chOff x="6691381" y="3538566"/>
                <a:chExt cx="1282751" cy="1346654"/>
              </a:xfrm>
            </p:grpSpPr>
            <p:sp>
              <p:nvSpPr>
                <p:cNvPr id="99" name="Oval 98"/>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22" name="Group 17"/>
                <p:cNvGrpSpPr/>
                <p:nvPr/>
              </p:nvGrpSpPr>
              <p:grpSpPr>
                <a:xfrm flipH="1">
                  <a:off x="6802955" y="3538566"/>
                  <a:ext cx="915230" cy="1242090"/>
                  <a:chOff x="8100716" y="3773214"/>
                  <a:chExt cx="441437" cy="599089"/>
                </a:xfrm>
              </p:grpSpPr>
              <p:sp>
                <p:nvSpPr>
                  <p:cNvPr id="101" name="Flowchart: Magnetic Disk 100"/>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02" name="Oval 101"/>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23" name="Group 129"/>
            <p:cNvGrpSpPr/>
            <p:nvPr/>
          </p:nvGrpSpPr>
          <p:grpSpPr>
            <a:xfrm>
              <a:off x="4293530" y="5044792"/>
              <a:ext cx="874656" cy="863002"/>
              <a:chOff x="3818530" y="5000724"/>
              <a:chExt cx="874656" cy="863002"/>
            </a:xfrm>
          </p:grpSpPr>
          <p:pic>
            <p:nvPicPr>
              <p:cNvPr id="95" name="Picture 2" descr="E:\Projects\Microsoft\DPM_video\connect.dll_I2908_0409.png"/>
              <p:cNvPicPr>
                <a:picLocks noChangeAspect="1" noChangeArrowheads="1"/>
              </p:cNvPicPr>
              <p:nvPr/>
            </p:nvPicPr>
            <p:blipFill>
              <a:blip r:embed="rId6" cstate="print"/>
              <a:srcRect/>
              <a:stretch>
                <a:fillRect/>
              </a:stretch>
            </p:blipFill>
            <p:spPr bwMode="auto">
              <a:xfrm>
                <a:off x="3818530" y="5000724"/>
                <a:ext cx="863002" cy="863002"/>
              </a:xfrm>
              <a:prstGeom prst="rect">
                <a:avLst/>
              </a:prstGeom>
              <a:noFill/>
            </p:spPr>
          </p:pic>
          <p:pic>
            <p:nvPicPr>
              <p:cNvPr id="96" name="Picture 6" descr="D:\ref\air\buttons\All_Vista\VISTA_01\3.png"/>
              <p:cNvPicPr>
                <a:picLocks noChangeAspect="1" noChangeArrowheads="1"/>
              </p:cNvPicPr>
              <p:nvPr/>
            </p:nvPicPr>
            <p:blipFill>
              <a:blip r:embed="rId7" cstate="print"/>
              <a:srcRect/>
              <a:stretch>
                <a:fillRect/>
              </a:stretch>
            </p:blipFill>
            <p:spPr bwMode="auto">
              <a:xfrm>
                <a:off x="4301100" y="5444465"/>
                <a:ext cx="392086" cy="392086"/>
              </a:xfrm>
              <a:prstGeom prst="rect">
                <a:avLst/>
              </a:prstGeom>
              <a:noFill/>
            </p:spPr>
          </p:pic>
        </p:grpSp>
        <p:sp>
          <p:nvSpPr>
            <p:cNvPr id="92" name="TextBox 687"/>
            <p:cNvSpPr txBox="1">
              <a:spLocks noChangeArrowheads="1"/>
            </p:cNvSpPr>
            <p:nvPr/>
          </p:nvSpPr>
          <p:spPr bwMode="auto">
            <a:xfrm>
              <a:off x="1235508" y="5905309"/>
              <a:ext cx="1960658" cy="307771"/>
            </a:xfrm>
            <a:prstGeom prst="rect">
              <a:avLst/>
            </a:prstGeom>
            <a:noFill/>
            <a:ln w="9525">
              <a:noFill/>
              <a:miter lim="800000"/>
              <a:headEnd/>
              <a:tailEnd/>
            </a:ln>
          </p:spPr>
          <p:txBody>
            <a:bodyPr wrap="squar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Content Servers  (SQL)</a:t>
              </a:r>
            </a:p>
          </p:txBody>
        </p:sp>
        <p:sp>
          <p:nvSpPr>
            <p:cNvPr id="93" name="TextBox 687"/>
            <p:cNvSpPr txBox="1">
              <a:spLocks noChangeArrowheads="1"/>
            </p:cNvSpPr>
            <p:nvPr/>
          </p:nvSpPr>
          <p:spPr bwMode="auto">
            <a:xfrm>
              <a:off x="3818521" y="5905309"/>
              <a:ext cx="2009579" cy="307771"/>
            </a:xfrm>
            <a:prstGeom prst="rect">
              <a:avLst/>
            </a:prstGeom>
            <a:noFill/>
            <a:ln w="9525">
              <a:noFill/>
              <a:miter lim="800000"/>
              <a:headEnd/>
              <a:tailEnd/>
            </a:ln>
          </p:spPr>
          <p:txBody>
            <a:bodyPr wrap="non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Enterprise Search (index)</a:t>
              </a:r>
            </a:p>
          </p:txBody>
        </p:sp>
        <p:sp>
          <p:nvSpPr>
            <p:cNvPr id="94" name="TextBox 687"/>
            <p:cNvSpPr txBox="1">
              <a:spLocks noChangeArrowheads="1"/>
            </p:cNvSpPr>
            <p:nvPr/>
          </p:nvSpPr>
          <p:spPr bwMode="auto">
            <a:xfrm>
              <a:off x="1963559" y="3599526"/>
              <a:ext cx="1563113" cy="523214"/>
            </a:xfrm>
            <a:prstGeom prst="rect">
              <a:avLst/>
            </a:prstGeom>
            <a:noFill/>
            <a:ln w="9525">
              <a:noFill/>
              <a:miter lim="800000"/>
              <a:headEnd/>
              <a:tailEnd/>
            </a:ln>
          </p:spPr>
          <p:txBody>
            <a:bodyPr wrap="squar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“Farm” </a:t>
              </a:r>
              <a:r>
                <a:rPr lang="en-US" sz="1400" dirty="0" err="1">
                  <a:effectLst>
                    <a:outerShdw blurRad="38100" dist="38100" dir="2700000" algn="tl">
                      <a:srgbClr val="000000">
                        <a:alpha val="43137"/>
                      </a:srgbClr>
                    </a:outerShdw>
                  </a:effectLst>
                  <a:latin typeface="+mj-lt"/>
                </a:rPr>
                <a:t>Config</a:t>
              </a:r>
              <a:r>
                <a:rPr lang="en-US" sz="1400" dirty="0">
                  <a:effectLst>
                    <a:outerShdw blurRad="38100" dist="38100" dir="2700000" algn="tl">
                      <a:srgbClr val="000000">
                        <a:alpha val="43137"/>
                      </a:srgbClr>
                    </a:outerShdw>
                  </a:effectLst>
                  <a:latin typeface="+mj-lt"/>
                </a:rPr>
                <a:t> dB</a:t>
              </a:r>
            </a:p>
            <a:p>
              <a:pPr eaLnBrk="0" hangingPunct="0">
                <a:defRPr/>
              </a:pPr>
              <a:r>
                <a:rPr lang="en-US" sz="1400" dirty="0">
                  <a:effectLst>
                    <a:outerShdw blurRad="38100" dist="38100" dir="2700000" algn="tl">
                      <a:srgbClr val="000000">
                        <a:alpha val="43137"/>
                      </a:srgbClr>
                    </a:outerShdw>
                  </a:effectLst>
                  <a:latin typeface="+mj-lt"/>
                </a:rPr>
                <a:t>(SQL)</a:t>
              </a:r>
            </a:p>
          </p:txBody>
        </p:sp>
      </p:grpSp>
      <p:sp>
        <p:nvSpPr>
          <p:cNvPr id="151" name="TextBox 687"/>
          <p:cNvSpPr txBox="1">
            <a:spLocks noChangeArrowheads="1"/>
          </p:cNvSpPr>
          <p:nvPr/>
        </p:nvSpPr>
        <p:spPr bwMode="auto">
          <a:xfrm>
            <a:off x="1204359" y="1693697"/>
            <a:ext cx="1414223" cy="523214"/>
          </a:xfrm>
          <a:prstGeom prst="rect">
            <a:avLst/>
          </a:prstGeom>
          <a:noFill/>
          <a:ln w="9525">
            <a:noFill/>
            <a:miter lim="800000"/>
            <a:headEnd/>
            <a:tailEnd/>
          </a:ln>
        </p:spPr>
        <p:txBody>
          <a:bodyPr wrap="none" lIns="91435" tIns="45717" rIns="91435" bIns="45717">
            <a:spAutoFit/>
          </a:bodyPr>
          <a:lstStyle/>
          <a:p>
            <a:pPr algn="r" eaLnBrk="0" hangingPunct="0"/>
            <a:r>
              <a:rPr lang="en-US" sz="1400" dirty="0" smtClean="0">
                <a:effectLst>
                  <a:outerShdw blurRad="38100" dist="38100" dir="2700000" algn="tl">
                    <a:srgbClr val="000000">
                      <a:alpha val="43137"/>
                    </a:srgbClr>
                  </a:outerShdw>
                </a:effectLst>
                <a:latin typeface="+mj-lt"/>
              </a:rPr>
              <a:t>WFE </a:t>
            </a:r>
          </a:p>
          <a:p>
            <a:pPr algn="r" eaLnBrk="0" hangingPunct="0"/>
            <a:r>
              <a:rPr lang="en-US" sz="1400" dirty="0" smtClean="0">
                <a:effectLst>
                  <a:outerShdw blurRad="38100" dist="38100" dir="2700000" algn="tl">
                    <a:srgbClr val="000000">
                      <a:alpha val="43137"/>
                    </a:srgbClr>
                  </a:outerShdw>
                </a:effectLst>
                <a:latin typeface="+mj-lt"/>
              </a:rPr>
              <a:t>"Web Front End"</a:t>
            </a:r>
            <a:endParaRPr lang="en-US" sz="1400" dirty="0">
              <a:effectLst>
                <a:outerShdw blurRad="38100" dist="38100" dir="2700000" algn="tl">
                  <a:srgbClr val="000000">
                    <a:alpha val="43137"/>
                  </a:srgbClr>
                </a:outerShdw>
              </a:effectLst>
              <a:latin typeface="+mj-lt"/>
            </a:endParaRPr>
          </a:p>
        </p:txBody>
      </p:sp>
      <p:grpSp>
        <p:nvGrpSpPr>
          <p:cNvPr id="24" name="Group 160"/>
          <p:cNvGrpSpPr/>
          <p:nvPr/>
        </p:nvGrpSpPr>
        <p:grpSpPr>
          <a:xfrm>
            <a:off x="144262" y="4773641"/>
            <a:ext cx="952775" cy="1544025"/>
            <a:chOff x="144262" y="4773641"/>
            <a:chExt cx="952775" cy="1544025"/>
          </a:xfrm>
        </p:grpSpPr>
        <p:sp>
          <p:nvSpPr>
            <p:cNvPr id="153" name="Rounded Rectangle 152"/>
            <p:cNvSpPr/>
            <p:nvPr/>
          </p:nvSpPr>
          <p:spPr>
            <a:xfrm>
              <a:off x="250796" y="4773641"/>
              <a:ext cx="797858" cy="1544025"/>
            </a:xfrm>
            <a:prstGeom prst="roundRect">
              <a:avLst/>
            </a:prstGeom>
            <a:gradFill>
              <a:gsLst>
                <a:gs pos="33000">
                  <a:schemeClr val="accent1">
                    <a:lumMod val="75000"/>
                    <a:alpha val="91000"/>
                  </a:schemeClr>
                </a:gs>
                <a:gs pos="100000">
                  <a:srgbClr val="FFC000">
                    <a:alpha val="36000"/>
                  </a:srgbClr>
                </a:gs>
              </a:gsLst>
            </a:gradFill>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style>
            <a:lnRef idx="0">
              <a:schemeClr val="accent6"/>
            </a:lnRef>
            <a:fillRef idx="3">
              <a:schemeClr val="accent6"/>
            </a:fillRef>
            <a:effectRef idx="3">
              <a:schemeClr val="accent6"/>
            </a:effectRef>
            <a:fontRef idx="minor">
              <a:schemeClr val="lt1"/>
            </a:fontRef>
          </p:style>
          <p:txBody>
            <a:bodyPr anchor="b"/>
            <a:lstStyle/>
            <a:p>
              <a:pPr algn="ctr">
                <a:defRPr/>
              </a:pPr>
              <a:r>
                <a:rPr lang="en-US" dirty="0" smtClean="0">
                  <a:solidFill>
                    <a:schemeClr val="tx1"/>
                  </a:solidFill>
                  <a:effectLst>
                    <a:outerShdw blurRad="38100" dist="38100" dir="2700000" algn="tl">
                      <a:srgbClr val="000000">
                        <a:alpha val="43137"/>
                      </a:srgbClr>
                    </a:outerShdw>
                  </a:effectLst>
                </a:rPr>
                <a:t>NEW</a:t>
              </a:r>
              <a:endParaRPr lang="en-US" dirty="0">
                <a:solidFill>
                  <a:schemeClr val="tx1"/>
                </a:solidFill>
                <a:effectLst>
                  <a:outerShdw blurRad="38100" dist="38100" dir="2700000" algn="tl">
                    <a:srgbClr val="000000">
                      <a:alpha val="43137"/>
                    </a:srgbClr>
                  </a:outerShdw>
                </a:effectLst>
              </a:endParaRPr>
            </a:p>
          </p:txBody>
        </p:sp>
        <p:grpSp>
          <p:nvGrpSpPr>
            <p:cNvPr id="25" name="Group 82"/>
            <p:cNvGrpSpPr/>
            <p:nvPr/>
          </p:nvGrpSpPr>
          <p:grpSpPr>
            <a:xfrm>
              <a:off x="144262" y="5050195"/>
              <a:ext cx="952775" cy="874316"/>
              <a:chOff x="2835454" y="4279014"/>
              <a:chExt cx="952775" cy="874316"/>
            </a:xfrm>
          </p:grpSpPr>
          <p:pic>
            <p:nvPicPr>
              <p:cNvPr id="155" name="Picture 2" descr="E:\Projects\Microsoft\DPM_video\connect.dll_I2908_0409.png"/>
              <p:cNvPicPr>
                <a:picLocks noChangeAspect="1" noChangeArrowheads="1"/>
              </p:cNvPicPr>
              <p:nvPr/>
            </p:nvPicPr>
            <p:blipFill>
              <a:blip r:embed="rId6" cstate="print"/>
              <a:srcRect/>
              <a:stretch>
                <a:fillRect/>
              </a:stretch>
            </p:blipFill>
            <p:spPr bwMode="auto">
              <a:xfrm>
                <a:off x="2835454" y="4279014"/>
                <a:ext cx="863002" cy="863002"/>
              </a:xfrm>
              <a:prstGeom prst="rect">
                <a:avLst/>
              </a:prstGeom>
              <a:noFill/>
              <a:effectLst>
                <a:outerShdw blurRad="50800" dist="38100" dir="2700000" algn="tl" rotWithShape="0">
                  <a:prstClr val="black">
                    <a:alpha val="40000"/>
                  </a:prstClr>
                </a:outerShdw>
              </a:effectLst>
            </p:spPr>
          </p:pic>
          <p:grpSp>
            <p:nvGrpSpPr>
              <p:cNvPr id="26" name="Group 16"/>
              <p:cNvGrpSpPr/>
              <p:nvPr/>
            </p:nvGrpSpPr>
            <p:grpSpPr>
              <a:xfrm>
                <a:off x="3320716" y="4695801"/>
                <a:ext cx="467513" cy="457529"/>
                <a:chOff x="6691381" y="3538566"/>
                <a:chExt cx="1282751" cy="1346654"/>
              </a:xfrm>
            </p:grpSpPr>
            <p:sp>
              <p:nvSpPr>
                <p:cNvPr id="157" name="Oval 156"/>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27" name="Group 17"/>
                <p:cNvGrpSpPr/>
                <p:nvPr/>
              </p:nvGrpSpPr>
              <p:grpSpPr>
                <a:xfrm flipH="1">
                  <a:off x="6802955" y="3538566"/>
                  <a:ext cx="915230" cy="1242090"/>
                  <a:chOff x="8100716" y="3773214"/>
                  <a:chExt cx="441437" cy="599089"/>
                </a:xfrm>
              </p:grpSpPr>
              <p:sp>
                <p:nvSpPr>
                  <p:cNvPr id="159" name="Flowchart: Magnetic Disk 158"/>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60" name="Oval 159"/>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grpSp>
        <p:nvGrpSpPr>
          <p:cNvPr id="28" name="Group 151"/>
          <p:cNvGrpSpPr/>
          <p:nvPr/>
        </p:nvGrpSpPr>
        <p:grpSpPr>
          <a:xfrm>
            <a:off x="254864" y="2887361"/>
            <a:ext cx="1253302" cy="1910267"/>
            <a:chOff x="254864" y="2851736"/>
            <a:chExt cx="1253302" cy="1910267"/>
          </a:xfrm>
        </p:grpSpPr>
        <p:sp>
          <p:nvSpPr>
            <p:cNvPr id="154" name="Down Arrow 153"/>
            <p:cNvSpPr/>
            <p:nvPr/>
          </p:nvSpPr>
          <p:spPr>
            <a:xfrm>
              <a:off x="316045" y="3800651"/>
              <a:ext cx="411480" cy="961352"/>
            </a:xfrm>
            <a:prstGeom prst="downArrow">
              <a:avLst/>
            </a:prstGeom>
            <a:gradFill>
              <a:gsLst>
                <a:gs pos="0">
                  <a:schemeClr val="accent3">
                    <a:lumMod val="75000"/>
                  </a:schemeClr>
                </a:gs>
                <a:gs pos="100000">
                  <a:srgbClr val="5AAF3F"/>
                </a:gs>
              </a:gsLst>
              <a:lin ang="16200000" scaled="0"/>
            </a:gradFill>
            <a:effectLst/>
            <a:scene3d>
              <a:camera prst="orthographicFront">
                <a:rot lat="0" lon="0" rev="0"/>
              </a:camera>
              <a:lightRig rig="threePt" dir="t">
                <a:rot lat="0" lon="0" rev="1200000"/>
              </a:lightRig>
            </a:scene3d>
            <a:sp3d>
              <a:bevelT w="38100" h="25400"/>
            </a:sp3d>
          </p:spPr>
          <p:style>
            <a:lnRef idx="0">
              <a:schemeClr val="accent3"/>
            </a:lnRef>
            <a:fillRef idx="3">
              <a:schemeClr val="accent3"/>
            </a:fillRef>
            <a:effectRef idx="3">
              <a:schemeClr val="accent3"/>
            </a:effectRef>
            <a:fontRef idx="minor">
              <a:schemeClr val="lt1"/>
            </a:fontRef>
          </p:style>
          <p:txBody>
            <a:bodyPr anchor="ctr"/>
            <a:lstStyle/>
            <a:p>
              <a:pPr>
                <a:defRPr/>
              </a:pPr>
              <a:endParaRPr lang="en-US" sz="1200" b="1">
                <a:solidFill>
                  <a:schemeClr val="tx1"/>
                </a:solidFill>
                <a:effectLst>
                  <a:outerShdw blurRad="38100" dist="38100" dir="2700000" algn="tl">
                    <a:srgbClr val="000000">
                      <a:alpha val="43137"/>
                    </a:srgbClr>
                  </a:outerShdw>
                </a:effectLst>
              </a:endParaRPr>
            </a:p>
          </p:txBody>
        </p:sp>
        <p:sp>
          <p:nvSpPr>
            <p:cNvPr id="156" name="Rounded Rectangle 155"/>
            <p:cNvSpPr/>
            <p:nvPr/>
          </p:nvSpPr>
          <p:spPr>
            <a:xfrm>
              <a:off x="254864" y="2851736"/>
              <a:ext cx="1253302" cy="996696"/>
            </a:xfrm>
            <a:prstGeom prst="roundRect">
              <a:avLst/>
            </a:prstGeom>
            <a:gradFill>
              <a:gsLst>
                <a:gs pos="0">
                  <a:schemeClr val="accent3">
                    <a:lumMod val="75000"/>
                  </a:schemeClr>
                </a:gs>
                <a:gs pos="100000">
                  <a:srgbClr val="5AAF3F"/>
                </a:gs>
              </a:gsLst>
              <a:lin ang="5400000" scaled="0"/>
            </a:gradFill>
            <a:effectLst/>
            <a:scene3d>
              <a:camera prst="orthographicFront">
                <a:rot lat="0" lon="0" rev="0"/>
              </a:camera>
              <a:lightRig rig="threePt" dir="t">
                <a:rot lat="0" lon="0" rev="1200000"/>
              </a:lightRig>
            </a:scene3d>
            <a:sp3d>
              <a:bevelT w="38100" h="25400"/>
            </a:sp3d>
          </p:spPr>
          <p:style>
            <a:lnRef idx="0">
              <a:schemeClr val="accent3"/>
            </a:lnRef>
            <a:fillRef idx="3">
              <a:schemeClr val="accent3"/>
            </a:fillRef>
            <a:effectRef idx="3">
              <a:schemeClr val="accent3"/>
            </a:effectRef>
            <a:fontRef idx="minor">
              <a:schemeClr val="lt1"/>
            </a:fontRef>
          </p:style>
          <p:txBody>
            <a:bodyPr anchor="ctr"/>
            <a:lstStyle/>
            <a:p>
              <a:pPr>
                <a:defRPr/>
              </a:pPr>
              <a:r>
                <a:rPr lang="en-US" sz="1200" b="1" dirty="0">
                  <a:solidFill>
                    <a:schemeClr val="tx1"/>
                  </a:solidFill>
                  <a:effectLst>
                    <a:outerShdw blurRad="38100" dist="38100" dir="2700000" algn="tl">
                      <a:srgbClr val="000000">
                        <a:alpha val="43137"/>
                      </a:srgbClr>
                    </a:outerShdw>
                  </a:effectLst>
                </a:rPr>
                <a:t>DPM AGENT </a:t>
              </a:r>
              <a:r>
                <a:rPr lang="en-US" sz="1200" dirty="0">
                  <a:solidFill>
                    <a:schemeClr val="tx1"/>
                  </a:solidFill>
                  <a:effectLst>
                    <a:outerShdw blurRad="38100" dist="38100" dir="2700000" algn="tl">
                      <a:srgbClr val="000000">
                        <a:alpha val="43137"/>
                      </a:srgbClr>
                    </a:outerShdw>
                  </a:effectLst>
                </a:rPr>
                <a:t>installed automatically by AD/GP or SMS/SCCM</a:t>
              </a:r>
            </a:p>
          </p:txBody>
        </p:sp>
      </p:grpSp>
      <p:sp>
        <p:nvSpPr>
          <p:cNvPr id="158" name="Left Arrow 157"/>
          <p:cNvSpPr/>
          <p:nvPr/>
        </p:nvSpPr>
        <p:spPr bwMode="auto">
          <a:xfrm>
            <a:off x="4147218" y="3599687"/>
            <a:ext cx="3396342" cy="522287"/>
          </a:xfrm>
          <a:prstGeom prst="leftArrow">
            <a:avLst/>
          </a:prstGeom>
          <a:gradFill rotWithShape="1">
            <a:gsLst>
              <a:gs pos="0">
                <a:schemeClr val="tx1">
                  <a:lumMod val="85000"/>
                  <a:lumOff val="15000"/>
                  <a:alpha val="0"/>
                </a:schemeClr>
              </a:gs>
              <a:gs pos="22000">
                <a:srgbClr val="FF3300">
                  <a:alpha val="84000"/>
                </a:srgbClr>
              </a:gs>
            </a:gsLst>
            <a:lin ang="10800000" scaled="0"/>
          </a:gradFill>
          <a:ln w="9525">
            <a:noFill/>
            <a:miter lim="800000"/>
            <a:headEnd/>
            <a:tailEnd/>
          </a:ln>
          <a:scene3d>
            <a:camera prst="orthographicFront"/>
            <a:lightRig rig="threePt" dir="t"/>
          </a:scene3d>
          <a:sp3d>
            <a:bevelT w="38100" h="25400"/>
          </a:sp3d>
        </p:spPr>
        <p:txBody>
          <a:bodyPr wrap="none" lIns="91435" tIns="45717" rIns="91435" bIns="45717" anchor="b"/>
          <a:lstStyle/>
          <a:p>
            <a:pPr algn="ctr" defTabSz="1096909" eaLnBrk="0" hangingPunct="0">
              <a:defRPr/>
            </a:pPr>
            <a:r>
              <a:rPr lang="en-US" sz="1500" dirty="0" smtClean="0">
                <a:effectLst>
                  <a:outerShdw blurRad="38100" dist="38100" dir="2700000" algn="tl">
                    <a:srgbClr val="000000">
                      <a:alpha val="43137"/>
                    </a:srgbClr>
                  </a:outerShdw>
                </a:effectLst>
                <a:latin typeface="+mj-lt"/>
              </a:rPr>
              <a:t>Next Scheduled Backup</a:t>
            </a:r>
            <a:endParaRPr lang="en-US" sz="1500" dirty="0">
              <a:effectLst>
                <a:outerShdw blurRad="38100" dist="38100" dir="2700000" algn="tl">
                  <a:srgbClr val="000000">
                    <a:alpha val="43137"/>
                  </a:srgbClr>
                </a:outerShdw>
              </a:effectLst>
              <a:latin typeface="+mj-lt"/>
            </a:endParaRPr>
          </a:p>
        </p:txBody>
      </p:sp>
      <p:sp>
        <p:nvSpPr>
          <p:cNvPr id="161" name="Right Arrow 160"/>
          <p:cNvSpPr/>
          <p:nvPr/>
        </p:nvSpPr>
        <p:spPr bwMode="auto">
          <a:xfrm>
            <a:off x="4052441" y="3602835"/>
            <a:ext cx="3567830" cy="522287"/>
          </a:xfrm>
          <a:prstGeom prst="rightArrow">
            <a:avLst/>
          </a:prstGeom>
          <a:gradFill rotWithShape="1">
            <a:gsLst>
              <a:gs pos="0">
                <a:schemeClr val="tx1">
                  <a:lumMod val="85000"/>
                  <a:lumOff val="15000"/>
                  <a:alpha val="0"/>
                </a:schemeClr>
              </a:gs>
              <a:gs pos="23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a:effectLst>
                  <a:outerShdw blurRad="38100" dist="38100" dir="2700000" algn="tl">
                    <a:srgbClr val="000000">
                      <a:alpha val="43137"/>
                    </a:srgbClr>
                  </a:outerShdw>
                </a:effectLst>
                <a:latin typeface="+mj-lt"/>
              </a:rPr>
              <a:t>SharePoint VSS Writer</a:t>
            </a:r>
          </a:p>
        </p:txBody>
      </p:sp>
      <p:sp>
        <p:nvSpPr>
          <p:cNvPr id="170" name="Right Arrow 169"/>
          <p:cNvSpPr/>
          <p:nvPr/>
        </p:nvSpPr>
        <p:spPr bwMode="auto">
          <a:xfrm rot="19838825">
            <a:off x="2889105" y="4482827"/>
            <a:ext cx="2336800" cy="412750"/>
          </a:xfrm>
          <a:prstGeom prst="rightArrow">
            <a:avLst/>
          </a:prstGeom>
          <a:gradFill rotWithShape="1">
            <a:gsLst>
              <a:gs pos="0">
                <a:schemeClr val="tx1">
                  <a:lumMod val="85000"/>
                  <a:lumOff val="15000"/>
                  <a:alpha val="0"/>
                </a:schemeClr>
              </a:gs>
              <a:gs pos="23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a:effectLst>
                  <a:outerShdw blurRad="38100" dist="38100" dir="2700000" algn="tl">
                    <a:srgbClr val="000000">
                      <a:alpha val="43137"/>
                    </a:srgbClr>
                  </a:outerShdw>
                </a:effectLst>
                <a:latin typeface="+mj-lt"/>
              </a:rPr>
              <a:t>SQL</a:t>
            </a:r>
          </a:p>
        </p:txBody>
      </p:sp>
      <p:sp>
        <p:nvSpPr>
          <p:cNvPr id="174" name="Right Arrow 173"/>
          <p:cNvSpPr/>
          <p:nvPr/>
        </p:nvSpPr>
        <p:spPr bwMode="auto">
          <a:xfrm rot="19838825">
            <a:off x="2162281" y="4477439"/>
            <a:ext cx="2062423" cy="414338"/>
          </a:xfrm>
          <a:prstGeom prst="rightArrow">
            <a:avLst/>
          </a:prstGeom>
          <a:gradFill rotWithShape="1">
            <a:gsLst>
              <a:gs pos="0">
                <a:schemeClr val="tx1">
                  <a:lumMod val="85000"/>
                  <a:lumOff val="15000"/>
                  <a:alpha val="0"/>
                </a:schemeClr>
              </a:gs>
              <a:gs pos="23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a:effectLst>
                  <a:outerShdw blurRad="38100" dist="38100" dir="2700000" algn="tl">
                    <a:srgbClr val="000000">
                      <a:alpha val="43137"/>
                    </a:srgbClr>
                  </a:outerShdw>
                </a:effectLst>
                <a:latin typeface="+mj-lt"/>
              </a:rPr>
              <a:t>SQL</a:t>
            </a:r>
          </a:p>
        </p:txBody>
      </p:sp>
      <p:sp>
        <p:nvSpPr>
          <p:cNvPr id="175" name="Right Arrow 174"/>
          <p:cNvSpPr/>
          <p:nvPr/>
        </p:nvSpPr>
        <p:spPr bwMode="auto">
          <a:xfrm rot="19838825">
            <a:off x="708705" y="4356590"/>
            <a:ext cx="2338387" cy="412750"/>
          </a:xfrm>
          <a:prstGeom prst="rightArrow">
            <a:avLst/>
          </a:prstGeom>
          <a:gradFill rotWithShape="1">
            <a:gsLst>
              <a:gs pos="0">
                <a:schemeClr val="tx1">
                  <a:lumMod val="85000"/>
                  <a:lumOff val="15000"/>
                  <a:alpha val="0"/>
                </a:schemeClr>
              </a:gs>
              <a:gs pos="23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a:effectLst>
                  <a:outerShdw blurRad="38100" dist="38100" dir="2700000" algn="tl">
                    <a:srgbClr val="000000">
                      <a:alpha val="43137"/>
                    </a:srgbClr>
                  </a:outerShdw>
                </a:effectLst>
                <a:latin typeface="+mj-lt"/>
              </a:rPr>
              <a:t>SQL</a:t>
            </a:r>
          </a:p>
        </p:txBody>
      </p:sp>
      <p:sp>
        <p:nvSpPr>
          <p:cNvPr id="176" name="Right Arrow 175"/>
          <p:cNvSpPr/>
          <p:nvPr/>
        </p:nvSpPr>
        <p:spPr bwMode="auto">
          <a:xfrm rot="19838825">
            <a:off x="1374842" y="4396277"/>
            <a:ext cx="2338388" cy="412750"/>
          </a:xfrm>
          <a:prstGeom prst="rightArrow">
            <a:avLst/>
          </a:prstGeom>
          <a:gradFill rotWithShape="1">
            <a:gsLst>
              <a:gs pos="0">
                <a:schemeClr val="tx1">
                  <a:lumMod val="85000"/>
                  <a:lumOff val="15000"/>
                  <a:alpha val="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a:effectLst>
                  <a:outerShdw blurRad="38100" dist="38100" dir="2700000" algn="tl">
                    <a:srgbClr val="000000">
                      <a:alpha val="43137"/>
                    </a:srgbClr>
                  </a:outerShdw>
                </a:effectLst>
                <a:latin typeface="+mj-lt"/>
              </a:rPr>
              <a:t>SQL</a:t>
            </a:r>
          </a:p>
        </p:txBody>
      </p:sp>
      <p:grpSp>
        <p:nvGrpSpPr>
          <p:cNvPr id="29" name="Group 50"/>
          <p:cNvGrpSpPr/>
          <p:nvPr/>
        </p:nvGrpSpPr>
        <p:grpSpPr>
          <a:xfrm>
            <a:off x="5159873" y="1733308"/>
            <a:ext cx="3468687" cy="1824037"/>
            <a:chOff x="4662488" y="1474788"/>
            <a:chExt cx="3468687" cy="1824037"/>
          </a:xfrm>
        </p:grpSpPr>
        <p:sp>
          <p:nvSpPr>
            <p:cNvPr id="178" name="Bent-Up Arrow 177"/>
            <p:cNvSpPr/>
            <p:nvPr/>
          </p:nvSpPr>
          <p:spPr bwMode="auto">
            <a:xfrm rot="10800000" flipH="1">
              <a:off x="4662488" y="1484313"/>
              <a:ext cx="3468687" cy="1814512"/>
            </a:xfrm>
            <a:prstGeom prst="bentUpArrow">
              <a:avLst>
                <a:gd name="adj1" fmla="val 15183"/>
                <a:gd name="adj2" fmla="val 20433"/>
                <a:gd name="adj3" fmla="val 21635"/>
              </a:avLst>
            </a:prstGeom>
            <a:gradFill rotWithShape="1">
              <a:gsLst>
                <a:gs pos="0">
                  <a:schemeClr val="tx1">
                    <a:lumMod val="85000"/>
                    <a:lumOff val="15000"/>
                    <a:alpha val="0"/>
                  </a:scheme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endParaRPr lang="en-US" sz="1500" dirty="0">
                <a:effectLst>
                  <a:outerShdw blurRad="38100" dist="38100" dir="2700000" algn="tl">
                    <a:srgbClr val="000000">
                      <a:alpha val="43137"/>
                    </a:srgbClr>
                  </a:outerShdw>
                </a:effectLst>
                <a:latin typeface="+mj-lt"/>
              </a:endParaRPr>
            </a:p>
          </p:txBody>
        </p:sp>
        <p:sp>
          <p:nvSpPr>
            <p:cNvPr id="179" name="Rectangle 178"/>
            <p:cNvSpPr/>
            <p:nvPr/>
          </p:nvSpPr>
          <p:spPr bwMode="auto">
            <a:xfrm>
              <a:off x="4757738" y="1474788"/>
              <a:ext cx="3139353" cy="247134"/>
            </a:xfrm>
            <a:prstGeom prst="rect">
              <a:avLst/>
            </a:prstGeom>
            <a:no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a:effectLst>
                    <a:outerShdw blurRad="38100" dist="38100" dir="2700000" algn="tl">
                      <a:srgbClr val="000000">
                        <a:alpha val="43137"/>
                      </a:srgbClr>
                    </a:outerShdw>
                  </a:effectLst>
                  <a:latin typeface="+mj-lt"/>
                </a:rPr>
                <a:t>System State</a:t>
              </a:r>
            </a:p>
          </p:txBody>
        </p:sp>
      </p:grpSp>
      <p:sp>
        <p:nvSpPr>
          <p:cNvPr id="180" name="Right Arrow 179"/>
          <p:cNvSpPr/>
          <p:nvPr/>
        </p:nvSpPr>
        <p:spPr bwMode="auto">
          <a:xfrm rot="19838825">
            <a:off x="4694967" y="4528413"/>
            <a:ext cx="2577727" cy="412750"/>
          </a:xfrm>
          <a:prstGeom prst="rightArrow">
            <a:avLst/>
          </a:prstGeom>
          <a:gradFill rotWithShape="1">
            <a:gsLst>
              <a:gs pos="0">
                <a:schemeClr val="tx1">
                  <a:lumMod val="85000"/>
                  <a:lumOff val="15000"/>
                  <a:alpha val="0"/>
                </a:schemeClr>
              </a:gs>
              <a:gs pos="23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smtClean="0">
                <a:effectLst>
                  <a:outerShdw blurRad="38100" dist="38100" dir="2700000" algn="tl">
                    <a:srgbClr val="000000">
                      <a:alpha val="43137"/>
                    </a:srgbClr>
                  </a:outerShdw>
                </a:effectLst>
                <a:latin typeface="+mj-lt"/>
              </a:rPr>
              <a:t>Index</a:t>
            </a:r>
            <a:endParaRPr lang="en-US" sz="1500" dirty="0">
              <a:effectLst>
                <a:outerShdw blurRad="38100" dist="38100" dir="2700000" algn="tl">
                  <a:srgbClr val="000000">
                    <a:alpha val="43137"/>
                  </a:srgbClr>
                </a:outerShdw>
              </a:effectLst>
              <a:latin typeface="+mj-lt"/>
            </a:endParaRPr>
          </a:p>
        </p:txBody>
      </p:sp>
      <p:sp>
        <p:nvSpPr>
          <p:cNvPr id="126" name="Title 125"/>
          <p:cNvSpPr>
            <a:spLocks noGrp="1"/>
          </p:cNvSpPr>
          <p:nvPr>
            <p:ph type="title"/>
          </p:nvPr>
        </p:nvSpPr>
        <p:spPr/>
        <p:txBody>
          <a:bodyPr/>
          <a:lstStyle/>
          <a:p>
            <a:r>
              <a:rPr lang="en-US" dirty="0" smtClean="0"/>
              <a:t>SharePoint 2007 &amp; WSS 3.0</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40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1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1000"/>
                                        <p:tgtEl>
                                          <p:spTgt spid="28"/>
                                        </p:tgtEl>
                                      </p:cBhvr>
                                    </p:animEffect>
                                    <p:set>
                                      <p:cBhvr>
                                        <p:cTn id="18" dur="1" fill="hold">
                                          <p:stCondLst>
                                            <p:cond delay="999"/>
                                          </p:stCondLst>
                                        </p:cTn>
                                        <p:tgtEl>
                                          <p:spTgt spid="28"/>
                                        </p:tgtEl>
                                        <p:attrNameLst>
                                          <p:attrName>style.visibility</p:attrName>
                                        </p:attrNameLst>
                                      </p:cBhvr>
                                      <p:to>
                                        <p:strVal val="hidden"/>
                                      </p:to>
                                    </p:se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right)">
                                      <p:cBhvr>
                                        <p:cTn id="22" dur="1000"/>
                                        <p:tgtEl>
                                          <p:spTgt spid="1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1" nodeType="clickEffect">
                                  <p:stCondLst>
                                    <p:cond delay="0"/>
                                  </p:stCondLst>
                                  <p:childTnLst>
                                    <p:animEffect transition="out" filter="wipe(left)">
                                      <p:cBhvr>
                                        <p:cTn id="26" dur="1000"/>
                                        <p:tgtEl>
                                          <p:spTgt spid="158"/>
                                        </p:tgtEl>
                                      </p:cBhvr>
                                    </p:animEffect>
                                    <p:set>
                                      <p:cBhvr>
                                        <p:cTn id="27" dur="1" fill="hold">
                                          <p:stCondLst>
                                            <p:cond delay="999"/>
                                          </p:stCondLst>
                                        </p:cTn>
                                        <p:tgtEl>
                                          <p:spTgt spid="158"/>
                                        </p:tgtEl>
                                        <p:attrNameLst>
                                          <p:attrName>style.visibility</p:attrName>
                                        </p:attrNameLst>
                                      </p:cBhvr>
                                      <p:to>
                                        <p:strVal val="hidden"/>
                                      </p:to>
                                    </p:se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wipe(left)">
                                      <p:cBhvr>
                                        <p:cTn id="31" dur="1000"/>
                                        <p:tgtEl>
                                          <p:spTgt spid="161"/>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70"/>
                                        </p:tgtEl>
                                        <p:attrNameLst>
                                          <p:attrName>style.visibility</p:attrName>
                                        </p:attrNameLst>
                                      </p:cBhvr>
                                      <p:to>
                                        <p:strVal val="visible"/>
                                      </p:to>
                                    </p:set>
                                    <p:animEffect transition="in" filter="wipe(left)">
                                      <p:cBhvr>
                                        <p:cTn id="35" dur="1000"/>
                                        <p:tgtEl>
                                          <p:spTgt spid="1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4"/>
                                        </p:tgtEl>
                                        <p:attrNameLst>
                                          <p:attrName>style.visibility</p:attrName>
                                        </p:attrNameLst>
                                      </p:cBhvr>
                                      <p:to>
                                        <p:strVal val="visible"/>
                                      </p:to>
                                    </p:set>
                                    <p:animEffect transition="in" filter="wipe(left)">
                                      <p:cBhvr>
                                        <p:cTn id="38" dur="1000"/>
                                        <p:tgtEl>
                                          <p:spTgt spid="17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75"/>
                                        </p:tgtEl>
                                        <p:attrNameLst>
                                          <p:attrName>style.visibility</p:attrName>
                                        </p:attrNameLst>
                                      </p:cBhvr>
                                      <p:to>
                                        <p:strVal val="visible"/>
                                      </p:to>
                                    </p:set>
                                    <p:animEffect transition="in" filter="wipe(left)">
                                      <p:cBhvr>
                                        <p:cTn id="41" dur="1000"/>
                                        <p:tgtEl>
                                          <p:spTgt spid="17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76"/>
                                        </p:tgtEl>
                                        <p:attrNameLst>
                                          <p:attrName>style.visibility</p:attrName>
                                        </p:attrNameLst>
                                      </p:cBhvr>
                                      <p:to>
                                        <p:strVal val="visible"/>
                                      </p:to>
                                    </p:set>
                                    <p:animEffect transition="in" filter="wipe(left)">
                                      <p:cBhvr>
                                        <p:cTn id="44" dur="1000"/>
                                        <p:tgtEl>
                                          <p:spTgt spid="176"/>
                                        </p:tgtEl>
                                      </p:cBhvr>
                                    </p:animEffect>
                                  </p:childTnLst>
                                </p:cTn>
                              </p:par>
                            </p:childTnLst>
                          </p:cTn>
                        </p:par>
                        <p:par>
                          <p:cTn id="45" fill="hold">
                            <p:stCondLst>
                              <p:cond delay="3000"/>
                            </p:stCondLst>
                            <p:childTnLst>
                              <p:par>
                                <p:cTn id="46" presetID="22" presetClass="entr" presetSubtype="1" fill="hold" nodeType="afterEffect">
                                  <p:stCondLst>
                                    <p:cond delay="1000"/>
                                  </p:stCondLst>
                                  <p:childTnLst>
                                    <p:set>
                                      <p:cBhvr>
                                        <p:cTn id="47" dur="1" fill="hold">
                                          <p:stCondLst>
                                            <p:cond delay="0"/>
                                          </p:stCondLst>
                                        </p:cTn>
                                        <p:tgtEl>
                                          <p:spTgt spid="29"/>
                                        </p:tgtEl>
                                        <p:attrNameLst>
                                          <p:attrName>style.visibility</p:attrName>
                                        </p:attrNameLst>
                                      </p:cBhvr>
                                      <p:to>
                                        <p:strVal val="visible"/>
                                      </p:to>
                                    </p:set>
                                    <p:animEffect transition="in" filter="wipe(up)">
                                      <p:cBhvr>
                                        <p:cTn id="48" dur="1000"/>
                                        <p:tgtEl>
                                          <p:spTgt spid="29"/>
                                        </p:tgtEl>
                                      </p:cBhvr>
                                    </p:animEffect>
                                  </p:childTnLst>
                                </p:cTn>
                              </p:par>
                              <p:par>
                                <p:cTn id="49" presetID="22" presetClass="entr" presetSubtype="4" fill="hold" grpId="0" nodeType="withEffect">
                                  <p:stCondLst>
                                    <p:cond delay="1400"/>
                                  </p:stCondLst>
                                  <p:childTnLst>
                                    <p:set>
                                      <p:cBhvr>
                                        <p:cTn id="50" dur="1" fill="hold">
                                          <p:stCondLst>
                                            <p:cond delay="0"/>
                                          </p:stCondLst>
                                        </p:cTn>
                                        <p:tgtEl>
                                          <p:spTgt spid="180"/>
                                        </p:tgtEl>
                                        <p:attrNameLst>
                                          <p:attrName>style.visibility</p:attrName>
                                        </p:attrNameLst>
                                      </p:cBhvr>
                                      <p:to>
                                        <p:strVal val="visible"/>
                                      </p:to>
                                    </p:set>
                                    <p:animEffect transition="in" filter="wipe(down)">
                                      <p:cBhvr>
                                        <p:cTn id="51"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58" grpId="1" animBg="1"/>
      <p:bldP spid="161" grpId="0" animBg="1"/>
      <p:bldP spid="170" grpId="0" animBg="1"/>
      <p:bldP spid="174" grpId="0" animBg="1"/>
      <p:bldP spid="175" grpId="0" animBg="1"/>
      <p:bldP spid="176" grpId="0" animBg="1"/>
      <p:bldP spid="1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itle 4"/>
          <p:cNvSpPr>
            <a:spLocks noGrp="1"/>
          </p:cNvSpPr>
          <p:nvPr>
            <p:ph type="title"/>
          </p:nvPr>
        </p:nvSpPr>
        <p:spPr/>
        <p:txBody>
          <a:bodyPr/>
          <a:lstStyle/>
          <a:p>
            <a:r>
              <a:rPr lang="en-US" smtClean="0"/>
              <a:t>Agenda</a:t>
            </a:r>
          </a:p>
        </p:txBody>
      </p:sp>
      <p:sp>
        <p:nvSpPr>
          <p:cNvPr id="11" name="Content Placeholder 2"/>
          <p:cNvSpPr>
            <a:spLocks noGrp="1"/>
          </p:cNvSpPr>
          <p:nvPr>
            <p:ph type="body" sz="quarter" idx="10"/>
          </p:nvPr>
        </p:nvSpPr>
        <p:spPr>
          <a:xfrm>
            <a:off x="381000" y="1411552"/>
            <a:ext cx="8544636" cy="4552520"/>
          </a:xfrm>
        </p:spPr>
        <p:txBody>
          <a:bodyPr/>
          <a:lstStyle/>
          <a:p>
            <a:r>
              <a:rPr lang="en-US" dirty="0" smtClean="0"/>
              <a:t>Two-slide refresher on DPM 2007</a:t>
            </a:r>
          </a:p>
          <a:p>
            <a:r>
              <a:rPr lang="en-US" dirty="0" smtClean="0"/>
              <a:t>How does data protection REALLY work</a:t>
            </a:r>
          </a:p>
          <a:p>
            <a:r>
              <a:rPr lang="en-US" dirty="0" smtClean="0"/>
              <a:t>Exchange</a:t>
            </a:r>
          </a:p>
          <a:p>
            <a:r>
              <a:rPr lang="en-US" dirty="0" smtClean="0"/>
              <a:t>SQL Server</a:t>
            </a:r>
          </a:p>
          <a:p>
            <a:r>
              <a:rPr lang="en-US" dirty="0" smtClean="0"/>
              <a:t>SharePoint</a:t>
            </a:r>
          </a:p>
          <a:p>
            <a:r>
              <a:rPr lang="en-US" dirty="0" smtClean="0"/>
              <a:t>Virtualization</a:t>
            </a:r>
          </a:p>
          <a:p>
            <a:r>
              <a:rPr lang="en-US" dirty="0" smtClean="0"/>
              <a:t>Putting it all together</a:t>
            </a:r>
          </a:p>
          <a:p>
            <a:r>
              <a:rPr lang="en-US" dirty="0" smtClean="0"/>
              <a:t>Questions and Answers</a:t>
            </a:r>
          </a:p>
          <a:p>
            <a:r>
              <a:rPr lang="en-US" dirty="0" smtClean="0"/>
              <a:t>What is coming in DPM v3 for applications</a:t>
            </a:r>
          </a:p>
        </p:txBody>
      </p:sp>
      <p:sp>
        <p:nvSpPr>
          <p:cNvPr id="4" name="TextBox 3"/>
          <p:cNvSpPr txBox="1"/>
          <p:nvPr/>
        </p:nvSpPr>
        <p:spPr>
          <a:xfrm>
            <a:off x="1371600" y="6488668"/>
            <a:ext cx="6622326" cy="369332"/>
          </a:xfrm>
          <a:prstGeom prst="rect">
            <a:avLst/>
          </a:prstGeom>
          <a:noFill/>
        </p:spPr>
        <p:txBody>
          <a:bodyPr wrap="none" rtlCol="0">
            <a:spAutoFit/>
          </a:bodyPr>
          <a:lstStyle/>
          <a:p>
            <a:r>
              <a:rPr lang="en-US" i="1" dirty="0" smtClean="0">
                <a:solidFill>
                  <a:srgbClr val="FFC000"/>
                </a:solidFill>
                <a:effectLst>
                  <a:outerShdw blurRad="38100" dist="38100" dir="2700000" algn="tl">
                    <a:srgbClr val="000000">
                      <a:alpha val="43137"/>
                    </a:srgbClr>
                  </a:outerShdw>
                </a:effectLst>
              </a:rPr>
              <a:t>There are slides I will not cover in this PPT – for your reference</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bwMode="auto">
          <a:xfrm>
            <a:off x="142503" y="1235034"/>
            <a:ext cx="8847117" cy="5246488"/>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83969" name="Rectangle 2"/>
          <p:cNvSpPr>
            <a:spLocks noGrp="1" noChangeArrowheads="1"/>
          </p:cNvSpPr>
          <p:nvPr>
            <p:ph type="title"/>
          </p:nvPr>
        </p:nvSpPr>
        <p:spPr/>
        <p:txBody>
          <a:bodyPr/>
          <a:lstStyle/>
          <a:p>
            <a:r>
              <a:rPr lang="en-GB" smtClean="0"/>
              <a:t>SharePoint 2007 Recovery</a:t>
            </a:r>
            <a:endParaRPr lang="en-GB" dirty="0" smtClean="0"/>
          </a:p>
        </p:txBody>
      </p:sp>
      <p:sp>
        <p:nvSpPr>
          <p:cNvPr id="83970" name="Content Placeholder 75"/>
          <p:cNvSpPr>
            <a:spLocks noGrp="1"/>
          </p:cNvSpPr>
          <p:nvPr>
            <p:ph type="body" sz="quarter" idx="4294967295"/>
          </p:nvPr>
        </p:nvSpPr>
        <p:spPr bwMode="auto">
          <a:xfrm>
            <a:off x="0" y="1304925"/>
            <a:ext cx="3549650" cy="769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bg1"/>
              </a:buClr>
            </a:pPr>
            <a:r>
              <a:rPr lang="en-US" sz="2200" dirty="0" smtClean="0">
                <a:solidFill>
                  <a:schemeClr val="tx1"/>
                </a:solidFill>
                <a:effectLst>
                  <a:outerShdw blurRad="38100" dist="38100" dir="2700000" algn="tl">
                    <a:srgbClr val="000000">
                      <a:alpha val="43137"/>
                    </a:srgbClr>
                  </a:outerShdw>
                </a:effectLst>
              </a:rPr>
              <a:t>The Entire Farm</a:t>
            </a:r>
          </a:p>
          <a:p>
            <a:pPr eaLnBrk="1" hangingPunct="1">
              <a:buClr>
                <a:schemeClr val="bg1"/>
              </a:buClr>
            </a:pPr>
            <a:endParaRPr lang="en-US" sz="2200" dirty="0" smtClean="0">
              <a:solidFill>
                <a:schemeClr val="tx1"/>
              </a:solidFill>
              <a:effectLst>
                <a:outerShdw blurRad="38100" dist="38100" dir="2700000" algn="tl">
                  <a:srgbClr val="000000">
                    <a:alpha val="43137"/>
                  </a:srgbClr>
                </a:outerShdw>
              </a:effectLst>
            </a:endParaRPr>
          </a:p>
        </p:txBody>
      </p:sp>
      <p:cxnSp>
        <p:nvCxnSpPr>
          <p:cNvPr id="90" name="Straight Connector 89"/>
          <p:cNvCxnSpPr/>
          <p:nvPr/>
        </p:nvCxnSpPr>
        <p:spPr bwMode="auto">
          <a:xfrm rot="5400000" flipH="1" flipV="1">
            <a:off x="2531176" y="4324832"/>
            <a:ext cx="808395" cy="728397"/>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bwMode="auto">
          <a:xfrm rot="10800000">
            <a:off x="3299570" y="4276365"/>
            <a:ext cx="940213" cy="889512"/>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bwMode="auto">
          <a:xfrm rot="5400000" flipH="1" flipV="1">
            <a:off x="2148542" y="3891401"/>
            <a:ext cx="842262" cy="1561391"/>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bwMode="auto">
          <a:xfrm rot="5400000" flipH="1" flipV="1">
            <a:off x="1743470" y="3520192"/>
            <a:ext cx="825328" cy="2320742"/>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2" name="Group 72"/>
          <p:cNvGrpSpPr/>
          <p:nvPr/>
        </p:nvGrpSpPr>
        <p:grpSpPr>
          <a:xfrm>
            <a:off x="3036333" y="3482795"/>
            <a:ext cx="1012149" cy="882853"/>
            <a:chOff x="2894831" y="3439763"/>
            <a:chExt cx="1012149" cy="882853"/>
          </a:xfrm>
        </p:grpSpPr>
        <p:pic>
          <p:nvPicPr>
            <p:cNvPr id="95" name="Picture 2" descr="E:\Projects\Microsoft\DPM_video\connect.dll_I2908_0409.png"/>
            <p:cNvPicPr>
              <a:picLocks noChangeAspect="1" noChangeArrowheads="1"/>
            </p:cNvPicPr>
            <p:nvPr/>
          </p:nvPicPr>
          <p:blipFill>
            <a:blip r:embed="rId3" cstate="print"/>
            <a:srcRect/>
            <a:stretch>
              <a:fillRect/>
            </a:stretch>
          </p:blipFill>
          <p:spPr bwMode="auto">
            <a:xfrm>
              <a:off x="2894831" y="3439763"/>
              <a:ext cx="863002" cy="863002"/>
            </a:xfrm>
            <a:prstGeom prst="rect">
              <a:avLst/>
            </a:prstGeom>
            <a:noFill/>
          </p:spPr>
        </p:pic>
        <p:grpSp>
          <p:nvGrpSpPr>
            <p:cNvPr id="3" name="Group 16"/>
            <p:cNvGrpSpPr/>
            <p:nvPr/>
          </p:nvGrpSpPr>
          <p:grpSpPr>
            <a:xfrm>
              <a:off x="3441833" y="3867403"/>
              <a:ext cx="465147" cy="455213"/>
              <a:chOff x="6691381" y="3538566"/>
              <a:chExt cx="1282751" cy="1346654"/>
            </a:xfrm>
          </p:grpSpPr>
          <p:sp>
            <p:nvSpPr>
              <p:cNvPr id="97" name="Oval 96"/>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4" name="Group 17"/>
              <p:cNvGrpSpPr/>
              <p:nvPr/>
            </p:nvGrpSpPr>
            <p:grpSpPr>
              <a:xfrm flipH="1">
                <a:off x="6802955" y="3538566"/>
                <a:ext cx="915230" cy="1242090"/>
                <a:chOff x="8100716" y="3773214"/>
                <a:chExt cx="441437" cy="599089"/>
              </a:xfrm>
            </p:grpSpPr>
            <p:sp>
              <p:nvSpPr>
                <p:cNvPr id="99" name="Flowchart: Magnetic Disk 98"/>
                <p:cNvSpPr/>
                <p:nvPr/>
              </p:nvSpPr>
              <p:spPr>
                <a:xfrm>
                  <a:off x="8100719" y="3773214"/>
                  <a:ext cx="441434" cy="599089"/>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00" name="Oval 99"/>
                <p:cNvSpPr/>
                <p:nvPr/>
              </p:nvSpPr>
              <p:spPr>
                <a:xfrm>
                  <a:off x="8100716" y="3773214"/>
                  <a:ext cx="438912" cy="194854"/>
                </a:xfrm>
                <a:prstGeom prst="ellipse">
                  <a:avLst/>
                </a:prstGeom>
                <a:gradFill>
                  <a:gsLst>
                    <a:gs pos="31000">
                      <a:sysClr val="window" lastClr="FFFFFF"/>
                    </a:gs>
                    <a:gs pos="82000">
                      <a:srgbClr val="691987">
                        <a:lumMod val="40000"/>
                        <a:lumOff val="60000"/>
                      </a:srgbClr>
                    </a:gs>
                  </a:gsLst>
                  <a:lin ang="17400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grpSp>
        <p:nvGrpSpPr>
          <p:cNvPr id="5" name="Group 104"/>
          <p:cNvGrpSpPr/>
          <p:nvPr/>
        </p:nvGrpSpPr>
        <p:grpSpPr>
          <a:xfrm>
            <a:off x="564262" y="5093227"/>
            <a:ext cx="952775" cy="874316"/>
            <a:chOff x="2835454" y="4279014"/>
            <a:chExt cx="952775" cy="874316"/>
          </a:xfrm>
        </p:grpSpPr>
        <p:pic>
          <p:nvPicPr>
            <p:cNvPr id="102" name="Picture 2" descr="E:\Projects\Microsoft\DPM_video\connect.dll_I2908_0409.png"/>
            <p:cNvPicPr>
              <a:picLocks noChangeAspect="1" noChangeArrowheads="1"/>
            </p:cNvPicPr>
            <p:nvPr/>
          </p:nvPicPr>
          <p:blipFill>
            <a:blip r:embed="rId3" cstate="print"/>
            <a:srcRect/>
            <a:stretch>
              <a:fillRect/>
            </a:stretch>
          </p:blipFill>
          <p:spPr bwMode="auto">
            <a:xfrm>
              <a:off x="2835454" y="4279014"/>
              <a:ext cx="863002" cy="863002"/>
            </a:xfrm>
            <a:prstGeom prst="rect">
              <a:avLst/>
            </a:prstGeom>
            <a:noFill/>
          </p:spPr>
        </p:pic>
        <p:grpSp>
          <p:nvGrpSpPr>
            <p:cNvPr id="6" name="Group 16"/>
            <p:cNvGrpSpPr/>
            <p:nvPr/>
          </p:nvGrpSpPr>
          <p:grpSpPr>
            <a:xfrm>
              <a:off x="3320716" y="4695801"/>
              <a:ext cx="467513" cy="457529"/>
              <a:chOff x="6691381" y="3538566"/>
              <a:chExt cx="1282751" cy="1346654"/>
            </a:xfrm>
          </p:grpSpPr>
          <p:sp>
            <p:nvSpPr>
              <p:cNvPr id="104" name="Oval 103"/>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7" name="Group 17"/>
              <p:cNvGrpSpPr/>
              <p:nvPr/>
            </p:nvGrpSpPr>
            <p:grpSpPr>
              <a:xfrm flipH="1">
                <a:off x="6802955" y="3538566"/>
                <a:ext cx="915230" cy="1242090"/>
                <a:chOff x="8100716" y="3773214"/>
                <a:chExt cx="441437" cy="599089"/>
              </a:xfrm>
            </p:grpSpPr>
            <p:sp>
              <p:nvSpPr>
                <p:cNvPr id="106" name="Flowchart: Magnetic Disk 105"/>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07" name="Oval 106"/>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8" name="Group 111"/>
          <p:cNvGrpSpPr/>
          <p:nvPr/>
        </p:nvGrpSpPr>
        <p:grpSpPr>
          <a:xfrm>
            <a:off x="1357477" y="5093227"/>
            <a:ext cx="952775" cy="874316"/>
            <a:chOff x="2835454" y="4279014"/>
            <a:chExt cx="952775" cy="874316"/>
          </a:xfrm>
        </p:grpSpPr>
        <p:pic>
          <p:nvPicPr>
            <p:cNvPr id="109" name="Picture 2" descr="E:\Projects\Microsoft\DPM_video\connect.dll_I2908_0409.png"/>
            <p:cNvPicPr>
              <a:picLocks noChangeAspect="1" noChangeArrowheads="1"/>
            </p:cNvPicPr>
            <p:nvPr/>
          </p:nvPicPr>
          <p:blipFill>
            <a:blip r:embed="rId3" cstate="print"/>
            <a:srcRect/>
            <a:stretch>
              <a:fillRect/>
            </a:stretch>
          </p:blipFill>
          <p:spPr bwMode="auto">
            <a:xfrm>
              <a:off x="2835454" y="4279014"/>
              <a:ext cx="863002" cy="863002"/>
            </a:xfrm>
            <a:prstGeom prst="rect">
              <a:avLst/>
            </a:prstGeom>
            <a:noFill/>
          </p:spPr>
        </p:pic>
        <p:grpSp>
          <p:nvGrpSpPr>
            <p:cNvPr id="9" name="Group 16"/>
            <p:cNvGrpSpPr/>
            <p:nvPr/>
          </p:nvGrpSpPr>
          <p:grpSpPr>
            <a:xfrm>
              <a:off x="3320716" y="4695801"/>
              <a:ext cx="467513" cy="457529"/>
              <a:chOff x="6691381" y="3538566"/>
              <a:chExt cx="1282751" cy="1346654"/>
            </a:xfrm>
          </p:grpSpPr>
          <p:sp>
            <p:nvSpPr>
              <p:cNvPr id="111" name="Oval 110"/>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0" name="Group 17"/>
              <p:cNvGrpSpPr/>
              <p:nvPr/>
            </p:nvGrpSpPr>
            <p:grpSpPr>
              <a:xfrm flipH="1">
                <a:off x="6802955" y="3538566"/>
                <a:ext cx="915230" cy="1242090"/>
                <a:chOff x="8100716" y="3773214"/>
                <a:chExt cx="441437" cy="599089"/>
              </a:xfrm>
            </p:grpSpPr>
            <p:sp>
              <p:nvSpPr>
                <p:cNvPr id="113" name="Flowchart: Magnetic Disk 112"/>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14" name="Oval 113"/>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11" name="Group 118"/>
          <p:cNvGrpSpPr/>
          <p:nvPr/>
        </p:nvGrpSpPr>
        <p:grpSpPr>
          <a:xfrm>
            <a:off x="2139674" y="5093227"/>
            <a:ext cx="952775" cy="874316"/>
            <a:chOff x="2835454" y="4279014"/>
            <a:chExt cx="952775" cy="874316"/>
          </a:xfrm>
        </p:grpSpPr>
        <p:pic>
          <p:nvPicPr>
            <p:cNvPr id="116" name="Picture 2" descr="E:\Projects\Microsoft\DPM_video\connect.dll_I2908_0409.png"/>
            <p:cNvPicPr>
              <a:picLocks noChangeAspect="1" noChangeArrowheads="1"/>
            </p:cNvPicPr>
            <p:nvPr/>
          </p:nvPicPr>
          <p:blipFill>
            <a:blip r:embed="rId3" cstate="print"/>
            <a:srcRect/>
            <a:stretch>
              <a:fillRect/>
            </a:stretch>
          </p:blipFill>
          <p:spPr bwMode="auto">
            <a:xfrm>
              <a:off x="2835454" y="4279014"/>
              <a:ext cx="863002" cy="863002"/>
            </a:xfrm>
            <a:prstGeom prst="rect">
              <a:avLst/>
            </a:prstGeom>
            <a:noFill/>
          </p:spPr>
        </p:pic>
        <p:grpSp>
          <p:nvGrpSpPr>
            <p:cNvPr id="12" name="Group 16"/>
            <p:cNvGrpSpPr/>
            <p:nvPr/>
          </p:nvGrpSpPr>
          <p:grpSpPr>
            <a:xfrm>
              <a:off x="3320716" y="4695801"/>
              <a:ext cx="467513" cy="457529"/>
              <a:chOff x="6691381" y="3538566"/>
              <a:chExt cx="1282751" cy="1346654"/>
            </a:xfrm>
          </p:grpSpPr>
          <p:sp>
            <p:nvSpPr>
              <p:cNvPr id="118" name="Oval 117"/>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3" name="Group 17"/>
              <p:cNvGrpSpPr/>
              <p:nvPr/>
            </p:nvGrpSpPr>
            <p:grpSpPr>
              <a:xfrm flipH="1">
                <a:off x="6802955" y="3538566"/>
                <a:ext cx="915230" cy="1242090"/>
                <a:chOff x="8100716" y="3773214"/>
                <a:chExt cx="441437" cy="599089"/>
              </a:xfrm>
            </p:grpSpPr>
            <p:sp>
              <p:nvSpPr>
                <p:cNvPr id="120" name="Flowchart: Magnetic Disk 28"/>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21" name="Oval 120"/>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14" name="Group 129"/>
          <p:cNvGrpSpPr/>
          <p:nvPr/>
        </p:nvGrpSpPr>
        <p:grpSpPr>
          <a:xfrm>
            <a:off x="3960032" y="5087824"/>
            <a:ext cx="874656" cy="863002"/>
            <a:chOff x="3818530" y="5000724"/>
            <a:chExt cx="874656" cy="863002"/>
          </a:xfrm>
        </p:grpSpPr>
        <p:pic>
          <p:nvPicPr>
            <p:cNvPr id="123" name="Picture 2" descr="E:\Projects\Microsoft\DPM_video\connect.dll_I2908_0409.png"/>
            <p:cNvPicPr>
              <a:picLocks noChangeAspect="1" noChangeArrowheads="1"/>
            </p:cNvPicPr>
            <p:nvPr/>
          </p:nvPicPr>
          <p:blipFill>
            <a:blip r:embed="rId3" cstate="print"/>
            <a:srcRect/>
            <a:stretch>
              <a:fillRect/>
            </a:stretch>
          </p:blipFill>
          <p:spPr bwMode="auto">
            <a:xfrm>
              <a:off x="3818530" y="5000724"/>
              <a:ext cx="863002" cy="863002"/>
            </a:xfrm>
            <a:prstGeom prst="rect">
              <a:avLst/>
            </a:prstGeom>
            <a:noFill/>
          </p:spPr>
        </p:pic>
        <p:pic>
          <p:nvPicPr>
            <p:cNvPr id="124" name="Picture 6" descr="D:\ref\air\buttons\All_Vista\VISTA_01\3.png"/>
            <p:cNvPicPr>
              <a:picLocks noChangeAspect="1" noChangeArrowheads="1"/>
            </p:cNvPicPr>
            <p:nvPr/>
          </p:nvPicPr>
          <p:blipFill>
            <a:blip r:embed="rId4" cstate="print"/>
            <a:srcRect/>
            <a:stretch>
              <a:fillRect/>
            </a:stretch>
          </p:blipFill>
          <p:spPr bwMode="auto">
            <a:xfrm>
              <a:off x="4301100" y="5444465"/>
              <a:ext cx="392086" cy="392086"/>
            </a:xfrm>
            <a:prstGeom prst="rect">
              <a:avLst/>
            </a:prstGeom>
            <a:noFill/>
          </p:spPr>
        </p:pic>
      </p:grpSp>
      <p:sp>
        <p:nvSpPr>
          <p:cNvPr id="125" name="TextBox 687"/>
          <p:cNvSpPr txBox="1">
            <a:spLocks noChangeArrowheads="1"/>
          </p:cNvSpPr>
          <p:nvPr/>
        </p:nvSpPr>
        <p:spPr bwMode="auto">
          <a:xfrm>
            <a:off x="902010" y="5948341"/>
            <a:ext cx="1960658" cy="307771"/>
          </a:xfrm>
          <a:prstGeom prst="rect">
            <a:avLst/>
          </a:prstGeom>
          <a:noFill/>
          <a:ln w="9525">
            <a:noFill/>
            <a:miter lim="800000"/>
            <a:headEnd/>
            <a:tailEnd/>
          </a:ln>
        </p:spPr>
        <p:txBody>
          <a:bodyPr wrap="squar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Content Servers  (SQL)</a:t>
            </a:r>
          </a:p>
        </p:txBody>
      </p:sp>
      <p:sp>
        <p:nvSpPr>
          <p:cNvPr id="126" name="TextBox 687"/>
          <p:cNvSpPr txBox="1">
            <a:spLocks noChangeArrowheads="1"/>
          </p:cNvSpPr>
          <p:nvPr/>
        </p:nvSpPr>
        <p:spPr bwMode="auto">
          <a:xfrm>
            <a:off x="3485023" y="5948341"/>
            <a:ext cx="2009579" cy="307771"/>
          </a:xfrm>
          <a:prstGeom prst="rect">
            <a:avLst/>
          </a:prstGeom>
          <a:noFill/>
          <a:ln w="9525">
            <a:noFill/>
            <a:miter lim="800000"/>
            <a:headEnd/>
            <a:tailEnd/>
          </a:ln>
        </p:spPr>
        <p:txBody>
          <a:bodyPr wrap="non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Enterprise Search (index)</a:t>
            </a:r>
          </a:p>
        </p:txBody>
      </p:sp>
      <p:sp>
        <p:nvSpPr>
          <p:cNvPr id="148" name="TextBox 687"/>
          <p:cNvSpPr txBox="1">
            <a:spLocks noChangeArrowheads="1"/>
          </p:cNvSpPr>
          <p:nvPr/>
        </p:nvSpPr>
        <p:spPr bwMode="auto">
          <a:xfrm>
            <a:off x="7203043" y="4246563"/>
            <a:ext cx="1002187" cy="323159"/>
          </a:xfrm>
          <a:prstGeom prst="rect">
            <a:avLst/>
          </a:prstGeom>
          <a:noFill/>
          <a:ln w="9525">
            <a:noFill/>
            <a:miter lim="800000"/>
            <a:headEnd/>
            <a:tailEnd/>
          </a:ln>
        </p:spPr>
        <p:txBody>
          <a:bodyPr wrap="none" lIns="91435" tIns="45717" rIns="91435" bIns="45717">
            <a:spAutoFit/>
          </a:bodyPr>
          <a:lstStyle/>
          <a:p>
            <a:pPr eaLnBrk="0" hangingPunct="0">
              <a:defRPr/>
            </a:pPr>
            <a:r>
              <a:rPr lang="en-US" sz="1500" dirty="0">
                <a:effectLst>
                  <a:outerShdw blurRad="38100" dist="38100" dir="2700000" algn="tl">
                    <a:srgbClr val="000000">
                      <a:alpha val="43137"/>
                    </a:srgbClr>
                  </a:outerShdw>
                </a:effectLst>
                <a:latin typeface="+mn-lt"/>
              </a:rPr>
              <a:t>DPM 2007</a:t>
            </a:r>
          </a:p>
        </p:txBody>
      </p:sp>
      <p:grpSp>
        <p:nvGrpSpPr>
          <p:cNvPr id="15" name="Group 127"/>
          <p:cNvGrpSpPr/>
          <p:nvPr/>
        </p:nvGrpSpPr>
        <p:grpSpPr>
          <a:xfrm>
            <a:off x="6838646" y="3190985"/>
            <a:ext cx="1696599" cy="1181666"/>
            <a:chOff x="7006726" y="4084396"/>
            <a:chExt cx="1696599" cy="1181666"/>
          </a:xfrm>
        </p:grpSpPr>
        <p:pic>
          <p:nvPicPr>
            <p:cNvPr id="150" name="Picture 2" descr="D:\Projects\Microsoft\DPM PartnerVideo\images\platform.png"/>
            <p:cNvPicPr>
              <a:picLocks noChangeAspect="1" noChangeArrowheads="1"/>
            </p:cNvPicPr>
            <p:nvPr/>
          </p:nvPicPr>
          <p:blipFill>
            <a:blip r:embed="rId5" cstate="print">
              <a:duotone>
                <a:schemeClr val="accent2">
                  <a:shade val="45000"/>
                  <a:satMod val="135000"/>
                </a:schemeClr>
                <a:prstClr val="white"/>
              </a:duotone>
              <a:lum bright="-30000"/>
            </a:blip>
            <a:srcRect/>
            <a:stretch>
              <a:fillRect/>
            </a:stretch>
          </p:blipFill>
          <p:spPr bwMode="auto">
            <a:xfrm>
              <a:off x="7006726" y="4452747"/>
              <a:ext cx="1696599" cy="813315"/>
            </a:xfrm>
            <a:prstGeom prst="rect">
              <a:avLst/>
            </a:prstGeom>
            <a:noFill/>
            <a:effectLst>
              <a:outerShdw blurRad="50800" dist="38100" dir="2700000" algn="tl" rotWithShape="0">
                <a:prstClr val="black">
                  <a:alpha val="40000"/>
                </a:prstClr>
              </a:outerShdw>
            </a:effectLst>
          </p:spPr>
        </p:pic>
        <p:grpSp>
          <p:nvGrpSpPr>
            <p:cNvPr id="16" name="Group 204"/>
            <p:cNvGrpSpPr/>
            <p:nvPr/>
          </p:nvGrpSpPr>
          <p:grpSpPr>
            <a:xfrm>
              <a:off x="7792848" y="4356427"/>
              <a:ext cx="614872" cy="581265"/>
              <a:chOff x="4572000" y="2655375"/>
              <a:chExt cx="720817" cy="681417"/>
            </a:xfrm>
          </p:grpSpPr>
          <p:grpSp>
            <p:nvGrpSpPr>
              <p:cNvPr id="17" name="Group 189"/>
              <p:cNvGrpSpPr/>
              <p:nvPr/>
            </p:nvGrpSpPr>
            <p:grpSpPr>
              <a:xfrm>
                <a:off x="4673854" y="2655375"/>
                <a:ext cx="403810" cy="395185"/>
                <a:chOff x="4904375" y="2755269"/>
                <a:chExt cx="324356" cy="317428"/>
              </a:xfrm>
            </p:grpSpPr>
            <p:sp>
              <p:nvSpPr>
                <p:cNvPr id="166" name="Oval 165"/>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67" name="Flowchart: Magnetic Disk 166"/>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68" name="Oval 167"/>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18" name="Group 190"/>
              <p:cNvGrpSpPr/>
              <p:nvPr/>
            </p:nvGrpSpPr>
            <p:grpSpPr>
              <a:xfrm>
                <a:off x="4889007" y="2747583"/>
                <a:ext cx="403810" cy="395185"/>
                <a:chOff x="4904375" y="2755269"/>
                <a:chExt cx="324356" cy="317428"/>
              </a:xfrm>
            </p:grpSpPr>
            <p:sp>
              <p:nvSpPr>
                <p:cNvPr id="163" name="Oval 162"/>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64" name="Flowchart: Magnetic Disk 163"/>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65" name="Oval 164"/>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19" name="Group 195"/>
              <p:cNvGrpSpPr/>
              <p:nvPr/>
            </p:nvGrpSpPr>
            <p:grpSpPr>
              <a:xfrm>
                <a:off x="4572000" y="2832108"/>
                <a:ext cx="403810" cy="395185"/>
                <a:chOff x="4904375" y="2755269"/>
                <a:chExt cx="324356" cy="317428"/>
              </a:xfrm>
            </p:grpSpPr>
            <p:sp>
              <p:nvSpPr>
                <p:cNvPr id="160" name="Oval 159"/>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61" name="Flowchart: Magnetic Disk 160"/>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62" name="Oval 161"/>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20" name="Group 199"/>
              <p:cNvGrpSpPr/>
              <p:nvPr/>
            </p:nvGrpSpPr>
            <p:grpSpPr>
              <a:xfrm>
                <a:off x="4810205" y="2941607"/>
                <a:ext cx="403810" cy="395185"/>
                <a:chOff x="4904375" y="2755269"/>
                <a:chExt cx="324356" cy="317428"/>
              </a:xfrm>
            </p:grpSpPr>
            <p:sp>
              <p:nvSpPr>
                <p:cNvPr id="157" name="Oval 156"/>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58" name="Flowchart: Magnetic Disk 157"/>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59" name="Oval 158"/>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pic>
          <p:nvPicPr>
            <p:cNvPr id="152" name="Picture 2" descr="D:\Projects\Microsoft\DPM_Deck\images\Vista (344).png"/>
            <p:cNvPicPr>
              <a:picLocks noChangeAspect="1" noChangeArrowheads="1"/>
            </p:cNvPicPr>
            <p:nvPr/>
          </p:nvPicPr>
          <p:blipFill>
            <a:blip r:embed="rId6" cstate="print">
              <a:grayscl/>
            </a:blip>
            <a:srcRect/>
            <a:stretch>
              <a:fillRect/>
            </a:stretch>
          </p:blipFill>
          <p:spPr bwMode="auto">
            <a:xfrm>
              <a:off x="7268738" y="4084396"/>
              <a:ext cx="782534" cy="889064"/>
            </a:xfrm>
            <a:prstGeom prst="rect">
              <a:avLst/>
            </a:prstGeom>
            <a:noFill/>
          </p:spPr>
        </p:pic>
      </p:grpSp>
      <p:sp>
        <p:nvSpPr>
          <p:cNvPr id="37" name="Left Arrow 36"/>
          <p:cNvSpPr/>
          <p:nvPr/>
        </p:nvSpPr>
        <p:spPr bwMode="auto">
          <a:xfrm>
            <a:off x="3788229" y="3575936"/>
            <a:ext cx="3322575" cy="522287"/>
          </a:xfrm>
          <a:prstGeom prst="leftArrow">
            <a:avLst/>
          </a:prstGeom>
          <a:gradFill rotWithShape="1">
            <a:gsLst>
              <a:gs pos="0">
                <a:schemeClr val="tx1">
                  <a:lumMod val="85000"/>
                  <a:lumOff val="15000"/>
                  <a:alpha val="0"/>
                </a:schemeClr>
              </a:gs>
              <a:gs pos="22000">
                <a:srgbClr val="FF3300">
                  <a:alpha val="84000"/>
                </a:srgbClr>
              </a:gs>
            </a:gsLst>
            <a:lin ang="10800000" scaled="0"/>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smtClean="0">
                <a:effectLst>
                  <a:outerShdw blurRad="38100" dist="38100" dir="2700000" algn="tl">
                    <a:srgbClr val="000000">
                      <a:alpha val="43137"/>
                    </a:srgbClr>
                  </a:outerShdw>
                </a:effectLst>
                <a:latin typeface="+mj-lt"/>
              </a:rPr>
              <a:t>Content DB information</a:t>
            </a:r>
          </a:p>
        </p:txBody>
      </p:sp>
      <p:sp>
        <p:nvSpPr>
          <p:cNvPr id="169" name="TextBox 687"/>
          <p:cNvSpPr txBox="1">
            <a:spLocks noChangeArrowheads="1"/>
          </p:cNvSpPr>
          <p:nvPr/>
        </p:nvSpPr>
        <p:spPr bwMode="auto">
          <a:xfrm>
            <a:off x="1325267" y="3642558"/>
            <a:ext cx="1563113" cy="523214"/>
          </a:xfrm>
          <a:prstGeom prst="rect">
            <a:avLst/>
          </a:prstGeom>
          <a:noFill/>
          <a:ln w="9525">
            <a:noFill/>
            <a:miter lim="800000"/>
            <a:headEnd/>
            <a:tailEnd/>
          </a:ln>
        </p:spPr>
        <p:txBody>
          <a:bodyPr wrap="squar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“Farm” </a:t>
            </a:r>
            <a:r>
              <a:rPr lang="en-US" sz="1400" dirty="0" err="1">
                <a:effectLst>
                  <a:outerShdw blurRad="38100" dist="38100" dir="2700000" algn="tl">
                    <a:srgbClr val="000000">
                      <a:alpha val="43137"/>
                    </a:srgbClr>
                  </a:outerShdw>
                </a:effectLst>
                <a:latin typeface="+mj-lt"/>
              </a:rPr>
              <a:t>Config</a:t>
            </a:r>
            <a:r>
              <a:rPr lang="en-US" sz="1400" dirty="0">
                <a:effectLst>
                  <a:outerShdw blurRad="38100" dist="38100" dir="2700000" algn="tl">
                    <a:srgbClr val="000000">
                      <a:alpha val="43137"/>
                    </a:srgbClr>
                  </a:outerShdw>
                </a:effectLst>
                <a:latin typeface="+mj-lt"/>
              </a:rPr>
              <a:t> dB</a:t>
            </a:r>
          </a:p>
          <a:p>
            <a:pPr eaLnBrk="0" hangingPunct="0">
              <a:defRPr/>
            </a:pPr>
            <a:r>
              <a:rPr lang="en-US" sz="1400" dirty="0">
                <a:effectLst>
                  <a:outerShdw blurRad="38100" dist="38100" dir="2700000" algn="tl">
                    <a:srgbClr val="000000">
                      <a:alpha val="43137"/>
                    </a:srgbClr>
                  </a:outerShdw>
                </a:effectLst>
                <a:latin typeface="+mj-lt"/>
              </a:rPr>
              <a:t>(SQL)</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bwMode="auto">
          <a:xfrm>
            <a:off x="142503" y="1235034"/>
            <a:ext cx="8847117" cy="5246488"/>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66" name="TextBox 687"/>
          <p:cNvSpPr txBox="1">
            <a:spLocks noChangeArrowheads="1"/>
          </p:cNvSpPr>
          <p:nvPr/>
        </p:nvSpPr>
        <p:spPr bwMode="auto">
          <a:xfrm>
            <a:off x="7203043" y="4246563"/>
            <a:ext cx="1002187" cy="323159"/>
          </a:xfrm>
          <a:prstGeom prst="rect">
            <a:avLst/>
          </a:prstGeom>
          <a:noFill/>
          <a:ln w="9525">
            <a:noFill/>
            <a:miter lim="800000"/>
            <a:headEnd/>
            <a:tailEnd/>
          </a:ln>
        </p:spPr>
        <p:txBody>
          <a:bodyPr wrap="none" lIns="91435" tIns="45717" rIns="91435" bIns="45717">
            <a:spAutoFit/>
          </a:bodyPr>
          <a:lstStyle/>
          <a:p>
            <a:pPr eaLnBrk="0" hangingPunct="0">
              <a:defRPr/>
            </a:pPr>
            <a:r>
              <a:rPr lang="en-US" sz="1500" dirty="0">
                <a:effectLst>
                  <a:outerShdw blurRad="38100" dist="38100" dir="2700000" algn="tl">
                    <a:srgbClr val="000000">
                      <a:alpha val="43137"/>
                    </a:srgbClr>
                  </a:outerShdw>
                </a:effectLst>
                <a:latin typeface="+mn-lt"/>
              </a:rPr>
              <a:t>DPM 2007</a:t>
            </a:r>
          </a:p>
        </p:txBody>
      </p:sp>
      <p:grpSp>
        <p:nvGrpSpPr>
          <p:cNvPr id="2" name="Group 127"/>
          <p:cNvGrpSpPr/>
          <p:nvPr/>
        </p:nvGrpSpPr>
        <p:grpSpPr>
          <a:xfrm>
            <a:off x="6838646" y="3190985"/>
            <a:ext cx="1696599" cy="1181666"/>
            <a:chOff x="7006726" y="4084396"/>
            <a:chExt cx="1696599" cy="1181666"/>
          </a:xfrm>
        </p:grpSpPr>
        <p:pic>
          <p:nvPicPr>
            <p:cNvPr id="68" name="Picture 2" descr="D:\Projects\Microsoft\DPM PartnerVideo\images\platform.png"/>
            <p:cNvPicPr>
              <a:picLocks noChangeAspect="1" noChangeArrowheads="1"/>
            </p:cNvPicPr>
            <p:nvPr/>
          </p:nvPicPr>
          <p:blipFill>
            <a:blip r:embed="rId3" cstate="print">
              <a:duotone>
                <a:schemeClr val="accent2">
                  <a:shade val="45000"/>
                  <a:satMod val="135000"/>
                </a:schemeClr>
                <a:prstClr val="white"/>
              </a:duotone>
              <a:lum bright="-30000"/>
            </a:blip>
            <a:srcRect/>
            <a:stretch>
              <a:fillRect/>
            </a:stretch>
          </p:blipFill>
          <p:spPr bwMode="auto">
            <a:xfrm>
              <a:off x="7006726" y="4452747"/>
              <a:ext cx="1696599" cy="813315"/>
            </a:xfrm>
            <a:prstGeom prst="rect">
              <a:avLst/>
            </a:prstGeom>
            <a:noFill/>
            <a:effectLst>
              <a:outerShdw blurRad="50800" dist="38100" dir="2700000" algn="tl" rotWithShape="0">
                <a:prstClr val="black">
                  <a:alpha val="40000"/>
                </a:prstClr>
              </a:outerShdw>
            </a:effectLst>
          </p:spPr>
        </p:pic>
        <p:grpSp>
          <p:nvGrpSpPr>
            <p:cNvPr id="3" name="Group 204"/>
            <p:cNvGrpSpPr/>
            <p:nvPr/>
          </p:nvGrpSpPr>
          <p:grpSpPr>
            <a:xfrm>
              <a:off x="7792848" y="4356427"/>
              <a:ext cx="614872" cy="581265"/>
              <a:chOff x="4572000" y="2655375"/>
              <a:chExt cx="720817" cy="681417"/>
            </a:xfrm>
          </p:grpSpPr>
          <p:grpSp>
            <p:nvGrpSpPr>
              <p:cNvPr id="4" name="Group 189"/>
              <p:cNvGrpSpPr/>
              <p:nvPr/>
            </p:nvGrpSpPr>
            <p:grpSpPr>
              <a:xfrm>
                <a:off x="4673854" y="2655375"/>
                <a:ext cx="403810" cy="395185"/>
                <a:chOff x="4904375" y="2755269"/>
                <a:chExt cx="324356" cy="317428"/>
              </a:xfrm>
            </p:grpSpPr>
            <p:sp>
              <p:nvSpPr>
                <p:cNvPr id="84" name="Oval 83"/>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85" name="Flowchart: Magnetic Disk 84"/>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86" name="Oval 85"/>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5" name="Group 190"/>
              <p:cNvGrpSpPr/>
              <p:nvPr/>
            </p:nvGrpSpPr>
            <p:grpSpPr>
              <a:xfrm>
                <a:off x="4889007" y="2747583"/>
                <a:ext cx="403810" cy="395185"/>
                <a:chOff x="4904375" y="2755269"/>
                <a:chExt cx="324356" cy="317428"/>
              </a:xfrm>
            </p:grpSpPr>
            <p:sp>
              <p:nvSpPr>
                <p:cNvPr id="81" name="Oval 80"/>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82" name="Flowchart: Magnetic Disk 81"/>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83" name="Oval 82"/>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6" name="Group 195"/>
              <p:cNvGrpSpPr/>
              <p:nvPr/>
            </p:nvGrpSpPr>
            <p:grpSpPr>
              <a:xfrm>
                <a:off x="4572000" y="2832108"/>
                <a:ext cx="403810" cy="395185"/>
                <a:chOff x="4904375" y="2755269"/>
                <a:chExt cx="324356" cy="317428"/>
              </a:xfrm>
            </p:grpSpPr>
            <p:sp>
              <p:nvSpPr>
                <p:cNvPr id="78" name="Oval 77"/>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79" name="Flowchart: Magnetic Disk 78"/>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80" name="Oval 79"/>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7" name="Group 199"/>
              <p:cNvGrpSpPr/>
              <p:nvPr/>
            </p:nvGrpSpPr>
            <p:grpSpPr>
              <a:xfrm>
                <a:off x="4810205" y="2941607"/>
                <a:ext cx="403810" cy="395185"/>
                <a:chOff x="4904375" y="2755269"/>
                <a:chExt cx="324356" cy="317428"/>
              </a:xfrm>
            </p:grpSpPr>
            <p:sp>
              <p:nvSpPr>
                <p:cNvPr id="75" name="Oval 74"/>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76" name="Flowchart: Magnetic Disk 75"/>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77" name="Oval 76"/>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pic>
          <p:nvPicPr>
            <p:cNvPr id="70" name="Picture 2" descr="D:\Projects\Microsoft\DPM_Deck\images\Vista (344).png"/>
            <p:cNvPicPr>
              <a:picLocks noChangeAspect="1" noChangeArrowheads="1"/>
            </p:cNvPicPr>
            <p:nvPr/>
          </p:nvPicPr>
          <p:blipFill>
            <a:blip r:embed="rId4" cstate="print">
              <a:grayscl/>
            </a:blip>
            <a:srcRect/>
            <a:stretch>
              <a:fillRect/>
            </a:stretch>
          </p:blipFill>
          <p:spPr bwMode="auto">
            <a:xfrm>
              <a:off x="7268738" y="4084396"/>
              <a:ext cx="782534" cy="889064"/>
            </a:xfrm>
            <a:prstGeom prst="rect">
              <a:avLst/>
            </a:prstGeom>
            <a:noFill/>
          </p:spPr>
        </p:pic>
      </p:grpSp>
      <p:sp>
        <p:nvSpPr>
          <p:cNvPr id="83969" name="Rectangle 2"/>
          <p:cNvSpPr>
            <a:spLocks noGrp="1" noChangeArrowheads="1"/>
          </p:cNvSpPr>
          <p:nvPr>
            <p:ph type="title"/>
          </p:nvPr>
        </p:nvSpPr>
        <p:spPr/>
        <p:txBody>
          <a:bodyPr/>
          <a:lstStyle/>
          <a:p>
            <a:r>
              <a:rPr lang="en-GB" smtClean="0"/>
              <a:t>SharePoint 2007 Recovery</a:t>
            </a:r>
            <a:endParaRPr lang="en-GB" dirty="0" smtClean="0"/>
          </a:p>
        </p:txBody>
      </p:sp>
      <p:sp>
        <p:nvSpPr>
          <p:cNvPr id="83970" name="Content Placeholder 75"/>
          <p:cNvSpPr>
            <a:spLocks noGrp="1"/>
          </p:cNvSpPr>
          <p:nvPr>
            <p:ph type="body" sz="quarter" idx="4294967295"/>
          </p:nvPr>
        </p:nvSpPr>
        <p:spPr bwMode="auto">
          <a:xfrm>
            <a:off x="0" y="1304925"/>
            <a:ext cx="3549650" cy="1143000"/>
          </a:xfrm>
          <a:noFill/>
          <a:ln>
            <a:miter lim="800000"/>
            <a:headEnd/>
            <a:tailEnd/>
          </a:ln>
        </p:spPr>
        <p:txBody>
          <a:bodyPr vert="horz" wrap="square" lIns="91440" tIns="45720" rIns="91440" bIns="45720" numCol="1" anchor="t" anchorCtr="0" compatLnSpc="1">
            <a:prstTxWarp prst="textNoShape">
              <a:avLst/>
            </a:prstTxWarp>
          </a:bodyPr>
          <a:lstStyle/>
          <a:p>
            <a:pPr>
              <a:buClr>
                <a:schemeClr val="bg1"/>
              </a:buClr>
            </a:pPr>
            <a:r>
              <a:rPr lang="en-US" sz="2200" dirty="0" smtClean="0">
                <a:solidFill>
                  <a:schemeClr val="tx1"/>
                </a:solidFill>
                <a:effectLst>
                  <a:outerShdw blurRad="38100" dist="38100" dir="2700000" algn="tl">
                    <a:srgbClr val="000000">
                      <a:alpha val="43137"/>
                    </a:srgbClr>
                  </a:outerShdw>
                </a:effectLst>
              </a:rPr>
              <a:t>The Entire Farm</a:t>
            </a:r>
          </a:p>
          <a:p>
            <a:pPr>
              <a:buClr>
                <a:schemeClr val="bg1"/>
              </a:buClr>
            </a:pPr>
            <a:r>
              <a:rPr lang="en-US" sz="2200" dirty="0" smtClean="0">
                <a:solidFill>
                  <a:schemeClr val="tx1"/>
                </a:solidFill>
                <a:effectLst>
                  <a:outerShdw blurRad="38100" dist="38100" dir="2700000" algn="tl">
                    <a:srgbClr val="000000">
                      <a:alpha val="43137"/>
                    </a:srgbClr>
                  </a:outerShdw>
                </a:effectLst>
              </a:rPr>
              <a:t>A Content DB</a:t>
            </a:r>
          </a:p>
          <a:p>
            <a:pPr>
              <a:buClr>
                <a:schemeClr val="bg1"/>
              </a:buClr>
            </a:pPr>
            <a:endParaRPr lang="en-US" sz="2200" dirty="0" smtClean="0">
              <a:solidFill>
                <a:schemeClr val="tx1"/>
              </a:solidFill>
              <a:effectLst>
                <a:outerShdw blurRad="38100" dist="38100" dir="2700000" algn="tl">
                  <a:srgbClr val="000000">
                    <a:alpha val="43137"/>
                  </a:srgbClr>
                </a:outerShdw>
              </a:effectLst>
            </a:endParaRPr>
          </a:p>
        </p:txBody>
      </p:sp>
      <p:cxnSp>
        <p:nvCxnSpPr>
          <p:cNvPr id="90" name="Straight Connector 89"/>
          <p:cNvCxnSpPr/>
          <p:nvPr/>
        </p:nvCxnSpPr>
        <p:spPr bwMode="auto">
          <a:xfrm rot="5400000" flipH="1" flipV="1">
            <a:off x="2531176" y="4324832"/>
            <a:ext cx="808395" cy="728397"/>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bwMode="auto">
          <a:xfrm rot="10800000">
            <a:off x="3299570" y="4276365"/>
            <a:ext cx="940213" cy="889512"/>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bwMode="auto">
          <a:xfrm rot="5400000" flipH="1" flipV="1">
            <a:off x="2148542" y="3891401"/>
            <a:ext cx="842262" cy="1561391"/>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bwMode="auto">
          <a:xfrm rot="5400000" flipH="1" flipV="1">
            <a:off x="1743470" y="3520192"/>
            <a:ext cx="825328" cy="2320742"/>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8" name="Group 72"/>
          <p:cNvGrpSpPr/>
          <p:nvPr/>
        </p:nvGrpSpPr>
        <p:grpSpPr>
          <a:xfrm>
            <a:off x="3036333" y="3482795"/>
            <a:ext cx="1012149" cy="882853"/>
            <a:chOff x="2894831" y="3439763"/>
            <a:chExt cx="1012149" cy="882853"/>
          </a:xfrm>
        </p:grpSpPr>
        <p:pic>
          <p:nvPicPr>
            <p:cNvPr id="95" name="Picture 2" descr="E:\Projects\Microsoft\DPM_video\connect.dll_I2908_0409.png"/>
            <p:cNvPicPr>
              <a:picLocks noChangeAspect="1" noChangeArrowheads="1"/>
            </p:cNvPicPr>
            <p:nvPr/>
          </p:nvPicPr>
          <p:blipFill>
            <a:blip r:embed="rId5" cstate="print"/>
            <a:srcRect/>
            <a:stretch>
              <a:fillRect/>
            </a:stretch>
          </p:blipFill>
          <p:spPr bwMode="auto">
            <a:xfrm>
              <a:off x="2894831" y="3439763"/>
              <a:ext cx="863002" cy="863002"/>
            </a:xfrm>
            <a:prstGeom prst="rect">
              <a:avLst/>
            </a:prstGeom>
            <a:noFill/>
          </p:spPr>
        </p:pic>
        <p:grpSp>
          <p:nvGrpSpPr>
            <p:cNvPr id="9" name="Group 16"/>
            <p:cNvGrpSpPr/>
            <p:nvPr/>
          </p:nvGrpSpPr>
          <p:grpSpPr>
            <a:xfrm>
              <a:off x="3441833" y="3867403"/>
              <a:ext cx="465147" cy="455213"/>
              <a:chOff x="6691381" y="3538566"/>
              <a:chExt cx="1282751" cy="1346654"/>
            </a:xfrm>
          </p:grpSpPr>
          <p:sp>
            <p:nvSpPr>
              <p:cNvPr id="97" name="Oval 96"/>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0" name="Group 17"/>
              <p:cNvGrpSpPr/>
              <p:nvPr/>
            </p:nvGrpSpPr>
            <p:grpSpPr>
              <a:xfrm flipH="1">
                <a:off x="6802955" y="3538566"/>
                <a:ext cx="915230" cy="1242090"/>
                <a:chOff x="8100716" y="3773214"/>
                <a:chExt cx="441437" cy="599089"/>
              </a:xfrm>
            </p:grpSpPr>
            <p:sp>
              <p:nvSpPr>
                <p:cNvPr id="99" name="Flowchart: Magnetic Disk 98"/>
                <p:cNvSpPr/>
                <p:nvPr/>
              </p:nvSpPr>
              <p:spPr>
                <a:xfrm>
                  <a:off x="8100719" y="3773214"/>
                  <a:ext cx="441434" cy="599089"/>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00" name="Oval 99"/>
                <p:cNvSpPr/>
                <p:nvPr/>
              </p:nvSpPr>
              <p:spPr>
                <a:xfrm>
                  <a:off x="8100716" y="3773214"/>
                  <a:ext cx="438912" cy="194854"/>
                </a:xfrm>
                <a:prstGeom prst="ellipse">
                  <a:avLst/>
                </a:prstGeom>
                <a:gradFill>
                  <a:gsLst>
                    <a:gs pos="31000">
                      <a:sysClr val="window" lastClr="FFFFFF"/>
                    </a:gs>
                    <a:gs pos="82000">
                      <a:srgbClr val="691987">
                        <a:lumMod val="40000"/>
                        <a:lumOff val="60000"/>
                      </a:srgbClr>
                    </a:gs>
                  </a:gsLst>
                  <a:lin ang="17400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grpSp>
        <p:nvGrpSpPr>
          <p:cNvPr id="11" name="Group 104"/>
          <p:cNvGrpSpPr/>
          <p:nvPr/>
        </p:nvGrpSpPr>
        <p:grpSpPr>
          <a:xfrm>
            <a:off x="564262" y="5093227"/>
            <a:ext cx="952775" cy="874316"/>
            <a:chOff x="2835454" y="4279014"/>
            <a:chExt cx="952775" cy="874316"/>
          </a:xfrm>
        </p:grpSpPr>
        <p:pic>
          <p:nvPicPr>
            <p:cNvPr id="102" name="Picture 2" descr="E:\Projects\Microsoft\DPM_video\connect.dll_I2908_0409.png"/>
            <p:cNvPicPr>
              <a:picLocks noChangeAspect="1" noChangeArrowheads="1"/>
            </p:cNvPicPr>
            <p:nvPr/>
          </p:nvPicPr>
          <p:blipFill>
            <a:blip r:embed="rId5" cstate="print"/>
            <a:srcRect/>
            <a:stretch>
              <a:fillRect/>
            </a:stretch>
          </p:blipFill>
          <p:spPr bwMode="auto">
            <a:xfrm>
              <a:off x="2835454" y="4279014"/>
              <a:ext cx="863002" cy="863002"/>
            </a:xfrm>
            <a:prstGeom prst="rect">
              <a:avLst/>
            </a:prstGeom>
            <a:noFill/>
          </p:spPr>
        </p:pic>
        <p:grpSp>
          <p:nvGrpSpPr>
            <p:cNvPr id="12" name="Group 16"/>
            <p:cNvGrpSpPr/>
            <p:nvPr/>
          </p:nvGrpSpPr>
          <p:grpSpPr>
            <a:xfrm>
              <a:off x="3320716" y="4695801"/>
              <a:ext cx="467513" cy="457529"/>
              <a:chOff x="6691381" y="3538566"/>
              <a:chExt cx="1282751" cy="1346654"/>
            </a:xfrm>
          </p:grpSpPr>
          <p:sp>
            <p:nvSpPr>
              <p:cNvPr id="104" name="Oval 103"/>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3" name="Group 17"/>
              <p:cNvGrpSpPr/>
              <p:nvPr/>
            </p:nvGrpSpPr>
            <p:grpSpPr>
              <a:xfrm flipH="1">
                <a:off x="6802955" y="3538566"/>
                <a:ext cx="915230" cy="1242090"/>
                <a:chOff x="8100716" y="3773214"/>
                <a:chExt cx="441437" cy="599089"/>
              </a:xfrm>
            </p:grpSpPr>
            <p:sp>
              <p:nvSpPr>
                <p:cNvPr id="106" name="Flowchart: Magnetic Disk 105"/>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07" name="Oval 106"/>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14" name="Group 111"/>
          <p:cNvGrpSpPr/>
          <p:nvPr/>
        </p:nvGrpSpPr>
        <p:grpSpPr>
          <a:xfrm>
            <a:off x="1357477" y="5093227"/>
            <a:ext cx="952775" cy="874316"/>
            <a:chOff x="2835454" y="4279014"/>
            <a:chExt cx="952775" cy="874316"/>
          </a:xfrm>
        </p:grpSpPr>
        <p:pic>
          <p:nvPicPr>
            <p:cNvPr id="109" name="Picture 2" descr="E:\Projects\Microsoft\DPM_video\connect.dll_I2908_0409.png"/>
            <p:cNvPicPr>
              <a:picLocks noChangeAspect="1" noChangeArrowheads="1"/>
            </p:cNvPicPr>
            <p:nvPr/>
          </p:nvPicPr>
          <p:blipFill>
            <a:blip r:embed="rId5" cstate="print"/>
            <a:srcRect/>
            <a:stretch>
              <a:fillRect/>
            </a:stretch>
          </p:blipFill>
          <p:spPr bwMode="auto">
            <a:xfrm>
              <a:off x="2835454" y="4279014"/>
              <a:ext cx="863002" cy="863002"/>
            </a:xfrm>
            <a:prstGeom prst="rect">
              <a:avLst/>
            </a:prstGeom>
            <a:noFill/>
          </p:spPr>
        </p:pic>
        <p:grpSp>
          <p:nvGrpSpPr>
            <p:cNvPr id="15" name="Group 16"/>
            <p:cNvGrpSpPr/>
            <p:nvPr/>
          </p:nvGrpSpPr>
          <p:grpSpPr>
            <a:xfrm>
              <a:off x="3320716" y="4695801"/>
              <a:ext cx="467513" cy="457529"/>
              <a:chOff x="6691381" y="3538566"/>
              <a:chExt cx="1282751" cy="1346654"/>
            </a:xfrm>
          </p:grpSpPr>
          <p:sp>
            <p:nvSpPr>
              <p:cNvPr id="111" name="Oval 110"/>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6" name="Group 17"/>
              <p:cNvGrpSpPr/>
              <p:nvPr/>
            </p:nvGrpSpPr>
            <p:grpSpPr>
              <a:xfrm flipH="1">
                <a:off x="6802955" y="3538566"/>
                <a:ext cx="915230" cy="1242090"/>
                <a:chOff x="8100716" y="3773214"/>
                <a:chExt cx="441437" cy="599089"/>
              </a:xfrm>
            </p:grpSpPr>
            <p:sp>
              <p:nvSpPr>
                <p:cNvPr id="113" name="Flowchart: Magnetic Disk 112"/>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14" name="Oval 113"/>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17" name="Group 118"/>
          <p:cNvGrpSpPr/>
          <p:nvPr/>
        </p:nvGrpSpPr>
        <p:grpSpPr>
          <a:xfrm>
            <a:off x="2139674" y="5093227"/>
            <a:ext cx="952775" cy="874316"/>
            <a:chOff x="2835454" y="4279014"/>
            <a:chExt cx="952775" cy="874316"/>
          </a:xfrm>
        </p:grpSpPr>
        <p:pic>
          <p:nvPicPr>
            <p:cNvPr id="116" name="Picture 2" descr="E:\Projects\Microsoft\DPM_video\connect.dll_I2908_0409.png"/>
            <p:cNvPicPr>
              <a:picLocks noChangeAspect="1" noChangeArrowheads="1"/>
            </p:cNvPicPr>
            <p:nvPr/>
          </p:nvPicPr>
          <p:blipFill>
            <a:blip r:embed="rId5" cstate="print"/>
            <a:srcRect/>
            <a:stretch>
              <a:fillRect/>
            </a:stretch>
          </p:blipFill>
          <p:spPr bwMode="auto">
            <a:xfrm>
              <a:off x="2835454" y="4279014"/>
              <a:ext cx="863002" cy="863002"/>
            </a:xfrm>
            <a:prstGeom prst="rect">
              <a:avLst/>
            </a:prstGeom>
            <a:noFill/>
          </p:spPr>
        </p:pic>
        <p:grpSp>
          <p:nvGrpSpPr>
            <p:cNvPr id="18" name="Group 16"/>
            <p:cNvGrpSpPr/>
            <p:nvPr/>
          </p:nvGrpSpPr>
          <p:grpSpPr>
            <a:xfrm>
              <a:off x="3320716" y="4695801"/>
              <a:ext cx="467513" cy="457529"/>
              <a:chOff x="6691381" y="3538566"/>
              <a:chExt cx="1282751" cy="1346654"/>
            </a:xfrm>
          </p:grpSpPr>
          <p:sp>
            <p:nvSpPr>
              <p:cNvPr id="118" name="Oval 117"/>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9" name="Group 17"/>
              <p:cNvGrpSpPr/>
              <p:nvPr/>
            </p:nvGrpSpPr>
            <p:grpSpPr>
              <a:xfrm flipH="1">
                <a:off x="6802955" y="3538566"/>
                <a:ext cx="915230" cy="1242090"/>
                <a:chOff x="8100716" y="3773214"/>
                <a:chExt cx="441437" cy="599089"/>
              </a:xfrm>
            </p:grpSpPr>
            <p:sp>
              <p:nvSpPr>
                <p:cNvPr id="120" name="Flowchart: Magnetic Disk 28"/>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21" name="Oval 120"/>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20" name="Group 129"/>
          <p:cNvGrpSpPr/>
          <p:nvPr/>
        </p:nvGrpSpPr>
        <p:grpSpPr>
          <a:xfrm>
            <a:off x="3960032" y="5087824"/>
            <a:ext cx="874656" cy="863002"/>
            <a:chOff x="3818530" y="5000724"/>
            <a:chExt cx="874656" cy="863002"/>
          </a:xfrm>
        </p:grpSpPr>
        <p:pic>
          <p:nvPicPr>
            <p:cNvPr id="123" name="Picture 2" descr="E:\Projects\Microsoft\DPM_video\connect.dll_I2908_0409.png"/>
            <p:cNvPicPr>
              <a:picLocks noChangeAspect="1" noChangeArrowheads="1"/>
            </p:cNvPicPr>
            <p:nvPr/>
          </p:nvPicPr>
          <p:blipFill>
            <a:blip r:embed="rId5" cstate="print"/>
            <a:srcRect/>
            <a:stretch>
              <a:fillRect/>
            </a:stretch>
          </p:blipFill>
          <p:spPr bwMode="auto">
            <a:xfrm>
              <a:off x="3818530" y="5000724"/>
              <a:ext cx="863002" cy="863002"/>
            </a:xfrm>
            <a:prstGeom prst="rect">
              <a:avLst/>
            </a:prstGeom>
            <a:noFill/>
          </p:spPr>
        </p:pic>
        <p:pic>
          <p:nvPicPr>
            <p:cNvPr id="124" name="Picture 6" descr="D:\ref\air\buttons\All_Vista\VISTA_01\3.png"/>
            <p:cNvPicPr>
              <a:picLocks noChangeAspect="1" noChangeArrowheads="1"/>
            </p:cNvPicPr>
            <p:nvPr/>
          </p:nvPicPr>
          <p:blipFill>
            <a:blip r:embed="rId6" cstate="print"/>
            <a:srcRect/>
            <a:stretch>
              <a:fillRect/>
            </a:stretch>
          </p:blipFill>
          <p:spPr bwMode="auto">
            <a:xfrm>
              <a:off x="4301100" y="5444465"/>
              <a:ext cx="392086" cy="392086"/>
            </a:xfrm>
            <a:prstGeom prst="rect">
              <a:avLst/>
            </a:prstGeom>
            <a:noFill/>
          </p:spPr>
        </p:pic>
      </p:grpSp>
      <p:sp>
        <p:nvSpPr>
          <p:cNvPr id="125" name="TextBox 687"/>
          <p:cNvSpPr txBox="1">
            <a:spLocks noChangeArrowheads="1"/>
          </p:cNvSpPr>
          <p:nvPr/>
        </p:nvSpPr>
        <p:spPr bwMode="auto">
          <a:xfrm>
            <a:off x="902010" y="5948341"/>
            <a:ext cx="1960658" cy="307771"/>
          </a:xfrm>
          <a:prstGeom prst="rect">
            <a:avLst/>
          </a:prstGeom>
          <a:noFill/>
          <a:ln w="9525">
            <a:noFill/>
            <a:miter lim="800000"/>
            <a:headEnd/>
            <a:tailEnd/>
          </a:ln>
        </p:spPr>
        <p:txBody>
          <a:bodyPr wrap="squar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Content Servers  (SQL)</a:t>
            </a:r>
          </a:p>
        </p:txBody>
      </p:sp>
      <p:sp>
        <p:nvSpPr>
          <p:cNvPr id="126" name="TextBox 687"/>
          <p:cNvSpPr txBox="1">
            <a:spLocks noChangeArrowheads="1"/>
          </p:cNvSpPr>
          <p:nvPr/>
        </p:nvSpPr>
        <p:spPr bwMode="auto">
          <a:xfrm>
            <a:off x="3485023" y="5948341"/>
            <a:ext cx="2009579" cy="307771"/>
          </a:xfrm>
          <a:prstGeom prst="rect">
            <a:avLst/>
          </a:prstGeom>
          <a:noFill/>
          <a:ln w="9525">
            <a:noFill/>
            <a:miter lim="800000"/>
            <a:headEnd/>
            <a:tailEnd/>
          </a:ln>
        </p:spPr>
        <p:txBody>
          <a:bodyPr wrap="non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Enterprise Search (index)</a:t>
            </a:r>
          </a:p>
        </p:txBody>
      </p:sp>
      <p:sp>
        <p:nvSpPr>
          <p:cNvPr id="65" name="Left Arrow 64"/>
          <p:cNvSpPr/>
          <p:nvPr/>
        </p:nvSpPr>
        <p:spPr bwMode="auto">
          <a:xfrm rot="20713059">
            <a:off x="2333066" y="4433277"/>
            <a:ext cx="4876438" cy="522287"/>
          </a:xfrm>
          <a:prstGeom prst="leftArrow">
            <a:avLst/>
          </a:prstGeom>
          <a:gradFill rotWithShape="1">
            <a:gsLst>
              <a:gs pos="0">
                <a:schemeClr val="tx1">
                  <a:lumMod val="85000"/>
                  <a:lumOff val="15000"/>
                  <a:alpha val="0"/>
                </a:schemeClr>
              </a:gs>
              <a:gs pos="22000">
                <a:srgbClr val="FF3300">
                  <a:alpha val="84000"/>
                </a:srgbClr>
              </a:gs>
            </a:gsLst>
            <a:lin ang="10800000" scaled="0"/>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smtClean="0">
                <a:effectLst>
                  <a:outerShdw blurRad="38100" dist="38100" dir="2700000" algn="tl">
                    <a:srgbClr val="000000">
                      <a:alpha val="43137"/>
                    </a:srgbClr>
                  </a:outerShdw>
                </a:effectLst>
                <a:latin typeface="+mj-lt"/>
              </a:rPr>
              <a:t>Content DB</a:t>
            </a:r>
          </a:p>
        </p:txBody>
      </p:sp>
      <p:sp>
        <p:nvSpPr>
          <p:cNvPr id="87" name="Left Arrow 86"/>
          <p:cNvSpPr/>
          <p:nvPr/>
        </p:nvSpPr>
        <p:spPr bwMode="auto">
          <a:xfrm>
            <a:off x="3788229" y="3575936"/>
            <a:ext cx="3322575" cy="522287"/>
          </a:xfrm>
          <a:prstGeom prst="leftArrow">
            <a:avLst/>
          </a:prstGeom>
          <a:gradFill rotWithShape="1">
            <a:gsLst>
              <a:gs pos="0">
                <a:schemeClr val="tx1">
                  <a:lumMod val="85000"/>
                  <a:lumOff val="15000"/>
                  <a:alpha val="0"/>
                </a:schemeClr>
              </a:gs>
              <a:gs pos="22000">
                <a:srgbClr val="FF3300">
                  <a:alpha val="84000"/>
                </a:srgbClr>
              </a:gs>
            </a:gsLst>
            <a:lin ang="10800000" scaled="0"/>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smtClean="0">
                <a:effectLst>
                  <a:outerShdw blurRad="38100" dist="38100" dir="2700000" algn="tl">
                    <a:srgbClr val="000000">
                      <a:alpha val="43137"/>
                    </a:srgbClr>
                  </a:outerShdw>
                </a:effectLst>
                <a:latin typeface="+mj-lt"/>
              </a:rPr>
              <a:t>Content DB information</a:t>
            </a:r>
          </a:p>
        </p:txBody>
      </p:sp>
      <p:sp>
        <p:nvSpPr>
          <p:cNvPr id="88" name="TextBox 687"/>
          <p:cNvSpPr txBox="1">
            <a:spLocks noChangeArrowheads="1"/>
          </p:cNvSpPr>
          <p:nvPr/>
        </p:nvSpPr>
        <p:spPr bwMode="auto">
          <a:xfrm>
            <a:off x="1325267" y="3642558"/>
            <a:ext cx="1563113" cy="523214"/>
          </a:xfrm>
          <a:prstGeom prst="rect">
            <a:avLst/>
          </a:prstGeom>
          <a:noFill/>
          <a:ln w="9525">
            <a:noFill/>
            <a:miter lim="800000"/>
            <a:headEnd/>
            <a:tailEnd/>
          </a:ln>
        </p:spPr>
        <p:txBody>
          <a:bodyPr wrap="squar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“Farm” </a:t>
            </a:r>
            <a:r>
              <a:rPr lang="en-US" sz="1400" dirty="0" err="1">
                <a:effectLst>
                  <a:outerShdw blurRad="38100" dist="38100" dir="2700000" algn="tl">
                    <a:srgbClr val="000000">
                      <a:alpha val="43137"/>
                    </a:srgbClr>
                  </a:outerShdw>
                </a:effectLst>
                <a:latin typeface="+mj-lt"/>
              </a:rPr>
              <a:t>Config</a:t>
            </a:r>
            <a:r>
              <a:rPr lang="en-US" sz="1400" dirty="0">
                <a:effectLst>
                  <a:outerShdw blurRad="38100" dist="38100" dir="2700000" algn="tl">
                    <a:srgbClr val="000000">
                      <a:alpha val="43137"/>
                    </a:srgbClr>
                  </a:outerShdw>
                </a:effectLst>
                <a:latin typeface="+mj-lt"/>
              </a:rPr>
              <a:t> dB</a:t>
            </a:r>
          </a:p>
          <a:p>
            <a:pPr eaLnBrk="0" hangingPunct="0">
              <a:defRPr/>
            </a:pPr>
            <a:r>
              <a:rPr lang="en-US" sz="1400" dirty="0">
                <a:effectLst>
                  <a:outerShdw blurRad="38100" dist="38100" dir="2700000" algn="tl">
                    <a:srgbClr val="000000">
                      <a:alpha val="43137"/>
                    </a:srgbClr>
                  </a:outerShdw>
                </a:effectLst>
                <a:latin typeface="+mj-lt"/>
              </a:rPr>
              <a:t>(SQL)</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bwMode="auto">
          <a:xfrm>
            <a:off x="142503" y="1235034"/>
            <a:ext cx="8847117" cy="5246488"/>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82" name="Rounded Rectangle 81"/>
          <p:cNvSpPr/>
          <p:nvPr/>
        </p:nvSpPr>
        <p:spPr bwMode="auto">
          <a:xfrm>
            <a:off x="6457244" y="4574912"/>
            <a:ext cx="2415822" cy="1137266"/>
          </a:xfrm>
          <a:prstGeom prst="roundRect">
            <a:avLst>
              <a:gd name="adj" fmla="val 8863"/>
            </a:avLst>
          </a:prstGeom>
          <a:gradFill>
            <a:gsLst>
              <a:gs pos="24000">
                <a:srgbClr val="FFD961">
                  <a:alpha val="79000"/>
                </a:srgbClr>
              </a:gs>
              <a:gs pos="97000">
                <a:srgbClr val="DAA600">
                  <a:alpha val="87000"/>
                </a:srgbClr>
              </a:gs>
            </a:gsLst>
            <a:lin ang="5400000" scaled="0"/>
          </a:gradFill>
          <a:ln>
            <a:noFill/>
          </a:ln>
          <a:scene3d>
            <a:camera prst="orthographicFront"/>
            <a:lightRig rig="threePt" dir="t"/>
          </a:scene3d>
          <a:sp3d>
            <a:bevelT w="381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bg1"/>
              </a:solidFill>
            </a:endParaRPr>
          </a:p>
        </p:txBody>
      </p:sp>
      <p:sp>
        <p:nvSpPr>
          <p:cNvPr id="83969" name="Rectangle 2"/>
          <p:cNvSpPr>
            <a:spLocks noGrp="1" noChangeArrowheads="1"/>
          </p:cNvSpPr>
          <p:nvPr>
            <p:ph type="title"/>
          </p:nvPr>
        </p:nvSpPr>
        <p:spPr bwMode="auto">
          <a:xfrm>
            <a:off x="297875" y="249250"/>
            <a:ext cx="8382000" cy="701731"/>
          </a:xfrm>
          <a:noFill/>
          <a:ln>
            <a:miter lim="800000"/>
            <a:headEnd/>
            <a:tailEnd/>
          </a:ln>
        </p:spPr>
        <p:txBody>
          <a:bodyPr vert="horz" wrap="square" lIns="91440" tIns="45720" rIns="91440" bIns="45720" numCol="1" anchor="t" anchorCtr="0" compatLnSpc="1">
            <a:prstTxWarp prst="textNoShape">
              <a:avLst/>
            </a:prstTxWarp>
          </a:bodyPr>
          <a:lstStyle/>
          <a:p>
            <a:r>
              <a:rPr lang="en-GB" sz="4400" dirty="0" smtClean="0"/>
              <a:t>SharePoint 2007 Recovery </a:t>
            </a:r>
            <a:r>
              <a:rPr lang="en-GB" sz="3500" dirty="0" smtClean="0">
                <a:solidFill>
                  <a:schemeClr val="tx1"/>
                </a:solidFill>
              </a:rPr>
              <a:t>with DPM 2007</a:t>
            </a:r>
          </a:p>
        </p:txBody>
      </p:sp>
      <p:sp>
        <p:nvSpPr>
          <p:cNvPr id="83970" name="Content Placeholder 75"/>
          <p:cNvSpPr>
            <a:spLocks noGrp="1"/>
          </p:cNvSpPr>
          <p:nvPr>
            <p:ph type="body" sz="quarter" idx="10"/>
          </p:nvPr>
        </p:nvSpPr>
        <p:spPr bwMode="auto">
          <a:xfrm>
            <a:off x="381000" y="1305672"/>
            <a:ext cx="8382000" cy="1708160"/>
          </a:xfrm>
          <a:noFill/>
          <a:ln>
            <a:miter lim="800000"/>
            <a:headEnd/>
            <a:tailEnd/>
          </a:ln>
        </p:spPr>
        <p:txBody>
          <a:bodyPr vert="horz" wrap="square" lIns="91440" tIns="45720" rIns="91440" bIns="45720" numCol="1" anchor="t" anchorCtr="0" compatLnSpc="1">
            <a:prstTxWarp prst="textNoShape">
              <a:avLst/>
            </a:prstTxWarp>
          </a:bodyPr>
          <a:lstStyle/>
          <a:p>
            <a:pPr>
              <a:buClr>
                <a:schemeClr val="bg1"/>
              </a:buClr>
            </a:pPr>
            <a:r>
              <a:rPr lang="en-US" sz="2200" dirty="0" smtClean="0">
                <a:solidFill>
                  <a:schemeClr val="tx1"/>
                </a:solidFill>
                <a:effectLst>
                  <a:outerShdw blurRad="38100" dist="38100" dir="2700000" algn="tl">
                    <a:srgbClr val="000000">
                      <a:alpha val="43137"/>
                    </a:srgbClr>
                  </a:outerShdw>
                </a:effectLst>
              </a:rPr>
              <a:t>The Entire Farm</a:t>
            </a:r>
          </a:p>
          <a:p>
            <a:pPr>
              <a:buClr>
                <a:schemeClr val="bg1"/>
              </a:buClr>
            </a:pPr>
            <a:r>
              <a:rPr lang="en-US" sz="2200" dirty="0" smtClean="0">
                <a:solidFill>
                  <a:schemeClr val="tx1"/>
                </a:solidFill>
                <a:effectLst>
                  <a:outerShdw blurRad="38100" dist="38100" dir="2700000" algn="tl">
                    <a:srgbClr val="000000">
                      <a:alpha val="43137"/>
                    </a:srgbClr>
                  </a:outerShdw>
                </a:effectLst>
              </a:rPr>
              <a:t>A Content DB</a:t>
            </a:r>
          </a:p>
          <a:p>
            <a:pPr>
              <a:buClr>
                <a:schemeClr val="bg1"/>
              </a:buClr>
            </a:pPr>
            <a:r>
              <a:rPr lang="en-US" sz="2200" dirty="0" smtClean="0">
                <a:solidFill>
                  <a:schemeClr val="tx1"/>
                </a:solidFill>
                <a:effectLst>
                  <a:outerShdw blurRad="38100" dist="38100" dir="2700000" algn="tl">
                    <a:srgbClr val="000000">
                      <a:alpha val="43137"/>
                    </a:srgbClr>
                  </a:outerShdw>
                </a:effectLst>
              </a:rPr>
              <a:t>Site Collection</a:t>
            </a:r>
          </a:p>
          <a:p>
            <a:pPr>
              <a:buClr>
                <a:schemeClr val="bg1"/>
              </a:buClr>
            </a:pPr>
            <a:r>
              <a:rPr lang="en-US" sz="2200" dirty="0" smtClean="0">
                <a:solidFill>
                  <a:schemeClr val="tx1"/>
                </a:solidFill>
                <a:effectLst>
                  <a:outerShdw blurRad="38100" dist="38100" dir="2700000" algn="tl">
                    <a:srgbClr val="000000">
                      <a:alpha val="43137"/>
                    </a:srgbClr>
                  </a:outerShdw>
                </a:effectLst>
              </a:rPr>
              <a:t>A Site</a:t>
            </a:r>
          </a:p>
          <a:p>
            <a:pPr>
              <a:buClr>
                <a:schemeClr val="bg1"/>
              </a:buClr>
            </a:pPr>
            <a:r>
              <a:rPr lang="en-US" sz="2200" dirty="0" smtClean="0">
                <a:solidFill>
                  <a:schemeClr val="tx1"/>
                </a:solidFill>
                <a:effectLst>
                  <a:outerShdw blurRad="38100" dist="38100" dir="2700000" algn="tl">
                    <a:srgbClr val="000000">
                      <a:alpha val="43137"/>
                    </a:srgbClr>
                  </a:outerShdw>
                </a:effectLst>
              </a:rPr>
              <a:t>Document</a:t>
            </a:r>
          </a:p>
        </p:txBody>
      </p:sp>
      <p:sp>
        <p:nvSpPr>
          <p:cNvPr id="45" name="TextBox 687"/>
          <p:cNvSpPr txBox="1">
            <a:spLocks noChangeArrowheads="1"/>
          </p:cNvSpPr>
          <p:nvPr/>
        </p:nvSpPr>
        <p:spPr bwMode="auto">
          <a:xfrm>
            <a:off x="7203043" y="4246563"/>
            <a:ext cx="1002187" cy="323159"/>
          </a:xfrm>
          <a:prstGeom prst="rect">
            <a:avLst/>
          </a:prstGeom>
          <a:noFill/>
          <a:ln w="9525">
            <a:noFill/>
            <a:miter lim="800000"/>
            <a:headEnd/>
            <a:tailEnd/>
          </a:ln>
        </p:spPr>
        <p:txBody>
          <a:bodyPr wrap="none" lIns="91435" tIns="45717" rIns="91435" bIns="45717">
            <a:spAutoFit/>
          </a:bodyPr>
          <a:lstStyle/>
          <a:p>
            <a:pPr eaLnBrk="0" hangingPunct="0">
              <a:defRPr/>
            </a:pPr>
            <a:r>
              <a:rPr lang="en-US" sz="1500" dirty="0">
                <a:effectLst>
                  <a:outerShdw blurRad="38100" dist="38100" dir="2700000" algn="tl">
                    <a:srgbClr val="000000">
                      <a:alpha val="43137"/>
                    </a:srgbClr>
                  </a:outerShdw>
                </a:effectLst>
                <a:latin typeface="+mn-lt"/>
              </a:rPr>
              <a:t>DPM 2007</a:t>
            </a:r>
          </a:p>
        </p:txBody>
      </p:sp>
      <p:cxnSp>
        <p:nvCxnSpPr>
          <p:cNvPr id="90" name="Straight Connector 89"/>
          <p:cNvCxnSpPr/>
          <p:nvPr/>
        </p:nvCxnSpPr>
        <p:spPr bwMode="auto">
          <a:xfrm rot="5400000" flipH="1" flipV="1">
            <a:off x="2531176" y="4324832"/>
            <a:ext cx="808395" cy="728397"/>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bwMode="auto">
          <a:xfrm rot="10800000">
            <a:off x="3299570" y="4276365"/>
            <a:ext cx="940213" cy="889512"/>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bwMode="auto">
          <a:xfrm rot="5400000" flipH="1" flipV="1">
            <a:off x="2148542" y="3891401"/>
            <a:ext cx="842262" cy="1561391"/>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bwMode="auto">
          <a:xfrm rot="5400000" flipH="1" flipV="1">
            <a:off x="1743470" y="3520192"/>
            <a:ext cx="825328" cy="2320742"/>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2" name="Group 72"/>
          <p:cNvGrpSpPr/>
          <p:nvPr/>
        </p:nvGrpSpPr>
        <p:grpSpPr>
          <a:xfrm>
            <a:off x="3036333" y="3482795"/>
            <a:ext cx="1012149" cy="882853"/>
            <a:chOff x="2894831" y="3439763"/>
            <a:chExt cx="1012149" cy="882853"/>
          </a:xfrm>
        </p:grpSpPr>
        <p:pic>
          <p:nvPicPr>
            <p:cNvPr id="95" name="Picture 2" descr="E:\Projects\Microsoft\DPM_video\connect.dll_I2908_0409.png"/>
            <p:cNvPicPr>
              <a:picLocks noChangeAspect="1" noChangeArrowheads="1"/>
            </p:cNvPicPr>
            <p:nvPr/>
          </p:nvPicPr>
          <p:blipFill>
            <a:blip r:embed="rId3" cstate="print"/>
            <a:srcRect/>
            <a:stretch>
              <a:fillRect/>
            </a:stretch>
          </p:blipFill>
          <p:spPr bwMode="auto">
            <a:xfrm>
              <a:off x="2894831" y="3439763"/>
              <a:ext cx="863002" cy="863002"/>
            </a:xfrm>
            <a:prstGeom prst="rect">
              <a:avLst/>
            </a:prstGeom>
            <a:noFill/>
          </p:spPr>
        </p:pic>
        <p:grpSp>
          <p:nvGrpSpPr>
            <p:cNvPr id="3" name="Group 16"/>
            <p:cNvGrpSpPr/>
            <p:nvPr/>
          </p:nvGrpSpPr>
          <p:grpSpPr>
            <a:xfrm>
              <a:off x="3441833" y="3867403"/>
              <a:ext cx="465147" cy="455213"/>
              <a:chOff x="6691381" y="3538566"/>
              <a:chExt cx="1282751" cy="1346654"/>
            </a:xfrm>
          </p:grpSpPr>
          <p:sp>
            <p:nvSpPr>
              <p:cNvPr id="97" name="Oval 96"/>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4" name="Group 17"/>
              <p:cNvGrpSpPr/>
              <p:nvPr/>
            </p:nvGrpSpPr>
            <p:grpSpPr>
              <a:xfrm flipH="1">
                <a:off x="6802955" y="3538566"/>
                <a:ext cx="915230" cy="1242090"/>
                <a:chOff x="8100716" y="3773214"/>
                <a:chExt cx="441437" cy="599089"/>
              </a:xfrm>
            </p:grpSpPr>
            <p:sp>
              <p:nvSpPr>
                <p:cNvPr id="99" name="Flowchart: Magnetic Disk 98"/>
                <p:cNvSpPr/>
                <p:nvPr/>
              </p:nvSpPr>
              <p:spPr>
                <a:xfrm>
                  <a:off x="8100719" y="3773214"/>
                  <a:ext cx="441434" cy="599089"/>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sp>
              <p:nvSpPr>
                <p:cNvPr id="100" name="Oval 99"/>
                <p:cNvSpPr/>
                <p:nvPr/>
              </p:nvSpPr>
              <p:spPr>
                <a:xfrm>
                  <a:off x="8100716" y="3773214"/>
                  <a:ext cx="438912" cy="194854"/>
                </a:xfrm>
                <a:prstGeom prst="ellipse">
                  <a:avLst/>
                </a:prstGeom>
                <a:gradFill>
                  <a:gsLst>
                    <a:gs pos="31000">
                      <a:sysClr val="window" lastClr="FFFFFF"/>
                    </a:gs>
                    <a:gs pos="82000">
                      <a:srgbClr val="691987">
                        <a:lumMod val="40000"/>
                        <a:lumOff val="60000"/>
                      </a:srgbClr>
                    </a:gs>
                  </a:gsLst>
                  <a:lin ang="17400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a:ea typeface="+mn-ea"/>
                    <a:cs typeface="+mn-cs"/>
                  </a:endParaRPr>
                </a:p>
              </p:txBody>
            </p:sp>
          </p:grpSp>
        </p:grpSp>
      </p:grpSp>
      <p:grpSp>
        <p:nvGrpSpPr>
          <p:cNvPr id="5" name="Group 104"/>
          <p:cNvGrpSpPr/>
          <p:nvPr/>
        </p:nvGrpSpPr>
        <p:grpSpPr>
          <a:xfrm>
            <a:off x="564262" y="5093227"/>
            <a:ext cx="952775" cy="874316"/>
            <a:chOff x="2835454" y="4279014"/>
            <a:chExt cx="952775" cy="874316"/>
          </a:xfrm>
        </p:grpSpPr>
        <p:pic>
          <p:nvPicPr>
            <p:cNvPr id="102" name="Picture 2" descr="E:\Projects\Microsoft\DPM_video\connect.dll_I2908_0409.png"/>
            <p:cNvPicPr>
              <a:picLocks noChangeAspect="1" noChangeArrowheads="1"/>
            </p:cNvPicPr>
            <p:nvPr/>
          </p:nvPicPr>
          <p:blipFill>
            <a:blip r:embed="rId3" cstate="print"/>
            <a:srcRect/>
            <a:stretch>
              <a:fillRect/>
            </a:stretch>
          </p:blipFill>
          <p:spPr bwMode="auto">
            <a:xfrm>
              <a:off x="2835454" y="4279014"/>
              <a:ext cx="863002" cy="863002"/>
            </a:xfrm>
            <a:prstGeom prst="rect">
              <a:avLst/>
            </a:prstGeom>
            <a:noFill/>
          </p:spPr>
        </p:pic>
        <p:grpSp>
          <p:nvGrpSpPr>
            <p:cNvPr id="6" name="Group 16"/>
            <p:cNvGrpSpPr/>
            <p:nvPr/>
          </p:nvGrpSpPr>
          <p:grpSpPr>
            <a:xfrm>
              <a:off x="3320716" y="4695801"/>
              <a:ext cx="467513" cy="457529"/>
              <a:chOff x="6691381" y="3538566"/>
              <a:chExt cx="1282751" cy="1346654"/>
            </a:xfrm>
          </p:grpSpPr>
          <p:sp>
            <p:nvSpPr>
              <p:cNvPr id="104" name="Oval 103"/>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7" name="Group 17"/>
              <p:cNvGrpSpPr/>
              <p:nvPr/>
            </p:nvGrpSpPr>
            <p:grpSpPr>
              <a:xfrm flipH="1">
                <a:off x="6802955" y="3538566"/>
                <a:ext cx="915230" cy="1242090"/>
                <a:chOff x="8100716" y="3773214"/>
                <a:chExt cx="441437" cy="599089"/>
              </a:xfrm>
            </p:grpSpPr>
            <p:sp>
              <p:nvSpPr>
                <p:cNvPr id="106" name="Flowchart: Magnetic Disk 105"/>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07" name="Oval 106"/>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8" name="Group 111"/>
          <p:cNvGrpSpPr/>
          <p:nvPr/>
        </p:nvGrpSpPr>
        <p:grpSpPr>
          <a:xfrm>
            <a:off x="1357477" y="5093227"/>
            <a:ext cx="952775" cy="874316"/>
            <a:chOff x="2835454" y="4279014"/>
            <a:chExt cx="952775" cy="874316"/>
          </a:xfrm>
        </p:grpSpPr>
        <p:pic>
          <p:nvPicPr>
            <p:cNvPr id="109" name="Picture 2" descr="E:\Projects\Microsoft\DPM_video\connect.dll_I2908_0409.png"/>
            <p:cNvPicPr>
              <a:picLocks noChangeAspect="1" noChangeArrowheads="1"/>
            </p:cNvPicPr>
            <p:nvPr/>
          </p:nvPicPr>
          <p:blipFill>
            <a:blip r:embed="rId3" cstate="print"/>
            <a:srcRect/>
            <a:stretch>
              <a:fillRect/>
            </a:stretch>
          </p:blipFill>
          <p:spPr bwMode="auto">
            <a:xfrm>
              <a:off x="2835454" y="4279014"/>
              <a:ext cx="863002" cy="863002"/>
            </a:xfrm>
            <a:prstGeom prst="rect">
              <a:avLst/>
            </a:prstGeom>
            <a:noFill/>
          </p:spPr>
        </p:pic>
        <p:grpSp>
          <p:nvGrpSpPr>
            <p:cNvPr id="9" name="Group 16"/>
            <p:cNvGrpSpPr/>
            <p:nvPr/>
          </p:nvGrpSpPr>
          <p:grpSpPr>
            <a:xfrm>
              <a:off x="3320716" y="4695801"/>
              <a:ext cx="467513" cy="457529"/>
              <a:chOff x="6691381" y="3538566"/>
              <a:chExt cx="1282751" cy="1346654"/>
            </a:xfrm>
          </p:grpSpPr>
          <p:sp>
            <p:nvSpPr>
              <p:cNvPr id="111" name="Oval 110"/>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0" name="Group 17"/>
              <p:cNvGrpSpPr/>
              <p:nvPr/>
            </p:nvGrpSpPr>
            <p:grpSpPr>
              <a:xfrm flipH="1">
                <a:off x="6802955" y="3538566"/>
                <a:ext cx="915230" cy="1242090"/>
                <a:chOff x="8100716" y="3773214"/>
                <a:chExt cx="441437" cy="599089"/>
              </a:xfrm>
            </p:grpSpPr>
            <p:sp>
              <p:nvSpPr>
                <p:cNvPr id="113" name="Flowchart: Magnetic Disk 112"/>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14" name="Oval 113"/>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11" name="Group 118"/>
          <p:cNvGrpSpPr/>
          <p:nvPr/>
        </p:nvGrpSpPr>
        <p:grpSpPr>
          <a:xfrm>
            <a:off x="2139674" y="5093227"/>
            <a:ext cx="952775" cy="874316"/>
            <a:chOff x="2835454" y="4279014"/>
            <a:chExt cx="952775" cy="874316"/>
          </a:xfrm>
        </p:grpSpPr>
        <p:pic>
          <p:nvPicPr>
            <p:cNvPr id="116" name="Picture 2" descr="E:\Projects\Microsoft\DPM_video\connect.dll_I2908_0409.png"/>
            <p:cNvPicPr>
              <a:picLocks noChangeAspect="1" noChangeArrowheads="1"/>
            </p:cNvPicPr>
            <p:nvPr/>
          </p:nvPicPr>
          <p:blipFill>
            <a:blip r:embed="rId3" cstate="print"/>
            <a:srcRect/>
            <a:stretch>
              <a:fillRect/>
            </a:stretch>
          </p:blipFill>
          <p:spPr bwMode="auto">
            <a:xfrm>
              <a:off x="2835454" y="4279014"/>
              <a:ext cx="863002" cy="863002"/>
            </a:xfrm>
            <a:prstGeom prst="rect">
              <a:avLst/>
            </a:prstGeom>
            <a:noFill/>
          </p:spPr>
        </p:pic>
        <p:grpSp>
          <p:nvGrpSpPr>
            <p:cNvPr id="12" name="Group 16"/>
            <p:cNvGrpSpPr/>
            <p:nvPr/>
          </p:nvGrpSpPr>
          <p:grpSpPr>
            <a:xfrm>
              <a:off x="3320716" y="4695801"/>
              <a:ext cx="467513" cy="457529"/>
              <a:chOff x="6691381" y="3538566"/>
              <a:chExt cx="1282751" cy="1346654"/>
            </a:xfrm>
          </p:grpSpPr>
          <p:sp>
            <p:nvSpPr>
              <p:cNvPr id="118" name="Oval 117"/>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3" name="Group 17"/>
              <p:cNvGrpSpPr/>
              <p:nvPr/>
            </p:nvGrpSpPr>
            <p:grpSpPr>
              <a:xfrm flipH="1">
                <a:off x="6802955" y="3538566"/>
                <a:ext cx="915230" cy="1242090"/>
                <a:chOff x="8100716" y="3773214"/>
                <a:chExt cx="441437" cy="599089"/>
              </a:xfrm>
            </p:grpSpPr>
            <p:sp>
              <p:nvSpPr>
                <p:cNvPr id="120" name="Flowchart: Magnetic Disk 28"/>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21" name="Oval 120"/>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14" name="Group 129"/>
          <p:cNvGrpSpPr/>
          <p:nvPr/>
        </p:nvGrpSpPr>
        <p:grpSpPr>
          <a:xfrm>
            <a:off x="3960032" y="5087824"/>
            <a:ext cx="874656" cy="863002"/>
            <a:chOff x="3818530" y="5000724"/>
            <a:chExt cx="874656" cy="863002"/>
          </a:xfrm>
        </p:grpSpPr>
        <p:pic>
          <p:nvPicPr>
            <p:cNvPr id="123" name="Picture 2" descr="E:\Projects\Microsoft\DPM_video\connect.dll_I2908_0409.png"/>
            <p:cNvPicPr>
              <a:picLocks noChangeAspect="1" noChangeArrowheads="1"/>
            </p:cNvPicPr>
            <p:nvPr/>
          </p:nvPicPr>
          <p:blipFill>
            <a:blip r:embed="rId3" cstate="print"/>
            <a:srcRect/>
            <a:stretch>
              <a:fillRect/>
            </a:stretch>
          </p:blipFill>
          <p:spPr bwMode="auto">
            <a:xfrm>
              <a:off x="3818530" y="5000724"/>
              <a:ext cx="863002" cy="863002"/>
            </a:xfrm>
            <a:prstGeom prst="rect">
              <a:avLst/>
            </a:prstGeom>
            <a:noFill/>
          </p:spPr>
        </p:pic>
        <p:pic>
          <p:nvPicPr>
            <p:cNvPr id="124" name="Picture 6" descr="D:\ref\air\buttons\All_Vista\VISTA_01\3.png"/>
            <p:cNvPicPr>
              <a:picLocks noChangeAspect="1" noChangeArrowheads="1"/>
            </p:cNvPicPr>
            <p:nvPr/>
          </p:nvPicPr>
          <p:blipFill>
            <a:blip r:embed="rId4" cstate="print"/>
            <a:srcRect/>
            <a:stretch>
              <a:fillRect/>
            </a:stretch>
          </p:blipFill>
          <p:spPr bwMode="auto">
            <a:xfrm>
              <a:off x="4301100" y="5444465"/>
              <a:ext cx="392086" cy="392086"/>
            </a:xfrm>
            <a:prstGeom prst="rect">
              <a:avLst/>
            </a:prstGeom>
            <a:noFill/>
          </p:spPr>
        </p:pic>
      </p:grpSp>
      <p:sp>
        <p:nvSpPr>
          <p:cNvPr id="125" name="TextBox 687"/>
          <p:cNvSpPr txBox="1">
            <a:spLocks noChangeArrowheads="1"/>
          </p:cNvSpPr>
          <p:nvPr/>
        </p:nvSpPr>
        <p:spPr bwMode="auto">
          <a:xfrm>
            <a:off x="902010" y="5948341"/>
            <a:ext cx="1960658" cy="307771"/>
          </a:xfrm>
          <a:prstGeom prst="rect">
            <a:avLst/>
          </a:prstGeom>
          <a:noFill/>
          <a:ln w="9525">
            <a:noFill/>
            <a:miter lim="800000"/>
            <a:headEnd/>
            <a:tailEnd/>
          </a:ln>
        </p:spPr>
        <p:txBody>
          <a:bodyPr wrap="squar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Content Servers  (SQL)</a:t>
            </a:r>
          </a:p>
        </p:txBody>
      </p:sp>
      <p:sp>
        <p:nvSpPr>
          <p:cNvPr id="126" name="TextBox 687"/>
          <p:cNvSpPr txBox="1">
            <a:spLocks noChangeArrowheads="1"/>
          </p:cNvSpPr>
          <p:nvPr/>
        </p:nvSpPr>
        <p:spPr bwMode="auto">
          <a:xfrm>
            <a:off x="3485023" y="5948341"/>
            <a:ext cx="2009579" cy="307771"/>
          </a:xfrm>
          <a:prstGeom prst="rect">
            <a:avLst/>
          </a:prstGeom>
          <a:noFill/>
          <a:ln w="9525">
            <a:noFill/>
            <a:miter lim="800000"/>
            <a:headEnd/>
            <a:tailEnd/>
          </a:ln>
        </p:spPr>
        <p:txBody>
          <a:bodyPr wrap="non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Enterprise Search (index)</a:t>
            </a:r>
          </a:p>
        </p:txBody>
      </p:sp>
      <p:sp>
        <p:nvSpPr>
          <p:cNvPr id="127" name="TextBox 687"/>
          <p:cNvSpPr txBox="1">
            <a:spLocks noChangeArrowheads="1"/>
          </p:cNvSpPr>
          <p:nvPr/>
        </p:nvSpPr>
        <p:spPr bwMode="auto">
          <a:xfrm>
            <a:off x="1325267" y="3642558"/>
            <a:ext cx="1563113" cy="523214"/>
          </a:xfrm>
          <a:prstGeom prst="rect">
            <a:avLst/>
          </a:prstGeom>
          <a:noFill/>
          <a:ln w="9525">
            <a:noFill/>
            <a:miter lim="800000"/>
            <a:headEnd/>
            <a:tailEnd/>
          </a:ln>
        </p:spPr>
        <p:txBody>
          <a:bodyPr wrap="square" lIns="91435" tIns="45717" rIns="91435" bIns="45717">
            <a:spAutoFit/>
          </a:bodyPr>
          <a:lstStyle/>
          <a:p>
            <a:pPr eaLnBrk="0" hangingPunct="0">
              <a:defRPr/>
            </a:pPr>
            <a:r>
              <a:rPr lang="en-US" sz="1400" dirty="0">
                <a:effectLst>
                  <a:outerShdw blurRad="38100" dist="38100" dir="2700000" algn="tl">
                    <a:srgbClr val="000000">
                      <a:alpha val="43137"/>
                    </a:srgbClr>
                  </a:outerShdw>
                </a:effectLst>
                <a:latin typeface="+mj-lt"/>
              </a:rPr>
              <a:t>“Farm” </a:t>
            </a:r>
            <a:r>
              <a:rPr lang="en-US" sz="1400" dirty="0" err="1">
                <a:effectLst>
                  <a:outerShdw blurRad="38100" dist="38100" dir="2700000" algn="tl">
                    <a:srgbClr val="000000">
                      <a:alpha val="43137"/>
                    </a:srgbClr>
                  </a:outerShdw>
                </a:effectLst>
                <a:latin typeface="+mj-lt"/>
              </a:rPr>
              <a:t>Config</a:t>
            </a:r>
            <a:r>
              <a:rPr lang="en-US" sz="1400" dirty="0">
                <a:effectLst>
                  <a:outerShdw blurRad="38100" dist="38100" dir="2700000" algn="tl">
                    <a:srgbClr val="000000">
                      <a:alpha val="43137"/>
                    </a:srgbClr>
                  </a:outerShdw>
                </a:effectLst>
                <a:latin typeface="+mj-lt"/>
              </a:rPr>
              <a:t> dB</a:t>
            </a:r>
          </a:p>
          <a:p>
            <a:pPr eaLnBrk="0" hangingPunct="0">
              <a:defRPr/>
            </a:pPr>
            <a:r>
              <a:rPr lang="en-US" sz="1400" dirty="0">
                <a:effectLst>
                  <a:outerShdw blurRad="38100" dist="38100" dir="2700000" algn="tl">
                    <a:srgbClr val="000000">
                      <a:alpha val="43137"/>
                    </a:srgbClr>
                  </a:outerShdw>
                </a:effectLst>
                <a:latin typeface="+mj-lt"/>
              </a:rPr>
              <a:t>(SQL)</a:t>
            </a:r>
          </a:p>
        </p:txBody>
      </p:sp>
      <p:grpSp>
        <p:nvGrpSpPr>
          <p:cNvPr id="15" name="Group 127"/>
          <p:cNvGrpSpPr/>
          <p:nvPr/>
        </p:nvGrpSpPr>
        <p:grpSpPr>
          <a:xfrm>
            <a:off x="6838646" y="3190985"/>
            <a:ext cx="1696599" cy="1181666"/>
            <a:chOff x="7006726" y="4084396"/>
            <a:chExt cx="1696599" cy="1181666"/>
          </a:xfrm>
        </p:grpSpPr>
        <p:pic>
          <p:nvPicPr>
            <p:cNvPr id="129" name="Picture 2" descr="D:\Projects\Microsoft\DPM PartnerVideo\images\platform.png"/>
            <p:cNvPicPr>
              <a:picLocks noChangeAspect="1" noChangeArrowheads="1"/>
            </p:cNvPicPr>
            <p:nvPr/>
          </p:nvPicPr>
          <p:blipFill>
            <a:blip r:embed="rId5" cstate="print">
              <a:duotone>
                <a:schemeClr val="accent2">
                  <a:shade val="45000"/>
                  <a:satMod val="135000"/>
                </a:schemeClr>
                <a:prstClr val="white"/>
              </a:duotone>
              <a:lum bright="-30000"/>
            </a:blip>
            <a:srcRect/>
            <a:stretch>
              <a:fillRect/>
            </a:stretch>
          </p:blipFill>
          <p:spPr bwMode="auto">
            <a:xfrm>
              <a:off x="7006726" y="4452747"/>
              <a:ext cx="1696599" cy="813315"/>
            </a:xfrm>
            <a:prstGeom prst="rect">
              <a:avLst/>
            </a:prstGeom>
            <a:noFill/>
            <a:effectLst>
              <a:outerShdw blurRad="50800" dist="38100" dir="2700000" algn="tl" rotWithShape="0">
                <a:prstClr val="black">
                  <a:alpha val="40000"/>
                </a:prstClr>
              </a:outerShdw>
            </a:effectLst>
          </p:spPr>
        </p:pic>
        <p:grpSp>
          <p:nvGrpSpPr>
            <p:cNvPr id="16" name="Group 204"/>
            <p:cNvGrpSpPr/>
            <p:nvPr/>
          </p:nvGrpSpPr>
          <p:grpSpPr>
            <a:xfrm>
              <a:off x="7792850" y="4356427"/>
              <a:ext cx="614872" cy="581265"/>
              <a:chOff x="4572000" y="2655375"/>
              <a:chExt cx="720817" cy="681417"/>
            </a:xfrm>
          </p:grpSpPr>
          <p:grpSp>
            <p:nvGrpSpPr>
              <p:cNvPr id="17" name="Group 189"/>
              <p:cNvGrpSpPr/>
              <p:nvPr/>
            </p:nvGrpSpPr>
            <p:grpSpPr>
              <a:xfrm>
                <a:off x="4673854" y="2655375"/>
                <a:ext cx="403810" cy="395185"/>
                <a:chOff x="4904375" y="2755269"/>
                <a:chExt cx="324356" cy="317428"/>
              </a:xfrm>
            </p:grpSpPr>
            <p:sp>
              <p:nvSpPr>
                <p:cNvPr id="145" name="Oval 144"/>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6" name="Flowchart: Magnetic Disk 145"/>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7" name="Oval 146"/>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18" name="Group 190"/>
              <p:cNvGrpSpPr/>
              <p:nvPr/>
            </p:nvGrpSpPr>
            <p:grpSpPr>
              <a:xfrm>
                <a:off x="4889007" y="2747583"/>
                <a:ext cx="403810" cy="395185"/>
                <a:chOff x="4904375" y="2755269"/>
                <a:chExt cx="324356" cy="317428"/>
              </a:xfrm>
            </p:grpSpPr>
            <p:sp>
              <p:nvSpPr>
                <p:cNvPr id="142" name="Oval 141"/>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3" name="Flowchart: Magnetic Disk 142"/>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4" name="Oval 143"/>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19" name="Group 195"/>
              <p:cNvGrpSpPr/>
              <p:nvPr/>
            </p:nvGrpSpPr>
            <p:grpSpPr>
              <a:xfrm>
                <a:off x="4572000" y="2832108"/>
                <a:ext cx="403810" cy="395185"/>
                <a:chOff x="4904375" y="2755269"/>
                <a:chExt cx="324356" cy="317428"/>
              </a:xfrm>
            </p:grpSpPr>
            <p:sp>
              <p:nvSpPr>
                <p:cNvPr id="139" name="Oval 138"/>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0" name="Flowchart: Magnetic Disk 139"/>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1" name="Oval 140"/>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20" name="Group 199"/>
              <p:cNvGrpSpPr/>
              <p:nvPr/>
            </p:nvGrpSpPr>
            <p:grpSpPr>
              <a:xfrm>
                <a:off x="4810205" y="2941607"/>
                <a:ext cx="403810" cy="395185"/>
                <a:chOff x="4904375" y="2755269"/>
                <a:chExt cx="324356" cy="317428"/>
              </a:xfrm>
            </p:grpSpPr>
            <p:sp>
              <p:nvSpPr>
                <p:cNvPr id="136" name="Oval 135"/>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37" name="Flowchart: Magnetic Disk 136"/>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38" name="Oval 137"/>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pic>
          <p:nvPicPr>
            <p:cNvPr id="131" name="Picture 2" descr="D:\Projects\Microsoft\DPM_Deck\images\Vista (344).png"/>
            <p:cNvPicPr>
              <a:picLocks noChangeAspect="1" noChangeArrowheads="1"/>
            </p:cNvPicPr>
            <p:nvPr/>
          </p:nvPicPr>
          <p:blipFill>
            <a:blip r:embed="rId6" cstate="print">
              <a:grayscl/>
            </a:blip>
            <a:srcRect/>
            <a:stretch>
              <a:fillRect/>
            </a:stretch>
          </p:blipFill>
          <p:spPr bwMode="auto">
            <a:xfrm>
              <a:off x="7268738" y="4084396"/>
              <a:ext cx="782534" cy="889064"/>
            </a:xfrm>
            <a:prstGeom prst="rect">
              <a:avLst/>
            </a:prstGeom>
            <a:noFill/>
          </p:spPr>
        </p:pic>
      </p:grpSp>
      <p:grpSp>
        <p:nvGrpSpPr>
          <p:cNvPr id="21" name="Group 65"/>
          <p:cNvGrpSpPr/>
          <p:nvPr/>
        </p:nvGrpSpPr>
        <p:grpSpPr>
          <a:xfrm>
            <a:off x="1864426" y="989111"/>
            <a:ext cx="3515097" cy="4572000"/>
            <a:chOff x="3016332" y="953487"/>
            <a:chExt cx="3515097" cy="4572000"/>
          </a:xfrm>
        </p:grpSpPr>
        <p:sp>
          <p:nvSpPr>
            <p:cNvPr id="67" name="Freeform 66"/>
            <p:cNvSpPr/>
            <p:nvPr/>
          </p:nvSpPr>
          <p:spPr bwMode="auto">
            <a:xfrm>
              <a:off x="3016332" y="1579418"/>
              <a:ext cx="3515097" cy="3515097"/>
            </a:xfrm>
            <a:custGeom>
              <a:avLst/>
              <a:gdLst>
                <a:gd name="connsiteX0" fmla="*/ 3443844 w 3443844"/>
                <a:gd name="connsiteY0" fmla="*/ 249381 h 3479470"/>
                <a:gd name="connsiteX1" fmla="*/ 3051958 w 3443844"/>
                <a:gd name="connsiteY1" fmla="*/ 249381 h 3479470"/>
                <a:gd name="connsiteX2" fmla="*/ 273132 w 3443844"/>
                <a:gd name="connsiteY2" fmla="*/ 3360716 h 3479470"/>
                <a:gd name="connsiteX3" fmla="*/ 380010 w 3443844"/>
                <a:gd name="connsiteY3" fmla="*/ 3443844 h 3479470"/>
                <a:gd name="connsiteX4" fmla="*/ 23750 w 3443844"/>
                <a:gd name="connsiteY4" fmla="*/ 3479470 h 3479470"/>
                <a:gd name="connsiteX5" fmla="*/ 0 w 3443844"/>
                <a:gd name="connsiteY5" fmla="*/ 3087584 h 3479470"/>
                <a:gd name="connsiteX6" fmla="*/ 106878 w 3443844"/>
                <a:gd name="connsiteY6" fmla="*/ 3194462 h 3479470"/>
                <a:gd name="connsiteX7" fmla="*/ 2992581 w 3443844"/>
                <a:gd name="connsiteY7" fmla="*/ 0 h 3479470"/>
                <a:gd name="connsiteX8" fmla="*/ 3420093 w 3443844"/>
                <a:gd name="connsiteY8" fmla="*/ 0 h 3479470"/>
                <a:gd name="connsiteX9" fmla="*/ 3443844 w 3443844"/>
                <a:gd name="connsiteY9" fmla="*/ 249381 h 3479470"/>
                <a:gd name="connsiteX0" fmla="*/ 3443844 w 3443844"/>
                <a:gd name="connsiteY0" fmla="*/ 249382 h 3479470"/>
                <a:gd name="connsiteX1" fmla="*/ 3051958 w 3443844"/>
                <a:gd name="connsiteY1" fmla="*/ 249381 h 3479470"/>
                <a:gd name="connsiteX2" fmla="*/ 273132 w 3443844"/>
                <a:gd name="connsiteY2" fmla="*/ 3360716 h 3479470"/>
                <a:gd name="connsiteX3" fmla="*/ 380010 w 3443844"/>
                <a:gd name="connsiteY3" fmla="*/ 3443844 h 3479470"/>
                <a:gd name="connsiteX4" fmla="*/ 23750 w 3443844"/>
                <a:gd name="connsiteY4" fmla="*/ 3479470 h 3479470"/>
                <a:gd name="connsiteX5" fmla="*/ 0 w 3443844"/>
                <a:gd name="connsiteY5" fmla="*/ 3087584 h 3479470"/>
                <a:gd name="connsiteX6" fmla="*/ 106878 w 3443844"/>
                <a:gd name="connsiteY6" fmla="*/ 3194462 h 3479470"/>
                <a:gd name="connsiteX7" fmla="*/ 2992581 w 3443844"/>
                <a:gd name="connsiteY7" fmla="*/ 0 h 3479470"/>
                <a:gd name="connsiteX8" fmla="*/ 3420093 w 3443844"/>
                <a:gd name="connsiteY8" fmla="*/ 0 h 3479470"/>
                <a:gd name="connsiteX9" fmla="*/ 3443844 w 3443844"/>
                <a:gd name="connsiteY9" fmla="*/ 249382 h 3479470"/>
                <a:gd name="connsiteX0" fmla="*/ 3443844 w 3443844"/>
                <a:gd name="connsiteY0" fmla="*/ 249383 h 3479470"/>
                <a:gd name="connsiteX1" fmla="*/ 3051958 w 3443844"/>
                <a:gd name="connsiteY1" fmla="*/ 249381 h 3479470"/>
                <a:gd name="connsiteX2" fmla="*/ 273132 w 3443844"/>
                <a:gd name="connsiteY2" fmla="*/ 3360716 h 3479470"/>
                <a:gd name="connsiteX3" fmla="*/ 380010 w 3443844"/>
                <a:gd name="connsiteY3" fmla="*/ 3443844 h 3479470"/>
                <a:gd name="connsiteX4" fmla="*/ 23750 w 3443844"/>
                <a:gd name="connsiteY4" fmla="*/ 3479470 h 3479470"/>
                <a:gd name="connsiteX5" fmla="*/ 0 w 3443844"/>
                <a:gd name="connsiteY5" fmla="*/ 3087584 h 3479470"/>
                <a:gd name="connsiteX6" fmla="*/ 106878 w 3443844"/>
                <a:gd name="connsiteY6" fmla="*/ 3194462 h 3479470"/>
                <a:gd name="connsiteX7" fmla="*/ 2992581 w 3443844"/>
                <a:gd name="connsiteY7" fmla="*/ 0 h 3479470"/>
                <a:gd name="connsiteX8" fmla="*/ 3420093 w 3443844"/>
                <a:gd name="connsiteY8" fmla="*/ 0 h 3479470"/>
                <a:gd name="connsiteX9" fmla="*/ 3443844 w 3443844"/>
                <a:gd name="connsiteY9" fmla="*/ 249383 h 347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3844" h="3479470">
                  <a:moveTo>
                    <a:pt x="3443844" y="249383"/>
                  </a:moveTo>
                  <a:lnTo>
                    <a:pt x="3051958" y="249381"/>
                  </a:lnTo>
                  <a:lnTo>
                    <a:pt x="273132" y="3360716"/>
                  </a:lnTo>
                  <a:lnTo>
                    <a:pt x="380010" y="3443844"/>
                  </a:lnTo>
                  <a:lnTo>
                    <a:pt x="23750" y="3479470"/>
                  </a:lnTo>
                  <a:lnTo>
                    <a:pt x="0" y="3087584"/>
                  </a:lnTo>
                  <a:lnTo>
                    <a:pt x="106878" y="3194462"/>
                  </a:lnTo>
                  <a:lnTo>
                    <a:pt x="2992581" y="0"/>
                  </a:lnTo>
                  <a:lnTo>
                    <a:pt x="3420093" y="0"/>
                  </a:lnTo>
                  <a:lnTo>
                    <a:pt x="3443844" y="249383"/>
                  </a:lnTo>
                  <a:close/>
                </a:path>
              </a:pathLst>
            </a:custGeom>
            <a:gradFill rotWithShape="1">
              <a:gsLst>
                <a:gs pos="0">
                  <a:schemeClr val="tx1">
                    <a:lumMod val="85000"/>
                    <a:lumOff val="15000"/>
                    <a:alpha val="0"/>
                  </a:schemeClr>
                </a:gs>
                <a:gs pos="0">
                  <a:srgbClr val="FF3300">
                    <a:alpha val="83000"/>
                  </a:srgbClr>
                </a:gs>
              </a:gsLst>
              <a:lin ang="10800000" scaled="0"/>
            </a:gradFill>
            <a:ln w="9525">
              <a:noFill/>
              <a:miter lim="800000"/>
              <a:headEnd/>
              <a:tailEnd/>
            </a:ln>
            <a:scene3d>
              <a:camera prst="orthographicFront"/>
              <a:lightRig rig="threePt" dir="t">
                <a:rot lat="0" lon="0" rev="4800000"/>
              </a:lightRig>
            </a:scene3d>
            <a:sp3d>
              <a:bevelT w="38100" h="25400"/>
            </a:sp3d>
          </p:spPr>
          <p:txBody>
            <a:bodyPr wrap="none" lIns="91435" tIns="45717" rIns="91435" bIns="45717" anchor="ctr"/>
            <a:lstStyle/>
            <a:p>
              <a:pPr algn="ctr" defTabSz="1096909" eaLnBrk="0" hangingPunct="0">
                <a:defRPr/>
              </a:pPr>
              <a:endParaRPr lang="en-US" sz="1500" dirty="0" err="1" smtClean="0">
                <a:effectLst>
                  <a:outerShdw blurRad="38100" dist="38100" dir="2700000" algn="tl">
                    <a:srgbClr val="000000">
                      <a:alpha val="43137"/>
                    </a:srgbClr>
                  </a:outerShdw>
                </a:effectLst>
                <a:latin typeface="+mj-lt"/>
              </a:endParaRPr>
            </a:p>
          </p:txBody>
        </p:sp>
        <p:sp>
          <p:nvSpPr>
            <p:cNvPr id="68" name="Rectangle 67"/>
            <p:cNvSpPr/>
            <p:nvPr/>
          </p:nvSpPr>
          <p:spPr>
            <a:xfrm rot="18720000">
              <a:off x="2404750" y="3077904"/>
              <a:ext cx="4572000" cy="323165"/>
            </a:xfrm>
            <a:prstGeom prst="rect">
              <a:avLst/>
            </a:prstGeom>
          </p:spPr>
          <p:txBody>
            <a:bodyPr>
              <a:spAutoFit/>
            </a:bodyPr>
            <a:lstStyle/>
            <a:p>
              <a:pPr algn="ctr" defTabSz="1096909" eaLnBrk="0" hangingPunct="0">
                <a:defRPr/>
              </a:pPr>
              <a:r>
                <a:rPr lang="fr-FR" sz="1500" dirty="0" smtClean="0">
                  <a:effectLst>
                    <a:outerShdw blurRad="38100" dist="38100" dir="2700000" algn="tl">
                      <a:srgbClr val="000000">
                        <a:alpha val="43137"/>
                      </a:srgbClr>
                    </a:outerShdw>
                  </a:effectLst>
                  <a:latin typeface="+mj-lt"/>
                </a:rPr>
                <a:t>Site Collection   /   Site   /   </a:t>
              </a:r>
              <a:r>
                <a:rPr lang="fr-FR" sz="1500" dirty="0" err="1" smtClean="0">
                  <a:effectLst>
                    <a:outerShdw blurRad="38100" dist="38100" dir="2700000" algn="tl">
                      <a:srgbClr val="000000">
                        <a:alpha val="43137"/>
                      </a:srgbClr>
                    </a:outerShdw>
                  </a:effectLst>
                  <a:latin typeface="+mj-lt"/>
                </a:rPr>
                <a:t>Individual</a:t>
              </a:r>
              <a:r>
                <a:rPr lang="fr-FR" sz="1500" dirty="0" smtClean="0">
                  <a:effectLst>
                    <a:outerShdw blurRad="38100" dist="38100" dir="2700000" algn="tl">
                      <a:srgbClr val="000000">
                        <a:alpha val="43137"/>
                      </a:srgbClr>
                    </a:outerShdw>
                  </a:effectLst>
                  <a:latin typeface="+mj-lt"/>
                </a:rPr>
                <a:t> Document</a:t>
              </a:r>
            </a:p>
          </p:txBody>
        </p:sp>
      </p:grpSp>
      <p:grpSp>
        <p:nvGrpSpPr>
          <p:cNvPr id="22" name="Group 68"/>
          <p:cNvGrpSpPr/>
          <p:nvPr/>
        </p:nvGrpSpPr>
        <p:grpSpPr>
          <a:xfrm>
            <a:off x="6042041" y="1382229"/>
            <a:ext cx="2112252" cy="1892598"/>
            <a:chOff x="6138863" y="1436019"/>
            <a:chExt cx="1814512" cy="1892598"/>
          </a:xfrm>
        </p:grpSpPr>
        <p:sp>
          <p:nvSpPr>
            <p:cNvPr id="70" name="Bent-Up Arrow 69"/>
            <p:cNvSpPr/>
            <p:nvPr/>
          </p:nvSpPr>
          <p:spPr bwMode="auto">
            <a:xfrm rot="16200000">
              <a:off x="6099820" y="1475062"/>
              <a:ext cx="1892598" cy="1814512"/>
            </a:xfrm>
            <a:prstGeom prst="bentUpArrow">
              <a:avLst>
                <a:gd name="adj1" fmla="val 12007"/>
                <a:gd name="adj2" fmla="val 18355"/>
                <a:gd name="adj3" fmla="val 13945"/>
              </a:avLst>
            </a:prstGeom>
            <a:gradFill rotWithShape="1">
              <a:gsLst>
                <a:gs pos="0">
                  <a:schemeClr val="tx1">
                    <a:lumMod val="85000"/>
                    <a:lumOff val="15000"/>
                    <a:alpha val="0"/>
                  </a:schemeClr>
                </a:gs>
                <a:gs pos="0">
                  <a:srgbClr val="FF3300">
                    <a:alpha val="83000"/>
                  </a:srgbClr>
                </a:gs>
              </a:gsLst>
              <a:lin ang="10800000" scaled="0"/>
            </a:gradFill>
            <a:ln w="9525">
              <a:noFill/>
              <a:miter lim="800000"/>
              <a:headEnd/>
              <a:tailEnd/>
            </a:ln>
            <a:scene3d>
              <a:camera prst="orthographicFront"/>
              <a:lightRig rig="threePt" dir="t">
                <a:rot lat="0" lon="0" rev="4800000"/>
              </a:lightRig>
            </a:scene3d>
            <a:sp3d>
              <a:bevelT w="38100" h="25400"/>
            </a:sp3d>
          </p:spPr>
          <p:txBody>
            <a:bodyPr wrap="none" lIns="91435" tIns="45717" rIns="91435" bIns="45717" anchor="ctr"/>
            <a:lstStyle/>
            <a:p>
              <a:pPr algn="ctr" eaLnBrk="0" hangingPunct="0">
                <a:defRPr/>
              </a:pPr>
              <a:endParaRPr lang="en-US" sz="1400" dirty="0"/>
            </a:p>
          </p:txBody>
        </p:sp>
        <p:sp>
          <p:nvSpPr>
            <p:cNvPr id="71" name="Rectangle 70"/>
            <p:cNvSpPr/>
            <p:nvPr/>
          </p:nvSpPr>
          <p:spPr bwMode="auto">
            <a:xfrm>
              <a:off x="6360887" y="1619721"/>
              <a:ext cx="1488696" cy="306518"/>
            </a:xfrm>
            <a:prstGeom prst="rect">
              <a:avLst/>
            </a:prstGeom>
            <a:noFill/>
            <a:ln w="9525">
              <a:noFill/>
              <a:miter lim="800000"/>
              <a:headEnd/>
              <a:tailEnd/>
            </a:ln>
            <a:scene3d>
              <a:camera prst="orthographicFront"/>
              <a:lightRig rig="threePt" dir="t"/>
            </a:scene3d>
            <a:sp3d>
              <a:bevelT w="38100" h="25400"/>
            </a:sp3d>
          </p:spPr>
          <p:txBody>
            <a:bodyPr wrap="none" lIns="91435" tIns="45717" rIns="91435" bIns="45717" anchor="ctr"/>
            <a:lstStyle/>
            <a:p>
              <a:pPr algn="ctr" defTabSz="1096909" eaLnBrk="0" hangingPunct="0">
                <a:defRPr/>
              </a:pPr>
              <a:r>
                <a:rPr lang="en-US" sz="1500" dirty="0" smtClean="0">
                  <a:effectLst>
                    <a:outerShdw blurRad="38100" dist="38100" dir="2700000" algn="tl">
                      <a:srgbClr val="000000">
                        <a:alpha val="43137"/>
                      </a:srgbClr>
                    </a:outerShdw>
                  </a:effectLst>
                  <a:latin typeface="+mj-lt"/>
                </a:rPr>
                <a:t>Content DB</a:t>
              </a:r>
              <a:endParaRPr lang="en-US" sz="1500" dirty="0">
                <a:effectLst>
                  <a:outerShdw blurRad="38100" dist="38100" dir="2700000" algn="tl">
                    <a:srgbClr val="000000">
                      <a:alpha val="43137"/>
                    </a:srgbClr>
                  </a:outerShdw>
                </a:effectLst>
                <a:latin typeface="+mj-lt"/>
              </a:endParaRPr>
            </a:p>
          </p:txBody>
        </p:sp>
      </p:grpSp>
      <p:grpSp>
        <p:nvGrpSpPr>
          <p:cNvPr id="23" name="Group 72"/>
          <p:cNvGrpSpPr/>
          <p:nvPr/>
        </p:nvGrpSpPr>
        <p:grpSpPr>
          <a:xfrm>
            <a:off x="5146625" y="1279271"/>
            <a:ext cx="1012149" cy="882853"/>
            <a:chOff x="2894831" y="3439763"/>
            <a:chExt cx="1012149" cy="882853"/>
          </a:xfrm>
        </p:grpSpPr>
        <p:pic>
          <p:nvPicPr>
            <p:cNvPr id="73" name="Picture 2" descr="E:\Projects\Microsoft\DPM_video\connect.dll_I2908_0409.png"/>
            <p:cNvPicPr>
              <a:picLocks noChangeAspect="1" noChangeArrowheads="1"/>
            </p:cNvPicPr>
            <p:nvPr/>
          </p:nvPicPr>
          <p:blipFill>
            <a:blip r:embed="rId3" cstate="print"/>
            <a:srcRect/>
            <a:stretch>
              <a:fillRect/>
            </a:stretch>
          </p:blipFill>
          <p:spPr bwMode="auto">
            <a:xfrm>
              <a:off x="2894831" y="3439763"/>
              <a:ext cx="863002" cy="863002"/>
            </a:xfrm>
            <a:prstGeom prst="rect">
              <a:avLst/>
            </a:prstGeom>
            <a:noFill/>
          </p:spPr>
        </p:pic>
        <p:grpSp>
          <p:nvGrpSpPr>
            <p:cNvPr id="24" name="Group 16"/>
            <p:cNvGrpSpPr/>
            <p:nvPr/>
          </p:nvGrpSpPr>
          <p:grpSpPr>
            <a:xfrm>
              <a:off x="3441833" y="3867403"/>
              <a:ext cx="465147" cy="455213"/>
              <a:chOff x="6691381" y="3538566"/>
              <a:chExt cx="1282751" cy="1346654"/>
            </a:xfrm>
          </p:grpSpPr>
          <p:sp>
            <p:nvSpPr>
              <p:cNvPr id="75" name="Oval 74"/>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Calibri"/>
                  <a:ea typeface="+mn-ea"/>
                  <a:cs typeface="+mn-cs"/>
                </a:endParaRPr>
              </a:p>
            </p:txBody>
          </p:sp>
          <p:grpSp>
            <p:nvGrpSpPr>
              <p:cNvPr id="25" name="Group 17"/>
              <p:cNvGrpSpPr/>
              <p:nvPr/>
            </p:nvGrpSpPr>
            <p:grpSpPr>
              <a:xfrm flipH="1">
                <a:off x="6802955" y="3538566"/>
                <a:ext cx="915230" cy="1242090"/>
                <a:chOff x="8100716" y="3773214"/>
                <a:chExt cx="441437" cy="599089"/>
              </a:xfrm>
            </p:grpSpPr>
            <p:sp>
              <p:nvSpPr>
                <p:cNvPr id="77" name="Flowchart: Magnetic Disk 76"/>
                <p:cNvSpPr/>
                <p:nvPr/>
              </p:nvSpPr>
              <p:spPr>
                <a:xfrm>
                  <a:off x="8100719" y="3773214"/>
                  <a:ext cx="441434" cy="599089"/>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Calibri"/>
                    <a:ea typeface="+mn-ea"/>
                    <a:cs typeface="+mn-cs"/>
                  </a:endParaRPr>
                </a:p>
              </p:txBody>
            </p:sp>
            <p:sp>
              <p:nvSpPr>
                <p:cNvPr id="78" name="Oval 77"/>
                <p:cNvSpPr/>
                <p:nvPr/>
              </p:nvSpPr>
              <p:spPr>
                <a:xfrm>
                  <a:off x="8100716" y="3773214"/>
                  <a:ext cx="438912" cy="194854"/>
                </a:xfrm>
                <a:prstGeom prst="ellipse">
                  <a:avLst/>
                </a:prstGeom>
                <a:gradFill>
                  <a:gsLst>
                    <a:gs pos="31000">
                      <a:sysClr val="window" lastClr="FFFFFF"/>
                    </a:gs>
                    <a:gs pos="82000">
                      <a:srgbClr val="691987">
                        <a:lumMod val="40000"/>
                        <a:lumOff val="60000"/>
                      </a:srgbClr>
                    </a:gs>
                  </a:gsLst>
                  <a:lin ang="17400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Calibri"/>
                    <a:ea typeface="+mn-ea"/>
                    <a:cs typeface="+mn-cs"/>
                  </a:endParaRPr>
                </a:p>
              </p:txBody>
            </p:sp>
          </p:grpSp>
        </p:grpSp>
      </p:grpSp>
      <p:sp>
        <p:nvSpPr>
          <p:cNvPr id="80" name="TextBox 79"/>
          <p:cNvSpPr txBox="1"/>
          <p:nvPr/>
        </p:nvSpPr>
        <p:spPr>
          <a:xfrm>
            <a:off x="6423051" y="4639203"/>
            <a:ext cx="2471569" cy="1031051"/>
          </a:xfrm>
          <a:prstGeom prst="rect">
            <a:avLst/>
          </a:prstGeom>
          <a:noFill/>
        </p:spPr>
        <p:txBody>
          <a:bodyPr wrap="square">
            <a:spAutoFit/>
          </a:bodyPr>
          <a:lstStyle/>
          <a:p>
            <a:pPr algn="ctr" eaLnBrk="0" hangingPunct="0"/>
            <a:r>
              <a:rPr lang="en-US" sz="1100" i="1" dirty="0">
                <a:solidFill>
                  <a:schemeClr val="bg1"/>
                </a:solidFill>
                <a:latin typeface="+mj-lt"/>
              </a:rPr>
              <a:t>DPM handles restore thru </a:t>
            </a:r>
            <a:r>
              <a:rPr lang="en-US" sz="1100" i="1" dirty="0" smtClean="0">
                <a:solidFill>
                  <a:schemeClr val="bg1"/>
                </a:solidFill>
                <a:latin typeface="+mj-lt"/>
              </a:rPr>
              <a:t>Recovery </a:t>
            </a:r>
            <a:r>
              <a:rPr lang="en-US" sz="1100" i="1" dirty="0">
                <a:solidFill>
                  <a:schemeClr val="bg1"/>
                </a:solidFill>
                <a:latin typeface="+mj-lt"/>
              </a:rPr>
              <a:t>Farm to production Farm</a:t>
            </a:r>
          </a:p>
          <a:p>
            <a:pPr algn="ctr" eaLnBrk="0" hangingPunct="0"/>
            <a:endParaRPr lang="en-US" sz="600" i="1" dirty="0">
              <a:solidFill>
                <a:schemeClr val="bg1"/>
              </a:solidFill>
              <a:latin typeface="+mj-lt"/>
            </a:endParaRPr>
          </a:p>
          <a:p>
            <a:pPr algn="ctr" eaLnBrk="0" hangingPunct="0"/>
            <a:r>
              <a:rPr lang="en-US" sz="1100" i="1" dirty="0">
                <a:solidFill>
                  <a:schemeClr val="bg1"/>
                </a:solidFill>
                <a:latin typeface="+mj-lt"/>
              </a:rPr>
              <a:t>Farm then redirects data to appropriate content database </a:t>
            </a:r>
            <a:r>
              <a:rPr lang="en-US" sz="1100" i="1" dirty="0" smtClean="0">
                <a:solidFill>
                  <a:schemeClr val="bg1"/>
                </a:solidFill>
                <a:latin typeface="+mj-lt"/>
              </a:rPr>
              <a:t/>
            </a:r>
            <a:br>
              <a:rPr lang="en-US" sz="1100" i="1" dirty="0" smtClean="0">
                <a:solidFill>
                  <a:schemeClr val="bg1"/>
                </a:solidFill>
                <a:latin typeface="+mj-lt"/>
              </a:rPr>
            </a:br>
            <a:r>
              <a:rPr lang="en-US" sz="1100" i="1" dirty="0" smtClean="0">
                <a:solidFill>
                  <a:schemeClr val="bg1"/>
                </a:solidFill>
                <a:latin typeface="+mj-lt"/>
              </a:rPr>
              <a:t>and </a:t>
            </a:r>
            <a:r>
              <a:rPr lang="en-US" sz="1100" i="1" dirty="0">
                <a:solidFill>
                  <a:schemeClr val="bg1"/>
                </a:solidFill>
                <a:latin typeface="+mj-lt"/>
              </a:rPr>
              <a:t>site</a:t>
            </a:r>
          </a:p>
        </p:txBody>
      </p:sp>
      <p:sp>
        <p:nvSpPr>
          <p:cNvPr id="81" name="Rounded Rectangle 80"/>
          <p:cNvSpPr/>
          <p:nvPr/>
        </p:nvSpPr>
        <p:spPr bwMode="auto">
          <a:xfrm>
            <a:off x="4583285" y="2292878"/>
            <a:ext cx="2178759" cy="1624365"/>
          </a:xfrm>
          <a:prstGeom prst="roundRect">
            <a:avLst>
              <a:gd name="adj" fmla="val 8863"/>
            </a:avLst>
          </a:prstGeom>
          <a:gradFill>
            <a:gsLst>
              <a:gs pos="24000">
                <a:srgbClr val="FFD961">
                  <a:alpha val="79000"/>
                </a:srgbClr>
              </a:gs>
              <a:gs pos="97000">
                <a:srgbClr val="DAA600">
                  <a:alpha val="87000"/>
                </a:srgbClr>
              </a:gs>
            </a:gsLst>
            <a:lin ang="5400000" scaled="0"/>
          </a:gradFill>
          <a:ln>
            <a:noFill/>
          </a:ln>
          <a:scene3d>
            <a:camera prst="orthographicFront"/>
            <a:lightRig rig="threePt" dir="t"/>
          </a:scene3d>
          <a:sp3d>
            <a:bevelT w="381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bg1"/>
              </a:solidFill>
            </a:endParaRPr>
          </a:p>
        </p:txBody>
      </p:sp>
      <p:sp>
        <p:nvSpPr>
          <p:cNvPr id="79" name="TextBox 687"/>
          <p:cNvSpPr txBox="1">
            <a:spLocks noChangeArrowheads="1"/>
          </p:cNvSpPr>
          <p:nvPr/>
        </p:nvSpPr>
        <p:spPr bwMode="auto">
          <a:xfrm>
            <a:off x="4537793" y="2288023"/>
            <a:ext cx="2190385" cy="1523488"/>
          </a:xfrm>
          <a:prstGeom prst="rect">
            <a:avLst/>
          </a:prstGeom>
          <a:noFill/>
          <a:ln w="9525">
            <a:noFill/>
            <a:miter lim="800000"/>
            <a:headEnd/>
            <a:tailEnd/>
          </a:ln>
        </p:spPr>
        <p:txBody>
          <a:bodyPr wrap="square" lIns="91435" tIns="45717" rIns="91435" bIns="45717">
            <a:spAutoFit/>
          </a:bodyPr>
          <a:lstStyle/>
          <a:p>
            <a:pPr algn="ctr" eaLnBrk="0" hangingPunct="0"/>
            <a:r>
              <a:rPr lang="en-US" sz="1500" b="1" dirty="0">
                <a:solidFill>
                  <a:schemeClr val="bg1"/>
                </a:solidFill>
                <a:latin typeface="+mj-lt"/>
              </a:rPr>
              <a:t>“Recovery Farm”</a:t>
            </a:r>
          </a:p>
          <a:p>
            <a:pPr algn="ctr" eaLnBrk="0" hangingPunct="0"/>
            <a:r>
              <a:rPr lang="en-US" sz="1200" b="1" dirty="0">
                <a:solidFill>
                  <a:schemeClr val="bg1"/>
                </a:solidFill>
                <a:latin typeface="+mj-lt"/>
              </a:rPr>
              <a:t>(single server)</a:t>
            </a:r>
          </a:p>
          <a:p>
            <a:pPr algn="ctr" eaLnBrk="0" hangingPunct="0"/>
            <a:endParaRPr lang="en-US" sz="600" dirty="0">
              <a:solidFill>
                <a:schemeClr val="bg1"/>
              </a:solidFill>
              <a:latin typeface="+mj-lt"/>
            </a:endParaRPr>
          </a:p>
          <a:p>
            <a:pPr algn="ctr" eaLnBrk="0" hangingPunct="0"/>
            <a:r>
              <a:rPr lang="en-US" sz="1100" i="1" dirty="0">
                <a:solidFill>
                  <a:schemeClr val="bg1"/>
                </a:solidFill>
                <a:latin typeface="+mj-lt"/>
              </a:rPr>
              <a:t>Temporary Staging Area</a:t>
            </a:r>
          </a:p>
          <a:p>
            <a:pPr algn="ctr" eaLnBrk="0" hangingPunct="0"/>
            <a:r>
              <a:rPr lang="en-US" sz="1100" i="1" dirty="0">
                <a:solidFill>
                  <a:schemeClr val="bg1"/>
                </a:solidFill>
                <a:latin typeface="+mj-lt"/>
              </a:rPr>
              <a:t>Complies with SharePoint </a:t>
            </a:r>
            <a:r>
              <a:rPr lang="en-US" sz="1100" i="1" dirty="0" smtClean="0">
                <a:solidFill>
                  <a:schemeClr val="bg1"/>
                </a:solidFill>
                <a:latin typeface="+mj-lt"/>
              </a:rPr>
              <a:t/>
            </a:r>
            <a:br>
              <a:rPr lang="en-US" sz="1100" i="1" dirty="0" smtClean="0">
                <a:solidFill>
                  <a:schemeClr val="bg1"/>
                </a:solidFill>
                <a:latin typeface="+mj-lt"/>
              </a:rPr>
            </a:br>
            <a:r>
              <a:rPr lang="en-US" sz="1100" i="1" dirty="0" smtClean="0">
                <a:solidFill>
                  <a:schemeClr val="bg1"/>
                </a:solidFill>
                <a:latin typeface="+mj-lt"/>
              </a:rPr>
              <a:t>Server design Garbage </a:t>
            </a:r>
            <a:br>
              <a:rPr lang="en-US" sz="1100" i="1" dirty="0" smtClean="0">
                <a:solidFill>
                  <a:schemeClr val="bg1"/>
                </a:solidFill>
                <a:latin typeface="+mj-lt"/>
              </a:rPr>
            </a:br>
            <a:r>
              <a:rPr lang="en-US" sz="1100" i="1" dirty="0" smtClean="0">
                <a:solidFill>
                  <a:schemeClr val="bg1"/>
                </a:solidFill>
                <a:latin typeface="+mj-lt"/>
              </a:rPr>
              <a:t>scrubbed after </a:t>
            </a:r>
            <a:r>
              <a:rPr lang="en-US" sz="1100" i="1" dirty="0">
                <a:solidFill>
                  <a:schemeClr val="bg1"/>
                </a:solidFill>
                <a:latin typeface="+mj-lt"/>
              </a:rPr>
              <a:t>restore</a:t>
            </a:r>
          </a:p>
          <a:p>
            <a:pPr algn="ctr" eaLnBrk="0" hangingPunct="0"/>
            <a:endParaRPr lang="en-US" sz="600" dirty="0">
              <a:solidFill>
                <a:schemeClr val="bg1"/>
              </a:solidFill>
              <a:latin typeface="+mj-lt"/>
            </a:endParaRPr>
          </a:p>
          <a:p>
            <a:pPr algn="ctr" eaLnBrk="0" hangingPunct="0"/>
            <a:r>
              <a:rPr lang="en-US" sz="1000" i="1" dirty="0">
                <a:solidFill>
                  <a:schemeClr val="bg1"/>
                </a:solidFill>
                <a:latin typeface="+mj-lt"/>
              </a:rPr>
              <a:t>Might be a virtual machine (VM)</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bwMode="auto">
          <a:xfrm>
            <a:off x="142503" y="1235034"/>
            <a:ext cx="8847117" cy="5246488"/>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83969" name="Rectangle 2"/>
          <p:cNvSpPr>
            <a:spLocks noGrp="1" noChangeArrowheads="1"/>
          </p:cNvSpPr>
          <p:nvPr>
            <p:ph type="title"/>
          </p:nvPr>
        </p:nvSpPr>
        <p:spPr bwMode="auto">
          <a:xfrm>
            <a:off x="297874" y="249250"/>
            <a:ext cx="8846125" cy="701731"/>
          </a:xfrm>
          <a:noFill/>
          <a:ln>
            <a:miter lim="800000"/>
            <a:headEnd/>
            <a:tailEnd/>
          </a:ln>
        </p:spPr>
        <p:txBody>
          <a:bodyPr vert="horz" wrap="square" lIns="91440" tIns="45720" rIns="91440" bIns="45720" numCol="1" anchor="t" anchorCtr="0" compatLnSpc="1">
            <a:prstTxWarp prst="textNoShape">
              <a:avLst/>
            </a:prstTxWarp>
          </a:bodyPr>
          <a:lstStyle/>
          <a:p>
            <a:r>
              <a:rPr lang="en-GB" sz="4400" dirty="0" smtClean="0"/>
              <a:t>SharePoint 2010 Recovery </a:t>
            </a:r>
            <a:r>
              <a:rPr lang="en-GB" sz="3500" dirty="0" smtClean="0">
                <a:solidFill>
                  <a:schemeClr val="accent3">
                    <a:lumMod val="60000"/>
                    <a:lumOff val="40000"/>
                  </a:schemeClr>
                </a:solidFill>
                <a:effectLst/>
              </a:rPr>
              <a:t>with DPM 2010</a:t>
            </a:r>
          </a:p>
        </p:txBody>
      </p:sp>
      <p:sp>
        <p:nvSpPr>
          <p:cNvPr id="83970" name="Content Placeholder 75"/>
          <p:cNvSpPr>
            <a:spLocks noGrp="1"/>
          </p:cNvSpPr>
          <p:nvPr>
            <p:ph type="body" sz="quarter" idx="10"/>
          </p:nvPr>
        </p:nvSpPr>
        <p:spPr bwMode="auto">
          <a:xfrm>
            <a:off x="381000" y="1305672"/>
            <a:ext cx="8382000" cy="1886670"/>
          </a:xfrm>
          <a:noFill/>
          <a:ln>
            <a:miter lim="800000"/>
            <a:headEnd/>
            <a:tailEnd/>
          </a:ln>
        </p:spPr>
        <p:txBody>
          <a:bodyPr vert="horz" wrap="square" lIns="91440" tIns="45720" rIns="91440" bIns="45720" numCol="1" anchor="t" anchorCtr="0" compatLnSpc="1">
            <a:prstTxWarp prst="textNoShape">
              <a:avLst/>
            </a:prstTxWarp>
          </a:bodyPr>
          <a:lstStyle/>
          <a:p>
            <a:pPr>
              <a:buClr>
                <a:schemeClr val="bg1"/>
              </a:buClr>
            </a:pPr>
            <a:r>
              <a:rPr lang="en-US" sz="2200" dirty="0" smtClean="0">
                <a:solidFill>
                  <a:schemeClr val="tx1"/>
                </a:solidFill>
                <a:effectLst>
                  <a:outerShdw blurRad="38100" dist="38100" dir="2700000" algn="tl">
                    <a:srgbClr val="000000">
                      <a:alpha val="43137"/>
                    </a:srgbClr>
                  </a:outerShdw>
                </a:effectLst>
              </a:rPr>
              <a:t>The Entire Farm</a:t>
            </a:r>
          </a:p>
          <a:p>
            <a:pPr>
              <a:buClr>
                <a:schemeClr val="bg1"/>
              </a:buClr>
            </a:pPr>
            <a:r>
              <a:rPr lang="en-US" sz="2200" dirty="0" smtClean="0">
                <a:solidFill>
                  <a:schemeClr val="tx1"/>
                </a:solidFill>
                <a:effectLst>
                  <a:outerShdw blurRad="38100" dist="38100" dir="2700000" algn="tl">
                    <a:srgbClr val="000000">
                      <a:alpha val="43137"/>
                    </a:srgbClr>
                  </a:outerShdw>
                </a:effectLst>
              </a:rPr>
              <a:t>A Content DB</a:t>
            </a:r>
          </a:p>
          <a:p>
            <a:pPr>
              <a:buClr>
                <a:schemeClr val="bg1"/>
              </a:buClr>
            </a:pPr>
            <a:r>
              <a:rPr lang="en-US" sz="2200" dirty="0" smtClean="0">
                <a:solidFill>
                  <a:schemeClr val="tx1"/>
                </a:solidFill>
                <a:effectLst>
                  <a:outerShdw blurRad="38100" dist="38100" dir="2700000" algn="tl">
                    <a:srgbClr val="000000">
                      <a:alpha val="43137"/>
                    </a:srgbClr>
                  </a:outerShdw>
                </a:effectLst>
              </a:rPr>
              <a:t>Site Collection</a:t>
            </a:r>
          </a:p>
          <a:p>
            <a:pPr>
              <a:buClr>
                <a:schemeClr val="bg1"/>
              </a:buClr>
            </a:pPr>
            <a:r>
              <a:rPr lang="en-US" sz="2200" dirty="0" smtClean="0">
                <a:solidFill>
                  <a:schemeClr val="tx1"/>
                </a:solidFill>
                <a:effectLst>
                  <a:outerShdw blurRad="38100" dist="38100" dir="2700000" algn="tl">
                    <a:srgbClr val="000000">
                      <a:alpha val="43137"/>
                    </a:srgbClr>
                  </a:outerShdw>
                </a:effectLst>
              </a:rPr>
              <a:t>A Site</a:t>
            </a:r>
          </a:p>
          <a:p>
            <a:pPr>
              <a:buClr>
                <a:schemeClr val="bg1"/>
              </a:buClr>
            </a:pPr>
            <a:r>
              <a:rPr lang="en-US" sz="2200" dirty="0" smtClean="0">
                <a:solidFill>
                  <a:schemeClr val="tx1"/>
                </a:solidFill>
                <a:effectLst>
                  <a:outerShdw blurRad="38100" dist="38100" dir="2700000" algn="tl">
                    <a:srgbClr val="000000">
                      <a:alpha val="43137"/>
                    </a:srgbClr>
                  </a:outerShdw>
                </a:effectLst>
              </a:rPr>
              <a:t>Document</a:t>
            </a:r>
          </a:p>
        </p:txBody>
      </p:sp>
      <p:cxnSp>
        <p:nvCxnSpPr>
          <p:cNvPr id="93" name="Straight Connector 92"/>
          <p:cNvCxnSpPr/>
          <p:nvPr/>
        </p:nvCxnSpPr>
        <p:spPr bwMode="auto">
          <a:xfrm rot="5400000" flipH="1" flipV="1">
            <a:off x="1743470" y="3520192"/>
            <a:ext cx="825328" cy="2320742"/>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2" name="Group 72"/>
          <p:cNvGrpSpPr/>
          <p:nvPr/>
        </p:nvGrpSpPr>
        <p:grpSpPr>
          <a:xfrm>
            <a:off x="3036333" y="3482795"/>
            <a:ext cx="1012149" cy="882853"/>
            <a:chOff x="2894831" y="3439763"/>
            <a:chExt cx="1012149" cy="882853"/>
          </a:xfrm>
        </p:grpSpPr>
        <p:pic>
          <p:nvPicPr>
            <p:cNvPr id="95" name="Picture 2" descr="E:\Projects\Microsoft\DPM_video\connect.dll_I2908_0409.png"/>
            <p:cNvPicPr>
              <a:picLocks noChangeAspect="1" noChangeArrowheads="1"/>
            </p:cNvPicPr>
            <p:nvPr/>
          </p:nvPicPr>
          <p:blipFill>
            <a:blip r:embed="rId3" cstate="print"/>
            <a:srcRect/>
            <a:stretch>
              <a:fillRect/>
            </a:stretch>
          </p:blipFill>
          <p:spPr bwMode="auto">
            <a:xfrm>
              <a:off x="2894831" y="3439763"/>
              <a:ext cx="863002" cy="863002"/>
            </a:xfrm>
            <a:prstGeom prst="rect">
              <a:avLst/>
            </a:prstGeom>
            <a:noFill/>
          </p:spPr>
        </p:pic>
        <p:grpSp>
          <p:nvGrpSpPr>
            <p:cNvPr id="3" name="Group 16"/>
            <p:cNvGrpSpPr/>
            <p:nvPr/>
          </p:nvGrpSpPr>
          <p:grpSpPr>
            <a:xfrm>
              <a:off x="3441833" y="3867403"/>
              <a:ext cx="465147" cy="455213"/>
              <a:chOff x="6691381" y="3538566"/>
              <a:chExt cx="1282751" cy="1346654"/>
            </a:xfrm>
          </p:grpSpPr>
          <p:sp>
            <p:nvSpPr>
              <p:cNvPr id="97" name="Oval 96"/>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4" name="Group 17"/>
              <p:cNvGrpSpPr/>
              <p:nvPr/>
            </p:nvGrpSpPr>
            <p:grpSpPr>
              <a:xfrm flipH="1">
                <a:off x="6802955" y="3538566"/>
                <a:ext cx="915230" cy="1242090"/>
                <a:chOff x="8100716" y="3773214"/>
                <a:chExt cx="441437" cy="599089"/>
              </a:xfrm>
            </p:grpSpPr>
            <p:sp>
              <p:nvSpPr>
                <p:cNvPr id="99" name="Flowchart: Magnetic Disk 98"/>
                <p:cNvSpPr/>
                <p:nvPr/>
              </p:nvSpPr>
              <p:spPr>
                <a:xfrm>
                  <a:off x="8100719" y="3773214"/>
                  <a:ext cx="441434" cy="599089"/>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100" name="Oval 99"/>
                <p:cNvSpPr/>
                <p:nvPr/>
              </p:nvSpPr>
              <p:spPr>
                <a:xfrm>
                  <a:off x="8100716" y="3773214"/>
                  <a:ext cx="438912" cy="194854"/>
                </a:xfrm>
                <a:prstGeom prst="ellipse">
                  <a:avLst/>
                </a:prstGeom>
                <a:gradFill>
                  <a:gsLst>
                    <a:gs pos="31000">
                      <a:sysClr val="window" lastClr="FFFFFF"/>
                    </a:gs>
                    <a:gs pos="82000">
                      <a:srgbClr val="691987">
                        <a:lumMod val="40000"/>
                        <a:lumOff val="60000"/>
                      </a:srgbClr>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grpSp>
        </p:grpSp>
      </p:grpSp>
      <p:grpSp>
        <p:nvGrpSpPr>
          <p:cNvPr id="5" name="Group 104"/>
          <p:cNvGrpSpPr/>
          <p:nvPr/>
        </p:nvGrpSpPr>
        <p:grpSpPr>
          <a:xfrm>
            <a:off x="564262" y="5093227"/>
            <a:ext cx="952775" cy="874316"/>
            <a:chOff x="2835454" y="4279014"/>
            <a:chExt cx="952775" cy="874316"/>
          </a:xfrm>
        </p:grpSpPr>
        <p:pic>
          <p:nvPicPr>
            <p:cNvPr id="102" name="Picture 2" descr="E:\Projects\Microsoft\DPM_video\connect.dll_I2908_0409.png"/>
            <p:cNvPicPr>
              <a:picLocks noChangeAspect="1" noChangeArrowheads="1"/>
            </p:cNvPicPr>
            <p:nvPr/>
          </p:nvPicPr>
          <p:blipFill>
            <a:blip r:embed="rId3" cstate="print"/>
            <a:srcRect/>
            <a:stretch>
              <a:fillRect/>
            </a:stretch>
          </p:blipFill>
          <p:spPr bwMode="auto">
            <a:xfrm>
              <a:off x="2835454" y="4279014"/>
              <a:ext cx="863002" cy="863002"/>
            </a:xfrm>
            <a:prstGeom prst="rect">
              <a:avLst/>
            </a:prstGeom>
            <a:noFill/>
          </p:spPr>
        </p:pic>
        <p:grpSp>
          <p:nvGrpSpPr>
            <p:cNvPr id="6" name="Group 16"/>
            <p:cNvGrpSpPr/>
            <p:nvPr/>
          </p:nvGrpSpPr>
          <p:grpSpPr>
            <a:xfrm>
              <a:off x="3320716" y="4695801"/>
              <a:ext cx="467513" cy="457529"/>
              <a:chOff x="6691381" y="3538566"/>
              <a:chExt cx="1282751" cy="1346654"/>
            </a:xfrm>
          </p:grpSpPr>
          <p:sp>
            <p:nvSpPr>
              <p:cNvPr id="104" name="Oval 103"/>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7" name="Group 17"/>
              <p:cNvGrpSpPr/>
              <p:nvPr/>
            </p:nvGrpSpPr>
            <p:grpSpPr>
              <a:xfrm flipH="1">
                <a:off x="6802955" y="3538566"/>
                <a:ext cx="915230" cy="1242090"/>
                <a:chOff x="8100716" y="3773214"/>
                <a:chExt cx="441437" cy="599089"/>
              </a:xfrm>
            </p:grpSpPr>
            <p:sp>
              <p:nvSpPr>
                <p:cNvPr id="106" name="Flowchart: Magnetic Disk 105"/>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07" name="Oval 106"/>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8" name="Group 111"/>
          <p:cNvGrpSpPr/>
          <p:nvPr/>
        </p:nvGrpSpPr>
        <p:grpSpPr>
          <a:xfrm>
            <a:off x="1357477" y="5093227"/>
            <a:ext cx="952775" cy="874316"/>
            <a:chOff x="2835454" y="4279014"/>
            <a:chExt cx="952775" cy="874316"/>
          </a:xfrm>
        </p:grpSpPr>
        <p:pic>
          <p:nvPicPr>
            <p:cNvPr id="109" name="Picture 2" descr="E:\Projects\Microsoft\DPM_video\connect.dll_I2908_0409.png"/>
            <p:cNvPicPr>
              <a:picLocks noChangeAspect="1" noChangeArrowheads="1"/>
            </p:cNvPicPr>
            <p:nvPr/>
          </p:nvPicPr>
          <p:blipFill>
            <a:blip r:embed="rId3" cstate="print"/>
            <a:srcRect/>
            <a:stretch>
              <a:fillRect/>
            </a:stretch>
          </p:blipFill>
          <p:spPr bwMode="auto">
            <a:xfrm>
              <a:off x="2835454" y="4279014"/>
              <a:ext cx="863002" cy="863002"/>
            </a:xfrm>
            <a:prstGeom prst="rect">
              <a:avLst/>
            </a:prstGeom>
            <a:noFill/>
          </p:spPr>
        </p:pic>
        <p:grpSp>
          <p:nvGrpSpPr>
            <p:cNvPr id="9" name="Group 16"/>
            <p:cNvGrpSpPr/>
            <p:nvPr/>
          </p:nvGrpSpPr>
          <p:grpSpPr>
            <a:xfrm>
              <a:off x="3320716" y="4695801"/>
              <a:ext cx="467513" cy="457529"/>
              <a:chOff x="6691381" y="3538566"/>
              <a:chExt cx="1282751" cy="1346654"/>
            </a:xfrm>
          </p:grpSpPr>
          <p:sp>
            <p:nvSpPr>
              <p:cNvPr id="111" name="Oval 110"/>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0" name="Group 17"/>
              <p:cNvGrpSpPr/>
              <p:nvPr/>
            </p:nvGrpSpPr>
            <p:grpSpPr>
              <a:xfrm flipH="1">
                <a:off x="6802955" y="3538566"/>
                <a:ext cx="915230" cy="1242090"/>
                <a:chOff x="8100716" y="3773214"/>
                <a:chExt cx="441437" cy="599089"/>
              </a:xfrm>
            </p:grpSpPr>
            <p:sp>
              <p:nvSpPr>
                <p:cNvPr id="113" name="Flowchart: Magnetic Disk 112"/>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14" name="Oval 113"/>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11" name="Group 118"/>
          <p:cNvGrpSpPr/>
          <p:nvPr/>
        </p:nvGrpSpPr>
        <p:grpSpPr>
          <a:xfrm>
            <a:off x="2139674" y="5093227"/>
            <a:ext cx="952775" cy="874316"/>
            <a:chOff x="2835454" y="4279014"/>
            <a:chExt cx="952775" cy="874316"/>
          </a:xfrm>
        </p:grpSpPr>
        <p:pic>
          <p:nvPicPr>
            <p:cNvPr id="116" name="Picture 2" descr="E:\Projects\Microsoft\DPM_video\connect.dll_I2908_0409.png"/>
            <p:cNvPicPr>
              <a:picLocks noChangeAspect="1" noChangeArrowheads="1"/>
            </p:cNvPicPr>
            <p:nvPr/>
          </p:nvPicPr>
          <p:blipFill>
            <a:blip r:embed="rId3" cstate="print"/>
            <a:srcRect/>
            <a:stretch>
              <a:fillRect/>
            </a:stretch>
          </p:blipFill>
          <p:spPr bwMode="auto">
            <a:xfrm>
              <a:off x="2835454" y="4279014"/>
              <a:ext cx="863002" cy="863002"/>
            </a:xfrm>
            <a:prstGeom prst="rect">
              <a:avLst/>
            </a:prstGeom>
            <a:noFill/>
          </p:spPr>
        </p:pic>
        <p:grpSp>
          <p:nvGrpSpPr>
            <p:cNvPr id="12" name="Group 16"/>
            <p:cNvGrpSpPr/>
            <p:nvPr/>
          </p:nvGrpSpPr>
          <p:grpSpPr>
            <a:xfrm>
              <a:off x="3320716" y="4695801"/>
              <a:ext cx="467513" cy="457529"/>
              <a:chOff x="6691381" y="3538566"/>
              <a:chExt cx="1282751" cy="1346654"/>
            </a:xfrm>
          </p:grpSpPr>
          <p:sp>
            <p:nvSpPr>
              <p:cNvPr id="118" name="Oval 117"/>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13" name="Group 17"/>
              <p:cNvGrpSpPr/>
              <p:nvPr/>
            </p:nvGrpSpPr>
            <p:grpSpPr>
              <a:xfrm flipH="1">
                <a:off x="6802955" y="3538566"/>
                <a:ext cx="915230" cy="1242090"/>
                <a:chOff x="8100716" y="3773214"/>
                <a:chExt cx="441437" cy="599089"/>
              </a:xfrm>
            </p:grpSpPr>
            <p:sp>
              <p:nvSpPr>
                <p:cNvPr id="120" name="Flowchart: Magnetic Disk 28"/>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21" name="Oval 120"/>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sp>
        <p:nvSpPr>
          <p:cNvPr id="125" name="TextBox 687"/>
          <p:cNvSpPr txBox="1">
            <a:spLocks noChangeArrowheads="1"/>
          </p:cNvSpPr>
          <p:nvPr/>
        </p:nvSpPr>
        <p:spPr bwMode="auto">
          <a:xfrm>
            <a:off x="902010" y="5948341"/>
            <a:ext cx="1960658" cy="307771"/>
          </a:xfrm>
          <a:prstGeom prst="rect">
            <a:avLst/>
          </a:prstGeom>
          <a:noFill/>
          <a:ln w="9525">
            <a:noFill/>
            <a:miter lim="800000"/>
            <a:headEnd/>
            <a:tailEnd/>
          </a:ln>
        </p:spPr>
        <p:txBody>
          <a:bodyPr wrap="square" lIns="91435" tIns="45717" rIns="91435" bIns="45717">
            <a:spAutoFit/>
          </a:bodyPr>
          <a:lstStyle/>
          <a:p>
            <a:pPr eaLnBrk="0" hangingPunct="0">
              <a:buNone/>
              <a:defRPr/>
            </a:pPr>
            <a:r>
              <a:rPr lang="en-US" sz="1400" dirty="0">
                <a:effectLst>
                  <a:outerShdw blurRad="38100" dist="38100" dir="2700000" algn="tl">
                    <a:srgbClr val="000000">
                      <a:alpha val="43137"/>
                    </a:srgbClr>
                  </a:outerShdw>
                </a:effectLst>
                <a:latin typeface="+mj-lt"/>
              </a:rPr>
              <a:t>Content Servers  (SQL)</a:t>
            </a:r>
          </a:p>
        </p:txBody>
      </p:sp>
      <p:sp>
        <p:nvSpPr>
          <p:cNvPr id="126" name="TextBox 687"/>
          <p:cNvSpPr txBox="1">
            <a:spLocks noChangeArrowheads="1"/>
          </p:cNvSpPr>
          <p:nvPr/>
        </p:nvSpPr>
        <p:spPr bwMode="auto">
          <a:xfrm>
            <a:off x="3485023" y="5948341"/>
            <a:ext cx="2009579" cy="307771"/>
          </a:xfrm>
          <a:prstGeom prst="rect">
            <a:avLst/>
          </a:prstGeom>
          <a:noFill/>
          <a:ln w="9525">
            <a:noFill/>
            <a:miter lim="800000"/>
            <a:headEnd/>
            <a:tailEnd/>
          </a:ln>
        </p:spPr>
        <p:txBody>
          <a:bodyPr wrap="none" lIns="91435" tIns="45717" rIns="91435" bIns="45717">
            <a:spAutoFit/>
          </a:bodyPr>
          <a:lstStyle/>
          <a:p>
            <a:pPr eaLnBrk="0" hangingPunct="0">
              <a:buNone/>
              <a:defRPr/>
            </a:pPr>
            <a:r>
              <a:rPr lang="en-US" sz="1400" dirty="0">
                <a:effectLst>
                  <a:outerShdw blurRad="38100" dist="38100" dir="2700000" algn="tl">
                    <a:srgbClr val="000000">
                      <a:alpha val="43137"/>
                    </a:srgbClr>
                  </a:outerShdw>
                </a:effectLst>
                <a:latin typeface="+mj-lt"/>
              </a:rPr>
              <a:t>Enterprise Search (index)</a:t>
            </a:r>
          </a:p>
        </p:txBody>
      </p:sp>
      <p:sp>
        <p:nvSpPr>
          <p:cNvPr id="127" name="TextBox 687"/>
          <p:cNvSpPr txBox="1">
            <a:spLocks noChangeArrowheads="1"/>
          </p:cNvSpPr>
          <p:nvPr/>
        </p:nvSpPr>
        <p:spPr bwMode="auto">
          <a:xfrm>
            <a:off x="1325267" y="3642558"/>
            <a:ext cx="1563113" cy="523214"/>
          </a:xfrm>
          <a:prstGeom prst="rect">
            <a:avLst/>
          </a:prstGeom>
          <a:noFill/>
          <a:ln w="9525">
            <a:noFill/>
            <a:miter lim="800000"/>
            <a:headEnd/>
            <a:tailEnd/>
          </a:ln>
        </p:spPr>
        <p:txBody>
          <a:bodyPr wrap="square" lIns="91435" tIns="45717" rIns="91435" bIns="45717">
            <a:spAutoFit/>
          </a:bodyPr>
          <a:lstStyle/>
          <a:p>
            <a:pPr eaLnBrk="0" hangingPunct="0">
              <a:buNone/>
              <a:defRPr/>
            </a:pPr>
            <a:r>
              <a:rPr lang="en-US" sz="1400" dirty="0">
                <a:effectLst>
                  <a:outerShdw blurRad="38100" dist="38100" dir="2700000" algn="tl">
                    <a:srgbClr val="000000">
                      <a:alpha val="43137"/>
                    </a:srgbClr>
                  </a:outerShdw>
                </a:effectLst>
                <a:latin typeface="+mj-lt"/>
              </a:rPr>
              <a:t>“Farm” </a:t>
            </a:r>
            <a:r>
              <a:rPr lang="en-US" sz="1400" dirty="0" err="1">
                <a:effectLst>
                  <a:outerShdw blurRad="38100" dist="38100" dir="2700000" algn="tl">
                    <a:srgbClr val="000000">
                      <a:alpha val="43137"/>
                    </a:srgbClr>
                  </a:outerShdw>
                </a:effectLst>
                <a:latin typeface="+mj-lt"/>
              </a:rPr>
              <a:t>Config</a:t>
            </a:r>
            <a:r>
              <a:rPr lang="en-US" sz="1400" dirty="0">
                <a:effectLst>
                  <a:outerShdw blurRad="38100" dist="38100" dir="2700000" algn="tl">
                    <a:srgbClr val="000000">
                      <a:alpha val="43137"/>
                    </a:srgbClr>
                  </a:outerShdw>
                </a:effectLst>
                <a:latin typeface="+mj-lt"/>
              </a:rPr>
              <a:t> dB</a:t>
            </a:r>
          </a:p>
          <a:p>
            <a:pPr eaLnBrk="0" hangingPunct="0">
              <a:buNone/>
              <a:defRPr/>
            </a:pPr>
            <a:r>
              <a:rPr lang="en-US" sz="1400" dirty="0">
                <a:effectLst>
                  <a:outerShdw blurRad="38100" dist="38100" dir="2700000" algn="tl">
                    <a:srgbClr val="000000">
                      <a:alpha val="43137"/>
                    </a:srgbClr>
                  </a:outerShdw>
                </a:effectLst>
                <a:latin typeface="+mj-lt"/>
              </a:rPr>
              <a:t>(SQL)</a:t>
            </a:r>
          </a:p>
        </p:txBody>
      </p:sp>
      <p:grpSp>
        <p:nvGrpSpPr>
          <p:cNvPr id="83" name="Group 82"/>
          <p:cNvGrpSpPr/>
          <p:nvPr/>
        </p:nvGrpSpPr>
        <p:grpSpPr>
          <a:xfrm>
            <a:off x="1788977" y="3450771"/>
            <a:ext cx="5515337" cy="1715106"/>
            <a:chOff x="1788977" y="3450771"/>
            <a:chExt cx="5515337" cy="1715106"/>
          </a:xfrm>
        </p:grpSpPr>
        <p:cxnSp>
          <p:nvCxnSpPr>
            <p:cNvPr id="90" name="Straight Connector 89"/>
            <p:cNvCxnSpPr/>
            <p:nvPr/>
          </p:nvCxnSpPr>
          <p:spPr bwMode="auto">
            <a:xfrm rot="5400000" flipH="1" flipV="1">
              <a:off x="2531176" y="4324832"/>
              <a:ext cx="808395" cy="728397"/>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bwMode="auto">
            <a:xfrm rot="10800000">
              <a:off x="3299570" y="4276365"/>
              <a:ext cx="940213" cy="889512"/>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bwMode="auto">
            <a:xfrm rot="5400000" flipH="1" flipV="1">
              <a:off x="2148542" y="3891401"/>
              <a:ext cx="842262" cy="1561391"/>
            </a:xfrm>
            <a:prstGeom prst="line">
              <a:avLst/>
            </a:prstGeom>
            <a:ln w="28575">
              <a:gradFill>
                <a:gsLst>
                  <a:gs pos="0">
                    <a:schemeClr val="bg1">
                      <a:alpha val="73000"/>
                    </a:schemeClr>
                  </a:gs>
                  <a:gs pos="100000">
                    <a:schemeClr val="bg1">
                      <a:alpha val="74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67" name="Freeform 66"/>
            <p:cNvSpPr/>
            <p:nvPr/>
          </p:nvSpPr>
          <p:spPr bwMode="auto">
            <a:xfrm>
              <a:off x="1901941" y="3450771"/>
              <a:ext cx="5402373" cy="1679368"/>
            </a:xfrm>
            <a:custGeom>
              <a:avLst/>
              <a:gdLst>
                <a:gd name="connsiteX0" fmla="*/ 3443844 w 3443844"/>
                <a:gd name="connsiteY0" fmla="*/ 249381 h 3479470"/>
                <a:gd name="connsiteX1" fmla="*/ 3051958 w 3443844"/>
                <a:gd name="connsiteY1" fmla="*/ 249381 h 3479470"/>
                <a:gd name="connsiteX2" fmla="*/ 273132 w 3443844"/>
                <a:gd name="connsiteY2" fmla="*/ 3360716 h 3479470"/>
                <a:gd name="connsiteX3" fmla="*/ 380010 w 3443844"/>
                <a:gd name="connsiteY3" fmla="*/ 3443844 h 3479470"/>
                <a:gd name="connsiteX4" fmla="*/ 23750 w 3443844"/>
                <a:gd name="connsiteY4" fmla="*/ 3479470 h 3479470"/>
                <a:gd name="connsiteX5" fmla="*/ 0 w 3443844"/>
                <a:gd name="connsiteY5" fmla="*/ 3087584 h 3479470"/>
                <a:gd name="connsiteX6" fmla="*/ 106878 w 3443844"/>
                <a:gd name="connsiteY6" fmla="*/ 3194462 h 3479470"/>
                <a:gd name="connsiteX7" fmla="*/ 2992581 w 3443844"/>
                <a:gd name="connsiteY7" fmla="*/ 0 h 3479470"/>
                <a:gd name="connsiteX8" fmla="*/ 3420093 w 3443844"/>
                <a:gd name="connsiteY8" fmla="*/ 0 h 3479470"/>
                <a:gd name="connsiteX9" fmla="*/ 3443844 w 3443844"/>
                <a:gd name="connsiteY9" fmla="*/ 249381 h 3479470"/>
                <a:gd name="connsiteX0" fmla="*/ 3443844 w 3443844"/>
                <a:gd name="connsiteY0" fmla="*/ 249382 h 3479470"/>
                <a:gd name="connsiteX1" fmla="*/ 3051958 w 3443844"/>
                <a:gd name="connsiteY1" fmla="*/ 249381 h 3479470"/>
                <a:gd name="connsiteX2" fmla="*/ 273132 w 3443844"/>
                <a:gd name="connsiteY2" fmla="*/ 3360716 h 3479470"/>
                <a:gd name="connsiteX3" fmla="*/ 380010 w 3443844"/>
                <a:gd name="connsiteY3" fmla="*/ 3443844 h 3479470"/>
                <a:gd name="connsiteX4" fmla="*/ 23750 w 3443844"/>
                <a:gd name="connsiteY4" fmla="*/ 3479470 h 3479470"/>
                <a:gd name="connsiteX5" fmla="*/ 0 w 3443844"/>
                <a:gd name="connsiteY5" fmla="*/ 3087584 h 3479470"/>
                <a:gd name="connsiteX6" fmla="*/ 106878 w 3443844"/>
                <a:gd name="connsiteY6" fmla="*/ 3194462 h 3479470"/>
                <a:gd name="connsiteX7" fmla="*/ 2992581 w 3443844"/>
                <a:gd name="connsiteY7" fmla="*/ 0 h 3479470"/>
                <a:gd name="connsiteX8" fmla="*/ 3420093 w 3443844"/>
                <a:gd name="connsiteY8" fmla="*/ 0 h 3479470"/>
                <a:gd name="connsiteX9" fmla="*/ 3443844 w 3443844"/>
                <a:gd name="connsiteY9" fmla="*/ 249382 h 3479470"/>
                <a:gd name="connsiteX0" fmla="*/ 3443844 w 3443844"/>
                <a:gd name="connsiteY0" fmla="*/ 249383 h 3479470"/>
                <a:gd name="connsiteX1" fmla="*/ 3051958 w 3443844"/>
                <a:gd name="connsiteY1" fmla="*/ 249381 h 3479470"/>
                <a:gd name="connsiteX2" fmla="*/ 273132 w 3443844"/>
                <a:gd name="connsiteY2" fmla="*/ 3360716 h 3479470"/>
                <a:gd name="connsiteX3" fmla="*/ 380010 w 3443844"/>
                <a:gd name="connsiteY3" fmla="*/ 3443844 h 3479470"/>
                <a:gd name="connsiteX4" fmla="*/ 23750 w 3443844"/>
                <a:gd name="connsiteY4" fmla="*/ 3479470 h 3479470"/>
                <a:gd name="connsiteX5" fmla="*/ 0 w 3443844"/>
                <a:gd name="connsiteY5" fmla="*/ 3087584 h 3479470"/>
                <a:gd name="connsiteX6" fmla="*/ 106878 w 3443844"/>
                <a:gd name="connsiteY6" fmla="*/ 3194462 h 3479470"/>
                <a:gd name="connsiteX7" fmla="*/ 2992581 w 3443844"/>
                <a:gd name="connsiteY7" fmla="*/ 0 h 3479470"/>
                <a:gd name="connsiteX8" fmla="*/ 3420093 w 3443844"/>
                <a:gd name="connsiteY8" fmla="*/ 0 h 3479470"/>
                <a:gd name="connsiteX9" fmla="*/ 3443844 w 3443844"/>
                <a:gd name="connsiteY9" fmla="*/ 249383 h 3479470"/>
                <a:gd name="connsiteX0" fmla="*/ 3443844 w 3443844"/>
                <a:gd name="connsiteY0" fmla="*/ 249383 h 3479470"/>
                <a:gd name="connsiteX1" fmla="*/ 3051958 w 3443844"/>
                <a:gd name="connsiteY1" fmla="*/ 362152 h 3479470"/>
                <a:gd name="connsiteX2" fmla="*/ 273132 w 3443844"/>
                <a:gd name="connsiteY2" fmla="*/ 3360716 h 3479470"/>
                <a:gd name="connsiteX3" fmla="*/ 380010 w 3443844"/>
                <a:gd name="connsiteY3" fmla="*/ 3443844 h 3479470"/>
                <a:gd name="connsiteX4" fmla="*/ 23750 w 3443844"/>
                <a:gd name="connsiteY4" fmla="*/ 3479470 h 3479470"/>
                <a:gd name="connsiteX5" fmla="*/ 0 w 3443844"/>
                <a:gd name="connsiteY5" fmla="*/ 3087584 h 3479470"/>
                <a:gd name="connsiteX6" fmla="*/ 106878 w 3443844"/>
                <a:gd name="connsiteY6" fmla="*/ 3194462 h 3479470"/>
                <a:gd name="connsiteX7" fmla="*/ 2992581 w 3443844"/>
                <a:gd name="connsiteY7" fmla="*/ 0 h 3479470"/>
                <a:gd name="connsiteX8" fmla="*/ 3420093 w 3443844"/>
                <a:gd name="connsiteY8" fmla="*/ 0 h 3479470"/>
                <a:gd name="connsiteX9" fmla="*/ 3443844 w 3443844"/>
                <a:gd name="connsiteY9" fmla="*/ 249383 h 3479470"/>
                <a:gd name="connsiteX0" fmla="*/ 3443844 w 3443844"/>
                <a:gd name="connsiteY0" fmla="*/ 429816 h 3479470"/>
                <a:gd name="connsiteX1" fmla="*/ 3051958 w 3443844"/>
                <a:gd name="connsiteY1" fmla="*/ 362152 h 3479470"/>
                <a:gd name="connsiteX2" fmla="*/ 273132 w 3443844"/>
                <a:gd name="connsiteY2" fmla="*/ 3360716 h 3479470"/>
                <a:gd name="connsiteX3" fmla="*/ 380010 w 3443844"/>
                <a:gd name="connsiteY3" fmla="*/ 3443844 h 3479470"/>
                <a:gd name="connsiteX4" fmla="*/ 23750 w 3443844"/>
                <a:gd name="connsiteY4" fmla="*/ 3479470 h 3479470"/>
                <a:gd name="connsiteX5" fmla="*/ 0 w 3443844"/>
                <a:gd name="connsiteY5" fmla="*/ 3087584 h 3479470"/>
                <a:gd name="connsiteX6" fmla="*/ 106878 w 3443844"/>
                <a:gd name="connsiteY6" fmla="*/ 3194462 h 3479470"/>
                <a:gd name="connsiteX7" fmla="*/ 2992581 w 3443844"/>
                <a:gd name="connsiteY7" fmla="*/ 0 h 3479470"/>
                <a:gd name="connsiteX8" fmla="*/ 3420093 w 3443844"/>
                <a:gd name="connsiteY8" fmla="*/ 0 h 3479470"/>
                <a:gd name="connsiteX9" fmla="*/ 3443844 w 3443844"/>
                <a:gd name="connsiteY9" fmla="*/ 429816 h 3479470"/>
                <a:gd name="connsiteX0" fmla="*/ 3420094 w 3420094"/>
                <a:gd name="connsiteY0" fmla="*/ 429816 h 3479470"/>
                <a:gd name="connsiteX1" fmla="*/ 3028208 w 3420094"/>
                <a:gd name="connsiteY1" fmla="*/ 362152 h 3479470"/>
                <a:gd name="connsiteX2" fmla="*/ 249382 w 3420094"/>
                <a:gd name="connsiteY2" fmla="*/ 3360716 h 3479470"/>
                <a:gd name="connsiteX3" fmla="*/ 356260 w 3420094"/>
                <a:gd name="connsiteY3" fmla="*/ 3443844 h 3479470"/>
                <a:gd name="connsiteX4" fmla="*/ 0 w 3420094"/>
                <a:gd name="connsiteY4" fmla="*/ 3479470 h 3479470"/>
                <a:gd name="connsiteX5" fmla="*/ 31382 w 3420094"/>
                <a:gd name="connsiteY5" fmla="*/ 2681611 h 3479470"/>
                <a:gd name="connsiteX6" fmla="*/ 83128 w 3420094"/>
                <a:gd name="connsiteY6" fmla="*/ 3194462 h 3479470"/>
                <a:gd name="connsiteX7" fmla="*/ 2968831 w 3420094"/>
                <a:gd name="connsiteY7" fmla="*/ 0 h 3479470"/>
                <a:gd name="connsiteX8" fmla="*/ 3396343 w 3420094"/>
                <a:gd name="connsiteY8" fmla="*/ 0 h 3479470"/>
                <a:gd name="connsiteX9" fmla="*/ 3420094 w 3420094"/>
                <a:gd name="connsiteY9" fmla="*/ 429816 h 3479470"/>
                <a:gd name="connsiteX0" fmla="*/ 3420094 w 3420094"/>
                <a:gd name="connsiteY0" fmla="*/ 429816 h 3479470"/>
                <a:gd name="connsiteX1" fmla="*/ 3028208 w 3420094"/>
                <a:gd name="connsiteY1" fmla="*/ 362152 h 3479470"/>
                <a:gd name="connsiteX2" fmla="*/ 249382 w 3420094"/>
                <a:gd name="connsiteY2" fmla="*/ 3360716 h 3479470"/>
                <a:gd name="connsiteX3" fmla="*/ 356260 w 3420094"/>
                <a:gd name="connsiteY3" fmla="*/ 3443844 h 3479470"/>
                <a:gd name="connsiteX4" fmla="*/ 0 w 3420094"/>
                <a:gd name="connsiteY4" fmla="*/ 3479470 h 3479470"/>
                <a:gd name="connsiteX5" fmla="*/ 31382 w 3420094"/>
                <a:gd name="connsiteY5" fmla="*/ 2681611 h 3479470"/>
                <a:gd name="connsiteX6" fmla="*/ 76237 w 3420094"/>
                <a:gd name="connsiteY6" fmla="*/ 3059139 h 3479470"/>
                <a:gd name="connsiteX7" fmla="*/ 2968831 w 3420094"/>
                <a:gd name="connsiteY7" fmla="*/ 0 h 3479470"/>
                <a:gd name="connsiteX8" fmla="*/ 3396343 w 3420094"/>
                <a:gd name="connsiteY8" fmla="*/ 0 h 3479470"/>
                <a:gd name="connsiteX9" fmla="*/ 3420094 w 3420094"/>
                <a:gd name="connsiteY9" fmla="*/ 429816 h 3479470"/>
                <a:gd name="connsiteX0" fmla="*/ 3420094 w 3420094"/>
                <a:gd name="connsiteY0" fmla="*/ 429816 h 3479470"/>
                <a:gd name="connsiteX1" fmla="*/ 3028208 w 3420094"/>
                <a:gd name="connsiteY1" fmla="*/ 497476 h 3479470"/>
                <a:gd name="connsiteX2" fmla="*/ 249382 w 3420094"/>
                <a:gd name="connsiteY2" fmla="*/ 3360716 h 3479470"/>
                <a:gd name="connsiteX3" fmla="*/ 356260 w 3420094"/>
                <a:gd name="connsiteY3" fmla="*/ 3443844 h 3479470"/>
                <a:gd name="connsiteX4" fmla="*/ 0 w 3420094"/>
                <a:gd name="connsiteY4" fmla="*/ 3479470 h 3479470"/>
                <a:gd name="connsiteX5" fmla="*/ 31382 w 3420094"/>
                <a:gd name="connsiteY5" fmla="*/ 2681611 h 3479470"/>
                <a:gd name="connsiteX6" fmla="*/ 76237 w 3420094"/>
                <a:gd name="connsiteY6" fmla="*/ 3059139 h 3479470"/>
                <a:gd name="connsiteX7" fmla="*/ 2968831 w 3420094"/>
                <a:gd name="connsiteY7" fmla="*/ 0 h 3479470"/>
                <a:gd name="connsiteX8" fmla="*/ 3396343 w 3420094"/>
                <a:gd name="connsiteY8" fmla="*/ 0 h 3479470"/>
                <a:gd name="connsiteX9" fmla="*/ 3420094 w 3420094"/>
                <a:gd name="connsiteY9" fmla="*/ 429816 h 347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0094" h="3479470">
                  <a:moveTo>
                    <a:pt x="3420094" y="429816"/>
                  </a:moveTo>
                  <a:lnTo>
                    <a:pt x="3028208" y="497476"/>
                  </a:lnTo>
                  <a:lnTo>
                    <a:pt x="249382" y="3360716"/>
                  </a:lnTo>
                  <a:lnTo>
                    <a:pt x="356260" y="3443844"/>
                  </a:lnTo>
                  <a:lnTo>
                    <a:pt x="0" y="3479470"/>
                  </a:lnTo>
                  <a:lnTo>
                    <a:pt x="31382" y="2681611"/>
                  </a:lnTo>
                  <a:lnTo>
                    <a:pt x="76237" y="3059139"/>
                  </a:lnTo>
                  <a:lnTo>
                    <a:pt x="2968831" y="0"/>
                  </a:lnTo>
                  <a:lnTo>
                    <a:pt x="3396343" y="0"/>
                  </a:lnTo>
                  <a:lnTo>
                    <a:pt x="3420094" y="429816"/>
                  </a:lnTo>
                  <a:close/>
                </a:path>
              </a:pathLst>
            </a:custGeom>
            <a:gradFill rotWithShape="1">
              <a:gsLst>
                <a:gs pos="0">
                  <a:schemeClr val="tx1">
                    <a:lumMod val="85000"/>
                    <a:lumOff val="15000"/>
                    <a:alpha val="0"/>
                  </a:schemeClr>
                </a:gs>
                <a:gs pos="0">
                  <a:srgbClr val="FF3300">
                    <a:alpha val="83000"/>
                  </a:srgbClr>
                </a:gs>
              </a:gsLst>
              <a:lin ang="10800000" scaled="0"/>
            </a:gradFill>
            <a:ln w="9525">
              <a:noFill/>
              <a:miter lim="800000"/>
              <a:headEnd/>
              <a:tailEnd/>
            </a:ln>
            <a:scene3d>
              <a:camera prst="orthographicFront"/>
              <a:lightRig rig="threePt" dir="t">
                <a:rot lat="0" lon="0" rev="4800000"/>
              </a:lightRig>
            </a:scene3d>
            <a:sp3d>
              <a:bevelT w="38100" h="25400"/>
            </a:sp3d>
          </p:spPr>
          <p:txBody>
            <a:bodyPr wrap="none" lIns="91435" tIns="45717" rIns="91435" bIns="45717" anchor="ctr"/>
            <a:lstStyle/>
            <a:p>
              <a:pPr algn="ctr" defTabSz="1096909" eaLnBrk="0" hangingPunct="0">
                <a:buNone/>
                <a:defRPr/>
              </a:pPr>
              <a:endParaRPr lang="en-US" sz="1500" dirty="0" err="1" smtClean="0">
                <a:solidFill>
                  <a:schemeClr val="accent5"/>
                </a:solidFill>
                <a:effectLst>
                  <a:outerShdw blurRad="38100" dist="38100" dir="2700000" algn="tl">
                    <a:srgbClr val="000000">
                      <a:alpha val="43137"/>
                    </a:srgbClr>
                  </a:outerShdw>
                </a:effectLst>
                <a:latin typeface="+mj-lt"/>
              </a:endParaRPr>
            </a:p>
          </p:txBody>
        </p:sp>
        <p:sp>
          <p:nvSpPr>
            <p:cNvPr id="68" name="Rectangle 67"/>
            <p:cNvSpPr/>
            <p:nvPr/>
          </p:nvSpPr>
          <p:spPr>
            <a:xfrm rot="20520000">
              <a:off x="2297871" y="4060582"/>
              <a:ext cx="4572000" cy="323165"/>
            </a:xfrm>
            <a:prstGeom prst="rect">
              <a:avLst/>
            </a:prstGeom>
          </p:spPr>
          <p:txBody>
            <a:bodyPr>
              <a:spAutoFit/>
            </a:bodyPr>
            <a:lstStyle/>
            <a:p>
              <a:pPr algn="ctr" defTabSz="1096909" eaLnBrk="0" hangingPunct="0">
                <a:buNone/>
                <a:defRPr/>
              </a:pPr>
              <a:r>
                <a:rPr lang="fr-FR" sz="1500" dirty="0" smtClean="0">
                  <a:solidFill>
                    <a:schemeClr val="accent5"/>
                  </a:solidFill>
                  <a:effectLst>
                    <a:outerShdw blurRad="38100" dist="38100" dir="2700000" algn="tl">
                      <a:srgbClr val="000000">
                        <a:alpha val="43137"/>
                      </a:srgbClr>
                    </a:outerShdw>
                  </a:effectLst>
                  <a:latin typeface="+mj-lt"/>
                </a:rPr>
                <a:t>Site Collection   /   Site   /   </a:t>
              </a:r>
              <a:r>
                <a:rPr lang="fr-FR" sz="1500" dirty="0" err="1" smtClean="0">
                  <a:solidFill>
                    <a:schemeClr val="accent5"/>
                  </a:solidFill>
                  <a:effectLst>
                    <a:outerShdw blurRad="38100" dist="38100" dir="2700000" algn="tl">
                      <a:srgbClr val="000000">
                        <a:alpha val="43137"/>
                      </a:srgbClr>
                    </a:outerShdw>
                  </a:effectLst>
                  <a:latin typeface="+mj-lt"/>
                </a:rPr>
                <a:t>Individual</a:t>
              </a:r>
              <a:r>
                <a:rPr lang="fr-FR" sz="1500" dirty="0" smtClean="0">
                  <a:solidFill>
                    <a:schemeClr val="accent5"/>
                  </a:solidFill>
                  <a:effectLst>
                    <a:outerShdw blurRad="38100" dist="38100" dir="2700000" algn="tl">
                      <a:srgbClr val="000000">
                        <a:alpha val="43137"/>
                      </a:srgbClr>
                    </a:outerShdw>
                  </a:effectLst>
                  <a:latin typeface="+mj-lt"/>
                </a:rPr>
                <a:t> Document</a:t>
              </a:r>
            </a:p>
          </p:txBody>
        </p:sp>
      </p:grpSp>
      <p:grpSp>
        <p:nvGrpSpPr>
          <p:cNvPr id="14" name="Group 129"/>
          <p:cNvGrpSpPr/>
          <p:nvPr/>
        </p:nvGrpSpPr>
        <p:grpSpPr>
          <a:xfrm>
            <a:off x="3960032" y="5087824"/>
            <a:ext cx="874656" cy="863002"/>
            <a:chOff x="3818530" y="5000724"/>
            <a:chExt cx="874656" cy="863002"/>
          </a:xfrm>
        </p:grpSpPr>
        <p:pic>
          <p:nvPicPr>
            <p:cNvPr id="123" name="Picture 2" descr="E:\Projects\Microsoft\DPM_video\connect.dll_I2908_0409.png"/>
            <p:cNvPicPr>
              <a:picLocks noChangeAspect="1" noChangeArrowheads="1"/>
            </p:cNvPicPr>
            <p:nvPr/>
          </p:nvPicPr>
          <p:blipFill>
            <a:blip r:embed="rId3" cstate="print"/>
            <a:srcRect/>
            <a:stretch>
              <a:fillRect/>
            </a:stretch>
          </p:blipFill>
          <p:spPr bwMode="auto">
            <a:xfrm>
              <a:off x="3818530" y="5000724"/>
              <a:ext cx="863002" cy="863002"/>
            </a:xfrm>
            <a:prstGeom prst="rect">
              <a:avLst/>
            </a:prstGeom>
            <a:noFill/>
          </p:spPr>
        </p:pic>
        <p:pic>
          <p:nvPicPr>
            <p:cNvPr id="124" name="Picture 6" descr="D:\ref\air\buttons\All_Vista\VISTA_01\3.png"/>
            <p:cNvPicPr>
              <a:picLocks noChangeAspect="1" noChangeArrowheads="1"/>
            </p:cNvPicPr>
            <p:nvPr/>
          </p:nvPicPr>
          <p:blipFill>
            <a:blip r:embed="rId4" cstate="print"/>
            <a:srcRect/>
            <a:stretch>
              <a:fillRect/>
            </a:stretch>
          </p:blipFill>
          <p:spPr bwMode="auto">
            <a:xfrm>
              <a:off x="4301100" y="5444465"/>
              <a:ext cx="392086" cy="392086"/>
            </a:xfrm>
            <a:prstGeom prst="rect">
              <a:avLst/>
            </a:prstGeom>
            <a:noFill/>
          </p:spPr>
        </p:pic>
      </p:grpSp>
      <p:sp>
        <p:nvSpPr>
          <p:cNvPr id="45" name="TextBox 687"/>
          <p:cNvSpPr txBox="1">
            <a:spLocks noChangeArrowheads="1"/>
          </p:cNvSpPr>
          <p:nvPr/>
        </p:nvSpPr>
        <p:spPr bwMode="auto">
          <a:xfrm>
            <a:off x="7203043" y="4246563"/>
            <a:ext cx="1002187" cy="323159"/>
          </a:xfrm>
          <a:prstGeom prst="rect">
            <a:avLst/>
          </a:prstGeom>
          <a:noFill/>
          <a:ln w="9525">
            <a:noFill/>
            <a:miter lim="800000"/>
            <a:headEnd/>
            <a:tailEnd/>
          </a:ln>
        </p:spPr>
        <p:txBody>
          <a:bodyPr wrap="none" lIns="91435" tIns="45717" rIns="91435" bIns="45717">
            <a:spAutoFit/>
          </a:bodyPr>
          <a:lstStyle/>
          <a:p>
            <a:pPr eaLnBrk="0" hangingPunct="0">
              <a:buNone/>
              <a:defRPr/>
            </a:pPr>
            <a:r>
              <a:rPr lang="en-US" sz="1500" dirty="0">
                <a:effectLst>
                  <a:outerShdw blurRad="38100" dist="38100" dir="2700000" algn="tl">
                    <a:srgbClr val="000000">
                      <a:alpha val="43137"/>
                    </a:srgbClr>
                  </a:outerShdw>
                </a:effectLst>
                <a:latin typeface="+mn-lt"/>
              </a:rPr>
              <a:t>DPM </a:t>
            </a:r>
            <a:r>
              <a:rPr lang="en-US" sz="1500" dirty="0" smtClean="0">
                <a:effectLst>
                  <a:outerShdw blurRad="38100" dist="38100" dir="2700000" algn="tl">
                    <a:srgbClr val="000000">
                      <a:alpha val="43137"/>
                    </a:srgbClr>
                  </a:outerShdw>
                </a:effectLst>
                <a:latin typeface="+mn-lt"/>
              </a:rPr>
              <a:t>2010</a:t>
            </a:r>
            <a:endParaRPr lang="en-US" sz="1500" dirty="0">
              <a:effectLst>
                <a:outerShdw blurRad="38100" dist="38100" dir="2700000" algn="tl">
                  <a:srgbClr val="000000">
                    <a:alpha val="43137"/>
                  </a:srgbClr>
                </a:outerShdw>
              </a:effectLst>
              <a:latin typeface="+mn-lt"/>
            </a:endParaRPr>
          </a:p>
        </p:txBody>
      </p:sp>
      <p:grpSp>
        <p:nvGrpSpPr>
          <p:cNvPr id="15" name="Group 127"/>
          <p:cNvGrpSpPr/>
          <p:nvPr/>
        </p:nvGrpSpPr>
        <p:grpSpPr>
          <a:xfrm>
            <a:off x="6838646" y="3190985"/>
            <a:ext cx="1696599" cy="1181666"/>
            <a:chOff x="7006726" y="4084396"/>
            <a:chExt cx="1696599" cy="1181666"/>
          </a:xfrm>
        </p:grpSpPr>
        <p:pic>
          <p:nvPicPr>
            <p:cNvPr id="129" name="Picture 2" descr="D:\Projects\Microsoft\DPM PartnerVideo\images\platform.png"/>
            <p:cNvPicPr>
              <a:picLocks noChangeAspect="1" noChangeArrowheads="1"/>
            </p:cNvPicPr>
            <p:nvPr/>
          </p:nvPicPr>
          <p:blipFill>
            <a:blip r:embed="rId5" cstate="print">
              <a:duotone>
                <a:schemeClr val="accent2">
                  <a:shade val="45000"/>
                  <a:satMod val="135000"/>
                </a:schemeClr>
                <a:prstClr val="white"/>
              </a:duotone>
              <a:lum bright="-30000"/>
            </a:blip>
            <a:srcRect/>
            <a:stretch>
              <a:fillRect/>
            </a:stretch>
          </p:blipFill>
          <p:spPr bwMode="auto">
            <a:xfrm>
              <a:off x="7006726" y="4452747"/>
              <a:ext cx="1696599" cy="813315"/>
            </a:xfrm>
            <a:prstGeom prst="rect">
              <a:avLst/>
            </a:prstGeom>
            <a:noFill/>
            <a:effectLst>
              <a:outerShdw blurRad="50800" dist="38100" dir="2700000" algn="tl" rotWithShape="0">
                <a:prstClr val="black">
                  <a:alpha val="40000"/>
                </a:prstClr>
              </a:outerShdw>
            </a:effectLst>
          </p:spPr>
        </p:pic>
        <p:grpSp>
          <p:nvGrpSpPr>
            <p:cNvPr id="16" name="Group 204"/>
            <p:cNvGrpSpPr/>
            <p:nvPr/>
          </p:nvGrpSpPr>
          <p:grpSpPr>
            <a:xfrm>
              <a:off x="7792850" y="4356427"/>
              <a:ext cx="614872" cy="581265"/>
              <a:chOff x="4572000" y="2655375"/>
              <a:chExt cx="720817" cy="681417"/>
            </a:xfrm>
          </p:grpSpPr>
          <p:grpSp>
            <p:nvGrpSpPr>
              <p:cNvPr id="17" name="Group 189"/>
              <p:cNvGrpSpPr/>
              <p:nvPr/>
            </p:nvGrpSpPr>
            <p:grpSpPr>
              <a:xfrm>
                <a:off x="4673854" y="2655375"/>
                <a:ext cx="403810" cy="395185"/>
                <a:chOff x="4904375" y="2755269"/>
                <a:chExt cx="324356" cy="317428"/>
              </a:xfrm>
            </p:grpSpPr>
            <p:sp>
              <p:nvSpPr>
                <p:cNvPr id="145" name="Oval 144"/>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6" name="Flowchart: Magnetic Disk 145"/>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7" name="Oval 146"/>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18" name="Group 190"/>
              <p:cNvGrpSpPr/>
              <p:nvPr/>
            </p:nvGrpSpPr>
            <p:grpSpPr>
              <a:xfrm>
                <a:off x="4889007" y="2747583"/>
                <a:ext cx="403810" cy="395185"/>
                <a:chOff x="4904375" y="2755269"/>
                <a:chExt cx="324356" cy="317428"/>
              </a:xfrm>
            </p:grpSpPr>
            <p:sp>
              <p:nvSpPr>
                <p:cNvPr id="142" name="Oval 141"/>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3" name="Flowchart: Magnetic Disk 142"/>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4" name="Oval 143"/>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19" name="Group 195"/>
              <p:cNvGrpSpPr/>
              <p:nvPr/>
            </p:nvGrpSpPr>
            <p:grpSpPr>
              <a:xfrm>
                <a:off x="4572000" y="2832108"/>
                <a:ext cx="403810" cy="395185"/>
                <a:chOff x="4904375" y="2755269"/>
                <a:chExt cx="324356" cy="317428"/>
              </a:xfrm>
            </p:grpSpPr>
            <p:sp>
              <p:nvSpPr>
                <p:cNvPr id="139" name="Oval 138"/>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0" name="Flowchart: Magnetic Disk 139"/>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41" name="Oval 140"/>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20" name="Group 199"/>
              <p:cNvGrpSpPr/>
              <p:nvPr/>
            </p:nvGrpSpPr>
            <p:grpSpPr>
              <a:xfrm>
                <a:off x="4810205" y="2941607"/>
                <a:ext cx="403810" cy="395185"/>
                <a:chOff x="4904375" y="2755269"/>
                <a:chExt cx="324356" cy="317428"/>
              </a:xfrm>
            </p:grpSpPr>
            <p:sp>
              <p:nvSpPr>
                <p:cNvPr id="136" name="Oval 135"/>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37" name="Flowchart: Magnetic Disk 136"/>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38" name="Oval 137"/>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pic>
          <p:nvPicPr>
            <p:cNvPr id="131" name="Picture 2" descr="D:\Projects\Microsoft\DPM_Deck\images\Vista (344).png"/>
            <p:cNvPicPr>
              <a:picLocks noChangeAspect="1" noChangeArrowheads="1"/>
            </p:cNvPicPr>
            <p:nvPr/>
          </p:nvPicPr>
          <p:blipFill>
            <a:blip r:embed="rId6" cstate="print">
              <a:grayscl/>
            </a:blip>
            <a:srcRect/>
            <a:stretch>
              <a:fillRect/>
            </a:stretch>
          </p:blipFill>
          <p:spPr bwMode="auto">
            <a:xfrm>
              <a:off x="7268738" y="4084396"/>
              <a:ext cx="782534" cy="889064"/>
            </a:xfrm>
            <a:prstGeom prst="rect">
              <a:avLst/>
            </a:prstGeom>
            <a:noFill/>
          </p:spPr>
        </p:pic>
      </p:grpSp>
    </p:spTree>
    <p:extLst>
      <p:ext uri="{BB962C8B-B14F-4D97-AF65-F5344CB8AC3E}">
        <p14:creationId xmlns:p14="http://schemas.microsoft.com/office/powerpoint/2007/7/12/main" xmlns="" val="401051399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7"/>
          <p:cNvSpPr>
            <a:spLocks noGrp="1" noChangeArrowheads="1"/>
          </p:cNvSpPr>
          <p:nvPr>
            <p:ph type="title"/>
          </p:nvPr>
        </p:nvSpPr>
        <p:spPr/>
        <p:txBody>
          <a:bodyPr/>
          <a:lstStyle/>
          <a:p>
            <a:r>
              <a:rPr lang="en-US" smtClean="0"/>
              <a:t>SharePoint Enhancements</a:t>
            </a:r>
            <a:endParaRPr lang="en-US" dirty="0" smtClean="0"/>
          </a:p>
        </p:txBody>
      </p:sp>
      <p:sp>
        <p:nvSpPr>
          <p:cNvPr id="146" name="Text Placeholder 145"/>
          <p:cNvSpPr>
            <a:spLocks noGrp="1"/>
          </p:cNvSpPr>
          <p:nvPr>
            <p:ph type="body" sz="quarter" idx="10"/>
          </p:nvPr>
        </p:nvSpPr>
        <p:spPr/>
        <p:txBody>
          <a:bodyPr/>
          <a:lstStyle/>
          <a:p>
            <a:pPr lvl="0"/>
            <a:r>
              <a:rPr lang="en-US" dirty="0" smtClean="0"/>
              <a:t>Optimization of catalog</a:t>
            </a:r>
          </a:p>
        </p:txBody>
      </p:sp>
      <p:sp>
        <p:nvSpPr>
          <p:cNvPr id="63" name="TextBox 62"/>
          <p:cNvSpPr txBox="1"/>
          <p:nvPr/>
        </p:nvSpPr>
        <p:spPr>
          <a:xfrm>
            <a:off x="4987636" y="798022"/>
            <a:ext cx="3674226" cy="461665"/>
          </a:xfrm>
          <a:prstGeom prst="rect">
            <a:avLst/>
          </a:prstGeom>
          <a:noFill/>
        </p:spPr>
        <p:txBody>
          <a:bodyPr wrap="square" rtlCol="0">
            <a:spAutoFit/>
          </a:bodyPr>
          <a:lstStyle/>
          <a:p>
            <a:endParaRPr lang="en-US" sz="2400" dirty="0" smtClean="0"/>
          </a:p>
        </p:txBody>
      </p:sp>
      <p:sp>
        <p:nvSpPr>
          <p:cNvPr id="335" name="TextBox 687"/>
          <p:cNvSpPr txBox="1">
            <a:spLocks noChangeArrowheads="1"/>
          </p:cNvSpPr>
          <p:nvPr/>
        </p:nvSpPr>
        <p:spPr bwMode="auto">
          <a:xfrm>
            <a:off x="1292369" y="4991995"/>
            <a:ext cx="6393219" cy="378837"/>
          </a:xfrm>
          <a:prstGeom prst="rect">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hangingPunct="0">
              <a:defRPr/>
            </a:pPr>
            <a:r>
              <a:rPr lang="en-US" sz="2000" dirty="0" smtClean="0">
                <a:solidFill>
                  <a:schemeClr val="tx1"/>
                </a:solidFill>
                <a:effectLst>
                  <a:outerShdw blurRad="38100" dist="38100" dir="2700000" algn="tl">
                    <a:srgbClr val="000000">
                      <a:alpha val="43137"/>
                    </a:srgbClr>
                  </a:outerShdw>
                </a:effectLst>
                <a:latin typeface="Segoe" pitchFamily="34" charset="0"/>
              </a:rPr>
              <a:t>Microsoft IT = 5TB of content in just one farm</a:t>
            </a:r>
            <a:endParaRPr lang="en-US" sz="2000" dirty="0">
              <a:solidFill>
                <a:schemeClr val="tx1"/>
              </a:solidFill>
              <a:effectLst>
                <a:outerShdw blurRad="38100" dist="38100" dir="2700000" algn="tl">
                  <a:srgbClr val="000000">
                    <a:alpha val="43137"/>
                  </a:srgbClr>
                </a:outerShdw>
              </a:effectLst>
              <a:latin typeface="Segoe" pitchFamily="34" charset="0"/>
            </a:endParaRPr>
          </a:p>
        </p:txBody>
      </p:sp>
      <p:sp>
        <p:nvSpPr>
          <p:cNvPr id="106" name="Rounded Rectangle 105"/>
          <p:cNvSpPr/>
          <p:nvPr/>
        </p:nvSpPr>
        <p:spPr bwMode="auto">
          <a:xfrm>
            <a:off x="1250065" y="1973878"/>
            <a:ext cx="6458673" cy="2937162"/>
          </a:xfrm>
          <a:prstGeom prst="roundRect">
            <a:avLst>
              <a:gd name="adj" fmla="val 6650"/>
            </a:avLst>
          </a:prstGeom>
          <a:gradFill>
            <a:gsLst>
              <a:gs pos="0">
                <a:schemeClr val="accent3">
                  <a:lumMod val="75000"/>
                  <a:alpha val="62000"/>
                </a:schemeClr>
              </a:gs>
              <a:gs pos="100000">
                <a:schemeClr val="accent3">
                  <a:lumMod val="75000"/>
                  <a:alpha val="43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latin typeface="Segoe" pitchFamily="34" charset="0"/>
            </a:endParaRPr>
          </a:p>
        </p:txBody>
      </p:sp>
      <p:sp>
        <p:nvSpPr>
          <p:cNvPr id="107" name="Text Box 183"/>
          <p:cNvSpPr txBox="1">
            <a:spLocks noChangeArrowheads="1"/>
          </p:cNvSpPr>
          <p:nvPr/>
        </p:nvSpPr>
        <p:spPr bwMode="auto">
          <a:xfrm>
            <a:off x="2856588" y="2728985"/>
            <a:ext cx="769528"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WFE.1</a:t>
            </a:r>
            <a:endParaRPr lang="en-US" sz="1000" b="1" dirty="0">
              <a:latin typeface="+mj-lt"/>
              <a:cs typeface="+mn-cs"/>
            </a:endParaRPr>
          </a:p>
        </p:txBody>
      </p:sp>
      <p:sp>
        <p:nvSpPr>
          <p:cNvPr id="108" name="Text Box 183"/>
          <p:cNvSpPr txBox="1">
            <a:spLocks noChangeArrowheads="1"/>
          </p:cNvSpPr>
          <p:nvPr/>
        </p:nvSpPr>
        <p:spPr bwMode="auto">
          <a:xfrm>
            <a:off x="4015849" y="2728985"/>
            <a:ext cx="769528"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WFE.2</a:t>
            </a:r>
            <a:endParaRPr lang="en-US" sz="1000" b="1" dirty="0">
              <a:latin typeface="+mj-lt"/>
              <a:cs typeface="+mn-cs"/>
            </a:endParaRPr>
          </a:p>
        </p:txBody>
      </p:sp>
      <p:sp>
        <p:nvSpPr>
          <p:cNvPr id="109" name="Text Box 183"/>
          <p:cNvSpPr txBox="1">
            <a:spLocks noChangeArrowheads="1"/>
          </p:cNvSpPr>
          <p:nvPr/>
        </p:nvSpPr>
        <p:spPr bwMode="auto">
          <a:xfrm>
            <a:off x="5164574" y="2728985"/>
            <a:ext cx="769528"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WFE.3</a:t>
            </a:r>
            <a:endParaRPr lang="en-US" sz="1000" b="1" dirty="0">
              <a:latin typeface="+mj-lt"/>
              <a:cs typeface="+mn-cs"/>
            </a:endParaRPr>
          </a:p>
        </p:txBody>
      </p:sp>
      <p:sp>
        <p:nvSpPr>
          <p:cNvPr id="111" name="Rounded Rectangle 110"/>
          <p:cNvSpPr/>
          <p:nvPr/>
        </p:nvSpPr>
        <p:spPr bwMode="auto">
          <a:xfrm>
            <a:off x="2886174" y="2103893"/>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accent3">
                  <a:lumMod val="50000"/>
                </a:schemeClr>
              </a:solidFill>
              <a:latin typeface="Segoe" pitchFamily="34" charset="0"/>
            </a:endParaRPr>
          </a:p>
        </p:txBody>
      </p:sp>
      <p:pic>
        <p:nvPicPr>
          <p:cNvPr id="114" name="Picture 2" descr="D:\Projects\Microsoft\DPM_Deck\images\Vista (344).png"/>
          <p:cNvPicPr>
            <a:picLocks noChangeAspect="1" noChangeArrowheads="1"/>
          </p:cNvPicPr>
          <p:nvPr/>
        </p:nvPicPr>
        <p:blipFill>
          <a:blip r:embed="rId3" cstate="print"/>
          <a:srcRect/>
          <a:stretch>
            <a:fillRect/>
          </a:stretch>
        </p:blipFill>
        <p:spPr bwMode="auto">
          <a:xfrm>
            <a:off x="3019185" y="2283270"/>
            <a:ext cx="425541" cy="393114"/>
          </a:xfrm>
          <a:prstGeom prst="rect">
            <a:avLst/>
          </a:prstGeom>
          <a:noFill/>
        </p:spPr>
      </p:pic>
      <p:sp>
        <p:nvSpPr>
          <p:cNvPr id="115" name="Text Box 183"/>
          <p:cNvSpPr txBox="1">
            <a:spLocks noChangeArrowheads="1"/>
          </p:cNvSpPr>
          <p:nvPr/>
        </p:nvSpPr>
        <p:spPr bwMode="auto">
          <a:xfrm>
            <a:off x="3026019" y="2082767"/>
            <a:ext cx="411872"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IIS</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sp>
        <p:nvSpPr>
          <p:cNvPr id="116" name="Rounded Rectangle 115"/>
          <p:cNvSpPr/>
          <p:nvPr/>
        </p:nvSpPr>
        <p:spPr bwMode="auto">
          <a:xfrm>
            <a:off x="4111953" y="2103893"/>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accent3">
                  <a:lumMod val="50000"/>
                </a:schemeClr>
              </a:solidFill>
              <a:latin typeface="Segoe" pitchFamily="34" charset="0"/>
            </a:endParaRPr>
          </a:p>
        </p:txBody>
      </p:sp>
      <p:pic>
        <p:nvPicPr>
          <p:cNvPr id="117" name="Picture 2" descr="D:\Projects\Microsoft\DPM_Deck\images\Vista (344).png"/>
          <p:cNvPicPr>
            <a:picLocks noChangeAspect="1" noChangeArrowheads="1"/>
          </p:cNvPicPr>
          <p:nvPr/>
        </p:nvPicPr>
        <p:blipFill>
          <a:blip r:embed="rId3" cstate="print"/>
          <a:srcRect/>
          <a:stretch>
            <a:fillRect/>
          </a:stretch>
        </p:blipFill>
        <p:spPr bwMode="auto">
          <a:xfrm>
            <a:off x="4244964" y="2283270"/>
            <a:ext cx="425541" cy="393114"/>
          </a:xfrm>
          <a:prstGeom prst="rect">
            <a:avLst/>
          </a:prstGeom>
          <a:noFill/>
        </p:spPr>
      </p:pic>
      <p:sp>
        <p:nvSpPr>
          <p:cNvPr id="118" name="Text Box 183"/>
          <p:cNvSpPr txBox="1">
            <a:spLocks noChangeArrowheads="1"/>
          </p:cNvSpPr>
          <p:nvPr/>
        </p:nvSpPr>
        <p:spPr bwMode="auto">
          <a:xfrm>
            <a:off x="4235920" y="2082767"/>
            <a:ext cx="443628"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IIS</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sp>
        <p:nvSpPr>
          <p:cNvPr id="119" name="Rounded Rectangle 118"/>
          <p:cNvSpPr/>
          <p:nvPr/>
        </p:nvSpPr>
        <p:spPr bwMode="auto">
          <a:xfrm>
            <a:off x="5290222" y="2103893"/>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accent3">
                  <a:lumMod val="50000"/>
                </a:schemeClr>
              </a:solidFill>
              <a:latin typeface="Segoe" pitchFamily="34" charset="0"/>
            </a:endParaRPr>
          </a:p>
        </p:txBody>
      </p:sp>
      <p:pic>
        <p:nvPicPr>
          <p:cNvPr id="121" name="Picture 2" descr="D:\Projects\Microsoft\DPM_Deck\images\Vista (344).png"/>
          <p:cNvPicPr>
            <a:picLocks noChangeAspect="1" noChangeArrowheads="1"/>
          </p:cNvPicPr>
          <p:nvPr/>
        </p:nvPicPr>
        <p:blipFill>
          <a:blip r:embed="rId3" cstate="print"/>
          <a:srcRect/>
          <a:stretch>
            <a:fillRect/>
          </a:stretch>
        </p:blipFill>
        <p:spPr bwMode="auto">
          <a:xfrm>
            <a:off x="5423232" y="2283270"/>
            <a:ext cx="425541" cy="393114"/>
          </a:xfrm>
          <a:prstGeom prst="rect">
            <a:avLst/>
          </a:prstGeom>
          <a:noFill/>
        </p:spPr>
      </p:pic>
      <p:sp>
        <p:nvSpPr>
          <p:cNvPr id="124" name="Text Box 183"/>
          <p:cNvSpPr txBox="1">
            <a:spLocks noChangeArrowheads="1"/>
          </p:cNvSpPr>
          <p:nvPr/>
        </p:nvSpPr>
        <p:spPr bwMode="auto">
          <a:xfrm>
            <a:off x="5419468" y="2082767"/>
            <a:ext cx="433070"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IIS</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sp>
        <p:nvSpPr>
          <p:cNvPr id="205" name="Text Box 183"/>
          <p:cNvSpPr txBox="1">
            <a:spLocks noChangeArrowheads="1"/>
          </p:cNvSpPr>
          <p:nvPr/>
        </p:nvSpPr>
        <p:spPr bwMode="auto">
          <a:xfrm>
            <a:off x="3365302" y="3641241"/>
            <a:ext cx="928904"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Config DB</a:t>
            </a:r>
            <a:endParaRPr lang="en-US" sz="1000" b="1" dirty="0">
              <a:latin typeface="+mj-lt"/>
              <a:cs typeface="+mn-cs"/>
            </a:endParaRPr>
          </a:p>
        </p:txBody>
      </p:sp>
      <p:sp>
        <p:nvSpPr>
          <p:cNvPr id="206" name="Rounded Rectangle 205"/>
          <p:cNvSpPr/>
          <p:nvPr/>
        </p:nvSpPr>
        <p:spPr bwMode="auto">
          <a:xfrm>
            <a:off x="3510904" y="3047154"/>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accent3">
                  <a:lumMod val="50000"/>
                </a:schemeClr>
              </a:solidFill>
              <a:latin typeface="Segoe" pitchFamily="34" charset="0"/>
            </a:endParaRPr>
          </a:p>
        </p:txBody>
      </p:sp>
      <p:pic>
        <p:nvPicPr>
          <p:cNvPr id="207" name="Picture 2" descr="D:\Projects\Microsoft\DPM_Deck\images\Vista (344).png"/>
          <p:cNvPicPr>
            <a:picLocks noChangeAspect="1" noChangeArrowheads="1"/>
          </p:cNvPicPr>
          <p:nvPr/>
        </p:nvPicPr>
        <p:blipFill>
          <a:blip r:embed="rId3" cstate="print"/>
          <a:srcRect/>
          <a:stretch>
            <a:fillRect/>
          </a:stretch>
        </p:blipFill>
        <p:spPr bwMode="auto">
          <a:xfrm>
            <a:off x="3643915" y="3226531"/>
            <a:ext cx="425541" cy="393114"/>
          </a:xfrm>
          <a:prstGeom prst="rect">
            <a:avLst/>
          </a:prstGeom>
          <a:noFill/>
        </p:spPr>
      </p:pic>
      <p:sp>
        <p:nvSpPr>
          <p:cNvPr id="208" name="Text Box 183"/>
          <p:cNvSpPr txBox="1">
            <a:spLocks noChangeArrowheads="1"/>
          </p:cNvSpPr>
          <p:nvPr/>
        </p:nvSpPr>
        <p:spPr bwMode="auto">
          <a:xfrm>
            <a:off x="3615172" y="3026027"/>
            <a:ext cx="483026"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SQL</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sp>
        <p:nvSpPr>
          <p:cNvPr id="217" name="Oval 216"/>
          <p:cNvSpPr/>
          <p:nvPr/>
        </p:nvSpPr>
        <p:spPr>
          <a:xfrm>
            <a:off x="3952824" y="3545337"/>
            <a:ext cx="205607" cy="68068"/>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3">
                  <a:lumMod val="50000"/>
                </a:schemeClr>
              </a:solidFill>
              <a:effectLst/>
              <a:uLnTx/>
              <a:uFillTx/>
              <a:latin typeface="Calibri"/>
              <a:ea typeface="+mn-ea"/>
              <a:cs typeface="+mn-cs"/>
            </a:endParaRPr>
          </a:p>
        </p:txBody>
      </p:sp>
      <p:grpSp>
        <p:nvGrpSpPr>
          <p:cNvPr id="2" name="Group 17"/>
          <p:cNvGrpSpPr/>
          <p:nvPr/>
        </p:nvGrpSpPr>
        <p:grpSpPr>
          <a:xfrm flipH="1">
            <a:off x="3970708" y="3427522"/>
            <a:ext cx="146699" cy="171450"/>
            <a:chOff x="8100716" y="3773214"/>
            <a:chExt cx="441437" cy="599089"/>
          </a:xfrm>
        </p:grpSpPr>
        <p:sp>
          <p:nvSpPr>
            <p:cNvPr id="225" name="Flowchart: Magnetic Disk 224"/>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3">
                    <a:lumMod val="50000"/>
                  </a:schemeClr>
                </a:solidFill>
                <a:effectLst/>
                <a:uLnTx/>
                <a:uFillTx/>
                <a:latin typeface="Calibri"/>
                <a:ea typeface="+mn-ea"/>
                <a:cs typeface="+mn-cs"/>
              </a:endParaRPr>
            </a:p>
          </p:txBody>
        </p:sp>
        <p:sp>
          <p:nvSpPr>
            <p:cNvPr id="226" name="Oval 225"/>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3">
                    <a:lumMod val="50000"/>
                  </a:schemeClr>
                </a:solidFill>
                <a:effectLst/>
                <a:uLnTx/>
                <a:uFillTx/>
                <a:latin typeface="Calibri"/>
                <a:ea typeface="+mn-ea"/>
                <a:cs typeface="+mn-cs"/>
              </a:endParaRPr>
            </a:p>
          </p:txBody>
        </p:sp>
      </p:grpSp>
      <p:sp>
        <p:nvSpPr>
          <p:cNvPr id="189" name="Text Box 183"/>
          <p:cNvSpPr txBox="1">
            <a:spLocks noChangeArrowheads="1"/>
          </p:cNvSpPr>
          <p:nvPr/>
        </p:nvSpPr>
        <p:spPr bwMode="auto">
          <a:xfrm>
            <a:off x="4811342" y="3638475"/>
            <a:ext cx="537559"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Index</a:t>
            </a:r>
            <a:endParaRPr lang="en-US" sz="1000" b="1" dirty="0">
              <a:latin typeface="+mj-lt"/>
              <a:cs typeface="+mn-cs"/>
            </a:endParaRPr>
          </a:p>
        </p:txBody>
      </p:sp>
      <p:sp>
        <p:nvSpPr>
          <p:cNvPr id="190" name="Rounded Rectangle 189"/>
          <p:cNvSpPr/>
          <p:nvPr/>
        </p:nvSpPr>
        <p:spPr bwMode="auto">
          <a:xfrm>
            <a:off x="4723467" y="3047154"/>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accent3">
                  <a:lumMod val="50000"/>
                </a:schemeClr>
              </a:solidFill>
              <a:latin typeface="Segoe" pitchFamily="34" charset="0"/>
            </a:endParaRPr>
          </a:p>
        </p:txBody>
      </p:sp>
      <p:pic>
        <p:nvPicPr>
          <p:cNvPr id="191" name="Picture 2" descr="D:\Projects\Microsoft\DPM_Deck\images\Vista (344).png"/>
          <p:cNvPicPr>
            <a:picLocks noChangeAspect="1" noChangeArrowheads="1"/>
          </p:cNvPicPr>
          <p:nvPr/>
        </p:nvPicPr>
        <p:blipFill>
          <a:blip r:embed="rId3" cstate="print"/>
          <a:srcRect/>
          <a:stretch>
            <a:fillRect/>
          </a:stretch>
        </p:blipFill>
        <p:spPr bwMode="auto">
          <a:xfrm>
            <a:off x="4856478" y="3226532"/>
            <a:ext cx="425541" cy="393114"/>
          </a:xfrm>
          <a:prstGeom prst="rect">
            <a:avLst/>
          </a:prstGeom>
          <a:noFill/>
        </p:spPr>
      </p:pic>
      <p:sp>
        <p:nvSpPr>
          <p:cNvPr id="192" name="Text Box 183"/>
          <p:cNvSpPr txBox="1">
            <a:spLocks noChangeArrowheads="1"/>
          </p:cNvSpPr>
          <p:nvPr/>
        </p:nvSpPr>
        <p:spPr bwMode="auto">
          <a:xfrm>
            <a:off x="4758311" y="3026027"/>
            <a:ext cx="621874"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Search</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grpSp>
        <p:nvGrpSpPr>
          <p:cNvPr id="3" name="Group 16"/>
          <p:cNvGrpSpPr/>
          <p:nvPr/>
        </p:nvGrpSpPr>
        <p:grpSpPr>
          <a:xfrm>
            <a:off x="5158725" y="3427522"/>
            <a:ext cx="205607" cy="185883"/>
            <a:chOff x="6691381" y="3538566"/>
            <a:chExt cx="1282751" cy="1346654"/>
          </a:xfrm>
        </p:grpSpPr>
        <p:sp>
          <p:nvSpPr>
            <p:cNvPr id="194" name="Oval 193"/>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3">
                    <a:lumMod val="50000"/>
                  </a:schemeClr>
                </a:solidFill>
                <a:effectLst/>
                <a:uLnTx/>
                <a:uFillTx/>
                <a:latin typeface="Calibri"/>
                <a:ea typeface="+mn-ea"/>
                <a:cs typeface="+mn-cs"/>
              </a:endParaRPr>
            </a:p>
          </p:txBody>
        </p:sp>
        <p:grpSp>
          <p:nvGrpSpPr>
            <p:cNvPr id="4" name="Group 17"/>
            <p:cNvGrpSpPr/>
            <p:nvPr/>
          </p:nvGrpSpPr>
          <p:grpSpPr>
            <a:xfrm flipH="1">
              <a:off x="6802955" y="3538566"/>
              <a:ext cx="915230" cy="1242090"/>
              <a:chOff x="8100716" y="3773214"/>
              <a:chExt cx="441437" cy="599089"/>
            </a:xfrm>
          </p:grpSpPr>
          <p:sp>
            <p:nvSpPr>
              <p:cNvPr id="196" name="Flowchart: Magnetic Disk 195"/>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3">
                      <a:lumMod val="50000"/>
                    </a:schemeClr>
                  </a:solidFill>
                  <a:effectLst/>
                  <a:uLnTx/>
                  <a:uFillTx/>
                  <a:latin typeface="Calibri"/>
                  <a:ea typeface="+mn-ea"/>
                  <a:cs typeface="+mn-cs"/>
                </a:endParaRPr>
              </a:p>
            </p:txBody>
          </p:sp>
          <p:sp>
            <p:nvSpPr>
              <p:cNvPr id="197" name="Oval 196"/>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3">
                      <a:lumMod val="50000"/>
                    </a:schemeClr>
                  </a:solidFill>
                  <a:effectLst/>
                  <a:uLnTx/>
                  <a:uFillTx/>
                  <a:latin typeface="Calibri"/>
                  <a:ea typeface="+mn-ea"/>
                  <a:cs typeface="+mn-cs"/>
                </a:endParaRPr>
              </a:p>
            </p:txBody>
          </p:sp>
        </p:grpSp>
      </p:grpSp>
      <p:grpSp>
        <p:nvGrpSpPr>
          <p:cNvPr id="5" name="Group 130"/>
          <p:cNvGrpSpPr/>
          <p:nvPr/>
        </p:nvGrpSpPr>
        <p:grpSpPr>
          <a:xfrm>
            <a:off x="1590901" y="3956340"/>
            <a:ext cx="794045" cy="887897"/>
            <a:chOff x="1602476" y="3574196"/>
            <a:chExt cx="794045" cy="887897"/>
          </a:xfrm>
        </p:grpSpPr>
        <p:sp>
          <p:nvSpPr>
            <p:cNvPr id="127" name="Text Box 183"/>
            <p:cNvSpPr txBox="1">
              <a:spLocks noChangeArrowheads="1"/>
            </p:cNvSpPr>
            <p:nvPr/>
          </p:nvSpPr>
          <p:spPr bwMode="auto">
            <a:xfrm>
              <a:off x="1602476" y="4231267"/>
              <a:ext cx="794045"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Content.1</a:t>
              </a:r>
              <a:endParaRPr lang="en-US" sz="1000" b="1" dirty="0">
                <a:latin typeface="+mj-lt"/>
                <a:cs typeface="+mn-cs"/>
              </a:endParaRPr>
            </a:p>
          </p:txBody>
        </p:sp>
        <p:sp>
          <p:nvSpPr>
            <p:cNvPr id="128" name="Rounded Rectangle 127"/>
            <p:cNvSpPr/>
            <p:nvPr/>
          </p:nvSpPr>
          <p:spPr bwMode="auto">
            <a:xfrm>
              <a:off x="1658922" y="3595323"/>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latin typeface="Segoe" pitchFamily="34" charset="0"/>
              </a:endParaRPr>
            </a:p>
          </p:txBody>
        </p:sp>
        <p:pic>
          <p:nvPicPr>
            <p:cNvPr id="129" name="Picture 2" descr="D:\Projects\Microsoft\DPM_Deck\images\Vista (344).png"/>
            <p:cNvPicPr>
              <a:picLocks noChangeAspect="1" noChangeArrowheads="1"/>
            </p:cNvPicPr>
            <p:nvPr/>
          </p:nvPicPr>
          <p:blipFill>
            <a:blip r:embed="rId3" cstate="print"/>
            <a:srcRect/>
            <a:stretch>
              <a:fillRect/>
            </a:stretch>
          </p:blipFill>
          <p:spPr bwMode="auto">
            <a:xfrm>
              <a:off x="1791932" y="3774701"/>
              <a:ext cx="425541" cy="393114"/>
            </a:xfrm>
            <a:prstGeom prst="rect">
              <a:avLst/>
            </a:prstGeom>
            <a:noFill/>
          </p:spPr>
        </p:pic>
        <p:sp>
          <p:nvSpPr>
            <p:cNvPr id="130" name="Text Box 183"/>
            <p:cNvSpPr txBox="1">
              <a:spLocks noChangeArrowheads="1"/>
            </p:cNvSpPr>
            <p:nvPr/>
          </p:nvSpPr>
          <p:spPr bwMode="auto">
            <a:xfrm>
              <a:off x="1739039" y="3574196"/>
              <a:ext cx="531329"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SQL</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sp>
          <p:nvSpPr>
            <p:cNvPr id="185" name="Oval 184"/>
            <p:cNvSpPr/>
            <p:nvPr/>
          </p:nvSpPr>
          <p:spPr>
            <a:xfrm>
              <a:off x="2094180" y="4093506"/>
              <a:ext cx="205607" cy="68068"/>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nvGrpSpPr>
            <p:cNvPr id="6" name="Group 17"/>
            <p:cNvGrpSpPr/>
            <p:nvPr/>
          </p:nvGrpSpPr>
          <p:grpSpPr>
            <a:xfrm flipH="1">
              <a:off x="2112064" y="3975691"/>
              <a:ext cx="146699" cy="171450"/>
              <a:chOff x="8100716" y="3773214"/>
              <a:chExt cx="441437" cy="599089"/>
            </a:xfrm>
          </p:grpSpPr>
          <p:sp>
            <p:nvSpPr>
              <p:cNvPr id="187" name="Flowchart: Magnetic Disk 186"/>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sp>
            <p:nvSpPr>
              <p:cNvPr id="188" name="Oval 187"/>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grpSp>
      <p:grpSp>
        <p:nvGrpSpPr>
          <p:cNvPr id="7" name="Group 111"/>
          <p:cNvGrpSpPr/>
          <p:nvPr/>
        </p:nvGrpSpPr>
        <p:grpSpPr>
          <a:xfrm>
            <a:off x="2409664" y="3965892"/>
            <a:ext cx="811424" cy="887895"/>
            <a:chOff x="2688131" y="3583748"/>
            <a:chExt cx="811424" cy="887895"/>
          </a:xfrm>
        </p:grpSpPr>
        <p:sp>
          <p:nvSpPr>
            <p:cNvPr id="176" name="Text Box 183"/>
            <p:cNvSpPr txBox="1">
              <a:spLocks noChangeArrowheads="1"/>
            </p:cNvSpPr>
            <p:nvPr/>
          </p:nvSpPr>
          <p:spPr bwMode="auto">
            <a:xfrm>
              <a:off x="2688131" y="4240817"/>
              <a:ext cx="811424"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Content.2</a:t>
              </a:r>
              <a:endParaRPr lang="en-US" sz="1000" b="1" dirty="0">
                <a:latin typeface="+mj-lt"/>
                <a:cs typeface="+mn-cs"/>
              </a:endParaRPr>
            </a:p>
          </p:txBody>
        </p:sp>
        <p:sp>
          <p:nvSpPr>
            <p:cNvPr id="177" name="Rounded Rectangle 176"/>
            <p:cNvSpPr/>
            <p:nvPr/>
          </p:nvSpPr>
          <p:spPr bwMode="auto">
            <a:xfrm>
              <a:off x="2755865" y="3604875"/>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latin typeface="Segoe" pitchFamily="34" charset="0"/>
              </a:endParaRPr>
            </a:p>
          </p:txBody>
        </p:sp>
        <p:pic>
          <p:nvPicPr>
            <p:cNvPr id="178" name="Picture 2" descr="D:\Projects\Microsoft\DPM_Deck\images\Vista (344).png"/>
            <p:cNvPicPr>
              <a:picLocks noChangeAspect="1" noChangeArrowheads="1"/>
            </p:cNvPicPr>
            <p:nvPr/>
          </p:nvPicPr>
          <p:blipFill>
            <a:blip r:embed="rId3" cstate="print"/>
            <a:srcRect/>
            <a:stretch>
              <a:fillRect/>
            </a:stretch>
          </p:blipFill>
          <p:spPr bwMode="auto">
            <a:xfrm>
              <a:off x="2888876" y="3784252"/>
              <a:ext cx="425541" cy="393114"/>
            </a:xfrm>
            <a:prstGeom prst="rect">
              <a:avLst/>
            </a:prstGeom>
            <a:noFill/>
          </p:spPr>
        </p:pic>
        <p:sp>
          <p:nvSpPr>
            <p:cNvPr id="179" name="Text Box 183"/>
            <p:cNvSpPr txBox="1">
              <a:spLocks noChangeArrowheads="1"/>
            </p:cNvSpPr>
            <p:nvPr/>
          </p:nvSpPr>
          <p:spPr bwMode="auto">
            <a:xfrm>
              <a:off x="2835981" y="3583748"/>
              <a:ext cx="531330"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SQL</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grpSp>
          <p:nvGrpSpPr>
            <p:cNvPr id="8" name="Group 16"/>
            <p:cNvGrpSpPr/>
            <p:nvPr/>
          </p:nvGrpSpPr>
          <p:grpSpPr>
            <a:xfrm>
              <a:off x="3191123" y="3985242"/>
              <a:ext cx="205607" cy="185883"/>
              <a:chOff x="6691381" y="3538566"/>
              <a:chExt cx="1282751" cy="1346654"/>
            </a:xfrm>
          </p:grpSpPr>
          <p:sp>
            <p:nvSpPr>
              <p:cNvPr id="181" name="Oval 180"/>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nvGrpSpPr>
              <p:cNvPr id="9" name="Group 17"/>
              <p:cNvGrpSpPr/>
              <p:nvPr/>
            </p:nvGrpSpPr>
            <p:grpSpPr>
              <a:xfrm flipH="1">
                <a:off x="6802955" y="3538566"/>
                <a:ext cx="915230" cy="1242090"/>
                <a:chOff x="8100716" y="3773214"/>
                <a:chExt cx="441437" cy="599089"/>
              </a:xfrm>
            </p:grpSpPr>
            <p:sp>
              <p:nvSpPr>
                <p:cNvPr id="183" name="Flowchart: Magnetic Disk 182"/>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sp>
              <p:nvSpPr>
                <p:cNvPr id="184" name="Oval 183"/>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grpSp>
      </p:grpSp>
      <p:grpSp>
        <p:nvGrpSpPr>
          <p:cNvPr id="10" name="Group 119"/>
          <p:cNvGrpSpPr/>
          <p:nvPr/>
        </p:nvGrpSpPr>
        <p:grpSpPr>
          <a:xfrm>
            <a:off x="3211081" y="3965892"/>
            <a:ext cx="840093" cy="887895"/>
            <a:chOff x="3404527" y="3583748"/>
            <a:chExt cx="840093" cy="887895"/>
          </a:xfrm>
        </p:grpSpPr>
        <p:sp>
          <p:nvSpPr>
            <p:cNvPr id="167" name="Text Box 183"/>
            <p:cNvSpPr txBox="1">
              <a:spLocks noChangeArrowheads="1"/>
            </p:cNvSpPr>
            <p:nvPr/>
          </p:nvSpPr>
          <p:spPr bwMode="auto">
            <a:xfrm>
              <a:off x="3404527" y="4240817"/>
              <a:ext cx="840093"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Content.3</a:t>
              </a:r>
              <a:endParaRPr lang="en-US" sz="1000" b="1" dirty="0">
                <a:latin typeface="+mj-lt"/>
                <a:cs typeface="+mn-cs"/>
              </a:endParaRPr>
            </a:p>
          </p:txBody>
        </p:sp>
        <p:sp>
          <p:nvSpPr>
            <p:cNvPr id="168" name="Rounded Rectangle 167"/>
            <p:cNvSpPr/>
            <p:nvPr/>
          </p:nvSpPr>
          <p:spPr bwMode="auto">
            <a:xfrm>
              <a:off x="3528707" y="3604875"/>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latin typeface="Segoe" pitchFamily="34" charset="0"/>
              </a:endParaRPr>
            </a:p>
          </p:txBody>
        </p:sp>
        <p:pic>
          <p:nvPicPr>
            <p:cNvPr id="169" name="Picture 2" descr="D:\Projects\Microsoft\DPM_Deck\images\Vista (344).png"/>
            <p:cNvPicPr>
              <a:picLocks noChangeAspect="1" noChangeArrowheads="1"/>
            </p:cNvPicPr>
            <p:nvPr/>
          </p:nvPicPr>
          <p:blipFill>
            <a:blip r:embed="rId3" cstate="print"/>
            <a:srcRect/>
            <a:stretch>
              <a:fillRect/>
            </a:stretch>
          </p:blipFill>
          <p:spPr bwMode="auto">
            <a:xfrm>
              <a:off x="3661718" y="3784252"/>
              <a:ext cx="425541" cy="393114"/>
            </a:xfrm>
            <a:prstGeom prst="rect">
              <a:avLst/>
            </a:prstGeom>
            <a:noFill/>
          </p:spPr>
        </p:pic>
        <p:sp>
          <p:nvSpPr>
            <p:cNvPr id="170" name="Text Box 183"/>
            <p:cNvSpPr txBox="1">
              <a:spLocks noChangeArrowheads="1"/>
            </p:cNvSpPr>
            <p:nvPr/>
          </p:nvSpPr>
          <p:spPr bwMode="auto">
            <a:xfrm>
              <a:off x="3608823" y="3583748"/>
              <a:ext cx="531330"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SQL</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grpSp>
          <p:nvGrpSpPr>
            <p:cNvPr id="11" name="Group 16"/>
            <p:cNvGrpSpPr/>
            <p:nvPr/>
          </p:nvGrpSpPr>
          <p:grpSpPr>
            <a:xfrm>
              <a:off x="3963965" y="3985242"/>
              <a:ext cx="205607" cy="185883"/>
              <a:chOff x="6691381" y="3538566"/>
              <a:chExt cx="1282751" cy="1346654"/>
            </a:xfrm>
          </p:grpSpPr>
          <p:sp>
            <p:nvSpPr>
              <p:cNvPr id="172" name="Oval 171"/>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nvGrpSpPr>
              <p:cNvPr id="12" name="Group 17"/>
              <p:cNvGrpSpPr/>
              <p:nvPr/>
            </p:nvGrpSpPr>
            <p:grpSpPr>
              <a:xfrm flipH="1">
                <a:off x="6802955" y="3538566"/>
                <a:ext cx="915230" cy="1242090"/>
                <a:chOff x="8100716" y="3773214"/>
                <a:chExt cx="441437" cy="599089"/>
              </a:xfrm>
            </p:grpSpPr>
            <p:sp>
              <p:nvSpPr>
                <p:cNvPr id="174" name="Flowchart: Magnetic Disk 173"/>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sp>
              <p:nvSpPr>
                <p:cNvPr id="175" name="Oval 174"/>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grpSp>
      </p:grpSp>
      <p:grpSp>
        <p:nvGrpSpPr>
          <p:cNvPr id="13" name="Group 124"/>
          <p:cNvGrpSpPr/>
          <p:nvPr/>
        </p:nvGrpSpPr>
        <p:grpSpPr>
          <a:xfrm>
            <a:off x="6474985" y="3965892"/>
            <a:ext cx="944396" cy="887897"/>
            <a:chOff x="6521285" y="3583748"/>
            <a:chExt cx="944396" cy="887897"/>
          </a:xfrm>
        </p:grpSpPr>
        <p:sp>
          <p:nvSpPr>
            <p:cNvPr id="158" name="Text Box 183"/>
            <p:cNvSpPr txBox="1">
              <a:spLocks noChangeArrowheads="1"/>
            </p:cNvSpPr>
            <p:nvPr/>
          </p:nvSpPr>
          <p:spPr bwMode="auto">
            <a:xfrm>
              <a:off x="6521285" y="4240819"/>
              <a:ext cx="944396"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err="1" smtClean="0">
                  <a:latin typeface="+mj-lt"/>
                </a:rPr>
                <a:t>Content.Z</a:t>
              </a:r>
              <a:endParaRPr lang="en-US" sz="1000" b="1" dirty="0">
                <a:latin typeface="+mj-lt"/>
                <a:cs typeface="+mn-cs"/>
              </a:endParaRPr>
            </a:p>
          </p:txBody>
        </p:sp>
        <p:sp>
          <p:nvSpPr>
            <p:cNvPr id="159" name="Rounded Rectangle 158"/>
            <p:cNvSpPr/>
            <p:nvPr/>
          </p:nvSpPr>
          <p:spPr bwMode="auto">
            <a:xfrm>
              <a:off x="6646608" y="3604875"/>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latin typeface="Segoe" pitchFamily="34" charset="0"/>
              </a:endParaRPr>
            </a:p>
          </p:txBody>
        </p:sp>
        <p:pic>
          <p:nvPicPr>
            <p:cNvPr id="160" name="Picture 2" descr="D:\Projects\Microsoft\DPM_Deck\images\Vista (344).png"/>
            <p:cNvPicPr>
              <a:picLocks noChangeAspect="1" noChangeArrowheads="1"/>
            </p:cNvPicPr>
            <p:nvPr/>
          </p:nvPicPr>
          <p:blipFill>
            <a:blip r:embed="rId3" cstate="print"/>
            <a:srcRect/>
            <a:stretch>
              <a:fillRect/>
            </a:stretch>
          </p:blipFill>
          <p:spPr bwMode="auto">
            <a:xfrm>
              <a:off x="6779618" y="3784253"/>
              <a:ext cx="425541" cy="393114"/>
            </a:xfrm>
            <a:prstGeom prst="rect">
              <a:avLst/>
            </a:prstGeom>
            <a:noFill/>
          </p:spPr>
        </p:pic>
        <p:sp>
          <p:nvSpPr>
            <p:cNvPr id="161" name="Text Box 183"/>
            <p:cNvSpPr txBox="1">
              <a:spLocks noChangeArrowheads="1"/>
            </p:cNvSpPr>
            <p:nvPr/>
          </p:nvSpPr>
          <p:spPr bwMode="auto">
            <a:xfrm>
              <a:off x="6726724" y="3583748"/>
              <a:ext cx="531330"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SQL</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grpSp>
          <p:nvGrpSpPr>
            <p:cNvPr id="14" name="Group 16"/>
            <p:cNvGrpSpPr/>
            <p:nvPr/>
          </p:nvGrpSpPr>
          <p:grpSpPr>
            <a:xfrm>
              <a:off x="7081866" y="3985243"/>
              <a:ext cx="205607" cy="185883"/>
              <a:chOff x="6691381" y="3538566"/>
              <a:chExt cx="1282751" cy="1346654"/>
            </a:xfrm>
          </p:grpSpPr>
          <p:sp>
            <p:nvSpPr>
              <p:cNvPr id="163" name="Oval 162"/>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nvGrpSpPr>
              <p:cNvPr id="15" name="Group 17"/>
              <p:cNvGrpSpPr/>
              <p:nvPr/>
            </p:nvGrpSpPr>
            <p:grpSpPr>
              <a:xfrm flipH="1">
                <a:off x="6802955" y="3538566"/>
                <a:ext cx="915230" cy="1242090"/>
                <a:chOff x="8100716" y="3773214"/>
                <a:chExt cx="441437" cy="599089"/>
              </a:xfrm>
            </p:grpSpPr>
            <p:sp>
              <p:nvSpPr>
                <p:cNvPr id="165" name="Flowchart: Magnetic Disk 164"/>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sp>
              <p:nvSpPr>
                <p:cNvPr id="166" name="Oval 165"/>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grpSp>
      </p:grpSp>
      <p:grpSp>
        <p:nvGrpSpPr>
          <p:cNvPr id="16" name="Group 122"/>
          <p:cNvGrpSpPr/>
          <p:nvPr/>
        </p:nvGrpSpPr>
        <p:grpSpPr>
          <a:xfrm>
            <a:off x="5690302" y="3965892"/>
            <a:ext cx="794689" cy="887894"/>
            <a:chOff x="5355178" y="3583748"/>
            <a:chExt cx="794689" cy="887894"/>
          </a:xfrm>
        </p:grpSpPr>
        <p:sp>
          <p:nvSpPr>
            <p:cNvPr id="149" name="Text Box 183"/>
            <p:cNvSpPr txBox="1">
              <a:spLocks noChangeArrowheads="1"/>
            </p:cNvSpPr>
            <p:nvPr/>
          </p:nvSpPr>
          <p:spPr bwMode="auto">
            <a:xfrm>
              <a:off x="5355178" y="4240816"/>
              <a:ext cx="794689"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err="1" smtClean="0">
                  <a:latin typeface="+mj-lt"/>
                </a:rPr>
                <a:t>Content.Y</a:t>
              </a:r>
              <a:endParaRPr lang="en-US" sz="1000" b="1" dirty="0">
                <a:latin typeface="+mj-lt"/>
                <a:cs typeface="+mn-cs"/>
              </a:endParaRPr>
            </a:p>
          </p:txBody>
        </p:sp>
        <p:sp>
          <p:nvSpPr>
            <p:cNvPr id="150" name="Rounded Rectangle 149"/>
            <p:cNvSpPr/>
            <p:nvPr/>
          </p:nvSpPr>
          <p:spPr bwMode="auto">
            <a:xfrm>
              <a:off x="5445490" y="3604875"/>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latin typeface="Segoe" pitchFamily="34" charset="0"/>
              </a:endParaRPr>
            </a:p>
          </p:txBody>
        </p:sp>
        <p:pic>
          <p:nvPicPr>
            <p:cNvPr id="151" name="Picture 2" descr="D:\Projects\Microsoft\DPM_Deck\images\Vista (344).png"/>
            <p:cNvPicPr>
              <a:picLocks noChangeAspect="1" noChangeArrowheads="1"/>
            </p:cNvPicPr>
            <p:nvPr/>
          </p:nvPicPr>
          <p:blipFill>
            <a:blip r:embed="rId3" cstate="print"/>
            <a:srcRect/>
            <a:stretch>
              <a:fillRect/>
            </a:stretch>
          </p:blipFill>
          <p:spPr bwMode="auto">
            <a:xfrm>
              <a:off x="5578501" y="3784252"/>
              <a:ext cx="425541" cy="393114"/>
            </a:xfrm>
            <a:prstGeom prst="rect">
              <a:avLst/>
            </a:prstGeom>
            <a:noFill/>
          </p:spPr>
        </p:pic>
        <p:sp>
          <p:nvSpPr>
            <p:cNvPr id="152" name="Text Box 183"/>
            <p:cNvSpPr txBox="1">
              <a:spLocks noChangeArrowheads="1"/>
            </p:cNvSpPr>
            <p:nvPr/>
          </p:nvSpPr>
          <p:spPr bwMode="auto">
            <a:xfrm>
              <a:off x="5525606" y="3583748"/>
              <a:ext cx="531330"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SQL</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grpSp>
          <p:nvGrpSpPr>
            <p:cNvPr id="17" name="Group 16"/>
            <p:cNvGrpSpPr/>
            <p:nvPr/>
          </p:nvGrpSpPr>
          <p:grpSpPr>
            <a:xfrm>
              <a:off x="5880748" y="3985243"/>
              <a:ext cx="205607" cy="185883"/>
              <a:chOff x="6691381" y="3538566"/>
              <a:chExt cx="1282751" cy="1346654"/>
            </a:xfrm>
          </p:grpSpPr>
          <p:sp>
            <p:nvSpPr>
              <p:cNvPr id="154" name="Oval 153"/>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nvGrpSpPr>
              <p:cNvPr id="18" name="Group 17"/>
              <p:cNvGrpSpPr/>
              <p:nvPr/>
            </p:nvGrpSpPr>
            <p:grpSpPr>
              <a:xfrm flipH="1">
                <a:off x="6802955" y="3538566"/>
                <a:ext cx="915230" cy="1242090"/>
                <a:chOff x="8100716" y="3773214"/>
                <a:chExt cx="441437" cy="599089"/>
              </a:xfrm>
            </p:grpSpPr>
            <p:sp>
              <p:nvSpPr>
                <p:cNvPr id="156" name="Flowchart: Magnetic Disk 155"/>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sp>
              <p:nvSpPr>
                <p:cNvPr id="157" name="Oval 156"/>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grpSp>
      </p:grpSp>
      <p:grpSp>
        <p:nvGrpSpPr>
          <p:cNvPr id="19" name="Group 121"/>
          <p:cNvGrpSpPr/>
          <p:nvPr/>
        </p:nvGrpSpPr>
        <p:grpSpPr>
          <a:xfrm>
            <a:off x="4851417" y="3965892"/>
            <a:ext cx="802592" cy="891700"/>
            <a:chOff x="4560646" y="3583748"/>
            <a:chExt cx="802592" cy="891700"/>
          </a:xfrm>
        </p:grpSpPr>
        <p:sp>
          <p:nvSpPr>
            <p:cNvPr id="140" name="Text Box 183"/>
            <p:cNvSpPr txBox="1">
              <a:spLocks noChangeArrowheads="1"/>
            </p:cNvSpPr>
            <p:nvPr/>
          </p:nvSpPr>
          <p:spPr bwMode="auto">
            <a:xfrm>
              <a:off x="4560646" y="4244622"/>
              <a:ext cx="802592"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err="1" smtClean="0">
                  <a:latin typeface="+mj-lt"/>
                </a:rPr>
                <a:t>Content.X</a:t>
              </a:r>
              <a:endParaRPr lang="en-US" sz="1000" b="1" dirty="0">
                <a:latin typeface="+mj-lt"/>
                <a:cs typeface="+mn-cs"/>
              </a:endParaRPr>
            </a:p>
          </p:txBody>
        </p:sp>
        <p:sp>
          <p:nvSpPr>
            <p:cNvPr id="141" name="Rounded Rectangle 140"/>
            <p:cNvSpPr/>
            <p:nvPr/>
          </p:nvSpPr>
          <p:spPr bwMode="auto">
            <a:xfrm>
              <a:off x="4639669" y="3604875"/>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latin typeface="Segoe" pitchFamily="34" charset="0"/>
              </a:endParaRPr>
            </a:p>
          </p:txBody>
        </p:sp>
        <p:pic>
          <p:nvPicPr>
            <p:cNvPr id="142" name="Picture 2" descr="D:\Projects\Microsoft\DPM_Deck\images\Vista (344).png"/>
            <p:cNvPicPr>
              <a:picLocks noChangeAspect="1" noChangeArrowheads="1"/>
            </p:cNvPicPr>
            <p:nvPr/>
          </p:nvPicPr>
          <p:blipFill>
            <a:blip r:embed="rId3" cstate="print"/>
            <a:srcRect/>
            <a:stretch>
              <a:fillRect/>
            </a:stretch>
          </p:blipFill>
          <p:spPr bwMode="auto">
            <a:xfrm>
              <a:off x="4772679" y="3784252"/>
              <a:ext cx="425541" cy="393114"/>
            </a:xfrm>
            <a:prstGeom prst="rect">
              <a:avLst/>
            </a:prstGeom>
            <a:noFill/>
          </p:spPr>
        </p:pic>
        <p:sp>
          <p:nvSpPr>
            <p:cNvPr id="143" name="Text Box 183"/>
            <p:cNvSpPr txBox="1">
              <a:spLocks noChangeArrowheads="1"/>
            </p:cNvSpPr>
            <p:nvPr/>
          </p:nvSpPr>
          <p:spPr bwMode="auto">
            <a:xfrm>
              <a:off x="4719785" y="3583748"/>
              <a:ext cx="531330"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SQL</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grpSp>
          <p:nvGrpSpPr>
            <p:cNvPr id="20" name="Group 16"/>
            <p:cNvGrpSpPr/>
            <p:nvPr/>
          </p:nvGrpSpPr>
          <p:grpSpPr>
            <a:xfrm>
              <a:off x="5074927" y="3985243"/>
              <a:ext cx="205607" cy="185883"/>
              <a:chOff x="6691381" y="3538566"/>
              <a:chExt cx="1282751" cy="1346654"/>
            </a:xfrm>
          </p:grpSpPr>
          <p:sp>
            <p:nvSpPr>
              <p:cNvPr id="145" name="Oval 144"/>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nvGrpSpPr>
              <p:cNvPr id="21" name="Group 17"/>
              <p:cNvGrpSpPr/>
              <p:nvPr/>
            </p:nvGrpSpPr>
            <p:grpSpPr>
              <a:xfrm flipH="1">
                <a:off x="6802955" y="3538566"/>
                <a:ext cx="915230" cy="1242090"/>
                <a:chOff x="8100716" y="3773214"/>
                <a:chExt cx="441437" cy="599089"/>
              </a:xfrm>
            </p:grpSpPr>
            <p:sp>
              <p:nvSpPr>
                <p:cNvPr id="147" name="Flowchart: Magnetic Disk 146"/>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sp>
              <p:nvSpPr>
                <p:cNvPr id="148" name="Oval 147"/>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grpSp>
      </p:grpSp>
      <p:grpSp>
        <p:nvGrpSpPr>
          <p:cNvPr id="22" name="Group 135"/>
          <p:cNvGrpSpPr/>
          <p:nvPr/>
        </p:nvGrpSpPr>
        <p:grpSpPr>
          <a:xfrm>
            <a:off x="4186773" y="4307843"/>
            <a:ext cx="547107" cy="44622"/>
            <a:chOff x="4156956" y="3925699"/>
            <a:chExt cx="547107" cy="44622"/>
          </a:xfrm>
        </p:grpSpPr>
        <p:grpSp>
          <p:nvGrpSpPr>
            <p:cNvPr id="23" name="Group 125"/>
            <p:cNvGrpSpPr/>
            <p:nvPr/>
          </p:nvGrpSpPr>
          <p:grpSpPr>
            <a:xfrm>
              <a:off x="4156956" y="3925699"/>
              <a:ext cx="241514" cy="44622"/>
              <a:chOff x="4301550" y="3925699"/>
              <a:chExt cx="241514" cy="44622"/>
            </a:xfrm>
          </p:grpSpPr>
          <p:sp>
            <p:nvSpPr>
              <p:cNvPr id="137" name="Oval 136"/>
              <p:cNvSpPr/>
              <p:nvPr/>
            </p:nvSpPr>
            <p:spPr bwMode="auto">
              <a:xfrm>
                <a:off x="4301550" y="3925699"/>
                <a:ext cx="48303" cy="44622"/>
              </a:xfrm>
              <a:prstGeom prst="ellipse">
                <a:avLst/>
              </a:prstGeom>
              <a:solidFill>
                <a:schemeClr val="bg1"/>
              </a:solidFill>
              <a:ln>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38" name="Oval 137"/>
              <p:cNvSpPr/>
              <p:nvPr/>
            </p:nvSpPr>
            <p:spPr bwMode="auto">
              <a:xfrm>
                <a:off x="4398156" y="3925699"/>
                <a:ext cx="48303" cy="44622"/>
              </a:xfrm>
              <a:prstGeom prst="ellipse">
                <a:avLst/>
              </a:prstGeom>
              <a:solidFill>
                <a:schemeClr val="bg1"/>
              </a:solidFill>
              <a:ln>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39" name="Oval 138"/>
              <p:cNvSpPr/>
              <p:nvPr/>
            </p:nvSpPr>
            <p:spPr bwMode="auto">
              <a:xfrm>
                <a:off x="4494761" y="3925699"/>
                <a:ext cx="48303" cy="44622"/>
              </a:xfrm>
              <a:prstGeom prst="ellipse">
                <a:avLst/>
              </a:prstGeom>
              <a:solidFill>
                <a:schemeClr val="bg1"/>
              </a:solidFill>
              <a:ln>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effectLst>
                    <a:outerShdw blurRad="38100" dist="38100" dir="2700000" algn="tl">
                      <a:srgbClr val="000000">
                        <a:alpha val="43137"/>
                      </a:srgbClr>
                    </a:outerShdw>
                  </a:effectLst>
                  <a:latin typeface="Calibri" pitchFamily="34" charset="0"/>
                </a:endParaRPr>
              </a:p>
            </p:txBody>
          </p:sp>
        </p:grpSp>
        <p:grpSp>
          <p:nvGrpSpPr>
            <p:cNvPr id="24" name="Group 131"/>
            <p:cNvGrpSpPr/>
            <p:nvPr/>
          </p:nvGrpSpPr>
          <p:grpSpPr>
            <a:xfrm>
              <a:off x="4462549" y="3925699"/>
              <a:ext cx="241514" cy="44622"/>
              <a:chOff x="4301550" y="3925699"/>
              <a:chExt cx="241514" cy="44622"/>
            </a:xfrm>
          </p:grpSpPr>
          <p:sp>
            <p:nvSpPr>
              <p:cNvPr id="133" name="Oval 132"/>
              <p:cNvSpPr/>
              <p:nvPr/>
            </p:nvSpPr>
            <p:spPr bwMode="auto">
              <a:xfrm>
                <a:off x="4301550" y="3925699"/>
                <a:ext cx="48303" cy="44622"/>
              </a:xfrm>
              <a:prstGeom prst="ellipse">
                <a:avLst/>
              </a:prstGeom>
              <a:solidFill>
                <a:schemeClr val="bg1"/>
              </a:solidFill>
              <a:ln>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34" name="Oval 133"/>
              <p:cNvSpPr/>
              <p:nvPr/>
            </p:nvSpPr>
            <p:spPr bwMode="auto">
              <a:xfrm>
                <a:off x="4398156" y="3925699"/>
                <a:ext cx="48303" cy="44622"/>
              </a:xfrm>
              <a:prstGeom prst="ellipse">
                <a:avLst/>
              </a:prstGeom>
              <a:solidFill>
                <a:schemeClr val="bg1"/>
              </a:solidFill>
              <a:ln>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35" name="Oval 134"/>
              <p:cNvSpPr/>
              <p:nvPr/>
            </p:nvSpPr>
            <p:spPr bwMode="auto">
              <a:xfrm>
                <a:off x="4494761" y="3925699"/>
                <a:ext cx="48303" cy="44622"/>
              </a:xfrm>
              <a:prstGeom prst="ellipse">
                <a:avLst/>
              </a:prstGeom>
              <a:solidFill>
                <a:schemeClr val="bg1"/>
              </a:solidFill>
              <a:ln>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effectLst>
                    <a:outerShdw blurRad="38100" dist="38100" dir="2700000" algn="tl">
                      <a:srgbClr val="000000">
                        <a:alpha val="43137"/>
                      </a:srgbClr>
                    </a:outerShdw>
                  </a:effectLst>
                  <a:latin typeface="Calibri" pitchFamily="34" charset="0"/>
                </a:endParaRPr>
              </a:p>
            </p:txBody>
          </p:sp>
        </p:grpSp>
      </p:grpSp>
      <p:graphicFrame>
        <p:nvGraphicFramePr>
          <p:cNvPr id="105" name="Table 104"/>
          <p:cNvGraphicFramePr>
            <a:graphicFrameLocks noGrp="1"/>
          </p:cNvGraphicFramePr>
          <p:nvPr/>
        </p:nvGraphicFramePr>
        <p:xfrm>
          <a:off x="1789926" y="5435707"/>
          <a:ext cx="3496764" cy="1234440"/>
        </p:xfrm>
        <a:graphic>
          <a:graphicData uri="http://schemas.openxmlformats.org/drawingml/2006/table">
            <a:tbl>
              <a:tblPr firstRow="1" bandRow="1">
                <a:tableStyleId>{21E4AEA4-8DFA-4A89-87EB-49C32662AFE0}</a:tableStyleId>
              </a:tblPr>
              <a:tblGrid>
                <a:gridCol w="1748382"/>
                <a:gridCol w="1748382"/>
              </a:tblGrid>
              <a:tr h="296298">
                <a:tc>
                  <a:txBody>
                    <a:bodyPr/>
                    <a:lstStyle/>
                    <a:p>
                      <a:pPr algn="l"/>
                      <a:r>
                        <a:rPr lang="en-US" sz="1500" dirty="0" smtClean="0">
                          <a:solidFill>
                            <a:schemeClr val="tx1"/>
                          </a:solidFill>
                          <a:effectLst/>
                        </a:rPr>
                        <a:t>Time</a:t>
                      </a:r>
                      <a:endParaRPr lang="en-US" sz="1500" dirty="0">
                        <a:solidFill>
                          <a:schemeClr val="tx1"/>
                        </a:solidFill>
                        <a:effectLst/>
                      </a:endParaRPr>
                    </a:p>
                  </a:txBody>
                  <a:tcPr marL="365760">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50000"/>
                        <a:alpha val="82000"/>
                      </a:schemeClr>
                    </a:solidFill>
                  </a:tcPr>
                </a:tc>
                <a:tc>
                  <a:txBody>
                    <a:bodyPr/>
                    <a:lstStyle/>
                    <a:p>
                      <a:pPr algn="ctr"/>
                      <a:r>
                        <a:rPr lang="en-US" sz="1500" dirty="0" smtClean="0">
                          <a:solidFill>
                            <a:schemeClr val="tx1"/>
                          </a:solidFill>
                          <a:effectLst/>
                        </a:rPr>
                        <a:t>DPM 2007</a:t>
                      </a:r>
                      <a:endParaRPr lang="en-US" sz="1500" dirty="0">
                        <a:solidFill>
                          <a:schemeClr val="tx1"/>
                        </a:solidFill>
                        <a:effectLst/>
                      </a:endParaRP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50000"/>
                        <a:alpha val="82000"/>
                      </a:schemeClr>
                    </a:solidFill>
                  </a:tcPr>
                </a:tc>
              </a:tr>
              <a:tr h="296298">
                <a:tc>
                  <a:txBody>
                    <a:bodyPr/>
                    <a:lstStyle/>
                    <a:p>
                      <a:pPr algn="l"/>
                      <a:r>
                        <a:rPr lang="en-US" sz="1400" dirty="0" smtClean="0"/>
                        <a:t>Backup</a:t>
                      </a:r>
                      <a:endParaRPr lang="en-US" sz="1400" dirty="0">
                        <a:solidFill>
                          <a:schemeClr val="bg1"/>
                        </a:solidFill>
                      </a:endParaRPr>
                    </a:p>
                  </a:txBody>
                  <a:tcPr marL="36576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60000"/>
                        <a:lumOff val="40000"/>
                        <a:alpha val="75000"/>
                      </a:schemeClr>
                    </a:solidFill>
                  </a:tcPr>
                </a:tc>
                <a:tc>
                  <a:txBody>
                    <a:bodyPr/>
                    <a:lstStyle/>
                    <a:p>
                      <a:pPr algn="l"/>
                      <a:r>
                        <a:rPr lang="en-US" sz="1400" dirty="0" smtClean="0"/>
                        <a:t>2 hours</a:t>
                      </a:r>
                      <a:endParaRPr lang="en-US" sz="1400" dirty="0">
                        <a:solidFill>
                          <a:schemeClr val="bg1"/>
                        </a:solidFill>
                      </a:endParaRPr>
                    </a:p>
                  </a:txBody>
                  <a:tcPr marL="59436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60000"/>
                        <a:lumOff val="40000"/>
                        <a:alpha val="75000"/>
                      </a:schemeClr>
                    </a:solidFill>
                  </a:tcPr>
                </a:tc>
              </a:tr>
              <a:tr h="296298">
                <a:tc>
                  <a:txBody>
                    <a:bodyPr/>
                    <a:lstStyle/>
                    <a:p>
                      <a:pPr algn="l"/>
                      <a:r>
                        <a:rPr lang="en-US" sz="1400" dirty="0" smtClean="0"/>
                        <a:t>Re-Catalog</a:t>
                      </a:r>
                      <a:endParaRPr lang="en-US" sz="1400" dirty="0">
                        <a:solidFill>
                          <a:schemeClr val="bg1"/>
                        </a:solidFill>
                      </a:endParaRPr>
                    </a:p>
                  </a:txBody>
                  <a:tcPr marL="36576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tcPr>
                </a:tc>
                <a:tc>
                  <a:txBody>
                    <a:bodyPr/>
                    <a:lstStyle/>
                    <a:p>
                      <a:pPr algn="l"/>
                      <a:r>
                        <a:rPr lang="en-US" sz="1400" dirty="0" smtClean="0"/>
                        <a:t>8 hours</a:t>
                      </a:r>
                      <a:endParaRPr lang="en-US" sz="1400" dirty="0">
                        <a:solidFill>
                          <a:schemeClr val="bg1"/>
                        </a:solidFill>
                      </a:endParaRPr>
                    </a:p>
                  </a:txBody>
                  <a:tcPr marL="59436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tcPr>
                </a:tc>
              </a:tr>
              <a:tr h="296298">
                <a:tc>
                  <a:txBody>
                    <a:bodyPr/>
                    <a:lstStyle/>
                    <a:p>
                      <a:pPr algn="l"/>
                      <a:r>
                        <a:rPr lang="en-US" sz="1400" dirty="0" smtClean="0"/>
                        <a:t>Total</a:t>
                      </a:r>
                      <a:endParaRPr lang="en-US" sz="1400" dirty="0">
                        <a:solidFill>
                          <a:schemeClr val="bg1"/>
                        </a:solidFill>
                      </a:endParaRPr>
                    </a:p>
                  </a:txBody>
                  <a:tcPr marL="36576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60000"/>
                        <a:lumOff val="40000"/>
                        <a:alpha val="75000"/>
                      </a:schemeClr>
                    </a:solidFill>
                  </a:tcPr>
                </a:tc>
                <a:tc>
                  <a:txBody>
                    <a:bodyPr/>
                    <a:lstStyle/>
                    <a:p>
                      <a:pPr algn="l"/>
                      <a:r>
                        <a:rPr lang="en-US" sz="1400" dirty="0" smtClean="0"/>
                        <a:t>10 hours</a:t>
                      </a:r>
                      <a:endParaRPr lang="en-US" sz="1400" dirty="0">
                        <a:solidFill>
                          <a:schemeClr val="bg1"/>
                        </a:solidFill>
                      </a:endParaRPr>
                    </a:p>
                  </a:txBody>
                  <a:tcPr marL="59436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60000"/>
                        <a:lumOff val="40000"/>
                        <a:alpha val="75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7"/>
          <p:cNvSpPr>
            <a:spLocks noGrp="1" noChangeArrowheads="1"/>
          </p:cNvSpPr>
          <p:nvPr>
            <p:ph type="title"/>
          </p:nvPr>
        </p:nvSpPr>
        <p:spPr/>
        <p:txBody>
          <a:bodyPr/>
          <a:lstStyle/>
          <a:p>
            <a:r>
              <a:rPr lang="en-US" smtClean="0"/>
              <a:t>SharePoint Enhancements</a:t>
            </a:r>
            <a:endParaRPr lang="en-US" dirty="0" smtClean="0"/>
          </a:p>
        </p:txBody>
      </p:sp>
      <p:sp>
        <p:nvSpPr>
          <p:cNvPr id="200" name="Text Placeholder 199"/>
          <p:cNvSpPr>
            <a:spLocks noGrp="1"/>
          </p:cNvSpPr>
          <p:nvPr>
            <p:ph type="body" sz="quarter" idx="10"/>
          </p:nvPr>
        </p:nvSpPr>
        <p:spPr/>
        <p:txBody>
          <a:bodyPr/>
          <a:lstStyle/>
          <a:p>
            <a:pPr lvl="0"/>
            <a:r>
              <a:rPr lang="en-US" dirty="0" smtClean="0"/>
              <a:t>Optimization of catalog</a:t>
            </a:r>
          </a:p>
        </p:txBody>
      </p:sp>
      <p:sp>
        <p:nvSpPr>
          <p:cNvPr id="63" name="TextBox 62"/>
          <p:cNvSpPr txBox="1"/>
          <p:nvPr/>
        </p:nvSpPr>
        <p:spPr>
          <a:xfrm>
            <a:off x="4987636" y="798022"/>
            <a:ext cx="3674226" cy="461665"/>
          </a:xfrm>
          <a:prstGeom prst="rect">
            <a:avLst/>
          </a:prstGeom>
          <a:noFill/>
        </p:spPr>
        <p:txBody>
          <a:bodyPr wrap="square" rtlCol="0">
            <a:spAutoFit/>
          </a:bodyPr>
          <a:lstStyle/>
          <a:p>
            <a:endParaRPr lang="en-US" sz="2400" dirty="0" smtClean="0"/>
          </a:p>
        </p:txBody>
      </p:sp>
      <p:graphicFrame>
        <p:nvGraphicFramePr>
          <p:cNvPr id="225" name="Table 224"/>
          <p:cNvGraphicFramePr>
            <a:graphicFrameLocks noGrp="1"/>
          </p:cNvGraphicFramePr>
          <p:nvPr/>
        </p:nvGraphicFramePr>
        <p:xfrm>
          <a:off x="1789926" y="5435707"/>
          <a:ext cx="5245146" cy="1234440"/>
        </p:xfrm>
        <a:graphic>
          <a:graphicData uri="http://schemas.openxmlformats.org/drawingml/2006/table">
            <a:tbl>
              <a:tblPr firstRow="1" bandRow="1">
                <a:tableStyleId>{21E4AEA4-8DFA-4A89-87EB-49C32662AFE0}</a:tableStyleId>
              </a:tblPr>
              <a:tblGrid>
                <a:gridCol w="1748382"/>
                <a:gridCol w="1748382"/>
                <a:gridCol w="1748382"/>
              </a:tblGrid>
              <a:tr h="296298">
                <a:tc>
                  <a:txBody>
                    <a:bodyPr/>
                    <a:lstStyle/>
                    <a:p>
                      <a:pPr algn="l"/>
                      <a:r>
                        <a:rPr lang="en-US" sz="1500" dirty="0" smtClean="0">
                          <a:solidFill>
                            <a:schemeClr val="tx1"/>
                          </a:solidFill>
                          <a:effectLst/>
                        </a:rPr>
                        <a:t>Time</a:t>
                      </a:r>
                      <a:endParaRPr lang="en-US" sz="1500" dirty="0">
                        <a:solidFill>
                          <a:schemeClr val="tx1"/>
                        </a:solidFill>
                        <a:effectLst/>
                      </a:endParaRPr>
                    </a:p>
                  </a:txBody>
                  <a:tcPr marL="365760">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50000"/>
                        <a:alpha val="82000"/>
                      </a:schemeClr>
                    </a:solidFill>
                  </a:tcPr>
                </a:tc>
                <a:tc>
                  <a:txBody>
                    <a:bodyPr/>
                    <a:lstStyle/>
                    <a:p>
                      <a:pPr algn="ctr"/>
                      <a:r>
                        <a:rPr lang="en-US" sz="1500" dirty="0" smtClean="0">
                          <a:solidFill>
                            <a:schemeClr val="tx1"/>
                          </a:solidFill>
                          <a:effectLst/>
                        </a:rPr>
                        <a:t>DPM 2007</a:t>
                      </a:r>
                      <a:endParaRPr lang="en-US" sz="1500" dirty="0">
                        <a:solidFill>
                          <a:schemeClr val="tx1"/>
                        </a:solidFill>
                        <a:effectLst/>
                      </a:endParaRP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50000"/>
                        <a:alpha val="82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500" b="1" kern="1200" dirty="0" smtClean="0">
                          <a:solidFill>
                            <a:schemeClr val="tx1"/>
                          </a:solidFill>
                          <a:effectLst/>
                          <a:latin typeface="+mn-lt"/>
                          <a:ea typeface="+mn-ea"/>
                          <a:cs typeface="+mn-cs"/>
                        </a:rPr>
                        <a:t>DPM 2007 SP1</a:t>
                      </a: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50000"/>
                        <a:alpha val="82000"/>
                      </a:schemeClr>
                    </a:solidFill>
                  </a:tcPr>
                </a:tc>
              </a:tr>
              <a:tr h="296298">
                <a:tc>
                  <a:txBody>
                    <a:bodyPr/>
                    <a:lstStyle/>
                    <a:p>
                      <a:pPr algn="l"/>
                      <a:r>
                        <a:rPr lang="en-US" sz="1400" dirty="0" smtClean="0"/>
                        <a:t>Backup</a:t>
                      </a:r>
                      <a:endParaRPr lang="en-US" sz="1400" dirty="0">
                        <a:solidFill>
                          <a:schemeClr val="bg1"/>
                        </a:solidFill>
                      </a:endParaRPr>
                    </a:p>
                  </a:txBody>
                  <a:tcPr marL="36576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60000"/>
                        <a:lumOff val="40000"/>
                        <a:alpha val="75000"/>
                      </a:schemeClr>
                    </a:solidFill>
                  </a:tcPr>
                </a:tc>
                <a:tc>
                  <a:txBody>
                    <a:bodyPr/>
                    <a:lstStyle/>
                    <a:p>
                      <a:pPr algn="l"/>
                      <a:r>
                        <a:rPr lang="en-US" sz="1400" dirty="0" smtClean="0"/>
                        <a:t>2 hours</a:t>
                      </a:r>
                      <a:endParaRPr lang="en-US" sz="1400" dirty="0">
                        <a:solidFill>
                          <a:schemeClr val="bg1"/>
                        </a:solidFill>
                      </a:endParaRPr>
                    </a:p>
                  </a:txBody>
                  <a:tcPr marL="59436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60000"/>
                        <a:lumOff val="40000"/>
                        <a:alpha val="75000"/>
                      </a:schemeClr>
                    </a:solidFill>
                  </a:tcPr>
                </a:tc>
                <a:tc>
                  <a:txBody>
                    <a:bodyPr/>
                    <a:lstStyle/>
                    <a:p>
                      <a:pPr algn="l"/>
                      <a:r>
                        <a:rPr lang="en-US" sz="1400" dirty="0" smtClean="0"/>
                        <a:t>2 hours</a:t>
                      </a:r>
                      <a:endParaRPr lang="en-US" sz="1400" dirty="0">
                        <a:solidFill>
                          <a:schemeClr val="bg1"/>
                        </a:solidFill>
                      </a:endParaRPr>
                    </a:p>
                  </a:txBody>
                  <a:tcPr marL="36576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60000"/>
                        <a:lumOff val="40000"/>
                        <a:alpha val="75000"/>
                      </a:schemeClr>
                    </a:solidFill>
                  </a:tcPr>
                </a:tc>
              </a:tr>
              <a:tr h="296298">
                <a:tc>
                  <a:txBody>
                    <a:bodyPr/>
                    <a:lstStyle/>
                    <a:p>
                      <a:pPr algn="l"/>
                      <a:r>
                        <a:rPr lang="en-US" sz="1400" dirty="0" smtClean="0"/>
                        <a:t>Re-Catalog</a:t>
                      </a:r>
                      <a:endParaRPr lang="en-US" sz="1400" dirty="0">
                        <a:solidFill>
                          <a:schemeClr val="bg1"/>
                        </a:solidFill>
                      </a:endParaRPr>
                    </a:p>
                  </a:txBody>
                  <a:tcPr marL="36576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tcPr>
                </a:tc>
                <a:tc>
                  <a:txBody>
                    <a:bodyPr/>
                    <a:lstStyle/>
                    <a:p>
                      <a:pPr algn="l"/>
                      <a:r>
                        <a:rPr lang="en-US" sz="1400" dirty="0" smtClean="0"/>
                        <a:t>8 hours</a:t>
                      </a:r>
                      <a:endParaRPr lang="en-US" sz="1400" dirty="0">
                        <a:solidFill>
                          <a:schemeClr val="bg1"/>
                        </a:solidFill>
                      </a:endParaRPr>
                    </a:p>
                  </a:txBody>
                  <a:tcPr marL="59436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tcPr>
                </a:tc>
                <a:tc>
                  <a:txBody>
                    <a:bodyPr/>
                    <a:lstStyle/>
                    <a:p>
                      <a:pPr algn="l"/>
                      <a:r>
                        <a:rPr lang="en-US" sz="1400" b="1" dirty="0" smtClean="0">
                          <a:solidFill>
                            <a:srgbClr val="FF0000"/>
                          </a:solidFill>
                        </a:rPr>
                        <a:t>15 minutes!</a:t>
                      </a:r>
                      <a:endParaRPr lang="en-US" sz="1400" b="1" dirty="0">
                        <a:solidFill>
                          <a:srgbClr val="FF0000"/>
                        </a:solidFill>
                      </a:endParaRPr>
                    </a:p>
                  </a:txBody>
                  <a:tcPr marL="36576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tcPr>
                </a:tc>
              </a:tr>
              <a:tr h="296298">
                <a:tc>
                  <a:txBody>
                    <a:bodyPr/>
                    <a:lstStyle/>
                    <a:p>
                      <a:pPr algn="l"/>
                      <a:r>
                        <a:rPr lang="en-US" sz="1400" dirty="0" smtClean="0"/>
                        <a:t>Total</a:t>
                      </a:r>
                      <a:endParaRPr lang="en-US" sz="1400" dirty="0">
                        <a:solidFill>
                          <a:schemeClr val="bg1"/>
                        </a:solidFill>
                      </a:endParaRPr>
                    </a:p>
                  </a:txBody>
                  <a:tcPr marL="36576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60000"/>
                        <a:lumOff val="40000"/>
                        <a:alpha val="75000"/>
                      </a:schemeClr>
                    </a:solidFill>
                  </a:tcPr>
                </a:tc>
                <a:tc>
                  <a:txBody>
                    <a:bodyPr/>
                    <a:lstStyle/>
                    <a:p>
                      <a:pPr algn="l"/>
                      <a:r>
                        <a:rPr lang="en-US" sz="1400" dirty="0" smtClean="0"/>
                        <a:t>10 hours</a:t>
                      </a:r>
                      <a:endParaRPr lang="en-US" sz="1400" dirty="0">
                        <a:solidFill>
                          <a:schemeClr val="bg1"/>
                        </a:solidFill>
                      </a:endParaRPr>
                    </a:p>
                  </a:txBody>
                  <a:tcPr marL="59436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60000"/>
                        <a:lumOff val="40000"/>
                        <a:alpha val="75000"/>
                      </a:schemeClr>
                    </a:solidFill>
                  </a:tcPr>
                </a:tc>
                <a:tc>
                  <a:txBody>
                    <a:bodyPr/>
                    <a:lstStyle/>
                    <a:p>
                      <a:pPr algn="l"/>
                      <a:r>
                        <a:rPr lang="en-US" sz="1400" dirty="0" smtClean="0"/>
                        <a:t>2:15</a:t>
                      </a:r>
                      <a:endParaRPr lang="en-US" sz="1400" dirty="0">
                        <a:solidFill>
                          <a:schemeClr val="bg1"/>
                        </a:solidFill>
                      </a:endParaRPr>
                    </a:p>
                  </a:txBody>
                  <a:tcPr marL="36576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60000"/>
                        <a:lumOff val="40000"/>
                        <a:alpha val="75000"/>
                      </a:schemeClr>
                    </a:solidFill>
                  </a:tcPr>
                </a:tc>
              </a:tr>
            </a:tbl>
          </a:graphicData>
        </a:graphic>
      </p:graphicFrame>
      <p:grpSp>
        <p:nvGrpSpPr>
          <p:cNvPr id="25" name="Group 111"/>
          <p:cNvGrpSpPr/>
          <p:nvPr/>
        </p:nvGrpSpPr>
        <p:grpSpPr>
          <a:xfrm>
            <a:off x="6431622" y="105103"/>
            <a:ext cx="2785948" cy="966951"/>
            <a:chOff x="3625363" y="620109"/>
            <a:chExt cx="2785948" cy="966951"/>
          </a:xfrm>
        </p:grpSpPr>
        <p:sp>
          <p:nvSpPr>
            <p:cNvPr id="113" name="24-Point Star 112"/>
            <p:cNvSpPr/>
            <p:nvPr/>
          </p:nvSpPr>
          <p:spPr bwMode="auto">
            <a:xfrm>
              <a:off x="3625363" y="620109"/>
              <a:ext cx="2785948" cy="966951"/>
            </a:xfrm>
            <a:prstGeom prst="star24">
              <a:avLst/>
            </a:prstGeom>
            <a:gradFill>
              <a:gsLst>
                <a:gs pos="7000">
                  <a:srgbClr val="FFC000"/>
                </a:gs>
                <a:gs pos="100000">
                  <a:schemeClr val="accent1">
                    <a:shade val="94000"/>
                    <a:satMod val="135000"/>
                  </a:schemeClr>
                </a:gs>
              </a:gsLst>
              <a:lin ang="0" scaled="0"/>
            </a:gra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508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smtClean="0">
                <a:solidFill>
                  <a:schemeClr val="bg2">
                    <a:lumMod val="10000"/>
                  </a:schemeClr>
                </a:solidFill>
                <a:effectLst>
                  <a:outerShdw blurRad="38100" dist="38100" dir="2700000" algn="tl">
                    <a:srgbClr val="000000">
                      <a:alpha val="43137"/>
                    </a:srgbClr>
                  </a:outerShdw>
                </a:effectLst>
                <a:latin typeface="Segoe" pitchFamily="34" charset="0"/>
              </a:endParaRPr>
            </a:p>
          </p:txBody>
        </p:sp>
        <p:pic>
          <p:nvPicPr>
            <p:cNvPr id="120" name="Picture 6" descr="D:\ref\air\buttons\VistaCPL\Add Remove Programs.png"/>
            <p:cNvPicPr>
              <a:picLocks noChangeAspect="1" noChangeArrowheads="1"/>
            </p:cNvPicPr>
            <p:nvPr/>
          </p:nvPicPr>
          <p:blipFill>
            <a:blip r:embed="rId3" cstate="print">
              <a:grayscl/>
              <a:lum bright="-21000" contrast="45000"/>
            </a:blip>
            <a:srcRect/>
            <a:stretch>
              <a:fillRect/>
            </a:stretch>
          </p:blipFill>
          <p:spPr bwMode="auto">
            <a:xfrm>
              <a:off x="5366644" y="734670"/>
              <a:ext cx="621164" cy="621164"/>
            </a:xfrm>
            <a:prstGeom prst="rect">
              <a:avLst/>
            </a:prstGeom>
            <a:noFill/>
            <a:effectLst>
              <a:outerShdw blurRad="63500" sx="102000" sy="102000" algn="ctr" rotWithShape="0">
                <a:prstClr val="black">
                  <a:alpha val="40000"/>
                </a:prstClr>
              </a:outerShdw>
            </a:effectLst>
          </p:spPr>
        </p:pic>
        <p:sp>
          <p:nvSpPr>
            <p:cNvPr id="122" name="Rectangle 121"/>
            <p:cNvSpPr/>
            <p:nvPr/>
          </p:nvSpPr>
          <p:spPr>
            <a:xfrm>
              <a:off x="4199590" y="832210"/>
              <a:ext cx="1398412" cy="538609"/>
            </a:xfrm>
            <a:prstGeom prst="rect">
              <a:avLst/>
            </a:prstGeom>
          </p:spPr>
          <p:txBody>
            <a:bodyPr wrap="square">
              <a:spAutoFit/>
            </a:bodyPr>
            <a:lstStyle/>
            <a:p>
              <a:pPr defTabSz="914099"/>
              <a:r>
                <a:rPr lang="en-US" sz="1600" b="1" dirty="0" smtClean="0">
                  <a:solidFill>
                    <a:schemeClr val="bg2">
                      <a:lumMod val="10000"/>
                    </a:schemeClr>
                  </a:solidFill>
                  <a:latin typeface="Segoe" pitchFamily="34" charset="0"/>
                </a:rPr>
                <a:t>DPM 2007 </a:t>
              </a:r>
            </a:p>
            <a:p>
              <a:pPr defTabSz="914099"/>
              <a:r>
                <a:rPr lang="en-US" sz="1200" b="1" dirty="0" smtClean="0">
                  <a:solidFill>
                    <a:schemeClr val="bg2">
                      <a:lumMod val="10000"/>
                    </a:schemeClr>
                  </a:solidFill>
                  <a:latin typeface="Segoe" pitchFamily="34" charset="0"/>
                </a:rPr>
                <a:t>Service Pack 1</a:t>
              </a:r>
            </a:p>
          </p:txBody>
        </p:sp>
      </p:grpSp>
      <p:sp>
        <p:nvSpPr>
          <p:cNvPr id="112" name="Rounded Rectangle 111"/>
          <p:cNvSpPr/>
          <p:nvPr/>
        </p:nvSpPr>
        <p:spPr bwMode="auto">
          <a:xfrm>
            <a:off x="1250065" y="1973878"/>
            <a:ext cx="6458673" cy="2937162"/>
          </a:xfrm>
          <a:prstGeom prst="roundRect">
            <a:avLst>
              <a:gd name="adj" fmla="val 6650"/>
            </a:avLst>
          </a:prstGeom>
          <a:gradFill>
            <a:gsLst>
              <a:gs pos="0">
                <a:schemeClr val="accent3">
                  <a:lumMod val="75000"/>
                  <a:alpha val="62000"/>
                </a:schemeClr>
              </a:gs>
              <a:gs pos="100000">
                <a:schemeClr val="accent3">
                  <a:lumMod val="75000"/>
                  <a:alpha val="43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latin typeface="Segoe" pitchFamily="34" charset="0"/>
            </a:endParaRPr>
          </a:p>
        </p:txBody>
      </p:sp>
      <p:sp>
        <p:nvSpPr>
          <p:cNvPr id="123" name="Text Box 183"/>
          <p:cNvSpPr txBox="1">
            <a:spLocks noChangeArrowheads="1"/>
          </p:cNvSpPr>
          <p:nvPr/>
        </p:nvSpPr>
        <p:spPr bwMode="auto">
          <a:xfrm>
            <a:off x="2856588" y="2728985"/>
            <a:ext cx="769528"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WFE.1</a:t>
            </a:r>
            <a:endParaRPr lang="en-US" sz="1000" b="1" dirty="0">
              <a:latin typeface="+mj-lt"/>
              <a:cs typeface="+mn-cs"/>
            </a:endParaRPr>
          </a:p>
        </p:txBody>
      </p:sp>
      <p:sp>
        <p:nvSpPr>
          <p:cNvPr id="133" name="Text Box 183"/>
          <p:cNvSpPr txBox="1">
            <a:spLocks noChangeArrowheads="1"/>
          </p:cNvSpPr>
          <p:nvPr/>
        </p:nvSpPr>
        <p:spPr bwMode="auto">
          <a:xfrm>
            <a:off x="4015849" y="2728985"/>
            <a:ext cx="769528"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WFE.2</a:t>
            </a:r>
            <a:endParaRPr lang="en-US" sz="1000" b="1" dirty="0">
              <a:latin typeface="+mj-lt"/>
              <a:cs typeface="+mn-cs"/>
            </a:endParaRPr>
          </a:p>
        </p:txBody>
      </p:sp>
      <p:sp>
        <p:nvSpPr>
          <p:cNvPr id="140" name="Text Box 183"/>
          <p:cNvSpPr txBox="1">
            <a:spLocks noChangeArrowheads="1"/>
          </p:cNvSpPr>
          <p:nvPr/>
        </p:nvSpPr>
        <p:spPr bwMode="auto">
          <a:xfrm>
            <a:off x="5164574" y="2728985"/>
            <a:ext cx="769528"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WFE.3</a:t>
            </a:r>
            <a:endParaRPr lang="en-US" sz="1000" b="1" dirty="0">
              <a:latin typeface="+mj-lt"/>
              <a:cs typeface="+mn-cs"/>
            </a:endParaRPr>
          </a:p>
        </p:txBody>
      </p:sp>
      <p:sp>
        <p:nvSpPr>
          <p:cNvPr id="142" name="Rounded Rectangle 141"/>
          <p:cNvSpPr/>
          <p:nvPr/>
        </p:nvSpPr>
        <p:spPr bwMode="auto">
          <a:xfrm>
            <a:off x="2886174" y="2103893"/>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accent3">
                  <a:lumMod val="50000"/>
                </a:schemeClr>
              </a:solidFill>
              <a:latin typeface="Segoe" pitchFamily="34" charset="0"/>
            </a:endParaRPr>
          </a:p>
        </p:txBody>
      </p:sp>
      <p:pic>
        <p:nvPicPr>
          <p:cNvPr id="145" name="Picture 2" descr="D:\Projects\Microsoft\DPM_Deck\images\Vista (344).png"/>
          <p:cNvPicPr>
            <a:picLocks noChangeAspect="1" noChangeArrowheads="1"/>
          </p:cNvPicPr>
          <p:nvPr/>
        </p:nvPicPr>
        <p:blipFill>
          <a:blip r:embed="rId4" cstate="print"/>
          <a:srcRect/>
          <a:stretch>
            <a:fillRect/>
          </a:stretch>
        </p:blipFill>
        <p:spPr bwMode="auto">
          <a:xfrm>
            <a:off x="3019185" y="2283270"/>
            <a:ext cx="425541" cy="393114"/>
          </a:xfrm>
          <a:prstGeom prst="rect">
            <a:avLst/>
          </a:prstGeom>
          <a:noFill/>
        </p:spPr>
      </p:pic>
      <p:sp>
        <p:nvSpPr>
          <p:cNvPr id="151" name="Text Box 183"/>
          <p:cNvSpPr txBox="1">
            <a:spLocks noChangeArrowheads="1"/>
          </p:cNvSpPr>
          <p:nvPr/>
        </p:nvSpPr>
        <p:spPr bwMode="auto">
          <a:xfrm>
            <a:off x="3026019" y="2082767"/>
            <a:ext cx="411872"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IIS</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sp>
        <p:nvSpPr>
          <p:cNvPr id="154" name="Rounded Rectangle 153"/>
          <p:cNvSpPr/>
          <p:nvPr/>
        </p:nvSpPr>
        <p:spPr bwMode="auto">
          <a:xfrm>
            <a:off x="4111953" y="2103893"/>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accent3">
                  <a:lumMod val="50000"/>
                </a:schemeClr>
              </a:solidFill>
              <a:latin typeface="Segoe" pitchFamily="34" charset="0"/>
            </a:endParaRPr>
          </a:p>
        </p:txBody>
      </p:sp>
      <p:pic>
        <p:nvPicPr>
          <p:cNvPr id="159" name="Picture 2" descr="D:\Projects\Microsoft\DPM_Deck\images\Vista (344).png"/>
          <p:cNvPicPr>
            <a:picLocks noChangeAspect="1" noChangeArrowheads="1"/>
          </p:cNvPicPr>
          <p:nvPr/>
        </p:nvPicPr>
        <p:blipFill>
          <a:blip r:embed="rId4" cstate="print"/>
          <a:srcRect/>
          <a:stretch>
            <a:fillRect/>
          </a:stretch>
        </p:blipFill>
        <p:spPr bwMode="auto">
          <a:xfrm>
            <a:off x="4244964" y="2283270"/>
            <a:ext cx="425541" cy="393114"/>
          </a:xfrm>
          <a:prstGeom prst="rect">
            <a:avLst/>
          </a:prstGeom>
          <a:noFill/>
        </p:spPr>
      </p:pic>
      <p:sp>
        <p:nvSpPr>
          <p:cNvPr id="161" name="Text Box 183"/>
          <p:cNvSpPr txBox="1">
            <a:spLocks noChangeArrowheads="1"/>
          </p:cNvSpPr>
          <p:nvPr/>
        </p:nvSpPr>
        <p:spPr bwMode="auto">
          <a:xfrm>
            <a:off x="4235920" y="2082767"/>
            <a:ext cx="443628"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IIS</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sp>
        <p:nvSpPr>
          <p:cNvPr id="164" name="Rounded Rectangle 163"/>
          <p:cNvSpPr/>
          <p:nvPr/>
        </p:nvSpPr>
        <p:spPr bwMode="auto">
          <a:xfrm>
            <a:off x="5290222" y="2103893"/>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accent3">
                  <a:lumMod val="50000"/>
                </a:schemeClr>
              </a:solidFill>
              <a:latin typeface="Segoe" pitchFamily="34" charset="0"/>
            </a:endParaRPr>
          </a:p>
        </p:txBody>
      </p:sp>
      <p:pic>
        <p:nvPicPr>
          <p:cNvPr id="169" name="Picture 2" descr="D:\Projects\Microsoft\DPM_Deck\images\Vista (344).png"/>
          <p:cNvPicPr>
            <a:picLocks noChangeAspect="1" noChangeArrowheads="1"/>
          </p:cNvPicPr>
          <p:nvPr/>
        </p:nvPicPr>
        <p:blipFill>
          <a:blip r:embed="rId4" cstate="print"/>
          <a:srcRect/>
          <a:stretch>
            <a:fillRect/>
          </a:stretch>
        </p:blipFill>
        <p:spPr bwMode="auto">
          <a:xfrm>
            <a:off x="5423232" y="2283270"/>
            <a:ext cx="425541" cy="393114"/>
          </a:xfrm>
          <a:prstGeom prst="rect">
            <a:avLst/>
          </a:prstGeom>
          <a:noFill/>
        </p:spPr>
      </p:pic>
      <p:sp>
        <p:nvSpPr>
          <p:cNvPr id="171" name="Text Box 183"/>
          <p:cNvSpPr txBox="1">
            <a:spLocks noChangeArrowheads="1"/>
          </p:cNvSpPr>
          <p:nvPr/>
        </p:nvSpPr>
        <p:spPr bwMode="auto">
          <a:xfrm>
            <a:off x="5419468" y="2082767"/>
            <a:ext cx="433070"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IIS</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sp>
        <p:nvSpPr>
          <p:cNvPr id="174" name="Text Box 183"/>
          <p:cNvSpPr txBox="1">
            <a:spLocks noChangeArrowheads="1"/>
          </p:cNvSpPr>
          <p:nvPr/>
        </p:nvSpPr>
        <p:spPr bwMode="auto">
          <a:xfrm>
            <a:off x="3365302" y="3641241"/>
            <a:ext cx="928904"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Config DB</a:t>
            </a:r>
            <a:endParaRPr lang="en-US" sz="1000" b="1" dirty="0">
              <a:latin typeface="+mj-lt"/>
              <a:cs typeface="+mn-cs"/>
            </a:endParaRPr>
          </a:p>
        </p:txBody>
      </p:sp>
      <p:sp>
        <p:nvSpPr>
          <p:cNvPr id="179" name="Rounded Rectangle 178"/>
          <p:cNvSpPr/>
          <p:nvPr/>
        </p:nvSpPr>
        <p:spPr bwMode="auto">
          <a:xfrm>
            <a:off x="3510904" y="3047154"/>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accent3">
                  <a:lumMod val="50000"/>
                </a:schemeClr>
              </a:solidFill>
              <a:latin typeface="Segoe" pitchFamily="34" charset="0"/>
            </a:endParaRPr>
          </a:p>
        </p:txBody>
      </p:sp>
      <p:pic>
        <p:nvPicPr>
          <p:cNvPr id="181" name="Picture 2" descr="D:\Projects\Microsoft\DPM_Deck\images\Vista (344).png"/>
          <p:cNvPicPr>
            <a:picLocks noChangeAspect="1" noChangeArrowheads="1"/>
          </p:cNvPicPr>
          <p:nvPr/>
        </p:nvPicPr>
        <p:blipFill>
          <a:blip r:embed="rId4" cstate="print"/>
          <a:srcRect/>
          <a:stretch>
            <a:fillRect/>
          </a:stretch>
        </p:blipFill>
        <p:spPr bwMode="auto">
          <a:xfrm>
            <a:off x="3643915" y="3226531"/>
            <a:ext cx="425541" cy="393114"/>
          </a:xfrm>
          <a:prstGeom prst="rect">
            <a:avLst/>
          </a:prstGeom>
          <a:noFill/>
        </p:spPr>
      </p:pic>
      <p:sp>
        <p:nvSpPr>
          <p:cNvPr id="184" name="Text Box 183"/>
          <p:cNvSpPr txBox="1">
            <a:spLocks noChangeArrowheads="1"/>
          </p:cNvSpPr>
          <p:nvPr/>
        </p:nvSpPr>
        <p:spPr bwMode="auto">
          <a:xfrm>
            <a:off x="3615172" y="3026027"/>
            <a:ext cx="483026"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SQL</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sp>
        <p:nvSpPr>
          <p:cNvPr id="189" name="Oval 188"/>
          <p:cNvSpPr/>
          <p:nvPr/>
        </p:nvSpPr>
        <p:spPr>
          <a:xfrm>
            <a:off x="3952824" y="3545337"/>
            <a:ext cx="205607" cy="68068"/>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3">
                  <a:lumMod val="50000"/>
                </a:schemeClr>
              </a:solidFill>
              <a:effectLst/>
              <a:uLnTx/>
              <a:uFillTx/>
              <a:latin typeface="Calibri"/>
              <a:ea typeface="+mn-ea"/>
              <a:cs typeface="+mn-cs"/>
            </a:endParaRPr>
          </a:p>
        </p:txBody>
      </p:sp>
      <p:grpSp>
        <p:nvGrpSpPr>
          <p:cNvPr id="191" name="Group 17"/>
          <p:cNvGrpSpPr/>
          <p:nvPr/>
        </p:nvGrpSpPr>
        <p:grpSpPr>
          <a:xfrm flipH="1">
            <a:off x="3970708" y="3427522"/>
            <a:ext cx="146699" cy="171450"/>
            <a:chOff x="8100716" y="3773214"/>
            <a:chExt cx="441437" cy="599089"/>
          </a:xfrm>
        </p:grpSpPr>
        <p:sp>
          <p:nvSpPr>
            <p:cNvPr id="194" name="Flowchart: Magnetic Disk 193"/>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3">
                    <a:lumMod val="50000"/>
                  </a:schemeClr>
                </a:solidFill>
                <a:effectLst/>
                <a:uLnTx/>
                <a:uFillTx/>
                <a:latin typeface="Calibri"/>
                <a:ea typeface="+mn-ea"/>
                <a:cs typeface="+mn-cs"/>
              </a:endParaRPr>
            </a:p>
          </p:txBody>
        </p:sp>
        <p:sp>
          <p:nvSpPr>
            <p:cNvPr id="198" name="Oval 197"/>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3">
                    <a:lumMod val="50000"/>
                  </a:schemeClr>
                </a:solidFill>
                <a:effectLst/>
                <a:uLnTx/>
                <a:uFillTx/>
                <a:latin typeface="Calibri"/>
                <a:ea typeface="+mn-ea"/>
                <a:cs typeface="+mn-cs"/>
              </a:endParaRPr>
            </a:p>
          </p:txBody>
        </p:sp>
      </p:grpSp>
      <p:sp>
        <p:nvSpPr>
          <p:cNvPr id="199" name="Text Box 183"/>
          <p:cNvSpPr txBox="1">
            <a:spLocks noChangeArrowheads="1"/>
          </p:cNvSpPr>
          <p:nvPr/>
        </p:nvSpPr>
        <p:spPr bwMode="auto">
          <a:xfrm>
            <a:off x="4811342" y="3638475"/>
            <a:ext cx="537559"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Index</a:t>
            </a:r>
            <a:endParaRPr lang="en-US" sz="1000" b="1" dirty="0">
              <a:latin typeface="+mj-lt"/>
              <a:cs typeface="+mn-cs"/>
            </a:endParaRPr>
          </a:p>
        </p:txBody>
      </p:sp>
      <p:sp>
        <p:nvSpPr>
          <p:cNvPr id="201" name="Rounded Rectangle 200"/>
          <p:cNvSpPr/>
          <p:nvPr/>
        </p:nvSpPr>
        <p:spPr bwMode="auto">
          <a:xfrm>
            <a:off x="4723467" y="3047154"/>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accent3">
                  <a:lumMod val="50000"/>
                </a:schemeClr>
              </a:solidFill>
              <a:latin typeface="Segoe" pitchFamily="34" charset="0"/>
            </a:endParaRPr>
          </a:p>
        </p:txBody>
      </p:sp>
      <p:pic>
        <p:nvPicPr>
          <p:cNvPr id="202" name="Picture 2" descr="D:\Projects\Microsoft\DPM_Deck\images\Vista (344).png"/>
          <p:cNvPicPr>
            <a:picLocks noChangeAspect="1" noChangeArrowheads="1"/>
          </p:cNvPicPr>
          <p:nvPr/>
        </p:nvPicPr>
        <p:blipFill>
          <a:blip r:embed="rId4" cstate="print"/>
          <a:srcRect/>
          <a:stretch>
            <a:fillRect/>
          </a:stretch>
        </p:blipFill>
        <p:spPr bwMode="auto">
          <a:xfrm>
            <a:off x="4856478" y="3226532"/>
            <a:ext cx="425541" cy="393114"/>
          </a:xfrm>
          <a:prstGeom prst="rect">
            <a:avLst/>
          </a:prstGeom>
          <a:noFill/>
        </p:spPr>
      </p:pic>
      <p:sp>
        <p:nvSpPr>
          <p:cNvPr id="203" name="Text Box 183"/>
          <p:cNvSpPr txBox="1">
            <a:spLocks noChangeArrowheads="1"/>
          </p:cNvSpPr>
          <p:nvPr/>
        </p:nvSpPr>
        <p:spPr bwMode="auto">
          <a:xfrm>
            <a:off x="4758311" y="3026027"/>
            <a:ext cx="621874"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Search</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grpSp>
        <p:nvGrpSpPr>
          <p:cNvPr id="204" name="Group 16"/>
          <p:cNvGrpSpPr/>
          <p:nvPr/>
        </p:nvGrpSpPr>
        <p:grpSpPr>
          <a:xfrm>
            <a:off x="5158725" y="3427522"/>
            <a:ext cx="205607" cy="185883"/>
            <a:chOff x="6691381" y="3538566"/>
            <a:chExt cx="1282751" cy="1346654"/>
          </a:xfrm>
        </p:grpSpPr>
        <p:sp>
          <p:nvSpPr>
            <p:cNvPr id="206" name="Oval 205"/>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3">
                    <a:lumMod val="50000"/>
                  </a:schemeClr>
                </a:solidFill>
                <a:effectLst/>
                <a:uLnTx/>
                <a:uFillTx/>
                <a:latin typeface="Calibri"/>
                <a:ea typeface="+mn-ea"/>
                <a:cs typeface="+mn-cs"/>
              </a:endParaRPr>
            </a:p>
          </p:txBody>
        </p:sp>
        <p:grpSp>
          <p:nvGrpSpPr>
            <p:cNvPr id="208" name="Group 17"/>
            <p:cNvGrpSpPr/>
            <p:nvPr/>
          </p:nvGrpSpPr>
          <p:grpSpPr>
            <a:xfrm flipH="1">
              <a:off x="6802955" y="3538566"/>
              <a:ext cx="915230" cy="1242090"/>
              <a:chOff x="8100716" y="3773214"/>
              <a:chExt cx="441437" cy="599089"/>
            </a:xfrm>
          </p:grpSpPr>
          <p:sp>
            <p:nvSpPr>
              <p:cNvPr id="210" name="Flowchart: Magnetic Disk 209"/>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3">
                      <a:lumMod val="50000"/>
                    </a:schemeClr>
                  </a:solidFill>
                  <a:effectLst/>
                  <a:uLnTx/>
                  <a:uFillTx/>
                  <a:latin typeface="Calibri"/>
                  <a:ea typeface="+mn-ea"/>
                  <a:cs typeface="+mn-cs"/>
                </a:endParaRPr>
              </a:p>
            </p:txBody>
          </p:sp>
          <p:sp>
            <p:nvSpPr>
              <p:cNvPr id="212" name="Oval 211"/>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3">
                      <a:lumMod val="50000"/>
                    </a:schemeClr>
                  </a:solidFill>
                  <a:effectLst/>
                  <a:uLnTx/>
                  <a:uFillTx/>
                  <a:latin typeface="Calibri"/>
                  <a:ea typeface="+mn-ea"/>
                  <a:cs typeface="+mn-cs"/>
                </a:endParaRPr>
              </a:p>
            </p:txBody>
          </p:sp>
        </p:grpSp>
      </p:grpSp>
      <p:grpSp>
        <p:nvGrpSpPr>
          <p:cNvPr id="213" name="Group 130"/>
          <p:cNvGrpSpPr/>
          <p:nvPr/>
        </p:nvGrpSpPr>
        <p:grpSpPr>
          <a:xfrm>
            <a:off x="1590901" y="3956340"/>
            <a:ext cx="794045" cy="887897"/>
            <a:chOff x="1602476" y="3574196"/>
            <a:chExt cx="794045" cy="887897"/>
          </a:xfrm>
        </p:grpSpPr>
        <p:sp>
          <p:nvSpPr>
            <p:cNvPr id="214" name="Text Box 183"/>
            <p:cNvSpPr txBox="1">
              <a:spLocks noChangeArrowheads="1"/>
            </p:cNvSpPr>
            <p:nvPr/>
          </p:nvSpPr>
          <p:spPr bwMode="auto">
            <a:xfrm>
              <a:off x="1602476" y="4231267"/>
              <a:ext cx="794045"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Content.1</a:t>
              </a:r>
              <a:endParaRPr lang="en-US" sz="1000" b="1" dirty="0">
                <a:latin typeface="+mj-lt"/>
                <a:cs typeface="+mn-cs"/>
              </a:endParaRPr>
            </a:p>
          </p:txBody>
        </p:sp>
        <p:sp>
          <p:nvSpPr>
            <p:cNvPr id="215" name="Rounded Rectangle 214"/>
            <p:cNvSpPr/>
            <p:nvPr/>
          </p:nvSpPr>
          <p:spPr bwMode="auto">
            <a:xfrm>
              <a:off x="1658922" y="3595323"/>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latin typeface="Segoe" pitchFamily="34" charset="0"/>
              </a:endParaRPr>
            </a:p>
          </p:txBody>
        </p:sp>
        <p:pic>
          <p:nvPicPr>
            <p:cNvPr id="216" name="Picture 2" descr="D:\Projects\Microsoft\DPM_Deck\images\Vista (344).png"/>
            <p:cNvPicPr>
              <a:picLocks noChangeAspect="1" noChangeArrowheads="1"/>
            </p:cNvPicPr>
            <p:nvPr/>
          </p:nvPicPr>
          <p:blipFill>
            <a:blip r:embed="rId4" cstate="print"/>
            <a:srcRect/>
            <a:stretch>
              <a:fillRect/>
            </a:stretch>
          </p:blipFill>
          <p:spPr bwMode="auto">
            <a:xfrm>
              <a:off x="1791932" y="3774701"/>
              <a:ext cx="425541" cy="393114"/>
            </a:xfrm>
            <a:prstGeom prst="rect">
              <a:avLst/>
            </a:prstGeom>
            <a:noFill/>
          </p:spPr>
        </p:pic>
        <p:sp>
          <p:nvSpPr>
            <p:cNvPr id="217" name="Text Box 183"/>
            <p:cNvSpPr txBox="1">
              <a:spLocks noChangeArrowheads="1"/>
            </p:cNvSpPr>
            <p:nvPr/>
          </p:nvSpPr>
          <p:spPr bwMode="auto">
            <a:xfrm>
              <a:off x="1739039" y="3574196"/>
              <a:ext cx="531329"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SQL</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sp>
          <p:nvSpPr>
            <p:cNvPr id="218" name="Oval 217"/>
            <p:cNvSpPr/>
            <p:nvPr/>
          </p:nvSpPr>
          <p:spPr>
            <a:xfrm>
              <a:off x="2094180" y="4093506"/>
              <a:ext cx="205607" cy="68068"/>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nvGrpSpPr>
            <p:cNvPr id="226" name="Group 17"/>
            <p:cNvGrpSpPr/>
            <p:nvPr/>
          </p:nvGrpSpPr>
          <p:grpSpPr>
            <a:xfrm flipH="1">
              <a:off x="2112064" y="3975691"/>
              <a:ext cx="146699" cy="171450"/>
              <a:chOff x="8100716" y="3773214"/>
              <a:chExt cx="441437" cy="599089"/>
            </a:xfrm>
          </p:grpSpPr>
          <p:sp>
            <p:nvSpPr>
              <p:cNvPr id="227" name="Flowchart: Magnetic Disk 226"/>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sp>
            <p:nvSpPr>
              <p:cNvPr id="228" name="Oval 227"/>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grpSp>
      <p:grpSp>
        <p:nvGrpSpPr>
          <p:cNvPr id="229" name="Group 111"/>
          <p:cNvGrpSpPr/>
          <p:nvPr/>
        </p:nvGrpSpPr>
        <p:grpSpPr>
          <a:xfrm>
            <a:off x="2409664" y="3965892"/>
            <a:ext cx="811424" cy="887895"/>
            <a:chOff x="2688131" y="3583748"/>
            <a:chExt cx="811424" cy="887895"/>
          </a:xfrm>
        </p:grpSpPr>
        <p:sp>
          <p:nvSpPr>
            <p:cNvPr id="230" name="Text Box 183"/>
            <p:cNvSpPr txBox="1">
              <a:spLocks noChangeArrowheads="1"/>
            </p:cNvSpPr>
            <p:nvPr/>
          </p:nvSpPr>
          <p:spPr bwMode="auto">
            <a:xfrm>
              <a:off x="2688131" y="4240817"/>
              <a:ext cx="811424"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Content.2</a:t>
              </a:r>
              <a:endParaRPr lang="en-US" sz="1000" b="1" dirty="0">
                <a:latin typeface="+mj-lt"/>
                <a:cs typeface="+mn-cs"/>
              </a:endParaRPr>
            </a:p>
          </p:txBody>
        </p:sp>
        <p:sp>
          <p:nvSpPr>
            <p:cNvPr id="231" name="Rounded Rectangle 230"/>
            <p:cNvSpPr/>
            <p:nvPr/>
          </p:nvSpPr>
          <p:spPr bwMode="auto">
            <a:xfrm>
              <a:off x="2755865" y="3604875"/>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latin typeface="Segoe" pitchFamily="34" charset="0"/>
              </a:endParaRPr>
            </a:p>
          </p:txBody>
        </p:sp>
        <p:pic>
          <p:nvPicPr>
            <p:cNvPr id="232" name="Picture 2" descr="D:\Projects\Microsoft\DPM_Deck\images\Vista (344).png"/>
            <p:cNvPicPr>
              <a:picLocks noChangeAspect="1" noChangeArrowheads="1"/>
            </p:cNvPicPr>
            <p:nvPr/>
          </p:nvPicPr>
          <p:blipFill>
            <a:blip r:embed="rId4" cstate="print"/>
            <a:srcRect/>
            <a:stretch>
              <a:fillRect/>
            </a:stretch>
          </p:blipFill>
          <p:spPr bwMode="auto">
            <a:xfrm>
              <a:off x="2888876" y="3784252"/>
              <a:ext cx="425541" cy="393114"/>
            </a:xfrm>
            <a:prstGeom prst="rect">
              <a:avLst/>
            </a:prstGeom>
            <a:noFill/>
          </p:spPr>
        </p:pic>
        <p:sp>
          <p:nvSpPr>
            <p:cNvPr id="233" name="Text Box 183"/>
            <p:cNvSpPr txBox="1">
              <a:spLocks noChangeArrowheads="1"/>
            </p:cNvSpPr>
            <p:nvPr/>
          </p:nvSpPr>
          <p:spPr bwMode="auto">
            <a:xfrm>
              <a:off x="2835981" y="3583748"/>
              <a:ext cx="531330"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SQL</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grpSp>
          <p:nvGrpSpPr>
            <p:cNvPr id="234" name="Group 16"/>
            <p:cNvGrpSpPr/>
            <p:nvPr/>
          </p:nvGrpSpPr>
          <p:grpSpPr>
            <a:xfrm>
              <a:off x="3191123" y="3985240"/>
              <a:ext cx="205607" cy="185882"/>
              <a:chOff x="6691381" y="3538566"/>
              <a:chExt cx="1282751" cy="1346654"/>
            </a:xfrm>
          </p:grpSpPr>
          <p:sp>
            <p:nvSpPr>
              <p:cNvPr id="235" name="Oval 234"/>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nvGrpSpPr>
              <p:cNvPr id="236" name="Group 17"/>
              <p:cNvGrpSpPr/>
              <p:nvPr/>
            </p:nvGrpSpPr>
            <p:grpSpPr>
              <a:xfrm flipH="1">
                <a:off x="6802955" y="3538566"/>
                <a:ext cx="915230" cy="1242090"/>
                <a:chOff x="8100716" y="3773214"/>
                <a:chExt cx="441437" cy="599089"/>
              </a:xfrm>
            </p:grpSpPr>
            <p:sp>
              <p:nvSpPr>
                <p:cNvPr id="237" name="Flowchart: Magnetic Disk 236"/>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sp>
              <p:nvSpPr>
                <p:cNvPr id="238" name="Oval 237"/>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grpSp>
      </p:grpSp>
      <p:grpSp>
        <p:nvGrpSpPr>
          <p:cNvPr id="239" name="Group 119"/>
          <p:cNvGrpSpPr/>
          <p:nvPr/>
        </p:nvGrpSpPr>
        <p:grpSpPr>
          <a:xfrm>
            <a:off x="3211081" y="3965892"/>
            <a:ext cx="840093" cy="887895"/>
            <a:chOff x="3404527" y="3583748"/>
            <a:chExt cx="840093" cy="887895"/>
          </a:xfrm>
        </p:grpSpPr>
        <p:sp>
          <p:nvSpPr>
            <p:cNvPr id="240" name="Text Box 183"/>
            <p:cNvSpPr txBox="1">
              <a:spLocks noChangeArrowheads="1"/>
            </p:cNvSpPr>
            <p:nvPr/>
          </p:nvSpPr>
          <p:spPr bwMode="auto">
            <a:xfrm>
              <a:off x="3404527" y="4240817"/>
              <a:ext cx="840093"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smtClean="0">
                  <a:latin typeface="+mj-lt"/>
                </a:rPr>
                <a:t>Content.3</a:t>
              </a:r>
              <a:endParaRPr lang="en-US" sz="1000" b="1" dirty="0">
                <a:latin typeface="+mj-lt"/>
                <a:cs typeface="+mn-cs"/>
              </a:endParaRPr>
            </a:p>
          </p:txBody>
        </p:sp>
        <p:sp>
          <p:nvSpPr>
            <p:cNvPr id="241" name="Rounded Rectangle 240"/>
            <p:cNvSpPr/>
            <p:nvPr/>
          </p:nvSpPr>
          <p:spPr bwMode="auto">
            <a:xfrm>
              <a:off x="3528707" y="3604875"/>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latin typeface="Segoe" pitchFamily="34" charset="0"/>
              </a:endParaRPr>
            </a:p>
          </p:txBody>
        </p:sp>
        <p:pic>
          <p:nvPicPr>
            <p:cNvPr id="242" name="Picture 2" descr="D:\Projects\Microsoft\DPM_Deck\images\Vista (344).png"/>
            <p:cNvPicPr>
              <a:picLocks noChangeAspect="1" noChangeArrowheads="1"/>
            </p:cNvPicPr>
            <p:nvPr/>
          </p:nvPicPr>
          <p:blipFill>
            <a:blip r:embed="rId4" cstate="print"/>
            <a:srcRect/>
            <a:stretch>
              <a:fillRect/>
            </a:stretch>
          </p:blipFill>
          <p:spPr bwMode="auto">
            <a:xfrm>
              <a:off x="3661718" y="3784252"/>
              <a:ext cx="425541" cy="393114"/>
            </a:xfrm>
            <a:prstGeom prst="rect">
              <a:avLst/>
            </a:prstGeom>
            <a:noFill/>
          </p:spPr>
        </p:pic>
        <p:sp>
          <p:nvSpPr>
            <p:cNvPr id="243" name="Text Box 183"/>
            <p:cNvSpPr txBox="1">
              <a:spLocks noChangeArrowheads="1"/>
            </p:cNvSpPr>
            <p:nvPr/>
          </p:nvSpPr>
          <p:spPr bwMode="auto">
            <a:xfrm>
              <a:off x="3608823" y="3583748"/>
              <a:ext cx="531330"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SQL</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grpSp>
          <p:nvGrpSpPr>
            <p:cNvPr id="244" name="Group 16"/>
            <p:cNvGrpSpPr/>
            <p:nvPr/>
          </p:nvGrpSpPr>
          <p:grpSpPr>
            <a:xfrm>
              <a:off x="3963965" y="3985240"/>
              <a:ext cx="205607" cy="185882"/>
              <a:chOff x="6691381" y="3538566"/>
              <a:chExt cx="1282751" cy="1346654"/>
            </a:xfrm>
          </p:grpSpPr>
          <p:sp>
            <p:nvSpPr>
              <p:cNvPr id="245" name="Oval 244"/>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nvGrpSpPr>
              <p:cNvPr id="246" name="Group 17"/>
              <p:cNvGrpSpPr/>
              <p:nvPr/>
            </p:nvGrpSpPr>
            <p:grpSpPr>
              <a:xfrm flipH="1">
                <a:off x="6802955" y="3538566"/>
                <a:ext cx="915230" cy="1242090"/>
                <a:chOff x="8100716" y="3773214"/>
                <a:chExt cx="441437" cy="599089"/>
              </a:xfrm>
            </p:grpSpPr>
            <p:sp>
              <p:nvSpPr>
                <p:cNvPr id="247" name="Flowchart: Magnetic Disk 246"/>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sp>
              <p:nvSpPr>
                <p:cNvPr id="248" name="Oval 247"/>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grpSp>
      </p:grpSp>
      <p:grpSp>
        <p:nvGrpSpPr>
          <p:cNvPr id="249" name="Group 124"/>
          <p:cNvGrpSpPr/>
          <p:nvPr/>
        </p:nvGrpSpPr>
        <p:grpSpPr>
          <a:xfrm>
            <a:off x="6474985" y="3965892"/>
            <a:ext cx="944396" cy="887897"/>
            <a:chOff x="6521285" y="3583748"/>
            <a:chExt cx="944396" cy="887897"/>
          </a:xfrm>
        </p:grpSpPr>
        <p:sp>
          <p:nvSpPr>
            <p:cNvPr id="250" name="Text Box 183"/>
            <p:cNvSpPr txBox="1">
              <a:spLocks noChangeArrowheads="1"/>
            </p:cNvSpPr>
            <p:nvPr/>
          </p:nvSpPr>
          <p:spPr bwMode="auto">
            <a:xfrm>
              <a:off x="6521285" y="4240819"/>
              <a:ext cx="944396"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err="1" smtClean="0">
                  <a:latin typeface="+mj-lt"/>
                </a:rPr>
                <a:t>Content.Z</a:t>
              </a:r>
              <a:endParaRPr lang="en-US" sz="1000" b="1" dirty="0">
                <a:latin typeface="+mj-lt"/>
                <a:cs typeface="+mn-cs"/>
              </a:endParaRPr>
            </a:p>
          </p:txBody>
        </p:sp>
        <p:sp>
          <p:nvSpPr>
            <p:cNvPr id="251" name="Rounded Rectangle 250"/>
            <p:cNvSpPr/>
            <p:nvPr/>
          </p:nvSpPr>
          <p:spPr bwMode="auto">
            <a:xfrm>
              <a:off x="6646608" y="3604875"/>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latin typeface="Segoe" pitchFamily="34" charset="0"/>
              </a:endParaRPr>
            </a:p>
          </p:txBody>
        </p:sp>
        <p:pic>
          <p:nvPicPr>
            <p:cNvPr id="252" name="Picture 2" descr="D:\Projects\Microsoft\DPM_Deck\images\Vista (344).png"/>
            <p:cNvPicPr>
              <a:picLocks noChangeAspect="1" noChangeArrowheads="1"/>
            </p:cNvPicPr>
            <p:nvPr/>
          </p:nvPicPr>
          <p:blipFill>
            <a:blip r:embed="rId4" cstate="print"/>
            <a:srcRect/>
            <a:stretch>
              <a:fillRect/>
            </a:stretch>
          </p:blipFill>
          <p:spPr bwMode="auto">
            <a:xfrm>
              <a:off x="6779618" y="3784253"/>
              <a:ext cx="425541" cy="393114"/>
            </a:xfrm>
            <a:prstGeom prst="rect">
              <a:avLst/>
            </a:prstGeom>
            <a:noFill/>
          </p:spPr>
        </p:pic>
        <p:sp>
          <p:nvSpPr>
            <p:cNvPr id="253" name="Text Box 183"/>
            <p:cNvSpPr txBox="1">
              <a:spLocks noChangeArrowheads="1"/>
            </p:cNvSpPr>
            <p:nvPr/>
          </p:nvSpPr>
          <p:spPr bwMode="auto">
            <a:xfrm>
              <a:off x="6726724" y="3583748"/>
              <a:ext cx="531330"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SQL</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grpSp>
          <p:nvGrpSpPr>
            <p:cNvPr id="254" name="Group 16"/>
            <p:cNvGrpSpPr/>
            <p:nvPr/>
          </p:nvGrpSpPr>
          <p:grpSpPr>
            <a:xfrm>
              <a:off x="7081866" y="3985241"/>
              <a:ext cx="205607" cy="185882"/>
              <a:chOff x="6691381" y="3538566"/>
              <a:chExt cx="1282751" cy="1346654"/>
            </a:xfrm>
          </p:grpSpPr>
          <p:sp>
            <p:nvSpPr>
              <p:cNvPr id="255" name="Oval 254"/>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nvGrpSpPr>
              <p:cNvPr id="256" name="Group 17"/>
              <p:cNvGrpSpPr/>
              <p:nvPr/>
            </p:nvGrpSpPr>
            <p:grpSpPr>
              <a:xfrm flipH="1">
                <a:off x="6802955" y="3538566"/>
                <a:ext cx="915230" cy="1242090"/>
                <a:chOff x="8100716" y="3773214"/>
                <a:chExt cx="441437" cy="599089"/>
              </a:xfrm>
            </p:grpSpPr>
            <p:sp>
              <p:nvSpPr>
                <p:cNvPr id="257" name="Flowchart: Magnetic Disk 256"/>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sp>
              <p:nvSpPr>
                <p:cNvPr id="258" name="Oval 257"/>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grpSp>
      </p:grpSp>
      <p:grpSp>
        <p:nvGrpSpPr>
          <p:cNvPr id="259" name="Group 122"/>
          <p:cNvGrpSpPr/>
          <p:nvPr/>
        </p:nvGrpSpPr>
        <p:grpSpPr>
          <a:xfrm>
            <a:off x="5690302" y="3965892"/>
            <a:ext cx="794689" cy="887894"/>
            <a:chOff x="5355178" y="3583748"/>
            <a:chExt cx="794689" cy="887894"/>
          </a:xfrm>
        </p:grpSpPr>
        <p:sp>
          <p:nvSpPr>
            <p:cNvPr id="260" name="Text Box 183"/>
            <p:cNvSpPr txBox="1">
              <a:spLocks noChangeArrowheads="1"/>
            </p:cNvSpPr>
            <p:nvPr/>
          </p:nvSpPr>
          <p:spPr bwMode="auto">
            <a:xfrm>
              <a:off x="5355178" y="4240816"/>
              <a:ext cx="794689"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err="1" smtClean="0">
                  <a:latin typeface="+mj-lt"/>
                </a:rPr>
                <a:t>Content.Y</a:t>
              </a:r>
              <a:endParaRPr lang="en-US" sz="1000" b="1" dirty="0">
                <a:latin typeface="+mj-lt"/>
                <a:cs typeface="+mn-cs"/>
              </a:endParaRPr>
            </a:p>
          </p:txBody>
        </p:sp>
        <p:sp>
          <p:nvSpPr>
            <p:cNvPr id="261" name="Rounded Rectangle 260"/>
            <p:cNvSpPr/>
            <p:nvPr/>
          </p:nvSpPr>
          <p:spPr bwMode="auto">
            <a:xfrm>
              <a:off x="5445490" y="3604875"/>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latin typeface="Segoe" pitchFamily="34" charset="0"/>
              </a:endParaRPr>
            </a:p>
          </p:txBody>
        </p:sp>
        <p:pic>
          <p:nvPicPr>
            <p:cNvPr id="262" name="Picture 2" descr="D:\Projects\Microsoft\DPM_Deck\images\Vista (344).png"/>
            <p:cNvPicPr>
              <a:picLocks noChangeAspect="1" noChangeArrowheads="1"/>
            </p:cNvPicPr>
            <p:nvPr/>
          </p:nvPicPr>
          <p:blipFill>
            <a:blip r:embed="rId4" cstate="print"/>
            <a:srcRect/>
            <a:stretch>
              <a:fillRect/>
            </a:stretch>
          </p:blipFill>
          <p:spPr bwMode="auto">
            <a:xfrm>
              <a:off x="5578501" y="3784252"/>
              <a:ext cx="425541" cy="393114"/>
            </a:xfrm>
            <a:prstGeom prst="rect">
              <a:avLst/>
            </a:prstGeom>
            <a:noFill/>
          </p:spPr>
        </p:pic>
        <p:sp>
          <p:nvSpPr>
            <p:cNvPr id="263" name="Text Box 183"/>
            <p:cNvSpPr txBox="1">
              <a:spLocks noChangeArrowheads="1"/>
            </p:cNvSpPr>
            <p:nvPr/>
          </p:nvSpPr>
          <p:spPr bwMode="auto">
            <a:xfrm>
              <a:off x="5525606" y="3583748"/>
              <a:ext cx="531330"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SQL</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grpSp>
          <p:nvGrpSpPr>
            <p:cNvPr id="264" name="Group 16"/>
            <p:cNvGrpSpPr/>
            <p:nvPr/>
          </p:nvGrpSpPr>
          <p:grpSpPr>
            <a:xfrm>
              <a:off x="5880748" y="3985241"/>
              <a:ext cx="205607" cy="185882"/>
              <a:chOff x="6691381" y="3538566"/>
              <a:chExt cx="1282751" cy="1346654"/>
            </a:xfrm>
          </p:grpSpPr>
          <p:sp>
            <p:nvSpPr>
              <p:cNvPr id="265" name="Oval 264"/>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nvGrpSpPr>
              <p:cNvPr id="266" name="Group 17"/>
              <p:cNvGrpSpPr/>
              <p:nvPr/>
            </p:nvGrpSpPr>
            <p:grpSpPr>
              <a:xfrm flipH="1">
                <a:off x="6802955" y="3538566"/>
                <a:ext cx="915230" cy="1242090"/>
                <a:chOff x="8100716" y="3773214"/>
                <a:chExt cx="441437" cy="599089"/>
              </a:xfrm>
            </p:grpSpPr>
            <p:sp>
              <p:nvSpPr>
                <p:cNvPr id="267" name="Flowchart: Magnetic Disk 266"/>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sp>
              <p:nvSpPr>
                <p:cNvPr id="268" name="Oval 267"/>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grpSp>
      </p:grpSp>
      <p:grpSp>
        <p:nvGrpSpPr>
          <p:cNvPr id="269" name="Group 121"/>
          <p:cNvGrpSpPr/>
          <p:nvPr/>
        </p:nvGrpSpPr>
        <p:grpSpPr>
          <a:xfrm>
            <a:off x="4851417" y="3965892"/>
            <a:ext cx="802592" cy="891700"/>
            <a:chOff x="4560646" y="3583748"/>
            <a:chExt cx="802592" cy="891700"/>
          </a:xfrm>
        </p:grpSpPr>
        <p:sp>
          <p:nvSpPr>
            <p:cNvPr id="270" name="Text Box 183"/>
            <p:cNvSpPr txBox="1">
              <a:spLocks noChangeArrowheads="1"/>
            </p:cNvSpPr>
            <p:nvPr/>
          </p:nvSpPr>
          <p:spPr bwMode="auto">
            <a:xfrm>
              <a:off x="4560646" y="4244622"/>
              <a:ext cx="802592" cy="23082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1000" b="1" dirty="0" err="1" smtClean="0">
                  <a:latin typeface="+mj-lt"/>
                </a:rPr>
                <a:t>Content.X</a:t>
              </a:r>
              <a:endParaRPr lang="en-US" sz="1000" b="1" dirty="0">
                <a:latin typeface="+mj-lt"/>
                <a:cs typeface="+mn-cs"/>
              </a:endParaRPr>
            </a:p>
          </p:txBody>
        </p:sp>
        <p:sp>
          <p:nvSpPr>
            <p:cNvPr id="271" name="Rounded Rectangle 270"/>
            <p:cNvSpPr/>
            <p:nvPr/>
          </p:nvSpPr>
          <p:spPr bwMode="auto">
            <a:xfrm>
              <a:off x="4639669" y="3604875"/>
              <a:ext cx="691562" cy="619099"/>
            </a:xfrm>
            <a:prstGeom prst="roundRect">
              <a:avLst>
                <a:gd name="adj" fmla="val 10513"/>
              </a:avLst>
            </a:prstGeom>
            <a:gradFill>
              <a:gsLst>
                <a:gs pos="0">
                  <a:schemeClr val="tx1">
                    <a:lumMod val="50000"/>
                    <a:lumOff val="50000"/>
                  </a:schemeClr>
                </a:gs>
                <a:gs pos="100000">
                  <a:schemeClr val="tx1">
                    <a:lumMod val="65000"/>
                    <a:lumOff val="35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127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latin typeface="Segoe" pitchFamily="34" charset="0"/>
              </a:endParaRPr>
            </a:p>
          </p:txBody>
        </p:sp>
        <p:pic>
          <p:nvPicPr>
            <p:cNvPr id="272" name="Picture 2" descr="D:\Projects\Microsoft\DPM_Deck\images\Vista (344).png"/>
            <p:cNvPicPr>
              <a:picLocks noChangeAspect="1" noChangeArrowheads="1"/>
            </p:cNvPicPr>
            <p:nvPr/>
          </p:nvPicPr>
          <p:blipFill>
            <a:blip r:embed="rId4" cstate="print"/>
            <a:srcRect/>
            <a:stretch>
              <a:fillRect/>
            </a:stretch>
          </p:blipFill>
          <p:spPr bwMode="auto">
            <a:xfrm>
              <a:off x="4772679" y="3784252"/>
              <a:ext cx="425541" cy="393114"/>
            </a:xfrm>
            <a:prstGeom prst="rect">
              <a:avLst/>
            </a:prstGeom>
            <a:noFill/>
          </p:spPr>
        </p:pic>
        <p:sp>
          <p:nvSpPr>
            <p:cNvPr id="273" name="Text Box 183"/>
            <p:cNvSpPr txBox="1">
              <a:spLocks noChangeArrowheads="1"/>
            </p:cNvSpPr>
            <p:nvPr/>
          </p:nvSpPr>
          <p:spPr bwMode="auto">
            <a:xfrm>
              <a:off x="4719785" y="3583748"/>
              <a:ext cx="531330" cy="216976"/>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sz="900" b="1" dirty="0" smtClean="0">
                  <a:solidFill>
                    <a:schemeClr val="accent3">
                      <a:lumMod val="50000"/>
                    </a:schemeClr>
                  </a:solidFill>
                  <a:effectLst>
                    <a:outerShdw blurRad="38100" dist="38100" dir="2700000" algn="tl">
                      <a:srgbClr val="000000">
                        <a:alpha val="43137"/>
                      </a:srgbClr>
                    </a:outerShdw>
                  </a:effectLst>
                  <a:latin typeface="+mj-lt"/>
                </a:rPr>
                <a:t>SQL</a:t>
              </a:r>
              <a:endParaRPr lang="en-US" sz="900" b="1" dirty="0">
                <a:solidFill>
                  <a:schemeClr val="accent3">
                    <a:lumMod val="50000"/>
                  </a:schemeClr>
                </a:solidFill>
                <a:effectLst>
                  <a:outerShdw blurRad="38100" dist="38100" dir="2700000" algn="tl">
                    <a:srgbClr val="000000">
                      <a:alpha val="43137"/>
                    </a:srgbClr>
                  </a:outerShdw>
                </a:effectLst>
                <a:latin typeface="+mj-lt"/>
                <a:cs typeface="+mn-cs"/>
              </a:endParaRPr>
            </a:p>
          </p:txBody>
        </p:sp>
        <p:grpSp>
          <p:nvGrpSpPr>
            <p:cNvPr id="274" name="Group 16"/>
            <p:cNvGrpSpPr/>
            <p:nvPr/>
          </p:nvGrpSpPr>
          <p:grpSpPr>
            <a:xfrm>
              <a:off x="5074927" y="3985241"/>
              <a:ext cx="205607" cy="185882"/>
              <a:chOff x="6691381" y="3538566"/>
              <a:chExt cx="1282751" cy="1346654"/>
            </a:xfrm>
          </p:grpSpPr>
          <p:sp>
            <p:nvSpPr>
              <p:cNvPr id="275" name="Oval 274"/>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nvGrpSpPr>
              <p:cNvPr id="276" name="Group 17"/>
              <p:cNvGrpSpPr/>
              <p:nvPr/>
            </p:nvGrpSpPr>
            <p:grpSpPr>
              <a:xfrm flipH="1">
                <a:off x="6802955" y="3538566"/>
                <a:ext cx="915230" cy="1242090"/>
                <a:chOff x="8100716" y="3773214"/>
                <a:chExt cx="441437" cy="599089"/>
              </a:xfrm>
            </p:grpSpPr>
            <p:sp>
              <p:nvSpPr>
                <p:cNvPr id="277" name="Flowchart: Magnetic Disk 276"/>
                <p:cNvSpPr/>
                <p:nvPr/>
              </p:nvSpPr>
              <p:spPr>
                <a:xfrm>
                  <a:off x="8100719" y="3773214"/>
                  <a:ext cx="441434" cy="599089"/>
                </a:xfrm>
                <a:prstGeom prst="flowChartMagneticDisk">
                  <a:avLst/>
                </a:prstGeom>
                <a:gradFill>
                  <a:gsLst>
                    <a:gs pos="0">
                      <a:schemeClr val="accent6">
                        <a:lumMod val="60000"/>
                        <a:lumOff val="40000"/>
                      </a:scheme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sp>
              <p:nvSpPr>
                <p:cNvPr id="278" name="Oval 277"/>
                <p:cNvSpPr/>
                <p:nvPr/>
              </p:nvSpPr>
              <p:spPr>
                <a:xfrm>
                  <a:off x="8100716" y="3773214"/>
                  <a:ext cx="438912" cy="194854"/>
                </a:xfrm>
                <a:prstGeom prst="ellipse">
                  <a:avLst/>
                </a:prstGeom>
                <a:gradFill>
                  <a:gsLst>
                    <a:gs pos="31000">
                      <a:sysClr val="window" lastClr="FFFFFF"/>
                    </a:gs>
                    <a:gs pos="82000">
                      <a:schemeClr val="accent6">
                        <a:lumMod val="40000"/>
                        <a:lumOff val="60000"/>
                      </a:schemeClr>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latin typeface="Calibri"/>
                    <a:ea typeface="+mn-ea"/>
                    <a:cs typeface="+mn-cs"/>
                  </a:endParaRPr>
                </a:p>
              </p:txBody>
            </p:sp>
          </p:grpSp>
        </p:grpSp>
      </p:grpSp>
      <p:grpSp>
        <p:nvGrpSpPr>
          <p:cNvPr id="279" name="Group 135"/>
          <p:cNvGrpSpPr/>
          <p:nvPr/>
        </p:nvGrpSpPr>
        <p:grpSpPr>
          <a:xfrm>
            <a:off x="4186773" y="4307843"/>
            <a:ext cx="547107" cy="44622"/>
            <a:chOff x="4156956" y="3925699"/>
            <a:chExt cx="547107" cy="44622"/>
          </a:xfrm>
        </p:grpSpPr>
        <p:grpSp>
          <p:nvGrpSpPr>
            <p:cNvPr id="280" name="Group 125"/>
            <p:cNvGrpSpPr/>
            <p:nvPr/>
          </p:nvGrpSpPr>
          <p:grpSpPr>
            <a:xfrm>
              <a:off x="4156956" y="3925699"/>
              <a:ext cx="241514" cy="44622"/>
              <a:chOff x="4301550" y="3925699"/>
              <a:chExt cx="241514" cy="44622"/>
            </a:xfrm>
          </p:grpSpPr>
          <p:sp>
            <p:nvSpPr>
              <p:cNvPr id="285" name="Oval 284"/>
              <p:cNvSpPr/>
              <p:nvPr/>
            </p:nvSpPr>
            <p:spPr bwMode="auto">
              <a:xfrm>
                <a:off x="4301550" y="3925699"/>
                <a:ext cx="48303" cy="44622"/>
              </a:xfrm>
              <a:prstGeom prst="ellipse">
                <a:avLst/>
              </a:prstGeom>
              <a:solidFill>
                <a:schemeClr val="bg1"/>
              </a:solidFill>
              <a:ln>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286" name="Oval 285"/>
              <p:cNvSpPr/>
              <p:nvPr/>
            </p:nvSpPr>
            <p:spPr bwMode="auto">
              <a:xfrm>
                <a:off x="4398156" y="3925699"/>
                <a:ext cx="48303" cy="44622"/>
              </a:xfrm>
              <a:prstGeom prst="ellipse">
                <a:avLst/>
              </a:prstGeom>
              <a:solidFill>
                <a:schemeClr val="bg1"/>
              </a:solidFill>
              <a:ln>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287" name="Oval 286"/>
              <p:cNvSpPr/>
              <p:nvPr/>
            </p:nvSpPr>
            <p:spPr bwMode="auto">
              <a:xfrm>
                <a:off x="4494761" y="3925699"/>
                <a:ext cx="48303" cy="44622"/>
              </a:xfrm>
              <a:prstGeom prst="ellipse">
                <a:avLst/>
              </a:prstGeom>
              <a:solidFill>
                <a:schemeClr val="bg1"/>
              </a:solidFill>
              <a:ln>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effectLst>
                    <a:outerShdw blurRad="38100" dist="38100" dir="2700000" algn="tl">
                      <a:srgbClr val="000000">
                        <a:alpha val="43137"/>
                      </a:srgbClr>
                    </a:outerShdw>
                  </a:effectLst>
                  <a:latin typeface="Calibri" pitchFamily="34" charset="0"/>
                </a:endParaRPr>
              </a:p>
            </p:txBody>
          </p:sp>
        </p:grpSp>
        <p:grpSp>
          <p:nvGrpSpPr>
            <p:cNvPr id="281" name="Group 131"/>
            <p:cNvGrpSpPr/>
            <p:nvPr/>
          </p:nvGrpSpPr>
          <p:grpSpPr>
            <a:xfrm>
              <a:off x="4462549" y="3925699"/>
              <a:ext cx="241514" cy="44622"/>
              <a:chOff x="4301550" y="3925699"/>
              <a:chExt cx="241514" cy="44622"/>
            </a:xfrm>
          </p:grpSpPr>
          <p:sp>
            <p:nvSpPr>
              <p:cNvPr id="282" name="Oval 281"/>
              <p:cNvSpPr/>
              <p:nvPr/>
            </p:nvSpPr>
            <p:spPr bwMode="auto">
              <a:xfrm>
                <a:off x="4301550" y="3925699"/>
                <a:ext cx="48303" cy="44622"/>
              </a:xfrm>
              <a:prstGeom prst="ellipse">
                <a:avLst/>
              </a:prstGeom>
              <a:solidFill>
                <a:schemeClr val="bg1"/>
              </a:solidFill>
              <a:ln>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283" name="Oval 282"/>
              <p:cNvSpPr/>
              <p:nvPr/>
            </p:nvSpPr>
            <p:spPr bwMode="auto">
              <a:xfrm>
                <a:off x="4398156" y="3925699"/>
                <a:ext cx="48303" cy="44622"/>
              </a:xfrm>
              <a:prstGeom prst="ellipse">
                <a:avLst/>
              </a:prstGeom>
              <a:solidFill>
                <a:schemeClr val="bg1"/>
              </a:solidFill>
              <a:ln>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284" name="Oval 283"/>
              <p:cNvSpPr/>
              <p:nvPr/>
            </p:nvSpPr>
            <p:spPr bwMode="auto">
              <a:xfrm>
                <a:off x="4494761" y="3925699"/>
                <a:ext cx="48303" cy="44622"/>
              </a:xfrm>
              <a:prstGeom prst="ellipse">
                <a:avLst/>
              </a:prstGeom>
              <a:solidFill>
                <a:schemeClr val="bg1"/>
              </a:solidFill>
              <a:ln>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solidFill>
                  <a:effectLst>
                    <a:outerShdw blurRad="38100" dist="38100" dir="2700000" algn="tl">
                      <a:srgbClr val="000000">
                        <a:alpha val="43137"/>
                      </a:srgbClr>
                    </a:outerShdw>
                  </a:effectLst>
                  <a:latin typeface="Calibri" pitchFamily="34" charset="0"/>
                </a:endParaRPr>
              </a:p>
            </p:txBody>
          </p:sp>
        </p:grpSp>
      </p:grpSp>
      <p:sp>
        <p:nvSpPr>
          <p:cNvPr id="288" name="TextBox 687"/>
          <p:cNvSpPr txBox="1">
            <a:spLocks noChangeArrowheads="1"/>
          </p:cNvSpPr>
          <p:nvPr/>
        </p:nvSpPr>
        <p:spPr bwMode="auto">
          <a:xfrm>
            <a:off x="1292369" y="4991995"/>
            <a:ext cx="6393219" cy="378837"/>
          </a:xfrm>
          <a:prstGeom prst="rect">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hangingPunct="0">
              <a:defRPr/>
            </a:pPr>
            <a:r>
              <a:rPr lang="en-US" sz="2000" dirty="0" smtClean="0">
                <a:solidFill>
                  <a:schemeClr val="tx1"/>
                </a:solidFill>
                <a:effectLst>
                  <a:outerShdw blurRad="38100" dist="38100" dir="2700000" algn="tl">
                    <a:srgbClr val="000000">
                      <a:alpha val="43137"/>
                    </a:srgbClr>
                  </a:outerShdw>
                </a:effectLst>
                <a:latin typeface="Segoe" pitchFamily="34" charset="0"/>
              </a:rPr>
              <a:t>Microsoft IT = 5TB of content in just one farm</a:t>
            </a:r>
            <a:endParaRPr lang="en-US" sz="2000" dirty="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4789143" y="2313177"/>
            <a:ext cx="4130168" cy="3904796"/>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27" name="Round Same Side Corner Rectangle 26"/>
          <p:cNvSpPr/>
          <p:nvPr/>
        </p:nvSpPr>
        <p:spPr bwMode="auto">
          <a:xfrm>
            <a:off x="4805833" y="2341312"/>
            <a:ext cx="4079876" cy="633047"/>
          </a:xfrm>
          <a:prstGeom prst="round2SameRect">
            <a:avLst>
              <a:gd name="adj1" fmla="val 26101"/>
              <a:gd name="adj2" fmla="val 0"/>
            </a:avLst>
          </a:prstGeom>
          <a:gradFill>
            <a:gsLst>
              <a:gs pos="0">
                <a:schemeClr val="tx1">
                  <a:alpha val="69000"/>
                </a:schemeClr>
              </a:gs>
              <a:gs pos="100000">
                <a:schemeClr val="tx1">
                  <a:alpha val="7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28" name="Text Box 181"/>
          <p:cNvSpPr txBox="1">
            <a:spLocks noChangeArrowheads="1"/>
          </p:cNvSpPr>
          <p:nvPr/>
        </p:nvSpPr>
        <p:spPr bwMode="auto">
          <a:xfrm>
            <a:off x="4774044" y="2405491"/>
            <a:ext cx="4045214" cy="2474518"/>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b="1" dirty="0" smtClean="0">
                <a:solidFill>
                  <a:srgbClr val="FFFF00"/>
                </a:solidFill>
                <a:effectLst>
                  <a:outerShdw blurRad="38100" dist="38100" dir="2700000" algn="tl">
                    <a:srgbClr val="000000">
                      <a:alpha val="43137"/>
                    </a:srgbClr>
                  </a:outerShdw>
                </a:effectLst>
                <a:latin typeface="+mj-lt"/>
              </a:rPr>
              <a:t>DPM 2007 Service Pack 1</a:t>
            </a:r>
          </a:p>
          <a:p>
            <a:pPr algn="ctr" eaLnBrk="0" hangingPunct="0">
              <a:lnSpc>
                <a:spcPct val="90000"/>
              </a:lnSpc>
              <a:defRPr/>
            </a:pPr>
            <a:endParaRPr lang="en-US" b="1" dirty="0" smtClean="0">
              <a:effectLst>
                <a:outerShdw blurRad="38100" dist="38100" dir="2700000" algn="tl">
                  <a:srgbClr val="000000">
                    <a:alpha val="43137"/>
                  </a:srgbClr>
                </a:outerShdw>
              </a:effectLst>
              <a:latin typeface="+mj-lt"/>
            </a:endParaRPr>
          </a:p>
          <a:p>
            <a:pPr algn="ctr" eaLnBrk="0" hangingPunct="0">
              <a:lnSpc>
                <a:spcPct val="90000"/>
              </a:lnSpc>
              <a:defRPr/>
            </a:pPr>
            <a:endParaRPr lang="en-US" sz="500" dirty="0" smtClean="0"/>
          </a:p>
          <a:p>
            <a:pPr algn="ctr" eaLnBrk="0" hangingPunct="0">
              <a:lnSpc>
                <a:spcPct val="90000"/>
              </a:lnSpc>
              <a:defRPr/>
            </a:pPr>
            <a:r>
              <a:rPr lang="en-US" dirty="0" smtClean="0">
                <a:effectLst>
                  <a:outerShdw blurRad="38100" dist="38100" dir="2700000" algn="tl">
                    <a:srgbClr val="000000">
                      <a:alpha val="43137"/>
                    </a:srgbClr>
                  </a:outerShdw>
                </a:effectLst>
                <a:latin typeface="+mj-lt"/>
              </a:rPr>
              <a:t>GREAT Protection for SharePoint content with optimized catalog</a:t>
            </a:r>
          </a:p>
          <a:p>
            <a:pPr algn="ctr" eaLnBrk="0" hangingPunct="0">
              <a:lnSpc>
                <a:spcPct val="90000"/>
              </a:lnSpc>
              <a:defRPr/>
            </a:pPr>
            <a:endParaRPr lang="en-US" dirty="0" smtClean="0">
              <a:effectLst>
                <a:outerShdw blurRad="38100" dist="38100" dir="2700000" algn="tl">
                  <a:srgbClr val="000000">
                    <a:alpha val="43137"/>
                  </a:srgbClr>
                </a:outerShdw>
              </a:effectLst>
              <a:latin typeface="+mj-lt"/>
            </a:endParaRPr>
          </a:p>
          <a:p>
            <a:pPr algn="ctr" eaLnBrk="0" hangingPunct="0">
              <a:lnSpc>
                <a:spcPct val="90000"/>
              </a:lnSpc>
              <a:defRPr/>
            </a:pPr>
            <a:r>
              <a:rPr lang="en-US" dirty="0" smtClean="0">
                <a:effectLst>
                  <a:outerShdw blurRad="38100" dist="38100" dir="2700000" algn="tl">
                    <a:srgbClr val="000000">
                      <a:alpha val="43137"/>
                    </a:srgbClr>
                  </a:outerShdw>
                </a:effectLst>
                <a:latin typeface="+mj-lt"/>
              </a:rPr>
              <a:t>Supported Restore for SharePoint, including individual documents</a:t>
            </a:r>
          </a:p>
          <a:p>
            <a:pPr algn="ctr" eaLnBrk="0" hangingPunct="0">
              <a:lnSpc>
                <a:spcPct val="90000"/>
              </a:lnSpc>
              <a:defRPr/>
            </a:pPr>
            <a:endParaRPr lang="en-US" dirty="0" smtClean="0">
              <a:effectLst>
                <a:outerShdw blurRad="38100" dist="38100" dir="2700000" algn="tl">
                  <a:srgbClr val="000000">
                    <a:alpha val="43137"/>
                  </a:srgbClr>
                </a:outerShdw>
              </a:effectLst>
              <a:latin typeface="+mj-lt"/>
            </a:endParaRPr>
          </a:p>
          <a:p>
            <a:pPr algn="ctr" eaLnBrk="0" hangingPunct="0">
              <a:lnSpc>
                <a:spcPct val="90000"/>
              </a:lnSpc>
              <a:defRPr/>
            </a:pPr>
            <a:r>
              <a:rPr lang="en-US" dirty="0" smtClean="0">
                <a:effectLst>
                  <a:outerShdw blurRad="38100" dist="38100" dir="2700000" algn="tl">
                    <a:srgbClr val="000000">
                      <a:alpha val="43137"/>
                    </a:srgbClr>
                  </a:outerShdw>
                </a:effectLst>
                <a:latin typeface="+mj-lt"/>
              </a:rPr>
              <a:t>Now including Index protection</a:t>
            </a:r>
          </a:p>
        </p:txBody>
      </p:sp>
      <p:sp>
        <p:nvSpPr>
          <p:cNvPr id="22" name="Rounded Rectangle 21"/>
          <p:cNvSpPr/>
          <p:nvPr/>
        </p:nvSpPr>
        <p:spPr bwMode="auto">
          <a:xfrm>
            <a:off x="429795" y="2313177"/>
            <a:ext cx="4130168" cy="3904796"/>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23" name="Round Same Side Corner Rectangle 22"/>
          <p:cNvSpPr/>
          <p:nvPr/>
        </p:nvSpPr>
        <p:spPr bwMode="auto">
          <a:xfrm>
            <a:off x="446485" y="2341312"/>
            <a:ext cx="4079876" cy="633047"/>
          </a:xfrm>
          <a:prstGeom prst="round2SameRect">
            <a:avLst>
              <a:gd name="adj1" fmla="val 26101"/>
              <a:gd name="adj2" fmla="val 0"/>
            </a:avLst>
          </a:prstGeom>
          <a:gradFill>
            <a:gsLst>
              <a:gs pos="0">
                <a:schemeClr val="tx1">
                  <a:alpha val="69000"/>
                </a:schemeClr>
              </a:gs>
              <a:gs pos="100000">
                <a:schemeClr val="tx1">
                  <a:alpha val="7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2540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400" dirty="0" smtClean="0">
              <a:solidFill>
                <a:schemeClr val="tx1"/>
              </a:solidFill>
              <a:latin typeface="Segoe" pitchFamily="34" charset="0"/>
            </a:endParaRPr>
          </a:p>
        </p:txBody>
      </p:sp>
      <p:sp>
        <p:nvSpPr>
          <p:cNvPr id="55299" name="Rectangle 27"/>
          <p:cNvSpPr>
            <a:spLocks noGrp="1" noChangeArrowheads="1"/>
          </p:cNvSpPr>
          <p:nvPr>
            <p:ph type="title"/>
          </p:nvPr>
        </p:nvSpPr>
        <p:spPr>
          <a:xfrm>
            <a:off x="381000" y="261125"/>
            <a:ext cx="8382000" cy="553998"/>
          </a:xfrm>
        </p:spPr>
        <p:txBody>
          <a:bodyPr/>
          <a:lstStyle/>
          <a:p>
            <a:r>
              <a:rPr smtClean="0"/>
              <a:t>SharePoint Enhancements</a:t>
            </a:r>
            <a:endParaRPr lang="en-US" dirty="0" smtClean="0"/>
          </a:p>
        </p:txBody>
      </p:sp>
      <p:sp>
        <p:nvSpPr>
          <p:cNvPr id="55300" name="Rectangle 28"/>
          <p:cNvSpPr>
            <a:spLocks noGrp="1" noChangeArrowheads="1"/>
          </p:cNvSpPr>
          <p:nvPr>
            <p:ph type="body" sz="quarter" idx="10"/>
          </p:nvPr>
        </p:nvSpPr>
        <p:spPr>
          <a:xfrm>
            <a:off x="381000" y="1246298"/>
            <a:ext cx="6562060" cy="615553"/>
          </a:xfrm>
        </p:spPr>
        <p:txBody>
          <a:bodyPr/>
          <a:lstStyle/>
          <a:p>
            <a:pPr>
              <a:buFont typeface="Arial" pitchFamily="34" charset="0"/>
              <a:buChar char="•"/>
            </a:pPr>
            <a:r>
              <a:rPr lang="en-US" sz="2000" dirty="0" smtClean="0"/>
              <a:t>Optimization of catalog</a:t>
            </a:r>
          </a:p>
          <a:p>
            <a:pPr>
              <a:buFont typeface="Arial" pitchFamily="34" charset="0"/>
              <a:buChar char="•"/>
            </a:pPr>
            <a:r>
              <a:rPr lang="en-US" sz="2000" dirty="0" smtClean="0"/>
              <a:t>Protection of index</a:t>
            </a:r>
          </a:p>
        </p:txBody>
      </p:sp>
      <p:sp>
        <p:nvSpPr>
          <p:cNvPr id="63" name="TextBox 62"/>
          <p:cNvSpPr txBox="1"/>
          <p:nvPr/>
        </p:nvSpPr>
        <p:spPr>
          <a:xfrm>
            <a:off x="4987636" y="798022"/>
            <a:ext cx="3674226" cy="461665"/>
          </a:xfrm>
          <a:prstGeom prst="rect">
            <a:avLst/>
          </a:prstGeom>
          <a:noFill/>
        </p:spPr>
        <p:txBody>
          <a:bodyPr wrap="square" rtlCol="0">
            <a:spAutoFit/>
          </a:bodyPr>
          <a:lstStyle/>
          <a:p>
            <a:endParaRPr lang="en-US" sz="2400" dirty="0" smtClean="0"/>
          </a:p>
        </p:txBody>
      </p:sp>
      <p:pic>
        <p:nvPicPr>
          <p:cNvPr id="1026" name="Picture 2"/>
          <p:cNvPicPr>
            <a:picLocks noChangeAspect="1" noChangeArrowheads="1"/>
          </p:cNvPicPr>
          <p:nvPr/>
        </p:nvPicPr>
        <p:blipFill>
          <a:blip r:embed="rId3" cstate="print"/>
          <a:srcRect/>
          <a:stretch>
            <a:fillRect/>
          </a:stretch>
        </p:blipFill>
        <p:spPr bwMode="auto">
          <a:xfrm>
            <a:off x="5155505" y="5007397"/>
            <a:ext cx="3371850" cy="10001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 name="Picture 3"/>
          <p:cNvPicPr>
            <a:picLocks noChangeAspect="1" noChangeArrowheads="1"/>
          </p:cNvPicPr>
          <p:nvPr/>
        </p:nvPicPr>
        <p:blipFill>
          <a:blip r:embed="rId4" cstate="print"/>
          <a:srcRect/>
          <a:stretch>
            <a:fillRect/>
          </a:stretch>
        </p:blipFill>
        <p:spPr bwMode="auto">
          <a:xfrm>
            <a:off x="832126" y="5267507"/>
            <a:ext cx="3362325" cy="5238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5" name="Text Box 181"/>
          <p:cNvSpPr txBox="1">
            <a:spLocks noChangeArrowheads="1"/>
          </p:cNvSpPr>
          <p:nvPr/>
        </p:nvSpPr>
        <p:spPr bwMode="auto">
          <a:xfrm>
            <a:off x="414696" y="2405491"/>
            <a:ext cx="4045214" cy="2405268"/>
          </a:xfrm>
          <a:prstGeom prst="rect">
            <a:avLst/>
          </a:prstGeom>
          <a:noFill/>
          <a:ln w="9525" algn="ctr">
            <a:noFill/>
            <a:miter lim="800000"/>
            <a:headEnd/>
            <a:tailEnd/>
          </a:ln>
        </p:spPr>
        <p:txBody>
          <a:bodyPr wrap="square" lIns="91435" tIns="45717" rIns="91435" bIns="45717">
            <a:spAutoFit/>
          </a:bodyPr>
          <a:lstStyle/>
          <a:p>
            <a:pPr algn="ctr" eaLnBrk="0" hangingPunct="0">
              <a:lnSpc>
                <a:spcPct val="90000"/>
              </a:lnSpc>
              <a:defRPr/>
            </a:pPr>
            <a:r>
              <a:rPr lang="en-US" b="1" dirty="0" smtClean="0">
                <a:solidFill>
                  <a:srgbClr val="FFFF00"/>
                </a:solidFill>
                <a:effectLst>
                  <a:outerShdw blurRad="38100" dist="38100" dir="2700000" algn="tl">
                    <a:srgbClr val="000000">
                      <a:alpha val="43137"/>
                    </a:srgbClr>
                  </a:outerShdw>
                </a:effectLst>
                <a:latin typeface="+mj-lt"/>
              </a:rPr>
              <a:t>DPM 2007</a:t>
            </a:r>
          </a:p>
          <a:p>
            <a:pPr algn="ctr" eaLnBrk="0" hangingPunct="0">
              <a:lnSpc>
                <a:spcPct val="90000"/>
              </a:lnSpc>
              <a:defRPr/>
            </a:pPr>
            <a:endParaRPr lang="en-US" b="1" dirty="0" smtClean="0">
              <a:effectLst>
                <a:outerShdw blurRad="38100" dist="38100" dir="2700000" algn="tl">
                  <a:srgbClr val="000000">
                    <a:alpha val="43137"/>
                  </a:srgbClr>
                </a:outerShdw>
              </a:effectLst>
              <a:latin typeface="+mj-lt"/>
            </a:endParaRPr>
          </a:p>
          <a:p>
            <a:pPr algn="ctr" eaLnBrk="0" hangingPunct="0">
              <a:lnSpc>
                <a:spcPct val="90000"/>
              </a:lnSpc>
              <a:defRPr/>
            </a:pPr>
            <a:endParaRPr lang="en-US" sz="500" dirty="0" smtClean="0"/>
          </a:p>
          <a:p>
            <a:pPr algn="ctr" eaLnBrk="0" hangingPunct="0">
              <a:lnSpc>
                <a:spcPct val="90000"/>
              </a:lnSpc>
              <a:defRPr/>
            </a:pPr>
            <a:r>
              <a:rPr lang="en-US" dirty="0" smtClean="0">
                <a:effectLst>
                  <a:outerShdw blurRad="38100" dist="38100" dir="2700000" algn="tl">
                    <a:srgbClr val="000000">
                      <a:alpha val="43137"/>
                    </a:srgbClr>
                  </a:outerShdw>
                </a:effectLst>
                <a:latin typeface="+mj-lt"/>
              </a:rPr>
              <a:t>GOOD Protection for SharePoint content</a:t>
            </a:r>
          </a:p>
          <a:p>
            <a:pPr algn="ctr" eaLnBrk="0" hangingPunct="0">
              <a:lnSpc>
                <a:spcPct val="90000"/>
              </a:lnSpc>
              <a:defRPr/>
            </a:pPr>
            <a:endParaRPr lang="en-US" dirty="0" smtClean="0">
              <a:effectLst>
                <a:outerShdw blurRad="38100" dist="38100" dir="2700000" algn="tl">
                  <a:srgbClr val="000000">
                    <a:alpha val="43137"/>
                  </a:srgbClr>
                </a:outerShdw>
              </a:effectLst>
              <a:latin typeface="+mj-lt"/>
            </a:endParaRPr>
          </a:p>
          <a:p>
            <a:pPr algn="ctr" eaLnBrk="0" hangingPunct="0">
              <a:lnSpc>
                <a:spcPct val="90000"/>
              </a:lnSpc>
              <a:defRPr/>
            </a:pPr>
            <a:r>
              <a:rPr lang="en-US" dirty="0" smtClean="0">
                <a:effectLst>
                  <a:outerShdw blurRad="38100" dist="38100" dir="2700000" algn="tl">
                    <a:srgbClr val="000000">
                      <a:alpha val="43137"/>
                    </a:srgbClr>
                  </a:outerShdw>
                </a:effectLst>
                <a:latin typeface="+mj-lt"/>
              </a:rPr>
              <a:t>Supported Restore for SharePoint, including individual documents</a:t>
            </a:r>
          </a:p>
          <a:p>
            <a:pPr algn="ctr" eaLnBrk="0" hangingPunct="0">
              <a:lnSpc>
                <a:spcPct val="90000"/>
              </a:lnSpc>
              <a:defRPr/>
            </a:pPr>
            <a:endParaRPr lang="en-US" dirty="0" smtClean="0">
              <a:effectLst>
                <a:outerShdw blurRad="38100" dist="38100" dir="2700000" algn="tl">
                  <a:srgbClr val="000000">
                    <a:alpha val="43137"/>
                  </a:srgbClr>
                </a:outerShdw>
              </a:effectLst>
              <a:latin typeface="+mj-lt"/>
            </a:endParaRPr>
          </a:p>
          <a:p>
            <a:pPr algn="ctr" eaLnBrk="0" hangingPunct="0">
              <a:lnSpc>
                <a:spcPct val="90000"/>
              </a:lnSpc>
              <a:defRPr/>
            </a:pPr>
            <a:r>
              <a:rPr lang="en-US" dirty="0" smtClean="0">
                <a:effectLst>
                  <a:outerShdw blurRad="38100" dist="38100" dir="2700000" algn="tl">
                    <a:srgbClr val="000000">
                      <a:alpha val="43137"/>
                    </a:srgbClr>
                  </a:outerShdw>
                </a:effectLst>
                <a:latin typeface="+mj-lt"/>
              </a:rPr>
              <a:t>BUT -- Need to manually protect Index via whitepaper</a:t>
            </a:r>
          </a:p>
        </p:txBody>
      </p:sp>
      <p:grpSp>
        <p:nvGrpSpPr>
          <p:cNvPr id="3" name="Group 16"/>
          <p:cNvGrpSpPr/>
          <p:nvPr/>
        </p:nvGrpSpPr>
        <p:grpSpPr>
          <a:xfrm>
            <a:off x="6431622" y="105103"/>
            <a:ext cx="2785948" cy="966951"/>
            <a:chOff x="3625363" y="620109"/>
            <a:chExt cx="2785948" cy="966951"/>
          </a:xfrm>
        </p:grpSpPr>
        <p:sp>
          <p:nvSpPr>
            <p:cNvPr id="18" name="24-Point Star 17"/>
            <p:cNvSpPr/>
            <p:nvPr/>
          </p:nvSpPr>
          <p:spPr bwMode="auto">
            <a:xfrm>
              <a:off x="3625363" y="620109"/>
              <a:ext cx="2785948" cy="966951"/>
            </a:xfrm>
            <a:prstGeom prst="star24">
              <a:avLst/>
            </a:prstGeom>
            <a:gradFill>
              <a:gsLst>
                <a:gs pos="7000">
                  <a:srgbClr val="FFC000"/>
                </a:gs>
                <a:gs pos="100000">
                  <a:schemeClr val="accent1">
                    <a:shade val="94000"/>
                    <a:satMod val="135000"/>
                  </a:schemeClr>
                </a:gs>
              </a:gsLst>
              <a:lin ang="0" scaled="0"/>
            </a:gra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508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smtClean="0">
                <a:solidFill>
                  <a:schemeClr val="bg2">
                    <a:lumMod val="10000"/>
                  </a:schemeClr>
                </a:solidFill>
                <a:effectLst>
                  <a:outerShdw blurRad="38100" dist="38100" dir="2700000" algn="tl">
                    <a:srgbClr val="000000">
                      <a:alpha val="43137"/>
                    </a:srgbClr>
                  </a:outerShdw>
                </a:effectLst>
                <a:latin typeface="Segoe" pitchFamily="34" charset="0"/>
              </a:endParaRPr>
            </a:p>
          </p:txBody>
        </p:sp>
        <p:pic>
          <p:nvPicPr>
            <p:cNvPr id="24" name="Picture 6" descr="D:\ref\air\buttons\VistaCPL\Add Remove Programs.png"/>
            <p:cNvPicPr>
              <a:picLocks noChangeAspect="1" noChangeArrowheads="1"/>
            </p:cNvPicPr>
            <p:nvPr/>
          </p:nvPicPr>
          <p:blipFill>
            <a:blip r:embed="rId5" cstate="print">
              <a:grayscl/>
              <a:lum bright="-21000" contrast="45000"/>
            </a:blip>
            <a:srcRect/>
            <a:stretch>
              <a:fillRect/>
            </a:stretch>
          </p:blipFill>
          <p:spPr bwMode="auto">
            <a:xfrm>
              <a:off x="5366644" y="734670"/>
              <a:ext cx="621164" cy="621164"/>
            </a:xfrm>
            <a:prstGeom prst="rect">
              <a:avLst/>
            </a:prstGeom>
            <a:noFill/>
            <a:effectLst>
              <a:outerShdw blurRad="63500" sx="102000" sy="102000" algn="ctr" rotWithShape="0">
                <a:prstClr val="black">
                  <a:alpha val="40000"/>
                </a:prstClr>
              </a:outerShdw>
            </a:effectLst>
          </p:spPr>
        </p:pic>
        <p:sp>
          <p:nvSpPr>
            <p:cNvPr id="29" name="Rectangle 28"/>
            <p:cNvSpPr/>
            <p:nvPr/>
          </p:nvSpPr>
          <p:spPr>
            <a:xfrm>
              <a:off x="4199590" y="832210"/>
              <a:ext cx="1398412" cy="538609"/>
            </a:xfrm>
            <a:prstGeom prst="rect">
              <a:avLst/>
            </a:prstGeom>
          </p:spPr>
          <p:txBody>
            <a:bodyPr wrap="square">
              <a:spAutoFit/>
            </a:bodyPr>
            <a:lstStyle/>
            <a:p>
              <a:pPr defTabSz="914099"/>
              <a:r>
                <a:rPr lang="en-US" sz="1600" b="1" dirty="0" smtClean="0">
                  <a:solidFill>
                    <a:schemeClr val="bg2">
                      <a:lumMod val="10000"/>
                    </a:schemeClr>
                  </a:solidFill>
                  <a:latin typeface="Segoe" pitchFamily="34" charset="0"/>
                </a:rPr>
                <a:t>DPM 2007 </a:t>
              </a:r>
            </a:p>
            <a:p>
              <a:pPr defTabSz="914099"/>
              <a:r>
                <a:rPr lang="en-US" sz="1200" b="1" dirty="0" smtClean="0">
                  <a:solidFill>
                    <a:schemeClr val="bg2">
                      <a:lumMod val="10000"/>
                    </a:schemeClr>
                  </a:solidFill>
                  <a:latin typeface="Segoe" pitchFamily="34" charset="0"/>
                </a:rPr>
                <a:t>Service Pack 1</a:t>
              </a:r>
            </a:p>
          </p:txBody>
        </p:sp>
      </p:gr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Rounded Rectangle 250"/>
          <p:cNvSpPr/>
          <p:nvPr/>
        </p:nvSpPr>
        <p:spPr bwMode="auto">
          <a:xfrm>
            <a:off x="304800" y="3058886"/>
            <a:ext cx="8614825" cy="2623457"/>
          </a:xfrm>
          <a:prstGeom prst="roundRect">
            <a:avLst>
              <a:gd name="adj" fmla="val 4636"/>
            </a:avLst>
          </a:prstGeom>
          <a:gradFill>
            <a:gsLst>
              <a:gs pos="0">
                <a:srgbClr val="046AB0">
                  <a:alpha val="92941"/>
                </a:srgbClr>
              </a:gs>
              <a:gs pos="100000">
                <a:srgbClr val="0070C0">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3200" dirty="0" smtClean="0">
              <a:solidFill>
                <a:schemeClr val="tx1"/>
              </a:solidFill>
              <a:latin typeface="Segoe" pitchFamily="34" charset="0"/>
            </a:endParaRPr>
          </a:p>
        </p:txBody>
      </p:sp>
      <p:sp>
        <p:nvSpPr>
          <p:cNvPr id="176" name="Rectangle 27"/>
          <p:cNvSpPr>
            <a:spLocks noGrp="1" noChangeArrowheads="1"/>
          </p:cNvSpPr>
          <p:nvPr>
            <p:ph type="title"/>
          </p:nvPr>
        </p:nvSpPr>
        <p:spPr>
          <a:xfrm>
            <a:off x="381000" y="320500"/>
            <a:ext cx="5817919" cy="553998"/>
          </a:xfrm>
        </p:spPr>
        <p:txBody>
          <a:bodyPr/>
          <a:lstStyle/>
          <a:p>
            <a:pPr eaLnBrk="1" hangingPunct="1"/>
            <a:r>
              <a:rPr lang="en-US" dirty="0" smtClean="0"/>
              <a:t> SharePoint</a:t>
            </a:r>
          </a:p>
        </p:txBody>
      </p:sp>
      <p:sp>
        <p:nvSpPr>
          <p:cNvPr id="111" name="Text Placeholder 110"/>
          <p:cNvSpPr>
            <a:spLocks noGrp="1"/>
          </p:cNvSpPr>
          <p:nvPr>
            <p:ph type="body" sz="quarter" idx="10"/>
          </p:nvPr>
        </p:nvSpPr>
        <p:spPr>
          <a:xfrm>
            <a:off x="381000" y="3265714"/>
            <a:ext cx="8763000" cy="1421928"/>
          </a:xfrm>
          <a:prstGeom prst="rect">
            <a:avLst/>
          </a:prstGeom>
        </p:spPr>
        <p:txBody>
          <a:bodyPr/>
          <a:lstStyle/>
          <a:p>
            <a:pPr>
              <a:lnSpc>
                <a:spcPct val="200000"/>
              </a:lnSpc>
              <a:buClr>
                <a:schemeClr val="bg1"/>
              </a:buClr>
            </a:pPr>
            <a:r>
              <a:rPr lang="en-US" sz="2800" dirty="0" smtClean="0">
                <a:solidFill>
                  <a:schemeClr val="tx1"/>
                </a:solidFill>
              </a:rPr>
              <a:t>Auto-protect new content databases</a:t>
            </a:r>
          </a:p>
          <a:p>
            <a:pPr>
              <a:lnSpc>
                <a:spcPct val="200000"/>
              </a:lnSpc>
              <a:buClr>
                <a:schemeClr val="bg1"/>
              </a:buClr>
            </a:pPr>
            <a:r>
              <a:rPr lang="en-US" sz="2800" dirty="0" smtClean="0">
                <a:solidFill>
                  <a:schemeClr val="tx1"/>
                </a:solidFill>
              </a:rPr>
              <a:t>No Recovery Farm required for Office 14 Server</a:t>
            </a:r>
          </a:p>
        </p:txBody>
      </p:sp>
      <p:grpSp>
        <p:nvGrpSpPr>
          <p:cNvPr id="15" name="Group 158"/>
          <p:cNvGrpSpPr/>
          <p:nvPr/>
        </p:nvGrpSpPr>
        <p:grpSpPr>
          <a:xfrm>
            <a:off x="6431622" y="105103"/>
            <a:ext cx="2785948" cy="966951"/>
            <a:chOff x="3625363" y="620109"/>
            <a:chExt cx="2785948" cy="966951"/>
          </a:xfrm>
        </p:grpSpPr>
        <p:sp>
          <p:nvSpPr>
            <p:cNvPr id="16" name="24-Point Star 15"/>
            <p:cNvSpPr/>
            <p:nvPr/>
          </p:nvSpPr>
          <p:spPr bwMode="auto">
            <a:xfrm>
              <a:off x="3625363" y="620109"/>
              <a:ext cx="2785948" cy="966951"/>
            </a:xfrm>
            <a:prstGeom prst="star24">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1400" dirty="0" smtClean="0">
                <a:solidFill>
                  <a:schemeClr val="accent5">
                    <a:lumMod val="40000"/>
                    <a:lumOff val="60000"/>
                  </a:schemeClr>
                </a:solidFill>
                <a:effectLst>
                  <a:outerShdw blurRad="38100" dist="38100" dir="2700000" algn="tl">
                    <a:srgbClr val="000000">
                      <a:alpha val="43137"/>
                    </a:srgbClr>
                  </a:outerShdw>
                </a:effectLst>
                <a:latin typeface="Segoe" pitchFamily="34" charset="0"/>
              </a:endParaRPr>
            </a:p>
          </p:txBody>
        </p:sp>
        <p:pic>
          <p:nvPicPr>
            <p:cNvPr id="17" name="Picture 6" descr="D:\ref\air\buttons\VistaCPL\Add Remove Programs.png"/>
            <p:cNvPicPr>
              <a:picLocks noChangeAspect="1" noChangeArrowheads="1"/>
            </p:cNvPicPr>
            <p:nvPr/>
          </p:nvPicPr>
          <p:blipFill>
            <a:blip r:embed="rId3" cstate="print">
              <a:grayscl/>
              <a:lum bright="-21000" contrast="45000"/>
            </a:blip>
            <a:srcRect/>
            <a:stretch>
              <a:fillRect/>
            </a:stretch>
          </p:blipFill>
          <p:spPr bwMode="auto">
            <a:xfrm>
              <a:off x="5366644" y="734670"/>
              <a:ext cx="621164" cy="621164"/>
            </a:xfrm>
            <a:prstGeom prst="rect">
              <a:avLst/>
            </a:prstGeom>
            <a:noFill/>
            <a:effectLst>
              <a:outerShdw blurRad="63500" sx="102000" sy="102000" algn="ctr" rotWithShape="0">
                <a:prstClr val="black">
                  <a:alpha val="40000"/>
                </a:prstClr>
              </a:outerShdw>
            </a:effectLst>
          </p:spPr>
        </p:pic>
        <p:sp>
          <p:nvSpPr>
            <p:cNvPr id="18" name="Rectangle 17"/>
            <p:cNvSpPr/>
            <p:nvPr/>
          </p:nvSpPr>
          <p:spPr>
            <a:xfrm>
              <a:off x="4254020" y="951953"/>
              <a:ext cx="1398412" cy="338554"/>
            </a:xfrm>
            <a:prstGeom prst="rect">
              <a:avLst/>
            </a:prstGeom>
          </p:spPr>
          <p:txBody>
            <a:bodyPr wrap="square">
              <a:spAutoFit/>
            </a:bodyPr>
            <a:lstStyle/>
            <a:p>
              <a:pPr defTabSz="914099">
                <a:buNone/>
              </a:pPr>
              <a:r>
                <a:rPr lang="en-US" sz="1600" b="1" dirty="0" smtClean="0">
                  <a:solidFill>
                    <a:schemeClr val="accent5">
                      <a:lumMod val="40000"/>
                      <a:lumOff val="60000"/>
                    </a:schemeClr>
                  </a:solidFill>
                  <a:latin typeface="Segoe" pitchFamily="34" charset="0"/>
                </a:rPr>
                <a:t>DPM 2010 </a:t>
              </a:r>
            </a:p>
          </p:txBody>
        </p:sp>
      </p:grpSp>
      <p:pic>
        <p:nvPicPr>
          <p:cNvPr id="19" name="Picture 18"/>
          <p:cNvPicPr>
            <a:picLocks noChangeAspect="1"/>
          </p:cNvPicPr>
          <p:nvPr/>
        </p:nvPicPr>
        <p:blipFill>
          <a:blip r:embed="rId4">
            <a:extLst>
              <a:ext uri="28A0092B-C50C-407e-A947-70E740481C1C">
                <a14:useLocalDpi xmlns:a14="http://schemas.microsoft.com/office/drawing/2007/7/7/main" xmlns="" val="0"/>
              </a:ext>
            </a:extLst>
          </a:blip>
          <a:stretch>
            <a:fillRect/>
          </a:stretch>
        </p:blipFill>
        <p:spPr>
          <a:xfrm>
            <a:off x="1643352" y="1549112"/>
            <a:ext cx="5801158" cy="1268269"/>
          </a:xfrm>
          <a:prstGeom prst="rect">
            <a:avLst/>
          </a:prstGeom>
        </p:spPr>
      </p:pic>
    </p:spTree>
    <p:extLst>
      <p:ext uri="{BB962C8B-B14F-4D97-AF65-F5344CB8AC3E}">
        <p14:creationId xmlns:p14="http://schemas.microsoft.com/office/powerpoint/2007/7/12/main" xmlns="" val="380120266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Recovery</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07/7/12/main" xmlns="" val="247556150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ctrTitle"/>
          </p:nvPr>
        </p:nvSpPr>
        <p:spPr>
          <a:xfrm>
            <a:off x="730249" y="4992403"/>
            <a:ext cx="8210551" cy="752822"/>
          </a:xfrm>
        </p:spPr>
        <p:txBody>
          <a:bodyPr/>
          <a:lstStyle/>
          <a:p>
            <a:r>
              <a:rPr lang="en-US" dirty="0" smtClean="0"/>
              <a:t>Hyper V 2008 and Virtual Server 2005 R2	</a:t>
            </a:r>
          </a:p>
        </p:txBody>
      </p:sp>
      <p:sp>
        <p:nvSpPr>
          <p:cNvPr id="63490" name="Subtitle 2"/>
          <p:cNvSpPr>
            <a:spLocks noGrp="1"/>
          </p:cNvSpPr>
          <p:nvPr>
            <p:ph type="subTitle" idx="1"/>
          </p:nvPr>
        </p:nvSpPr>
        <p:spPr/>
        <p:txBody>
          <a:bodyPr/>
          <a:lstStyle/>
          <a:p>
            <a:endParaRPr lang="en-US" dirty="0" smtClean="0"/>
          </a:p>
        </p:txBody>
      </p:sp>
      <p:sp>
        <p:nvSpPr>
          <p:cNvPr id="4" name="Text Placeholder 3"/>
          <p:cNvSpPr>
            <a:spLocks noGrp="1"/>
          </p:cNvSpPr>
          <p:nvPr>
            <p:ph type="body" sz="quarter" idx="10"/>
          </p:nvPr>
        </p:nvSpPr>
        <p:spPr/>
        <p:txBody>
          <a:bodyPr/>
          <a:lstStyle/>
          <a:p>
            <a:r>
              <a:rPr lang="en-US" dirty="0" smtClean="0"/>
              <a:t>Virtualization</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Rounded Rectangle 282"/>
          <p:cNvSpPr/>
          <p:nvPr/>
        </p:nvSpPr>
        <p:spPr bwMode="auto">
          <a:xfrm>
            <a:off x="158047" y="1121403"/>
            <a:ext cx="8831990" cy="4066757"/>
          </a:xfrm>
          <a:prstGeom prst="roundRect">
            <a:avLst>
              <a:gd name="adj" fmla="val 4636"/>
            </a:avLst>
          </a:prstGeom>
          <a:gradFill rotWithShape="1">
            <a:gsLst>
              <a:gs pos="0">
                <a:srgbClr val="046AB0">
                  <a:alpha val="92941"/>
                </a:srgbClr>
              </a:gs>
              <a:gs pos="100000">
                <a:srgbClr val="0070C0">
                  <a:alpha val="52000"/>
                </a:srgb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38100" h="25400"/>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smtClean="0">
              <a:ln>
                <a:noFill/>
              </a:ln>
              <a:solidFill>
                <a:srgbClr val="FFFFFF"/>
              </a:solidFill>
              <a:effectLst/>
              <a:uLnTx/>
              <a:uFillTx/>
              <a:latin typeface="Segoe" pitchFamily="34" charset="0"/>
              <a:ea typeface="+mn-ea"/>
              <a:cs typeface="+mn-cs"/>
            </a:endParaRPr>
          </a:p>
        </p:txBody>
      </p:sp>
      <p:sp>
        <p:nvSpPr>
          <p:cNvPr id="182" name="AutoShape 69"/>
          <p:cNvSpPr>
            <a:spLocks noChangeArrowheads="1"/>
          </p:cNvSpPr>
          <p:nvPr/>
        </p:nvSpPr>
        <p:spPr bwMode="auto">
          <a:xfrm>
            <a:off x="4953786" y="3013145"/>
            <a:ext cx="838771" cy="305092"/>
          </a:xfrm>
          <a:prstGeom prst="rightArrow">
            <a:avLst>
              <a:gd name="adj1" fmla="val 64315"/>
              <a:gd name="adj2" fmla="val 68049"/>
            </a:avLst>
          </a:prstGeom>
          <a:gradFill rotWithShape="1">
            <a:gsLst>
              <a:gs pos="0">
                <a:srgbClr val="000000">
                  <a:lumMod val="85000"/>
                  <a:lumOff val="15000"/>
                  <a:alpha val="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fontAlgn="auto" hangingPunct="0">
              <a:spcBef>
                <a:spcPts val="0"/>
              </a:spcBef>
              <a:spcAft>
                <a:spcPts val="0"/>
              </a:spcAft>
              <a:defRPr/>
            </a:pPr>
            <a:endParaRPr lang="en-GB" sz="900">
              <a:solidFill>
                <a:srgbClr val="FFFF99"/>
              </a:solidFill>
              <a:effectLst>
                <a:outerShdw blurRad="38100" dist="38100" dir="2700000" algn="tl">
                  <a:srgbClr val="000000">
                    <a:alpha val="43137"/>
                  </a:srgbClr>
                </a:outerShdw>
              </a:effectLst>
              <a:latin typeface="Segoe"/>
            </a:endParaRPr>
          </a:p>
        </p:txBody>
      </p:sp>
      <p:sp>
        <p:nvSpPr>
          <p:cNvPr id="172" name="Oval 171"/>
          <p:cNvSpPr/>
          <p:nvPr/>
        </p:nvSpPr>
        <p:spPr bwMode="auto">
          <a:xfrm>
            <a:off x="6503883" y="2035629"/>
            <a:ext cx="2534908" cy="2394858"/>
          </a:xfrm>
          <a:prstGeom prst="ellipse">
            <a:avLst/>
          </a:prstGeom>
          <a:gradFill flip="none" rotWithShape="1">
            <a:gsLst>
              <a:gs pos="25000">
                <a:srgbClr val="FFFFFF">
                  <a:alpha val="88000"/>
                </a:srgbClr>
              </a:gs>
              <a:gs pos="100000">
                <a:srgbClr val="000000">
                  <a:lumMod val="85000"/>
                  <a:lumOff val="15000"/>
                  <a:alpha val="0"/>
                </a:srgbClr>
              </a:gs>
            </a:gsLst>
            <a:path path="shape">
              <a:fillToRect l="50000" t="50000" r="50000" b="50000"/>
            </a:path>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smtClean="0">
              <a:ln>
                <a:noFill/>
              </a:ln>
              <a:solidFill>
                <a:srgbClr val="FFFFFF"/>
              </a:solidFill>
              <a:effectLst/>
              <a:uLnTx/>
              <a:uFillTx/>
              <a:latin typeface="Segoe" pitchFamily="34" charset="0"/>
              <a:ea typeface="+mn-ea"/>
              <a:cs typeface="+mn-cs"/>
            </a:endParaRPr>
          </a:p>
        </p:txBody>
      </p:sp>
      <p:sp>
        <p:nvSpPr>
          <p:cNvPr id="284" name="Oval 283"/>
          <p:cNvSpPr/>
          <p:nvPr/>
        </p:nvSpPr>
        <p:spPr bwMode="auto">
          <a:xfrm>
            <a:off x="3070574" y="2246489"/>
            <a:ext cx="2043289" cy="1930400"/>
          </a:xfrm>
          <a:prstGeom prst="ellipse">
            <a:avLst/>
          </a:prstGeom>
          <a:gradFill flip="none" rotWithShape="1">
            <a:gsLst>
              <a:gs pos="25000">
                <a:srgbClr val="FFFFFF">
                  <a:alpha val="88000"/>
                </a:srgbClr>
              </a:gs>
              <a:gs pos="100000">
                <a:srgbClr val="000000">
                  <a:lumMod val="85000"/>
                  <a:lumOff val="15000"/>
                  <a:alpha val="0"/>
                </a:srgbClr>
              </a:gs>
            </a:gsLst>
            <a:path path="shape">
              <a:fillToRect l="50000" t="50000" r="50000" b="50000"/>
            </a:path>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smtClean="0">
              <a:ln>
                <a:noFill/>
              </a:ln>
              <a:solidFill>
                <a:srgbClr val="FFFFFF"/>
              </a:solidFill>
              <a:effectLst/>
              <a:uLnTx/>
              <a:uFillTx/>
              <a:latin typeface="Segoe" pitchFamily="34" charset="0"/>
              <a:ea typeface="+mn-ea"/>
              <a:cs typeface="+mn-cs"/>
            </a:endParaRPr>
          </a:p>
        </p:txBody>
      </p:sp>
      <p:sp>
        <p:nvSpPr>
          <p:cNvPr id="287" name="Text Box 66"/>
          <p:cNvSpPr txBox="1">
            <a:spLocks noChangeArrowheads="1"/>
          </p:cNvSpPr>
          <p:nvPr/>
        </p:nvSpPr>
        <p:spPr bwMode="auto">
          <a:xfrm>
            <a:off x="3183462" y="3538964"/>
            <a:ext cx="1783644" cy="307771"/>
          </a:xfrm>
          <a:prstGeom prst="rect">
            <a:avLst/>
          </a:prstGeom>
          <a:noFill/>
          <a:ln w="9525">
            <a:noFill/>
            <a:miter lim="800000"/>
            <a:headEnd/>
            <a:tailEnd/>
          </a:ln>
          <a:effectLst/>
        </p:spPr>
        <p:txBody>
          <a:bodyPr wrap="square" lIns="91435" tIns="45717" rIns="91435" bIns="45717">
            <a:spAutoFit/>
          </a:bodyPr>
          <a:lstStyle/>
          <a:p>
            <a:pPr algn="ctr" eaLnBrk="0" hangingPunct="0">
              <a:defRPr/>
            </a:pPr>
            <a:r>
              <a:rPr lang="en-US" sz="1400" b="1" dirty="0" smtClean="0">
                <a:solidFill>
                  <a:srgbClr val="000000"/>
                </a:solidFill>
                <a:latin typeface="Segoe"/>
              </a:rPr>
              <a:t>DPM 2007 sp1</a:t>
            </a:r>
            <a:endParaRPr lang="en-US" sz="1400" b="1" dirty="0">
              <a:solidFill>
                <a:srgbClr val="000000"/>
              </a:solidFill>
              <a:latin typeface="Segoe"/>
            </a:endParaRPr>
          </a:p>
        </p:txBody>
      </p:sp>
      <p:sp>
        <p:nvSpPr>
          <p:cNvPr id="288" name="Text Box 67"/>
          <p:cNvSpPr txBox="1">
            <a:spLocks noChangeArrowheads="1"/>
          </p:cNvSpPr>
          <p:nvPr/>
        </p:nvSpPr>
        <p:spPr bwMode="auto">
          <a:xfrm>
            <a:off x="4702067" y="1252509"/>
            <a:ext cx="2174875" cy="292100"/>
          </a:xfrm>
          <a:prstGeom prst="rect">
            <a:avLst/>
          </a:prstGeom>
          <a:noFill/>
          <a:ln w="9525">
            <a:noFill/>
            <a:miter lim="800000"/>
            <a:headEnd/>
            <a:tailEnd/>
          </a:ln>
          <a:effectLst/>
        </p:spPr>
        <p:txBody>
          <a:bodyPr wrap="none" lIns="91435" tIns="45717" rIns="91435" bIns="45717">
            <a:spAutoFit/>
          </a:bodyPr>
          <a:lstStyle/>
          <a:p>
            <a:pPr algn="l" rtl="0" eaLnBrk="0" hangingPunct="0">
              <a:defRPr/>
            </a:pPr>
            <a:r>
              <a:rPr lang="en-US" sz="1300" kern="1200" dirty="0">
                <a:solidFill>
                  <a:srgbClr val="FFFFFF"/>
                </a:solidFill>
                <a:effectLst>
                  <a:outerShdw blurRad="38100" dist="38100" dir="2700000" algn="tl">
                    <a:srgbClr val="000000">
                      <a:alpha val="43137"/>
                    </a:srgbClr>
                  </a:outerShdw>
                </a:effectLst>
                <a:latin typeface="Segoe"/>
                <a:ea typeface="+mn-ea"/>
                <a:cs typeface="+mn-cs"/>
              </a:rPr>
              <a:t>Online Snapshots </a:t>
            </a:r>
            <a:r>
              <a:rPr lang="en-US" sz="1050" kern="1200" dirty="0">
                <a:solidFill>
                  <a:srgbClr val="FFFFFF"/>
                </a:solidFill>
                <a:effectLst>
                  <a:outerShdw blurRad="38100" dist="38100" dir="2700000" algn="tl">
                    <a:srgbClr val="000000">
                      <a:alpha val="43137"/>
                    </a:srgbClr>
                  </a:outerShdw>
                </a:effectLst>
                <a:latin typeface="Segoe"/>
                <a:ea typeface="+mn-ea"/>
                <a:cs typeface="+mn-cs"/>
              </a:rPr>
              <a:t>(up to 512)</a:t>
            </a:r>
          </a:p>
        </p:txBody>
      </p:sp>
      <p:sp>
        <p:nvSpPr>
          <p:cNvPr id="290" name="Rectangle 289"/>
          <p:cNvSpPr/>
          <p:nvPr/>
        </p:nvSpPr>
        <p:spPr bwMode="auto">
          <a:xfrm>
            <a:off x="7637743" y="3392768"/>
            <a:ext cx="533400" cy="381000"/>
          </a:xfrm>
          <a:prstGeom prst="rect">
            <a:avLst/>
          </a:prstGeom>
          <a:noFill/>
        </p:spPr>
        <p:txBody>
          <a:bodyPr lIns="91435" tIns="45717" rIns="91435" bIns="45717"/>
          <a:lstStyle/>
          <a:p>
            <a:pPr algn="l" rtl="0" eaLnBrk="0" hangingPunct="0">
              <a:defRPr/>
            </a:pPr>
            <a:endParaRPr lang="en-US" sz="3200" kern="1200" dirty="0">
              <a:solidFill>
                <a:srgbClr val="000000"/>
              </a:solidFill>
              <a:latin typeface="Segoe"/>
              <a:ea typeface="+mn-ea"/>
              <a:cs typeface="+mn-cs"/>
            </a:endParaRPr>
          </a:p>
        </p:txBody>
      </p:sp>
      <p:sp>
        <p:nvSpPr>
          <p:cNvPr id="293" name="Line 51"/>
          <p:cNvSpPr>
            <a:spLocks noChangeShapeType="1"/>
          </p:cNvSpPr>
          <p:nvPr/>
        </p:nvSpPr>
        <p:spPr bwMode="auto">
          <a:xfrm>
            <a:off x="2156824" y="1619275"/>
            <a:ext cx="0" cy="2770632"/>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sp>
        <p:nvSpPr>
          <p:cNvPr id="294" name="Line 57"/>
          <p:cNvSpPr>
            <a:spLocks noChangeShapeType="1"/>
          </p:cNvSpPr>
          <p:nvPr/>
        </p:nvSpPr>
        <p:spPr bwMode="auto">
          <a:xfrm>
            <a:off x="2233024" y="1910043"/>
            <a:ext cx="238125" cy="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sp>
        <p:nvSpPr>
          <p:cNvPr id="295" name="Line 58"/>
          <p:cNvSpPr>
            <a:spLocks noChangeShapeType="1"/>
          </p:cNvSpPr>
          <p:nvPr/>
        </p:nvSpPr>
        <p:spPr bwMode="auto">
          <a:xfrm>
            <a:off x="2242549" y="3848290"/>
            <a:ext cx="228600" cy="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grpSp>
        <p:nvGrpSpPr>
          <p:cNvPr id="2" name="Group 177"/>
          <p:cNvGrpSpPr/>
          <p:nvPr/>
        </p:nvGrpSpPr>
        <p:grpSpPr>
          <a:xfrm>
            <a:off x="4878173" y="1575080"/>
            <a:ext cx="1736660" cy="691184"/>
            <a:chOff x="4878173" y="1575080"/>
            <a:chExt cx="1736660" cy="691184"/>
          </a:xfrm>
        </p:grpSpPr>
        <p:sp>
          <p:nvSpPr>
            <p:cNvPr id="289" name="TextBox 89"/>
            <p:cNvSpPr txBox="1">
              <a:spLocks noChangeArrowheads="1"/>
            </p:cNvSpPr>
            <p:nvPr/>
          </p:nvSpPr>
          <p:spPr bwMode="auto">
            <a:xfrm>
              <a:off x="5525442" y="1575080"/>
              <a:ext cx="1089391" cy="523214"/>
            </a:xfrm>
            <a:prstGeom prst="rect">
              <a:avLst/>
            </a:prstGeom>
            <a:noFill/>
            <a:ln w="9525">
              <a:noFill/>
              <a:miter lim="800000"/>
              <a:headEnd/>
              <a:tailEnd/>
            </a:ln>
          </p:spPr>
          <p:txBody>
            <a:bodyPr wrap="none" lIns="91435" tIns="45717" rIns="91435" bIns="45717">
              <a:spAutoFit/>
            </a:bodyPr>
            <a:lstStyle/>
            <a:p>
              <a:pPr algn="l" rtl="0" eaLnBrk="0" hangingPunct="0">
                <a:defRPr/>
              </a:pPr>
              <a:r>
                <a:rPr lang="en-US" sz="1400" kern="1200" dirty="0">
                  <a:solidFill>
                    <a:srgbClr val="FFFFFF"/>
                  </a:solidFill>
                  <a:effectLst>
                    <a:outerShdw blurRad="38100" dist="38100" dir="2700000" algn="tl">
                      <a:srgbClr val="000000">
                        <a:alpha val="43137"/>
                      </a:srgbClr>
                    </a:outerShdw>
                  </a:effectLst>
                  <a:latin typeface="Segoe"/>
                  <a:ea typeface="+mn-ea"/>
                  <a:cs typeface="+mn-cs"/>
                </a:rPr>
                <a:t>Disk-based </a:t>
              </a:r>
            </a:p>
            <a:p>
              <a:pPr algn="l" rtl="0" eaLnBrk="0" hangingPunct="0">
                <a:defRPr/>
              </a:pPr>
              <a:r>
                <a:rPr lang="en-US" sz="1400" kern="1200" dirty="0">
                  <a:solidFill>
                    <a:srgbClr val="FFFFFF"/>
                  </a:solidFill>
                  <a:effectLst>
                    <a:outerShdw blurRad="38100" dist="38100" dir="2700000" algn="tl">
                      <a:srgbClr val="000000">
                        <a:alpha val="43137"/>
                      </a:srgbClr>
                    </a:outerShdw>
                  </a:effectLst>
                  <a:latin typeface="Segoe"/>
                  <a:ea typeface="+mn-ea"/>
                  <a:cs typeface="+mn-cs"/>
                </a:rPr>
                <a:t>Recovery</a:t>
              </a:r>
            </a:p>
          </p:txBody>
        </p:sp>
        <p:grpSp>
          <p:nvGrpSpPr>
            <p:cNvPr id="3" name="Group 173"/>
            <p:cNvGrpSpPr/>
            <p:nvPr/>
          </p:nvGrpSpPr>
          <p:grpSpPr>
            <a:xfrm>
              <a:off x="4878173" y="1640582"/>
              <a:ext cx="698536" cy="625682"/>
              <a:chOff x="5047509" y="1561560"/>
              <a:chExt cx="838220" cy="750798"/>
            </a:xfrm>
          </p:grpSpPr>
          <p:pic>
            <p:nvPicPr>
              <p:cNvPr id="296" name="Picture 64"/>
              <p:cNvPicPr>
                <a:picLocks noChangeAspect="1" noChangeArrowheads="1"/>
              </p:cNvPicPr>
              <p:nvPr/>
            </p:nvPicPr>
            <p:blipFill>
              <a:blip r:embed="rId3" cstate="print"/>
              <a:srcRect/>
              <a:stretch>
                <a:fillRect/>
              </a:stretch>
            </p:blipFill>
            <p:spPr bwMode="auto">
              <a:xfrm>
                <a:off x="5047509" y="1561560"/>
                <a:ext cx="500074" cy="368256"/>
              </a:xfrm>
              <a:prstGeom prst="rect">
                <a:avLst/>
              </a:prstGeom>
              <a:noFill/>
              <a:ln w="9525">
                <a:noFill/>
                <a:miter lim="800000"/>
                <a:headEnd/>
                <a:tailEnd/>
              </a:ln>
            </p:spPr>
          </p:pic>
          <p:pic>
            <p:nvPicPr>
              <p:cNvPr id="297" name="Picture 65"/>
              <p:cNvPicPr>
                <a:picLocks noChangeAspect="1" noChangeArrowheads="1"/>
              </p:cNvPicPr>
              <p:nvPr/>
            </p:nvPicPr>
            <p:blipFill>
              <a:blip r:embed="rId4" cstate="print"/>
              <a:srcRect/>
              <a:stretch>
                <a:fillRect/>
              </a:stretch>
            </p:blipFill>
            <p:spPr bwMode="auto">
              <a:xfrm>
                <a:off x="5131648" y="1656798"/>
                <a:ext cx="501662" cy="368256"/>
              </a:xfrm>
              <a:prstGeom prst="rect">
                <a:avLst/>
              </a:prstGeom>
              <a:noFill/>
              <a:ln w="9525">
                <a:noFill/>
                <a:miter lim="800000"/>
                <a:headEnd/>
                <a:tailEnd/>
              </a:ln>
            </p:spPr>
          </p:pic>
          <p:pic>
            <p:nvPicPr>
              <p:cNvPr id="298" name="Picture 66"/>
              <p:cNvPicPr>
                <a:picLocks noChangeAspect="1" noChangeArrowheads="1"/>
              </p:cNvPicPr>
              <p:nvPr/>
            </p:nvPicPr>
            <p:blipFill>
              <a:blip r:embed="rId5" cstate="print"/>
              <a:srcRect/>
              <a:stretch>
                <a:fillRect/>
              </a:stretch>
            </p:blipFill>
            <p:spPr bwMode="auto">
              <a:xfrm>
                <a:off x="5215788" y="1752037"/>
                <a:ext cx="501662" cy="369844"/>
              </a:xfrm>
              <a:prstGeom prst="rect">
                <a:avLst/>
              </a:prstGeom>
              <a:noFill/>
              <a:ln w="9525">
                <a:noFill/>
                <a:miter lim="800000"/>
                <a:headEnd/>
                <a:tailEnd/>
              </a:ln>
            </p:spPr>
          </p:pic>
          <p:pic>
            <p:nvPicPr>
              <p:cNvPr id="299" name="Picture 67"/>
              <p:cNvPicPr>
                <a:picLocks noChangeAspect="1" noChangeArrowheads="1"/>
              </p:cNvPicPr>
              <p:nvPr/>
            </p:nvPicPr>
            <p:blipFill>
              <a:blip r:embed="rId6" cstate="print"/>
              <a:srcRect/>
              <a:stretch>
                <a:fillRect/>
              </a:stretch>
            </p:blipFill>
            <p:spPr bwMode="auto">
              <a:xfrm>
                <a:off x="5299927" y="1848863"/>
                <a:ext cx="501662" cy="368256"/>
              </a:xfrm>
              <a:prstGeom prst="rect">
                <a:avLst/>
              </a:prstGeom>
              <a:noFill/>
              <a:ln w="9525">
                <a:noFill/>
                <a:miter lim="800000"/>
                <a:headEnd/>
                <a:tailEnd/>
              </a:ln>
            </p:spPr>
          </p:pic>
          <p:pic>
            <p:nvPicPr>
              <p:cNvPr id="300" name="Picture 68"/>
              <p:cNvPicPr>
                <a:picLocks noChangeAspect="1" noChangeArrowheads="1"/>
              </p:cNvPicPr>
              <p:nvPr/>
            </p:nvPicPr>
            <p:blipFill>
              <a:blip r:embed="rId7" cstate="print"/>
              <a:srcRect/>
              <a:stretch>
                <a:fillRect/>
              </a:stretch>
            </p:blipFill>
            <p:spPr bwMode="auto">
              <a:xfrm>
                <a:off x="5384067" y="1944102"/>
                <a:ext cx="501662" cy="368256"/>
              </a:xfrm>
              <a:prstGeom prst="rect">
                <a:avLst/>
              </a:prstGeom>
              <a:noFill/>
              <a:ln w="9525">
                <a:noFill/>
                <a:miter lim="800000"/>
                <a:headEnd/>
                <a:tailEnd/>
              </a:ln>
            </p:spPr>
          </p:pic>
        </p:grpSp>
      </p:grpSp>
      <p:sp>
        <p:nvSpPr>
          <p:cNvPr id="301" name="AutoShape 69"/>
          <p:cNvSpPr>
            <a:spLocks noChangeArrowheads="1"/>
          </p:cNvSpPr>
          <p:nvPr/>
        </p:nvSpPr>
        <p:spPr bwMode="auto">
          <a:xfrm rot="19375050">
            <a:off x="4494781" y="2185027"/>
            <a:ext cx="660205" cy="350560"/>
          </a:xfrm>
          <a:prstGeom prst="rightArrow">
            <a:avLst>
              <a:gd name="adj1" fmla="val 64315"/>
              <a:gd name="adj2" fmla="val 66256"/>
            </a:avLst>
          </a:prstGeom>
          <a:gradFill rotWithShape="1">
            <a:gsLst>
              <a:gs pos="0">
                <a:srgbClr val="000000">
                  <a:lumMod val="85000"/>
                  <a:lumOff val="15000"/>
                  <a:alpha val="28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FFFF99"/>
              </a:solidFill>
              <a:effectLst>
                <a:outerShdw blurRad="38100" dist="38100" dir="2700000" algn="tl">
                  <a:srgbClr val="000000">
                    <a:alpha val="43137"/>
                  </a:srgbClr>
                </a:outerShdw>
              </a:effectLst>
              <a:uLnTx/>
              <a:uFillTx/>
              <a:latin typeface="Segoe"/>
              <a:ea typeface="+mn-ea"/>
              <a:cs typeface="+mn-cs"/>
            </a:endParaRPr>
          </a:p>
        </p:txBody>
      </p:sp>
      <p:sp>
        <p:nvSpPr>
          <p:cNvPr id="303" name="Line 56"/>
          <p:cNvSpPr>
            <a:spLocks noChangeShapeType="1"/>
          </p:cNvSpPr>
          <p:nvPr/>
        </p:nvSpPr>
        <p:spPr bwMode="auto">
          <a:xfrm>
            <a:off x="2004424" y="1620863"/>
            <a:ext cx="125412" cy="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pic>
        <p:nvPicPr>
          <p:cNvPr id="304" name="Picture 2" descr="D:\MyPictures\MediaBank\DPM v2 protected workload logos (Exchange, SQL, SharePoint, Virtual Server)\ExchSvr_bL.png"/>
          <p:cNvPicPr>
            <a:picLocks noChangeAspect="1" noChangeArrowheads="1"/>
          </p:cNvPicPr>
          <p:nvPr/>
        </p:nvPicPr>
        <p:blipFill>
          <a:blip r:embed="rId8" cstate="print">
            <a:lum bright="100000" contrast="100000"/>
          </a:blip>
          <a:srcRect/>
          <a:stretch>
            <a:fillRect/>
          </a:stretch>
        </p:blipFill>
        <p:spPr bwMode="auto">
          <a:xfrm>
            <a:off x="479793" y="1518871"/>
            <a:ext cx="1083910" cy="21446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05" name="Line 55"/>
          <p:cNvSpPr>
            <a:spLocks noChangeShapeType="1"/>
          </p:cNvSpPr>
          <p:nvPr/>
        </p:nvSpPr>
        <p:spPr bwMode="auto">
          <a:xfrm>
            <a:off x="2004424" y="2348153"/>
            <a:ext cx="125412" cy="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pic>
        <p:nvPicPr>
          <p:cNvPr id="306" name="Picture 3" descr="D:\MyPictures\MediaBank\DPM v2 protected workload logos (Exchange, SQL, SharePoint, Virtual Server)\SQL_bL.png"/>
          <p:cNvPicPr>
            <a:picLocks noChangeAspect="1" noChangeArrowheads="1"/>
          </p:cNvPicPr>
          <p:nvPr/>
        </p:nvPicPr>
        <p:blipFill>
          <a:blip r:embed="rId9" cstate="print">
            <a:lum bright="100000" contrast="100000"/>
          </a:blip>
          <a:srcRect/>
          <a:stretch>
            <a:fillRect/>
          </a:stretch>
        </p:blipFill>
        <p:spPr bwMode="auto">
          <a:xfrm>
            <a:off x="710040" y="2235758"/>
            <a:ext cx="833845" cy="2330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07" name="Line 54"/>
          <p:cNvSpPr>
            <a:spLocks noChangeShapeType="1"/>
          </p:cNvSpPr>
          <p:nvPr/>
        </p:nvSpPr>
        <p:spPr bwMode="auto">
          <a:xfrm>
            <a:off x="1791755" y="3014505"/>
            <a:ext cx="338081" cy="31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sp>
        <p:nvSpPr>
          <p:cNvPr id="308" name="Line 53"/>
          <p:cNvSpPr>
            <a:spLocks noChangeShapeType="1"/>
          </p:cNvSpPr>
          <p:nvPr/>
        </p:nvSpPr>
        <p:spPr bwMode="auto">
          <a:xfrm>
            <a:off x="2004424" y="3823411"/>
            <a:ext cx="125412" cy="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sp>
        <p:nvSpPr>
          <p:cNvPr id="310" name="Text Box 61"/>
          <p:cNvSpPr txBox="1">
            <a:spLocks noChangeArrowheads="1"/>
          </p:cNvSpPr>
          <p:nvPr/>
        </p:nvSpPr>
        <p:spPr bwMode="auto">
          <a:xfrm>
            <a:off x="2252074" y="2183350"/>
            <a:ext cx="1666875" cy="430212"/>
          </a:xfrm>
          <a:prstGeom prst="rect">
            <a:avLst/>
          </a:prstGeom>
          <a:noFill/>
          <a:ln w="9525">
            <a:noFill/>
            <a:miter lim="800000"/>
            <a:headEnd/>
            <a:tailEnd/>
          </a:ln>
          <a:effectLst/>
        </p:spPr>
        <p:txBody>
          <a:bodyPr lIns="91435" tIns="45717" rIns="91435" bIns="45717">
            <a:spAutoFit/>
          </a:bodyPr>
          <a:lstStyle/>
          <a:p>
            <a:pPr algn="l" rtl="0" eaLnBrk="0" hangingPunct="0">
              <a:defRPr/>
            </a:pPr>
            <a:r>
              <a:rPr lang="en-US" sz="1100" kern="1200" dirty="0">
                <a:solidFill>
                  <a:srgbClr val="FFFFFF"/>
                </a:solidFill>
                <a:effectLst>
                  <a:outerShdw blurRad="38100" dist="38100" dir="2700000" algn="tl">
                    <a:srgbClr val="000000">
                      <a:alpha val="43137"/>
                    </a:srgbClr>
                  </a:outerShdw>
                </a:effectLst>
                <a:latin typeface="Segoe"/>
                <a:ea typeface="+mn-ea"/>
                <a:cs typeface="+mn-cs"/>
              </a:rPr>
              <a:t>Active Directory</a:t>
            </a:r>
            <a:r>
              <a:rPr lang="en-US" sz="1100" kern="1200" baseline="30000" dirty="0">
                <a:solidFill>
                  <a:srgbClr val="FFFFFF"/>
                </a:solidFill>
                <a:effectLst>
                  <a:outerShdw blurRad="38100" dist="38100" dir="2700000" algn="tl">
                    <a:srgbClr val="000000">
                      <a:alpha val="43137"/>
                    </a:srgbClr>
                  </a:outerShdw>
                </a:effectLst>
                <a:latin typeface="Segoe"/>
                <a:ea typeface="+mn-ea"/>
                <a:cs typeface="+mn-cs"/>
              </a:rPr>
              <a:t>®</a:t>
            </a:r>
          </a:p>
          <a:p>
            <a:pPr algn="l" rtl="0" eaLnBrk="0" hangingPunct="0">
              <a:defRPr/>
            </a:pPr>
            <a:r>
              <a:rPr lang="en-US" sz="1100" kern="1200" dirty="0">
                <a:solidFill>
                  <a:srgbClr val="FFFFFF"/>
                </a:solidFill>
                <a:effectLst>
                  <a:outerShdw blurRad="38100" dist="38100" dir="2700000" algn="tl">
                    <a:srgbClr val="000000">
                      <a:alpha val="43137"/>
                    </a:srgbClr>
                  </a:outerShdw>
                </a:effectLst>
                <a:latin typeface="Segoe"/>
                <a:ea typeface="+mn-ea"/>
                <a:cs typeface="+mn-cs"/>
              </a:rPr>
              <a:t>System State</a:t>
            </a:r>
          </a:p>
        </p:txBody>
      </p:sp>
      <p:sp>
        <p:nvSpPr>
          <p:cNvPr id="311" name="Text Box 61"/>
          <p:cNvSpPr txBox="1">
            <a:spLocks noChangeArrowheads="1"/>
          </p:cNvSpPr>
          <p:nvPr/>
        </p:nvSpPr>
        <p:spPr bwMode="auto">
          <a:xfrm>
            <a:off x="2165710" y="4859610"/>
            <a:ext cx="1690863" cy="249961"/>
          </a:xfrm>
          <a:prstGeom prst="rect">
            <a:avLst/>
          </a:prstGeom>
          <a:noFill/>
          <a:ln w="9525">
            <a:noFill/>
            <a:miter lim="800000"/>
            <a:headEnd/>
            <a:tailEnd/>
          </a:ln>
          <a:effectLst/>
        </p:spPr>
        <p:txBody>
          <a:bodyPr wrap="square" lIns="91435" tIns="45717" rIns="91435" bIns="45717">
            <a:spAutoFit/>
          </a:bodyPr>
          <a:lstStyle/>
          <a:p>
            <a:pPr algn="l" rtl="0" eaLnBrk="0" hangingPunct="0">
              <a:defRPr/>
            </a:pPr>
            <a:r>
              <a:rPr lang="en-US" sz="1000" i="1" kern="1200" dirty="0">
                <a:solidFill>
                  <a:srgbClr val="FFFFFF"/>
                </a:solidFill>
                <a:effectLst>
                  <a:outerShdw blurRad="38100" dist="38100" dir="2700000" algn="tl">
                    <a:srgbClr val="000000">
                      <a:alpha val="43137"/>
                    </a:srgbClr>
                  </a:outerShdw>
                </a:effectLst>
                <a:latin typeface="Segoe"/>
                <a:ea typeface="+mn-ea"/>
                <a:cs typeface="+mn-cs"/>
              </a:rPr>
              <a:t>file shares and directories</a:t>
            </a:r>
            <a:endParaRPr lang="en-US" sz="1100" i="1"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312" name="Line 52"/>
          <p:cNvSpPr>
            <a:spLocks noChangeShapeType="1"/>
          </p:cNvSpPr>
          <p:nvPr/>
        </p:nvSpPr>
        <p:spPr bwMode="auto">
          <a:xfrm>
            <a:off x="2004424" y="4404005"/>
            <a:ext cx="125412" cy="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pic>
        <p:nvPicPr>
          <p:cNvPr id="313" name="Picture 312" descr="SharePoint_Prod_Tech_bw.png"/>
          <p:cNvPicPr>
            <a:picLocks noChangeAspect="1"/>
          </p:cNvPicPr>
          <p:nvPr/>
        </p:nvPicPr>
        <p:blipFill>
          <a:blip r:embed="rId10" cstate="print">
            <a:lum bright="100000" contrast="100000"/>
          </a:blip>
          <a:stretch>
            <a:fillRect/>
          </a:stretch>
        </p:blipFill>
        <p:spPr>
          <a:xfrm>
            <a:off x="264414" y="2824223"/>
            <a:ext cx="1375162" cy="414327"/>
          </a:xfrm>
          <a:prstGeom prst="rect">
            <a:avLst/>
          </a:prstGeom>
          <a:effectLst>
            <a:outerShdw blurRad="50800" dist="38100" dir="2700000" algn="tl" rotWithShape="0">
              <a:prstClr val="black">
                <a:alpha val="40000"/>
              </a:prstClr>
            </a:outerShdw>
          </a:effectLst>
        </p:spPr>
      </p:pic>
      <p:pic>
        <p:nvPicPr>
          <p:cNvPr id="314" name="Picture 2" descr="D:\Projects\Microsoft\DPM PartnerVideo\images\XP_bw.png"/>
          <p:cNvPicPr>
            <a:picLocks noChangeAspect="1" noChangeArrowheads="1"/>
          </p:cNvPicPr>
          <p:nvPr/>
        </p:nvPicPr>
        <p:blipFill>
          <a:blip r:embed="rId11" cstate="print"/>
          <a:stretch>
            <a:fillRect/>
          </a:stretch>
        </p:blipFill>
        <p:spPr bwMode="auto">
          <a:xfrm>
            <a:off x="469801" y="4262035"/>
            <a:ext cx="1041232" cy="224906"/>
          </a:xfrm>
          <a:prstGeom prst="rect">
            <a:avLst/>
          </a:prstGeom>
          <a:noFill/>
          <a:ln>
            <a:noFill/>
          </a:ln>
          <a:effectLst>
            <a:outerShdw blurRad="50800" dist="38100" dir="2700000" algn="tl" rotWithShape="0">
              <a:prstClr val="black">
                <a:alpha val="40000"/>
              </a:prstClr>
            </a:outerShdw>
          </a:effectLst>
        </p:spPr>
      </p:pic>
      <p:pic>
        <p:nvPicPr>
          <p:cNvPr id="315" name="Picture 3" descr="D:\Projects\Microsoft\DPM PartnerVideo\images\Vista_bw.png"/>
          <p:cNvPicPr>
            <a:picLocks noChangeAspect="1" noChangeArrowheads="1"/>
          </p:cNvPicPr>
          <p:nvPr/>
        </p:nvPicPr>
        <p:blipFill>
          <a:blip r:embed="rId12" cstate="print"/>
          <a:stretch>
            <a:fillRect/>
          </a:stretch>
        </p:blipFill>
        <p:spPr bwMode="auto">
          <a:xfrm>
            <a:off x="431798" y="4565686"/>
            <a:ext cx="1067893" cy="213578"/>
          </a:xfrm>
          <a:prstGeom prst="rect">
            <a:avLst/>
          </a:prstGeom>
          <a:noFill/>
          <a:effectLst>
            <a:outerShdw blurRad="50800" dist="38100" dir="2700000" algn="tl" rotWithShape="0">
              <a:prstClr val="black">
                <a:alpha val="40000"/>
              </a:prstClr>
            </a:outerShdw>
          </a:effectLst>
        </p:spPr>
      </p:pic>
      <p:grpSp>
        <p:nvGrpSpPr>
          <p:cNvPr id="4" name="Group 315"/>
          <p:cNvGrpSpPr/>
          <p:nvPr/>
        </p:nvGrpSpPr>
        <p:grpSpPr>
          <a:xfrm>
            <a:off x="1498615" y="2099733"/>
            <a:ext cx="640203" cy="555912"/>
            <a:chOff x="1705369" y="2022475"/>
            <a:chExt cx="708891" cy="615556"/>
          </a:xfrm>
        </p:grpSpPr>
        <p:pic>
          <p:nvPicPr>
            <p:cNvPr id="317" name="Picture 2" descr="D:\Projects\Microsoft\DPM_Deck\images\Vista (344).png"/>
            <p:cNvPicPr>
              <a:picLocks noChangeAspect="1" noChangeArrowheads="1"/>
            </p:cNvPicPr>
            <p:nvPr/>
          </p:nvPicPr>
          <p:blipFill>
            <a:blip r:embed="rId13" cstate="print"/>
            <a:srcRect/>
            <a:stretch>
              <a:fillRect/>
            </a:stretch>
          </p:blipFill>
          <p:spPr bwMode="auto">
            <a:xfrm>
              <a:off x="1705369" y="2022475"/>
              <a:ext cx="615556" cy="615556"/>
            </a:xfrm>
            <a:prstGeom prst="rect">
              <a:avLst/>
            </a:prstGeom>
            <a:noFill/>
          </p:spPr>
        </p:pic>
        <p:grpSp>
          <p:nvGrpSpPr>
            <p:cNvPr id="5" name="Group 16"/>
            <p:cNvGrpSpPr/>
            <p:nvPr/>
          </p:nvGrpSpPr>
          <p:grpSpPr>
            <a:xfrm>
              <a:off x="2089904" y="2320602"/>
              <a:ext cx="324356" cy="317429"/>
              <a:chOff x="6691381" y="3538566"/>
              <a:chExt cx="1282751" cy="1346654"/>
            </a:xfrm>
          </p:grpSpPr>
          <p:sp>
            <p:nvSpPr>
              <p:cNvPr id="319" name="Oval 318"/>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nvGrpSpPr>
              <p:cNvPr id="6" name="Group 17"/>
              <p:cNvGrpSpPr/>
              <p:nvPr/>
            </p:nvGrpSpPr>
            <p:grpSpPr>
              <a:xfrm flipH="1">
                <a:off x="6802955" y="3538566"/>
                <a:ext cx="915230" cy="1242090"/>
                <a:chOff x="8100716" y="3773214"/>
                <a:chExt cx="441437" cy="599089"/>
              </a:xfrm>
            </p:grpSpPr>
            <p:sp>
              <p:nvSpPr>
                <p:cNvPr id="321" name="Flowchart: Magnetic Disk 320"/>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322" name="Oval 321"/>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grpSp>
      <p:grpSp>
        <p:nvGrpSpPr>
          <p:cNvPr id="7" name="Group 322"/>
          <p:cNvGrpSpPr/>
          <p:nvPr/>
        </p:nvGrpSpPr>
        <p:grpSpPr>
          <a:xfrm>
            <a:off x="1486944" y="2810932"/>
            <a:ext cx="641433" cy="538537"/>
            <a:chOff x="1705369" y="2742142"/>
            <a:chExt cx="733168" cy="615556"/>
          </a:xfrm>
        </p:grpSpPr>
        <p:pic>
          <p:nvPicPr>
            <p:cNvPr id="324" name="Picture 2" descr="D:\Projects\Microsoft\DPM_Deck\images\Vista (344).png"/>
            <p:cNvPicPr>
              <a:picLocks noChangeAspect="1" noChangeArrowheads="1"/>
            </p:cNvPicPr>
            <p:nvPr/>
          </p:nvPicPr>
          <p:blipFill>
            <a:blip r:embed="rId14" cstate="print"/>
            <a:srcRect/>
            <a:stretch>
              <a:fillRect/>
            </a:stretch>
          </p:blipFill>
          <p:spPr bwMode="auto">
            <a:xfrm>
              <a:off x="1705369" y="2742142"/>
              <a:ext cx="615556" cy="615556"/>
            </a:xfrm>
            <a:prstGeom prst="rect">
              <a:avLst/>
            </a:prstGeom>
            <a:noFill/>
          </p:spPr>
        </p:pic>
        <p:grpSp>
          <p:nvGrpSpPr>
            <p:cNvPr id="8" name="Group 16"/>
            <p:cNvGrpSpPr/>
            <p:nvPr/>
          </p:nvGrpSpPr>
          <p:grpSpPr>
            <a:xfrm>
              <a:off x="2114181" y="3040269"/>
              <a:ext cx="324356" cy="317429"/>
              <a:chOff x="6691381" y="3538566"/>
              <a:chExt cx="1282751" cy="1346654"/>
            </a:xfrm>
          </p:grpSpPr>
          <p:sp>
            <p:nvSpPr>
              <p:cNvPr id="326" name="Oval 325"/>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9" name="Group 17"/>
              <p:cNvGrpSpPr/>
              <p:nvPr/>
            </p:nvGrpSpPr>
            <p:grpSpPr>
              <a:xfrm flipH="1">
                <a:off x="6802955" y="3538566"/>
                <a:ext cx="915230" cy="1242090"/>
                <a:chOff x="8100716" y="3773214"/>
                <a:chExt cx="441437" cy="599089"/>
              </a:xfrm>
            </p:grpSpPr>
            <p:sp>
              <p:nvSpPr>
                <p:cNvPr id="328" name="Flowchart: Magnetic Disk 327"/>
                <p:cNvSpPr/>
                <p:nvPr/>
              </p:nvSpPr>
              <p:spPr>
                <a:xfrm>
                  <a:off x="8100719" y="3773214"/>
                  <a:ext cx="441434" cy="599089"/>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9" name="Oval 328"/>
                <p:cNvSpPr/>
                <p:nvPr/>
              </p:nvSpPr>
              <p:spPr>
                <a:xfrm>
                  <a:off x="8100716" y="3773214"/>
                  <a:ext cx="438912" cy="194854"/>
                </a:xfrm>
                <a:prstGeom prst="ellipse">
                  <a:avLst/>
                </a:prstGeom>
                <a:gradFill>
                  <a:gsLst>
                    <a:gs pos="31000">
                      <a:sysClr val="window" lastClr="FFFFFF"/>
                    </a:gs>
                    <a:gs pos="82000">
                      <a:srgbClr val="691987">
                        <a:lumMod val="40000"/>
                        <a:lumOff val="60000"/>
                      </a:srgbClr>
                    </a:gs>
                  </a:gsLst>
                  <a:lin ang="17400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grpSp>
      <p:pic>
        <p:nvPicPr>
          <p:cNvPr id="331" name="Picture 8" descr="D:\Projects\Microsoft\DPM PartnerVideo\images\server08_bl.png"/>
          <p:cNvPicPr>
            <a:picLocks noChangeAspect="1" noChangeArrowheads="1"/>
          </p:cNvPicPr>
          <p:nvPr/>
        </p:nvPicPr>
        <p:blipFill>
          <a:blip r:embed="rId15" cstate="print"/>
          <a:stretch>
            <a:fillRect/>
          </a:stretch>
        </p:blipFill>
        <p:spPr bwMode="auto">
          <a:xfrm>
            <a:off x="2205215" y="4570421"/>
            <a:ext cx="1371198" cy="205679"/>
          </a:xfrm>
          <a:prstGeom prst="rect">
            <a:avLst/>
          </a:prstGeom>
          <a:noFill/>
          <a:effectLst>
            <a:outerShdw blurRad="50800" dist="38100" dir="2700000" algn="tl" rotWithShape="0">
              <a:prstClr val="black">
                <a:alpha val="40000"/>
              </a:prstClr>
            </a:outerShdw>
          </a:effectLst>
        </p:spPr>
      </p:pic>
      <p:pic>
        <p:nvPicPr>
          <p:cNvPr id="332" name="Picture 2" descr="D:\Projects\Microsoft\DPM PartnerVideo\images\platform.png"/>
          <p:cNvPicPr>
            <a:picLocks noChangeAspect="1" noChangeArrowheads="1"/>
          </p:cNvPicPr>
          <p:nvPr/>
        </p:nvPicPr>
        <p:blipFill>
          <a:blip r:embed="rId16" cstate="print">
            <a:duotone>
              <a:srgbClr val="5082B9">
                <a:shade val="45000"/>
                <a:satMod val="135000"/>
              </a:srgbClr>
              <a:prstClr val="white"/>
            </a:duotone>
            <a:lum bright="-30000"/>
          </a:blip>
          <a:srcRect/>
          <a:stretch>
            <a:fillRect/>
          </a:stretch>
        </p:blipFill>
        <p:spPr bwMode="auto">
          <a:xfrm>
            <a:off x="3274919" y="2683949"/>
            <a:ext cx="1726055" cy="1063963"/>
          </a:xfrm>
          <a:prstGeom prst="rect">
            <a:avLst/>
          </a:prstGeom>
          <a:noFill/>
          <a:effectLst>
            <a:outerShdw blurRad="50800" dist="38100" dir="2700000" algn="tl" rotWithShape="0">
              <a:prstClr val="black">
                <a:alpha val="40000"/>
              </a:prstClr>
            </a:outerShdw>
          </a:effectLst>
        </p:spPr>
      </p:pic>
      <p:sp>
        <p:nvSpPr>
          <p:cNvPr id="333" name="AutoShape 65"/>
          <p:cNvSpPr>
            <a:spLocks noChangeArrowheads="1"/>
          </p:cNvSpPr>
          <p:nvPr/>
        </p:nvSpPr>
        <p:spPr bwMode="auto">
          <a:xfrm>
            <a:off x="2242339" y="2820310"/>
            <a:ext cx="1347528" cy="519334"/>
          </a:xfrm>
          <a:prstGeom prst="rightArrow">
            <a:avLst>
              <a:gd name="adj1" fmla="val 59620"/>
              <a:gd name="adj2" fmla="val 75808"/>
            </a:avLst>
          </a:prstGeom>
          <a:gradFill rotWithShape="1">
            <a:gsLst>
              <a:gs pos="0">
                <a:srgbClr val="000000">
                  <a:lumMod val="85000"/>
                  <a:lumOff val="15000"/>
                  <a:alpha val="28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Segoe"/>
                <a:ea typeface="+mn-ea"/>
                <a:cs typeface="+mn-cs"/>
              </a:rPr>
              <a:t>Up to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Segoe"/>
                <a:ea typeface="+mn-ea"/>
                <a:cs typeface="+mn-cs"/>
              </a:rPr>
              <a:t>Every 15 minutes</a:t>
            </a:r>
          </a:p>
        </p:txBody>
      </p:sp>
      <p:sp>
        <p:nvSpPr>
          <p:cNvPr id="334" name="AutoShape 69"/>
          <p:cNvSpPr>
            <a:spLocks noChangeArrowheads="1"/>
          </p:cNvSpPr>
          <p:nvPr/>
        </p:nvSpPr>
        <p:spPr bwMode="auto">
          <a:xfrm rot="2224950" flipV="1">
            <a:off x="4506126" y="3957470"/>
            <a:ext cx="660205" cy="348802"/>
          </a:xfrm>
          <a:prstGeom prst="rightArrow">
            <a:avLst>
              <a:gd name="adj1" fmla="val 64315"/>
              <a:gd name="adj2" fmla="val 74428"/>
            </a:avLst>
          </a:prstGeom>
          <a:gradFill rotWithShape="1">
            <a:gsLst>
              <a:gs pos="0">
                <a:srgbClr val="000000">
                  <a:lumMod val="85000"/>
                  <a:lumOff val="15000"/>
                  <a:alpha val="28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FFFF99"/>
              </a:solidFill>
              <a:effectLst>
                <a:outerShdw blurRad="38100" dist="38100" dir="2700000" algn="tl">
                  <a:srgbClr val="000000">
                    <a:alpha val="43137"/>
                  </a:srgbClr>
                </a:outerShdw>
              </a:effectLst>
              <a:uLnTx/>
              <a:uFillTx/>
              <a:latin typeface="Segoe"/>
              <a:ea typeface="+mn-ea"/>
              <a:cs typeface="+mn-cs"/>
            </a:endParaRPr>
          </a:p>
        </p:txBody>
      </p:sp>
      <p:grpSp>
        <p:nvGrpSpPr>
          <p:cNvPr id="10" name="Group 176"/>
          <p:cNvGrpSpPr/>
          <p:nvPr/>
        </p:nvGrpSpPr>
        <p:grpSpPr>
          <a:xfrm>
            <a:off x="4864661" y="4325842"/>
            <a:ext cx="1796210" cy="670296"/>
            <a:chOff x="4864661" y="4195217"/>
            <a:chExt cx="1796210" cy="670296"/>
          </a:xfrm>
        </p:grpSpPr>
        <p:sp>
          <p:nvSpPr>
            <p:cNvPr id="292" name="TextBox 97"/>
            <p:cNvSpPr txBox="1">
              <a:spLocks noChangeArrowheads="1"/>
            </p:cNvSpPr>
            <p:nvPr/>
          </p:nvSpPr>
          <p:spPr bwMode="auto">
            <a:xfrm>
              <a:off x="5525442" y="4255339"/>
              <a:ext cx="1135429" cy="523214"/>
            </a:xfrm>
            <a:prstGeom prst="rect">
              <a:avLst/>
            </a:prstGeom>
            <a:noFill/>
            <a:ln w="9525">
              <a:noFill/>
              <a:miter lim="800000"/>
              <a:headEnd/>
              <a:tailEnd/>
            </a:ln>
          </p:spPr>
          <p:txBody>
            <a:bodyPr wrap="none" lIns="91435" tIns="45717" rIns="91435" bIns="45717">
              <a:spAutoFit/>
            </a:bodyPr>
            <a:lstStyle/>
            <a:p>
              <a:pPr algn="l" rtl="0" eaLnBrk="0" hangingPunct="0">
                <a:defRPr/>
              </a:pPr>
              <a:r>
                <a:rPr lang="en-US" sz="1400" kern="1200" dirty="0">
                  <a:solidFill>
                    <a:srgbClr val="FFFFFF"/>
                  </a:solidFill>
                  <a:effectLst>
                    <a:outerShdw blurRad="38100" dist="38100" dir="2700000" algn="tl">
                      <a:srgbClr val="000000">
                        <a:alpha val="43137"/>
                      </a:srgbClr>
                    </a:outerShdw>
                  </a:effectLst>
                  <a:latin typeface="Segoe"/>
                  <a:ea typeface="+mn-ea"/>
                  <a:cs typeface="+mn-cs"/>
                </a:rPr>
                <a:t>Tape-based </a:t>
              </a:r>
            </a:p>
            <a:p>
              <a:pPr algn="l" rtl="0" eaLnBrk="0" hangingPunct="0">
                <a:defRPr/>
              </a:pPr>
              <a:r>
                <a:rPr lang="en-US" sz="1400" kern="1200" dirty="0" smtClean="0">
                  <a:solidFill>
                    <a:srgbClr val="FFFFFF"/>
                  </a:solidFill>
                  <a:effectLst>
                    <a:outerShdw blurRad="38100" dist="38100" dir="2700000" algn="tl">
                      <a:srgbClr val="000000">
                        <a:alpha val="43137"/>
                      </a:srgbClr>
                    </a:outerShdw>
                  </a:effectLst>
                  <a:latin typeface="Segoe"/>
                  <a:ea typeface="+mn-ea"/>
                  <a:cs typeface="+mn-cs"/>
                </a:rPr>
                <a:t>Backup</a:t>
              </a:r>
              <a:endParaRPr lang="en-US" sz="1400" kern="1200" dirty="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11" name="Group 190"/>
            <p:cNvGrpSpPr/>
            <p:nvPr/>
          </p:nvGrpSpPr>
          <p:grpSpPr>
            <a:xfrm>
              <a:off x="4864661" y="4195217"/>
              <a:ext cx="793273" cy="670296"/>
              <a:chOff x="6517947" y="3648401"/>
              <a:chExt cx="978544" cy="826845"/>
            </a:xfrm>
          </p:grpSpPr>
          <p:sp>
            <p:nvSpPr>
              <p:cNvPr id="336" name="Oval 335"/>
              <p:cNvSpPr/>
              <p:nvPr/>
            </p:nvSpPr>
            <p:spPr>
              <a:xfrm rot="20898827">
                <a:off x="6517947" y="4097589"/>
                <a:ext cx="978544" cy="377657"/>
              </a:xfrm>
              <a:prstGeom prst="ellipse">
                <a:avLst/>
              </a:prstGeom>
              <a:gradFill flip="none" rotWithShape="1">
                <a:gsLst>
                  <a:gs pos="0">
                    <a:srgbClr val="000000">
                      <a:alpha val="66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2" name="Group 226"/>
              <p:cNvGrpSpPr/>
              <p:nvPr/>
            </p:nvGrpSpPr>
            <p:grpSpPr>
              <a:xfrm>
                <a:off x="6577525" y="3648397"/>
                <a:ext cx="754063" cy="809275"/>
                <a:chOff x="5231969" y="4111454"/>
                <a:chExt cx="754063" cy="929276"/>
              </a:xfrm>
            </p:grpSpPr>
            <p:pic>
              <p:nvPicPr>
                <p:cNvPr id="338" name="Picture 10" descr="D:\Projects\Microsoft\DPM PartnerVideo\images\tape.png"/>
                <p:cNvPicPr>
                  <a:picLocks noChangeAspect="1" noChangeArrowheads="1"/>
                </p:cNvPicPr>
                <p:nvPr/>
              </p:nvPicPr>
              <p:blipFill>
                <a:blip r:embed="rId17" cstate="print">
                  <a:duotone>
                    <a:prstClr val="black"/>
                    <a:srgbClr val="64BE46">
                      <a:lumMod val="75000"/>
                      <a:tint val="45000"/>
                      <a:satMod val="400000"/>
                    </a:srgbClr>
                  </a:duotone>
                </a:blip>
                <a:srcRect/>
                <a:stretch>
                  <a:fillRect/>
                </a:stretch>
              </p:blipFill>
              <p:spPr bwMode="auto">
                <a:xfrm>
                  <a:off x="5231969" y="4586362"/>
                  <a:ext cx="663272" cy="454368"/>
                </a:xfrm>
                <a:prstGeom prst="rect">
                  <a:avLst/>
                </a:prstGeom>
                <a:noFill/>
              </p:spPr>
            </p:pic>
            <p:pic>
              <p:nvPicPr>
                <p:cNvPr id="339" name="Picture 10" descr="D:\Projects\Microsoft\DPM PartnerVideo\images\tape.png"/>
                <p:cNvPicPr>
                  <a:picLocks noChangeAspect="1" noChangeArrowheads="1"/>
                </p:cNvPicPr>
                <p:nvPr/>
              </p:nvPicPr>
              <p:blipFill>
                <a:blip r:embed="rId17" cstate="print">
                  <a:lum contrast="20000"/>
                </a:blip>
                <a:srcRect/>
                <a:stretch>
                  <a:fillRect/>
                </a:stretch>
              </p:blipFill>
              <p:spPr bwMode="auto">
                <a:xfrm>
                  <a:off x="5316581" y="4463621"/>
                  <a:ext cx="663272" cy="454368"/>
                </a:xfrm>
                <a:prstGeom prst="rect">
                  <a:avLst/>
                </a:prstGeom>
                <a:noFill/>
              </p:spPr>
            </p:pic>
            <p:pic>
              <p:nvPicPr>
                <p:cNvPr id="340" name="Picture 10" descr="D:\Projects\Microsoft\DPM PartnerVideo\images\tape.png"/>
                <p:cNvPicPr>
                  <a:picLocks noChangeAspect="1" noChangeArrowheads="1"/>
                </p:cNvPicPr>
                <p:nvPr/>
              </p:nvPicPr>
              <p:blipFill>
                <a:blip r:embed="rId17" cstate="print">
                  <a:duotone>
                    <a:srgbClr val="F3E207">
                      <a:shade val="45000"/>
                      <a:satMod val="135000"/>
                    </a:srgbClr>
                    <a:prstClr val="white"/>
                  </a:duotone>
                </a:blip>
                <a:srcRect/>
                <a:stretch>
                  <a:fillRect/>
                </a:stretch>
              </p:blipFill>
              <p:spPr bwMode="auto">
                <a:xfrm>
                  <a:off x="5254797" y="4383302"/>
                  <a:ext cx="663272" cy="454368"/>
                </a:xfrm>
                <a:prstGeom prst="rect">
                  <a:avLst/>
                </a:prstGeom>
                <a:noFill/>
              </p:spPr>
            </p:pic>
            <p:pic>
              <p:nvPicPr>
                <p:cNvPr id="341" name="Picture 10" descr="D:\Projects\Microsoft\DPM PartnerVideo\images\tape.png"/>
                <p:cNvPicPr>
                  <a:picLocks noChangeAspect="1" noChangeArrowheads="1"/>
                </p:cNvPicPr>
                <p:nvPr/>
              </p:nvPicPr>
              <p:blipFill>
                <a:blip r:embed="rId17" cstate="print">
                  <a:duotone>
                    <a:prstClr val="black"/>
                    <a:srgbClr val="FFA514">
                      <a:tint val="45000"/>
                      <a:satMod val="400000"/>
                    </a:srgbClr>
                  </a:duotone>
                </a:blip>
                <a:srcRect/>
                <a:stretch>
                  <a:fillRect/>
                </a:stretch>
              </p:blipFill>
              <p:spPr bwMode="auto">
                <a:xfrm>
                  <a:off x="5291868" y="4241200"/>
                  <a:ext cx="663272" cy="454368"/>
                </a:xfrm>
                <a:prstGeom prst="rect">
                  <a:avLst/>
                </a:prstGeom>
                <a:noFill/>
              </p:spPr>
            </p:pic>
            <p:pic>
              <p:nvPicPr>
                <p:cNvPr id="342" name="Picture 10" descr="D:\Projects\Microsoft\DPM PartnerVideo\images\tape.png"/>
                <p:cNvPicPr>
                  <a:picLocks noChangeAspect="1" noChangeArrowheads="1"/>
                </p:cNvPicPr>
                <p:nvPr/>
              </p:nvPicPr>
              <p:blipFill>
                <a:blip r:embed="rId17" cstate="print">
                  <a:duotone>
                    <a:prstClr val="black"/>
                    <a:srgbClr val="FF0000">
                      <a:tint val="45000"/>
                      <a:satMod val="400000"/>
                    </a:srgbClr>
                  </a:duotone>
                </a:blip>
                <a:srcRect/>
                <a:stretch>
                  <a:fillRect/>
                </a:stretch>
              </p:blipFill>
              <p:spPr bwMode="auto">
                <a:xfrm>
                  <a:off x="5322760" y="4111454"/>
                  <a:ext cx="663272" cy="454368"/>
                </a:xfrm>
                <a:prstGeom prst="rect">
                  <a:avLst/>
                </a:prstGeom>
                <a:noFill/>
              </p:spPr>
            </p:pic>
          </p:grpSp>
        </p:grpSp>
      </p:grpSp>
      <p:grpSp>
        <p:nvGrpSpPr>
          <p:cNvPr id="13" name="Group 363"/>
          <p:cNvGrpSpPr/>
          <p:nvPr/>
        </p:nvGrpSpPr>
        <p:grpSpPr>
          <a:xfrm>
            <a:off x="1488833" y="4222043"/>
            <a:ext cx="671184" cy="640949"/>
            <a:chOff x="4368800" y="4343400"/>
            <a:chExt cx="939803" cy="897467"/>
          </a:xfrm>
        </p:grpSpPr>
        <p:pic>
          <p:nvPicPr>
            <p:cNvPr id="365" name="Picture 2" descr="D:\Projects\Microsoft\DPM_Deck\images\Vista (344).png"/>
            <p:cNvPicPr>
              <a:picLocks noChangeAspect="1" noChangeArrowheads="1"/>
            </p:cNvPicPr>
            <p:nvPr/>
          </p:nvPicPr>
          <p:blipFill>
            <a:blip r:embed="rId18" cstate="print"/>
            <a:srcRect/>
            <a:stretch>
              <a:fillRect/>
            </a:stretch>
          </p:blipFill>
          <p:spPr bwMode="auto">
            <a:xfrm>
              <a:off x="4368800" y="4343400"/>
              <a:ext cx="615556" cy="615556"/>
            </a:xfrm>
            <a:prstGeom prst="rect">
              <a:avLst/>
            </a:prstGeom>
            <a:noFill/>
          </p:spPr>
        </p:pic>
        <p:pic>
          <p:nvPicPr>
            <p:cNvPr id="366" name="Picture 4" descr="D:\ref\air\buttons\All_Vista\VISTA_05\oobefldr.dll_I006d_0409.png"/>
            <p:cNvPicPr>
              <a:picLocks noChangeAspect="1" noChangeArrowheads="1"/>
            </p:cNvPicPr>
            <p:nvPr/>
          </p:nvPicPr>
          <p:blipFill>
            <a:blip r:embed="rId19" cstate="print"/>
            <a:srcRect/>
            <a:stretch>
              <a:fillRect/>
            </a:stretch>
          </p:blipFill>
          <p:spPr bwMode="auto">
            <a:xfrm>
              <a:off x="4699002" y="4411133"/>
              <a:ext cx="609601" cy="609601"/>
            </a:xfrm>
            <a:prstGeom prst="rect">
              <a:avLst/>
            </a:prstGeom>
            <a:noFill/>
          </p:spPr>
        </p:pic>
        <p:pic>
          <p:nvPicPr>
            <p:cNvPr id="367" name="Picture 3" descr="D:\ref\air\buttons\All_Vista\VISTA_07\Keyboard.png"/>
            <p:cNvPicPr>
              <a:picLocks noChangeAspect="1" noChangeArrowheads="1"/>
            </p:cNvPicPr>
            <p:nvPr/>
          </p:nvPicPr>
          <p:blipFill>
            <a:blip r:embed="rId20" cstate="print"/>
            <a:srcRect/>
            <a:stretch>
              <a:fillRect/>
            </a:stretch>
          </p:blipFill>
          <p:spPr bwMode="auto">
            <a:xfrm>
              <a:off x="4555066" y="4707467"/>
              <a:ext cx="533400" cy="533400"/>
            </a:xfrm>
            <a:prstGeom prst="rect">
              <a:avLst/>
            </a:prstGeom>
            <a:noFill/>
          </p:spPr>
        </p:pic>
      </p:grpSp>
      <p:grpSp>
        <p:nvGrpSpPr>
          <p:cNvPr id="14" name="Group 367"/>
          <p:cNvGrpSpPr/>
          <p:nvPr/>
        </p:nvGrpSpPr>
        <p:grpSpPr>
          <a:xfrm>
            <a:off x="1518477" y="1399821"/>
            <a:ext cx="531598" cy="531598"/>
            <a:chOff x="1705369" y="1277408"/>
            <a:chExt cx="615556" cy="615556"/>
          </a:xfrm>
        </p:grpSpPr>
        <p:pic>
          <p:nvPicPr>
            <p:cNvPr id="369" name="Picture 2" descr="D:\Projects\Microsoft\DPM_Deck\images\Vista (344).png"/>
            <p:cNvPicPr>
              <a:picLocks noChangeAspect="1" noChangeArrowheads="1"/>
            </p:cNvPicPr>
            <p:nvPr/>
          </p:nvPicPr>
          <p:blipFill>
            <a:blip r:embed="rId21" cstate="print"/>
            <a:srcRect/>
            <a:stretch>
              <a:fillRect/>
            </a:stretch>
          </p:blipFill>
          <p:spPr bwMode="auto">
            <a:xfrm>
              <a:off x="1705369" y="1277408"/>
              <a:ext cx="615556" cy="615556"/>
            </a:xfrm>
            <a:prstGeom prst="rect">
              <a:avLst/>
            </a:prstGeom>
            <a:noFill/>
          </p:spPr>
        </p:pic>
        <p:pic>
          <p:nvPicPr>
            <p:cNvPr id="370" name="Picture 5" descr="D:\ref\air\buttons\All_Vista\VISTA_05\oobefldr.dll_I0066_0409.png"/>
            <p:cNvPicPr>
              <a:picLocks noChangeAspect="1" noChangeArrowheads="1"/>
            </p:cNvPicPr>
            <p:nvPr/>
          </p:nvPicPr>
          <p:blipFill>
            <a:blip r:embed="rId22" cstate="print"/>
            <a:srcRect/>
            <a:stretch>
              <a:fillRect/>
            </a:stretch>
          </p:blipFill>
          <p:spPr bwMode="auto">
            <a:xfrm>
              <a:off x="2001817" y="1552655"/>
              <a:ext cx="316754" cy="316755"/>
            </a:xfrm>
            <a:prstGeom prst="rect">
              <a:avLst/>
            </a:prstGeom>
            <a:noFill/>
          </p:spPr>
        </p:pic>
      </p:grpSp>
      <p:grpSp>
        <p:nvGrpSpPr>
          <p:cNvPr id="15" name="Group 370"/>
          <p:cNvGrpSpPr/>
          <p:nvPr/>
        </p:nvGrpSpPr>
        <p:grpSpPr>
          <a:xfrm>
            <a:off x="2321107" y="1648177"/>
            <a:ext cx="607209" cy="535475"/>
            <a:chOff x="2636703" y="1590675"/>
            <a:chExt cx="698018" cy="615556"/>
          </a:xfrm>
        </p:grpSpPr>
        <p:pic>
          <p:nvPicPr>
            <p:cNvPr id="372" name="Picture 2" descr="D:\Projects\Microsoft\DPM_Deck\images\Vista (344).png"/>
            <p:cNvPicPr>
              <a:picLocks noChangeAspect="1" noChangeArrowheads="1"/>
            </p:cNvPicPr>
            <p:nvPr/>
          </p:nvPicPr>
          <p:blipFill>
            <a:blip r:embed="rId23" cstate="print"/>
            <a:srcRect/>
            <a:stretch>
              <a:fillRect/>
            </a:stretch>
          </p:blipFill>
          <p:spPr bwMode="auto">
            <a:xfrm>
              <a:off x="2636703" y="1590675"/>
              <a:ext cx="615556" cy="615556"/>
            </a:xfrm>
            <a:prstGeom prst="rect">
              <a:avLst/>
            </a:prstGeom>
            <a:noFill/>
          </p:spPr>
        </p:pic>
        <p:pic>
          <p:nvPicPr>
            <p:cNvPr id="373" name="Picture 6" descr="D:\Projects\Microsoft\DPM PartnerVideo\images\windows.png"/>
            <p:cNvPicPr>
              <a:picLocks noChangeAspect="1" noChangeArrowheads="1"/>
            </p:cNvPicPr>
            <p:nvPr/>
          </p:nvPicPr>
          <p:blipFill>
            <a:blip r:embed="rId24" cstate="print"/>
            <a:srcRect/>
            <a:stretch>
              <a:fillRect/>
            </a:stretch>
          </p:blipFill>
          <p:spPr bwMode="auto">
            <a:xfrm>
              <a:off x="3047264" y="1949658"/>
              <a:ext cx="287457" cy="256573"/>
            </a:xfrm>
            <a:prstGeom prst="rect">
              <a:avLst/>
            </a:prstGeom>
            <a:noFill/>
          </p:spPr>
        </p:pic>
      </p:grpSp>
      <p:grpSp>
        <p:nvGrpSpPr>
          <p:cNvPr id="16" name="Group 373"/>
          <p:cNvGrpSpPr/>
          <p:nvPr/>
        </p:nvGrpSpPr>
        <p:grpSpPr>
          <a:xfrm>
            <a:off x="2263666" y="3556000"/>
            <a:ext cx="602307" cy="538012"/>
            <a:chOff x="1705369" y="3512608"/>
            <a:chExt cx="689118" cy="615556"/>
          </a:xfrm>
        </p:grpSpPr>
        <p:pic>
          <p:nvPicPr>
            <p:cNvPr id="375" name="Picture 2" descr="D:\Projects\Microsoft\DPM_Deck\images\Vista (344).png"/>
            <p:cNvPicPr>
              <a:picLocks noChangeAspect="1" noChangeArrowheads="1"/>
            </p:cNvPicPr>
            <p:nvPr/>
          </p:nvPicPr>
          <p:blipFill>
            <a:blip r:embed="rId25" cstate="print"/>
            <a:srcRect/>
            <a:stretch>
              <a:fillRect/>
            </a:stretch>
          </p:blipFill>
          <p:spPr bwMode="auto">
            <a:xfrm>
              <a:off x="1705369" y="3512608"/>
              <a:ext cx="615556" cy="615556"/>
            </a:xfrm>
            <a:prstGeom prst="rect">
              <a:avLst/>
            </a:prstGeom>
            <a:noFill/>
          </p:spPr>
        </p:pic>
        <p:pic>
          <p:nvPicPr>
            <p:cNvPr id="376" name="Picture 6" descr="D:\ref\air\buttons\All_Vista\VISTA_01\3.png"/>
            <p:cNvPicPr>
              <a:picLocks noChangeAspect="1" noChangeArrowheads="1"/>
            </p:cNvPicPr>
            <p:nvPr/>
          </p:nvPicPr>
          <p:blipFill>
            <a:blip r:embed="rId26" cstate="print"/>
            <a:srcRect/>
            <a:stretch>
              <a:fillRect/>
            </a:stretch>
          </p:blipFill>
          <p:spPr bwMode="auto">
            <a:xfrm>
              <a:off x="2070120" y="3769943"/>
              <a:ext cx="324367" cy="324367"/>
            </a:xfrm>
            <a:prstGeom prst="rect">
              <a:avLst/>
            </a:prstGeom>
            <a:noFill/>
          </p:spPr>
        </p:pic>
      </p:grpSp>
      <p:grpSp>
        <p:nvGrpSpPr>
          <p:cNvPr id="17" name="Group 386"/>
          <p:cNvGrpSpPr/>
          <p:nvPr/>
        </p:nvGrpSpPr>
        <p:grpSpPr>
          <a:xfrm>
            <a:off x="1510458" y="3556000"/>
            <a:ext cx="527692" cy="527692"/>
            <a:chOff x="2636703" y="1590675"/>
            <a:chExt cx="615556" cy="615556"/>
          </a:xfrm>
        </p:grpSpPr>
        <p:pic>
          <p:nvPicPr>
            <p:cNvPr id="388" name="Picture 2" descr="D:\Projects\Microsoft\DPM_Deck\images\Vista (344).png"/>
            <p:cNvPicPr>
              <a:picLocks noChangeAspect="1" noChangeArrowheads="1"/>
            </p:cNvPicPr>
            <p:nvPr/>
          </p:nvPicPr>
          <p:blipFill>
            <a:blip r:embed="rId27" cstate="print"/>
            <a:srcRect/>
            <a:stretch>
              <a:fillRect/>
            </a:stretch>
          </p:blipFill>
          <p:spPr bwMode="auto">
            <a:xfrm>
              <a:off x="2636703" y="1590675"/>
              <a:ext cx="615556" cy="615556"/>
            </a:xfrm>
            <a:prstGeom prst="rect">
              <a:avLst/>
            </a:prstGeom>
            <a:noFill/>
          </p:spPr>
        </p:pic>
        <p:pic>
          <p:nvPicPr>
            <p:cNvPr id="389" name="Picture 6" descr="D:\Projects\Microsoft\DPM PartnerVideo\images\windows.png"/>
            <p:cNvPicPr>
              <a:picLocks noChangeAspect="1" noChangeArrowheads="1"/>
            </p:cNvPicPr>
            <p:nvPr/>
          </p:nvPicPr>
          <p:blipFill>
            <a:blip r:embed="rId28" cstate="print"/>
            <a:srcRect/>
            <a:stretch>
              <a:fillRect/>
            </a:stretch>
          </p:blipFill>
          <p:spPr bwMode="auto">
            <a:xfrm>
              <a:off x="2998712" y="1844461"/>
              <a:ext cx="249053" cy="222295"/>
            </a:xfrm>
            <a:prstGeom prst="rect">
              <a:avLst/>
            </a:prstGeom>
            <a:noFill/>
          </p:spPr>
        </p:pic>
      </p:grpSp>
      <p:sp>
        <p:nvSpPr>
          <p:cNvPr id="392" name="Rounded Rectangle 391"/>
          <p:cNvSpPr/>
          <p:nvPr/>
        </p:nvSpPr>
        <p:spPr bwMode="auto">
          <a:xfrm>
            <a:off x="165144" y="5361977"/>
            <a:ext cx="8833104" cy="1280838"/>
          </a:xfrm>
          <a:prstGeom prst="roundRect">
            <a:avLst/>
          </a:prstGeom>
          <a:gradFill rotWithShape="1">
            <a:gsLst>
              <a:gs pos="0">
                <a:srgbClr val="64BE46">
                  <a:lumMod val="75000"/>
                  <a:alpha val="71000"/>
                </a:srgbClr>
              </a:gs>
              <a:gs pos="46000">
                <a:srgbClr val="447D27">
                  <a:alpha val="91000"/>
                </a:srgbClr>
              </a:gs>
            </a:gsLst>
            <a:lin ang="5400000" scaled="0"/>
          </a:gradFill>
          <a:ln w="9525">
            <a:noFill/>
            <a:miter lim="800000"/>
            <a:headEnd/>
            <a:tailEnd/>
          </a:ln>
          <a:scene3d>
            <a:camera prst="orthographicFront"/>
            <a:lightRig rig="threePt" dir="t"/>
          </a:scene3d>
          <a:sp3d>
            <a:bevelT w="50800" h="38100"/>
          </a:sp3d>
        </p:spPr>
        <p:txBody>
          <a:bodyPr wrap="none" lIns="91435" tIns="45717" rIns="91435" bIns="45717"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Segoe"/>
              <a:ea typeface="+mn-ea"/>
              <a:cs typeface="+mn-cs"/>
            </a:endParaRPr>
          </a:p>
        </p:txBody>
      </p:sp>
      <p:sp>
        <p:nvSpPr>
          <p:cNvPr id="393" name="Text Box 43"/>
          <p:cNvSpPr txBox="1">
            <a:spLocks noChangeArrowheads="1"/>
          </p:cNvSpPr>
          <p:nvPr/>
        </p:nvSpPr>
        <p:spPr bwMode="auto">
          <a:xfrm>
            <a:off x="304975" y="5450974"/>
            <a:ext cx="6931201" cy="1148001"/>
          </a:xfrm>
          <a:prstGeom prst="rect">
            <a:avLst/>
          </a:prstGeom>
          <a:noFill/>
          <a:ln w="9525" algn="ctr">
            <a:noFill/>
            <a:miter lim="800000"/>
            <a:headEnd/>
            <a:tailEnd/>
          </a:ln>
        </p:spPr>
        <p:txBody>
          <a:bodyPr wrap="square" lIns="91435" tIns="45717" rIns="91435" bIns="45717">
            <a:spAutoFit/>
          </a:bodyPr>
          <a:lstStyle/>
          <a:p>
            <a:pPr marL="284163" indent="-284163" algn="l" rtl="0">
              <a:lnSpc>
                <a:spcPct val="80000"/>
              </a:lnSpc>
              <a:spcBef>
                <a:spcPct val="20000"/>
              </a:spcBef>
              <a:buClr>
                <a:srgbClr val="050595"/>
              </a:buClr>
              <a:buSzPct val="95000"/>
            </a:pPr>
            <a:r>
              <a:rPr lang="en-US" sz="1700" b="1" kern="1200" dirty="0">
                <a:solidFill>
                  <a:srgbClr val="FFFF99"/>
                </a:solidFill>
                <a:effectLst>
                  <a:outerShdw blurRad="38100" dist="38100" dir="2700000" algn="tl">
                    <a:srgbClr val="000000">
                      <a:alpha val="43137"/>
                    </a:srgbClr>
                  </a:outerShdw>
                </a:effectLst>
                <a:latin typeface="Segoe" pitchFamily="34" charset="0"/>
                <a:ea typeface="+mn-ea"/>
                <a:cs typeface="+mn-cs"/>
              </a:rPr>
              <a:t>DPM 2007</a:t>
            </a:r>
            <a:endParaRPr lang="en-US" sz="1700" kern="1200" dirty="0">
              <a:solidFill>
                <a:srgbClr val="FFFF99"/>
              </a:solidFill>
              <a:effectLst>
                <a:outerShdw blurRad="38100" dist="38100" dir="2700000" algn="tl">
                  <a:srgbClr val="000000">
                    <a:alpha val="43137"/>
                  </a:srgbClr>
                </a:outerShdw>
              </a:effectLst>
              <a:latin typeface="Segoe" pitchFamily="34" charset="0"/>
              <a:ea typeface="+mn-ea"/>
              <a:cs typeface="+mn-cs"/>
            </a:endParaRPr>
          </a:p>
          <a:p>
            <a:pPr marL="223838" indent="-223838" defTabSz="914363">
              <a:lnSpc>
                <a:spcPts val="1000"/>
              </a:lnSpc>
              <a:spcBef>
                <a:spcPts val="1200"/>
              </a:spcBef>
              <a:buClr>
                <a:srgbClr val="FFFFFF"/>
              </a:buClr>
              <a:buSzPct val="130000"/>
              <a:buFont typeface="Arial" pitchFamily="34" charset="0"/>
              <a:buChar char="•"/>
            </a:pPr>
            <a:r>
              <a:rPr lang="en-US" sz="1500" dirty="0" smtClean="0">
                <a:solidFill>
                  <a:srgbClr val="FFFFFF"/>
                </a:solidFill>
                <a:effectLst>
                  <a:outerShdw blurRad="38100" dist="38100" dir="2700000" algn="tl">
                    <a:srgbClr val="000000">
                      <a:alpha val="43137"/>
                    </a:srgbClr>
                  </a:outerShdw>
                </a:effectLst>
                <a:latin typeface="Segoe"/>
              </a:rPr>
              <a:t>Continuous Data Protection (CDP) for Windows application and file servers</a:t>
            </a:r>
          </a:p>
          <a:p>
            <a:pPr marL="223838" indent="-223838" defTabSz="914363">
              <a:lnSpc>
                <a:spcPts val="1000"/>
              </a:lnSpc>
              <a:spcBef>
                <a:spcPts val="1200"/>
              </a:spcBef>
              <a:buClr>
                <a:srgbClr val="FFFFFF"/>
              </a:buClr>
              <a:buSzPct val="130000"/>
              <a:buFont typeface="Arial" pitchFamily="34" charset="0"/>
              <a:buChar char="•"/>
            </a:pPr>
            <a:r>
              <a:rPr lang="en-US" sz="1500" dirty="0" smtClean="0">
                <a:solidFill>
                  <a:srgbClr val="FFFFFF"/>
                </a:solidFill>
                <a:effectLst>
                  <a:outerShdw blurRad="38100" dist="38100" dir="2700000" algn="tl">
                    <a:srgbClr val="000000">
                      <a:alpha val="43137"/>
                    </a:srgbClr>
                  </a:outerShdw>
                </a:effectLst>
                <a:latin typeface="Segoe"/>
              </a:rPr>
              <a:t>Rapid and reliable recovery from disk instead of tape</a:t>
            </a:r>
          </a:p>
          <a:p>
            <a:pPr marL="223838" indent="-223838" defTabSz="914363">
              <a:lnSpc>
                <a:spcPts val="1000"/>
              </a:lnSpc>
              <a:spcBef>
                <a:spcPts val="1200"/>
              </a:spcBef>
              <a:buClr>
                <a:srgbClr val="FFFFFF"/>
              </a:buClr>
              <a:buSzPct val="130000"/>
              <a:buFont typeface="Arial" pitchFamily="34" charset="0"/>
              <a:buChar char="•"/>
            </a:pPr>
            <a:r>
              <a:rPr lang="en-US" sz="1500" dirty="0" smtClean="0">
                <a:solidFill>
                  <a:srgbClr val="FFFFFF"/>
                </a:solidFill>
                <a:effectLst>
                  <a:outerShdw blurRad="38100" dist="38100" dir="2700000" algn="tl">
                    <a:srgbClr val="000000">
                      <a:alpha val="43137"/>
                    </a:srgbClr>
                  </a:outerShdw>
                </a:effectLst>
                <a:latin typeface="Segoe"/>
              </a:rPr>
              <a:t>Advanced technology for enterprises of all sizes</a:t>
            </a:r>
            <a:endParaRPr lang="en-US" sz="1500" kern="1200" dirty="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18" name="Group 183"/>
          <p:cNvGrpSpPr/>
          <p:nvPr/>
        </p:nvGrpSpPr>
        <p:grpSpPr>
          <a:xfrm>
            <a:off x="350265" y="3572517"/>
            <a:ext cx="1195420" cy="484945"/>
            <a:chOff x="228531" y="3551577"/>
            <a:chExt cx="1312830" cy="532575"/>
          </a:xfrm>
        </p:grpSpPr>
        <p:pic>
          <p:nvPicPr>
            <p:cNvPr id="309" name="Picture 7" descr="D:\MyPictures\MediaBank\DPM v2 protected workload logos (Exchange, SQL, SharePoint, Virtual Server)\Virtual_05-R2_bL.png"/>
            <p:cNvPicPr>
              <a:picLocks noChangeAspect="1" noChangeArrowheads="1"/>
            </p:cNvPicPr>
            <p:nvPr/>
          </p:nvPicPr>
          <p:blipFill>
            <a:blip r:embed="rId29" cstate="print">
              <a:lum bright="100000" contrast="100000"/>
            </a:blip>
            <a:srcRect/>
            <a:stretch>
              <a:fillRect/>
            </a:stretch>
          </p:blipFill>
          <p:spPr bwMode="auto">
            <a:xfrm>
              <a:off x="228531" y="3551577"/>
              <a:ext cx="1312830" cy="18250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6" name="Picture 2" descr="D:\Projects\Microsoft\DPM_Deck\031209\images\WS08-HypeV_h_rgb_r.png"/>
            <p:cNvPicPr>
              <a:picLocks noChangeAspect="1" noChangeArrowheads="1"/>
            </p:cNvPicPr>
            <p:nvPr/>
          </p:nvPicPr>
          <p:blipFill>
            <a:blip r:embed="rId30" cstate="print">
              <a:lum bright="100000" contrast="100000"/>
            </a:blip>
            <a:srcRect/>
            <a:stretch>
              <a:fillRect/>
            </a:stretch>
          </p:blipFill>
          <p:spPr bwMode="auto">
            <a:xfrm>
              <a:off x="232302" y="3740681"/>
              <a:ext cx="1280407" cy="343471"/>
            </a:xfrm>
            <a:prstGeom prst="rect">
              <a:avLst/>
            </a:prstGeom>
            <a:noFill/>
            <a:ln w="9525">
              <a:noFill/>
              <a:miter lim="800000"/>
              <a:headEnd/>
              <a:tailEnd/>
            </a:ln>
            <a:effectLst>
              <a:outerShdw blurRad="50800" dist="38100" dir="2700000" algn="tl" rotWithShape="0">
                <a:prstClr val="black">
                  <a:alpha val="40000"/>
                </a:prstClr>
              </a:outerShdw>
            </a:effectLst>
          </p:spPr>
        </p:pic>
      </p:grpSp>
      <p:pic>
        <p:nvPicPr>
          <p:cNvPr id="118" name="Picture 2" descr="D:\Projects\Microsoft\DPM PartnerVideo\images\platform.png"/>
          <p:cNvPicPr>
            <a:picLocks noChangeAspect="1" noChangeArrowheads="1"/>
          </p:cNvPicPr>
          <p:nvPr/>
        </p:nvPicPr>
        <p:blipFill>
          <a:blip r:embed="rId16" cstate="print">
            <a:duotone>
              <a:srgbClr val="5082B9">
                <a:shade val="45000"/>
                <a:satMod val="135000"/>
              </a:srgbClr>
              <a:prstClr val="white"/>
            </a:duotone>
            <a:lum bright="-30000"/>
          </a:blip>
          <a:srcRect/>
          <a:stretch>
            <a:fillRect/>
          </a:stretch>
        </p:blipFill>
        <p:spPr bwMode="auto">
          <a:xfrm>
            <a:off x="6829779" y="2655727"/>
            <a:ext cx="1975555" cy="1063963"/>
          </a:xfrm>
          <a:prstGeom prst="rect">
            <a:avLst/>
          </a:prstGeom>
          <a:noFill/>
          <a:effectLst>
            <a:outerShdw blurRad="50800" dist="38100" dir="2700000" algn="tl" rotWithShape="0">
              <a:prstClr val="black">
                <a:alpha val="40000"/>
              </a:prstClr>
            </a:outerShdw>
          </a:effectLst>
        </p:spPr>
      </p:pic>
      <p:pic>
        <p:nvPicPr>
          <p:cNvPr id="146" name="Picture 8" descr="E:\Projects\Microsoft\DPM_video\connect.dll_I2908_0409.png"/>
          <p:cNvPicPr>
            <a:picLocks noChangeAspect="1" noChangeArrowheads="1"/>
          </p:cNvPicPr>
          <p:nvPr/>
        </p:nvPicPr>
        <p:blipFill>
          <a:blip r:embed="rId31" cstate="print">
            <a:grayscl/>
          </a:blip>
          <a:srcRect/>
          <a:stretch>
            <a:fillRect/>
          </a:stretch>
        </p:blipFill>
        <p:spPr bwMode="auto">
          <a:xfrm>
            <a:off x="6957491" y="2442558"/>
            <a:ext cx="940019" cy="940019"/>
          </a:xfrm>
          <a:prstGeom prst="rect">
            <a:avLst/>
          </a:prstGeom>
          <a:noFill/>
        </p:spPr>
      </p:pic>
      <p:sp>
        <p:nvSpPr>
          <p:cNvPr id="170" name="Text Box 50"/>
          <p:cNvSpPr txBox="1">
            <a:spLocks noChangeArrowheads="1"/>
          </p:cNvSpPr>
          <p:nvPr/>
        </p:nvSpPr>
        <p:spPr bwMode="auto">
          <a:xfrm>
            <a:off x="6873498" y="3788957"/>
            <a:ext cx="1960783" cy="446270"/>
          </a:xfrm>
          <a:prstGeom prst="rect">
            <a:avLst/>
          </a:prstGeom>
          <a:noFill/>
          <a:ln w="9525">
            <a:noFill/>
            <a:miter lim="800000"/>
            <a:headEnd/>
            <a:tailEnd/>
          </a:ln>
          <a:effectLst/>
        </p:spPr>
        <p:txBody>
          <a:bodyPr wrap="none" lIns="91435" tIns="45717" rIns="91435" bIns="45717">
            <a:spAutoFit/>
          </a:bodyPr>
          <a:lstStyle/>
          <a:p>
            <a:pPr algn="ctr" rtl="0" eaLnBrk="0" hangingPunct="0">
              <a:defRPr/>
            </a:pPr>
            <a:r>
              <a:rPr lang="en-US" sz="1100" b="1" kern="1200" dirty="0">
                <a:latin typeface="Segoe"/>
                <a:ea typeface="+mn-ea"/>
                <a:cs typeface="+mn-cs"/>
              </a:rPr>
              <a:t>Disaster Recovery</a:t>
            </a:r>
          </a:p>
          <a:p>
            <a:pPr algn="ctr" rtl="0" eaLnBrk="0" hangingPunct="0">
              <a:defRPr/>
            </a:pPr>
            <a:r>
              <a:rPr lang="en-US" sz="1100" i="1" kern="1200" dirty="0" smtClean="0">
                <a:latin typeface="Segoe"/>
                <a:ea typeface="+mn-ea"/>
                <a:cs typeface="+mn-cs"/>
              </a:rPr>
              <a:t>with </a:t>
            </a:r>
            <a:r>
              <a:rPr lang="en-US" sz="1100" i="1" kern="1200" dirty="0">
                <a:latin typeface="Segoe"/>
                <a:ea typeface="+mn-ea"/>
                <a:cs typeface="+mn-cs"/>
              </a:rPr>
              <a:t>offsite replication &amp; tape</a:t>
            </a:r>
          </a:p>
        </p:txBody>
      </p:sp>
      <p:sp>
        <p:nvSpPr>
          <p:cNvPr id="171" name="Text Box 66"/>
          <p:cNvSpPr txBox="1">
            <a:spLocks noChangeArrowheads="1"/>
          </p:cNvSpPr>
          <p:nvPr/>
        </p:nvSpPr>
        <p:spPr bwMode="auto">
          <a:xfrm>
            <a:off x="6952840" y="3536514"/>
            <a:ext cx="1739609" cy="307771"/>
          </a:xfrm>
          <a:prstGeom prst="rect">
            <a:avLst/>
          </a:prstGeom>
          <a:noFill/>
          <a:ln w="9525">
            <a:noFill/>
            <a:miter lim="800000"/>
            <a:headEnd/>
            <a:tailEnd/>
          </a:ln>
          <a:effectLst/>
        </p:spPr>
        <p:txBody>
          <a:bodyPr wrap="square" lIns="91435" tIns="45717" rIns="91435" bIns="45717">
            <a:spAutoFit/>
          </a:bodyPr>
          <a:lstStyle/>
          <a:p>
            <a:pPr algn="ctr" rtl="0" eaLnBrk="0" hangingPunct="0">
              <a:defRPr/>
            </a:pPr>
            <a:r>
              <a:rPr lang="en-US" sz="1400" b="1" kern="1200" dirty="0">
                <a:latin typeface="Segoe"/>
                <a:ea typeface="+mn-ea"/>
                <a:cs typeface="+mn-cs"/>
              </a:rPr>
              <a:t>DPM 2007 sp1</a:t>
            </a:r>
            <a:endParaRPr lang="en-US" sz="1400" kern="1200" dirty="0">
              <a:latin typeface="Segoe"/>
              <a:ea typeface="+mn-ea"/>
              <a:cs typeface="+mn-cs"/>
            </a:endParaRPr>
          </a:p>
        </p:txBody>
      </p:sp>
      <p:grpSp>
        <p:nvGrpSpPr>
          <p:cNvPr id="19" name="Group 180"/>
          <p:cNvGrpSpPr/>
          <p:nvPr/>
        </p:nvGrpSpPr>
        <p:grpSpPr>
          <a:xfrm>
            <a:off x="5292523" y="2890357"/>
            <a:ext cx="973096" cy="541468"/>
            <a:chOff x="577712" y="2466885"/>
            <a:chExt cx="1131345" cy="629523"/>
          </a:xfrm>
        </p:grpSpPr>
        <p:pic>
          <p:nvPicPr>
            <p:cNvPr id="179" name="Picture 21" descr="cloud_01"/>
            <p:cNvPicPr>
              <a:picLocks noChangeAspect="1" noChangeArrowheads="1"/>
            </p:cNvPicPr>
            <p:nvPr/>
          </p:nvPicPr>
          <p:blipFill>
            <a:blip r:embed="rId32" cstate="print">
              <a:grayscl/>
            </a:blip>
            <a:srcRect/>
            <a:stretch>
              <a:fillRect/>
            </a:stretch>
          </p:blipFill>
          <p:spPr bwMode="auto">
            <a:xfrm>
              <a:off x="577712" y="2466885"/>
              <a:ext cx="864002" cy="440527"/>
            </a:xfrm>
            <a:prstGeom prst="rect">
              <a:avLst/>
            </a:prstGeom>
            <a:noFill/>
          </p:spPr>
        </p:pic>
        <p:pic>
          <p:nvPicPr>
            <p:cNvPr id="180" name="Picture 21" descr="cloud_01"/>
            <p:cNvPicPr>
              <a:picLocks noChangeAspect="1" noChangeArrowheads="1"/>
            </p:cNvPicPr>
            <p:nvPr/>
          </p:nvPicPr>
          <p:blipFill>
            <a:blip r:embed="rId33" cstate="print">
              <a:grayscl/>
            </a:blip>
            <a:srcRect/>
            <a:stretch>
              <a:fillRect/>
            </a:stretch>
          </p:blipFill>
          <p:spPr bwMode="auto">
            <a:xfrm>
              <a:off x="838199" y="2652385"/>
              <a:ext cx="870858" cy="444023"/>
            </a:xfrm>
            <a:prstGeom prst="rect">
              <a:avLst/>
            </a:prstGeom>
            <a:noFill/>
          </p:spPr>
        </p:pic>
      </p:grpSp>
      <p:sp>
        <p:nvSpPr>
          <p:cNvPr id="183" name="AutoShape 69"/>
          <p:cNvSpPr>
            <a:spLocks noChangeArrowheads="1"/>
          </p:cNvSpPr>
          <p:nvPr/>
        </p:nvSpPr>
        <p:spPr bwMode="auto">
          <a:xfrm>
            <a:off x="5731522" y="3006375"/>
            <a:ext cx="1148731" cy="305436"/>
          </a:xfrm>
          <a:prstGeom prst="rightArrow">
            <a:avLst>
              <a:gd name="adj1" fmla="val 64315"/>
              <a:gd name="adj2" fmla="val 100939"/>
            </a:avLst>
          </a:prstGeom>
          <a:gradFill rotWithShape="1">
            <a:gsLst>
              <a:gs pos="0">
                <a:srgbClr val="000000">
                  <a:lumMod val="85000"/>
                  <a:lumOff val="15000"/>
                  <a:alpha val="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algn="ctr" eaLnBrk="0" fontAlgn="auto" hangingPunct="0">
              <a:spcBef>
                <a:spcPts val="0"/>
              </a:spcBef>
              <a:spcAft>
                <a:spcPts val="0"/>
              </a:spcAft>
              <a:defRPr/>
            </a:pPr>
            <a:endParaRPr lang="en-GB" sz="900">
              <a:solidFill>
                <a:srgbClr val="FFFF99"/>
              </a:solidFill>
              <a:effectLst>
                <a:outerShdw blurRad="38100" dist="38100" dir="2700000" algn="tl">
                  <a:srgbClr val="000000">
                    <a:alpha val="43137"/>
                  </a:srgbClr>
                </a:outerShdw>
              </a:effectLst>
              <a:latin typeface="Segoe"/>
            </a:endParaRPr>
          </a:p>
        </p:txBody>
      </p:sp>
      <p:grpSp>
        <p:nvGrpSpPr>
          <p:cNvPr id="20" name="Group 187"/>
          <p:cNvGrpSpPr/>
          <p:nvPr/>
        </p:nvGrpSpPr>
        <p:grpSpPr>
          <a:xfrm>
            <a:off x="8074314" y="2828757"/>
            <a:ext cx="517152" cy="558269"/>
            <a:chOff x="8040821" y="2812715"/>
            <a:chExt cx="566688" cy="611743"/>
          </a:xfrm>
        </p:grpSpPr>
        <p:grpSp>
          <p:nvGrpSpPr>
            <p:cNvPr id="21" name="Group 186"/>
            <p:cNvGrpSpPr/>
            <p:nvPr/>
          </p:nvGrpSpPr>
          <p:grpSpPr>
            <a:xfrm>
              <a:off x="8040821" y="3031577"/>
              <a:ext cx="566688" cy="392881"/>
              <a:chOff x="7696436" y="4575160"/>
              <a:chExt cx="566688" cy="392881"/>
            </a:xfrm>
          </p:grpSpPr>
          <p:pic>
            <p:nvPicPr>
              <p:cNvPr id="175" name="Picture 10" descr="D:\Projects\Microsoft\DPM PartnerVideo\images\tape.png"/>
              <p:cNvPicPr>
                <a:picLocks noChangeAspect="1" noChangeArrowheads="1"/>
              </p:cNvPicPr>
              <p:nvPr/>
            </p:nvPicPr>
            <p:blipFill>
              <a:blip r:embed="rId34" cstate="print">
                <a:duotone>
                  <a:prstClr val="black"/>
                  <a:srgbClr val="64BE46">
                    <a:lumMod val="75000"/>
                    <a:tint val="45000"/>
                    <a:satMod val="400000"/>
                  </a:srgbClr>
                </a:duotone>
              </a:blip>
              <a:srcRect/>
              <a:stretch>
                <a:fillRect/>
              </a:stretch>
            </p:blipFill>
            <p:spPr bwMode="auto">
              <a:xfrm>
                <a:off x="7725431" y="4647265"/>
                <a:ext cx="537693" cy="320776"/>
              </a:xfrm>
              <a:prstGeom prst="rect">
                <a:avLst/>
              </a:prstGeom>
              <a:noFill/>
            </p:spPr>
          </p:pic>
          <p:pic>
            <p:nvPicPr>
              <p:cNvPr id="176" name="Picture 10" descr="D:\Projects\Microsoft\DPM PartnerVideo\images\tape.png"/>
              <p:cNvPicPr>
                <a:picLocks noChangeAspect="1" noChangeArrowheads="1"/>
              </p:cNvPicPr>
              <p:nvPr/>
            </p:nvPicPr>
            <p:blipFill>
              <a:blip r:embed="rId34" cstate="print">
                <a:duotone>
                  <a:srgbClr val="F3E207">
                    <a:shade val="45000"/>
                    <a:satMod val="135000"/>
                  </a:srgbClr>
                  <a:prstClr val="white"/>
                </a:duotone>
              </a:blip>
              <a:srcRect/>
              <a:stretch>
                <a:fillRect/>
              </a:stretch>
            </p:blipFill>
            <p:spPr bwMode="auto">
              <a:xfrm>
                <a:off x="7696436" y="4575160"/>
                <a:ext cx="537693" cy="320776"/>
              </a:xfrm>
              <a:prstGeom prst="rect">
                <a:avLst/>
              </a:prstGeom>
              <a:noFill/>
            </p:spPr>
          </p:pic>
        </p:grpSp>
        <p:grpSp>
          <p:nvGrpSpPr>
            <p:cNvPr id="22" name="Group 183"/>
            <p:cNvGrpSpPr/>
            <p:nvPr/>
          </p:nvGrpSpPr>
          <p:grpSpPr>
            <a:xfrm>
              <a:off x="8090872" y="2812715"/>
              <a:ext cx="512450" cy="448263"/>
              <a:chOff x="5801888" y="2848326"/>
              <a:chExt cx="331718" cy="291135"/>
            </a:xfrm>
          </p:grpSpPr>
          <p:pic>
            <p:nvPicPr>
              <p:cNvPr id="382" name="Picture 10" descr="D:\Projects\Microsoft\DPM PartnerVideo\images\tape.png"/>
              <p:cNvPicPr>
                <a:picLocks noChangeAspect="1" noChangeArrowheads="1"/>
              </p:cNvPicPr>
              <p:nvPr/>
            </p:nvPicPr>
            <p:blipFill>
              <a:blip r:embed="rId35" cstate="print">
                <a:duotone>
                  <a:srgbClr val="D70023">
                    <a:shade val="45000"/>
                    <a:satMod val="135000"/>
                  </a:srgbClr>
                  <a:prstClr val="white"/>
                </a:duotone>
              </a:blip>
              <a:srcRect/>
              <a:stretch>
                <a:fillRect/>
              </a:stretch>
            </p:blipFill>
            <p:spPr bwMode="auto">
              <a:xfrm>
                <a:off x="5801888" y="2947188"/>
                <a:ext cx="322292" cy="192273"/>
              </a:xfrm>
              <a:prstGeom prst="rect">
                <a:avLst/>
              </a:prstGeom>
              <a:noFill/>
            </p:spPr>
          </p:pic>
          <p:pic>
            <p:nvPicPr>
              <p:cNvPr id="383" name="Picture 10" descr="D:\Projects\Microsoft\DPM PartnerVideo\images\tape.png"/>
              <p:cNvPicPr>
                <a:picLocks noChangeAspect="1" noChangeArrowheads="1"/>
              </p:cNvPicPr>
              <p:nvPr/>
            </p:nvPicPr>
            <p:blipFill>
              <a:blip r:embed="rId35" cstate="print">
                <a:duotone>
                  <a:prstClr val="black"/>
                  <a:srgbClr val="FF0000">
                    <a:tint val="45000"/>
                    <a:satMod val="400000"/>
                  </a:srgbClr>
                </a:duotone>
              </a:blip>
              <a:srcRect/>
              <a:stretch>
                <a:fillRect/>
              </a:stretch>
            </p:blipFill>
            <p:spPr bwMode="auto">
              <a:xfrm>
                <a:off x="5805376" y="2894788"/>
                <a:ext cx="322292" cy="192273"/>
              </a:xfrm>
              <a:prstGeom prst="rect">
                <a:avLst/>
              </a:prstGeom>
              <a:noFill/>
            </p:spPr>
          </p:pic>
          <p:pic>
            <p:nvPicPr>
              <p:cNvPr id="384" name="Picture 10" descr="D:\Projects\Microsoft\DPM PartnerVideo\images\tape.png"/>
              <p:cNvPicPr>
                <a:picLocks noChangeAspect="1" noChangeArrowheads="1"/>
              </p:cNvPicPr>
              <p:nvPr/>
            </p:nvPicPr>
            <p:blipFill>
              <a:blip r:embed="rId35" cstate="print">
                <a:duotone>
                  <a:prstClr val="black"/>
                  <a:srgbClr val="FF0000">
                    <a:tint val="45000"/>
                    <a:satMod val="400000"/>
                  </a:srgbClr>
                </a:duotone>
              </a:blip>
              <a:srcRect/>
              <a:stretch>
                <a:fillRect/>
              </a:stretch>
            </p:blipFill>
            <p:spPr bwMode="auto">
              <a:xfrm>
                <a:off x="5811314" y="2848326"/>
                <a:ext cx="322292" cy="192273"/>
              </a:xfrm>
              <a:prstGeom prst="rect">
                <a:avLst/>
              </a:prstGeom>
              <a:noFill/>
            </p:spPr>
          </p:pic>
        </p:grpSp>
      </p:grpSp>
      <p:grpSp>
        <p:nvGrpSpPr>
          <p:cNvPr id="23" name="Group 192"/>
          <p:cNvGrpSpPr/>
          <p:nvPr/>
        </p:nvGrpSpPr>
        <p:grpSpPr>
          <a:xfrm>
            <a:off x="2228462" y="4274984"/>
            <a:ext cx="1340036" cy="218602"/>
            <a:chOff x="2228462" y="4332009"/>
            <a:chExt cx="1340036" cy="218602"/>
          </a:xfrm>
        </p:grpSpPr>
        <p:pic>
          <p:nvPicPr>
            <p:cNvPr id="330" name="Picture 7" descr="D:\Projects\Microsoft\DPM PartnerVideo\images\server03_bl.png"/>
            <p:cNvPicPr>
              <a:picLocks noChangeAspect="1" noChangeArrowheads="1"/>
            </p:cNvPicPr>
            <p:nvPr/>
          </p:nvPicPr>
          <p:blipFill>
            <a:blip r:embed="rId36" cstate="print">
              <a:lum bright="100000"/>
            </a:blip>
            <a:srcRect t="64581"/>
            <a:stretch>
              <a:fillRect/>
            </a:stretch>
          </p:blipFill>
          <p:spPr bwMode="auto">
            <a:xfrm>
              <a:off x="2435381" y="4404669"/>
              <a:ext cx="1133117" cy="145942"/>
            </a:xfrm>
            <a:prstGeom prst="rect">
              <a:avLst/>
            </a:prstGeom>
            <a:noFill/>
            <a:effectLst>
              <a:outerShdw blurRad="50800" dist="38100" dir="2700000" algn="tl" rotWithShape="0">
                <a:prstClr val="black">
                  <a:alpha val="40000"/>
                </a:prstClr>
              </a:outerShdw>
            </a:effectLst>
          </p:spPr>
        </p:pic>
        <p:pic>
          <p:nvPicPr>
            <p:cNvPr id="192" name="Picture 8" descr="D:\Projects\Microsoft\DPM PartnerVideo\images\server08_bl.png"/>
            <p:cNvPicPr>
              <a:picLocks noChangeAspect="1" noChangeArrowheads="1"/>
            </p:cNvPicPr>
            <p:nvPr/>
          </p:nvPicPr>
          <p:blipFill>
            <a:blip r:embed="rId15" cstate="print"/>
            <a:srcRect r="82429" b="-4123"/>
            <a:stretch>
              <a:fillRect/>
            </a:stretch>
          </p:blipFill>
          <p:spPr bwMode="auto">
            <a:xfrm>
              <a:off x="2228462" y="4332009"/>
              <a:ext cx="240934" cy="214160"/>
            </a:xfrm>
            <a:prstGeom prst="rect">
              <a:avLst/>
            </a:prstGeom>
            <a:noFill/>
            <a:effectLst>
              <a:outerShdw blurRad="50800" dist="38100" dir="2700000" algn="tl" rotWithShape="0">
                <a:prstClr val="black">
                  <a:alpha val="40000"/>
                </a:prstClr>
              </a:outerShdw>
            </a:effectLst>
          </p:spPr>
        </p:pic>
      </p:grpSp>
      <p:pic>
        <p:nvPicPr>
          <p:cNvPr id="385" name="Picture 8" descr="E:\Projects\Microsoft\DPM_video\connect.dll_I2908_0409.png"/>
          <p:cNvPicPr>
            <a:picLocks noChangeAspect="1" noChangeArrowheads="1"/>
          </p:cNvPicPr>
          <p:nvPr/>
        </p:nvPicPr>
        <p:blipFill>
          <a:blip r:embed="rId31" cstate="print">
            <a:grayscl/>
          </a:blip>
          <a:srcRect/>
          <a:stretch>
            <a:fillRect/>
          </a:stretch>
        </p:blipFill>
        <p:spPr bwMode="auto">
          <a:xfrm>
            <a:off x="3483480" y="2483555"/>
            <a:ext cx="940019" cy="940019"/>
          </a:xfrm>
          <a:prstGeom prst="rect">
            <a:avLst/>
          </a:prstGeom>
          <a:noFill/>
        </p:spPr>
      </p:pic>
      <p:grpSp>
        <p:nvGrpSpPr>
          <p:cNvPr id="24" name="Group 209"/>
          <p:cNvGrpSpPr/>
          <p:nvPr/>
        </p:nvGrpSpPr>
        <p:grpSpPr>
          <a:xfrm>
            <a:off x="4098713" y="2804949"/>
            <a:ext cx="676888" cy="564465"/>
            <a:chOff x="4797868" y="2793215"/>
            <a:chExt cx="654664" cy="545933"/>
          </a:xfrm>
        </p:grpSpPr>
        <p:grpSp>
          <p:nvGrpSpPr>
            <p:cNvPr id="25" name="Group 207"/>
            <p:cNvGrpSpPr/>
            <p:nvPr/>
          </p:nvGrpSpPr>
          <p:grpSpPr>
            <a:xfrm>
              <a:off x="4797868" y="3023255"/>
              <a:ext cx="654664" cy="315893"/>
              <a:chOff x="4848128" y="2984430"/>
              <a:chExt cx="676566" cy="326460"/>
            </a:xfrm>
          </p:grpSpPr>
          <p:sp>
            <p:nvSpPr>
              <p:cNvPr id="229" name="Oval 228"/>
              <p:cNvSpPr/>
              <p:nvPr/>
            </p:nvSpPr>
            <p:spPr>
              <a:xfrm>
                <a:off x="5042438" y="31749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0" name="Oval 229"/>
              <p:cNvSpPr/>
              <p:nvPr/>
            </p:nvSpPr>
            <p:spPr>
              <a:xfrm>
                <a:off x="5145308" y="29844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1" name="Oval 230"/>
              <p:cNvSpPr/>
              <p:nvPr/>
            </p:nvSpPr>
            <p:spPr>
              <a:xfrm>
                <a:off x="4848128" y="308349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6" name="Group 204"/>
            <p:cNvGrpSpPr/>
            <p:nvPr/>
          </p:nvGrpSpPr>
          <p:grpSpPr>
            <a:xfrm>
              <a:off x="4822458" y="2793218"/>
              <a:ext cx="551050" cy="520930"/>
              <a:chOff x="4572000" y="2655375"/>
              <a:chExt cx="720817" cy="681417"/>
            </a:xfrm>
          </p:grpSpPr>
          <p:grpSp>
            <p:nvGrpSpPr>
              <p:cNvPr id="27" name="Group 189"/>
              <p:cNvGrpSpPr/>
              <p:nvPr/>
            </p:nvGrpSpPr>
            <p:grpSpPr>
              <a:xfrm>
                <a:off x="4673854" y="2655375"/>
                <a:ext cx="403810" cy="395185"/>
                <a:chOff x="4904375" y="2755269"/>
                <a:chExt cx="324356" cy="317428"/>
              </a:xfrm>
            </p:grpSpPr>
            <p:sp>
              <p:nvSpPr>
                <p:cNvPr id="226" name="Oval 225"/>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227" name="Flowchart: Magnetic Disk 226"/>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228" name="Oval 227"/>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nvGrpSpPr>
              <p:cNvPr id="28" name="Group 190"/>
              <p:cNvGrpSpPr/>
              <p:nvPr/>
            </p:nvGrpSpPr>
            <p:grpSpPr>
              <a:xfrm>
                <a:off x="4889007" y="2747583"/>
                <a:ext cx="403810" cy="395185"/>
                <a:chOff x="4904375" y="2755269"/>
                <a:chExt cx="324356" cy="317428"/>
              </a:xfrm>
            </p:grpSpPr>
            <p:sp>
              <p:nvSpPr>
                <p:cNvPr id="223" name="Oval 222"/>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224" name="Flowchart: Magnetic Disk 223"/>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225" name="Oval 224"/>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nvGrpSpPr>
              <p:cNvPr id="29" name="Group 195"/>
              <p:cNvGrpSpPr/>
              <p:nvPr/>
            </p:nvGrpSpPr>
            <p:grpSpPr>
              <a:xfrm>
                <a:off x="4572000" y="2832108"/>
                <a:ext cx="403810" cy="395185"/>
                <a:chOff x="4904375" y="2755269"/>
                <a:chExt cx="324356" cy="317428"/>
              </a:xfrm>
            </p:grpSpPr>
            <p:sp>
              <p:nvSpPr>
                <p:cNvPr id="220" name="Oval 219"/>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221" name="Flowchart: Magnetic Disk 220"/>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222" name="Oval 221"/>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nvGrpSpPr>
              <p:cNvPr id="30" name="Group 199"/>
              <p:cNvGrpSpPr/>
              <p:nvPr/>
            </p:nvGrpSpPr>
            <p:grpSpPr>
              <a:xfrm>
                <a:off x="4810205" y="2941607"/>
                <a:ext cx="403810" cy="395185"/>
                <a:chOff x="4904375" y="2755269"/>
                <a:chExt cx="324356" cy="317428"/>
              </a:xfrm>
            </p:grpSpPr>
            <p:sp>
              <p:nvSpPr>
                <p:cNvPr id="217" name="Oval 216"/>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218" name="Flowchart: Magnetic Disk 217"/>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219" name="Oval 218"/>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grpSp>
      <p:grpSp>
        <p:nvGrpSpPr>
          <p:cNvPr id="31" name="Group 144"/>
          <p:cNvGrpSpPr/>
          <p:nvPr/>
        </p:nvGrpSpPr>
        <p:grpSpPr>
          <a:xfrm>
            <a:off x="7582142" y="2772292"/>
            <a:ext cx="676888" cy="564465"/>
            <a:chOff x="4797868" y="2793215"/>
            <a:chExt cx="654664" cy="545933"/>
          </a:xfrm>
        </p:grpSpPr>
        <p:grpSp>
          <p:nvGrpSpPr>
            <p:cNvPr id="96" name="Group 207"/>
            <p:cNvGrpSpPr/>
            <p:nvPr/>
          </p:nvGrpSpPr>
          <p:grpSpPr>
            <a:xfrm>
              <a:off x="4797868" y="3023255"/>
              <a:ext cx="654664" cy="315893"/>
              <a:chOff x="4848128" y="2984430"/>
              <a:chExt cx="676566" cy="326460"/>
            </a:xfrm>
          </p:grpSpPr>
          <p:sp>
            <p:nvSpPr>
              <p:cNvPr id="166" name="Oval 165"/>
              <p:cNvSpPr/>
              <p:nvPr/>
            </p:nvSpPr>
            <p:spPr>
              <a:xfrm>
                <a:off x="5042438" y="31749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7" name="Oval 166"/>
              <p:cNvSpPr/>
              <p:nvPr/>
            </p:nvSpPr>
            <p:spPr>
              <a:xfrm>
                <a:off x="5145308" y="29844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8" name="Oval 167"/>
              <p:cNvSpPr/>
              <p:nvPr/>
            </p:nvSpPr>
            <p:spPr>
              <a:xfrm>
                <a:off x="4848128" y="308349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97" name="Group 204"/>
            <p:cNvGrpSpPr/>
            <p:nvPr/>
          </p:nvGrpSpPr>
          <p:grpSpPr>
            <a:xfrm>
              <a:off x="4822461" y="2793215"/>
              <a:ext cx="551050" cy="520930"/>
              <a:chOff x="4572000" y="2655375"/>
              <a:chExt cx="720817" cy="681417"/>
            </a:xfrm>
          </p:grpSpPr>
          <p:grpSp>
            <p:nvGrpSpPr>
              <p:cNvPr id="98" name="Group 189"/>
              <p:cNvGrpSpPr/>
              <p:nvPr/>
            </p:nvGrpSpPr>
            <p:grpSpPr>
              <a:xfrm>
                <a:off x="4673854" y="2655375"/>
                <a:ext cx="403810" cy="395185"/>
                <a:chOff x="4904375" y="2755269"/>
                <a:chExt cx="324356" cy="317428"/>
              </a:xfrm>
            </p:grpSpPr>
            <p:sp>
              <p:nvSpPr>
                <p:cNvPr id="163" name="Oval 162"/>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64" name="Flowchart: Magnetic Disk 163"/>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65" name="Oval 164"/>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nvGrpSpPr>
              <p:cNvPr id="99" name="Group 190"/>
              <p:cNvGrpSpPr/>
              <p:nvPr/>
            </p:nvGrpSpPr>
            <p:grpSpPr>
              <a:xfrm>
                <a:off x="4889007" y="2747583"/>
                <a:ext cx="403810" cy="395185"/>
                <a:chOff x="4904375" y="2755269"/>
                <a:chExt cx="324356" cy="317428"/>
              </a:xfrm>
            </p:grpSpPr>
            <p:sp>
              <p:nvSpPr>
                <p:cNvPr id="160" name="Oval 159"/>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61" name="Flowchart: Magnetic Disk 160"/>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62" name="Oval 161"/>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nvGrpSpPr>
              <p:cNvPr id="100" name="Group 195"/>
              <p:cNvGrpSpPr/>
              <p:nvPr/>
            </p:nvGrpSpPr>
            <p:grpSpPr>
              <a:xfrm>
                <a:off x="4572000" y="2832108"/>
                <a:ext cx="403810" cy="395185"/>
                <a:chOff x="4904375" y="2755269"/>
                <a:chExt cx="324356" cy="317428"/>
              </a:xfrm>
            </p:grpSpPr>
            <p:sp>
              <p:nvSpPr>
                <p:cNvPr id="157" name="Oval 156"/>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58" name="Flowchart: Magnetic Disk 157"/>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59" name="Oval 158"/>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nvGrpSpPr>
              <p:cNvPr id="101" name="Group 199"/>
              <p:cNvGrpSpPr/>
              <p:nvPr/>
            </p:nvGrpSpPr>
            <p:grpSpPr>
              <a:xfrm>
                <a:off x="4810205" y="2941607"/>
                <a:ext cx="403810" cy="395185"/>
                <a:chOff x="4904375" y="2755269"/>
                <a:chExt cx="324356" cy="317428"/>
              </a:xfrm>
            </p:grpSpPr>
            <p:sp>
              <p:nvSpPr>
                <p:cNvPr id="154" name="Oval 153"/>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55" name="Flowchart: Magnetic Disk 154"/>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56" name="Oval 155"/>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grpSp>
      <p:pic>
        <p:nvPicPr>
          <p:cNvPr id="149" name="Picture 148" descr="SysCnt-DataProMgr07_h_rgb_r.png"/>
          <p:cNvPicPr>
            <a:picLocks noChangeAspect="1"/>
          </p:cNvPicPr>
          <p:nvPr/>
        </p:nvPicPr>
        <p:blipFill>
          <a:blip r:embed="rId37"/>
          <a:stretch>
            <a:fillRect/>
          </a:stretch>
        </p:blipFill>
        <p:spPr>
          <a:xfrm>
            <a:off x="2277427" y="146304"/>
            <a:ext cx="3721037" cy="808485"/>
          </a:xfrm>
          <a:prstGeom prst="rect">
            <a:avLst/>
          </a:prstGeom>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bwMode="auto">
          <a:xfrm>
            <a:off x="751020" y="1483238"/>
            <a:ext cx="3674487" cy="4728384"/>
          </a:xfrm>
          <a:prstGeom prst="roundRect">
            <a:avLst>
              <a:gd name="adj" fmla="val 4636"/>
            </a:avLst>
          </a:prstGeom>
          <a:gradFill rotWithShape="1">
            <a:gsLst>
              <a:gs pos="0">
                <a:srgbClr val="046AB0">
                  <a:alpha val="92941"/>
                </a:srgbClr>
              </a:gs>
              <a:gs pos="100000">
                <a:srgbClr val="0070C0">
                  <a:alpha val="52000"/>
                </a:srgb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38100" h="25400"/>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2400" dirty="0" smtClean="0">
              <a:solidFill>
                <a:srgbClr val="FFFFFF"/>
              </a:solidFill>
              <a:latin typeface="Segoe" pitchFamily="34" charset="0"/>
            </a:endParaRPr>
          </a:p>
        </p:txBody>
      </p:sp>
      <p:sp>
        <p:nvSpPr>
          <p:cNvPr id="68" name="Rounded Rectangle 67"/>
          <p:cNvSpPr/>
          <p:nvPr/>
        </p:nvSpPr>
        <p:spPr bwMode="auto">
          <a:xfrm rot="10800000">
            <a:off x="4865820" y="1483238"/>
            <a:ext cx="3674487" cy="4728384"/>
          </a:xfrm>
          <a:prstGeom prst="roundRect">
            <a:avLst>
              <a:gd name="adj" fmla="val 4636"/>
            </a:avLst>
          </a:prstGeom>
          <a:gradFill rotWithShape="1">
            <a:gsLst>
              <a:gs pos="0">
                <a:srgbClr val="64BE46">
                  <a:lumMod val="75000"/>
                  <a:alpha val="58000"/>
                </a:srgbClr>
              </a:gs>
              <a:gs pos="46000">
                <a:srgbClr val="447D27">
                  <a:alpha val="79000"/>
                </a:srgbClr>
              </a:gs>
            </a:gsLst>
            <a:lin ang="5400000" scaled="0"/>
          </a:gradFill>
          <a:ln w="9525">
            <a:noFill/>
            <a:miter lim="800000"/>
            <a:headEnd/>
            <a:tailEnd/>
          </a:ln>
          <a:scene3d>
            <a:camera prst="orthographicFront"/>
            <a:lightRig rig="threePt" dir="t"/>
          </a:scene3d>
          <a:sp3d>
            <a:bevelT w="50800" h="38100"/>
          </a:sp3d>
        </p:spPr>
        <p:txBody>
          <a:bodyPr wrap="none" lIns="91435" tIns="45717" rIns="91435" bIns="45717" anchor="ctr"/>
          <a:lstStyle/>
          <a:p>
            <a:pPr algn="ctr" eaLnBrk="0" fontAlgn="auto" hangingPunct="0">
              <a:spcBef>
                <a:spcPts val="0"/>
              </a:spcBef>
              <a:spcAft>
                <a:spcPts val="0"/>
              </a:spcAft>
              <a:defRPr/>
            </a:pPr>
            <a:endParaRPr lang="en-US" sz="800" dirty="0" smtClean="0">
              <a:solidFill>
                <a:srgbClr val="FFFF99"/>
              </a:solidFill>
              <a:effectLst>
                <a:outerShdw blurRad="38100" dist="38100" dir="2700000" algn="tl">
                  <a:srgbClr val="000000">
                    <a:alpha val="43137"/>
                  </a:srgbClr>
                </a:outerShdw>
              </a:effectLst>
              <a:latin typeface="Segoe"/>
            </a:endParaRPr>
          </a:p>
        </p:txBody>
      </p:sp>
      <p:grpSp>
        <p:nvGrpSpPr>
          <p:cNvPr id="2" name="Group 68"/>
          <p:cNvGrpSpPr/>
          <p:nvPr/>
        </p:nvGrpSpPr>
        <p:grpSpPr>
          <a:xfrm>
            <a:off x="5599490" y="4349535"/>
            <a:ext cx="2334761" cy="1625605"/>
            <a:chOff x="5193090" y="4104091"/>
            <a:chExt cx="2334761" cy="1625605"/>
          </a:xfrm>
        </p:grpSpPr>
        <p:sp>
          <p:nvSpPr>
            <p:cNvPr id="37" name="Rectangle 36"/>
            <p:cNvSpPr/>
            <p:nvPr/>
          </p:nvSpPr>
          <p:spPr bwMode="auto">
            <a:xfrm>
              <a:off x="5193090" y="4104091"/>
              <a:ext cx="2334761" cy="1625605"/>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8" name="Rectangle 37"/>
            <p:cNvSpPr/>
            <p:nvPr/>
          </p:nvSpPr>
          <p:spPr bwMode="auto">
            <a:xfrm>
              <a:off x="5320089" y="4199451"/>
              <a:ext cx="139701" cy="242888"/>
            </a:xfrm>
            <a:prstGeom prst="rect">
              <a:avLst/>
            </a:prstGeom>
            <a:solidFill>
              <a:schemeClr val="accent5">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500" name="TextBox 39"/>
            <p:cNvSpPr txBox="1">
              <a:spLocks noChangeArrowheads="1"/>
            </p:cNvSpPr>
            <p:nvPr/>
          </p:nvSpPr>
          <p:spPr bwMode="auto">
            <a:xfrm>
              <a:off x="5490895" y="4190903"/>
              <a:ext cx="577402" cy="261610"/>
            </a:xfrm>
            <a:prstGeom prst="rect">
              <a:avLst/>
            </a:prstGeom>
            <a:solidFill>
              <a:schemeClr val="bg1">
                <a:lumMod val="95000"/>
              </a:schemeClr>
            </a:solidFill>
            <a:ln w="9525">
              <a:noFill/>
              <a:miter lim="800000"/>
              <a:headEnd/>
              <a:tailEnd/>
            </a:ln>
          </p:spPr>
          <p:txBody>
            <a:bodyPr wrap="none">
              <a:spAutoFit/>
            </a:bodyPr>
            <a:lstStyle/>
            <a:p>
              <a:r>
                <a:rPr lang="en-US" sz="1100" b="1" dirty="0" smtClean="0">
                  <a:latin typeface="+mn-lt"/>
                </a:rPr>
                <a:t>HOST</a:t>
              </a:r>
              <a:endParaRPr lang="en-US" sz="1100" b="1" dirty="0">
                <a:latin typeface="+mn-lt"/>
              </a:endParaRPr>
            </a:p>
          </p:txBody>
        </p:sp>
        <p:sp>
          <p:nvSpPr>
            <p:cNvPr id="41" name="Rectangle 40"/>
            <p:cNvSpPr/>
            <p:nvPr/>
          </p:nvSpPr>
          <p:spPr bwMode="auto">
            <a:xfrm>
              <a:off x="5609014" y="4528064"/>
              <a:ext cx="161925" cy="196850"/>
            </a:xfrm>
            <a:prstGeom prst="rect">
              <a:avLst/>
            </a:prstGeom>
            <a:solidFill>
              <a:schemeClr val="accent5">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502" name="TextBox 47"/>
            <p:cNvSpPr txBox="1">
              <a:spLocks noChangeArrowheads="1"/>
            </p:cNvSpPr>
            <p:nvPr/>
          </p:nvSpPr>
          <p:spPr bwMode="auto">
            <a:xfrm>
              <a:off x="5794669" y="4499744"/>
              <a:ext cx="1346845" cy="261610"/>
            </a:xfrm>
            <a:prstGeom prst="rect">
              <a:avLst/>
            </a:prstGeom>
            <a:solidFill>
              <a:schemeClr val="bg1">
                <a:lumMod val="95000"/>
              </a:schemeClr>
            </a:solidFill>
            <a:ln w="9525">
              <a:noFill/>
              <a:miter lim="800000"/>
              <a:headEnd/>
              <a:tailEnd/>
            </a:ln>
          </p:spPr>
          <p:txBody>
            <a:bodyPr wrap="none">
              <a:spAutoFit/>
            </a:bodyPr>
            <a:lstStyle/>
            <a:p>
              <a:r>
                <a:rPr lang="en-US" sz="1100" dirty="0">
                  <a:latin typeface="+mn-lt"/>
                </a:rPr>
                <a:t>Guest OS instances</a:t>
              </a:r>
            </a:p>
          </p:txBody>
        </p:sp>
        <p:cxnSp>
          <p:nvCxnSpPr>
            <p:cNvPr id="59" name="Straight Connector 58"/>
            <p:cNvCxnSpPr>
              <a:stCxn id="41" idx="2"/>
            </p:cNvCxnSpPr>
            <p:nvPr/>
          </p:nvCxnSpPr>
          <p:spPr bwMode="auto">
            <a:xfrm rot="16200000" flipH="1">
              <a:off x="5290720" y="5124170"/>
              <a:ext cx="811212" cy="12700"/>
            </a:xfrm>
            <a:prstGeom prst="line">
              <a:avLst/>
            </a:prstGeom>
            <a:solidFill>
              <a:srgbClr val="000000"/>
            </a:solid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flipV="1">
              <a:off x="5702677" y="5534539"/>
              <a:ext cx="198438" cy="1587"/>
            </a:xfrm>
            <a:prstGeom prst="line">
              <a:avLst/>
            </a:prstGeom>
            <a:solidFill>
              <a:srgbClr val="000000"/>
            </a:solid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auto">
            <a:xfrm flipV="1">
              <a:off x="5694110" y="4899538"/>
              <a:ext cx="198438" cy="1587"/>
            </a:xfrm>
            <a:prstGeom prst="line">
              <a:avLst/>
            </a:prstGeom>
            <a:solidFill>
              <a:srgbClr val="000000"/>
            </a:solid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auto">
            <a:xfrm flipV="1">
              <a:off x="5695699" y="5213863"/>
              <a:ext cx="200025" cy="1587"/>
            </a:xfrm>
            <a:prstGeom prst="line">
              <a:avLst/>
            </a:prstGeom>
            <a:solidFill>
              <a:srgbClr val="000000"/>
            </a:solid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bwMode="auto">
            <a:xfrm>
              <a:off x="5877302" y="4809050"/>
              <a:ext cx="161925" cy="196850"/>
            </a:xfrm>
            <a:prstGeom prst="rect">
              <a:avLst/>
            </a:prstGeom>
            <a:solidFill>
              <a:schemeClr val="accent5">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515" name="TextBox 49"/>
            <p:cNvSpPr txBox="1">
              <a:spLocks noChangeArrowheads="1"/>
            </p:cNvSpPr>
            <p:nvPr/>
          </p:nvSpPr>
          <p:spPr bwMode="auto">
            <a:xfrm>
              <a:off x="6064267" y="4775223"/>
              <a:ext cx="659155" cy="261609"/>
            </a:xfrm>
            <a:prstGeom prst="rect">
              <a:avLst/>
            </a:prstGeom>
            <a:solidFill>
              <a:schemeClr val="bg1">
                <a:lumMod val="95000"/>
              </a:schemeClr>
            </a:solidFill>
            <a:ln w="9525">
              <a:noFill/>
              <a:miter lim="800000"/>
              <a:headEnd/>
              <a:tailEnd/>
            </a:ln>
          </p:spPr>
          <p:txBody>
            <a:bodyPr wrap="none">
              <a:spAutoFit/>
            </a:bodyPr>
            <a:lstStyle/>
            <a:p>
              <a:r>
                <a:rPr lang="en-US" sz="1100" dirty="0">
                  <a:latin typeface="+mn-lt"/>
                </a:rPr>
                <a:t>Linux02</a:t>
              </a:r>
            </a:p>
          </p:txBody>
        </p:sp>
        <p:sp>
          <p:nvSpPr>
            <p:cNvPr id="53" name="Rectangle 52"/>
            <p:cNvSpPr/>
            <p:nvPr/>
          </p:nvSpPr>
          <p:spPr bwMode="auto">
            <a:xfrm>
              <a:off x="5877302" y="5123376"/>
              <a:ext cx="161925" cy="196850"/>
            </a:xfrm>
            <a:prstGeom prst="rect">
              <a:avLst/>
            </a:prstGeom>
            <a:solidFill>
              <a:schemeClr val="accent5">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513" name="TextBox 53"/>
            <p:cNvSpPr txBox="1">
              <a:spLocks noChangeArrowheads="1"/>
            </p:cNvSpPr>
            <p:nvPr/>
          </p:nvSpPr>
          <p:spPr bwMode="auto">
            <a:xfrm>
              <a:off x="6064267" y="5089733"/>
              <a:ext cx="1223415" cy="261609"/>
            </a:xfrm>
            <a:prstGeom prst="rect">
              <a:avLst/>
            </a:prstGeom>
            <a:solidFill>
              <a:schemeClr val="bg1">
                <a:lumMod val="95000"/>
              </a:schemeClr>
            </a:solidFill>
            <a:ln w="9525">
              <a:noFill/>
              <a:miter lim="800000"/>
              <a:headEnd/>
              <a:tailEnd/>
            </a:ln>
          </p:spPr>
          <p:txBody>
            <a:bodyPr wrap="none">
              <a:spAutoFit/>
            </a:bodyPr>
            <a:lstStyle/>
            <a:p>
              <a:r>
                <a:rPr lang="en-US" sz="1100" dirty="0" smtClean="0">
                  <a:latin typeface="+mn-lt"/>
                </a:rPr>
                <a:t>NT4-CustomApp</a:t>
              </a:r>
              <a:endParaRPr lang="en-US" sz="1100" dirty="0">
                <a:latin typeface="+mn-lt"/>
              </a:endParaRPr>
            </a:p>
          </p:txBody>
        </p:sp>
        <p:sp>
          <p:nvSpPr>
            <p:cNvPr id="56" name="Rectangle 55"/>
            <p:cNvSpPr/>
            <p:nvPr/>
          </p:nvSpPr>
          <p:spPr bwMode="auto">
            <a:xfrm>
              <a:off x="5877302" y="5436114"/>
              <a:ext cx="161925" cy="196850"/>
            </a:xfrm>
            <a:prstGeom prst="rect">
              <a:avLst/>
            </a:prstGeom>
            <a:solidFill>
              <a:schemeClr val="accent5">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511" name="TextBox 56"/>
            <p:cNvSpPr txBox="1">
              <a:spLocks noChangeArrowheads="1"/>
            </p:cNvSpPr>
            <p:nvPr/>
          </p:nvSpPr>
          <p:spPr bwMode="auto">
            <a:xfrm>
              <a:off x="6064267" y="5402317"/>
              <a:ext cx="1330816" cy="261609"/>
            </a:xfrm>
            <a:prstGeom prst="rect">
              <a:avLst/>
            </a:prstGeom>
            <a:solidFill>
              <a:schemeClr val="bg1">
                <a:lumMod val="95000"/>
              </a:schemeClr>
            </a:solidFill>
            <a:ln w="9525">
              <a:noFill/>
              <a:miter lim="800000"/>
              <a:headEnd/>
              <a:tailEnd/>
            </a:ln>
          </p:spPr>
          <p:txBody>
            <a:bodyPr wrap="none">
              <a:spAutoFit/>
            </a:bodyPr>
            <a:lstStyle/>
            <a:p>
              <a:r>
                <a:rPr lang="en-US" sz="1100" dirty="0" smtClean="0">
                  <a:latin typeface="+mn-lt"/>
                </a:rPr>
                <a:t>Win2003-SQL2005</a:t>
              </a:r>
              <a:endParaRPr lang="en-US" sz="1100" dirty="0">
                <a:latin typeface="+mn-lt"/>
              </a:endParaRPr>
            </a:p>
          </p:txBody>
        </p:sp>
      </p:grpSp>
      <p:pic>
        <p:nvPicPr>
          <p:cNvPr id="20493" name="Picture 7"/>
          <p:cNvPicPr>
            <a:picLocks noChangeAspect="1" noChangeArrowheads="1"/>
          </p:cNvPicPr>
          <p:nvPr/>
        </p:nvPicPr>
        <p:blipFill>
          <a:blip r:embed="rId3" cstate="print"/>
          <a:stretch>
            <a:fillRect/>
          </a:stretch>
        </p:blipFill>
        <p:spPr bwMode="auto">
          <a:xfrm>
            <a:off x="1764646" y="2359053"/>
            <a:ext cx="2181225" cy="704850"/>
          </a:xfrm>
          <a:prstGeom prst="rect">
            <a:avLst/>
          </a:prstGeom>
          <a:noFill/>
          <a:ln>
            <a:noFill/>
          </a:ln>
          <a:effectLst>
            <a:outerShdw blurRad="50800" dist="38100" dir="2700000" algn="tl" rotWithShape="0">
              <a:prstClr val="black">
                <a:alpha val="40000"/>
              </a:prstClr>
            </a:outerShdw>
          </a:effectLst>
        </p:spPr>
      </p:pic>
      <p:sp>
        <p:nvSpPr>
          <p:cNvPr id="33" name="Title 1"/>
          <p:cNvSpPr>
            <a:spLocks noGrp="1"/>
          </p:cNvSpPr>
          <p:nvPr>
            <p:ph type="title"/>
          </p:nvPr>
        </p:nvSpPr>
        <p:spPr/>
        <p:txBody>
          <a:bodyPr/>
          <a:lstStyle/>
          <a:p>
            <a:r>
              <a:rPr lang="en-GB" smtClean="0"/>
              <a:t>Virtualization</a:t>
            </a:r>
            <a:endParaRPr lang="en-GB" dirty="0" smtClean="0"/>
          </a:p>
        </p:txBody>
      </p:sp>
      <p:pic>
        <p:nvPicPr>
          <p:cNvPr id="32" name="Picture 7" descr="D:\MyPictures\MediaBank\DPM v2 protected workload logos (Exchange, SQL, SharePoint, Virtual Server)\Virtual_05-R2_bL.png"/>
          <p:cNvPicPr>
            <a:picLocks noChangeAspect="1" noChangeArrowheads="1"/>
          </p:cNvPicPr>
          <p:nvPr/>
        </p:nvPicPr>
        <p:blipFill>
          <a:blip r:embed="rId4" cstate="print">
            <a:lum bright="100000" contrast="-70000"/>
          </a:blip>
          <a:srcRect/>
          <a:stretch>
            <a:fillRect/>
          </a:stretch>
        </p:blipFill>
        <p:spPr bwMode="auto">
          <a:xfrm>
            <a:off x="5609462" y="3697697"/>
            <a:ext cx="2192534" cy="3048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4" name="Picture 33" descr="WS08-HypeV_h_rgb_r.png"/>
          <p:cNvPicPr>
            <a:picLocks noChangeAspect="1"/>
          </p:cNvPicPr>
          <p:nvPr/>
        </p:nvPicPr>
        <p:blipFill>
          <a:blip r:embed="rId5" cstate="print"/>
          <a:stretch>
            <a:fillRect/>
          </a:stretch>
        </p:blipFill>
        <p:spPr>
          <a:xfrm>
            <a:off x="5332200" y="2904010"/>
            <a:ext cx="2747058" cy="609600"/>
          </a:xfrm>
          <a:prstGeom prst="rect">
            <a:avLst/>
          </a:prstGeom>
          <a:effectLst>
            <a:outerShdw blurRad="50800" dist="38100" dir="2700000" algn="tl" rotWithShape="0">
              <a:prstClr val="black">
                <a:alpha val="40000"/>
              </a:prstClr>
            </a:outerShdw>
          </a:effectLst>
        </p:spPr>
      </p:pic>
      <p:grpSp>
        <p:nvGrpSpPr>
          <p:cNvPr id="3" name="Group 47"/>
          <p:cNvGrpSpPr/>
          <p:nvPr/>
        </p:nvGrpSpPr>
        <p:grpSpPr>
          <a:xfrm>
            <a:off x="906879" y="3523810"/>
            <a:ext cx="876766" cy="878779"/>
            <a:chOff x="906879" y="3840118"/>
            <a:chExt cx="876766" cy="878779"/>
          </a:xfrm>
        </p:grpSpPr>
        <p:pic>
          <p:nvPicPr>
            <p:cNvPr id="46" name="Picture 2" descr="D:\Projects\Microsoft\DPM_Deck\images\Vista (344).png"/>
            <p:cNvPicPr>
              <a:picLocks noChangeAspect="1" noChangeArrowheads="1"/>
            </p:cNvPicPr>
            <p:nvPr/>
          </p:nvPicPr>
          <p:blipFill>
            <a:blip r:embed="rId6" cstate="print"/>
            <a:srcRect/>
            <a:stretch>
              <a:fillRect/>
            </a:stretch>
          </p:blipFill>
          <p:spPr bwMode="auto">
            <a:xfrm>
              <a:off x="906879" y="3840118"/>
              <a:ext cx="840274" cy="840275"/>
            </a:xfrm>
            <a:prstGeom prst="rect">
              <a:avLst/>
            </a:prstGeom>
            <a:noFill/>
          </p:spPr>
        </p:pic>
        <p:grpSp>
          <p:nvGrpSpPr>
            <p:cNvPr id="4" name="Group 16"/>
            <p:cNvGrpSpPr/>
            <p:nvPr/>
          </p:nvGrpSpPr>
          <p:grpSpPr>
            <a:xfrm>
              <a:off x="1342022" y="4286705"/>
              <a:ext cx="441623" cy="432192"/>
              <a:chOff x="6691381" y="3538566"/>
              <a:chExt cx="1282751" cy="1346654"/>
            </a:xfrm>
          </p:grpSpPr>
          <p:sp>
            <p:nvSpPr>
              <p:cNvPr id="55" name="Oval 54"/>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5" name="Group 17"/>
              <p:cNvGrpSpPr/>
              <p:nvPr/>
            </p:nvGrpSpPr>
            <p:grpSpPr>
              <a:xfrm flipH="1">
                <a:off x="6802955" y="3538566"/>
                <a:ext cx="915230" cy="1242090"/>
                <a:chOff x="8100716" y="3773214"/>
                <a:chExt cx="441437" cy="599089"/>
              </a:xfrm>
            </p:grpSpPr>
            <p:sp>
              <p:nvSpPr>
                <p:cNvPr id="58" name="Flowchart: Magnetic Disk 57"/>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61" name="Oval 60"/>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grpSp>
        <p:nvGrpSpPr>
          <p:cNvPr id="6" name="Group 61"/>
          <p:cNvGrpSpPr/>
          <p:nvPr/>
        </p:nvGrpSpPr>
        <p:grpSpPr>
          <a:xfrm>
            <a:off x="906879" y="1685831"/>
            <a:ext cx="840274" cy="840275"/>
            <a:chOff x="6667835" y="1813169"/>
            <a:chExt cx="840274" cy="840275"/>
          </a:xfrm>
        </p:grpSpPr>
        <p:pic>
          <p:nvPicPr>
            <p:cNvPr id="63" name="Picture 2" descr="D:\Projects\Microsoft\DPM_Deck\images\Vista (344).png"/>
            <p:cNvPicPr>
              <a:picLocks noChangeAspect="1" noChangeArrowheads="1"/>
            </p:cNvPicPr>
            <p:nvPr/>
          </p:nvPicPr>
          <p:blipFill>
            <a:blip r:embed="rId6" cstate="print"/>
            <a:srcRect/>
            <a:stretch>
              <a:fillRect/>
            </a:stretch>
          </p:blipFill>
          <p:spPr bwMode="auto">
            <a:xfrm>
              <a:off x="6667835" y="1813169"/>
              <a:ext cx="840274" cy="840275"/>
            </a:xfrm>
            <a:prstGeom prst="rect">
              <a:avLst/>
            </a:prstGeom>
            <a:noFill/>
          </p:spPr>
        </p:pic>
        <p:pic>
          <p:nvPicPr>
            <p:cNvPr id="64" name="Picture 16" descr="folder_03"/>
            <p:cNvPicPr>
              <a:picLocks noChangeAspect="1" noChangeArrowheads="1"/>
            </p:cNvPicPr>
            <p:nvPr/>
          </p:nvPicPr>
          <p:blipFill>
            <a:blip r:embed="rId7" cstate="print"/>
            <a:stretch>
              <a:fillRect/>
            </a:stretch>
          </p:blipFill>
          <p:spPr bwMode="auto">
            <a:xfrm flipH="1">
              <a:off x="7172407" y="2266925"/>
              <a:ext cx="304800" cy="304800"/>
            </a:xfrm>
            <a:prstGeom prst="rect">
              <a:avLst/>
            </a:prstGeom>
            <a:noFill/>
            <a:effectLst>
              <a:outerShdw blurRad="50800" dist="38100" dir="2700000" algn="tl" rotWithShape="0">
                <a:prstClr val="black">
                  <a:alpha val="40000"/>
                </a:prstClr>
              </a:outerShdw>
            </a:effectLst>
          </p:spPr>
        </p:pic>
      </p:grpSp>
      <p:pic>
        <p:nvPicPr>
          <p:cNvPr id="50" name="Picture 31" descr="server_02"/>
          <p:cNvPicPr>
            <a:picLocks noChangeAspect="1" noChangeArrowheads="1"/>
          </p:cNvPicPr>
          <p:nvPr/>
        </p:nvPicPr>
        <p:blipFill>
          <a:blip r:embed="rId8" cstate="print">
            <a:grayscl/>
            <a:lum bright="5000" contrast="1000"/>
          </a:blip>
          <a:srcRect/>
          <a:stretch>
            <a:fillRect/>
          </a:stretch>
        </p:blipFill>
        <p:spPr bwMode="auto">
          <a:xfrm>
            <a:off x="6321778" y="1681088"/>
            <a:ext cx="723547" cy="1092146"/>
          </a:xfrm>
          <a:prstGeom prst="rect">
            <a:avLst/>
          </a:prstGeom>
          <a:noFill/>
        </p:spPr>
      </p:pic>
      <p:pic>
        <p:nvPicPr>
          <p:cNvPr id="42" name="Picture 3" descr="D:\MyPictures\MediaBank\DPM v2 protected workload logos (Exchange, SQL, SharePoint, Virtual Server)\SQL_bL.png"/>
          <p:cNvPicPr>
            <a:picLocks noChangeAspect="1" noChangeArrowheads="1"/>
          </p:cNvPicPr>
          <p:nvPr/>
        </p:nvPicPr>
        <p:blipFill>
          <a:blip r:embed="rId9" cstate="print">
            <a:lum bright="100000" contrast="100000"/>
          </a:blip>
          <a:srcRect/>
          <a:stretch>
            <a:fillRect/>
          </a:stretch>
        </p:blipFill>
        <p:spPr bwMode="auto">
          <a:xfrm>
            <a:off x="1787525" y="3687612"/>
            <a:ext cx="1353030" cy="37812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0" name="Picture 2" descr="D:\MyPictures\MediaBank\DPM v2 protected workload logos (Exchange, SQL, SharePoint, Virtual Server)\ExchSvr_bL.png"/>
          <p:cNvPicPr>
            <a:picLocks noChangeAspect="1" noChangeArrowheads="1"/>
          </p:cNvPicPr>
          <p:nvPr/>
        </p:nvPicPr>
        <p:blipFill>
          <a:blip r:embed="rId10" cstate="print">
            <a:lum bright="100000" contrast="100000"/>
          </a:blip>
          <a:srcRect/>
          <a:stretch>
            <a:fillRect/>
          </a:stretch>
        </p:blipFill>
        <p:spPr bwMode="auto">
          <a:xfrm>
            <a:off x="1775649" y="1845681"/>
            <a:ext cx="1758266" cy="34790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3" name="Picture 4"/>
          <p:cNvPicPr>
            <a:picLocks noChangeAspect="1" noChangeArrowheads="1"/>
          </p:cNvPicPr>
          <p:nvPr/>
        </p:nvPicPr>
        <p:blipFill>
          <a:blip r:embed="rId11" cstate="print"/>
          <a:srcRect r="2646"/>
          <a:stretch>
            <a:fillRect/>
          </a:stretch>
        </p:blipFill>
        <p:spPr bwMode="auto">
          <a:xfrm>
            <a:off x="1757026" y="4130006"/>
            <a:ext cx="2188441" cy="1866900"/>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a:off x="1317148" y="1270806"/>
            <a:ext cx="6923337" cy="2996395"/>
          </a:xfrm>
          <a:prstGeom prst="roundRect">
            <a:avLst>
              <a:gd name="adj" fmla="val 6650"/>
            </a:avLst>
          </a:prstGeom>
          <a:gradFill>
            <a:gsLst>
              <a:gs pos="0">
                <a:schemeClr val="accent3">
                  <a:lumMod val="75000"/>
                  <a:alpha val="62000"/>
                </a:schemeClr>
              </a:gs>
              <a:gs pos="100000">
                <a:schemeClr val="accent3">
                  <a:lumMod val="75000"/>
                  <a:alpha val="43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hangingPunct="0">
              <a:defRPr/>
            </a:pPr>
            <a:endParaRPr lang="en-US" sz="700" dirty="0" smtClean="0">
              <a:latin typeface="Segoe" pitchFamily="34" charset="0"/>
            </a:endParaRPr>
          </a:p>
        </p:txBody>
      </p:sp>
      <p:sp>
        <p:nvSpPr>
          <p:cNvPr id="61442" name="Title 1"/>
          <p:cNvSpPr>
            <a:spLocks noGrp="1"/>
          </p:cNvSpPr>
          <p:nvPr>
            <p:ph type="title"/>
          </p:nvPr>
        </p:nvSpPr>
        <p:spPr/>
        <p:txBody>
          <a:bodyPr/>
          <a:lstStyle/>
          <a:p>
            <a:r>
              <a:rPr lang="en-US" smtClean="0"/>
              <a:t>Virtualization</a:t>
            </a:r>
            <a:endParaRPr lang="en-US" dirty="0" smtClean="0"/>
          </a:p>
        </p:txBody>
      </p:sp>
      <p:cxnSp>
        <p:nvCxnSpPr>
          <p:cNvPr id="9" name="Straight Connector 8"/>
          <p:cNvCxnSpPr/>
          <p:nvPr/>
        </p:nvCxnSpPr>
        <p:spPr bwMode="auto">
          <a:xfrm rot="5400000" flipH="1" flipV="1">
            <a:off x="3652886" y="3242810"/>
            <a:ext cx="152400" cy="3175"/>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1" name="Straight Connector 10"/>
          <p:cNvCxnSpPr/>
          <p:nvPr/>
        </p:nvCxnSpPr>
        <p:spPr bwMode="auto">
          <a:xfrm rot="5400000" flipH="1" flipV="1">
            <a:off x="4442667" y="3237707"/>
            <a:ext cx="152400" cy="4762"/>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bwMode="auto">
          <a:xfrm rot="5400000" flipH="1" flipV="1">
            <a:off x="5191202" y="3230031"/>
            <a:ext cx="152400" cy="4763"/>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bwMode="auto">
          <a:xfrm rot="5400000" flipH="1" flipV="1">
            <a:off x="5949978" y="3238443"/>
            <a:ext cx="152400" cy="4762"/>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9" name="Straight Connector 38"/>
          <p:cNvCxnSpPr/>
          <p:nvPr/>
        </p:nvCxnSpPr>
        <p:spPr bwMode="auto">
          <a:xfrm rot="5400000" flipH="1" flipV="1">
            <a:off x="6764494" y="3239204"/>
            <a:ext cx="152400" cy="4763"/>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0" name="Straight Connector 39"/>
          <p:cNvCxnSpPr/>
          <p:nvPr/>
        </p:nvCxnSpPr>
        <p:spPr bwMode="auto">
          <a:xfrm rot="5400000" flipH="1" flipV="1">
            <a:off x="7512384" y="3225844"/>
            <a:ext cx="152400" cy="4762"/>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73" name="Rounded Rectangle 72"/>
          <p:cNvSpPr/>
          <p:nvPr/>
        </p:nvSpPr>
        <p:spPr bwMode="auto">
          <a:xfrm>
            <a:off x="6530177" y="1696400"/>
            <a:ext cx="1383744" cy="1471344"/>
          </a:xfrm>
          <a:prstGeom prst="roundRect">
            <a:avLst>
              <a:gd name="adj" fmla="val 10513"/>
            </a:avLst>
          </a:prstGeom>
          <a:gradFill>
            <a:gsLst>
              <a:gs pos="0">
                <a:srgbClr val="00A1DA"/>
              </a:gs>
              <a:gs pos="100000">
                <a:srgbClr val="3FCDFF">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pic>
        <p:nvPicPr>
          <p:cNvPr id="47" name="Picture 46" descr="SQL08_v_rgb.png"/>
          <p:cNvPicPr>
            <a:picLocks noChangeAspect="1"/>
          </p:cNvPicPr>
          <p:nvPr/>
        </p:nvPicPr>
        <p:blipFill>
          <a:blip r:embed="rId3" cstate="print">
            <a:lum bright="100000"/>
          </a:blip>
          <a:stretch>
            <a:fillRect/>
          </a:stretch>
        </p:blipFill>
        <p:spPr>
          <a:xfrm>
            <a:off x="6750126" y="1782724"/>
            <a:ext cx="965770" cy="602456"/>
          </a:xfrm>
          <a:prstGeom prst="rect">
            <a:avLst/>
          </a:prstGeom>
          <a:effectLst>
            <a:outerShdw blurRad="50800" dist="38100" dir="2700000" algn="tl" rotWithShape="0">
              <a:prstClr val="black">
                <a:alpha val="40000"/>
              </a:prstClr>
            </a:outerShdw>
          </a:effectLst>
        </p:spPr>
      </p:pic>
      <p:cxnSp>
        <p:nvCxnSpPr>
          <p:cNvPr id="57" name="Straight Connector 56"/>
          <p:cNvCxnSpPr/>
          <p:nvPr/>
        </p:nvCxnSpPr>
        <p:spPr bwMode="auto">
          <a:xfrm rot="5400000" flipH="1" flipV="1">
            <a:off x="2001315" y="3238591"/>
            <a:ext cx="152400" cy="4763"/>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8" name="Straight Connector 57"/>
          <p:cNvCxnSpPr/>
          <p:nvPr/>
        </p:nvCxnSpPr>
        <p:spPr bwMode="auto">
          <a:xfrm rot="5400000" flipH="1" flipV="1">
            <a:off x="2749205" y="3247003"/>
            <a:ext cx="152400" cy="4762"/>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9" name="Rounded Rectangle 48"/>
          <p:cNvSpPr/>
          <p:nvPr/>
        </p:nvSpPr>
        <p:spPr bwMode="auto">
          <a:xfrm>
            <a:off x="1783998" y="1696400"/>
            <a:ext cx="1383744" cy="1471344"/>
          </a:xfrm>
          <a:prstGeom prst="roundRect">
            <a:avLst>
              <a:gd name="adj" fmla="val 10513"/>
            </a:avLst>
          </a:prstGeom>
          <a:gradFill>
            <a:gsLst>
              <a:gs pos="0">
                <a:srgbClr val="00A1DA"/>
              </a:gs>
              <a:gs pos="100000">
                <a:srgbClr val="3FCDFF">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pic>
        <p:nvPicPr>
          <p:cNvPr id="63" name="Picture 62" descr="SQL05_bL.png"/>
          <p:cNvPicPr>
            <a:picLocks noChangeAspect="1"/>
          </p:cNvPicPr>
          <p:nvPr/>
        </p:nvPicPr>
        <p:blipFill>
          <a:blip r:embed="rId4" cstate="print">
            <a:lum bright="100000"/>
          </a:blip>
          <a:stretch>
            <a:fillRect/>
          </a:stretch>
        </p:blipFill>
        <p:spPr>
          <a:xfrm>
            <a:off x="1910866" y="1917120"/>
            <a:ext cx="1121653" cy="238252"/>
          </a:xfrm>
          <a:prstGeom prst="rect">
            <a:avLst/>
          </a:prstGeom>
          <a:effectLst>
            <a:outerShdw blurRad="50800" dist="38100" dir="2700000" algn="tl" rotWithShape="0">
              <a:prstClr val="black">
                <a:alpha val="40000"/>
              </a:prstClr>
            </a:outerShdw>
          </a:effectLst>
        </p:spPr>
      </p:pic>
      <p:pic>
        <p:nvPicPr>
          <p:cNvPr id="64" name="Picture 63" descr="ws03_v_rgb.png"/>
          <p:cNvPicPr>
            <a:picLocks noChangeAspect="1"/>
          </p:cNvPicPr>
          <p:nvPr/>
        </p:nvPicPr>
        <p:blipFill>
          <a:blip r:embed="rId5" cstate="print"/>
          <a:stretch>
            <a:fillRect/>
          </a:stretch>
        </p:blipFill>
        <p:spPr>
          <a:xfrm>
            <a:off x="1829835" y="2569588"/>
            <a:ext cx="1288826" cy="432407"/>
          </a:xfrm>
          <a:prstGeom prst="rect">
            <a:avLst/>
          </a:prstGeom>
        </p:spPr>
      </p:pic>
      <p:sp>
        <p:nvSpPr>
          <p:cNvPr id="78" name="TextBox 68"/>
          <p:cNvSpPr txBox="1">
            <a:spLocks noChangeArrowheads="1"/>
          </p:cNvSpPr>
          <p:nvPr/>
        </p:nvSpPr>
        <p:spPr bwMode="auto">
          <a:xfrm>
            <a:off x="1653496" y="1359209"/>
            <a:ext cx="1754955" cy="276993"/>
          </a:xfrm>
          <a:prstGeom prst="rect">
            <a:avLst/>
          </a:prstGeom>
          <a:noFill/>
          <a:ln w="9525">
            <a:noFill/>
            <a:miter lim="800000"/>
            <a:headEnd/>
            <a:tailEnd/>
          </a:ln>
        </p:spPr>
        <p:txBody>
          <a:bodyPr wrap="square" lIns="91435" tIns="45717" rIns="91435" bIns="45717">
            <a:spAutoFit/>
          </a:bodyPr>
          <a:lstStyle/>
          <a:p>
            <a:pPr algn="ctr"/>
            <a:r>
              <a:rPr lang="en-US" sz="1200" b="1" dirty="0" smtClean="0">
                <a:solidFill>
                  <a:schemeClr val="bg2">
                    <a:lumMod val="90000"/>
                  </a:schemeClr>
                </a:solidFill>
                <a:effectLst>
                  <a:outerShdw blurRad="38100" dist="38100" dir="2700000" algn="tl">
                    <a:srgbClr val="000000">
                      <a:alpha val="43137"/>
                    </a:srgbClr>
                  </a:outerShdw>
                </a:effectLst>
                <a:latin typeface="+mn-lt"/>
              </a:rPr>
              <a:t>Virtual Machine 1</a:t>
            </a:r>
            <a:endParaRPr lang="en-US" sz="1200" b="1" dirty="0">
              <a:solidFill>
                <a:schemeClr val="bg2">
                  <a:lumMod val="90000"/>
                </a:schemeClr>
              </a:solidFill>
              <a:effectLst>
                <a:outerShdw blurRad="38100" dist="38100" dir="2700000" algn="tl">
                  <a:srgbClr val="000000">
                    <a:alpha val="43137"/>
                  </a:srgbClr>
                </a:outerShdw>
              </a:effectLst>
              <a:latin typeface="+mn-lt"/>
            </a:endParaRPr>
          </a:p>
        </p:txBody>
      </p:sp>
      <p:sp>
        <p:nvSpPr>
          <p:cNvPr id="79" name="TextBox 68"/>
          <p:cNvSpPr txBox="1">
            <a:spLocks noChangeArrowheads="1"/>
          </p:cNvSpPr>
          <p:nvPr/>
        </p:nvSpPr>
        <p:spPr bwMode="auto">
          <a:xfrm>
            <a:off x="6334519" y="1359209"/>
            <a:ext cx="1754955" cy="276993"/>
          </a:xfrm>
          <a:prstGeom prst="rect">
            <a:avLst/>
          </a:prstGeom>
          <a:noFill/>
          <a:ln w="9525">
            <a:noFill/>
            <a:miter lim="800000"/>
            <a:headEnd/>
            <a:tailEnd/>
          </a:ln>
        </p:spPr>
        <p:txBody>
          <a:bodyPr wrap="square" lIns="91435" tIns="45717" rIns="91435" bIns="45717">
            <a:spAutoFit/>
          </a:bodyPr>
          <a:lstStyle/>
          <a:p>
            <a:pPr algn="ctr"/>
            <a:r>
              <a:rPr lang="en-US" sz="1200" b="1" dirty="0" smtClean="0">
                <a:solidFill>
                  <a:schemeClr val="bg2">
                    <a:lumMod val="90000"/>
                  </a:schemeClr>
                </a:solidFill>
                <a:effectLst>
                  <a:outerShdw blurRad="38100" dist="38100" dir="2700000" algn="tl">
                    <a:srgbClr val="000000">
                      <a:alpha val="43137"/>
                    </a:srgbClr>
                  </a:outerShdw>
                </a:effectLst>
                <a:latin typeface="+mn-lt"/>
              </a:rPr>
              <a:t>Virtual Machine 4</a:t>
            </a:r>
            <a:endParaRPr lang="en-US" sz="1200" b="1" dirty="0">
              <a:solidFill>
                <a:schemeClr val="bg2">
                  <a:lumMod val="90000"/>
                </a:schemeClr>
              </a:solidFill>
              <a:effectLst>
                <a:outerShdw blurRad="38100" dist="38100" dir="2700000" algn="tl">
                  <a:srgbClr val="000000">
                    <a:alpha val="43137"/>
                  </a:srgbClr>
                </a:outerShdw>
              </a:effectLst>
              <a:latin typeface="+mn-lt"/>
            </a:endParaRPr>
          </a:p>
        </p:txBody>
      </p:sp>
      <p:sp>
        <p:nvSpPr>
          <p:cNvPr id="81" name="TextBox 68"/>
          <p:cNvSpPr txBox="1">
            <a:spLocks noChangeArrowheads="1"/>
          </p:cNvSpPr>
          <p:nvPr/>
        </p:nvSpPr>
        <p:spPr bwMode="auto">
          <a:xfrm>
            <a:off x="4812315" y="1359209"/>
            <a:ext cx="1754955" cy="276993"/>
          </a:xfrm>
          <a:prstGeom prst="rect">
            <a:avLst/>
          </a:prstGeom>
          <a:noFill/>
          <a:ln w="9525">
            <a:noFill/>
            <a:miter lim="800000"/>
            <a:headEnd/>
            <a:tailEnd/>
          </a:ln>
        </p:spPr>
        <p:txBody>
          <a:bodyPr wrap="square" lIns="91435" tIns="45717" rIns="91435" bIns="45717">
            <a:spAutoFit/>
          </a:bodyPr>
          <a:lstStyle/>
          <a:p>
            <a:pPr algn="ctr"/>
            <a:r>
              <a:rPr lang="en-US" sz="1200" b="1" dirty="0" smtClean="0">
                <a:solidFill>
                  <a:schemeClr val="bg2">
                    <a:lumMod val="90000"/>
                  </a:schemeClr>
                </a:solidFill>
                <a:effectLst>
                  <a:outerShdw blurRad="38100" dist="38100" dir="2700000" algn="tl">
                    <a:srgbClr val="000000">
                      <a:alpha val="43137"/>
                    </a:srgbClr>
                  </a:outerShdw>
                </a:effectLst>
                <a:latin typeface="+mn-lt"/>
              </a:rPr>
              <a:t>Virtual Machine 3</a:t>
            </a:r>
            <a:endParaRPr lang="en-US" sz="1200" b="1" dirty="0">
              <a:solidFill>
                <a:schemeClr val="bg2">
                  <a:lumMod val="90000"/>
                </a:schemeClr>
              </a:solidFill>
              <a:effectLst>
                <a:outerShdw blurRad="38100" dist="38100" dir="2700000" algn="tl">
                  <a:srgbClr val="000000">
                    <a:alpha val="43137"/>
                  </a:srgbClr>
                </a:outerShdw>
              </a:effectLst>
              <a:latin typeface="+mn-lt"/>
            </a:endParaRPr>
          </a:p>
        </p:txBody>
      </p:sp>
      <p:sp>
        <p:nvSpPr>
          <p:cNvPr id="56" name="Rounded Rectangle 55"/>
          <p:cNvSpPr/>
          <p:nvPr/>
        </p:nvSpPr>
        <p:spPr bwMode="auto">
          <a:xfrm>
            <a:off x="4973519" y="1696400"/>
            <a:ext cx="1383744" cy="1471344"/>
          </a:xfrm>
          <a:prstGeom prst="roundRect">
            <a:avLst>
              <a:gd name="adj" fmla="val 10513"/>
            </a:avLst>
          </a:prstGeom>
          <a:gradFill>
            <a:gsLst>
              <a:gs pos="0">
                <a:srgbClr val="00A1DA"/>
              </a:gs>
              <a:gs pos="100000">
                <a:srgbClr val="3FCDFF">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pic>
        <p:nvPicPr>
          <p:cNvPr id="65" name="Picture 64" descr="SQL05_bL.png"/>
          <p:cNvPicPr>
            <a:picLocks noChangeAspect="1"/>
          </p:cNvPicPr>
          <p:nvPr/>
        </p:nvPicPr>
        <p:blipFill>
          <a:blip r:embed="rId4" cstate="print">
            <a:lum bright="100000"/>
          </a:blip>
          <a:stretch>
            <a:fillRect/>
          </a:stretch>
        </p:blipFill>
        <p:spPr>
          <a:xfrm>
            <a:off x="5100387" y="1917120"/>
            <a:ext cx="1121653" cy="238252"/>
          </a:xfrm>
          <a:prstGeom prst="rect">
            <a:avLst/>
          </a:prstGeom>
          <a:effectLst>
            <a:outerShdw blurRad="50800" dist="38100" dir="2700000" algn="tl" rotWithShape="0">
              <a:prstClr val="black">
                <a:alpha val="40000"/>
              </a:prstClr>
            </a:outerShdw>
          </a:effectLst>
        </p:spPr>
      </p:pic>
      <p:grpSp>
        <p:nvGrpSpPr>
          <p:cNvPr id="2" name="Group 87"/>
          <p:cNvGrpSpPr/>
          <p:nvPr/>
        </p:nvGrpSpPr>
        <p:grpSpPr>
          <a:xfrm>
            <a:off x="3422477" y="1696400"/>
            <a:ext cx="1383744" cy="1471344"/>
            <a:chOff x="3819628" y="3971513"/>
            <a:chExt cx="1383744" cy="1471344"/>
          </a:xfrm>
        </p:grpSpPr>
        <p:sp>
          <p:nvSpPr>
            <p:cNvPr id="89" name="Rounded Rectangle 88"/>
            <p:cNvSpPr/>
            <p:nvPr/>
          </p:nvSpPr>
          <p:spPr bwMode="auto">
            <a:xfrm>
              <a:off x="3819628" y="3971513"/>
              <a:ext cx="1383744" cy="1471344"/>
            </a:xfrm>
            <a:prstGeom prst="roundRect">
              <a:avLst>
                <a:gd name="adj" fmla="val 10513"/>
              </a:avLst>
            </a:prstGeom>
            <a:gradFill>
              <a:gsLst>
                <a:gs pos="0">
                  <a:schemeClr val="bg1">
                    <a:alpha val="85000"/>
                  </a:schemeClr>
                </a:gs>
                <a:gs pos="81000">
                  <a:srgbClr val="FF3B3B"/>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pic>
          <p:nvPicPr>
            <p:cNvPr id="90" name="Picture 3" descr="D:\Projects\Microsoft\DPM PartnerVideo\images\linux-logo.png"/>
            <p:cNvPicPr>
              <a:picLocks noChangeAspect="1" noChangeArrowheads="1"/>
            </p:cNvPicPr>
            <p:nvPr/>
          </p:nvPicPr>
          <p:blipFill>
            <a:blip r:embed="rId6" cstate="print"/>
            <a:srcRect/>
            <a:stretch>
              <a:fillRect/>
            </a:stretch>
          </p:blipFill>
          <p:spPr bwMode="auto">
            <a:xfrm>
              <a:off x="4201431" y="4277593"/>
              <a:ext cx="626317" cy="851792"/>
            </a:xfrm>
            <a:prstGeom prst="rect">
              <a:avLst/>
            </a:prstGeom>
            <a:noFill/>
            <a:effectLst>
              <a:outerShdw blurRad="50800" dist="38100" dir="2700000" algn="tl" rotWithShape="0">
                <a:prstClr val="black">
                  <a:alpha val="40000"/>
                </a:prstClr>
              </a:outerShdw>
            </a:effectLst>
          </p:spPr>
        </p:pic>
      </p:grpSp>
      <p:grpSp>
        <p:nvGrpSpPr>
          <p:cNvPr id="3" name="Group 94"/>
          <p:cNvGrpSpPr/>
          <p:nvPr/>
        </p:nvGrpSpPr>
        <p:grpSpPr>
          <a:xfrm>
            <a:off x="3368888" y="3326359"/>
            <a:ext cx="761304" cy="766667"/>
            <a:chOff x="3505446" y="4330245"/>
            <a:chExt cx="324356" cy="326641"/>
          </a:xfrm>
        </p:grpSpPr>
        <p:sp>
          <p:nvSpPr>
            <p:cNvPr id="96" name="Oval 95"/>
            <p:cNvSpPr/>
            <p:nvPr/>
          </p:nvSpPr>
          <p:spPr>
            <a:xfrm>
              <a:off x="3505446" y="454064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7" name="Flowchart: Magnetic Disk 96"/>
            <p:cNvSpPr/>
            <p:nvPr/>
          </p:nvSpPr>
          <p:spPr>
            <a:xfrm flipH="1">
              <a:off x="3538450" y="4330245"/>
              <a:ext cx="231423" cy="292782"/>
            </a:xfrm>
            <a:prstGeom prst="flowChartMagneticDisk">
              <a:avLst/>
            </a:prstGeom>
            <a:gradFill>
              <a:gsLst>
                <a:gs pos="0">
                  <a:srgbClr val="FF0000">
                    <a:alpha val="87000"/>
                  </a:srgbClr>
                </a:gs>
                <a:gs pos="38000">
                  <a:sysClr val="window" lastClr="FFFFFF"/>
                </a:gs>
                <a:gs pos="82000">
                  <a:srgbClr val="FF330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8" name="Oval 97"/>
            <p:cNvSpPr/>
            <p:nvPr/>
          </p:nvSpPr>
          <p:spPr>
            <a:xfrm flipH="1">
              <a:off x="3539774" y="4330245"/>
              <a:ext cx="230101" cy="95227"/>
            </a:xfrm>
            <a:prstGeom prst="ellipse">
              <a:avLst/>
            </a:prstGeom>
            <a:gradFill>
              <a:gsLst>
                <a:gs pos="31000">
                  <a:sysClr val="window" lastClr="FFFFFF"/>
                </a:gs>
                <a:gs pos="82000">
                  <a:srgbClr val="FF000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4" name="Group 98"/>
          <p:cNvGrpSpPr/>
          <p:nvPr/>
        </p:nvGrpSpPr>
        <p:grpSpPr>
          <a:xfrm>
            <a:off x="4207088" y="3326359"/>
            <a:ext cx="761304" cy="766667"/>
            <a:chOff x="3505446" y="4330245"/>
            <a:chExt cx="324356" cy="326641"/>
          </a:xfrm>
        </p:grpSpPr>
        <p:sp>
          <p:nvSpPr>
            <p:cNvPr id="100" name="Oval 99"/>
            <p:cNvSpPr/>
            <p:nvPr/>
          </p:nvSpPr>
          <p:spPr>
            <a:xfrm>
              <a:off x="3505446" y="454064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1" name="Flowchart: Magnetic Disk 100"/>
            <p:cNvSpPr/>
            <p:nvPr/>
          </p:nvSpPr>
          <p:spPr>
            <a:xfrm flipH="1">
              <a:off x="3538450" y="4330245"/>
              <a:ext cx="231423" cy="292782"/>
            </a:xfrm>
            <a:prstGeom prst="flowChartMagneticDisk">
              <a:avLst/>
            </a:prstGeom>
            <a:gradFill>
              <a:gsLst>
                <a:gs pos="0">
                  <a:srgbClr val="FF0000">
                    <a:alpha val="87000"/>
                  </a:srgbClr>
                </a:gs>
                <a:gs pos="38000">
                  <a:sysClr val="window" lastClr="FFFFFF"/>
                </a:gs>
                <a:gs pos="82000">
                  <a:srgbClr val="FF330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2" name="Oval 101"/>
            <p:cNvSpPr/>
            <p:nvPr/>
          </p:nvSpPr>
          <p:spPr>
            <a:xfrm flipH="1">
              <a:off x="3539774" y="4330245"/>
              <a:ext cx="230101" cy="95227"/>
            </a:xfrm>
            <a:prstGeom prst="ellipse">
              <a:avLst/>
            </a:prstGeom>
            <a:gradFill>
              <a:gsLst>
                <a:gs pos="31000">
                  <a:sysClr val="window" lastClr="FFFFFF"/>
                </a:gs>
                <a:gs pos="82000">
                  <a:srgbClr val="FF000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5" name="Group 115"/>
          <p:cNvGrpSpPr/>
          <p:nvPr/>
        </p:nvGrpSpPr>
        <p:grpSpPr>
          <a:xfrm>
            <a:off x="1756329" y="3326356"/>
            <a:ext cx="1520270" cy="744901"/>
            <a:chOff x="1984929" y="3326356"/>
            <a:chExt cx="1520270" cy="744901"/>
          </a:xfrm>
        </p:grpSpPr>
        <p:grpSp>
          <p:nvGrpSpPr>
            <p:cNvPr id="6" name="Group 131"/>
            <p:cNvGrpSpPr/>
            <p:nvPr/>
          </p:nvGrpSpPr>
          <p:grpSpPr>
            <a:xfrm>
              <a:off x="1984929" y="3326356"/>
              <a:ext cx="758270" cy="744901"/>
              <a:chOff x="3513402" y="4330245"/>
              <a:chExt cx="324356" cy="316681"/>
            </a:xfrm>
          </p:grpSpPr>
          <p:sp>
            <p:nvSpPr>
              <p:cNvPr id="109" name="Oval 108"/>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0" name="Flowchart: Magnetic Disk 109"/>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1" name="Oval 110"/>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7" name="Group 131"/>
            <p:cNvGrpSpPr/>
            <p:nvPr/>
          </p:nvGrpSpPr>
          <p:grpSpPr>
            <a:xfrm>
              <a:off x="2746929" y="3326356"/>
              <a:ext cx="758270" cy="744901"/>
              <a:chOff x="3513402" y="4330245"/>
              <a:chExt cx="324356" cy="316681"/>
            </a:xfrm>
          </p:grpSpPr>
          <p:sp>
            <p:nvSpPr>
              <p:cNvPr id="113" name="Oval 112"/>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4" name="Flowchart: Magnetic Disk 113"/>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5" name="Oval 114"/>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grpSp>
        <p:nvGrpSpPr>
          <p:cNvPr id="8" name="Group 134"/>
          <p:cNvGrpSpPr/>
          <p:nvPr/>
        </p:nvGrpSpPr>
        <p:grpSpPr>
          <a:xfrm>
            <a:off x="4956731" y="3326356"/>
            <a:ext cx="1520270" cy="744901"/>
            <a:chOff x="1984929" y="3326356"/>
            <a:chExt cx="1520270" cy="744901"/>
          </a:xfrm>
        </p:grpSpPr>
        <p:grpSp>
          <p:nvGrpSpPr>
            <p:cNvPr id="10" name="Group 131"/>
            <p:cNvGrpSpPr/>
            <p:nvPr/>
          </p:nvGrpSpPr>
          <p:grpSpPr>
            <a:xfrm>
              <a:off x="1984929" y="3326356"/>
              <a:ext cx="758270" cy="744901"/>
              <a:chOff x="3513402" y="4330245"/>
              <a:chExt cx="324356" cy="316681"/>
            </a:xfrm>
          </p:grpSpPr>
          <p:sp>
            <p:nvSpPr>
              <p:cNvPr id="141" name="Oval 140"/>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2" name="Flowchart: Magnetic Disk 141"/>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3" name="Oval 142"/>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12" name="Group 131"/>
            <p:cNvGrpSpPr/>
            <p:nvPr/>
          </p:nvGrpSpPr>
          <p:grpSpPr>
            <a:xfrm>
              <a:off x="2746929" y="3326356"/>
              <a:ext cx="758270" cy="744901"/>
              <a:chOff x="3513402" y="4330245"/>
              <a:chExt cx="324356" cy="316681"/>
            </a:xfrm>
          </p:grpSpPr>
          <p:sp>
            <p:nvSpPr>
              <p:cNvPr id="138" name="Oval 137"/>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39" name="Flowchart: Magnetic Disk 138"/>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0" name="Oval 139"/>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grpSp>
        <p:nvGrpSpPr>
          <p:cNvPr id="13" name="Group 143"/>
          <p:cNvGrpSpPr/>
          <p:nvPr/>
        </p:nvGrpSpPr>
        <p:grpSpPr>
          <a:xfrm>
            <a:off x="6535160" y="3326356"/>
            <a:ext cx="1520270" cy="744901"/>
            <a:chOff x="1984929" y="3326356"/>
            <a:chExt cx="1520270" cy="744901"/>
          </a:xfrm>
        </p:grpSpPr>
        <p:grpSp>
          <p:nvGrpSpPr>
            <p:cNvPr id="14" name="Group 131"/>
            <p:cNvGrpSpPr/>
            <p:nvPr/>
          </p:nvGrpSpPr>
          <p:grpSpPr>
            <a:xfrm>
              <a:off x="1984929" y="3326356"/>
              <a:ext cx="758270" cy="744901"/>
              <a:chOff x="3513402" y="4330245"/>
              <a:chExt cx="324356" cy="316681"/>
            </a:xfrm>
          </p:grpSpPr>
          <p:sp>
            <p:nvSpPr>
              <p:cNvPr id="150" name="Oval 149"/>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1" name="Flowchart: Magnetic Disk 150"/>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2" name="Oval 151"/>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15" name="Group 131"/>
            <p:cNvGrpSpPr/>
            <p:nvPr/>
          </p:nvGrpSpPr>
          <p:grpSpPr>
            <a:xfrm>
              <a:off x="2746929" y="3326356"/>
              <a:ext cx="758270" cy="744901"/>
              <a:chOff x="3513402" y="4330245"/>
              <a:chExt cx="324356" cy="316681"/>
            </a:xfrm>
          </p:grpSpPr>
          <p:sp>
            <p:nvSpPr>
              <p:cNvPr id="147" name="Oval 146"/>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8" name="Flowchart: Magnetic Disk 147"/>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9" name="Oval 148"/>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sp>
        <p:nvSpPr>
          <p:cNvPr id="153" name="Rectangle 152"/>
          <p:cNvSpPr/>
          <p:nvPr/>
        </p:nvSpPr>
        <p:spPr bwMode="auto">
          <a:xfrm>
            <a:off x="990600" y="5257805"/>
            <a:ext cx="7924800" cy="838195"/>
          </a:xfrm>
          <a:prstGeom prst="rect">
            <a:avLst/>
          </a:prstGeom>
          <a:gradFill>
            <a:gsLst>
              <a:gs pos="38000">
                <a:srgbClr val="00B0F0">
                  <a:alpha val="35000"/>
                </a:srgbClr>
              </a:gs>
              <a:gs pos="100000">
                <a:srgbClr val="3FCDFF">
                  <a:alpha val="0"/>
                </a:srgbClr>
              </a:gs>
            </a:gsLst>
            <a:lin ang="0" scaled="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pic>
        <p:nvPicPr>
          <p:cNvPr id="70" name="Picture 7" descr="D:\MyPictures\MediaBank\DPM v2 protected workload logos (Exchange, SQL, SharePoint, Virtual Server)\Virtual_05-R2_bL.png"/>
          <p:cNvPicPr>
            <a:picLocks noChangeAspect="1" noChangeArrowheads="1"/>
          </p:cNvPicPr>
          <p:nvPr/>
        </p:nvPicPr>
        <p:blipFill>
          <a:blip r:embed="rId7" cstate="print">
            <a:lum bright="100000"/>
          </a:blip>
          <a:stretch>
            <a:fillRect/>
          </a:stretch>
        </p:blipFill>
        <p:spPr bwMode="auto">
          <a:xfrm>
            <a:off x="5234398" y="5538490"/>
            <a:ext cx="2301520" cy="319997"/>
          </a:xfrm>
          <a:prstGeom prst="rect">
            <a:avLst/>
          </a:prstGeom>
          <a:noFill/>
          <a:ln>
            <a:noFill/>
          </a:ln>
        </p:spPr>
      </p:pic>
      <p:sp>
        <p:nvSpPr>
          <p:cNvPr id="77" name="TextBox 68"/>
          <p:cNvSpPr txBox="1">
            <a:spLocks noChangeArrowheads="1"/>
          </p:cNvSpPr>
          <p:nvPr/>
        </p:nvSpPr>
        <p:spPr bwMode="auto">
          <a:xfrm>
            <a:off x="3267737" y="1359209"/>
            <a:ext cx="1754955" cy="276993"/>
          </a:xfrm>
          <a:prstGeom prst="rect">
            <a:avLst/>
          </a:prstGeom>
          <a:noFill/>
          <a:ln w="9525">
            <a:noFill/>
            <a:miter lim="800000"/>
            <a:headEnd/>
            <a:tailEnd/>
          </a:ln>
        </p:spPr>
        <p:txBody>
          <a:bodyPr wrap="square" lIns="91435" tIns="45717" rIns="91435" bIns="45717">
            <a:spAutoFit/>
          </a:bodyPr>
          <a:lstStyle/>
          <a:p>
            <a:pPr algn="ctr"/>
            <a:r>
              <a:rPr lang="en-US" sz="1200" b="1" dirty="0" smtClean="0">
                <a:solidFill>
                  <a:schemeClr val="bg2">
                    <a:lumMod val="90000"/>
                  </a:schemeClr>
                </a:solidFill>
                <a:effectLst>
                  <a:outerShdw blurRad="38100" dist="38100" dir="2700000" algn="tl">
                    <a:srgbClr val="000000">
                      <a:alpha val="43137"/>
                    </a:srgbClr>
                  </a:outerShdw>
                </a:effectLst>
                <a:latin typeface="+mn-lt"/>
              </a:rPr>
              <a:t>Virtual Machine 2</a:t>
            </a:r>
            <a:endParaRPr lang="en-US" sz="1200" b="1" dirty="0">
              <a:solidFill>
                <a:schemeClr val="bg2">
                  <a:lumMod val="90000"/>
                </a:schemeClr>
              </a:solidFill>
              <a:effectLst>
                <a:outerShdw blurRad="38100" dist="38100" dir="2700000" algn="tl">
                  <a:srgbClr val="000000">
                    <a:alpha val="43137"/>
                  </a:srgbClr>
                </a:outerShdw>
              </a:effectLst>
              <a:latin typeface="+mn-lt"/>
            </a:endParaRPr>
          </a:p>
        </p:txBody>
      </p:sp>
      <p:grpSp>
        <p:nvGrpSpPr>
          <p:cNvPr id="16" name="Group 82"/>
          <p:cNvGrpSpPr/>
          <p:nvPr/>
        </p:nvGrpSpPr>
        <p:grpSpPr>
          <a:xfrm>
            <a:off x="6545584" y="2534654"/>
            <a:ext cx="1351921" cy="475914"/>
            <a:chOff x="6606083" y="2580420"/>
            <a:chExt cx="1231638" cy="433571"/>
          </a:xfrm>
        </p:grpSpPr>
        <p:pic>
          <p:nvPicPr>
            <p:cNvPr id="75" name="Picture 74" descr="ws03_v_rgb.png"/>
            <p:cNvPicPr>
              <a:picLocks noChangeAspect="1"/>
            </p:cNvPicPr>
            <p:nvPr/>
          </p:nvPicPr>
          <p:blipFill>
            <a:blip r:embed="rId5" cstate="print"/>
            <a:srcRect b="28598"/>
            <a:stretch>
              <a:fillRect/>
            </a:stretch>
          </p:blipFill>
          <p:spPr>
            <a:xfrm>
              <a:off x="6619621" y="2580420"/>
              <a:ext cx="1218100" cy="293409"/>
            </a:xfrm>
            <a:prstGeom prst="rect">
              <a:avLst/>
            </a:prstGeom>
            <a:noFill/>
          </p:spPr>
        </p:pic>
        <p:pic>
          <p:nvPicPr>
            <p:cNvPr id="82" name="Picture 81" descr="WS08-HypeV_h_rgb_r.png"/>
            <p:cNvPicPr>
              <a:picLocks noChangeAspect="1"/>
            </p:cNvPicPr>
            <p:nvPr/>
          </p:nvPicPr>
          <p:blipFill>
            <a:blip r:embed="rId8" cstate="print">
              <a:lum bright="-100000"/>
            </a:blip>
            <a:srcRect l="16913" b="36502"/>
            <a:stretch>
              <a:fillRect/>
            </a:stretch>
          </p:blipFill>
          <p:spPr>
            <a:xfrm>
              <a:off x="6606083" y="2807743"/>
              <a:ext cx="1216152" cy="206248"/>
            </a:xfrm>
            <a:prstGeom prst="rect">
              <a:avLst/>
            </a:prstGeom>
          </p:spPr>
        </p:pic>
      </p:grpSp>
      <p:pic>
        <p:nvPicPr>
          <p:cNvPr id="84" name="Picture 83" descr="ws03_v_rgb.png"/>
          <p:cNvPicPr>
            <a:picLocks noChangeAspect="1"/>
          </p:cNvPicPr>
          <p:nvPr/>
        </p:nvPicPr>
        <p:blipFill>
          <a:blip r:embed="rId5" cstate="print"/>
          <a:stretch>
            <a:fillRect/>
          </a:stretch>
        </p:blipFill>
        <p:spPr>
          <a:xfrm>
            <a:off x="5012873" y="2569588"/>
            <a:ext cx="1288826" cy="432407"/>
          </a:xfrm>
          <a:prstGeom prst="rect">
            <a:avLst/>
          </a:prstGeom>
        </p:spPr>
      </p:pic>
      <p:pic>
        <p:nvPicPr>
          <p:cNvPr id="71" name="Picture 31" descr="server_02"/>
          <p:cNvPicPr>
            <a:picLocks noChangeAspect="1" noChangeArrowheads="1"/>
          </p:cNvPicPr>
          <p:nvPr/>
        </p:nvPicPr>
        <p:blipFill>
          <a:blip r:embed="rId9" cstate="print">
            <a:grayscl/>
            <a:lum bright="5000" contrast="1000"/>
          </a:blip>
          <a:srcRect/>
          <a:stretch>
            <a:fillRect/>
          </a:stretch>
        </p:blipFill>
        <p:spPr bwMode="auto">
          <a:xfrm>
            <a:off x="767644" y="4643035"/>
            <a:ext cx="1019881" cy="1539442"/>
          </a:xfrm>
          <a:prstGeom prst="rect">
            <a:avLst/>
          </a:prstGeom>
          <a:noFill/>
          <a:effectLst>
            <a:glow rad="228600">
              <a:schemeClr val="bg1">
                <a:alpha val="40000"/>
              </a:schemeClr>
            </a:glow>
          </a:effectLst>
        </p:spPr>
      </p:pic>
      <p:grpSp>
        <p:nvGrpSpPr>
          <p:cNvPr id="17" name="Group 79"/>
          <p:cNvGrpSpPr/>
          <p:nvPr/>
        </p:nvGrpSpPr>
        <p:grpSpPr>
          <a:xfrm>
            <a:off x="2120882" y="5341938"/>
            <a:ext cx="2753656" cy="609600"/>
            <a:chOff x="2349482" y="5341938"/>
            <a:chExt cx="2753656" cy="609600"/>
          </a:xfrm>
        </p:grpSpPr>
        <p:pic>
          <p:nvPicPr>
            <p:cNvPr id="85" name="Picture 84" descr="WS08-HypeV_h_rgb_r.png"/>
            <p:cNvPicPr>
              <a:picLocks noChangeAspect="1"/>
            </p:cNvPicPr>
            <p:nvPr/>
          </p:nvPicPr>
          <p:blipFill>
            <a:blip r:embed="rId10" cstate="print">
              <a:lum bright="100000"/>
            </a:blip>
            <a:srcRect r="82497"/>
            <a:stretch>
              <a:fillRect/>
            </a:stretch>
          </p:blipFill>
          <p:spPr>
            <a:xfrm>
              <a:off x="2349482" y="5341938"/>
              <a:ext cx="480804" cy="609600"/>
            </a:xfrm>
            <a:prstGeom prst="rect">
              <a:avLst/>
            </a:prstGeom>
          </p:spPr>
        </p:pic>
        <p:pic>
          <p:nvPicPr>
            <p:cNvPr id="86" name="Picture 85" descr="WS08-HypeV_h_rgb_r.png"/>
            <p:cNvPicPr>
              <a:picLocks noChangeAspect="1"/>
            </p:cNvPicPr>
            <p:nvPr/>
          </p:nvPicPr>
          <p:blipFill>
            <a:blip r:embed="rId10" cstate="print">
              <a:lum bright="100000"/>
            </a:blip>
            <a:srcRect l="16913"/>
            <a:stretch>
              <a:fillRect/>
            </a:stretch>
          </p:blipFill>
          <p:spPr>
            <a:xfrm>
              <a:off x="2820682" y="5341938"/>
              <a:ext cx="2282456" cy="609600"/>
            </a:xfrm>
            <a:prstGeom prst="rect">
              <a:avLst/>
            </a:prstGeom>
          </p:spPr>
        </p:pic>
      </p:gr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rot="10800000">
            <a:off x="1317148" y="1270804"/>
            <a:ext cx="3940652" cy="2996395"/>
          </a:xfrm>
          <a:prstGeom prst="roundRect">
            <a:avLst>
              <a:gd name="adj" fmla="val 6650"/>
            </a:avLst>
          </a:prstGeom>
          <a:gradFill>
            <a:gsLst>
              <a:gs pos="0">
                <a:schemeClr val="accent3">
                  <a:lumMod val="75000"/>
                  <a:alpha val="62000"/>
                </a:schemeClr>
              </a:gs>
              <a:gs pos="100000">
                <a:schemeClr val="accent3">
                  <a:lumMod val="75000"/>
                  <a:alpha val="43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hangingPunct="0">
              <a:defRPr/>
            </a:pPr>
            <a:endParaRPr lang="en-US" sz="700" dirty="0" smtClean="0">
              <a:solidFill>
                <a:schemeClr val="lt1"/>
              </a:solidFill>
              <a:latin typeface="Segoe" pitchFamily="34" charset="0"/>
            </a:endParaRPr>
          </a:p>
        </p:txBody>
      </p:sp>
      <p:sp>
        <p:nvSpPr>
          <p:cNvPr id="61442" name="Title 1"/>
          <p:cNvSpPr>
            <a:spLocks noGrp="1"/>
          </p:cNvSpPr>
          <p:nvPr>
            <p:ph type="title"/>
          </p:nvPr>
        </p:nvSpPr>
        <p:spPr>
          <a:xfrm>
            <a:off x="381000" y="230188"/>
            <a:ext cx="8382000" cy="609398"/>
          </a:xfrm>
        </p:spPr>
        <p:txBody>
          <a:bodyPr/>
          <a:lstStyle/>
          <a:p>
            <a:r>
              <a:rPr lang="en-US" sz="4400" smtClean="0"/>
              <a:t>Virtualization - with non-VSS Guest OS</a:t>
            </a:r>
            <a:endParaRPr lang="en-US" sz="4400" dirty="0" smtClean="0"/>
          </a:p>
        </p:txBody>
      </p:sp>
      <p:sp>
        <p:nvSpPr>
          <p:cNvPr id="35" name="Content Placeholder 34"/>
          <p:cNvSpPr>
            <a:spLocks noGrp="1"/>
          </p:cNvSpPr>
          <p:nvPr>
            <p:ph type="body" sz="quarter" idx="4294967295"/>
          </p:nvPr>
        </p:nvSpPr>
        <p:spPr>
          <a:xfrm>
            <a:off x="5518150" y="1260475"/>
            <a:ext cx="3625850" cy="3176588"/>
          </a:xfrm>
        </p:spPr>
        <p:txBody>
          <a:bodyPr/>
          <a:lstStyle/>
          <a:p>
            <a:pPr>
              <a:lnSpc>
                <a:spcPct val="100000"/>
              </a:lnSpc>
              <a:buNone/>
            </a:pPr>
            <a:r>
              <a:rPr lang="en-US" sz="2400" smtClean="0"/>
              <a:t>	For any OS or application that is not internally VSS-aware:</a:t>
            </a:r>
          </a:p>
          <a:p>
            <a:pPr>
              <a:lnSpc>
                <a:spcPct val="100000"/>
              </a:lnSpc>
            </a:pPr>
            <a:endParaRPr lang="en-US" sz="1050" smtClean="0"/>
          </a:p>
          <a:p>
            <a:pPr lvl="1">
              <a:lnSpc>
                <a:spcPct val="100000"/>
              </a:lnSpc>
            </a:pPr>
            <a:r>
              <a:rPr lang="en-US" sz="2000" smtClean="0"/>
              <a:t>Linux</a:t>
            </a:r>
          </a:p>
          <a:p>
            <a:pPr lvl="1">
              <a:lnSpc>
                <a:spcPct val="100000"/>
              </a:lnSpc>
            </a:pPr>
            <a:r>
              <a:rPr lang="en-US" sz="2000" smtClean="0"/>
              <a:t>Windows 2000</a:t>
            </a:r>
          </a:p>
          <a:p>
            <a:pPr lvl="1">
              <a:lnSpc>
                <a:spcPct val="100000"/>
              </a:lnSpc>
            </a:pPr>
            <a:r>
              <a:rPr lang="en-US" sz="2000" smtClean="0"/>
              <a:t>Windows with Oracle</a:t>
            </a:r>
          </a:p>
          <a:p>
            <a:pPr lvl="1">
              <a:lnSpc>
                <a:spcPct val="100000"/>
              </a:lnSpc>
            </a:pPr>
            <a:r>
              <a:rPr lang="en-US" sz="2000" smtClean="0"/>
              <a:t>Windows with LOB app</a:t>
            </a:r>
          </a:p>
          <a:p>
            <a:pPr>
              <a:lnSpc>
                <a:spcPct val="100000"/>
              </a:lnSpc>
            </a:pPr>
            <a:endParaRPr lang="en-US" sz="2400" smtClean="0"/>
          </a:p>
          <a:p>
            <a:pPr>
              <a:lnSpc>
                <a:spcPct val="100000"/>
              </a:lnSpc>
            </a:pPr>
            <a:endParaRPr lang="en-US" sz="2400" dirty="0"/>
          </a:p>
        </p:txBody>
      </p:sp>
      <p:sp>
        <p:nvSpPr>
          <p:cNvPr id="153" name="Rectangle 152"/>
          <p:cNvSpPr/>
          <p:nvPr/>
        </p:nvSpPr>
        <p:spPr bwMode="auto">
          <a:xfrm>
            <a:off x="990600" y="5257805"/>
            <a:ext cx="8153400" cy="838195"/>
          </a:xfrm>
          <a:prstGeom prst="rect">
            <a:avLst/>
          </a:prstGeom>
          <a:gradFill>
            <a:gsLst>
              <a:gs pos="38000">
                <a:srgbClr val="00B0F0">
                  <a:alpha val="35000"/>
                </a:srgbClr>
              </a:gs>
              <a:gs pos="100000">
                <a:srgbClr val="3FCDFF">
                  <a:alpha val="0"/>
                </a:srgbClr>
              </a:gs>
            </a:gsLst>
            <a:lin ang="0" scaled="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grpSp>
        <p:nvGrpSpPr>
          <p:cNvPr id="2" name="Group 41"/>
          <p:cNvGrpSpPr/>
          <p:nvPr/>
        </p:nvGrpSpPr>
        <p:grpSpPr>
          <a:xfrm>
            <a:off x="1746073" y="1676398"/>
            <a:ext cx="1389428" cy="2399952"/>
            <a:chOff x="1828265" y="1676398"/>
            <a:chExt cx="1389428" cy="2399952"/>
          </a:xfrm>
        </p:grpSpPr>
        <p:cxnSp>
          <p:nvCxnSpPr>
            <p:cNvPr id="77" name="Straight Connector 76"/>
            <p:cNvCxnSpPr/>
            <p:nvPr/>
          </p:nvCxnSpPr>
          <p:spPr bwMode="auto">
            <a:xfrm rot="5400000" flipH="1" flipV="1">
              <a:off x="1933104" y="3325160"/>
              <a:ext cx="397191" cy="2758"/>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82" name="Straight Connector 81"/>
            <p:cNvCxnSpPr/>
            <p:nvPr/>
          </p:nvCxnSpPr>
          <p:spPr bwMode="auto">
            <a:xfrm rot="5400000" flipH="1" flipV="1">
              <a:off x="2619156" y="3320727"/>
              <a:ext cx="397191" cy="4137"/>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83" name="Rounded Rectangle 82"/>
            <p:cNvSpPr/>
            <p:nvPr/>
          </p:nvSpPr>
          <p:spPr bwMode="auto">
            <a:xfrm>
              <a:off x="1874816" y="1676398"/>
              <a:ext cx="1325584" cy="1524002"/>
            </a:xfrm>
            <a:prstGeom prst="roundRect">
              <a:avLst>
                <a:gd name="adj" fmla="val 10513"/>
              </a:avLst>
            </a:prstGeom>
            <a:gradFill>
              <a:gsLst>
                <a:gs pos="0">
                  <a:schemeClr val="bg1">
                    <a:alpha val="85000"/>
                  </a:schemeClr>
                </a:gs>
                <a:gs pos="81000">
                  <a:srgbClr val="FF3B3B"/>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Segoe" pitchFamily="34" charset="0"/>
              </a:endParaRPr>
            </a:p>
          </p:txBody>
        </p:sp>
        <p:grpSp>
          <p:nvGrpSpPr>
            <p:cNvPr id="3" name="Group 61"/>
            <p:cNvGrpSpPr/>
            <p:nvPr/>
          </p:nvGrpSpPr>
          <p:grpSpPr>
            <a:xfrm>
              <a:off x="1828265" y="3410312"/>
              <a:ext cx="661316" cy="666038"/>
              <a:chOff x="3505446" y="4330245"/>
              <a:chExt cx="324356" cy="326641"/>
            </a:xfrm>
          </p:grpSpPr>
          <p:sp>
            <p:nvSpPr>
              <p:cNvPr id="91" name="Oval 90"/>
              <p:cNvSpPr/>
              <p:nvPr/>
            </p:nvSpPr>
            <p:spPr>
              <a:xfrm>
                <a:off x="3505446" y="454064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92" name="Flowchart: Magnetic Disk 91"/>
              <p:cNvSpPr/>
              <p:nvPr/>
            </p:nvSpPr>
            <p:spPr>
              <a:xfrm flipH="1">
                <a:off x="3538450" y="4330245"/>
                <a:ext cx="231423" cy="292782"/>
              </a:xfrm>
              <a:prstGeom prst="flowChartMagneticDisk">
                <a:avLst/>
              </a:prstGeom>
              <a:gradFill>
                <a:gsLst>
                  <a:gs pos="0">
                    <a:srgbClr val="FF0000">
                      <a:alpha val="87000"/>
                    </a:srgbClr>
                  </a:gs>
                  <a:gs pos="38000">
                    <a:sysClr val="window" lastClr="FFFFFF"/>
                  </a:gs>
                  <a:gs pos="82000">
                    <a:srgbClr val="FF330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93" name="Oval 92"/>
              <p:cNvSpPr/>
              <p:nvPr/>
            </p:nvSpPr>
            <p:spPr>
              <a:xfrm flipH="1">
                <a:off x="3539774" y="4330245"/>
                <a:ext cx="230101" cy="95227"/>
              </a:xfrm>
              <a:prstGeom prst="ellipse">
                <a:avLst/>
              </a:prstGeom>
              <a:gradFill>
                <a:gsLst>
                  <a:gs pos="31000">
                    <a:sysClr val="window" lastClr="FFFFFF"/>
                  </a:gs>
                  <a:gs pos="82000">
                    <a:srgbClr val="FF000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4" name="Group 62"/>
            <p:cNvGrpSpPr/>
            <p:nvPr/>
          </p:nvGrpSpPr>
          <p:grpSpPr>
            <a:xfrm>
              <a:off x="2556377" y="3410312"/>
              <a:ext cx="661316" cy="666038"/>
              <a:chOff x="3505446" y="4330245"/>
              <a:chExt cx="324356" cy="326641"/>
            </a:xfrm>
          </p:grpSpPr>
          <p:sp>
            <p:nvSpPr>
              <p:cNvPr id="86" name="Oval 85"/>
              <p:cNvSpPr/>
              <p:nvPr/>
            </p:nvSpPr>
            <p:spPr>
              <a:xfrm>
                <a:off x="3505446" y="454064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87" name="Flowchart: Magnetic Disk 86"/>
              <p:cNvSpPr/>
              <p:nvPr/>
            </p:nvSpPr>
            <p:spPr>
              <a:xfrm flipH="1">
                <a:off x="3538450" y="4330245"/>
                <a:ext cx="231423" cy="292782"/>
              </a:xfrm>
              <a:prstGeom prst="flowChartMagneticDisk">
                <a:avLst/>
              </a:prstGeom>
              <a:gradFill>
                <a:gsLst>
                  <a:gs pos="0">
                    <a:srgbClr val="FF0000">
                      <a:alpha val="87000"/>
                    </a:srgbClr>
                  </a:gs>
                  <a:gs pos="38000">
                    <a:sysClr val="window" lastClr="FFFFFF"/>
                  </a:gs>
                  <a:gs pos="82000">
                    <a:srgbClr val="FF330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88" name="Oval 87"/>
              <p:cNvSpPr/>
              <p:nvPr/>
            </p:nvSpPr>
            <p:spPr>
              <a:xfrm flipH="1">
                <a:off x="3539774" y="4330245"/>
                <a:ext cx="230101" cy="95227"/>
              </a:xfrm>
              <a:prstGeom prst="ellipse">
                <a:avLst/>
              </a:prstGeom>
              <a:gradFill>
                <a:gsLst>
                  <a:gs pos="31000">
                    <a:sysClr val="window" lastClr="FFFFFF"/>
                  </a:gs>
                  <a:gs pos="82000">
                    <a:srgbClr val="FF000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grpSp>
        <p:sp>
          <p:nvSpPr>
            <p:cNvPr id="76" name="Rectangle 75"/>
            <p:cNvSpPr/>
            <p:nvPr/>
          </p:nvSpPr>
          <p:spPr>
            <a:xfrm>
              <a:off x="1929830" y="2057400"/>
              <a:ext cx="1195712" cy="646331"/>
            </a:xfrm>
            <a:prstGeom prst="rect">
              <a:avLst/>
            </a:prstGeom>
          </p:spPr>
          <p:txBody>
            <a:bodyPr wrap="none">
              <a:spAutoFit/>
            </a:bodyPr>
            <a:lstStyle/>
            <a:p>
              <a:pPr algn="ctr"/>
              <a:r>
                <a:rPr lang="en-US" b="1" dirty="0" smtClean="0"/>
                <a:t>Windows</a:t>
              </a:r>
            </a:p>
            <a:p>
              <a:pPr algn="ctr"/>
              <a:r>
                <a:rPr lang="en-US" b="1" dirty="0" smtClean="0"/>
                <a:t>2000</a:t>
              </a:r>
              <a:endParaRPr lang="en-US" b="1" dirty="0"/>
            </a:p>
          </p:txBody>
        </p:sp>
      </p:grpSp>
      <p:cxnSp>
        <p:nvCxnSpPr>
          <p:cNvPr id="95" name="Straight Connector 94"/>
          <p:cNvCxnSpPr/>
          <p:nvPr/>
        </p:nvCxnSpPr>
        <p:spPr bwMode="auto">
          <a:xfrm rot="5400000" flipH="1" flipV="1">
            <a:off x="3652886" y="3242810"/>
            <a:ext cx="152400" cy="3175"/>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99" name="Straight Connector 98"/>
          <p:cNvCxnSpPr/>
          <p:nvPr/>
        </p:nvCxnSpPr>
        <p:spPr bwMode="auto">
          <a:xfrm rot="5400000" flipH="1" flipV="1">
            <a:off x="4442667" y="3237707"/>
            <a:ext cx="152400" cy="4762"/>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04" name="Rounded Rectangle 103"/>
          <p:cNvSpPr/>
          <p:nvPr/>
        </p:nvSpPr>
        <p:spPr bwMode="auto">
          <a:xfrm>
            <a:off x="3422477" y="1696400"/>
            <a:ext cx="1383744" cy="1471344"/>
          </a:xfrm>
          <a:prstGeom prst="roundRect">
            <a:avLst>
              <a:gd name="adj" fmla="val 10513"/>
            </a:avLst>
          </a:prstGeom>
          <a:gradFill>
            <a:gsLst>
              <a:gs pos="0">
                <a:schemeClr val="bg1">
                  <a:alpha val="85000"/>
                </a:schemeClr>
              </a:gs>
              <a:gs pos="81000">
                <a:srgbClr val="FF3B3B"/>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Segoe" pitchFamily="34" charset="0"/>
            </a:endParaRPr>
          </a:p>
        </p:txBody>
      </p:sp>
      <p:pic>
        <p:nvPicPr>
          <p:cNvPr id="105" name="Picture 3" descr="D:\Projects\Microsoft\DPM PartnerVideo\images\linux-logo.png"/>
          <p:cNvPicPr>
            <a:picLocks noChangeAspect="1" noChangeArrowheads="1"/>
          </p:cNvPicPr>
          <p:nvPr/>
        </p:nvPicPr>
        <p:blipFill>
          <a:blip r:embed="rId3" cstate="print"/>
          <a:srcRect/>
          <a:stretch>
            <a:fillRect/>
          </a:stretch>
        </p:blipFill>
        <p:spPr bwMode="auto">
          <a:xfrm>
            <a:off x="3804280" y="2002480"/>
            <a:ext cx="626317" cy="851792"/>
          </a:xfrm>
          <a:prstGeom prst="rect">
            <a:avLst/>
          </a:prstGeom>
          <a:noFill/>
        </p:spPr>
      </p:pic>
      <p:grpSp>
        <p:nvGrpSpPr>
          <p:cNvPr id="5" name="Group 94"/>
          <p:cNvGrpSpPr/>
          <p:nvPr/>
        </p:nvGrpSpPr>
        <p:grpSpPr>
          <a:xfrm>
            <a:off x="3368888" y="3326359"/>
            <a:ext cx="761304" cy="766667"/>
            <a:chOff x="3505446" y="4330245"/>
            <a:chExt cx="324356" cy="326641"/>
          </a:xfrm>
        </p:grpSpPr>
        <p:sp>
          <p:nvSpPr>
            <p:cNvPr id="107" name="Oval 106"/>
            <p:cNvSpPr/>
            <p:nvPr/>
          </p:nvSpPr>
          <p:spPr>
            <a:xfrm>
              <a:off x="3505446" y="454064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08" name="Flowchart: Magnetic Disk 107"/>
            <p:cNvSpPr/>
            <p:nvPr/>
          </p:nvSpPr>
          <p:spPr>
            <a:xfrm flipH="1">
              <a:off x="3538450" y="4330245"/>
              <a:ext cx="231423" cy="292782"/>
            </a:xfrm>
            <a:prstGeom prst="flowChartMagneticDisk">
              <a:avLst/>
            </a:prstGeom>
            <a:gradFill>
              <a:gsLst>
                <a:gs pos="0">
                  <a:srgbClr val="FF0000">
                    <a:alpha val="87000"/>
                  </a:srgbClr>
                </a:gs>
                <a:gs pos="38000">
                  <a:sysClr val="window" lastClr="FFFFFF"/>
                </a:gs>
                <a:gs pos="82000">
                  <a:srgbClr val="FF330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12" name="Oval 111"/>
            <p:cNvSpPr/>
            <p:nvPr/>
          </p:nvSpPr>
          <p:spPr>
            <a:xfrm flipH="1">
              <a:off x="3539774" y="4330245"/>
              <a:ext cx="230101" cy="95227"/>
            </a:xfrm>
            <a:prstGeom prst="ellipse">
              <a:avLst/>
            </a:prstGeom>
            <a:gradFill>
              <a:gsLst>
                <a:gs pos="31000">
                  <a:sysClr val="window" lastClr="FFFFFF"/>
                </a:gs>
                <a:gs pos="82000">
                  <a:srgbClr val="FF000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6" name="Group 98"/>
          <p:cNvGrpSpPr/>
          <p:nvPr/>
        </p:nvGrpSpPr>
        <p:grpSpPr>
          <a:xfrm>
            <a:off x="4207088" y="3326359"/>
            <a:ext cx="761304" cy="766667"/>
            <a:chOff x="3505446" y="4330245"/>
            <a:chExt cx="324356" cy="326641"/>
          </a:xfrm>
        </p:grpSpPr>
        <p:sp>
          <p:nvSpPr>
            <p:cNvPr id="117" name="Oval 116"/>
            <p:cNvSpPr/>
            <p:nvPr/>
          </p:nvSpPr>
          <p:spPr>
            <a:xfrm>
              <a:off x="3505446" y="454064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18" name="Flowchart: Magnetic Disk 117"/>
            <p:cNvSpPr/>
            <p:nvPr/>
          </p:nvSpPr>
          <p:spPr>
            <a:xfrm flipH="1">
              <a:off x="3538450" y="4330245"/>
              <a:ext cx="231423" cy="292782"/>
            </a:xfrm>
            <a:prstGeom prst="flowChartMagneticDisk">
              <a:avLst/>
            </a:prstGeom>
            <a:gradFill>
              <a:gsLst>
                <a:gs pos="0">
                  <a:srgbClr val="FF0000">
                    <a:alpha val="87000"/>
                  </a:srgbClr>
                </a:gs>
                <a:gs pos="38000">
                  <a:sysClr val="window" lastClr="FFFFFF"/>
                </a:gs>
                <a:gs pos="82000">
                  <a:srgbClr val="FF330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19" name="Oval 118"/>
            <p:cNvSpPr/>
            <p:nvPr/>
          </p:nvSpPr>
          <p:spPr>
            <a:xfrm flipH="1">
              <a:off x="3539774" y="4330245"/>
              <a:ext cx="230101" cy="95227"/>
            </a:xfrm>
            <a:prstGeom prst="ellipse">
              <a:avLst/>
            </a:prstGeom>
            <a:gradFill>
              <a:gsLst>
                <a:gs pos="31000">
                  <a:sysClr val="window" lastClr="FFFFFF"/>
                </a:gs>
                <a:gs pos="82000">
                  <a:srgbClr val="FF000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grpSp>
      <p:sp>
        <p:nvSpPr>
          <p:cNvPr id="36" name="TextBox 68"/>
          <p:cNvSpPr txBox="1">
            <a:spLocks noChangeArrowheads="1"/>
          </p:cNvSpPr>
          <p:nvPr/>
        </p:nvSpPr>
        <p:spPr bwMode="auto">
          <a:xfrm>
            <a:off x="1658462" y="1359209"/>
            <a:ext cx="1754955" cy="276993"/>
          </a:xfrm>
          <a:prstGeom prst="rect">
            <a:avLst/>
          </a:prstGeom>
          <a:noFill/>
          <a:ln w="9525">
            <a:noFill/>
            <a:miter lim="800000"/>
            <a:headEnd/>
            <a:tailEnd/>
          </a:ln>
        </p:spPr>
        <p:txBody>
          <a:bodyPr wrap="square" lIns="91435" tIns="45717" rIns="91435" bIns="45717">
            <a:spAutoFit/>
          </a:bodyPr>
          <a:lstStyle/>
          <a:p>
            <a:pPr algn="ctr"/>
            <a:r>
              <a:rPr lang="en-US" sz="1200" b="1" dirty="0" smtClean="0">
                <a:solidFill>
                  <a:schemeClr val="bg2">
                    <a:lumMod val="90000"/>
                  </a:schemeClr>
                </a:solidFill>
                <a:effectLst>
                  <a:outerShdw blurRad="38100" dist="38100" dir="2700000" algn="tl">
                    <a:srgbClr val="000000">
                      <a:alpha val="43137"/>
                    </a:srgbClr>
                  </a:outerShdw>
                </a:effectLst>
                <a:latin typeface="+mn-lt"/>
              </a:rPr>
              <a:t>Virtual Machine 1</a:t>
            </a:r>
            <a:endParaRPr lang="en-US" sz="1200" b="1" dirty="0">
              <a:solidFill>
                <a:schemeClr val="bg2">
                  <a:lumMod val="90000"/>
                </a:schemeClr>
              </a:solidFill>
              <a:effectLst>
                <a:outerShdw blurRad="38100" dist="38100" dir="2700000" algn="tl">
                  <a:srgbClr val="000000">
                    <a:alpha val="43137"/>
                  </a:srgbClr>
                </a:outerShdw>
              </a:effectLst>
              <a:latin typeface="+mn-lt"/>
            </a:endParaRPr>
          </a:p>
        </p:txBody>
      </p:sp>
      <p:sp>
        <p:nvSpPr>
          <p:cNvPr id="37" name="TextBox 68"/>
          <p:cNvSpPr txBox="1">
            <a:spLocks noChangeArrowheads="1"/>
          </p:cNvSpPr>
          <p:nvPr/>
        </p:nvSpPr>
        <p:spPr bwMode="auto">
          <a:xfrm>
            <a:off x="3267737" y="1359209"/>
            <a:ext cx="1754955" cy="276993"/>
          </a:xfrm>
          <a:prstGeom prst="rect">
            <a:avLst/>
          </a:prstGeom>
          <a:noFill/>
          <a:ln w="9525">
            <a:noFill/>
            <a:miter lim="800000"/>
            <a:headEnd/>
            <a:tailEnd/>
          </a:ln>
        </p:spPr>
        <p:txBody>
          <a:bodyPr wrap="square" lIns="91435" tIns="45717" rIns="91435" bIns="45717">
            <a:spAutoFit/>
          </a:bodyPr>
          <a:lstStyle/>
          <a:p>
            <a:pPr algn="ctr"/>
            <a:r>
              <a:rPr lang="en-US" sz="1200" b="1" dirty="0" smtClean="0">
                <a:solidFill>
                  <a:schemeClr val="bg2">
                    <a:lumMod val="90000"/>
                  </a:schemeClr>
                </a:solidFill>
                <a:effectLst>
                  <a:outerShdw blurRad="38100" dist="38100" dir="2700000" algn="tl">
                    <a:srgbClr val="000000">
                      <a:alpha val="43137"/>
                    </a:srgbClr>
                  </a:outerShdw>
                </a:effectLst>
                <a:latin typeface="+mn-lt"/>
              </a:rPr>
              <a:t>Virtual Machine 2</a:t>
            </a:r>
            <a:endParaRPr lang="en-US" sz="1200" b="1" dirty="0">
              <a:solidFill>
                <a:schemeClr val="bg2">
                  <a:lumMod val="90000"/>
                </a:schemeClr>
              </a:solidFill>
              <a:effectLst>
                <a:outerShdw blurRad="38100" dist="38100" dir="2700000" algn="tl">
                  <a:srgbClr val="000000">
                    <a:alpha val="43137"/>
                  </a:srgbClr>
                </a:outerShdw>
              </a:effectLst>
              <a:latin typeface="+mn-lt"/>
            </a:endParaRPr>
          </a:p>
        </p:txBody>
      </p:sp>
      <p:pic>
        <p:nvPicPr>
          <p:cNvPr id="43" name="Picture 7" descr="D:\MyPictures\MediaBank\DPM v2 protected workload logos (Exchange, SQL, SharePoint, Virtual Server)\Virtual_05-R2_bL.png"/>
          <p:cNvPicPr>
            <a:picLocks noChangeAspect="1" noChangeArrowheads="1"/>
          </p:cNvPicPr>
          <p:nvPr/>
        </p:nvPicPr>
        <p:blipFill>
          <a:blip r:embed="rId4" cstate="print">
            <a:lum bright="100000"/>
          </a:blip>
          <a:stretch>
            <a:fillRect/>
          </a:stretch>
        </p:blipFill>
        <p:spPr bwMode="auto">
          <a:xfrm>
            <a:off x="5234398" y="5538490"/>
            <a:ext cx="2301520" cy="319997"/>
          </a:xfrm>
          <a:prstGeom prst="rect">
            <a:avLst/>
          </a:prstGeom>
          <a:noFill/>
          <a:ln>
            <a:noFill/>
          </a:ln>
        </p:spPr>
      </p:pic>
      <p:pic>
        <p:nvPicPr>
          <p:cNvPr id="38" name="Picture 31" descr="server_02"/>
          <p:cNvPicPr>
            <a:picLocks noChangeAspect="1" noChangeArrowheads="1"/>
          </p:cNvPicPr>
          <p:nvPr/>
        </p:nvPicPr>
        <p:blipFill>
          <a:blip r:embed="rId5" cstate="print">
            <a:grayscl/>
            <a:lum bright="5000" contrast="1000"/>
          </a:blip>
          <a:srcRect/>
          <a:stretch>
            <a:fillRect/>
          </a:stretch>
        </p:blipFill>
        <p:spPr bwMode="auto">
          <a:xfrm>
            <a:off x="767644" y="4643035"/>
            <a:ext cx="1019881" cy="1539442"/>
          </a:xfrm>
          <a:prstGeom prst="rect">
            <a:avLst/>
          </a:prstGeom>
          <a:noFill/>
          <a:effectLst>
            <a:glow rad="228600">
              <a:schemeClr val="bg1">
                <a:alpha val="40000"/>
              </a:schemeClr>
            </a:glow>
          </a:effectLst>
        </p:spPr>
      </p:pic>
      <p:grpSp>
        <p:nvGrpSpPr>
          <p:cNvPr id="7" name="Group 43"/>
          <p:cNvGrpSpPr/>
          <p:nvPr/>
        </p:nvGrpSpPr>
        <p:grpSpPr>
          <a:xfrm>
            <a:off x="2120882" y="5341938"/>
            <a:ext cx="2753656" cy="609600"/>
            <a:chOff x="2349482" y="5341938"/>
            <a:chExt cx="2753656" cy="609600"/>
          </a:xfrm>
        </p:grpSpPr>
        <p:pic>
          <p:nvPicPr>
            <p:cNvPr id="46" name="Picture 45" descr="WS08-HypeV_h_rgb_r.png"/>
            <p:cNvPicPr>
              <a:picLocks noChangeAspect="1"/>
            </p:cNvPicPr>
            <p:nvPr/>
          </p:nvPicPr>
          <p:blipFill>
            <a:blip r:embed="rId6" cstate="print">
              <a:lum bright="100000"/>
            </a:blip>
            <a:srcRect r="82497"/>
            <a:stretch>
              <a:fillRect/>
            </a:stretch>
          </p:blipFill>
          <p:spPr>
            <a:xfrm>
              <a:off x="2349482" y="5341938"/>
              <a:ext cx="480804" cy="609600"/>
            </a:xfrm>
            <a:prstGeom prst="rect">
              <a:avLst/>
            </a:prstGeom>
          </p:spPr>
        </p:pic>
        <p:pic>
          <p:nvPicPr>
            <p:cNvPr id="47" name="Picture 46" descr="WS08-HypeV_h_rgb_r.png"/>
            <p:cNvPicPr>
              <a:picLocks noChangeAspect="1"/>
            </p:cNvPicPr>
            <p:nvPr/>
          </p:nvPicPr>
          <p:blipFill>
            <a:blip r:embed="rId6" cstate="print">
              <a:lum bright="100000"/>
            </a:blip>
            <a:srcRect l="16913"/>
            <a:stretch>
              <a:fillRect/>
            </a:stretch>
          </p:blipFill>
          <p:spPr>
            <a:xfrm>
              <a:off x="2820682" y="5341938"/>
              <a:ext cx="2282456" cy="609600"/>
            </a:xfrm>
            <a:prstGeom prst="rect">
              <a:avLst/>
            </a:prstGeom>
          </p:spPr>
        </p:pic>
      </p:gr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81000" y="230188"/>
            <a:ext cx="8382000" cy="609398"/>
          </a:xfrm>
        </p:spPr>
        <p:txBody>
          <a:bodyPr/>
          <a:lstStyle/>
          <a:p>
            <a:r>
              <a:rPr lang="en-US" sz="4400" dirty="0" smtClean="0"/>
              <a:t>Virtualization - with non-VSS Guest OS</a:t>
            </a:r>
          </a:p>
        </p:txBody>
      </p:sp>
      <p:sp>
        <p:nvSpPr>
          <p:cNvPr id="36" name="Content Placeholder 35"/>
          <p:cNvSpPr>
            <a:spLocks noGrp="1"/>
          </p:cNvSpPr>
          <p:nvPr>
            <p:ph type="body" sz="quarter" idx="4294967295"/>
          </p:nvPr>
        </p:nvSpPr>
        <p:spPr>
          <a:xfrm>
            <a:off x="6092825" y="1382713"/>
            <a:ext cx="3051175" cy="2693987"/>
          </a:xfrm>
        </p:spPr>
        <p:txBody>
          <a:bodyPr/>
          <a:lstStyle/>
          <a:p>
            <a:pPr>
              <a:lnSpc>
                <a:spcPct val="100000"/>
              </a:lnSpc>
            </a:pPr>
            <a:r>
              <a:rPr lang="en-US" sz="2000" dirty="0" smtClean="0"/>
              <a:t>Hibernate OS to dump memory / CPU to VSV</a:t>
            </a:r>
          </a:p>
          <a:p>
            <a:pPr>
              <a:lnSpc>
                <a:spcPct val="100000"/>
              </a:lnSpc>
            </a:pPr>
            <a:r>
              <a:rPr lang="en-US" sz="2000" dirty="0" smtClean="0"/>
              <a:t>Snap with VSS</a:t>
            </a:r>
          </a:p>
          <a:p>
            <a:pPr>
              <a:lnSpc>
                <a:spcPct val="100000"/>
              </a:lnSpc>
            </a:pPr>
            <a:r>
              <a:rPr lang="en-US" sz="2000" dirty="0" smtClean="0"/>
              <a:t>Resume OS</a:t>
            </a:r>
          </a:p>
          <a:p>
            <a:pPr>
              <a:lnSpc>
                <a:spcPct val="100000"/>
              </a:lnSpc>
            </a:pPr>
            <a:r>
              <a:rPr lang="en-US" sz="2000" dirty="0" smtClean="0"/>
              <a:t>Compare block checksums to send only changes within VHD’s</a:t>
            </a:r>
          </a:p>
          <a:p>
            <a:pPr>
              <a:lnSpc>
                <a:spcPct val="100000"/>
              </a:lnSpc>
            </a:pPr>
            <a:endParaRPr lang="en-US" sz="2000" dirty="0"/>
          </a:p>
        </p:txBody>
      </p:sp>
      <p:sp>
        <p:nvSpPr>
          <p:cNvPr id="153" name="Rectangle 152"/>
          <p:cNvSpPr/>
          <p:nvPr/>
        </p:nvSpPr>
        <p:spPr bwMode="auto">
          <a:xfrm>
            <a:off x="990600" y="5257805"/>
            <a:ext cx="8153400" cy="838195"/>
          </a:xfrm>
          <a:prstGeom prst="rect">
            <a:avLst/>
          </a:prstGeom>
          <a:gradFill>
            <a:gsLst>
              <a:gs pos="38000">
                <a:srgbClr val="00B0F0">
                  <a:alpha val="35000"/>
                </a:srgbClr>
              </a:gs>
              <a:gs pos="100000">
                <a:srgbClr val="3FCDFF">
                  <a:alpha val="0"/>
                </a:srgbClr>
              </a:gs>
            </a:gsLst>
            <a:lin ang="0" scaled="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sp>
        <p:nvSpPr>
          <p:cNvPr id="37" name="Rounded Rectangle 36"/>
          <p:cNvSpPr/>
          <p:nvPr/>
        </p:nvSpPr>
        <p:spPr bwMode="auto">
          <a:xfrm rot="10800000">
            <a:off x="1317148" y="1270804"/>
            <a:ext cx="3940652" cy="2996395"/>
          </a:xfrm>
          <a:prstGeom prst="roundRect">
            <a:avLst>
              <a:gd name="adj" fmla="val 6650"/>
            </a:avLst>
          </a:prstGeom>
          <a:gradFill>
            <a:gsLst>
              <a:gs pos="0">
                <a:schemeClr val="accent3">
                  <a:lumMod val="75000"/>
                  <a:alpha val="62000"/>
                </a:schemeClr>
              </a:gs>
              <a:gs pos="100000">
                <a:schemeClr val="accent3">
                  <a:lumMod val="75000"/>
                  <a:alpha val="43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hangingPunct="0">
              <a:defRPr/>
            </a:pPr>
            <a:endParaRPr lang="en-US" sz="700" dirty="0" smtClean="0">
              <a:solidFill>
                <a:schemeClr val="lt1"/>
              </a:solidFill>
              <a:latin typeface="Segoe" pitchFamily="34" charset="0"/>
            </a:endParaRPr>
          </a:p>
        </p:txBody>
      </p:sp>
      <p:cxnSp>
        <p:nvCxnSpPr>
          <p:cNvPr id="53" name="Straight Connector 52"/>
          <p:cNvCxnSpPr/>
          <p:nvPr/>
        </p:nvCxnSpPr>
        <p:spPr bwMode="auto">
          <a:xfrm rot="5400000" flipH="1" flipV="1">
            <a:off x="3652886" y="3242810"/>
            <a:ext cx="152400" cy="3175"/>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4" name="Straight Connector 53"/>
          <p:cNvCxnSpPr/>
          <p:nvPr/>
        </p:nvCxnSpPr>
        <p:spPr bwMode="auto">
          <a:xfrm rot="5400000" flipH="1" flipV="1">
            <a:off x="4442667" y="3237707"/>
            <a:ext cx="152400" cy="4762"/>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55" name="Rounded Rectangle 54"/>
          <p:cNvSpPr/>
          <p:nvPr/>
        </p:nvSpPr>
        <p:spPr bwMode="auto">
          <a:xfrm>
            <a:off x="3422477" y="1696400"/>
            <a:ext cx="1383744" cy="1471344"/>
          </a:xfrm>
          <a:prstGeom prst="roundRect">
            <a:avLst>
              <a:gd name="adj" fmla="val 10513"/>
            </a:avLst>
          </a:prstGeom>
          <a:gradFill>
            <a:gsLst>
              <a:gs pos="0">
                <a:schemeClr val="bg1">
                  <a:alpha val="85000"/>
                </a:schemeClr>
              </a:gs>
              <a:gs pos="81000">
                <a:srgbClr val="FF3B3B"/>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Segoe" pitchFamily="34" charset="0"/>
            </a:endParaRPr>
          </a:p>
        </p:txBody>
      </p:sp>
      <p:pic>
        <p:nvPicPr>
          <p:cNvPr id="56" name="Picture 3" descr="D:\Projects\Microsoft\DPM PartnerVideo\images\linux-logo.png"/>
          <p:cNvPicPr>
            <a:picLocks noChangeAspect="1" noChangeArrowheads="1"/>
          </p:cNvPicPr>
          <p:nvPr/>
        </p:nvPicPr>
        <p:blipFill>
          <a:blip r:embed="rId3" cstate="print"/>
          <a:srcRect/>
          <a:stretch>
            <a:fillRect/>
          </a:stretch>
        </p:blipFill>
        <p:spPr bwMode="auto">
          <a:xfrm>
            <a:off x="3804280" y="2002480"/>
            <a:ext cx="626317" cy="851792"/>
          </a:xfrm>
          <a:prstGeom prst="rect">
            <a:avLst/>
          </a:prstGeom>
          <a:noFill/>
        </p:spPr>
      </p:pic>
      <p:grpSp>
        <p:nvGrpSpPr>
          <p:cNvPr id="2" name="Group 94"/>
          <p:cNvGrpSpPr/>
          <p:nvPr/>
        </p:nvGrpSpPr>
        <p:grpSpPr>
          <a:xfrm>
            <a:off x="3368888" y="3326359"/>
            <a:ext cx="761304" cy="766667"/>
            <a:chOff x="3505446" y="4330245"/>
            <a:chExt cx="324356" cy="326641"/>
          </a:xfrm>
        </p:grpSpPr>
        <p:sp>
          <p:nvSpPr>
            <p:cNvPr id="58" name="Oval 57"/>
            <p:cNvSpPr/>
            <p:nvPr/>
          </p:nvSpPr>
          <p:spPr>
            <a:xfrm>
              <a:off x="3505446" y="454064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59" name="Flowchart: Magnetic Disk 58"/>
            <p:cNvSpPr/>
            <p:nvPr/>
          </p:nvSpPr>
          <p:spPr>
            <a:xfrm flipH="1">
              <a:off x="3538450" y="4330245"/>
              <a:ext cx="231423" cy="292782"/>
            </a:xfrm>
            <a:prstGeom prst="flowChartMagneticDisk">
              <a:avLst/>
            </a:prstGeom>
            <a:gradFill>
              <a:gsLst>
                <a:gs pos="0">
                  <a:srgbClr val="FF0000">
                    <a:alpha val="87000"/>
                  </a:srgbClr>
                </a:gs>
                <a:gs pos="38000">
                  <a:sysClr val="window" lastClr="FFFFFF"/>
                </a:gs>
                <a:gs pos="82000">
                  <a:srgbClr val="FF330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60" name="Oval 59"/>
            <p:cNvSpPr/>
            <p:nvPr/>
          </p:nvSpPr>
          <p:spPr>
            <a:xfrm flipH="1">
              <a:off x="3539774" y="4330245"/>
              <a:ext cx="230101" cy="95227"/>
            </a:xfrm>
            <a:prstGeom prst="ellipse">
              <a:avLst/>
            </a:prstGeom>
            <a:gradFill>
              <a:gsLst>
                <a:gs pos="31000">
                  <a:sysClr val="window" lastClr="FFFFFF"/>
                </a:gs>
                <a:gs pos="82000">
                  <a:srgbClr val="FF000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3" name="Group 98"/>
          <p:cNvGrpSpPr/>
          <p:nvPr/>
        </p:nvGrpSpPr>
        <p:grpSpPr>
          <a:xfrm>
            <a:off x="4207088" y="3326359"/>
            <a:ext cx="761304" cy="766667"/>
            <a:chOff x="3505446" y="4330245"/>
            <a:chExt cx="324356" cy="326641"/>
          </a:xfrm>
        </p:grpSpPr>
        <p:sp>
          <p:nvSpPr>
            <p:cNvPr id="62" name="Oval 61"/>
            <p:cNvSpPr/>
            <p:nvPr/>
          </p:nvSpPr>
          <p:spPr>
            <a:xfrm>
              <a:off x="3505446" y="454064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63" name="Flowchart: Magnetic Disk 62"/>
            <p:cNvSpPr/>
            <p:nvPr/>
          </p:nvSpPr>
          <p:spPr>
            <a:xfrm flipH="1">
              <a:off x="3538450" y="4330245"/>
              <a:ext cx="231423" cy="292782"/>
            </a:xfrm>
            <a:prstGeom prst="flowChartMagneticDisk">
              <a:avLst/>
            </a:prstGeom>
            <a:gradFill>
              <a:gsLst>
                <a:gs pos="0">
                  <a:srgbClr val="FF0000">
                    <a:alpha val="87000"/>
                  </a:srgbClr>
                </a:gs>
                <a:gs pos="38000">
                  <a:sysClr val="window" lastClr="FFFFFF"/>
                </a:gs>
                <a:gs pos="82000">
                  <a:srgbClr val="FF330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64" name="Oval 63"/>
            <p:cNvSpPr/>
            <p:nvPr/>
          </p:nvSpPr>
          <p:spPr>
            <a:xfrm flipH="1">
              <a:off x="3539774" y="4330245"/>
              <a:ext cx="230101" cy="95227"/>
            </a:xfrm>
            <a:prstGeom prst="ellipse">
              <a:avLst/>
            </a:prstGeom>
            <a:gradFill>
              <a:gsLst>
                <a:gs pos="31000">
                  <a:sysClr val="window" lastClr="FFFFFF"/>
                </a:gs>
                <a:gs pos="82000">
                  <a:srgbClr val="FF000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4" name="Group 47"/>
          <p:cNvGrpSpPr/>
          <p:nvPr/>
        </p:nvGrpSpPr>
        <p:grpSpPr>
          <a:xfrm>
            <a:off x="2120882" y="5341938"/>
            <a:ext cx="2753656" cy="609600"/>
            <a:chOff x="2349482" y="5341938"/>
            <a:chExt cx="2753656" cy="609600"/>
          </a:xfrm>
        </p:grpSpPr>
        <p:pic>
          <p:nvPicPr>
            <p:cNvPr id="57" name="Picture 56" descr="WS08-HypeV_h_rgb_r.png"/>
            <p:cNvPicPr>
              <a:picLocks noChangeAspect="1"/>
            </p:cNvPicPr>
            <p:nvPr/>
          </p:nvPicPr>
          <p:blipFill>
            <a:blip r:embed="rId4" cstate="print">
              <a:lum bright="100000"/>
            </a:blip>
            <a:srcRect r="82497"/>
            <a:stretch>
              <a:fillRect/>
            </a:stretch>
          </p:blipFill>
          <p:spPr>
            <a:xfrm>
              <a:off x="2349482" y="5341938"/>
              <a:ext cx="480804" cy="609600"/>
            </a:xfrm>
            <a:prstGeom prst="rect">
              <a:avLst/>
            </a:prstGeom>
          </p:spPr>
        </p:pic>
        <p:pic>
          <p:nvPicPr>
            <p:cNvPr id="61" name="Picture 60" descr="WS08-HypeV_h_rgb_r.png"/>
            <p:cNvPicPr>
              <a:picLocks noChangeAspect="1"/>
            </p:cNvPicPr>
            <p:nvPr/>
          </p:nvPicPr>
          <p:blipFill>
            <a:blip r:embed="rId4" cstate="print">
              <a:lum bright="100000"/>
            </a:blip>
            <a:srcRect l="16913"/>
            <a:stretch>
              <a:fillRect/>
            </a:stretch>
          </p:blipFill>
          <p:spPr>
            <a:xfrm>
              <a:off x="2820682" y="5341938"/>
              <a:ext cx="2282456" cy="609600"/>
            </a:xfrm>
            <a:prstGeom prst="rect">
              <a:avLst/>
            </a:prstGeom>
          </p:spPr>
        </p:pic>
      </p:grpSp>
      <p:grpSp>
        <p:nvGrpSpPr>
          <p:cNvPr id="5" name="Group 64"/>
          <p:cNvGrpSpPr/>
          <p:nvPr/>
        </p:nvGrpSpPr>
        <p:grpSpPr>
          <a:xfrm>
            <a:off x="1746073" y="1676398"/>
            <a:ext cx="1389428" cy="2399952"/>
            <a:chOff x="1828265" y="1676398"/>
            <a:chExt cx="1389428" cy="2399952"/>
          </a:xfrm>
        </p:grpSpPr>
        <p:cxnSp>
          <p:nvCxnSpPr>
            <p:cNvPr id="66" name="Straight Connector 65"/>
            <p:cNvCxnSpPr/>
            <p:nvPr/>
          </p:nvCxnSpPr>
          <p:spPr bwMode="auto">
            <a:xfrm rot="5400000" flipH="1" flipV="1">
              <a:off x="1933104" y="3325160"/>
              <a:ext cx="397191" cy="2758"/>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67" name="Straight Connector 66"/>
            <p:cNvCxnSpPr/>
            <p:nvPr/>
          </p:nvCxnSpPr>
          <p:spPr bwMode="auto">
            <a:xfrm rot="5400000" flipH="1" flipV="1">
              <a:off x="2619156" y="3320727"/>
              <a:ext cx="397191" cy="4137"/>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68" name="Rounded Rectangle 67"/>
            <p:cNvSpPr/>
            <p:nvPr/>
          </p:nvSpPr>
          <p:spPr bwMode="auto">
            <a:xfrm>
              <a:off x="1874816" y="1676398"/>
              <a:ext cx="1325584" cy="1524002"/>
            </a:xfrm>
            <a:prstGeom prst="roundRect">
              <a:avLst>
                <a:gd name="adj" fmla="val 10513"/>
              </a:avLst>
            </a:prstGeom>
            <a:gradFill>
              <a:gsLst>
                <a:gs pos="0">
                  <a:schemeClr val="bg1">
                    <a:alpha val="85000"/>
                  </a:schemeClr>
                </a:gs>
                <a:gs pos="81000">
                  <a:srgbClr val="FF3B3B"/>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Segoe" pitchFamily="34" charset="0"/>
              </a:endParaRPr>
            </a:p>
          </p:txBody>
        </p:sp>
        <p:grpSp>
          <p:nvGrpSpPr>
            <p:cNvPr id="6" name="Group 61"/>
            <p:cNvGrpSpPr/>
            <p:nvPr/>
          </p:nvGrpSpPr>
          <p:grpSpPr>
            <a:xfrm>
              <a:off x="1828265" y="3410299"/>
              <a:ext cx="661316" cy="666037"/>
              <a:chOff x="3505446" y="4330245"/>
              <a:chExt cx="324356" cy="326641"/>
            </a:xfrm>
          </p:grpSpPr>
          <p:sp>
            <p:nvSpPr>
              <p:cNvPr id="77" name="Oval 76"/>
              <p:cNvSpPr/>
              <p:nvPr/>
            </p:nvSpPr>
            <p:spPr>
              <a:xfrm>
                <a:off x="3505446" y="454064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78" name="Flowchart: Magnetic Disk 77"/>
              <p:cNvSpPr/>
              <p:nvPr/>
            </p:nvSpPr>
            <p:spPr>
              <a:xfrm flipH="1">
                <a:off x="3538450" y="4330245"/>
                <a:ext cx="231423" cy="292782"/>
              </a:xfrm>
              <a:prstGeom prst="flowChartMagneticDisk">
                <a:avLst/>
              </a:prstGeom>
              <a:gradFill>
                <a:gsLst>
                  <a:gs pos="0">
                    <a:srgbClr val="FF0000">
                      <a:alpha val="87000"/>
                    </a:srgbClr>
                  </a:gs>
                  <a:gs pos="38000">
                    <a:sysClr val="window" lastClr="FFFFFF"/>
                  </a:gs>
                  <a:gs pos="82000">
                    <a:srgbClr val="FF330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79" name="Oval 78"/>
              <p:cNvSpPr/>
              <p:nvPr/>
            </p:nvSpPr>
            <p:spPr>
              <a:xfrm flipH="1">
                <a:off x="3539774" y="4330245"/>
                <a:ext cx="230101" cy="95227"/>
              </a:xfrm>
              <a:prstGeom prst="ellipse">
                <a:avLst/>
              </a:prstGeom>
              <a:gradFill>
                <a:gsLst>
                  <a:gs pos="31000">
                    <a:sysClr val="window" lastClr="FFFFFF"/>
                  </a:gs>
                  <a:gs pos="82000">
                    <a:srgbClr val="FF000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grpSp>
        <p:grpSp>
          <p:nvGrpSpPr>
            <p:cNvPr id="7" name="Group 62"/>
            <p:cNvGrpSpPr/>
            <p:nvPr/>
          </p:nvGrpSpPr>
          <p:grpSpPr>
            <a:xfrm>
              <a:off x="2556377" y="3410299"/>
              <a:ext cx="661316" cy="666037"/>
              <a:chOff x="3505446" y="4330245"/>
              <a:chExt cx="324356" cy="326641"/>
            </a:xfrm>
          </p:grpSpPr>
          <p:sp>
            <p:nvSpPr>
              <p:cNvPr id="74" name="Oval 73"/>
              <p:cNvSpPr/>
              <p:nvPr/>
            </p:nvSpPr>
            <p:spPr>
              <a:xfrm>
                <a:off x="3505446" y="454064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75" name="Flowchart: Magnetic Disk 74"/>
              <p:cNvSpPr/>
              <p:nvPr/>
            </p:nvSpPr>
            <p:spPr>
              <a:xfrm flipH="1">
                <a:off x="3538450" y="4330245"/>
                <a:ext cx="231423" cy="292782"/>
              </a:xfrm>
              <a:prstGeom prst="flowChartMagneticDisk">
                <a:avLst/>
              </a:prstGeom>
              <a:gradFill>
                <a:gsLst>
                  <a:gs pos="0">
                    <a:srgbClr val="FF0000">
                      <a:alpha val="87000"/>
                    </a:srgbClr>
                  </a:gs>
                  <a:gs pos="38000">
                    <a:sysClr val="window" lastClr="FFFFFF"/>
                  </a:gs>
                  <a:gs pos="82000">
                    <a:srgbClr val="FF330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76" name="Oval 75"/>
              <p:cNvSpPr/>
              <p:nvPr/>
            </p:nvSpPr>
            <p:spPr>
              <a:xfrm flipH="1">
                <a:off x="3539774" y="4330245"/>
                <a:ext cx="230101" cy="95227"/>
              </a:xfrm>
              <a:prstGeom prst="ellipse">
                <a:avLst/>
              </a:prstGeom>
              <a:gradFill>
                <a:gsLst>
                  <a:gs pos="31000">
                    <a:sysClr val="window" lastClr="FFFFFF"/>
                  </a:gs>
                  <a:gs pos="82000">
                    <a:srgbClr val="FF000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grpSp>
        <p:sp>
          <p:nvSpPr>
            <p:cNvPr id="73" name="Rectangle 72"/>
            <p:cNvSpPr/>
            <p:nvPr/>
          </p:nvSpPr>
          <p:spPr>
            <a:xfrm>
              <a:off x="1929830" y="2057400"/>
              <a:ext cx="1195712" cy="646331"/>
            </a:xfrm>
            <a:prstGeom prst="rect">
              <a:avLst/>
            </a:prstGeom>
          </p:spPr>
          <p:txBody>
            <a:bodyPr wrap="none">
              <a:spAutoFit/>
            </a:bodyPr>
            <a:lstStyle/>
            <a:p>
              <a:pPr algn="ctr"/>
              <a:r>
                <a:rPr lang="en-US" b="1" dirty="0" smtClean="0"/>
                <a:t>Windows</a:t>
              </a:r>
            </a:p>
            <a:p>
              <a:pPr algn="ctr"/>
              <a:r>
                <a:rPr lang="en-US" b="1" dirty="0" smtClean="0"/>
                <a:t>2000</a:t>
              </a:r>
              <a:endParaRPr lang="en-US" b="1" dirty="0"/>
            </a:p>
          </p:txBody>
        </p:sp>
      </p:grpSp>
      <p:sp>
        <p:nvSpPr>
          <p:cNvPr id="80" name="TextBox 68"/>
          <p:cNvSpPr txBox="1">
            <a:spLocks noChangeArrowheads="1"/>
          </p:cNvSpPr>
          <p:nvPr/>
        </p:nvSpPr>
        <p:spPr bwMode="auto">
          <a:xfrm>
            <a:off x="1658462" y="1359209"/>
            <a:ext cx="1754955" cy="276993"/>
          </a:xfrm>
          <a:prstGeom prst="rect">
            <a:avLst/>
          </a:prstGeom>
          <a:noFill/>
          <a:ln w="9525">
            <a:noFill/>
            <a:miter lim="800000"/>
            <a:headEnd/>
            <a:tailEnd/>
          </a:ln>
        </p:spPr>
        <p:txBody>
          <a:bodyPr wrap="square" lIns="91435" tIns="45717" rIns="91435" bIns="45717">
            <a:spAutoFit/>
          </a:bodyPr>
          <a:lstStyle/>
          <a:p>
            <a:pPr algn="ctr"/>
            <a:r>
              <a:rPr lang="en-US" sz="1200" b="1" dirty="0" smtClean="0">
                <a:solidFill>
                  <a:schemeClr val="bg2">
                    <a:lumMod val="90000"/>
                  </a:schemeClr>
                </a:solidFill>
                <a:effectLst>
                  <a:outerShdw blurRad="38100" dist="38100" dir="2700000" algn="tl">
                    <a:srgbClr val="000000">
                      <a:alpha val="43137"/>
                    </a:srgbClr>
                  </a:outerShdw>
                </a:effectLst>
                <a:latin typeface="+mn-lt"/>
              </a:rPr>
              <a:t>Virtual Machine 1</a:t>
            </a:r>
            <a:endParaRPr lang="en-US" sz="1200" b="1" dirty="0">
              <a:solidFill>
                <a:schemeClr val="bg2">
                  <a:lumMod val="90000"/>
                </a:schemeClr>
              </a:solidFill>
              <a:effectLst>
                <a:outerShdw blurRad="38100" dist="38100" dir="2700000" algn="tl">
                  <a:srgbClr val="000000">
                    <a:alpha val="43137"/>
                  </a:srgbClr>
                </a:outerShdw>
              </a:effectLst>
              <a:latin typeface="+mn-lt"/>
            </a:endParaRPr>
          </a:p>
        </p:txBody>
      </p:sp>
      <p:sp>
        <p:nvSpPr>
          <p:cNvPr id="81" name="TextBox 68"/>
          <p:cNvSpPr txBox="1">
            <a:spLocks noChangeArrowheads="1"/>
          </p:cNvSpPr>
          <p:nvPr/>
        </p:nvSpPr>
        <p:spPr bwMode="auto">
          <a:xfrm>
            <a:off x="3267737" y="1359209"/>
            <a:ext cx="1754955" cy="276993"/>
          </a:xfrm>
          <a:prstGeom prst="rect">
            <a:avLst/>
          </a:prstGeom>
          <a:noFill/>
          <a:ln w="9525">
            <a:noFill/>
            <a:miter lim="800000"/>
            <a:headEnd/>
            <a:tailEnd/>
          </a:ln>
        </p:spPr>
        <p:txBody>
          <a:bodyPr wrap="square" lIns="91435" tIns="45717" rIns="91435" bIns="45717">
            <a:spAutoFit/>
          </a:bodyPr>
          <a:lstStyle/>
          <a:p>
            <a:pPr algn="ctr"/>
            <a:r>
              <a:rPr lang="en-US" sz="1200" b="1" dirty="0" smtClean="0">
                <a:solidFill>
                  <a:schemeClr val="bg2">
                    <a:lumMod val="90000"/>
                  </a:schemeClr>
                </a:solidFill>
                <a:effectLst>
                  <a:outerShdw blurRad="38100" dist="38100" dir="2700000" algn="tl">
                    <a:srgbClr val="000000">
                      <a:alpha val="43137"/>
                    </a:srgbClr>
                  </a:outerShdw>
                </a:effectLst>
                <a:latin typeface="+mn-lt"/>
              </a:rPr>
              <a:t>Virtual Machine 2</a:t>
            </a:r>
            <a:endParaRPr lang="en-US" sz="1200" b="1" dirty="0">
              <a:solidFill>
                <a:schemeClr val="bg2">
                  <a:lumMod val="90000"/>
                </a:schemeClr>
              </a:solidFill>
              <a:effectLst>
                <a:outerShdw blurRad="38100" dist="38100" dir="2700000" algn="tl">
                  <a:srgbClr val="000000">
                    <a:alpha val="43137"/>
                  </a:srgbClr>
                </a:outerShdw>
              </a:effectLst>
              <a:latin typeface="+mn-lt"/>
            </a:endParaRPr>
          </a:p>
        </p:txBody>
      </p:sp>
      <p:pic>
        <p:nvPicPr>
          <p:cNvPr id="38" name="Picture 7" descr="D:\MyPictures\MediaBank\DPM v2 protected workload logos (Exchange, SQL, SharePoint, Virtual Server)\Virtual_05-R2_bL.png"/>
          <p:cNvPicPr>
            <a:picLocks noChangeAspect="1" noChangeArrowheads="1"/>
          </p:cNvPicPr>
          <p:nvPr/>
        </p:nvPicPr>
        <p:blipFill>
          <a:blip r:embed="rId5" cstate="print">
            <a:lum bright="100000"/>
          </a:blip>
          <a:stretch>
            <a:fillRect/>
          </a:stretch>
        </p:blipFill>
        <p:spPr bwMode="auto">
          <a:xfrm>
            <a:off x="5234398" y="5538490"/>
            <a:ext cx="2301520" cy="319997"/>
          </a:xfrm>
          <a:prstGeom prst="rect">
            <a:avLst/>
          </a:prstGeom>
          <a:noFill/>
          <a:ln>
            <a:noFill/>
          </a:ln>
        </p:spPr>
      </p:pic>
      <p:pic>
        <p:nvPicPr>
          <p:cNvPr id="40" name="Picture 31" descr="server_02"/>
          <p:cNvPicPr>
            <a:picLocks noChangeAspect="1" noChangeArrowheads="1"/>
          </p:cNvPicPr>
          <p:nvPr/>
        </p:nvPicPr>
        <p:blipFill>
          <a:blip r:embed="rId6" cstate="print">
            <a:grayscl/>
            <a:lum bright="5000" contrast="1000"/>
          </a:blip>
          <a:srcRect/>
          <a:stretch>
            <a:fillRect/>
          </a:stretch>
        </p:blipFill>
        <p:spPr bwMode="auto">
          <a:xfrm>
            <a:off x="767644" y="4643035"/>
            <a:ext cx="1019881" cy="1539442"/>
          </a:xfrm>
          <a:prstGeom prst="rect">
            <a:avLst/>
          </a:prstGeom>
          <a:noFill/>
          <a:effectLst>
            <a:glow rad="228600">
              <a:schemeClr val="bg1">
                <a:alpha val="40000"/>
              </a:schemeClr>
            </a:glow>
          </a:effectLst>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239577" y="1493062"/>
            <a:ext cx="5445128" cy="3795034"/>
          </a:xfrm>
          <a:prstGeom prst="roundRect">
            <a:avLst>
              <a:gd name="adj" fmla="val 4989"/>
            </a:avLst>
          </a:prstGeom>
          <a:gradFill rotWithShape="1">
            <a:gsLst>
              <a:gs pos="0">
                <a:srgbClr val="046AB0">
                  <a:alpha val="92941"/>
                </a:srgbClr>
              </a:gs>
              <a:gs pos="100000">
                <a:srgbClr val="0070C0">
                  <a:alpha val="52000"/>
                </a:srgb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38100" h="25400"/>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smtClean="0">
              <a:ln>
                <a:noFill/>
              </a:ln>
              <a:effectLst/>
              <a:uLnTx/>
              <a:uFillTx/>
              <a:latin typeface="Segoe" pitchFamily="34" charset="0"/>
              <a:ea typeface="+mn-ea"/>
              <a:cs typeface="+mn-cs"/>
            </a:endParaRPr>
          </a:p>
        </p:txBody>
      </p:sp>
      <p:sp>
        <p:nvSpPr>
          <p:cNvPr id="32" name="Rectangle 31"/>
          <p:cNvSpPr/>
          <p:nvPr/>
        </p:nvSpPr>
        <p:spPr bwMode="auto">
          <a:xfrm>
            <a:off x="250593" y="4063618"/>
            <a:ext cx="5566314" cy="760320"/>
          </a:xfrm>
          <a:prstGeom prst="rect">
            <a:avLst/>
          </a:prstGeom>
          <a:gradFill>
            <a:gsLst>
              <a:gs pos="0">
                <a:schemeClr val="bg1">
                  <a:alpha val="25000"/>
                </a:schemeClr>
              </a:gs>
              <a:gs pos="100000">
                <a:schemeClr val="bg1">
                  <a:alpha val="0"/>
                </a:schemeClr>
              </a:gs>
            </a:gsLst>
            <a:lin ang="0" scaled="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tx1"/>
              </a:solidFill>
              <a:latin typeface="Segoe" pitchFamily="34" charset="0"/>
            </a:endParaRPr>
          </a:p>
        </p:txBody>
      </p:sp>
      <p:sp>
        <p:nvSpPr>
          <p:cNvPr id="65538" name="Title 1"/>
          <p:cNvSpPr>
            <a:spLocks noGrp="1"/>
          </p:cNvSpPr>
          <p:nvPr>
            <p:ph type="title"/>
          </p:nvPr>
        </p:nvSpPr>
        <p:spPr/>
        <p:txBody>
          <a:bodyPr/>
          <a:lstStyle/>
          <a:p>
            <a:r>
              <a:rPr lang="en-US" smtClean="0"/>
              <a:t>Virtualization - with VSS Guest OS</a:t>
            </a:r>
            <a:endParaRPr lang="en-US" dirty="0" smtClean="0"/>
          </a:p>
        </p:txBody>
      </p:sp>
      <p:sp>
        <p:nvSpPr>
          <p:cNvPr id="27" name="Rounded Rectangle 26"/>
          <p:cNvSpPr/>
          <p:nvPr/>
        </p:nvSpPr>
        <p:spPr bwMode="auto">
          <a:xfrm rot="10800000">
            <a:off x="6553198" y="1259914"/>
            <a:ext cx="2133601" cy="5169911"/>
          </a:xfrm>
          <a:prstGeom prst="roundRect">
            <a:avLst>
              <a:gd name="adj" fmla="val 6650"/>
            </a:avLst>
          </a:prstGeom>
          <a:gradFill>
            <a:gsLst>
              <a:gs pos="0">
                <a:schemeClr val="accent3">
                  <a:lumMod val="75000"/>
                  <a:alpha val="62000"/>
                </a:schemeClr>
              </a:gs>
              <a:gs pos="100000">
                <a:schemeClr val="accent3">
                  <a:lumMod val="75000"/>
                  <a:alpha val="43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hangingPunct="0">
              <a:defRPr/>
            </a:pPr>
            <a:endParaRPr lang="en-US" sz="700" dirty="0" smtClean="0">
              <a:solidFill>
                <a:schemeClr val="tx1"/>
              </a:solidFill>
              <a:latin typeface="Segoe" pitchFamily="34" charset="0"/>
            </a:endParaRPr>
          </a:p>
        </p:txBody>
      </p:sp>
      <p:cxnSp>
        <p:nvCxnSpPr>
          <p:cNvPr id="29" name="Straight Connector 28"/>
          <p:cNvCxnSpPr/>
          <p:nvPr/>
        </p:nvCxnSpPr>
        <p:spPr bwMode="auto">
          <a:xfrm rot="5400000" flipH="1" flipV="1">
            <a:off x="7182916" y="3045619"/>
            <a:ext cx="152400" cy="4763"/>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0" name="Straight Connector 29"/>
          <p:cNvCxnSpPr/>
          <p:nvPr/>
        </p:nvCxnSpPr>
        <p:spPr bwMode="auto">
          <a:xfrm rot="5400000" flipH="1" flipV="1">
            <a:off x="7930806" y="3054031"/>
            <a:ext cx="152400" cy="4762"/>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2" name="Group 115"/>
          <p:cNvGrpSpPr/>
          <p:nvPr/>
        </p:nvGrpSpPr>
        <p:grpSpPr>
          <a:xfrm>
            <a:off x="6937930" y="3133384"/>
            <a:ext cx="1520270" cy="744901"/>
            <a:chOff x="1984929" y="3326356"/>
            <a:chExt cx="1520270" cy="744901"/>
          </a:xfrm>
        </p:grpSpPr>
        <p:grpSp>
          <p:nvGrpSpPr>
            <p:cNvPr id="3" name="Group 131"/>
            <p:cNvGrpSpPr/>
            <p:nvPr/>
          </p:nvGrpSpPr>
          <p:grpSpPr>
            <a:xfrm>
              <a:off x="1984929" y="3326356"/>
              <a:ext cx="758270" cy="744901"/>
              <a:chOff x="3513402" y="4330245"/>
              <a:chExt cx="324356" cy="316681"/>
            </a:xfrm>
          </p:grpSpPr>
          <p:sp>
            <p:nvSpPr>
              <p:cNvPr id="51" name="Oval 50"/>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2" name="Flowchart: Magnetic Disk 51"/>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3" name="Oval 52"/>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4" name="Group 131"/>
            <p:cNvGrpSpPr/>
            <p:nvPr/>
          </p:nvGrpSpPr>
          <p:grpSpPr>
            <a:xfrm>
              <a:off x="2746929" y="3326356"/>
              <a:ext cx="758270" cy="744901"/>
              <a:chOff x="3513402" y="4330245"/>
              <a:chExt cx="324356" cy="316681"/>
            </a:xfrm>
          </p:grpSpPr>
          <p:sp>
            <p:nvSpPr>
              <p:cNvPr id="48" name="Oval 47"/>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9" name="Flowchart: Magnetic Disk 48"/>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0" name="Oval 49"/>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sp>
        <p:nvSpPr>
          <p:cNvPr id="25" name="Rounded Rectangle 24"/>
          <p:cNvSpPr/>
          <p:nvPr/>
        </p:nvSpPr>
        <p:spPr bwMode="auto">
          <a:xfrm>
            <a:off x="6965598" y="1498280"/>
            <a:ext cx="1383744" cy="1471344"/>
          </a:xfrm>
          <a:prstGeom prst="roundRect">
            <a:avLst>
              <a:gd name="adj" fmla="val 10513"/>
            </a:avLst>
          </a:prstGeom>
          <a:gradFill>
            <a:gsLst>
              <a:gs pos="0">
                <a:srgbClr val="00A1DA"/>
              </a:gs>
              <a:gs pos="100000">
                <a:srgbClr val="3FCDFF">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pic>
        <p:nvPicPr>
          <p:cNvPr id="31" name="Picture 30" descr="SQL05_bL.png"/>
          <p:cNvPicPr>
            <a:picLocks noChangeAspect="1"/>
          </p:cNvPicPr>
          <p:nvPr/>
        </p:nvPicPr>
        <p:blipFill>
          <a:blip r:embed="rId3" cstate="print">
            <a:lum bright="100000"/>
          </a:blip>
          <a:stretch>
            <a:fillRect/>
          </a:stretch>
        </p:blipFill>
        <p:spPr>
          <a:xfrm>
            <a:off x="7092466" y="1719000"/>
            <a:ext cx="1121653" cy="238252"/>
          </a:xfrm>
          <a:prstGeom prst="rect">
            <a:avLst/>
          </a:prstGeom>
          <a:effectLst>
            <a:outerShdw blurRad="50800" dist="38100" dir="2700000" algn="tl" rotWithShape="0">
              <a:prstClr val="black">
                <a:alpha val="40000"/>
              </a:prstClr>
            </a:outerShdw>
          </a:effectLst>
        </p:spPr>
      </p:pic>
      <p:pic>
        <p:nvPicPr>
          <p:cNvPr id="23" name="Picture 22" descr="ws03_v_rgb.png"/>
          <p:cNvPicPr>
            <a:picLocks noChangeAspect="1"/>
          </p:cNvPicPr>
          <p:nvPr/>
        </p:nvPicPr>
        <p:blipFill>
          <a:blip r:embed="rId4" cstate="print"/>
          <a:stretch>
            <a:fillRect/>
          </a:stretch>
        </p:blipFill>
        <p:spPr>
          <a:xfrm>
            <a:off x="6999025" y="2395969"/>
            <a:ext cx="1288826" cy="432407"/>
          </a:xfrm>
          <a:prstGeom prst="rect">
            <a:avLst/>
          </a:prstGeom>
        </p:spPr>
      </p:pic>
      <p:pic>
        <p:nvPicPr>
          <p:cNvPr id="22" name="Picture 31" descr="server_02"/>
          <p:cNvPicPr>
            <a:picLocks noChangeAspect="1" noChangeArrowheads="1"/>
          </p:cNvPicPr>
          <p:nvPr/>
        </p:nvPicPr>
        <p:blipFill>
          <a:blip r:embed="rId5" cstate="print">
            <a:grayscl/>
            <a:lum bright="5000" contrast="1000"/>
          </a:blip>
          <a:srcRect/>
          <a:stretch>
            <a:fillRect/>
          </a:stretch>
        </p:blipFill>
        <p:spPr bwMode="auto">
          <a:xfrm>
            <a:off x="7146926" y="4383390"/>
            <a:ext cx="1019881" cy="1539442"/>
          </a:xfrm>
          <a:prstGeom prst="rect">
            <a:avLst/>
          </a:prstGeom>
          <a:noFill/>
          <a:effectLst/>
        </p:spPr>
      </p:pic>
      <p:sp>
        <p:nvSpPr>
          <p:cNvPr id="24" name="Rectangle 23"/>
          <p:cNvSpPr/>
          <p:nvPr/>
        </p:nvSpPr>
        <p:spPr bwMode="auto">
          <a:xfrm>
            <a:off x="250593" y="2247285"/>
            <a:ext cx="5566314" cy="760320"/>
          </a:xfrm>
          <a:prstGeom prst="rect">
            <a:avLst/>
          </a:prstGeom>
          <a:gradFill>
            <a:gsLst>
              <a:gs pos="0">
                <a:schemeClr val="bg1">
                  <a:alpha val="25000"/>
                </a:schemeClr>
              </a:gs>
              <a:gs pos="100000">
                <a:schemeClr val="bg1">
                  <a:alpha val="0"/>
                </a:schemeClr>
              </a:gs>
            </a:gsLst>
            <a:lin ang="0" scaled="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tx1"/>
              </a:solidFill>
              <a:latin typeface="Segoe" pitchFamily="34" charset="0"/>
            </a:endParaRPr>
          </a:p>
        </p:txBody>
      </p:sp>
      <p:sp>
        <p:nvSpPr>
          <p:cNvPr id="28" name="TextBox 27"/>
          <p:cNvSpPr txBox="1"/>
          <p:nvPr/>
        </p:nvSpPr>
        <p:spPr>
          <a:xfrm>
            <a:off x="455047" y="1585774"/>
            <a:ext cx="5012748" cy="3231654"/>
          </a:xfrm>
          <a:prstGeom prst="rect">
            <a:avLst/>
          </a:prstGeom>
          <a:noFill/>
        </p:spPr>
        <p:txBody>
          <a:bodyPr wrap="square">
            <a:spAutoFit/>
          </a:bodyPr>
          <a:lstStyle/>
          <a:p>
            <a:pPr eaLnBrk="0" hangingPunct="0">
              <a:defRPr/>
            </a:pPr>
            <a:r>
              <a:rPr lang="en-US" sz="2400" u="sng" dirty="0" smtClean="0">
                <a:effectLst>
                  <a:outerShdw blurRad="38100" dist="38100" dir="2700000" algn="tl">
                    <a:srgbClr val="000000">
                      <a:alpha val="43137"/>
                    </a:srgbClr>
                  </a:outerShdw>
                </a:effectLst>
                <a:latin typeface="Segoe" pitchFamily="34" charset="0"/>
                <a:cs typeface="+mn-cs"/>
              </a:rPr>
              <a:t>Virtualization Host -- VSS </a:t>
            </a:r>
            <a:r>
              <a:rPr lang="en-US" sz="2400" u="sng" dirty="0">
                <a:effectLst>
                  <a:outerShdw blurRad="38100" dist="38100" dir="2700000" algn="tl">
                    <a:srgbClr val="000000">
                      <a:alpha val="43137"/>
                    </a:srgbClr>
                  </a:outerShdw>
                </a:effectLst>
                <a:latin typeface="Segoe" pitchFamily="34" charset="0"/>
                <a:cs typeface="+mn-cs"/>
              </a:rPr>
              <a:t>Writer</a:t>
            </a:r>
          </a:p>
          <a:p>
            <a:pPr marL="514350" indent="-514350" eaLnBrk="0" hangingPunct="0">
              <a:defRPr/>
            </a:pPr>
            <a:endParaRPr lang="en-US" sz="2000" dirty="0" smtClean="0">
              <a:effectLst>
                <a:outerShdw blurRad="38100" dist="38100" dir="2700000" algn="tl">
                  <a:srgbClr val="000000">
                    <a:alpha val="43137"/>
                  </a:srgbClr>
                </a:outerShdw>
              </a:effectLst>
              <a:latin typeface="Segoe" pitchFamily="34" charset="0"/>
              <a:cs typeface="+mn-cs"/>
            </a:endParaRPr>
          </a:p>
          <a:p>
            <a:pPr marL="514350" indent="-514350" eaLnBrk="0" hangingPunct="0">
              <a:defRPr/>
            </a:pPr>
            <a:r>
              <a:rPr lang="en-US" sz="2000" dirty="0" smtClean="0">
                <a:effectLst>
                  <a:outerShdw blurRad="38100" dist="38100" dir="2700000" algn="tl">
                    <a:srgbClr val="000000">
                      <a:alpha val="43137"/>
                    </a:srgbClr>
                  </a:outerShdw>
                </a:effectLst>
                <a:latin typeface="Segoe" pitchFamily="34" charset="0"/>
                <a:cs typeface="+mn-cs"/>
              </a:rPr>
              <a:t>VSS </a:t>
            </a:r>
            <a:r>
              <a:rPr lang="en-US" sz="2000" dirty="0">
                <a:effectLst>
                  <a:outerShdw blurRad="38100" dist="38100" dir="2700000" algn="tl">
                    <a:srgbClr val="000000">
                      <a:alpha val="43137"/>
                    </a:srgbClr>
                  </a:outerShdw>
                </a:effectLst>
                <a:latin typeface="Segoe" pitchFamily="34" charset="0"/>
                <a:cs typeface="+mn-cs"/>
              </a:rPr>
              <a:t>writer for SQL </a:t>
            </a:r>
            <a:r>
              <a:rPr lang="en-US" sz="2000" dirty="0" smtClean="0">
                <a:effectLst>
                  <a:outerShdw blurRad="38100" dist="38100" dir="2700000" algn="tl">
                    <a:srgbClr val="000000">
                      <a:alpha val="43137"/>
                    </a:srgbClr>
                  </a:outerShdw>
                </a:effectLst>
                <a:latin typeface="Segoe" pitchFamily="34" charset="0"/>
                <a:cs typeface="+mn-cs"/>
              </a:rPr>
              <a:t>Server</a:t>
            </a:r>
            <a:endParaRPr lang="en-US" sz="2000" dirty="0">
              <a:effectLst>
                <a:outerShdw blurRad="38100" dist="38100" dir="2700000" algn="tl">
                  <a:srgbClr val="000000">
                    <a:alpha val="43137"/>
                  </a:srgbClr>
                </a:outerShdw>
              </a:effectLst>
              <a:latin typeface="Segoe" pitchFamily="34" charset="0"/>
              <a:cs typeface="+mn-cs"/>
            </a:endParaRPr>
          </a:p>
          <a:p>
            <a:pPr marL="514350" indent="-514350" eaLnBrk="0" hangingPunct="0">
              <a:defRPr/>
            </a:pPr>
            <a:r>
              <a:rPr lang="en-US" sz="2000" i="1" dirty="0">
                <a:effectLst>
                  <a:outerShdw blurRad="38100" dist="38100" dir="2700000" algn="tl">
                    <a:srgbClr val="000000">
                      <a:alpha val="43137"/>
                    </a:srgbClr>
                  </a:outerShdw>
                </a:effectLst>
                <a:latin typeface="Segoe" pitchFamily="34" charset="0"/>
                <a:cs typeface="+mn-cs"/>
              </a:rPr>
              <a:t>Database consistent</a:t>
            </a:r>
          </a:p>
          <a:p>
            <a:pPr marL="514350" indent="-514350" eaLnBrk="0" hangingPunct="0">
              <a:defRPr/>
            </a:pPr>
            <a:endParaRPr lang="en-US" sz="2000" i="1" dirty="0">
              <a:effectLst>
                <a:outerShdw blurRad="38100" dist="38100" dir="2700000" algn="tl">
                  <a:srgbClr val="000000">
                    <a:alpha val="43137"/>
                  </a:srgbClr>
                </a:outerShdw>
              </a:effectLst>
              <a:latin typeface="Segoe" pitchFamily="34" charset="0"/>
              <a:cs typeface="+mn-cs"/>
            </a:endParaRPr>
          </a:p>
          <a:p>
            <a:pPr marL="514350" indent="-514350" eaLnBrk="0" hangingPunct="0">
              <a:defRPr/>
            </a:pPr>
            <a:r>
              <a:rPr lang="en-US" sz="2000" dirty="0">
                <a:effectLst>
                  <a:outerShdw blurRad="38100" dist="38100" dir="2700000" algn="tl">
                    <a:srgbClr val="000000">
                      <a:alpha val="43137"/>
                    </a:srgbClr>
                  </a:outerShdw>
                </a:effectLst>
                <a:latin typeface="Segoe" pitchFamily="34" charset="0"/>
                <a:cs typeface="+mn-cs"/>
              </a:rPr>
              <a:t>VSS writer for Windows Server</a:t>
            </a:r>
          </a:p>
          <a:p>
            <a:pPr marL="514350" indent="-514350" eaLnBrk="0" hangingPunct="0">
              <a:defRPr/>
            </a:pPr>
            <a:r>
              <a:rPr lang="en-US" sz="2000" i="1" dirty="0">
                <a:effectLst>
                  <a:outerShdw blurRad="38100" dist="38100" dir="2700000" algn="tl">
                    <a:srgbClr val="000000">
                      <a:alpha val="43137"/>
                    </a:srgbClr>
                  </a:outerShdw>
                </a:effectLst>
                <a:latin typeface="Segoe" pitchFamily="34" charset="0"/>
                <a:cs typeface="+mn-cs"/>
              </a:rPr>
              <a:t>C: &amp; D: volumes</a:t>
            </a:r>
          </a:p>
          <a:p>
            <a:pPr marL="514350" indent="-514350" eaLnBrk="0" hangingPunct="0">
              <a:defRPr/>
            </a:pPr>
            <a:endParaRPr lang="en-US" sz="2000" i="1" dirty="0">
              <a:effectLst>
                <a:outerShdw blurRad="38100" dist="38100" dir="2700000" algn="tl">
                  <a:srgbClr val="000000">
                    <a:alpha val="43137"/>
                  </a:srgbClr>
                </a:outerShdw>
              </a:effectLst>
              <a:latin typeface="Segoe" pitchFamily="34" charset="0"/>
              <a:cs typeface="+mn-cs"/>
            </a:endParaRPr>
          </a:p>
          <a:p>
            <a:pPr marL="514350" indent="-514350" eaLnBrk="0" hangingPunct="0">
              <a:defRPr/>
            </a:pPr>
            <a:r>
              <a:rPr lang="en-US" sz="2000" dirty="0">
                <a:effectLst>
                  <a:outerShdw blurRad="38100" dist="38100" dir="2700000" algn="tl">
                    <a:srgbClr val="000000">
                      <a:alpha val="43137"/>
                    </a:srgbClr>
                  </a:outerShdw>
                </a:effectLst>
                <a:latin typeface="Segoe" pitchFamily="34" charset="0"/>
                <a:cs typeface="+mn-cs"/>
              </a:rPr>
              <a:t>VSS writer for </a:t>
            </a:r>
            <a:r>
              <a:rPr lang="en-US" sz="2000" dirty="0" smtClean="0">
                <a:effectLst>
                  <a:outerShdw blurRad="38100" dist="38100" dir="2700000" algn="tl">
                    <a:srgbClr val="000000">
                      <a:alpha val="43137"/>
                    </a:srgbClr>
                  </a:outerShdw>
                </a:effectLst>
                <a:latin typeface="Segoe" pitchFamily="34" charset="0"/>
                <a:cs typeface="+mn-cs"/>
              </a:rPr>
              <a:t>Windows Hypervisor</a:t>
            </a:r>
            <a:endParaRPr lang="en-US" sz="2000" dirty="0">
              <a:effectLst>
                <a:outerShdw blurRad="38100" dist="38100" dir="2700000" algn="tl">
                  <a:srgbClr val="000000">
                    <a:alpha val="43137"/>
                  </a:srgbClr>
                </a:outerShdw>
              </a:effectLst>
              <a:latin typeface="Segoe" pitchFamily="34" charset="0"/>
              <a:cs typeface="+mn-cs"/>
            </a:endParaRPr>
          </a:p>
          <a:p>
            <a:pPr marL="514350" indent="-514350" eaLnBrk="0" hangingPunct="0">
              <a:defRPr/>
            </a:pPr>
            <a:r>
              <a:rPr lang="en-US" sz="2000" i="1" dirty="0">
                <a:effectLst>
                  <a:outerShdw blurRad="38100" dist="38100" dir="2700000" algn="tl">
                    <a:srgbClr val="000000">
                      <a:alpha val="43137"/>
                    </a:srgbClr>
                  </a:outerShdw>
                </a:effectLst>
                <a:latin typeface="Segoe" pitchFamily="34" charset="0"/>
                <a:cs typeface="+mn-cs"/>
              </a:rPr>
              <a:t>WinSvr_C.VHD &amp; WinSvr_D.VHD</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smtClean="0"/>
              <a:t>Virtualization - with VSS Guest OS</a:t>
            </a:r>
          </a:p>
        </p:txBody>
      </p:sp>
      <p:sp>
        <p:nvSpPr>
          <p:cNvPr id="21" name="Content Placeholder 20"/>
          <p:cNvSpPr>
            <a:spLocks noGrp="1"/>
          </p:cNvSpPr>
          <p:nvPr>
            <p:ph type="body" sz="quarter" idx="10"/>
          </p:nvPr>
        </p:nvSpPr>
        <p:spPr>
          <a:xfrm>
            <a:off x="380999" y="1411552"/>
            <a:ext cx="6306403" cy="2210862"/>
          </a:xfrm>
        </p:spPr>
        <p:txBody>
          <a:bodyPr/>
          <a:lstStyle/>
          <a:p>
            <a:r>
              <a:rPr lang="en-US" dirty="0" smtClean="0"/>
              <a:t>Referential VSS writer</a:t>
            </a:r>
          </a:p>
          <a:p>
            <a:r>
              <a:rPr lang="en-US" dirty="0" smtClean="0"/>
              <a:t>No downtime</a:t>
            </a:r>
          </a:p>
          <a:p>
            <a:r>
              <a:rPr lang="en-US" dirty="0" smtClean="0"/>
              <a:t>Recursive VSS consistency</a:t>
            </a:r>
          </a:p>
          <a:p>
            <a:r>
              <a:rPr lang="en-US" dirty="0" smtClean="0"/>
              <a:t>Only requires updated VM additions from MSVS SP1 or HV IC’s</a:t>
            </a:r>
          </a:p>
          <a:p>
            <a:r>
              <a:rPr lang="en-US" dirty="0" smtClean="0"/>
              <a:t>Protected from host</a:t>
            </a:r>
          </a:p>
          <a:p>
            <a:r>
              <a:rPr lang="en-US" dirty="0" smtClean="0"/>
              <a:t>“No downtime” (no bounce)</a:t>
            </a:r>
          </a:p>
          <a:p>
            <a:r>
              <a:rPr lang="en-US" dirty="0" smtClean="0"/>
              <a:t>“No agent” (SW or $$$)</a:t>
            </a:r>
          </a:p>
        </p:txBody>
      </p:sp>
      <p:sp>
        <p:nvSpPr>
          <p:cNvPr id="23" name="Rounded Rectangle 22"/>
          <p:cNvSpPr/>
          <p:nvPr/>
        </p:nvSpPr>
        <p:spPr bwMode="auto">
          <a:xfrm rot="10800000">
            <a:off x="6785214" y="1259914"/>
            <a:ext cx="2133601" cy="5169911"/>
          </a:xfrm>
          <a:prstGeom prst="roundRect">
            <a:avLst>
              <a:gd name="adj" fmla="val 6650"/>
            </a:avLst>
          </a:prstGeom>
          <a:gradFill>
            <a:gsLst>
              <a:gs pos="0">
                <a:schemeClr val="accent3">
                  <a:lumMod val="75000"/>
                  <a:alpha val="62000"/>
                </a:schemeClr>
              </a:gs>
              <a:gs pos="100000">
                <a:schemeClr val="accent3">
                  <a:lumMod val="75000"/>
                  <a:alpha val="43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hangingPunct="0">
              <a:defRPr/>
            </a:pPr>
            <a:endParaRPr lang="en-US" sz="700" dirty="0" smtClean="0">
              <a:solidFill>
                <a:schemeClr val="tx1"/>
              </a:solidFill>
              <a:latin typeface="Segoe" pitchFamily="34" charset="0"/>
            </a:endParaRPr>
          </a:p>
        </p:txBody>
      </p:sp>
      <p:cxnSp>
        <p:nvCxnSpPr>
          <p:cNvPr id="22" name="Straight Connector 21"/>
          <p:cNvCxnSpPr/>
          <p:nvPr/>
        </p:nvCxnSpPr>
        <p:spPr bwMode="auto">
          <a:xfrm rot="5400000" flipH="1" flipV="1">
            <a:off x="7414932" y="3045619"/>
            <a:ext cx="152400" cy="4763"/>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bwMode="auto">
          <a:xfrm rot="5400000" flipH="1" flipV="1">
            <a:off x="8162822" y="3054031"/>
            <a:ext cx="152400" cy="4762"/>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2" name="Group 115"/>
          <p:cNvGrpSpPr/>
          <p:nvPr/>
        </p:nvGrpSpPr>
        <p:grpSpPr>
          <a:xfrm>
            <a:off x="7169946" y="3133384"/>
            <a:ext cx="1520270" cy="744901"/>
            <a:chOff x="1984929" y="3326356"/>
            <a:chExt cx="1520270" cy="744901"/>
          </a:xfrm>
        </p:grpSpPr>
        <p:grpSp>
          <p:nvGrpSpPr>
            <p:cNvPr id="3" name="Group 131"/>
            <p:cNvGrpSpPr/>
            <p:nvPr/>
          </p:nvGrpSpPr>
          <p:grpSpPr>
            <a:xfrm>
              <a:off x="1984929" y="3326356"/>
              <a:ext cx="758270" cy="744901"/>
              <a:chOff x="3513402" y="4330245"/>
              <a:chExt cx="324356" cy="316681"/>
            </a:xfrm>
          </p:grpSpPr>
          <p:sp>
            <p:nvSpPr>
              <p:cNvPr id="37" name="Oval 36"/>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8" name="Flowchart: Magnetic Disk 37"/>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9" name="Oval 38"/>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4" name="Group 131"/>
            <p:cNvGrpSpPr/>
            <p:nvPr/>
          </p:nvGrpSpPr>
          <p:grpSpPr>
            <a:xfrm>
              <a:off x="2746929" y="3326356"/>
              <a:ext cx="758270" cy="744901"/>
              <a:chOff x="3513402" y="4330245"/>
              <a:chExt cx="324356" cy="316681"/>
            </a:xfrm>
          </p:grpSpPr>
          <p:sp>
            <p:nvSpPr>
              <p:cNvPr id="34" name="Oval 33"/>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5" name="Flowchart: Magnetic Disk 34"/>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6" name="Oval 35"/>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grpSp>
        <p:nvGrpSpPr>
          <p:cNvPr id="5" name="Group 39"/>
          <p:cNvGrpSpPr/>
          <p:nvPr/>
        </p:nvGrpSpPr>
        <p:grpSpPr>
          <a:xfrm>
            <a:off x="7197614" y="1498280"/>
            <a:ext cx="1383744" cy="1471344"/>
            <a:chOff x="6965598" y="1498280"/>
            <a:chExt cx="1383744" cy="1471344"/>
          </a:xfrm>
        </p:grpSpPr>
        <p:sp>
          <p:nvSpPr>
            <p:cNvPr id="41" name="Rounded Rectangle 40"/>
            <p:cNvSpPr/>
            <p:nvPr/>
          </p:nvSpPr>
          <p:spPr bwMode="auto">
            <a:xfrm>
              <a:off x="6965598" y="1498280"/>
              <a:ext cx="1383744" cy="1471344"/>
            </a:xfrm>
            <a:prstGeom prst="roundRect">
              <a:avLst>
                <a:gd name="adj" fmla="val 10513"/>
              </a:avLst>
            </a:prstGeom>
            <a:gradFill>
              <a:gsLst>
                <a:gs pos="0">
                  <a:srgbClr val="00A1DA"/>
                </a:gs>
                <a:gs pos="100000">
                  <a:srgbClr val="3FCDFF">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pic>
          <p:nvPicPr>
            <p:cNvPr id="42" name="Picture 41" descr="SQL05_bL.png"/>
            <p:cNvPicPr>
              <a:picLocks noChangeAspect="1"/>
            </p:cNvPicPr>
            <p:nvPr/>
          </p:nvPicPr>
          <p:blipFill>
            <a:blip r:embed="rId3" cstate="print">
              <a:lum bright="100000"/>
            </a:blip>
            <a:stretch>
              <a:fillRect/>
            </a:stretch>
          </p:blipFill>
          <p:spPr>
            <a:xfrm>
              <a:off x="7092466" y="1719000"/>
              <a:ext cx="1121653" cy="238252"/>
            </a:xfrm>
            <a:prstGeom prst="rect">
              <a:avLst/>
            </a:prstGeom>
            <a:effectLst>
              <a:outerShdw blurRad="50800" dist="38100" dir="2700000" algn="tl" rotWithShape="0">
                <a:prstClr val="black">
                  <a:alpha val="40000"/>
                </a:prstClr>
              </a:outerShdw>
            </a:effectLst>
          </p:spPr>
        </p:pic>
      </p:grpSp>
      <p:pic>
        <p:nvPicPr>
          <p:cNvPr id="25" name="Picture 24" descr="ws03_v_rgb.png"/>
          <p:cNvPicPr>
            <a:picLocks noChangeAspect="1"/>
          </p:cNvPicPr>
          <p:nvPr/>
        </p:nvPicPr>
        <p:blipFill>
          <a:blip r:embed="rId4" cstate="print"/>
          <a:stretch>
            <a:fillRect/>
          </a:stretch>
        </p:blipFill>
        <p:spPr>
          <a:xfrm>
            <a:off x="7231041" y="2395969"/>
            <a:ext cx="1288826" cy="432407"/>
          </a:xfrm>
          <a:prstGeom prst="rect">
            <a:avLst/>
          </a:prstGeom>
        </p:spPr>
      </p:pic>
      <p:pic>
        <p:nvPicPr>
          <p:cNvPr id="28" name="Picture 31" descr="server_02"/>
          <p:cNvPicPr>
            <a:picLocks noChangeAspect="1" noChangeArrowheads="1"/>
          </p:cNvPicPr>
          <p:nvPr/>
        </p:nvPicPr>
        <p:blipFill>
          <a:blip r:embed="rId5" cstate="print">
            <a:grayscl/>
            <a:lum bright="5000" contrast="1000"/>
          </a:blip>
          <a:srcRect/>
          <a:stretch>
            <a:fillRect/>
          </a:stretch>
        </p:blipFill>
        <p:spPr bwMode="auto">
          <a:xfrm>
            <a:off x="7378942" y="4383390"/>
            <a:ext cx="1019881" cy="1539442"/>
          </a:xfrm>
          <a:prstGeom prst="rect">
            <a:avLst/>
          </a:prstGeom>
          <a:noFill/>
          <a:effec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rot="10800000">
            <a:off x="6553198" y="1259914"/>
            <a:ext cx="2133601" cy="5169911"/>
          </a:xfrm>
          <a:prstGeom prst="roundRect">
            <a:avLst>
              <a:gd name="adj" fmla="val 6650"/>
            </a:avLst>
          </a:prstGeom>
          <a:gradFill>
            <a:gsLst>
              <a:gs pos="0">
                <a:schemeClr val="accent3">
                  <a:lumMod val="75000"/>
                  <a:alpha val="62000"/>
                </a:schemeClr>
              </a:gs>
              <a:gs pos="100000">
                <a:schemeClr val="accent3">
                  <a:lumMod val="75000"/>
                  <a:alpha val="43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hangingPunct="0">
              <a:defRPr/>
            </a:pPr>
            <a:endParaRPr lang="en-US" sz="700" dirty="0" smtClean="0">
              <a:solidFill>
                <a:schemeClr val="tx1"/>
              </a:solidFill>
              <a:latin typeface="Segoe" pitchFamily="34" charset="0"/>
            </a:endParaRPr>
          </a:p>
        </p:txBody>
      </p:sp>
      <p:pic>
        <p:nvPicPr>
          <p:cNvPr id="27" name="Picture 31" descr="server_02"/>
          <p:cNvPicPr>
            <a:picLocks noChangeAspect="1" noChangeArrowheads="1"/>
          </p:cNvPicPr>
          <p:nvPr/>
        </p:nvPicPr>
        <p:blipFill>
          <a:blip r:embed="rId3" cstate="print">
            <a:grayscl/>
            <a:lum bright="5000" contrast="1000"/>
          </a:blip>
          <a:srcRect/>
          <a:stretch>
            <a:fillRect/>
          </a:stretch>
        </p:blipFill>
        <p:spPr bwMode="auto">
          <a:xfrm>
            <a:off x="7146926" y="4383390"/>
            <a:ext cx="1019881" cy="1539442"/>
          </a:xfrm>
          <a:prstGeom prst="rect">
            <a:avLst/>
          </a:prstGeom>
          <a:noFill/>
          <a:effectLst/>
        </p:spPr>
      </p:pic>
      <p:sp>
        <p:nvSpPr>
          <p:cNvPr id="62466" name="Title 1"/>
          <p:cNvSpPr>
            <a:spLocks noGrp="1"/>
          </p:cNvSpPr>
          <p:nvPr>
            <p:ph type="title"/>
          </p:nvPr>
        </p:nvSpPr>
        <p:spPr>
          <a:xfrm>
            <a:off x="381000" y="230188"/>
            <a:ext cx="8763000" cy="553998"/>
          </a:xfrm>
        </p:spPr>
        <p:txBody>
          <a:bodyPr/>
          <a:lstStyle/>
          <a:p>
            <a:r>
              <a:rPr lang="en-US" sz="4000" dirty="0" smtClean="0"/>
              <a:t>Virtualization - Protect from host or guest?</a:t>
            </a:r>
          </a:p>
        </p:txBody>
      </p:sp>
      <p:sp>
        <p:nvSpPr>
          <p:cNvPr id="29" name="Text Placeholder 28"/>
          <p:cNvSpPr>
            <a:spLocks noGrp="1"/>
          </p:cNvSpPr>
          <p:nvPr>
            <p:ph type="body" sz="quarter" idx="10"/>
          </p:nvPr>
        </p:nvSpPr>
        <p:spPr>
          <a:xfrm>
            <a:off x="381000" y="1411552"/>
            <a:ext cx="6088039" cy="2210862"/>
          </a:xfrm>
        </p:spPr>
        <p:txBody>
          <a:bodyPr/>
          <a:lstStyle/>
          <a:p>
            <a:pPr lvl="0"/>
            <a:r>
              <a:rPr lang="en-US" sz="2400" dirty="0" smtClean="0">
                <a:solidFill>
                  <a:schemeClr val="tx1"/>
                </a:solidFill>
              </a:rPr>
              <a:t>Host</a:t>
            </a:r>
          </a:p>
          <a:p>
            <a:pPr lvl="1"/>
            <a:r>
              <a:rPr lang="en-US" sz="2000" dirty="0" smtClean="0"/>
              <a:t>Protect or recover the whole machine</a:t>
            </a:r>
          </a:p>
          <a:p>
            <a:pPr lvl="1"/>
            <a:r>
              <a:rPr lang="en-US" sz="2000" dirty="0" smtClean="0"/>
              <a:t>No data </a:t>
            </a:r>
            <a:r>
              <a:rPr lang="en-US" sz="2000" dirty="0" err="1" smtClean="0"/>
              <a:t>selectability</a:t>
            </a:r>
            <a:r>
              <a:rPr lang="en-US" sz="2000" dirty="0" smtClean="0"/>
              <a:t> / granularity</a:t>
            </a:r>
          </a:p>
          <a:p>
            <a:pPr lvl="1"/>
            <a:r>
              <a:rPr lang="en-US" sz="2000" dirty="0" smtClean="0"/>
              <a:t>“Bare Metal Recovery” of every VM</a:t>
            </a:r>
          </a:p>
          <a:p>
            <a:pPr lvl="1"/>
            <a:r>
              <a:rPr lang="en-US" sz="2000" dirty="0" smtClean="0"/>
              <a:t>Single DPM license on host, all guests protected</a:t>
            </a:r>
          </a:p>
          <a:p>
            <a:pPr lvl="1"/>
            <a:r>
              <a:rPr lang="en-US" sz="2000" dirty="0" smtClean="0"/>
              <a:t>Protect non-Windows servers</a:t>
            </a:r>
          </a:p>
          <a:p>
            <a:pPr lvl="1"/>
            <a:r>
              <a:rPr lang="en-US" sz="2000" dirty="0" smtClean="0"/>
              <a:t>One DPML “agent” on Host</a:t>
            </a:r>
          </a:p>
          <a:p>
            <a:endParaRPr lang="en-US" dirty="0"/>
          </a:p>
        </p:txBody>
      </p:sp>
      <p:cxnSp>
        <p:nvCxnSpPr>
          <p:cNvPr id="7" name="Straight Connector 6"/>
          <p:cNvCxnSpPr/>
          <p:nvPr/>
        </p:nvCxnSpPr>
        <p:spPr bwMode="auto">
          <a:xfrm rot="5400000" flipH="1" flipV="1">
            <a:off x="7182916" y="3045619"/>
            <a:ext cx="152400" cy="4763"/>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bwMode="auto">
          <a:xfrm rot="5400000" flipH="1" flipV="1">
            <a:off x="7930806" y="3054031"/>
            <a:ext cx="152400" cy="4762"/>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2" name="Group 115"/>
          <p:cNvGrpSpPr/>
          <p:nvPr/>
        </p:nvGrpSpPr>
        <p:grpSpPr>
          <a:xfrm>
            <a:off x="6937930" y="3133384"/>
            <a:ext cx="1520270" cy="744901"/>
            <a:chOff x="1984929" y="3326356"/>
            <a:chExt cx="1520270" cy="744901"/>
          </a:xfrm>
        </p:grpSpPr>
        <p:grpSp>
          <p:nvGrpSpPr>
            <p:cNvPr id="3" name="Group 131"/>
            <p:cNvGrpSpPr/>
            <p:nvPr/>
          </p:nvGrpSpPr>
          <p:grpSpPr>
            <a:xfrm>
              <a:off x="1984929" y="3326356"/>
              <a:ext cx="758270" cy="744901"/>
              <a:chOff x="3513402" y="4330245"/>
              <a:chExt cx="324356" cy="316681"/>
            </a:xfrm>
          </p:grpSpPr>
          <p:sp>
            <p:nvSpPr>
              <p:cNvPr id="20" name="Oval 19"/>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Flowchart: Magnetic Disk 20"/>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Oval 21"/>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4" name="Group 131"/>
            <p:cNvGrpSpPr/>
            <p:nvPr/>
          </p:nvGrpSpPr>
          <p:grpSpPr>
            <a:xfrm>
              <a:off x="2746929" y="3326356"/>
              <a:ext cx="758270" cy="744901"/>
              <a:chOff x="3513402" y="4330245"/>
              <a:chExt cx="324356" cy="316681"/>
            </a:xfrm>
          </p:grpSpPr>
          <p:sp>
            <p:nvSpPr>
              <p:cNvPr id="16" name="Oval 15"/>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Flowchart: Magnetic Disk 17"/>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9" name="Oval 18"/>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sp>
        <p:nvSpPr>
          <p:cNvPr id="25" name="Rounded Rectangle 24"/>
          <p:cNvSpPr/>
          <p:nvPr/>
        </p:nvSpPr>
        <p:spPr bwMode="auto">
          <a:xfrm>
            <a:off x="7696200" y="5638800"/>
            <a:ext cx="91440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DPML</a:t>
            </a:r>
          </a:p>
        </p:txBody>
      </p:sp>
      <p:grpSp>
        <p:nvGrpSpPr>
          <p:cNvPr id="6" name="Group 33"/>
          <p:cNvGrpSpPr/>
          <p:nvPr/>
        </p:nvGrpSpPr>
        <p:grpSpPr>
          <a:xfrm>
            <a:off x="6965598" y="1498280"/>
            <a:ext cx="1383744" cy="1471344"/>
            <a:chOff x="6965598" y="1498280"/>
            <a:chExt cx="1383744" cy="1471344"/>
          </a:xfrm>
        </p:grpSpPr>
        <p:sp>
          <p:nvSpPr>
            <p:cNvPr id="35" name="Rounded Rectangle 34"/>
            <p:cNvSpPr/>
            <p:nvPr/>
          </p:nvSpPr>
          <p:spPr bwMode="auto">
            <a:xfrm>
              <a:off x="6965598" y="1498280"/>
              <a:ext cx="1383744" cy="1471344"/>
            </a:xfrm>
            <a:prstGeom prst="roundRect">
              <a:avLst>
                <a:gd name="adj" fmla="val 10513"/>
              </a:avLst>
            </a:prstGeom>
            <a:gradFill>
              <a:gsLst>
                <a:gs pos="0">
                  <a:srgbClr val="00A1DA"/>
                </a:gs>
                <a:gs pos="100000">
                  <a:srgbClr val="3FCDFF">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pic>
          <p:nvPicPr>
            <p:cNvPr id="36" name="Picture 35" descr="SQL05_bL.png"/>
            <p:cNvPicPr>
              <a:picLocks noChangeAspect="1"/>
            </p:cNvPicPr>
            <p:nvPr/>
          </p:nvPicPr>
          <p:blipFill>
            <a:blip r:embed="rId4" cstate="print">
              <a:lum bright="100000"/>
            </a:blip>
            <a:stretch>
              <a:fillRect/>
            </a:stretch>
          </p:blipFill>
          <p:spPr>
            <a:xfrm>
              <a:off x="7092466" y="1719000"/>
              <a:ext cx="1121653" cy="238252"/>
            </a:xfrm>
            <a:prstGeom prst="rect">
              <a:avLst/>
            </a:prstGeom>
            <a:effectLst>
              <a:outerShdw blurRad="50800" dist="38100" dir="2700000" algn="tl" rotWithShape="0">
                <a:prstClr val="black">
                  <a:alpha val="40000"/>
                </a:prstClr>
              </a:outerShdw>
            </a:effectLst>
          </p:spPr>
        </p:pic>
      </p:grpSp>
      <p:pic>
        <p:nvPicPr>
          <p:cNvPr id="23" name="Picture 22" descr="ws03_v_rgb.png"/>
          <p:cNvPicPr>
            <a:picLocks noChangeAspect="1"/>
          </p:cNvPicPr>
          <p:nvPr/>
        </p:nvPicPr>
        <p:blipFill>
          <a:blip r:embed="rId5" cstate="print"/>
          <a:stretch>
            <a:fillRect/>
          </a:stretch>
        </p:blipFill>
        <p:spPr>
          <a:xfrm>
            <a:off x="6999025" y="2395969"/>
            <a:ext cx="1288826" cy="432407"/>
          </a:xfrm>
          <a:prstGeom prst="rect">
            <a:avLst/>
          </a:prstGeom>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81000" y="230188"/>
            <a:ext cx="8382000" cy="553998"/>
          </a:xfrm>
        </p:spPr>
        <p:txBody>
          <a:bodyPr/>
          <a:lstStyle/>
          <a:p>
            <a:r>
              <a:rPr lang="en-US" sz="4000" dirty="0" smtClean="0"/>
              <a:t>Virtualization - Protect from host or guest?</a:t>
            </a:r>
          </a:p>
        </p:txBody>
      </p:sp>
      <p:sp>
        <p:nvSpPr>
          <p:cNvPr id="24" name="Content Placeholder 23"/>
          <p:cNvSpPr>
            <a:spLocks noGrp="1"/>
          </p:cNvSpPr>
          <p:nvPr>
            <p:ph type="body" sz="quarter" idx="10"/>
          </p:nvPr>
        </p:nvSpPr>
        <p:spPr/>
        <p:txBody>
          <a:bodyPr/>
          <a:lstStyle/>
          <a:p>
            <a:r>
              <a:rPr lang="en-US" sz="2400" dirty="0" smtClean="0">
                <a:solidFill>
                  <a:schemeClr val="tx1"/>
                </a:solidFill>
              </a:rPr>
              <a:t>Host</a:t>
            </a:r>
          </a:p>
          <a:p>
            <a:pPr lvl="1"/>
            <a:r>
              <a:rPr lang="en-US" sz="2000" dirty="0" smtClean="0"/>
              <a:t>Protect or recover the whole machine</a:t>
            </a:r>
          </a:p>
          <a:p>
            <a:pPr lvl="1"/>
            <a:r>
              <a:rPr lang="en-US" sz="2000" dirty="0" smtClean="0"/>
              <a:t>No data </a:t>
            </a:r>
            <a:r>
              <a:rPr lang="en-US" sz="2000" dirty="0" err="1" smtClean="0"/>
              <a:t>selectability</a:t>
            </a:r>
            <a:r>
              <a:rPr lang="en-US" sz="2000" dirty="0" smtClean="0"/>
              <a:t> / granularity</a:t>
            </a:r>
          </a:p>
          <a:p>
            <a:pPr lvl="1"/>
            <a:r>
              <a:rPr lang="en-US" sz="2000" dirty="0" smtClean="0"/>
              <a:t>“Bare Metal Recovery” of every VM</a:t>
            </a:r>
          </a:p>
          <a:p>
            <a:pPr lvl="1"/>
            <a:r>
              <a:rPr lang="en-US" sz="2000" dirty="0" smtClean="0"/>
              <a:t>Single DPM license on host, all guests protected</a:t>
            </a:r>
          </a:p>
          <a:p>
            <a:pPr lvl="1"/>
            <a:r>
              <a:rPr lang="en-US" sz="2000" dirty="0" smtClean="0"/>
              <a:t>Protect non-Windows servers</a:t>
            </a:r>
          </a:p>
          <a:p>
            <a:pPr lvl="1"/>
            <a:r>
              <a:rPr lang="en-US" sz="2000" dirty="0" smtClean="0"/>
              <a:t>One DPML “agent” on Host</a:t>
            </a:r>
          </a:p>
          <a:p>
            <a:endParaRPr lang="en-US" sz="2400" dirty="0" smtClean="0"/>
          </a:p>
          <a:p>
            <a:r>
              <a:rPr lang="en-US" sz="2400" dirty="0" smtClean="0">
                <a:solidFill>
                  <a:schemeClr val="tx1"/>
                </a:solidFill>
              </a:rPr>
              <a:t>Guest</a:t>
            </a:r>
          </a:p>
          <a:p>
            <a:pPr lvl="1"/>
            <a:r>
              <a:rPr lang="en-US" sz="2000" dirty="0" smtClean="0"/>
              <a:t>Protect or recover data specifically</a:t>
            </a:r>
          </a:p>
          <a:p>
            <a:pPr lvl="2"/>
            <a:r>
              <a:rPr lang="en-US" sz="1800" dirty="0" smtClean="0"/>
              <a:t>SQL database</a:t>
            </a:r>
          </a:p>
          <a:p>
            <a:pPr lvl="2"/>
            <a:r>
              <a:rPr lang="en-US" sz="1800" dirty="0" smtClean="0"/>
              <a:t>Exchange</a:t>
            </a:r>
          </a:p>
          <a:p>
            <a:pPr lvl="2"/>
            <a:r>
              <a:rPr lang="en-US" sz="1800" dirty="0" smtClean="0"/>
              <a:t>SharePoint</a:t>
            </a:r>
          </a:p>
          <a:p>
            <a:pPr lvl="2"/>
            <a:r>
              <a:rPr lang="en-US" sz="1800" dirty="0" smtClean="0"/>
              <a:t>Files</a:t>
            </a:r>
          </a:p>
          <a:p>
            <a:pPr lvl="1"/>
            <a:r>
              <a:rPr lang="en-US" sz="2000" dirty="0" smtClean="0"/>
              <a:t>No different than protecting the physical server</a:t>
            </a:r>
          </a:p>
          <a:p>
            <a:pPr lvl="1"/>
            <a:r>
              <a:rPr lang="en-US" sz="2000" dirty="0" smtClean="0"/>
              <a:t>DPML per Guest</a:t>
            </a:r>
          </a:p>
          <a:p>
            <a:endParaRPr lang="en-US" sz="2400" dirty="0"/>
          </a:p>
        </p:txBody>
      </p:sp>
      <p:sp>
        <p:nvSpPr>
          <p:cNvPr id="23" name="Rounded Rectangle 22"/>
          <p:cNvSpPr/>
          <p:nvPr/>
        </p:nvSpPr>
        <p:spPr bwMode="auto">
          <a:xfrm rot="10800000">
            <a:off x="6553198" y="1259914"/>
            <a:ext cx="2133601" cy="5169911"/>
          </a:xfrm>
          <a:prstGeom prst="roundRect">
            <a:avLst>
              <a:gd name="adj" fmla="val 6650"/>
            </a:avLst>
          </a:prstGeom>
          <a:gradFill>
            <a:gsLst>
              <a:gs pos="0">
                <a:schemeClr val="accent3">
                  <a:lumMod val="75000"/>
                  <a:alpha val="62000"/>
                </a:schemeClr>
              </a:gs>
              <a:gs pos="100000">
                <a:schemeClr val="accent3">
                  <a:lumMod val="75000"/>
                  <a:alpha val="43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hangingPunct="0">
              <a:defRPr/>
            </a:pPr>
            <a:endParaRPr lang="en-US" sz="700" dirty="0" smtClean="0">
              <a:solidFill>
                <a:schemeClr val="tx1"/>
              </a:solidFill>
              <a:latin typeface="Segoe" pitchFamily="34" charset="0"/>
            </a:endParaRPr>
          </a:p>
        </p:txBody>
      </p:sp>
      <p:cxnSp>
        <p:nvCxnSpPr>
          <p:cNvPr id="27" name="Straight Connector 26"/>
          <p:cNvCxnSpPr/>
          <p:nvPr/>
        </p:nvCxnSpPr>
        <p:spPr bwMode="auto">
          <a:xfrm rot="5400000" flipH="1" flipV="1">
            <a:off x="7182916" y="3045619"/>
            <a:ext cx="152400" cy="4763"/>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bwMode="auto">
          <a:xfrm rot="5400000" flipH="1" flipV="1">
            <a:off x="7930806" y="3054031"/>
            <a:ext cx="152400" cy="4762"/>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2" name="Group 115"/>
          <p:cNvGrpSpPr/>
          <p:nvPr/>
        </p:nvGrpSpPr>
        <p:grpSpPr>
          <a:xfrm>
            <a:off x="6937930" y="3133384"/>
            <a:ext cx="1520270" cy="744901"/>
            <a:chOff x="1984929" y="3326356"/>
            <a:chExt cx="1520270" cy="744901"/>
          </a:xfrm>
        </p:grpSpPr>
        <p:grpSp>
          <p:nvGrpSpPr>
            <p:cNvPr id="3" name="Group 131"/>
            <p:cNvGrpSpPr/>
            <p:nvPr/>
          </p:nvGrpSpPr>
          <p:grpSpPr>
            <a:xfrm>
              <a:off x="1984929" y="3326356"/>
              <a:ext cx="758270" cy="744901"/>
              <a:chOff x="3513402" y="4330245"/>
              <a:chExt cx="324356" cy="316681"/>
            </a:xfrm>
          </p:grpSpPr>
          <p:sp>
            <p:nvSpPr>
              <p:cNvPr id="35" name="Oval 34"/>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6" name="Flowchart: Magnetic Disk 35"/>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7" name="Oval 36"/>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4" name="Group 131"/>
            <p:cNvGrpSpPr/>
            <p:nvPr/>
          </p:nvGrpSpPr>
          <p:grpSpPr>
            <a:xfrm>
              <a:off x="2746929" y="3326356"/>
              <a:ext cx="758270" cy="744901"/>
              <a:chOff x="3513402" y="4330245"/>
              <a:chExt cx="324356" cy="316681"/>
            </a:xfrm>
          </p:grpSpPr>
          <p:sp>
            <p:nvSpPr>
              <p:cNvPr id="32" name="Oval 31"/>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3" name="Flowchart: Magnetic Disk 32"/>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4" name="Oval 33"/>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grpSp>
        <p:nvGrpSpPr>
          <p:cNvPr id="5" name="Group 38"/>
          <p:cNvGrpSpPr/>
          <p:nvPr/>
        </p:nvGrpSpPr>
        <p:grpSpPr>
          <a:xfrm>
            <a:off x="6965598" y="1498280"/>
            <a:ext cx="1383744" cy="1471344"/>
            <a:chOff x="6965598" y="1498280"/>
            <a:chExt cx="1383744" cy="1471344"/>
          </a:xfrm>
        </p:grpSpPr>
        <p:sp>
          <p:nvSpPr>
            <p:cNvPr id="40" name="Rounded Rectangle 39"/>
            <p:cNvSpPr/>
            <p:nvPr/>
          </p:nvSpPr>
          <p:spPr bwMode="auto">
            <a:xfrm>
              <a:off x="6965598" y="1498280"/>
              <a:ext cx="1383744" cy="1471344"/>
            </a:xfrm>
            <a:prstGeom prst="roundRect">
              <a:avLst>
                <a:gd name="adj" fmla="val 10513"/>
              </a:avLst>
            </a:prstGeom>
            <a:gradFill>
              <a:gsLst>
                <a:gs pos="0">
                  <a:srgbClr val="00A1DA"/>
                </a:gs>
                <a:gs pos="100000">
                  <a:srgbClr val="3FCDFF">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pic>
          <p:nvPicPr>
            <p:cNvPr id="41" name="Picture 40" descr="SQL05_bL.png"/>
            <p:cNvPicPr>
              <a:picLocks noChangeAspect="1"/>
            </p:cNvPicPr>
            <p:nvPr/>
          </p:nvPicPr>
          <p:blipFill>
            <a:blip r:embed="rId3" cstate="print">
              <a:lum bright="100000"/>
            </a:blip>
            <a:stretch>
              <a:fillRect/>
            </a:stretch>
          </p:blipFill>
          <p:spPr>
            <a:xfrm>
              <a:off x="7092466" y="1719000"/>
              <a:ext cx="1121653" cy="238252"/>
            </a:xfrm>
            <a:prstGeom prst="rect">
              <a:avLst/>
            </a:prstGeom>
            <a:effectLst>
              <a:outerShdw blurRad="50800" dist="38100" dir="2700000" algn="tl" rotWithShape="0">
                <a:prstClr val="black">
                  <a:alpha val="40000"/>
                </a:prstClr>
              </a:outerShdw>
            </a:effectLst>
          </p:spPr>
        </p:pic>
      </p:grpSp>
      <p:sp>
        <p:nvSpPr>
          <p:cNvPr id="25" name="Rounded Rectangle 24"/>
          <p:cNvSpPr/>
          <p:nvPr/>
        </p:nvSpPr>
        <p:spPr bwMode="auto">
          <a:xfrm>
            <a:off x="7720914" y="2117124"/>
            <a:ext cx="91440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DPML</a:t>
            </a:r>
          </a:p>
        </p:txBody>
      </p:sp>
      <p:pic>
        <p:nvPicPr>
          <p:cNvPr id="22" name="Picture 21" descr="ws03_v_rgb.png"/>
          <p:cNvPicPr>
            <a:picLocks noChangeAspect="1"/>
          </p:cNvPicPr>
          <p:nvPr/>
        </p:nvPicPr>
        <p:blipFill>
          <a:blip r:embed="rId4" cstate="print"/>
          <a:stretch>
            <a:fillRect/>
          </a:stretch>
        </p:blipFill>
        <p:spPr>
          <a:xfrm>
            <a:off x="6999025" y="2395969"/>
            <a:ext cx="1288826" cy="432407"/>
          </a:xfrm>
          <a:prstGeom prst="rect">
            <a:avLst/>
          </a:prstGeom>
        </p:spPr>
      </p:pic>
      <p:pic>
        <p:nvPicPr>
          <p:cNvPr id="26" name="Picture 31" descr="server_02"/>
          <p:cNvPicPr>
            <a:picLocks noChangeAspect="1" noChangeArrowheads="1"/>
          </p:cNvPicPr>
          <p:nvPr/>
        </p:nvPicPr>
        <p:blipFill>
          <a:blip r:embed="rId5" cstate="print">
            <a:grayscl/>
            <a:lum bright="5000" contrast="1000"/>
          </a:blip>
          <a:srcRect/>
          <a:stretch>
            <a:fillRect/>
          </a:stretch>
        </p:blipFill>
        <p:spPr bwMode="auto">
          <a:xfrm>
            <a:off x="7146926" y="4383390"/>
            <a:ext cx="1019881" cy="1539442"/>
          </a:xfrm>
          <a:prstGeom prst="rect">
            <a:avLst/>
          </a:prstGeom>
          <a:noFill/>
          <a:effectLst/>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81000" y="230188"/>
            <a:ext cx="8382000" cy="553998"/>
          </a:xfrm>
        </p:spPr>
        <p:txBody>
          <a:bodyPr/>
          <a:lstStyle/>
          <a:p>
            <a:r>
              <a:rPr lang="en-US" sz="4000" dirty="0" smtClean="0"/>
              <a:t>Virtualization - Protect from host or guest?</a:t>
            </a:r>
          </a:p>
        </p:txBody>
      </p:sp>
      <p:sp>
        <p:nvSpPr>
          <p:cNvPr id="62" name="Content Placeholder 61"/>
          <p:cNvSpPr>
            <a:spLocks noGrp="1"/>
          </p:cNvSpPr>
          <p:nvPr>
            <p:ph type="body" sz="quarter" idx="10"/>
          </p:nvPr>
        </p:nvSpPr>
        <p:spPr/>
        <p:txBody>
          <a:bodyPr/>
          <a:lstStyle/>
          <a:p>
            <a:r>
              <a:rPr lang="en-US" sz="2800" dirty="0" smtClean="0">
                <a:solidFill>
                  <a:schemeClr val="tx1"/>
                </a:solidFill>
              </a:rPr>
              <a:t>Guest</a:t>
            </a:r>
          </a:p>
          <a:p>
            <a:pPr lvl="1"/>
            <a:r>
              <a:rPr lang="en-US" sz="2400" dirty="0" smtClean="0"/>
              <a:t>E-SMSE (System Center Management Suite) on Host</a:t>
            </a:r>
          </a:p>
          <a:p>
            <a:pPr lvl="1"/>
            <a:r>
              <a:rPr lang="en-US" sz="2400" dirty="0" smtClean="0"/>
              <a:t>Includes free use rights for Guests</a:t>
            </a:r>
          </a:p>
        </p:txBody>
      </p:sp>
      <p:sp>
        <p:nvSpPr>
          <p:cNvPr id="17" name="Rectangle 23"/>
          <p:cNvSpPr txBox="1">
            <a:spLocks noChangeArrowheads="1"/>
          </p:cNvSpPr>
          <p:nvPr/>
        </p:nvSpPr>
        <p:spPr>
          <a:xfrm>
            <a:off x="228600" y="796635"/>
            <a:ext cx="4326775" cy="2644833"/>
          </a:xfrm>
          <a:prstGeom prst="rect">
            <a:avLst/>
          </a:prstGeom>
        </p:spPr>
        <p:txBody>
          <a:bodyPr/>
          <a:lstStyle/>
          <a:p>
            <a:pPr marL="457200" marR="0" lvl="0" indent="-457200" algn="l" defTabSz="914363" rtl="0" eaLnBrk="1" fontAlgn="auto" latinLnBrk="0" hangingPunct="1">
              <a:lnSpc>
                <a:spcPct val="90000"/>
              </a:lnSpc>
              <a:spcBef>
                <a:spcPct val="20000"/>
              </a:spcBef>
              <a:spcAft>
                <a:spcPts val="0"/>
              </a:spcAft>
              <a:buClr>
                <a:srgbClr val="777777"/>
              </a:buClr>
              <a:buSzPct val="130000"/>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9" name="Rounded Rectangle 28"/>
          <p:cNvSpPr/>
          <p:nvPr/>
        </p:nvSpPr>
        <p:spPr bwMode="auto">
          <a:xfrm>
            <a:off x="958465" y="2644347"/>
            <a:ext cx="7127915" cy="3436962"/>
          </a:xfrm>
          <a:prstGeom prst="roundRect">
            <a:avLst>
              <a:gd name="adj" fmla="val 4519"/>
            </a:avLst>
          </a:prstGeom>
          <a:gradFill>
            <a:gsLst>
              <a:gs pos="0">
                <a:schemeClr val="accent3">
                  <a:lumMod val="75000"/>
                  <a:alpha val="62000"/>
                </a:schemeClr>
              </a:gs>
              <a:gs pos="100000">
                <a:schemeClr val="accent3">
                  <a:lumMod val="75000"/>
                  <a:alpha val="43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hangingPunct="0">
              <a:defRPr/>
            </a:pPr>
            <a:endParaRPr lang="en-US" sz="700" dirty="0" smtClean="0">
              <a:latin typeface="Segoe" pitchFamily="34" charset="0"/>
            </a:endParaRPr>
          </a:p>
        </p:txBody>
      </p:sp>
      <p:sp>
        <p:nvSpPr>
          <p:cNvPr id="76" name="TextBox 75"/>
          <p:cNvSpPr txBox="1"/>
          <p:nvPr/>
        </p:nvSpPr>
        <p:spPr>
          <a:xfrm>
            <a:off x="3151942" y="5537199"/>
            <a:ext cx="2493820"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rPr>
              <a:t>Host = E-DPML</a:t>
            </a:r>
          </a:p>
        </p:txBody>
      </p:sp>
      <p:sp>
        <p:nvSpPr>
          <p:cNvPr id="79" name="TextBox 78"/>
          <p:cNvSpPr txBox="1"/>
          <p:nvPr/>
        </p:nvSpPr>
        <p:spPr>
          <a:xfrm>
            <a:off x="2737957" y="6151676"/>
            <a:ext cx="3568930" cy="430887"/>
          </a:xfrm>
          <a:prstGeom prst="rect">
            <a:avLst/>
          </a:prstGeom>
          <a:noFill/>
        </p:spPr>
        <p:txBody>
          <a:bodyPr wrap="square" rtlCol="0">
            <a:spAutoFit/>
          </a:bodyPr>
          <a:lstStyle/>
          <a:p>
            <a:pPr algn="ctr"/>
            <a:r>
              <a:rPr lang="en-US" sz="2200" dirty="0" smtClean="0"/>
              <a:t>YES, a combination works</a:t>
            </a:r>
          </a:p>
        </p:txBody>
      </p:sp>
      <p:sp>
        <p:nvSpPr>
          <p:cNvPr id="87" name="Rounded Rectangle 86"/>
          <p:cNvSpPr/>
          <p:nvPr/>
        </p:nvSpPr>
        <p:spPr bwMode="auto">
          <a:xfrm>
            <a:off x="4317801" y="5562600"/>
            <a:ext cx="1080655" cy="37506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DPML</a:t>
            </a:r>
          </a:p>
        </p:txBody>
      </p:sp>
      <p:grpSp>
        <p:nvGrpSpPr>
          <p:cNvPr id="2" name="Group 138"/>
          <p:cNvGrpSpPr/>
          <p:nvPr/>
        </p:nvGrpSpPr>
        <p:grpSpPr>
          <a:xfrm>
            <a:off x="1743972" y="2956785"/>
            <a:ext cx="1520270" cy="2374857"/>
            <a:chOff x="1743972" y="3166854"/>
            <a:chExt cx="1520270" cy="2374857"/>
          </a:xfrm>
        </p:grpSpPr>
        <p:cxnSp>
          <p:nvCxnSpPr>
            <p:cNvPr id="98" name="Straight Connector 97"/>
            <p:cNvCxnSpPr/>
            <p:nvPr/>
          </p:nvCxnSpPr>
          <p:spPr bwMode="auto">
            <a:xfrm rot="5400000" flipH="1" flipV="1">
              <a:off x="1988958" y="4709045"/>
              <a:ext cx="152400" cy="4763"/>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99" name="Straight Connector 98"/>
            <p:cNvCxnSpPr/>
            <p:nvPr/>
          </p:nvCxnSpPr>
          <p:spPr bwMode="auto">
            <a:xfrm rot="5400000" flipH="1" flipV="1">
              <a:off x="2736848" y="4717457"/>
              <a:ext cx="152400" cy="4762"/>
            </a:xfrm>
            <a:prstGeom prst="line">
              <a:avLst/>
            </a:prstGeom>
            <a:ln w="101600" cmpd="tri">
              <a:solidFill>
                <a:srgbClr val="21C5FF"/>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00" name="Rounded Rectangle 99"/>
            <p:cNvSpPr/>
            <p:nvPr/>
          </p:nvSpPr>
          <p:spPr bwMode="auto">
            <a:xfrm>
              <a:off x="1771641" y="3166854"/>
              <a:ext cx="1383744" cy="1471344"/>
            </a:xfrm>
            <a:prstGeom prst="roundRect">
              <a:avLst>
                <a:gd name="adj" fmla="val 10513"/>
              </a:avLst>
            </a:prstGeom>
            <a:gradFill>
              <a:gsLst>
                <a:gs pos="0">
                  <a:srgbClr val="00A1DA"/>
                </a:gs>
                <a:gs pos="100000">
                  <a:srgbClr val="3FCDFF">
                    <a:alpha val="52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pic>
          <p:nvPicPr>
            <p:cNvPr id="101" name="Picture 100" descr="SQL05_bL.png"/>
            <p:cNvPicPr>
              <a:picLocks noChangeAspect="1"/>
            </p:cNvPicPr>
            <p:nvPr/>
          </p:nvPicPr>
          <p:blipFill>
            <a:blip r:embed="rId3" cstate="print">
              <a:lum bright="100000"/>
            </a:blip>
            <a:stretch>
              <a:fillRect/>
            </a:stretch>
          </p:blipFill>
          <p:spPr>
            <a:xfrm>
              <a:off x="1898509" y="3387574"/>
              <a:ext cx="1121653" cy="238252"/>
            </a:xfrm>
            <a:prstGeom prst="rect">
              <a:avLst/>
            </a:prstGeom>
            <a:effectLst>
              <a:outerShdw blurRad="50800" dist="38100" dir="2700000" algn="tl" rotWithShape="0">
                <a:prstClr val="black">
                  <a:alpha val="40000"/>
                </a:prstClr>
              </a:outerShdw>
            </a:effectLst>
          </p:spPr>
        </p:pic>
        <p:grpSp>
          <p:nvGrpSpPr>
            <p:cNvPr id="3" name="Group 115"/>
            <p:cNvGrpSpPr/>
            <p:nvPr/>
          </p:nvGrpSpPr>
          <p:grpSpPr>
            <a:xfrm>
              <a:off x="1743972" y="4796810"/>
              <a:ext cx="1520270" cy="744901"/>
              <a:chOff x="1984929" y="3326356"/>
              <a:chExt cx="1520270" cy="744901"/>
            </a:xfrm>
          </p:grpSpPr>
          <p:grpSp>
            <p:nvGrpSpPr>
              <p:cNvPr id="4" name="Group 131"/>
              <p:cNvGrpSpPr/>
              <p:nvPr/>
            </p:nvGrpSpPr>
            <p:grpSpPr>
              <a:xfrm>
                <a:off x="1984929" y="3326356"/>
                <a:ext cx="758270" cy="744901"/>
                <a:chOff x="3513402" y="4330245"/>
                <a:chExt cx="324356" cy="316681"/>
              </a:xfrm>
            </p:grpSpPr>
            <p:sp>
              <p:nvSpPr>
                <p:cNvPr id="109" name="Oval 108"/>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0" name="Flowchart: Magnetic Disk 109"/>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1" name="Oval 110"/>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5" name="Group 131"/>
              <p:cNvGrpSpPr/>
              <p:nvPr/>
            </p:nvGrpSpPr>
            <p:grpSpPr>
              <a:xfrm>
                <a:off x="2746929" y="3326356"/>
                <a:ext cx="758270" cy="744901"/>
                <a:chOff x="3513402" y="4330245"/>
                <a:chExt cx="324356" cy="316681"/>
              </a:xfrm>
            </p:grpSpPr>
            <p:sp>
              <p:nvSpPr>
                <p:cNvPr id="106" name="Oval 105"/>
                <p:cNvSpPr/>
                <p:nvPr/>
              </p:nvSpPr>
              <p:spPr>
                <a:xfrm>
                  <a:off x="3513402" y="453068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7" name="Flowchart: Magnetic Disk 106"/>
                <p:cNvSpPr/>
                <p:nvPr/>
              </p:nvSpPr>
              <p:spPr>
                <a:xfrm flipH="1">
                  <a:off x="3538450" y="4330245"/>
                  <a:ext cx="231423" cy="292782"/>
                </a:xfrm>
                <a:prstGeom prst="flowChartMagneticDisk">
                  <a:avLst/>
                </a:prstGeom>
                <a:gradFill>
                  <a:gsLst>
                    <a:gs pos="0">
                      <a:srgbClr val="00B0F0"/>
                    </a:gs>
                    <a:gs pos="38000">
                      <a:sysClr val="window" lastClr="FFFFFF"/>
                    </a:gs>
                    <a:gs pos="82000">
                      <a:srgbClr val="00B0F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8" name="Oval 107"/>
                <p:cNvSpPr/>
                <p:nvPr/>
              </p:nvSpPr>
              <p:spPr>
                <a:xfrm flipH="1">
                  <a:off x="3539774" y="4330245"/>
                  <a:ext cx="230101" cy="95227"/>
                </a:xfrm>
                <a:prstGeom prst="ellipse">
                  <a:avLst/>
                </a:prstGeom>
                <a:gradFill>
                  <a:gsLst>
                    <a:gs pos="31000">
                      <a:sysClr val="window" lastClr="FFFFFF"/>
                    </a:gs>
                    <a:gs pos="82000">
                      <a:srgbClr val="00B0F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grpSp>
      <p:sp>
        <p:nvSpPr>
          <p:cNvPr id="75" name="Rounded Rectangle 74"/>
          <p:cNvSpPr/>
          <p:nvPr/>
        </p:nvSpPr>
        <p:spPr bwMode="auto">
          <a:xfrm>
            <a:off x="1143000" y="3523731"/>
            <a:ext cx="91440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DPML</a:t>
            </a:r>
          </a:p>
        </p:txBody>
      </p:sp>
      <p:grpSp>
        <p:nvGrpSpPr>
          <p:cNvPr id="6" name="Group 137"/>
          <p:cNvGrpSpPr/>
          <p:nvPr/>
        </p:nvGrpSpPr>
        <p:grpSpPr>
          <a:xfrm>
            <a:off x="3739591" y="2969141"/>
            <a:ext cx="1599504" cy="2396626"/>
            <a:chOff x="3702520" y="3179210"/>
            <a:chExt cx="1599504" cy="2396626"/>
          </a:xfrm>
        </p:grpSpPr>
        <p:cxnSp>
          <p:nvCxnSpPr>
            <p:cNvPr id="125" name="Straight Connector 124"/>
            <p:cNvCxnSpPr/>
            <p:nvPr/>
          </p:nvCxnSpPr>
          <p:spPr bwMode="auto">
            <a:xfrm rot="5400000" flipH="1" flipV="1">
              <a:off x="3986518" y="4725620"/>
              <a:ext cx="152400" cy="3175"/>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26" name="Straight Connector 125"/>
            <p:cNvCxnSpPr/>
            <p:nvPr/>
          </p:nvCxnSpPr>
          <p:spPr bwMode="auto">
            <a:xfrm rot="5400000" flipH="1" flipV="1">
              <a:off x="4776299" y="4720517"/>
              <a:ext cx="152400" cy="4762"/>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7" name="Group 87"/>
            <p:cNvGrpSpPr/>
            <p:nvPr/>
          </p:nvGrpSpPr>
          <p:grpSpPr>
            <a:xfrm>
              <a:off x="3756109" y="3179210"/>
              <a:ext cx="1383744" cy="1471344"/>
              <a:chOff x="3819628" y="3971513"/>
              <a:chExt cx="1383744" cy="1471344"/>
            </a:xfrm>
          </p:grpSpPr>
          <p:sp>
            <p:nvSpPr>
              <p:cNvPr id="128" name="Rounded Rectangle 127"/>
              <p:cNvSpPr/>
              <p:nvPr/>
            </p:nvSpPr>
            <p:spPr bwMode="auto">
              <a:xfrm>
                <a:off x="3819628" y="3971513"/>
                <a:ext cx="1383744" cy="1471344"/>
              </a:xfrm>
              <a:prstGeom prst="roundRect">
                <a:avLst>
                  <a:gd name="adj" fmla="val 10513"/>
                </a:avLst>
              </a:prstGeom>
              <a:gradFill>
                <a:gsLst>
                  <a:gs pos="0">
                    <a:schemeClr val="bg1">
                      <a:alpha val="85000"/>
                    </a:schemeClr>
                  </a:gs>
                  <a:gs pos="81000">
                    <a:srgbClr val="FF3B3B"/>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pic>
            <p:nvPicPr>
              <p:cNvPr id="129" name="Picture 3" descr="D:\Projects\Microsoft\DPM PartnerVideo\images\linux-logo.png"/>
              <p:cNvPicPr>
                <a:picLocks noChangeAspect="1" noChangeArrowheads="1"/>
              </p:cNvPicPr>
              <p:nvPr/>
            </p:nvPicPr>
            <p:blipFill>
              <a:blip r:embed="rId4" cstate="print"/>
              <a:srcRect/>
              <a:stretch>
                <a:fillRect/>
              </a:stretch>
            </p:blipFill>
            <p:spPr bwMode="auto">
              <a:xfrm>
                <a:off x="4201431" y="4277593"/>
                <a:ext cx="626317" cy="851792"/>
              </a:xfrm>
              <a:prstGeom prst="rect">
                <a:avLst/>
              </a:prstGeom>
              <a:noFill/>
              <a:effectLst>
                <a:outerShdw blurRad="50800" dist="38100" dir="2700000" algn="tl" rotWithShape="0">
                  <a:prstClr val="black">
                    <a:alpha val="40000"/>
                  </a:prstClr>
                </a:outerShdw>
              </a:effectLst>
            </p:spPr>
          </p:pic>
        </p:grpSp>
        <p:grpSp>
          <p:nvGrpSpPr>
            <p:cNvPr id="8" name="Group 94"/>
            <p:cNvGrpSpPr/>
            <p:nvPr/>
          </p:nvGrpSpPr>
          <p:grpSpPr>
            <a:xfrm>
              <a:off x="3702520" y="4809169"/>
              <a:ext cx="761304" cy="766667"/>
              <a:chOff x="3505446" y="4330245"/>
              <a:chExt cx="324356" cy="326641"/>
            </a:xfrm>
          </p:grpSpPr>
          <p:sp>
            <p:nvSpPr>
              <p:cNvPr id="131" name="Oval 130"/>
              <p:cNvSpPr/>
              <p:nvPr/>
            </p:nvSpPr>
            <p:spPr>
              <a:xfrm>
                <a:off x="3505446" y="454064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32" name="Flowchart: Magnetic Disk 131"/>
              <p:cNvSpPr/>
              <p:nvPr/>
            </p:nvSpPr>
            <p:spPr>
              <a:xfrm flipH="1">
                <a:off x="3538450" y="4330245"/>
                <a:ext cx="231423" cy="292782"/>
              </a:xfrm>
              <a:prstGeom prst="flowChartMagneticDisk">
                <a:avLst/>
              </a:prstGeom>
              <a:gradFill>
                <a:gsLst>
                  <a:gs pos="0">
                    <a:srgbClr val="FF0000">
                      <a:alpha val="87000"/>
                    </a:srgbClr>
                  </a:gs>
                  <a:gs pos="38000">
                    <a:sysClr val="window" lastClr="FFFFFF"/>
                  </a:gs>
                  <a:gs pos="82000">
                    <a:srgbClr val="FF330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33" name="Oval 132"/>
              <p:cNvSpPr/>
              <p:nvPr/>
            </p:nvSpPr>
            <p:spPr>
              <a:xfrm flipH="1">
                <a:off x="3539774" y="4330245"/>
                <a:ext cx="230101" cy="95227"/>
              </a:xfrm>
              <a:prstGeom prst="ellipse">
                <a:avLst/>
              </a:prstGeom>
              <a:gradFill>
                <a:gsLst>
                  <a:gs pos="31000">
                    <a:sysClr val="window" lastClr="FFFFFF"/>
                  </a:gs>
                  <a:gs pos="82000">
                    <a:srgbClr val="FF000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9" name="Group 98"/>
            <p:cNvGrpSpPr/>
            <p:nvPr/>
          </p:nvGrpSpPr>
          <p:grpSpPr>
            <a:xfrm>
              <a:off x="4540720" y="4809169"/>
              <a:ext cx="761304" cy="766667"/>
              <a:chOff x="3505446" y="4330245"/>
              <a:chExt cx="324356" cy="326641"/>
            </a:xfrm>
          </p:grpSpPr>
          <p:sp>
            <p:nvSpPr>
              <p:cNvPr id="135" name="Oval 134"/>
              <p:cNvSpPr/>
              <p:nvPr/>
            </p:nvSpPr>
            <p:spPr>
              <a:xfrm>
                <a:off x="3505446" y="454064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36" name="Flowchart: Magnetic Disk 135"/>
              <p:cNvSpPr/>
              <p:nvPr/>
            </p:nvSpPr>
            <p:spPr>
              <a:xfrm flipH="1">
                <a:off x="3538450" y="4330245"/>
                <a:ext cx="231423" cy="292782"/>
              </a:xfrm>
              <a:prstGeom prst="flowChartMagneticDisk">
                <a:avLst/>
              </a:prstGeom>
              <a:gradFill>
                <a:gsLst>
                  <a:gs pos="0">
                    <a:srgbClr val="FF0000">
                      <a:alpha val="87000"/>
                    </a:srgbClr>
                  </a:gs>
                  <a:gs pos="38000">
                    <a:sysClr val="window" lastClr="FFFFFF"/>
                  </a:gs>
                  <a:gs pos="82000">
                    <a:srgbClr val="FF330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37" name="Oval 136"/>
              <p:cNvSpPr/>
              <p:nvPr/>
            </p:nvSpPr>
            <p:spPr>
              <a:xfrm flipH="1">
                <a:off x="3539774" y="4330245"/>
                <a:ext cx="230101" cy="95227"/>
              </a:xfrm>
              <a:prstGeom prst="ellipse">
                <a:avLst/>
              </a:prstGeom>
              <a:gradFill>
                <a:gsLst>
                  <a:gs pos="31000">
                    <a:sysClr val="window" lastClr="FFFFFF"/>
                  </a:gs>
                  <a:gs pos="82000">
                    <a:srgbClr val="FF000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grpSp>
        <p:nvGrpSpPr>
          <p:cNvPr id="10" name="Group 154"/>
          <p:cNvGrpSpPr/>
          <p:nvPr/>
        </p:nvGrpSpPr>
        <p:grpSpPr>
          <a:xfrm>
            <a:off x="5741386" y="2969141"/>
            <a:ext cx="1599504" cy="2396612"/>
            <a:chOff x="5691958" y="3179210"/>
            <a:chExt cx="1599504" cy="2396612"/>
          </a:xfrm>
        </p:grpSpPr>
        <p:grpSp>
          <p:nvGrpSpPr>
            <p:cNvPr id="11" name="Group 139"/>
            <p:cNvGrpSpPr/>
            <p:nvPr/>
          </p:nvGrpSpPr>
          <p:grpSpPr>
            <a:xfrm>
              <a:off x="5691958" y="3179210"/>
              <a:ext cx="1599504" cy="2396612"/>
              <a:chOff x="3702520" y="3179210"/>
              <a:chExt cx="1599504" cy="2396612"/>
            </a:xfrm>
          </p:grpSpPr>
          <p:cxnSp>
            <p:nvCxnSpPr>
              <p:cNvPr id="141" name="Straight Connector 140"/>
              <p:cNvCxnSpPr/>
              <p:nvPr/>
            </p:nvCxnSpPr>
            <p:spPr bwMode="auto">
              <a:xfrm rot="5400000" flipH="1" flipV="1">
                <a:off x="3986518" y="4725620"/>
                <a:ext cx="152400" cy="3175"/>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42" name="Straight Connector 141"/>
              <p:cNvCxnSpPr/>
              <p:nvPr/>
            </p:nvCxnSpPr>
            <p:spPr bwMode="auto">
              <a:xfrm rot="5400000" flipH="1" flipV="1">
                <a:off x="4776299" y="4720517"/>
                <a:ext cx="152400" cy="4762"/>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52" name="Rounded Rectangle 151"/>
              <p:cNvSpPr/>
              <p:nvPr/>
            </p:nvSpPr>
            <p:spPr bwMode="auto">
              <a:xfrm>
                <a:off x="3756109" y="3179210"/>
                <a:ext cx="1383744" cy="1471344"/>
              </a:xfrm>
              <a:prstGeom prst="roundRect">
                <a:avLst>
                  <a:gd name="adj" fmla="val 10513"/>
                </a:avLst>
              </a:prstGeom>
              <a:gradFill>
                <a:gsLst>
                  <a:gs pos="0">
                    <a:schemeClr val="bg1">
                      <a:alpha val="85000"/>
                    </a:schemeClr>
                  </a:gs>
                  <a:gs pos="81000">
                    <a:srgbClr val="FF3B3B"/>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grpSp>
            <p:nvGrpSpPr>
              <p:cNvPr id="12" name="Group 94"/>
              <p:cNvGrpSpPr/>
              <p:nvPr/>
            </p:nvGrpSpPr>
            <p:grpSpPr>
              <a:xfrm>
                <a:off x="3702520" y="4809156"/>
                <a:ext cx="761304" cy="766666"/>
                <a:chOff x="3505446" y="4330245"/>
                <a:chExt cx="324356" cy="326641"/>
              </a:xfrm>
            </p:grpSpPr>
            <p:sp>
              <p:nvSpPr>
                <p:cNvPr id="149" name="Oval 148"/>
                <p:cNvSpPr/>
                <p:nvPr/>
              </p:nvSpPr>
              <p:spPr>
                <a:xfrm>
                  <a:off x="3505446" y="454064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0" name="Flowchart: Magnetic Disk 149"/>
                <p:cNvSpPr/>
                <p:nvPr/>
              </p:nvSpPr>
              <p:spPr>
                <a:xfrm flipH="1">
                  <a:off x="3538450" y="4330245"/>
                  <a:ext cx="231423" cy="292782"/>
                </a:xfrm>
                <a:prstGeom prst="flowChartMagneticDisk">
                  <a:avLst/>
                </a:prstGeom>
                <a:gradFill>
                  <a:gsLst>
                    <a:gs pos="0">
                      <a:srgbClr val="FF0000">
                        <a:alpha val="87000"/>
                      </a:srgbClr>
                    </a:gs>
                    <a:gs pos="38000">
                      <a:sysClr val="window" lastClr="FFFFFF"/>
                    </a:gs>
                    <a:gs pos="82000">
                      <a:srgbClr val="FF330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1" name="Oval 150"/>
                <p:cNvSpPr/>
                <p:nvPr/>
              </p:nvSpPr>
              <p:spPr>
                <a:xfrm flipH="1">
                  <a:off x="3539774" y="4330245"/>
                  <a:ext cx="230101" cy="95227"/>
                </a:xfrm>
                <a:prstGeom prst="ellipse">
                  <a:avLst/>
                </a:prstGeom>
                <a:gradFill>
                  <a:gsLst>
                    <a:gs pos="31000">
                      <a:sysClr val="window" lastClr="FFFFFF"/>
                    </a:gs>
                    <a:gs pos="82000">
                      <a:srgbClr val="FF000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13" name="Group 98"/>
              <p:cNvGrpSpPr/>
              <p:nvPr/>
            </p:nvGrpSpPr>
            <p:grpSpPr>
              <a:xfrm>
                <a:off x="4540720" y="4809156"/>
                <a:ext cx="761304" cy="766666"/>
                <a:chOff x="3505446" y="4330245"/>
                <a:chExt cx="324356" cy="326641"/>
              </a:xfrm>
            </p:grpSpPr>
            <p:sp>
              <p:nvSpPr>
                <p:cNvPr id="146" name="Oval 145"/>
                <p:cNvSpPr/>
                <p:nvPr/>
              </p:nvSpPr>
              <p:spPr>
                <a:xfrm>
                  <a:off x="3505446" y="4540647"/>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7" name="Flowchart: Magnetic Disk 146"/>
                <p:cNvSpPr/>
                <p:nvPr/>
              </p:nvSpPr>
              <p:spPr>
                <a:xfrm flipH="1">
                  <a:off x="3538450" y="4330245"/>
                  <a:ext cx="231423" cy="292782"/>
                </a:xfrm>
                <a:prstGeom prst="flowChartMagneticDisk">
                  <a:avLst/>
                </a:prstGeom>
                <a:gradFill>
                  <a:gsLst>
                    <a:gs pos="0">
                      <a:srgbClr val="FF0000">
                        <a:alpha val="87000"/>
                      </a:srgbClr>
                    </a:gs>
                    <a:gs pos="38000">
                      <a:sysClr val="window" lastClr="FFFFFF"/>
                    </a:gs>
                    <a:gs pos="82000">
                      <a:srgbClr val="FF330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8" name="Oval 147"/>
                <p:cNvSpPr/>
                <p:nvPr/>
              </p:nvSpPr>
              <p:spPr>
                <a:xfrm flipH="1">
                  <a:off x="3539774" y="4330245"/>
                  <a:ext cx="230101" cy="95227"/>
                </a:xfrm>
                <a:prstGeom prst="ellipse">
                  <a:avLst/>
                </a:prstGeom>
                <a:gradFill>
                  <a:gsLst>
                    <a:gs pos="31000">
                      <a:sysClr val="window" lastClr="FFFFFF"/>
                    </a:gs>
                    <a:gs pos="82000">
                      <a:srgbClr val="FF0000"/>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sp>
          <p:nvSpPr>
            <p:cNvPr id="154" name="Rectangle 153"/>
            <p:cNvSpPr/>
            <p:nvPr/>
          </p:nvSpPr>
          <p:spPr>
            <a:xfrm>
              <a:off x="5861222" y="3582902"/>
              <a:ext cx="1141466" cy="584775"/>
            </a:xfrm>
            <a:prstGeom prst="rect">
              <a:avLst/>
            </a:prstGeom>
          </p:spPr>
          <p:txBody>
            <a:bodyPr wrap="none">
              <a:spAutoFit/>
            </a:bodyPr>
            <a:lstStyle/>
            <a:p>
              <a:pPr algn="ctr"/>
              <a:r>
                <a:rPr lang="en-US" sz="1600" b="1" dirty="0" smtClean="0"/>
                <a:t>Windows </a:t>
              </a:r>
            </a:p>
            <a:p>
              <a:pPr algn="ctr"/>
              <a:r>
                <a:rPr lang="en-US" sz="1600" b="1" dirty="0" smtClean="0"/>
                <a:t>2000</a:t>
              </a:r>
              <a:endParaRPr lang="en-US" sz="1600" b="1" dirty="0"/>
            </a:p>
          </p:txBody>
        </p:sp>
      </p:grpSp>
      <p:pic>
        <p:nvPicPr>
          <p:cNvPr id="53" name="Picture 52" descr="ws03_v_rgb.png"/>
          <p:cNvPicPr>
            <a:picLocks noChangeAspect="1"/>
          </p:cNvPicPr>
          <p:nvPr/>
        </p:nvPicPr>
        <p:blipFill>
          <a:blip r:embed="rId5" cstate="print"/>
          <a:stretch>
            <a:fillRect/>
          </a:stretch>
        </p:blipFill>
        <p:spPr>
          <a:xfrm>
            <a:off x="1822250" y="3831230"/>
            <a:ext cx="1288826" cy="432407"/>
          </a:xfrm>
          <a:prstGeom prst="rect">
            <a:avLst/>
          </a:prstGeom>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a:off x="5566226" y="1259916"/>
            <a:ext cx="3091541" cy="4226483"/>
          </a:xfrm>
          <a:prstGeom prst="roundRect">
            <a:avLst>
              <a:gd name="adj" fmla="val 4252"/>
            </a:avLst>
          </a:prstGeom>
          <a:gradFill>
            <a:gsLst>
              <a:gs pos="0">
                <a:srgbClr val="046AB0">
                  <a:alpha val="92941"/>
                </a:srgbClr>
              </a:gs>
              <a:gs pos="100000">
                <a:srgbClr val="0070C0">
                  <a:alpha val="73000"/>
                </a:srgb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hangingPunct="0">
              <a:defRPr/>
            </a:pPr>
            <a:endParaRPr lang="en-US" sz="2400" dirty="0" smtClean="0">
              <a:solidFill>
                <a:schemeClr val="tx1"/>
              </a:solidFill>
              <a:latin typeface="Segoe" pitchFamily="34" charset="0"/>
            </a:endParaRPr>
          </a:p>
        </p:txBody>
      </p:sp>
      <p:sp>
        <p:nvSpPr>
          <p:cNvPr id="66562" name="Title 1"/>
          <p:cNvSpPr>
            <a:spLocks noGrp="1"/>
          </p:cNvSpPr>
          <p:nvPr>
            <p:ph type="title"/>
          </p:nvPr>
        </p:nvSpPr>
        <p:spPr>
          <a:xfrm>
            <a:off x="381000" y="230188"/>
            <a:ext cx="8382000" cy="553998"/>
          </a:xfrm>
        </p:spPr>
        <p:txBody>
          <a:bodyPr/>
          <a:lstStyle/>
          <a:p>
            <a:r>
              <a:rPr lang="en-US" sz="4000" dirty="0" smtClean="0"/>
              <a:t>Virtualization - Protect from host or guest?</a:t>
            </a:r>
          </a:p>
        </p:txBody>
      </p:sp>
      <p:sp>
        <p:nvSpPr>
          <p:cNvPr id="27" name="Text Placeholder 26"/>
          <p:cNvSpPr>
            <a:spLocks noGrp="1"/>
          </p:cNvSpPr>
          <p:nvPr>
            <p:ph type="body" sz="quarter" idx="10"/>
          </p:nvPr>
        </p:nvSpPr>
        <p:spPr>
          <a:xfrm>
            <a:off x="381000" y="1411552"/>
            <a:ext cx="5228230" cy="2210862"/>
          </a:xfrm>
        </p:spPr>
        <p:txBody>
          <a:bodyPr/>
          <a:lstStyle/>
          <a:p>
            <a:r>
              <a:rPr lang="en-US" dirty="0" smtClean="0"/>
              <a:t>If the backup happens from the virtualization host, all you see are the servers backed up as a whole object</a:t>
            </a:r>
          </a:p>
          <a:p>
            <a:endParaRPr lang="en-US" dirty="0" smtClean="0"/>
          </a:p>
          <a:p>
            <a:r>
              <a:rPr lang="en-US" dirty="0" smtClean="0"/>
              <a:t>If you want to backup individual data objects like databases, you have to initiate the backup from machine’s perspective</a:t>
            </a:r>
            <a:endParaRPr lang="en-US" dirty="0"/>
          </a:p>
        </p:txBody>
      </p:sp>
      <p:sp>
        <p:nvSpPr>
          <p:cNvPr id="13" name="TextBox 12"/>
          <p:cNvSpPr txBox="1"/>
          <p:nvPr/>
        </p:nvSpPr>
        <p:spPr>
          <a:xfrm>
            <a:off x="5913133" y="1766441"/>
            <a:ext cx="1862051" cy="338554"/>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latin typeface="+mj-lt"/>
              </a:rPr>
              <a:t>SQL08A</a:t>
            </a:r>
          </a:p>
        </p:txBody>
      </p:sp>
      <p:sp>
        <p:nvSpPr>
          <p:cNvPr id="14" name="TextBox 13"/>
          <p:cNvSpPr txBox="1"/>
          <p:nvPr/>
        </p:nvSpPr>
        <p:spPr>
          <a:xfrm>
            <a:off x="6408420" y="2198703"/>
            <a:ext cx="701732"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latin typeface="+mj-lt"/>
              </a:rPr>
              <a:t>DB1</a:t>
            </a:r>
          </a:p>
        </p:txBody>
      </p:sp>
      <p:sp>
        <p:nvSpPr>
          <p:cNvPr id="22" name="TextBox 21"/>
          <p:cNvSpPr txBox="1"/>
          <p:nvPr/>
        </p:nvSpPr>
        <p:spPr>
          <a:xfrm>
            <a:off x="6408420" y="2614340"/>
            <a:ext cx="701732"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latin typeface="+mj-lt"/>
              </a:rPr>
              <a:t>DB2</a:t>
            </a:r>
          </a:p>
        </p:txBody>
      </p:sp>
      <p:cxnSp>
        <p:nvCxnSpPr>
          <p:cNvPr id="31" name="Straight Connector 30"/>
          <p:cNvCxnSpPr/>
          <p:nvPr/>
        </p:nvCxnSpPr>
        <p:spPr>
          <a:xfrm rot="5400000">
            <a:off x="5399521" y="3808676"/>
            <a:ext cx="656478" cy="62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123861" y="2184272"/>
            <a:ext cx="1240343" cy="7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872353" y="2473021"/>
            <a:ext cx="680849" cy="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4" idx="1"/>
            <a:endCxn id="14" idx="1"/>
          </p:cNvCxnSpPr>
          <p:nvPr/>
        </p:nvCxnSpPr>
        <p:spPr>
          <a:xfrm rot="10800000">
            <a:off x="6408420" y="2383369"/>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14" idx="1"/>
          </p:cNvCxnSpPr>
          <p:nvPr/>
        </p:nvCxnSpPr>
        <p:spPr>
          <a:xfrm>
            <a:off x="6216535" y="2382968"/>
            <a:ext cx="191885" cy="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216535" y="2817308"/>
            <a:ext cx="191885" cy="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745956" y="1937328"/>
            <a:ext cx="217964" cy="1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913133" y="3963541"/>
            <a:ext cx="1862051" cy="338554"/>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latin typeface="+mj-lt"/>
              </a:rPr>
              <a:t>WSHVA</a:t>
            </a:r>
          </a:p>
        </p:txBody>
      </p:sp>
      <p:sp>
        <p:nvSpPr>
          <p:cNvPr id="53" name="TextBox 52"/>
          <p:cNvSpPr txBox="1"/>
          <p:nvPr/>
        </p:nvSpPr>
        <p:spPr>
          <a:xfrm>
            <a:off x="6408420" y="4443395"/>
            <a:ext cx="2202180" cy="307777"/>
          </a:xfrm>
          <a:prstGeom prst="rect">
            <a:avLst/>
          </a:prstGeom>
          <a:noFill/>
        </p:spPr>
        <p:txBody>
          <a:bodyPr wrap="square" rtlCol="0">
            <a:spAutoFit/>
          </a:bodyPr>
          <a:lstStyle/>
          <a:p>
            <a:r>
              <a:rPr lang="en-US" sz="1400" dirty="0" smtClean="0">
                <a:effectLst>
                  <a:outerShdw blurRad="38100" dist="38100" dir="2700000" algn="tl">
                    <a:srgbClr val="000000">
                      <a:alpha val="43137"/>
                    </a:srgbClr>
                  </a:outerShdw>
                </a:effectLst>
                <a:latin typeface="+mj-lt"/>
              </a:rPr>
              <a:t>Virtualization </a:t>
            </a:r>
            <a:r>
              <a:rPr lang="en-US" sz="1400" dirty="0" err="1" smtClean="0">
                <a:effectLst>
                  <a:outerShdw blurRad="38100" dist="38100" dir="2700000" algn="tl">
                    <a:srgbClr val="000000">
                      <a:alpha val="43137"/>
                    </a:srgbClr>
                  </a:outerShdw>
                </a:effectLst>
                <a:latin typeface="+mj-lt"/>
              </a:rPr>
              <a:t>Config</a:t>
            </a:r>
            <a:endParaRPr lang="en-US" sz="1400" dirty="0" smtClean="0">
              <a:effectLst>
                <a:outerShdw blurRad="38100" dist="38100" dir="2700000" algn="tl">
                  <a:srgbClr val="000000">
                    <a:alpha val="43137"/>
                  </a:srgbClr>
                </a:outerShdw>
              </a:effectLst>
              <a:latin typeface="+mj-lt"/>
            </a:endParaRPr>
          </a:p>
        </p:txBody>
      </p:sp>
      <p:sp>
        <p:nvSpPr>
          <p:cNvPr id="55" name="TextBox 54"/>
          <p:cNvSpPr txBox="1"/>
          <p:nvPr/>
        </p:nvSpPr>
        <p:spPr>
          <a:xfrm>
            <a:off x="6408420" y="4811440"/>
            <a:ext cx="109728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latin typeface="+mj-lt"/>
              </a:rPr>
              <a:t>SQL08A</a:t>
            </a:r>
          </a:p>
        </p:txBody>
      </p:sp>
      <p:cxnSp>
        <p:nvCxnSpPr>
          <p:cNvPr id="57" name="Straight Connector 56"/>
          <p:cNvCxnSpPr/>
          <p:nvPr/>
        </p:nvCxnSpPr>
        <p:spPr>
          <a:xfrm rot="5400000">
            <a:off x="5872353" y="4670121"/>
            <a:ext cx="680849" cy="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3" idx="1"/>
            <a:endCxn id="53" idx="1"/>
          </p:cNvCxnSpPr>
          <p:nvPr/>
        </p:nvCxnSpPr>
        <p:spPr>
          <a:xfrm rot="10800000">
            <a:off x="6408420" y="4597284"/>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53" idx="1"/>
          </p:cNvCxnSpPr>
          <p:nvPr/>
        </p:nvCxnSpPr>
        <p:spPr>
          <a:xfrm flipV="1">
            <a:off x="6248400" y="4597284"/>
            <a:ext cx="160020" cy="1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216535" y="5014408"/>
            <a:ext cx="191885" cy="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722144" y="4132841"/>
            <a:ext cx="229076" cy="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897129" y="3915030"/>
            <a:ext cx="1676400" cy="523220"/>
          </a:xfrm>
          <a:prstGeom prst="rect">
            <a:avLst/>
          </a:prstGeom>
          <a:noFill/>
        </p:spPr>
        <p:txBody>
          <a:bodyPr wrap="square" rtlCol="0">
            <a:spAutoFit/>
          </a:bodyPr>
          <a:lstStyle/>
          <a:p>
            <a:pPr algn="r"/>
            <a:r>
              <a:rPr lang="en-US" sz="1400" b="1" dirty="0" smtClean="0">
                <a:solidFill>
                  <a:srgbClr val="FFFF00"/>
                </a:solidFill>
                <a:effectLst>
                  <a:outerShdw blurRad="38100" dist="38100" dir="2700000" algn="tl">
                    <a:srgbClr val="000000">
                      <a:alpha val="43137"/>
                    </a:srgbClr>
                  </a:outerShdw>
                </a:effectLst>
                <a:latin typeface="+mj-lt"/>
              </a:rPr>
              <a:t>Entire server from host</a:t>
            </a:r>
          </a:p>
        </p:txBody>
      </p:sp>
      <p:sp>
        <p:nvSpPr>
          <p:cNvPr id="66" name="TextBox 65"/>
          <p:cNvSpPr txBox="1"/>
          <p:nvPr/>
        </p:nvSpPr>
        <p:spPr>
          <a:xfrm>
            <a:off x="7049529" y="1705230"/>
            <a:ext cx="1524000" cy="523220"/>
          </a:xfrm>
          <a:prstGeom prst="rect">
            <a:avLst/>
          </a:prstGeom>
          <a:noFill/>
        </p:spPr>
        <p:txBody>
          <a:bodyPr wrap="square" rtlCol="0">
            <a:spAutoFit/>
          </a:bodyPr>
          <a:lstStyle/>
          <a:p>
            <a:pPr algn="r"/>
            <a:r>
              <a:rPr lang="en-US" sz="1400" b="1" dirty="0" smtClean="0">
                <a:solidFill>
                  <a:srgbClr val="FFFF00"/>
                </a:solidFill>
                <a:effectLst>
                  <a:outerShdw blurRad="38100" dist="38100" dir="2700000" algn="tl">
                    <a:srgbClr val="000000">
                      <a:alpha val="43137"/>
                    </a:srgbClr>
                  </a:outerShdw>
                </a:effectLst>
                <a:latin typeface="+mj-lt"/>
              </a:rPr>
              <a:t>Databases in guest</a:t>
            </a:r>
          </a:p>
        </p:txBody>
      </p:sp>
      <p:cxnSp>
        <p:nvCxnSpPr>
          <p:cNvPr id="70" name="Straight Connector 69"/>
          <p:cNvCxnSpPr/>
          <p:nvPr/>
        </p:nvCxnSpPr>
        <p:spPr>
          <a:xfrm rot="5400000">
            <a:off x="5410202" y="3139859"/>
            <a:ext cx="650081" cy="11907"/>
          </a:xfrm>
          <a:prstGeom prst="line">
            <a:avLst/>
          </a:prstGeom>
          <a:ln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6971756" y="2197970"/>
            <a:ext cx="343444" cy="336110"/>
            <a:chOff x="6691381" y="3538566"/>
            <a:chExt cx="1282751" cy="1346654"/>
          </a:xfrm>
        </p:grpSpPr>
        <p:sp>
          <p:nvSpPr>
            <p:cNvPr id="38" name="Oval 37"/>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3" name="Group 17"/>
            <p:cNvGrpSpPr/>
            <p:nvPr/>
          </p:nvGrpSpPr>
          <p:grpSpPr>
            <a:xfrm flipH="1">
              <a:off x="6802955" y="3538566"/>
              <a:ext cx="915230" cy="1242090"/>
              <a:chOff x="8100716" y="3773214"/>
              <a:chExt cx="441437" cy="599089"/>
            </a:xfrm>
          </p:grpSpPr>
          <p:sp>
            <p:nvSpPr>
              <p:cNvPr id="41" name="Flowchart: Magnetic Disk 40"/>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43" name="Oval 42"/>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4" name="Group 16"/>
          <p:cNvGrpSpPr/>
          <p:nvPr/>
        </p:nvGrpSpPr>
        <p:grpSpPr>
          <a:xfrm>
            <a:off x="6971756" y="2609799"/>
            <a:ext cx="343444" cy="336110"/>
            <a:chOff x="6691381" y="3538566"/>
            <a:chExt cx="1282751" cy="1346654"/>
          </a:xfrm>
        </p:grpSpPr>
        <p:sp>
          <p:nvSpPr>
            <p:cNvPr id="45" name="Oval 44"/>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5" name="Group 17"/>
            <p:cNvGrpSpPr/>
            <p:nvPr/>
          </p:nvGrpSpPr>
          <p:grpSpPr>
            <a:xfrm flipH="1">
              <a:off x="6802955" y="3538566"/>
              <a:ext cx="915230" cy="1242090"/>
              <a:chOff x="8100716" y="3773214"/>
              <a:chExt cx="441437" cy="599089"/>
            </a:xfrm>
          </p:grpSpPr>
          <p:sp>
            <p:nvSpPr>
              <p:cNvPr id="47" name="Flowchart: Magnetic Disk 46"/>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48" name="Oval 47"/>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gr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7"/>
          <p:cNvGrpSpPr/>
          <p:nvPr/>
        </p:nvGrpSpPr>
        <p:grpSpPr>
          <a:xfrm>
            <a:off x="399939" y="233617"/>
            <a:ext cx="8399675" cy="6266574"/>
            <a:chOff x="399939" y="233617"/>
            <a:chExt cx="8399675" cy="6266574"/>
          </a:xfrm>
        </p:grpSpPr>
        <p:grpSp>
          <p:nvGrpSpPr>
            <p:cNvPr id="3" name="Group 107"/>
            <p:cNvGrpSpPr/>
            <p:nvPr/>
          </p:nvGrpSpPr>
          <p:grpSpPr>
            <a:xfrm>
              <a:off x="399939" y="233617"/>
              <a:ext cx="8399675" cy="6266574"/>
              <a:chOff x="399939" y="233617"/>
              <a:chExt cx="8399675" cy="6266574"/>
            </a:xfrm>
          </p:grpSpPr>
          <p:grpSp>
            <p:nvGrpSpPr>
              <p:cNvPr id="4" name="Group 68"/>
              <p:cNvGrpSpPr/>
              <p:nvPr/>
            </p:nvGrpSpPr>
            <p:grpSpPr>
              <a:xfrm>
                <a:off x="399939" y="246102"/>
                <a:ext cx="8399675" cy="6254089"/>
                <a:chOff x="55564" y="174852"/>
                <a:chExt cx="8399675" cy="6254089"/>
              </a:xfrm>
            </p:grpSpPr>
            <p:sp>
              <p:nvSpPr>
                <p:cNvPr id="128" name="Flowchart: Stored Data 127"/>
                <p:cNvSpPr/>
                <p:nvPr/>
              </p:nvSpPr>
              <p:spPr bwMode="auto">
                <a:xfrm rot="3156287">
                  <a:off x="3303119" y="559884"/>
                  <a:ext cx="1248782" cy="607466"/>
                </a:xfrm>
                <a:prstGeom prst="flowChartOnlineStorage">
                  <a:avLst/>
                </a:prstGeom>
                <a:gradFill>
                  <a:gsLst>
                    <a:gs pos="36000">
                      <a:srgbClr val="0078D2"/>
                    </a:gs>
                    <a:gs pos="76000">
                      <a:srgbClr val="0078D2"/>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50" dirty="0" err="1" smtClean="0">
                    <a:solidFill>
                      <a:schemeClr val="bg1"/>
                    </a:solidFill>
                  </a:endParaRPr>
                </a:p>
              </p:txBody>
            </p:sp>
            <p:sp>
              <p:nvSpPr>
                <p:cNvPr id="129" name="Rounded Rectangle 128"/>
                <p:cNvSpPr/>
                <p:nvPr/>
              </p:nvSpPr>
              <p:spPr>
                <a:xfrm>
                  <a:off x="55564" y="177800"/>
                  <a:ext cx="4005806" cy="6251141"/>
                </a:xfrm>
                <a:prstGeom prst="roundRect">
                  <a:avLst>
                    <a:gd name="adj" fmla="val 5512"/>
                  </a:avLst>
                </a:prstGeom>
                <a:gradFill>
                  <a:gsLst>
                    <a:gs pos="36000">
                      <a:srgbClr val="0078D2"/>
                    </a:gs>
                    <a:gs pos="100000">
                      <a:srgbClr val="0070C0">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050" dirty="0">
                    <a:solidFill>
                      <a:schemeClr val="bg1"/>
                    </a:solidFill>
                  </a:endParaRPr>
                </a:p>
                <a:p>
                  <a:pPr>
                    <a:defRPr/>
                  </a:pPr>
                  <a:endParaRPr lang="en-US" sz="1600" dirty="0">
                    <a:solidFill>
                      <a:schemeClr val="bg1"/>
                    </a:solidFill>
                  </a:endParaRPr>
                </a:p>
              </p:txBody>
            </p:sp>
            <p:sp>
              <p:nvSpPr>
                <p:cNvPr id="130" name="Rounded Rectangle 129"/>
                <p:cNvSpPr/>
                <p:nvPr/>
              </p:nvSpPr>
              <p:spPr>
                <a:xfrm>
                  <a:off x="141515" y="174852"/>
                  <a:ext cx="8313724" cy="1008062"/>
                </a:xfrm>
                <a:prstGeom prst="roundRect">
                  <a:avLst/>
                </a:prstGeom>
                <a:gradFill>
                  <a:gsLst>
                    <a:gs pos="36000">
                      <a:srgbClr val="0078D2"/>
                    </a:gs>
                    <a:gs pos="76000">
                      <a:srgbClr val="0078D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effectLst>
                      <a:outerShdw blurRad="38100" dist="38100" dir="2700000" algn="tl">
                        <a:srgbClr val="000000">
                          <a:alpha val="43137"/>
                        </a:srgbClr>
                      </a:outerShdw>
                    </a:effectLst>
                  </a:endParaRPr>
                </a:p>
              </p:txBody>
            </p:sp>
          </p:grpSp>
          <p:sp>
            <p:nvSpPr>
              <p:cNvPr id="127" name="Rectangle 126"/>
              <p:cNvSpPr/>
              <p:nvPr/>
            </p:nvSpPr>
            <p:spPr>
              <a:xfrm>
                <a:off x="540323" y="233617"/>
                <a:ext cx="7796150" cy="1046440"/>
              </a:xfrm>
              <a:prstGeom prst="rect">
                <a:avLst/>
              </a:prstGeom>
            </p:spPr>
            <p:txBody>
              <a:bodyPr wrap="square">
                <a:spAutoFit/>
              </a:bodyPr>
              <a:lstStyle/>
              <a:p>
                <a:pPr>
                  <a:defRPr/>
                </a:pPr>
                <a:r>
                  <a:rPr lang="en-US" sz="1500" b="1" u="sng" dirty="0" smtClean="0">
                    <a:effectLst>
                      <a:outerShdw blurRad="38100" dist="38100" dir="2700000" algn="tl">
                        <a:srgbClr val="000000">
                          <a:alpha val="43137"/>
                        </a:srgbClr>
                      </a:outerShdw>
                    </a:effectLst>
                    <a:latin typeface="+mj-lt"/>
                  </a:rPr>
                  <a:t>Enterprise DPML </a:t>
                </a:r>
                <a:r>
                  <a:rPr lang="en-US" sz="1500" b="1" dirty="0" smtClean="0">
                    <a:effectLst>
                      <a:outerShdw blurRad="38100" dist="38100" dir="2700000" algn="tl">
                        <a:srgbClr val="000000">
                          <a:alpha val="43137"/>
                        </a:srgbClr>
                      </a:outerShdw>
                    </a:effectLst>
                    <a:latin typeface="+mj-lt"/>
                  </a:rPr>
                  <a:t>– “</a:t>
                </a:r>
                <a:r>
                  <a:rPr lang="en-US" sz="1500" b="1" i="1" dirty="0" smtClean="0">
                    <a:effectLst>
                      <a:outerShdw blurRad="38100" dist="38100" dir="2700000" algn="tl">
                        <a:srgbClr val="000000">
                          <a:alpha val="43137"/>
                        </a:srgbClr>
                      </a:outerShdw>
                    </a:effectLst>
                    <a:latin typeface="+mj-lt"/>
                  </a:rPr>
                  <a:t>Application Agent</a:t>
                </a:r>
                <a:r>
                  <a:rPr lang="en-US" sz="1500" b="1" dirty="0" smtClean="0">
                    <a:effectLst>
                      <a:outerShdw blurRad="38100" dist="38100" dir="2700000" algn="tl">
                        <a:srgbClr val="000000">
                          <a:alpha val="43137"/>
                        </a:srgbClr>
                      </a:outerShdw>
                    </a:effectLst>
                    <a:latin typeface="+mj-lt"/>
                  </a:rPr>
                  <a:t>” </a:t>
                </a:r>
                <a:r>
                  <a:rPr lang="en-US" sz="2000" dirty="0" smtClean="0">
                    <a:effectLst>
                      <a:outerShdw blurRad="38100" dist="38100" dir="2700000" algn="tl">
                        <a:srgbClr val="000000">
                          <a:alpha val="43137"/>
                        </a:srgbClr>
                      </a:outerShdw>
                    </a:effectLst>
                    <a:latin typeface="+mj-lt"/>
                  </a:rPr>
                  <a:t>– </a:t>
                </a:r>
                <a:r>
                  <a:rPr lang="en-US" sz="1200" dirty="0" smtClean="0">
                    <a:effectLst>
                      <a:outerShdw blurRad="38100" dist="38100" dir="2700000" algn="tl">
                        <a:srgbClr val="000000">
                          <a:alpha val="43137"/>
                        </a:srgbClr>
                      </a:outerShdw>
                    </a:effectLst>
                    <a:latin typeface="+mj-lt"/>
                  </a:rPr>
                  <a:t>per protected server</a:t>
                </a:r>
                <a:endParaRPr lang="en-US" sz="2000" dirty="0" smtClean="0">
                  <a:effectLst>
                    <a:outerShdw blurRad="38100" dist="38100" dir="2700000" algn="tl">
                      <a:srgbClr val="000000">
                        <a:alpha val="43137"/>
                      </a:srgbClr>
                    </a:outerShdw>
                  </a:effectLst>
                  <a:latin typeface="+mj-lt"/>
                </a:endParaRPr>
              </a:p>
              <a:p>
                <a:pPr>
                  <a:defRPr/>
                </a:pPr>
                <a:r>
                  <a:rPr lang="en-US" sz="1400" dirty="0" smtClean="0">
                    <a:effectLst>
                      <a:outerShdw blurRad="38100" dist="38100" dir="2700000" algn="tl">
                        <a:srgbClr val="000000">
                          <a:alpha val="43137"/>
                        </a:srgbClr>
                      </a:outerShdw>
                    </a:effectLst>
                    <a:latin typeface="+mj-lt"/>
                  </a:rPr>
                  <a:t>Unified support of Microsoft applications SQL, Exchange, SharePoint, &amp; Virtualization – and files Protect DPM 2 DPM 4 DR – disaster recovery</a:t>
                </a:r>
              </a:p>
              <a:p>
                <a:pPr>
                  <a:defRPr/>
                </a:pPr>
                <a:r>
                  <a:rPr lang="en-US" sz="1400" dirty="0" smtClean="0">
                    <a:effectLst>
                      <a:outerShdw blurRad="38100" dist="38100" dir="2700000" algn="tl">
                        <a:srgbClr val="000000">
                          <a:alpha val="43137"/>
                        </a:srgbClr>
                      </a:outerShdw>
                    </a:effectLst>
                    <a:latin typeface="+mj-lt"/>
                  </a:rPr>
                  <a:t>Bare Metal Recovery</a:t>
                </a:r>
                <a:endParaRPr lang="en-US" sz="1400" dirty="0">
                  <a:effectLst>
                    <a:outerShdw blurRad="38100" dist="38100" dir="2700000" algn="tl">
                      <a:srgbClr val="000000">
                        <a:alpha val="43137"/>
                      </a:srgbClr>
                    </a:outerShdw>
                  </a:effectLst>
                  <a:latin typeface="+mj-lt"/>
                </a:endParaRPr>
              </a:p>
            </p:txBody>
          </p:sp>
        </p:grpSp>
        <p:pic>
          <p:nvPicPr>
            <p:cNvPr id="120" name="Picture 2" descr="D:\MyPictures\MediaBank\DPM v2 protected workload logos (Exchange, SQL, SharePoint, Virtual Server)\ExchSvr_bL.png"/>
            <p:cNvPicPr>
              <a:picLocks noChangeAspect="1" noChangeArrowheads="1"/>
            </p:cNvPicPr>
            <p:nvPr/>
          </p:nvPicPr>
          <p:blipFill>
            <a:blip r:embed="rId3" cstate="print">
              <a:lum bright="100000" contrast="100000"/>
            </a:blip>
            <a:srcRect/>
            <a:stretch>
              <a:fillRect/>
            </a:stretch>
          </p:blipFill>
          <p:spPr bwMode="auto">
            <a:xfrm>
              <a:off x="824168" y="1546577"/>
              <a:ext cx="1083910" cy="21446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1" name="Picture 3" descr="D:\MyPictures\MediaBank\DPM v2 protected workload logos (Exchange, SQL, SharePoint, Virtual Server)\SQL_bL.png"/>
            <p:cNvPicPr>
              <a:picLocks noChangeAspect="1" noChangeArrowheads="1"/>
            </p:cNvPicPr>
            <p:nvPr/>
          </p:nvPicPr>
          <p:blipFill>
            <a:blip r:embed="rId4" cstate="print">
              <a:lum bright="100000" contrast="100000"/>
            </a:blip>
            <a:srcRect/>
            <a:stretch>
              <a:fillRect/>
            </a:stretch>
          </p:blipFill>
          <p:spPr bwMode="auto">
            <a:xfrm>
              <a:off x="1076187" y="2492063"/>
              <a:ext cx="833845" cy="23302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2" name="Picture 121" descr="SharePoint_Prod_Tech_bw.png"/>
            <p:cNvPicPr>
              <a:picLocks noChangeAspect="1"/>
            </p:cNvPicPr>
            <p:nvPr/>
          </p:nvPicPr>
          <p:blipFill>
            <a:blip r:embed="rId5" cstate="print">
              <a:lum bright="100000" contrast="100000"/>
            </a:blip>
            <a:stretch>
              <a:fillRect/>
            </a:stretch>
          </p:blipFill>
          <p:spPr>
            <a:xfrm>
              <a:off x="619674" y="3200272"/>
              <a:ext cx="1375162" cy="414327"/>
            </a:xfrm>
            <a:prstGeom prst="rect">
              <a:avLst/>
            </a:prstGeom>
            <a:effectLst>
              <a:outerShdw blurRad="50800" dist="38100" dir="2700000" algn="tl" rotWithShape="0">
                <a:prstClr val="black">
                  <a:alpha val="40000"/>
                </a:prstClr>
              </a:outerShdw>
            </a:effectLst>
          </p:spPr>
        </p:pic>
        <p:grpSp>
          <p:nvGrpSpPr>
            <p:cNvPr id="5" name="Group 162"/>
            <p:cNvGrpSpPr/>
            <p:nvPr/>
          </p:nvGrpSpPr>
          <p:grpSpPr>
            <a:xfrm>
              <a:off x="683755" y="4133624"/>
              <a:ext cx="1195420" cy="484945"/>
              <a:chOff x="228531" y="3551577"/>
              <a:chExt cx="1312830" cy="532575"/>
            </a:xfrm>
          </p:grpSpPr>
          <p:pic>
            <p:nvPicPr>
              <p:cNvPr id="124" name="Picture 7" descr="D:\MyPictures\MediaBank\DPM v2 protected workload logos (Exchange, SQL, SharePoint, Virtual Server)\Virtual_05-R2_bL.png"/>
              <p:cNvPicPr>
                <a:picLocks noChangeAspect="1" noChangeArrowheads="1"/>
              </p:cNvPicPr>
              <p:nvPr/>
            </p:nvPicPr>
            <p:blipFill>
              <a:blip r:embed="rId6" cstate="print">
                <a:lum bright="100000" contrast="100000"/>
              </a:blip>
              <a:srcRect/>
              <a:stretch>
                <a:fillRect/>
              </a:stretch>
            </p:blipFill>
            <p:spPr bwMode="auto">
              <a:xfrm>
                <a:off x="228531" y="3551577"/>
                <a:ext cx="1312830" cy="18250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5" name="Picture 2" descr="D:\Projects\Microsoft\DPM_Deck\031209\images\WS08-HypeV_h_rgb_r.png"/>
              <p:cNvPicPr>
                <a:picLocks noChangeAspect="1" noChangeArrowheads="1"/>
              </p:cNvPicPr>
              <p:nvPr/>
            </p:nvPicPr>
            <p:blipFill>
              <a:blip r:embed="rId7" cstate="print">
                <a:lum bright="100000" contrast="100000"/>
              </a:blip>
              <a:srcRect/>
              <a:stretch>
                <a:fillRect/>
              </a:stretch>
            </p:blipFill>
            <p:spPr bwMode="auto">
              <a:xfrm>
                <a:off x="232302" y="3740681"/>
                <a:ext cx="1280407" cy="343471"/>
              </a:xfrm>
              <a:prstGeom prst="rect">
                <a:avLst/>
              </a:prstGeom>
              <a:noFill/>
              <a:ln w="9525">
                <a:noFill/>
                <a:miter lim="800000"/>
                <a:headEnd/>
                <a:tailEnd/>
              </a:ln>
              <a:effectLst>
                <a:outerShdw blurRad="50800" dist="38100" dir="2700000" algn="tl" rotWithShape="0">
                  <a:prstClr val="black">
                    <a:alpha val="40000"/>
                  </a:prstClr>
                </a:outerShdw>
              </a:effectLst>
            </p:spPr>
          </p:pic>
        </p:grpSp>
      </p:grpSp>
      <p:grpSp>
        <p:nvGrpSpPr>
          <p:cNvPr id="6" name="Group 222"/>
          <p:cNvGrpSpPr/>
          <p:nvPr/>
        </p:nvGrpSpPr>
        <p:grpSpPr>
          <a:xfrm>
            <a:off x="2524322" y="1374359"/>
            <a:ext cx="3829050" cy="4404960"/>
            <a:chOff x="2524322" y="1374359"/>
            <a:chExt cx="3829050" cy="4404960"/>
          </a:xfrm>
        </p:grpSpPr>
        <p:grpSp>
          <p:nvGrpSpPr>
            <p:cNvPr id="7" name="Group 513"/>
            <p:cNvGrpSpPr/>
            <p:nvPr/>
          </p:nvGrpSpPr>
          <p:grpSpPr>
            <a:xfrm>
              <a:off x="2524322" y="1374359"/>
              <a:ext cx="3829050" cy="4404960"/>
              <a:chOff x="2524322" y="1374359"/>
              <a:chExt cx="3829050" cy="4404960"/>
            </a:xfrm>
          </p:grpSpPr>
          <p:grpSp>
            <p:nvGrpSpPr>
              <p:cNvPr id="8" name="Group 361"/>
              <p:cNvGrpSpPr/>
              <p:nvPr/>
            </p:nvGrpSpPr>
            <p:grpSpPr>
              <a:xfrm>
                <a:off x="2524322" y="1374359"/>
                <a:ext cx="3829050" cy="4404960"/>
                <a:chOff x="2524322" y="1374359"/>
                <a:chExt cx="3829050" cy="4404960"/>
              </a:xfrm>
            </p:grpSpPr>
            <p:grpSp>
              <p:nvGrpSpPr>
                <p:cNvPr id="9" name="Group 60"/>
                <p:cNvGrpSpPr/>
                <p:nvPr/>
              </p:nvGrpSpPr>
              <p:grpSpPr>
                <a:xfrm>
                  <a:off x="2524322" y="1374359"/>
                  <a:ext cx="3829050" cy="4404960"/>
                  <a:chOff x="2473862" y="1520824"/>
                  <a:chExt cx="3829050" cy="4404960"/>
                </a:xfrm>
              </p:grpSpPr>
              <p:sp>
                <p:nvSpPr>
                  <p:cNvPr id="521" name="Flowchart: Stored Data 520"/>
                  <p:cNvSpPr/>
                  <p:nvPr/>
                </p:nvSpPr>
                <p:spPr bwMode="auto">
                  <a:xfrm rot="18367359">
                    <a:off x="3822212" y="4883118"/>
                    <a:ext cx="880473" cy="596730"/>
                  </a:xfrm>
                  <a:prstGeom prst="flowChartOnlineStorage">
                    <a:avLst/>
                  </a:prstGeom>
                  <a:gradFill>
                    <a:gsLst>
                      <a:gs pos="16000">
                        <a:srgbClr val="F77C37"/>
                      </a:gs>
                      <a:gs pos="46000">
                        <a:srgbClr val="F88D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600" dirty="0" err="1" smtClean="0">
                      <a:solidFill>
                        <a:schemeClr val="bg1"/>
                      </a:solidFill>
                    </a:endParaRPr>
                  </a:p>
                </p:txBody>
              </p:sp>
              <p:sp>
                <p:nvSpPr>
                  <p:cNvPr id="522" name="Rounded Rectangle 521"/>
                  <p:cNvSpPr/>
                  <p:nvPr/>
                </p:nvSpPr>
                <p:spPr bwMode="auto">
                  <a:xfrm>
                    <a:off x="2474913" y="1520824"/>
                    <a:ext cx="1879373" cy="4001201"/>
                  </a:xfrm>
                  <a:prstGeom prst="roundRect">
                    <a:avLst>
                      <a:gd name="adj" fmla="val 10875"/>
                    </a:avLst>
                  </a:prstGeom>
                  <a:gradFill>
                    <a:gsLst>
                      <a:gs pos="31000">
                        <a:srgbClr val="F77C37"/>
                      </a:gs>
                      <a:gs pos="72000">
                        <a:srgbClr val="F88D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600" dirty="0">
                      <a:solidFill>
                        <a:schemeClr val="bg1"/>
                      </a:solidFill>
                    </a:endParaRPr>
                  </a:p>
                </p:txBody>
              </p:sp>
              <p:sp>
                <p:nvSpPr>
                  <p:cNvPr id="523" name="Rounded Rectangle 522"/>
                  <p:cNvSpPr/>
                  <p:nvPr/>
                </p:nvSpPr>
                <p:spPr bwMode="auto">
                  <a:xfrm>
                    <a:off x="2473862" y="4977181"/>
                    <a:ext cx="3829050" cy="948603"/>
                  </a:xfrm>
                  <a:prstGeom prst="roundRect">
                    <a:avLst>
                      <a:gd name="adj" fmla="val 22405"/>
                    </a:avLst>
                  </a:prstGeom>
                  <a:gradFill>
                    <a:gsLst>
                      <a:gs pos="16000">
                        <a:srgbClr val="F77C37"/>
                      </a:gs>
                      <a:gs pos="46000">
                        <a:srgbClr val="F88D5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600" dirty="0">
                      <a:solidFill>
                        <a:schemeClr val="bg1"/>
                      </a:solidFill>
                    </a:endParaRPr>
                  </a:p>
                </p:txBody>
              </p:sp>
            </p:grpSp>
            <p:sp>
              <p:nvSpPr>
                <p:cNvPr id="520" name="Rectangle 519"/>
                <p:cNvSpPr/>
                <p:nvPr/>
              </p:nvSpPr>
              <p:spPr>
                <a:xfrm>
                  <a:off x="2684811" y="5013442"/>
                  <a:ext cx="3461653" cy="738664"/>
                </a:xfrm>
                <a:prstGeom prst="rect">
                  <a:avLst/>
                </a:prstGeom>
              </p:spPr>
              <p:txBody>
                <a:bodyPr wrap="square">
                  <a:spAutoFit/>
                </a:bodyPr>
                <a:lstStyle/>
                <a:p>
                  <a:pPr algn="ctr">
                    <a:defRPr/>
                  </a:pPr>
                  <a:r>
                    <a:rPr lang="en-US" sz="1400" b="1" u="sng" dirty="0" smtClean="0">
                      <a:latin typeface="+mj-lt"/>
                    </a:rPr>
                    <a:t>Standard DPML </a:t>
                  </a:r>
                  <a:r>
                    <a:rPr lang="en-US" sz="1400" b="1" dirty="0" smtClean="0">
                      <a:latin typeface="+mj-lt"/>
                    </a:rPr>
                    <a:t>= “</a:t>
                  </a:r>
                  <a:r>
                    <a:rPr lang="en-US" sz="1400" b="1" i="1" dirty="0" smtClean="0">
                      <a:latin typeface="+mj-lt"/>
                    </a:rPr>
                    <a:t>File agent</a:t>
                  </a:r>
                  <a:r>
                    <a:rPr lang="en-US" sz="1400" b="1" dirty="0" smtClean="0">
                      <a:latin typeface="+mj-lt"/>
                    </a:rPr>
                    <a:t>”</a:t>
                  </a:r>
                  <a:r>
                    <a:rPr lang="en-US" b="1" dirty="0" smtClean="0">
                      <a:latin typeface="+mj-lt"/>
                    </a:rPr>
                    <a:t> </a:t>
                  </a:r>
                </a:p>
                <a:p>
                  <a:pPr algn="ctr">
                    <a:defRPr/>
                  </a:pPr>
                  <a:r>
                    <a:rPr lang="en-US" sz="1200" dirty="0" smtClean="0">
                      <a:latin typeface="+mj-lt"/>
                    </a:rPr>
                    <a:t>per protected  Windows Server</a:t>
                  </a:r>
                </a:p>
                <a:p>
                  <a:pPr algn="ctr">
                    <a:defRPr/>
                  </a:pPr>
                  <a:r>
                    <a:rPr lang="en-US" sz="1200" dirty="0" smtClean="0">
                      <a:latin typeface="+mj-lt"/>
                    </a:rPr>
                    <a:t>No additional “Open File” or add-on modules</a:t>
                  </a:r>
                  <a:endParaRPr lang="en-US" sz="1200" dirty="0">
                    <a:latin typeface="+mj-lt"/>
                  </a:endParaRPr>
                </a:p>
              </p:txBody>
            </p:sp>
          </p:grpSp>
          <p:sp>
            <p:nvSpPr>
              <p:cNvPr id="516" name="Text Box 61"/>
              <p:cNvSpPr txBox="1">
                <a:spLocks noChangeArrowheads="1"/>
              </p:cNvSpPr>
              <p:nvPr/>
            </p:nvSpPr>
            <p:spPr bwMode="auto">
              <a:xfrm>
                <a:off x="2673369" y="4832885"/>
                <a:ext cx="1690863" cy="249961"/>
              </a:xfrm>
              <a:prstGeom prst="rect">
                <a:avLst/>
              </a:prstGeom>
              <a:noFill/>
              <a:ln w="9525">
                <a:noFill/>
                <a:miter lim="800000"/>
                <a:headEnd/>
                <a:tailEnd/>
              </a:ln>
              <a:effectLst/>
            </p:spPr>
            <p:txBody>
              <a:bodyPr wrap="square" lIns="91435" tIns="45717" rIns="91435" bIns="45717">
                <a:spAutoFit/>
              </a:bodyPr>
              <a:lstStyle/>
              <a:p>
                <a:pPr algn="l" rtl="0" eaLnBrk="0" hangingPunct="0">
                  <a:defRPr/>
                </a:pPr>
                <a:r>
                  <a:rPr lang="en-US" sz="1000" i="1" kern="1200" dirty="0">
                    <a:solidFill>
                      <a:srgbClr val="FFFFFF"/>
                    </a:solidFill>
                    <a:effectLst>
                      <a:outerShdw blurRad="38100" dist="38100" dir="2700000" algn="tl">
                        <a:srgbClr val="000000">
                          <a:alpha val="43137"/>
                        </a:srgbClr>
                      </a:outerShdw>
                    </a:effectLst>
                    <a:latin typeface="Segoe"/>
                    <a:ea typeface="+mn-ea"/>
                    <a:cs typeface="+mn-cs"/>
                  </a:rPr>
                  <a:t>file shares and directories</a:t>
                </a:r>
                <a:endParaRPr lang="en-US" sz="1100" i="1" kern="1200" dirty="0">
                  <a:solidFill>
                    <a:srgbClr val="FFFFFF"/>
                  </a:solidFill>
                  <a:effectLst>
                    <a:outerShdw blurRad="38100" dist="38100" dir="2700000" algn="tl">
                      <a:srgbClr val="000000">
                        <a:alpha val="43137"/>
                      </a:srgbClr>
                    </a:outerShdw>
                  </a:effectLst>
                  <a:latin typeface="Segoe"/>
                  <a:ea typeface="+mn-ea"/>
                  <a:cs typeface="+mn-cs"/>
                </a:endParaRPr>
              </a:p>
            </p:txBody>
          </p:sp>
        </p:grpSp>
        <p:pic>
          <p:nvPicPr>
            <p:cNvPr id="208" name="Picture 8" descr="D:\Projects\Microsoft\DPM PartnerVideo\images\server08_bl.png"/>
            <p:cNvPicPr>
              <a:picLocks noChangeAspect="1" noChangeArrowheads="1"/>
            </p:cNvPicPr>
            <p:nvPr/>
          </p:nvPicPr>
          <p:blipFill>
            <a:blip r:embed="rId8" cstate="print"/>
            <a:stretch>
              <a:fillRect/>
            </a:stretch>
          </p:blipFill>
          <p:spPr bwMode="auto">
            <a:xfrm>
              <a:off x="3000351" y="4592492"/>
              <a:ext cx="1371198" cy="205679"/>
            </a:xfrm>
            <a:prstGeom prst="rect">
              <a:avLst/>
            </a:prstGeom>
            <a:noFill/>
            <a:effectLst>
              <a:outerShdw blurRad="50800" dist="38100" dir="2700000" algn="tl" rotWithShape="0">
                <a:prstClr val="black">
                  <a:alpha val="40000"/>
                </a:prstClr>
              </a:outerShdw>
            </a:effectLst>
          </p:spPr>
        </p:pic>
        <p:grpSp>
          <p:nvGrpSpPr>
            <p:cNvPr id="10" name="Group 208"/>
            <p:cNvGrpSpPr/>
            <p:nvPr/>
          </p:nvGrpSpPr>
          <p:grpSpPr>
            <a:xfrm>
              <a:off x="3031545" y="4332008"/>
              <a:ext cx="1340036" cy="218602"/>
              <a:chOff x="2228462" y="4332009"/>
              <a:chExt cx="1340036" cy="218602"/>
            </a:xfrm>
          </p:grpSpPr>
          <p:pic>
            <p:nvPicPr>
              <p:cNvPr id="210" name="Picture 7" descr="D:\Projects\Microsoft\DPM PartnerVideo\images\server03_bl.png"/>
              <p:cNvPicPr>
                <a:picLocks noChangeAspect="1" noChangeArrowheads="1"/>
              </p:cNvPicPr>
              <p:nvPr/>
            </p:nvPicPr>
            <p:blipFill>
              <a:blip r:embed="rId9" cstate="print">
                <a:lum bright="100000"/>
              </a:blip>
              <a:srcRect t="64581"/>
              <a:stretch>
                <a:fillRect/>
              </a:stretch>
            </p:blipFill>
            <p:spPr bwMode="auto">
              <a:xfrm>
                <a:off x="2435381" y="4404669"/>
                <a:ext cx="1133117" cy="145942"/>
              </a:xfrm>
              <a:prstGeom prst="rect">
                <a:avLst/>
              </a:prstGeom>
              <a:noFill/>
              <a:effectLst>
                <a:outerShdw blurRad="50800" dist="38100" dir="2700000" algn="tl" rotWithShape="0">
                  <a:prstClr val="black">
                    <a:alpha val="40000"/>
                  </a:prstClr>
                </a:outerShdw>
              </a:effectLst>
            </p:spPr>
          </p:pic>
          <p:pic>
            <p:nvPicPr>
              <p:cNvPr id="211" name="Picture 8" descr="D:\Projects\Microsoft\DPM PartnerVideo\images\server08_bl.png"/>
              <p:cNvPicPr>
                <a:picLocks noChangeAspect="1" noChangeArrowheads="1"/>
              </p:cNvPicPr>
              <p:nvPr/>
            </p:nvPicPr>
            <p:blipFill>
              <a:blip r:embed="rId8" cstate="print"/>
              <a:srcRect r="82429" b="-4123"/>
              <a:stretch>
                <a:fillRect/>
              </a:stretch>
            </p:blipFill>
            <p:spPr bwMode="auto">
              <a:xfrm>
                <a:off x="2228462" y="4332009"/>
                <a:ext cx="240934" cy="214160"/>
              </a:xfrm>
              <a:prstGeom prst="rect">
                <a:avLst/>
              </a:prstGeom>
              <a:noFill/>
              <a:effectLst>
                <a:outerShdw blurRad="50800" dist="38100" dir="2700000" algn="tl" rotWithShape="0">
                  <a:prstClr val="black">
                    <a:alpha val="40000"/>
                  </a:prstClr>
                </a:outerShdw>
              </a:effectLst>
            </p:spPr>
          </p:pic>
        </p:grpSp>
      </p:grpSp>
      <p:grpSp>
        <p:nvGrpSpPr>
          <p:cNvPr id="11" name="Group 524"/>
          <p:cNvGrpSpPr/>
          <p:nvPr/>
        </p:nvGrpSpPr>
        <p:grpSpPr>
          <a:xfrm>
            <a:off x="485893" y="4699655"/>
            <a:ext cx="2013857" cy="1684314"/>
            <a:chOff x="485893" y="4699655"/>
            <a:chExt cx="2013857" cy="1684314"/>
          </a:xfrm>
        </p:grpSpPr>
        <p:grpSp>
          <p:nvGrpSpPr>
            <p:cNvPr id="12" name="Group 264"/>
            <p:cNvGrpSpPr/>
            <p:nvPr/>
          </p:nvGrpSpPr>
          <p:grpSpPr>
            <a:xfrm>
              <a:off x="485893" y="4699655"/>
              <a:ext cx="2013857" cy="1684314"/>
              <a:chOff x="485893" y="4699655"/>
              <a:chExt cx="2013857" cy="1684314"/>
            </a:xfrm>
          </p:grpSpPr>
          <p:sp>
            <p:nvSpPr>
              <p:cNvPr id="530" name="Rounded Rectangle 529"/>
              <p:cNvSpPr/>
              <p:nvPr/>
            </p:nvSpPr>
            <p:spPr bwMode="auto">
              <a:xfrm>
                <a:off x="534381" y="4699655"/>
                <a:ext cx="1953896" cy="1684314"/>
              </a:xfrm>
              <a:prstGeom prst="roundRect">
                <a:avLst>
                  <a:gd name="adj" fmla="val 11497"/>
                </a:avLst>
              </a:prstGeom>
              <a:solidFill>
                <a:srgbClr val="30BE3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u="sng" dirty="0" smtClean="0">
                  <a:solidFill>
                    <a:schemeClr val="tx1"/>
                  </a:solidFill>
                </a:endParaRPr>
              </a:p>
              <a:p>
                <a:pPr algn="ctr">
                  <a:defRPr/>
                </a:pPr>
                <a:endParaRPr lang="en-US" sz="1600" u="sng" dirty="0" smtClean="0">
                  <a:solidFill>
                    <a:schemeClr val="tx1"/>
                  </a:solidFill>
                </a:endParaRPr>
              </a:p>
              <a:p>
                <a:pPr algn="ctr">
                  <a:defRPr/>
                </a:pPr>
                <a:endParaRPr lang="en-US" sz="1600" u="sng" dirty="0" smtClean="0">
                  <a:solidFill>
                    <a:schemeClr val="tx1"/>
                  </a:solidFill>
                </a:endParaRPr>
              </a:p>
            </p:txBody>
          </p:sp>
          <p:sp>
            <p:nvSpPr>
              <p:cNvPr id="531" name="Rectangle 530"/>
              <p:cNvSpPr/>
              <p:nvPr/>
            </p:nvSpPr>
            <p:spPr>
              <a:xfrm>
                <a:off x="485893" y="5489398"/>
                <a:ext cx="2013857" cy="707886"/>
              </a:xfrm>
              <a:prstGeom prst="rect">
                <a:avLst/>
              </a:prstGeom>
            </p:spPr>
            <p:txBody>
              <a:bodyPr wrap="square">
                <a:spAutoFit/>
              </a:bodyPr>
              <a:lstStyle/>
              <a:p>
                <a:pPr algn="ctr">
                  <a:defRPr/>
                </a:pPr>
                <a:r>
                  <a:rPr lang="en-US" sz="1400" b="1" u="sng" dirty="0" smtClean="0">
                    <a:latin typeface="+mj-lt"/>
                  </a:rPr>
                  <a:t>Client DPML</a:t>
                </a:r>
              </a:p>
              <a:p>
                <a:pPr algn="ctr">
                  <a:defRPr/>
                </a:pPr>
                <a:r>
                  <a:rPr lang="en-US" sz="1400" b="1" dirty="0" smtClean="0">
                    <a:latin typeface="+mj-lt"/>
                  </a:rPr>
                  <a:t>“</a:t>
                </a:r>
                <a:r>
                  <a:rPr lang="en-US" sz="1400" b="1" i="1" dirty="0" smtClean="0">
                    <a:latin typeface="+mj-lt"/>
                  </a:rPr>
                  <a:t>Desktop agent</a:t>
                </a:r>
                <a:r>
                  <a:rPr lang="en-US" sz="1400" b="1" dirty="0" smtClean="0">
                    <a:latin typeface="+mj-lt"/>
                  </a:rPr>
                  <a:t>” </a:t>
                </a:r>
              </a:p>
              <a:p>
                <a:pPr algn="ctr">
                  <a:defRPr/>
                </a:pPr>
                <a:r>
                  <a:rPr lang="en-US" sz="1200" dirty="0" smtClean="0">
                    <a:latin typeface="+mj-lt"/>
                  </a:rPr>
                  <a:t>XP Pro &amp; Vista business</a:t>
                </a:r>
              </a:p>
            </p:txBody>
          </p:sp>
        </p:grpSp>
        <p:grpSp>
          <p:nvGrpSpPr>
            <p:cNvPr id="13" name="Group 112"/>
            <p:cNvGrpSpPr/>
            <p:nvPr/>
          </p:nvGrpSpPr>
          <p:grpSpPr>
            <a:xfrm>
              <a:off x="878668" y="4928075"/>
              <a:ext cx="983797" cy="449925"/>
              <a:chOff x="451365" y="4269009"/>
              <a:chExt cx="1072810" cy="490635"/>
            </a:xfrm>
          </p:grpSpPr>
          <p:pic>
            <p:nvPicPr>
              <p:cNvPr id="528" name="Picture 2" descr="D:\Projects\Microsoft\DPM PartnerVideo\images\XP_bw.png"/>
              <p:cNvPicPr>
                <a:picLocks noChangeAspect="1" noChangeArrowheads="1"/>
              </p:cNvPicPr>
              <p:nvPr/>
            </p:nvPicPr>
            <p:blipFill>
              <a:blip r:embed="rId10" cstate="print"/>
              <a:stretch>
                <a:fillRect/>
              </a:stretch>
            </p:blipFill>
            <p:spPr bwMode="auto">
              <a:xfrm>
                <a:off x="454551" y="4269009"/>
                <a:ext cx="1069624" cy="231039"/>
              </a:xfrm>
              <a:prstGeom prst="rect">
                <a:avLst/>
              </a:prstGeom>
              <a:noFill/>
              <a:effectLst>
                <a:outerShdw blurRad="50800" dist="38100" dir="2700000" algn="tl" rotWithShape="0">
                  <a:prstClr val="black">
                    <a:alpha val="40000"/>
                  </a:prstClr>
                </a:outerShdw>
              </a:effectLst>
            </p:spPr>
          </p:pic>
          <p:pic>
            <p:nvPicPr>
              <p:cNvPr id="529" name="Picture 3" descr="D:\Projects\Microsoft\DPM PartnerVideo\images\Vista_bw.png"/>
              <p:cNvPicPr>
                <a:picLocks noChangeAspect="1" noChangeArrowheads="1"/>
              </p:cNvPicPr>
              <p:nvPr/>
            </p:nvPicPr>
            <p:blipFill>
              <a:blip r:embed="rId11" cstate="print"/>
              <a:stretch>
                <a:fillRect/>
              </a:stretch>
            </p:blipFill>
            <p:spPr bwMode="auto">
              <a:xfrm>
                <a:off x="451365" y="4554148"/>
                <a:ext cx="1027479" cy="205496"/>
              </a:xfrm>
              <a:prstGeom prst="rect">
                <a:avLst/>
              </a:prstGeom>
              <a:noFill/>
              <a:effectLst>
                <a:outerShdw blurRad="50800" dist="38100" dir="2700000" algn="tl" rotWithShape="0">
                  <a:prstClr val="black">
                    <a:alpha val="40000"/>
                  </a:prstClr>
                </a:outerShdw>
              </a:effectLst>
            </p:spPr>
          </p:pic>
        </p:grpSp>
      </p:grpSp>
      <p:sp>
        <p:nvSpPr>
          <p:cNvPr id="158" name="AutoShape 65"/>
          <p:cNvSpPr>
            <a:spLocks noChangeArrowheads="1"/>
          </p:cNvSpPr>
          <p:nvPr/>
        </p:nvSpPr>
        <p:spPr bwMode="auto">
          <a:xfrm>
            <a:off x="2553194" y="3142927"/>
            <a:ext cx="1928741" cy="519334"/>
          </a:xfrm>
          <a:prstGeom prst="rightArrow">
            <a:avLst>
              <a:gd name="adj1" fmla="val 59620"/>
              <a:gd name="adj2" fmla="val 75808"/>
            </a:avLst>
          </a:prstGeom>
          <a:gradFill rotWithShape="1">
            <a:gsLst>
              <a:gs pos="0">
                <a:srgbClr val="000000">
                  <a:lumMod val="85000"/>
                  <a:lumOff val="15000"/>
                  <a:alpha val="28000"/>
                </a:srgbClr>
              </a:gs>
              <a:gs pos="61000">
                <a:srgbClr val="FF3300">
                  <a:alpha val="84000"/>
                </a:srgbClr>
              </a:gs>
            </a:gsLst>
            <a:lin ang="0" scaled="1"/>
          </a:gradFill>
          <a:ln w="9525">
            <a:noFill/>
            <a:miter lim="800000"/>
            <a:headEnd/>
            <a:tailEnd/>
          </a:ln>
          <a:scene3d>
            <a:camera prst="orthographicFront"/>
            <a:lightRig rig="threePt" dir="t"/>
          </a:scene3d>
          <a:sp3d>
            <a:bevelT w="38100" h="25400"/>
          </a:sp3d>
        </p:spPr>
        <p:txBody>
          <a:bodyPr wrap="none" lIns="91435" tIns="45717" rIns="91435" bIns="45717"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Segoe"/>
                <a:ea typeface="+mn-ea"/>
                <a:cs typeface="+mn-cs"/>
              </a:rPr>
              <a:t>Up </a:t>
            </a:r>
            <a:r>
              <a:rPr kumimoji="0" lang="en-GB" sz="1000" b="0" i="0" u="none" strike="noStrike" kern="1200" cap="none" spc="0" normalizeH="0" baseline="0" noProof="0" dirty="0" smtClean="0">
                <a:ln>
                  <a:noFill/>
                </a:ln>
                <a:solidFill>
                  <a:srgbClr val="FFFF99"/>
                </a:solidFill>
                <a:effectLst>
                  <a:outerShdw blurRad="38100" dist="38100" dir="2700000" algn="tl">
                    <a:srgbClr val="000000">
                      <a:alpha val="43137"/>
                    </a:srgbClr>
                  </a:outerShdw>
                </a:effectLst>
                <a:uLnTx/>
                <a:uFillTx/>
                <a:latin typeface="Segoe"/>
                <a:ea typeface="+mn-ea"/>
                <a:cs typeface="+mn-cs"/>
              </a:rPr>
              <a:t>to</a:t>
            </a:r>
            <a:r>
              <a:rPr kumimoji="0" lang="en-GB" sz="1100" b="0" i="0" u="none" strike="noStrike" kern="1200" cap="none" spc="0" normalizeH="0" noProof="0" dirty="0" smtClean="0">
                <a:ln>
                  <a:noFill/>
                </a:ln>
                <a:solidFill>
                  <a:srgbClr val="FFFF99"/>
                </a:solidFill>
                <a:effectLst>
                  <a:outerShdw blurRad="38100" dist="38100" dir="2700000" algn="tl">
                    <a:srgbClr val="000000">
                      <a:alpha val="43137"/>
                    </a:srgbClr>
                  </a:outerShdw>
                </a:effectLst>
                <a:uLnTx/>
                <a:uFillTx/>
                <a:latin typeface="Segoe"/>
                <a:ea typeface="+mn-ea"/>
                <a:cs typeface="+mn-cs"/>
              </a:rPr>
              <a:t> </a:t>
            </a:r>
            <a:r>
              <a:rPr kumimoji="0" lang="en-GB" sz="1100" b="0" i="0" u="none" strike="noStrike" kern="1200" cap="none" spc="0" normalizeH="0" baseline="0" noProof="0" dirty="0" smtClean="0">
                <a:ln>
                  <a:noFill/>
                </a:ln>
                <a:solidFill>
                  <a:srgbClr val="FFFF99"/>
                </a:solidFill>
                <a:effectLst>
                  <a:outerShdw blurRad="38100" dist="38100" dir="2700000" algn="tl">
                    <a:srgbClr val="000000">
                      <a:alpha val="43137"/>
                    </a:srgbClr>
                  </a:outerShdw>
                </a:effectLst>
                <a:uLnTx/>
                <a:uFillTx/>
                <a:latin typeface="Segoe"/>
                <a:ea typeface="+mn-ea"/>
                <a:cs typeface="+mn-cs"/>
              </a:rPr>
              <a:t>Every </a:t>
            </a:r>
            <a:r>
              <a:rPr kumimoji="0" lang="en-GB" sz="1100" b="0" i="0"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Segoe"/>
                <a:ea typeface="+mn-ea"/>
                <a:cs typeface="+mn-cs"/>
              </a:rPr>
              <a:t>15 minutes</a:t>
            </a:r>
          </a:p>
        </p:txBody>
      </p:sp>
      <p:sp>
        <p:nvSpPr>
          <p:cNvPr id="409" name="Rounded Rectangle 408"/>
          <p:cNvSpPr/>
          <p:nvPr/>
        </p:nvSpPr>
        <p:spPr>
          <a:xfrm>
            <a:off x="4480948" y="2531428"/>
            <a:ext cx="4313802" cy="2220680"/>
          </a:xfrm>
          <a:prstGeom prst="roundRect">
            <a:avLst>
              <a:gd name="adj" fmla="val 11220"/>
            </a:avLst>
          </a:prstGeom>
          <a:gradFill>
            <a:gsLst>
              <a:gs pos="0">
                <a:srgbClr val="FFC000">
                  <a:alpha val="60000"/>
                </a:srgbClr>
              </a:gs>
              <a:gs pos="73000">
                <a:srgbClr val="FFC000">
                  <a:alpha val="34000"/>
                </a:srgbClr>
              </a:gs>
            </a:gsLst>
            <a:lin ang="5400000" scaled="0"/>
          </a:gradFill>
          <a:ln>
            <a:noFill/>
          </a:ln>
          <a:scene3d>
            <a:camera prst="orthographicFront"/>
            <a:lightRig rig="threePt" dir="t"/>
          </a:scene3d>
          <a:sp3d>
            <a:bevelT w="381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600" dirty="0">
              <a:solidFill>
                <a:schemeClr val="bg1"/>
              </a:solidFill>
            </a:endParaRPr>
          </a:p>
          <a:p>
            <a:pPr algn="r">
              <a:defRPr/>
            </a:pPr>
            <a:endParaRPr lang="en-US" sz="1600" dirty="0">
              <a:solidFill>
                <a:schemeClr val="bg1"/>
              </a:solidFill>
            </a:endParaRPr>
          </a:p>
          <a:p>
            <a:pPr algn="r">
              <a:defRPr/>
            </a:pPr>
            <a:endParaRPr lang="en-US" sz="1600" dirty="0">
              <a:solidFill>
                <a:schemeClr val="bg1"/>
              </a:solidFill>
            </a:endParaRPr>
          </a:p>
          <a:p>
            <a:pPr algn="r">
              <a:defRPr/>
            </a:pPr>
            <a:endParaRPr lang="en-US" sz="1600" dirty="0">
              <a:solidFill>
                <a:schemeClr val="bg1"/>
              </a:solidFill>
            </a:endParaRPr>
          </a:p>
          <a:p>
            <a:pPr algn="r">
              <a:defRPr/>
            </a:pPr>
            <a:endParaRPr lang="en-US" sz="1600" dirty="0">
              <a:solidFill>
                <a:schemeClr val="bg1"/>
              </a:solidFill>
            </a:endParaRPr>
          </a:p>
        </p:txBody>
      </p:sp>
      <p:sp>
        <p:nvSpPr>
          <p:cNvPr id="446" name="Text Box 66"/>
          <p:cNvSpPr txBox="1">
            <a:spLocks noChangeArrowheads="1"/>
          </p:cNvSpPr>
          <p:nvPr/>
        </p:nvSpPr>
        <p:spPr bwMode="auto">
          <a:xfrm>
            <a:off x="4444961" y="3789634"/>
            <a:ext cx="2149022" cy="477048"/>
          </a:xfrm>
          <a:prstGeom prst="rect">
            <a:avLst/>
          </a:prstGeom>
          <a:noFill/>
          <a:ln w="9525">
            <a:noFill/>
            <a:miter lim="800000"/>
            <a:headEnd/>
            <a:tailEnd/>
          </a:ln>
          <a:effectLst/>
        </p:spPr>
        <p:txBody>
          <a:bodyPr wrap="square" lIns="91435" tIns="45717" rIns="91435" bIns="45717">
            <a:spAutoFit/>
          </a:bodyPr>
          <a:lstStyle/>
          <a:p>
            <a:pPr algn="ctr" eaLnBrk="0" hangingPunct="0">
              <a:defRPr/>
            </a:pPr>
            <a:r>
              <a:rPr lang="en-US" sz="1300" b="1" dirty="0">
                <a:latin typeface="+mj-lt"/>
                <a:cs typeface="+mn-cs"/>
              </a:rPr>
              <a:t>DPM </a:t>
            </a:r>
            <a:r>
              <a:rPr lang="en-US" sz="1300" b="1" dirty="0" smtClean="0">
                <a:latin typeface="+mj-lt"/>
                <a:cs typeface="+mn-cs"/>
              </a:rPr>
              <a:t>2007</a:t>
            </a:r>
          </a:p>
          <a:p>
            <a:pPr algn="ctr" eaLnBrk="0" hangingPunct="0">
              <a:defRPr/>
            </a:pPr>
            <a:r>
              <a:rPr lang="en-US" sz="1200" i="1" dirty="0" smtClean="0">
                <a:latin typeface="+mj-lt"/>
              </a:rPr>
              <a:t>with integrated Disk &amp; Tape</a:t>
            </a:r>
          </a:p>
        </p:txBody>
      </p:sp>
      <p:sp>
        <p:nvSpPr>
          <p:cNvPr id="447" name="Rectangle 446"/>
          <p:cNvSpPr/>
          <p:nvPr/>
        </p:nvSpPr>
        <p:spPr>
          <a:xfrm>
            <a:off x="4749318" y="4222516"/>
            <a:ext cx="3984165" cy="523220"/>
          </a:xfrm>
          <a:prstGeom prst="rect">
            <a:avLst/>
          </a:prstGeom>
        </p:spPr>
        <p:txBody>
          <a:bodyPr wrap="square">
            <a:spAutoFit/>
          </a:bodyPr>
          <a:lstStyle/>
          <a:p>
            <a:pPr algn="r">
              <a:defRPr/>
            </a:pPr>
            <a:r>
              <a:rPr lang="en-US" sz="1400" b="1" dirty="0" smtClean="0">
                <a:latin typeface="+mj-lt"/>
              </a:rPr>
              <a:t>Also available as a DPM OEM Appliance</a:t>
            </a:r>
          </a:p>
          <a:p>
            <a:pPr algn="r">
              <a:defRPr/>
            </a:pPr>
            <a:r>
              <a:rPr lang="en-US" sz="1400" b="1" dirty="0" smtClean="0">
                <a:latin typeface="+mj-lt"/>
              </a:rPr>
              <a:t>running on Windows Storage Server</a:t>
            </a:r>
            <a:endParaRPr lang="en-US" sz="1400" b="1" dirty="0">
              <a:latin typeface="+mj-lt"/>
            </a:endParaRPr>
          </a:p>
        </p:txBody>
      </p:sp>
      <p:grpSp>
        <p:nvGrpSpPr>
          <p:cNvPr id="14" name="Group 115"/>
          <p:cNvGrpSpPr/>
          <p:nvPr/>
        </p:nvGrpSpPr>
        <p:grpSpPr>
          <a:xfrm>
            <a:off x="1842990" y="2365732"/>
            <a:ext cx="640203" cy="555912"/>
            <a:chOff x="1705369" y="2022475"/>
            <a:chExt cx="708891" cy="615556"/>
          </a:xfrm>
        </p:grpSpPr>
        <p:pic>
          <p:nvPicPr>
            <p:cNvPr id="460" name="Picture 2" descr="D:\Projects\Microsoft\DPM_Deck\images\Vista (344).png"/>
            <p:cNvPicPr>
              <a:picLocks noChangeAspect="1" noChangeArrowheads="1"/>
            </p:cNvPicPr>
            <p:nvPr/>
          </p:nvPicPr>
          <p:blipFill>
            <a:blip r:embed="rId12" cstate="print"/>
            <a:srcRect/>
            <a:stretch>
              <a:fillRect/>
            </a:stretch>
          </p:blipFill>
          <p:spPr bwMode="auto">
            <a:xfrm>
              <a:off x="1705369" y="2022475"/>
              <a:ext cx="615556" cy="615556"/>
            </a:xfrm>
            <a:prstGeom prst="rect">
              <a:avLst/>
            </a:prstGeom>
            <a:noFill/>
          </p:spPr>
        </p:pic>
        <p:grpSp>
          <p:nvGrpSpPr>
            <p:cNvPr id="15" name="Group 16"/>
            <p:cNvGrpSpPr/>
            <p:nvPr/>
          </p:nvGrpSpPr>
          <p:grpSpPr>
            <a:xfrm>
              <a:off x="2089904" y="2320602"/>
              <a:ext cx="324356" cy="317429"/>
              <a:chOff x="6691381" y="3538566"/>
              <a:chExt cx="1282751" cy="1346654"/>
            </a:xfrm>
          </p:grpSpPr>
          <p:sp>
            <p:nvSpPr>
              <p:cNvPr id="462" name="Oval 461"/>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nvGrpSpPr>
              <p:cNvPr id="16" name="Group 17"/>
              <p:cNvGrpSpPr/>
              <p:nvPr/>
            </p:nvGrpSpPr>
            <p:grpSpPr>
              <a:xfrm flipH="1">
                <a:off x="6802955" y="3538566"/>
                <a:ext cx="915230" cy="1242090"/>
                <a:chOff x="8100716" y="3773214"/>
                <a:chExt cx="441437" cy="599089"/>
              </a:xfrm>
            </p:grpSpPr>
            <p:sp>
              <p:nvSpPr>
                <p:cNvPr id="464" name="Flowchart: Magnetic Disk 463"/>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465" name="Oval 464"/>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grpSp>
      <p:grpSp>
        <p:nvGrpSpPr>
          <p:cNvPr id="17" name="Group 124"/>
          <p:cNvGrpSpPr/>
          <p:nvPr/>
        </p:nvGrpSpPr>
        <p:grpSpPr>
          <a:xfrm>
            <a:off x="1831319" y="3252050"/>
            <a:ext cx="641433" cy="538537"/>
            <a:chOff x="1705369" y="2742142"/>
            <a:chExt cx="733168" cy="615556"/>
          </a:xfrm>
        </p:grpSpPr>
        <p:pic>
          <p:nvPicPr>
            <p:cNvPr id="467" name="Picture 2" descr="D:\Projects\Microsoft\DPM_Deck\images\Vista (344).png"/>
            <p:cNvPicPr>
              <a:picLocks noChangeAspect="1" noChangeArrowheads="1"/>
            </p:cNvPicPr>
            <p:nvPr/>
          </p:nvPicPr>
          <p:blipFill>
            <a:blip r:embed="rId13" cstate="print"/>
            <a:srcRect/>
            <a:stretch>
              <a:fillRect/>
            </a:stretch>
          </p:blipFill>
          <p:spPr bwMode="auto">
            <a:xfrm>
              <a:off x="1705369" y="2742142"/>
              <a:ext cx="615556" cy="615556"/>
            </a:xfrm>
            <a:prstGeom prst="rect">
              <a:avLst/>
            </a:prstGeom>
            <a:noFill/>
          </p:spPr>
        </p:pic>
        <p:grpSp>
          <p:nvGrpSpPr>
            <p:cNvPr id="18" name="Group 16"/>
            <p:cNvGrpSpPr/>
            <p:nvPr/>
          </p:nvGrpSpPr>
          <p:grpSpPr>
            <a:xfrm>
              <a:off x="2114181" y="3040269"/>
              <a:ext cx="324356" cy="317429"/>
              <a:chOff x="6691381" y="3538566"/>
              <a:chExt cx="1282751" cy="1346654"/>
            </a:xfrm>
          </p:grpSpPr>
          <p:sp>
            <p:nvSpPr>
              <p:cNvPr id="469" name="Oval 468"/>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9" name="Group 17"/>
              <p:cNvGrpSpPr/>
              <p:nvPr/>
            </p:nvGrpSpPr>
            <p:grpSpPr>
              <a:xfrm flipH="1">
                <a:off x="6802955" y="3538566"/>
                <a:ext cx="915230" cy="1242090"/>
                <a:chOff x="8100716" y="3773214"/>
                <a:chExt cx="441437" cy="599089"/>
              </a:xfrm>
            </p:grpSpPr>
            <p:sp>
              <p:nvSpPr>
                <p:cNvPr id="471" name="Flowchart: Magnetic Disk 470"/>
                <p:cNvSpPr/>
                <p:nvPr/>
              </p:nvSpPr>
              <p:spPr>
                <a:xfrm>
                  <a:off x="8100719" y="3773214"/>
                  <a:ext cx="441434" cy="599089"/>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72" name="Oval 471"/>
                <p:cNvSpPr/>
                <p:nvPr/>
              </p:nvSpPr>
              <p:spPr>
                <a:xfrm>
                  <a:off x="8100716" y="3773214"/>
                  <a:ext cx="438912" cy="194854"/>
                </a:xfrm>
                <a:prstGeom prst="ellipse">
                  <a:avLst/>
                </a:prstGeom>
                <a:gradFill>
                  <a:gsLst>
                    <a:gs pos="31000">
                      <a:sysClr val="window" lastClr="FFFFFF"/>
                    </a:gs>
                    <a:gs pos="82000">
                      <a:srgbClr val="691987">
                        <a:lumMod val="40000"/>
                        <a:lumOff val="60000"/>
                      </a:srgbClr>
                    </a:gs>
                  </a:gsLst>
                  <a:lin ang="17400000" scaled="0"/>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grpSp>
      <p:grpSp>
        <p:nvGrpSpPr>
          <p:cNvPr id="20" name="Group 137"/>
          <p:cNvGrpSpPr/>
          <p:nvPr/>
        </p:nvGrpSpPr>
        <p:grpSpPr>
          <a:xfrm>
            <a:off x="1844094" y="4979092"/>
            <a:ext cx="671184" cy="640949"/>
            <a:chOff x="4368800" y="4343400"/>
            <a:chExt cx="939803" cy="897467"/>
          </a:xfrm>
        </p:grpSpPr>
        <p:pic>
          <p:nvPicPr>
            <p:cNvPr id="474" name="Picture 2" descr="D:\Projects\Microsoft\DPM_Deck\images\Vista (344).png"/>
            <p:cNvPicPr>
              <a:picLocks noChangeAspect="1" noChangeArrowheads="1"/>
            </p:cNvPicPr>
            <p:nvPr/>
          </p:nvPicPr>
          <p:blipFill>
            <a:blip r:embed="rId14" cstate="print"/>
            <a:srcRect/>
            <a:stretch>
              <a:fillRect/>
            </a:stretch>
          </p:blipFill>
          <p:spPr bwMode="auto">
            <a:xfrm>
              <a:off x="4368800" y="4343400"/>
              <a:ext cx="615556" cy="615556"/>
            </a:xfrm>
            <a:prstGeom prst="rect">
              <a:avLst/>
            </a:prstGeom>
            <a:noFill/>
          </p:spPr>
        </p:pic>
        <p:pic>
          <p:nvPicPr>
            <p:cNvPr id="475" name="Picture 4" descr="D:\ref\air\buttons\All_Vista\VISTA_05\oobefldr.dll_I006d_0409.png"/>
            <p:cNvPicPr>
              <a:picLocks noChangeAspect="1" noChangeArrowheads="1"/>
            </p:cNvPicPr>
            <p:nvPr/>
          </p:nvPicPr>
          <p:blipFill>
            <a:blip r:embed="rId15" cstate="print"/>
            <a:srcRect/>
            <a:stretch>
              <a:fillRect/>
            </a:stretch>
          </p:blipFill>
          <p:spPr bwMode="auto">
            <a:xfrm>
              <a:off x="4699002" y="4411133"/>
              <a:ext cx="609601" cy="609601"/>
            </a:xfrm>
            <a:prstGeom prst="rect">
              <a:avLst/>
            </a:prstGeom>
            <a:noFill/>
          </p:spPr>
        </p:pic>
        <p:pic>
          <p:nvPicPr>
            <p:cNvPr id="476" name="Picture 3" descr="D:\ref\air\buttons\All_Vista\VISTA_07\Keyboard.png"/>
            <p:cNvPicPr>
              <a:picLocks noChangeAspect="1" noChangeArrowheads="1"/>
            </p:cNvPicPr>
            <p:nvPr/>
          </p:nvPicPr>
          <p:blipFill>
            <a:blip r:embed="rId16" cstate="print"/>
            <a:srcRect/>
            <a:stretch>
              <a:fillRect/>
            </a:stretch>
          </p:blipFill>
          <p:spPr bwMode="auto">
            <a:xfrm>
              <a:off x="4555066" y="4707467"/>
              <a:ext cx="533400" cy="533400"/>
            </a:xfrm>
            <a:prstGeom prst="rect">
              <a:avLst/>
            </a:prstGeom>
            <a:noFill/>
          </p:spPr>
        </p:pic>
      </p:grpSp>
      <p:grpSp>
        <p:nvGrpSpPr>
          <p:cNvPr id="21" name="Group 141"/>
          <p:cNvGrpSpPr/>
          <p:nvPr/>
        </p:nvGrpSpPr>
        <p:grpSpPr>
          <a:xfrm>
            <a:off x="1862851" y="1427527"/>
            <a:ext cx="534760" cy="531598"/>
            <a:chOff x="1705369" y="1277408"/>
            <a:chExt cx="619218" cy="615556"/>
          </a:xfrm>
        </p:grpSpPr>
        <p:pic>
          <p:nvPicPr>
            <p:cNvPr id="478" name="Picture 2" descr="D:\Projects\Microsoft\DPM_Deck\images\Vista (344).png"/>
            <p:cNvPicPr>
              <a:picLocks noChangeAspect="1" noChangeArrowheads="1"/>
            </p:cNvPicPr>
            <p:nvPr/>
          </p:nvPicPr>
          <p:blipFill>
            <a:blip r:embed="rId17" cstate="print"/>
            <a:srcRect/>
            <a:stretch>
              <a:fillRect/>
            </a:stretch>
          </p:blipFill>
          <p:spPr bwMode="auto">
            <a:xfrm>
              <a:off x="1705369" y="1277408"/>
              <a:ext cx="615556" cy="615556"/>
            </a:xfrm>
            <a:prstGeom prst="rect">
              <a:avLst/>
            </a:prstGeom>
            <a:noFill/>
          </p:spPr>
        </p:pic>
        <p:pic>
          <p:nvPicPr>
            <p:cNvPr id="479" name="Picture 5" descr="D:\ref\air\buttons\All_Vista\VISTA_05\oobefldr.dll_I0066_0409.png"/>
            <p:cNvPicPr>
              <a:picLocks noChangeAspect="1" noChangeArrowheads="1"/>
            </p:cNvPicPr>
            <p:nvPr/>
          </p:nvPicPr>
          <p:blipFill>
            <a:blip r:embed="rId18" cstate="print"/>
            <a:srcRect/>
            <a:stretch>
              <a:fillRect/>
            </a:stretch>
          </p:blipFill>
          <p:spPr bwMode="auto">
            <a:xfrm>
              <a:off x="1995628" y="1516229"/>
              <a:ext cx="328959" cy="328960"/>
            </a:xfrm>
            <a:prstGeom prst="rect">
              <a:avLst/>
            </a:prstGeom>
            <a:noFill/>
          </p:spPr>
        </p:pic>
      </p:grpSp>
      <p:grpSp>
        <p:nvGrpSpPr>
          <p:cNvPr id="22" name="Group 144"/>
          <p:cNvGrpSpPr/>
          <p:nvPr/>
        </p:nvGrpSpPr>
        <p:grpSpPr>
          <a:xfrm>
            <a:off x="2665482" y="1675883"/>
            <a:ext cx="607209" cy="535475"/>
            <a:chOff x="2636703" y="1590675"/>
            <a:chExt cx="698018" cy="615556"/>
          </a:xfrm>
        </p:grpSpPr>
        <p:pic>
          <p:nvPicPr>
            <p:cNvPr id="481" name="Picture 2" descr="D:\Projects\Microsoft\DPM_Deck\images\Vista (344).png"/>
            <p:cNvPicPr>
              <a:picLocks noChangeAspect="1" noChangeArrowheads="1"/>
            </p:cNvPicPr>
            <p:nvPr/>
          </p:nvPicPr>
          <p:blipFill>
            <a:blip r:embed="rId19" cstate="print"/>
            <a:srcRect/>
            <a:stretch>
              <a:fillRect/>
            </a:stretch>
          </p:blipFill>
          <p:spPr bwMode="auto">
            <a:xfrm>
              <a:off x="2636703" y="1590675"/>
              <a:ext cx="615556" cy="615556"/>
            </a:xfrm>
            <a:prstGeom prst="rect">
              <a:avLst/>
            </a:prstGeom>
            <a:noFill/>
          </p:spPr>
        </p:pic>
        <p:pic>
          <p:nvPicPr>
            <p:cNvPr id="482" name="Picture 6" descr="D:\Projects\Microsoft\DPM PartnerVideo\images\windows.png"/>
            <p:cNvPicPr>
              <a:picLocks noChangeAspect="1" noChangeArrowheads="1"/>
            </p:cNvPicPr>
            <p:nvPr/>
          </p:nvPicPr>
          <p:blipFill>
            <a:blip r:embed="rId20" cstate="print"/>
            <a:srcRect/>
            <a:stretch>
              <a:fillRect/>
            </a:stretch>
          </p:blipFill>
          <p:spPr bwMode="auto">
            <a:xfrm>
              <a:off x="3047264" y="1949658"/>
              <a:ext cx="287457" cy="256573"/>
            </a:xfrm>
            <a:prstGeom prst="rect">
              <a:avLst/>
            </a:prstGeom>
            <a:noFill/>
          </p:spPr>
        </p:pic>
      </p:grpSp>
      <p:grpSp>
        <p:nvGrpSpPr>
          <p:cNvPr id="23" name="Group 147"/>
          <p:cNvGrpSpPr/>
          <p:nvPr/>
        </p:nvGrpSpPr>
        <p:grpSpPr>
          <a:xfrm>
            <a:off x="2508457" y="4289196"/>
            <a:ext cx="538012" cy="538012"/>
            <a:chOff x="1705369" y="3512608"/>
            <a:chExt cx="615556" cy="615556"/>
          </a:xfrm>
        </p:grpSpPr>
        <p:pic>
          <p:nvPicPr>
            <p:cNvPr id="484" name="Picture 2" descr="D:\Projects\Microsoft\DPM_Deck\images\Vista (344).png"/>
            <p:cNvPicPr>
              <a:picLocks noChangeAspect="1" noChangeArrowheads="1"/>
            </p:cNvPicPr>
            <p:nvPr/>
          </p:nvPicPr>
          <p:blipFill>
            <a:blip r:embed="rId21" cstate="print"/>
            <a:srcRect/>
            <a:stretch>
              <a:fillRect/>
            </a:stretch>
          </p:blipFill>
          <p:spPr bwMode="auto">
            <a:xfrm>
              <a:off x="1705369" y="3512608"/>
              <a:ext cx="615556" cy="615556"/>
            </a:xfrm>
            <a:prstGeom prst="rect">
              <a:avLst/>
            </a:prstGeom>
            <a:noFill/>
          </p:spPr>
        </p:pic>
        <p:pic>
          <p:nvPicPr>
            <p:cNvPr id="485" name="Picture 6" descr="D:\ref\air\buttons\All_Vista\VISTA_01\3.png"/>
            <p:cNvPicPr>
              <a:picLocks noChangeAspect="1" noChangeArrowheads="1"/>
            </p:cNvPicPr>
            <p:nvPr/>
          </p:nvPicPr>
          <p:blipFill>
            <a:blip r:embed="rId22" cstate="print"/>
            <a:srcRect/>
            <a:stretch>
              <a:fillRect/>
            </a:stretch>
          </p:blipFill>
          <p:spPr bwMode="auto">
            <a:xfrm>
              <a:off x="2015537" y="3815427"/>
              <a:ext cx="277784" cy="277783"/>
            </a:xfrm>
            <a:prstGeom prst="rect">
              <a:avLst/>
            </a:prstGeom>
            <a:noFill/>
          </p:spPr>
        </p:pic>
      </p:grpSp>
      <p:grpSp>
        <p:nvGrpSpPr>
          <p:cNvPr id="24" name="Group 150"/>
          <p:cNvGrpSpPr/>
          <p:nvPr/>
        </p:nvGrpSpPr>
        <p:grpSpPr>
          <a:xfrm>
            <a:off x="1854833" y="4120993"/>
            <a:ext cx="527692" cy="527692"/>
            <a:chOff x="2636703" y="1590675"/>
            <a:chExt cx="615556" cy="615556"/>
          </a:xfrm>
        </p:grpSpPr>
        <p:pic>
          <p:nvPicPr>
            <p:cNvPr id="487" name="Picture 2" descr="D:\Projects\Microsoft\DPM_Deck\images\Vista (344).png"/>
            <p:cNvPicPr>
              <a:picLocks noChangeAspect="1" noChangeArrowheads="1"/>
            </p:cNvPicPr>
            <p:nvPr/>
          </p:nvPicPr>
          <p:blipFill>
            <a:blip r:embed="rId23" cstate="print"/>
            <a:srcRect/>
            <a:stretch>
              <a:fillRect/>
            </a:stretch>
          </p:blipFill>
          <p:spPr bwMode="auto">
            <a:xfrm>
              <a:off x="2636703" y="1590675"/>
              <a:ext cx="615556" cy="615556"/>
            </a:xfrm>
            <a:prstGeom prst="rect">
              <a:avLst/>
            </a:prstGeom>
            <a:noFill/>
          </p:spPr>
        </p:pic>
        <p:pic>
          <p:nvPicPr>
            <p:cNvPr id="488" name="Picture 6" descr="D:\Projects\Microsoft\DPM PartnerVideo\images\windows.png"/>
            <p:cNvPicPr>
              <a:picLocks noChangeAspect="1" noChangeArrowheads="1"/>
            </p:cNvPicPr>
            <p:nvPr/>
          </p:nvPicPr>
          <p:blipFill>
            <a:blip r:embed="rId24" cstate="print"/>
            <a:srcRect/>
            <a:stretch>
              <a:fillRect/>
            </a:stretch>
          </p:blipFill>
          <p:spPr bwMode="auto">
            <a:xfrm>
              <a:off x="2998712" y="1844461"/>
              <a:ext cx="249053" cy="222295"/>
            </a:xfrm>
            <a:prstGeom prst="rect">
              <a:avLst/>
            </a:prstGeom>
            <a:noFill/>
          </p:spPr>
        </p:pic>
      </p:grpSp>
      <p:grpSp>
        <p:nvGrpSpPr>
          <p:cNvPr id="25" name="Group 130"/>
          <p:cNvGrpSpPr/>
          <p:nvPr/>
        </p:nvGrpSpPr>
        <p:grpSpPr>
          <a:xfrm>
            <a:off x="619674" y="1546577"/>
            <a:ext cx="1375162" cy="3071992"/>
            <a:chOff x="619674" y="1546577"/>
            <a:chExt cx="1375162" cy="3071992"/>
          </a:xfrm>
        </p:grpSpPr>
        <p:pic>
          <p:nvPicPr>
            <p:cNvPr id="451" name="Picture 2" descr="D:\MyPictures\MediaBank\DPM v2 protected workload logos (Exchange, SQL, SharePoint, Virtual Server)\ExchSvr_bL.png"/>
            <p:cNvPicPr>
              <a:picLocks noChangeAspect="1" noChangeArrowheads="1"/>
            </p:cNvPicPr>
            <p:nvPr/>
          </p:nvPicPr>
          <p:blipFill>
            <a:blip r:embed="rId3" cstate="print">
              <a:lum bright="100000" contrast="100000"/>
            </a:blip>
            <a:srcRect/>
            <a:stretch>
              <a:fillRect/>
            </a:stretch>
          </p:blipFill>
          <p:spPr bwMode="auto">
            <a:xfrm>
              <a:off x="824168" y="1546577"/>
              <a:ext cx="1083910" cy="21446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52" name="Picture 3" descr="D:\MyPictures\MediaBank\DPM v2 protected workload logos (Exchange, SQL, SharePoint, Virtual Server)\SQL_bL.png"/>
            <p:cNvPicPr>
              <a:picLocks noChangeAspect="1" noChangeArrowheads="1"/>
            </p:cNvPicPr>
            <p:nvPr/>
          </p:nvPicPr>
          <p:blipFill>
            <a:blip r:embed="rId4" cstate="print">
              <a:lum bright="100000" contrast="100000"/>
            </a:blip>
            <a:srcRect/>
            <a:stretch>
              <a:fillRect/>
            </a:stretch>
          </p:blipFill>
          <p:spPr bwMode="auto">
            <a:xfrm>
              <a:off x="1076187" y="2492063"/>
              <a:ext cx="833845" cy="23302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55" name="Picture 454" descr="SharePoint_Prod_Tech_bw.png"/>
            <p:cNvPicPr>
              <a:picLocks noChangeAspect="1"/>
            </p:cNvPicPr>
            <p:nvPr/>
          </p:nvPicPr>
          <p:blipFill>
            <a:blip r:embed="rId5" cstate="print">
              <a:lum bright="100000" contrast="100000"/>
            </a:blip>
            <a:stretch>
              <a:fillRect/>
            </a:stretch>
          </p:blipFill>
          <p:spPr>
            <a:xfrm>
              <a:off x="619674" y="3200272"/>
              <a:ext cx="1375162" cy="414327"/>
            </a:xfrm>
            <a:prstGeom prst="rect">
              <a:avLst/>
            </a:prstGeom>
            <a:effectLst>
              <a:outerShdw blurRad="50800" dist="38100" dir="2700000" algn="tl" rotWithShape="0">
                <a:prstClr val="black">
                  <a:alpha val="40000"/>
                </a:prstClr>
              </a:outerShdw>
            </a:effectLst>
          </p:spPr>
        </p:pic>
        <p:grpSp>
          <p:nvGrpSpPr>
            <p:cNvPr id="26" name="Group 162"/>
            <p:cNvGrpSpPr/>
            <p:nvPr/>
          </p:nvGrpSpPr>
          <p:grpSpPr>
            <a:xfrm>
              <a:off x="683755" y="4133624"/>
              <a:ext cx="1195420" cy="484945"/>
              <a:chOff x="228531" y="3551577"/>
              <a:chExt cx="1312830" cy="532575"/>
            </a:xfrm>
          </p:grpSpPr>
          <p:pic>
            <p:nvPicPr>
              <p:cNvPr id="490" name="Picture 7" descr="D:\MyPictures\MediaBank\DPM v2 protected workload logos (Exchange, SQL, SharePoint, Virtual Server)\Virtual_05-R2_bL.png"/>
              <p:cNvPicPr>
                <a:picLocks noChangeAspect="1" noChangeArrowheads="1"/>
              </p:cNvPicPr>
              <p:nvPr/>
            </p:nvPicPr>
            <p:blipFill>
              <a:blip r:embed="rId6" cstate="print">
                <a:lum bright="100000" contrast="100000"/>
              </a:blip>
              <a:srcRect/>
              <a:stretch>
                <a:fillRect/>
              </a:stretch>
            </p:blipFill>
            <p:spPr bwMode="auto">
              <a:xfrm>
                <a:off x="228531" y="3551577"/>
                <a:ext cx="1312830" cy="18250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91" name="Picture 2" descr="D:\Projects\Microsoft\DPM_Deck\031209\images\WS08-HypeV_h_rgb_r.png"/>
              <p:cNvPicPr>
                <a:picLocks noChangeAspect="1" noChangeArrowheads="1"/>
              </p:cNvPicPr>
              <p:nvPr/>
            </p:nvPicPr>
            <p:blipFill>
              <a:blip r:embed="rId7" cstate="print">
                <a:lum bright="100000" contrast="100000"/>
              </a:blip>
              <a:srcRect/>
              <a:stretch>
                <a:fillRect/>
              </a:stretch>
            </p:blipFill>
            <p:spPr bwMode="auto">
              <a:xfrm>
                <a:off x="232302" y="3740681"/>
                <a:ext cx="1280407" cy="343471"/>
              </a:xfrm>
              <a:prstGeom prst="rect">
                <a:avLst/>
              </a:prstGeom>
              <a:noFill/>
              <a:ln w="9525">
                <a:noFill/>
                <a:miter lim="800000"/>
                <a:headEnd/>
                <a:tailEnd/>
              </a:ln>
              <a:effectLst>
                <a:outerShdw blurRad="50800" dist="38100" dir="2700000" algn="tl" rotWithShape="0">
                  <a:prstClr val="black">
                    <a:alpha val="40000"/>
                  </a:prstClr>
                </a:outerShdw>
              </a:effectLst>
            </p:spPr>
          </p:pic>
        </p:grpSp>
      </p:grpSp>
      <p:sp>
        <p:nvSpPr>
          <p:cNvPr id="492" name="Text Box 50"/>
          <p:cNvSpPr txBox="1">
            <a:spLocks noChangeArrowheads="1"/>
          </p:cNvSpPr>
          <p:nvPr/>
        </p:nvSpPr>
        <p:spPr bwMode="auto">
          <a:xfrm>
            <a:off x="4175013" y="4266105"/>
            <a:ext cx="184720" cy="261604"/>
          </a:xfrm>
          <a:prstGeom prst="rect">
            <a:avLst/>
          </a:prstGeom>
          <a:noFill/>
          <a:ln w="9525">
            <a:noFill/>
            <a:miter lim="800000"/>
            <a:headEnd/>
            <a:tailEnd/>
          </a:ln>
          <a:effectLst/>
        </p:spPr>
        <p:txBody>
          <a:bodyPr wrap="none" lIns="91435" tIns="45717" rIns="91435" bIns="45717">
            <a:spAutoFit/>
          </a:bodyPr>
          <a:lstStyle/>
          <a:p>
            <a:pPr eaLnBrk="0" hangingPunct="0">
              <a:defRPr/>
            </a:pPr>
            <a:endParaRPr lang="en-US" sz="1100" i="1" dirty="0">
              <a:solidFill>
                <a:schemeClr val="bg1"/>
              </a:solidFill>
              <a:latin typeface="+mj-lt"/>
              <a:cs typeface="+mn-cs"/>
            </a:endParaRPr>
          </a:p>
        </p:txBody>
      </p:sp>
      <p:sp>
        <p:nvSpPr>
          <p:cNvPr id="493" name="Rectangle 492"/>
          <p:cNvSpPr/>
          <p:nvPr/>
        </p:nvSpPr>
        <p:spPr>
          <a:xfrm>
            <a:off x="7542964" y="2641079"/>
            <a:ext cx="1190519" cy="307777"/>
          </a:xfrm>
          <a:prstGeom prst="rect">
            <a:avLst/>
          </a:prstGeom>
        </p:spPr>
        <p:txBody>
          <a:bodyPr wrap="none">
            <a:spAutoFit/>
          </a:bodyPr>
          <a:lstStyle/>
          <a:p>
            <a:pPr algn="r">
              <a:defRPr/>
            </a:pPr>
            <a:r>
              <a:rPr lang="en-US" sz="1400" b="1" dirty="0" smtClean="0">
                <a:latin typeface="+mj-lt"/>
              </a:rPr>
              <a:t>DPM Server</a:t>
            </a:r>
            <a:endParaRPr lang="en-US" sz="1400" b="1" dirty="0">
              <a:latin typeface="+mj-lt"/>
            </a:endParaRPr>
          </a:p>
        </p:txBody>
      </p:sp>
      <p:sp>
        <p:nvSpPr>
          <p:cNvPr id="494" name="Text Box 61"/>
          <p:cNvSpPr txBox="1">
            <a:spLocks noChangeArrowheads="1"/>
          </p:cNvSpPr>
          <p:nvPr/>
        </p:nvSpPr>
        <p:spPr bwMode="auto">
          <a:xfrm>
            <a:off x="2596449" y="2211056"/>
            <a:ext cx="1666875" cy="430212"/>
          </a:xfrm>
          <a:prstGeom prst="rect">
            <a:avLst/>
          </a:prstGeom>
          <a:noFill/>
          <a:ln w="9525">
            <a:noFill/>
            <a:miter lim="800000"/>
            <a:headEnd/>
            <a:tailEnd/>
          </a:ln>
          <a:effectLst/>
        </p:spPr>
        <p:txBody>
          <a:bodyPr lIns="91435" tIns="45717" rIns="91435" bIns="45717">
            <a:spAutoFit/>
          </a:bodyPr>
          <a:lstStyle/>
          <a:p>
            <a:pPr algn="l" rtl="0" eaLnBrk="0" hangingPunct="0">
              <a:defRPr/>
            </a:pPr>
            <a:r>
              <a:rPr lang="en-US" sz="1100" b="1" kern="1200" dirty="0">
                <a:latin typeface="Segoe"/>
                <a:ea typeface="+mn-ea"/>
                <a:cs typeface="+mn-cs"/>
              </a:rPr>
              <a:t>Active Directory</a:t>
            </a:r>
            <a:r>
              <a:rPr lang="en-US" sz="1100" b="1" kern="1200" baseline="30000" dirty="0">
                <a:latin typeface="Segoe"/>
                <a:ea typeface="+mn-ea"/>
                <a:cs typeface="+mn-cs"/>
              </a:rPr>
              <a:t>®</a:t>
            </a:r>
          </a:p>
          <a:p>
            <a:pPr algn="l" rtl="0" eaLnBrk="0" hangingPunct="0">
              <a:defRPr/>
            </a:pPr>
            <a:r>
              <a:rPr lang="en-US" sz="1100" b="1" kern="1200" dirty="0">
                <a:latin typeface="Segoe"/>
                <a:ea typeface="+mn-ea"/>
                <a:cs typeface="+mn-cs"/>
              </a:rPr>
              <a:t>System State</a:t>
            </a:r>
          </a:p>
        </p:txBody>
      </p:sp>
      <p:grpSp>
        <p:nvGrpSpPr>
          <p:cNvPr id="27" name="Group 523"/>
          <p:cNvGrpSpPr/>
          <p:nvPr/>
        </p:nvGrpSpPr>
        <p:grpSpPr>
          <a:xfrm>
            <a:off x="2136130" y="1551981"/>
            <a:ext cx="631894" cy="3707066"/>
            <a:chOff x="2136130" y="1551981"/>
            <a:chExt cx="631894" cy="3707066"/>
          </a:xfrm>
        </p:grpSpPr>
        <p:sp>
          <p:nvSpPr>
            <p:cNvPr id="408" name="Line 54"/>
            <p:cNvSpPr>
              <a:spLocks noChangeShapeType="1"/>
            </p:cNvSpPr>
            <p:nvPr/>
          </p:nvSpPr>
          <p:spPr bwMode="auto">
            <a:xfrm>
              <a:off x="2136130" y="3436085"/>
              <a:ext cx="338081" cy="31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sp>
          <p:nvSpPr>
            <p:cNvPr id="454" name="Line 52"/>
            <p:cNvSpPr>
              <a:spLocks noChangeShapeType="1"/>
            </p:cNvSpPr>
            <p:nvPr/>
          </p:nvSpPr>
          <p:spPr bwMode="auto">
            <a:xfrm>
              <a:off x="2372549" y="5259047"/>
              <a:ext cx="125412" cy="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sp>
          <p:nvSpPr>
            <p:cNvPr id="497" name="Line 51"/>
            <p:cNvSpPr>
              <a:spLocks noChangeShapeType="1"/>
            </p:cNvSpPr>
            <p:nvPr/>
          </p:nvSpPr>
          <p:spPr bwMode="auto">
            <a:xfrm>
              <a:off x="2477449" y="1551981"/>
              <a:ext cx="0" cy="365760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sp>
          <p:nvSpPr>
            <p:cNvPr id="498" name="Line 57"/>
            <p:cNvSpPr>
              <a:spLocks noChangeShapeType="1"/>
            </p:cNvSpPr>
            <p:nvPr/>
          </p:nvSpPr>
          <p:spPr bwMode="auto">
            <a:xfrm>
              <a:off x="2529899" y="1842749"/>
              <a:ext cx="238125" cy="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sp>
          <p:nvSpPr>
            <p:cNvPr id="499" name="Line 58"/>
            <p:cNvSpPr>
              <a:spLocks noChangeShapeType="1"/>
            </p:cNvSpPr>
            <p:nvPr/>
          </p:nvSpPr>
          <p:spPr bwMode="auto">
            <a:xfrm>
              <a:off x="2495880" y="4477700"/>
              <a:ext cx="228600" cy="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sp>
          <p:nvSpPr>
            <p:cNvPr id="500" name="Line 56"/>
            <p:cNvSpPr>
              <a:spLocks noChangeShapeType="1"/>
            </p:cNvSpPr>
            <p:nvPr/>
          </p:nvSpPr>
          <p:spPr bwMode="auto">
            <a:xfrm>
              <a:off x="2325049" y="1553569"/>
              <a:ext cx="125412" cy="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sp>
          <p:nvSpPr>
            <p:cNvPr id="501" name="Line 55"/>
            <p:cNvSpPr>
              <a:spLocks noChangeShapeType="1"/>
            </p:cNvSpPr>
            <p:nvPr/>
          </p:nvSpPr>
          <p:spPr bwMode="auto">
            <a:xfrm>
              <a:off x="2325049" y="2553984"/>
              <a:ext cx="125412" cy="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sp>
          <p:nvSpPr>
            <p:cNvPr id="502" name="Line 53"/>
            <p:cNvSpPr>
              <a:spLocks noChangeShapeType="1"/>
            </p:cNvSpPr>
            <p:nvPr/>
          </p:nvSpPr>
          <p:spPr bwMode="auto">
            <a:xfrm>
              <a:off x="2325049" y="4300417"/>
              <a:ext cx="125412" cy="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sp>
          <p:nvSpPr>
            <p:cNvPr id="503" name="Line 52"/>
            <p:cNvSpPr>
              <a:spLocks noChangeShapeType="1"/>
            </p:cNvSpPr>
            <p:nvPr/>
          </p:nvSpPr>
          <p:spPr bwMode="auto">
            <a:xfrm>
              <a:off x="2325049" y="5164047"/>
              <a:ext cx="125412" cy="0"/>
            </a:xfrm>
            <a:prstGeom prst="line">
              <a:avLst/>
            </a:prstGeom>
            <a:noFill/>
            <a:ln w="38100" cap="rnd">
              <a:solidFill>
                <a:srgbClr val="000000"/>
              </a:solidFill>
              <a:prstDash val="sysDot"/>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a:ea typeface="+mn-ea"/>
                <a:cs typeface="+mn-cs"/>
              </a:endParaRPr>
            </a:p>
          </p:txBody>
        </p:sp>
      </p:grpSp>
      <p:sp>
        <p:nvSpPr>
          <p:cNvPr id="504" name="TextBox 503"/>
          <p:cNvSpPr txBox="1"/>
          <p:nvPr/>
        </p:nvSpPr>
        <p:spPr>
          <a:xfrm>
            <a:off x="5459432" y="6241876"/>
            <a:ext cx="3417922" cy="276999"/>
          </a:xfrm>
          <a:prstGeom prst="rect">
            <a:avLst/>
          </a:prstGeom>
          <a:noFill/>
        </p:spPr>
        <p:txBody>
          <a:bodyPr wrap="none">
            <a:spAutoFit/>
          </a:bodyPr>
          <a:lstStyle/>
          <a:p>
            <a:pPr algn="r">
              <a:defRPr/>
            </a:pPr>
            <a:r>
              <a:rPr lang="en-US" sz="1200" dirty="0" smtClean="0">
                <a:latin typeface="+mj-lt"/>
              </a:rPr>
              <a:t>Pricing guidance posted </a:t>
            </a:r>
            <a:r>
              <a:rPr lang="en-US" sz="1200" dirty="0">
                <a:latin typeface="+mj-lt"/>
              </a:rPr>
              <a:t>on </a:t>
            </a:r>
            <a:r>
              <a:rPr lang="en-US" sz="1200" dirty="0" smtClean="0">
                <a:solidFill>
                  <a:srgbClr val="FF0000"/>
                </a:solidFill>
                <a:latin typeface="+mj-lt"/>
              </a:rPr>
              <a:t>microsoft.com/DPM</a:t>
            </a:r>
          </a:p>
        </p:txBody>
      </p:sp>
      <p:pic>
        <p:nvPicPr>
          <p:cNvPr id="167" name="Picture 2" descr="D:\Projects\Microsoft\DPM PartnerVideo\images\platform.png"/>
          <p:cNvPicPr>
            <a:picLocks noChangeAspect="1" noChangeArrowheads="1"/>
          </p:cNvPicPr>
          <p:nvPr/>
        </p:nvPicPr>
        <p:blipFill>
          <a:blip r:embed="rId25" cstate="print">
            <a:duotone>
              <a:srgbClr val="5082B9">
                <a:shade val="45000"/>
                <a:satMod val="135000"/>
              </a:srgbClr>
              <a:prstClr val="white"/>
            </a:duotone>
            <a:lum bright="-30000"/>
          </a:blip>
          <a:srcRect/>
          <a:stretch>
            <a:fillRect/>
          </a:stretch>
        </p:blipFill>
        <p:spPr bwMode="auto">
          <a:xfrm>
            <a:off x="4500235" y="2884327"/>
            <a:ext cx="1975555" cy="1063963"/>
          </a:xfrm>
          <a:prstGeom prst="rect">
            <a:avLst/>
          </a:prstGeom>
          <a:noFill/>
          <a:effectLst>
            <a:outerShdw blurRad="50800" dist="38100" dir="2700000" algn="tl" rotWithShape="0">
              <a:prstClr val="black">
                <a:alpha val="40000"/>
              </a:prstClr>
            </a:outerShdw>
          </a:effectLst>
        </p:spPr>
      </p:pic>
      <p:pic>
        <p:nvPicPr>
          <p:cNvPr id="169" name="Picture 8" descr="E:\Projects\Microsoft\DPM_video\connect.dll_I2908_0409.png"/>
          <p:cNvPicPr>
            <a:picLocks noChangeAspect="1" noChangeArrowheads="1"/>
          </p:cNvPicPr>
          <p:nvPr/>
        </p:nvPicPr>
        <p:blipFill>
          <a:blip r:embed="rId26" cstate="print">
            <a:grayscl/>
          </a:blip>
          <a:srcRect/>
          <a:stretch>
            <a:fillRect/>
          </a:stretch>
        </p:blipFill>
        <p:spPr bwMode="auto">
          <a:xfrm>
            <a:off x="4627947" y="2671158"/>
            <a:ext cx="940019" cy="940019"/>
          </a:xfrm>
          <a:prstGeom prst="rect">
            <a:avLst/>
          </a:prstGeom>
          <a:noFill/>
        </p:spPr>
      </p:pic>
      <p:grpSp>
        <p:nvGrpSpPr>
          <p:cNvPr id="28" name="Group 155"/>
          <p:cNvGrpSpPr/>
          <p:nvPr/>
        </p:nvGrpSpPr>
        <p:grpSpPr>
          <a:xfrm>
            <a:off x="5744770" y="3057357"/>
            <a:ext cx="517152" cy="558269"/>
            <a:chOff x="8040821" y="2812715"/>
            <a:chExt cx="566688" cy="611743"/>
          </a:xfrm>
        </p:grpSpPr>
        <p:grpSp>
          <p:nvGrpSpPr>
            <p:cNvPr id="29" name="Group 186"/>
            <p:cNvGrpSpPr/>
            <p:nvPr/>
          </p:nvGrpSpPr>
          <p:grpSpPr>
            <a:xfrm>
              <a:off x="8040821" y="3031577"/>
              <a:ext cx="566688" cy="392881"/>
              <a:chOff x="7696436" y="4575160"/>
              <a:chExt cx="566688" cy="392881"/>
            </a:xfrm>
          </p:grpSpPr>
          <p:pic>
            <p:nvPicPr>
              <p:cNvPr id="176" name="Picture 10" descr="D:\Projects\Microsoft\DPM PartnerVideo\images\tape.png"/>
              <p:cNvPicPr>
                <a:picLocks noChangeAspect="1" noChangeArrowheads="1"/>
              </p:cNvPicPr>
              <p:nvPr/>
            </p:nvPicPr>
            <p:blipFill>
              <a:blip r:embed="rId27" cstate="print">
                <a:duotone>
                  <a:prstClr val="black"/>
                  <a:srgbClr val="64BE46">
                    <a:lumMod val="75000"/>
                    <a:tint val="45000"/>
                    <a:satMod val="400000"/>
                  </a:srgbClr>
                </a:duotone>
              </a:blip>
              <a:srcRect/>
              <a:stretch>
                <a:fillRect/>
              </a:stretch>
            </p:blipFill>
            <p:spPr bwMode="auto">
              <a:xfrm>
                <a:off x="7725431" y="4647265"/>
                <a:ext cx="537693" cy="320776"/>
              </a:xfrm>
              <a:prstGeom prst="rect">
                <a:avLst/>
              </a:prstGeom>
              <a:noFill/>
            </p:spPr>
          </p:pic>
          <p:pic>
            <p:nvPicPr>
              <p:cNvPr id="177" name="Picture 10" descr="D:\Projects\Microsoft\DPM PartnerVideo\images\tape.png"/>
              <p:cNvPicPr>
                <a:picLocks noChangeAspect="1" noChangeArrowheads="1"/>
              </p:cNvPicPr>
              <p:nvPr/>
            </p:nvPicPr>
            <p:blipFill>
              <a:blip r:embed="rId27" cstate="print">
                <a:duotone>
                  <a:srgbClr val="F3E207">
                    <a:shade val="45000"/>
                    <a:satMod val="135000"/>
                  </a:srgbClr>
                  <a:prstClr val="white"/>
                </a:duotone>
              </a:blip>
              <a:srcRect/>
              <a:stretch>
                <a:fillRect/>
              </a:stretch>
            </p:blipFill>
            <p:spPr bwMode="auto">
              <a:xfrm>
                <a:off x="7696436" y="4575160"/>
                <a:ext cx="537693" cy="320776"/>
              </a:xfrm>
              <a:prstGeom prst="rect">
                <a:avLst/>
              </a:prstGeom>
              <a:noFill/>
            </p:spPr>
          </p:pic>
        </p:grpSp>
        <p:grpSp>
          <p:nvGrpSpPr>
            <p:cNvPr id="30" name="Group 183"/>
            <p:cNvGrpSpPr/>
            <p:nvPr/>
          </p:nvGrpSpPr>
          <p:grpSpPr>
            <a:xfrm>
              <a:off x="8090802" y="2812715"/>
              <a:ext cx="512446" cy="448263"/>
              <a:chOff x="5801888" y="2848326"/>
              <a:chExt cx="331718" cy="291135"/>
            </a:xfrm>
          </p:grpSpPr>
          <p:pic>
            <p:nvPicPr>
              <p:cNvPr id="173" name="Picture 10" descr="D:\Projects\Microsoft\DPM PartnerVideo\images\tape.png"/>
              <p:cNvPicPr>
                <a:picLocks noChangeAspect="1" noChangeArrowheads="1"/>
              </p:cNvPicPr>
              <p:nvPr/>
            </p:nvPicPr>
            <p:blipFill>
              <a:blip r:embed="rId28" cstate="print">
                <a:duotone>
                  <a:srgbClr val="D70023">
                    <a:shade val="45000"/>
                    <a:satMod val="135000"/>
                  </a:srgbClr>
                  <a:prstClr val="white"/>
                </a:duotone>
              </a:blip>
              <a:srcRect/>
              <a:stretch>
                <a:fillRect/>
              </a:stretch>
            </p:blipFill>
            <p:spPr bwMode="auto">
              <a:xfrm>
                <a:off x="5801888" y="2947188"/>
                <a:ext cx="322292" cy="192273"/>
              </a:xfrm>
              <a:prstGeom prst="rect">
                <a:avLst/>
              </a:prstGeom>
              <a:noFill/>
            </p:spPr>
          </p:pic>
          <p:pic>
            <p:nvPicPr>
              <p:cNvPr id="174" name="Picture 10" descr="D:\Projects\Microsoft\DPM PartnerVideo\images\tape.png"/>
              <p:cNvPicPr>
                <a:picLocks noChangeAspect="1" noChangeArrowheads="1"/>
              </p:cNvPicPr>
              <p:nvPr/>
            </p:nvPicPr>
            <p:blipFill>
              <a:blip r:embed="rId28" cstate="print">
                <a:duotone>
                  <a:prstClr val="black"/>
                  <a:srgbClr val="FF0000">
                    <a:tint val="45000"/>
                    <a:satMod val="400000"/>
                  </a:srgbClr>
                </a:duotone>
              </a:blip>
              <a:srcRect/>
              <a:stretch>
                <a:fillRect/>
              </a:stretch>
            </p:blipFill>
            <p:spPr bwMode="auto">
              <a:xfrm>
                <a:off x="5805376" y="2894788"/>
                <a:ext cx="322292" cy="192273"/>
              </a:xfrm>
              <a:prstGeom prst="rect">
                <a:avLst/>
              </a:prstGeom>
              <a:noFill/>
            </p:spPr>
          </p:pic>
          <p:pic>
            <p:nvPicPr>
              <p:cNvPr id="175" name="Picture 10" descr="D:\Projects\Microsoft\DPM PartnerVideo\images\tape.png"/>
              <p:cNvPicPr>
                <a:picLocks noChangeAspect="1" noChangeArrowheads="1"/>
              </p:cNvPicPr>
              <p:nvPr/>
            </p:nvPicPr>
            <p:blipFill>
              <a:blip r:embed="rId28" cstate="print">
                <a:duotone>
                  <a:prstClr val="black"/>
                  <a:srgbClr val="FF0000">
                    <a:tint val="45000"/>
                    <a:satMod val="400000"/>
                  </a:srgbClr>
                </a:duotone>
              </a:blip>
              <a:srcRect/>
              <a:stretch>
                <a:fillRect/>
              </a:stretch>
            </p:blipFill>
            <p:spPr bwMode="auto">
              <a:xfrm>
                <a:off x="5811314" y="2848326"/>
                <a:ext cx="322292" cy="192273"/>
              </a:xfrm>
              <a:prstGeom prst="rect">
                <a:avLst/>
              </a:prstGeom>
              <a:noFill/>
            </p:spPr>
          </p:pic>
        </p:grpSp>
      </p:grpSp>
      <p:grpSp>
        <p:nvGrpSpPr>
          <p:cNvPr id="31" name="Group 202"/>
          <p:cNvGrpSpPr/>
          <p:nvPr/>
        </p:nvGrpSpPr>
        <p:grpSpPr>
          <a:xfrm>
            <a:off x="874089" y="4922548"/>
            <a:ext cx="994683" cy="496249"/>
            <a:chOff x="870531" y="4918991"/>
            <a:chExt cx="994683" cy="496249"/>
          </a:xfrm>
        </p:grpSpPr>
        <p:pic>
          <p:nvPicPr>
            <p:cNvPr id="457" name="Picture 2" descr="D:\Projects\Microsoft\DPM PartnerVideo\images\XP_bw.png"/>
            <p:cNvPicPr>
              <a:picLocks noChangeAspect="1" noChangeArrowheads="1"/>
            </p:cNvPicPr>
            <p:nvPr/>
          </p:nvPicPr>
          <p:blipFill>
            <a:blip r:embed="rId29" cstate="print">
              <a:lum bright="100000" contrast="79000"/>
            </a:blip>
            <a:srcRect l="22362"/>
            <a:stretch>
              <a:fillRect/>
            </a:stretch>
          </p:blipFill>
          <p:spPr bwMode="auto">
            <a:xfrm>
              <a:off x="1099415" y="4928086"/>
              <a:ext cx="765799" cy="211869"/>
            </a:xfrm>
            <a:prstGeom prst="rect">
              <a:avLst/>
            </a:prstGeom>
            <a:noFill/>
            <a:effectLst>
              <a:outerShdw blurRad="50800" dist="38100" dir="2700000" algn="tl" rotWithShape="0">
                <a:prstClr val="black">
                  <a:alpha val="40000"/>
                </a:prstClr>
              </a:outerShdw>
            </a:effectLst>
          </p:spPr>
        </p:pic>
        <p:pic>
          <p:nvPicPr>
            <p:cNvPr id="458" name="Picture 3" descr="D:\Projects\Microsoft\DPM PartnerVideo\images\Vista_bw.png"/>
            <p:cNvPicPr>
              <a:picLocks noChangeAspect="1" noChangeArrowheads="1"/>
            </p:cNvPicPr>
            <p:nvPr/>
          </p:nvPicPr>
          <p:blipFill>
            <a:blip r:embed="rId30" cstate="print">
              <a:lum bright="100000" contrast="79000"/>
            </a:blip>
            <a:srcRect l="22673"/>
            <a:stretch>
              <a:fillRect/>
            </a:stretch>
          </p:blipFill>
          <p:spPr bwMode="auto">
            <a:xfrm>
              <a:off x="1092299" y="5189045"/>
              <a:ext cx="728596" cy="189489"/>
            </a:xfrm>
            <a:prstGeom prst="rect">
              <a:avLst/>
            </a:prstGeom>
            <a:noFill/>
            <a:effectLst>
              <a:outerShdw blurRad="50800" dist="38100" dir="2700000" algn="tl" rotWithShape="0">
                <a:prstClr val="black">
                  <a:alpha val="40000"/>
                </a:prstClr>
              </a:outerShdw>
            </a:effectLst>
          </p:spPr>
        </p:pic>
        <p:pic>
          <p:nvPicPr>
            <p:cNvPr id="201" name="Picture 2" descr="D:\Projects\Microsoft\DPM PartnerVideo\images\XP_bw.png"/>
            <p:cNvPicPr>
              <a:picLocks noChangeAspect="1" noChangeArrowheads="1"/>
            </p:cNvPicPr>
            <p:nvPr/>
          </p:nvPicPr>
          <p:blipFill>
            <a:blip r:embed="rId10" cstate="print"/>
            <a:srcRect r="76686" b="-3939"/>
            <a:stretch>
              <a:fillRect/>
            </a:stretch>
          </p:blipFill>
          <p:spPr bwMode="auto">
            <a:xfrm>
              <a:off x="876512" y="4918991"/>
              <a:ext cx="230019" cy="221498"/>
            </a:xfrm>
            <a:prstGeom prst="rect">
              <a:avLst/>
            </a:prstGeom>
            <a:noFill/>
            <a:ln>
              <a:noFill/>
            </a:ln>
            <a:effectLst>
              <a:outerShdw blurRad="50800" dist="38100" dir="2700000" algn="tl" rotWithShape="0">
                <a:prstClr val="black">
                  <a:alpha val="40000"/>
                </a:prstClr>
              </a:outerShdw>
            </a:effectLst>
          </p:spPr>
        </p:pic>
        <p:pic>
          <p:nvPicPr>
            <p:cNvPr id="202" name="Picture 3" descr="D:\Projects\Microsoft\DPM PartnerVideo\images\Vista_bw.png"/>
            <p:cNvPicPr>
              <a:picLocks noChangeAspect="1" noChangeArrowheads="1"/>
            </p:cNvPicPr>
            <p:nvPr/>
          </p:nvPicPr>
          <p:blipFill>
            <a:blip r:embed="rId31" cstate="print"/>
            <a:srcRect r="77234" b="-14883"/>
            <a:stretch>
              <a:fillRect/>
            </a:stretch>
          </p:blipFill>
          <p:spPr bwMode="auto">
            <a:xfrm>
              <a:off x="870531" y="5183502"/>
              <a:ext cx="229615" cy="231738"/>
            </a:xfrm>
            <a:prstGeom prst="rect">
              <a:avLst/>
            </a:prstGeom>
            <a:noFill/>
            <a:effectLst>
              <a:outerShdw blurRad="50800" dist="38100" dir="2700000" algn="tl" rotWithShape="0">
                <a:prstClr val="black">
                  <a:alpha val="40000"/>
                </a:prstClr>
              </a:outerShdw>
            </a:effectLst>
          </p:spPr>
        </p:pic>
      </p:grpSp>
      <p:grpSp>
        <p:nvGrpSpPr>
          <p:cNvPr id="96" name="Group 223"/>
          <p:cNvGrpSpPr/>
          <p:nvPr/>
        </p:nvGrpSpPr>
        <p:grpSpPr>
          <a:xfrm>
            <a:off x="2997293" y="4334175"/>
            <a:ext cx="1373909" cy="473950"/>
            <a:chOff x="2997293" y="4334175"/>
            <a:chExt cx="1373909" cy="473950"/>
          </a:xfrm>
        </p:grpSpPr>
        <p:grpSp>
          <p:nvGrpSpPr>
            <p:cNvPr id="97" name="Group 212"/>
            <p:cNvGrpSpPr/>
            <p:nvPr/>
          </p:nvGrpSpPr>
          <p:grpSpPr>
            <a:xfrm>
              <a:off x="3031166" y="4334175"/>
              <a:ext cx="1340036" cy="218602"/>
              <a:chOff x="2228462" y="4337175"/>
              <a:chExt cx="1340036" cy="218602"/>
            </a:xfrm>
          </p:grpSpPr>
          <p:pic>
            <p:nvPicPr>
              <p:cNvPr id="229" name="Picture 7" descr="D:\Projects\Microsoft\DPM PartnerVideo\images\server03_bl.png"/>
              <p:cNvPicPr>
                <a:picLocks noChangeAspect="1" noChangeArrowheads="1"/>
              </p:cNvPicPr>
              <p:nvPr/>
            </p:nvPicPr>
            <p:blipFill>
              <a:blip r:embed="rId9" cstate="print">
                <a:lum bright="100000"/>
              </a:blip>
              <a:srcRect t="64581"/>
              <a:stretch>
                <a:fillRect/>
              </a:stretch>
            </p:blipFill>
            <p:spPr bwMode="auto">
              <a:xfrm>
                <a:off x="2435381" y="4409835"/>
                <a:ext cx="1133117" cy="145942"/>
              </a:xfrm>
              <a:prstGeom prst="rect">
                <a:avLst/>
              </a:prstGeom>
              <a:noFill/>
              <a:effectLst>
                <a:outerShdw blurRad="50800" dist="38100" dir="2700000" algn="tl" rotWithShape="0">
                  <a:prstClr val="black">
                    <a:alpha val="40000"/>
                  </a:prstClr>
                </a:outerShdw>
              </a:effectLst>
            </p:spPr>
          </p:pic>
          <p:pic>
            <p:nvPicPr>
              <p:cNvPr id="230" name="Picture 8" descr="D:\Projects\Microsoft\DPM PartnerVideo\images\server08_bl.png"/>
              <p:cNvPicPr>
                <a:picLocks noChangeAspect="1" noChangeArrowheads="1"/>
              </p:cNvPicPr>
              <p:nvPr/>
            </p:nvPicPr>
            <p:blipFill>
              <a:blip r:embed="rId8" cstate="print"/>
              <a:srcRect r="82429" b="-4123"/>
              <a:stretch>
                <a:fillRect/>
              </a:stretch>
            </p:blipFill>
            <p:spPr bwMode="auto">
              <a:xfrm>
                <a:off x="2228462" y="4337175"/>
                <a:ext cx="240934" cy="214160"/>
              </a:xfrm>
              <a:prstGeom prst="rect">
                <a:avLst/>
              </a:prstGeom>
              <a:noFill/>
              <a:effectLst>
                <a:outerShdw blurRad="50800" dist="38100" dir="2700000" algn="tl" rotWithShape="0">
                  <a:prstClr val="black">
                    <a:alpha val="40000"/>
                  </a:prstClr>
                </a:outerShdw>
              </a:effectLst>
            </p:spPr>
          </p:pic>
        </p:grpSp>
        <p:grpSp>
          <p:nvGrpSpPr>
            <p:cNvPr id="98" name="Group 220"/>
            <p:cNvGrpSpPr/>
            <p:nvPr/>
          </p:nvGrpSpPr>
          <p:grpSpPr>
            <a:xfrm>
              <a:off x="2997293" y="4589493"/>
              <a:ext cx="1373877" cy="218632"/>
              <a:chOff x="3062607" y="3981567"/>
              <a:chExt cx="1373877" cy="218632"/>
            </a:xfrm>
          </p:grpSpPr>
          <p:pic>
            <p:nvPicPr>
              <p:cNvPr id="227" name="Picture 8" descr="D:\Projects\Microsoft\DPM PartnerVideo\images\server08_bl.png"/>
              <p:cNvPicPr>
                <a:picLocks noChangeAspect="1" noChangeArrowheads="1"/>
              </p:cNvPicPr>
              <p:nvPr/>
            </p:nvPicPr>
            <p:blipFill>
              <a:blip r:embed="rId8" cstate="print">
                <a:lum bright="100000"/>
              </a:blip>
              <a:srcRect l="16815"/>
              <a:stretch>
                <a:fillRect/>
              </a:stretch>
            </p:blipFill>
            <p:spPr bwMode="auto">
              <a:xfrm>
                <a:off x="3295859" y="3981567"/>
                <a:ext cx="1140625" cy="205679"/>
              </a:xfrm>
              <a:prstGeom prst="rect">
                <a:avLst/>
              </a:prstGeom>
              <a:noFill/>
              <a:effectLst>
                <a:outerShdw blurRad="50800" dist="38100" dir="2700000" algn="tl" rotWithShape="0">
                  <a:prstClr val="black">
                    <a:alpha val="40000"/>
                  </a:prstClr>
                </a:outerShdw>
              </a:effectLst>
            </p:spPr>
          </p:pic>
          <p:pic>
            <p:nvPicPr>
              <p:cNvPr id="228" name="Picture 8" descr="D:\Projects\Microsoft\DPM PartnerVideo\images\server08_bl.png"/>
              <p:cNvPicPr>
                <a:picLocks noChangeAspect="1" noChangeArrowheads="1"/>
              </p:cNvPicPr>
              <p:nvPr/>
            </p:nvPicPr>
            <p:blipFill>
              <a:blip r:embed="rId8" cstate="print"/>
              <a:srcRect r="82429" b="-4123"/>
              <a:stretch>
                <a:fillRect/>
              </a:stretch>
            </p:blipFill>
            <p:spPr bwMode="auto">
              <a:xfrm>
                <a:off x="3062607" y="3986039"/>
                <a:ext cx="240934" cy="214160"/>
              </a:xfrm>
              <a:prstGeom prst="rect">
                <a:avLst/>
              </a:prstGeom>
              <a:noFill/>
              <a:effectLst>
                <a:outerShdw blurRad="50800" dist="38100" dir="2700000" algn="tl" rotWithShape="0">
                  <a:prstClr val="black">
                    <a:alpha val="40000"/>
                  </a:prstClr>
                </a:outerShdw>
              </a:effectLst>
            </p:spPr>
          </p:pic>
        </p:grpSp>
      </p:grpSp>
      <p:sp>
        <p:nvSpPr>
          <p:cNvPr id="231" name="Text Box 61"/>
          <p:cNvSpPr txBox="1">
            <a:spLocks noChangeArrowheads="1"/>
          </p:cNvSpPr>
          <p:nvPr/>
        </p:nvSpPr>
        <p:spPr bwMode="auto">
          <a:xfrm>
            <a:off x="2679203" y="4832885"/>
            <a:ext cx="1690863" cy="249961"/>
          </a:xfrm>
          <a:prstGeom prst="rect">
            <a:avLst/>
          </a:prstGeom>
          <a:noFill/>
          <a:ln w="9525">
            <a:noFill/>
            <a:miter lim="800000"/>
            <a:headEnd/>
            <a:tailEnd/>
          </a:ln>
          <a:effectLst/>
        </p:spPr>
        <p:txBody>
          <a:bodyPr wrap="square" lIns="91435" tIns="45717" rIns="91435" bIns="45717">
            <a:spAutoFit/>
          </a:bodyPr>
          <a:lstStyle/>
          <a:p>
            <a:pPr algn="l" rtl="0" eaLnBrk="0" hangingPunct="0">
              <a:defRPr/>
            </a:pPr>
            <a:r>
              <a:rPr lang="en-US" sz="1000" i="1" kern="1200" dirty="0">
                <a:latin typeface="Segoe"/>
                <a:ea typeface="+mn-ea"/>
                <a:cs typeface="+mn-cs"/>
              </a:rPr>
              <a:t>file shares and directories</a:t>
            </a:r>
            <a:endParaRPr lang="en-US" sz="1100" i="1" kern="1200" dirty="0">
              <a:latin typeface="Segoe"/>
              <a:ea typeface="+mn-ea"/>
              <a:cs typeface="+mn-cs"/>
            </a:endParaRPr>
          </a:p>
        </p:txBody>
      </p:sp>
      <p:grpSp>
        <p:nvGrpSpPr>
          <p:cNvPr id="99" name="Group 132"/>
          <p:cNvGrpSpPr/>
          <p:nvPr/>
        </p:nvGrpSpPr>
        <p:grpSpPr>
          <a:xfrm>
            <a:off x="5252605" y="3000896"/>
            <a:ext cx="676889" cy="564461"/>
            <a:chOff x="4797868" y="2793219"/>
            <a:chExt cx="654664" cy="545929"/>
          </a:xfrm>
        </p:grpSpPr>
        <p:grpSp>
          <p:nvGrpSpPr>
            <p:cNvPr id="100" name="Group 207"/>
            <p:cNvGrpSpPr/>
            <p:nvPr/>
          </p:nvGrpSpPr>
          <p:grpSpPr>
            <a:xfrm>
              <a:off x="4797868" y="3023255"/>
              <a:ext cx="654664" cy="315893"/>
              <a:chOff x="4848128" y="2984430"/>
              <a:chExt cx="676566" cy="326460"/>
            </a:xfrm>
          </p:grpSpPr>
          <p:sp>
            <p:nvSpPr>
              <p:cNvPr id="196" name="Oval 195"/>
              <p:cNvSpPr/>
              <p:nvPr/>
            </p:nvSpPr>
            <p:spPr>
              <a:xfrm>
                <a:off x="5042438" y="31749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7" name="Oval 196"/>
              <p:cNvSpPr/>
              <p:nvPr/>
            </p:nvSpPr>
            <p:spPr>
              <a:xfrm>
                <a:off x="5145308" y="29844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8" name="Oval 197"/>
              <p:cNvSpPr/>
              <p:nvPr/>
            </p:nvSpPr>
            <p:spPr>
              <a:xfrm>
                <a:off x="4848128" y="308349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01" name="Group 204"/>
            <p:cNvGrpSpPr/>
            <p:nvPr/>
          </p:nvGrpSpPr>
          <p:grpSpPr>
            <a:xfrm>
              <a:off x="4822457" y="2793219"/>
              <a:ext cx="551050" cy="520930"/>
              <a:chOff x="4572000" y="2655375"/>
              <a:chExt cx="720817" cy="681417"/>
            </a:xfrm>
          </p:grpSpPr>
          <p:grpSp>
            <p:nvGrpSpPr>
              <p:cNvPr id="102" name="Group 189"/>
              <p:cNvGrpSpPr/>
              <p:nvPr/>
            </p:nvGrpSpPr>
            <p:grpSpPr>
              <a:xfrm>
                <a:off x="4673854" y="2655375"/>
                <a:ext cx="403810" cy="395185"/>
                <a:chOff x="4904375" y="2755269"/>
                <a:chExt cx="324356" cy="317428"/>
              </a:xfrm>
            </p:grpSpPr>
            <p:sp>
              <p:nvSpPr>
                <p:cNvPr id="193" name="Oval 192"/>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94" name="Flowchart: Magnetic Disk 193"/>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95" name="Oval 194"/>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nvGrpSpPr>
              <p:cNvPr id="103" name="Group 190"/>
              <p:cNvGrpSpPr/>
              <p:nvPr/>
            </p:nvGrpSpPr>
            <p:grpSpPr>
              <a:xfrm>
                <a:off x="4889007" y="2747583"/>
                <a:ext cx="403810" cy="395185"/>
                <a:chOff x="4904375" y="2755269"/>
                <a:chExt cx="324356" cy="317428"/>
              </a:xfrm>
            </p:grpSpPr>
            <p:sp>
              <p:nvSpPr>
                <p:cNvPr id="190" name="Oval 189"/>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91" name="Flowchart: Magnetic Disk 190"/>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92" name="Oval 191"/>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nvGrpSpPr>
              <p:cNvPr id="104" name="Group 195"/>
              <p:cNvGrpSpPr/>
              <p:nvPr/>
            </p:nvGrpSpPr>
            <p:grpSpPr>
              <a:xfrm>
                <a:off x="4572000" y="2832108"/>
                <a:ext cx="403810" cy="395185"/>
                <a:chOff x="4904375" y="2755269"/>
                <a:chExt cx="324356" cy="317428"/>
              </a:xfrm>
            </p:grpSpPr>
            <p:sp>
              <p:nvSpPr>
                <p:cNvPr id="187" name="Oval 186"/>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88" name="Flowchart: Magnetic Disk 187"/>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89" name="Oval 188"/>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nvGrpSpPr>
              <p:cNvPr id="105" name="Group 199"/>
              <p:cNvGrpSpPr/>
              <p:nvPr/>
            </p:nvGrpSpPr>
            <p:grpSpPr>
              <a:xfrm>
                <a:off x="4810205" y="2941607"/>
                <a:ext cx="403810" cy="395185"/>
                <a:chOff x="4904375" y="2755269"/>
                <a:chExt cx="324356" cy="317428"/>
              </a:xfrm>
            </p:grpSpPr>
            <p:sp>
              <p:nvSpPr>
                <p:cNvPr id="184" name="Oval 183"/>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85" name="Flowchart: Magnetic Disk 184"/>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sp>
              <p:nvSpPr>
                <p:cNvPr id="186" name="Oval 185"/>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defRPr/>
                  </a:pPr>
                  <a:endParaRPr lang="en-US">
                    <a:solidFill>
                      <a:sysClr val="window" lastClr="FFFFFF"/>
                    </a:solidFill>
                    <a:latin typeface="Calibri"/>
                    <a:ea typeface="+mn-ea"/>
                    <a:cs typeface="+mn-cs"/>
                  </a:endParaRPr>
                </a:p>
              </p:txBody>
            </p:sp>
          </p:grpSp>
        </p:grpSp>
      </p:grpSp>
      <p:pic>
        <p:nvPicPr>
          <p:cNvPr id="138" name="Picture 137" descr="SysCnt-DataProMgr07_h_rgb_r.png"/>
          <p:cNvPicPr>
            <a:picLocks noChangeAspect="1"/>
          </p:cNvPicPr>
          <p:nvPr/>
        </p:nvPicPr>
        <p:blipFill>
          <a:blip r:embed="rId32"/>
          <a:stretch>
            <a:fillRect/>
          </a:stretch>
        </p:blipFill>
        <p:spPr>
          <a:xfrm>
            <a:off x="5002339" y="1508761"/>
            <a:ext cx="3291269" cy="71510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9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3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5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409" grpId="0" animBg="1"/>
      <p:bldP spid="447" grpId="0"/>
      <p:bldP spid="493" grpId="0"/>
      <p:bldP spid="23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DPM on Virtualization Hosts</a:t>
            </a:r>
            <a:endParaRPr lang="en-US" dirty="0"/>
          </a:p>
        </p:txBody>
      </p:sp>
      <p:graphicFrame>
        <p:nvGraphicFramePr>
          <p:cNvPr id="5" name="Diagram 4"/>
          <p:cNvGraphicFramePr/>
          <p:nvPr>
            <p:extLst>
              <p:ext uri="{D42A27DB-BD31-4B8C-83A1-F6EECF244321}">
                <p14:modId xmlns:p14="http://schemas.microsoft.com/office/powerpoint/2007/7/12/main" xmlns="" val="1501703709"/>
              </p:ext>
            </p:extLst>
          </p:nvPr>
        </p:nvGraphicFramePr>
        <p:xfrm>
          <a:off x="-55416" y="1395615"/>
          <a:ext cx="9220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07/7/12/main" xmlns="" val="1282387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graphicEl>
                                              <a:dgm id="{5C013D1A-B3A2-4603-8424-20112771642D}"/>
                                            </p:graphicEl>
                                          </p:spTgt>
                                        </p:tgtEl>
                                        <p:attrNameLst>
                                          <p:attrName>style.visibility</p:attrName>
                                        </p:attrNameLst>
                                      </p:cBhvr>
                                      <p:to>
                                        <p:strVal val="visible"/>
                                      </p:to>
                                    </p:set>
                                    <p:animEffect transition="in" filter="fade">
                                      <p:cBhvr>
                                        <p:cTn id="7" dur="1000"/>
                                        <p:tgtEl>
                                          <p:spTgt spid="5">
                                            <p:graphicEl>
                                              <a:dgm id="{5C013D1A-B3A2-4603-8424-20112771642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graphicEl>
                                              <a:dgm id="{DF06D1F5-B912-40BC-A1D7-10F3154AC67D}"/>
                                            </p:graphicEl>
                                          </p:spTgt>
                                        </p:tgtEl>
                                        <p:attrNameLst>
                                          <p:attrName>style.visibility</p:attrName>
                                        </p:attrNameLst>
                                      </p:cBhvr>
                                      <p:to>
                                        <p:strVal val="visible"/>
                                      </p:to>
                                    </p:set>
                                    <p:animEffect transition="in" filter="fade">
                                      <p:cBhvr>
                                        <p:cTn id="11" dur="1000"/>
                                        <p:tgtEl>
                                          <p:spTgt spid="5">
                                            <p:graphicEl>
                                              <a:dgm id="{DF06D1F5-B912-40BC-A1D7-10F3154AC67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graphicEl>
                                              <a:dgm id="{D75ECED6-DDB0-461F-A70D-8703CEF1BA2D}"/>
                                            </p:graphicEl>
                                          </p:spTgt>
                                        </p:tgtEl>
                                        <p:attrNameLst>
                                          <p:attrName>style.visibility</p:attrName>
                                        </p:attrNameLst>
                                      </p:cBhvr>
                                      <p:to>
                                        <p:strVal val="visible"/>
                                      </p:to>
                                    </p:set>
                                    <p:animEffect transition="in" filter="fade">
                                      <p:cBhvr>
                                        <p:cTn id="16" dur="1000"/>
                                        <p:tgtEl>
                                          <p:spTgt spid="5">
                                            <p:graphicEl>
                                              <a:dgm id="{D75ECED6-DDB0-461F-A70D-8703CEF1BA2D}"/>
                                            </p:graphic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graphicEl>
                                              <a:dgm id="{A09EF5B9-C1AF-42BA-AEBD-12257C7F0010}"/>
                                            </p:graphicEl>
                                          </p:spTgt>
                                        </p:tgtEl>
                                        <p:attrNameLst>
                                          <p:attrName>style.visibility</p:attrName>
                                        </p:attrNameLst>
                                      </p:cBhvr>
                                      <p:to>
                                        <p:strVal val="visible"/>
                                      </p:to>
                                    </p:set>
                                    <p:animEffect transition="in" filter="fade">
                                      <p:cBhvr>
                                        <p:cTn id="20" dur="1000"/>
                                        <p:tgtEl>
                                          <p:spTgt spid="5">
                                            <p:graphicEl>
                                              <a:dgm id="{A09EF5B9-C1AF-42BA-AEBD-12257C7F00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2"/>
          <p:cNvSpPr>
            <a:spLocks noGrp="1" noChangeArrowheads="1"/>
          </p:cNvSpPr>
          <p:nvPr>
            <p:ph type="title"/>
          </p:nvPr>
        </p:nvSpPr>
        <p:spPr/>
        <p:txBody>
          <a:bodyPr/>
          <a:lstStyle/>
          <a:p>
            <a:r>
              <a:rPr lang="en-US" smtClean="0"/>
              <a:t>Resources/Tools for DPM</a:t>
            </a:r>
          </a:p>
        </p:txBody>
      </p:sp>
      <p:sp>
        <p:nvSpPr>
          <p:cNvPr id="17" name="Text Placeholder 16"/>
          <p:cNvSpPr>
            <a:spLocks noGrp="1"/>
          </p:cNvSpPr>
          <p:nvPr>
            <p:ph type="body" sz="quarter" idx="10"/>
          </p:nvPr>
        </p:nvSpPr>
        <p:spPr>
          <a:xfrm>
            <a:off x="381000" y="1411552"/>
            <a:ext cx="8763000" cy="2210862"/>
          </a:xfrm>
        </p:spPr>
        <p:txBody>
          <a:bodyPr/>
          <a:lstStyle/>
          <a:p>
            <a:r>
              <a:rPr lang="en-US" sz="2800" dirty="0" smtClean="0"/>
              <a:t>Web site</a:t>
            </a:r>
          </a:p>
          <a:p>
            <a:pPr lvl="1"/>
            <a:r>
              <a:rPr lang="en-US" sz="2400" dirty="0" smtClean="0"/>
              <a:t>www.microsoft.com/DPM</a:t>
            </a:r>
          </a:p>
          <a:p>
            <a:pPr lvl="1"/>
            <a:r>
              <a:rPr lang="en-US" sz="2400" dirty="0" smtClean="0"/>
              <a:t>blogs.technet.com/DPM</a:t>
            </a:r>
          </a:p>
          <a:p>
            <a:r>
              <a:rPr lang="en-US" sz="2800" dirty="0" smtClean="0"/>
              <a:t>Info</a:t>
            </a:r>
          </a:p>
          <a:p>
            <a:pPr lvl="1"/>
            <a:r>
              <a:rPr lang="en-US" sz="2400" dirty="0" smtClean="0"/>
              <a:t>DPM 2007 overview datasheet and webcast</a:t>
            </a:r>
          </a:p>
          <a:p>
            <a:pPr lvl="1"/>
            <a:r>
              <a:rPr lang="en-US" sz="2400" dirty="0" smtClean="0"/>
              <a:t>Datasheets, technical white papers and on-demand webcasts:</a:t>
            </a:r>
          </a:p>
          <a:p>
            <a:pPr lvl="2"/>
            <a:r>
              <a:rPr lang="en-US" sz="2000" dirty="0" smtClean="0"/>
              <a:t>How to Protect </a:t>
            </a:r>
            <a:r>
              <a:rPr lang="en-US" sz="2000" dirty="0" smtClean="0">
                <a:solidFill>
                  <a:schemeClr val="accent2">
                    <a:lumMod val="20000"/>
                    <a:lumOff val="80000"/>
                  </a:schemeClr>
                </a:solidFill>
              </a:rPr>
              <a:t>SQL Server </a:t>
            </a:r>
            <a:r>
              <a:rPr lang="en-US" sz="2000" dirty="0" smtClean="0"/>
              <a:t>with DPM 2007</a:t>
            </a:r>
          </a:p>
          <a:p>
            <a:pPr lvl="2"/>
            <a:r>
              <a:rPr lang="en-US" sz="2000" dirty="0" smtClean="0"/>
              <a:t>How to Protect </a:t>
            </a:r>
            <a:r>
              <a:rPr lang="en-US" sz="2000" dirty="0" smtClean="0">
                <a:solidFill>
                  <a:schemeClr val="accent2">
                    <a:lumMod val="20000"/>
                    <a:lumOff val="80000"/>
                  </a:schemeClr>
                </a:solidFill>
              </a:rPr>
              <a:t>Microsoft Exchange Server </a:t>
            </a:r>
            <a:r>
              <a:rPr lang="en-US" sz="2000" dirty="0" smtClean="0"/>
              <a:t>with DPM 2007</a:t>
            </a:r>
          </a:p>
          <a:p>
            <a:pPr lvl="2"/>
            <a:r>
              <a:rPr lang="en-US" sz="2000" dirty="0" smtClean="0"/>
              <a:t>How to Protect </a:t>
            </a:r>
            <a:r>
              <a:rPr lang="en-US" sz="2000" dirty="0" smtClean="0">
                <a:solidFill>
                  <a:schemeClr val="accent2">
                    <a:lumMod val="20000"/>
                    <a:lumOff val="80000"/>
                  </a:schemeClr>
                </a:solidFill>
              </a:rPr>
              <a:t>Virtualization Servers </a:t>
            </a:r>
            <a:r>
              <a:rPr lang="en-US" sz="2000" dirty="0" smtClean="0"/>
              <a:t>with DPM 2007</a:t>
            </a:r>
          </a:p>
          <a:p>
            <a:pPr lvl="2"/>
            <a:r>
              <a:rPr lang="en-US" sz="2000" dirty="0" smtClean="0"/>
              <a:t>How to Protect </a:t>
            </a:r>
            <a:r>
              <a:rPr lang="en-US" sz="2000" dirty="0" smtClean="0">
                <a:solidFill>
                  <a:schemeClr val="accent2">
                    <a:lumMod val="20000"/>
                    <a:lumOff val="80000"/>
                  </a:schemeClr>
                </a:solidFill>
              </a:rPr>
              <a:t>SharePoint Server </a:t>
            </a:r>
            <a:r>
              <a:rPr lang="en-US" sz="2000" dirty="0" smtClean="0"/>
              <a:t>with DPM 2007</a:t>
            </a:r>
          </a:p>
          <a:p>
            <a:pPr lvl="2"/>
            <a:r>
              <a:rPr lang="en-US" sz="2000" dirty="0" smtClean="0"/>
              <a:t>TechNet virtual labs - for hands-on learning with DPM 2007 SP1</a:t>
            </a:r>
          </a:p>
          <a:p>
            <a:r>
              <a:rPr lang="en-US" sz="2800" dirty="0" smtClean="0"/>
              <a:t>E-mail</a:t>
            </a:r>
          </a:p>
          <a:p>
            <a:pPr lvl="1"/>
            <a:r>
              <a:rPr lang="en-US" sz="2400" dirty="0" smtClean="0"/>
              <a:t>dpmINFO@microsoft.com</a:t>
            </a:r>
          </a:p>
          <a:p>
            <a:endParaRPr lang="en-US" sz="2800"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230188"/>
            <a:ext cx="9144000" cy="664797"/>
          </a:xfrm>
        </p:spPr>
        <p:txBody>
          <a:bodyPr/>
          <a:lstStyle/>
          <a:p>
            <a:r>
              <a:rPr lang="en-US" dirty="0" smtClean="0"/>
              <a:t> What is coming DPM 2010 </a:t>
            </a:r>
            <a:r>
              <a:rPr lang="en-US" sz="3600" dirty="0" smtClean="0"/>
              <a:t>for applications</a:t>
            </a:r>
            <a:endParaRPr lang="en-US" dirty="0"/>
          </a:p>
        </p:txBody>
      </p:sp>
      <p:sp>
        <p:nvSpPr>
          <p:cNvPr id="2" name="Content Placeholder 1"/>
          <p:cNvSpPr>
            <a:spLocks noGrp="1"/>
          </p:cNvSpPr>
          <p:nvPr>
            <p:ph idx="1"/>
          </p:nvPr>
        </p:nvSpPr>
        <p:spPr/>
        <p:txBody>
          <a:bodyPr/>
          <a:lstStyle/>
          <a:p>
            <a:endParaRPr lang="en-US"/>
          </a:p>
        </p:txBody>
      </p:sp>
      <p:graphicFrame>
        <p:nvGraphicFramePr>
          <p:cNvPr id="5" name="Content Placeholder 11"/>
          <p:cNvGraphicFramePr>
            <a:graphicFrameLocks/>
          </p:cNvGraphicFramePr>
          <p:nvPr>
            <p:extLst>
              <p:ext uri="{D42A27DB-BD31-4B8C-83A1-F6EECF244321}">
                <p14:modId xmlns:p14="http://schemas.microsoft.com/office/powerpoint/2007/7/12/main" xmlns="" val="2748529309"/>
              </p:ext>
            </p:extLst>
          </p:nvPr>
        </p:nvGraphicFramePr>
        <p:xfrm>
          <a:off x="294936" y="1051559"/>
          <a:ext cx="8590878" cy="4952113"/>
        </p:xfrm>
        <a:graphic>
          <a:graphicData uri="http://schemas.openxmlformats.org/drawingml/2006/table">
            <a:tbl>
              <a:tblPr bandRow="1">
                <a:tableStyleId>{9DCAF9ED-07DC-4A11-8D7F-57B35C25682E}</a:tableStyleId>
              </a:tblPr>
              <a:tblGrid>
                <a:gridCol w="1296442"/>
                <a:gridCol w="7294436"/>
              </a:tblGrid>
              <a:tr h="970879">
                <a:tc>
                  <a:txBody>
                    <a:bodyPr/>
                    <a:lstStyle/>
                    <a:p>
                      <a:r>
                        <a:rPr lang="en-US" sz="1600" b="1" dirty="0" smtClean="0"/>
                        <a:t>File Services</a:t>
                      </a:r>
                      <a:endParaRPr lang="en-US" sz="1600" b="1" dirty="0"/>
                    </a:p>
                  </a:txBody>
                  <a:tcPr marL="93133" marR="93133" anchor="ctr"/>
                </a:tc>
                <a:tc>
                  <a:txBody>
                    <a:bodyPr/>
                    <a:lstStyle/>
                    <a:p>
                      <a:pPr marL="228600" marR="0" indent="-228600" algn="l" defTabSz="914400" rtl="0" eaLnBrk="1" fontAlgn="auto" latinLnBrk="0" hangingPunct="1">
                        <a:lnSpc>
                          <a:spcPct val="150000"/>
                        </a:lnSpc>
                        <a:spcBef>
                          <a:spcPts val="0"/>
                        </a:spcBef>
                        <a:spcAft>
                          <a:spcPts val="0"/>
                        </a:spcAft>
                        <a:buClrTx/>
                        <a:buSzTx/>
                        <a:buFont typeface="Arial" pitchFamily="34" charset="0"/>
                        <a:buChar char="•"/>
                        <a:tabLst/>
                        <a:defRPr/>
                      </a:pPr>
                      <a:r>
                        <a:rPr lang="en-US" sz="1600" dirty="0" smtClean="0"/>
                        <a:t>Windows</a:t>
                      </a:r>
                      <a:r>
                        <a:rPr lang="en-US" sz="1600" baseline="0" dirty="0" smtClean="0"/>
                        <a:t> Server 2003 through 2008 R2</a:t>
                      </a:r>
                    </a:p>
                    <a:p>
                      <a:pPr marL="228600" indent="-228600">
                        <a:lnSpc>
                          <a:spcPct val="150000"/>
                        </a:lnSpc>
                        <a:buFont typeface="Arial" pitchFamily="34" charset="0"/>
                        <a:buChar char="•"/>
                      </a:pPr>
                      <a:r>
                        <a:rPr lang="en-US" sz="1600" baseline="0" dirty="0" smtClean="0"/>
                        <a:t>Self-Service End-User Restore directly from Windows Explorer or Microsoft Office</a:t>
                      </a:r>
                      <a:endParaRPr lang="en-US" sz="1600" dirty="0"/>
                    </a:p>
                  </a:txBody>
                  <a:tcPr marL="93133" marR="93133" anchor="ctr"/>
                </a:tc>
              </a:tr>
              <a:tr h="1774882">
                <a:tc>
                  <a:txBody>
                    <a:bodyPr/>
                    <a:lstStyle/>
                    <a:p>
                      <a:r>
                        <a:rPr lang="en-US" sz="1600" b="1" dirty="0" smtClean="0"/>
                        <a:t>SQL</a:t>
                      </a:r>
                      <a:endParaRPr lang="en-US" sz="1600" b="1" dirty="0"/>
                    </a:p>
                  </a:txBody>
                  <a:tcPr marL="93133" marR="93133" anchor="ctr"/>
                </a:tc>
                <a:tc>
                  <a:txBody>
                    <a:bodyPr/>
                    <a:lstStyle/>
                    <a:p>
                      <a:pPr marL="228600" indent="-228600">
                        <a:lnSpc>
                          <a:spcPct val="150000"/>
                        </a:lnSpc>
                        <a:buFont typeface="Arial" pitchFamily="34" charset="0"/>
                        <a:buChar char="•"/>
                      </a:pPr>
                      <a:r>
                        <a:rPr lang="en-US" sz="1600" baseline="0" dirty="0" smtClean="0"/>
                        <a:t>SQL Server 2000 through 2008, including SAP® </a:t>
                      </a:r>
                    </a:p>
                    <a:p>
                      <a:pPr marL="228600" indent="-228600">
                        <a:lnSpc>
                          <a:spcPct val="150000"/>
                        </a:lnSpc>
                        <a:buFont typeface="Arial" pitchFamily="34" charset="0"/>
                        <a:buChar char="•"/>
                      </a:pPr>
                      <a:r>
                        <a:rPr lang="en-US" sz="1600" baseline="0" dirty="0" smtClean="0"/>
                        <a:t>Protect entire SQL instance – auto-protection of new DB’s</a:t>
                      </a:r>
                    </a:p>
                    <a:p>
                      <a:pPr marL="228600" indent="-228600">
                        <a:lnSpc>
                          <a:spcPct val="150000"/>
                        </a:lnSpc>
                        <a:buFont typeface="Arial" pitchFamily="34" charset="0"/>
                        <a:buChar char="•"/>
                      </a:pPr>
                      <a:r>
                        <a:rPr lang="en-US" sz="1600" baseline="0" dirty="0" smtClean="0"/>
                        <a:t>Ability to protect 1000’s of DB’s using a single DPM server</a:t>
                      </a:r>
                    </a:p>
                    <a:p>
                      <a:pPr marL="228600" indent="-228600">
                        <a:lnSpc>
                          <a:spcPct val="150000"/>
                        </a:lnSpc>
                        <a:buFont typeface="Arial" pitchFamily="34" charset="0"/>
                        <a:buChar char="•"/>
                      </a:pPr>
                      <a:r>
                        <a:rPr lang="en-US" sz="1600" baseline="0" dirty="0" smtClean="0"/>
                        <a:t>Self-Service Restore Tool for Database Administrators</a:t>
                      </a:r>
                    </a:p>
                    <a:p>
                      <a:pPr marL="228600" indent="-228600">
                        <a:lnSpc>
                          <a:spcPct val="150000"/>
                        </a:lnSpc>
                        <a:buFont typeface="Arial" pitchFamily="34" charset="0"/>
                        <a:buChar char="•"/>
                      </a:pPr>
                      <a:r>
                        <a:rPr lang="en-US" sz="1600" baseline="0" dirty="0" smtClean="0"/>
                        <a:t>Recover 2005 databases to 2008 servers</a:t>
                      </a:r>
                    </a:p>
                  </a:txBody>
                  <a:tcPr marL="93133" marR="93133" anchor="ctr"/>
                </a:tc>
              </a:tr>
              <a:tr h="1132703">
                <a:tc>
                  <a:txBody>
                    <a:bodyPr/>
                    <a:lstStyle/>
                    <a:p>
                      <a:r>
                        <a:rPr lang="en-US" sz="1600" b="1" dirty="0" smtClean="0"/>
                        <a:t>SharePoint</a:t>
                      </a:r>
                    </a:p>
                  </a:txBody>
                  <a:tcPr marL="93133" marR="93133" anchor="ctr"/>
                </a:tc>
                <a:tc>
                  <a:txBody>
                    <a:bodyPr/>
                    <a:lstStyle/>
                    <a:p>
                      <a:pPr marL="228600" marR="0" indent="-228600" algn="l" defTabSz="914363" rtl="0" eaLnBrk="1" fontAlgn="auto" latinLnBrk="0" hangingPunct="1">
                        <a:lnSpc>
                          <a:spcPct val="150000"/>
                        </a:lnSpc>
                        <a:spcBef>
                          <a:spcPts val="0"/>
                        </a:spcBef>
                        <a:spcAft>
                          <a:spcPts val="0"/>
                        </a:spcAft>
                        <a:buClrTx/>
                        <a:buSzTx/>
                        <a:buFont typeface="Arial" pitchFamily="34" charset="0"/>
                        <a:buChar char="•"/>
                        <a:tabLst/>
                        <a:defRPr/>
                      </a:pPr>
                      <a:r>
                        <a:rPr lang="en-US" sz="1600" baseline="0" dirty="0" smtClean="0"/>
                        <a:t>Office 14, MOSS 2007 and SPS 2003</a:t>
                      </a:r>
                    </a:p>
                    <a:p>
                      <a:pPr marL="228600" marR="0" indent="-228600" algn="l" defTabSz="914400" rtl="0" eaLnBrk="1" fontAlgn="auto" latinLnBrk="0" hangingPunct="1">
                        <a:lnSpc>
                          <a:spcPct val="150000"/>
                        </a:lnSpc>
                        <a:spcBef>
                          <a:spcPts val="0"/>
                        </a:spcBef>
                        <a:spcAft>
                          <a:spcPts val="0"/>
                        </a:spcAft>
                        <a:buClrTx/>
                        <a:buSzTx/>
                        <a:buFont typeface="Arial" pitchFamily="34" charset="0"/>
                        <a:buChar char="•"/>
                        <a:tabLst/>
                        <a:defRPr/>
                      </a:pPr>
                      <a:r>
                        <a:rPr lang="en-US" sz="1600" baseline="0" dirty="0" smtClean="0"/>
                        <a:t>Auto-protection of new content databases within Farm </a:t>
                      </a:r>
                    </a:p>
                    <a:p>
                      <a:pPr marL="228600" indent="-228600">
                        <a:lnSpc>
                          <a:spcPct val="150000"/>
                        </a:lnSpc>
                        <a:buFont typeface="Arial" pitchFamily="34" charset="0"/>
                        <a:buChar char="•"/>
                      </a:pPr>
                      <a:r>
                        <a:rPr lang="en-US" sz="1600" baseline="0" dirty="0" smtClean="0"/>
                        <a:t>Protect the Farm, Recover an Individual Document</a:t>
                      </a:r>
                    </a:p>
                  </a:txBody>
                  <a:tcPr marL="93133" marR="93133" anchor="ctr"/>
                </a:tc>
              </a:tr>
              <a:tr h="872274">
                <a:tc>
                  <a:txBody>
                    <a:bodyPr/>
                    <a:lstStyle/>
                    <a:p>
                      <a:r>
                        <a:rPr lang="en-US" sz="1600" b="1" dirty="0" smtClean="0"/>
                        <a:t>Exchange</a:t>
                      </a:r>
                      <a:endParaRPr lang="en-US" sz="1600" b="1" dirty="0"/>
                    </a:p>
                  </a:txBody>
                  <a:tcPr marL="93133" marR="93133" anchor="ctr"/>
                </a:tc>
                <a:tc>
                  <a:txBody>
                    <a:bodyPr/>
                    <a:lstStyle/>
                    <a:p>
                      <a:pPr marL="228600" marR="0" indent="-228600" algn="l" defTabSz="914363" rtl="0" eaLnBrk="1" fontAlgn="auto" latinLnBrk="0" hangingPunct="1">
                        <a:lnSpc>
                          <a:spcPct val="150000"/>
                        </a:lnSpc>
                        <a:spcBef>
                          <a:spcPts val="0"/>
                        </a:spcBef>
                        <a:spcAft>
                          <a:spcPts val="0"/>
                        </a:spcAft>
                        <a:buClrTx/>
                        <a:buSzTx/>
                        <a:buFont typeface="Arial" pitchFamily="34" charset="0"/>
                        <a:buChar char="•"/>
                        <a:tabLst/>
                        <a:defRPr/>
                      </a:pPr>
                      <a:r>
                        <a:rPr lang="en-US" sz="1600" baseline="0" dirty="0" smtClean="0"/>
                        <a:t>Exchange 2003 through 2010</a:t>
                      </a:r>
                    </a:p>
                    <a:p>
                      <a:pPr marL="228600" marR="0" indent="-228600" algn="l" defTabSz="914363" rtl="0" eaLnBrk="1" fontAlgn="auto" latinLnBrk="0" hangingPunct="1">
                        <a:lnSpc>
                          <a:spcPct val="150000"/>
                        </a:lnSpc>
                        <a:spcBef>
                          <a:spcPts val="0"/>
                        </a:spcBef>
                        <a:spcAft>
                          <a:spcPts val="0"/>
                        </a:spcAft>
                        <a:buClrTx/>
                        <a:buSzTx/>
                        <a:buFont typeface="Arial" pitchFamily="34" charset="0"/>
                        <a:buChar char="•"/>
                        <a:tabLst/>
                        <a:defRPr/>
                      </a:pPr>
                      <a:r>
                        <a:rPr lang="en-US" sz="1600" baseline="0" dirty="0" smtClean="0"/>
                        <a:t>Optimizations for SCC, CCR, SCR, DAG and ESE offloading</a:t>
                      </a:r>
                    </a:p>
                  </a:txBody>
                  <a:tcPr marL="93133" marR="93133" anchor="ctr"/>
                </a:tc>
              </a:tr>
            </a:tbl>
          </a:graphicData>
        </a:graphic>
      </p:graphicFrame>
    </p:spTree>
    <p:extLst>
      <p:ext uri="{BB962C8B-B14F-4D97-AF65-F5344CB8AC3E}">
        <p14:creationId xmlns:p14="http://schemas.microsoft.com/office/powerpoint/2007/7/12/main" xmlns="" val="1273630149"/>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04727" y="1463893"/>
            <a:ext cx="1989887" cy="4288594"/>
            <a:chOff x="104727" y="1463893"/>
            <a:chExt cx="1989887" cy="4288594"/>
          </a:xfrm>
        </p:grpSpPr>
        <p:grpSp>
          <p:nvGrpSpPr>
            <p:cNvPr id="105" name="Group 104"/>
            <p:cNvGrpSpPr/>
            <p:nvPr/>
          </p:nvGrpSpPr>
          <p:grpSpPr>
            <a:xfrm>
              <a:off x="1770017" y="1467563"/>
              <a:ext cx="324597" cy="4284924"/>
              <a:chOff x="1770017" y="1562986"/>
              <a:chExt cx="324597" cy="4284924"/>
            </a:xfrm>
          </p:grpSpPr>
          <p:cxnSp>
            <p:nvCxnSpPr>
              <p:cNvPr id="24" name="Straight Connector 23"/>
              <p:cNvCxnSpPr/>
              <p:nvPr/>
            </p:nvCxnSpPr>
            <p:spPr>
              <a:xfrm rot="16200000" flipH="1">
                <a:off x="-69114" y="3684182"/>
                <a:ext cx="4284924" cy="4253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1770017" y="1879600"/>
                <a:ext cx="281467" cy="44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V="1">
                <a:off x="1795895" y="2666620"/>
                <a:ext cx="281467" cy="44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V="1">
                <a:off x="1813147" y="3389953"/>
                <a:ext cx="281467" cy="44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flipV="1">
                <a:off x="1813147" y="4088263"/>
                <a:ext cx="281467" cy="44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V="1">
                <a:off x="1813147" y="4786573"/>
                <a:ext cx="281467" cy="44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V="1">
                <a:off x="1813147" y="5571319"/>
                <a:ext cx="281467" cy="44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29279" y="2163805"/>
              <a:ext cx="1407512" cy="555912"/>
              <a:chOff x="529279" y="2259228"/>
              <a:chExt cx="1407512" cy="555912"/>
            </a:xfrm>
          </p:grpSpPr>
          <p:pic>
            <p:nvPicPr>
              <p:cNvPr id="167" name="Picture 3" descr="D:\MyPictures\MediaBank\DPM v2 protected workload logos (Exchange, SQL, SharePoint, Virtual Server)\SQL_bL.png"/>
              <p:cNvPicPr>
                <a:picLocks noChangeAspect="1" noChangeArrowheads="1"/>
              </p:cNvPicPr>
              <p:nvPr/>
            </p:nvPicPr>
            <p:blipFill>
              <a:blip r:embed="rId4">
                <a:lum bright="100000" contrast="100000"/>
              </a:blip>
              <a:srcRect/>
              <a:stretch>
                <a:fillRect/>
              </a:stretch>
            </p:blipFill>
            <p:spPr bwMode="auto">
              <a:xfrm>
                <a:off x="529279" y="2512216"/>
                <a:ext cx="833845" cy="233029"/>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179" name="Group 178"/>
              <p:cNvGrpSpPr/>
              <p:nvPr/>
            </p:nvGrpSpPr>
            <p:grpSpPr>
              <a:xfrm>
                <a:off x="1296588" y="2259228"/>
                <a:ext cx="640203" cy="555912"/>
                <a:chOff x="1705369" y="2022475"/>
                <a:chExt cx="708891" cy="615556"/>
              </a:xfrm>
            </p:grpSpPr>
            <p:pic>
              <p:nvPicPr>
                <p:cNvPr id="180" name="Picture 2" descr="D:\Projects\Microsoft\DPM_Deck\images\Vista (344).png"/>
                <p:cNvPicPr>
                  <a:picLocks noChangeAspect="1" noChangeArrowheads="1"/>
                </p:cNvPicPr>
                <p:nvPr/>
              </p:nvPicPr>
              <p:blipFill>
                <a:blip r:embed="rId5" cstate="print"/>
                <a:srcRect/>
                <a:stretch>
                  <a:fillRect/>
                </a:stretch>
              </p:blipFill>
              <p:spPr bwMode="auto">
                <a:xfrm>
                  <a:off x="1705369" y="2022475"/>
                  <a:ext cx="615556" cy="615556"/>
                </a:xfrm>
                <a:prstGeom prst="rect">
                  <a:avLst/>
                </a:prstGeom>
                <a:noFill/>
              </p:spPr>
            </p:pic>
            <p:grpSp>
              <p:nvGrpSpPr>
                <p:cNvPr id="181" name="Group 16"/>
                <p:cNvGrpSpPr/>
                <p:nvPr/>
              </p:nvGrpSpPr>
              <p:grpSpPr>
                <a:xfrm>
                  <a:off x="2089904" y="2320602"/>
                  <a:ext cx="324356" cy="317429"/>
                  <a:chOff x="6691381" y="3538566"/>
                  <a:chExt cx="1282751" cy="1346654"/>
                </a:xfrm>
              </p:grpSpPr>
              <p:sp>
                <p:nvSpPr>
                  <p:cNvPr id="183" name="Oval 182"/>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grpSp>
                <p:nvGrpSpPr>
                  <p:cNvPr id="184" name="Group 17"/>
                  <p:cNvGrpSpPr/>
                  <p:nvPr/>
                </p:nvGrpSpPr>
                <p:grpSpPr>
                  <a:xfrm flipH="1">
                    <a:off x="6802955" y="3538566"/>
                    <a:ext cx="915230" cy="1242090"/>
                    <a:chOff x="8100716" y="3773214"/>
                    <a:chExt cx="441437" cy="599089"/>
                  </a:xfrm>
                </p:grpSpPr>
                <p:sp>
                  <p:nvSpPr>
                    <p:cNvPr id="185" name="Flowchart: Magnetic Disk 184"/>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186" name="Oval 185"/>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grpSp>
            </p:grpSp>
          </p:grpSp>
        </p:grpSp>
        <p:grpSp>
          <p:nvGrpSpPr>
            <p:cNvPr id="20" name="Group 19"/>
            <p:cNvGrpSpPr/>
            <p:nvPr/>
          </p:nvGrpSpPr>
          <p:grpSpPr>
            <a:xfrm>
              <a:off x="104727" y="2875004"/>
              <a:ext cx="1832064" cy="565847"/>
              <a:chOff x="94286" y="2970427"/>
              <a:chExt cx="1832064" cy="565847"/>
            </a:xfrm>
          </p:grpSpPr>
          <p:pic>
            <p:nvPicPr>
              <p:cNvPr id="175" name="Picture 174" descr="SharePoint_Prod_Tech_bw.png"/>
              <p:cNvPicPr>
                <a:picLocks noChangeAspect="1"/>
              </p:cNvPicPr>
              <p:nvPr/>
            </p:nvPicPr>
            <p:blipFill>
              <a:blip r:embed="rId6" cstate="print">
                <a:lum bright="100000" contrast="100000"/>
              </a:blip>
              <a:stretch>
                <a:fillRect/>
              </a:stretch>
            </p:blipFill>
            <p:spPr>
              <a:xfrm>
                <a:off x="94286" y="3121947"/>
                <a:ext cx="1375162" cy="414327"/>
              </a:xfrm>
              <a:prstGeom prst="rect">
                <a:avLst/>
              </a:prstGeom>
              <a:effectLst>
                <a:outerShdw blurRad="50800" dist="38100" dir="2700000" algn="tl" rotWithShape="0">
                  <a:prstClr val="black">
                    <a:alpha val="40000"/>
                  </a:prstClr>
                </a:outerShdw>
              </a:effectLst>
            </p:spPr>
          </p:pic>
          <p:grpSp>
            <p:nvGrpSpPr>
              <p:cNvPr id="187" name="Group 186"/>
              <p:cNvGrpSpPr/>
              <p:nvPr/>
            </p:nvGrpSpPr>
            <p:grpSpPr>
              <a:xfrm>
                <a:off x="1284917" y="2970427"/>
                <a:ext cx="641433" cy="538537"/>
                <a:chOff x="1705369" y="2742142"/>
                <a:chExt cx="733168" cy="615556"/>
              </a:xfrm>
            </p:grpSpPr>
            <p:pic>
              <p:nvPicPr>
                <p:cNvPr id="189" name="Picture 2" descr="D:\Projects\Microsoft\DPM_Deck\images\Vista (344).png"/>
                <p:cNvPicPr>
                  <a:picLocks noChangeAspect="1" noChangeArrowheads="1"/>
                </p:cNvPicPr>
                <p:nvPr/>
              </p:nvPicPr>
              <p:blipFill>
                <a:blip r:embed="rId7" cstate="print"/>
                <a:srcRect/>
                <a:stretch>
                  <a:fillRect/>
                </a:stretch>
              </p:blipFill>
              <p:spPr bwMode="auto">
                <a:xfrm>
                  <a:off x="1705369" y="2742142"/>
                  <a:ext cx="615556" cy="615556"/>
                </a:xfrm>
                <a:prstGeom prst="rect">
                  <a:avLst/>
                </a:prstGeom>
                <a:noFill/>
              </p:spPr>
            </p:pic>
            <p:grpSp>
              <p:nvGrpSpPr>
                <p:cNvPr id="190" name="Group 16"/>
                <p:cNvGrpSpPr/>
                <p:nvPr/>
              </p:nvGrpSpPr>
              <p:grpSpPr>
                <a:xfrm>
                  <a:off x="2114181" y="3040269"/>
                  <a:ext cx="324356" cy="317429"/>
                  <a:chOff x="6691381" y="3538566"/>
                  <a:chExt cx="1282751" cy="1346654"/>
                </a:xfrm>
              </p:grpSpPr>
              <p:sp>
                <p:nvSpPr>
                  <p:cNvPr id="191" name="Oval 190"/>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192" name="Group 17"/>
                  <p:cNvGrpSpPr/>
                  <p:nvPr/>
                </p:nvGrpSpPr>
                <p:grpSpPr>
                  <a:xfrm flipH="1">
                    <a:off x="6802955" y="3538566"/>
                    <a:ext cx="915230" cy="1242090"/>
                    <a:chOff x="8100716" y="3773214"/>
                    <a:chExt cx="441437" cy="599089"/>
                  </a:xfrm>
                </p:grpSpPr>
                <p:sp>
                  <p:nvSpPr>
                    <p:cNvPr id="193" name="Flowchart: Magnetic Disk 192"/>
                    <p:cNvSpPr/>
                    <p:nvPr/>
                  </p:nvSpPr>
                  <p:spPr>
                    <a:xfrm>
                      <a:off x="8100719" y="3773214"/>
                      <a:ext cx="441434" cy="599089"/>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195" name="Oval 194"/>
                    <p:cNvSpPr/>
                    <p:nvPr/>
                  </p:nvSpPr>
                  <p:spPr>
                    <a:xfrm>
                      <a:off x="8100716" y="3773214"/>
                      <a:ext cx="438912" cy="194854"/>
                    </a:xfrm>
                    <a:prstGeom prst="ellipse">
                      <a:avLst/>
                    </a:prstGeom>
                    <a:gradFill>
                      <a:gsLst>
                        <a:gs pos="31000">
                          <a:sysClr val="window" lastClr="FFFFFF"/>
                        </a:gs>
                        <a:gs pos="82000">
                          <a:srgbClr val="691987">
                            <a:lumMod val="40000"/>
                            <a:lumOff val="60000"/>
                          </a:srgbClr>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grpSp>
            </p:grpSp>
          </p:grpSp>
        </p:grpSp>
        <p:grpSp>
          <p:nvGrpSpPr>
            <p:cNvPr id="18" name="Group 17"/>
            <p:cNvGrpSpPr/>
            <p:nvPr/>
          </p:nvGrpSpPr>
          <p:grpSpPr>
            <a:xfrm>
              <a:off x="308014" y="1463893"/>
              <a:ext cx="1628777" cy="531598"/>
              <a:chOff x="299032" y="1559316"/>
              <a:chExt cx="1628777" cy="531598"/>
            </a:xfrm>
          </p:grpSpPr>
          <p:sp>
            <p:nvSpPr>
              <p:cNvPr id="162" name="Line 56"/>
              <p:cNvSpPr>
                <a:spLocks noChangeShapeType="1"/>
              </p:cNvSpPr>
              <p:nvPr/>
            </p:nvSpPr>
            <p:spPr bwMode="auto">
              <a:xfrm>
                <a:off x="1802397" y="1780358"/>
                <a:ext cx="125412" cy="0"/>
              </a:xfrm>
              <a:prstGeom prst="line">
                <a:avLst/>
              </a:prstGeom>
              <a:noFill/>
              <a:ln w="38100" cap="rnd">
                <a:solidFill>
                  <a:srgbClr val="000000"/>
                </a:solidFill>
                <a:prstDash val="sysDot"/>
                <a:round/>
                <a:headEnd/>
                <a:tailEnd/>
              </a:ln>
            </p:spPr>
            <p:txBody>
              <a:bodyPr/>
              <a:lstStyle/>
              <a:p>
                <a:pPr eaLnBrk="0" fontAlgn="auto" hangingPunct="0">
                  <a:spcBef>
                    <a:spcPts val="0"/>
                  </a:spcBef>
                  <a:spcAft>
                    <a:spcPts val="0"/>
                  </a:spcAft>
                  <a:buClrTx/>
                  <a:buNone/>
                  <a:defRPr/>
                </a:pPr>
                <a:endParaRPr kumimoji="0" lang="en-US" sz="1800" b="0" i="0" u="none" strike="noStrike" kern="1200" cap="none" spc="0" normalizeH="0" baseline="0" noProof="0">
                  <a:ln>
                    <a:noFill/>
                  </a:ln>
                  <a:effectLst/>
                  <a:uLnTx/>
                  <a:uFillTx/>
                  <a:latin typeface="Segoe"/>
                  <a:ea typeface="+mn-ea"/>
                  <a:cs typeface="+mn-cs"/>
                </a:endParaRPr>
              </a:p>
            </p:txBody>
          </p:sp>
          <p:pic>
            <p:nvPicPr>
              <p:cNvPr id="163" name="Picture 2" descr="D:\MyPictures\MediaBank\DPM v2 protected workload logos (Exchange, SQL, SharePoint, Virtual Server)\ExchSvr_bL.png"/>
              <p:cNvPicPr>
                <a:picLocks noChangeAspect="1" noChangeArrowheads="1"/>
              </p:cNvPicPr>
              <p:nvPr/>
            </p:nvPicPr>
            <p:blipFill>
              <a:blip r:embed="rId8">
                <a:lum bright="100000" contrast="100000"/>
              </a:blip>
              <a:srcRect/>
              <a:stretch>
                <a:fillRect/>
              </a:stretch>
            </p:blipFill>
            <p:spPr bwMode="auto">
              <a:xfrm>
                <a:off x="299032" y="1837861"/>
                <a:ext cx="1083910" cy="214469"/>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225" name="Group 224"/>
              <p:cNvGrpSpPr/>
              <p:nvPr/>
            </p:nvGrpSpPr>
            <p:grpSpPr>
              <a:xfrm>
                <a:off x="1316450" y="1559316"/>
                <a:ext cx="531598" cy="531598"/>
                <a:chOff x="1705369" y="1277408"/>
                <a:chExt cx="615556" cy="615556"/>
              </a:xfrm>
            </p:grpSpPr>
            <p:pic>
              <p:nvPicPr>
                <p:cNvPr id="226" name="Picture 2" descr="D:\Projects\Microsoft\DPM_Deck\images\Vista (344).png"/>
                <p:cNvPicPr>
                  <a:picLocks noChangeAspect="1" noChangeArrowheads="1"/>
                </p:cNvPicPr>
                <p:nvPr/>
              </p:nvPicPr>
              <p:blipFill>
                <a:blip r:embed="rId9" cstate="print"/>
                <a:srcRect/>
                <a:stretch>
                  <a:fillRect/>
                </a:stretch>
              </p:blipFill>
              <p:spPr bwMode="auto">
                <a:xfrm>
                  <a:off x="1705369" y="1277408"/>
                  <a:ext cx="615556" cy="615556"/>
                </a:xfrm>
                <a:prstGeom prst="rect">
                  <a:avLst/>
                </a:prstGeom>
                <a:noFill/>
              </p:spPr>
            </p:pic>
            <p:pic>
              <p:nvPicPr>
                <p:cNvPr id="227" name="Picture 5" descr="D:\ref\air\buttons\All_Vista\VISTA_05\oobefldr.dll_I0066_0409.png"/>
                <p:cNvPicPr>
                  <a:picLocks noChangeAspect="1" noChangeArrowheads="1"/>
                </p:cNvPicPr>
                <p:nvPr/>
              </p:nvPicPr>
              <p:blipFill>
                <a:blip r:embed="rId10" cstate="print"/>
                <a:srcRect/>
                <a:stretch>
                  <a:fillRect/>
                </a:stretch>
              </p:blipFill>
              <p:spPr bwMode="auto">
                <a:xfrm>
                  <a:off x="2001817" y="1552655"/>
                  <a:ext cx="316754" cy="316755"/>
                </a:xfrm>
                <a:prstGeom prst="rect">
                  <a:avLst/>
                </a:prstGeom>
                <a:noFill/>
              </p:spPr>
            </p:pic>
          </p:grpSp>
        </p:grpSp>
        <p:grpSp>
          <p:nvGrpSpPr>
            <p:cNvPr id="107" name="Group 106"/>
            <p:cNvGrpSpPr/>
            <p:nvPr/>
          </p:nvGrpSpPr>
          <p:grpSpPr>
            <a:xfrm>
              <a:off x="201799" y="5087365"/>
              <a:ext cx="1781671" cy="550481"/>
              <a:chOff x="201799" y="5182788"/>
              <a:chExt cx="1781671" cy="550481"/>
            </a:xfrm>
          </p:grpSpPr>
          <p:sp>
            <p:nvSpPr>
              <p:cNvPr id="173" name="Text Box 61"/>
              <p:cNvSpPr txBox="1">
                <a:spLocks noChangeArrowheads="1"/>
              </p:cNvSpPr>
              <p:nvPr/>
            </p:nvSpPr>
            <p:spPr bwMode="auto">
              <a:xfrm>
                <a:off x="490649" y="5502443"/>
                <a:ext cx="1014301" cy="230826"/>
              </a:xfrm>
              <a:prstGeom prst="rect">
                <a:avLst/>
              </a:prstGeom>
              <a:noFill/>
              <a:ln w="9525">
                <a:noFill/>
                <a:miter lim="800000"/>
                <a:headEnd/>
                <a:tailEnd/>
              </a:ln>
              <a:effectLst/>
            </p:spPr>
            <p:txBody>
              <a:bodyPr wrap="square" lIns="91435" tIns="45717" rIns="91435" bIns="45717">
                <a:spAutoFit/>
              </a:bodyPr>
              <a:lstStyle/>
              <a:p>
                <a:pPr algn="l" rtl="0" eaLnBrk="0" hangingPunct="0">
                  <a:buNone/>
                  <a:defRPr/>
                </a:pPr>
                <a:r>
                  <a:rPr lang="en-US" sz="900" i="1" kern="1200" dirty="0">
                    <a:effectLst>
                      <a:outerShdw blurRad="38100" dist="38100" dir="2700000" algn="tl">
                        <a:srgbClr val="000000">
                          <a:alpha val="43137"/>
                        </a:srgbClr>
                      </a:outerShdw>
                    </a:effectLst>
                    <a:latin typeface="Segoe"/>
                    <a:ea typeface="+mn-ea"/>
                    <a:cs typeface="+mn-cs"/>
                  </a:rPr>
                  <a:t>file </a:t>
                </a:r>
                <a:r>
                  <a:rPr lang="en-US" sz="900" i="1" kern="1200" dirty="0" smtClean="0">
                    <a:effectLst>
                      <a:outerShdw blurRad="38100" dist="38100" dir="2700000" algn="tl">
                        <a:srgbClr val="000000">
                          <a:alpha val="43137"/>
                        </a:srgbClr>
                      </a:outerShdw>
                    </a:effectLst>
                    <a:latin typeface="Segoe"/>
                    <a:ea typeface="+mn-ea"/>
                    <a:cs typeface="+mn-cs"/>
                  </a:rPr>
                  <a:t>services</a:t>
                </a:r>
                <a:endParaRPr lang="en-US" sz="1050" i="1" kern="1200" dirty="0">
                  <a:effectLst>
                    <a:outerShdw blurRad="38100" dist="38100" dir="2700000" algn="tl">
                      <a:srgbClr val="000000">
                        <a:alpha val="43137"/>
                      </a:srgbClr>
                    </a:outerShdw>
                  </a:effectLst>
                  <a:latin typeface="Segoe"/>
                  <a:ea typeface="+mn-ea"/>
                  <a:cs typeface="+mn-cs"/>
                </a:endParaRPr>
              </a:p>
            </p:txBody>
          </p:sp>
          <p:grpSp>
            <p:nvGrpSpPr>
              <p:cNvPr id="232" name="Group 231"/>
              <p:cNvGrpSpPr/>
              <p:nvPr/>
            </p:nvGrpSpPr>
            <p:grpSpPr>
              <a:xfrm>
                <a:off x="1381163" y="5182788"/>
                <a:ext cx="602307" cy="538012"/>
                <a:chOff x="1705369" y="3512608"/>
                <a:chExt cx="689118" cy="615556"/>
              </a:xfrm>
            </p:grpSpPr>
            <p:pic>
              <p:nvPicPr>
                <p:cNvPr id="233" name="Picture 2" descr="D:\Projects\Microsoft\DPM_Deck\images\Vista (344).png"/>
                <p:cNvPicPr>
                  <a:picLocks noChangeAspect="1" noChangeArrowheads="1"/>
                </p:cNvPicPr>
                <p:nvPr/>
              </p:nvPicPr>
              <p:blipFill>
                <a:blip r:embed="rId11" cstate="print"/>
                <a:srcRect/>
                <a:stretch>
                  <a:fillRect/>
                </a:stretch>
              </p:blipFill>
              <p:spPr bwMode="auto">
                <a:xfrm>
                  <a:off x="1705369" y="3512608"/>
                  <a:ext cx="615556" cy="615556"/>
                </a:xfrm>
                <a:prstGeom prst="rect">
                  <a:avLst/>
                </a:prstGeom>
                <a:noFill/>
              </p:spPr>
            </p:pic>
            <p:pic>
              <p:nvPicPr>
                <p:cNvPr id="234" name="Picture 6" descr="D:\ref\air\buttons\All_Vista\VISTA_01\3.png"/>
                <p:cNvPicPr>
                  <a:picLocks noChangeAspect="1" noChangeArrowheads="1"/>
                </p:cNvPicPr>
                <p:nvPr/>
              </p:nvPicPr>
              <p:blipFill>
                <a:blip r:embed="rId12" cstate="print"/>
                <a:srcRect/>
                <a:stretch>
                  <a:fillRect/>
                </a:stretch>
              </p:blipFill>
              <p:spPr bwMode="auto">
                <a:xfrm>
                  <a:off x="2070120" y="3769943"/>
                  <a:ext cx="324367" cy="324367"/>
                </a:xfrm>
                <a:prstGeom prst="rect">
                  <a:avLst/>
                </a:prstGeom>
                <a:noFill/>
              </p:spPr>
            </p:pic>
          </p:grpSp>
          <p:pic>
            <p:nvPicPr>
              <p:cNvPr id="1029" name="Picture 5" descr="D:\Pictures\- MediaBank\Windows Server\ws03_rgb_r.png"/>
              <p:cNvPicPr>
                <a:picLocks noChangeAspect="1" noChangeArrowheads="1"/>
              </p:cNvPicPr>
              <p:nvPr/>
            </p:nvPicPr>
            <p:blipFill rotWithShape="1">
              <a:blip r:embed="rId13" cstate="print">
                <a:extLst>
                  <a:ext uri="28A0092B-C50C-407e-A947-70E740481C1C">
                    <a14:useLocalDpi xmlns:a14="http://schemas.microsoft.com/office/drawing/2007/7/7/main" xmlns="" val="0"/>
                  </a:ext>
                </a:extLst>
              </a:blip>
              <a:srcRect r="14311"/>
              <a:stretch/>
            </p:blipFill>
            <p:spPr bwMode="auto">
              <a:xfrm>
                <a:off x="201799" y="5347734"/>
                <a:ext cx="1244229" cy="220871"/>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grpSp>
        <p:grpSp>
          <p:nvGrpSpPr>
            <p:cNvPr id="101" name="Group 100"/>
            <p:cNvGrpSpPr/>
            <p:nvPr/>
          </p:nvGrpSpPr>
          <p:grpSpPr>
            <a:xfrm>
              <a:off x="373801" y="3584365"/>
              <a:ext cx="1486896" cy="541993"/>
              <a:chOff x="373801" y="3679788"/>
              <a:chExt cx="1486896" cy="541993"/>
            </a:xfrm>
          </p:grpSpPr>
          <p:grpSp>
            <p:nvGrpSpPr>
              <p:cNvPr id="21" name="Group 20"/>
              <p:cNvGrpSpPr/>
              <p:nvPr/>
            </p:nvGrpSpPr>
            <p:grpSpPr>
              <a:xfrm>
                <a:off x="373801" y="3679788"/>
                <a:ext cx="1477926" cy="541993"/>
                <a:chOff x="372139" y="3669155"/>
                <a:chExt cx="1477926" cy="541993"/>
              </a:xfrm>
            </p:grpSpPr>
            <p:pic>
              <p:nvPicPr>
                <p:cNvPr id="222" name="Picture 2" descr="D:\Projects\Microsoft\DPM_Deck\images\Vista (344).png"/>
                <p:cNvPicPr>
                  <a:picLocks noChangeAspect="1" noChangeArrowheads="1"/>
                </p:cNvPicPr>
                <p:nvPr/>
              </p:nvPicPr>
              <p:blipFill>
                <a:blip r:embed="rId14" cstate="print"/>
                <a:srcRect/>
                <a:stretch>
                  <a:fillRect/>
                </a:stretch>
              </p:blipFill>
              <p:spPr bwMode="auto">
                <a:xfrm>
                  <a:off x="1308072" y="3669155"/>
                  <a:ext cx="541993" cy="541993"/>
                </a:xfrm>
                <a:prstGeom prst="rect">
                  <a:avLst/>
                </a:prstGeom>
                <a:noFill/>
              </p:spPr>
            </p:pic>
            <p:pic>
              <p:nvPicPr>
                <p:cNvPr id="1027" name="Picture 3" descr="D:\Pictures\- MediaBank\BizTalk and Dynamics\Dynmc-brand_rgb_alt_r.png"/>
                <p:cNvPicPr>
                  <a:picLocks noChangeAspect="1" noChangeArrowheads="1"/>
                </p:cNvPicPr>
                <p:nvPr/>
              </p:nvPicPr>
              <p:blipFill>
                <a:blip r:embed="rId15" cstate="print">
                  <a:extLst>
                    <a:ext uri="28A0092B-C50C-407e-A947-70E740481C1C">
                      <a14:useLocalDpi xmlns:a14="http://schemas.microsoft.com/office/drawing/2007/7/7/main" xmlns="" val="0"/>
                    </a:ext>
                  </a:extLst>
                </a:blip>
                <a:srcRect/>
                <a:stretch>
                  <a:fillRect/>
                </a:stretch>
              </p:blipFill>
              <p:spPr bwMode="auto">
                <a:xfrm>
                  <a:off x="372139" y="3781856"/>
                  <a:ext cx="988827" cy="34357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grpSp>
          <p:pic>
            <p:nvPicPr>
              <p:cNvPr id="321" name="Picture 3" descr="D:\Pictures\- MediaBank\BizTalk and Dynamics\Dynmc-brand_rgb_alt_r.png"/>
              <p:cNvPicPr>
                <a:picLocks noChangeAspect="1" noChangeArrowheads="1"/>
              </p:cNvPicPr>
              <p:nvPr/>
            </p:nvPicPr>
            <p:blipFill rotWithShape="1">
              <a:blip r:embed="rId16" cstate="print">
                <a:extLst>
                  <a:ext uri="28A0092B-C50C-407e-A947-70E740481C1C">
                    <a14:useLocalDpi xmlns:a14="http://schemas.microsoft.com/office/drawing/2007/7/7/main" xmlns="" val="0"/>
                  </a:ext>
                </a:extLst>
              </a:blip>
              <a:srcRect r="61817" b="1031"/>
              <a:stretch/>
            </p:blipFill>
            <p:spPr bwMode="auto">
              <a:xfrm>
                <a:off x="1600090" y="3944889"/>
                <a:ext cx="260607" cy="234701"/>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grpSp>
        <p:grpSp>
          <p:nvGrpSpPr>
            <p:cNvPr id="1031" name="Group 1030"/>
            <p:cNvGrpSpPr/>
            <p:nvPr/>
          </p:nvGrpSpPr>
          <p:grpSpPr>
            <a:xfrm>
              <a:off x="143195" y="4339082"/>
              <a:ext cx="1751064" cy="614272"/>
              <a:chOff x="143195" y="4660136"/>
              <a:chExt cx="1751064" cy="614272"/>
            </a:xfrm>
          </p:grpSpPr>
          <p:grpSp>
            <p:nvGrpSpPr>
              <p:cNvPr id="22" name="Group 21"/>
              <p:cNvGrpSpPr/>
              <p:nvPr/>
            </p:nvGrpSpPr>
            <p:grpSpPr>
              <a:xfrm>
                <a:off x="143195" y="4660136"/>
                <a:ext cx="1751064" cy="552960"/>
                <a:chOff x="159486" y="4434505"/>
                <a:chExt cx="1751064" cy="552960"/>
              </a:xfrm>
            </p:grpSpPr>
            <p:grpSp>
              <p:nvGrpSpPr>
                <p:cNvPr id="235" name="Group 234"/>
                <p:cNvGrpSpPr/>
                <p:nvPr/>
              </p:nvGrpSpPr>
              <p:grpSpPr>
                <a:xfrm>
                  <a:off x="1382858" y="4459773"/>
                  <a:ext cx="527692" cy="527692"/>
                  <a:chOff x="2636703" y="1590675"/>
                  <a:chExt cx="615556" cy="615556"/>
                </a:xfrm>
              </p:grpSpPr>
              <p:pic>
                <p:nvPicPr>
                  <p:cNvPr id="237" name="Picture 2" descr="D:\Projects\Microsoft\DPM_Deck\images\Vista (344).png"/>
                  <p:cNvPicPr>
                    <a:picLocks noChangeAspect="1" noChangeArrowheads="1"/>
                  </p:cNvPicPr>
                  <p:nvPr/>
                </p:nvPicPr>
                <p:blipFill>
                  <a:blip r:embed="rId17" cstate="print"/>
                  <a:srcRect/>
                  <a:stretch>
                    <a:fillRect/>
                  </a:stretch>
                </p:blipFill>
                <p:spPr bwMode="auto">
                  <a:xfrm>
                    <a:off x="2636703" y="1590675"/>
                    <a:ext cx="615556" cy="615556"/>
                  </a:xfrm>
                  <a:prstGeom prst="rect">
                    <a:avLst/>
                  </a:prstGeom>
                  <a:noFill/>
                </p:spPr>
              </p:pic>
              <p:pic>
                <p:nvPicPr>
                  <p:cNvPr id="238" name="Picture 6" descr="D:\Projects\Microsoft\DPM PartnerVideo\images\windows.png"/>
                  <p:cNvPicPr>
                    <a:picLocks noChangeAspect="1" noChangeArrowheads="1"/>
                  </p:cNvPicPr>
                  <p:nvPr/>
                </p:nvPicPr>
                <p:blipFill>
                  <a:blip r:embed="rId18" cstate="print"/>
                  <a:srcRect/>
                  <a:stretch>
                    <a:fillRect/>
                  </a:stretch>
                </p:blipFill>
                <p:spPr bwMode="auto">
                  <a:xfrm>
                    <a:off x="2998712" y="1844461"/>
                    <a:ext cx="249053" cy="222295"/>
                  </a:xfrm>
                  <a:prstGeom prst="rect">
                    <a:avLst/>
                  </a:prstGeom>
                  <a:noFill/>
                </p:spPr>
              </p:pic>
            </p:grpSp>
            <p:pic>
              <p:nvPicPr>
                <p:cNvPr id="240" name="Picture 7" descr="D:\MyPictures\MediaBank\DPM v2 protected workload logos (Exchange, SQL, SharePoint, Virtual Server)\Virtual_05-R2_bL.png"/>
                <p:cNvPicPr>
                  <a:picLocks noChangeAspect="1" noChangeArrowheads="1"/>
                </p:cNvPicPr>
                <p:nvPr/>
              </p:nvPicPr>
              <p:blipFill>
                <a:blip r:embed="rId19" cstate="print">
                  <a:lum bright="100000" contrast="100000"/>
                </a:blip>
                <a:srcRect/>
                <a:stretch>
                  <a:fillRect/>
                </a:stretch>
              </p:blipFill>
              <p:spPr bwMode="auto">
                <a:xfrm>
                  <a:off x="336924" y="4434505"/>
                  <a:ext cx="1091793" cy="15177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8" name="Picture 4" descr="D:\Pictures\- MediaBank\Windows Server\HyperV\HyperV-Svr-1_bL_r.png"/>
                <p:cNvPicPr>
                  <a:picLocks noChangeAspect="1" noChangeArrowheads="1"/>
                </p:cNvPicPr>
                <p:nvPr/>
              </p:nvPicPr>
              <p:blipFill>
                <a:blip r:embed="rId20" cstate="print">
                  <a:extLst>
                    <a:ext uri="28A0092B-C50C-407e-A947-70E740481C1C">
                      <a14:useLocalDpi xmlns:a14="http://schemas.microsoft.com/office/drawing/2007/7/7/main" xmlns="" val="0"/>
                    </a:ext>
                  </a:extLst>
                </a:blip>
                <a:srcRect/>
                <a:stretch>
                  <a:fillRect/>
                </a:stretch>
              </p:blipFill>
              <p:spPr bwMode="auto">
                <a:xfrm>
                  <a:off x="159486" y="4655444"/>
                  <a:ext cx="1286541" cy="122043"/>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grpSp>
          <p:pic>
            <p:nvPicPr>
              <p:cNvPr id="1030" name="Picture 6" descr="D:\Pictures\- MediaBank\Virtualization\HyperV\WS08-HypeV_h_rgb_r.png"/>
              <p:cNvPicPr>
                <a:picLocks noChangeAspect="1" noChangeArrowheads="1"/>
              </p:cNvPicPr>
              <p:nvPr/>
            </p:nvPicPr>
            <p:blipFill rotWithShape="1">
              <a:blip r:embed="rId21" cstate="print">
                <a:extLst>
                  <a:ext uri="28A0092B-C50C-407e-A947-70E740481C1C">
                    <a14:useLocalDpi xmlns:a14="http://schemas.microsoft.com/office/drawing/2007/7/7/main" xmlns="" val="0"/>
                  </a:ext>
                </a:extLst>
              </a:blip>
              <a:srcRect r="14008"/>
              <a:stretch/>
            </p:blipFill>
            <p:spPr bwMode="auto">
              <a:xfrm>
                <a:off x="379021" y="4992214"/>
                <a:ext cx="1093519" cy="282194"/>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grpSp>
      </p:grpSp>
      <p:sp>
        <p:nvSpPr>
          <p:cNvPr id="4" name="Rectangle 3"/>
          <p:cNvSpPr/>
          <p:nvPr/>
        </p:nvSpPr>
        <p:spPr bwMode="auto">
          <a:xfrm>
            <a:off x="0" y="965595"/>
            <a:ext cx="3022380" cy="4818260"/>
          </a:xfrm>
          <a:prstGeom prst="rect">
            <a:avLst/>
          </a:prstGeom>
          <a:solidFill>
            <a:schemeClr val="dk1">
              <a:alpha val="65000"/>
            </a:schemeClr>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 name="TextBox 13"/>
          <p:cNvSpPr txBox="1"/>
          <p:nvPr/>
        </p:nvSpPr>
        <p:spPr>
          <a:xfrm>
            <a:off x="203200" y="6262757"/>
            <a:ext cx="5052291" cy="646331"/>
          </a:xfrm>
          <a:prstGeom prst="rect">
            <a:avLst/>
          </a:prstGeom>
          <a:noFill/>
        </p:spPr>
        <p:txBody>
          <a:bodyPr wrap="square" rtlCol="0">
            <a:spAutoFit/>
          </a:bodyPr>
          <a:lstStyle/>
          <a:p>
            <a:pPr algn="ctr">
              <a:buNone/>
            </a:pPr>
            <a:r>
              <a:rPr lang="en-US" dirty="0"/>
              <a:t>i</a:t>
            </a:r>
            <a:r>
              <a:rPr lang="en-US" dirty="0" smtClean="0"/>
              <a:t>365 has announced the first </a:t>
            </a:r>
            <a:r>
              <a:rPr lang="en-US" b="1" dirty="0" smtClean="0"/>
              <a:t>DPM 2010 appliance     </a:t>
            </a:r>
            <a:r>
              <a:rPr lang="en-US" b="1" dirty="0" smtClean="0">
                <a:solidFill>
                  <a:schemeClr val="bg1"/>
                </a:solidFill>
              </a:rPr>
              <a:t>.</a:t>
            </a:r>
            <a:r>
              <a:rPr lang="en-US" b="1" dirty="0" smtClean="0"/>
              <a:t>    </a:t>
            </a:r>
            <a:r>
              <a:rPr lang="en-US" dirty="0" smtClean="0"/>
              <a:t>for Windows workloads (through DPM)</a:t>
            </a:r>
            <a:r>
              <a:rPr lang="en-US" dirty="0" smtClean="0">
                <a:solidFill>
                  <a:schemeClr val="bg1"/>
                </a:solidFill>
              </a:rPr>
              <a:t>,t</a:t>
            </a:r>
            <a:endParaRPr lang="en-US" dirty="0">
              <a:solidFill>
                <a:schemeClr val="bg1"/>
              </a:solidFill>
            </a:endParaRPr>
          </a:p>
        </p:txBody>
      </p:sp>
      <p:grpSp>
        <p:nvGrpSpPr>
          <p:cNvPr id="23" name="Group 22"/>
          <p:cNvGrpSpPr/>
          <p:nvPr/>
        </p:nvGrpSpPr>
        <p:grpSpPr>
          <a:xfrm>
            <a:off x="3756752" y="672030"/>
            <a:ext cx="4946573" cy="3802157"/>
            <a:chOff x="3756752" y="672030"/>
            <a:chExt cx="4946573" cy="3802157"/>
          </a:xfrm>
        </p:grpSpPr>
        <p:pic>
          <p:nvPicPr>
            <p:cNvPr id="464" name="Picture 21" descr="cloud_01"/>
            <p:cNvPicPr>
              <a:picLocks noChangeAspect="1" noChangeArrowheads="1"/>
            </p:cNvPicPr>
            <p:nvPr/>
          </p:nvPicPr>
          <p:blipFill>
            <a:blip r:embed="rId22" cstate="print">
              <a:grayscl/>
            </a:blip>
            <a:srcRect/>
            <a:stretch>
              <a:fillRect/>
            </a:stretch>
          </p:blipFill>
          <p:spPr bwMode="auto">
            <a:xfrm>
              <a:off x="7412992" y="672030"/>
              <a:ext cx="1290333" cy="657901"/>
            </a:xfrm>
            <a:prstGeom prst="rect">
              <a:avLst/>
            </a:prstGeom>
            <a:noFill/>
          </p:spPr>
        </p:pic>
        <p:pic>
          <p:nvPicPr>
            <p:cNvPr id="463" name="Picture 462" descr="D:\Pennie's documents\Images for TechEd06\Shapes_and_Graphics\Arrows\three piece arrow blue yellow green perspective.png"/>
            <p:cNvPicPr>
              <a:picLocks noChangeAspect="1" noChangeArrowheads="1"/>
            </p:cNvPicPr>
            <p:nvPr/>
          </p:nvPicPr>
          <p:blipFill>
            <a:blip r:embed="rId23" cstate="print"/>
            <a:srcRect/>
            <a:stretch>
              <a:fillRect/>
            </a:stretch>
          </p:blipFill>
          <p:spPr bwMode="auto">
            <a:xfrm>
              <a:off x="3756752" y="1013553"/>
              <a:ext cx="4816902" cy="3460634"/>
            </a:xfrm>
            <a:prstGeom prst="rect">
              <a:avLst/>
            </a:prstGeom>
            <a:noFill/>
          </p:spPr>
        </p:pic>
      </p:grpSp>
      <p:grpSp>
        <p:nvGrpSpPr>
          <p:cNvPr id="2" name="Group 1"/>
          <p:cNvGrpSpPr/>
          <p:nvPr/>
        </p:nvGrpSpPr>
        <p:grpSpPr>
          <a:xfrm>
            <a:off x="3202409" y="2016087"/>
            <a:ext cx="3915784" cy="2734776"/>
            <a:chOff x="3202409" y="2016087"/>
            <a:chExt cx="3915784" cy="2734776"/>
          </a:xfrm>
        </p:grpSpPr>
        <p:sp>
          <p:nvSpPr>
            <p:cNvPr id="5" name="Rectangle 4"/>
            <p:cNvSpPr/>
            <p:nvPr/>
          </p:nvSpPr>
          <p:spPr bwMode="auto">
            <a:xfrm>
              <a:off x="3202409" y="2016087"/>
              <a:ext cx="3915784" cy="273477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9" name="Group 8"/>
            <p:cNvGrpSpPr/>
            <p:nvPr/>
          </p:nvGrpSpPr>
          <p:grpSpPr>
            <a:xfrm>
              <a:off x="4314334" y="2302784"/>
              <a:ext cx="1710466" cy="710005"/>
              <a:chOff x="5325035" y="3894267"/>
              <a:chExt cx="1710466" cy="710005"/>
            </a:xfrm>
          </p:grpSpPr>
          <p:sp>
            <p:nvSpPr>
              <p:cNvPr id="7" name="Rectangle 6"/>
              <p:cNvSpPr/>
              <p:nvPr/>
            </p:nvSpPr>
            <p:spPr bwMode="auto">
              <a:xfrm>
                <a:off x="5325035" y="3894267"/>
                <a:ext cx="1710466" cy="710005"/>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64" name="Picture 163" descr="i365 logo">
                <a:hlinkClick r:id="rId24"/>
              </p:cNvPr>
              <p:cNvPicPr>
                <a:picLocks noChangeAspect="1" noChangeArrowheads="1"/>
              </p:cNvPicPr>
              <p:nvPr/>
            </p:nvPicPr>
            <p:blipFill>
              <a:blip r:embed="rId25">
                <a:clrChange>
                  <a:clrFrom>
                    <a:srgbClr val="FFFFFF"/>
                  </a:clrFrom>
                  <a:clrTo>
                    <a:srgbClr val="FFFFFF">
                      <a:alpha val="0"/>
                    </a:srgbClr>
                  </a:clrTo>
                </a:clrChange>
              </a:blip>
              <a:srcRect/>
              <a:stretch>
                <a:fillRect/>
              </a:stretch>
            </p:blipFill>
            <p:spPr bwMode="auto">
              <a:xfrm>
                <a:off x="5400339" y="3945835"/>
                <a:ext cx="1563204" cy="593894"/>
              </a:xfrm>
              <a:prstGeom prst="rect">
                <a:avLst/>
              </a:prstGeom>
              <a:noFill/>
              <a:ln w="9525">
                <a:noFill/>
                <a:miter lim="800000"/>
                <a:headEnd/>
                <a:tailEnd/>
              </a:ln>
            </p:spPr>
          </p:pic>
        </p:grpSp>
      </p:grpSp>
      <p:sp>
        <p:nvSpPr>
          <p:cNvPr id="16" name="Title 15"/>
          <p:cNvSpPr>
            <a:spLocks noGrp="1"/>
          </p:cNvSpPr>
          <p:nvPr>
            <p:ph type="title"/>
          </p:nvPr>
        </p:nvSpPr>
        <p:spPr/>
        <p:txBody>
          <a:bodyPr/>
          <a:lstStyle/>
          <a:p>
            <a:r>
              <a:rPr lang="en-US" dirty="0" smtClean="0"/>
              <a:t>I365 announced DPM appliance</a:t>
            </a:r>
            <a:endParaRPr lang="en-US" dirty="0"/>
          </a:p>
        </p:txBody>
      </p:sp>
      <p:grpSp>
        <p:nvGrpSpPr>
          <p:cNvPr id="29" name="Group 28"/>
          <p:cNvGrpSpPr/>
          <p:nvPr/>
        </p:nvGrpSpPr>
        <p:grpSpPr>
          <a:xfrm>
            <a:off x="4578732" y="3879273"/>
            <a:ext cx="3766631" cy="2206219"/>
            <a:chOff x="4578732" y="3879273"/>
            <a:chExt cx="3766631" cy="2206219"/>
          </a:xfrm>
        </p:grpSpPr>
        <p:sp>
          <p:nvSpPr>
            <p:cNvPr id="27" name="Parallelogram 26"/>
            <p:cNvSpPr/>
            <p:nvPr/>
          </p:nvSpPr>
          <p:spPr bwMode="auto">
            <a:xfrm flipH="1">
              <a:off x="6493168" y="3879273"/>
              <a:ext cx="1690250" cy="1357746"/>
            </a:xfrm>
            <a:prstGeom prst="parallelogram">
              <a:avLst>
                <a:gd name="adj" fmla="val 9620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65" name="Parallelogram 464"/>
            <p:cNvSpPr/>
            <p:nvPr/>
          </p:nvSpPr>
          <p:spPr bwMode="auto">
            <a:xfrm rot="21084031">
              <a:off x="4585406" y="3964235"/>
              <a:ext cx="2126256" cy="1531345"/>
            </a:xfrm>
            <a:prstGeom prst="parallelogram">
              <a:avLst>
                <a:gd name="adj" fmla="val 11133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66" name="Parallelogram 465"/>
            <p:cNvSpPr/>
            <p:nvPr/>
          </p:nvSpPr>
          <p:spPr bwMode="auto">
            <a:xfrm rot="19922717">
              <a:off x="5635668" y="4057560"/>
              <a:ext cx="1300491" cy="1021329"/>
            </a:xfrm>
            <a:prstGeom prst="parallelogram">
              <a:avLst>
                <a:gd name="adj" fmla="val 9048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67" name="Parallelogram 466"/>
            <p:cNvSpPr/>
            <p:nvPr/>
          </p:nvSpPr>
          <p:spPr bwMode="auto">
            <a:xfrm rot="1924194" flipH="1">
              <a:off x="5986067" y="3932913"/>
              <a:ext cx="1410325" cy="1154383"/>
            </a:xfrm>
            <a:prstGeom prst="parallelogram">
              <a:avLst>
                <a:gd name="adj" fmla="val 9048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66" name="Picture 165" descr="D:\Pennie's documents\Images for TechEd06\Hardware_Imagery\Supercomputer2.png"/>
            <p:cNvPicPr>
              <a:picLocks noChangeAspect="1" noChangeArrowheads="1"/>
            </p:cNvPicPr>
            <p:nvPr/>
          </p:nvPicPr>
          <p:blipFill>
            <a:blip r:embed="rId26"/>
            <a:srcRect/>
            <a:stretch>
              <a:fillRect/>
            </a:stretch>
          </p:blipFill>
          <p:spPr bwMode="auto">
            <a:xfrm>
              <a:off x="7558598" y="4967049"/>
              <a:ext cx="786765" cy="1044791"/>
            </a:xfrm>
            <a:prstGeom prst="rect">
              <a:avLst/>
            </a:prstGeom>
            <a:noFill/>
          </p:spPr>
        </p:pic>
        <p:pic>
          <p:nvPicPr>
            <p:cNvPr id="169" name="Picture 168" descr="D:\Pennie's documents\Images for TechEd06\Hardware_Imagery\Supercomputer2.png"/>
            <p:cNvPicPr>
              <a:picLocks noChangeAspect="1" noChangeArrowheads="1"/>
            </p:cNvPicPr>
            <p:nvPr/>
          </p:nvPicPr>
          <p:blipFill>
            <a:blip r:embed="rId26"/>
            <a:srcRect/>
            <a:stretch>
              <a:fillRect/>
            </a:stretch>
          </p:blipFill>
          <p:spPr bwMode="auto">
            <a:xfrm>
              <a:off x="4578732" y="5040701"/>
              <a:ext cx="786765" cy="1044791"/>
            </a:xfrm>
            <a:prstGeom prst="rect">
              <a:avLst/>
            </a:prstGeom>
            <a:noFill/>
          </p:spPr>
        </p:pic>
        <p:pic>
          <p:nvPicPr>
            <p:cNvPr id="170" name="Picture 169" descr="D:\Pennie's documents\Images for TechEd06\Hardware_Imagery\Supercomputer2.png"/>
            <p:cNvPicPr>
              <a:picLocks noChangeAspect="1" noChangeArrowheads="1"/>
            </p:cNvPicPr>
            <p:nvPr/>
          </p:nvPicPr>
          <p:blipFill>
            <a:blip r:embed="rId26"/>
            <a:srcRect/>
            <a:stretch>
              <a:fillRect/>
            </a:stretch>
          </p:blipFill>
          <p:spPr bwMode="auto">
            <a:xfrm>
              <a:off x="5570502" y="5012187"/>
              <a:ext cx="786765" cy="1044791"/>
            </a:xfrm>
            <a:prstGeom prst="rect">
              <a:avLst/>
            </a:prstGeom>
            <a:noFill/>
          </p:spPr>
        </p:pic>
        <p:pic>
          <p:nvPicPr>
            <p:cNvPr id="171" name="Picture 170" descr="D:\Pennie's documents\Images for TechEd06\Hardware_Imagery\Supercomputer2.png"/>
            <p:cNvPicPr>
              <a:picLocks noChangeAspect="1" noChangeArrowheads="1"/>
            </p:cNvPicPr>
            <p:nvPr/>
          </p:nvPicPr>
          <p:blipFill>
            <a:blip r:embed="rId26"/>
            <a:srcRect/>
            <a:stretch>
              <a:fillRect/>
            </a:stretch>
          </p:blipFill>
          <p:spPr bwMode="auto">
            <a:xfrm>
              <a:off x="6562272" y="4983671"/>
              <a:ext cx="786765" cy="1044791"/>
            </a:xfrm>
            <a:prstGeom prst="rect">
              <a:avLst/>
            </a:prstGeom>
            <a:noFill/>
          </p:spPr>
        </p:pic>
      </p:grpSp>
      <p:sp>
        <p:nvSpPr>
          <p:cNvPr id="468" name="TextBox 467"/>
          <p:cNvSpPr txBox="1"/>
          <p:nvPr/>
        </p:nvSpPr>
        <p:spPr>
          <a:xfrm>
            <a:off x="4327194" y="6254701"/>
            <a:ext cx="4873214" cy="646331"/>
          </a:xfrm>
          <a:prstGeom prst="rect">
            <a:avLst/>
          </a:prstGeom>
          <a:noFill/>
        </p:spPr>
        <p:txBody>
          <a:bodyPr wrap="square" rtlCol="0">
            <a:spAutoFit/>
          </a:bodyPr>
          <a:lstStyle/>
          <a:p>
            <a:pPr algn="ctr">
              <a:buNone/>
            </a:pPr>
            <a:r>
              <a:rPr lang="en-US" dirty="0" smtClean="0"/>
              <a:t>, and will include not only protection                   but also heterogeneous servers via EVault     .       </a:t>
            </a:r>
            <a:endParaRPr lang="en-US" dirty="0"/>
          </a:p>
        </p:txBody>
      </p:sp>
      <p:grpSp>
        <p:nvGrpSpPr>
          <p:cNvPr id="31" name="Group 30"/>
          <p:cNvGrpSpPr/>
          <p:nvPr/>
        </p:nvGrpSpPr>
        <p:grpSpPr>
          <a:xfrm>
            <a:off x="5195944" y="3346490"/>
            <a:ext cx="1817512" cy="1132008"/>
            <a:chOff x="9144000" y="1399356"/>
            <a:chExt cx="1817512" cy="1132008"/>
          </a:xfrm>
        </p:grpSpPr>
        <p:pic>
          <p:nvPicPr>
            <p:cNvPr id="400" name="Picture 2" descr="D:\Projects\Microsoft\DPM PartnerVideo\images\platform.png"/>
            <p:cNvPicPr>
              <a:picLocks noChangeAspect="1" noChangeArrowheads="1"/>
            </p:cNvPicPr>
            <p:nvPr/>
          </p:nvPicPr>
          <p:blipFill>
            <a:blip r:embed="rId27">
              <a:duotone>
                <a:srgbClr val="5082B9">
                  <a:shade val="45000"/>
                  <a:satMod val="135000"/>
                </a:srgbClr>
                <a:prstClr val="white"/>
              </a:duotone>
              <a:lum bright="-30000"/>
            </a:blip>
            <a:srcRect/>
            <a:stretch>
              <a:fillRect/>
            </a:stretch>
          </p:blipFill>
          <p:spPr bwMode="auto">
            <a:xfrm>
              <a:off x="9235457" y="1399356"/>
              <a:ext cx="1726055" cy="1063963"/>
            </a:xfrm>
            <a:prstGeom prst="rect">
              <a:avLst/>
            </a:prstGeom>
            <a:noFill/>
            <a:effectLst>
              <a:outerShdw blurRad="50800" dist="38100" dir="2700000" algn="tl" rotWithShape="0">
                <a:prstClr val="black">
                  <a:alpha val="40000"/>
                </a:prstClr>
              </a:outerShdw>
            </a:effectLst>
          </p:spPr>
        </p:pic>
        <p:sp>
          <p:nvSpPr>
            <p:cNvPr id="401" name="Text Box 66"/>
            <p:cNvSpPr txBox="1">
              <a:spLocks noChangeArrowheads="1"/>
            </p:cNvSpPr>
            <p:nvPr/>
          </p:nvSpPr>
          <p:spPr bwMode="auto">
            <a:xfrm>
              <a:off x="9144000" y="2254371"/>
              <a:ext cx="1783644" cy="276993"/>
            </a:xfrm>
            <a:prstGeom prst="rect">
              <a:avLst/>
            </a:prstGeom>
            <a:noFill/>
            <a:ln w="9525">
              <a:noFill/>
              <a:miter lim="800000"/>
              <a:headEnd/>
              <a:tailEnd/>
            </a:ln>
            <a:effectLst/>
          </p:spPr>
          <p:txBody>
            <a:bodyPr wrap="square" lIns="91435" tIns="45717" rIns="91435" bIns="45717">
              <a:spAutoFit/>
            </a:bodyPr>
            <a:lstStyle/>
            <a:p>
              <a:pPr algn="ctr" eaLnBrk="0" hangingPunct="0">
                <a:buNone/>
                <a:defRPr/>
              </a:pPr>
              <a:r>
                <a:rPr lang="en-US" sz="1200" b="1" dirty="0" smtClean="0">
                  <a:latin typeface="Segoe"/>
                </a:rPr>
                <a:t>EVault</a:t>
              </a:r>
              <a:endParaRPr lang="en-US" sz="1200" b="1" dirty="0">
                <a:latin typeface="Segoe"/>
              </a:endParaRPr>
            </a:p>
          </p:txBody>
        </p:sp>
        <p:grpSp>
          <p:nvGrpSpPr>
            <p:cNvPr id="30" name="Group 29"/>
            <p:cNvGrpSpPr/>
            <p:nvPr/>
          </p:nvGrpSpPr>
          <p:grpSpPr>
            <a:xfrm>
              <a:off x="9509269" y="1421780"/>
              <a:ext cx="1176034" cy="754581"/>
              <a:chOff x="7755773" y="3304368"/>
              <a:chExt cx="1176034" cy="754581"/>
            </a:xfrm>
          </p:grpSpPr>
          <p:sp>
            <p:nvSpPr>
              <p:cNvPr id="480" name="Flowchart: Magnetic Disk 479"/>
              <p:cNvSpPr/>
              <p:nvPr/>
            </p:nvSpPr>
            <p:spPr>
              <a:xfrm flipH="1">
                <a:off x="8160978" y="3304368"/>
                <a:ext cx="202467" cy="256148"/>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470" name="Flowchart: Magnetic Disk 469"/>
              <p:cNvSpPr/>
              <p:nvPr/>
            </p:nvSpPr>
            <p:spPr>
              <a:xfrm flipH="1">
                <a:off x="8424540" y="3363535"/>
                <a:ext cx="202467" cy="256148"/>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471" name="Flowchart: Magnetic Disk 470"/>
              <p:cNvSpPr/>
              <p:nvPr/>
            </p:nvSpPr>
            <p:spPr>
              <a:xfrm flipH="1">
                <a:off x="8576940" y="3451387"/>
                <a:ext cx="202467" cy="256148"/>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472" name="Flowchart: Magnetic Disk 471"/>
              <p:cNvSpPr/>
              <p:nvPr/>
            </p:nvSpPr>
            <p:spPr>
              <a:xfrm flipH="1">
                <a:off x="8729340" y="3603787"/>
                <a:ext cx="202467" cy="256148"/>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474" name="Flowchart: Magnetic Disk 473"/>
              <p:cNvSpPr/>
              <p:nvPr/>
            </p:nvSpPr>
            <p:spPr>
              <a:xfrm flipH="1">
                <a:off x="8281104" y="3424493"/>
                <a:ext cx="202467" cy="256148"/>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475" name="Flowchart: Magnetic Disk 474"/>
              <p:cNvSpPr/>
              <p:nvPr/>
            </p:nvSpPr>
            <p:spPr>
              <a:xfrm flipH="1">
                <a:off x="8433504" y="3576893"/>
                <a:ext cx="202467" cy="256148"/>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476" name="Flowchart: Magnetic Disk 475"/>
              <p:cNvSpPr/>
              <p:nvPr/>
            </p:nvSpPr>
            <p:spPr>
              <a:xfrm flipH="1">
                <a:off x="8585904" y="3675503"/>
                <a:ext cx="202467" cy="256148"/>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477" name="Flowchart: Magnetic Disk 476"/>
              <p:cNvSpPr/>
              <p:nvPr/>
            </p:nvSpPr>
            <p:spPr>
              <a:xfrm flipH="1">
                <a:off x="7908173" y="3352775"/>
                <a:ext cx="202467" cy="256148"/>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478" name="Flowchart: Magnetic Disk 477"/>
              <p:cNvSpPr/>
              <p:nvPr/>
            </p:nvSpPr>
            <p:spPr>
              <a:xfrm flipH="1">
                <a:off x="8060573" y="3505175"/>
                <a:ext cx="202467" cy="256148"/>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484" name="Flowchart: Magnetic Disk 483"/>
              <p:cNvSpPr/>
              <p:nvPr/>
            </p:nvSpPr>
            <p:spPr>
              <a:xfrm flipH="1">
                <a:off x="7755773" y="3533861"/>
                <a:ext cx="202467" cy="256148"/>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479" name="Flowchart: Magnetic Disk 478"/>
              <p:cNvSpPr/>
              <p:nvPr/>
            </p:nvSpPr>
            <p:spPr>
              <a:xfrm flipH="1">
                <a:off x="8212973" y="3603785"/>
                <a:ext cx="202467" cy="256148"/>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481" name="Flowchart: Magnetic Disk 480"/>
              <p:cNvSpPr/>
              <p:nvPr/>
            </p:nvSpPr>
            <p:spPr>
              <a:xfrm flipH="1">
                <a:off x="7935067" y="3616335"/>
                <a:ext cx="202467" cy="256148"/>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482" name="Flowchart: Magnetic Disk 481"/>
              <p:cNvSpPr/>
              <p:nvPr/>
            </p:nvSpPr>
            <p:spPr>
              <a:xfrm flipH="1">
                <a:off x="8087467" y="3768735"/>
                <a:ext cx="202467" cy="256148"/>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483" name="Flowchart: Magnetic Disk 482"/>
              <p:cNvSpPr/>
              <p:nvPr/>
            </p:nvSpPr>
            <p:spPr>
              <a:xfrm flipH="1">
                <a:off x="8336686" y="3802801"/>
                <a:ext cx="202467" cy="256148"/>
              </a:xfrm>
              <a:prstGeom prst="flowChartMagneticDisk">
                <a:avLst/>
              </a:prstGeom>
              <a:gradFill>
                <a:gsLst>
                  <a:gs pos="0">
                    <a:srgbClr val="691987">
                      <a:lumMod val="60000"/>
                      <a:lumOff val="40000"/>
                    </a:srgbClr>
                  </a:gs>
                  <a:gs pos="38000">
                    <a:sysClr val="window" lastClr="FFFFFF"/>
                  </a:gs>
                  <a:gs pos="82000">
                    <a:srgbClr val="7030A0"/>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grpSp>
      </p:grpSp>
      <p:pic>
        <p:nvPicPr>
          <p:cNvPr id="462" name="Picture 6" descr="D:\Projects\Microsoft\DPM PartnerVideo\images\windows.png"/>
          <p:cNvPicPr>
            <a:picLocks noChangeAspect="1" noChangeArrowheads="1"/>
          </p:cNvPicPr>
          <p:nvPr/>
        </p:nvPicPr>
        <p:blipFill>
          <a:blip r:embed="rId18" cstate="print"/>
          <a:srcRect/>
          <a:stretch>
            <a:fillRect/>
          </a:stretch>
        </p:blipFill>
        <p:spPr bwMode="auto">
          <a:xfrm>
            <a:off x="1596299" y="2809560"/>
            <a:ext cx="2070652" cy="1848189"/>
          </a:xfrm>
          <a:prstGeom prst="rect">
            <a:avLst/>
          </a:prstGeom>
          <a:noFill/>
        </p:spPr>
      </p:pic>
      <p:pic>
        <p:nvPicPr>
          <p:cNvPr id="197" name="Picture 2" descr="D:\Projects\Microsoft\DPM PartnerVideo\images\platform.png"/>
          <p:cNvPicPr>
            <a:picLocks noChangeAspect="1" noChangeArrowheads="1"/>
          </p:cNvPicPr>
          <p:nvPr/>
        </p:nvPicPr>
        <p:blipFill>
          <a:blip r:embed="rId27">
            <a:duotone>
              <a:srgbClr val="5082B9">
                <a:shade val="45000"/>
                <a:satMod val="135000"/>
              </a:srgbClr>
              <a:prstClr val="white"/>
            </a:duotone>
            <a:lum bright="-30000"/>
          </a:blip>
          <a:srcRect/>
          <a:stretch>
            <a:fillRect/>
          </a:stretch>
        </p:blipFill>
        <p:spPr bwMode="auto">
          <a:xfrm>
            <a:off x="3476938" y="3237119"/>
            <a:ext cx="1726055" cy="1063963"/>
          </a:xfrm>
          <a:prstGeom prst="rect">
            <a:avLst/>
          </a:prstGeom>
          <a:noFill/>
          <a:effectLst>
            <a:outerShdw blurRad="50800" dist="38100" dir="2700000" algn="tl" rotWithShape="0">
              <a:prstClr val="black">
                <a:alpha val="40000"/>
              </a:prstClr>
            </a:outerShdw>
          </a:effectLst>
        </p:spPr>
      </p:pic>
      <p:grpSp>
        <p:nvGrpSpPr>
          <p:cNvPr id="11" name="Group 10"/>
          <p:cNvGrpSpPr/>
          <p:nvPr/>
        </p:nvGrpSpPr>
        <p:grpSpPr>
          <a:xfrm>
            <a:off x="3648101" y="3349158"/>
            <a:ext cx="1329519" cy="786039"/>
            <a:chOff x="3648101" y="3349158"/>
            <a:chExt cx="1329519" cy="786039"/>
          </a:xfrm>
        </p:grpSpPr>
        <p:grpSp>
          <p:nvGrpSpPr>
            <p:cNvPr id="266" name="Group 265"/>
            <p:cNvGrpSpPr/>
            <p:nvPr/>
          </p:nvGrpSpPr>
          <p:grpSpPr>
            <a:xfrm>
              <a:off x="4300732" y="3358119"/>
              <a:ext cx="676888" cy="564465"/>
              <a:chOff x="4797868" y="2793215"/>
              <a:chExt cx="654664" cy="545933"/>
            </a:xfrm>
          </p:grpSpPr>
          <p:grpSp>
            <p:nvGrpSpPr>
              <p:cNvPr id="267" name="Group 207"/>
              <p:cNvGrpSpPr/>
              <p:nvPr/>
            </p:nvGrpSpPr>
            <p:grpSpPr>
              <a:xfrm>
                <a:off x="4797868" y="3023255"/>
                <a:ext cx="654664" cy="315893"/>
                <a:chOff x="4848128" y="2984430"/>
                <a:chExt cx="676566" cy="326460"/>
              </a:xfrm>
            </p:grpSpPr>
            <p:sp>
              <p:nvSpPr>
                <p:cNvPr id="288" name="Oval 287"/>
                <p:cNvSpPr/>
                <p:nvPr/>
              </p:nvSpPr>
              <p:spPr>
                <a:xfrm>
                  <a:off x="5042438" y="31749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289" name="Oval 288"/>
                <p:cNvSpPr/>
                <p:nvPr/>
              </p:nvSpPr>
              <p:spPr>
                <a:xfrm>
                  <a:off x="5145308" y="29844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290" name="Oval 289"/>
                <p:cNvSpPr/>
                <p:nvPr/>
              </p:nvSpPr>
              <p:spPr>
                <a:xfrm>
                  <a:off x="4848128" y="308349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grpSp>
          <p:grpSp>
            <p:nvGrpSpPr>
              <p:cNvPr id="268" name="Group 204"/>
              <p:cNvGrpSpPr/>
              <p:nvPr/>
            </p:nvGrpSpPr>
            <p:grpSpPr>
              <a:xfrm>
                <a:off x="4822458" y="2793218"/>
                <a:ext cx="551050" cy="520930"/>
                <a:chOff x="4572000" y="2655375"/>
                <a:chExt cx="720817" cy="681417"/>
              </a:xfrm>
            </p:grpSpPr>
            <p:grpSp>
              <p:nvGrpSpPr>
                <p:cNvPr id="269" name="Group 189"/>
                <p:cNvGrpSpPr/>
                <p:nvPr/>
              </p:nvGrpSpPr>
              <p:grpSpPr>
                <a:xfrm>
                  <a:off x="4673854" y="2655375"/>
                  <a:ext cx="403810" cy="395185"/>
                  <a:chOff x="4904375" y="2755269"/>
                  <a:chExt cx="324356" cy="317428"/>
                </a:xfrm>
              </p:grpSpPr>
              <p:sp>
                <p:nvSpPr>
                  <p:cNvPr id="285" name="Oval 284"/>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86" name="Flowchart: Magnetic Disk 285"/>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87" name="Oval 286"/>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grpSp>
            <p:grpSp>
              <p:nvGrpSpPr>
                <p:cNvPr id="270" name="Group 190"/>
                <p:cNvGrpSpPr/>
                <p:nvPr/>
              </p:nvGrpSpPr>
              <p:grpSpPr>
                <a:xfrm>
                  <a:off x="4889007" y="2747583"/>
                  <a:ext cx="403810" cy="395185"/>
                  <a:chOff x="4904375" y="2755269"/>
                  <a:chExt cx="324356" cy="317428"/>
                </a:xfrm>
              </p:grpSpPr>
              <p:sp>
                <p:nvSpPr>
                  <p:cNvPr id="282" name="Oval 281"/>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83" name="Flowchart: Magnetic Disk 282"/>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84" name="Oval 283"/>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grpSp>
            <p:grpSp>
              <p:nvGrpSpPr>
                <p:cNvPr id="271" name="Group 195"/>
                <p:cNvGrpSpPr/>
                <p:nvPr/>
              </p:nvGrpSpPr>
              <p:grpSpPr>
                <a:xfrm>
                  <a:off x="4572000" y="2832108"/>
                  <a:ext cx="403810" cy="395185"/>
                  <a:chOff x="4904375" y="2755269"/>
                  <a:chExt cx="324356" cy="317428"/>
                </a:xfrm>
              </p:grpSpPr>
              <p:sp>
                <p:nvSpPr>
                  <p:cNvPr id="279" name="Oval 278"/>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80" name="Flowchart: Magnetic Disk 279"/>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81" name="Oval 280"/>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grpSp>
            <p:grpSp>
              <p:nvGrpSpPr>
                <p:cNvPr id="272" name="Group 199"/>
                <p:cNvGrpSpPr/>
                <p:nvPr/>
              </p:nvGrpSpPr>
              <p:grpSpPr>
                <a:xfrm>
                  <a:off x="4810205" y="2941607"/>
                  <a:ext cx="403810" cy="395185"/>
                  <a:chOff x="4904375" y="2755269"/>
                  <a:chExt cx="324356" cy="317428"/>
                </a:xfrm>
              </p:grpSpPr>
              <p:sp>
                <p:nvSpPr>
                  <p:cNvPr id="276" name="Oval 275"/>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77" name="Flowchart: Magnetic Disk 276"/>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78" name="Oval 277"/>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grpSp>
          </p:grpSp>
        </p:grpSp>
        <p:grpSp>
          <p:nvGrpSpPr>
            <p:cNvPr id="176" name="Group 207"/>
            <p:cNvGrpSpPr/>
            <p:nvPr/>
          </p:nvGrpSpPr>
          <p:grpSpPr>
            <a:xfrm>
              <a:off x="3893734" y="3587004"/>
              <a:ext cx="676888" cy="326616"/>
              <a:chOff x="4848128" y="2984430"/>
              <a:chExt cx="676566" cy="326460"/>
            </a:xfrm>
          </p:grpSpPr>
          <p:sp>
            <p:nvSpPr>
              <p:cNvPr id="221" name="Oval 220"/>
              <p:cNvSpPr/>
              <p:nvPr/>
            </p:nvSpPr>
            <p:spPr>
              <a:xfrm>
                <a:off x="5042438" y="31749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223" name="Oval 222"/>
              <p:cNvSpPr/>
              <p:nvPr/>
            </p:nvSpPr>
            <p:spPr>
              <a:xfrm>
                <a:off x="5145308" y="29844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224" name="Oval 223"/>
              <p:cNvSpPr/>
              <p:nvPr/>
            </p:nvSpPr>
            <p:spPr>
              <a:xfrm>
                <a:off x="4848128" y="308349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grpSp>
        <p:grpSp>
          <p:nvGrpSpPr>
            <p:cNvPr id="178" name="Group 189"/>
            <p:cNvGrpSpPr/>
            <p:nvPr/>
          </p:nvGrpSpPr>
          <p:grpSpPr>
            <a:xfrm>
              <a:off x="3999668" y="3349158"/>
              <a:ext cx="319184" cy="312366"/>
              <a:chOff x="4904375" y="2755269"/>
              <a:chExt cx="324356" cy="317428"/>
            </a:xfrm>
          </p:grpSpPr>
          <p:sp>
            <p:nvSpPr>
              <p:cNvPr id="218" name="Oval 217"/>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19" name="Flowchart: Magnetic Disk 218"/>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20" name="Oval 219"/>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grpSp>
        <p:grpSp>
          <p:nvGrpSpPr>
            <p:cNvPr id="182" name="Group 190"/>
            <p:cNvGrpSpPr/>
            <p:nvPr/>
          </p:nvGrpSpPr>
          <p:grpSpPr>
            <a:xfrm>
              <a:off x="4169732" y="3422042"/>
              <a:ext cx="319184" cy="312366"/>
              <a:chOff x="4904375" y="2755269"/>
              <a:chExt cx="324356" cy="317428"/>
            </a:xfrm>
          </p:grpSpPr>
          <p:sp>
            <p:nvSpPr>
              <p:cNvPr id="215" name="Oval 214"/>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16" name="Flowchart: Magnetic Disk 215"/>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17" name="Oval 216"/>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grpSp>
        <p:grpSp>
          <p:nvGrpSpPr>
            <p:cNvPr id="188" name="Group 195"/>
            <p:cNvGrpSpPr/>
            <p:nvPr/>
          </p:nvGrpSpPr>
          <p:grpSpPr>
            <a:xfrm>
              <a:off x="3919159" y="3488853"/>
              <a:ext cx="319184" cy="312366"/>
              <a:chOff x="4904375" y="2755269"/>
              <a:chExt cx="324356" cy="317428"/>
            </a:xfrm>
          </p:grpSpPr>
          <p:sp>
            <p:nvSpPr>
              <p:cNvPr id="211" name="Oval 210"/>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12" name="Flowchart: Magnetic Disk 211"/>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14" name="Oval 213"/>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grpSp>
        <p:grpSp>
          <p:nvGrpSpPr>
            <p:cNvPr id="194" name="Group 199"/>
            <p:cNvGrpSpPr/>
            <p:nvPr/>
          </p:nvGrpSpPr>
          <p:grpSpPr>
            <a:xfrm>
              <a:off x="3677139" y="3489344"/>
              <a:ext cx="319184" cy="312366"/>
              <a:chOff x="4904375" y="2755269"/>
              <a:chExt cx="324356" cy="317428"/>
            </a:xfrm>
          </p:grpSpPr>
          <p:sp>
            <p:nvSpPr>
              <p:cNvPr id="196" name="Oval 195"/>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09" name="Flowchart: Magnetic Disk 208"/>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210" name="Oval 209"/>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grpSp>
        <p:grpSp>
          <p:nvGrpSpPr>
            <p:cNvPr id="229" name="Group 207"/>
            <p:cNvGrpSpPr/>
            <p:nvPr/>
          </p:nvGrpSpPr>
          <p:grpSpPr>
            <a:xfrm>
              <a:off x="3648101" y="3653343"/>
              <a:ext cx="676888" cy="326616"/>
              <a:chOff x="4848128" y="2984430"/>
              <a:chExt cx="676566" cy="326460"/>
            </a:xfrm>
          </p:grpSpPr>
          <p:sp>
            <p:nvSpPr>
              <p:cNvPr id="236" name="Oval 235"/>
              <p:cNvSpPr/>
              <p:nvPr/>
            </p:nvSpPr>
            <p:spPr>
              <a:xfrm>
                <a:off x="5042438" y="31749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239" name="Oval 238"/>
              <p:cNvSpPr/>
              <p:nvPr/>
            </p:nvSpPr>
            <p:spPr>
              <a:xfrm>
                <a:off x="5145308" y="298443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sp>
            <p:nvSpPr>
              <p:cNvPr id="241" name="Oval 240"/>
              <p:cNvSpPr/>
              <p:nvPr/>
            </p:nvSpPr>
            <p:spPr>
              <a:xfrm>
                <a:off x="4848128" y="3083490"/>
                <a:ext cx="379386" cy="135960"/>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grpSp>
        <p:grpSp>
          <p:nvGrpSpPr>
            <p:cNvPr id="248" name="Group 247"/>
            <p:cNvGrpSpPr/>
            <p:nvPr/>
          </p:nvGrpSpPr>
          <p:grpSpPr>
            <a:xfrm>
              <a:off x="4118008" y="3596581"/>
              <a:ext cx="570946" cy="538616"/>
              <a:chOff x="4900326" y="2793218"/>
              <a:chExt cx="552200" cy="520933"/>
            </a:xfrm>
          </p:grpSpPr>
          <p:sp>
            <p:nvSpPr>
              <p:cNvPr id="335" name="Oval 334"/>
              <p:cNvSpPr/>
              <p:nvPr/>
            </p:nvSpPr>
            <p:spPr>
              <a:xfrm>
                <a:off x="5085422" y="3023251"/>
                <a:ext cx="367104" cy="131559"/>
              </a:xfrm>
              <a:prstGeom prst="ellipse">
                <a:avLst/>
              </a:prstGeom>
              <a:gradFill flip="none" rotWithShape="1">
                <a:gsLst>
                  <a:gs pos="0">
                    <a:srgbClr val="000000">
                      <a:alpha val="59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a:ln>
                    <a:noFill/>
                  </a:ln>
                  <a:effectLst/>
                  <a:uLnTx/>
                  <a:uFillTx/>
                  <a:latin typeface="Calibri"/>
                  <a:ea typeface="+mn-ea"/>
                  <a:cs typeface="+mn-cs"/>
                </a:endParaRPr>
              </a:p>
            </p:txBody>
          </p:sp>
          <p:grpSp>
            <p:nvGrpSpPr>
              <p:cNvPr id="254" name="Group 204"/>
              <p:cNvGrpSpPr/>
              <p:nvPr/>
            </p:nvGrpSpPr>
            <p:grpSpPr>
              <a:xfrm>
                <a:off x="4900326" y="2793218"/>
                <a:ext cx="473185" cy="520933"/>
                <a:chOff x="4673854" y="2655375"/>
                <a:chExt cx="618963" cy="681421"/>
              </a:xfrm>
            </p:grpSpPr>
            <p:grpSp>
              <p:nvGrpSpPr>
                <p:cNvPr id="255" name="Group 189"/>
                <p:cNvGrpSpPr/>
                <p:nvPr/>
              </p:nvGrpSpPr>
              <p:grpSpPr>
                <a:xfrm>
                  <a:off x="4673854" y="2655375"/>
                  <a:ext cx="403810" cy="395185"/>
                  <a:chOff x="4904375" y="2755269"/>
                  <a:chExt cx="324356" cy="317428"/>
                </a:xfrm>
              </p:grpSpPr>
              <p:sp>
                <p:nvSpPr>
                  <p:cNvPr id="331" name="Oval 330"/>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332" name="Flowchart: Magnetic Disk 331"/>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333" name="Oval 332"/>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grpSp>
            <p:grpSp>
              <p:nvGrpSpPr>
                <p:cNvPr id="262" name="Group 190"/>
                <p:cNvGrpSpPr/>
                <p:nvPr/>
              </p:nvGrpSpPr>
              <p:grpSpPr>
                <a:xfrm>
                  <a:off x="4889007" y="2747583"/>
                  <a:ext cx="403810" cy="395185"/>
                  <a:chOff x="4904375" y="2755269"/>
                  <a:chExt cx="324356" cy="317428"/>
                </a:xfrm>
              </p:grpSpPr>
              <p:sp>
                <p:nvSpPr>
                  <p:cNvPr id="317" name="Oval 316"/>
                  <p:cNvSpPr/>
                  <p:nvPr/>
                </p:nvSpPr>
                <p:spPr>
                  <a:xfrm>
                    <a:off x="4904375" y="2956458"/>
                    <a:ext cx="324356" cy="116239"/>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322" name="Flowchart: Magnetic Disk 321"/>
                  <p:cNvSpPr/>
                  <p:nvPr/>
                </p:nvSpPr>
                <p:spPr>
                  <a:xfrm flipH="1">
                    <a:off x="4932588" y="2755269"/>
                    <a:ext cx="231423" cy="292781"/>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sp>
                <p:nvSpPr>
                  <p:cNvPr id="330" name="Oval 329"/>
                  <p:cNvSpPr/>
                  <p:nvPr/>
                </p:nvSpPr>
                <p:spPr>
                  <a:xfrm flipH="1">
                    <a:off x="4933912" y="2755269"/>
                    <a:ext cx="230101" cy="95227"/>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grpSp>
            <p:sp>
              <p:nvSpPr>
                <p:cNvPr id="273" name="Oval 272"/>
                <p:cNvSpPr/>
                <p:nvPr/>
              </p:nvSpPr>
              <p:spPr>
                <a:xfrm>
                  <a:off x="4810205" y="3192082"/>
                  <a:ext cx="403811" cy="144714"/>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grpSp>
        </p:grpSp>
        <p:sp>
          <p:nvSpPr>
            <p:cNvPr id="337" name="Flowchart: Magnetic Disk 336"/>
            <p:cNvSpPr/>
            <p:nvPr/>
          </p:nvSpPr>
          <p:spPr>
            <a:xfrm flipH="1">
              <a:off x="3919595" y="3682016"/>
              <a:ext cx="227734" cy="288112"/>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rtl="0">
                <a:buNone/>
                <a:defRPr/>
              </a:pPr>
              <a:endParaRPr lang="en-US">
                <a:latin typeface="Calibri"/>
                <a:ea typeface="+mn-ea"/>
                <a:cs typeface="+mn-cs"/>
              </a:endParaRPr>
            </a:p>
          </p:txBody>
        </p:sp>
      </p:grpSp>
      <p:sp>
        <p:nvSpPr>
          <p:cNvPr id="130" name="Text Box 66"/>
          <p:cNvSpPr txBox="1">
            <a:spLocks noChangeArrowheads="1"/>
          </p:cNvSpPr>
          <p:nvPr/>
        </p:nvSpPr>
        <p:spPr bwMode="auto">
          <a:xfrm>
            <a:off x="3385481" y="4092134"/>
            <a:ext cx="1783644" cy="461659"/>
          </a:xfrm>
          <a:prstGeom prst="rect">
            <a:avLst/>
          </a:prstGeom>
          <a:noFill/>
          <a:ln w="9525">
            <a:noFill/>
            <a:miter lim="800000"/>
            <a:headEnd/>
            <a:tailEnd/>
          </a:ln>
          <a:effectLst/>
        </p:spPr>
        <p:txBody>
          <a:bodyPr wrap="square" lIns="91435" tIns="45717" rIns="91435" bIns="45717">
            <a:spAutoFit/>
          </a:bodyPr>
          <a:lstStyle/>
          <a:p>
            <a:pPr algn="ctr" eaLnBrk="0" hangingPunct="0">
              <a:buNone/>
              <a:defRPr/>
            </a:pPr>
            <a:r>
              <a:rPr lang="en-US" sz="1200" b="1" dirty="0" smtClean="0">
                <a:latin typeface="Segoe"/>
              </a:rPr>
              <a:t>Data Protection Manager 2010</a:t>
            </a:r>
            <a:endParaRPr lang="en-US" sz="1200" b="1" dirty="0">
              <a:latin typeface="Segoe"/>
            </a:endParaRPr>
          </a:p>
        </p:txBody>
      </p:sp>
    </p:spTree>
    <p:custDataLst>
      <p:tags r:id="rId1"/>
    </p:custDataLst>
    <p:extLst>
      <p:ext uri="{BB962C8B-B14F-4D97-AF65-F5344CB8AC3E}">
        <p14:creationId xmlns:p14="http://schemas.microsoft.com/office/powerpoint/2007/7/12/main" xmlns="" val="2805666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462"/>
                                        </p:tgtEl>
                                        <p:attrNameLst>
                                          <p:attrName>style.visibility</p:attrName>
                                        </p:attrNameLst>
                                      </p:cBhvr>
                                      <p:to>
                                        <p:strVal val="visible"/>
                                      </p:to>
                                    </p:set>
                                    <p:animEffect transition="in" filter="fade">
                                      <p:cBhvr>
                                        <p:cTn id="20" dur="2000"/>
                                        <p:tgtEl>
                                          <p:spTgt spid="46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20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8"/>
                                        </p:tgtEl>
                                        <p:attrNameLst>
                                          <p:attrName>style.visibility</p:attrName>
                                        </p:attrNameLst>
                                      </p:cBhvr>
                                      <p:to>
                                        <p:strVal val="visible"/>
                                      </p:to>
                                    </p:set>
                                    <p:animEffect transition="in" filter="fade">
                                      <p:cBhvr>
                                        <p:cTn id="31" dur="2000"/>
                                        <p:tgtEl>
                                          <p:spTgt spid="46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6" grpId="0"/>
      <p:bldP spid="46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 at TechEd</a:t>
            </a:r>
            <a:endParaRPr lang="en-US" dirty="0"/>
          </a:p>
        </p:txBody>
      </p:sp>
      <p:sp>
        <p:nvSpPr>
          <p:cNvPr id="17" name="Content Placeholder 16"/>
          <p:cNvSpPr>
            <a:spLocks noGrp="1"/>
          </p:cNvSpPr>
          <p:nvPr>
            <p:ph sz="quarter" idx="10"/>
          </p:nvPr>
        </p:nvSpPr>
        <p:spPr>
          <a:xfrm>
            <a:off x="393553" y="2293931"/>
            <a:ext cx="8385048" cy="1339497"/>
          </a:xfrm>
        </p:spPr>
        <p:txBody>
          <a:bodyPr/>
          <a:lstStyle/>
          <a:p>
            <a:pPr algn="ctr"/>
            <a:r>
              <a:rPr u="sng" smtClean="0"/>
              <a:t>TUESDAY</a:t>
            </a:r>
          </a:p>
          <a:p>
            <a:r>
              <a:rPr smtClean="0"/>
              <a:t>MGT213 </a:t>
            </a:r>
            <a:r>
              <a:rPr lang="en-US" dirty="0" smtClean="0"/>
              <a:t>–</a:t>
            </a:r>
            <a:r>
              <a:rPr smtClean="0"/>
              <a:t> Introducing DPM 2010 beta</a:t>
            </a:r>
          </a:p>
          <a:p>
            <a:r>
              <a:rPr lang="en-US" dirty="0" smtClean="0"/>
              <a:t>MGT314 – Protecting Applications with System Center Data Protection Manager</a:t>
            </a:r>
          </a:p>
          <a:p>
            <a:r>
              <a:rPr lang="en-US" dirty="0" smtClean="0"/>
              <a:t>MGT415 – Advanced Scenarios of System Center Data Protection Manager</a:t>
            </a:r>
          </a:p>
          <a:p>
            <a:endParaRPr smtClean="0"/>
          </a:p>
        </p:txBody>
      </p:sp>
      <p:sp>
        <p:nvSpPr>
          <p:cNvPr id="19" name="Content Placeholder 18"/>
          <p:cNvSpPr>
            <a:spLocks noGrp="1"/>
          </p:cNvSpPr>
          <p:nvPr>
            <p:ph sz="quarter" idx="11"/>
          </p:nvPr>
        </p:nvSpPr>
        <p:spPr>
          <a:xfrm>
            <a:off x="393553" y="1257945"/>
            <a:ext cx="8385048" cy="685800"/>
          </a:xfrm>
        </p:spPr>
        <p:txBody>
          <a:bodyPr/>
          <a:lstStyle/>
          <a:p>
            <a:pPr algn="ctr"/>
            <a:r>
              <a:rPr u="sng" smtClean="0"/>
              <a:t>SUNDAY</a:t>
            </a:r>
          </a:p>
          <a:p>
            <a:r>
              <a:rPr smtClean="0"/>
              <a:t>MGT102 </a:t>
            </a:r>
            <a:r>
              <a:rPr lang="en-US" dirty="0" smtClean="0"/>
              <a:t>–</a:t>
            </a:r>
            <a:r>
              <a:rPr smtClean="0"/>
              <a:t> Why did Microsoft build a backup solution?</a:t>
            </a:r>
          </a:p>
        </p:txBody>
      </p:sp>
      <p:sp>
        <p:nvSpPr>
          <p:cNvPr id="20" name="Content Placeholder 19"/>
          <p:cNvSpPr>
            <a:spLocks noGrp="1"/>
          </p:cNvSpPr>
          <p:nvPr>
            <p:ph sz="quarter" idx="12"/>
          </p:nvPr>
        </p:nvSpPr>
        <p:spPr>
          <a:xfrm>
            <a:off x="415067" y="5181533"/>
            <a:ext cx="8385048" cy="950326"/>
          </a:xfrm>
        </p:spPr>
        <p:txBody>
          <a:bodyPr/>
          <a:lstStyle/>
          <a:p>
            <a:pPr algn="ctr"/>
            <a:r>
              <a:rPr u="sng" smtClean="0"/>
              <a:t>Hands On Labs</a:t>
            </a:r>
          </a:p>
          <a:p>
            <a:r>
              <a:rPr smtClean="0"/>
              <a:t>MGT01 </a:t>
            </a:r>
            <a:r>
              <a:rPr lang="en-US" dirty="0" smtClean="0"/>
              <a:t>–</a:t>
            </a:r>
            <a:r>
              <a:rPr smtClean="0"/>
              <a:t> Technical Introduction to DPM 2007</a:t>
            </a:r>
          </a:p>
          <a:p>
            <a:r>
              <a:rPr lang="en-US" dirty="0" smtClean="0"/>
              <a:t>MGT13 – How to protect Exchange 2010 with DPM 2010</a:t>
            </a:r>
            <a:endParaRPr smtClean="0"/>
          </a:p>
        </p:txBody>
      </p:sp>
      <p:sp>
        <p:nvSpPr>
          <p:cNvPr id="8" name="Rectangle 7"/>
          <p:cNvSpPr/>
          <p:nvPr/>
        </p:nvSpPr>
        <p:spPr bwMode="auto">
          <a:xfrm>
            <a:off x="-2298032" y="0"/>
            <a:ext cx="2141623" cy="2586789"/>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pPr defTabSz="914099" fontAlgn="base">
              <a:spcBef>
                <a:spcPct val="0"/>
              </a:spcBef>
              <a:spcAft>
                <a:spcPct val="0"/>
              </a:spcAft>
            </a:pPr>
            <a:r>
              <a:rPr lang="en-US" dirty="0" smtClean="0"/>
              <a:t>please list the Breakout Sessions, </a:t>
            </a:r>
            <a:br>
              <a:rPr lang="en-US" dirty="0" smtClean="0"/>
            </a:br>
            <a:r>
              <a:rPr lang="en-US" dirty="0" smtClean="0"/>
              <a:t>TLC Interactive Theaters and Labs </a:t>
            </a:r>
            <a:br>
              <a:rPr lang="en-US" dirty="0" smtClean="0"/>
            </a:br>
            <a:r>
              <a:rPr lang="en-US" dirty="0" smtClean="0"/>
              <a:t>that are related to your session.</a:t>
            </a:r>
          </a:p>
        </p:txBody>
      </p:sp>
      <p:sp>
        <p:nvSpPr>
          <p:cNvPr id="9" name="Content Placeholder 16"/>
          <p:cNvSpPr txBox="1">
            <a:spLocks/>
          </p:cNvSpPr>
          <p:nvPr/>
        </p:nvSpPr>
        <p:spPr>
          <a:xfrm>
            <a:off x="393553" y="3729159"/>
            <a:ext cx="8385048" cy="112255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vert="horz" wrap="square" lIns="0" tIns="0" rIns="0" bIns="0" rtlCol="0" anchor="ctr" anchorCtr="0">
            <a:noAutofit/>
          </a:bodyPr>
          <a:lstStyle>
            <a:lvl1pPr marL="0" indent="-396875" algn="l" defTabSz="914099" rtl="0" eaLnBrk="1" fontAlgn="base" latinLnBrk="0" hangingPunct="1">
              <a:lnSpc>
                <a:spcPct val="90000"/>
              </a:lnSpc>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3"/>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3"/>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u="sng" dirty="0" smtClean="0"/>
              <a:t>FRIDAY</a:t>
            </a:r>
          </a:p>
          <a:p>
            <a:r>
              <a:rPr lang="en-US" dirty="0" smtClean="0"/>
              <a:t>MGT13-IS – Data Protection and Virtualization, Better Together</a:t>
            </a:r>
          </a:p>
          <a:p>
            <a:r>
              <a:rPr lang="en-US" dirty="0"/>
              <a:t>SVR318 – How to Protect your Virtual Environment</a:t>
            </a:r>
          </a:p>
          <a:p>
            <a:endParaRPr lang="en-US" dirty="0" smtClean="0"/>
          </a:p>
        </p:txBody>
      </p:sp>
    </p:spTree>
    <p:extLst>
      <p:ext uri="{BB962C8B-B14F-4D97-AF65-F5344CB8AC3E}">
        <p14:creationId xmlns:p14="http://schemas.microsoft.com/office/powerpoint/2007/7/12/main" xmlns="" val="3471313393"/>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ChangeArrowheads="1"/>
          </p:cNvSpPr>
          <p:nvPr/>
        </p:nvSpPr>
        <p:spPr bwMode="auto">
          <a:xfrm rot="16200000">
            <a:off x="4166169" y="-3177689"/>
            <a:ext cx="1053679" cy="9386018"/>
          </a:xfrm>
          <a:prstGeom prst="rect">
            <a:avLst/>
          </a:prstGeom>
          <a:gradFill flip="none" rotWithShape="1">
            <a:gsLst>
              <a:gs pos="0">
                <a:srgbClr val="BDFD2F">
                  <a:alpha val="0"/>
                </a:srgbClr>
              </a:gs>
              <a:gs pos="46000">
                <a:srgbClr val="4ED802">
                  <a:alpha val="79000"/>
                </a:srgbClr>
              </a:gs>
              <a:gs pos="100000">
                <a:srgbClr val="018911"/>
              </a:gs>
            </a:gsLst>
            <a:lin ang="16200000" scaled="1"/>
            <a:tileRect/>
          </a:gradFill>
          <a:ln w="19050" cap="flat" cmpd="sng" algn="ctr">
            <a:noFill/>
            <a:prstDash val="solid"/>
            <a:round/>
            <a:headEnd type="none" w="med" len="med"/>
            <a:tailEnd type="none" w="med" len="med"/>
          </a:ln>
          <a:effectLst>
            <a:innerShdw blurRad="406400">
              <a:srgbClr val="BDFD2F"/>
            </a:innerShdw>
          </a:effectLst>
        </p:spPr>
        <p:txBody>
          <a:bodyPr lIns="64008" tIns="32004" rIns="64008" bIns="32004" anchor="ctr"/>
          <a:lstStyle/>
          <a:p>
            <a:pPr algn="r" defTabSz="767874" eaLnBrk="0" hangingPunct="0">
              <a:buNone/>
              <a:defRPr/>
            </a:pPr>
            <a:endParaRPr lang="en-US" dirty="0">
              <a:latin typeface="Times" charset="0"/>
              <a:cs typeface="+mn-cs"/>
            </a:endParaRPr>
          </a:p>
        </p:txBody>
      </p:sp>
      <p:sp>
        <p:nvSpPr>
          <p:cNvPr id="75781" name="Rectangle 2"/>
          <p:cNvSpPr>
            <a:spLocks noGrp="1" noChangeArrowheads="1"/>
          </p:cNvSpPr>
          <p:nvPr>
            <p:ph type="title"/>
          </p:nvPr>
        </p:nvSpPr>
        <p:spPr>
          <a:xfrm>
            <a:off x="230187" y="193675"/>
            <a:ext cx="8380413" cy="568325"/>
          </a:xfrm>
        </p:spPr>
        <p:txBody>
          <a:bodyPr/>
          <a:lstStyle/>
          <a:p>
            <a:pPr eaLnBrk="1" hangingPunct="1"/>
            <a:r>
              <a:rPr lang="en-US" sz="3600" dirty="0" smtClean="0"/>
              <a:t>Resources &amp; Tools for DPM</a:t>
            </a:r>
          </a:p>
        </p:txBody>
      </p:sp>
      <p:sp>
        <p:nvSpPr>
          <p:cNvPr id="20" name="Rectangle 3"/>
          <p:cNvSpPr>
            <a:spLocks noGrp="1" noChangeArrowheads="1"/>
          </p:cNvSpPr>
          <p:nvPr>
            <p:ph idx="1"/>
          </p:nvPr>
        </p:nvSpPr>
        <p:spPr>
          <a:xfrm>
            <a:off x="293688" y="1111626"/>
            <a:ext cx="8605837" cy="1512194"/>
          </a:xfrm>
        </p:spPr>
        <p:txBody>
          <a:bodyPr>
            <a:normAutofit/>
          </a:bodyPr>
          <a:lstStyle/>
          <a:p>
            <a:pPr eaLnBrk="1" hangingPunct="1">
              <a:buNone/>
              <a:defRPr/>
            </a:pPr>
            <a:r>
              <a:rPr lang="en-US" sz="2800" dirty="0" smtClean="0">
                <a:solidFill>
                  <a:schemeClr val="tx1"/>
                </a:solidFill>
              </a:rPr>
              <a:t>Web Site   	</a:t>
            </a:r>
            <a:r>
              <a:rPr lang="en-US" sz="2400" dirty="0" smtClean="0">
                <a:solidFill>
                  <a:schemeClr val="tx1"/>
                </a:solidFill>
              </a:rPr>
              <a:t>www.microsoft.com/DPM</a:t>
            </a:r>
          </a:p>
          <a:p>
            <a:pPr eaLnBrk="1" hangingPunct="1">
              <a:buNone/>
              <a:defRPr/>
            </a:pPr>
            <a:r>
              <a:rPr lang="en-US" sz="2400" dirty="0" smtClean="0">
                <a:solidFill>
                  <a:schemeClr val="tx1"/>
                </a:solidFill>
              </a:rPr>
              <a:t>			blogs.technet.com/DPM</a:t>
            </a:r>
            <a:r>
              <a:rPr lang="en-US" sz="2600" dirty="0" smtClean="0">
                <a:solidFill>
                  <a:schemeClr val="tx1"/>
                </a:solidFill>
              </a:rPr>
              <a:t>	</a:t>
            </a:r>
            <a:endParaRPr lang="en-US" sz="2200" dirty="0" smtClean="0">
              <a:solidFill>
                <a:schemeClr val="tx1"/>
              </a:solidFill>
            </a:endParaRPr>
          </a:p>
          <a:p>
            <a:pPr eaLnBrk="1" hangingPunct="1">
              <a:buNone/>
              <a:defRPr/>
            </a:pPr>
            <a:endParaRPr lang="en-US" sz="1600" b="1" dirty="0" smtClean="0">
              <a:solidFill>
                <a:schemeClr val="tx1"/>
              </a:solidFill>
            </a:endParaRPr>
          </a:p>
          <a:p>
            <a:pPr eaLnBrk="1" hangingPunct="1">
              <a:buNone/>
              <a:defRPr/>
            </a:pPr>
            <a:endParaRPr lang="en-US" sz="1800" b="1" dirty="0" smtClean="0">
              <a:solidFill>
                <a:schemeClr val="tx1"/>
              </a:solidFill>
            </a:endParaRPr>
          </a:p>
          <a:p>
            <a:pPr lvl="2" eaLnBrk="1" hangingPunct="1">
              <a:buNone/>
              <a:defRPr/>
            </a:pPr>
            <a:endParaRPr lang="en-US" sz="1800" dirty="0" smtClean="0">
              <a:solidFill>
                <a:schemeClr val="tx1"/>
              </a:solidFill>
            </a:endParaRPr>
          </a:p>
        </p:txBody>
      </p:sp>
      <p:sp>
        <p:nvSpPr>
          <p:cNvPr id="17" name="Rectangle 2"/>
          <p:cNvSpPr>
            <a:spLocks noChangeArrowheads="1"/>
          </p:cNvSpPr>
          <p:nvPr/>
        </p:nvSpPr>
        <p:spPr bwMode="auto">
          <a:xfrm rot="16200000">
            <a:off x="4238619" y="1304816"/>
            <a:ext cx="878300" cy="9386018"/>
          </a:xfrm>
          <a:prstGeom prst="rect">
            <a:avLst/>
          </a:prstGeom>
          <a:gradFill flip="none" rotWithShape="1">
            <a:gsLst>
              <a:gs pos="0">
                <a:srgbClr val="BDFD2F">
                  <a:alpha val="0"/>
                </a:srgbClr>
              </a:gs>
              <a:gs pos="46000">
                <a:srgbClr val="4ED802">
                  <a:alpha val="79000"/>
                </a:srgbClr>
              </a:gs>
              <a:gs pos="100000">
                <a:srgbClr val="018911"/>
              </a:gs>
            </a:gsLst>
            <a:lin ang="16200000" scaled="1"/>
            <a:tileRect/>
          </a:gradFill>
          <a:ln w="19050" cap="flat" cmpd="sng" algn="ctr">
            <a:noFill/>
            <a:prstDash val="solid"/>
            <a:round/>
            <a:headEnd type="none" w="med" len="med"/>
            <a:tailEnd type="none" w="med" len="med"/>
          </a:ln>
          <a:effectLst>
            <a:innerShdw blurRad="406400">
              <a:srgbClr val="BDFD2F"/>
            </a:innerShdw>
          </a:effectLst>
        </p:spPr>
        <p:txBody>
          <a:bodyPr lIns="64008" tIns="32004" rIns="64008" bIns="32004" anchor="ctr"/>
          <a:lstStyle/>
          <a:p>
            <a:pPr algn="r" defTabSz="767874" eaLnBrk="0" hangingPunct="0">
              <a:buNone/>
              <a:defRPr/>
            </a:pPr>
            <a:endParaRPr lang="en-US" dirty="0">
              <a:latin typeface="Times" charset="0"/>
              <a:cs typeface="+mn-cs"/>
            </a:endParaRPr>
          </a:p>
        </p:txBody>
      </p:sp>
      <p:sp>
        <p:nvSpPr>
          <p:cNvPr id="19" name="Rectangle 2"/>
          <p:cNvSpPr>
            <a:spLocks noChangeArrowheads="1"/>
          </p:cNvSpPr>
          <p:nvPr/>
        </p:nvSpPr>
        <p:spPr bwMode="auto">
          <a:xfrm rot="16200000">
            <a:off x="2984749" y="-836544"/>
            <a:ext cx="3291840" cy="9293088"/>
          </a:xfrm>
          <a:prstGeom prst="rect">
            <a:avLst/>
          </a:prstGeom>
          <a:gradFill flip="none" rotWithShape="1">
            <a:gsLst>
              <a:gs pos="0">
                <a:srgbClr val="F18745">
                  <a:alpha val="1000"/>
                </a:srgbClr>
              </a:gs>
              <a:gs pos="46000">
                <a:srgbClr val="E65F22"/>
              </a:gs>
              <a:gs pos="100000">
                <a:srgbClr val="6D0907"/>
              </a:gs>
            </a:gsLst>
            <a:lin ang="16200000" scaled="1"/>
            <a:tileRect/>
          </a:gradFill>
          <a:ln w="19050" cap="flat" cmpd="sng" algn="ctr">
            <a:noFill/>
            <a:prstDash val="solid"/>
            <a:round/>
            <a:headEnd type="none" w="med" len="med"/>
            <a:tailEnd type="none" w="med" len="med"/>
          </a:ln>
          <a:effectLst>
            <a:innerShdw blurRad="406400">
              <a:srgbClr val="F18745"/>
            </a:innerShdw>
          </a:effectLst>
        </p:spPr>
        <p:txBody>
          <a:bodyPr lIns="64008" tIns="32004" rIns="64008" bIns="32004" anchor="ctr"/>
          <a:lstStyle/>
          <a:p>
            <a:pPr algn="r" defTabSz="767874" eaLnBrk="0" hangingPunct="0">
              <a:buNone/>
              <a:defRPr/>
            </a:pPr>
            <a:endParaRPr lang="en-US" dirty="0">
              <a:latin typeface="Segoe" pitchFamily="34" charset="0"/>
              <a:ea typeface="MS PGothic" pitchFamily="34" charset="-128"/>
              <a:cs typeface="+mn-cs"/>
            </a:endParaRPr>
          </a:p>
        </p:txBody>
      </p:sp>
      <p:sp>
        <p:nvSpPr>
          <p:cNvPr id="75789" name="Rectangle 20"/>
          <p:cNvSpPr>
            <a:spLocks noChangeArrowheads="1"/>
          </p:cNvSpPr>
          <p:nvPr/>
        </p:nvSpPr>
        <p:spPr bwMode="auto">
          <a:xfrm>
            <a:off x="222251" y="2142708"/>
            <a:ext cx="8905875" cy="3590727"/>
          </a:xfrm>
          <a:prstGeom prst="rect">
            <a:avLst/>
          </a:prstGeom>
          <a:noFill/>
          <a:ln w="9525">
            <a:noFill/>
            <a:miter lim="800000"/>
            <a:headEnd/>
            <a:tailEnd/>
          </a:ln>
        </p:spPr>
        <p:txBody>
          <a:bodyPr lIns="64008" tIns="32004" rIns="64008" bIns="32004">
            <a:spAutoFit/>
          </a:bodyPr>
          <a:lstStyle/>
          <a:p>
            <a:pPr eaLnBrk="0" hangingPunct="0">
              <a:spcAft>
                <a:spcPts val="213"/>
              </a:spcAft>
              <a:buNone/>
            </a:pPr>
            <a:r>
              <a:rPr lang="en-US" sz="3100" dirty="0">
                <a:latin typeface="Segoe" pitchFamily="34" charset="0"/>
              </a:rPr>
              <a:t>Info	</a:t>
            </a:r>
            <a:r>
              <a:rPr lang="en-US" sz="2000" dirty="0">
                <a:latin typeface="Segoe" pitchFamily="34" charset="0"/>
              </a:rPr>
              <a:t>DPM 2007 overview datasheet and webcast</a:t>
            </a:r>
          </a:p>
          <a:p>
            <a:pPr eaLnBrk="0" hangingPunct="0">
              <a:spcAft>
                <a:spcPts val="213"/>
              </a:spcAft>
              <a:buNone/>
            </a:pPr>
            <a:r>
              <a:rPr lang="en-US" sz="2000" dirty="0" smtClean="0">
                <a:latin typeface="Segoe" pitchFamily="34" charset="0"/>
              </a:rPr>
              <a:t>	Datasheets</a:t>
            </a:r>
            <a:r>
              <a:rPr lang="en-US" sz="2000" dirty="0">
                <a:latin typeface="Segoe" pitchFamily="34" charset="0"/>
              </a:rPr>
              <a:t>, </a:t>
            </a:r>
            <a:r>
              <a:rPr lang="en-US" sz="2000" dirty="0" smtClean="0">
                <a:latin typeface="Segoe" pitchFamily="34" charset="0"/>
              </a:rPr>
              <a:t>technical white papers, </a:t>
            </a:r>
            <a:r>
              <a:rPr lang="en-US" sz="2000" dirty="0">
                <a:latin typeface="Segoe" pitchFamily="34" charset="0"/>
              </a:rPr>
              <a:t>and on-demand webcasts:</a:t>
            </a:r>
          </a:p>
          <a:p>
            <a:pPr lvl="2" indent="0" eaLnBrk="0" hangingPunct="0">
              <a:spcAft>
                <a:spcPts val="213"/>
              </a:spcAft>
              <a:buNone/>
            </a:pPr>
            <a:r>
              <a:rPr lang="en-US" sz="2000" dirty="0">
                <a:latin typeface="Segoe" pitchFamily="34" charset="0"/>
              </a:rPr>
              <a:t>	</a:t>
            </a:r>
            <a:r>
              <a:rPr lang="en-US" dirty="0" smtClean="0">
                <a:latin typeface="Segoe" pitchFamily="34" charset="0"/>
              </a:rPr>
              <a:t>How </a:t>
            </a:r>
            <a:r>
              <a:rPr lang="en-US" dirty="0">
                <a:latin typeface="Segoe" pitchFamily="34" charset="0"/>
              </a:rPr>
              <a:t>to Protect </a:t>
            </a:r>
            <a:r>
              <a:rPr lang="en-US" b="1" dirty="0">
                <a:latin typeface="Segoe" pitchFamily="34" charset="0"/>
              </a:rPr>
              <a:t>SQL Server </a:t>
            </a:r>
            <a:r>
              <a:rPr lang="en-US" dirty="0">
                <a:latin typeface="Segoe" pitchFamily="34" charset="0"/>
              </a:rPr>
              <a:t>with DPM 2007</a:t>
            </a:r>
          </a:p>
          <a:p>
            <a:pPr lvl="2" indent="0" eaLnBrk="0" hangingPunct="0">
              <a:spcAft>
                <a:spcPts val="213"/>
              </a:spcAft>
              <a:buNone/>
            </a:pPr>
            <a:r>
              <a:rPr lang="en-US" dirty="0">
                <a:latin typeface="Segoe" pitchFamily="34" charset="0"/>
              </a:rPr>
              <a:t>	</a:t>
            </a:r>
            <a:r>
              <a:rPr lang="en-US" dirty="0" smtClean="0">
                <a:latin typeface="Segoe" pitchFamily="34" charset="0"/>
              </a:rPr>
              <a:t>How </a:t>
            </a:r>
            <a:r>
              <a:rPr lang="en-US" dirty="0">
                <a:latin typeface="Segoe" pitchFamily="34" charset="0"/>
              </a:rPr>
              <a:t>to </a:t>
            </a:r>
            <a:r>
              <a:rPr lang="en-US" sz="1800" dirty="0">
                <a:latin typeface="Segoe" pitchFamily="34" charset="0"/>
              </a:rPr>
              <a:t>Protect </a:t>
            </a:r>
            <a:r>
              <a:rPr lang="en-US" sz="1800" b="1" dirty="0">
                <a:latin typeface="Segoe" pitchFamily="34" charset="0"/>
              </a:rPr>
              <a:t>Microsoft Exchange </a:t>
            </a:r>
            <a:r>
              <a:rPr lang="en-US" sz="1800" dirty="0">
                <a:latin typeface="Segoe" pitchFamily="34" charset="0"/>
              </a:rPr>
              <a:t>with DPM 2007</a:t>
            </a:r>
            <a:endParaRPr lang="en-US" sz="2000" dirty="0">
              <a:latin typeface="Segoe" pitchFamily="34" charset="0"/>
            </a:endParaRPr>
          </a:p>
          <a:p>
            <a:pPr lvl="3" indent="0" eaLnBrk="0" hangingPunct="0">
              <a:spcAft>
                <a:spcPts val="213"/>
              </a:spcAft>
              <a:buNone/>
            </a:pPr>
            <a:r>
              <a:rPr lang="en-US" sz="2000" dirty="0">
                <a:latin typeface="Segoe" pitchFamily="34" charset="0"/>
              </a:rPr>
              <a:t>	</a:t>
            </a:r>
            <a:r>
              <a:rPr lang="en-US" sz="1800" dirty="0">
                <a:latin typeface="Segoe" pitchFamily="34" charset="0"/>
              </a:rPr>
              <a:t>How to Protect </a:t>
            </a:r>
            <a:r>
              <a:rPr lang="en-US" sz="1800" b="1" dirty="0">
                <a:latin typeface="Segoe" pitchFamily="34" charset="0"/>
              </a:rPr>
              <a:t>SharePoint </a:t>
            </a:r>
            <a:r>
              <a:rPr lang="en-US" sz="1800" dirty="0">
                <a:latin typeface="Segoe" pitchFamily="34" charset="0"/>
              </a:rPr>
              <a:t>with DPM 2007</a:t>
            </a:r>
          </a:p>
          <a:p>
            <a:pPr lvl="3" indent="0" eaLnBrk="0" hangingPunct="0">
              <a:spcAft>
                <a:spcPts val="213"/>
              </a:spcAft>
              <a:buNone/>
            </a:pPr>
            <a:r>
              <a:rPr lang="en-US" sz="1800" dirty="0">
                <a:latin typeface="Segoe" pitchFamily="34" charset="0"/>
              </a:rPr>
              <a:t>	How to Protect </a:t>
            </a:r>
            <a:r>
              <a:rPr lang="en-US" sz="1800" b="1" dirty="0" smtClean="0">
                <a:latin typeface="Segoe" pitchFamily="34" charset="0"/>
              </a:rPr>
              <a:t>Virtualized Environments </a:t>
            </a:r>
            <a:r>
              <a:rPr lang="en-US" sz="1800" dirty="0" smtClean="0">
                <a:latin typeface="Segoe" pitchFamily="34" charset="0"/>
              </a:rPr>
              <a:t>with </a:t>
            </a:r>
            <a:r>
              <a:rPr lang="en-US" sz="1800" dirty="0">
                <a:latin typeface="Segoe" pitchFamily="34" charset="0"/>
              </a:rPr>
              <a:t>DPM 2007</a:t>
            </a:r>
          </a:p>
          <a:p>
            <a:pPr lvl="3" indent="0" eaLnBrk="0" hangingPunct="0">
              <a:spcAft>
                <a:spcPts val="213"/>
              </a:spcAft>
              <a:buNone/>
            </a:pPr>
            <a:r>
              <a:rPr lang="en-US" sz="1800" dirty="0">
                <a:latin typeface="Segoe" pitchFamily="34" charset="0"/>
              </a:rPr>
              <a:t>	</a:t>
            </a:r>
            <a:r>
              <a:rPr lang="en-US" sz="1800" dirty="0" smtClean="0">
                <a:latin typeface="Segoe" pitchFamily="34" charset="0"/>
              </a:rPr>
              <a:t>TechNet </a:t>
            </a:r>
            <a:r>
              <a:rPr lang="en-US" sz="1800" dirty="0">
                <a:latin typeface="Segoe" pitchFamily="34" charset="0"/>
              </a:rPr>
              <a:t>virtual labs </a:t>
            </a:r>
            <a:r>
              <a:rPr lang="en-US" sz="1400" i="1" dirty="0">
                <a:latin typeface="Segoe" pitchFamily="34" charset="0"/>
              </a:rPr>
              <a:t>- </a:t>
            </a:r>
            <a:r>
              <a:rPr lang="en-US" sz="1300" i="1" dirty="0">
                <a:latin typeface="Segoe" pitchFamily="34" charset="0"/>
              </a:rPr>
              <a:t>for hands-on learning with </a:t>
            </a:r>
            <a:r>
              <a:rPr lang="en-US" sz="1300" i="1" dirty="0" smtClean="0">
                <a:latin typeface="Segoe" pitchFamily="34" charset="0"/>
              </a:rPr>
              <a:t>DPM</a:t>
            </a:r>
          </a:p>
          <a:p>
            <a:pPr marL="914400" lvl="3" eaLnBrk="0" hangingPunct="0">
              <a:spcAft>
                <a:spcPts val="213"/>
              </a:spcAft>
              <a:buNone/>
            </a:pPr>
            <a:r>
              <a:rPr lang="en-US" sz="2000" dirty="0">
                <a:latin typeface="Segoe" pitchFamily="34" charset="0"/>
              </a:rPr>
              <a:t>DPM </a:t>
            </a:r>
            <a:r>
              <a:rPr lang="en-US" sz="2000" dirty="0" smtClean="0">
                <a:latin typeface="Segoe" pitchFamily="34" charset="0"/>
              </a:rPr>
              <a:t>2010 </a:t>
            </a:r>
            <a:r>
              <a:rPr lang="en-US" sz="2000" dirty="0">
                <a:latin typeface="Segoe" pitchFamily="34" charset="0"/>
              </a:rPr>
              <a:t>overview </a:t>
            </a:r>
            <a:r>
              <a:rPr lang="en-US" sz="2000" dirty="0" smtClean="0">
                <a:latin typeface="Segoe" pitchFamily="34" charset="0"/>
              </a:rPr>
              <a:t>information and </a:t>
            </a:r>
            <a:r>
              <a:rPr lang="en-US" sz="2000" dirty="0">
                <a:latin typeface="Segoe" pitchFamily="34" charset="0"/>
              </a:rPr>
              <a:t>webcast</a:t>
            </a:r>
          </a:p>
          <a:p>
            <a:pPr lvl="3" indent="0" eaLnBrk="0" hangingPunct="0">
              <a:spcAft>
                <a:spcPts val="213"/>
              </a:spcAft>
              <a:buNone/>
            </a:pPr>
            <a:endParaRPr lang="en-US" sz="2000" dirty="0" smtClean="0">
              <a:solidFill>
                <a:schemeClr val="tx2">
                  <a:lumMod val="75000"/>
                </a:schemeClr>
              </a:solidFill>
              <a:effectLst>
                <a:outerShdw blurRad="38100" dist="38100" dir="2700000" algn="tl">
                  <a:srgbClr val="000000">
                    <a:alpha val="43137"/>
                  </a:srgbClr>
                </a:outerShdw>
              </a:effectLst>
              <a:latin typeface="Segoe" pitchFamily="34" charset="0"/>
            </a:endParaRPr>
          </a:p>
        </p:txBody>
      </p:sp>
      <p:sp>
        <p:nvSpPr>
          <p:cNvPr id="75790" name="Rectangle 21"/>
          <p:cNvSpPr>
            <a:spLocks noChangeArrowheads="1"/>
          </p:cNvSpPr>
          <p:nvPr/>
        </p:nvSpPr>
        <p:spPr bwMode="auto">
          <a:xfrm>
            <a:off x="213360" y="5715631"/>
            <a:ext cx="8605838" cy="541687"/>
          </a:xfrm>
          <a:prstGeom prst="rect">
            <a:avLst/>
          </a:prstGeom>
          <a:noFill/>
          <a:ln w="9525">
            <a:noFill/>
            <a:miter lim="800000"/>
            <a:headEnd/>
            <a:tailEnd/>
          </a:ln>
        </p:spPr>
        <p:txBody>
          <a:bodyPr lIns="64008" tIns="32004" rIns="64008" bIns="32004">
            <a:spAutoFit/>
          </a:bodyPr>
          <a:lstStyle/>
          <a:p>
            <a:pPr eaLnBrk="0" hangingPunct="0">
              <a:buNone/>
            </a:pPr>
            <a:r>
              <a:rPr lang="en-US" sz="3100" dirty="0" smtClean="0">
                <a:latin typeface="Segoe" pitchFamily="34" charset="0"/>
              </a:rPr>
              <a:t>E-mail</a:t>
            </a:r>
            <a:r>
              <a:rPr lang="en-US" sz="3100" dirty="0">
                <a:latin typeface="Segoe" pitchFamily="34" charset="0"/>
              </a:rPr>
              <a:t>	</a:t>
            </a:r>
            <a:r>
              <a:rPr lang="en-US" sz="2200" dirty="0" smtClean="0">
                <a:latin typeface="Segoe" pitchFamily="34" charset="0"/>
              </a:rPr>
              <a:t>dpmINFO@microsoft.com</a:t>
            </a:r>
          </a:p>
        </p:txBody>
      </p:sp>
    </p:spTree>
    <p:extLst>
      <p:ext uri="{BB962C8B-B14F-4D97-AF65-F5344CB8AC3E}">
        <p14:creationId xmlns:p14="http://schemas.microsoft.com/office/powerpoint/2007/7/12/main" xmlns="" val="2797047590"/>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print"/>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fontAlgn="auto" hangingPunct="0">
              <a:spcBef>
                <a:spcPts val="0"/>
              </a:spcBef>
              <a:spcAft>
                <a:spcPts val="0"/>
              </a:spcAft>
            </a:pPr>
            <a:r>
              <a:rPr lang="en-US" sz="600" dirty="0">
                <a:solidFill>
                  <a:srgbClr val="FFFFFF"/>
                </a:solidFill>
                <a:latin typeface="Calibri" pitchFamily="34" charset="0"/>
                <a:cs typeface="Arial" charset="0"/>
              </a:rPr>
              <a:t>© </a:t>
            </a:r>
            <a:r>
              <a:rPr lang="en-US" sz="600" dirty="0" smtClean="0">
                <a:solidFill>
                  <a:srgbClr val="FFFFFF"/>
                </a:solidFill>
                <a:latin typeface="Calibri" pitchFamily="34" charset="0"/>
                <a:cs typeface="Arial" charset="0"/>
              </a:rPr>
              <a:t>2009 Microsoft </a:t>
            </a:r>
            <a:r>
              <a:rPr lang="en-US" sz="600" dirty="0">
                <a:solidFill>
                  <a:srgbClr val="FFFFFF"/>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fontAlgn="auto" hangingPunct="0">
              <a:spcBef>
                <a:spcPts val="0"/>
              </a:spcBef>
              <a:spcAft>
                <a:spcPts val="0"/>
              </a:spcAft>
            </a:pPr>
            <a:r>
              <a:rPr lang="en-US" sz="600" dirty="0">
                <a:solidFill>
                  <a:srgbClr val="FFFFFF"/>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solidFill>
                  <a:srgbClr val="FFFFFF"/>
                </a:solidFill>
                <a:latin typeface="Calibri" pitchFamily="34" charset="0"/>
                <a:cs typeface="Arial" charset="0"/>
              </a:rPr>
              <a:t>MICROSOFT </a:t>
            </a:r>
            <a:r>
              <a:rPr lang="en-US" sz="600" dirty="0">
                <a:solidFill>
                  <a:srgbClr val="FFFFFF"/>
                </a:solidFill>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b="1" dirty="0" smtClean="0">
                <a:solidFill>
                  <a:srgbClr val="FFFFFF"/>
                </a:solidFill>
              </a:rPr>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832293" y="6097235"/>
            <a:ext cx="7510191" cy="636188"/>
          </a:xfrm>
          <a:prstGeom prst="roundRect">
            <a:avLst>
              <a:gd name="adj" fmla="val 14409"/>
            </a:avLst>
          </a:prstGeom>
          <a:gradFill rotWithShape="1">
            <a:gsLst>
              <a:gs pos="0">
                <a:schemeClr val="bg1">
                  <a:lumMod val="95000"/>
                  <a:alpha val="63000"/>
                </a:schemeClr>
              </a:gs>
              <a:gs pos="64000">
                <a:schemeClr val="bg1">
                  <a:lumMod val="85000"/>
                  <a:alpha val="18000"/>
                </a:schemeClr>
              </a:gs>
            </a:gsLst>
            <a:lin ang="5400000" scaled="0"/>
          </a:gradFill>
          <a:ln w="9525">
            <a:noFill/>
            <a:miter lim="800000"/>
            <a:headEnd/>
            <a:tailEnd/>
          </a:ln>
          <a:scene3d>
            <a:camera prst="orthographicFront"/>
            <a:lightRig rig="threePt" dir="t"/>
          </a:scene3d>
          <a:sp3d>
            <a:bevelT w="50800" h="38100"/>
          </a:sp3d>
        </p:spPr>
        <p:txBody>
          <a:bodyPr wrap="none" lIns="91435" tIns="45717" rIns="91435" bIns="45717" anchor="ctr"/>
          <a:lstStyle/>
          <a:p>
            <a:pPr algn="ctr" eaLnBrk="0" fontAlgn="auto" hangingPunct="0">
              <a:spcBef>
                <a:spcPts val="0"/>
              </a:spcBef>
              <a:spcAft>
                <a:spcPts val="0"/>
              </a:spcAft>
              <a:defRPr/>
            </a:pPr>
            <a:endParaRPr lang="en-US" sz="800" dirty="0" err="1">
              <a:effectLst>
                <a:outerShdw blurRad="38100" dist="38100" dir="2700000" algn="tl">
                  <a:srgbClr val="000000">
                    <a:alpha val="43137"/>
                  </a:srgbClr>
                </a:outerShdw>
              </a:effectLst>
              <a:latin typeface="Segoe"/>
            </a:endParaRPr>
          </a:p>
        </p:txBody>
      </p:sp>
      <p:sp>
        <p:nvSpPr>
          <p:cNvPr id="9" name="Rounded Rectangle 8"/>
          <p:cNvSpPr/>
          <p:nvPr/>
        </p:nvSpPr>
        <p:spPr bwMode="auto">
          <a:xfrm>
            <a:off x="832293" y="5386034"/>
            <a:ext cx="7510191" cy="636188"/>
          </a:xfrm>
          <a:prstGeom prst="roundRect">
            <a:avLst>
              <a:gd name="adj" fmla="val 14409"/>
            </a:avLst>
          </a:prstGeom>
          <a:gradFill rotWithShape="1">
            <a:gsLst>
              <a:gs pos="0">
                <a:srgbClr val="00B0F0">
                  <a:alpha val="61000"/>
                </a:srgbClr>
              </a:gs>
              <a:gs pos="64000">
                <a:srgbClr val="00B0F0">
                  <a:alpha val="27000"/>
                </a:srgbClr>
              </a:gs>
            </a:gsLst>
            <a:lin ang="5400000" scaled="0"/>
          </a:gradFill>
          <a:ln w="9525">
            <a:noFill/>
            <a:miter lim="800000"/>
            <a:headEnd/>
            <a:tailEnd/>
          </a:ln>
          <a:scene3d>
            <a:camera prst="orthographicFront"/>
            <a:lightRig rig="threePt" dir="t"/>
          </a:scene3d>
          <a:sp3d>
            <a:bevelT w="50800" h="38100"/>
          </a:sp3d>
        </p:spPr>
        <p:txBody>
          <a:bodyPr wrap="none" lIns="91435" tIns="45717" rIns="91435" bIns="45717" anchor="ctr"/>
          <a:lstStyle/>
          <a:p>
            <a:pPr algn="ctr" eaLnBrk="0" fontAlgn="auto" hangingPunct="0">
              <a:spcBef>
                <a:spcPts val="0"/>
              </a:spcBef>
              <a:spcAft>
                <a:spcPts val="0"/>
              </a:spcAft>
              <a:defRPr/>
            </a:pPr>
            <a:endParaRPr lang="en-US" sz="800" dirty="0" err="1">
              <a:effectLst>
                <a:outerShdw blurRad="38100" dist="38100" dir="2700000" algn="tl">
                  <a:srgbClr val="000000">
                    <a:alpha val="43137"/>
                  </a:srgbClr>
                </a:outerShdw>
              </a:effectLst>
              <a:latin typeface="Segoe"/>
            </a:endParaRPr>
          </a:p>
        </p:txBody>
      </p:sp>
      <p:sp>
        <p:nvSpPr>
          <p:cNvPr id="8" name="Rounded Rectangle 7"/>
          <p:cNvSpPr/>
          <p:nvPr/>
        </p:nvSpPr>
        <p:spPr bwMode="auto">
          <a:xfrm>
            <a:off x="832293" y="4686123"/>
            <a:ext cx="7510191" cy="636188"/>
          </a:xfrm>
          <a:prstGeom prst="roundRect">
            <a:avLst>
              <a:gd name="adj" fmla="val 14409"/>
            </a:avLst>
          </a:prstGeom>
          <a:gradFill rotWithShape="1">
            <a:gsLst>
              <a:gs pos="0">
                <a:srgbClr val="64BE46">
                  <a:lumMod val="75000"/>
                  <a:alpha val="48000"/>
                </a:srgbClr>
              </a:gs>
              <a:gs pos="46000">
                <a:srgbClr val="447D27">
                  <a:alpha val="37000"/>
                </a:srgbClr>
              </a:gs>
            </a:gsLst>
            <a:lin ang="5400000" scaled="0"/>
          </a:gradFill>
          <a:ln w="9525">
            <a:noFill/>
            <a:miter lim="800000"/>
            <a:headEnd/>
            <a:tailEnd/>
          </a:ln>
          <a:scene3d>
            <a:camera prst="orthographicFront"/>
            <a:lightRig rig="threePt" dir="t"/>
          </a:scene3d>
          <a:sp3d>
            <a:bevelT w="50800" h="38100"/>
          </a:sp3d>
        </p:spPr>
        <p:txBody>
          <a:bodyPr wrap="none" lIns="91435" tIns="45717" rIns="91435" bIns="45717"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lang="en-US" sz="800" dirty="0" err="1">
              <a:effectLst>
                <a:outerShdw blurRad="38100" dist="38100" dir="2700000" algn="tl">
                  <a:srgbClr val="000000">
                    <a:alpha val="43137"/>
                  </a:srgbClr>
                </a:outerShdw>
              </a:effectLst>
              <a:latin typeface="Segoe"/>
            </a:endParaRPr>
          </a:p>
        </p:txBody>
      </p:sp>
      <p:sp>
        <p:nvSpPr>
          <p:cNvPr id="7" name="Rounded Rectangle 6"/>
          <p:cNvSpPr/>
          <p:nvPr/>
        </p:nvSpPr>
        <p:spPr bwMode="auto">
          <a:xfrm>
            <a:off x="832293" y="3980968"/>
            <a:ext cx="7510191" cy="636188"/>
          </a:xfrm>
          <a:prstGeom prst="roundRect">
            <a:avLst>
              <a:gd name="adj" fmla="val 14409"/>
            </a:avLst>
          </a:prstGeom>
          <a:gradFill rotWithShape="1">
            <a:gsLst>
              <a:gs pos="0">
                <a:schemeClr val="bg1">
                  <a:lumMod val="95000"/>
                  <a:alpha val="63000"/>
                </a:schemeClr>
              </a:gs>
              <a:gs pos="64000">
                <a:schemeClr val="bg1">
                  <a:lumMod val="85000"/>
                  <a:alpha val="18000"/>
                </a:schemeClr>
              </a:gs>
            </a:gsLst>
            <a:lin ang="5400000" scaled="0"/>
          </a:gradFill>
          <a:ln w="9525">
            <a:noFill/>
            <a:miter lim="800000"/>
            <a:headEnd/>
            <a:tailEnd/>
          </a:ln>
          <a:scene3d>
            <a:camera prst="orthographicFront"/>
            <a:lightRig rig="threePt" dir="t"/>
          </a:scene3d>
          <a:sp3d>
            <a:bevelT w="50800" h="38100"/>
          </a:sp3d>
        </p:spPr>
        <p:txBody>
          <a:bodyPr wrap="none" lIns="91435" tIns="45717" rIns="91435" bIns="45717"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err="1">
              <a:ln>
                <a:noFill/>
              </a:ln>
              <a:effectLst>
                <a:outerShdw blurRad="38100" dist="38100" dir="2700000" algn="tl">
                  <a:srgbClr val="000000">
                    <a:alpha val="43137"/>
                  </a:srgbClr>
                </a:outerShdw>
              </a:effectLst>
              <a:uLnTx/>
              <a:uFillTx/>
              <a:latin typeface="Segoe"/>
              <a:ea typeface="+mn-ea"/>
              <a:cs typeface="+mn-cs"/>
            </a:endParaRPr>
          </a:p>
        </p:txBody>
      </p:sp>
      <p:sp>
        <p:nvSpPr>
          <p:cNvPr id="6" name="Rounded Rectangle 5"/>
          <p:cNvSpPr/>
          <p:nvPr/>
        </p:nvSpPr>
        <p:spPr bwMode="auto">
          <a:xfrm>
            <a:off x="832293" y="3020174"/>
            <a:ext cx="7510191" cy="897069"/>
          </a:xfrm>
          <a:prstGeom prst="roundRect">
            <a:avLst>
              <a:gd name="adj" fmla="val 14409"/>
            </a:avLst>
          </a:prstGeom>
          <a:gradFill rotWithShape="1">
            <a:gsLst>
              <a:gs pos="0">
                <a:srgbClr val="00B0F0">
                  <a:alpha val="61000"/>
                </a:srgbClr>
              </a:gs>
              <a:gs pos="64000">
                <a:srgbClr val="00B0F0">
                  <a:alpha val="27000"/>
                </a:srgbClr>
              </a:gs>
            </a:gsLst>
            <a:lin ang="5400000" scaled="0"/>
          </a:gradFill>
          <a:ln w="9525">
            <a:noFill/>
            <a:miter lim="800000"/>
            <a:headEnd/>
            <a:tailEnd/>
          </a:ln>
          <a:scene3d>
            <a:camera prst="orthographicFront"/>
            <a:lightRig rig="threePt" dir="t"/>
          </a:scene3d>
          <a:sp3d>
            <a:bevelT w="50800" h="38100"/>
          </a:sp3d>
        </p:spPr>
        <p:txBody>
          <a:bodyPr wrap="none" lIns="91435" tIns="45717" rIns="91435" bIns="45717"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err="1">
              <a:ln>
                <a:noFill/>
              </a:ln>
              <a:effectLst>
                <a:outerShdw blurRad="38100" dist="38100" dir="2700000" algn="tl">
                  <a:srgbClr val="000000">
                    <a:alpha val="43137"/>
                  </a:srgbClr>
                </a:outerShdw>
              </a:effectLst>
              <a:uLnTx/>
              <a:uFillTx/>
              <a:latin typeface="Segoe"/>
              <a:ea typeface="+mn-ea"/>
              <a:cs typeface="+mn-cs"/>
            </a:endParaRPr>
          </a:p>
        </p:txBody>
      </p:sp>
      <p:sp>
        <p:nvSpPr>
          <p:cNvPr id="5" name="Rounded Rectangle 4"/>
          <p:cNvSpPr/>
          <p:nvPr/>
        </p:nvSpPr>
        <p:spPr bwMode="auto">
          <a:xfrm rot="10800000">
            <a:off x="832295" y="1710664"/>
            <a:ext cx="7510191" cy="1258313"/>
          </a:xfrm>
          <a:prstGeom prst="roundRect">
            <a:avLst>
              <a:gd name="adj" fmla="val 11892"/>
            </a:avLst>
          </a:prstGeom>
          <a:gradFill rotWithShape="1">
            <a:gsLst>
              <a:gs pos="0">
                <a:srgbClr val="64BE46">
                  <a:lumMod val="75000"/>
                  <a:alpha val="48000"/>
                </a:srgbClr>
              </a:gs>
              <a:gs pos="46000">
                <a:srgbClr val="447D27">
                  <a:alpha val="64000"/>
                </a:srgbClr>
              </a:gs>
            </a:gsLst>
            <a:lin ang="5400000" scaled="0"/>
          </a:gradFill>
          <a:ln w="9525">
            <a:noFill/>
            <a:miter lim="800000"/>
            <a:headEnd/>
            <a:tailEnd/>
          </a:ln>
          <a:scene3d>
            <a:camera prst="orthographicFront"/>
            <a:lightRig rig="threePt" dir="t"/>
          </a:scene3d>
          <a:sp3d>
            <a:bevelT w="50800" h="38100"/>
          </a:sp3d>
        </p:spPr>
        <p:txBody>
          <a:bodyPr wrap="none" lIns="91435" tIns="45717" rIns="91435" bIns="45717"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err="1">
              <a:ln>
                <a:noFill/>
              </a:ln>
              <a:effectLst>
                <a:outerShdw blurRad="38100" dist="38100" dir="2700000" algn="tl">
                  <a:srgbClr val="000000">
                    <a:alpha val="43137"/>
                  </a:srgbClr>
                </a:outerShdw>
              </a:effectLst>
              <a:uLnTx/>
              <a:uFillTx/>
              <a:latin typeface="Segoe"/>
              <a:ea typeface="+mn-ea"/>
              <a:cs typeface="+mn-cs"/>
            </a:endParaRPr>
          </a:p>
        </p:txBody>
      </p:sp>
      <p:sp>
        <p:nvSpPr>
          <p:cNvPr id="44033" name="Rectangle 22"/>
          <p:cNvSpPr>
            <a:spLocks noGrp="1" noChangeArrowheads="1"/>
          </p:cNvSpPr>
          <p:nvPr>
            <p:ph type="title"/>
          </p:nvPr>
        </p:nvSpPr>
        <p:spPr/>
        <p:txBody>
          <a:bodyPr/>
          <a:lstStyle/>
          <a:p>
            <a:r>
              <a:rPr lang="en-US" dirty="0" smtClean="0"/>
              <a:t>Protected Platforms</a:t>
            </a:r>
          </a:p>
        </p:txBody>
      </p:sp>
      <p:sp>
        <p:nvSpPr>
          <p:cNvPr id="44034" name="Rectangle 23"/>
          <p:cNvSpPr>
            <a:spLocks noGrp="1" noChangeArrowheads="1"/>
          </p:cNvSpPr>
          <p:nvPr>
            <p:ph type="body" sz="quarter" idx="10"/>
          </p:nvPr>
        </p:nvSpPr>
        <p:spPr>
          <a:xfrm>
            <a:off x="381000" y="1246296"/>
            <a:ext cx="7667978" cy="5429179"/>
          </a:xfrm>
        </p:spPr>
        <p:txBody>
          <a:bodyPr/>
          <a:lstStyle/>
          <a:p>
            <a:pPr>
              <a:buNone/>
            </a:pPr>
            <a:r>
              <a:rPr lang="en-US" sz="1800" b="1" dirty="0" smtClean="0">
                <a:solidFill>
                  <a:schemeClr val="tx1"/>
                </a:solidFill>
              </a:rPr>
              <a:t>Microsoft platforms with VSS capabilities</a:t>
            </a:r>
          </a:p>
          <a:p>
            <a:pPr marL="914400" indent="-282575">
              <a:buNone/>
            </a:pPr>
            <a:endParaRPr lang="en-US" sz="1800" dirty="0" smtClean="0">
              <a:solidFill>
                <a:schemeClr val="tx1"/>
              </a:solidFill>
            </a:endParaRPr>
          </a:p>
          <a:p>
            <a:pPr marL="914400" indent="-282575"/>
            <a:r>
              <a:rPr lang="en-US" sz="1600" dirty="0" smtClean="0">
                <a:solidFill>
                  <a:schemeClr val="tx1"/>
                </a:solidFill>
              </a:rPr>
              <a:t>Microsoft</a:t>
            </a:r>
            <a:r>
              <a:rPr lang="en-US" sz="1600" baseline="30000" dirty="0" smtClean="0">
                <a:solidFill>
                  <a:schemeClr val="tx1"/>
                </a:solidFill>
              </a:rPr>
              <a:t>®</a:t>
            </a:r>
            <a:r>
              <a:rPr lang="en-US" sz="1600" dirty="0" smtClean="0">
                <a:solidFill>
                  <a:schemeClr val="tx1"/>
                </a:solidFill>
              </a:rPr>
              <a:t> Office SharePoint</a:t>
            </a:r>
            <a:r>
              <a:rPr lang="en-US" sz="1600" baseline="30000" dirty="0" smtClean="0">
                <a:solidFill>
                  <a:schemeClr val="tx1"/>
                </a:solidFill>
              </a:rPr>
              <a:t>®</a:t>
            </a:r>
            <a:r>
              <a:rPr lang="en-US" sz="1600" dirty="0" smtClean="0">
                <a:solidFill>
                  <a:schemeClr val="tx1"/>
                </a:solidFill>
              </a:rPr>
              <a:t> Server 2007 </a:t>
            </a:r>
          </a:p>
          <a:p>
            <a:pPr marL="914400" indent="-282575"/>
            <a:r>
              <a:rPr lang="en-US" sz="1600" dirty="0" smtClean="0">
                <a:solidFill>
                  <a:schemeClr val="tx1"/>
                </a:solidFill>
              </a:rPr>
              <a:t>Windows</a:t>
            </a:r>
            <a:r>
              <a:rPr lang="en-US" sz="1600" baseline="30000" dirty="0" smtClean="0">
                <a:solidFill>
                  <a:schemeClr val="tx1"/>
                </a:solidFill>
              </a:rPr>
              <a:t>®</a:t>
            </a:r>
            <a:r>
              <a:rPr lang="en-US" sz="1600" dirty="0" smtClean="0">
                <a:solidFill>
                  <a:schemeClr val="tx1"/>
                </a:solidFill>
              </a:rPr>
              <a:t> SharePoint</a:t>
            </a:r>
            <a:r>
              <a:rPr lang="en-US" sz="1600" baseline="30000" dirty="0" smtClean="0">
                <a:solidFill>
                  <a:schemeClr val="tx1"/>
                </a:solidFill>
              </a:rPr>
              <a:t>®</a:t>
            </a:r>
            <a:r>
              <a:rPr lang="en-US" sz="1600" dirty="0" smtClean="0">
                <a:solidFill>
                  <a:schemeClr val="tx1"/>
                </a:solidFill>
              </a:rPr>
              <a:t> Services version 3.0</a:t>
            </a:r>
            <a:endParaRPr lang="en-US" sz="800" dirty="0" smtClean="0">
              <a:solidFill>
                <a:schemeClr val="tx1"/>
              </a:solidFill>
            </a:endParaRPr>
          </a:p>
          <a:p>
            <a:pPr marL="914400" indent="-282575"/>
            <a:r>
              <a:rPr lang="en-US" sz="1600" dirty="0" smtClean="0">
                <a:solidFill>
                  <a:schemeClr val="tx1"/>
                </a:solidFill>
              </a:rPr>
              <a:t>Microsoft</a:t>
            </a:r>
            <a:r>
              <a:rPr lang="en-US" sz="1600" baseline="30000" dirty="0" smtClean="0">
                <a:solidFill>
                  <a:schemeClr val="tx1"/>
                </a:solidFill>
              </a:rPr>
              <a:t>®</a:t>
            </a:r>
            <a:r>
              <a:rPr lang="en-US" sz="1600" dirty="0" smtClean="0">
                <a:solidFill>
                  <a:schemeClr val="tx1"/>
                </a:solidFill>
              </a:rPr>
              <a:t> Office SharePoint</a:t>
            </a:r>
            <a:r>
              <a:rPr lang="en-US" sz="1600" baseline="30000" dirty="0" smtClean="0">
                <a:solidFill>
                  <a:schemeClr val="tx1"/>
                </a:solidFill>
              </a:rPr>
              <a:t>®</a:t>
            </a:r>
            <a:r>
              <a:rPr lang="en-US" sz="1600" dirty="0" smtClean="0">
                <a:solidFill>
                  <a:schemeClr val="tx1"/>
                </a:solidFill>
              </a:rPr>
              <a:t> Portal Server 2003 </a:t>
            </a:r>
            <a:r>
              <a:rPr lang="en-US" sz="1400" dirty="0" smtClean="0">
                <a:solidFill>
                  <a:schemeClr val="tx1"/>
                </a:solidFill>
              </a:rPr>
              <a:t>– </a:t>
            </a:r>
            <a:r>
              <a:rPr lang="en-US" sz="1100" i="1" dirty="0" smtClean="0">
                <a:solidFill>
                  <a:schemeClr val="tx1"/>
                </a:solidFill>
              </a:rPr>
              <a:t>protected as SQL databases</a:t>
            </a:r>
            <a:endParaRPr lang="en-US" sz="1600" i="1" dirty="0" smtClean="0">
              <a:solidFill>
                <a:schemeClr val="tx1"/>
              </a:solidFill>
            </a:endParaRPr>
          </a:p>
          <a:p>
            <a:pPr marL="914400" indent="-282575"/>
            <a:r>
              <a:rPr lang="en-US" sz="1600" dirty="0" smtClean="0">
                <a:solidFill>
                  <a:schemeClr val="tx1"/>
                </a:solidFill>
              </a:rPr>
              <a:t>Windows</a:t>
            </a:r>
            <a:r>
              <a:rPr lang="en-US" sz="1600" baseline="30000" dirty="0" smtClean="0">
                <a:solidFill>
                  <a:schemeClr val="tx1"/>
                </a:solidFill>
              </a:rPr>
              <a:t>®</a:t>
            </a:r>
            <a:r>
              <a:rPr lang="en-US" sz="1600" dirty="0" smtClean="0">
                <a:solidFill>
                  <a:schemeClr val="tx1"/>
                </a:solidFill>
              </a:rPr>
              <a:t> SharePoint</a:t>
            </a:r>
            <a:r>
              <a:rPr lang="en-US" sz="1600" baseline="30000" dirty="0" smtClean="0">
                <a:solidFill>
                  <a:schemeClr val="tx1"/>
                </a:solidFill>
              </a:rPr>
              <a:t>®</a:t>
            </a:r>
            <a:r>
              <a:rPr lang="en-US" sz="1600" dirty="0" smtClean="0">
                <a:solidFill>
                  <a:schemeClr val="tx1"/>
                </a:solidFill>
              </a:rPr>
              <a:t> Services version 2.0 </a:t>
            </a:r>
            <a:r>
              <a:rPr lang="en-US" sz="1400" dirty="0" smtClean="0">
                <a:solidFill>
                  <a:schemeClr val="tx1"/>
                </a:solidFill>
              </a:rPr>
              <a:t>– </a:t>
            </a:r>
            <a:r>
              <a:rPr lang="en-US" sz="1100" i="1" dirty="0" smtClean="0">
                <a:solidFill>
                  <a:schemeClr val="tx1"/>
                </a:solidFill>
              </a:rPr>
              <a:t>protected as SQL databases</a:t>
            </a:r>
            <a:endParaRPr lang="en-US" sz="1600" i="1" dirty="0" smtClean="0">
              <a:solidFill>
                <a:schemeClr val="tx1"/>
              </a:solidFill>
            </a:endParaRPr>
          </a:p>
          <a:p>
            <a:pPr marL="914400" indent="-282575"/>
            <a:endParaRPr lang="en-US" sz="1000" dirty="0" smtClean="0">
              <a:solidFill>
                <a:schemeClr val="tx1"/>
              </a:solidFill>
            </a:endParaRPr>
          </a:p>
          <a:p>
            <a:pPr marL="914400" indent="-282575"/>
            <a:r>
              <a:rPr lang="en-US" sz="1600" dirty="0" smtClean="0">
                <a:solidFill>
                  <a:schemeClr val="tx1"/>
                </a:solidFill>
              </a:rPr>
              <a:t>Microsoft</a:t>
            </a:r>
            <a:r>
              <a:rPr lang="en-US" sz="1600" baseline="30000" dirty="0" smtClean="0">
                <a:solidFill>
                  <a:schemeClr val="tx1"/>
                </a:solidFill>
              </a:rPr>
              <a:t>®</a:t>
            </a:r>
            <a:r>
              <a:rPr lang="en-US" sz="1600" dirty="0" smtClean="0">
                <a:solidFill>
                  <a:schemeClr val="tx1"/>
                </a:solidFill>
              </a:rPr>
              <a:t> SQL Server 2000 </a:t>
            </a:r>
            <a:r>
              <a:rPr lang="en-US" sz="1100" dirty="0" smtClean="0">
                <a:solidFill>
                  <a:schemeClr val="tx1"/>
                </a:solidFill>
              </a:rPr>
              <a:t>Service Pack 4</a:t>
            </a:r>
            <a:endParaRPr lang="en-US" sz="1600" dirty="0" smtClean="0">
              <a:solidFill>
                <a:schemeClr val="tx1"/>
              </a:solidFill>
            </a:endParaRPr>
          </a:p>
          <a:p>
            <a:pPr marL="914400" indent="-282575"/>
            <a:r>
              <a:rPr lang="en-US" sz="1600" dirty="0" smtClean="0">
                <a:solidFill>
                  <a:schemeClr val="tx1"/>
                </a:solidFill>
              </a:rPr>
              <a:t>Microsoft</a:t>
            </a:r>
            <a:r>
              <a:rPr lang="en-US" sz="1600" baseline="30000" dirty="0" smtClean="0">
                <a:solidFill>
                  <a:schemeClr val="tx1"/>
                </a:solidFill>
              </a:rPr>
              <a:t>®</a:t>
            </a:r>
            <a:r>
              <a:rPr lang="en-US" sz="1600" dirty="0" smtClean="0">
                <a:solidFill>
                  <a:schemeClr val="tx1"/>
                </a:solidFill>
              </a:rPr>
              <a:t> SQL Server™ 2005</a:t>
            </a:r>
          </a:p>
          <a:p>
            <a:pPr marL="914400" indent="-282575"/>
            <a:r>
              <a:rPr lang="en-US" sz="1600" dirty="0" smtClean="0">
                <a:solidFill>
                  <a:schemeClr val="tx1"/>
                </a:solidFill>
              </a:rPr>
              <a:t>Microsoft</a:t>
            </a:r>
            <a:r>
              <a:rPr lang="en-US" sz="1600" baseline="30000" dirty="0" smtClean="0">
                <a:solidFill>
                  <a:schemeClr val="tx1"/>
                </a:solidFill>
              </a:rPr>
              <a:t>®</a:t>
            </a:r>
            <a:r>
              <a:rPr lang="en-US" sz="1600" dirty="0" smtClean="0">
                <a:solidFill>
                  <a:schemeClr val="tx1"/>
                </a:solidFill>
              </a:rPr>
              <a:t> SQL Server™ 2008</a:t>
            </a:r>
            <a:endParaRPr lang="en-US" sz="1200" i="1" dirty="0" smtClean="0">
              <a:solidFill>
                <a:schemeClr val="tx1"/>
              </a:solidFill>
            </a:endParaRPr>
          </a:p>
          <a:p>
            <a:pPr marL="914400" indent="-282575"/>
            <a:endParaRPr lang="en-US" sz="1000" dirty="0" smtClean="0">
              <a:solidFill>
                <a:schemeClr val="tx1"/>
              </a:solidFill>
            </a:endParaRPr>
          </a:p>
          <a:p>
            <a:pPr marL="914400" indent="-282575"/>
            <a:r>
              <a:rPr lang="en-US" sz="1600" dirty="0" smtClean="0">
                <a:solidFill>
                  <a:schemeClr val="tx1"/>
                </a:solidFill>
              </a:rPr>
              <a:t>Microsoft</a:t>
            </a:r>
            <a:r>
              <a:rPr lang="en-US" sz="1600" baseline="30000" dirty="0" smtClean="0">
                <a:solidFill>
                  <a:schemeClr val="tx1"/>
                </a:solidFill>
              </a:rPr>
              <a:t>®</a:t>
            </a:r>
            <a:r>
              <a:rPr lang="en-US" sz="1600" dirty="0" smtClean="0">
                <a:solidFill>
                  <a:schemeClr val="tx1"/>
                </a:solidFill>
              </a:rPr>
              <a:t> Exchange Server 2003 </a:t>
            </a:r>
            <a:r>
              <a:rPr lang="en-US" sz="1100" dirty="0" smtClean="0">
                <a:solidFill>
                  <a:schemeClr val="tx1"/>
                </a:solidFill>
              </a:rPr>
              <a:t>Service Pack 2</a:t>
            </a:r>
            <a:endParaRPr lang="en-US" sz="1600" dirty="0" smtClean="0">
              <a:solidFill>
                <a:schemeClr val="tx1"/>
              </a:solidFill>
            </a:endParaRPr>
          </a:p>
          <a:p>
            <a:pPr marL="914400" indent="-282575"/>
            <a:r>
              <a:rPr lang="en-US" sz="1600" dirty="0" smtClean="0">
                <a:solidFill>
                  <a:schemeClr val="tx1"/>
                </a:solidFill>
              </a:rPr>
              <a:t>Microsoft</a:t>
            </a:r>
            <a:r>
              <a:rPr lang="en-US" sz="1600" baseline="30000" dirty="0" smtClean="0">
                <a:solidFill>
                  <a:schemeClr val="tx1"/>
                </a:solidFill>
              </a:rPr>
              <a:t>®</a:t>
            </a:r>
            <a:r>
              <a:rPr lang="en-US" sz="1600" dirty="0" smtClean="0">
                <a:solidFill>
                  <a:schemeClr val="tx1"/>
                </a:solidFill>
              </a:rPr>
              <a:t> Exchange Server 2007 </a:t>
            </a:r>
            <a:r>
              <a:rPr lang="en-US" sz="1100" i="1" dirty="0" smtClean="0">
                <a:solidFill>
                  <a:schemeClr val="tx1"/>
                </a:solidFill>
              </a:rPr>
              <a:t>– including LCR, CCR, and SCR configurations</a:t>
            </a:r>
            <a:endParaRPr lang="en-US" sz="1600" i="1" dirty="0" smtClean="0">
              <a:solidFill>
                <a:schemeClr val="tx1"/>
              </a:solidFill>
            </a:endParaRPr>
          </a:p>
          <a:p>
            <a:pPr marL="914400" indent="-282575"/>
            <a:endParaRPr lang="en-US" sz="1000" dirty="0" smtClean="0">
              <a:solidFill>
                <a:schemeClr val="tx1"/>
              </a:solidFill>
            </a:endParaRPr>
          </a:p>
          <a:p>
            <a:pPr marL="914400" indent="-282575"/>
            <a:r>
              <a:rPr lang="en-US" sz="1600" dirty="0" smtClean="0">
                <a:solidFill>
                  <a:schemeClr val="tx1"/>
                </a:solidFill>
              </a:rPr>
              <a:t>Microsoft</a:t>
            </a:r>
            <a:r>
              <a:rPr lang="en-US" sz="1600" baseline="30000" dirty="0" smtClean="0">
                <a:solidFill>
                  <a:schemeClr val="tx1"/>
                </a:solidFill>
              </a:rPr>
              <a:t>®</a:t>
            </a:r>
            <a:r>
              <a:rPr lang="en-US" sz="1600" dirty="0" smtClean="0">
                <a:solidFill>
                  <a:schemeClr val="tx1"/>
                </a:solidFill>
              </a:rPr>
              <a:t> Virtual Server 2005 R2 </a:t>
            </a:r>
            <a:r>
              <a:rPr lang="en-US" sz="1100" dirty="0" smtClean="0">
                <a:solidFill>
                  <a:schemeClr val="tx1"/>
                </a:solidFill>
              </a:rPr>
              <a:t>Service Pack 1</a:t>
            </a:r>
            <a:endParaRPr lang="en-US" sz="1600" dirty="0" smtClean="0">
              <a:solidFill>
                <a:schemeClr val="tx1"/>
              </a:solidFill>
            </a:endParaRPr>
          </a:p>
          <a:p>
            <a:pPr marL="914400" indent="-282575"/>
            <a:r>
              <a:rPr lang="en-US" sz="1600" dirty="0" smtClean="0">
                <a:solidFill>
                  <a:schemeClr val="tx1"/>
                </a:solidFill>
              </a:rPr>
              <a:t>Hyper-V™ Server </a:t>
            </a:r>
            <a:r>
              <a:rPr lang="en-US" sz="1200" dirty="0" smtClean="0">
                <a:solidFill>
                  <a:schemeClr val="tx1"/>
                </a:solidFill>
              </a:rPr>
              <a:t>and </a:t>
            </a:r>
            <a:r>
              <a:rPr lang="en-US" sz="1600" dirty="0" smtClean="0">
                <a:solidFill>
                  <a:schemeClr val="tx1"/>
                </a:solidFill>
              </a:rPr>
              <a:t>Windows Server 2008 with Hyper-V</a:t>
            </a:r>
          </a:p>
          <a:p>
            <a:pPr marL="914400" indent="-282575"/>
            <a:endParaRPr lang="en-US" sz="1000" dirty="0" smtClean="0">
              <a:solidFill>
                <a:schemeClr val="tx1"/>
              </a:solidFill>
            </a:endParaRPr>
          </a:p>
          <a:p>
            <a:pPr marL="914400" indent="-282575"/>
            <a:r>
              <a:rPr lang="en-US" sz="1600" dirty="0" smtClean="0">
                <a:solidFill>
                  <a:schemeClr val="tx1"/>
                </a:solidFill>
              </a:rPr>
              <a:t>Windows Server</a:t>
            </a:r>
            <a:r>
              <a:rPr lang="en-US" sz="1600" baseline="30000" dirty="0" smtClean="0">
                <a:solidFill>
                  <a:schemeClr val="tx1"/>
                </a:solidFill>
              </a:rPr>
              <a:t>®</a:t>
            </a:r>
            <a:r>
              <a:rPr lang="en-US" sz="1600" dirty="0" smtClean="0">
                <a:solidFill>
                  <a:schemeClr val="tx1"/>
                </a:solidFill>
              </a:rPr>
              <a:t> 2003 </a:t>
            </a:r>
            <a:r>
              <a:rPr lang="en-US" sz="1100" dirty="0" smtClean="0">
                <a:solidFill>
                  <a:schemeClr val="tx1"/>
                </a:solidFill>
              </a:rPr>
              <a:t>Service Pack 1</a:t>
            </a:r>
            <a:endParaRPr lang="en-US" sz="1600" dirty="0" smtClean="0">
              <a:solidFill>
                <a:schemeClr val="tx1"/>
              </a:solidFill>
            </a:endParaRPr>
          </a:p>
          <a:p>
            <a:pPr marL="914400" indent="-282575"/>
            <a:r>
              <a:rPr lang="en-US" sz="1600" dirty="0" smtClean="0">
                <a:solidFill>
                  <a:schemeClr val="tx1"/>
                </a:solidFill>
              </a:rPr>
              <a:t>Windows Server</a:t>
            </a:r>
            <a:r>
              <a:rPr lang="en-US" sz="1600" baseline="30000" dirty="0" smtClean="0">
                <a:solidFill>
                  <a:schemeClr val="tx1"/>
                </a:solidFill>
              </a:rPr>
              <a:t>®</a:t>
            </a:r>
            <a:r>
              <a:rPr lang="en-US" sz="1600" dirty="0" smtClean="0">
                <a:solidFill>
                  <a:schemeClr val="tx1"/>
                </a:solidFill>
              </a:rPr>
              <a:t> 2008</a:t>
            </a:r>
          </a:p>
          <a:p>
            <a:pPr marL="914400" indent="-282575"/>
            <a:endParaRPr lang="en-US" sz="1000" dirty="0" smtClean="0">
              <a:solidFill>
                <a:schemeClr val="tx1"/>
              </a:solidFill>
            </a:endParaRPr>
          </a:p>
          <a:p>
            <a:pPr marL="914400" indent="-282575"/>
            <a:r>
              <a:rPr lang="en-US" sz="1600" dirty="0" smtClean="0">
                <a:solidFill>
                  <a:schemeClr val="tx1"/>
                </a:solidFill>
              </a:rPr>
              <a:t>Windows</a:t>
            </a:r>
            <a:r>
              <a:rPr lang="en-US" sz="1600" baseline="30000" dirty="0" smtClean="0">
                <a:solidFill>
                  <a:schemeClr val="tx1"/>
                </a:solidFill>
              </a:rPr>
              <a:t>®</a:t>
            </a:r>
            <a:r>
              <a:rPr lang="en-US" sz="1600" dirty="0" smtClean="0">
                <a:solidFill>
                  <a:schemeClr val="tx1"/>
                </a:solidFill>
              </a:rPr>
              <a:t> XP Professional </a:t>
            </a:r>
            <a:r>
              <a:rPr lang="en-US" sz="1100" dirty="0" smtClean="0">
                <a:solidFill>
                  <a:schemeClr val="tx1"/>
                </a:solidFill>
              </a:rPr>
              <a:t>Service Pack 2</a:t>
            </a:r>
            <a:endParaRPr lang="en-US" sz="1600" dirty="0" smtClean="0">
              <a:solidFill>
                <a:schemeClr val="tx1"/>
              </a:solidFill>
            </a:endParaRPr>
          </a:p>
          <a:p>
            <a:pPr marL="914400" indent="-282575"/>
            <a:r>
              <a:rPr lang="en-US" sz="1600" dirty="0" smtClean="0">
                <a:solidFill>
                  <a:schemeClr val="tx1"/>
                </a:solidFill>
              </a:rPr>
              <a:t>Windows Vista</a:t>
            </a:r>
            <a:r>
              <a:rPr lang="en-US" sz="1600" baseline="30000" dirty="0" smtClean="0">
                <a:solidFill>
                  <a:schemeClr val="tx1"/>
                </a:solidFill>
              </a:rPr>
              <a:t>®</a:t>
            </a:r>
            <a:r>
              <a:rPr lang="en-US" sz="1600" dirty="0" smtClean="0">
                <a:solidFill>
                  <a:schemeClr val="tx1"/>
                </a:solidFill>
              </a:rPr>
              <a:t> Business or higher</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Protection</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07/7/12/main" xmlns="" val="402113338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ctrTitle"/>
          </p:nvPr>
        </p:nvSpPr>
        <p:spPr/>
        <p:txBody>
          <a:bodyPr/>
          <a:lstStyle/>
          <a:p>
            <a:r>
              <a:rPr lang="en-US" sz="3200" dirty="0" smtClean="0"/>
              <a:t>DPM 2007 – Express Full</a:t>
            </a:r>
            <a:br>
              <a:rPr lang="en-US" sz="3200" dirty="0" smtClean="0"/>
            </a:br>
            <a:r>
              <a:rPr lang="en-US" sz="3200" dirty="0" smtClean="0"/>
              <a:t>Using the native application VSS writer</a:t>
            </a:r>
            <a:br>
              <a:rPr lang="en-US" sz="3200" dirty="0" smtClean="0"/>
            </a:br>
            <a:r>
              <a:rPr lang="en-US" sz="3200" dirty="0" smtClean="0"/>
              <a:t/>
            </a:r>
            <a:br>
              <a:rPr lang="en-US" sz="3200" dirty="0" smtClean="0"/>
            </a:br>
            <a:r>
              <a:rPr lang="en-US" sz="3200" dirty="0" smtClean="0"/>
              <a:t/>
            </a:r>
            <a:br>
              <a:rPr lang="en-US" sz="3200" dirty="0" smtClean="0"/>
            </a:br>
            <a:endParaRPr lang="en-US" sz="3200" dirty="0" smtClean="0"/>
          </a:p>
        </p:txBody>
      </p:sp>
      <p:sp>
        <p:nvSpPr>
          <p:cNvPr id="63490" name="Subtitle 2"/>
          <p:cNvSpPr>
            <a:spLocks noGrp="1"/>
          </p:cNvSpPr>
          <p:nvPr>
            <p:ph type="subTitle" idx="1"/>
          </p:nvPr>
        </p:nvSpPr>
        <p:spPr>
          <a:xfrm>
            <a:off x="730248" y="5746265"/>
            <a:ext cx="8413751" cy="461665"/>
          </a:xfrm>
        </p:spPr>
        <p:txBody>
          <a:bodyPr/>
          <a:lstStyle/>
          <a:p>
            <a:r>
              <a:rPr lang="en-US" dirty="0" smtClean="0"/>
              <a:t>Check out </a:t>
            </a:r>
            <a:br>
              <a:rPr lang="en-US" dirty="0" smtClean="0"/>
            </a:br>
            <a:r>
              <a:rPr lang="en-US" dirty="0" smtClean="0">
                <a:hlinkClick r:id="rId3"/>
              </a:rPr>
              <a:t>http://edge.technet.com/Media/DPM-2007-SP1-How-does-DPM-really-work/</a:t>
            </a:r>
            <a:r>
              <a:rPr lang="en-US" dirty="0" smtClean="0"/>
              <a:t>  </a:t>
            </a:r>
            <a:br>
              <a:rPr lang="en-US" dirty="0" smtClean="0"/>
            </a:br>
            <a:r>
              <a:rPr lang="en-US" dirty="0" smtClean="0"/>
              <a:t>… or JasonBuffington.com</a:t>
            </a:r>
          </a:p>
        </p:txBody>
      </p:sp>
      <p:sp>
        <p:nvSpPr>
          <p:cNvPr id="4" name="Text Placeholder 3"/>
          <p:cNvSpPr>
            <a:spLocks noGrp="1"/>
          </p:cNvSpPr>
          <p:nvPr>
            <p:ph type="body" sz="quarter" idx="10"/>
          </p:nvPr>
        </p:nvSpPr>
        <p:spPr/>
        <p:txBody>
          <a:bodyPr/>
          <a:lstStyle/>
          <a:p>
            <a:r>
              <a:rPr lang="en-US" sz="7200" dirty="0" smtClean="0"/>
              <a:t>How DPM Protects Data</a:t>
            </a:r>
            <a:endParaRPr lang="en-US" sz="72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1.4|3.5|35|87|101|73.9"/>
</p:tagLst>
</file>

<file path=ppt/theme/theme1.xml><?xml version="1.0" encoding="utf-8"?>
<a:theme xmlns:a="http://schemas.openxmlformats.org/drawingml/2006/main" name="TENA09-FINAL">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Africa">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NA09 Final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TechEd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2009-11-09T23:26:34Z</outs:dateTime>
      <outs:isPinned>true</outs:isPinned>
    </outs:relatedDate>
    <outs:relatedDate>
      <outs:type>2</outs:type>
      <outs:displayName>Created</outs:displayName>
      <outs:dateTime>2009-08-11T12:17:56Z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source>0</outs:source>
      <outs:isPinned>true</outs:isPinned>
    </outs:relatedPeopleItem>
    <outs:relatedPeopleItem>
      <outs:category>Last modified by</outs:category>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27C2E9CF-D1F4-4F15-9201-3984E24DFAD8}">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TENA09-FINAL</Template>
  <TotalTime>0</TotalTime>
  <Words>3219</Words>
  <Application>Microsoft Office PowerPoint</Application>
  <PresentationFormat>On-screen Show (4:3)</PresentationFormat>
  <Paragraphs>1064</Paragraphs>
  <Slides>68</Slides>
  <Notes>67</Notes>
  <HiddenSlides>0</HiddenSlides>
  <MMClips>0</MMClips>
  <ScaleCrop>false</ScaleCrop>
  <HeadingPairs>
    <vt:vector size="4" baseType="variant">
      <vt:variant>
        <vt:lpstr>Theme</vt:lpstr>
      </vt:variant>
      <vt:variant>
        <vt:i4>5</vt:i4>
      </vt:variant>
      <vt:variant>
        <vt:lpstr>Slide Titles</vt:lpstr>
      </vt:variant>
      <vt:variant>
        <vt:i4>68</vt:i4>
      </vt:variant>
    </vt:vector>
  </HeadingPairs>
  <TitlesOfParts>
    <vt:vector size="73" baseType="lpstr">
      <vt:lpstr>TENA09-FINAL</vt:lpstr>
      <vt:lpstr>TechEd09_Africa</vt:lpstr>
      <vt:lpstr>TENA09 Final Template</vt:lpstr>
      <vt:lpstr>TechEd_Europe</vt:lpstr>
      <vt:lpstr>TechEd09_Europe template</vt:lpstr>
      <vt:lpstr>Slide 1</vt:lpstr>
      <vt:lpstr>Protecting Application Servers  with Data Protection Manager MGT314</vt:lpstr>
      <vt:lpstr>This is a Multi-Part Series</vt:lpstr>
      <vt:lpstr>Agenda</vt:lpstr>
      <vt:lpstr>Slide 5</vt:lpstr>
      <vt:lpstr>Slide 6</vt:lpstr>
      <vt:lpstr>Protected Platforms</vt:lpstr>
      <vt:lpstr>Application Protection</vt:lpstr>
      <vt:lpstr>DPM 2007 – Express Full Using the native application VSS writer   </vt:lpstr>
      <vt:lpstr>DPM Finds Files That Make Up Data</vt:lpstr>
      <vt:lpstr>DPM Identifies Blocks That Compose Files</vt:lpstr>
      <vt:lpstr>Start of Synchronization Window</vt:lpstr>
      <vt:lpstr>Slide 13</vt:lpstr>
      <vt:lpstr>Slide 14</vt:lpstr>
      <vt:lpstr>And the Process Continues…</vt:lpstr>
      <vt:lpstr>Transactional Log backups</vt:lpstr>
      <vt:lpstr>Efficient Protection Beyond De-duplication Baseline initial Mirror  </vt:lpstr>
      <vt:lpstr>Efficient Protection Beyond De-duplication Day 0: Transaction logs </vt:lpstr>
      <vt:lpstr>Efficient Protection Beyond De-duplication Day 0: Transaction logs </vt:lpstr>
      <vt:lpstr>Efficient Protection Beyond De-duplication  Day 1:  DPM express full</vt:lpstr>
      <vt:lpstr>Efficient Protection Beyond De-duplication Day 1:  Transaction logs </vt:lpstr>
      <vt:lpstr>Efficient Protection Beyond De-duplication Day 2:  DPM express full</vt:lpstr>
      <vt:lpstr>Exchange Server protection specifics  </vt:lpstr>
      <vt:lpstr>Exchange 2007 – LCR</vt:lpstr>
      <vt:lpstr>Exchange 2007 – CCR</vt:lpstr>
      <vt:lpstr>Exchange 2007 SP1- SCR</vt:lpstr>
      <vt:lpstr>Exchange 2007 SP1- SCR</vt:lpstr>
      <vt:lpstr> Exchange 2010</vt:lpstr>
      <vt:lpstr>SQL Server Protection Specifics </vt:lpstr>
      <vt:lpstr>SQL Server</vt:lpstr>
      <vt:lpstr>SQL Server</vt:lpstr>
      <vt:lpstr> SQL Server</vt:lpstr>
      <vt:lpstr> SQL Server</vt:lpstr>
      <vt:lpstr> SQL Server</vt:lpstr>
      <vt:lpstr> SQL Server</vt:lpstr>
      <vt:lpstr>SharePoint products and technologies</vt:lpstr>
      <vt:lpstr>SharePoint Portal Server 2003  and Windows SharePoint Services 2.0</vt:lpstr>
      <vt:lpstr>SharePoint 2007 and WSS 3.0</vt:lpstr>
      <vt:lpstr>SharePoint 2007 &amp; WSS 3.0</vt:lpstr>
      <vt:lpstr>SharePoint 2007 Recovery</vt:lpstr>
      <vt:lpstr>SharePoint 2007 Recovery</vt:lpstr>
      <vt:lpstr>SharePoint 2007 Recovery with DPM 2007</vt:lpstr>
      <vt:lpstr>SharePoint 2010 Recovery with DPM 2010</vt:lpstr>
      <vt:lpstr>SharePoint Enhancements</vt:lpstr>
      <vt:lpstr>SharePoint Enhancements</vt:lpstr>
      <vt:lpstr>SharePoint Enhancements</vt:lpstr>
      <vt:lpstr> SharePoint</vt:lpstr>
      <vt:lpstr>Application Recovery</vt:lpstr>
      <vt:lpstr>Hyper V 2008 and Virtual Server 2005 R2 </vt:lpstr>
      <vt:lpstr>Virtualization</vt:lpstr>
      <vt:lpstr>Virtualization</vt:lpstr>
      <vt:lpstr>Virtualization - with non-VSS Guest OS</vt:lpstr>
      <vt:lpstr>Virtualization - with non-VSS Guest OS</vt:lpstr>
      <vt:lpstr>Virtualization - with VSS Guest OS</vt:lpstr>
      <vt:lpstr>Virtualization - with VSS Guest OS</vt:lpstr>
      <vt:lpstr>Virtualization - Protect from host or guest?</vt:lpstr>
      <vt:lpstr>Virtualization - Protect from host or guest?</vt:lpstr>
      <vt:lpstr>Virtualization - Protect from host or guest?</vt:lpstr>
      <vt:lpstr>Virtualization - Protect from host or guest?</vt:lpstr>
      <vt:lpstr>DPM on Virtualization Hosts</vt:lpstr>
      <vt:lpstr>Resources/Tools for DPM</vt:lpstr>
      <vt:lpstr> What is coming DPM 2010 for applications</vt:lpstr>
      <vt:lpstr>I365 announced DPM appliance</vt:lpstr>
      <vt:lpstr>Related Content at TechEd</vt:lpstr>
      <vt:lpstr>Resources &amp; Tools for DPM</vt:lpstr>
      <vt:lpstr>Slide 66</vt:lpstr>
      <vt:lpstr>Slide 67</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Protection with DPM 2007 and 2010</dc:title>
  <dc:subject>tech·ed Europe 2009</dc:subject>
  <dc:creator/>
  <dc:description>tech·ed Europe 2009</dc:description>
  <cp:lastModifiedBy/>
  <cp:revision>1</cp:revision>
  <dcterms:created xsi:type="dcterms:W3CDTF">2009-08-11T12:17:56Z</dcterms:created>
  <dcterms:modified xsi:type="dcterms:W3CDTF">2009-11-13T09:27:26Z</dcterms:modified>
</cp:coreProperties>
</file>